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  <p:sldMasterId id="2147483680" r:id="rId6"/>
    <p:sldMasterId id="2147483692" r:id="rId7"/>
    <p:sldMasterId id="2147483752" r:id="rId8"/>
    <p:sldMasterId id="2147483716" r:id="rId9"/>
    <p:sldMasterId id="2147483764" r:id="rId10"/>
    <p:sldMasterId id="2147483740" r:id="rId11"/>
    <p:sldMasterId id="2147483728" r:id="rId12"/>
  </p:sldMasterIdLst>
  <p:notesMasterIdLst>
    <p:notesMasterId r:id="rId35"/>
  </p:notesMasterIdLst>
  <p:handoutMasterIdLst>
    <p:handoutMasterId r:id="rId36"/>
  </p:handoutMasterIdLst>
  <p:sldIdLst>
    <p:sldId id="259" r:id="rId13"/>
    <p:sldId id="264" r:id="rId14"/>
    <p:sldId id="291" r:id="rId15"/>
    <p:sldId id="290" r:id="rId16"/>
    <p:sldId id="287" r:id="rId17"/>
    <p:sldId id="304" r:id="rId18"/>
    <p:sldId id="305" r:id="rId19"/>
    <p:sldId id="267" r:id="rId20"/>
    <p:sldId id="268" r:id="rId21"/>
    <p:sldId id="275" r:id="rId22"/>
    <p:sldId id="306" r:id="rId23"/>
    <p:sldId id="276" r:id="rId24"/>
    <p:sldId id="281" r:id="rId25"/>
    <p:sldId id="277" r:id="rId26"/>
    <p:sldId id="302" r:id="rId27"/>
    <p:sldId id="278" r:id="rId28"/>
    <p:sldId id="280" r:id="rId29"/>
    <p:sldId id="270" r:id="rId30"/>
    <p:sldId id="272" r:id="rId31"/>
    <p:sldId id="282" r:id="rId32"/>
    <p:sldId id="308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919" y="0"/>
            <a:ext cx="423840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2517" y="0"/>
            <a:ext cx="118389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31DEC-DE06-9F4E-9540-74EF90D9DC1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5E309-3A1E-AF4B-8B6B-0275D42F2C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1C053-9C7E-1B4C-9B4E-453A72BB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919" cy="4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46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0E9E-890D-C946-9353-C532E83874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957B3632-5EE0-2F41-BD85-C3C2CC244A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328919" y="0"/>
            <a:ext cx="423840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302159A-2CCA-494C-A221-738AE04F2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2517" y="0"/>
            <a:ext cx="118389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31DEC-DE06-9F4E-9540-74EF90D9DC12}" type="datetimeFigureOut">
              <a:rPr lang="en-US" smtClean="0"/>
              <a:t>1/31/2024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993642-56C8-4B49-869F-72B4D89A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919" cy="4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8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80E9E-890D-C946-9353-C532E8387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80E9E-890D-C946-9353-C532E8387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347"/>
                </a:solidFill>
                <a:effectLst/>
                <a:latin typeface="Red Hat Text"/>
              </a:rPr>
              <a:t>Hiring a new employee is an expensive and time-consuming process. According to the Society for Human Resource Management (SHRM), it typically costs $4,425 to hire a new employee — not to mention the 36 days the average team spends trying to fill a position.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404347"/>
                </a:solidFill>
                <a:effectLst/>
                <a:latin typeface="Red Hat Text"/>
              </a:rPr>
              <a:t>Yet nearly 1 in 5 employees (16%) of employees quit in their first week — and 17% leave after the first month.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404347"/>
                </a:solidFill>
                <a:effectLst/>
                <a:latin typeface="Red Hat Text"/>
              </a:rPr>
              <a:t>To learn why so many companies are struggling with onboarding, BambooHR surveyed employees who quit. In this in-depth guide, we’ll cover actionable tips for improving new hire paperwork, assigning onboarding tasks, facilitating personal connections, and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80E9E-890D-C946-9353-C532E8387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cs typeface="Calibri"/>
              </a:rPr>
              <a:t>Goal = Optimize each process  to increase retention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80E9E-890D-C946-9353-C532E8387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5292" y="3551730"/>
            <a:ext cx="5274644" cy="21753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Centered Master title style</a:t>
            </a:r>
            <a:br>
              <a:rPr lang="en-US"/>
            </a:br>
            <a:r>
              <a:rPr lang="en-US"/>
              <a:t> Subtitle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5292" y="5949779"/>
            <a:ext cx="5274644" cy="481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by line style</a:t>
            </a:r>
          </a:p>
        </p:txBody>
      </p:sp>
    </p:spTree>
    <p:extLst>
      <p:ext uri="{BB962C8B-B14F-4D97-AF65-F5344CB8AC3E}">
        <p14:creationId xmlns:p14="http://schemas.microsoft.com/office/powerpoint/2010/main" val="103335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457200"/>
            <a:ext cx="28875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257" y="995363"/>
            <a:ext cx="3792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171" y="2057400"/>
            <a:ext cx="28875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1" y="457200"/>
            <a:ext cx="256994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23874" y="457200"/>
            <a:ext cx="4090735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171" y="2057400"/>
            <a:ext cx="256994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6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680" y="365125"/>
            <a:ext cx="203093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2172" y="365125"/>
            <a:ext cx="484150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172" y="756602"/>
            <a:ext cx="68724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172" y="3236277"/>
            <a:ext cx="68724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2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1372854"/>
            <a:ext cx="68724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2172" y="4252579"/>
            <a:ext cx="68724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2172" y="1825625"/>
            <a:ext cx="32629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396" y="1825625"/>
            <a:ext cx="32822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365126"/>
            <a:ext cx="68724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2172" y="1681163"/>
            <a:ext cx="32725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2172" y="2505075"/>
            <a:ext cx="32725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145" y="1681163"/>
            <a:ext cx="33014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145" y="2505075"/>
            <a:ext cx="330146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44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83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87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457200"/>
            <a:ext cx="28875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257" y="995363"/>
            <a:ext cx="3792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171" y="2057400"/>
            <a:ext cx="28875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1" y="457200"/>
            <a:ext cx="256994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23874" y="457200"/>
            <a:ext cx="4090735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171" y="2057400"/>
            <a:ext cx="256994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81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680" y="365125"/>
            <a:ext cx="203093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2172" y="365125"/>
            <a:ext cx="484150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122363"/>
            <a:ext cx="7324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602038"/>
            <a:ext cx="7324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4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36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8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6531"/>
            <a:ext cx="7886700" cy="9817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levelz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6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45406"/>
            <a:ext cx="7886700" cy="856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002055"/>
            <a:ext cx="3868737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820201"/>
            <a:ext cx="3868737" cy="3369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02055"/>
            <a:ext cx="3887788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20201"/>
            <a:ext cx="3887788" cy="336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172" y="756602"/>
            <a:ext cx="68724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172" y="3236277"/>
            <a:ext cx="68724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1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5" y="1212782"/>
            <a:ext cx="7180448" cy="15881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0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6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2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19918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8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3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1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991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7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0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55031"/>
            <a:ext cx="1971675" cy="502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55031"/>
            <a:ext cx="5762625" cy="5021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27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C706-DEEF-FC40-B351-01CA10CC6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99AA1-A06A-FD43-8FEA-63D395AC5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0B7CC-983D-5141-9113-844BF45F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9268-2652-9141-8416-5963223F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E6E5-2FFC-AA49-A97F-A7A15E5E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9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1A5B-B2F7-EE46-9C96-74DA9069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20FA-C953-8C4D-B8C5-321A6E8E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C7CD-9CD4-244B-8C10-83F331F9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45437-731C-BC47-806E-04845603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41F7C-009E-604C-8232-98B7E28D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7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8C3E-AC53-A04A-93E5-9E08DD79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7B4A2-A48D-0146-8278-036161404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C1476-A474-E645-B809-1D6CBB5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EB18-8B8A-4A4B-A1AC-1821577C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A38AB-E105-5B49-9889-9C81CD87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3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97C7-CE4F-5449-9CA8-0F0476F9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B0EB-FD75-1D46-87B0-8E93808EE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7DEFA-93DD-0043-96C7-4E9F2B993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A4EBF-C9B6-464F-B5C0-5972CAD1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D0F70-5CC0-1E49-9E71-67270E28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6706D-9B28-B64A-9218-C865520F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6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9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B3A2-25B7-6342-80DA-0396AD4A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75" y="3556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46966-EC0C-F545-A225-8EC36FF5F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02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A6971-C40A-6046-87B7-844FD186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456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5C64F-D554-3645-A24E-A6D1EBF32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3954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143F4-3ABB-4D4D-881F-AF18B05AB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20" y="2505075"/>
            <a:ext cx="37026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9BD3B0-BD8A-8546-9590-45D37DC9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306E0-69A5-4347-8ED6-5FCAD9F1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62C71-E6BF-2046-935A-35909366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4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7A0B-69DC-4448-8CC6-CEDE14E5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4510E-4C37-F746-8E94-29F7BAE6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DD69F-1DC2-324C-B21A-D1DE8468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24167-21A9-E843-8677-0F08448C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5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E149A-6E48-914D-B60D-EAAD21F6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04128-AFF6-624D-852B-C71D4C36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8753-6FB3-9747-992C-83F2DE87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5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F1E9-7AD8-6D4B-916B-21423BEB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65461-09AC-2843-B7C9-0905F3A8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994" y="987425"/>
            <a:ext cx="438094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993CB-CB79-8049-8BF8-21C049162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0456" y="2067997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99C00-C2EC-4E47-A88D-8C59ECBF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32855-BF0F-BA48-9087-C419ECB8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88219-DDF4-4C4C-95A1-D5EE7B0A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3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A812-4D58-DD42-86A1-9FC381D1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3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6C648-58D4-B147-BCC1-C31A532B1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494" y="987425"/>
            <a:ext cx="443544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31DE8-01F2-8143-AF01-7FAC3798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5131" y="204946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0E216-5E62-8D48-8488-6469B533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5AB4B-7180-694C-9603-80214DF0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3EA08-54DC-2944-B88E-1A8BB00D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2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7516-733E-D143-8A9B-972B8463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BCB2F-F2D2-B440-B5AF-FB116F477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9759A-838D-874B-BEBF-DCEC78E5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3C724-1E42-694C-9CE2-589150A3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68227-B4B4-B74A-B2B1-895FC17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25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26A40-E9F1-4445-BDA3-A3A7325EA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0EA32-3E9E-644A-B57E-710BBF8E8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0456" y="365125"/>
            <a:ext cx="556512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49E8-AB15-8448-929C-A165CBB6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0225B-48B3-3246-81BB-FFC606DB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B7794-2583-A247-8472-8506FED8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2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122363"/>
            <a:ext cx="7324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602038"/>
            <a:ext cx="7324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07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9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1372854"/>
            <a:ext cx="68724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2172" y="4252579"/>
            <a:ext cx="68724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6531"/>
            <a:ext cx="7886700" cy="9817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levelz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6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45406"/>
            <a:ext cx="7886700" cy="856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002055"/>
            <a:ext cx="3868737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820201"/>
            <a:ext cx="3868737" cy="3369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02055"/>
            <a:ext cx="3887788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20201"/>
            <a:ext cx="3887788" cy="336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5" y="1212782"/>
            <a:ext cx="7180448" cy="15881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7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2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19918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8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40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1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991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7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0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55031"/>
            <a:ext cx="1971675" cy="502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55031"/>
            <a:ext cx="5762625" cy="5021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0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122363"/>
            <a:ext cx="7324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602038"/>
            <a:ext cx="7324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2172" y="1825625"/>
            <a:ext cx="32629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396" y="1825625"/>
            <a:ext cx="32822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52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1691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696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01" y="603575"/>
            <a:ext cx="7886700" cy="9817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801" y="1585351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levelz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51" y="1585351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654752"/>
            <a:ext cx="7886700" cy="856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511401"/>
            <a:ext cx="3868737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329547"/>
            <a:ext cx="3868737" cy="3369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11401"/>
            <a:ext cx="3887788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29547"/>
            <a:ext cx="3887788" cy="336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5" y="1212782"/>
            <a:ext cx="7180448" cy="15881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97738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9773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867714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87" y="730830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6637" y="73083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087" y="1800806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55031"/>
            <a:ext cx="1971675" cy="502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55031"/>
            <a:ext cx="5762625" cy="5021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122363"/>
            <a:ext cx="7324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602038"/>
            <a:ext cx="7324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365126"/>
            <a:ext cx="68724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2172" y="1681163"/>
            <a:ext cx="32725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2172" y="2505075"/>
            <a:ext cx="32725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145" y="1681163"/>
            <a:ext cx="33014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145" y="2505075"/>
            <a:ext cx="330146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6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21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7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6531"/>
            <a:ext cx="7886700" cy="9817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levelz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45406"/>
            <a:ext cx="7886700" cy="856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002055"/>
            <a:ext cx="3868737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820201"/>
            <a:ext cx="3868737" cy="3369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02055"/>
            <a:ext cx="3887788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20201"/>
            <a:ext cx="3887788" cy="336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8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5" y="1212782"/>
            <a:ext cx="7180448" cy="15881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0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3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2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19918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8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6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1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991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7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4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63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55031"/>
            <a:ext cx="1971675" cy="502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55031"/>
            <a:ext cx="5762625" cy="5021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94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122363"/>
            <a:ext cx="7324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602038"/>
            <a:ext cx="7324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9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5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03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6531"/>
            <a:ext cx="7886700" cy="9817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levelz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98307"/>
            <a:ext cx="3867150" cy="4078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8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45406"/>
            <a:ext cx="7886700" cy="8566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002055"/>
            <a:ext cx="3868737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820201"/>
            <a:ext cx="3868737" cy="3369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02055"/>
            <a:ext cx="3887788" cy="818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20201"/>
            <a:ext cx="3887788" cy="336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41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5" y="1212782"/>
            <a:ext cx="7180448" cy="15881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25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8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2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19918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8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8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99181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991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69157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8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3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255-7132-8649-89E5-FE4B41F883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28AD-FE9B-2B45-AB9A-B772EE4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37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55031"/>
            <a:ext cx="1971675" cy="502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55031"/>
            <a:ext cx="5762625" cy="5021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17AB-D46C-F74E-A2E8-957B00BBE41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3211-8C97-AB45-A004-2023540F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238F2-99DD-AD48-A3A0-CE60165750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839307" y="3493477"/>
            <a:ext cx="5216769" cy="324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19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2172" y="1825625"/>
            <a:ext cx="6872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2172" y="6356351"/>
            <a:ext cx="914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4255-7132-8649-89E5-FE4B41F883C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49" y="6356351"/>
            <a:ext cx="42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0211" y="6356351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D28AD-FE9B-2B45-AB9A-B772EE41DF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86609-3E68-3344-9D37-0104ACC1F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593"/>
          <a:stretch/>
        </p:blipFill>
        <p:spPr>
          <a:xfrm>
            <a:off x="0" y="0"/>
            <a:ext cx="140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2172" y="1825625"/>
            <a:ext cx="6872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2172" y="6356351"/>
            <a:ext cx="914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4255-7132-8649-89E5-FE4B41F883C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49" y="6356351"/>
            <a:ext cx="42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0211" y="6356351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D28AD-FE9B-2B45-AB9A-B772EE41DF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147D6-AC8F-8041-8ED3-EDD82C930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675"/>
          <a:stretch/>
        </p:blipFill>
        <p:spPr>
          <a:xfrm>
            <a:off x="0" y="0"/>
            <a:ext cx="1431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93533"/>
            <a:ext cx="7886700" cy="124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191"/>
            <a:ext cx="7886700" cy="374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17AB-D46C-F74E-A2E8-957B00BBE410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3211-8C97-AB45-A004-2023540FF0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37F29-E2E7-A04A-8518-41F0B24B2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4"/>
          <a:stretch/>
        </p:blipFill>
        <p:spPr>
          <a:xfrm>
            <a:off x="0" y="0"/>
            <a:ext cx="9138138" cy="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C796D-83AE-5F45-B39B-8569EEB3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6" y="365125"/>
            <a:ext cx="7594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0AAC0-CEF7-B64E-8578-F96BDD1ED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456" y="1825625"/>
            <a:ext cx="75948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1FEC0-9F8D-4A4E-A492-BA7F69AFD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0456" y="6356350"/>
            <a:ext cx="176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428F-4CD2-BF40-B9B0-8A1D4F3026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BE88-1490-FC43-8063-4ED8C89EC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4853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C51B-4D8C-9145-964C-C8D245BB9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1584" y="6356350"/>
            <a:ext cx="1593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2D9E-C327-6345-BDA7-A4BBEC5BA6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7199E-F23F-7E46-9475-78FA743E5F9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1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93533"/>
            <a:ext cx="7886700" cy="124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191"/>
            <a:ext cx="7886700" cy="374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17AB-D46C-F74E-A2E8-957B00BBE410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3211-8C97-AB45-A004-2023540FF0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69AB5-0D95-994E-BB26-32DCC2FF2A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5"/>
            <a:ext cx="9144000" cy="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2947"/>
            <a:ext cx="7886700" cy="124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54605"/>
            <a:ext cx="7886700" cy="421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0"/>
            <a:ext cx="914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71149"/>
            <a:ext cx="7886700" cy="124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12807"/>
            <a:ext cx="7886700" cy="374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17AB-D46C-F74E-A2E8-957B00BBE410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3211-8C97-AB45-A004-2023540FF0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C13D7-15E9-F448-A9D9-4167B91D9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" b="1301"/>
          <a:stretch/>
        </p:blipFill>
        <p:spPr>
          <a:xfrm>
            <a:off x="0" y="0"/>
            <a:ext cx="2286000" cy="8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93533"/>
            <a:ext cx="7886700" cy="124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191"/>
            <a:ext cx="7886700" cy="374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17AB-D46C-F74E-A2E8-957B00BBE410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3211-8C97-AB45-A004-2023540FF0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A8E2B-D028-6844-AFA5-CCF761864A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5"/>
            <a:ext cx="9144000" cy="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1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fay.kessler@dgs.virginia.gov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1529" y="3701955"/>
            <a:ext cx="5325697" cy="271054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Onboarding in the Virginia</a:t>
            </a:r>
            <a:br>
              <a:rPr lang="en-US" sz="3600" dirty="0"/>
            </a:br>
            <a:r>
              <a:rPr lang="en-US" sz="3600" dirty="0"/>
              <a:t>Public Health Laboratory</a:t>
            </a:r>
            <a:br>
              <a:rPr lang="en-US" sz="3600" dirty="0"/>
            </a:br>
            <a:br>
              <a:rPr lang="en-US" sz="3200" dirty="0"/>
            </a:br>
            <a:r>
              <a:rPr lang="en-US" sz="3200" dirty="0"/>
              <a:t>10/31/2023</a:t>
            </a:r>
            <a:br>
              <a:rPr lang="en-US" sz="3200" dirty="0"/>
            </a:br>
            <a:r>
              <a:rPr lang="en-US" sz="3200" dirty="0"/>
              <a:t>Fay Kutner Kessler, M.S.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9C0B-FD8E-115F-B275-B86F76FF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5"/>
            <a:ext cx="6872438" cy="71502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Opportunities for DCLS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1BB4-8EF2-73F4-3DA7-AFCA27C2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1" y="1359094"/>
            <a:ext cx="6872439" cy="4351338"/>
          </a:xfrm>
        </p:spPr>
        <p:txBody>
          <a:bodyPr>
            <a:normAutofit/>
          </a:bodyPr>
          <a:lstStyle/>
          <a:p>
            <a:r>
              <a:rPr lang="en-US" dirty="0"/>
              <a:t>Reduce confusion and information overload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Goal - Increase the specificity of training provided to each staff member based on their role and responsibility</a:t>
            </a:r>
          </a:p>
          <a:p>
            <a:r>
              <a:rPr lang="en-US" dirty="0"/>
              <a:t>Reduce new staff “buyer’s remorse” around joining a new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Goal - increase staff retention by providing multiple positive interactions that increase </a:t>
            </a:r>
            <a:r>
              <a:rPr lang="en-US" u="sng" dirty="0"/>
              <a:t>connection</a:t>
            </a:r>
            <a:r>
              <a:rPr lang="en-US" dirty="0"/>
              <a:t>, </a:t>
            </a:r>
            <a:r>
              <a:rPr lang="en-US" u="sng" dirty="0"/>
              <a:t>culture</a:t>
            </a:r>
            <a:r>
              <a:rPr lang="en-US" dirty="0"/>
              <a:t> and </a:t>
            </a:r>
            <a:r>
              <a:rPr lang="en-US" u="sng" dirty="0"/>
              <a:t>clarity</a:t>
            </a:r>
            <a:r>
              <a:rPr lang="en-US" dirty="0"/>
              <a:t> to foster belonging and reconfirm decision to join DCLS</a:t>
            </a:r>
          </a:p>
        </p:txBody>
      </p:sp>
    </p:spTree>
    <p:extLst>
      <p:ext uri="{BB962C8B-B14F-4D97-AF65-F5344CB8AC3E}">
        <p14:creationId xmlns:p14="http://schemas.microsoft.com/office/powerpoint/2010/main" val="386311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6E93-199C-C177-6DE0-0CBE6E41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273173"/>
            <a:ext cx="6872438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Capstone Recommendation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0659F-5F19-419B-74DE-7725296C3434}"/>
              </a:ext>
            </a:extLst>
          </p:cNvPr>
          <p:cNvSpPr txBox="1"/>
          <p:nvPr/>
        </p:nvSpPr>
        <p:spPr>
          <a:xfrm>
            <a:off x="1534352" y="3117187"/>
            <a:ext cx="1229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 Black" panose="020B0604020202020204" pitchFamily="34" charset="0"/>
                <a:ea typeface="ADLaM Display" panose="020B0604020202020204" pitchFamily="2" charset="0"/>
                <a:cs typeface="ADLaM Display" panose="020B0604020202020204" pitchFamily="2" charset="0"/>
              </a:rPr>
              <a:t>Square 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AD618-16C8-DDD8-BB0E-A41C03D249F3}"/>
              </a:ext>
            </a:extLst>
          </p:cNvPr>
          <p:cNvSpPr txBox="1"/>
          <p:nvPr/>
        </p:nvSpPr>
        <p:spPr>
          <a:xfrm>
            <a:off x="3015439" y="3727971"/>
            <a:ext cx="1401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 Black" panose="020B0004020202020204" pitchFamily="34" charset="0"/>
              </a:rPr>
              <a:t>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E6AEB-818B-476F-4365-E8B1E6D383FC}"/>
              </a:ext>
            </a:extLst>
          </p:cNvPr>
          <p:cNvSpPr txBox="1"/>
          <p:nvPr/>
        </p:nvSpPr>
        <p:spPr>
          <a:xfrm>
            <a:off x="4677479" y="4377963"/>
            <a:ext cx="118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 Black" panose="020B0004020202020204" pitchFamily="34" charset="0"/>
              </a:rPr>
              <a:t>Admin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0FB31-D735-3B1B-A368-7D0AE5DD8FFF}"/>
              </a:ext>
            </a:extLst>
          </p:cNvPr>
          <p:cNvSpPr txBox="1"/>
          <p:nvPr/>
        </p:nvSpPr>
        <p:spPr>
          <a:xfrm>
            <a:off x="6179541" y="4977891"/>
            <a:ext cx="1244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 Black" panose="020B0004020202020204" pitchFamily="34" charset="0"/>
              </a:rPr>
              <a:t>Review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0C700-9C60-6E45-2308-A3BC2B3D3EDB}"/>
              </a:ext>
            </a:extLst>
          </p:cNvPr>
          <p:cNvSpPr txBox="1"/>
          <p:nvPr/>
        </p:nvSpPr>
        <p:spPr>
          <a:xfrm>
            <a:off x="7493125" y="5581461"/>
            <a:ext cx="1655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 Black" panose="020B0004020202020204" pitchFamily="34" charset="0"/>
              </a:rPr>
              <a:t>Transition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D02D96-B43C-FE8A-4CE1-B4D7647F5756}"/>
              </a:ext>
            </a:extLst>
          </p:cNvPr>
          <p:cNvGrpSpPr/>
          <p:nvPr/>
        </p:nvGrpSpPr>
        <p:grpSpPr>
          <a:xfrm>
            <a:off x="1534352" y="1833381"/>
            <a:ext cx="7457165" cy="3719921"/>
            <a:chOff x="1499598" y="1464891"/>
            <a:chExt cx="7457165" cy="37199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46BA014-E454-719A-E642-7F4188F170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99598" y="1464891"/>
              <a:ext cx="1188185" cy="1338551"/>
              <a:chOff x="3132" y="519999"/>
              <a:chExt cx="950548" cy="107083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583D59C-4C1A-6ED8-CA61-A74A68523CA6}"/>
                  </a:ext>
                </a:extLst>
              </p:cNvPr>
              <p:cNvSpPr/>
              <p:nvPr/>
            </p:nvSpPr>
            <p:spPr>
              <a:xfrm>
                <a:off x="3132" y="519999"/>
                <a:ext cx="950548" cy="1070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00F44362-E297-3DC1-3777-B89637CD47C1}"/>
                  </a:ext>
                </a:extLst>
              </p:cNvPr>
              <p:cNvSpPr txBox="1"/>
              <p:nvPr/>
            </p:nvSpPr>
            <p:spPr>
              <a:xfrm>
                <a:off x="30973" y="547840"/>
                <a:ext cx="894866" cy="10151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kern="1200" dirty="0"/>
                  <a:t>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2211DC-EF16-11BC-6613-3006D597BF4E}"/>
                </a:ext>
              </a:extLst>
            </p:cNvPr>
            <p:cNvGrpSpPr/>
            <p:nvPr/>
          </p:nvGrpSpPr>
          <p:grpSpPr>
            <a:xfrm rot="1680000">
              <a:off x="2769537" y="1691167"/>
              <a:ext cx="378363" cy="442613"/>
              <a:chOff x="1132155" y="834112"/>
              <a:chExt cx="378363" cy="442613"/>
            </a:xfrm>
          </p:grpSpPr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104D442B-1D1C-E600-8654-CBB10B053742}"/>
                  </a:ext>
                </a:extLst>
              </p:cNvPr>
              <p:cNvSpPr/>
              <p:nvPr/>
            </p:nvSpPr>
            <p:spPr>
              <a:xfrm>
                <a:off x="1132155" y="834112"/>
                <a:ext cx="378363" cy="4426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rrow: Right 4">
                <a:extLst>
                  <a:ext uri="{FF2B5EF4-FFF2-40B4-BE49-F238E27FC236}">
                    <a16:creationId xmlns:a16="http://schemas.microsoft.com/office/drawing/2014/main" id="{AD93FFB9-1984-D90F-F4BC-2E10D1D70BD6}"/>
                  </a:ext>
                </a:extLst>
              </p:cNvPr>
              <p:cNvSpPr txBox="1"/>
              <p:nvPr/>
            </p:nvSpPr>
            <p:spPr>
              <a:xfrm>
                <a:off x="1132155" y="922635"/>
                <a:ext cx="264854" cy="2655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EF46627-DDAF-376E-3E53-E61BD3E9FF0E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66308" y="2027405"/>
              <a:ext cx="1188720" cy="1335024"/>
              <a:chOff x="1667575" y="519999"/>
              <a:chExt cx="938519" cy="1070839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829DE5-BB3E-AE8A-EA14-56C29E2ED4A9}"/>
                  </a:ext>
                </a:extLst>
              </p:cNvPr>
              <p:cNvSpPr/>
              <p:nvPr/>
            </p:nvSpPr>
            <p:spPr>
              <a:xfrm>
                <a:off x="1667575" y="519999"/>
                <a:ext cx="938519" cy="1070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101153"/>
                  <a:satOff val="-14778"/>
                  <a:lumOff val="540"/>
                  <a:alphaOff val="0"/>
                </a:schemeClr>
              </a:fillRef>
              <a:effectRef idx="0">
                <a:schemeClr val="accent5">
                  <a:hueOff val="-2101153"/>
                  <a:satOff val="-14778"/>
                  <a:lumOff val="54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CDBC9E9E-4498-9FE6-A9F0-6A9925D22439}"/>
                  </a:ext>
                </a:extLst>
              </p:cNvPr>
              <p:cNvSpPr txBox="1"/>
              <p:nvPr/>
            </p:nvSpPr>
            <p:spPr>
              <a:xfrm>
                <a:off x="1695063" y="547487"/>
                <a:ext cx="883543" cy="10158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kern="1200" dirty="0"/>
                  <a:t>T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280D15-C6B7-E519-0913-3EFA7817E329}"/>
                </a:ext>
              </a:extLst>
            </p:cNvPr>
            <p:cNvGrpSpPr/>
            <p:nvPr/>
          </p:nvGrpSpPr>
          <p:grpSpPr>
            <a:xfrm rot="1680000">
              <a:off x="4321266" y="2297917"/>
              <a:ext cx="378363" cy="442613"/>
              <a:chOff x="2784568" y="834112"/>
              <a:chExt cx="378363" cy="442613"/>
            </a:xfrm>
          </p:grpSpPr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56A526EE-F7A8-C7BD-517A-8B87349C95D6}"/>
                  </a:ext>
                </a:extLst>
              </p:cNvPr>
              <p:cNvSpPr/>
              <p:nvPr/>
            </p:nvSpPr>
            <p:spPr>
              <a:xfrm>
                <a:off x="2784568" y="834112"/>
                <a:ext cx="378363" cy="4426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801538"/>
                  <a:satOff val="-19704"/>
                  <a:lumOff val="719"/>
                  <a:alphaOff val="0"/>
                </a:schemeClr>
              </a:fillRef>
              <a:effectRef idx="0">
                <a:schemeClr val="accent5">
                  <a:hueOff val="-2801538"/>
                  <a:satOff val="-19704"/>
                  <a:lumOff val="7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rrow: Right 4">
                <a:extLst>
                  <a:ext uri="{FF2B5EF4-FFF2-40B4-BE49-F238E27FC236}">
                    <a16:creationId xmlns:a16="http://schemas.microsoft.com/office/drawing/2014/main" id="{B74F1CDF-63B3-C4EC-E91C-21765FB9CC98}"/>
                  </a:ext>
                </a:extLst>
              </p:cNvPr>
              <p:cNvSpPr txBox="1"/>
              <p:nvPr/>
            </p:nvSpPr>
            <p:spPr>
              <a:xfrm>
                <a:off x="2784568" y="922635"/>
                <a:ext cx="264854" cy="2655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EE5C38-1FD4-4A41-27FF-C4F27A6AC6E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633553" y="2651932"/>
              <a:ext cx="1188720" cy="1335024"/>
              <a:chOff x="3319988" y="519999"/>
              <a:chExt cx="927740" cy="107083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9189F3F-6823-D764-AFC1-11EF1F34DF2A}"/>
                  </a:ext>
                </a:extLst>
              </p:cNvPr>
              <p:cNvSpPr/>
              <p:nvPr/>
            </p:nvSpPr>
            <p:spPr>
              <a:xfrm>
                <a:off x="3319988" y="519999"/>
                <a:ext cx="927740" cy="1070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202307"/>
                  <a:satOff val="-29555"/>
                  <a:lumOff val="1079"/>
                  <a:alphaOff val="0"/>
                </a:schemeClr>
              </a:fillRef>
              <a:effectRef idx="0">
                <a:schemeClr val="accent5">
                  <a:hueOff val="-4202307"/>
                  <a:satOff val="-29555"/>
                  <a:lumOff val="107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B266D1B2-9FAB-3931-0738-EDC915BF1E4A}"/>
                  </a:ext>
                </a:extLst>
              </p:cNvPr>
              <p:cNvSpPr txBox="1"/>
              <p:nvPr/>
            </p:nvSpPr>
            <p:spPr>
              <a:xfrm>
                <a:off x="3347161" y="547172"/>
                <a:ext cx="873394" cy="10164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kern="1200" dirty="0"/>
                  <a:t>A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A9DC4A8-5C24-6197-5DF4-39DB1D076245}"/>
                </a:ext>
              </a:extLst>
            </p:cNvPr>
            <p:cNvGrpSpPr/>
            <p:nvPr/>
          </p:nvGrpSpPr>
          <p:grpSpPr>
            <a:xfrm rot="1680000">
              <a:off x="5904026" y="2853957"/>
              <a:ext cx="378363" cy="442613"/>
              <a:chOff x="4426201" y="834112"/>
              <a:chExt cx="378363" cy="442613"/>
            </a:xfrm>
          </p:grpSpPr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9CF49C1D-1A8D-8E7F-BD94-F4693A640297}"/>
                  </a:ext>
                </a:extLst>
              </p:cNvPr>
              <p:cNvSpPr/>
              <p:nvPr/>
            </p:nvSpPr>
            <p:spPr>
              <a:xfrm>
                <a:off x="4426201" y="834112"/>
                <a:ext cx="378363" cy="4426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603076"/>
                  <a:satOff val="-39407"/>
                  <a:lumOff val="1439"/>
                  <a:alphaOff val="0"/>
                </a:schemeClr>
              </a:fillRef>
              <a:effectRef idx="0">
                <a:schemeClr val="accent5">
                  <a:hueOff val="-5603076"/>
                  <a:satOff val="-39407"/>
                  <a:lumOff val="14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rrow: Right 4">
                <a:extLst>
                  <a:ext uri="{FF2B5EF4-FFF2-40B4-BE49-F238E27FC236}">
                    <a16:creationId xmlns:a16="http://schemas.microsoft.com/office/drawing/2014/main" id="{A294C154-7BDF-DD3A-973A-97258A5FF4FB}"/>
                  </a:ext>
                </a:extLst>
              </p:cNvPr>
              <p:cNvSpPr txBox="1"/>
              <p:nvPr/>
            </p:nvSpPr>
            <p:spPr>
              <a:xfrm>
                <a:off x="4426201" y="922635"/>
                <a:ext cx="264854" cy="2655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F0B98DB-41ED-684A-3060-C7BCBC3A281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00798" y="3251204"/>
              <a:ext cx="1188720" cy="1335024"/>
              <a:chOff x="4961621" y="519999"/>
              <a:chExt cx="920065" cy="107083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F5B15B2-B22F-DAFC-5466-2F055E2C5A1E}"/>
                  </a:ext>
                </a:extLst>
              </p:cNvPr>
              <p:cNvSpPr/>
              <p:nvPr/>
            </p:nvSpPr>
            <p:spPr>
              <a:xfrm>
                <a:off x="4961621" y="519999"/>
                <a:ext cx="920065" cy="1070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303460"/>
                  <a:satOff val="-44333"/>
                  <a:lumOff val="1619"/>
                  <a:alphaOff val="0"/>
                </a:schemeClr>
              </a:fillRef>
              <a:effectRef idx="0">
                <a:schemeClr val="accent5">
                  <a:hueOff val="-6303460"/>
                  <a:satOff val="-44333"/>
                  <a:lumOff val="16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: Rounded Corners 4">
                <a:extLst>
                  <a:ext uri="{FF2B5EF4-FFF2-40B4-BE49-F238E27FC236}">
                    <a16:creationId xmlns:a16="http://schemas.microsoft.com/office/drawing/2014/main" id="{552EDA76-4916-BE6C-3E4E-05863DE30B8A}"/>
                  </a:ext>
                </a:extLst>
              </p:cNvPr>
              <p:cNvSpPr txBox="1"/>
              <p:nvPr/>
            </p:nvSpPr>
            <p:spPr>
              <a:xfrm>
                <a:off x="4988569" y="546947"/>
                <a:ext cx="866169" cy="10169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kern="1200" dirty="0"/>
                  <a:t>R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ADBC7F2-FD9B-F83B-FB97-92C602256926}"/>
                </a:ext>
              </a:extLst>
            </p:cNvPr>
            <p:cNvGrpSpPr/>
            <p:nvPr/>
          </p:nvGrpSpPr>
          <p:grpSpPr>
            <a:xfrm rot="1680000">
              <a:off x="7471270" y="3447555"/>
              <a:ext cx="378363" cy="442613"/>
              <a:chOff x="6060160" y="834112"/>
              <a:chExt cx="378363" cy="442613"/>
            </a:xfrm>
          </p:grpSpPr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F919E8C9-532A-836D-F17F-AC959C86CA37}"/>
                  </a:ext>
                </a:extLst>
              </p:cNvPr>
              <p:cNvSpPr/>
              <p:nvPr/>
            </p:nvSpPr>
            <p:spPr>
              <a:xfrm>
                <a:off x="6060160" y="834112"/>
                <a:ext cx="378363" cy="4426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8404613"/>
                  <a:satOff val="-59111"/>
                  <a:lumOff val="2158"/>
                  <a:alphaOff val="0"/>
                </a:schemeClr>
              </a:fillRef>
              <a:effectRef idx="0">
                <a:schemeClr val="accent5">
                  <a:hueOff val="-8404613"/>
                  <a:satOff val="-59111"/>
                  <a:lumOff val="215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rrow: Right 4">
                <a:extLst>
                  <a:ext uri="{FF2B5EF4-FFF2-40B4-BE49-F238E27FC236}">
                    <a16:creationId xmlns:a16="http://schemas.microsoft.com/office/drawing/2014/main" id="{43CD93E1-132C-CF3F-827D-E9C95ECF1567}"/>
                  </a:ext>
                </a:extLst>
              </p:cNvPr>
              <p:cNvSpPr txBox="1"/>
              <p:nvPr/>
            </p:nvSpPr>
            <p:spPr>
              <a:xfrm>
                <a:off x="6060160" y="922635"/>
                <a:ext cx="264854" cy="2655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BC92E18-F687-9769-8F11-85ED8050859B}"/>
                </a:ext>
              </a:extLst>
            </p:cNvPr>
            <p:cNvGrpSpPr>
              <a:grpSpLocks/>
            </p:cNvGrpSpPr>
            <p:nvPr/>
          </p:nvGrpSpPr>
          <p:grpSpPr>
            <a:xfrm>
              <a:off x="7768043" y="3849788"/>
              <a:ext cx="1188720" cy="1335024"/>
              <a:chOff x="6598713" y="1039998"/>
              <a:chExt cx="914408" cy="1070839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39366F2-01DA-CFCD-BCB8-D14758CF9691}"/>
                  </a:ext>
                </a:extLst>
              </p:cNvPr>
              <p:cNvSpPr/>
              <p:nvPr/>
            </p:nvSpPr>
            <p:spPr>
              <a:xfrm>
                <a:off x="6598713" y="1039998"/>
                <a:ext cx="914408" cy="107083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8404613"/>
                  <a:satOff val="-59111"/>
                  <a:lumOff val="2158"/>
                  <a:alphaOff val="0"/>
                </a:schemeClr>
              </a:fillRef>
              <a:effectRef idx="0">
                <a:schemeClr val="accent5">
                  <a:hueOff val="-8404613"/>
                  <a:satOff val="-59111"/>
                  <a:lumOff val="215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: Rounded Corners 4">
                <a:extLst>
                  <a:ext uri="{FF2B5EF4-FFF2-40B4-BE49-F238E27FC236}">
                    <a16:creationId xmlns:a16="http://schemas.microsoft.com/office/drawing/2014/main" id="{986164AC-017A-F7DF-1090-E6724ADB0EE1}"/>
                  </a:ext>
                </a:extLst>
              </p:cNvPr>
              <p:cNvSpPr txBox="1"/>
              <p:nvPr/>
            </p:nvSpPr>
            <p:spPr>
              <a:xfrm>
                <a:off x="6625495" y="1066780"/>
                <a:ext cx="860844" cy="1017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kern="1200" dirty="0"/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92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81A2-DADC-DA77-7589-75A95751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Square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545B-C260-8F88-D945-22A2D5C0E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communications and paperwork, processes etc. related 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Preboarding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Onboarding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Orientation (Cs the Day)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5F029-ED5F-4954-BA91-1E68E0CC4303}"/>
              </a:ext>
            </a:extLst>
          </p:cNvPr>
          <p:cNvSpPr txBox="1"/>
          <p:nvPr/>
        </p:nvSpPr>
        <p:spPr>
          <a:xfrm>
            <a:off x="2399168" y="5771583"/>
            <a:ext cx="63147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cs typeface="Calibri"/>
              </a:rPr>
              <a:t>= Compliance (Employee Empowerment)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F1B83-5B39-2DFE-B29A-8605A35F3332}"/>
              </a:ext>
            </a:extLst>
          </p:cNvPr>
          <p:cNvSpPr txBox="1"/>
          <p:nvPr/>
        </p:nvSpPr>
        <p:spPr>
          <a:xfrm>
            <a:off x="2395796" y="5364593"/>
            <a:ext cx="60205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cs typeface="Calibri"/>
              </a:rPr>
              <a:t>= Connection (Employee Engagement)</a:t>
            </a:r>
          </a:p>
        </p:txBody>
      </p:sp>
    </p:spTree>
    <p:extLst>
      <p:ext uri="{BB962C8B-B14F-4D97-AF65-F5344CB8AC3E}">
        <p14:creationId xmlns:p14="http://schemas.microsoft.com/office/powerpoint/2010/main" val="27936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C80F-2BE6-89EE-8D95-AEEFCA9F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365" y="213885"/>
            <a:ext cx="6872438" cy="93430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"</a:t>
            </a:r>
            <a:r>
              <a:rPr lang="en-US" b="1" i="1" dirty="0">
                <a:latin typeface="+mn-lt"/>
              </a:rPr>
              <a:t>Cs the Day</a:t>
            </a:r>
            <a:r>
              <a:rPr lang="en-US" b="1" dirty="0">
                <a:latin typeface="+mn-lt"/>
              </a:rPr>
              <a:t>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137B-C5B5-EFD1-AF18-9AEF6EA2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365" y="1148189"/>
            <a:ext cx="7236187" cy="2836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Proposed new model for a one-day onboarding session which focuses on the 4 essential C’s:</a:t>
            </a:r>
          </a:p>
          <a:p>
            <a:pPr lvl="1"/>
            <a:r>
              <a:rPr lang="en-US" sz="2800" dirty="0"/>
              <a:t>Compliance</a:t>
            </a:r>
          </a:p>
          <a:p>
            <a:pPr lvl="1"/>
            <a:r>
              <a:rPr lang="en-US" sz="2800" dirty="0"/>
              <a:t>Culture</a:t>
            </a:r>
          </a:p>
          <a:p>
            <a:pPr lvl="1"/>
            <a:r>
              <a:rPr lang="en-US" sz="2800" dirty="0"/>
              <a:t>Connection</a:t>
            </a:r>
          </a:p>
          <a:p>
            <a:pPr lvl="1"/>
            <a:r>
              <a:rPr lang="en-US" sz="2800" dirty="0"/>
              <a:t>Clarification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776FD-D9E3-98E7-AC51-948D59ABF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3" t="18669" r="22962" b="23364"/>
          <a:stretch/>
        </p:blipFill>
        <p:spPr>
          <a:xfrm>
            <a:off x="3440224" y="3220450"/>
            <a:ext cx="5547328" cy="33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33C9-76AE-271E-808D-64DB91B6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76309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02C8-3773-26CA-C792-71D6C8EF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2" y="1083771"/>
            <a:ext cx="6690277" cy="4167238"/>
          </a:xfrm>
        </p:spPr>
        <p:txBody>
          <a:bodyPr/>
          <a:lstStyle/>
          <a:p>
            <a:r>
              <a:rPr lang="en-US" dirty="0"/>
              <a:t>Takes place over the first 90 days as part of the START program</a:t>
            </a:r>
          </a:p>
          <a:p>
            <a:r>
              <a:rPr lang="en-US" dirty="0"/>
              <a:t>Delivered just in time, closer to the actual event or time of need</a:t>
            </a:r>
          </a:p>
          <a:p>
            <a:r>
              <a:rPr lang="en-US" dirty="0"/>
              <a:t>30, 60, 90-day touchpoints</a:t>
            </a:r>
          </a:p>
          <a:p>
            <a:r>
              <a:rPr lang="en-US" dirty="0"/>
              <a:t>Dedicated sessions for in-depth learning with trainers who previously all presented in 1.5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8F88C-7189-D086-6225-37B2F038619B}"/>
              </a:ext>
            </a:extLst>
          </p:cNvPr>
          <p:cNvSpPr txBox="1"/>
          <p:nvPr/>
        </p:nvSpPr>
        <p:spPr>
          <a:xfrm>
            <a:off x="2433118" y="5251009"/>
            <a:ext cx="60205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cs typeface="Calibri"/>
              </a:rPr>
              <a:t>= Culture (Employee Engagement)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E2180-3D12-BA87-74E7-F44B52582478}"/>
              </a:ext>
            </a:extLst>
          </p:cNvPr>
          <p:cNvSpPr txBox="1"/>
          <p:nvPr/>
        </p:nvSpPr>
        <p:spPr>
          <a:xfrm>
            <a:off x="2399168" y="5771583"/>
            <a:ext cx="63147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cs typeface="Calibri"/>
              </a:rPr>
              <a:t>= Compliance (Employee Empowerment)</a:t>
            </a:r>
          </a:p>
        </p:txBody>
      </p:sp>
    </p:spTree>
    <p:extLst>
      <p:ext uri="{BB962C8B-B14F-4D97-AF65-F5344CB8AC3E}">
        <p14:creationId xmlns:p14="http://schemas.microsoft.com/office/powerpoint/2010/main" val="23065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6B73-519A-872A-B8EF-9DA9E7D0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923" y="273173"/>
            <a:ext cx="6872438" cy="1325563"/>
          </a:xfrm>
        </p:spPr>
        <p:txBody>
          <a:bodyPr/>
          <a:lstStyle/>
          <a:p>
            <a:r>
              <a:rPr lang="en-US" b="1" dirty="0">
                <a:latin typeface="+mn-lt"/>
                <a:cs typeface="Calibri Light"/>
              </a:rPr>
              <a:t>Employee Engagement</a:t>
            </a:r>
            <a:endParaRPr lang="en-US" b="1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0BAA83-7409-0215-4749-A1DDB702F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741" y="1598736"/>
            <a:ext cx="5335891" cy="4509773"/>
          </a:xfrm>
        </p:spPr>
      </p:pic>
    </p:spTree>
    <p:extLst>
      <p:ext uri="{BB962C8B-B14F-4D97-AF65-F5344CB8AC3E}">
        <p14:creationId xmlns:p14="http://schemas.microsoft.com/office/powerpoint/2010/main" val="240828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B3FF-C30A-FD06-BA7C-8E9EE441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5"/>
            <a:ext cx="6872438" cy="75234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C3CA7-8852-9A55-AD6B-78995594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2" y="1331103"/>
            <a:ext cx="68724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Systems access (email, LIMS,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Personnel files and paperwork</a:t>
            </a:r>
          </a:p>
          <a:p>
            <a:r>
              <a:rPr lang="en-US" dirty="0"/>
              <a:t>Roles and responsibilities, role clarity</a:t>
            </a:r>
            <a:endParaRPr lang="en-US" dirty="0">
              <a:cs typeface="Calibri"/>
            </a:endParaRPr>
          </a:p>
          <a:p>
            <a:pPr lvl="1"/>
            <a:r>
              <a:rPr lang="en-US" dirty="0" err="1"/>
              <a:t>Qualtrax</a:t>
            </a:r>
            <a:endParaRPr lang="en-US" dirty="0"/>
          </a:p>
          <a:p>
            <a:pPr lvl="1"/>
            <a:r>
              <a:rPr lang="en-US" dirty="0"/>
              <a:t>Packaging and Shipping</a:t>
            </a:r>
          </a:p>
          <a:p>
            <a:pPr lvl="1"/>
            <a:r>
              <a:rPr lang="en-US" dirty="0"/>
              <a:t>Visual Color Discrimination</a:t>
            </a:r>
          </a:p>
          <a:p>
            <a:pPr lvl="1"/>
            <a:r>
              <a:rPr lang="en-US" dirty="0"/>
              <a:t>Evidence Handling</a:t>
            </a:r>
          </a:p>
          <a:p>
            <a:pPr lvl="1"/>
            <a:r>
              <a:rPr lang="en-US" dirty="0"/>
              <a:t>BSL2 vs BSL3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A6BF2-362F-8545-1632-47CF2DE2CF6B}"/>
              </a:ext>
            </a:extLst>
          </p:cNvPr>
          <p:cNvSpPr txBox="1"/>
          <p:nvPr/>
        </p:nvSpPr>
        <p:spPr>
          <a:xfrm>
            <a:off x="2399168" y="5771583"/>
            <a:ext cx="63147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cs typeface="Calibri"/>
              </a:rPr>
              <a:t>= Compliance (Employee Empowerment)</a:t>
            </a:r>
          </a:p>
        </p:txBody>
      </p:sp>
    </p:spTree>
    <p:extLst>
      <p:ext uri="{BB962C8B-B14F-4D97-AF65-F5344CB8AC3E}">
        <p14:creationId xmlns:p14="http://schemas.microsoft.com/office/powerpoint/2010/main" val="20682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B3FF-C30A-FD06-BA7C-8E9EE441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662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C3CA7-8852-9A55-AD6B-78995594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2" y="1564114"/>
            <a:ext cx="4274164" cy="4351338"/>
          </a:xfrm>
        </p:spPr>
        <p:txBody>
          <a:bodyPr>
            <a:normAutofit/>
          </a:bodyPr>
          <a:lstStyle/>
          <a:p>
            <a:r>
              <a:rPr lang="en-US" dirty="0"/>
              <a:t>Buddy program</a:t>
            </a:r>
          </a:p>
          <a:p>
            <a:r>
              <a:rPr lang="en-US" dirty="0"/>
              <a:t>Building Tour</a:t>
            </a:r>
          </a:p>
          <a:p>
            <a:r>
              <a:rPr lang="en-US" dirty="0"/>
              <a:t>Coffee chats</a:t>
            </a:r>
          </a:p>
          <a:p>
            <a:r>
              <a:rPr lang="en-US" dirty="0"/>
              <a:t>Engage with team</a:t>
            </a:r>
          </a:p>
          <a:p>
            <a:r>
              <a:rPr lang="en-US" dirty="0"/>
              <a:t>Engage with committees</a:t>
            </a:r>
          </a:p>
          <a:p>
            <a:r>
              <a:rPr lang="en-US" dirty="0"/>
              <a:t>Manager check ins</a:t>
            </a:r>
          </a:p>
          <a:p>
            <a:r>
              <a:rPr lang="en-US" dirty="0"/>
              <a:t>Surveys (“pulse checks”	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12E7024-5578-5770-4849-20C81F19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57" y="1083722"/>
            <a:ext cx="3699453" cy="21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A8CFC-6F0A-2CFC-40AB-1EB267109512}"/>
              </a:ext>
            </a:extLst>
          </p:cNvPr>
          <p:cNvSpPr txBox="1"/>
          <p:nvPr/>
        </p:nvSpPr>
        <p:spPr>
          <a:xfrm>
            <a:off x="2433118" y="5579197"/>
            <a:ext cx="60205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cs typeface="Calibri"/>
              </a:rPr>
              <a:t>= Connection (Employee Engagement)</a:t>
            </a:r>
          </a:p>
        </p:txBody>
      </p:sp>
    </p:spTree>
    <p:extLst>
      <p:ext uri="{BB962C8B-B14F-4D97-AF65-F5344CB8AC3E}">
        <p14:creationId xmlns:p14="http://schemas.microsoft.com/office/powerpoint/2010/main" val="23901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C80F-2BE6-89EE-8D95-AEEFCA9F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87364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Transition of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137B-C5B5-EFD1-AF18-9AEF6EA2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2" y="1445525"/>
            <a:ext cx="6872439" cy="2557308"/>
          </a:xfrm>
        </p:spPr>
        <p:txBody>
          <a:bodyPr/>
          <a:lstStyle/>
          <a:p>
            <a:r>
              <a:rPr lang="en-US" dirty="0"/>
              <a:t>Completion of competencies</a:t>
            </a:r>
          </a:p>
          <a:p>
            <a:r>
              <a:rPr lang="en-US" dirty="0"/>
              <a:t>Recognize non-conformances</a:t>
            </a:r>
          </a:p>
          <a:p>
            <a:r>
              <a:rPr lang="en-US" dirty="0"/>
              <a:t>Identify safety issues</a:t>
            </a:r>
          </a:p>
          <a:p>
            <a:r>
              <a:rPr lang="en-US" dirty="0"/>
              <a:t>Engage with DCLS in new, more meaningful ways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6A1F4-8D2B-183F-F914-CC1EC328FFBB}"/>
              </a:ext>
            </a:extLst>
          </p:cNvPr>
          <p:cNvSpPr txBox="1"/>
          <p:nvPr/>
        </p:nvSpPr>
        <p:spPr>
          <a:xfrm>
            <a:off x="2104930" y="5273643"/>
            <a:ext cx="62695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cs typeface="Calibri"/>
              </a:rPr>
              <a:t>= Clarification (Employee Empowerment)</a:t>
            </a:r>
          </a:p>
        </p:txBody>
      </p:sp>
    </p:spTree>
    <p:extLst>
      <p:ext uri="{BB962C8B-B14F-4D97-AF65-F5344CB8AC3E}">
        <p14:creationId xmlns:p14="http://schemas.microsoft.com/office/powerpoint/2010/main" val="8905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8E3C-8B63-882C-C8FB-101F0AB6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76157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START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8134-8EFB-23C4-FE28-44BBFE2A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2" y="1318646"/>
            <a:ext cx="7047267" cy="45783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Preboarding</a:t>
            </a:r>
          </a:p>
          <a:p>
            <a:r>
              <a:rPr lang="en-US" dirty="0"/>
              <a:t>Cs the Day (1 day Orientation twice a month)</a:t>
            </a:r>
          </a:p>
          <a:p>
            <a:r>
              <a:rPr lang="en-US" dirty="0"/>
              <a:t>Self paced learning due within 14 - 30 days through SPOT, Qualtrax, SAP Litmos, COVLC</a:t>
            </a:r>
          </a:p>
          <a:p>
            <a:r>
              <a:rPr lang="en-US" dirty="0"/>
              <a:t>30-60-90 days with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Regular check ins with Manager, Buddy and LSIT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Pre-scheduled deep learning time for essential Subject Matter Experts (SMEs). What would you want staff to know if you had time to tell them?</a:t>
            </a:r>
          </a:p>
          <a:p>
            <a:pPr lvl="2"/>
            <a:r>
              <a:rPr lang="en-US" dirty="0"/>
              <a:t>Lab Safety Skills</a:t>
            </a:r>
          </a:p>
          <a:p>
            <a:pPr lvl="2"/>
            <a:r>
              <a:rPr lang="en-US" dirty="0"/>
              <a:t>Case studies for Quality Assurance, Ethics, HIPAA</a:t>
            </a:r>
          </a:p>
          <a:p>
            <a:pPr lvl="2"/>
            <a:r>
              <a:rPr lang="en-US" dirty="0"/>
              <a:t>Hands on LIMS “how to”</a:t>
            </a:r>
          </a:p>
          <a:p>
            <a:pPr lvl="2"/>
            <a:r>
              <a:rPr lang="en-US" dirty="0"/>
              <a:t>Procurement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72" y="356300"/>
            <a:ext cx="6848201" cy="85498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Orientation</a:t>
            </a:r>
            <a:r>
              <a:rPr lang="en-US" b="1" dirty="0"/>
              <a:t> </a:t>
            </a:r>
            <a:r>
              <a:rPr lang="en-US" b="1" dirty="0">
                <a:latin typeface="+mn-lt"/>
              </a:rPr>
              <a:t>2022 - 2023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FC8EED-AF5F-2CB5-D8FB-AE0F8F964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024435"/>
              </p:ext>
            </p:extLst>
          </p:nvPr>
        </p:nvGraphicFramePr>
        <p:xfrm>
          <a:off x="1742172" y="1353787"/>
          <a:ext cx="7140570" cy="49925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0190">
                  <a:extLst>
                    <a:ext uri="{9D8B030D-6E8A-4147-A177-3AD203B41FA5}">
                      <a16:colId xmlns:a16="http://schemas.microsoft.com/office/drawing/2014/main" val="3226577997"/>
                    </a:ext>
                  </a:extLst>
                </a:gridCol>
                <a:gridCol w="2380190">
                  <a:extLst>
                    <a:ext uri="{9D8B030D-6E8A-4147-A177-3AD203B41FA5}">
                      <a16:colId xmlns:a16="http://schemas.microsoft.com/office/drawing/2014/main" val="112902615"/>
                    </a:ext>
                  </a:extLst>
                </a:gridCol>
                <a:gridCol w="2380190">
                  <a:extLst>
                    <a:ext uri="{9D8B030D-6E8A-4147-A177-3AD203B41FA5}">
                      <a16:colId xmlns:a16="http://schemas.microsoft.com/office/drawing/2014/main" val="1748280713"/>
                    </a:ext>
                  </a:extLst>
                </a:gridCol>
              </a:tblGrid>
              <a:tr h="7642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2022 – Dec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2023 – Oct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633552"/>
                  </a:ext>
                </a:extLst>
              </a:tr>
              <a:tr h="765849">
                <a:tc>
                  <a:txBody>
                    <a:bodyPr/>
                    <a:lstStyle/>
                    <a:p>
                      <a:r>
                        <a:rPr lang="en-US"/>
                        <a:t># new staff onboarded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60406"/>
                  </a:ext>
                </a:extLst>
              </a:tr>
              <a:tr h="1348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# of NEO sessions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22* </a:t>
                      </a:r>
                      <a:r>
                        <a:rPr lang="en-US" i="1" dirty="0"/>
                        <a:t>excluding mini-NEO sessions hosted by LSIT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10* </a:t>
                      </a:r>
                      <a:r>
                        <a:rPr lang="en-US" i="1" dirty="0"/>
                        <a:t>excluding mini-NEO sessions hosted by LSIT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97190"/>
                  </a:ext>
                </a:extLst>
              </a:tr>
              <a:tr h="1348322">
                <a:tc>
                  <a:txBody>
                    <a:bodyPr/>
                    <a:lstStyle/>
                    <a:p>
                      <a:r>
                        <a:rPr lang="en-US"/>
                        <a:t>~ # of hours providing live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~</a:t>
                      </a:r>
                      <a:r>
                        <a:rPr lang="en-US" i="0"/>
                        <a:t>304 (includes 12 hours/NEO plus 4 hours/Lab Safety Skills)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~248 </a:t>
                      </a:r>
                      <a:r>
                        <a:rPr lang="en-US" i="0" dirty="0"/>
                        <a:t>(includes 12 hours/NEO plus 4 hours/Lab Safety Skills)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74343"/>
                  </a:ext>
                </a:extLst>
              </a:tr>
              <a:tr h="765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# of staff offboarded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1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403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90F845-5D75-2BD0-297F-2231A1AA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78966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START Timeline - Pilot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03292-DE04-2296-02A8-F6221CD8F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40" y="1502604"/>
            <a:ext cx="7416167" cy="1594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957938-9CCC-3BD9-1456-A2845EC3D73A}"/>
              </a:ext>
            </a:extLst>
          </p:cNvPr>
          <p:cNvSpPr txBox="1"/>
          <p:nvPr/>
        </p:nvSpPr>
        <p:spPr>
          <a:xfrm>
            <a:off x="1538040" y="3648269"/>
            <a:ext cx="39433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Compliance – Days 1-5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Culture – Days 1-5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Connection – Days 1-5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Clarification – Day 1-5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954A99-49CA-8C70-B61E-76040F0E28F6}"/>
              </a:ext>
            </a:extLst>
          </p:cNvPr>
          <p:cNvSpPr/>
          <p:nvPr/>
        </p:nvSpPr>
        <p:spPr>
          <a:xfrm>
            <a:off x="8910736" y="1436914"/>
            <a:ext cx="45719" cy="122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8C86F-FE6F-2D6B-6A3F-B873AE4B7DEE}"/>
              </a:ext>
            </a:extLst>
          </p:cNvPr>
          <p:cNvSpPr txBox="1"/>
          <p:nvPr/>
        </p:nvSpPr>
        <p:spPr>
          <a:xfrm>
            <a:off x="1670179" y="177282"/>
            <a:ext cx="4906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7474D-FEB1-6B17-CCD0-58DB94EFB8A8}"/>
              </a:ext>
            </a:extLst>
          </p:cNvPr>
          <p:cNvSpPr txBox="1"/>
          <p:nvPr/>
        </p:nvSpPr>
        <p:spPr>
          <a:xfrm>
            <a:off x="1670179" y="1375845"/>
            <a:ext cx="50971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Fay Kutner Kessler, M.S.</a:t>
            </a:r>
          </a:p>
          <a:p>
            <a:r>
              <a:rPr lang="en-US" dirty="0"/>
              <a:t>Sr. Laboratory Training Coordinator</a:t>
            </a:r>
          </a:p>
          <a:p>
            <a:r>
              <a:rPr lang="en-US" dirty="0"/>
              <a:t>Virginia Division of Consolidated Laboratory Services</a:t>
            </a:r>
          </a:p>
          <a:p>
            <a:r>
              <a:rPr lang="en-US" dirty="0">
                <a:hlinkClick r:id="rId2"/>
              </a:rPr>
              <a:t>fay.kessler@dgs.virginia.gov</a:t>
            </a:r>
            <a:endParaRPr lang="en-US" dirty="0"/>
          </a:p>
          <a:p>
            <a:r>
              <a:rPr lang="en-US" dirty="0"/>
              <a:t>804-648-4480 x349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23E75-447E-F524-C30B-81FC84244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632" y="4435960"/>
            <a:ext cx="3414519" cy="19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50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7C7A-3961-FD0D-8143-C35B20A4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4"/>
            <a:ext cx="2643216" cy="81766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06C19-1CA0-7496-80F3-650193AAD1E9}"/>
              </a:ext>
            </a:extLst>
          </p:cNvPr>
          <p:cNvSpPr txBox="1"/>
          <p:nvPr/>
        </p:nvSpPr>
        <p:spPr>
          <a:xfrm>
            <a:off x="1742172" y="1138335"/>
            <a:ext cx="69663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Sr. Leadership –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Dr. Denise Toney and Dr. Marilyn Bibbs Freeman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Leadership Team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Managers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LSIT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Crystal Barrett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FB4A5-BABE-091A-B962-43CE7685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79" y="4066170"/>
            <a:ext cx="4376694" cy="22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AF87-26EB-0FC8-0DD5-F4D0F3E0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43" y="64877"/>
            <a:ext cx="5537402" cy="97465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Previous NEO 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32270-4546-4704-E2C1-02DE540CC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24"/>
          <a:stretch/>
        </p:blipFill>
        <p:spPr>
          <a:xfrm>
            <a:off x="1518443" y="804553"/>
            <a:ext cx="7470646" cy="52488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C809A7-DAE9-8729-2405-640847E9488C}"/>
              </a:ext>
            </a:extLst>
          </p:cNvPr>
          <p:cNvGrpSpPr/>
          <p:nvPr/>
        </p:nvGrpSpPr>
        <p:grpSpPr>
          <a:xfrm>
            <a:off x="2142938" y="6158204"/>
            <a:ext cx="7271650" cy="541176"/>
            <a:chOff x="2497452" y="6176865"/>
            <a:chExt cx="6362266" cy="5411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4DC36-0156-0C6E-503F-414A484A0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7452" y="6176865"/>
              <a:ext cx="5513304" cy="54117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56173B-5617-9D1F-5DC4-BB44EC2C4A2F}"/>
                </a:ext>
              </a:extLst>
            </p:cNvPr>
            <p:cNvSpPr txBox="1"/>
            <p:nvPr/>
          </p:nvSpPr>
          <p:spPr>
            <a:xfrm>
              <a:off x="2586911" y="6216620"/>
              <a:ext cx="6272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12 hours of training over 1.5 days (9 presenters)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8F27C2-CD76-D5DA-1E31-6BAC9DA9514F}"/>
              </a:ext>
            </a:extLst>
          </p:cNvPr>
          <p:cNvSpPr txBox="1">
            <a:spLocks/>
          </p:cNvSpPr>
          <p:nvPr/>
        </p:nvSpPr>
        <p:spPr>
          <a:xfrm>
            <a:off x="-14387607" y="-2810783"/>
            <a:ext cx="7576457" cy="848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Great employee onboarding can improve employee retention by 82%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C2F0C-F564-CE24-F9B0-4BE03627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5"/>
            <a:ext cx="6872438" cy="76472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Onboarding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100E-A4BC-EC8A-53FE-B7835BCF3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906" y="1168397"/>
            <a:ext cx="7576457" cy="4032253"/>
          </a:xfrm>
        </p:spPr>
        <p:txBody>
          <a:bodyPr>
            <a:normAutofit/>
          </a:bodyPr>
          <a:lstStyle/>
          <a:p>
            <a:r>
              <a:rPr lang="en-US" dirty="0"/>
              <a:t>Per the Society for Human Resource Management (SHRM)</a:t>
            </a:r>
          </a:p>
          <a:p>
            <a:pPr marL="457200" lvl="1" indent="0">
              <a:buNone/>
            </a:pPr>
            <a:r>
              <a:rPr lang="en-US" dirty="0"/>
              <a:t>Costs a company 6-9 months of a staff member’s salary to replace them.  For an employee making $40,000/year that equals $20,000 - $30,000 in recruiting and training costs</a:t>
            </a:r>
          </a:p>
          <a:p>
            <a:r>
              <a:rPr lang="en-US" dirty="0"/>
              <a:t>44% of new staff decide in the first week that they have made the wrong decision</a:t>
            </a:r>
          </a:p>
          <a:p>
            <a:r>
              <a:rPr lang="en-US" dirty="0"/>
              <a:t>Only 12% of staff say their organization does a good job of onboarding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7065-D78F-AD59-3B4C-C1D25E5A40CD}"/>
              </a:ext>
            </a:extLst>
          </p:cNvPr>
          <p:cNvGrpSpPr/>
          <p:nvPr/>
        </p:nvGrpSpPr>
        <p:grpSpPr>
          <a:xfrm>
            <a:off x="1464906" y="5283652"/>
            <a:ext cx="6867133" cy="857250"/>
            <a:chOff x="1464906" y="5440262"/>
            <a:chExt cx="6867133" cy="8572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7E460B-D2F8-245C-98A2-D786C855330D}"/>
                </a:ext>
              </a:extLst>
            </p:cNvPr>
            <p:cNvSpPr/>
            <p:nvPr/>
          </p:nvSpPr>
          <p:spPr>
            <a:xfrm>
              <a:off x="1742172" y="5440262"/>
              <a:ext cx="6589867" cy="838200"/>
            </a:xfrm>
            <a:prstGeom prst="rect">
              <a:avLst/>
            </a:prstGeom>
            <a:solidFill>
              <a:srgbClr val="98B5CA"/>
            </a:solidFill>
            <a:ln>
              <a:solidFill>
                <a:srgbClr val="98B5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E83DFCD-48EE-A49E-7368-6B191C2E9DC0}"/>
                </a:ext>
              </a:extLst>
            </p:cNvPr>
            <p:cNvSpPr txBox="1">
              <a:spLocks/>
            </p:cNvSpPr>
            <p:nvPr/>
          </p:nvSpPr>
          <p:spPr>
            <a:xfrm>
              <a:off x="1464906" y="5449332"/>
              <a:ext cx="6867133" cy="8481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Great employee onboarding can improve employee retention by 82%</a:t>
              </a:r>
            </a:p>
            <a:p>
              <a:endParaRPr lang="en-US" dirty="0"/>
            </a:p>
            <a:p>
              <a:endParaRPr lang="en-US" dirty="0"/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75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EB6F-00CB-D53F-1038-696A1B4C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4"/>
            <a:ext cx="6872438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2018 VCU Capstone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76BDC9-D85B-2B0D-B01C-70AE4693381F}"/>
              </a:ext>
            </a:extLst>
          </p:cNvPr>
          <p:cNvGrpSpPr/>
          <p:nvPr/>
        </p:nvGrpSpPr>
        <p:grpSpPr>
          <a:xfrm>
            <a:off x="1825297" y="1536795"/>
            <a:ext cx="6339738" cy="4856693"/>
            <a:chOff x="1742172" y="1536795"/>
            <a:chExt cx="6339738" cy="48566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F25C4A-DE32-E278-2B31-2DF7AB2E6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2" b="45458"/>
            <a:stretch/>
          </p:blipFill>
          <p:spPr>
            <a:xfrm>
              <a:off x="1742172" y="1536795"/>
              <a:ext cx="6339738" cy="1969613"/>
            </a:xfrm>
            <a:prstGeom prst="rect">
              <a:avLst/>
            </a:prstGeom>
          </p:spPr>
        </p:pic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BE75B84-A99B-343E-7049-834FD0BB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6854" y="3338341"/>
              <a:ext cx="5570375" cy="3055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34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108E-00A8-9C3E-052C-7EC2AA59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Orientation vs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4B932-C016-3C83-B2DD-AF85D007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1" y="1536376"/>
            <a:ext cx="6872439" cy="4145967"/>
          </a:xfrm>
        </p:spPr>
        <p:txBody>
          <a:bodyPr/>
          <a:lstStyle/>
          <a:p>
            <a:r>
              <a:rPr lang="en-US" dirty="0"/>
              <a:t>Terms are not interchangeable</a:t>
            </a:r>
          </a:p>
          <a:p>
            <a:r>
              <a:rPr lang="en-US" dirty="0"/>
              <a:t>Per SHRM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oogle Sans"/>
              </a:rPr>
              <a:t>O</a:t>
            </a:r>
            <a:r>
              <a:rPr lang="en-US" b="0" i="0" dirty="0">
                <a:effectLst/>
                <a:latin typeface="Google Sans"/>
              </a:rPr>
              <a:t>rientation is necessary for completing paperwork and other routine tasks while onboarding is a comprehensive process involving management and other employees and can last up to 12 months</a:t>
            </a:r>
          </a:p>
          <a:p>
            <a:r>
              <a:rPr lang="en-US" b="0" i="0" dirty="0">
                <a:effectLst/>
                <a:latin typeface="Sofia Pro Regular"/>
              </a:rPr>
              <a:t>The end goal of onboarding is to empower a new employee in their role and as part of your organization</a:t>
            </a:r>
            <a:endParaRPr lang="en-US" b="0" i="0" dirty="0">
              <a:effectLst/>
              <a:latin typeface="Google Sans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5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76F-F205-A93F-95EF-E1F00F2C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229" y="130669"/>
            <a:ext cx="737289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Approach to Onboarding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13F66-96BE-1FAB-A2DC-07CC9A7CB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9" t="15481" r="19041" b="1376"/>
          <a:stretch/>
        </p:blipFill>
        <p:spPr>
          <a:xfrm>
            <a:off x="2470911" y="1293852"/>
            <a:ext cx="5569527" cy="52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CCA0-5FDB-CF3B-A246-9E133DA8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1" y="320674"/>
            <a:ext cx="7233877" cy="6030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Feedback – Managers &amp;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15AE7-C026-1AA3-90B3-EB117FDB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1" y="1253330"/>
            <a:ext cx="7012398" cy="48208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Lack of retention on key areas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Compliance</a:t>
            </a:r>
          </a:p>
          <a:p>
            <a:pPr lvl="2">
              <a:buFont typeface="Wingdings" panose="05000000000000000000" pitchFamily="2" charset="2"/>
              <a:buChar char=""/>
            </a:pPr>
            <a:r>
              <a:rPr lang="en-US" dirty="0"/>
              <a:t>Safety, QA, Security, IT/ISS, Parking, etc.</a:t>
            </a:r>
            <a:endParaRPr lang="en-US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Culture</a:t>
            </a:r>
          </a:p>
          <a:p>
            <a:pPr lvl="2">
              <a:buFont typeface="Wingdings" panose="05000000000000000000" pitchFamily="2" charset="2"/>
              <a:buChar char=""/>
            </a:pPr>
            <a:r>
              <a:rPr lang="en-US" dirty="0"/>
              <a:t>Who we are, vision/mission, team and group dynamics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Connection </a:t>
            </a:r>
          </a:p>
          <a:p>
            <a:pPr lvl="2">
              <a:buFont typeface="Wingdings" panose="05000000000000000000" pitchFamily="2" charset="2"/>
              <a:buChar char=""/>
            </a:pPr>
            <a:r>
              <a:rPr lang="en-US" dirty="0"/>
              <a:t>Engagement, professional identity, belonging, values</a:t>
            </a:r>
            <a:endParaRPr lang="en-US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Clarification</a:t>
            </a:r>
          </a:p>
          <a:p>
            <a:pPr lvl="2">
              <a:buFont typeface="Wingdings" panose="05000000000000000000" pitchFamily="2" charset="2"/>
              <a:buChar char=""/>
            </a:pPr>
            <a:r>
              <a:rPr lang="en-US" dirty="0"/>
              <a:t>How to, who to, where to, etc.  - what leads to success beyond first week, how to fulfill their role</a:t>
            </a:r>
          </a:p>
          <a:p>
            <a:r>
              <a:rPr lang="en-US" dirty="0">
                <a:cs typeface="Calibri"/>
              </a:rPr>
              <a:t>Firehose 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Difficult to identify and retain critical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994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9C0B-FD8E-115F-B275-B86F76FF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72" y="320675"/>
            <a:ext cx="6872438" cy="6870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Opportunities for DCLS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1BB4-8EF2-73F4-3DA7-AFCA27C2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71" y="1253331"/>
            <a:ext cx="687243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Reduce amount of information related to </a:t>
            </a:r>
            <a:r>
              <a:rPr lang="en-US" u="sng" dirty="0"/>
              <a:t>compliance</a:t>
            </a:r>
            <a:r>
              <a:rPr lang="en-US" dirty="0"/>
              <a:t> delivered at orientation (what needs to be delivered on day 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Goal - increase retention by providing just in time instructions and more in-depth learning throughout the next 90 days via hands on events</a:t>
            </a:r>
          </a:p>
          <a:p>
            <a:r>
              <a:rPr lang="en-US" dirty="0"/>
              <a:t>Reduce amount of time being spent by each group trainer at the twice monthly NEO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Goal - provide a dedicated time for deeper comprehension, offered longer (if needed) but less frequently (i.e., Safety, QA, Qualtrax, LIMS, etc.)</a:t>
            </a:r>
          </a:p>
        </p:txBody>
      </p:sp>
    </p:spTree>
    <p:extLst>
      <p:ext uri="{BB962C8B-B14F-4D97-AF65-F5344CB8AC3E}">
        <p14:creationId xmlns:p14="http://schemas.microsoft.com/office/powerpoint/2010/main" val="1497909313"/>
      </p:ext>
    </p:extLst>
  </p:cSld>
  <p:clrMapOvr>
    <a:masterClrMapping/>
  </p:clrMapOvr>
</p:sld>
</file>

<file path=ppt/theme/theme1.xml><?xml version="1.0" encoding="utf-8"?>
<a:theme xmlns:a="http://schemas.openxmlformats.org/drawingml/2006/main" name="DGS Title Slide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1B4FE00B-5D87-7940-B0E6-85C80AE122D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GS Slide Left bar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336C92BE-244F-204B-9535-1BA0963DCF46}"/>
    </a:ext>
  </a:extLst>
</a:theme>
</file>

<file path=ppt/theme/theme3.xml><?xml version="1.0" encoding="utf-8"?>
<a:theme xmlns:a="http://schemas.openxmlformats.org/drawingml/2006/main" name="DGS Slide Left bar 2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45BB8FA3-725D-2D49-B445-5A6D530E0262}"/>
    </a:ext>
  </a:extLst>
</a:theme>
</file>

<file path=ppt/theme/theme4.xml><?xml version="1.0" encoding="utf-8"?>
<a:theme xmlns:a="http://schemas.openxmlformats.org/drawingml/2006/main" name="DGS Slide Top Bar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5BE91AF0-8709-794D-B661-F91F51A44B9A}"/>
    </a:ext>
  </a:extLst>
</a:theme>
</file>

<file path=ppt/theme/theme5.xml><?xml version="1.0" encoding="utf-8"?>
<a:theme xmlns:a="http://schemas.openxmlformats.org/drawingml/2006/main" name="Custom Design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21DF54A2-DED8-3D42-A4D8-DAEAC4D4C5AE}"/>
    </a:ext>
  </a:extLst>
</a:theme>
</file>

<file path=ppt/theme/theme6.xml><?xml version="1.0" encoding="utf-8"?>
<a:theme xmlns:a="http://schemas.openxmlformats.org/drawingml/2006/main" name="DGS Slide Top Bar 2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A6A641D1-CC4E-314A-8437-A8A50698C0C2}"/>
    </a:ext>
  </a:extLst>
</a:theme>
</file>

<file path=ppt/theme/theme7.xml><?xml version="1.0" encoding="utf-8"?>
<a:theme xmlns:a="http://schemas.openxmlformats.org/drawingml/2006/main" name="2_DGS Slide Top Bar 2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49ED851C-774B-114E-8A18-79E233FA2AA0}"/>
    </a:ext>
  </a:extLst>
</a:theme>
</file>

<file path=ppt/theme/theme8.xml><?xml version="1.0" encoding="utf-8"?>
<a:theme xmlns:a="http://schemas.openxmlformats.org/drawingml/2006/main" name="1_DGS Slide Top Bar 2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527F850B-AD49-DA48-9404-ABAB572CD9B6}"/>
    </a:ext>
  </a:extLst>
</a:theme>
</file>

<file path=ppt/theme/theme9.xml><?xml version="1.0" encoding="utf-8"?>
<a:theme xmlns:a="http://schemas.openxmlformats.org/drawingml/2006/main" name="DGS Slide Top Bar 2_Dark">
  <a:themeElements>
    <a:clrScheme name="DGS Brand Colors">
      <a:dk1>
        <a:srgbClr val="000000"/>
      </a:dk1>
      <a:lt1>
        <a:srgbClr val="FFFFFF"/>
      </a:lt1>
      <a:dk2>
        <a:srgbClr val="5C6670"/>
      </a:dk2>
      <a:lt2>
        <a:srgbClr val="DBDBDB"/>
      </a:lt2>
      <a:accent1>
        <a:srgbClr val="003875"/>
      </a:accent1>
      <a:accent2>
        <a:srgbClr val="0088CE"/>
      </a:accent2>
      <a:accent3>
        <a:srgbClr val="00A0DE"/>
      </a:accent3>
      <a:accent4>
        <a:srgbClr val="81BB00"/>
      </a:accent4>
      <a:accent5>
        <a:srgbClr val="A31E34"/>
      </a:accent5>
      <a:accent6>
        <a:srgbClr val="5C6670"/>
      </a:accent6>
      <a:hlink>
        <a:srgbClr val="00A0DE"/>
      </a:hlink>
      <a:folHlink>
        <a:srgbClr val="A31E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DGS_DCLS_MASTER" id="{C9B721D0-0ADD-6C40-842B-E4FB912F2317}" vid="{4880C49D-054E-ED45-BAC8-5C2F8AD389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515997CB0546990B9821911254AF" ma:contentTypeVersion="30" ma:contentTypeDescription="Create a new document." ma:contentTypeScope="" ma:versionID="0b1b17f1ebd9ab3c754f47e238ef930a">
  <xsd:schema xmlns:xsd="http://www.w3.org/2001/XMLSchema" xmlns:xs="http://www.w3.org/2001/XMLSchema" xmlns:p="http://schemas.microsoft.com/office/2006/metadata/properties" xmlns:ns1="http://schemas.microsoft.com/sharepoint/v3" xmlns:ns2="b8d4423e-d233-4bc9-97bc-d7574ce75186" targetNamespace="http://schemas.microsoft.com/office/2006/metadata/properties" ma:root="true" ma:fieldsID="89f5b89839f7fc399baeff73974617ee" ns1:_="" ns2:_="">
    <xsd:import namespace="http://schemas.microsoft.com/sharepoint/v3"/>
    <xsd:import namespace="b8d4423e-d233-4bc9-97bc-d7574ce751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 minOccurs="0"/>
                <xsd:element ref="ns1:RatingCount" minOccurs="0"/>
                <xsd:element ref="ns2:Copyright" minOccurs="0"/>
                <xsd:element ref="ns2:Permissions" minOccurs="0"/>
                <xsd:element ref="ns1:LikesCount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  <xsd:element ref="ns2:Destin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>
      <xsd:simpleType>
        <xsd:restriction base="dms:Unknown"/>
      </xsd:simpleType>
    </xsd:element>
    <xsd:element name="RatingCount" ma:index="11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LikesCount" ma:index="14" nillable="true" ma:displayName="Number of Likes" ma:internalName="Likes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423e-d233-4bc9-97bc-d7574ce75186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 ma:readOnly="false">
      <xsd:simpleType>
        <xsd:restriction base="dms:Note"/>
      </xsd:simpleType>
    </xsd:element>
    <xsd:element name="Metadata1" ma:index="6" nillable="true" ma:displayName="Categories" ma:description="Select at least one category that relates to your resource.&lt;br&gt;&lt;br&gt;Adding a category aids in the search of your resource." ma:list="{61941f64-2feb-4028-a951-3b5c001de6c7}" ma:internalName="Metadata1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7" nillable="true" ma:displayName="Topics" ma:description="Select one or more topics which relate to your resource.&lt;br&gt;&lt;br&gt;Assigning a topic to a resource allows you to &lt;br&gt;further define your resource." ma:list="{e62908a1-1960-4f5e-843f-21c192ab3536}" ma:internalName="Metadata2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8" nillable="true" ma:displayName="Geographical Location or Agency" ma:description="Select the agency or state where the resource is from." ma:list="{064f33b2-56c3-4a74-b5fe-4ad23400e58d}" ma:internalName="Metadata3" ma:readOnly="false" ma:showField="Title" ma:web="81f67e4c-6aed-4aaa-86d1-aa3898cd5d42">
      <xsd:simpleType>
        <xsd:restriction base="dms:Lookup"/>
      </xsd:simpleType>
    </xsd:element>
    <xsd:element name="Copyright" ma:index="12" nillable="true" ma:displayName="Copyright" ma:description="Please indicate the copyright status of the resource." ma:format="Dropdown" ma:internalName="Copyright" ma:readOnly="false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13" nillable="true" ma:displayName="Permissions" ma:description="Please indicate your preference regarding&lt;br&gt;who has permission to view the resource." ma:format="Dropdown" ma:internalName="Permissions" ma:readOnly="false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15" nillable="true" ma:displayName="Featured" ma:default="0" ma:internalName="Featured" ma:readOnly="false">
      <xsd:simpleType>
        <xsd:restriction base="dms:Boolean"/>
      </xsd:simpleType>
    </xsd:element>
    <xsd:element name="Published_x0020_Year" ma:index="16" nillable="true" ma:displayName="Published Year" ma:internalName="Published_x0020_Year" ma:readOnly="false">
      <xsd:simpleType>
        <xsd:restriction base="dms:Text">
          <xsd:maxLength value="255"/>
        </xsd:restriction>
      </xsd:simpleType>
    </xsd:element>
    <xsd:element name="Published_x0020_Month" ma:index="17" nillable="true" ma:displayName="Published Month" ma:default="Jan" ma:format="Dropdown" ma:internalName="Published_x0020_Month" ma:readOnly="false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18" nillable="true" ma:displayName="End Date" ma:format="DateOnly" ma:internalName="End_x0020_Date" ma:readOnly="false">
      <xsd:simpleType>
        <xsd:restriction base="dms:DateTime"/>
      </xsd:simpleType>
    </xsd:element>
    <xsd:element name="Destination" ma:index="23" nillable="true" ma:displayName="Destination" ma:format="Dropdown" ma:internalName="Destination">
      <xsd:simpleType>
        <xsd:restriction base="dms:Choice">
          <xsd:enumeration value="Archive"/>
          <xsd:enumeration value="Keep"/>
          <xsd:enumeration value="De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atured xmlns="b8d4423e-d233-4bc9-97bc-d7574ce75186">false</Featured>
    <Description0 xmlns="b8d4423e-d233-4bc9-97bc-d7574ce75186">Presentation on the approach to onboarding in the Virginia Public Health Laboratory.</Description0>
    <LikesCount xmlns="http://schemas.microsoft.com/sharepoint/v3" xsi:nil="true"/>
    <Published_x0020_Month xmlns="b8d4423e-d233-4bc9-97bc-d7574ce75186">Jan</Published_x0020_Month>
    <End_x0020_Date xmlns="b8d4423e-d233-4bc9-97bc-d7574ce75186" xsi:nil="true"/>
    <Published_x0020_Year xmlns="b8d4423e-d233-4bc9-97bc-d7574ce75186">2023</Published_x0020_Year>
    <RatingCount xmlns="http://schemas.microsoft.com/sharepoint/v3" xsi:nil="true"/>
    <PublishingExpirationDate xmlns="http://schemas.microsoft.com/sharepoint/v3" xsi:nil="true"/>
    <Copyright xmlns="b8d4423e-d233-4bc9-97bc-d7574ce75186" xsi:nil="true"/>
    <PublishingStartDate xmlns="http://schemas.microsoft.com/sharepoint/v3" xsi:nil="true"/>
    <Permissions xmlns="b8d4423e-d233-4bc9-97bc-d7574ce75186" xsi:nil="true"/>
    <Metadata2 xmlns="b8d4423e-d233-4bc9-97bc-d7574ce75186">
      <Value>16</Value>
      <Value>29</Value>
    </Metadata2>
    <Metadata3 xmlns="b8d4423e-d233-4bc9-97bc-d7574ce75186" xsi:nil="true"/>
    <Metadata1 xmlns="b8d4423e-d233-4bc9-97bc-d7574ce75186"/>
    <Destination xmlns="b8d4423e-d233-4bc9-97bc-d7574ce75186" xsi:nil="true"/>
  </documentManagement>
</p:properties>
</file>

<file path=customXml/itemProps1.xml><?xml version="1.0" encoding="utf-8"?>
<ds:datastoreItem xmlns:ds="http://schemas.openxmlformats.org/officeDocument/2006/customXml" ds:itemID="{608D7A7A-8D13-4B9B-BC81-3BA1076B6011}"/>
</file>

<file path=customXml/itemProps2.xml><?xml version="1.0" encoding="utf-8"?>
<ds:datastoreItem xmlns:ds="http://schemas.openxmlformats.org/officeDocument/2006/customXml" ds:itemID="{7DA912D0-F3A9-4B90-8ECE-4D6573323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4E912A-BFE2-4C07-9B8F-1718E922739A}">
  <ds:schemaRefs>
    <ds:schemaRef ds:uri="86a43da4-4ab0-4298-9469-8b62a3adde5a"/>
    <ds:schemaRef ds:uri="afa0e853-8447-4c8e-b7ba-4a22f357eb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1056</Words>
  <Application>Microsoft Office PowerPoint</Application>
  <PresentationFormat>On-screen Show (4:3)</PresentationFormat>
  <Paragraphs>149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Aptos Black</vt:lpstr>
      <vt:lpstr>Arial</vt:lpstr>
      <vt:lpstr>Calibri</vt:lpstr>
      <vt:lpstr>Calibri Light</vt:lpstr>
      <vt:lpstr>Google Sans</vt:lpstr>
      <vt:lpstr>Red Hat Text</vt:lpstr>
      <vt:lpstr>Sofia Pro Regular</vt:lpstr>
      <vt:lpstr>Wingdings</vt:lpstr>
      <vt:lpstr>DGS Title Slide</vt:lpstr>
      <vt:lpstr>DGS Slide Left bar</vt:lpstr>
      <vt:lpstr>DGS Slide Left bar 2</vt:lpstr>
      <vt:lpstr>DGS Slide Top Bar</vt:lpstr>
      <vt:lpstr>Custom Design</vt:lpstr>
      <vt:lpstr>DGS Slide Top Bar 2</vt:lpstr>
      <vt:lpstr>2_DGS Slide Top Bar 2</vt:lpstr>
      <vt:lpstr>1_DGS Slide Top Bar 2</vt:lpstr>
      <vt:lpstr>DGS Slide Top Bar 2_Dark</vt:lpstr>
      <vt:lpstr> Onboarding in the Virginia Public Health Laboratory  10/31/2023 Fay Kutner Kessler, M.S.</vt:lpstr>
      <vt:lpstr>Orientation 2022 - 2023</vt:lpstr>
      <vt:lpstr>Previous NEO Agenda</vt:lpstr>
      <vt:lpstr>Onboarding Statistics</vt:lpstr>
      <vt:lpstr>2018 VCU Capstone Project</vt:lpstr>
      <vt:lpstr>Orientation vs Onboarding</vt:lpstr>
      <vt:lpstr>Approach to Onboarding</vt:lpstr>
      <vt:lpstr>Feedback – Managers &amp; Staff</vt:lpstr>
      <vt:lpstr>Opportunities for DCLS</vt:lpstr>
      <vt:lpstr>Opportunities for DCLS</vt:lpstr>
      <vt:lpstr>Capstone Recommendation</vt:lpstr>
      <vt:lpstr>Square One</vt:lpstr>
      <vt:lpstr>"Cs the Day"</vt:lpstr>
      <vt:lpstr>Training</vt:lpstr>
      <vt:lpstr>Employee Engagement</vt:lpstr>
      <vt:lpstr>Administration</vt:lpstr>
      <vt:lpstr>Review</vt:lpstr>
      <vt:lpstr>Transition of Duties</vt:lpstr>
      <vt:lpstr>START Timeline</vt:lpstr>
      <vt:lpstr>START Timeline - Pilot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 New Employees</dc:title>
  <dc:creator>Microsoft Office User</dc:creator>
  <cp:keywords/>
  <cp:lastModifiedBy>Raymer, Abigail | APHL</cp:lastModifiedBy>
  <cp:revision>20</cp:revision>
  <dcterms:created xsi:type="dcterms:W3CDTF">2019-04-05T16:50:43Z</dcterms:created>
  <dcterms:modified xsi:type="dcterms:W3CDTF">2024-01-31T14:43:29Z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0x0101000B0D515997CB0546990B9821911254AF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