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1" d="100"/>
          <a:sy n="91" d="100"/>
        </p:scale>
        <p:origin x="8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FF9794-26A5-4AD0-AA43-D1A3632AA5AC}"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11521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F9794-26A5-4AD0-AA43-D1A3632AA5AC}"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1453520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F9794-26A5-4AD0-AA43-D1A3632AA5AC}"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3893279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F9794-26A5-4AD0-AA43-D1A3632AA5AC}"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336082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2FF9794-26A5-4AD0-AA43-D1A3632AA5AC}"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235972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FF9794-26A5-4AD0-AA43-D1A3632AA5AC}" type="datetimeFigureOut">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552700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FF9794-26A5-4AD0-AA43-D1A3632AA5AC}" type="datetimeFigureOut">
              <a:rPr lang="en-US" smtClean="0"/>
              <a:t>9/30/2019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1707748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FF9794-26A5-4AD0-AA43-D1A3632AA5AC}" type="datetimeFigureOut">
              <a:rPr lang="en-US" smtClean="0"/>
              <a:t>9/30/2019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15376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FF9794-26A5-4AD0-AA43-D1A3632AA5AC}" type="datetimeFigureOut">
              <a:rPr lang="en-US" smtClean="0"/>
              <a:t>9/30/2019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3331911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2FF9794-26A5-4AD0-AA43-D1A3632AA5AC}" type="datetimeFigureOut">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642627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2FF9794-26A5-4AD0-AA43-D1A3632AA5AC}" type="datetimeFigureOut">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A5E61-166B-49C2-8723-770BEBB5A7CE}" type="slidenum">
              <a:rPr lang="en-US" smtClean="0"/>
              <a:t>‹#›</a:t>
            </a:fld>
            <a:endParaRPr lang="en-US"/>
          </a:p>
        </p:txBody>
      </p:sp>
    </p:spTree>
    <p:extLst>
      <p:ext uri="{BB962C8B-B14F-4D97-AF65-F5344CB8AC3E}">
        <p14:creationId xmlns:p14="http://schemas.microsoft.com/office/powerpoint/2010/main" val="3666138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F9794-26A5-4AD0-AA43-D1A3632AA5AC}" type="datetimeFigureOut">
              <a:rPr lang="en-US" smtClean="0"/>
              <a:t>9/30/2019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A5E61-166B-49C2-8723-770BEBB5A7CE}" type="slidenum">
              <a:rPr lang="en-US" smtClean="0"/>
              <a:t>‹#›</a:t>
            </a:fld>
            <a:endParaRPr lang="en-US"/>
          </a:p>
        </p:txBody>
      </p:sp>
    </p:spTree>
    <p:extLst>
      <p:ext uri="{BB962C8B-B14F-4D97-AF65-F5344CB8AC3E}">
        <p14:creationId xmlns:p14="http://schemas.microsoft.com/office/powerpoint/2010/main" val="2108158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aphl.org/aboutAPHL/publications/Documents/ID-2019Jan-HIV-Lab-Test-Suggested-Reporting-Language.pd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Arrow Connector 82"/>
          <p:cNvCxnSpPr/>
          <p:nvPr/>
        </p:nvCxnSpPr>
        <p:spPr>
          <a:xfrm flipH="1">
            <a:off x="4140777" y="3934164"/>
            <a:ext cx="2672" cy="63815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a:off x="2931301" y="3934164"/>
            <a:ext cx="2672" cy="63815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813116" y="2669172"/>
            <a:ext cx="0" cy="25501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64" idx="2"/>
          </p:cNvCxnSpPr>
          <p:nvPr/>
        </p:nvCxnSpPr>
        <p:spPr>
          <a:xfrm flipH="1">
            <a:off x="8342045" y="4616415"/>
            <a:ext cx="1" cy="181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02758" y="61214"/>
            <a:ext cx="10665229" cy="600164"/>
          </a:xfrm>
          <a:prstGeom prst="rect">
            <a:avLst/>
          </a:prstGeom>
          <a:noFill/>
        </p:spPr>
        <p:txBody>
          <a:bodyPr wrap="square" rtlCol="0">
            <a:spAutoFit/>
          </a:bodyPr>
          <a:lstStyle/>
          <a:p>
            <a:pPr algn="ctr"/>
            <a:r>
              <a:rPr lang="en-US" sz="1200" b="1" dirty="0" smtClean="0"/>
              <a:t>HIV Laboratory Testing Algorithm in Serum/Plasma </a:t>
            </a:r>
            <a:r>
              <a:rPr lang="en-US" sz="1200" dirty="0" smtClean="0"/>
              <a:t>(modified from 2014 algorithm figure and CDC Quick Reference Guide)</a:t>
            </a:r>
          </a:p>
          <a:p>
            <a:pPr algn="ctr"/>
            <a:r>
              <a:rPr lang="en-US" sz="1050" i="1" dirty="0" smtClean="0"/>
              <a:t>Source: Association of Public Health Laboratories. Suggested Reporting Language for HIV Laboratory Diagnostic Testing Algorithm. 2019. Available </a:t>
            </a:r>
            <a:r>
              <a:rPr lang="en-US" sz="1050" i="1" dirty="0"/>
              <a:t>from </a:t>
            </a:r>
            <a:r>
              <a:rPr lang="en-US" sz="1050" i="1" dirty="0">
                <a:hlinkClick r:id="rId2"/>
              </a:rPr>
              <a:t>https://www.aphl.org/aboutAPHL/publications/Documents/ID-2019Jan-HIV-Lab-Test-Suggested-Reporting-Language.pdf </a:t>
            </a:r>
            <a:endParaRPr lang="en-US" sz="1050" i="1" dirty="0" smtClean="0"/>
          </a:p>
        </p:txBody>
      </p:sp>
      <p:sp>
        <p:nvSpPr>
          <p:cNvPr id="6" name="TextBox 5"/>
          <p:cNvSpPr txBox="1"/>
          <p:nvPr/>
        </p:nvSpPr>
        <p:spPr>
          <a:xfrm>
            <a:off x="1672216" y="735504"/>
            <a:ext cx="2100575" cy="461665"/>
          </a:xfrm>
          <a:prstGeom prst="rect">
            <a:avLst/>
          </a:prstGeom>
          <a:noFill/>
          <a:ln w="15875">
            <a:solidFill>
              <a:srgbClr val="00A0AF"/>
            </a:solidFill>
          </a:ln>
        </p:spPr>
        <p:txBody>
          <a:bodyPr wrap="square" rtlCol="0">
            <a:spAutoFit/>
          </a:bodyPr>
          <a:lstStyle/>
          <a:p>
            <a:pPr algn="ctr"/>
            <a:r>
              <a:rPr lang="en-US" sz="1200" dirty="0" smtClean="0"/>
              <a:t>HIV-1/2 antigen/antibody </a:t>
            </a:r>
            <a:r>
              <a:rPr lang="en-US" sz="1200" dirty="0" err="1" smtClean="0"/>
              <a:t>immunoassay</a:t>
            </a:r>
            <a:r>
              <a:rPr lang="en-US" sz="1200" baseline="30000" dirty="0" err="1" smtClean="0"/>
              <a:t>a</a:t>
            </a:r>
            <a:r>
              <a:rPr lang="en-US" sz="1200" dirty="0" smtClean="0"/>
              <a:t> </a:t>
            </a:r>
            <a:endParaRPr lang="en-US" sz="1200" dirty="0"/>
          </a:p>
        </p:txBody>
      </p:sp>
      <p:cxnSp>
        <p:nvCxnSpPr>
          <p:cNvPr id="8" name="Straight Connector 7"/>
          <p:cNvCxnSpPr/>
          <p:nvPr/>
        </p:nvCxnSpPr>
        <p:spPr>
          <a:xfrm>
            <a:off x="2722504" y="1197170"/>
            <a:ext cx="0" cy="25501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93733" y="1452185"/>
            <a:ext cx="247905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93733" y="1447422"/>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37028" y="1684942"/>
            <a:ext cx="1313411" cy="276999"/>
          </a:xfrm>
          <a:prstGeom prst="rect">
            <a:avLst/>
          </a:prstGeom>
          <a:noFill/>
          <a:ln w="15875">
            <a:solidFill>
              <a:schemeClr val="tx1"/>
            </a:solidFill>
          </a:ln>
        </p:spPr>
        <p:txBody>
          <a:bodyPr wrap="square" rtlCol="0">
            <a:spAutoFit/>
          </a:bodyPr>
          <a:lstStyle/>
          <a:p>
            <a:pPr algn="ctr"/>
            <a:r>
              <a:rPr lang="en-US" sz="1200" dirty="0" smtClean="0"/>
              <a:t>Nonreactive</a:t>
            </a:r>
            <a:endParaRPr lang="en-US" sz="1200" dirty="0"/>
          </a:p>
        </p:txBody>
      </p:sp>
      <p:sp>
        <p:nvSpPr>
          <p:cNvPr id="16" name="TextBox 15"/>
          <p:cNvSpPr txBox="1"/>
          <p:nvPr/>
        </p:nvSpPr>
        <p:spPr>
          <a:xfrm>
            <a:off x="3092501" y="1686483"/>
            <a:ext cx="1313411" cy="276999"/>
          </a:xfrm>
          <a:prstGeom prst="rect">
            <a:avLst/>
          </a:prstGeom>
          <a:noFill/>
          <a:ln w="15875">
            <a:solidFill>
              <a:srgbClr val="B42E34"/>
            </a:solidFill>
          </a:ln>
        </p:spPr>
        <p:txBody>
          <a:bodyPr wrap="square" rtlCol="0">
            <a:spAutoFit/>
          </a:bodyPr>
          <a:lstStyle/>
          <a:p>
            <a:pPr algn="ctr"/>
            <a:r>
              <a:rPr lang="en-US" sz="1200" dirty="0" smtClean="0"/>
              <a:t>Reactive</a:t>
            </a:r>
            <a:endParaRPr lang="en-US" sz="1200" dirty="0"/>
          </a:p>
        </p:txBody>
      </p:sp>
      <p:sp>
        <p:nvSpPr>
          <p:cNvPr id="22" name="TextBox 21"/>
          <p:cNvSpPr txBox="1"/>
          <p:nvPr/>
        </p:nvSpPr>
        <p:spPr>
          <a:xfrm>
            <a:off x="2722503" y="2214387"/>
            <a:ext cx="2100575" cy="461665"/>
          </a:xfrm>
          <a:prstGeom prst="rect">
            <a:avLst/>
          </a:prstGeom>
          <a:noFill/>
          <a:ln w="15875">
            <a:solidFill>
              <a:srgbClr val="00A0AF"/>
            </a:solidFill>
          </a:ln>
        </p:spPr>
        <p:txBody>
          <a:bodyPr wrap="square" rtlCol="0">
            <a:spAutoFit/>
          </a:bodyPr>
          <a:lstStyle/>
          <a:p>
            <a:pPr algn="ctr"/>
            <a:r>
              <a:rPr lang="en-US" sz="1200" dirty="0" smtClean="0"/>
              <a:t>HIV-1/HIV-2 antibody differentiation immunoassay </a:t>
            </a:r>
            <a:endParaRPr lang="en-US" sz="1200" dirty="0"/>
          </a:p>
        </p:txBody>
      </p:sp>
      <p:cxnSp>
        <p:nvCxnSpPr>
          <p:cNvPr id="28" name="Straight Arrow Connector 27"/>
          <p:cNvCxnSpPr/>
          <p:nvPr/>
        </p:nvCxnSpPr>
        <p:spPr>
          <a:xfrm>
            <a:off x="3765831" y="1447422"/>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772790" y="1971467"/>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934851" y="2928755"/>
            <a:ext cx="7207784" cy="1178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939614" y="2928560"/>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2411934" y="3170830"/>
            <a:ext cx="1060704" cy="768096"/>
          </a:xfrm>
          <a:prstGeom prst="rect">
            <a:avLst/>
          </a:prstGeom>
          <a:noFill/>
          <a:ln w="15875">
            <a:solidFill>
              <a:srgbClr val="B42E34"/>
            </a:solidFill>
          </a:ln>
        </p:spPr>
        <p:txBody>
          <a:bodyPr wrap="square" rtlCol="0" anchor="ctr" anchorCtr="0">
            <a:spAutoFit/>
          </a:bodyPr>
          <a:lstStyle/>
          <a:p>
            <a:pPr algn="ctr"/>
            <a:r>
              <a:rPr lang="en-US" sz="1100" b="1" dirty="0" smtClean="0"/>
              <a:t>HIV-1 Positive </a:t>
            </a:r>
          </a:p>
          <a:p>
            <a:pPr algn="ctr"/>
            <a:r>
              <a:rPr lang="en-US" sz="1100" dirty="0" smtClean="0"/>
              <a:t>HIV-1 (+) </a:t>
            </a:r>
          </a:p>
          <a:p>
            <a:pPr algn="ctr"/>
            <a:r>
              <a:rPr lang="en-US" sz="1100" dirty="0" smtClean="0"/>
              <a:t>HIV-2 (-) </a:t>
            </a:r>
            <a:endParaRPr lang="en-US" sz="1100" dirty="0"/>
          </a:p>
        </p:txBody>
      </p:sp>
      <p:cxnSp>
        <p:nvCxnSpPr>
          <p:cNvPr id="35" name="Straight Arrow Connector 34"/>
          <p:cNvCxnSpPr/>
          <p:nvPr/>
        </p:nvCxnSpPr>
        <p:spPr>
          <a:xfrm>
            <a:off x="4114661" y="2938085"/>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599539" y="3174974"/>
            <a:ext cx="1060704" cy="768096"/>
          </a:xfrm>
          <a:prstGeom prst="rect">
            <a:avLst/>
          </a:prstGeom>
          <a:noFill/>
          <a:ln w="15875">
            <a:solidFill>
              <a:srgbClr val="B42E34"/>
            </a:solidFill>
          </a:ln>
        </p:spPr>
        <p:txBody>
          <a:bodyPr wrap="square" rtlCol="0" anchor="ctr" anchorCtr="0">
            <a:spAutoFit/>
          </a:bodyPr>
          <a:lstStyle/>
          <a:p>
            <a:pPr algn="ctr"/>
            <a:r>
              <a:rPr lang="en-US" sz="1100" b="1" dirty="0" smtClean="0"/>
              <a:t>HIV-2 </a:t>
            </a:r>
            <a:r>
              <a:rPr lang="en-US" sz="1100" b="1" dirty="0" err="1" smtClean="0"/>
              <a:t>Positive</a:t>
            </a:r>
            <a:r>
              <a:rPr lang="en-US" sz="1100" baseline="30000" dirty="0" err="1" smtClean="0"/>
              <a:t>b</a:t>
            </a:r>
            <a:endParaRPr lang="en-US" sz="1100" baseline="30000" dirty="0" smtClean="0"/>
          </a:p>
          <a:p>
            <a:pPr algn="ctr"/>
            <a:r>
              <a:rPr lang="en-US" sz="1100" dirty="0" smtClean="0"/>
              <a:t>HIV-1 (-) </a:t>
            </a:r>
          </a:p>
          <a:p>
            <a:pPr algn="ctr"/>
            <a:r>
              <a:rPr lang="en-US" sz="1100" dirty="0" smtClean="0"/>
              <a:t>HIV-2 (+) </a:t>
            </a:r>
            <a:endParaRPr lang="en-US" sz="1100" dirty="0"/>
          </a:p>
        </p:txBody>
      </p:sp>
      <p:cxnSp>
        <p:nvCxnSpPr>
          <p:cNvPr id="37" name="Straight Arrow Connector 36"/>
          <p:cNvCxnSpPr/>
          <p:nvPr/>
        </p:nvCxnSpPr>
        <p:spPr>
          <a:xfrm>
            <a:off x="5313653" y="2942216"/>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790739" y="3174974"/>
            <a:ext cx="1058742" cy="769441"/>
          </a:xfrm>
          <a:prstGeom prst="rect">
            <a:avLst/>
          </a:prstGeom>
          <a:noFill/>
          <a:ln w="15875">
            <a:solidFill>
              <a:srgbClr val="B42E34"/>
            </a:solidFill>
          </a:ln>
        </p:spPr>
        <p:txBody>
          <a:bodyPr wrap="square" rtlCol="0" anchor="ctr" anchorCtr="0">
            <a:spAutoFit/>
          </a:bodyPr>
          <a:lstStyle/>
          <a:p>
            <a:pPr algn="ctr"/>
            <a:r>
              <a:rPr lang="en-US" sz="1100" b="1" dirty="0" smtClean="0"/>
              <a:t>HIV </a:t>
            </a:r>
            <a:r>
              <a:rPr lang="en-US" sz="1100" b="1" dirty="0" smtClean="0"/>
              <a:t>Positive Untypable</a:t>
            </a:r>
            <a:endParaRPr lang="en-US" sz="1100" baseline="30000" dirty="0" smtClean="0"/>
          </a:p>
          <a:p>
            <a:pPr algn="ctr"/>
            <a:r>
              <a:rPr lang="en-US" sz="1100" dirty="0" smtClean="0"/>
              <a:t>HIV-1 (+) </a:t>
            </a:r>
          </a:p>
          <a:p>
            <a:pPr algn="ctr"/>
            <a:r>
              <a:rPr lang="en-US" sz="1100" dirty="0" smtClean="0"/>
              <a:t>HIV-2 (+) </a:t>
            </a:r>
            <a:endParaRPr lang="en-US" sz="1100" dirty="0"/>
          </a:p>
        </p:txBody>
      </p:sp>
      <p:cxnSp>
        <p:nvCxnSpPr>
          <p:cNvPr id="39" name="Straight Arrow Connector 38"/>
          <p:cNvCxnSpPr/>
          <p:nvPr/>
        </p:nvCxnSpPr>
        <p:spPr>
          <a:xfrm>
            <a:off x="6528991" y="2938085"/>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005096" y="3174971"/>
            <a:ext cx="1060704" cy="768096"/>
          </a:xfrm>
          <a:prstGeom prst="rect">
            <a:avLst/>
          </a:prstGeom>
          <a:noFill/>
          <a:ln w="15875">
            <a:solidFill>
              <a:srgbClr val="B42E34"/>
            </a:solidFill>
          </a:ln>
        </p:spPr>
        <p:txBody>
          <a:bodyPr wrap="square" rtlCol="0" anchor="ctr" anchorCtr="0">
            <a:spAutoFit/>
          </a:bodyPr>
          <a:lstStyle/>
          <a:p>
            <a:pPr algn="ctr"/>
            <a:r>
              <a:rPr lang="en-US" sz="1100" b="1" dirty="0" smtClean="0"/>
              <a:t>HIV Negative</a:t>
            </a:r>
            <a:endParaRPr lang="en-US" sz="1100" baseline="30000" dirty="0" smtClean="0"/>
          </a:p>
          <a:p>
            <a:pPr algn="ctr"/>
            <a:r>
              <a:rPr lang="en-US" sz="1100" dirty="0" smtClean="0"/>
              <a:t>HIV-1 (-) </a:t>
            </a:r>
          </a:p>
          <a:p>
            <a:pPr algn="ctr"/>
            <a:r>
              <a:rPr lang="en-US" sz="1100" dirty="0" smtClean="0"/>
              <a:t>HIV-2 (-) </a:t>
            </a:r>
            <a:endParaRPr lang="en-US" sz="1100" dirty="0"/>
          </a:p>
        </p:txBody>
      </p:sp>
      <p:cxnSp>
        <p:nvCxnSpPr>
          <p:cNvPr id="42" name="Straight Arrow Connector 41"/>
          <p:cNvCxnSpPr/>
          <p:nvPr/>
        </p:nvCxnSpPr>
        <p:spPr>
          <a:xfrm>
            <a:off x="7744329" y="2942216"/>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221415" y="3174974"/>
            <a:ext cx="1058742" cy="769441"/>
          </a:xfrm>
          <a:prstGeom prst="rect">
            <a:avLst/>
          </a:prstGeom>
          <a:noFill/>
          <a:ln w="15875">
            <a:solidFill>
              <a:srgbClr val="B42E34"/>
            </a:solidFill>
          </a:ln>
        </p:spPr>
        <p:txBody>
          <a:bodyPr wrap="square" rtlCol="0" anchor="ctr" anchorCtr="0">
            <a:spAutoFit/>
          </a:bodyPr>
          <a:lstStyle/>
          <a:p>
            <a:pPr algn="ctr"/>
            <a:r>
              <a:rPr lang="en-US" sz="1100" b="1" dirty="0" smtClean="0"/>
              <a:t>HIV Indeterminate</a:t>
            </a:r>
            <a:endParaRPr lang="en-US" sz="1100" baseline="30000" dirty="0" smtClean="0"/>
          </a:p>
          <a:p>
            <a:pPr algn="ctr"/>
            <a:r>
              <a:rPr lang="en-US" sz="1100" dirty="0" smtClean="0"/>
              <a:t>HIV-1 (</a:t>
            </a:r>
            <a:r>
              <a:rPr lang="en-US" sz="1100" dirty="0" err="1" smtClean="0"/>
              <a:t>ind</a:t>
            </a:r>
            <a:r>
              <a:rPr lang="en-US" sz="1100" dirty="0" smtClean="0"/>
              <a:t>) </a:t>
            </a:r>
          </a:p>
          <a:p>
            <a:pPr algn="ctr"/>
            <a:r>
              <a:rPr lang="en-US" sz="1100" dirty="0" smtClean="0"/>
              <a:t>HIV-2 (</a:t>
            </a:r>
            <a:r>
              <a:rPr lang="en-US" sz="1100" dirty="0" err="1" smtClean="0"/>
              <a:t>ind</a:t>
            </a:r>
            <a:r>
              <a:rPr lang="en-US" sz="1100" dirty="0" smtClean="0"/>
              <a:t>) </a:t>
            </a:r>
            <a:endParaRPr lang="en-US" sz="1100" dirty="0"/>
          </a:p>
        </p:txBody>
      </p:sp>
      <p:cxnSp>
        <p:nvCxnSpPr>
          <p:cNvPr id="44" name="Straight Arrow Connector 43"/>
          <p:cNvCxnSpPr/>
          <p:nvPr/>
        </p:nvCxnSpPr>
        <p:spPr>
          <a:xfrm>
            <a:off x="8959668" y="2935327"/>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8436754" y="3168085"/>
            <a:ext cx="1058742" cy="769441"/>
          </a:xfrm>
          <a:prstGeom prst="rect">
            <a:avLst/>
          </a:prstGeom>
          <a:noFill/>
          <a:ln w="15875">
            <a:solidFill>
              <a:srgbClr val="B42E34"/>
            </a:solidFill>
          </a:ln>
        </p:spPr>
        <p:txBody>
          <a:bodyPr wrap="square" rtlCol="0" anchor="ctr" anchorCtr="0">
            <a:spAutoFit/>
          </a:bodyPr>
          <a:lstStyle/>
          <a:p>
            <a:pPr algn="ctr"/>
            <a:r>
              <a:rPr lang="en-US" sz="1100" b="1" dirty="0" smtClean="0"/>
              <a:t>HIV-1 Indeterminate</a:t>
            </a:r>
            <a:endParaRPr lang="en-US" sz="1100" baseline="30000" dirty="0" smtClean="0"/>
          </a:p>
          <a:p>
            <a:pPr algn="ctr"/>
            <a:r>
              <a:rPr lang="en-US" sz="1100" dirty="0" smtClean="0"/>
              <a:t>HIV-1 (</a:t>
            </a:r>
            <a:r>
              <a:rPr lang="en-US" sz="1100" dirty="0" err="1" smtClean="0"/>
              <a:t>ind</a:t>
            </a:r>
            <a:r>
              <a:rPr lang="en-US" sz="1100" dirty="0" smtClean="0"/>
              <a:t>) </a:t>
            </a:r>
          </a:p>
          <a:p>
            <a:pPr algn="ctr"/>
            <a:r>
              <a:rPr lang="en-US" sz="1100" dirty="0" smtClean="0"/>
              <a:t>HIV-2 (-) </a:t>
            </a:r>
            <a:endParaRPr lang="en-US" sz="1100" dirty="0"/>
          </a:p>
        </p:txBody>
      </p:sp>
      <p:cxnSp>
        <p:nvCxnSpPr>
          <p:cNvPr id="46" name="Straight Arrow Connector 45"/>
          <p:cNvCxnSpPr/>
          <p:nvPr/>
        </p:nvCxnSpPr>
        <p:spPr>
          <a:xfrm>
            <a:off x="10137872" y="2935328"/>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9619721" y="3168086"/>
            <a:ext cx="1058742" cy="769441"/>
          </a:xfrm>
          <a:prstGeom prst="rect">
            <a:avLst/>
          </a:prstGeom>
          <a:noFill/>
          <a:ln w="15875">
            <a:solidFill>
              <a:srgbClr val="B42E34"/>
            </a:solidFill>
          </a:ln>
        </p:spPr>
        <p:txBody>
          <a:bodyPr wrap="square" rtlCol="0" anchor="ctr" anchorCtr="0">
            <a:spAutoFit/>
          </a:bodyPr>
          <a:lstStyle/>
          <a:p>
            <a:pPr algn="ctr"/>
            <a:r>
              <a:rPr lang="en-US" sz="1100" b="1" dirty="0" smtClean="0"/>
              <a:t>HIV-2 </a:t>
            </a:r>
            <a:r>
              <a:rPr lang="en-US" sz="1100" b="1" dirty="0" err="1" smtClean="0"/>
              <a:t>Indeterminate</a:t>
            </a:r>
            <a:r>
              <a:rPr lang="en-US" sz="1100" b="1" baseline="30000" dirty="0" err="1" smtClean="0"/>
              <a:t>c</a:t>
            </a:r>
            <a:endParaRPr lang="en-US" sz="1100" baseline="30000" dirty="0" smtClean="0"/>
          </a:p>
          <a:p>
            <a:pPr algn="ctr"/>
            <a:r>
              <a:rPr lang="en-US" sz="1100" dirty="0" smtClean="0"/>
              <a:t>HIV-1 (-) </a:t>
            </a:r>
          </a:p>
          <a:p>
            <a:pPr algn="ctr"/>
            <a:r>
              <a:rPr lang="en-US" sz="1100" dirty="0" smtClean="0"/>
              <a:t>HIV-2 (</a:t>
            </a:r>
            <a:r>
              <a:rPr lang="en-US" sz="1100" dirty="0" err="1" smtClean="0"/>
              <a:t>ind</a:t>
            </a:r>
            <a:r>
              <a:rPr lang="en-US" sz="1100" dirty="0" smtClean="0"/>
              <a:t>) </a:t>
            </a:r>
            <a:endParaRPr lang="en-US" sz="1100" dirty="0"/>
          </a:p>
        </p:txBody>
      </p:sp>
      <p:cxnSp>
        <p:nvCxnSpPr>
          <p:cNvPr id="50" name="Straight Arrow Connector 49"/>
          <p:cNvCxnSpPr>
            <a:stCxn id="15" idx="2"/>
          </p:cNvCxnSpPr>
          <p:nvPr/>
        </p:nvCxnSpPr>
        <p:spPr>
          <a:xfrm flipH="1">
            <a:off x="1293733" y="1961941"/>
            <a:ext cx="1" cy="261513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34084" y="4577078"/>
            <a:ext cx="1313411" cy="830997"/>
          </a:xfrm>
          <a:prstGeom prst="rect">
            <a:avLst/>
          </a:prstGeom>
          <a:solidFill>
            <a:schemeClr val="accent1">
              <a:lumMod val="20000"/>
              <a:lumOff val="80000"/>
            </a:schemeClr>
          </a:solidFill>
          <a:ln w="15875">
            <a:solidFill>
              <a:schemeClr val="tx1"/>
            </a:solidFill>
          </a:ln>
        </p:spPr>
        <p:txBody>
          <a:bodyPr wrap="square" rtlCol="0" anchor="ctr" anchorCtr="0">
            <a:spAutoFit/>
          </a:bodyPr>
          <a:lstStyle/>
          <a:p>
            <a:pPr algn="ctr"/>
            <a:r>
              <a:rPr lang="en-US" sz="1200" dirty="0" smtClean="0"/>
              <a:t>HIV-1 antigen and HIV-l/HIV-2 antibodies were not </a:t>
            </a:r>
            <a:r>
              <a:rPr lang="en-US" sz="1200" dirty="0" err="1" smtClean="0"/>
              <a:t>detected</a:t>
            </a:r>
            <a:r>
              <a:rPr lang="en-US" sz="1200" baseline="30000" dirty="0" err="1" smtClean="0"/>
              <a:t>d</a:t>
            </a:r>
            <a:endParaRPr lang="en-US" sz="1200" baseline="30000" dirty="0"/>
          </a:p>
        </p:txBody>
      </p:sp>
      <p:sp>
        <p:nvSpPr>
          <p:cNvPr id="53" name="TextBox 52"/>
          <p:cNvSpPr txBox="1"/>
          <p:nvPr/>
        </p:nvSpPr>
        <p:spPr>
          <a:xfrm>
            <a:off x="2409262" y="4577078"/>
            <a:ext cx="1060704" cy="646331"/>
          </a:xfrm>
          <a:prstGeom prst="rect">
            <a:avLst/>
          </a:prstGeom>
          <a:solidFill>
            <a:schemeClr val="accent1">
              <a:lumMod val="20000"/>
              <a:lumOff val="80000"/>
            </a:schemeClr>
          </a:solidFill>
          <a:ln w="15875">
            <a:solidFill>
              <a:schemeClr val="tx1"/>
            </a:solidFill>
          </a:ln>
        </p:spPr>
        <p:txBody>
          <a:bodyPr wrap="square" rtlCol="0" anchor="ctr" anchorCtr="0">
            <a:spAutoFit/>
          </a:bodyPr>
          <a:lstStyle/>
          <a:p>
            <a:pPr algn="ctr"/>
            <a:r>
              <a:rPr lang="en-US" sz="1200" dirty="0" smtClean="0"/>
              <a:t>Positive for HIV-1 </a:t>
            </a:r>
            <a:r>
              <a:rPr lang="en-US" sz="1200" dirty="0" err="1" smtClean="0"/>
              <a:t>Antibodies</a:t>
            </a:r>
            <a:r>
              <a:rPr lang="en-US" sz="1200" baseline="30000" dirty="0" err="1" smtClean="0"/>
              <a:t>e</a:t>
            </a:r>
            <a:endParaRPr lang="en-US" sz="1200" baseline="30000" dirty="0"/>
          </a:p>
        </p:txBody>
      </p:sp>
      <p:sp>
        <p:nvSpPr>
          <p:cNvPr id="54" name="TextBox 53"/>
          <p:cNvSpPr txBox="1"/>
          <p:nvPr/>
        </p:nvSpPr>
        <p:spPr>
          <a:xfrm>
            <a:off x="3599188" y="4577078"/>
            <a:ext cx="1060704" cy="646331"/>
          </a:xfrm>
          <a:prstGeom prst="rect">
            <a:avLst/>
          </a:prstGeom>
          <a:solidFill>
            <a:schemeClr val="accent1">
              <a:lumMod val="20000"/>
              <a:lumOff val="80000"/>
            </a:schemeClr>
          </a:solidFill>
          <a:ln w="15875">
            <a:solidFill>
              <a:schemeClr val="tx1"/>
            </a:solidFill>
          </a:ln>
        </p:spPr>
        <p:txBody>
          <a:bodyPr wrap="square" rtlCol="0" anchor="ctr" anchorCtr="0">
            <a:spAutoFit/>
          </a:bodyPr>
          <a:lstStyle/>
          <a:p>
            <a:pPr algn="ctr"/>
            <a:r>
              <a:rPr lang="en-US" sz="1200" dirty="0" smtClean="0"/>
              <a:t>Positive for HIV-2 </a:t>
            </a:r>
            <a:r>
              <a:rPr lang="en-US" sz="1200" dirty="0" err="1" smtClean="0"/>
              <a:t>Antibodies</a:t>
            </a:r>
            <a:r>
              <a:rPr lang="en-US" sz="1200" baseline="30000" dirty="0" err="1" smtClean="0"/>
              <a:t>f</a:t>
            </a:r>
            <a:endParaRPr lang="en-US" sz="1200" baseline="30000" dirty="0"/>
          </a:p>
        </p:txBody>
      </p:sp>
      <p:sp>
        <p:nvSpPr>
          <p:cNvPr id="55" name="TextBox 54"/>
          <p:cNvSpPr txBox="1"/>
          <p:nvPr/>
        </p:nvSpPr>
        <p:spPr>
          <a:xfrm>
            <a:off x="4789758" y="4577077"/>
            <a:ext cx="1060704" cy="830997"/>
          </a:xfrm>
          <a:prstGeom prst="rect">
            <a:avLst/>
          </a:prstGeom>
          <a:solidFill>
            <a:schemeClr val="accent1">
              <a:lumMod val="20000"/>
              <a:lumOff val="80000"/>
            </a:schemeClr>
          </a:solidFill>
          <a:ln w="15875">
            <a:solidFill>
              <a:schemeClr val="tx1"/>
            </a:solidFill>
          </a:ln>
        </p:spPr>
        <p:txBody>
          <a:bodyPr wrap="square" rtlCol="0" anchor="ctr" anchorCtr="0">
            <a:spAutoFit/>
          </a:bodyPr>
          <a:lstStyle/>
          <a:p>
            <a:pPr algn="ctr"/>
            <a:r>
              <a:rPr lang="en-US" sz="1200" dirty="0" smtClean="0"/>
              <a:t>Positive for HIV-1 and HIV-2 </a:t>
            </a:r>
            <a:r>
              <a:rPr lang="en-US" sz="1200" dirty="0" err="1" smtClean="0"/>
              <a:t>Antibodies</a:t>
            </a:r>
            <a:r>
              <a:rPr lang="en-US" sz="1200" baseline="30000" dirty="0" err="1" smtClean="0"/>
              <a:t>f</a:t>
            </a:r>
            <a:endParaRPr lang="en-US" sz="1200" baseline="30000" dirty="0"/>
          </a:p>
        </p:txBody>
      </p:sp>
      <p:cxnSp>
        <p:nvCxnSpPr>
          <p:cNvPr id="57" name="Straight Connector 56"/>
          <p:cNvCxnSpPr>
            <a:stCxn id="40" idx="2"/>
          </p:cNvCxnSpPr>
          <p:nvPr/>
        </p:nvCxnSpPr>
        <p:spPr>
          <a:xfrm>
            <a:off x="6535448" y="3943067"/>
            <a:ext cx="0" cy="1635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7759101" y="3944415"/>
            <a:ext cx="0" cy="1635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975456" y="3948356"/>
            <a:ext cx="0" cy="1635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0099534" y="3944415"/>
            <a:ext cx="0" cy="1635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6528991" y="4106659"/>
            <a:ext cx="3570543"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8342046" y="4106659"/>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837786" y="4339416"/>
            <a:ext cx="1008519" cy="276999"/>
          </a:xfrm>
          <a:prstGeom prst="rect">
            <a:avLst/>
          </a:prstGeom>
          <a:noFill/>
          <a:ln w="15875">
            <a:solidFill>
              <a:srgbClr val="00A0AF"/>
            </a:solidFill>
          </a:ln>
        </p:spPr>
        <p:txBody>
          <a:bodyPr wrap="square" rtlCol="0">
            <a:spAutoFit/>
          </a:bodyPr>
          <a:lstStyle/>
          <a:p>
            <a:pPr algn="ctr"/>
            <a:r>
              <a:rPr lang="en-US" sz="1200" dirty="0" smtClean="0"/>
              <a:t>HIV-1 NAT </a:t>
            </a:r>
            <a:endParaRPr lang="en-US" sz="1200" dirty="0"/>
          </a:p>
        </p:txBody>
      </p:sp>
      <p:cxnSp>
        <p:nvCxnSpPr>
          <p:cNvPr id="66" name="Straight Connector 65"/>
          <p:cNvCxnSpPr/>
          <p:nvPr/>
        </p:nvCxnSpPr>
        <p:spPr>
          <a:xfrm flipV="1">
            <a:off x="7668578" y="4798216"/>
            <a:ext cx="1291090" cy="111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7676104" y="4797871"/>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8502425" y="5044187"/>
            <a:ext cx="927400" cy="276999"/>
          </a:xfrm>
          <a:prstGeom prst="rect">
            <a:avLst/>
          </a:prstGeom>
          <a:noFill/>
          <a:ln w="15875">
            <a:solidFill>
              <a:schemeClr val="tx1"/>
            </a:solidFill>
          </a:ln>
        </p:spPr>
        <p:txBody>
          <a:bodyPr wrap="square" rtlCol="0">
            <a:spAutoFit/>
          </a:bodyPr>
          <a:lstStyle/>
          <a:p>
            <a:pPr algn="ctr"/>
            <a:r>
              <a:rPr lang="en-US" sz="1200" dirty="0" smtClean="0"/>
              <a:t>Undetected</a:t>
            </a:r>
            <a:endParaRPr lang="en-US" sz="1200" dirty="0"/>
          </a:p>
        </p:txBody>
      </p:sp>
      <p:sp>
        <p:nvSpPr>
          <p:cNvPr id="69" name="TextBox 68"/>
          <p:cNvSpPr txBox="1"/>
          <p:nvPr/>
        </p:nvSpPr>
        <p:spPr>
          <a:xfrm>
            <a:off x="7194757" y="5038396"/>
            <a:ext cx="947642" cy="276999"/>
          </a:xfrm>
          <a:prstGeom prst="rect">
            <a:avLst/>
          </a:prstGeom>
          <a:noFill/>
          <a:ln w="15875">
            <a:solidFill>
              <a:srgbClr val="B42E34"/>
            </a:solidFill>
          </a:ln>
        </p:spPr>
        <p:txBody>
          <a:bodyPr wrap="square" rtlCol="0">
            <a:spAutoFit/>
          </a:bodyPr>
          <a:lstStyle/>
          <a:p>
            <a:pPr algn="ctr"/>
            <a:r>
              <a:rPr lang="en-US" sz="1200" dirty="0" smtClean="0"/>
              <a:t>Detected</a:t>
            </a:r>
            <a:endParaRPr lang="en-US" sz="1200" dirty="0"/>
          </a:p>
        </p:txBody>
      </p:sp>
      <p:cxnSp>
        <p:nvCxnSpPr>
          <p:cNvPr id="70" name="Straight Arrow Connector 69"/>
          <p:cNvCxnSpPr/>
          <p:nvPr/>
        </p:nvCxnSpPr>
        <p:spPr>
          <a:xfrm>
            <a:off x="8952032" y="4796308"/>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7687240" y="5324930"/>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8975456" y="5315395"/>
            <a:ext cx="0" cy="23275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925354" y="5548560"/>
            <a:ext cx="1388769" cy="461665"/>
          </a:xfrm>
          <a:prstGeom prst="rect">
            <a:avLst/>
          </a:prstGeom>
          <a:solidFill>
            <a:schemeClr val="accent1">
              <a:lumMod val="20000"/>
              <a:lumOff val="80000"/>
            </a:schemeClr>
          </a:solidFill>
          <a:ln w="15875">
            <a:solidFill>
              <a:schemeClr val="tx1"/>
            </a:solidFill>
          </a:ln>
        </p:spPr>
        <p:txBody>
          <a:bodyPr wrap="square" rtlCol="0" anchor="ctr" anchorCtr="0">
            <a:spAutoFit/>
          </a:bodyPr>
          <a:lstStyle/>
          <a:p>
            <a:pPr algn="ctr"/>
            <a:r>
              <a:rPr lang="en-US" sz="1200" dirty="0" smtClean="0"/>
              <a:t>Positive for acute HIV-1 </a:t>
            </a:r>
            <a:r>
              <a:rPr lang="en-US" sz="1200" dirty="0" err="1" smtClean="0"/>
              <a:t>infection</a:t>
            </a:r>
            <a:r>
              <a:rPr lang="en-US" sz="1200" baseline="30000" dirty="0" err="1" smtClean="0"/>
              <a:t>g</a:t>
            </a:r>
            <a:endParaRPr lang="en-US" sz="1200" baseline="30000" dirty="0"/>
          </a:p>
        </p:txBody>
      </p:sp>
      <p:sp>
        <p:nvSpPr>
          <p:cNvPr id="76" name="TextBox 75"/>
          <p:cNvSpPr txBox="1"/>
          <p:nvPr/>
        </p:nvSpPr>
        <p:spPr>
          <a:xfrm>
            <a:off x="8449127" y="5543809"/>
            <a:ext cx="1060704" cy="461665"/>
          </a:xfrm>
          <a:prstGeom prst="rect">
            <a:avLst/>
          </a:prstGeom>
          <a:solidFill>
            <a:schemeClr val="accent1">
              <a:lumMod val="20000"/>
              <a:lumOff val="80000"/>
            </a:schemeClr>
          </a:solidFill>
          <a:ln w="15875">
            <a:solidFill>
              <a:schemeClr val="tx1"/>
            </a:solidFill>
          </a:ln>
        </p:spPr>
        <p:txBody>
          <a:bodyPr wrap="square" rtlCol="0" anchor="ctr" anchorCtr="0">
            <a:spAutoFit/>
          </a:bodyPr>
          <a:lstStyle/>
          <a:p>
            <a:pPr algn="ctr"/>
            <a:r>
              <a:rPr lang="en-US" sz="1200" dirty="0" smtClean="0"/>
              <a:t>Negative for HIV-1</a:t>
            </a:r>
            <a:r>
              <a:rPr lang="en-US" sz="1200" baseline="30000" dirty="0" smtClean="0"/>
              <a:t>h</a:t>
            </a:r>
            <a:endParaRPr lang="en-US" sz="1200" baseline="30000" dirty="0"/>
          </a:p>
        </p:txBody>
      </p:sp>
      <p:sp>
        <p:nvSpPr>
          <p:cNvPr id="86" name="TextBox 85"/>
          <p:cNvSpPr txBox="1"/>
          <p:nvPr/>
        </p:nvSpPr>
        <p:spPr>
          <a:xfrm>
            <a:off x="124711" y="6111977"/>
            <a:ext cx="12027159" cy="738664"/>
          </a:xfrm>
          <a:prstGeom prst="rect">
            <a:avLst/>
          </a:prstGeom>
          <a:noFill/>
        </p:spPr>
        <p:txBody>
          <a:bodyPr wrap="square" rtlCol="0">
            <a:spAutoFit/>
          </a:bodyPr>
          <a:lstStyle/>
          <a:p>
            <a:r>
              <a:rPr lang="en-US" sz="700" dirty="0" smtClean="0"/>
              <a:t>a. APHL and CDC continue to recommend that laboratories use an FDA-approved instrumented HIV-1/HIV-2 antigen/antibody immunoassays as the initial assay the initial assay in the laboratory HIV testing algorithm for serum or plasma due to their superior sensitivity for detecting acute HIV infection. However, the FDA-approved single-use rapid HIV-1/HIV-2 antigen/antibody immunoassay may be used as the initial assay the initial assay in the laboratory HIV testing algorithm for serum or plasma if an instrumented assay is not available. b. This includes specimens reported as HIV-2 positive with HIV-1 cross reactivity. c. Per the </a:t>
            </a:r>
            <a:r>
              <a:rPr lang="en-US" sz="700" dirty="0" err="1" smtClean="0"/>
              <a:t>Geenius</a:t>
            </a:r>
            <a:r>
              <a:rPr lang="en-US" sz="700" dirty="0" smtClean="0"/>
              <a:t> Package Insert, specimens with this final assay interpretation should be retested with a new cartridge. If the final assay interpretation is again HIV-2 indeterminate, it should be reported as such and followed with an HIV-1 NAT. d. If recent HIV exposure is suspected or reported, conduct HIV-1 NAT or request a new specimen and repeat the algorithm according to CDC Guidance. e. Link patient to HIV medical care and provide appropriate prevention counseling. f. link patient to HIV medical care and provide appropriate prevention counseling. Provider may consider additional testing. g. Link patient to HIV medical care and provide appropriate prevention counseling immediately to expedite prevention practices. h. A negative HIV-1 NAT result and repeatedly HIV-2 indeterminate or HIV indeterminate antibody differentiation immunoassay result should be referred for testing with a different validated supplemental HIV-2 test(antibody test or NAT) if available. Alternatively, redraw and repeat algorithm in 2-4 weeks to assess HIV-2 infection.</a:t>
            </a:r>
            <a:endParaRPr lang="en-US" sz="700" dirty="0"/>
          </a:p>
        </p:txBody>
      </p:sp>
      <p:cxnSp>
        <p:nvCxnSpPr>
          <p:cNvPr id="88" name="Straight Arrow Connector 87"/>
          <p:cNvCxnSpPr>
            <a:stCxn id="38" idx="2"/>
          </p:cNvCxnSpPr>
          <p:nvPr/>
        </p:nvCxnSpPr>
        <p:spPr>
          <a:xfrm>
            <a:off x="5320110" y="3944415"/>
            <a:ext cx="0" cy="63266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1905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1b7f8f3-4c59-4d49-b483-0fa5f1c9fc9e">
      <Value>12</Value>
      <Value>116</Value>
      <Value>49</Value>
    </TaxCatchAll>
    <keywords xmlns="e54cfd3b-bfd1-4076-b938-730ddf7c8959">HIV; testing; algorithm; serum; plasma; APHL; 2019</keywords>
    <Featured xmlns="91b7f8f3-4c59-4d49-b483-0fa5f1c9fc9e">false</Featured>
    <o238cba8e2b64b2da13546464d05ecc9 xmlns="91b7f8f3-4c59-4d49-b483-0fa5f1c9fc9e">
      <Terms xmlns="http://schemas.microsoft.com/office/infopath/2007/PartnerControls">
        <TermInfo xmlns="http://schemas.microsoft.com/office/infopath/2007/PartnerControls">
          <TermName xmlns="http://schemas.microsoft.com/office/infopath/2007/PartnerControls">Infectious Disease</TermName>
          <TermId xmlns="http://schemas.microsoft.com/office/infopath/2007/PartnerControls">14a189dc-4733-43d5-a144-092b30e849b1</TermId>
        </TermInfo>
      </Terms>
    </o238cba8e2b64b2da13546464d05ecc9>
    <Members_x0020_Only xmlns="91b7f8f3-4c59-4d49-b483-0fa5f1c9fc9e">false</Members_x0020_Only>
    <Teaser_x0020_Text xmlns="91b7f8f3-4c59-4d49-b483-0fa5f1c9fc9e">A diagram showing the different steps and results in the HIV Laboratory Testing Algorithm process.</Teaser_x0020_Text>
    <CategoryDescription xmlns="http://schemas.microsoft.com/sharepoint.v3">A diagram showing the different steps and results in the HIV Laboratory Testing Algorithm process.</CategoryDescription>
    <ib0646694d0c456d95b1ce07cb72c1a7 xmlns="91b7f8f3-4c59-4d49-b483-0fa5f1c9fc9e">
      <Terms xmlns="http://schemas.microsoft.com/office/infopath/2007/PartnerControls">
        <TermInfo xmlns="http://schemas.microsoft.com/office/infopath/2007/PartnerControls">
          <TermName xmlns="http://schemas.microsoft.com/office/infopath/2007/PartnerControls">AIDS/HIV/STD</TermName>
          <TermId xmlns="http://schemas.microsoft.com/office/infopath/2007/PartnerControls">a4633566-c856-400c-b66c-1d03a37aa422</TermId>
        </TermInfo>
      </Terms>
    </ib0646694d0c456d95b1ce07cb72c1a7>
    <Title_Short xmlns="91b7f8f3-4c59-4d49-b483-0fa5f1c9fc9e">HIV Lab Testing Algorithm in Serum/Plasma (PPT)</Title_Short>
    <Year xmlns="e54cfd3b-bfd1-4076-b938-730ddf7c8959">2019</Year>
    <f4a1e90b74f64ab2b86b463951548339 xmlns="91b7f8f3-4c59-4d49-b483-0fa5f1c9fc9e">
      <Terms xmlns="http://schemas.microsoft.com/office/infopath/2007/PartnerControls">
        <TermInfo xmlns="http://schemas.microsoft.com/office/infopath/2007/PartnerControls">
          <TermName xmlns="http://schemas.microsoft.com/office/infopath/2007/PartnerControls">Guide</TermName>
          <TermId xmlns="http://schemas.microsoft.com/office/infopath/2007/PartnerControls">ac50ffbc-de1f-434e-b492-4548aaf04cda</TermId>
        </TermInfo>
      </Terms>
    </f4a1e90b74f64ab2b86b463951548339>
    <Transferred xmlns="e54cfd3b-bfd1-4076-b938-730ddf7c8959">false</Transferred>
  </documentManagement>
</p:properties>
</file>

<file path=customXml/item3.xml><?xml version="1.0" encoding="utf-8"?>
<ct:contentTypeSchema xmlns:ct="http://schemas.microsoft.com/office/2006/metadata/contentType" xmlns:ma="http://schemas.microsoft.com/office/2006/metadata/properties/metaAttributes" ct:_="" ma:_="" ma:contentTypeName="APHL Document" ma:contentTypeID="0x0101004A94EEA308377543AC18FF09048C772D006A77E4425163DC43B5120AAEB765B171" ma:contentTypeVersion="9" ma:contentTypeDescription="" ma:contentTypeScope="" ma:versionID="dbbf7c49d0b8debfa655d88e75f7117c">
  <xsd:schema xmlns:xsd="http://www.w3.org/2001/XMLSchema" xmlns:xs="http://www.w3.org/2001/XMLSchema" xmlns:p="http://schemas.microsoft.com/office/2006/metadata/properties" xmlns:ns2="91b7f8f3-4c59-4d49-b483-0fa5f1c9fc9e" xmlns:ns3="e54cfd3b-bfd1-4076-b938-730ddf7c8959" xmlns:ns4="http://schemas.microsoft.com/sharepoint.v3" targetNamespace="http://schemas.microsoft.com/office/2006/metadata/properties" ma:root="true" ma:fieldsID="5b5c3ea69b777447f12a76e190508c74" ns2:_="" ns3:_="" ns4:_="">
    <xsd:import namespace="91b7f8f3-4c59-4d49-b483-0fa5f1c9fc9e"/>
    <xsd:import namespace="e54cfd3b-bfd1-4076-b938-730ddf7c8959"/>
    <xsd:import namespace="http://schemas.microsoft.com/sharepoint.v3"/>
    <xsd:element name="properties">
      <xsd:complexType>
        <xsd:sequence>
          <xsd:element name="documentManagement">
            <xsd:complexType>
              <xsd:all>
                <xsd:element ref="ns2:Title_Short" minOccurs="0"/>
                <xsd:element ref="ns3:Year" minOccurs="0"/>
                <xsd:element ref="ns2:Teaser_x0020_Text" minOccurs="0"/>
                <xsd:element ref="ns4:CategoryDescription" minOccurs="0"/>
                <xsd:element ref="ns3:keywords" minOccurs="0"/>
                <xsd:element ref="ns2:Featured" minOccurs="0"/>
                <xsd:element ref="ns2:Members_x0020_Only" minOccurs="0"/>
                <xsd:element ref="ns2:f4a1e90b74f64ab2b86b463951548339" minOccurs="0"/>
                <xsd:element ref="ns2:o238cba8e2b64b2da13546464d05ecc9" minOccurs="0"/>
                <xsd:element ref="ns2:ib0646694d0c456d95b1ce07cb72c1a7" minOccurs="0"/>
                <xsd:element ref="ns2:TaxCatchAll" minOccurs="0"/>
                <xsd:element ref="ns2:TaxCatchAllLabel" minOccurs="0"/>
                <xsd:element ref="ns3:Transferr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b7f8f3-4c59-4d49-b483-0fa5f1c9fc9e" elementFormDefault="qualified">
    <xsd:import namespace="http://schemas.microsoft.com/office/2006/documentManagement/types"/>
    <xsd:import namespace="http://schemas.microsoft.com/office/infopath/2007/PartnerControls"/>
    <xsd:element name="Title_Short" ma:index="2" nillable="true" ma:displayName="Title_Short" ma:description="Limit of 25 characters and spaces. Used in Reports and Briefs Webpart - this field is shorter than the full title so the title does not take up too much room in the display of the publication in the webpart" ma:internalName="Title_Short">
      <xsd:simpleType>
        <xsd:restriction base="dms:Text">
          <xsd:maxLength value="50"/>
        </xsd:restriction>
      </xsd:simpleType>
    </xsd:element>
    <xsd:element name="Teaser_x0020_Text" ma:index="4" nillable="true" ma:displayName="Teaser Text" ma:description="Limit of 35 characters and spaces." ma:internalName="Teaser_x0020_Text">
      <xsd:simpleType>
        <xsd:restriction base="dms:Note">
          <xsd:maxLength value="255"/>
        </xsd:restriction>
      </xsd:simpleType>
    </xsd:element>
    <xsd:element name="Featured" ma:index="9" nillable="true" ma:displayName="Featured" ma:default="0" ma:internalName="Featured">
      <xsd:simpleType>
        <xsd:restriction base="dms:Boolean"/>
      </xsd:simpleType>
    </xsd:element>
    <xsd:element name="Members_x0020_Only" ma:index="10" nillable="true" ma:displayName="Members Only" ma:default="0" ma:internalName="Members_x0020_Only">
      <xsd:simpleType>
        <xsd:restriction base="dms:Boolean"/>
      </xsd:simpleType>
    </xsd:element>
    <xsd:element name="f4a1e90b74f64ab2b86b463951548339" ma:index="12" nillable="true" ma:taxonomy="true" ma:internalName="f4a1e90b74f64ab2b86b463951548339" ma:taxonomyFieldName="Resource_Type" ma:displayName="Resource_Type" ma:default="" ma:fieldId="{f4a1e90b-74f6-4ab2-b86b-463951548339}" ma:sspId="02d69d96-e979-416d-952b-990fe48ede76" ma:termSetId="e5bf6ebb-f2f1-460f-aef1-5605f361e761" ma:anchorId="00000000-0000-0000-0000-000000000000" ma:open="false" ma:isKeyword="false">
      <xsd:complexType>
        <xsd:sequence>
          <xsd:element ref="pc:Terms" minOccurs="0" maxOccurs="1"/>
        </xsd:sequence>
      </xsd:complexType>
    </xsd:element>
    <xsd:element name="o238cba8e2b64b2da13546464d05ecc9" ma:index="13" nillable="true" ma:taxonomy="true" ma:internalName="o238cba8e2b64b2da13546464d05ecc9" ma:taxonomyFieldName="Program_x0028_s_x0029_" ma:displayName="Program(s)" ma:default="" ma:fieldId="{8238cba8-e2b6-4b2d-a135-46464d05ecc9}" ma:taxonomyMulti="true" ma:sspId="02d69d96-e979-416d-952b-990fe48ede76" ma:termSetId="bf05f3f9-07f4-4afd-9b37-9fbb28f8531b" ma:anchorId="00000000-0000-0000-0000-000000000000" ma:open="false" ma:isKeyword="false">
      <xsd:complexType>
        <xsd:sequence>
          <xsd:element ref="pc:Terms" minOccurs="0" maxOccurs="1"/>
        </xsd:sequence>
      </xsd:complexType>
    </xsd:element>
    <xsd:element name="ib0646694d0c456d95b1ce07cb72c1a7" ma:index="15" nillable="true" ma:taxonomy="true" ma:internalName="ib0646694d0c456d95b1ce07cb72c1a7" ma:taxonomyFieldName="Topics" ma:displayName="Topics" ma:default="" ma:fieldId="{2b064669-4d0c-456d-95b1-ce07cb72c1a7}" ma:taxonomyMulti="true" ma:sspId="02d69d96-e979-416d-952b-990fe48ede76" ma:termSetId="3c49df9d-d507-4f79-86c7-c51d9b2a1a1d" ma:anchorId="00000000-0000-0000-0000-000000000000" ma:open="false" ma:isKeyword="false">
      <xsd:complexType>
        <xsd:sequence>
          <xsd:element ref="pc:Terms" minOccurs="0" maxOccurs="1"/>
        </xsd:sequence>
      </xsd:complexType>
    </xsd:element>
    <xsd:element name="TaxCatchAll" ma:index="17" nillable="true" ma:displayName="Taxonomy Catch All Column" ma:hidden="true" ma:list="{d2e624f1-968b-43bc-85aa-0bcfe3bfc12c}" ma:internalName="TaxCatchAll" ma:showField="CatchAllData" ma:web="91b7f8f3-4c59-4d49-b483-0fa5f1c9fc9e">
      <xsd:complexType>
        <xsd:complexContent>
          <xsd:extension base="dms:MultiChoiceLookup">
            <xsd:sequence>
              <xsd:element name="Value" type="dms:Lookup" maxOccurs="unbounded" minOccurs="0" nillable="true"/>
            </xsd:sequence>
          </xsd:extension>
        </xsd:complexContent>
      </xsd:complexType>
    </xsd:element>
    <xsd:element name="TaxCatchAllLabel" ma:index="19" nillable="true" ma:displayName="Taxonomy Catch All Column1" ma:hidden="true" ma:list="{d2e624f1-968b-43bc-85aa-0bcfe3bfc12c}" ma:internalName="TaxCatchAllLabel" ma:readOnly="true" ma:showField="CatchAllDataLabel" ma:web="91b7f8f3-4c59-4d49-b483-0fa5f1c9fc9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54cfd3b-bfd1-4076-b938-730ddf7c8959" elementFormDefault="qualified">
    <xsd:import namespace="http://schemas.microsoft.com/office/2006/documentManagement/types"/>
    <xsd:import namespace="http://schemas.microsoft.com/office/infopath/2007/PartnerControls"/>
    <xsd:element name="Year" ma:index="3" nillable="true" ma:displayName="Year" ma:description="Year of publication" ma:internalName="Year">
      <xsd:simpleType>
        <xsd:restriction base="dms:Text">
          <xsd:maxLength value="255"/>
        </xsd:restriction>
      </xsd:simpleType>
    </xsd:element>
    <xsd:element name="keywords" ma:index="6" nillable="true" ma:displayName="keywords" ma:description="No more than 6. Select terms specific to this document. Omit APHL." ma:internalName="keywords">
      <xsd:simpleType>
        <xsd:restriction base="dms:Note">
          <xsd:maxLength value="255"/>
        </xsd:restriction>
      </xsd:simpleType>
    </xsd:element>
    <xsd:element name="Transferred" ma:index="23" nillable="true" ma:displayName="Transferred" ma:default="0" ma:description="Web Migration" ma:internalName="Transferre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5" nillable="true" ma:displayName="Description" ma:description="Approximately 50 characters and spaces. Used in search results." ma:internalName="CategoryDescription">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1974C3-FB80-4093-B791-4F1249912943}">
  <ds:schemaRefs>
    <ds:schemaRef ds:uri="http://schemas.microsoft.com/sharepoint/v3/contenttype/forms"/>
  </ds:schemaRefs>
</ds:datastoreItem>
</file>

<file path=customXml/itemProps2.xml><?xml version="1.0" encoding="utf-8"?>
<ds:datastoreItem xmlns:ds="http://schemas.openxmlformats.org/officeDocument/2006/customXml" ds:itemID="{C23B6E1D-0ABE-490E-BA56-E0F5D2C09DD8}">
  <ds:schemaRefs>
    <ds:schemaRef ds:uri="http://purl.org/dc/elements/1.1/"/>
    <ds:schemaRef ds:uri="http://schemas.microsoft.com/office/2006/metadata/properties"/>
    <ds:schemaRef ds:uri="http://schemas.microsoft.com/office/infopath/2007/PartnerControls"/>
    <ds:schemaRef ds:uri="http://schemas.microsoft.com/office/2006/documentManagement/types"/>
    <ds:schemaRef ds:uri="e54cfd3b-bfd1-4076-b938-730ddf7c8959"/>
    <ds:schemaRef ds:uri="http://purl.org/dc/terms/"/>
    <ds:schemaRef ds:uri="http://schemas.microsoft.com/sharepoint.v3"/>
    <ds:schemaRef ds:uri="http://purl.org/dc/dcmitype/"/>
    <ds:schemaRef ds:uri="http://schemas.openxmlformats.org/package/2006/metadata/core-properties"/>
    <ds:schemaRef ds:uri="91b7f8f3-4c59-4d49-b483-0fa5f1c9fc9e"/>
    <ds:schemaRef ds:uri="http://www.w3.org/XML/1998/namespace"/>
  </ds:schemaRefs>
</ds:datastoreItem>
</file>

<file path=customXml/itemProps3.xml><?xml version="1.0" encoding="utf-8"?>
<ds:datastoreItem xmlns:ds="http://schemas.openxmlformats.org/officeDocument/2006/customXml" ds:itemID="{0F2BFBD0-5411-4790-835E-B168FF5DC936}"/>
</file>

<file path=docProps/app.xml><?xml version="1.0" encoding="utf-8"?>
<Properties xmlns="http://schemas.openxmlformats.org/officeDocument/2006/extended-properties" xmlns:vt="http://schemas.openxmlformats.org/officeDocument/2006/docPropsVTypes">
  <TotalTime>40</TotalTime>
  <Words>410</Words>
  <Application>Microsoft Office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Lab Testing Algorithm in Serum/Plasma (PPT)</dc:title>
  <dc:creator>Sullivan, Gynene | APHL</dc:creator>
  <cp:lastModifiedBy>Gaynor, Anne  |  APHL</cp:lastModifiedBy>
  <cp:revision>8</cp:revision>
  <dcterms:created xsi:type="dcterms:W3CDTF">2018-12-24T15:01:27Z</dcterms:created>
  <dcterms:modified xsi:type="dcterms:W3CDTF">2019-09-30T16:00:31Z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0x0101004A94EEA308377543AC18FF09048C772D006A77E4425163DC43B5120AAEB765B171</vt:lpwstr>
  </property>
  <property fmtid="{D5CDD505-2E9C-101B-9397-08002B2CF9AE}" pid="3" name="Program(s)">
    <vt:lpwstr>12;#Infectious Disease|14a189dc-4733-43d5-a144-092b30e849b1</vt:lpwstr>
  </property>
  <property fmtid="{D5CDD505-2E9C-101B-9397-08002B2CF9AE}" pid="4" name="Resource_Type">
    <vt:lpwstr>116;#Guide|ac50ffbc-de1f-434e-b492-4548aaf04cda</vt:lpwstr>
  </property>
  <property fmtid="{D5CDD505-2E9C-101B-9397-08002B2CF9AE}" pid="5" name="Topics">
    <vt:lpwstr>49;#AIDS/HIV/STD|a4633566-c856-400c-b66c-1d03a37aa422</vt:lpwstr>
  </property>
  <property fmtid="{D5CDD505-2E9C-101B-9397-08002B2CF9AE}" pid="6" name="Program(Default)">
    <vt:lpwstr>Infectious Disease</vt:lpwstr>
  </property>
</Properties>
</file>