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1DAA8BE-F903-4336-9B90-D5EEBB489D84}" type="datetimeFigureOut">
              <a:rPr lang="en-US" smtClean="0"/>
              <a:t>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812680-1AEA-460E-BB55-11DFBBCB30F0}" type="slidenum">
              <a:rPr lang="en-US" smtClean="0"/>
              <a:t>‹#›</a:t>
            </a:fld>
            <a:endParaRPr lang="en-US"/>
          </a:p>
        </p:txBody>
      </p:sp>
    </p:spTree>
    <p:extLst>
      <p:ext uri="{BB962C8B-B14F-4D97-AF65-F5344CB8AC3E}">
        <p14:creationId xmlns:p14="http://schemas.microsoft.com/office/powerpoint/2010/main" val="426385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DAA8BE-F903-4336-9B90-D5EEBB489D84}" type="datetimeFigureOut">
              <a:rPr lang="en-US" smtClean="0"/>
              <a:t>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812680-1AEA-460E-BB55-11DFBBCB30F0}" type="slidenum">
              <a:rPr lang="en-US" smtClean="0"/>
              <a:t>‹#›</a:t>
            </a:fld>
            <a:endParaRPr lang="en-US"/>
          </a:p>
        </p:txBody>
      </p:sp>
    </p:spTree>
    <p:extLst>
      <p:ext uri="{BB962C8B-B14F-4D97-AF65-F5344CB8AC3E}">
        <p14:creationId xmlns:p14="http://schemas.microsoft.com/office/powerpoint/2010/main" val="2055115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DAA8BE-F903-4336-9B90-D5EEBB489D84}" type="datetimeFigureOut">
              <a:rPr lang="en-US" smtClean="0"/>
              <a:t>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812680-1AEA-460E-BB55-11DFBBCB30F0}" type="slidenum">
              <a:rPr lang="en-US" smtClean="0"/>
              <a:t>‹#›</a:t>
            </a:fld>
            <a:endParaRPr lang="en-US"/>
          </a:p>
        </p:txBody>
      </p:sp>
    </p:spTree>
    <p:extLst>
      <p:ext uri="{BB962C8B-B14F-4D97-AF65-F5344CB8AC3E}">
        <p14:creationId xmlns:p14="http://schemas.microsoft.com/office/powerpoint/2010/main" val="84878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1DAA8BE-F903-4336-9B90-D5EEBB489D84}" type="datetimeFigureOut">
              <a:rPr lang="en-US" smtClean="0"/>
              <a:t>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812680-1AEA-460E-BB55-11DFBBCB30F0}" type="slidenum">
              <a:rPr lang="en-US" smtClean="0"/>
              <a:t>‹#›</a:t>
            </a:fld>
            <a:endParaRPr lang="en-US"/>
          </a:p>
        </p:txBody>
      </p:sp>
    </p:spTree>
    <p:extLst>
      <p:ext uri="{BB962C8B-B14F-4D97-AF65-F5344CB8AC3E}">
        <p14:creationId xmlns:p14="http://schemas.microsoft.com/office/powerpoint/2010/main" val="3739706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1DAA8BE-F903-4336-9B90-D5EEBB489D84}" type="datetimeFigureOut">
              <a:rPr lang="en-US" smtClean="0"/>
              <a:t>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812680-1AEA-460E-BB55-11DFBBCB30F0}" type="slidenum">
              <a:rPr lang="en-US" smtClean="0"/>
              <a:t>‹#›</a:t>
            </a:fld>
            <a:endParaRPr lang="en-US"/>
          </a:p>
        </p:txBody>
      </p:sp>
    </p:spTree>
    <p:extLst>
      <p:ext uri="{BB962C8B-B14F-4D97-AF65-F5344CB8AC3E}">
        <p14:creationId xmlns:p14="http://schemas.microsoft.com/office/powerpoint/2010/main" val="231807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1DAA8BE-F903-4336-9B90-D5EEBB489D84}" type="datetimeFigureOut">
              <a:rPr lang="en-US" smtClean="0"/>
              <a:t>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812680-1AEA-460E-BB55-11DFBBCB30F0}" type="slidenum">
              <a:rPr lang="en-US" smtClean="0"/>
              <a:t>‹#›</a:t>
            </a:fld>
            <a:endParaRPr lang="en-US"/>
          </a:p>
        </p:txBody>
      </p:sp>
    </p:spTree>
    <p:extLst>
      <p:ext uri="{BB962C8B-B14F-4D97-AF65-F5344CB8AC3E}">
        <p14:creationId xmlns:p14="http://schemas.microsoft.com/office/powerpoint/2010/main" val="973714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DAA8BE-F903-4336-9B90-D5EEBB489D84}" type="datetimeFigureOut">
              <a:rPr lang="en-US" smtClean="0"/>
              <a:t>1/4/2019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812680-1AEA-460E-BB55-11DFBBCB30F0}" type="slidenum">
              <a:rPr lang="en-US" smtClean="0"/>
              <a:t>‹#›</a:t>
            </a:fld>
            <a:endParaRPr lang="en-US"/>
          </a:p>
        </p:txBody>
      </p:sp>
    </p:spTree>
    <p:extLst>
      <p:ext uri="{BB962C8B-B14F-4D97-AF65-F5344CB8AC3E}">
        <p14:creationId xmlns:p14="http://schemas.microsoft.com/office/powerpoint/2010/main" val="1790208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1DAA8BE-F903-4336-9B90-D5EEBB489D84}" type="datetimeFigureOut">
              <a:rPr lang="en-US" smtClean="0"/>
              <a:t>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812680-1AEA-460E-BB55-11DFBBCB30F0}" type="slidenum">
              <a:rPr lang="en-US" smtClean="0"/>
              <a:t>‹#›</a:t>
            </a:fld>
            <a:endParaRPr lang="en-US"/>
          </a:p>
        </p:txBody>
      </p:sp>
    </p:spTree>
    <p:extLst>
      <p:ext uri="{BB962C8B-B14F-4D97-AF65-F5344CB8AC3E}">
        <p14:creationId xmlns:p14="http://schemas.microsoft.com/office/powerpoint/2010/main" val="77831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DAA8BE-F903-4336-9B90-D5EEBB489D84}" type="datetimeFigureOut">
              <a:rPr lang="en-US" smtClean="0"/>
              <a:t>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812680-1AEA-460E-BB55-11DFBBCB30F0}" type="slidenum">
              <a:rPr lang="en-US" smtClean="0"/>
              <a:t>‹#›</a:t>
            </a:fld>
            <a:endParaRPr lang="en-US"/>
          </a:p>
        </p:txBody>
      </p:sp>
    </p:spTree>
    <p:extLst>
      <p:ext uri="{BB962C8B-B14F-4D97-AF65-F5344CB8AC3E}">
        <p14:creationId xmlns:p14="http://schemas.microsoft.com/office/powerpoint/2010/main" val="1065494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1DAA8BE-F903-4336-9B90-D5EEBB489D84}" type="datetimeFigureOut">
              <a:rPr lang="en-US" smtClean="0"/>
              <a:t>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812680-1AEA-460E-BB55-11DFBBCB30F0}" type="slidenum">
              <a:rPr lang="en-US" smtClean="0"/>
              <a:t>‹#›</a:t>
            </a:fld>
            <a:endParaRPr lang="en-US"/>
          </a:p>
        </p:txBody>
      </p:sp>
    </p:spTree>
    <p:extLst>
      <p:ext uri="{BB962C8B-B14F-4D97-AF65-F5344CB8AC3E}">
        <p14:creationId xmlns:p14="http://schemas.microsoft.com/office/powerpoint/2010/main" val="3151765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1DAA8BE-F903-4336-9B90-D5EEBB489D84}" type="datetimeFigureOut">
              <a:rPr lang="en-US" smtClean="0"/>
              <a:t>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812680-1AEA-460E-BB55-11DFBBCB30F0}" type="slidenum">
              <a:rPr lang="en-US" smtClean="0"/>
              <a:t>‹#›</a:t>
            </a:fld>
            <a:endParaRPr lang="en-US"/>
          </a:p>
        </p:txBody>
      </p:sp>
    </p:spTree>
    <p:extLst>
      <p:ext uri="{BB962C8B-B14F-4D97-AF65-F5344CB8AC3E}">
        <p14:creationId xmlns:p14="http://schemas.microsoft.com/office/powerpoint/2010/main" val="3046309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DAA8BE-F903-4336-9B90-D5EEBB489D84}" type="datetimeFigureOut">
              <a:rPr lang="en-US" smtClean="0"/>
              <a:t>1/4/2019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812680-1AEA-460E-BB55-11DFBBCB30F0}" type="slidenum">
              <a:rPr lang="en-US" smtClean="0"/>
              <a:t>‹#›</a:t>
            </a:fld>
            <a:endParaRPr lang="en-US"/>
          </a:p>
        </p:txBody>
      </p:sp>
    </p:spTree>
    <p:extLst>
      <p:ext uri="{BB962C8B-B14F-4D97-AF65-F5344CB8AC3E}">
        <p14:creationId xmlns:p14="http://schemas.microsoft.com/office/powerpoint/2010/main" val="2234767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aphl.org/aboutAPHL/publications/Documents/ID-2019Jan-HIV-Lab-Test-Suggested-Reporting-Language.pdf"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069163816"/>
              </p:ext>
            </p:extLst>
          </p:nvPr>
        </p:nvGraphicFramePr>
        <p:xfrm>
          <a:off x="482138" y="141316"/>
          <a:ext cx="11296995" cy="6229502"/>
        </p:xfrm>
        <a:graphic>
          <a:graphicData uri="http://schemas.openxmlformats.org/drawingml/2006/table">
            <a:tbl>
              <a:tblPr/>
              <a:tblGrid>
                <a:gridCol w="560694">
                  <a:extLst>
                    <a:ext uri="{9D8B030D-6E8A-4147-A177-3AD203B41FA5}">
                      <a16:colId xmlns:a16="http://schemas.microsoft.com/office/drawing/2014/main" val="3257255324"/>
                    </a:ext>
                  </a:extLst>
                </a:gridCol>
                <a:gridCol w="779018">
                  <a:extLst>
                    <a:ext uri="{9D8B030D-6E8A-4147-A177-3AD203B41FA5}">
                      <a16:colId xmlns:a16="http://schemas.microsoft.com/office/drawing/2014/main" val="2427163038"/>
                    </a:ext>
                  </a:extLst>
                </a:gridCol>
                <a:gridCol w="804972">
                  <a:extLst>
                    <a:ext uri="{9D8B030D-6E8A-4147-A177-3AD203B41FA5}">
                      <a16:colId xmlns:a16="http://schemas.microsoft.com/office/drawing/2014/main" val="1400424649"/>
                    </a:ext>
                  </a:extLst>
                </a:gridCol>
                <a:gridCol w="847898">
                  <a:extLst>
                    <a:ext uri="{9D8B030D-6E8A-4147-A177-3AD203B41FA5}">
                      <a16:colId xmlns:a16="http://schemas.microsoft.com/office/drawing/2014/main" val="531280749"/>
                    </a:ext>
                  </a:extLst>
                </a:gridCol>
                <a:gridCol w="2502131">
                  <a:extLst>
                    <a:ext uri="{9D8B030D-6E8A-4147-A177-3AD203B41FA5}">
                      <a16:colId xmlns:a16="http://schemas.microsoft.com/office/drawing/2014/main" val="440565826"/>
                    </a:ext>
                  </a:extLst>
                </a:gridCol>
                <a:gridCol w="2610196">
                  <a:extLst>
                    <a:ext uri="{9D8B030D-6E8A-4147-A177-3AD203B41FA5}">
                      <a16:colId xmlns:a16="http://schemas.microsoft.com/office/drawing/2014/main" val="1370065653"/>
                    </a:ext>
                  </a:extLst>
                </a:gridCol>
                <a:gridCol w="3192086">
                  <a:extLst>
                    <a:ext uri="{9D8B030D-6E8A-4147-A177-3AD203B41FA5}">
                      <a16:colId xmlns:a16="http://schemas.microsoft.com/office/drawing/2014/main" val="1440042770"/>
                    </a:ext>
                  </a:extLst>
                </a:gridCol>
              </a:tblGrid>
              <a:tr h="161095">
                <a:tc gridSpan="7">
                  <a:txBody>
                    <a:bodyPr/>
                    <a:lstStyle/>
                    <a:p>
                      <a:pPr algn="ctr" rtl="0" fontAlgn="ctr"/>
                      <a:r>
                        <a:rPr lang="en-US" sz="1000" b="1" i="0" u="none" strike="noStrike" dirty="0" smtClean="0">
                          <a:solidFill>
                            <a:srgbClr val="FFFFFF"/>
                          </a:solidFill>
                          <a:effectLst/>
                          <a:latin typeface="Calibri" panose="020F0502020204030204" pitchFamily="34" charset="0"/>
                        </a:rPr>
                        <a:t>Guidance for Reporting Results from the HIV Laboratory Diagnostic Testing Algorithm for Serum and Plasma </a:t>
                      </a:r>
                      <a:r>
                        <a:rPr lang="en-US" sz="1000" b="1" i="0" u="none" strike="noStrike" dirty="0" err="1" smtClean="0">
                          <a:solidFill>
                            <a:srgbClr val="FFFFFF"/>
                          </a:solidFill>
                          <a:effectLst/>
                          <a:latin typeface="Calibri" panose="020F0502020204030204" pitchFamily="34" charset="0"/>
                        </a:rPr>
                        <a:t>Specimens</a:t>
                      </a:r>
                      <a:r>
                        <a:rPr lang="en-US" sz="1000" b="1" i="0" u="none" strike="noStrike" baseline="30000" dirty="0" err="1" smtClean="0">
                          <a:solidFill>
                            <a:srgbClr val="FFFFFF"/>
                          </a:solidFill>
                          <a:effectLst/>
                          <a:latin typeface="Calibri" panose="020F0502020204030204" pitchFamily="34" charset="0"/>
                        </a:rPr>
                        <a:t>a</a:t>
                      </a:r>
                      <a:endParaRPr lang="en-US" sz="1000" b="1" i="0" u="none" strike="noStrike" dirty="0">
                        <a:solidFill>
                          <a:srgbClr val="FFFFFF"/>
                        </a:solidFill>
                        <a:effectLst/>
                        <a:latin typeface="Calibri" panose="020F0502020204030204" pitchFamily="34" charset="0"/>
                      </a:endParaRPr>
                    </a:p>
                  </a:txBody>
                  <a:tcPr marL="2656" marR="2656" marT="26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F4E7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00217045"/>
                  </a:ext>
                </a:extLst>
              </a:tr>
              <a:tr h="141450">
                <a:tc rowSpan="15">
                  <a:txBody>
                    <a:bodyPr/>
                    <a:lstStyle/>
                    <a:p>
                      <a:pPr algn="ctr" rtl="0" fontAlgn="ctr"/>
                      <a:r>
                        <a:rPr lang="en-US" sz="700" b="1" i="0" u="none" strike="noStrike" dirty="0">
                          <a:solidFill>
                            <a:srgbClr val="FFFFFF"/>
                          </a:solidFill>
                          <a:effectLst/>
                          <a:latin typeface="Calibri" panose="020F0502020204030204" pitchFamily="34" charset="0"/>
                        </a:rPr>
                        <a:t>Test Outcomes</a:t>
                      </a:r>
                    </a:p>
                  </a:txBody>
                  <a:tcPr marL="2656" marR="2656" marT="2656" marB="0" vert="vert270" anchor="ctr">
                    <a:lnL w="12700" cap="flat" cmpd="sng" algn="ctr">
                      <a:solidFill>
                        <a:srgbClr val="000000"/>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1F4E78"/>
                    </a:solidFill>
                  </a:tcPr>
                </a:tc>
                <a:tc gridSpan="3">
                  <a:txBody>
                    <a:bodyPr/>
                    <a:lstStyle/>
                    <a:p>
                      <a:pPr algn="ctr" rtl="0" fontAlgn="ctr"/>
                      <a:r>
                        <a:rPr lang="en-US" sz="700" b="1" i="0" u="none" strike="noStrike" dirty="0">
                          <a:solidFill>
                            <a:srgbClr val="000000"/>
                          </a:solidFill>
                          <a:effectLst/>
                          <a:latin typeface="Calibri" panose="020F0502020204030204" pitchFamily="34" charset="0"/>
                        </a:rPr>
                        <a:t>Test Sequence</a:t>
                      </a:r>
                    </a:p>
                  </a:txBody>
                  <a:tcPr marL="2656" marR="2656" marT="265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hMerge="1">
                  <a:txBody>
                    <a:bodyPr/>
                    <a:lstStyle/>
                    <a:p>
                      <a:endParaRPr lang="en-US"/>
                    </a:p>
                  </a:txBody>
                  <a:tcPr/>
                </a:tc>
                <a:tc hMerge="1">
                  <a:txBody>
                    <a:bodyPr/>
                    <a:lstStyle/>
                    <a:p>
                      <a:endParaRPr lang="en-US"/>
                    </a:p>
                  </a:txBody>
                  <a:tcPr/>
                </a:tc>
                <a:tc rowSpan="3">
                  <a:txBody>
                    <a:bodyPr/>
                    <a:lstStyle/>
                    <a:p>
                      <a:pPr algn="ctr" rtl="0" fontAlgn="ctr"/>
                      <a:r>
                        <a:rPr lang="en-US" sz="700" b="1" i="0" u="none" strike="noStrike" dirty="0">
                          <a:solidFill>
                            <a:srgbClr val="000000"/>
                          </a:solidFill>
                          <a:effectLst/>
                          <a:latin typeface="Calibri" panose="020F0502020204030204" pitchFamily="34" charset="0"/>
                        </a:rPr>
                        <a:t>Laboratory Algorithm </a:t>
                      </a:r>
                      <a:r>
                        <a:rPr lang="en-US" sz="700" b="1" i="0" u="none" strike="noStrike" dirty="0" err="1">
                          <a:solidFill>
                            <a:srgbClr val="000000"/>
                          </a:solidFill>
                          <a:effectLst/>
                          <a:latin typeface="Calibri" panose="020F0502020204030204" pitchFamily="34" charset="0"/>
                        </a:rPr>
                        <a:t>Interpretation</a:t>
                      </a:r>
                      <a:r>
                        <a:rPr lang="en-US" sz="700" b="1" i="0" u="none" strike="noStrike" baseline="30000" dirty="0" err="1">
                          <a:solidFill>
                            <a:srgbClr val="000000"/>
                          </a:solidFill>
                          <a:effectLst/>
                          <a:latin typeface="Calibri" panose="020F0502020204030204" pitchFamily="34" charset="0"/>
                        </a:rPr>
                        <a:t>d</a:t>
                      </a:r>
                      <a:endParaRPr lang="en-US" sz="700" b="1" i="0" u="none" strike="noStrike" dirty="0">
                        <a:solidFill>
                          <a:srgbClr val="000000"/>
                        </a:solidFill>
                        <a:effectLst/>
                        <a:latin typeface="Calibri" panose="020F0502020204030204" pitchFamily="34" charset="0"/>
                      </a:endParaRP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rowSpan="3">
                  <a:txBody>
                    <a:bodyPr/>
                    <a:lstStyle/>
                    <a:p>
                      <a:pPr algn="ctr" rtl="0" fontAlgn="ctr"/>
                      <a:r>
                        <a:rPr lang="en-US" sz="700" b="1" i="0" u="none" strike="noStrike" dirty="0">
                          <a:solidFill>
                            <a:srgbClr val="000000"/>
                          </a:solidFill>
                          <a:effectLst/>
                          <a:latin typeface="Calibri" panose="020F0502020204030204" pitchFamily="34" charset="0"/>
                        </a:rPr>
                        <a:t>Interpretation for Provider </a:t>
                      </a:r>
                      <a:r>
                        <a:rPr lang="en-US" sz="700" b="1" i="0" u="none" strike="noStrike" dirty="0" err="1">
                          <a:solidFill>
                            <a:srgbClr val="000000"/>
                          </a:solidFill>
                          <a:effectLst/>
                          <a:latin typeface="Calibri" panose="020F0502020204030204" pitchFamily="34" charset="0"/>
                        </a:rPr>
                        <a:t>Use</a:t>
                      </a:r>
                      <a:r>
                        <a:rPr lang="en-US" sz="700" b="1" i="0" u="none" strike="noStrike" baseline="30000" dirty="0" err="1">
                          <a:solidFill>
                            <a:srgbClr val="000000"/>
                          </a:solidFill>
                          <a:effectLst/>
                          <a:latin typeface="Calibri" panose="020F0502020204030204" pitchFamily="34" charset="0"/>
                        </a:rPr>
                        <a:t>e</a:t>
                      </a:r>
                      <a:r>
                        <a:rPr lang="en-US" sz="700" b="1" i="0" u="none" strike="noStrike" dirty="0">
                          <a:solidFill>
                            <a:srgbClr val="000000"/>
                          </a:solidFill>
                          <a:effectLst/>
                          <a:latin typeface="Calibri" panose="020F0502020204030204" pitchFamily="34" charset="0"/>
                        </a:rPr>
                        <a:t>   </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rowSpan="3">
                  <a:txBody>
                    <a:bodyPr/>
                    <a:lstStyle/>
                    <a:p>
                      <a:pPr algn="ctr" rtl="0" fontAlgn="ctr"/>
                      <a:r>
                        <a:rPr lang="en-US" sz="700" b="1" i="0" u="none" strike="noStrike">
                          <a:solidFill>
                            <a:srgbClr val="000000"/>
                          </a:solidFill>
                          <a:effectLst/>
                          <a:latin typeface="Calibri" panose="020F0502020204030204" pitchFamily="34" charset="0"/>
                        </a:rPr>
                        <a:t>Further Actions</a:t>
                      </a:r>
                      <a:r>
                        <a:rPr lang="en-US" sz="700" b="1" i="0" u="none" strike="noStrike" baseline="30000">
                          <a:solidFill>
                            <a:srgbClr val="000000"/>
                          </a:solidFill>
                          <a:effectLst/>
                          <a:latin typeface="Calibri" panose="020F0502020204030204" pitchFamily="34" charset="0"/>
                        </a:rPr>
                        <a:t>f</a:t>
                      </a:r>
                      <a:endParaRPr lang="en-US" sz="700" b="1" i="0" u="none" strike="noStrike">
                        <a:solidFill>
                          <a:srgbClr val="000000"/>
                        </a:solidFill>
                        <a:effectLst/>
                        <a:latin typeface="Calibri" panose="020F0502020204030204" pitchFamily="34" charset="0"/>
                      </a:endParaRP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3430316373"/>
                  </a:ext>
                </a:extLst>
              </a:tr>
              <a:tr h="125733">
                <a:tc vMerge="1">
                  <a:txBody>
                    <a:bodyPr/>
                    <a:lstStyle/>
                    <a:p>
                      <a:endParaRPr lang="en-US"/>
                    </a:p>
                  </a:txBody>
                  <a:tcPr/>
                </a:tc>
                <a:tc>
                  <a:txBody>
                    <a:bodyPr/>
                    <a:lstStyle/>
                    <a:p>
                      <a:pPr algn="ctr" rtl="0" fontAlgn="ctr"/>
                      <a:r>
                        <a:rPr lang="en-US" sz="700" b="1" i="0" u="none" strike="noStrike" dirty="0">
                          <a:solidFill>
                            <a:srgbClr val="000000"/>
                          </a:solidFill>
                          <a:effectLst/>
                          <a:latin typeface="Calibri" panose="020F0502020204030204" pitchFamily="34" charset="0"/>
                        </a:rPr>
                        <a:t>Step 1</a:t>
                      </a:r>
                    </a:p>
                  </a:txBody>
                  <a:tcPr marL="2656" marR="2656" marT="265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ctr"/>
                      <a:r>
                        <a:rPr lang="en-US" sz="700" b="1" i="0" u="none" strike="noStrike" dirty="0">
                          <a:solidFill>
                            <a:srgbClr val="000000"/>
                          </a:solidFill>
                          <a:effectLst/>
                          <a:latin typeface="Calibri" panose="020F0502020204030204" pitchFamily="34" charset="0"/>
                        </a:rPr>
                        <a:t>Step 2</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ctr"/>
                      <a:r>
                        <a:rPr lang="en-US" sz="700" b="1" i="0" u="none" strike="noStrike" dirty="0">
                          <a:solidFill>
                            <a:srgbClr val="000000"/>
                          </a:solidFill>
                          <a:effectLst/>
                          <a:latin typeface="Calibri" panose="020F0502020204030204" pitchFamily="34" charset="0"/>
                        </a:rPr>
                        <a:t>Step 3</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505328959"/>
                  </a:ext>
                </a:extLst>
              </a:tr>
              <a:tr h="456566">
                <a:tc vMerge="1">
                  <a:txBody>
                    <a:bodyPr/>
                    <a:lstStyle/>
                    <a:p>
                      <a:endParaRPr lang="en-US"/>
                    </a:p>
                  </a:txBody>
                  <a:tcPr/>
                </a:tc>
                <a:tc>
                  <a:txBody>
                    <a:bodyPr/>
                    <a:lstStyle/>
                    <a:p>
                      <a:pPr algn="ctr" rtl="0" fontAlgn="ctr"/>
                      <a:r>
                        <a:rPr lang="en-US" sz="700" b="1" i="0" u="none" strike="noStrike">
                          <a:solidFill>
                            <a:srgbClr val="000000"/>
                          </a:solidFill>
                          <a:effectLst/>
                          <a:latin typeface="Calibri" panose="020F0502020204030204" pitchFamily="34" charset="0"/>
                        </a:rPr>
                        <a:t>HIV-1/HIV-2 Ag/Ab IA</a:t>
                      </a:r>
                      <a:r>
                        <a:rPr lang="en-US" sz="700" b="1" i="0" u="none" strike="noStrike" baseline="30000">
                          <a:solidFill>
                            <a:srgbClr val="000000"/>
                          </a:solidFill>
                          <a:effectLst/>
                          <a:latin typeface="Calibri" panose="020F0502020204030204" pitchFamily="34" charset="0"/>
                        </a:rPr>
                        <a:t>b</a:t>
                      </a:r>
                      <a:endParaRPr lang="en-US" sz="700" b="1" i="0" u="none" strike="noStrike">
                        <a:solidFill>
                          <a:srgbClr val="000000"/>
                        </a:solidFill>
                        <a:effectLst/>
                        <a:latin typeface="Calibri" panose="020F0502020204030204" pitchFamily="34" charset="0"/>
                      </a:endParaRPr>
                    </a:p>
                  </a:txBody>
                  <a:tcPr marL="2656" marR="2656" marT="265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ctr" rtl="0" fontAlgn="ctr"/>
                      <a:r>
                        <a:rPr lang="en-US" sz="700" b="1" i="0" u="none" strike="noStrike" dirty="0">
                          <a:solidFill>
                            <a:srgbClr val="000000"/>
                          </a:solidFill>
                          <a:effectLst/>
                          <a:latin typeface="Calibri" panose="020F0502020204030204" pitchFamily="34" charset="0"/>
                        </a:rPr>
                        <a:t>HIV-1/HIV-2 Antibody Differentiation </a:t>
                      </a:r>
                      <a:r>
                        <a:rPr lang="en-US" sz="700" b="1" i="0" u="none" strike="noStrike" dirty="0" err="1">
                          <a:solidFill>
                            <a:srgbClr val="000000"/>
                          </a:solidFill>
                          <a:effectLst/>
                          <a:latin typeface="Calibri" panose="020F0502020204030204" pitchFamily="34" charset="0"/>
                        </a:rPr>
                        <a:t>IA</a:t>
                      </a:r>
                      <a:r>
                        <a:rPr lang="en-US" sz="700" b="1" i="0" u="none" strike="noStrike" baseline="30000" dirty="0" err="1">
                          <a:solidFill>
                            <a:srgbClr val="000000"/>
                          </a:solidFill>
                          <a:effectLst/>
                          <a:latin typeface="Calibri" panose="020F0502020204030204" pitchFamily="34" charset="0"/>
                        </a:rPr>
                        <a:t>c</a:t>
                      </a:r>
                      <a:endParaRPr lang="en-US" sz="700" b="1" i="0" u="none" strike="noStrike" dirty="0">
                        <a:solidFill>
                          <a:srgbClr val="000000"/>
                        </a:solidFill>
                        <a:effectLst/>
                        <a:latin typeface="Calibri" panose="020F0502020204030204" pitchFamily="34" charset="0"/>
                      </a:endParaRP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ctr" rtl="0" fontAlgn="ctr"/>
                      <a:r>
                        <a:rPr lang="en-US" sz="700" b="1" i="0" u="none" strike="noStrike">
                          <a:solidFill>
                            <a:srgbClr val="000000"/>
                          </a:solidFill>
                          <a:effectLst/>
                          <a:latin typeface="Calibri" panose="020F0502020204030204" pitchFamily="34" charset="0"/>
                        </a:rPr>
                        <a:t>HIV-1 NAT</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448061158"/>
                  </a:ext>
                </a:extLst>
              </a:tr>
              <a:tr h="611448">
                <a:tc vMerge="1">
                  <a:txBody>
                    <a:bodyPr/>
                    <a:lstStyle/>
                    <a:p>
                      <a:endParaRPr lang="en-US"/>
                    </a:p>
                  </a:txBody>
                  <a:tcPr/>
                </a:tc>
                <a:tc>
                  <a:txBody>
                    <a:bodyPr/>
                    <a:lstStyle/>
                    <a:p>
                      <a:pPr algn="ctr" rtl="0" fontAlgn="ctr"/>
                      <a:r>
                        <a:rPr lang="en-US" sz="700" b="0" i="0" u="none" strike="noStrike">
                          <a:solidFill>
                            <a:srgbClr val="000000"/>
                          </a:solidFill>
                          <a:effectLst/>
                          <a:latin typeface="Calibri" panose="020F0502020204030204" pitchFamily="34" charset="0"/>
                        </a:rPr>
                        <a:t>Nonreactive</a:t>
                      </a:r>
                    </a:p>
                  </a:txBody>
                  <a:tcPr marL="2656" marR="2656" marT="265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n/a</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n/a</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HIV-1 antigen and HIV-1/HIV-2 antibodies were not detected. No laboratory evidence of HIV infection.</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HIV negative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If recent HIV exposure is suspected or reported, conduct HIV-1  NAT or request a new specimen and repeat the algorithm according to CDC Guidelines. </a:t>
                      </a:r>
                      <a:r>
                        <a:rPr lang="en-US" sz="700" b="0" i="0" u="none" strike="noStrike" baseline="30000">
                          <a:solidFill>
                            <a:srgbClr val="000000"/>
                          </a:solidFill>
                          <a:effectLst/>
                          <a:latin typeface="Calibri" panose="020F0502020204030204" pitchFamily="34" charset="0"/>
                        </a:rPr>
                        <a:t>g</a:t>
                      </a:r>
                      <a:endParaRPr lang="en-US" sz="700" b="0" i="0" u="none" strike="noStrike">
                        <a:solidFill>
                          <a:srgbClr val="000000"/>
                        </a:solidFill>
                        <a:effectLst/>
                        <a:latin typeface="Calibri" panose="020F0502020204030204" pitchFamily="34" charset="0"/>
                      </a:endParaRP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714876651"/>
                  </a:ext>
                </a:extLst>
              </a:tr>
              <a:tr h="573655">
                <a:tc vMerge="1">
                  <a:txBody>
                    <a:bodyPr/>
                    <a:lstStyle/>
                    <a:p>
                      <a:endParaRPr lang="en-US"/>
                    </a:p>
                  </a:txBody>
                  <a:tcPr/>
                </a:tc>
                <a:tc>
                  <a:txBody>
                    <a:bodyPr/>
                    <a:lstStyle/>
                    <a:p>
                      <a:pPr algn="ctr" rtl="0" fontAlgn="ctr"/>
                      <a:r>
                        <a:rPr lang="en-US" sz="700" b="0" i="0" u="none" strike="noStrike">
                          <a:solidFill>
                            <a:srgbClr val="000000"/>
                          </a:solidFill>
                          <a:effectLst/>
                          <a:latin typeface="Calibri" panose="020F0502020204030204" pitchFamily="34" charset="0"/>
                        </a:rPr>
                        <a:t>Reactive</a:t>
                      </a:r>
                    </a:p>
                  </a:txBody>
                  <a:tcPr marL="2656" marR="2656" marT="265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HIV-1  Positive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n/a</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Positive for HIV-1 antibodies. Laboratory evidence of HIV-1 infection is present.</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HIV-1  Positive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Link patient to HIV medical care and provide appropriate prevention counseling.</a:t>
                      </a:r>
                      <a:r>
                        <a:rPr lang="en-US" sz="700" b="0" i="0" u="none" strike="noStrike" baseline="30000">
                          <a:solidFill>
                            <a:srgbClr val="000000"/>
                          </a:solidFill>
                          <a:effectLst/>
                          <a:latin typeface="Calibri" panose="020F0502020204030204" pitchFamily="34" charset="0"/>
                        </a:rPr>
                        <a:t>h</a:t>
                      </a:r>
                      <a:endParaRPr lang="en-US" sz="700" b="0" i="0" u="none" strike="noStrike">
                        <a:solidFill>
                          <a:srgbClr val="000000"/>
                        </a:solidFill>
                        <a:effectLst/>
                        <a:latin typeface="Calibri" panose="020F0502020204030204" pitchFamily="34" charset="0"/>
                      </a:endParaRP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extLst>
                  <a:ext uri="{0D108BD9-81ED-4DB2-BD59-A6C34878D82A}">
                    <a16:rowId xmlns:a16="http://schemas.microsoft.com/office/drawing/2014/main" val="1553987393"/>
                  </a:ext>
                </a:extLst>
              </a:tr>
              <a:tr h="282899">
                <a:tc vMerge="1">
                  <a:txBody>
                    <a:bodyPr/>
                    <a:lstStyle/>
                    <a:p>
                      <a:endParaRPr lang="en-US"/>
                    </a:p>
                  </a:txBody>
                  <a:tcPr/>
                </a:tc>
                <a:tc>
                  <a:txBody>
                    <a:bodyPr/>
                    <a:lstStyle/>
                    <a:p>
                      <a:pPr algn="ctr" rtl="0" fontAlgn="ctr"/>
                      <a:r>
                        <a:rPr lang="en-US" sz="700" b="0" i="0" u="none" strike="noStrike">
                          <a:solidFill>
                            <a:srgbClr val="000000"/>
                          </a:solidFill>
                          <a:effectLst/>
                          <a:latin typeface="Calibri" panose="020F0502020204030204" pitchFamily="34" charset="0"/>
                        </a:rPr>
                        <a:t>Reactive</a:t>
                      </a:r>
                    </a:p>
                  </a:txBody>
                  <a:tcPr marL="2656" marR="2656" marT="265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HIV-2 Positive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n/a</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Positive for HIV-2 antibodies. Laboratory evidence of HIV-2 infection is present.</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HIV-2  Positive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Link patient to HIV medical care and provide appropriate prevention counseling.</a:t>
                      </a:r>
                      <a:r>
                        <a:rPr lang="en-US" sz="700" b="0" i="0" u="none" strike="noStrike" baseline="30000">
                          <a:solidFill>
                            <a:srgbClr val="000000"/>
                          </a:solidFill>
                          <a:effectLst/>
                          <a:latin typeface="Calibri" panose="020F0502020204030204" pitchFamily="34" charset="0"/>
                        </a:rPr>
                        <a:t>h</a:t>
                      </a:r>
                      <a:endParaRPr lang="en-US" sz="700" b="0" i="0" u="none" strike="noStrike">
                        <a:solidFill>
                          <a:srgbClr val="000000"/>
                        </a:solidFill>
                        <a:effectLst/>
                        <a:latin typeface="Calibri" panose="020F0502020204030204" pitchFamily="34" charset="0"/>
                      </a:endParaRP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062041680"/>
                  </a:ext>
                </a:extLst>
              </a:tr>
              <a:tr h="282899">
                <a:tc vMerge="1">
                  <a:txBody>
                    <a:bodyPr/>
                    <a:lstStyle/>
                    <a:p>
                      <a:endParaRPr lang="en-US"/>
                    </a:p>
                  </a:txBody>
                  <a:tcPr/>
                </a:tc>
                <a:tc>
                  <a:txBody>
                    <a:bodyPr/>
                    <a:lstStyle/>
                    <a:p>
                      <a:pPr algn="ctr" rtl="0" fontAlgn="ctr"/>
                      <a:r>
                        <a:rPr lang="en-US" sz="700" b="0" i="0" u="none" strike="noStrike">
                          <a:solidFill>
                            <a:srgbClr val="000000"/>
                          </a:solidFill>
                          <a:effectLst/>
                          <a:latin typeface="Calibri" panose="020F0502020204030204" pitchFamily="34" charset="0"/>
                        </a:rPr>
                        <a:t>Reactive</a:t>
                      </a:r>
                    </a:p>
                  </a:txBody>
                  <a:tcPr marL="2656" marR="2656" marT="265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HIV-2 Positive with HIV-1  Cross reactivity</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n/a</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Positive for HIV-2 antibodies. Laboratory evidence of HIV-2 infection is present.</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HIV-2 Positive. This result is distinct from HIV positive untypable (undifferentiated).</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Link patient to HIV medical care and provide appropriate prevention counseling.</a:t>
                      </a:r>
                      <a:r>
                        <a:rPr lang="en-US" sz="700" b="0" i="0" u="none" strike="noStrike" baseline="30000">
                          <a:solidFill>
                            <a:srgbClr val="000000"/>
                          </a:solidFill>
                          <a:effectLst/>
                          <a:latin typeface="Calibri" panose="020F0502020204030204" pitchFamily="34" charset="0"/>
                        </a:rPr>
                        <a:t>h</a:t>
                      </a:r>
                      <a:r>
                        <a:rPr lang="en-US" sz="700" b="0" i="0" u="none" strike="noStrike">
                          <a:solidFill>
                            <a:srgbClr val="000000"/>
                          </a:solidFill>
                          <a:effectLst/>
                          <a:latin typeface="Calibri" panose="020F0502020204030204" pitchFamily="34" charset="0"/>
                        </a:rPr>
                        <a:t>  </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extLst>
                  <a:ext uri="{0D108BD9-81ED-4DB2-BD59-A6C34878D82A}">
                    <a16:rowId xmlns:a16="http://schemas.microsoft.com/office/drawing/2014/main" val="16013359"/>
                  </a:ext>
                </a:extLst>
              </a:tr>
              <a:tr h="454748">
                <a:tc vMerge="1">
                  <a:txBody>
                    <a:bodyPr/>
                    <a:lstStyle/>
                    <a:p>
                      <a:endParaRPr lang="en-US"/>
                    </a:p>
                  </a:txBody>
                  <a:tcPr/>
                </a:tc>
                <a:tc>
                  <a:txBody>
                    <a:bodyPr/>
                    <a:lstStyle/>
                    <a:p>
                      <a:pPr algn="ctr" rtl="0" fontAlgn="ctr"/>
                      <a:r>
                        <a:rPr lang="en-US" sz="700" b="0" i="0" u="none" strike="noStrike">
                          <a:solidFill>
                            <a:srgbClr val="000000"/>
                          </a:solidFill>
                          <a:effectLst/>
                          <a:latin typeface="Calibri" panose="020F0502020204030204" pitchFamily="34" charset="0"/>
                        </a:rPr>
                        <a:t>Reactive</a:t>
                      </a:r>
                    </a:p>
                  </a:txBody>
                  <a:tcPr marL="2656" marR="2656" marT="265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HIV Positive untypable (undifferentiated) </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n/a</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Positive for HIV-1 and HIV-2 antibodies. Laboratory evidence of HIV-1 and/or HIV-2 infection is present. </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HIV Positive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Link patient to HIV medical care and provide appropriate prevention counseling.</a:t>
                      </a:r>
                      <a:r>
                        <a:rPr lang="en-US" sz="700" b="0" i="0" u="none" strike="noStrike" baseline="30000">
                          <a:solidFill>
                            <a:srgbClr val="000000"/>
                          </a:solidFill>
                          <a:effectLst/>
                          <a:latin typeface="Calibri" panose="020F0502020204030204" pitchFamily="34" charset="0"/>
                        </a:rPr>
                        <a:t>h</a:t>
                      </a:r>
                      <a:r>
                        <a:rPr lang="en-US" sz="700" b="0" i="0" u="none" strike="noStrike">
                          <a:solidFill>
                            <a:srgbClr val="000000"/>
                          </a:solidFill>
                          <a:effectLst/>
                          <a:latin typeface="Calibri" panose="020F0502020204030204" pitchFamily="34" charset="0"/>
                        </a:rPr>
                        <a:t> Provider may consider additional testing for HIV-1  RNA or DNA and HIV-2 RNA or DNA to verify or rule out HIV-1/HIV-2 dual infection. Request additional specimen if original specimen volume is insufficient.</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833090934"/>
                  </a:ext>
                </a:extLst>
              </a:tr>
              <a:tr h="454748">
                <a:tc vMerge="1">
                  <a:txBody>
                    <a:bodyPr/>
                    <a:lstStyle/>
                    <a:p>
                      <a:endParaRPr lang="en-US"/>
                    </a:p>
                  </a:txBody>
                  <a:tcPr/>
                </a:tc>
                <a:tc>
                  <a:txBody>
                    <a:bodyPr/>
                    <a:lstStyle/>
                    <a:p>
                      <a:pPr algn="ctr" rtl="0" fontAlgn="ctr"/>
                      <a:r>
                        <a:rPr lang="en-US" sz="700" b="0" i="0" u="none" strike="noStrike">
                          <a:solidFill>
                            <a:srgbClr val="000000"/>
                          </a:solidFill>
                          <a:effectLst/>
                          <a:latin typeface="Calibri" panose="020F0502020204030204" pitchFamily="34" charset="0"/>
                        </a:rPr>
                        <a:t>Reactive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HIV-1 indeterminate or,    HIV-2 indeterminate</a:t>
                      </a:r>
                      <a:r>
                        <a:rPr lang="en-US" sz="700" b="0" i="0" u="none" strike="noStrike" baseline="30000">
                          <a:solidFill>
                            <a:srgbClr val="000000"/>
                          </a:solidFill>
                          <a:effectLst/>
                          <a:latin typeface="Calibri" panose="020F0502020204030204" pitchFamily="34" charset="0"/>
                        </a:rPr>
                        <a:t>i </a:t>
                      </a:r>
                      <a:r>
                        <a:rPr lang="en-US" sz="700" b="0" i="0" u="none" strike="noStrike">
                          <a:solidFill>
                            <a:srgbClr val="000000"/>
                          </a:solidFill>
                          <a:effectLst/>
                          <a:latin typeface="Calibri" panose="020F0502020204030204" pitchFamily="34" charset="0"/>
                        </a:rPr>
                        <a:t>or,   HIV indeterminate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Detected</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Positive for HIV-1. Laboratory evidence of HIV-1  infection consistent with an acute HIV-1  infection.</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Acute HIV-1  Positive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Link patient to HIV medical care and provide appropriate prevention counseling immediately</a:t>
                      </a:r>
                      <a:r>
                        <a:rPr lang="en-US" sz="700" b="0" i="0" u="none" strike="noStrike" baseline="30000">
                          <a:solidFill>
                            <a:srgbClr val="000000"/>
                          </a:solidFill>
                          <a:effectLst/>
                          <a:latin typeface="Calibri" panose="020F0502020204030204" pitchFamily="34" charset="0"/>
                        </a:rPr>
                        <a:t>h</a:t>
                      </a:r>
                      <a:r>
                        <a:rPr lang="en-US" sz="700" b="0" i="0" u="none" strike="noStrike">
                          <a:solidFill>
                            <a:srgbClr val="000000"/>
                          </a:solidFill>
                          <a:effectLst/>
                          <a:latin typeface="Calibri" panose="020F0502020204030204" pitchFamily="34" charset="0"/>
                        </a:rPr>
                        <a:t>  to expedite prevention practices.</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extLst>
                  <a:ext uri="{0D108BD9-81ED-4DB2-BD59-A6C34878D82A}">
                    <a16:rowId xmlns:a16="http://schemas.microsoft.com/office/drawing/2014/main" val="609361086"/>
                  </a:ext>
                </a:extLst>
              </a:tr>
              <a:tr h="282899">
                <a:tc vMerge="1">
                  <a:txBody>
                    <a:bodyPr/>
                    <a:lstStyle/>
                    <a:p>
                      <a:endParaRPr lang="en-US"/>
                    </a:p>
                  </a:txBody>
                  <a:tcPr/>
                </a:tc>
                <a:tc>
                  <a:txBody>
                    <a:bodyPr/>
                    <a:lstStyle/>
                    <a:p>
                      <a:pPr algn="ctr" rtl="0" fontAlgn="ctr"/>
                      <a:r>
                        <a:rPr lang="en-US" sz="700" b="0" i="0" u="none" strike="noStrike">
                          <a:solidFill>
                            <a:srgbClr val="000000"/>
                          </a:solidFill>
                          <a:effectLst/>
                          <a:latin typeface="Calibri" panose="020F0502020204030204" pitchFamily="34" charset="0"/>
                        </a:rPr>
                        <a:t>Reactive </a:t>
                      </a:r>
                    </a:p>
                  </a:txBody>
                  <a:tcPr marL="2656" marR="2656" marT="265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HIV-1 indeterminate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Not detected</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HIV-1 antibodies were not confirmed and HIV-1  RNA was not detected. </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HIV Negative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 If recent HIV exposure is suspected or reported, request a new specimen and repeat the algorithm according to CDC guidance.</a:t>
                      </a:r>
                      <a:r>
                        <a:rPr lang="en-US" sz="700" b="0" i="0" u="none" strike="noStrike" baseline="30000">
                          <a:solidFill>
                            <a:srgbClr val="000000"/>
                          </a:solidFill>
                          <a:effectLst/>
                          <a:latin typeface="Calibri" panose="020F0502020204030204" pitchFamily="34" charset="0"/>
                        </a:rPr>
                        <a:t>g</a:t>
                      </a:r>
                      <a:endParaRPr lang="en-US" sz="700" b="0" i="0" u="none" strike="noStrike">
                        <a:solidFill>
                          <a:srgbClr val="000000"/>
                        </a:solidFill>
                        <a:effectLst/>
                        <a:latin typeface="Calibri" panose="020F0502020204030204" pitchFamily="34" charset="0"/>
                      </a:endParaRP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DEBF7"/>
                    </a:solidFill>
                  </a:tcPr>
                </a:tc>
                <a:extLst>
                  <a:ext uri="{0D108BD9-81ED-4DB2-BD59-A6C34878D82A}">
                    <a16:rowId xmlns:a16="http://schemas.microsoft.com/office/drawing/2014/main" val="2659918731"/>
                  </a:ext>
                </a:extLst>
              </a:tr>
              <a:tr h="364586">
                <a:tc vMerge="1">
                  <a:txBody>
                    <a:bodyPr/>
                    <a:lstStyle/>
                    <a:p>
                      <a:endParaRPr lang="en-US"/>
                    </a:p>
                  </a:txBody>
                  <a:tcPr/>
                </a:tc>
                <a:tc>
                  <a:txBody>
                    <a:bodyPr/>
                    <a:lstStyle/>
                    <a:p>
                      <a:pPr algn="ctr" rtl="0" fontAlgn="ctr"/>
                      <a:r>
                        <a:rPr lang="en-US" sz="700" b="0" i="0" u="none" strike="noStrike">
                          <a:solidFill>
                            <a:srgbClr val="000000"/>
                          </a:solidFill>
                          <a:effectLst/>
                          <a:latin typeface="Calibri" panose="020F0502020204030204" pitchFamily="34" charset="0"/>
                        </a:rPr>
                        <a:t>Reactive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HIV-2 </a:t>
                      </a:r>
                      <a:r>
                        <a:rPr lang="en-US" sz="700" b="0" i="0" u="none" strike="noStrike" dirty="0" err="1">
                          <a:solidFill>
                            <a:srgbClr val="000000"/>
                          </a:solidFill>
                          <a:effectLst/>
                          <a:latin typeface="Calibri" panose="020F0502020204030204" pitchFamily="34" charset="0"/>
                        </a:rPr>
                        <a:t>indeterminate</a:t>
                      </a:r>
                      <a:r>
                        <a:rPr lang="en-US" sz="700" b="0" i="0" u="none" strike="noStrike" baseline="30000" dirty="0" err="1">
                          <a:solidFill>
                            <a:srgbClr val="000000"/>
                          </a:solidFill>
                          <a:effectLst/>
                          <a:latin typeface="Calibri" panose="020F0502020204030204" pitchFamily="34" charset="0"/>
                        </a:rPr>
                        <a:t>i</a:t>
                      </a:r>
                      <a:endParaRPr lang="en-US" sz="700" b="0" i="0" u="none" strike="noStrike" dirty="0">
                        <a:solidFill>
                          <a:srgbClr val="000000"/>
                        </a:solidFill>
                        <a:effectLst/>
                        <a:latin typeface="Calibri" panose="020F0502020204030204" pitchFamily="34" charset="0"/>
                      </a:endParaRP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Not detected</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HIV antibodies were not confirmed and HIV-1 RNA was not detected.  HIV-2 inconclusive.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HIV-1  Negative, HIV-2 inconclusive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Refer sample for testing with a different validated supplemental HIV-2 test (antibody test or NAT) if available. Alternatively, redraw and repeat algorithm in 2-4 weeks to assess HIV-2 infection. </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9BC2E6"/>
                    </a:solidFill>
                  </a:tcPr>
                </a:tc>
                <a:extLst>
                  <a:ext uri="{0D108BD9-81ED-4DB2-BD59-A6C34878D82A}">
                    <a16:rowId xmlns:a16="http://schemas.microsoft.com/office/drawing/2014/main" val="266465116"/>
                  </a:ext>
                </a:extLst>
              </a:tr>
              <a:tr h="364586">
                <a:tc vMerge="1">
                  <a:txBody>
                    <a:bodyPr/>
                    <a:lstStyle/>
                    <a:p>
                      <a:endParaRPr lang="en-US"/>
                    </a:p>
                  </a:txBody>
                  <a:tcPr/>
                </a:tc>
                <a:tc>
                  <a:txBody>
                    <a:bodyPr/>
                    <a:lstStyle/>
                    <a:p>
                      <a:pPr algn="ctr" rtl="0" fontAlgn="ctr"/>
                      <a:r>
                        <a:rPr lang="en-US" sz="700" b="0" i="0" u="none" strike="noStrike">
                          <a:solidFill>
                            <a:srgbClr val="000000"/>
                          </a:solidFill>
                          <a:effectLst/>
                          <a:latin typeface="Calibri" panose="020F0502020204030204" pitchFamily="34" charset="0"/>
                        </a:rPr>
                        <a:t>Reactive</a:t>
                      </a:r>
                    </a:p>
                  </a:txBody>
                  <a:tcPr marL="2656" marR="2656" marT="265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HIV Indeterminate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Not detected</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HIV-1 antibodies were not confirmed and HIV-1  RNA was not detected.  HIV-2 inconclusive.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HIV-1  Negative, HIV-2 inconclusive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Refer sample for testing with a different validated supplemental HIV-2 test (antibody test or NAT) if available. Alternatively, redraw and repeat algorithm in 2-4 weeks to assess HIV-2 infection. </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112394763"/>
                  </a:ext>
                </a:extLst>
              </a:tr>
              <a:tr h="274422">
                <a:tc vMerge="1">
                  <a:txBody>
                    <a:bodyPr/>
                    <a:lstStyle/>
                    <a:p>
                      <a:endParaRPr lang="en-US"/>
                    </a:p>
                  </a:txBody>
                  <a:tcPr/>
                </a:tc>
                <a:tc>
                  <a:txBody>
                    <a:bodyPr/>
                    <a:lstStyle/>
                    <a:p>
                      <a:pPr algn="ctr" rtl="0" fontAlgn="ctr"/>
                      <a:r>
                        <a:rPr lang="en-US" sz="700" b="0" i="0" u="none" strike="noStrike">
                          <a:solidFill>
                            <a:srgbClr val="000000"/>
                          </a:solidFill>
                          <a:effectLst/>
                          <a:latin typeface="Calibri" panose="020F0502020204030204" pitchFamily="34" charset="0"/>
                        </a:rPr>
                        <a:t>Reactive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HIV Antibody Negative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Detected</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Positive for HIV-1. Laboratory evidence of HIV-1 infection consistent with an acute HIV-1 infection.</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Acute HIV-1  Positive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a:solidFill>
                            <a:srgbClr val="000000"/>
                          </a:solidFill>
                          <a:effectLst/>
                          <a:latin typeface="Calibri" panose="020F0502020204030204" pitchFamily="34" charset="0"/>
                        </a:rPr>
                        <a:t>Link patient to HIV medical care and provide appropriate prevention counseling immediatelyh  to expedite prevention practices.</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extLst>
                  <a:ext uri="{0D108BD9-81ED-4DB2-BD59-A6C34878D82A}">
                    <a16:rowId xmlns:a16="http://schemas.microsoft.com/office/drawing/2014/main" val="3971668463"/>
                  </a:ext>
                </a:extLst>
              </a:tr>
              <a:tr h="282899">
                <a:tc vMerge="1">
                  <a:txBody>
                    <a:bodyPr/>
                    <a:lstStyle/>
                    <a:p>
                      <a:endParaRPr lang="en-US"/>
                    </a:p>
                  </a:txBody>
                  <a:tcPr/>
                </a:tc>
                <a:tc>
                  <a:txBody>
                    <a:bodyPr/>
                    <a:lstStyle/>
                    <a:p>
                      <a:pPr algn="ctr" rtl="0" fontAlgn="ctr"/>
                      <a:r>
                        <a:rPr lang="en-US" sz="700" b="0" i="0" u="none" strike="noStrike">
                          <a:solidFill>
                            <a:srgbClr val="000000"/>
                          </a:solidFill>
                          <a:effectLst/>
                          <a:latin typeface="Calibri" panose="020F0502020204030204" pitchFamily="34" charset="0"/>
                        </a:rPr>
                        <a:t>Reactive</a:t>
                      </a:r>
                    </a:p>
                  </a:txBody>
                  <a:tcPr marL="2656" marR="2656" marT="2656"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 HIV Antibody Negative </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Not detected</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a:solidFill>
                            <a:srgbClr val="000000"/>
                          </a:solidFill>
                          <a:effectLst/>
                          <a:latin typeface="Calibri" panose="020F0502020204030204" pitchFamily="34" charset="0"/>
                        </a:rPr>
                        <a:t>HIV antibodies were not confirmed and HIV-1 RNA was not detected. </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HIV Negative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n-US" sz="700" b="0" i="0" u="none" strike="noStrike" dirty="0">
                          <a:solidFill>
                            <a:srgbClr val="000000"/>
                          </a:solidFill>
                          <a:effectLst/>
                          <a:latin typeface="Calibri" panose="020F0502020204030204" pitchFamily="34" charset="0"/>
                        </a:rPr>
                        <a:t> If recent HIV exposure is suspected or reported, request a new specimen and repeat the algorithm according to CDC </a:t>
                      </a:r>
                      <a:r>
                        <a:rPr lang="en-US" sz="700" b="0" i="0" u="none" strike="noStrike" dirty="0" err="1">
                          <a:solidFill>
                            <a:srgbClr val="000000"/>
                          </a:solidFill>
                          <a:effectLst/>
                          <a:latin typeface="Calibri" panose="020F0502020204030204" pitchFamily="34" charset="0"/>
                        </a:rPr>
                        <a:t>guidance.</a:t>
                      </a:r>
                      <a:r>
                        <a:rPr lang="en-US" sz="700" b="0" i="0" u="none" strike="noStrike" baseline="30000" dirty="0" err="1">
                          <a:solidFill>
                            <a:srgbClr val="000000"/>
                          </a:solidFill>
                          <a:effectLst/>
                          <a:latin typeface="Calibri" panose="020F0502020204030204" pitchFamily="34" charset="0"/>
                        </a:rPr>
                        <a:t>g</a:t>
                      </a:r>
                      <a:endParaRPr lang="en-US" sz="700" b="0" i="0" u="none" strike="noStrike" dirty="0">
                        <a:solidFill>
                          <a:srgbClr val="000000"/>
                        </a:solidFill>
                        <a:effectLst/>
                        <a:latin typeface="Calibri" panose="020F0502020204030204" pitchFamily="34" charset="0"/>
                      </a:endParaRP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4268201377"/>
                  </a:ext>
                </a:extLst>
              </a:tr>
              <a:tr h="310403">
                <a:tc vMerge="1">
                  <a:txBody>
                    <a:bodyPr/>
                    <a:lstStyle/>
                    <a:p>
                      <a:endParaRPr lang="en-US"/>
                    </a:p>
                  </a:txBody>
                  <a:tcPr/>
                </a:tc>
                <a:tc>
                  <a:txBody>
                    <a:bodyPr/>
                    <a:lstStyle/>
                    <a:p>
                      <a:pPr algn="ctr" rtl="0" fontAlgn="ctr"/>
                      <a:r>
                        <a:rPr lang="en-US" sz="700" b="0" i="0" u="none" strike="noStrike">
                          <a:solidFill>
                            <a:srgbClr val="000000"/>
                          </a:solidFill>
                          <a:effectLst/>
                          <a:latin typeface="Calibri" panose="020F0502020204030204" pitchFamily="34" charset="0"/>
                        </a:rPr>
                        <a:t>Reactive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HIV Antibody Negative or Indeterminate </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Invalid or not performed</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Inconclusive</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Inconclusive </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tc>
                  <a:txBody>
                    <a:bodyPr/>
                    <a:lstStyle/>
                    <a:p>
                      <a:pPr algn="ctr" rtl="0" fontAlgn="ctr"/>
                      <a:r>
                        <a:rPr lang="en-US" sz="700" b="0" i="0" u="none" strike="noStrike" dirty="0">
                          <a:solidFill>
                            <a:srgbClr val="000000"/>
                          </a:solidFill>
                          <a:effectLst/>
                          <a:latin typeface="Calibri" panose="020F0502020204030204" pitchFamily="34" charset="0"/>
                        </a:rPr>
                        <a:t>Request an additional specimen and repeat the algorithm. Ensure HIV-1 NAT is performed,  if indicated by results of HIV-1/HIV-2 Ag/Ab IA and HIV-1/HIV-2 Ab differentiation IA.</a:t>
                      </a:r>
                    </a:p>
                  </a:txBody>
                  <a:tcPr marL="2656" marR="2656" marT="2656" marB="0" anchor="ctr">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BC2E6"/>
                    </a:solidFill>
                  </a:tcPr>
                </a:tc>
                <a:extLst>
                  <a:ext uri="{0D108BD9-81ED-4DB2-BD59-A6C34878D82A}">
                    <a16:rowId xmlns:a16="http://schemas.microsoft.com/office/drawing/2014/main" val="629235686"/>
                  </a:ext>
                </a:extLst>
              </a:tr>
              <a:tr h="792173">
                <a:tc>
                  <a:txBody>
                    <a:bodyPr/>
                    <a:lstStyle/>
                    <a:p>
                      <a:pPr algn="l" fontAlgn="b"/>
                      <a:r>
                        <a:rPr lang="en-US" sz="700" b="0" i="0" u="none" strike="noStrike">
                          <a:solidFill>
                            <a:srgbClr val="000000"/>
                          </a:solidFill>
                          <a:effectLst/>
                          <a:latin typeface="Calibri" panose="020F0502020204030204" pitchFamily="34" charset="0"/>
                        </a:rPr>
                        <a:t> </a:t>
                      </a:r>
                    </a:p>
                  </a:txBody>
                  <a:tcPr marL="2656" marR="2656" marT="2656"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gridSpan="6">
                  <a:txBody>
                    <a:bodyPr/>
                    <a:lstStyle/>
                    <a:p>
                      <a:pPr algn="l" fontAlgn="t"/>
                      <a:r>
                        <a:rPr lang="en-US" sz="700" b="0" i="0" u="none" strike="noStrike" dirty="0">
                          <a:solidFill>
                            <a:srgbClr val="000000"/>
                          </a:solidFill>
                          <a:effectLst/>
                          <a:latin typeface="Calibri" panose="020F0502020204030204" pitchFamily="34" charset="0"/>
                        </a:rPr>
                        <a:t>a. The tests outlined in this table are not FDA approved for oral fluid or dried blood spots. b. The need for repeating screening immunoassay (IA) on an initial reactive test is assay dependent, refer to product package insert. c. This column contains the Final Assay Interpretation per the </a:t>
                      </a:r>
                      <a:r>
                        <a:rPr lang="en-US" sz="700" b="0" i="0" u="none" strike="noStrike" dirty="0" err="1">
                          <a:solidFill>
                            <a:srgbClr val="000000"/>
                          </a:solidFill>
                          <a:effectLst/>
                          <a:latin typeface="Calibri" panose="020F0502020204030204" pitchFamily="34" charset="0"/>
                        </a:rPr>
                        <a:t>Geenius</a:t>
                      </a:r>
                      <a:r>
                        <a:rPr lang="en-US" sz="700" b="0" i="0" u="none" strike="noStrike" dirty="0">
                          <a:solidFill>
                            <a:srgbClr val="000000"/>
                          </a:solidFill>
                          <a:effectLst/>
                          <a:latin typeface="Calibri" panose="020F0502020204030204" pitchFamily="34" charset="0"/>
                        </a:rPr>
                        <a:t> package insert, the only FDA approved test for this step. We recommend excluding the individual HIV-1 and HIV-2 results on the laboratory report. If they are used the </a:t>
                      </a:r>
                      <a:r>
                        <a:rPr lang="en-US" sz="700" b="0" i="0" u="none" strike="noStrike" dirty="0" err="1">
                          <a:solidFill>
                            <a:srgbClr val="000000"/>
                          </a:solidFill>
                          <a:effectLst/>
                          <a:latin typeface="Calibri" panose="020F0502020204030204" pitchFamily="34" charset="0"/>
                        </a:rPr>
                        <a:t>Geenius</a:t>
                      </a:r>
                      <a:r>
                        <a:rPr lang="en-US" sz="700" b="0" i="0" u="none" strike="noStrike" dirty="0">
                          <a:solidFill>
                            <a:srgbClr val="000000"/>
                          </a:solidFill>
                          <a:effectLst/>
                          <a:latin typeface="Calibri" panose="020F0502020204030204" pitchFamily="34" charset="0"/>
                        </a:rPr>
                        <a:t> Final Assay Interpretation should also be included. d. This column contains suggested language to be used for the laboratory report and it can be directly used for reporting from LIMS systems. e. This column contains simplified language of the previous column, "Laboratory Algorithm Interpretation," and is included here for healthcare providers or other non-laboratorians that may also use this table as a reference document. This does not need to be included on the laboratory report.  f. Comments under “Further Action” can be included as language in the laboratory report or can be used as guidance for laboratorians to discuss test results with healthcare providers or health department staff. g. Please refer to the Centers for Disease Control and Prevention Laboratory Guidance. Available at: https://www.cdc.gov/hiv/testing/laboratorytests.html,  https://stacks.cdc.gov/view/cdc/38856 and https://www.cdc.gov/hiv/testing/clinical/index.html h. Please refer to the  Centers for Disease Control and Prevention HIV Guidelines and Recommendations to find the most appropriate information by age and risk group for the patient in question. Available at: http://www.cdc.gov/hiv/guidelines/ </a:t>
                      </a:r>
                      <a:r>
                        <a:rPr lang="en-US" sz="700" b="0" i="0" u="none" strike="noStrike" dirty="0" err="1">
                          <a:solidFill>
                            <a:srgbClr val="000000"/>
                          </a:solidFill>
                          <a:effectLst/>
                          <a:latin typeface="Calibri" panose="020F0502020204030204" pitchFamily="34" charset="0"/>
                        </a:rPr>
                        <a:t>i</a:t>
                      </a:r>
                      <a:r>
                        <a:rPr lang="en-US" sz="700" b="0" i="0" u="none" strike="noStrike" dirty="0">
                          <a:solidFill>
                            <a:srgbClr val="000000"/>
                          </a:solidFill>
                          <a:effectLst/>
                          <a:latin typeface="Calibri" panose="020F0502020204030204" pitchFamily="34" charset="0"/>
                        </a:rPr>
                        <a:t>. Follow </a:t>
                      </a:r>
                      <a:r>
                        <a:rPr lang="en-US" sz="700" b="0" i="0" u="none" strike="noStrike" dirty="0" err="1">
                          <a:solidFill>
                            <a:srgbClr val="000000"/>
                          </a:solidFill>
                          <a:effectLst/>
                          <a:latin typeface="Calibri" panose="020F0502020204030204" pitchFamily="34" charset="0"/>
                        </a:rPr>
                        <a:t>Geenius</a:t>
                      </a:r>
                      <a:r>
                        <a:rPr lang="en-US" sz="700" b="0" i="0" u="none" strike="noStrike" dirty="0">
                          <a:solidFill>
                            <a:srgbClr val="000000"/>
                          </a:solidFill>
                          <a:effectLst/>
                          <a:latin typeface="Calibri" panose="020F0502020204030204" pitchFamily="34" charset="0"/>
                        </a:rPr>
                        <a:t> package insert and refer to the CDC Technical Update. Available at: https://stacks.cdc.gov/view/cdc/40790 </a:t>
                      </a:r>
                    </a:p>
                  </a:txBody>
                  <a:tcPr marL="2656" marR="2656" marT="2656" marB="0">
                    <a:lnL>
                      <a:noFill/>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17829261"/>
                  </a:ext>
                </a:extLst>
              </a:tr>
            </a:tbl>
          </a:graphicData>
        </a:graphic>
      </p:graphicFrame>
      <p:sp>
        <p:nvSpPr>
          <p:cNvPr id="6" name="TextBox 5"/>
          <p:cNvSpPr txBox="1"/>
          <p:nvPr/>
        </p:nvSpPr>
        <p:spPr>
          <a:xfrm>
            <a:off x="482138" y="6467299"/>
            <a:ext cx="11296995" cy="369332"/>
          </a:xfrm>
          <a:prstGeom prst="rect">
            <a:avLst/>
          </a:prstGeom>
          <a:noFill/>
        </p:spPr>
        <p:txBody>
          <a:bodyPr wrap="square" rtlCol="0">
            <a:spAutoFit/>
          </a:bodyPr>
          <a:lstStyle/>
          <a:p>
            <a:r>
              <a:rPr lang="en-US" sz="900" i="1" dirty="0" smtClean="0"/>
              <a:t>Source: Association of Public Health Laboratories. Suggested Reporting Language for HIV Laboratory Diagnostic Testing Algorithm. 2019. Available </a:t>
            </a:r>
            <a:r>
              <a:rPr lang="en-US" sz="900" i="1" dirty="0"/>
              <a:t>from </a:t>
            </a:r>
            <a:r>
              <a:rPr lang="en-US" sz="900" i="1" dirty="0">
                <a:hlinkClick r:id="rId2"/>
              </a:rPr>
              <a:t>https://www.aphl.org/aboutAPHL/publications/Documents/ID-2019Jan-HIV-Lab-Test-Suggested-Reporting-Language.pdf </a:t>
            </a:r>
            <a:endParaRPr lang="en-US" sz="900" i="1" dirty="0"/>
          </a:p>
        </p:txBody>
      </p:sp>
    </p:spTree>
    <p:extLst>
      <p:ext uri="{BB962C8B-B14F-4D97-AF65-F5344CB8AC3E}">
        <p14:creationId xmlns:p14="http://schemas.microsoft.com/office/powerpoint/2010/main" val="41392380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1b7f8f3-4c59-4d49-b483-0fa5f1c9fc9e">
      <Value>12</Value>
      <Value>116</Value>
      <Value>49</Value>
    </TaxCatchAll>
    <keywords xmlns="e54cfd3b-bfd1-4076-b938-730ddf7c8959">HIV; diagnostic testing; algorithm; serum; plasma</keywords>
    <Featured xmlns="91b7f8f3-4c59-4d49-b483-0fa5f1c9fc9e">false</Featured>
    <o238cba8e2b64b2da13546464d05ecc9 xmlns="91b7f8f3-4c59-4d49-b483-0fa5f1c9fc9e">
      <Terms xmlns="http://schemas.microsoft.com/office/infopath/2007/PartnerControls">
        <TermInfo xmlns="http://schemas.microsoft.com/office/infopath/2007/PartnerControls">
          <TermName xmlns="http://schemas.microsoft.com/office/infopath/2007/PartnerControls">Infectious Disease</TermName>
          <TermId xmlns="http://schemas.microsoft.com/office/infopath/2007/PartnerControls">14a189dc-4733-43d5-a144-092b30e849b1</TermId>
        </TermInfo>
      </Terms>
    </o238cba8e2b64b2da13546464d05ecc9>
    <Members_x0020_Only xmlns="91b7f8f3-4c59-4d49-b483-0fa5f1c9fc9e">false</Members_x0020_Only>
    <Teaser_x0020_Text xmlns="91b7f8f3-4c59-4d49-b483-0fa5f1c9fc9e">This chart provides recommendations on how to report results from the HIV Laboratory Diagnostic Testing Algorithm.</Teaser_x0020_Text>
    <CategoryDescription xmlns="http://schemas.microsoft.com/sharepoint.v3">A chart of recommendations on how results from the HIV Laboratory Diagnostic Testing Algorithm should be reported.</CategoryDescription>
    <ib0646694d0c456d95b1ce07cb72c1a7 xmlns="91b7f8f3-4c59-4d49-b483-0fa5f1c9fc9e">
      <Terms xmlns="http://schemas.microsoft.com/office/infopath/2007/PartnerControls">
        <TermInfo xmlns="http://schemas.microsoft.com/office/infopath/2007/PartnerControls">
          <TermName xmlns="http://schemas.microsoft.com/office/infopath/2007/PartnerControls">AIDS/HIV/STD</TermName>
          <TermId xmlns="http://schemas.microsoft.com/office/infopath/2007/PartnerControls">a4633566-c856-400c-b66c-1d03a37aa422</TermId>
        </TermInfo>
      </Terms>
    </ib0646694d0c456d95b1ce07cb72c1a7>
    <Title_Short xmlns="91b7f8f3-4c59-4d49-b483-0fa5f1c9fc9e">Reporting Results for HIV Testing Algorithm (PPT)</Title_Short>
    <Year xmlns="e54cfd3b-bfd1-4076-b938-730ddf7c8959">2019</Year>
    <f4a1e90b74f64ab2b86b463951548339 xmlns="91b7f8f3-4c59-4d49-b483-0fa5f1c9fc9e">
      <Terms xmlns="http://schemas.microsoft.com/office/infopath/2007/PartnerControls">
        <TermInfo xmlns="http://schemas.microsoft.com/office/infopath/2007/PartnerControls">
          <TermName xmlns="http://schemas.microsoft.com/office/infopath/2007/PartnerControls">Guide</TermName>
          <TermId xmlns="http://schemas.microsoft.com/office/infopath/2007/PartnerControls">ac50ffbc-de1f-434e-b492-4548aaf04cda</TermId>
        </TermInfo>
      </Terms>
    </f4a1e90b74f64ab2b86b463951548339>
    <Transferred xmlns="e54cfd3b-bfd1-4076-b938-730ddf7c8959">false</Transferre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PHL Document" ma:contentTypeID="0x0101004A94EEA308377543AC18FF09048C772D006A77E4425163DC43B5120AAEB765B171" ma:contentTypeVersion="9" ma:contentTypeDescription="" ma:contentTypeScope="" ma:versionID="dbbf7c49d0b8debfa655d88e75f7117c">
  <xsd:schema xmlns:xsd="http://www.w3.org/2001/XMLSchema" xmlns:xs="http://www.w3.org/2001/XMLSchema" xmlns:p="http://schemas.microsoft.com/office/2006/metadata/properties" xmlns:ns2="91b7f8f3-4c59-4d49-b483-0fa5f1c9fc9e" xmlns:ns3="e54cfd3b-bfd1-4076-b938-730ddf7c8959" xmlns:ns4="http://schemas.microsoft.com/sharepoint.v3" targetNamespace="http://schemas.microsoft.com/office/2006/metadata/properties" ma:root="true" ma:fieldsID="5b5c3ea69b777447f12a76e190508c74" ns2:_="" ns3:_="" ns4:_="">
    <xsd:import namespace="91b7f8f3-4c59-4d49-b483-0fa5f1c9fc9e"/>
    <xsd:import namespace="e54cfd3b-bfd1-4076-b938-730ddf7c8959"/>
    <xsd:import namespace="http://schemas.microsoft.com/sharepoint.v3"/>
    <xsd:element name="properties">
      <xsd:complexType>
        <xsd:sequence>
          <xsd:element name="documentManagement">
            <xsd:complexType>
              <xsd:all>
                <xsd:element ref="ns2:Title_Short" minOccurs="0"/>
                <xsd:element ref="ns3:Year" minOccurs="0"/>
                <xsd:element ref="ns2:Teaser_x0020_Text" minOccurs="0"/>
                <xsd:element ref="ns4:CategoryDescription" minOccurs="0"/>
                <xsd:element ref="ns3:keywords" minOccurs="0"/>
                <xsd:element ref="ns2:Featured" minOccurs="0"/>
                <xsd:element ref="ns2:Members_x0020_Only" minOccurs="0"/>
                <xsd:element ref="ns2:f4a1e90b74f64ab2b86b463951548339" minOccurs="0"/>
                <xsd:element ref="ns2:o238cba8e2b64b2da13546464d05ecc9" minOccurs="0"/>
                <xsd:element ref="ns2:ib0646694d0c456d95b1ce07cb72c1a7" minOccurs="0"/>
                <xsd:element ref="ns2:TaxCatchAll" minOccurs="0"/>
                <xsd:element ref="ns2:TaxCatchAllLabel" minOccurs="0"/>
                <xsd:element ref="ns3:Transferr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b7f8f3-4c59-4d49-b483-0fa5f1c9fc9e" elementFormDefault="qualified">
    <xsd:import namespace="http://schemas.microsoft.com/office/2006/documentManagement/types"/>
    <xsd:import namespace="http://schemas.microsoft.com/office/infopath/2007/PartnerControls"/>
    <xsd:element name="Title_Short" ma:index="2" nillable="true" ma:displayName="Title_Short" ma:description="Limit of 25 characters and spaces. Used in Reports and Briefs Webpart - this field is shorter than the full title so the title does not take up too much room in the display of the publication in the webpart" ma:internalName="Title_Short">
      <xsd:simpleType>
        <xsd:restriction base="dms:Text">
          <xsd:maxLength value="50"/>
        </xsd:restriction>
      </xsd:simpleType>
    </xsd:element>
    <xsd:element name="Teaser_x0020_Text" ma:index="4" nillable="true" ma:displayName="Teaser Text" ma:description="Limit of 35 characters and spaces." ma:internalName="Teaser_x0020_Text">
      <xsd:simpleType>
        <xsd:restriction base="dms:Note">
          <xsd:maxLength value="255"/>
        </xsd:restriction>
      </xsd:simpleType>
    </xsd:element>
    <xsd:element name="Featured" ma:index="9" nillable="true" ma:displayName="Featured" ma:default="0" ma:internalName="Featured">
      <xsd:simpleType>
        <xsd:restriction base="dms:Boolean"/>
      </xsd:simpleType>
    </xsd:element>
    <xsd:element name="Members_x0020_Only" ma:index="10" nillable="true" ma:displayName="Members Only" ma:default="0" ma:internalName="Members_x0020_Only">
      <xsd:simpleType>
        <xsd:restriction base="dms:Boolean"/>
      </xsd:simpleType>
    </xsd:element>
    <xsd:element name="f4a1e90b74f64ab2b86b463951548339" ma:index="12" nillable="true" ma:taxonomy="true" ma:internalName="f4a1e90b74f64ab2b86b463951548339" ma:taxonomyFieldName="Resource_Type" ma:displayName="Resource_Type" ma:default="" ma:fieldId="{f4a1e90b-74f6-4ab2-b86b-463951548339}" ma:sspId="02d69d96-e979-416d-952b-990fe48ede76" ma:termSetId="e5bf6ebb-f2f1-460f-aef1-5605f361e761" ma:anchorId="00000000-0000-0000-0000-000000000000" ma:open="false" ma:isKeyword="false">
      <xsd:complexType>
        <xsd:sequence>
          <xsd:element ref="pc:Terms" minOccurs="0" maxOccurs="1"/>
        </xsd:sequence>
      </xsd:complexType>
    </xsd:element>
    <xsd:element name="o238cba8e2b64b2da13546464d05ecc9" ma:index="13" nillable="true" ma:taxonomy="true" ma:internalName="o238cba8e2b64b2da13546464d05ecc9" ma:taxonomyFieldName="Program_x0028_s_x0029_" ma:displayName="Program(s)" ma:default="" ma:fieldId="{8238cba8-e2b6-4b2d-a135-46464d05ecc9}" ma:taxonomyMulti="true" ma:sspId="02d69d96-e979-416d-952b-990fe48ede76" ma:termSetId="bf05f3f9-07f4-4afd-9b37-9fbb28f8531b" ma:anchorId="00000000-0000-0000-0000-000000000000" ma:open="false" ma:isKeyword="false">
      <xsd:complexType>
        <xsd:sequence>
          <xsd:element ref="pc:Terms" minOccurs="0" maxOccurs="1"/>
        </xsd:sequence>
      </xsd:complexType>
    </xsd:element>
    <xsd:element name="ib0646694d0c456d95b1ce07cb72c1a7" ma:index="15" nillable="true" ma:taxonomy="true" ma:internalName="ib0646694d0c456d95b1ce07cb72c1a7" ma:taxonomyFieldName="Topics" ma:displayName="Topics" ma:default="" ma:fieldId="{2b064669-4d0c-456d-95b1-ce07cb72c1a7}" ma:taxonomyMulti="true" ma:sspId="02d69d96-e979-416d-952b-990fe48ede76" ma:termSetId="3c49df9d-d507-4f79-86c7-c51d9b2a1a1d" ma:anchorId="00000000-0000-0000-0000-000000000000" ma:open="false" ma:isKeyword="false">
      <xsd:complexType>
        <xsd:sequence>
          <xsd:element ref="pc:Terms" minOccurs="0" maxOccurs="1"/>
        </xsd:sequence>
      </xsd:complexType>
    </xsd:element>
    <xsd:element name="TaxCatchAll" ma:index="17" nillable="true" ma:displayName="Taxonomy Catch All Column" ma:hidden="true" ma:list="{d2e624f1-968b-43bc-85aa-0bcfe3bfc12c}" ma:internalName="TaxCatchAll" ma:showField="CatchAllData" ma:web="91b7f8f3-4c59-4d49-b483-0fa5f1c9fc9e">
      <xsd:complexType>
        <xsd:complexContent>
          <xsd:extension base="dms:MultiChoiceLookup">
            <xsd:sequence>
              <xsd:element name="Value" type="dms:Lookup" maxOccurs="unbounded" minOccurs="0" nillable="true"/>
            </xsd:sequence>
          </xsd:extension>
        </xsd:complexContent>
      </xsd:complexType>
    </xsd:element>
    <xsd:element name="TaxCatchAllLabel" ma:index="19" nillable="true" ma:displayName="Taxonomy Catch All Column1" ma:hidden="true" ma:list="{d2e624f1-968b-43bc-85aa-0bcfe3bfc12c}" ma:internalName="TaxCatchAllLabel" ma:readOnly="true" ma:showField="CatchAllDataLabel" ma:web="91b7f8f3-4c59-4d49-b483-0fa5f1c9fc9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54cfd3b-bfd1-4076-b938-730ddf7c8959" elementFormDefault="qualified">
    <xsd:import namespace="http://schemas.microsoft.com/office/2006/documentManagement/types"/>
    <xsd:import namespace="http://schemas.microsoft.com/office/infopath/2007/PartnerControls"/>
    <xsd:element name="Year" ma:index="3" nillable="true" ma:displayName="Year" ma:description="Year of publication" ma:internalName="Year">
      <xsd:simpleType>
        <xsd:restriction base="dms:Text">
          <xsd:maxLength value="255"/>
        </xsd:restriction>
      </xsd:simpleType>
    </xsd:element>
    <xsd:element name="keywords" ma:index="6" nillable="true" ma:displayName="keywords" ma:description="No more than 6. Select terms specific to this document. Omit APHL." ma:internalName="keywords">
      <xsd:simpleType>
        <xsd:restriction base="dms:Note">
          <xsd:maxLength value="255"/>
        </xsd:restriction>
      </xsd:simpleType>
    </xsd:element>
    <xsd:element name="Transferred" ma:index="23" nillable="true" ma:displayName="Transferred" ma:default="0" ma:description="Web Migration" ma:internalName="Transferre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ategoryDescription" ma:index="5" nillable="true" ma:displayName="Description" ma:description="Approximately 50 characters and spaces. Used in search results." ma:internalName="CategoryDescription">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1E3BD7-B0E4-4E97-B5D9-639E5402B890}"/>
</file>

<file path=customXml/itemProps2.xml><?xml version="1.0" encoding="utf-8"?>
<ds:datastoreItem xmlns:ds="http://schemas.openxmlformats.org/officeDocument/2006/customXml" ds:itemID="{68D508D2-0591-4CC8-97B3-AD3B53071A25}"/>
</file>

<file path=customXml/itemProps3.xml><?xml version="1.0" encoding="utf-8"?>
<ds:datastoreItem xmlns:ds="http://schemas.openxmlformats.org/officeDocument/2006/customXml" ds:itemID="{DE7BAB06-FFBC-4585-9DBC-9ABF41E08CAB}"/>
</file>

<file path=docProps/app.xml><?xml version="1.0" encoding="utf-8"?>
<Properties xmlns="http://schemas.openxmlformats.org/officeDocument/2006/extended-properties" xmlns:vt="http://schemas.openxmlformats.org/officeDocument/2006/docPropsVTypes">
  <TotalTime>5</TotalTime>
  <Words>927</Words>
  <Application>Microsoft Office PowerPoint</Application>
  <PresentationFormat>Widescreen</PresentationFormat>
  <Paragraphs>87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Guidance for Reporting Results from the HIV Laboratory Diagnostic Testing Algorithm for Serum and Plasma Specimens (PPT)</dc:title>
  <dc:creator>Sullivan, Gynene | APHL</dc:creator>
  <cp:lastModifiedBy>Sullivan, Gynene | APHL</cp:lastModifiedBy>
  <cp:revision>2</cp:revision>
  <dcterms:created xsi:type="dcterms:W3CDTF">2018-12-24T14:07:04Z</dcterms:created>
  <dcterms:modified xsi:type="dcterms:W3CDTF">2019-01-04T15:58:47Z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0x0101004A94EEA308377543AC18FF09048C772D006A77E4425163DC43B5120AAEB765B171</vt:lpwstr>
  </property>
  <property fmtid="{D5CDD505-2E9C-101B-9397-08002B2CF9AE}" pid="3" name="Program(s)">
    <vt:lpwstr>12;#Infectious Disease|14a189dc-4733-43d5-a144-092b30e849b1</vt:lpwstr>
  </property>
  <property fmtid="{D5CDD505-2E9C-101B-9397-08002B2CF9AE}" pid="4" name="Resource_Type">
    <vt:lpwstr>116;#Guide|ac50ffbc-de1f-434e-b492-4548aaf04cda</vt:lpwstr>
  </property>
  <property fmtid="{D5CDD505-2E9C-101B-9397-08002B2CF9AE}" pid="5" name="Topics">
    <vt:lpwstr>49;#AIDS/HIV/STD|a4633566-c856-400c-b66c-1d03a37aa422</vt:lpwstr>
  </property>
  <property fmtid="{D5CDD505-2E9C-101B-9397-08002B2CF9AE}" pid="6" name="Program(Default)">
    <vt:lpwstr>Infectious Disease</vt:lpwstr>
  </property>
</Properties>
</file>