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9.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7" r:id="rId4"/>
  </p:sldMasterIdLst>
  <p:notesMasterIdLst>
    <p:notesMasterId r:id="rId25"/>
  </p:notesMasterIdLst>
  <p:handoutMasterIdLst>
    <p:handoutMasterId r:id="rId26"/>
  </p:handoutMasterIdLst>
  <p:sldIdLst>
    <p:sldId id="285" r:id="rId5"/>
    <p:sldId id="269" r:id="rId6"/>
    <p:sldId id="267" r:id="rId7"/>
    <p:sldId id="257" r:id="rId8"/>
    <p:sldId id="259" r:id="rId9"/>
    <p:sldId id="266" r:id="rId10"/>
    <p:sldId id="268" r:id="rId11"/>
    <p:sldId id="261" r:id="rId12"/>
    <p:sldId id="271" r:id="rId13"/>
    <p:sldId id="282" r:id="rId14"/>
    <p:sldId id="283" r:id="rId15"/>
    <p:sldId id="263" r:id="rId16"/>
    <p:sldId id="284" r:id="rId17"/>
    <p:sldId id="279" r:id="rId18"/>
    <p:sldId id="288" r:id="rId19"/>
    <p:sldId id="281" r:id="rId20"/>
    <p:sldId id="289" r:id="rId21"/>
    <p:sldId id="274" r:id="rId22"/>
    <p:sldId id="287" r:id="rId23"/>
    <p:sldId id="275" r:id="rId24"/>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28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mmich, Clifford" initials="GC" lastIdx="2" clrIdx="0">
    <p:extLst>
      <p:ext uri="{19B8F6BF-5375-455C-9EA6-DF929625EA0E}">
        <p15:presenceInfo xmlns:p15="http://schemas.microsoft.com/office/powerpoint/2012/main" userId="S-1-5-21-2123657697-1048450214-1287535205-3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55" autoAdjust="0"/>
    <p:restoredTop sz="83129" autoAdjust="0"/>
  </p:normalViewPr>
  <p:slideViewPr>
    <p:cSldViewPr>
      <p:cViewPr varScale="1">
        <p:scale>
          <a:sx n="101" d="100"/>
          <a:sy n="101" d="100"/>
        </p:scale>
        <p:origin x="2016" y="184"/>
      </p:cViewPr>
      <p:guideLst>
        <p:guide orient="horz" pos="283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29A765-D4F5-0C49-AF96-BEE3EEB83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BF2B4B8B-5890-484C-80B8-E1144F7D8E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F8675E76-C8EA-D24B-8EA6-FCD2185F8EEE}" type="datetimeFigureOut">
              <a:rPr lang="en-US"/>
              <a:pPr>
                <a:defRPr/>
              </a:pPr>
              <a:t>8/26/19</a:t>
            </a:fld>
            <a:endParaRPr lang="en-US"/>
          </a:p>
        </p:txBody>
      </p:sp>
      <p:sp>
        <p:nvSpPr>
          <p:cNvPr id="4" name="Footer Placeholder 3">
            <a:extLst>
              <a:ext uri="{FF2B5EF4-FFF2-40B4-BE49-F238E27FC236}">
                <a16:creationId xmlns:a16="http://schemas.microsoft.com/office/drawing/2014/main" id="{ECC51945-1705-714F-BE07-3FD8C90F53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a:extLst>
              <a:ext uri="{FF2B5EF4-FFF2-40B4-BE49-F238E27FC236}">
                <a16:creationId xmlns:a16="http://schemas.microsoft.com/office/drawing/2014/main" id="{01E4C148-9AA2-7A4B-B991-BC99C830CC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EAC95BC4-A193-1F4A-9818-FDA29789DFD2}"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94DC5F1-EF1E-884E-B87D-164E0F5990C7}"/>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2291" name="Rectangle 3">
            <a:extLst>
              <a:ext uri="{FF2B5EF4-FFF2-40B4-BE49-F238E27FC236}">
                <a16:creationId xmlns:a16="http://schemas.microsoft.com/office/drawing/2014/main" id="{8D8DDDA0-ABA4-DD4A-B535-19D8A5DB4B7C}"/>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n-US" altLang="en-US"/>
          </a:p>
        </p:txBody>
      </p:sp>
      <p:sp>
        <p:nvSpPr>
          <p:cNvPr id="6148" name="Rectangle 4">
            <a:extLst>
              <a:ext uri="{FF2B5EF4-FFF2-40B4-BE49-F238E27FC236}">
                <a16:creationId xmlns:a16="http://schemas.microsoft.com/office/drawing/2014/main" id="{00D2A98C-FBFB-6D4B-9DFA-7E1EF3F9A61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a:extLst>
              <a:ext uri="{FF2B5EF4-FFF2-40B4-BE49-F238E27FC236}">
                <a16:creationId xmlns:a16="http://schemas.microsoft.com/office/drawing/2014/main" id="{0D29BCD0-CDD7-874D-B6F2-F730439F1E03}"/>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2294" name="Rectangle 6">
            <a:extLst>
              <a:ext uri="{FF2B5EF4-FFF2-40B4-BE49-F238E27FC236}">
                <a16:creationId xmlns:a16="http://schemas.microsoft.com/office/drawing/2014/main" id="{2015996E-83CC-2448-BBA5-ED58B64E8460}"/>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2295" name="Rectangle 7">
            <a:extLst>
              <a:ext uri="{FF2B5EF4-FFF2-40B4-BE49-F238E27FC236}">
                <a16:creationId xmlns:a16="http://schemas.microsoft.com/office/drawing/2014/main" id="{1014B012-A825-4D41-A682-6B5FA6320170}"/>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BFBA150B-F82C-214A-8F15-8FF14523556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a:t>
            </a:fld>
            <a:endParaRPr lang="en-US" altLang="en-US"/>
          </a:p>
        </p:txBody>
      </p:sp>
    </p:spTree>
    <p:extLst>
      <p:ext uri="{BB962C8B-B14F-4D97-AF65-F5344CB8AC3E}">
        <p14:creationId xmlns:p14="http://schemas.microsoft.com/office/powerpoint/2010/main" val="770407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227F05DA-2597-A54B-A7D0-EE39799A8454}"/>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F57274E8-A52D-1E48-AB2E-7B1928133702}" type="slidenum">
              <a:rPr lang="en-US" altLang="en-US" smtClean="0">
                <a:latin typeface="Arial" panose="020B0604020202020204" pitchFamily="34" charset="0"/>
              </a:rPr>
              <a:pPr fontAlgn="base">
                <a:spcBef>
                  <a:spcPct val="0"/>
                </a:spcBef>
                <a:spcAft>
                  <a:spcPct val="0"/>
                </a:spcAft>
              </a:pPr>
              <a:t>10</a:t>
            </a:fld>
            <a:endParaRPr lang="en-US" altLang="en-US">
              <a:latin typeface="Arial" panose="020B0604020202020204" pitchFamily="34" charset="0"/>
            </a:endParaRPr>
          </a:p>
        </p:txBody>
      </p:sp>
      <p:sp>
        <p:nvSpPr>
          <p:cNvPr id="21506" name="Rectangle 2">
            <a:extLst>
              <a:ext uri="{FF2B5EF4-FFF2-40B4-BE49-F238E27FC236}">
                <a16:creationId xmlns:a16="http://schemas.microsoft.com/office/drawing/2014/main" id="{71799B90-5F77-844D-BE32-5A1CAB64CC81}"/>
              </a:ext>
            </a:extLst>
          </p:cNvPr>
          <p:cNvSpPr>
            <a:spLocks noGrp="1" noRot="1" noChangeAspect="1" noChangeArrowheads="1" noTextEdit="1"/>
          </p:cNvSpPr>
          <p:nvPr>
            <p:ph type="sldImg"/>
          </p:nvPr>
        </p:nvSpPr>
        <p:spPr>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73E572DA-B325-024F-8371-8D04B75AE9DF}"/>
              </a:ext>
            </a:extLst>
          </p:cNvPr>
          <p:cNvSpPr>
            <a:spLocks noGrp="1" noRot="1" noChangeAspect="1" noChangeArrowheads="1" noTextEdit="1"/>
          </p:cNvSpPr>
          <p:nvPr>
            <p:ph type="sldImg"/>
          </p:nvPr>
        </p:nvSpPr>
        <p:spPr>
          <a:ln/>
        </p:spPr>
      </p:sp>
      <p:sp>
        <p:nvSpPr>
          <p:cNvPr id="4" name="Slide Number Placeholder 3">
            <a:extLst>
              <a:ext uri="{FF2B5EF4-FFF2-40B4-BE49-F238E27FC236}">
                <a16:creationId xmlns:a16="http://schemas.microsoft.com/office/drawing/2014/main" id="{F5945953-769D-2C40-99A4-74FF4C5A78FF}"/>
              </a:ext>
            </a:extLst>
          </p:cNvPr>
          <p:cNvSpPr>
            <a:spLocks noGrp="1"/>
          </p:cNvSpPr>
          <p:nvPr>
            <p:ph type="sldNum" sz="quarter" idx="5"/>
          </p:nvPr>
        </p:nvSpPr>
        <p:spPr/>
        <p:txBody>
          <a:bodyPr/>
          <a:lstStyle/>
          <a:p>
            <a:pPr>
              <a:defRPr/>
            </a:pPr>
            <a:fld id="{BD17147D-E801-0748-81DB-66D63A416CCE}" type="slidenum">
              <a:rPr lang="en-US" altLang="en-US" smtClean="0"/>
              <a:pPr>
                <a:defRPr/>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57F9D9D0-A27D-5D44-8551-8A941A586F05}"/>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DC58CBB1-F29B-B74F-9A02-22AD38BE016C}" type="slidenum">
              <a:rPr lang="en-US" altLang="en-US" smtClean="0">
                <a:latin typeface="Arial" panose="020B0604020202020204" pitchFamily="34" charset="0"/>
              </a:rPr>
              <a:pPr fontAlgn="base">
                <a:spcBef>
                  <a:spcPct val="0"/>
                </a:spcBef>
                <a:spcAft>
                  <a:spcPct val="0"/>
                </a:spcAft>
              </a:pPr>
              <a:t>12</a:t>
            </a:fld>
            <a:endParaRPr lang="en-US" altLang="en-US">
              <a:latin typeface="Arial" panose="020B0604020202020204" pitchFamily="34" charset="0"/>
            </a:endParaRPr>
          </a:p>
        </p:txBody>
      </p:sp>
      <p:sp>
        <p:nvSpPr>
          <p:cNvPr id="27650" name="Rectangle 2">
            <a:extLst>
              <a:ext uri="{FF2B5EF4-FFF2-40B4-BE49-F238E27FC236}">
                <a16:creationId xmlns:a16="http://schemas.microsoft.com/office/drawing/2014/main" id="{AB9106FC-6B9A-D14F-A325-2C922143208E}"/>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C04C0B8E-7E11-0442-B745-8BCD6F6C13B2}"/>
              </a:ext>
            </a:extLst>
          </p:cNvPr>
          <p:cNvSpPr>
            <a:spLocks noGrp="1" noChangeArrowheads="1"/>
          </p:cNvSpPr>
          <p:nvPr>
            <p:ph type="body" idx="1"/>
          </p:nvPr>
        </p:nvSpPr>
        <p:spPr>
          <a:noFill/>
        </p:spPr>
        <p:txBody>
          <a:bodyPr/>
          <a:lstStyle/>
          <a:p>
            <a:pPr eaLnBrk="1" hangingPunct="1"/>
            <a:endParaRPr lang="en-US" altLang="en-US"/>
          </a:p>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FF1C99AD-4EC0-1241-B8CF-FD3AFC6E2CF0}"/>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780C8420-8529-0E44-B481-45FC3E561508}"/>
              </a:ext>
            </a:extLst>
          </p:cNvPr>
          <p:cNvSpPr>
            <a:spLocks noGrp="1" noChangeArrowheads="1"/>
          </p:cNvSpPr>
          <p:nvPr>
            <p:ph type="body" idx="1"/>
          </p:nvPr>
        </p:nvSpPr>
        <p:spPr>
          <a:noFill/>
        </p:spPr>
        <p:txBody>
          <a:bodyPr/>
          <a:lstStyle/>
          <a:p>
            <a:r>
              <a:rPr lang="en-US" altLang="en-US" dirty="0">
                <a:latin typeface="Arial"/>
                <a:cs typeface="Arial"/>
              </a:rPr>
              <a:t>Additional prompts:</a:t>
            </a:r>
          </a:p>
          <a:p>
            <a:pPr marL="171450" indent="-171450">
              <a:buFont typeface="Arial" panose="020B0604020202020204" pitchFamily="34" charset="0"/>
              <a:buChar char="•"/>
            </a:pPr>
            <a:endParaRPr lang="en-US" altLang="en-US" dirty="0">
              <a:latin typeface="Arial"/>
              <a:cs typeface="Arial"/>
            </a:endParaRPr>
          </a:p>
          <a:p>
            <a:pPr marL="171450" indent="-171450">
              <a:buFont typeface="Arial" panose="020B0604020202020204" pitchFamily="34" charset="0"/>
              <a:buChar char="•"/>
            </a:pPr>
            <a:r>
              <a:rPr lang="en-US" altLang="en-US" dirty="0">
                <a:latin typeface="Arial"/>
                <a:cs typeface="Arial"/>
              </a:rPr>
              <a:t>What agreements are in place? Who coordinates these requests?</a:t>
            </a:r>
            <a:endParaRPr lang="en-US" dirty="0">
              <a:latin typeface="Arial"/>
              <a:cs typeface="Arial"/>
            </a:endParaRPr>
          </a:p>
          <a:p>
            <a:pPr marL="171450" indent="-171450">
              <a:buFont typeface="Arial" panose="020B0604020202020204" pitchFamily="34" charset="0"/>
              <a:buChar char="•"/>
            </a:pPr>
            <a:endParaRPr lang="en-US" altLang="en-US" dirty="0"/>
          </a:p>
          <a:p>
            <a:pPr marL="171450" indent="-171450">
              <a:buFont typeface="Arial" panose="020B0604020202020204" pitchFamily="34" charset="0"/>
              <a:buChar char="•"/>
            </a:pPr>
            <a:r>
              <a:rPr lang="en-US" altLang="en-US" dirty="0">
                <a:latin typeface="Arial"/>
                <a:cs typeface="Arial"/>
              </a:rPr>
              <a:t>Are there legal barriers?</a:t>
            </a:r>
          </a:p>
          <a:p>
            <a:pPr marL="171450" indent="-171450">
              <a:buFont typeface="Arial" panose="020B0604020202020204" pitchFamily="34" charset="0"/>
              <a:buChar char="•"/>
            </a:pPr>
            <a:endParaRPr lang="en-US" altLang="en-US" dirty="0"/>
          </a:p>
          <a:p>
            <a:pPr marL="171450" indent="-171450">
              <a:buFont typeface="Arial" panose="020B0604020202020204" pitchFamily="34" charset="0"/>
              <a:buChar char="•"/>
            </a:pPr>
            <a:r>
              <a:rPr lang="en-US" altLang="en-US" dirty="0">
                <a:latin typeface="Arial"/>
                <a:cs typeface="Arial"/>
              </a:rPr>
              <a:t>Has relocation to an alternate facility been tested?</a:t>
            </a:r>
          </a:p>
          <a:p>
            <a:endParaRPr lang="en-US" altLang="en-US" dirty="0"/>
          </a:p>
          <a:p>
            <a:pPr marL="171450" indent="-171450">
              <a:buFont typeface="Arial" panose="020B0604020202020204" pitchFamily="34" charset="0"/>
              <a:buChar char="•"/>
            </a:pPr>
            <a:r>
              <a:rPr lang="en-US" altLang="en-US" dirty="0">
                <a:latin typeface="Arial"/>
                <a:cs typeface="Arial"/>
              </a:rPr>
              <a:t>How do you secure select agents?</a:t>
            </a:r>
          </a:p>
          <a:p>
            <a:endParaRPr lang="en-US" altLang="en-US" dirty="0"/>
          </a:p>
        </p:txBody>
      </p:sp>
      <p:sp>
        <p:nvSpPr>
          <p:cNvPr id="29699" name="Slide Number Placeholder 3">
            <a:extLst>
              <a:ext uri="{FF2B5EF4-FFF2-40B4-BE49-F238E27FC236}">
                <a16:creationId xmlns:a16="http://schemas.microsoft.com/office/drawing/2014/main" id="{ADFB3292-144D-634D-87BC-17E1A5A9D4AC}"/>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CE189EEB-08C6-6C47-B91E-D0DA8C83F623}" type="slidenum">
              <a:rPr lang="en-US" altLang="en-US" smtClean="0">
                <a:latin typeface="Calibri" panose="020F0502020204030204" pitchFamily="34" charset="0"/>
              </a:rPr>
              <a:pPr fontAlgn="base">
                <a:spcBef>
                  <a:spcPct val="0"/>
                </a:spcBef>
                <a:spcAft>
                  <a:spcPct val="0"/>
                </a:spcAft>
              </a:pPr>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4A7BDE55-2186-074F-AD50-AD5036A0C6FE}"/>
              </a:ext>
            </a:extLst>
          </p:cNvPr>
          <p:cNvSpPr>
            <a:spLocks noGrp="1" noRot="1" noChangeAspect="1" noChangeArrowheads="1" noTextEdit="1"/>
          </p:cNvSpPr>
          <p:nvPr>
            <p:ph type="sldImg"/>
          </p:nvPr>
        </p:nvSpPr>
        <p:spPr>
          <a:ln/>
        </p:spPr>
      </p:sp>
      <p:sp>
        <p:nvSpPr>
          <p:cNvPr id="31746" name="Notes Placeholder 2">
            <a:extLst>
              <a:ext uri="{FF2B5EF4-FFF2-40B4-BE49-F238E27FC236}">
                <a16:creationId xmlns:a16="http://schemas.microsoft.com/office/drawing/2014/main" id="{F2EA5AF2-B4BD-614A-A2A8-7C84EAB1785B}"/>
              </a:ext>
            </a:extLst>
          </p:cNvPr>
          <p:cNvSpPr>
            <a:spLocks noGrp="1" noChangeArrowheads="1"/>
          </p:cNvSpPr>
          <p:nvPr>
            <p:ph type="body" idx="1"/>
          </p:nvPr>
        </p:nvSpPr>
        <p:spPr>
          <a:noFill/>
        </p:spPr>
        <p:txBody>
          <a:bodyPr/>
          <a:lstStyle/>
          <a:p>
            <a:pPr eaLnBrk="1" fontAlgn="auto" hangingPunct="1">
              <a:spcAft>
                <a:spcPts val="0"/>
              </a:spcAft>
              <a:defRPr/>
            </a:pPr>
            <a:r>
              <a:rPr lang="en-US" altLang="en-US" dirty="0">
                <a:latin typeface="Arial"/>
                <a:cs typeface="Arial"/>
              </a:rPr>
              <a:t>Additional prompts:</a:t>
            </a:r>
          </a:p>
          <a:p>
            <a:pPr>
              <a:spcAft>
                <a:spcPts val="0"/>
              </a:spcAft>
              <a:defRPr/>
            </a:pPr>
            <a:endParaRPr lang="en-US" altLang="en-US" dirty="0">
              <a:latin typeface="Arial"/>
              <a:cs typeface="Arial"/>
            </a:endParaRPr>
          </a:p>
          <a:p>
            <a:pPr marL="171450" indent="-171450">
              <a:spcAft>
                <a:spcPts val="0"/>
              </a:spcAft>
              <a:buFont typeface="Arial" panose="020B0604020202020204" pitchFamily="34" charset="0"/>
              <a:buChar char="•"/>
              <a:defRPr/>
            </a:pPr>
            <a:r>
              <a:rPr lang="en-US" altLang="en-US" sz="1200" dirty="0">
                <a:latin typeface="Arial"/>
                <a:cs typeface="Arial"/>
              </a:rPr>
              <a:t>How will the specimens/samples be transported to the other laboratories? </a:t>
            </a:r>
          </a:p>
          <a:p>
            <a:pPr marL="0" indent="0">
              <a:spcAft>
                <a:spcPts val="0"/>
              </a:spcAft>
              <a:buFont typeface="Arial" panose="020B0604020202020204" pitchFamily="34" charset="0"/>
              <a:buNone/>
              <a:defRPr/>
            </a:pPr>
            <a:endParaRPr lang="en-US" altLang="en-US" dirty="0">
              <a:latin typeface="Arial"/>
              <a:cs typeface="Arial"/>
            </a:endParaRPr>
          </a:p>
          <a:p>
            <a:pPr marL="171450" indent="-171450" eaLnBrk="1" fontAlgn="auto" hangingPunct="1">
              <a:spcAft>
                <a:spcPts val="0"/>
              </a:spcAft>
              <a:buFont typeface="Arial" panose="020B0604020202020204" pitchFamily="34" charset="0"/>
              <a:buChar char="•"/>
              <a:defRPr/>
            </a:pPr>
            <a:r>
              <a:rPr lang="en-US" sz="1200" dirty="0">
                <a:latin typeface="Arial"/>
                <a:cs typeface="Arial"/>
              </a:rPr>
              <a:t>Do you anticipate needing to move equipment? What is the process for moving equipment?</a:t>
            </a:r>
            <a:r>
              <a:rPr lang="en-US" dirty="0">
                <a:latin typeface="Arial"/>
                <a:cs typeface="Arial"/>
              </a:rPr>
              <a:t> </a:t>
            </a:r>
          </a:p>
          <a:p>
            <a:pPr marL="171450" indent="-171450">
              <a:spcAft>
                <a:spcPts val="0"/>
              </a:spcAft>
              <a:buFont typeface="Arial" panose="020B0604020202020204" pitchFamily="34" charset="0"/>
              <a:buChar char="•"/>
              <a:defRPr/>
            </a:pPr>
            <a:endParaRPr lang="en-US" sz="1200" dirty="0">
              <a:cs typeface="Arial"/>
            </a:endParaRPr>
          </a:p>
          <a:p>
            <a:pPr marL="171450" indent="-171450" eaLnBrk="1" fontAlgn="auto" hangingPunct="1">
              <a:spcAft>
                <a:spcPts val="0"/>
              </a:spcAft>
              <a:buFont typeface="Arial" panose="020B0604020202020204" pitchFamily="34" charset="0"/>
              <a:buChar char="•"/>
              <a:defRPr/>
            </a:pPr>
            <a:r>
              <a:rPr lang="en-US" sz="1200" dirty="0">
                <a:latin typeface="Arial"/>
                <a:cs typeface="Arial"/>
              </a:rPr>
              <a:t>What is in your go-kits? How quickly could all of the material and equipment required for relocation be assembled?</a:t>
            </a:r>
            <a:endParaRPr lang="en-US" altLang="en-US" dirty="0">
              <a:latin typeface="Arial"/>
              <a:cs typeface="Arial"/>
            </a:endParaRPr>
          </a:p>
          <a:p>
            <a:pPr marL="171450" indent="-171450">
              <a:spcAft>
                <a:spcPts val="0"/>
              </a:spcAft>
              <a:buFont typeface="Arial" panose="020B0604020202020204" pitchFamily="34" charset="0"/>
              <a:buChar char="•"/>
            </a:pPr>
            <a:endParaRPr lang="en-US" dirty="0">
              <a:latin typeface="Arial"/>
              <a:cs typeface="Arial"/>
            </a:endParaRPr>
          </a:p>
          <a:p>
            <a:pPr marL="171450" indent="-171450">
              <a:buFont typeface="Arial" panose="020B0604020202020204" pitchFamily="34" charset="0"/>
              <a:buChar char="•"/>
            </a:pPr>
            <a:r>
              <a:rPr lang="en-US" altLang="en-US" dirty="0">
                <a:latin typeface="Arial"/>
                <a:cs typeface="Arial"/>
              </a:rPr>
              <a:t>Are certifications or outside entities required to get equipment up and running? What is the timeframe for this?</a:t>
            </a:r>
          </a:p>
          <a:p>
            <a:pPr marL="171450" indent="-171450">
              <a:buFont typeface="Arial" panose="020B0604020202020204" pitchFamily="34" charset="0"/>
              <a:buChar char="•"/>
            </a:pPr>
            <a:endParaRPr lang="en-US" altLang="en-US" dirty="0">
              <a:latin typeface="Arial"/>
              <a:cs typeface="Arial"/>
            </a:endParaRPr>
          </a:p>
          <a:p>
            <a:pPr marL="171450" indent="-171450">
              <a:buFont typeface="Arial" panose="020B0604020202020204" pitchFamily="34" charset="0"/>
              <a:buChar char="•"/>
            </a:pPr>
            <a:r>
              <a:rPr lang="en-US" altLang="en-US" dirty="0"/>
              <a:t>How does the debris and damage to roads impact the transport of samples?</a:t>
            </a:r>
          </a:p>
        </p:txBody>
      </p:sp>
      <p:sp>
        <p:nvSpPr>
          <p:cNvPr id="31747" name="Slide Number Placeholder 3">
            <a:extLst>
              <a:ext uri="{FF2B5EF4-FFF2-40B4-BE49-F238E27FC236}">
                <a16:creationId xmlns:a16="http://schemas.microsoft.com/office/drawing/2014/main" id="{04C8C5F9-71F7-F140-A5BF-49ADD34D2CB5}"/>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42F1A283-A452-6142-BBEC-B87ABCA6CD9F}" type="slidenum">
              <a:rPr lang="en-US" altLang="en-US" smtClean="0">
                <a:latin typeface="Calibri" panose="020F0502020204030204" pitchFamily="34" charset="0"/>
              </a:rPr>
              <a:pPr fontAlgn="base">
                <a:spcBef>
                  <a:spcPct val="0"/>
                </a:spcBef>
                <a:spcAft>
                  <a:spcPct val="0"/>
                </a:spcAft>
              </a:pPr>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57F9D9D0-A27D-5D44-8551-8A941A586F05}"/>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DC58CBB1-F29B-B74F-9A02-22AD38BE016C}" type="slidenum">
              <a:rPr lang="en-US" altLang="en-US" smtClean="0">
                <a:latin typeface="Arial" panose="020B0604020202020204" pitchFamily="34" charset="0"/>
              </a:rPr>
              <a:pPr fontAlgn="base">
                <a:spcBef>
                  <a:spcPct val="0"/>
                </a:spcBef>
                <a:spcAft>
                  <a:spcPct val="0"/>
                </a:spcAft>
              </a:pPr>
              <a:t>15</a:t>
            </a:fld>
            <a:endParaRPr lang="en-US" altLang="en-US">
              <a:latin typeface="Arial" panose="020B0604020202020204" pitchFamily="34" charset="0"/>
            </a:endParaRPr>
          </a:p>
        </p:txBody>
      </p:sp>
      <p:sp>
        <p:nvSpPr>
          <p:cNvPr id="27650" name="Rectangle 2">
            <a:extLst>
              <a:ext uri="{FF2B5EF4-FFF2-40B4-BE49-F238E27FC236}">
                <a16:creationId xmlns:a16="http://schemas.microsoft.com/office/drawing/2014/main" id="{AB9106FC-6B9A-D14F-A325-2C922143208E}"/>
              </a:ext>
            </a:extLst>
          </p:cNvPr>
          <p:cNvSpPr>
            <a:spLocks noGrp="1" noRot="1" noChangeAspect="1" noChangeArrowheads="1" noTextEdit="1"/>
          </p:cNvSpPr>
          <p:nvPr>
            <p:ph type="sldImg"/>
          </p:nvPr>
        </p:nvSpPr>
        <p:spPr>
          <a:ln/>
        </p:spPr>
      </p:sp>
    </p:spTree>
    <p:extLst>
      <p:ext uri="{BB962C8B-B14F-4D97-AF65-F5344CB8AC3E}">
        <p14:creationId xmlns:p14="http://schemas.microsoft.com/office/powerpoint/2010/main" val="3543812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defRPr/>
            </a:pPr>
            <a:r>
              <a:rPr lang="en-US" altLang="en-US" dirty="0">
                <a:latin typeface="Arial"/>
                <a:cs typeface="Arial"/>
              </a:rPr>
              <a:t>Additional prompts:</a:t>
            </a:r>
          </a:p>
          <a:p>
            <a:pPr>
              <a:spcAft>
                <a:spcPts val="0"/>
              </a:spcAft>
              <a:defRPr/>
            </a:pPr>
            <a:endParaRPr lang="en-US" altLang="en-US" dirty="0">
              <a:latin typeface="Arial"/>
              <a:cs typeface="Arial"/>
            </a:endParaRPr>
          </a:p>
          <a:p>
            <a:pPr marL="171450" indent="-171450">
              <a:spcAft>
                <a:spcPts val="0"/>
              </a:spcAft>
              <a:buFont typeface="Arial" panose="020B0604020202020204" pitchFamily="34" charset="0"/>
              <a:buChar char="•"/>
              <a:defRPr/>
            </a:pPr>
            <a:r>
              <a:rPr lang="en-US" altLang="en-US"/>
              <a:t>What </a:t>
            </a:r>
            <a:r>
              <a:rPr lang="en-US" altLang="en-US" dirty="0"/>
              <a:t>are the staffing, payroll, etc. implications of this scenario?</a:t>
            </a:r>
          </a:p>
          <a:p>
            <a:endParaRPr lang="en-US" dirty="0"/>
          </a:p>
        </p:txBody>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16</a:t>
            </a:fld>
            <a:endParaRPr lang="en-US" altLang="en-US"/>
          </a:p>
        </p:txBody>
      </p:sp>
    </p:spTree>
    <p:extLst>
      <p:ext uri="{BB962C8B-B14F-4D97-AF65-F5344CB8AC3E}">
        <p14:creationId xmlns:p14="http://schemas.microsoft.com/office/powerpoint/2010/main" val="336003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17</a:t>
            </a:fld>
            <a:endParaRPr lang="en-US" altLang="en-US"/>
          </a:p>
        </p:txBody>
      </p:sp>
    </p:spTree>
    <p:extLst>
      <p:ext uri="{BB962C8B-B14F-4D97-AF65-F5344CB8AC3E}">
        <p14:creationId xmlns:p14="http://schemas.microsoft.com/office/powerpoint/2010/main" val="1793487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BD66A74C-8601-FF40-A996-C988DC54AF1D}"/>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9937011A-BF36-5349-91B8-8E4903BEA841}" type="slidenum">
              <a:rPr lang="en-US" altLang="en-US" smtClean="0">
                <a:latin typeface="Arial" panose="020B0604020202020204" pitchFamily="34" charset="0"/>
              </a:rPr>
              <a:pPr fontAlgn="base">
                <a:spcBef>
                  <a:spcPct val="0"/>
                </a:spcBef>
                <a:spcAft>
                  <a:spcPct val="0"/>
                </a:spcAft>
              </a:pPr>
              <a:t>18</a:t>
            </a:fld>
            <a:endParaRPr lang="en-US" altLang="en-US">
              <a:latin typeface="Arial" panose="020B0604020202020204" pitchFamily="34" charset="0"/>
            </a:endParaRPr>
          </a:p>
        </p:txBody>
      </p:sp>
      <p:sp>
        <p:nvSpPr>
          <p:cNvPr id="35842" name="Rectangle 2">
            <a:extLst>
              <a:ext uri="{FF2B5EF4-FFF2-40B4-BE49-F238E27FC236}">
                <a16:creationId xmlns:a16="http://schemas.microsoft.com/office/drawing/2014/main" id="{D178FB14-6481-B44A-8EC9-8445F0F4F759}"/>
              </a:ext>
            </a:extLst>
          </p:cNvPr>
          <p:cNvSpPr>
            <a:spLocks noGrp="1" noRot="1" noChangeAspect="1" noChangeArrowheads="1" noTextEdit="1"/>
          </p:cNvSpPr>
          <p:nvPr>
            <p:ph type="sldImg"/>
          </p:nvPr>
        </p:nvSpPr>
        <p:spPr>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19</a:t>
            </a:fld>
            <a:endParaRPr lang="en-US" altLang="en-US"/>
          </a:p>
        </p:txBody>
      </p:sp>
    </p:spTree>
    <p:extLst>
      <p:ext uri="{BB962C8B-B14F-4D97-AF65-F5344CB8AC3E}">
        <p14:creationId xmlns:p14="http://schemas.microsoft.com/office/powerpoint/2010/main" val="1508064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3E8479C7-5C83-6A46-84A9-9EE656C8109F}"/>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A93BB5F-5900-EF47-BA3F-F58993448497}" type="slidenum">
              <a:rPr lang="en-US" altLang="en-US" smtClean="0">
                <a:latin typeface="Arial" panose="020B0604020202020204" pitchFamily="34" charset="0"/>
              </a:rPr>
              <a:pPr fontAlgn="base">
                <a:spcBef>
                  <a:spcPct val="0"/>
                </a:spcBef>
                <a:spcAft>
                  <a:spcPct val="0"/>
                </a:spcAft>
              </a:pPr>
              <a:t>2</a:t>
            </a:fld>
            <a:endParaRPr lang="en-US" altLang="en-US">
              <a:latin typeface="Arial" panose="020B0604020202020204" pitchFamily="34" charset="0"/>
            </a:endParaRPr>
          </a:p>
        </p:txBody>
      </p:sp>
      <p:sp>
        <p:nvSpPr>
          <p:cNvPr id="10242" name="Rectangle 2">
            <a:extLst>
              <a:ext uri="{FF2B5EF4-FFF2-40B4-BE49-F238E27FC236}">
                <a16:creationId xmlns:a16="http://schemas.microsoft.com/office/drawing/2014/main" id="{91A1CB11-7971-3042-9A0A-2E0510F967B7}"/>
              </a:ext>
            </a:extLst>
          </p:cNvPr>
          <p:cNvSpPr>
            <a:spLocks noGrp="1" noRot="1" noChangeAspect="1" noChangeArrowheads="1" noTextEdit="1"/>
          </p:cNvSpPr>
          <p:nvPr>
            <p:ph type="sldImg"/>
          </p:nvPr>
        </p:nvSpPr>
        <p:spPr>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20</a:t>
            </a:fld>
            <a:endParaRPr lang="en-US" altLang="en-US"/>
          </a:p>
        </p:txBody>
      </p:sp>
    </p:spTree>
    <p:extLst>
      <p:ext uri="{BB962C8B-B14F-4D97-AF65-F5344CB8AC3E}">
        <p14:creationId xmlns:p14="http://schemas.microsoft.com/office/powerpoint/2010/main" val="3713784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3</a:t>
            </a:fld>
            <a:endParaRPr lang="en-US" altLang="en-US"/>
          </a:p>
        </p:txBody>
      </p:sp>
    </p:spTree>
    <p:extLst>
      <p:ext uri="{BB962C8B-B14F-4D97-AF65-F5344CB8AC3E}">
        <p14:creationId xmlns:p14="http://schemas.microsoft.com/office/powerpoint/2010/main" val="4212895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4</a:t>
            </a:fld>
            <a:endParaRPr lang="en-US" altLang="en-US"/>
          </a:p>
        </p:txBody>
      </p:sp>
    </p:spTree>
    <p:extLst>
      <p:ext uri="{BB962C8B-B14F-4D97-AF65-F5344CB8AC3E}">
        <p14:creationId xmlns:p14="http://schemas.microsoft.com/office/powerpoint/2010/main" val="2384576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5</a:t>
            </a:fld>
            <a:endParaRPr lang="en-US" altLang="en-US"/>
          </a:p>
        </p:txBody>
      </p:sp>
    </p:spTree>
    <p:extLst>
      <p:ext uri="{BB962C8B-B14F-4D97-AF65-F5344CB8AC3E}">
        <p14:creationId xmlns:p14="http://schemas.microsoft.com/office/powerpoint/2010/main" val="97511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6C0B62AE-A0CE-FC42-A37A-8B86A59EABD8}"/>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E848BE7A-6B6A-AF43-906B-C1DA93485CB8}" type="slidenum">
              <a:rPr lang="en-US" altLang="en-US" smtClean="0">
                <a:latin typeface="Arial" panose="020B0604020202020204" pitchFamily="34" charset="0"/>
              </a:rPr>
              <a:pPr fontAlgn="base">
                <a:spcBef>
                  <a:spcPct val="0"/>
                </a:spcBef>
                <a:spcAft>
                  <a:spcPct val="0"/>
                </a:spcAft>
              </a:pPr>
              <a:t>6</a:t>
            </a:fld>
            <a:endParaRPr lang="en-US" altLang="en-US">
              <a:latin typeface="Arial" panose="020B0604020202020204" pitchFamily="34" charset="0"/>
            </a:endParaRPr>
          </a:p>
        </p:txBody>
      </p:sp>
      <p:sp>
        <p:nvSpPr>
          <p:cNvPr id="15362" name="Rectangle 2">
            <a:extLst>
              <a:ext uri="{FF2B5EF4-FFF2-40B4-BE49-F238E27FC236}">
                <a16:creationId xmlns:a16="http://schemas.microsoft.com/office/drawing/2014/main" id="{3F4C14A2-BB6C-FF4A-9078-3624E763ED90}"/>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6151A890-C985-B54D-B26E-4FCCB1C7A573}"/>
              </a:ext>
            </a:extLst>
          </p:cNvPr>
          <p:cNvSpPr>
            <a:spLocks noGrp="1" noChangeArrowheads="1"/>
          </p:cNvSpPr>
          <p:nvPr>
            <p:ph type="body" idx="1"/>
          </p:nvPr>
        </p:nvSpPr>
        <p:spPr>
          <a:noFill/>
        </p:spPr>
        <p:txBody>
          <a:bodyPr/>
          <a:lstStyle/>
          <a:p>
            <a:pPr eaLnBrk="1" hangingPunct="1">
              <a:defRPr/>
            </a:pPr>
            <a:r>
              <a:rPr lang="en-US" altLang="en-US" dirty="0">
                <a:latin typeface="Arial"/>
                <a:cs typeface="Arial"/>
              </a:rPr>
              <a:t>Additional prompts:</a:t>
            </a:r>
          </a:p>
          <a:p>
            <a:pPr>
              <a:defRPr/>
            </a:pPr>
            <a:endParaRPr lang="en-US" altLang="en-US" dirty="0">
              <a:latin typeface="Arial"/>
              <a:cs typeface="Arial"/>
            </a:endParaRPr>
          </a:p>
          <a:p>
            <a:pPr marL="285750" marR="0" lvl="0" indent="-285750" algn="l" defTabSz="914400">
              <a:lnSpc>
                <a:spcPct val="100000"/>
              </a:lnSpc>
              <a:spcBef>
                <a:spcPct val="30000"/>
              </a:spcBef>
              <a:spcAft>
                <a:spcPct val="0"/>
              </a:spcAft>
              <a:buClrTx/>
              <a:buSzTx/>
              <a:buFont typeface="Arial" panose="020B0604020202020204" pitchFamily="34" charset="0"/>
              <a:buChar char="•"/>
              <a:tabLst/>
              <a:defRPr/>
            </a:pPr>
            <a:r>
              <a:rPr lang="en-US" altLang="en-US" dirty="0">
                <a:latin typeface="Arial"/>
                <a:cs typeface="Arial"/>
              </a:rPr>
              <a:t>What site security precautions do you take, if any? Who is responsible for this?</a:t>
            </a:r>
            <a:endParaRPr lang="en-US" dirty="0">
              <a:latin typeface="Arial"/>
              <a:cs typeface="Arial"/>
            </a:endParaRPr>
          </a:p>
          <a:p>
            <a:pPr marL="285750" indent="-285750">
              <a:buFont typeface="Arial" panose="020B0604020202020204" pitchFamily="34" charset="0"/>
              <a:buChar char="•"/>
              <a:defRPr/>
            </a:pPr>
            <a:endParaRPr lang="en-US" altLang="en-US" dirty="0">
              <a:latin typeface="Arial"/>
              <a:cs typeface="Arial"/>
            </a:endParaRPr>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dirty="0">
                <a:latin typeface="Arial"/>
                <a:cs typeface="Arial"/>
              </a:rPr>
              <a:t>Do you activate the COOP?</a:t>
            </a:r>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altLang="en-US" dirty="0">
              <a:latin typeface="Arial"/>
              <a:cs typeface="Arial"/>
            </a:endParaRPr>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dirty="0">
                <a:latin typeface="Arial"/>
                <a:cs typeface="Arial"/>
              </a:rPr>
              <a:t>Do you activate ICS?</a:t>
            </a:r>
          </a:p>
          <a:p>
            <a:pPr marL="285750" indent="-285750">
              <a:buFont typeface="Arial" panose="020B0604020202020204" pitchFamily="34" charset="0"/>
              <a:buChar char="•"/>
            </a:pPr>
            <a:endParaRPr lang="en-US" altLang="en-US" dirty="0">
              <a:latin typeface="Arial"/>
              <a:cs typeface="Arial"/>
            </a:endParaRPr>
          </a:p>
          <a:p>
            <a:pPr marL="285750" lvl="0" indent="-285750" eaLnBrk="1" hangingPunct="1">
              <a:buFont typeface="Arial" panose="020B0604020202020204" pitchFamily="34" charset="0"/>
              <a:buChar char="•"/>
            </a:pPr>
            <a:r>
              <a:rPr lang="en-US" altLang="en-US" dirty="0">
                <a:latin typeface="Arial"/>
                <a:cs typeface="Arial"/>
              </a:rPr>
              <a:t>How much certainty do you need before you do something?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4940C0A5-C32F-5943-8781-24A0A7CB1F08}"/>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863539CE-EBE7-0E43-AC67-7B7A40DAB888}" type="slidenum">
              <a:rPr lang="en-US" altLang="en-US" smtClean="0">
                <a:latin typeface="Arial" panose="020B0604020202020204" pitchFamily="34" charset="0"/>
              </a:rPr>
              <a:pPr fontAlgn="base">
                <a:spcBef>
                  <a:spcPct val="0"/>
                </a:spcBef>
                <a:spcAft>
                  <a:spcPct val="0"/>
                </a:spcAft>
              </a:pPr>
              <a:t>7</a:t>
            </a:fld>
            <a:endParaRPr lang="en-US" altLang="en-US">
              <a:latin typeface="Arial" panose="020B0604020202020204" pitchFamily="34" charset="0"/>
            </a:endParaRPr>
          </a:p>
        </p:txBody>
      </p:sp>
      <p:sp>
        <p:nvSpPr>
          <p:cNvPr id="17410" name="Rectangle 2">
            <a:extLst>
              <a:ext uri="{FF2B5EF4-FFF2-40B4-BE49-F238E27FC236}">
                <a16:creationId xmlns:a16="http://schemas.microsoft.com/office/drawing/2014/main" id="{C20E1B8C-F12A-B448-BB40-67B873259DF0}"/>
              </a:ext>
            </a:extLst>
          </p:cNvPr>
          <p:cNvSpPr>
            <a:spLocks noGrp="1" noRot="1" noChangeAspect="1" noChangeArrowheads="1" noTextEdit="1"/>
          </p:cNvSpPr>
          <p:nvPr>
            <p:ph type="sldImg"/>
          </p:nvPr>
        </p:nvSpPr>
        <p:spPr>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B803AA19-5FE0-E544-B35F-217A374C0647}"/>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B84513BC-0AAE-5643-8A81-36D5E273AE18}" type="slidenum">
              <a:rPr lang="en-US" altLang="en-US" smtClean="0">
                <a:latin typeface="Arial" panose="020B0604020202020204" pitchFamily="34" charset="0"/>
              </a:rPr>
              <a:pPr fontAlgn="base">
                <a:spcBef>
                  <a:spcPct val="0"/>
                </a:spcBef>
                <a:spcAft>
                  <a:spcPct val="0"/>
                </a:spcAft>
              </a:pPr>
              <a:t>8</a:t>
            </a:fld>
            <a:endParaRPr lang="en-US" altLang="en-US">
              <a:latin typeface="Arial" panose="020B0604020202020204" pitchFamily="34" charset="0"/>
            </a:endParaRPr>
          </a:p>
        </p:txBody>
      </p:sp>
      <p:sp>
        <p:nvSpPr>
          <p:cNvPr id="19458" name="Rectangle 2">
            <a:extLst>
              <a:ext uri="{FF2B5EF4-FFF2-40B4-BE49-F238E27FC236}">
                <a16:creationId xmlns:a16="http://schemas.microsoft.com/office/drawing/2014/main" id="{85C0E030-189A-1446-A614-3E5465BCC3E4}"/>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36404665-8677-8E45-9EAB-AF052A986805}"/>
              </a:ext>
            </a:extLst>
          </p:cNvPr>
          <p:cNvSpPr>
            <a:spLocks noGrp="1" noChangeArrowheads="1"/>
          </p:cNvSpPr>
          <p:nvPr>
            <p:ph type="body" idx="1"/>
          </p:nvPr>
        </p:nvSpPr>
        <p:spPr>
          <a:noFill/>
        </p:spPr>
        <p:txBody>
          <a:bodyPr/>
          <a:lstStyle/>
          <a:p>
            <a:pPr eaLnBrk="1" hangingPunct="1"/>
            <a:r>
              <a:rPr lang="en-US" altLang="en-US" dirty="0">
                <a:latin typeface="Arial"/>
                <a:cs typeface="Arial"/>
              </a:rPr>
              <a:t>Additional prompts:</a:t>
            </a:r>
          </a:p>
          <a:p>
            <a:pPr marL="171450" indent="-171450">
              <a:buFont typeface="Arial" panose="020B0604020202020204" pitchFamily="34" charset="0"/>
              <a:buChar char="•"/>
            </a:pPr>
            <a:endParaRPr lang="en-US" altLang="en-US" dirty="0">
              <a:latin typeface="Arial"/>
              <a:cs typeface="Arial"/>
            </a:endParaRPr>
          </a:p>
          <a:p>
            <a:pPr marL="171450" indent="-171450">
              <a:buFont typeface="Arial" panose="020B0604020202020204" pitchFamily="34" charset="0"/>
              <a:buChar char="•"/>
            </a:pPr>
            <a:r>
              <a:rPr lang="en-US" altLang="en-US" dirty="0">
                <a:latin typeface="Arial"/>
                <a:cs typeface="Arial"/>
              </a:rPr>
              <a:t>How does this affect your network communications?</a:t>
            </a:r>
            <a:endParaRPr lang="en-US" dirty="0">
              <a:latin typeface="Arial"/>
              <a:cs typeface="Arial"/>
            </a:endParaRPr>
          </a:p>
          <a:p>
            <a:pPr marL="171450" indent="-171450">
              <a:buFont typeface="Arial" panose="020B0604020202020204" pitchFamily="34" charset="0"/>
              <a:buChar char="•"/>
            </a:pPr>
            <a:endParaRPr lang="en-US" altLang="en-US" dirty="0">
              <a:latin typeface="Arial"/>
              <a:cs typeface="Arial"/>
            </a:endParaRPr>
          </a:p>
          <a:p>
            <a:pPr marL="171450" indent="-171450" eaLnBrk="1" hangingPunct="1">
              <a:buFont typeface="Arial" panose="020B0604020202020204" pitchFamily="34" charset="0"/>
              <a:buChar char="•"/>
            </a:pPr>
            <a:r>
              <a:rPr lang="en-US" altLang="en-US" dirty="0">
                <a:latin typeface="Arial"/>
                <a:cs typeface="Arial"/>
              </a:rPr>
              <a:t>Are work cell phones wi-fi enabled?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9</a:t>
            </a:fld>
            <a:endParaRPr lang="en-US" altLang="en-US"/>
          </a:p>
        </p:txBody>
      </p:sp>
    </p:spTree>
    <p:extLst>
      <p:ext uri="{BB962C8B-B14F-4D97-AF65-F5344CB8AC3E}">
        <p14:creationId xmlns:p14="http://schemas.microsoft.com/office/powerpoint/2010/main" val="167760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with portrait image">
    <p:bg>
      <p:bgPr>
        <a:solidFill>
          <a:schemeClr val="tx2"/>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0" y="0"/>
            <a:ext cx="4572000" cy="6858000"/>
          </a:xfrm>
          <a:noFill/>
          <a:ln>
            <a:noFill/>
          </a:ln>
        </p:spPr>
        <p:txBody>
          <a:bodyPr lIns="274320" tIns="731520" anchor="t"/>
          <a:lstStyle>
            <a:lvl1pPr algn="l">
              <a:defRPr>
                <a:solidFill>
                  <a:schemeClr val="bg1"/>
                </a:solidFill>
              </a:defRPr>
            </a:lvl1pPr>
          </a:lstStyle>
          <a:p>
            <a:r>
              <a:rPr lang="en-US" dirty="0"/>
              <a:t>Click to edit Master title style</a:t>
            </a:r>
          </a:p>
        </p:txBody>
      </p:sp>
      <p:sp>
        <p:nvSpPr>
          <p:cNvPr id="4" name="Picture Placeholder 37"/>
          <p:cNvSpPr>
            <a:spLocks noGrp="1"/>
          </p:cNvSpPr>
          <p:nvPr>
            <p:ph type="pic" sz="quarter" idx="14"/>
          </p:nvPr>
        </p:nvSpPr>
        <p:spPr>
          <a:xfrm>
            <a:off x="4572000" y="-27432"/>
            <a:ext cx="4572000" cy="6885432"/>
          </a:xfrm>
          <a:solidFill>
            <a:srgbClr val="FFFFFF"/>
          </a:solidFill>
        </p:spPr>
        <p:txBody>
          <a:bodyPr rtlCol="0">
            <a:noAutofit/>
          </a:bodyPr>
          <a:lstStyle/>
          <a:p>
            <a:pPr lvl="0"/>
            <a:r>
              <a:rPr lang="en-US" noProof="0"/>
              <a:t>Click icon to add picture</a:t>
            </a:r>
          </a:p>
        </p:txBody>
      </p:sp>
      <p:sp>
        <p:nvSpPr>
          <p:cNvPr id="15" name="Subtitle 2"/>
          <p:cNvSpPr>
            <a:spLocks noGrp="1"/>
          </p:cNvSpPr>
          <p:nvPr>
            <p:ph type="subTitle" idx="1"/>
          </p:nvPr>
        </p:nvSpPr>
        <p:spPr>
          <a:xfrm>
            <a:off x="181295" y="2922959"/>
            <a:ext cx="4014583" cy="1752600"/>
          </a:xfr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91532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Ending Logo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DE5213-F01A-1740-9F93-C72E74F4EDD6}"/>
              </a:ext>
            </a:extLst>
          </p:cNvPr>
          <p:cNvSpPr txBox="1">
            <a:spLocks noChangeArrowheads="1"/>
          </p:cNvSpPr>
          <p:nvPr/>
        </p:nvSpPr>
        <p:spPr bwMode="auto">
          <a:xfrm>
            <a:off x="-4527550" y="1703388"/>
            <a:ext cx="4287837" cy="647700"/>
          </a:xfrm>
          <a:prstGeom prst="rect">
            <a:avLst/>
          </a:prstGeom>
          <a:solidFill>
            <a:srgbClr val="FFFF7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defRPr/>
            </a:pPr>
            <a:r>
              <a:rPr lang="en-US" altLang="en-US"/>
              <a:t>The is the “Ending Logo Slide” layout. It should be the last slide in the deck</a:t>
            </a:r>
            <a:endParaRPr lang="en-US" altLang="en-US" sz="2400"/>
          </a:p>
        </p:txBody>
      </p:sp>
      <p:pic>
        <p:nvPicPr>
          <p:cNvPr id="3" name="Picture 5">
            <a:extLst>
              <a:ext uri="{FF2B5EF4-FFF2-40B4-BE49-F238E27FC236}">
                <a16:creationId xmlns:a16="http://schemas.microsoft.com/office/drawing/2014/main" id="{7796F19C-D6A9-CE4A-91A6-6D845A90165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32050" y="2501900"/>
            <a:ext cx="4273550"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267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4192-58EC-4F49-80EE-434F23FD0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C94F98-B294-924E-88A3-0853F5529D4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0860D2C-C9AD-48BB-98A1-259BE6ED3E46}"/>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1122752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89197-2F65-B444-94AA-85329E8DCC51}"/>
              </a:ext>
            </a:extLst>
          </p:cNvPr>
          <p:cNvSpPr>
            <a:spLocks noGrp="1"/>
          </p:cNvSpPr>
          <p:nvPr>
            <p:ph type="title"/>
          </p:nvPr>
        </p:nvSpPr>
        <p:spPr>
          <a:xfrm>
            <a:off x="0" y="388938"/>
            <a:ext cx="9144000" cy="6111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350D90-0D09-1449-B944-B3661B98A4A9}"/>
              </a:ext>
            </a:extLst>
          </p:cNvPr>
          <p:cNvSpPr>
            <a:spLocks noGrp="1"/>
          </p:cNvSpPr>
          <p:nvPr>
            <p:ph type="body" sz="half" idx="1"/>
          </p:nvPr>
        </p:nvSpPr>
        <p:spPr>
          <a:xfrm>
            <a:off x="7477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870E6C-0DBE-1142-A189-89974313A963}"/>
              </a:ext>
            </a:extLst>
          </p:cNvPr>
          <p:cNvSpPr>
            <a:spLocks noGrp="1"/>
          </p:cNvSpPr>
          <p:nvPr>
            <p:ph sz="half" idx="2"/>
          </p:nvPr>
        </p:nvSpPr>
        <p:spPr>
          <a:xfrm>
            <a:off x="47101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6197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2536-2512-2941-8E48-5D79250B5E84}"/>
              </a:ext>
            </a:extLst>
          </p:cNvPr>
          <p:cNvSpPr>
            <a:spLocks noGrp="1"/>
          </p:cNvSpPr>
          <p:nvPr>
            <p:ph type="title"/>
          </p:nvPr>
        </p:nvSpPr>
        <p:spPr>
          <a:xfrm>
            <a:off x="0" y="388938"/>
            <a:ext cx="9144000" cy="611187"/>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0CD30A7-BAB8-5B4C-8197-DBF01806CD29}"/>
              </a:ext>
            </a:extLst>
          </p:cNvPr>
          <p:cNvSpPr>
            <a:spLocks noGrp="1"/>
          </p:cNvSpPr>
          <p:nvPr>
            <p:ph sz="half" idx="1"/>
          </p:nvPr>
        </p:nvSpPr>
        <p:spPr>
          <a:xfrm>
            <a:off x="7477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67D7D0-77ED-914A-83DD-2857D9DCC0B0}"/>
              </a:ext>
            </a:extLst>
          </p:cNvPr>
          <p:cNvSpPr>
            <a:spLocks noGrp="1"/>
          </p:cNvSpPr>
          <p:nvPr>
            <p:ph type="body" sz="half" idx="2"/>
          </p:nvPr>
        </p:nvSpPr>
        <p:spPr>
          <a:xfrm>
            <a:off x="47101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D893EEA-FA82-4383-9111-63E9A605BC50}"/>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2265060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Plain Title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CC0A9FF-4ECF-264D-906B-BD16988414C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82938" y="5530850"/>
            <a:ext cx="2757487"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84467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600451"/>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5149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57200" y="1417639"/>
            <a:ext cx="8229602" cy="4930775"/>
          </a:xfrm>
        </p:spPr>
        <p:txBody>
          <a:bodyP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a:extLst>
              <a:ext uri="{FF2B5EF4-FFF2-40B4-BE49-F238E27FC236}">
                <a16:creationId xmlns:a16="http://schemas.microsoft.com/office/drawing/2014/main" id="{2F02343E-21BD-41A7-A9CF-725DC25E5C9C}"/>
              </a:ext>
            </a:extLst>
          </p:cNvPr>
          <p:cNvSpPr>
            <a:spLocks noGrp="1"/>
          </p:cNvSpPr>
          <p:nvPr>
            <p:ph type="ftr" sz="quarter" idx="11"/>
          </p:nvPr>
        </p:nvSpPr>
        <p:spPr/>
        <p:txBody>
          <a:bodyPr/>
          <a:lstStyle/>
          <a:p>
            <a:r>
              <a:rPr lang="en-US"/>
              <a:t>DRAFT: NOT CLEARED FOR DISSEMINATION</a:t>
            </a:r>
          </a:p>
        </p:txBody>
      </p:sp>
    </p:spTree>
    <p:extLst>
      <p:ext uri="{BB962C8B-B14F-4D97-AF65-F5344CB8AC3E}">
        <p14:creationId xmlns:p14="http://schemas.microsoft.com/office/powerpoint/2010/main" val="3824048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08D66F-00ED-9F4B-BDB5-E814BEA71578}"/>
              </a:ext>
            </a:extLst>
          </p:cNvPr>
          <p:cNvSpPr txBox="1"/>
          <p:nvPr/>
        </p:nvSpPr>
        <p:spPr>
          <a:xfrm>
            <a:off x="-4727575" y="-446088"/>
            <a:ext cx="4525962" cy="12649201"/>
          </a:xfrm>
          <a:prstGeom prst="rect">
            <a:avLst/>
          </a:prstGeom>
          <a:solidFill>
            <a:srgbClr val="FFFF74"/>
          </a:solidFill>
        </p:spPr>
        <p:txBody>
          <a:bodyPr>
            <a:spAutoFit/>
          </a:bodyPr>
          <a:lstStyle/>
          <a:p>
            <a:pPr eaLnBrk="1" fontAlgn="auto" hangingPunct="1">
              <a:spcBef>
                <a:spcPts val="0"/>
              </a:spcBef>
              <a:spcAft>
                <a:spcPts val="0"/>
              </a:spcAft>
              <a:defRPr/>
            </a:pPr>
            <a:r>
              <a:rPr lang="en-US" sz="2400" dirty="0">
                <a:latin typeface="+mn-lt"/>
              </a:rPr>
              <a:t>To use a sample plotted chart, copy data from an Excel spreadsheet into PowerPoint’s spreadsheet, following these steps:</a:t>
            </a:r>
          </a:p>
          <a:p>
            <a:pPr marL="342900" indent="-342900" eaLnBrk="1" fontAlgn="auto" hangingPunct="1">
              <a:spcBef>
                <a:spcPts val="0"/>
              </a:spcBef>
              <a:spcAft>
                <a:spcPts val="0"/>
              </a:spcAft>
              <a:buFontTx/>
              <a:buAutoNum type="arabicParenR"/>
              <a:defRPr/>
            </a:pPr>
            <a:r>
              <a:rPr lang="en-US" sz="2400" dirty="0">
                <a:latin typeface="+mn-lt"/>
              </a:rPr>
              <a:t>Click once on this chart.</a:t>
            </a:r>
          </a:p>
          <a:p>
            <a:pPr marL="342900" indent="-342900" eaLnBrk="1" fontAlgn="auto" hangingPunct="1">
              <a:spcBef>
                <a:spcPts val="0"/>
              </a:spcBef>
              <a:spcAft>
                <a:spcPts val="0"/>
              </a:spcAft>
              <a:buFontTx/>
              <a:buAutoNum type="arabicParenR"/>
              <a:defRPr/>
            </a:pPr>
            <a:r>
              <a:rPr lang="en-US" sz="2400" dirty="0">
                <a:latin typeface="+mn-lt"/>
              </a:rPr>
              <a:t>Select the Charts tab in the ribbon (above).</a:t>
            </a:r>
          </a:p>
          <a:p>
            <a:pPr marL="342900" indent="-342900" eaLnBrk="1" fontAlgn="auto" hangingPunct="1">
              <a:spcBef>
                <a:spcPts val="0"/>
              </a:spcBef>
              <a:spcAft>
                <a:spcPts val="0"/>
              </a:spcAft>
              <a:buFontTx/>
              <a:buAutoNum type="arabicParenR"/>
              <a:defRPr/>
            </a:pPr>
            <a:r>
              <a:rPr lang="en-US" sz="2400" dirty="0">
                <a:latin typeface="+mn-lt"/>
              </a:rPr>
              <a:t>Select </a:t>
            </a:r>
            <a:r>
              <a:rPr lang="en-US" sz="2400" dirty="0" err="1">
                <a:latin typeface="+mn-lt"/>
              </a:rPr>
              <a:t>EditX</a:t>
            </a:r>
            <a:r>
              <a:rPr lang="en-US" sz="2400" dirty="0">
                <a:latin typeface="+mn-lt"/>
              </a:rPr>
              <a:t> in the Data section of the Charts tab.</a:t>
            </a:r>
          </a:p>
          <a:p>
            <a:pPr marL="342900" indent="-342900" eaLnBrk="1" fontAlgn="auto" hangingPunct="1">
              <a:spcBef>
                <a:spcPts val="0"/>
              </a:spcBef>
              <a:spcAft>
                <a:spcPts val="0"/>
              </a:spcAft>
              <a:buFontTx/>
              <a:buAutoNum type="arabicParenR"/>
              <a:defRPr/>
            </a:pPr>
            <a:r>
              <a:rPr lang="en-US" sz="2400" dirty="0">
                <a:latin typeface="+mn-lt"/>
              </a:rPr>
              <a:t>In the newly launched spreadsheet, scroll to the top, select the placeholder cells and “Clear,” then “All.”</a:t>
            </a:r>
          </a:p>
          <a:p>
            <a:pPr marL="342900" indent="-342900" eaLnBrk="1" fontAlgn="auto" hangingPunct="1">
              <a:spcBef>
                <a:spcPts val="0"/>
              </a:spcBef>
              <a:spcAft>
                <a:spcPts val="0"/>
              </a:spcAft>
              <a:buFontTx/>
              <a:buAutoNum type="arabicParenR"/>
              <a:defRPr/>
            </a:pPr>
            <a:r>
              <a:rPr lang="en-US" sz="2400" dirty="0">
                <a:latin typeface="+mn-lt"/>
              </a:rPr>
              <a:t>Copy needed cells from your Excel spreadsheet and paste into the cleared PPTX spreadsheet.</a:t>
            </a:r>
          </a:p>
          <a:p>
            <a:pPr marL="342900" indent="-342900" eaLnBrk="1" fontAlgn="auto" hangingPunct="1">
              <a:spcBef>
                <a:spcPts val="0"/>
              </a:spcBef>
              <a:spcAft>
                <a:spcPts val="0"/>
              </a:spcAft>
              <a:buFontTx/>
              <a:buAutoNum type="arabicParenR"/>
              <a:defRPr/>
            </a:pPr>
            <a:r>
              <a:rPr lang="en-US" sz="2400" dirty="0">
                <a:latin typeface="+mn-lt"/>
              </a:rPr>
              <a:t>If the chart has not updated to include the new cells, </a:t>
            </a:r>
          </a:p>
          <a:p>
            <a:pPr marL="800100" lvl="1" indent="-342900" eaLnBrk="1" fontAlgn="auto" hangingPunct="1">
              <a:spcBef>
                <a:spcPts val="0"/>
              </a:spcBef>
              <a:spcAft>
                <a:spcPts val="0"/>
              </a:spcAft>
              <a:buFontTx/>
              <a:buAutoNum type="arabicParenR"/>
              <a:defRPr/>
            </a:pPr>
            <a:r>
              <a:rPr lang="en-US" sz="2400" dirty="0">
                <a:latin typeface="+mn-lt"/>
              </a:rPr>
              <a:t>Mac: click on the </a:t>
            </a:r>
            <a:r>
              <a:rPr lang="en-US" sz="2400" dirty="0" err="1">
                <a:latin typeface="+mn-lt"/>
              </a:rPr>
              <a:t>EditX</a:t>
            </a:r>
            <a:r>
              <a:rPr lang="en-US" sz="2400" dirty="0">
                <a:latin typeface="+mn-lt"/>
              </a:rPr>
              <a:t> </a:t>
            </a:r>
            <a:r>
              <a:rPr lang="en-US" sz="2400" dirty="0" err="1">
                <a:latin typeface="+mn-lt"/>
              </a:rPr>
              <a:t>pulldown</a:t>
            </a:r>
            <a:r>
              <a:rPr lang="en-US" sz="2400" dirty="0">
                <a:latin typeface="+mn-lt"/>
              </a:rPr>
              <a:t>  menu, and select “Choose a different data range.”</a:t>
            </a:r>
          </a:p>
          <a:p>
            <a:pPr marL="800100" lvl="1" indent="-342900" eaLnBrk="1" fontAlgn="auto" hangingPunct="1">
              <a:spcBef>
                <a:spcPts val="0"/>
              </a:spcBef>
              <a:spcAft>
                <a:spcPts val="0"/>
              </a:spcAft>
              <a:buFontTx/>
              <a:buAutoNum type="arabicParenR"/>
              <a:defRPr/>
            </a:pPr>
            <a:r>
              <a:rPr lang="en-US" sz="2400" dirty="0">
                <a:latin typeface="+mn-lt"/>
              </a:rPr>
              <a:t>PC: Under Chart Tools/Design, click on “Select  Data.”</a:t>
            </a:r>
          </a:p>
          <a:p>
            <a:pPr marL="342900" indent="-342900" eaLnBrk="1" fontAlgn="auto" hangingPunct="1">
              <a:spcBef>
                <a:spcPts val="0"/>
              </a:spcBef>
              <a:spcAft>
                <a:spcPts val="0"/>
              </a:spcAft>
              <a:buFontTx/>
              <a:buAutoNum type="arabicParenR"/>
              <a:defRPr/>
            </a:pPr>
            <a:r>
              <a:rPr lang="en-US" sz="2400" dirty="0">
                <a:latin typeface="+mn-lt"/>
              </a:rPr>
              <a:t>In the spreadsheet, click and drag to encompass the whole range of needed cells and select “OK” in the “Select Data Source” window that shows up on the spreadsheet. </a:t>
            </a:r>
          </a:p>
        </p:txBody>
      </p:sp>
      <p:sp>
        <p:nvSpPr>
          <p:cNvPr id="2" name="Title 1"/>
          <p:cNvSpPr>
            <a:spLocks noGrp="1"/>
          </p:cNvSpPr>
          <p:nvPr>
            <p:ph type="title"/>
          </p:nvPr>
        </p:nvSpPr>
        <p:spPr/>
        <p:txBody>
          <a:bodyPr/>
          <a:lstStyle/>
          <a:p>
            <a:r>
              <a:rPr lang="en-US"/>
              <a:t>Click to edit Master title style</a:t>
            </a:r>
          </a:p>
        </p:txBody>
      </p:sp>
      <p:sp>
        <p:nvSpPr>
          <p:cNvPr id="4" name="Chart Placeholder 3"/>
          <p:cNvSpPr>
            <a:spLocks noGrp="1"/>
          </p:cNvSpPr>
          <p:nvPr>
            <p:ph type="chart" sz="quarter" idx="10"/>
          </p:nvPr>
        </p:nvSpPr>
        <p:spPr>
          <a:xfrm>
            <a:off x="0" y="1417639"/>
            <a:ext cx="9144000" cy="5111656"/>
          </a:xfrm>
        </p:spPr>
        <p:txBody>
          <a:bodyPr rtlCol="0">
            <a:noAutofit/>
          </a:bodyPr>
          <a:lstStyle/>
          <a:p>
            <a:pPr lvl="0"/>
            <a:r>
              <a:rPr lang="en-US" noProof="0"/>
              <a:t>Click icon to add chart</a:t>
            </a:r>
          </a:p>
        </p:txBody>
      </p:sp>
      <p:sp>
        <p:nvSpPr>
          <p:cNvPr id="3" name="Footer Placeholder 2">
            <a:extLst>
              <a:ext uri="{FF2B5EF4-FFF2-40B4-BE49-F238E27FC236}">
                <a16:creationId xmlns:a16="http://schemas.microsoft.com/office/drawing/2014/main" id="{FD0E9ED6-0D30-47B5-983C-50D266A25F33}"/>
              </a:ext>
            </a:extLst>
          </p:cNvPr>
          <p:cNvSpPr>
            <a:spLocks noGrp="1"/>
          </p:cNvSpPr>
          <p:nvPr>
            <p:ph type="ftr" sz="quarter" idx="11"/>
          </p:nvPr>
        </p:nvSpPr>
        <p:spPr/>
        <p:txBody>
          <a:bodyPr/>
          <a:lstStyle/>
          <a:p>
            <a:r>
              <a:rPr lang="en-US"/>
              <a:t>DRAFT: NOT CLEARED FOR DISSEMINATION</a:t>
            </a:r>
          </a:p>
        </p:txBody>
      </p:sp>
    </p:spTree>
    <p:extLst>
      <p:ext uri="{BB962C8B-B14F-4D97-AF65-F5344CB8AC3E}">
        <p14:creationId xmlns:p14="http://schemas.microsoft.com/office/powerpoint/2010/main" val="3201792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able Placeholder 3"/>
          <p:cNvSpPr>
            <a:spLocks noGrp="1"/>
          </p:cNvSpPr>
          <p:nvPr>
            <p:ph type="tbl" sz="quarter" idx="10"/>
          </p:nvPr>
        </p:nvSpPr>
        <p:spPr>
          <a:xfrm>
            <a:off x="457200" y="1417638"/>
            <a:ext cx="8229600" cy="4973637"/>
          </a:xfrm>
        </p:spPr>
        <p:txBody>
          <a:bodyPr rtlCol="0">
            <a:noAutofit/>
          </a:bodyPr>
          <a:lstStyle/>
          <a:p>
            <a:pPr lvl="0"/>
            <a:r>
              <a:rPr lang="en-US" noProof="0"/>
              <a:t>Click icon to add table</a:t>
            </a:r>
            <a:endParaRPr lang="en-US" noProof="0" dirty="0"/>
          </a:p>
        </p:txBody>
      </p:sp>
      <p:sp>
        <p:nvSpPr>
          <p:cNvPr id="3" name="Footer Placeholder 2">
            <a:extLst>
              <a:ext uri="{FF2B5EF4-FFF2-40B4-BE49-F238E27FC236}">
                <a16:creationId xmlns:a16="http://schemas.microsoft.com/office/drawing/2014/main" id="{7A3F8C62-44B2-43B9-A513-6554A404039B}"/>
              </a:ext>
            </a:extLst>
          </p:cNvPr>
          <p:cNvSpPr>
            <a:spLocks noGrp="1"/>
          </p:cNvSpPr>
          <p:nvPr>
            <p:ph type="ftr" sz="quarter" idx="11"/>
          </p:nvPr>
        </p:nvSpPr>
        <p:spPr/>
        <p:txBody>
          <a:bodyPr/>
          <a:lstStyle/>
          <a:p>
            <a:r>
              <a:rPr lang="en-US"/>
              <a:t>DRAFT: NOT CLEARED FOR DISSEMINATION</a:t>
            </a:r>
          </a:p>
        </p:txBody>
      </p:sp>
    </p:spTree>
    <p:extLst>
      <p:ext uri="{BB962C8B-B14F-4D97-AF65-F5344CB8AC3E}">
        <p14:creationId xmlns:p14="http://schemas.microsoft.com/office/powerpoint/2010/main" val="165476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mart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martArt Placeholder 3"/>
          <p:cNvSpPr>
            <a:spLocks noGrp="1"/>
          </p:cNvSpPr>
          <p:nvPr>
            <p:ph type="dgm" sz="quarter" idx="10"/>
          </p:nvPr>
        </p:nvSpPr>
        <p:spPr>
          <a:xfrm>
            <a:off x="457200" y="1417639"/>
            <a:ext cx="8229600" cy="4943475"/>
          </a:xfrm>
        </p:spPr>
        <p:txBody>
          <a:bodyPr rtlCol="0">
            <a:noAutofit/>
          </a:bodyPr>
          <a:lstStyle/>
          <a:p>
            <a:pPr lvl="0"/>
            <a:r>
              <a:rPr lang="en-US" noProof="0"/>
              <a:t>Click icon to add SmartArt graphic</a:t>
            </a:r>
          </a:p>
        </p:txBody>
      </p:sp>
      <p:sp>
        <p:nvSpPr>
          <p:cNvPr id="3" name="Footer Placeholder 2">
            <a:extLst>
              <a:ext uri="{FF2B5EF4-FFF2-40B4-BE49-F238E27FC236}">
                <a16:creationId xmlns:a16="http://schemas.microsoft.com/office/drawing/2014/main" id="{EF7B1F60-D086-4598-8156-FE5E050368FC}"/>
              </a:ext>
            </a:extLst>
          </p:cNvPr>
          <p:cNvSpPr>
            <a:spLocks noGrp="1"/>
          </p:cNvSpPr>
          <p:nvPr>
            <p:ph type="ftr" sz="quarter" idx="11"/>
          </p:nvPr>
        </p:nvSpPr>
        <p:spPr/>
        <p:txBody>
          <a:bodyPr/>
          <a:lstStyle/>
          <a:p>
            <a:r>
              <a:rPr lang="en-US"/>
              <a:t>DRAFT: NOT CLEARED FOR DISSEMINATION</a:t>
            </a:r>
          </a:p>
        </p:txBody>
      </p:sp>
    </p:spTree>
    <p:extLst>
      <p:ext uri="{BB962C8B-B14F-4D97-AF65-F5344CB8AC3E}">
        <p14:creationId xmlns:p14="http://schemas.microsoft.com/office/powerpoint/2010/main" val="378678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0F52CEF-5395-4942-ADBC-7D147621786D}"/>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286254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27B6591-FF06-42FF-8D18-789506BCF8D7}"/>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267641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73F58B8-D160-4226-8459-A445727482AA}"/>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348235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DBA9284-E0E7-1745-8C14-4F0BBAA27889}"/>
              </a:ext>
            </a:extLst>
          </p:cNvPr>
          <p:cNvSpPr>
            <a:spLocks noGrp="1" noChangeArrowheads="1"/>
          </p:cNvSpPr>
          <p:nvPr>
            <p:ph type="title"/>
          </p:nvPr>
        </p:nvSpPr>
        <p:spPr bwMode="auto">
          <a:xfrm>
            <a:off x="457200" y="0"/>
            <a:ext cx="82296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60024F1-4E6B-2C41-9CA8-2CE05A1FF76B}"/>
              </a:ext>
            </a:extLst>
          </p:cNvPr>
          <p:cNvSpPr>
            <a:spLocks noGrp="1" noChangeArrowheads="1"/>
          </p:cNvSpPr>
          <p:nvPr>
            <p:ph type="body" idx="1"/>
          </p:nvPr>
        </p:nvSpPr>
        <p:spPr bwMode="auto">
          <a:xfrm>
            <a:off x="457200" y="1417638"/>
            <a:ext cx="8229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9700" name="TextBox 8">
            <a:extLst>
              <a:ext uri="{FF2B5EF4-FFF2-40B4-BE49-F238E27FC236}">
                <a16:creationId xmlns:a16="http://schemas.microsoft.com/office/drawing/2014/main" id="{8BE16575-61B1-834E-B91E-B8928C17D5C5}"/>
              </a:ext>
            </a:extLst>
          </p:cNvPr>
          <p:cNvSpPr txBox="1">
            <a:spLocks noChangeArrowheads="1"/>
          </p:cNvSpPr>
          <p:nvPr/>
        </p:nvSpPr>
        <p:spPr bwMode="auto">
          <a:xfrm>
            <a:off x="5005388" y="6505575"/>
            <a:ext cx="41386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defRPr/>
            </a:pPr>
            <a:r>
              <a:rPr lang="en-US" altLang="en-US" sz="1200"/>
              <a:t>Slide </a:t>
            </a:r>
            <a:fld id="{E8F52348-7DCA-0746-9087-4E09698D5CC0}" type="slidenum">
              <a:rPr lang="en-US" altLang="en-US" sz="1200" smtClean="0"/>
              <a:pPr algn="r" eaLnBrk="1" hangingPunct="1">
                <a:defRPr/>
              </a:pPr>
              <a:t>‹#›</a:t>
            </a:fld>
            <a:endParaRPr lang="en-US" altLang="en-US" sz="1200"/>
          </a:p>
        </p:txBody>
      </p:sp>
      <p:sp>
        <p:nvSpPr>
          <p:cNvPr id="2" name="Footer Placeholder 1">
            <a:extLst>
              <a:ext uri="{FF2B5EF4-FFF2-40B4-BE49-F238E27FC236}">
                <a16:creationId xmlns:a16="http://schemas.microsoft.com/office/drawing/2014/main" id="{BCDDD383-DB8C-49D3-AC8E-8AF0EF1CC46F}"/>
              </a:ext>
            </a:extLst>
          </p:cNvPr>
          <p:cNvSpPr>
            <a:spLocks noGrp="1"/>
          </p:cNvSpPr>
          <p:nvPr>
            <p:ph type="ftr" sz="quarter" idx="3"/>
          </p:nvPr>
        </p:nvSpPr>
        <p:spPr>
          <a:xfrm>
            <a:off x="3028950" y="6461918"/>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DRAFT: NOT CLEARED FOR DISSEMINATION</a:t>
            </a: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12" r:id="rId3"/>
    <p:sldLayoutId id="2147483723" r:id="rId4"/>
    <p:sldLayoutId id="2147483713" r:id="rId5"/>
    <p:sldLayoutId id="2147483714" r:id="rId6"/>
    <p:sldLayoutId id="2147483715" r:id="rId7"/>
    <p:sldLayoutId id="2147483716" r:id="rId8"/>
    <p:sldLayoutId id="2147483717" r:id="rId9"/>
    <p:sldLayoutId id="2147483724" r:id="rId10"/>
    <p:sldLayoutId id="2147483718" r:id="rId11"/>
    <p:sldLayoutId id="2147483719" r:id="rId12"/>
    <p:sldLayoutId id="2147483720" r:id="rId13"/>
  </p:sldLayoutIdLst>
  <p:hf sldNum="0" hdr="0" dt="0"/>
  <p:txStyles>
    <p:titleStyle>
      <a:lvl1pPr algn="ctr" rtl="0" eaLnBrk="0" fontAlgn="base" hangingPunct="0">
        <a:spcBef>
          <a:spcPct val="0"/>
        </a:spcBef>
        <a:spcAft>
          <a:spcPct val="0"/>
        </a:spcAft>
        <a:defRPr sz="4000" b="1" kern="1200">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Franklin Gothic Medium" panose="020B0603020102020204" pitchFamily="34" charset="0"/>
        </a:defRPr>
      </a:lvl2pPr>
      <a:lvl3pPr algn="ctr" rtl="0" eaLnBrk="0" fontAlgn="base" hangingPunct="0">
        <a:spcBef>
          <a:spcPct val="0"/>
        </a:spcBef>
        <a:spcAft>
          <a:spcPct val="0"/>
        </a:spcAft>
        <a:defRPr sz="4000" b="1">
          <a:solidFill>
            <a:schemeClr val="tx2"/>
          </a:solidFill>
          <a:latin typeface="Franklin Gothic Medium" panose="020B0603020102020204" pitchFamily="34" charset="0"/>
        </a:defRPr>
      </a:lvl3pPr>
      <a:lvl4pPr algn="ctr" rtl="0" eaLnBrk="0" fontAlgn="base" hangingPunct="0">
        <a:spcBef>
          <a:spcPct val="0"/>
        </a:spcBef>
        <a:spcAft>
          <a:spcPct val="0"/>
        </a:spcAft>
        <a:defRPr sz="4000" b="1">
          <a:solidFill>
            <a:schemeClr val="tx2"/>
          </a:solidFill>
          <a:latin typeface="Franklin Gothic Medium" panose="020B0603020102020204" pitchFamily="34" charset="0"/>
        </a:defRPr>
      </a:lvl4pPr>
      <a:lvl5pPr algn="ctr" rtl="0" eaLnBrk="0" fontAlgn="base" hangingPunct="0">
        <a:spcBef>
          <a:spcPct val="0"/>
        </a:spcBef>
        <a:spcAft>
          <a:spcPct val="0"/>
        </a:spcAft>
        <a:defRPr sz="4000" b="1">
          <a:solidFill>
            <a:schemeClr val="tx2"/>
          </a:solidFill>
          <a:latin typeface="Franklin Gothic Medium" panose="020B0603020102020204" pitchFamily="34" charset="0"/>
        </a:defRPr>
      </a:lvl5pPr>
      <a:lvl6pPr marL="457200" algn="ctr" rtl="0" fontAlgn="base">
        <a:spcBef>
          <a:spcPct val="0"/>
        </a:spcBef>
        <a:spcAft>
          <a:spcPct val="0"/>
        </a:spcAft>
        <a:defRPr sz="4000" b="1">
          <a:solidFill>
            <a:schemeClr val="tx2"/>
          </a:solidFill>
          <a:latin typeface="Franklin Gothic Medium" panose="020B0603020102020204" pitchFamily="34" charset="0"/>
        </a:defRPr>
      </a:lvl6pPr>
      <a:lvl7pPr marL="914400" algn="ctr" rtl="0" fontAlgn="base">
        <a:spcBef>
          <a:spcPct val="0"/>
        </a:spcBef>
        <a:spcAft>
          <a:spcPct val="0"/>
        </a:spcAft>
        <a:defRPr sz="4000" b="1">
          <a:solidFill>
            <a:schemeClr val="tx2"/>
          </a:solidFill>
          <a:latin typeface="Franklin Gothic Medium" panose="020B0603020102020204" pitchFamily="34" charset="0"/>
        </a:defRPr>
      </a:lvl7pPr>
      <a:lvl8pPr marL="1371600" algn="ctr" rtl="0" fontAlgn="base">
        <a:spcBef>
          <a:spcPct val="0"/>
        </a:spcBef>
        <a:spcAft>
          <a:spcPct val="0"/>
        </a:spcAft>
        <a:defRPr sz="4000" b="1">
          <a:solidFill>
            <a:schemeClr val="tx2"/>
          </a:solidFill>
          <a:latin typeface="Franklin Gothic Medium" panose="020B0603020102020204" pitchFamily="34" charset="0"/>
        </a:defRPr>
      </a:lvl8pPr>
      <a:lvl9pPr marL="1828800" algn="ctr" rtl="0" fontAlgn="base">
        <a:spcBef>
          <a:spcPct val="0"/>
        </a:spcBef>
        <a:spcAft>
          <a:spcPct val="0"/>
        </a:spcAft>
        <a:defRPr sz="4000" b="1">
          <a:solidFill>
            <a:schemeClr val="tx2"/>
          </a:solidFill>
          <a:latin typeface="Franklin Gothic Medium" panose="020B0603020102020204" pitchFamily="34" charset="0"/>
        </a:defRPr>
      </a:lvl9pPr>
    </p:titleStyle>
    <p:bodyStyle>
      <a:lvl1pPr marL="342900" indent="-342900" algn="l" rtl="0" eaLnBrk="0" fontAlgn="base" hangingPunct="0">
        <a:spcBef>
          <a:spcPts val="1800"/>
        </a:spcBef>
        <a:spcAft>
          <a:spcPct val="0"/>
        </a:spcAft>
        <a:buClr>
          <a:schemeClr val="tx2"/>
        </a:buClr>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commons.wikimedia.org/wiki/File:Tornade002.jpg"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hotolib.noaa.gov/Collections/National-Severe-Storms-Laboratory/Other/emodule/626/eitem/17670"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s://photolib.noaa.gov/Collections/National-Weather-Service/Meteorological-Monsters/Tornadoes/emodule/643/eitem/2787" TargetMode="Externa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photolib.noaa.gov/Collections/National-Severe-Storms-Laboratory/Tornadoes/emodule/463/eitem/887" TargetMode="External"/><Relationship Id="rId5" Type="http://schemas.openxmlformats.org/officeDocument/2006/relationships/image" Target="../media/image9.jpg"/><Relationship Id="rId4" Type="http://schemas.openxmlformats.org/officeDocument/2006/relationships/hyperlink" Target="https://photolib.noaa.gov/Collections/National-Weather-Service/Other/emodule/627/eitem/20045"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flic.kr/p/qAVcCj"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flic.kr/p/W4YxiQ" TargetMode="External"/><Relationship Id="rId5" Type="http://schemas.openxmlformats.org/officeDocument/2006/relationships/hyperlink" Target="https://flic.kr/p/f6Xyw7" TargetMode="Externa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hyperlink" Target="https://www.flickr.com/photos/noaaphotolib/25415885187/in/dateposted/" TargetMode="External"/><Relationship Id="rId3" Type="http://schemas.openxmlformats.org/officeDocument/2006/relationships/image" Target="../media/image3.jpeg"/><Relationship Id="rId7" Type="http://schemas.openxmlformats.org/officeDocument/2006/relationships/hyperlink" Target="http://bit.ly/2X7jFEv"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www.ready.gov/sites/default/files/landing-page-hero-images/bus_v1.jpg" TargetMode="External"/><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flickr.com/photos/152717971@N04/38821082080/in/photolist-fBewvt-229ucco-7SqTjn-dszAgT-7SqThT-7SqTsz-cK4Cdo-7SqTiP-7SqTtt-7SqTxv-7Sua6y-MajKKw-kymPFc-kyqCvY-7Sua3h-7SqTsZ-7Sua9m-bNmGXP-naEcRt-879UxW-naEduH-naEbJZ-u7R6kH-naDuzA-naDpJi-ncJ4pw-xbXtPY-M3De65-wwyN4U-wqqsqT-kymyY6-2g4sG3j-tQ6iwC-rNQvkH-kyoGh9-eZzwZ3-ePbcCH-7Suab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5D2B9F-08F8-9546-BA7F-02661FB663FB}"/>
              </a:ext>
            </a:extLst>
          </p:cNvPr>
          <p:cNvSpPr>
            <a:spLocks noGrp="1"/>
          </p:cNvSpPr>
          <p:nvPr>
            <p:ph type="title"/>
          </p:nvPr>
        </p:nvSpPr>
        <p:spPr/>
        <p:txBody>
          <a:bodyPr/>
          <a:lstStyle/>
          <a:p>
            <a:r>
              <a:rPr lang="en-US" altLang="en-US"/>
              <a:t>Continuity of Operations Plan (COOP) Tabletop Exercise</a:t>
            </a:r>
            <a:endParaRPr lang="en-US"/>
          </a:p>
        </p:txBody>
      </p:sp>
      <p:sp>
        <p:nvSpPr>
          <p:cNvPr id="5" name="Subtitle 4">
            <a:extLst>
              <a:ext uri="{FF2B5EF4-FFF2-40B4-BE49-F238E27FC236}">
                <a16:creationId xmlns:a16="http://schemas.microsoft.com/office/drawing/2014/main" id="{9F906786-0ED7-AB48-8B3F-BEEADC37D54C}"/>
              </a:ext>
            </a:extLst>
          </p:cNvPr>
          <p:cNvSpPr>
            <a:spLocks noGrp="1"/>
          </p:cNvSpPr>
          <p:nvPr>
            <p:ph type="subTitle" idx="1"/>
          </p:nvPr>
        </p:nvSpPr>
        <p:spPr>
          <a:xfrm>
            <a:off x="76200" y="3352800"/>
            <a:ext cx="4014583" cy="1752600"/>
          </a:xfrm>
        </p:spPr>
        <p:txBody>
          <a:bodyPr/>
          <a:lstStyle/>
          <a:p>
            <a:pPr eaLnBrk="1" hangingPunct="1"/>
            <a:r>
              <a:rPr lang="en-US" altLang="en-US" dirty="0"/>
              <a:t>[Laboratory Name]</a:t>
            </a:r>
          </a:p>
          <a:p>
            <a:r>
              <a:rPr lang="en-US" altLang="en-US" dirty="0"/>
              <a:t>[Date]</a:t>
            </a:r>
            <a:endParaRPr lang="en-US" dirty="0"/>
          </a:p>
        </p:txBody>
      </p:sp>
      <p:pic>
        <p:nvPicPr>
          <p:cNvPr id="7" name="Picture Placeholder 6">
            <a:extLst>
              <a:ext uri="{FF2B5EF4-FFF2-40B4-BE49-F238E27FC236}">
                <a16:creationId xmlns:a16="http://schemas.microsoft.com/office/drawing/2014/main" id="{ACC6FB59-1D41-0C40-B306-FDEACE87F6B8}"/>
              </a:ext>
            </a:extLst>
          </p:cNvPr>
          <p:cNvPicPr>
            <a:picLocks noGrp="1" noChangeAspect="1"/>
          </p:cNvPicPr>
          <p:nvPr>
            <p:ph type="pic" sz="quarter" idx="14"/>
          </p:nvPr>
        </p:nvPicPr>
        <p:blipFill>
          <a:blip r:embed="rId3"/>
          <a:srcRect l="26758" r="26758"/>
          <a:stretch>
            <a:fillRect/>
          </a:stretch>
        </p:blipFill>
        <p:spPr>
          <a:xfrm>
            <a:off x="4572000" y="-27432"/>
            <a:ext cx="4572000" cy="6885432"/>
          </a:xfrm>
        </p:spPr>
      </p:pic>
      <p:sp>
        <p:nvSpPr>
          <p:cNvPr id="2" name="TextBox 1">
            <a:extLst>
              <a:ext uri="{FF2B5EF4-FFF2-40B4-BE49-F238E27FC236}">
                <a16:creationId xmlns:a16="http://schemas.microsoft.com/office/drawing/2014/main" id="{134C4677-8A3F-4EA2-9E01-9040C2870912}"/>
              </a:ext>
            </a:extLst>
          </p:cNvPr>
          <p:cNvSpPr txBox="1"/>
          <p:nvPr/>
        </p:nvSpPr>
        <p:spPr>
          <a:xfrm>
            <a:off x="4572000" y="6630537"/>
            <a:ext cx="3124573" cy="230832"/>
          </a:xfrm>
          <a:prstGeom prst="rect">
            <a:avLst/>
          </a:prstGeom>
          <a:noFill/>
        </p:spPr>
        <p:txBody>
          <a:bodyPr wrap="none" rtlCol="0">
            <a:spAutoFit/>
          </a:bodyPr>
          <a:lstStyle/>
          <a:p>
            <a:r>
              <a:rPr lang="en-US" sz="900" dirty="0">
                <a:solidFill>
                  <a:schemeClr val="bg1"/>
                </a:solidFill>
                <a:hlinkClick r:id="rId4">
                  <a:extLst>
                    <a:ext uri="{A12FA001-AC4F-418D-AE19-62706E023703}">
                      <ahyp:hlinkClr xmlns:ahyp="http://schemas.microsoft.com/office/drawing/2018/hyperlinkcolor" val="tx"/>
                    </a:ext>
                  </a:extLst>
                </a:hlinkClick>
              </a:rPr>
              <a:t>NOAA public-domain image taken from Wikimedia Commons</a:t>
            </a:r>
            <a:endParaRPr lang="en-US" sz="900" dirty="0">
              <a:solidFill>
                <a:schemeClr val="bg1"/>
              </a:solidFill>
            </a:endParaRPr>
          </a:p>
        </p:txBody>
      </p:sp>
    </p:spTree>
    <p:extLst>
      <p:ext uri="{BB962C8B-B14F-4D97-AF65-F5344CB8AC3E}">
        <p14:creationId xmlns:p14="http://schemas.microsoft.com/office/powerpoint/2010/main" val="1165719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812DE192-69E2-B64C-B8F1-BB5BE3D12279}"/>
              </a:ext>
            </a:extLst>
          </p:cNvPr>
          <p:cNvSpPr>
            <a:spLocks noGrp="1" noChangeArrowheads="1"/>
          </p:cNvSpPr>
          <p:nvPr>
            <p:ph type="title"/>
          </p:nvPr>
        </p:nvSpPr>
        <p:spPr/>
        <p:txBody>
          <a:bodyPr/>
          <a:lstStyle/>
          <a:p>
            <a:pPr eaLnBrk="1" hangingPunct="1"/>
            <a:r>
              <a:rPr lang="en-US" altLang="en-US" sz="3800"/>
              <a:t>Situation Report #2: Tornado Warning</a:t>
            </a:r>
          </a:p>
        </p:txBody>
      </p:sp>
      <p:sp>
        <p:nvSpPr>
          <p:cNvPr id="10" name="Content Placeholder 9">
            <a:extLst>
              <a:ext uri="{FF2B5EF4-FFF2-40B4-BE49-F238E27FC236}">
                <a16:creationId xmlns:a16="http://schemas.microsoft.com/office/drawing/2014/main" id="{C2853FFB-0229-FD47-9A78-D8FC4DBAE330}"/>
              </a:ext>
            </a:extLst>
          </p:cNvPr>
          <p:cNvSpPr>
            <a:spLocks noGrp="1"/>
          </p:cNvSpPr>
          <p:nvPr>
            <p:ph sz="half" idx="1"/>
          </p:nvPr>
        </p:nvSpPr>
        <p:spPr/>
        <p:txBody>
          <a:bodyPr/>
          <a:lstStyle/>
          <a:p>
            <a:pPr marL="0" indent="0">
              <a:buNone/>
            </a:pPr>
            <a:r>
              <a:rPr lang="en-US" altLang="en-US" sz="2400" dirty="0"/>
              <a:t>At 12:45 PM, a large tornado, initially thought to be an EF3, hits [8 miles south of your lab.]</a:t>
            </a:r>
          </a:p>
          <a:p>
            <a:pPr marL="0" indent="0">
              <a:buNone/>
            </a:pPr>
            <a:r>
              <a:rPr lang="en-US" altLang="en-US" sz="2400" dirty="0"/>
              <a:t>NWS reports that the system responsible for this tornado is headed directly for [a community 4 miles northwest of your lab] and issues a tornado warning for the area.</a:t>
            </a:r>
          </a:p>
          <a:p>
            <a:pPr marL="0" indent="0">
              <a:buNone/>
            </a:pPr>
            <a:r>
              <a:rPr lang="en-US" altLang="en-US" sz="2400" dirty="0"/>
              <a:t>The power in your lab has been flickering on and off.</a:t>
            </a:r>
          </a:p>
        </p:txBody>
      </p:sp>
      <p:sp>
        <p:nvSpPr>
          <p:cNvPr id="9" name="TextBox 8">
            <a:extLst>
              <a:ext uri="{FF2B5EF4-FFF2-40B4-BE49-F238E27FC236}">
                <a16:creationId xmlns:a16="http://schemas.microsoft.com/office/drawing/2014/main" id="{FC7FBDD9-6406-4D9F-9A0C-484CF5C80C2F}"/>
              </a:ext>
            </a:extLst>
          </p:cNvPr>
          <p:cNvSpPr txBox="1"/>
          <p:nvPr/>
        </p:nvSpPr>
        <p:spPr>
          <a:xfrm>
            <a:off x="4662139" y="5867400"/>
            <a:ext cx="2957861" cy="230832"/>
          </a:xfrm>
          <a:prstGeom prst="rect">
            <a:avLst/>
          </a:prstGeom>
          <a:noFill/>
        </p:spPr>
        <p:txBody>
          <a:bodyPr wrap="none" rtlCol="0">
            <a:spAutoFit/>
          </a:bodyPr>
          <a:lstStyle/>
          <a:p>
            <a:r>
              <a:rPr lang="en-US" sz="900" dirty="0">
                <a:solidFill>
                  <a:schemeClr val="bg1"/>
                </a:solidFill>
                <a:hlinkClick r:id="rId3">
                  <a:extLst>
                    <a:ext uri="{A12FA001-AC4F-418D-AE19-62706E023703}">
                      <ahyp:hlinkClr xmlns:ahyp="http://schemas.microsoft.com/office/drawing/2018/hyperlinkcolor" val="tx"/>
                    </a:ext>
                  </a:extLst>
                </a:hlinkClick>
              </a:rPr>
              <a:t>(Cropped) photo by Derek Stratman; NOAA public domain</a:t>
            </a:r>
            <a:endParaRPr lang="en-US" sz="900" dirty="0">
              <a:solidFill>
                <a:schemeClr val="bg1"/>
              </a:solidFill>
            </a:endParaRPr>
          </a:p>
        </p:txBody>
      </p:sp>
      <p:pic>
        <p:nvPicPr>
          <p:cNvPr id="3" name="Picture 2">
            <a:extLst>
              <a:ext uri="{FF2B5EF4-FFF2-40B4-BE49-F238E27FC236}">
                <a16:creationId xmlns:a16="http://schemas.microsoft.com/office/drawing/2014/main" id="{E750A4A9-286F-4BF3-BF17-AAC18F022EAB}"/>
              </a:ext>
            </a:extLst>
          </p:cNvPr>
          <p:cNvPicPr>
            <a:picLocks noChangeAspect="1"/>
          </p:cNvPicPr>
          <p:nvPr/>
        </p:nvPicPr>
        <p:blipFill>
          <a:blip r:embed="rId4"/>
          <a:stretch>
            <a:fillRect/>
          </a:stretch>
        </p:blipFill>
        <p:spPr>
          <a:xfrm>
            <a:off x="4814539" y="1405606"/>
            <a:ext cx="4038600" cy="5127661"/>
          </a:xfrm>
          <a:prstGeom prst="rect">
            <a:avLst/>
          </a:prstGeom>
          <a:ln>
            <a:solidFill>
              <a:schemeClr val="accent1"/>
            </a:solidFill>
          </a:ln>
        </p:spPr>
      </p:pic>
      <p:sp>
        <p:nvSpPr>
          <p:cNvPr id="4" name="TextBox 3">
            <a:extLst>
              <a:ext uri="{FF2B5EF4-FFF2-40B4-BE49-F238E27FC236}">
                <a16:creationId xmlns:a16="http://schemas.microsoft.com/office/drawing/2014/main" id="{E6D19FFD-2F65-45D9-9CAD-77C30181DAA9}"/>
              </a:ext>
            </a:extLst>
          </p:cNvPr>
          <p:cNvSpPr txBox="1"/>
          <p:nvPr/>
        </p:nvSpPr>
        <p:spPr>
          <a:xfrm>
            <a:off x="7432302" y="6322368"/>
            <a:ext cx="1483098" cy="230832"/>
          </a:xfrm>
          <a:prstGeom prst="rect">
            <a:avLst/>
          </a:prstGeom>
          <a:noFill/>
        </p:spPr>
        <p:txBody>
          <a:bodyPr wrap="none" rtlCol="0" anchor="t">
            <a:spAutoFit/>
          </a:bodyPr>
          <a:lstStyle/>
          <a:p>
            <a:r>
              <a:rPr lang="en-US" sz="900" dirty="0">
                <a:solidFill>
                  <a:schemeClr val="bg1"/>
                </a:solidFill>
                <a:latin typeface="Franklin Gothic Book"/>
                <a:hlinkClick r:id="rId5">
                  <a:extLst>
                    <a:ext uri="{A12FA001-AC4F-418D-AE19-62706E023703}">
                      <ahyp:hlinkClr xmlns:ahyp="http://schemas.microsoft.com/office/drawing/2018/hyperlinkcolor" val="tx"/>
                    </a:ext>
                  </a:extLst>
                </a:hlinkClick>
              </a:rPr>
              <a:t>NOAA public domain photo</a:t>
            </a:r>
            <a:endParaRPr lang="en-US" sz="900">
              <a:solidFill>
                <a:schemeClr val="bg1"/>
              </a:solidFill>
              <a:latin typeface="Franklin Gothic Book"/>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572F9F4E-D55A-2841-BDE2-88C92A8C80D5}"/>
              </a:ext>
            </a:extLst>
          </p:cNvPr>
          <p:cNvSpPr>
            <a:spLocks noGrp="1" noChangeArrowheads="1"/>
          </p:cNvSpPr>
          <p:nvPr>
            <p:ph type="title"/>
          </p:nvPr>
        </p:nvSpPr>
        <p:spPr/>
        <p:txBody>
          <a:bodyPr/>
          <a:lstStyle/>
          <a:p>
            <a:pPr eaLnBrk="1" hangingPunct="1"/>
            <a:r>
              <a:rPr lang="en-US" altLang="en-US"/>
              <a:t>Discussion</a:t>
            </a:r>
          </a:p>
        </p:txBody>
      </p:sp>
      <p:sp>
        <p:nvSpPr>
          <p:cNvPr id="22530" name="Content Placeholder 2">
            <a:extLst>
              <a:ext uri="{FF2B5EF4-FFF2-40B4-BE49-F238E27FC236}">
                <a16:creationId xmlns:a16="http://schemas.microsoft.com/office/drawing/2014/main" id="{C97C9C80-074D-1043-9D03-B0463106302A}"/>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What actions need to be taken?</a:t>
            </a:r>
          </a:p>
          <a:p>
            <a:pPr eaLnBrk="1" hangingPunct="1"/>
            <a:r>
              <a:rPr lang="en-US" altLang="en-US" sz="2800" dirty="0"/>
              <a:t>Does this new information change any of your previous decisions?</a:t>
            </a:r>
          </a:p>
          <a:p>
            <a:pPr eaLnBrk="1" hangingPunct="1"/>
            <a:r>
              <a:rPr lang="en-US" altLang="en-US" sz="2800" dirty="0"/>
              <a:t>What decisions need to be made? Who makes these decisions?</a:t>
            </a:r>
          </a:p>
          <a:p>
            <a:pPr marL="0" indent="0" eaLnBrk="1" hangingPunct="1">
              <a:buNone/>
            </a:pPr>
            <a:endParaRPr lang="en-US" alt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a:extLst>
              <a:ext uri="{FF2B5EF4-FFF2-40B4-BE49-F238E27FC236}">
                <a16:creationId xmlns:a16="http://schemas.microsoft.com/office/drawing/2014/main" id="{F6AD01DB-0380-BE46-81CE-14AC5D211266}"/>
              </a:ext>
            </a:extLst>
          </p:cNvPr>
          <p:cNvSpPr>
            <a:spLocks noGrp="1" noChangeArrowheads="1"/>
          </p:cNvSpPr>
          <p:nvPr>
            <p:ph type="title"/>
          </p:nvPr>
        </p:nvSpPr>
        <p:spPr>
          <a:xfrm>
            <a:off x="457200" y="-152400"/>
            <a:ext cx="8229600" cy="1417638"/>
          </a:xfrm>
        </p:spPr>
        <p:txBody>
          <a:bodyPr/>
          <a:lstStyle/>
          <a:p>
            <a:pPr eaLnBrk="1" hangingPunct="1"/>
            <a:r>
              <a:rPr lang="en-US" altLang="en-US"/>
              <a:t>Situation Report #3: It Hits</a:t>
            </a:r>
          </a:p>
        </p:txBody>
      </p:sp>
      <p:sp>
        <p:nvSpPr>
          <p:cNvPr id="26626" name="Rectangle 5">
            <a:extLst>
              <a:ext uri="{FF2B5EF4-FFF2-40B4-BE49-F238E27FC236}">
                <a16:creationId xmlns:a16="http://schemas.microsoft.com/office/drawing/2014/main" id="{0B7C6A44-0E05-AA44-B489-8D7C24842F1C}"/>
              </a:ext>
            </a:extLst>
          </p:cNvPr>
          <p:cNvSpPr>
            <a:spLocks noGrp="1" noChangeArrowheads="1"/>
          </p:cNvSpPr>
          <p:nvPr>
            <p:ph type="body" sz="quarter" idx="10"/>
          </p:nvPr>
        </p:nvSpPr>
        <p:spPr>
          <a:xfrm>
            <a:off x="457200" y="914400"/>
            <a:ext cx="8229600" cy="5434013"/>
          </a:xfrm>
        </p:spPr>
        <p:txBody>
          <a:bodyPr/>
          <a:lstStyle/>
          <a:p>
            <a:pPr marL="0" indent="0" eaLnBrk="1" hangingPunct="1">
              <a:lnSpc>
                <a:spcPct val="95000"/>
              </a:lnSpc>
              <a:buNone/>
            </a:pPr>
            <a:r>
              <a:rPr lang="en-US" altLang="en-US" sz="2000" dirty="0"/>
              <a:t>Ten minutes later, you hear loud rumbling noises and glass breaking as the building shakes and the power goes out.</a:t>
            </a:r>
          </a:p>
          <a:p>
            <a:pPr marL="0" indent="0" eaLnBrk="1" hangingPunct="1">
              <a:lnSpc>
                <a:spcPct val="95000"/>
              </a:lnSpc>
              <a:buNone/>
            </a:pPr>
            <a:r>
              <a:rPr lang="en-US" altLang="en-US" sz="2000" dirty="0"/>
              <a:t>Reports indicate that a large tornado touched down in your community. The tornado damages nearly all buildings, shrubbery, and trees within its path, generating massive amounts of debris. </a:t>
            </a:r>
          </a:p>
          <a:p>
            <a:pPr marL="0" indent="0" eaLnBrk="1" hangingPunct="1">
              <a:lnSpc>
                <a:spcPct val="95000"/>
              </a:lnSpc>
              <a:buNone/>
            </a:pPr>
            <a:r>
              <a:rPr lang="en-US" altLang="en-US" sz="2000" dirty="0"/>
              <a:t>The lab sustains major structural damage, and local servers and network functions are not available. </a:t>
            </a:r>
          </a:p>
          <a:p>
            <a:pPr marL="0" indent="0" eaLnBrk="1" hangingPunct="1">
              <a:lnSpc>
                <a:spcPct val="95000"/>
              </a:lnSpc>
              <a:buNone/>
            </a:pPr>
            <a:r>
              <a:rPr lang="en-US" altLang="en-US" sz="2000" dirty="0"/>
              <a:t>Utility companies report that nearly all customers in the region are without power, including the lab. Utility crews are fighting to restore at least temporary power to critical facilities, but they estimate it will take at least 3 days to restore power.</a:t>
            </a:r>
          </a:p>
          <a:p>
            <a:pPr marL="0" indent="0" eaLnBrk="1" hangingPunct="1">
              <a:lnSpc>
                <a:spcPct val="95000"/>
              </a:lnSpc>
              <a:buNone/>
            </a:pPr>
            <a:endParaRPr lang="en-US" altLang="en-US" sz="2000" dirty="0"/>
          </a:p>
          <a:p>
            <a:pPr marL="0" indent="0" eaLnBrk="1" hangingPunct="1">
              <a:lnSpc>
                <a:spcPct val="95000"/>
              </a:lnSpc>
              <a:buFont typeface="Arial" panose="020B0604020202020204" pitchFamily="34" charset="0"/>
              <a:buNone/>
            </a:pPr>
            <a:endParaRPr lang="en-US" altLang="en-US" sz="2000" dirty="0"/>
          </a:p>
        </p:txBody>
      </p:sp>
      <p:pic>
        <p:nvPicPr>
          <p:cNvPr id="4" name="Picture 3">
            <a:extLst>
              <a:ext uri="{FF2B5EF4-FFF2-40B4-BE49-F238E27FC236}">
                <a16:creationId xmlns:a16="http://schemas.microsoft.com/office/drawing/2014/main" id="{69FA9C93-5A9E-47D4-8336-37A65B1D142E}"/>
              </a:ext>
            </a:extLst>
          </p:cNvPr>
          <p:cNvPicPr>
            <a:picLocks noChangeAspect="1"/>
          </p:cNvPicPr>
          <p:nvPr/>
        </p:nvPicPr>
        <p:blipFill>
          <a:blip r:embed="rId3"/>
          <a:stretch>
            <a:fillRect/>
          </a:stretch>
        </p:blipFill>
        <p:spPr>
          <a:xfrm>
            <a:off x="914400" y="4953000"/>
            <a:ext cx="3200400" cy="1715845"/>
          </a:xfrm>
          <a:prstGeom prst="rect">
            <a:avLst/>
          </a:prstGeom>
          <a:ln>
            <a:solidFill>
              <a:schemeClr val="accent1"/>
            </a:solidFill>
          </a:ln>
        </p:spPr>
      </p:pic>
      <p:sp>
        <p:nvSpPr>
          <p:cNvPr id="5" name="TextBox 4">
            <a:extLst>
              <a:ext uri="{FF2B5EF4-FFF2-40B4-BE49-F238E27FC236}">
                <a16:creationId xmlns:a16="http://schemas.microsoft.com/office/drawing/2014/main" id="{12EBACB3-05C3-431A-ADBB-7A26A258D031}"/>
              </a:ext>
            </a:extLst>
          </p:cNvPr>
          <p:cNvSpPr txBox="1"/>
          <p:nvPr/>
        </p:nvSpPr>
        <p:spPr>
          <a:xfrm>
            <a:off x="838200" y="6474768"/>
            <a:ext cx="1988045" cy="230832"/>
          </a:xfrm>
          <a:prstGeom prst="rect">
            <a:avLst/>
          </a:prstGeom>
          <a:noFill/>
        </p:spPr>
        <p:txBody>
          <a:bodyPr wrap="none" rtlCol="0">
            <a:spAutoFit/>
          </a:bodyPr>
          <a:lstStyle/>
          <a:p>
            <a:r>
              <a:rPr lang="en-US" sz="900" dirty="0">
                <a:solidFill>
                  <a:schemeClr val="bg1"/>
                </a:solidFill>
                <a:hlinkClick r:id="rId4">
                  <a:extLst>
                    <a:ext uri="{A12FA001-AC4F-418D-AE19-62706E023703}">
                      <ahyp:hlinkClr xmlns:ahyp="http://schemas.microsoft.com/office/drawing/2018/hyperlinkcolor" val="tx"/>
                    </a:ext>
                  </a:extLst>
                </a:hlinkClick>
              </a:rPr>
              <a:t>(Cropped) NOAA public domain photo</a:t>
            </a:r>
            <a:endParaRPr lang="en-US" sz="900" dirty="0">
              <a:solidFill>
                <a:schemeClr val="bg1"/>
              </a:solidFill>
            </a:endParaRPr>
          </a:p>
        </p:txBody>
      </p:sp>
      <p:pic>
        <p:nvPicPr>
          <p:cNvPr id="7" name="Picture 6">
            <a:extLst>
              <a:ext uri="{FF2B5EF4-FFF2-40B4-BE49-F238E27FC236}">
                <a16:creationId xmlns:a16="http://schemas.microsoft.com/office/drawing/2014/main" id="{7D8EBC66-6279-440F-9AAB-015CE3D4FE44}"/>
              </a:ext>
            </a:extLst>
          </p:cNvPr>
          <p:cNvPicPr>
            <a:picLocks noChangeAspect="1"/>
          </p:cNvPicPr>
          <p:nvPr/>
        </p:nvPicPr>
        <p:blipFill>
          <a:blip r:embed="rId5"/>
          <a:stretch>
            <a:fillRect/>
          </a:stretch>
        </p:blipFill>
        <p:spPr>
          <a:xfrm>
            <a:off x="4529552" y="4953000"/>
            <a:ext cx="3700048" cy="1715845"/>
          </a:xfrm>
          <a:prstGeom prst="rect">
            <a:avLst/>
          </a:prstGeom>
          <a:ln>
            <a:solidFill>
              <a:schemeClr val="accent1"/>
            </a:solidFill>
          </a:ln>
        </p:spPr>
      </p:pic>
      <p:sp>
        <p:nvSpPr>
          <p:cNvPr id="8" name="TextBox 7">
            <a:extLst>
              <a:ext uri="{FF2B5EF4-FFF2-40B4-BE49-F238E27FC236}">
                <a16:creationId xmlns:a16="http://schemas.microsoft.com/office/drawing/2014/main" id="{94533681-0FCF-4106-B454-0EA69C1B1A8E}"/>
              </a:ext>
            </a:extLst>
          </p:cNvPr>
          <p:cNvSpPr txBox="1"/>
          <p:nvPr/>
        </p:nvSpPr>
        <p:spPr>
          <a:xfrm>
            <a:off x="4411584" y="6474768"/>
            <a:ext cx="1988045" cy="230832"/>
          </a:xfrm>
          <a:prstGeom prst="rect">
            <a:avLst/>
          </a:prstGeom>
          <a:noFill/>
        </p:spPr>
        <p:txBody>
          <a:bodyPr wrap="none" rtlCol="0">
            <a:spAutoFit/>
          </a:bodyPr>
          <a:lstStyle/>
          <a:p>
            <a:r>
              <a:rPr lang="en-US" sz="900" dirty="0">
                <a:hlinkClick r:id="rId6"/>
              </a:rPr>
              <a:t>(Cropped) NOAA public domain photo</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2283878B-D612-8148-98FA-3C88CB5857F2}"/>
              </a:ext>
            </a:extLst>
          </p:cNvPr>
          <p:cNvSpPr>
            <a:spLocks noGrp="1" noChangeArrowheads="1"/>
          </p:cNvSpPr>
          <p:nvPr>
            <p:ph type="title"/>
          </p:nvPr>
        </p:nvSpPr>
        <p:spPr/>
        <p:txBody>
          <a:bodyPr/>
          <a:lstStyle/>
          <a:p>
            <a:pPr eaLnBrk="1" hangingPunct="1"/>
            <a:r>
              <a:rPr lang="en-US" altLang="en-US"/>
              <a:t>Discussion</a:t>
            </a:r>
          </a:p>
        </p:txBody>
      </p:sp>
      <p:sp>
        <p:nvSpPr>
          <p:cNvPr id="28674" name="Content Placeholder 2">
            <a:extLst>
              <a:ext uri="{FF2B5EF4-FFF2-40B4-BE49-F238E27FC236}">
                <a16:creationId xmlns:a16="http://schemas.microsoft.com/office/drawing/2014/main" id="{CADF711E-51F1-E845-A31F-827F0CEE9742}"/>
              </a:ext>
            </a:extLst>
          </p:cNvPr>
          <p:cNvSpPr>
            <a:spLocks noGrp="1" noChangeArrowheads="1"/>
          </p:cNvSpPr>
          <p:nvPr>
            <p:ph type="body" sz="quarter" idx="10"/>
          </p:nvPr>
        </p:nvSpPr>
        <p:spPr>
          <a:xfrm>
            <a:off x="457200" y="1165225"/>
            <a:ext cx="8229600" cy="4930775"/>
          </a:xfrm>
        </p:spPr>
        <p:txBody>
          <a:bodyPr/>
          <a:lstStyle/>
          <a:p>
            <a:pPr eaLnBrk="1" hangingPunct="1"/>
            <a:r>
              <a:rPr lang="en-US" altLang="en-US" sz="2800" dirty="0"/>
              <a:t>What actions need to be taken?</a:t>
            </a:r>
          </a:p>
          <a:p>
            <a:pPr eaLnBrk="1" hangingPunct="1"/>
            <a:r>
              <a:rPr lang="en-US" altLang="en-US" sz="2800" dirty="0"/>
              <a:t>Does this new information change any of your previous decisions?</a:t>
            </a:r>
          </a:p>
          <a:p>
            <a:pPr eaLnBrk="1" hangingPunct="1"/>
            <a:r>
              <a:rPr lang="en-US" altLang="en-US" sz="2800" dirty="0"/>
              <a:t>What decisions need to be made? Who makes these decisions?</a:t>
            </a:r>
          </a:p>
          <a:p>
            <a:pPr eaLnBrk="1" hangingPunct="1"/>
            <a:r>
              <a:rPr lang="en-US" altLang="en-US" sz="2800" dirty="0"/>
              <a:t>How will you evaluate and communicate the status of the lab?</a:t>
            </a:r>
          </a:p>
          <a:p>
            <a:pPr eaLnBrk="1" hangingPunct="1"/>
            <a:r>
              <a:rPr lang="en-US" altLang="en-US" sz="2800" dirty="0"/>
              <a:t>How will the building damage likely impact lab operations?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A07FF044-3C3C-4949-B14B-5872C326B0C9}"/>
              </a:ext>
            </a:extLst>
          </p:cNvPr>
          <p:cNvSpPr>
            <a:spLocks noGrp="1" noChangeArrowheads="1"/>
          </p:cNvSpPr>
          <p:nvPr>
            <p:ph type="title"/>
          </p:nvPr>
        </p:nvSpPr>
        <p:spPr/>
        <p:txBody>
          <a:bodyPr/>
          <a:lstStyle/>
          <a:p>
            <a:pPr eaLnBrk="1" hangingPunct="1"/>
            <a:r>
              <a:rPr lang="en-US" altLang="en-US"/>
              <a:t>Discussion: Alternative Facilities/Relocation</a:t>
            </a:r>
          </a:p>
        </p:txBody>
      </p:sp>
      <p:sp>
        <p:nvSpPr>
          <p:cNvPr id="25602" name="Rectangle 3">
            <a:extLst>
              <a:ext uri="{FF2B5EF4-FFF2-40B4-BE49-F238E27FC236}">
                <a16:creationId xmlns:a16="http://schemas.microsoft.com/office/drawing/2014/main" id="{71EE32FE-841C-5849-9916-51D75EA86F20}"/>
              </a:ext>
            </a:extLst>
          </p:cNvPr>
          <p:cNvSpPr>
            <a:spLocks noGrp="1" noChangeArrowheads="1"/>
          </p:cNvSpPr>
          <p:nvPr>
            <p:ph type="body" sz="quarter" idx="10"/>
          </p:nvPr>
        </p:nvSpPr>
        <p:spPr>
          <a:xfrm>
            <a:off x="457200" y="1417638"/>
            <a:ext cx="8229600" cy="4930775"/>
          </a:xfrm>
        </p:spPr>
        <p:txBody>
          <a:bodyPr rtlCol="0">
            <a:noAutofit/>
          </a:bodyPr>
          <a:lstStyle/>
          <a:p>
            <a:pPr eaLnBrk="1" hangingPunct="1"/>
            <a:r>
              <a:rPr lang="en-US" altLang="en-US" sz="2800" dirty="0"/>
              <a:t>Which lab activities/testing are essential and therefore must continue? Which activities are nonessential and may be suspended or deferred?</a:t>
            </a:r>
          </a:p>
          <a:p>
            <a:pPr eaLnBrk="1" hangingPunct="1"/>
            <a:r>
              <a:rPr lang="en-US" altLang="en-US" sz="2800" dirty="0"/>
              <a:t>Can any lab activities be outsourced?</a:t>
            </a:r>
          </a:p>
          <a:p>
            <a:pPr eaLnBrk="1" hangingPunct="1"/>
            <a:r>
              <a:rPr lang="en-US" altLang="en-US" sz="2800" dirty="0"/>
              <a:t>What arrangements are in place for transferring testing responsibilities to other facilities?</a:t>
            </a:r>
          </a:p>
          <a:p>
            <a:pPr eaLnBrk="1" hangingPunct="1"/>
            <a:r>
              <a:rPr lang="en-US" altLang="en-US" sz="2800" dirty="0"/>
              <a:t>Do laboratory staff, equipment, and essential activities need to be relocated to another facility?</a:t>
            </a:r>
          </a:p>
          <a:p>
            <a:pPr marL="0" indent="0" eaLnBrk="1" fontAlgn="auto" hangingPunct="1">
              <a:spcAft>
                <a:spcPts val="0"/>
              </a:spcAft>
              <a:buFont typeface="Arial" panose="020B0604020202020204" pitchFamily="34" charset="0"/>
              <a:buNone/>
              <a:defRPr/>
            </a:pPr>
            <a:endParaRPr lang="en-US" altLang="en-US" sz="2800" dirty="0"/>
          </a:p>
          <a:p>
            <a:pPr marL="0" indent="0" eaLnBrk="1" fontAlgn="auto" hangingPunct="1">
              <a:spcAft>
                <a:spcPts val="0"/>
              </a:spcAft>
              <a:buFont typeface="Arial" panose="020B0604020202020204" pitchFamily="34" charset="0"/>
              <a:buNone/>
              <a:defRPr/>
            </a:pPr>
            <a:endParaRPr lang="en-US" alt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a:extLst>
              <a:ext uri="{FF2B5EF4-FFF2-40B4-BE49-F238E27FC236}">
                <a16:creationId xmlns:a16="http://schemas.microsoft.com/office/drawing/2014/main" id="{F6AD01DB-0380-BE46-81CE-14AC5D211266}"/>
              </a:ext>
            </a:extLst>
          </p:cNvPr>
          <p:cNvSpPr>
            <a:spLocks noGrp="1" noChangeArrowheads="1"/>
          </p:cNvSpPr>
          <p:nvPr>
            <p:ph type="title"/>
          </p:nvPr>
        </p:nvSpPr>
        <p:spPr/>
        <p:txBody>
          <a:bodyPr/>
          <a:lstStyle/>
          <a:p>
            <a:pPr eaLnBrk="1" hangingPunct="1"/>
            <a:r>
              <a:rPr lang="en-US" altLang="en-US" dirty="0"/>
              <a:t>Situation Report #4:</a:t>
            </a:r>
            <a:br>
              <a:rPr lang="en-US" altLang="en-US" dirty="0"/>
            </a:br>
            <a:r>
              <a:rPr lang="en-US" altLang="en-US" dirty="0"/>
              <a:t>Lab Sustains Damage</a:t>
            </a:r>
          </a:p>
        </p:txBody>
      </p:sp>
      <p:sp>
        <p:nvSpPr>
          <p:cNvPr id="26626" name="Rectangle 5">
            <a:extLst>
              <a:ext uri="{FF2B5EF4-FFF2-40B4-BE49-F238E27FC236}">
                <a16:creationId xmlns:a16="http://schemas.microsoft.com/office/drawing/2014/main" id="{0B7C6A44-0E05-AA44-B489-8D7C24842F1C}"/>
              </a:ext>
            </a:extLst>
          </p:cNvPr>
          <p:cNvSpPr>
            <a:spLocks noGrp="1" noChangeArrowheads="1"/>
          </p:cNvSpPr>
          <p:nvPr>
            <p:ph sz="half" idx="1"/>
          </p:nvPr>
        </p:nvSpPr>
        <p:spPr/>
        <p:txBody>
          <a:bodyPr/>
          <a:lstStyle/>
          <a:p>
            <a:pPr marL="0" indent="0" eaLnBrk="1" hangingPunct="1">
              <a:lnSpc>
                <a:spcPct val="95000"/>
              </a:lnSpc>
              <a:buNone/>
            </a:pPr>
            <a:r>
              <a:rPr lang="en-US" altLang="en-US" dirty="0"/>
              <a:t>By [Day 3], structural engineers conclude that damage to the laboratory is worse than initially thought and declare the buidling unstable.</a:t>
            </a:r>
          </a:p>
          <a:p>
            <a:pPr marL="0" indent="0" eaLnBrk="1" hangingPunct="1">
              <a:lnSpc>
                <a:spcPct val="95000"/>
              </a:lnSpc>
              <a:buNone/>
            </a:pPr>
            <a:r>
              <a:rPr lang="en-US" altLang="en-US" dirty="0"/>
              <a:t>Personnel are instructed not to occupy the facility until initial repairs can take place, which could take up to a month.</a:t>
            </a:r>
          </a:p>
        </p:txBody>
      </p:sp>
      <p:pic>
        <p:nvPicPr>
          <p:cNvPr id="10" name="Picture 9">
            <a:extLst>
              <a:ext uri="{FF2B5EF4-FFF2-40B4-BE49-F238E27FC236}">
                <a16:creationId xmlns:a16="http://schemas.microsoft.com/office/drawing/2014/main" id="{25812AAD-7882-F247-8DB4-8713DE7572C3}"/>
              </a:ext>
            </a:extLst>
          </p:cNvPr>
          <p:cNvPicPr>
            <a:picLocks noChangeAspect="1"/>
          </p:cNvPicPr>
          <p:nvPr/>
        </p:nvPicPr>
        <p:blipFill>
          <a:blip r:embed="rId3"/>
          <a:stretch>
            <a:fillRect/>
          </a:stretch>
        </p:blipFill>
        <p:spPr>
          <a:xfrm>
            <a:off x="4864359" y="2184400"/>
            <a:ext cx="3810000" cy="2540000"/>
          </a:xfrm>
          <a:prstGeom prst="rect">
            <a:avLst/>
          </a:prstGeom>
        </p:spPr>
      </p:pic>
      <p:sp>
        <p:nvSpPr>
          <p:cNvPr id="13" name="Rectangle 12">
            <a:extLst>
              <a:ext uri="{FF2B5EF4-FFF2-40B4-BE49-F238E27FC236}">
                <a16:creationId xmlns:a16="http://schemas.microsoft.com/office/drawing/2014/main" id="{8AF46DDA-F242-E248-879C-E0FCBFC1E921}"/>
              </a:ext>
            </a:extLst>
          </p:cNvPr>
          <p:cNvSpPr/>
          <p:nvPr/>
        </p:nvSpPr>
        <p:spPr>
          <a:xfrm>
            <a:off x="5105400" y="4800600"/>
            <a:ext cx="3581400" cy="230832"/>
          </a:xfrm>
          <a:prstGeom prst="rect">
            <a:avLst/>
          </a:prstGeom>
        </p:spPr>
        <p:txBody>
          <a:bodyPr wrap="square">
            <a:spAutoFit/>
          </a:bodyPr>
          <a:lstStyle/>
          <a:p>
            <a:r>
              <a:rPr lang="en-US" sz="900" dirty="0">
                <a:solidFill>
                  <a:schemeClr val="tx1">
                    <a:lumMod val="50000"/>
                    <a:lumOff val="50000"/>
                  </a:schemeClr>
                </a:solidFill>
                <a:hlinkClick r:id="rId4">
                  <a:extLst>
                    <a:ext uri="{A12FA001-AC4F-418D-AE19-62706E023703}">
                      <ahyp:hlinkClr xmlns:ahyp="http://schemas.microsoft.com/office/drawing/2018/hyperlinkcolor" val="tx"/>
                    </a:ext>
                  </a:extLst>
                </a:hlinkClick>
              </a:rPr>
              <a:t>Image shared by the US Air Force via Flickr; U.S. government work.</a:t>
            </a:r>
            <a:endParaRPr lang="en-US" sz="900" dirty="0">
              <a:solidFill>
                <a:schemeClr val="tx1">
                  <a:lumMod val="50000"/>
                  <a:lumOff val="50000"/>
                </a:schemeClr>
              </a:solidFill>
            </a:endParaRPr>
          </a:p>
        </p:txBody>
      </p:sp>
    </p:spTree>
    <p:extLst>
      <p:ext uri="{BB962C8B-B14F-4D97-AF65-F5344CB8AC3E}">
        <p14:creationId xmlns:p14="http://schemas.microsoft.com/office/powerpoint/2010/main" val="2712009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64C15D69-E97E-C041-BC71-F3C968B89B08}"/>
              </a:ext>
            </a:extLst>
          </p:cNvPr>
          <p:cNvSpPr>
            <a:spLocks noGrp="1" noChangeArrowheads="1"/>
          </p:cNvSpPr>
          <p:nvPr>
            <p:ph type="title"/>
          </p:nvPr>
        </p:nvSpPr>
        <p:spPr/>
        <p:txBody>
          <a:bodyPr/>
          <a:lstStyle/>
          <a:p>
            <a:pPr eaLnBrk="1" hangingPunct="1"/>
            <a:r>
              <a:rPr lang="en-US" altLang="en-US"/>
              <a:t>Discussion</a:t>
            </a:r>
          </a:p>
        </p:txBody>
      </p:sp>
      <p:sp>
        <p:nvSpPr>
          <p:cNvPr id="33794" name="Rectangle 3">
            <a:extLst>
              <a:ext uri="{FF2B5EF4-FFF2-40B4-BE49-F238E27FC236}">
                <a16:creationId xmlns:a16="http://schemas.microsoft.com/office/drawing/2014/main" id="{11F0D240-F307-B04A-99BF-8C602E3D815C}"/>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What actions need to be taken?</a:t>
            </a:r>
          </a:p>
          <a:p>
            <a:pPr eaLnBrk="1" hangingPunct="1"/>
            <a:r>
              <a:rPr lang="en-US" altLang="en-US" sz="2800" dirty="0"/>
              <a:t>Does this new information change any of your previous decisions?</a:t>
            </a:r>
          </a:p>
          <a:p>
            <a:pPr eaLnBrk="1" hangingPunct="1"/>
            <a:r>
              <a:rPr lang="en-US" altLang="en-US" sz="2800" dirty="0"/>
              <a:t>What decisions need to be made? Who makes these decisions?</a:t>
            </a:r>
          </a:p>
          <a:p>
            <a:pPr marL="0" indent="0" eaLnBrk="1" hangingPunct="1">
              <a:lnSpc>
                <a:spcPct val="90000"/>
              </a:lnSpc>
              <a:buNone/>
            </a:pPr>
            <a:endParaRPr lang="en-US" alt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F95F7-1080-6C48-9A1C-C50D6180DF15}"/>
              </a:ext>
            </a:extLst>
          </p:cNvPr>
          <p:cNvSpPr>
            <a:spLocks noGrp="1"/>
          </p:cNvSpPr>
          <p:nvPr>
            <p:ph type="title"/>
          </p:nvPr>
        </p:nvSpPr>
        <p:spPr/>
        <p:txBody>
          <a:bodyPr/>
          <a:lstStyle/>
          <a:p>
            <a:r>
              <a:rPr lang="en-US" dirty="0"/>
              <a:t>Situation Report #4:</a:t>
            </a:r>
            <a:br>
              <a:rPr lang="en-US" dirty="0"/>
            </a:br>
            <a:r>
              <a:rPr lang="en-US" dirty="0"/>
              <a:t>Restoration</a:t>
            </a:r>
          </a:p>
        </p:txBody>
      </p:sp>
      <p:sp>
        <p:nvSpPr>
          <p:cNvPr id="3" name="Text Placeholder 2">
            <a:extLst>
              <a:ext uri="{FF2B5EF4-FFF2-40B4-BE49-F238E27FC236}">
                <a16:creationId xmlns:a16="http://schemas.microsoft.com/office/drawing/2014/main" id="{600EB53B-B081-F04B-AFB6-4C7C8C0E9817}"/>
              </a:ext>
            </a:extLst>
          </p:cNvPr>
          <p:cNvSpPr>
            <a:spLocks noGrp="1"/>
          </p:cNvSpPr>
          <p:nvPr>
            <p:ph sz="half" idx="1"/>
          </p:nvPr>
        </p:nvSpPr>
        <p:spPr>
          <a:xfrm>
            <a:off x="457200" y="1600201"/>
            <a:ext cx="3200400" cy="4525963"/>
          </a:xfrm>
        </p:spPr>
        <p:txBody>
          <a:bodyPr/>
          <a:lstStyle/>
          <a:p>
            <a:pPr marL="0" indent="0">
              <a:buNone/>
            </a:pPr>
            <a:r>
              <a:rPr lang="en-US" sz="2400" dirty="0"/>
              <a:t>It is now [date], one month since the tornado.</a:t>
            </a:r>
          </a:p>
          <a:p>
            <a:pPr marL="0" indent="0">
              <a:buNone/>
            </a:pPr>
            <a:r>
              <a:rPr lang="en-US" sz="2400" dirty="0"/>
              <a:t>Power has been restored. Debris and rubble have been cleared.</a:t>
            </a:r>
          </a:p>
          <a:p>
            <a:pPr marL="0" indent="0">
              <a:buNone/>
            </a:pPr>
            <a:r>
              <a:rPr lang="en-US" sz="2400" dirty="0"/>
              <a:t>Your lab building has been repaired and deemed safe to enter. </a:t>
            </a:r>
          </a:p>
        </p:txBody>
      </p:sp>
      <p:pic>
        <p:nvPicPr>
          <p:cNvPr id="6" name="Picture 5">
            <a:extLst>
              <a:ext uri="{FF2B5EF4-FFF2-40B4-BE49-F238E27FC236}">
                <a16:creationId xmlns:a16="http://schemas.microsoft.com/office/drawing/2014/main" id="{0013BECA-DC6E-224C-AD73-8ED416A4E7AB}"/>
              </a:ext>
            </a:extLst>
          </p:cNvPr>
          <p:cNvPicPr>
            <a:picLocks noChangeAspect="1"/>
          </p:cNvPicPr>
          <p:nvPr/>
        </p:nvPicPr>
        <p:blipFill>
          <a:blip r:embed="rId3"/>
          <a:stretch>
            <a:fillRect/>
          </a:stretch>
        </p:blipFill>
        <p:spPr>
          <a:xfrm>
            <a:off x="4648200" y="1568108"/>
            <a:ext cx="3048000" cy="2032000"/>
          </a:xfrm>
          <a:prstGeom prst="rect">
            <a:avLst/>
          </a:prstGeom>
          <a:ln>
            <a:solidFill>
              <a:schemeClr val="accent1"/>
            </a:solidFill>
          </a:ln>
        </p:spPr>
      </p:pic>
      <p:pic>
        <p:nvPicPr>
          <p:cNvPr id="9" name="Picture 8">
            <a:extLst>
              <a:ext uri="{FF2B5EF4-FFF2-40B4-BE49-F238E27FC236}">
                <a16:creationId xmlns:a16="http://schemas.microsoft.com/office/drawing/2014/main" id="{45E7C922-5A4C-3346-A720-3E40FE49872A}"/>
              </a:ext>
            </a:extLst>
          </p:cNvPr>
          <p:cNvPicPr>
            <a:picLocks noChangeAspect="1"/>
          </p:cNvPicPr>
          <p:nvPr/>
        </p:nvPicPr>
        <p:blipFill>
          <a:blip r:embed="rId4"/>
          <a:stretch>
            <a:fillRect/>
          </a:stretch>
        </p:blipFill>
        <p:spPr>
          <a:xfrm>
            <a:off x="4267200" y="3785565"/>
            <a:ext cx="4021292" cy="2682956"/>
          </a:xfrm>
          <a:prstGeom prst="rect">
            <a:avLst/>
          </a:prstGeom>
          <a:ln>
            <a:solidFill>
              <a:schemeClr val="accent1"/>
            </a:solidFill>
          </a:ln>
        </p:spPr>
      </p:pic>
      <p:sp>
        <p:nvSpPr>
          <p:cNvPr id="10" name="TextBox 9">
            <a:extLst>
              <a:ext uri="{FF2B5EF4-FFF2-40B4-BE49-F238E27FC236}">
                <a16:creationId xmlns:a16="http://schemas.microsoft.com/office/drawing/2014/main" id="{4A486770-BF20-2349-8554-38DA9C03F2D0}"/>
              </a:ext>
            </a:extLst>
          </p:cNvPr>
          <p:cNvSpPr txBox="1"/>
          <p:nvPr/>
        </p:nvSpPr>
        <p:spPr>
          <a:xfrm>
            <a:off x="3048000" y="6488668"/>
            <a:ext cx="6858000" cy="369332"/>
          </a:xfrm>
          <a:prstGeom prst="rect">
            <a:avLst/>
          </a:prstGeom>
          <a:noFill/>
        </p:spPr>
        <p:txBody>
          <a:bodyPr wrap="square" rtlCol="0">
            <a:spAutoFit/>
          </a:bodyPr>
          <a:lstStyle/>
          <a:p>
            <a:r>
              <a:rPr lang="en-US" sz="900" dirty="0">
                <a:solidFill>
                  <a:schemeClr val="tx1">
                    <a:lumMod val="50000"/>
                    <a:lumOff val="50000"/>
                  </a:schemeClr>
                </a:solidFill>
                <a:hlinkClick r:id="rId5">
                  <a:extLst>
                    <a:ext uri="{A12FA001-AC4F-418D-AE19-62706E023703}">
                      <ahyp:hlinkClr xmlns:ahyp="http://schemas.microsoft.com/office/drawing/2018/hyperlinkcolor" val="tx"/>
                    </a:ext>
                  </a:extLst>
                </a:hlinkClick>
              </a:rPr>
              <a:t>Top image shared by National Institute for Occupational Safety and Health via Flickr; U.S. government work.</a:t>
            </a:r>
            <a:endParaRPr lang="en-US" sz="900" dirty="0">
              <a:solidFill>
                <a:schemeClr val="tx1">
                  <a:lumMod val="50000"/>
                  <a:lumOff val="50000"/>
                </a:schemeClr>
              </a:solidFill>
            </a:endParaRPr>
          </a:p>
          <a:p>
            <a:r>
              <a:rPr lang="en-US" sz="900" dirty="0">
                <a:solidFill>
                  <a:schemeClr val="tx1">
                    <a:lumMod val="50000"/>
                    <a:lumOff val="50000"/>
                  </a:schemeClr>
                </a:solidFill>
                <a:hlinkClick r:id="rId6">
                  <a:extLst>
                    <a:ext uri="{A12FA001-AC4F-418D-AE19-62706E023703}">
                      <ahyp:hlinkClr xmlns:ahyp="http://schemas.microsoft.com/office/drawing/2018/hyperlinkcolor" val="tx"/>
                    </a:ext>
                  </a:extLst>
                </a:hlinkClick>
              </a:rPr>
              <a:t>Bottom image shared by Daniel Lobo via Flickr Creative Commons; no known copyright restrictions.</a:t>
            </a:r>
            <a:endParaRPr lang="en-US" sz="900" dirty="0">
              <a:solidFill>
                <a:schemeClr val="tx1">
                  <a:lumMod val="50000"/>
                  <a:lumOff val="50000"/>
                </a:schemeClr>
              </a:solidFill>
            </a:endParaRPr>
          </a:p>
        </p:txBody>
      </p:sp>
    </p:spTree>
    <p:extLst>
      <p:ext uri="{BB962C8B-B14F-4D97-AF65-F5344CB8AC3E}">
        <p14:creationId xmlns:p14="http://schemas.microsoft.com/office/powerpoint/2010/main" val="242261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975259C9-F9B0-734E-885B-F124CE8D48DB}"/>
              </a:ext>
            </a:extLst>
          </p:cNvPr>
          <p:cNvSpPr>
            <a:spLocks noGrp="1" noChangeArrowheads="1"/>
          </p:cNvSpPr>
          <p:nvPr>
            <p:ph type="title"/>
          </p:nvPr>
        </p:nvSpPr>
        <p:spPr/>
        <p:txBody>
          <a:bodyPr/>
          <a:lstStyle/>
          <a:p>
            <a:pPr eaLnBrk="1" hangingPunct="1"/>
            <a:r>
              <a:rPr lang="en-US" altLang="en-US"/>
              <a:t>Discussion: Reconstitution</a:t>
            </a:r>
          </a:p>
        </p:txBody>
      </p:sp>
      <p:sp>
        <p:nvSpPr>
          <p:cNvPr id="34818" name="Rectangle 3">
            <a:extLst>
              <a:ext uri="{FF2B5EF4-FFF2-40B4-BE49-F238E27FC236}">
                <a16:creationId xmlns:a16="http://schemas.microsoft.com/office/drawing/2014/main" id="{3684FE6D-4CFD-1147-9153-8D5F3148A315}"/>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When does reconstitution begin?</a:t>
            </a:r>
          </a:p>
          <a:p>
            <a:pPr eaLnBrk="1" hangingPunct="1"/>
            <a:r>
              <a:rPr lang="en-US" altLang="en-US" sz="2800" dirty="0"/>
              <a:t>What is involved with reconstitution?</a:t>
            </a:r>
          </a:p>
          <a:p>
            <a:pPr eaLnBrk="1" hangingPunct="1"/>
            <a:r>
              <a:rPr lang="en-US" altLang="en-US" sz="2800" dirty="0"/>
              <a:t>What are the effects of the building damage and electrical outage that may impact lab operations?</a:t>
            </a:r>
          </a:p>
          <a:p>
            <a:pPr eaLnBrk="1" hangingPunct="1"/>
            <a:endParaRPr lang="en-US" alt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7CBCD3-DB32-BE45-9B93-FB0F156A3E7A}"/>
              </a:ext>
            </a:extLst>
          </p:cNvPr>
          <p:cNvSpPr>
            <a:spLocks noGrp="1"/>
          </p:cNvSpPr>
          <p:nvPr>
            <p:ph type="body" sz="quarter" idx="10"/>
          </p:nvPr>
        </p:nvSpPr>
        <p:spPr/>
        <p:txBody>
          <a:bodyPr/>
          <a:lstStyle/>
          <a:p>
            <a:pPr marL="0" indent="0" algn="ctr">
              <a:buNone/>
            </a:pPr>
            <a:endParaRPr lang="en-US" sz="4400"/>
          </a:p>
          <a:p>
            <a:pPr marL="0" indent="0" algn="ctr">
              <a:buNone/>
            </a:pPr>
            <a:endParaRPr lang="en-US" sz="3600" b="1"/>
          </a:p>
          <a:p>
            <a:pPr marL="0" indent="0" algn="ctr">
              <a:buNone/>
            </a:pPr>
            <a:r>
              <a:rPr lang="en-US" sz="3600" b="1"/>
              <a:t>Lunch Break</a:t>
            </a:r>
          </a:p>
        </p:txBody>
      </p:sp>
    </p:spTree>
    <p:extLst>
      <p:ext uri="{BB962C8B-B14F-4D97-AF65-F5344CB8AC3E}">
        <p14:creationId xmlns:p14="http://schemas.microsoft.com/office/powerpoint/2010/main" val="716597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4">
            <a:extLst>
              <a:ext uri="{FF2B5EF4-FFF2-40B4-BE49-F238E27FC236}">
                <a16:creationId xmlns:a16="http://schemas.microsoft.com/office/drawing/2014/main" id="{0BA9B2E5-339D-7F4B-BCAE-47D09D9CF16B}"/>
              </a:ext>
            </a:extLst>
          </p:cNvPr>
          <p:cNvSpPr>
            <a:spLocks noGrp="1" noChangeArrowheads="1"/>
          </p:cNvSpPr>
          <p:nvPr>
            <p:ph type="title"/>
          </p:nvPr>
        </p:nvSpPr>
        <p:spPr/>
        <p:txBody>
          <a:bodyPr/>
          <a:lstStyle/>
          <a:p>
            <a:pPr eaLnBrk="1" hangingPunct="1"/>
            <a:r>
              <a:rPr lang="en-US" altLang="en-US"/>
              <a:t>Welcome</a:t>
            </a:r>
          </a:p>
        </p:txBody>
      </p:sp>
      <p:sp>
        <p:nvSpPr>
          <p:cNvPr id="9218" name="Rectangle 5">
            <a:extLst>
              <a:ext uri="{FF2B5EF4-FFF2-40B4-BE49-F238E27FC236}">
                <a16:creationId xmlns:a16="http://schemas.microsoft.com/office/drawing/2014/main" id="{0B74CEEF-A875-9A44-A5F9-E10DBDACFD8B}"/>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800" dirty="0"/>
              <a:t>Introductions</a:t>
            </a:r>
          </a:p>
          <a:p>
            <a:pPr eaLnBrk="1" hangingPunct="1">
              <a:lnSpc>
                <a:spcPct val="90000"/>
              </a:lnSpc>
            </a:pPr>
            <a:r>
              <a:rPr lang="en-US" altLang="en-US" sz="2800" dirty="0"/>
              <a:t>Exercise Structure</a:t>
            </a:r>
          </a:p>
          <a:p>
            <a:pPr lvl="1" eaLnBrk="1" hangingPunct="1">
              <a:lnSpc>
                <a:spcPct val="90000"/>
              </a:lnSpc>
            </a:pPr>
            <a:r>
              <a:rPr lang="en-US" altLang="en-US" sz="2400" dirty="0"/>
              <a:t>Each module will begin with a situation briefing or update and offer a list of questions for discussion</a:t>
            </a:r>
          </a:p>
          <a:p>
            <a:pPr lvl="1" eaLnBrk="1" hangingPunct="1">
              <a:lnSpc>
                <a:spcPct val="90000"/>
              </a:lnSpc>
            </a:pPr>
            <a:r>
              <a:rPr lang="en-US" altLang="en-US" sz="2400" dirty="0"/>
              <a:t>Participants should feel free to openly ask questions of other players and to express their thoughts or opinions</a:t>
            </a:r>
          </a:p>
          <a:p>
            <a:pPr lvl="1" eaLnBrk="1" hangingPunct="1">
              <a:lnSpc>
                <a:spcPct val="90000"/>
              </a:lnSpc>
            </a:pPr>
            <a:r>
              <a:rPr lang="en-US" altLang="en-US" sz="2400" dirty="0"/>
              <a:t>A note-taker will capture the responses</a:t>
            </a:r>
          </a:p>
          <a:p>
            <a:pPr lvl="1" eaLnBrk="1" hangingPunct="1">
              <a:lnSpc>
                <a:spcPct val="90000"/>
              </a:lnSpc>
            </a:pPr>
            <a:r>
              <a:rPr lang="en-US" altLang="en-US" sz="2400" dirty="0"/>
              <a:t>Immediately following the exercise, there will be a debrief/</a:t>
            </a:r>
            <a:r>
              <a:rPr lang="en-US" altLang="en-US" sz="2400" dirty="0" err="1"/>
              <a:t>hotwash</a:t>
            </a:r>
            <a:endParaRPr lang="en-US" altLang="en-US" sz="2400" dirty="0"/>
          </a:p>
          <a:p>
            <a:pPr eaLnBrk="1" hangingPunct="1">
              <a:lnSpc>
                <a:spcPct val="90000"/>
              </a:lnSpc>
            </a:pPr>
            <a:r>
              <a:rPr lang="en-US" altLang="en-US" sz="2800" dirty="0"/>
              <a:t>Please remember to mute your cell phones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4">
            <a:extLst>
              <a:ext uri="{FF2B5EF4-FFF2-40B4-BE49-F238E27FC236}">
                <a16:creationId xmlns:a16="http://schemas.microsoft.com/office/drawing/2014/main" id="{261BF3B1-0875-9B47-BC6D-55BF0D43EE61}"/>
              </a:ext>
            </a:extLst>
          </p:cNvPr>
          <p:cNvSpPr>
            <a:spLocks noGrp="1" noChangeArrowheads="1"/>
          </p:cNvSpPr>
          <p:nvPr>
            <p:ph type="title"/>
          </p:nvPr>
        </p:nvSpPr>
        <p:spPr/>
        <p:txBody>
          <a:bodyPr/>
          <a:lstStyle/>
          <a:p>
            <a:pPr eaLnBrk="1" hangingPunct="1"/>
            <a:r>
              <a:rPr lang="en-US" altLang="en-US"/>
              <a:t>Hot Wash</a:t>
            </a:r>
          </a:p>
        </p:txBody>
      </p:sp>
      <p:sp>
        <p:nvSpPr>
          <p:cNvPr id="30722" name="Rectangle 5">
            <a:extLst>
              <a:ext uri="{FF2B5EF4-FFF2-40B4-BE49-F238E27FC236}">
                <a16:creationId xmlns:a16="http://schemas.microsoft.com/office/drawing/2014/main" id="{935E5268-7DDE-F942-BFB0-D4911396A27B}"/>
              </a:ext>
            </a:extLst>
          </p:cNvPr>
          <p:cNvSpPr>
            <a:spLocks noGrp="1" noChangeArrowheads="1"/>
          </p:cNvSpPr>
          <p:nvPr>
            <p:ph type="body" sz="quarter" idx="10"/>
          </p:nvPr>
        </p:nvSpPr>
        <p:spPr>
          <a:xfrm>
            <a:off x="457200" y="1417638"/>
            <a:ext cx="8229600" cy="4930775"/>
          </a:xfrm>
        </p:spPr>
        <p:txBody>
          <a:bodyPr rtlCol="0">
            <a:noAutofit/>
          </a:bodyPr>
          <a:lstStyle/>
          <a:p>
            <a:pPr eaLnBrk="1" fontAlgn="auto" hangingPunct="1">
              <a:lnSpc>
                <a:spcPct val="90000"/>
              </a:lnSpc>
              <a:spcAft>
                <a:spcPts val="0"/>
              </a:spcAft>
              <a:defRPr/>
            </a:pPr>
            <a:r>
              <a:rPr lang="en-US" altLang="en-US" dirty="0"/>
              <a:t>Based on this exercise, what are the greatest strengths of your COOP?</a:t>
            </a:r>
          </a:p>
          <a:p>
            <a:pPr eaLnBrk="1" fontAlgn="auto" hangingPunct="1">
              <a:lnSpc>
                <a:spcPct val="90000"/>
              </a:lnSpc>
              <a:spcAft>
                <a:spcPts val="0"/>
              </a:spcAft>
              <a:defRPr/>
            </a:pPr>
            <a:r>
              <a:rPr lang="en-US" altLang="en-US" dirty="0"/>
              <a:t>Where are the gaps in your COOP?</a:t>
            </a:r>
          </a:p>
          <a:p>
            <a:pPr lvl="1" eaLnBrk="1" fontAlgn="auto" hangingPunct="1">
              <a:lnSpc>
                <a:spcPct val="90000"/>
              </a:lnSpc>
              <a:spcAft>
                <a:spcPts val="0"/>
              </a:spcAft>
              <a:defRPr/>
            </a:pPr>
            <a:r>
              <a:rPr lang="en-US" altLang="en-US" dirty="0"/>
              <a:t>Knowledge gaps</a:t>
            </a:r>
          </a:p>
          <a:p>
            <a:pPr lvl="1" eaLnBrk="1" fontAlgn="auto" hangingPunct="1">
              <a:lnSpc>
                <a:spcPct val="90000"/>
              </a:lnSpc>
              <a:spcAft>
                <a:spcPts val="0"/>
              </a:spcAft>
              <a:defRPr/>
            </a:pPr>
            <a:r>
              <a:rPr lang="en-US" altLang="en-US" dirty="0"/>
              <a:t>Gaps due to infrastructure</a:t>
            </a:r>
          </a:p>
          <a:p>
            <a:pPr eaLnBrk="1" fontAlgn="auto" hangingPunct="1">
              <a:lnSpc>
                <a:spcPct val="90000"/>
              </a:lnSpc>
              <a:spcAft>
                <a:spcPts val="0"/>
              </a:spcAft>
              <a:defRPr/>
            </a:pPr>
            <a:r>
              <a:rPr lang="en-US" altLang="en-US" dirty="0"/>
              <a:t>What initial steps can you take to reduce these gaps?</a:t>
            </a:r>
          </a:p>
          <a:p>
            <a:pPr marL="0" indent="0" eaLnBrk="1" fontAlgn="auto" hangingPunct="1">
              <a:lnSpc>
                <a:spcPct val="90000"/>
              </a:lnSpc>
              <a:spcAft>
                <a:spcPts val="0"/>
              </a:spcAft>
              <a:buFont typeface="Arial" panose="020B0604020202020204" pitchFamily="34" charset="0"/>
              <a:buNone/>
              <a:defRPr/>
            </a:pPr>
            <a:endParaRPr lang="en-US" altLang="en-US" dirty="0"/>
          </a:p>
          <a:p>
            <a:pPr eaLnBrk="1" fontAlgn="auto" hangingPunct="1">
              <a:lnSpc>
                <a:spcPct val="90000"/>
              </a:lnSpc>
              <a:spcAft>
                <a:spcPts val="0"/>
              </a:spcAft>
              <a:defRPr/>
            </a:pPr>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8E04947C-D1EF-4043-B35A-B2152CF6C7F7}"/>
              </a:ext>
            </a:extLst>
          </p:cNvPr>
          <p:cNvSpPr>
            <a:spLocks noGrp="1" noChangeArrowheads="1"/>
          </p:cNvSpPr>
          <p:nvPr>
            <p:ph type="title"/>
          </p:nvPr>
        </p:nvSpPr>
        <p:spPr/>
        <p:txBody>
          <a:bodyPr/>
          <a:lstStyle/>
          <a:p>
            <a:pPr eaLnBrk="1" hangingPunct="1"/>
            <a:r>
              <a:rPr lang="en-US" altLang="en-US"/>
              <a:t>Exercise Guidelines</a:t>
            </a:r>
          </a:p>
        </p:txBody>
      </p:sp>
      <p:sp>
        <p:nvSpPr>
          <p:cNvPr id="11266" name="Rectangle 3">
            <a:extLst>
              <a:ext uri="{FF2B5EF4-FFF2-40B4-BE49-F238E27FC236}">
                <a16:creationId xmlns:a16="http://schemas.microsoft.com/office/drawing/2014/main" id="{266BF216-0AF2-354C-A8E5-27605D14D402}"/>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400" dirty="0"/>
              <a:t>This is an open, low‐stress, no‐fault environment for discussion and problem solving</a:t>
            </a:r>
          </a:p>
          <a:p>
            <a:pPr eaLnBrk="1" hangingPunct="1">
              <a:lnSpc>
                <a:spcPct val="90000"/>
              </a:lnSpc>
            </a:pPr>
            <a:r>
              <a:rPr lang="en-US" altLang="en-US" sz="2400" dirty="0"/>
              <a:t>Varying viewpoints are expected and encouraged</a:t>
            </a:r>
          </a:p>
          <a:p>
            <a:pPr eaLnBrk="1" hangingPunct="1">
              <a:lnSpc>
                <a:spcPct val="90000"/>
              </a:lnSpc>
            </a:pPr>
            <a:r>
              <a:rPr lang="en-US" altLang="en-US" sz="2400" dirty="0"/>
              <a:t>Assume the scenario is plausible</a:t>
            </a:r>
          </a:p>
          <a:p>
            <a:pPr eaLnBrk="1" hangingPunct="1">
              <a:lnSpc>
                <a:spcPct val="90000"/>
              </a:lnSpc>
            </a:pPr>
            <a:r>
              <a:rPr lang="en-US" altLang="en-US" sz="2400" dirty="0"/>
              <a:t>Respond based on your knowledge of current plans and capabilities (i.e., you may use only existing assets)</a:t>
            </a:r>
          </a:p>
          <a:p>
            <a:pPr eaLnBrk="1" hangingPunct="1">
              <a:lnSpc>
                <a:spcPct val="90000"/>
              </a:lnSpc>
            </a:pPr>
            <a:r>
              <a:rPr lang="en-US" altLang="en-US" sz="2400" dirty="0"/>
              <a:t>Decisions are not precedent setting and may not reflect your organization’s final position on a given issue</a:t>
            </a:r>
          </a:p>
          <a:p>
            <a:pPr eaLnBrk="1" hangingPunct="1">
              <a:lnSpc>
                <a:spcPct val="90000"/>
              </a:lnSpc>
            </a:pPr>
            <a:r>
              <a:rPr lang="en-US" altLang="en-US" sz="2400" dirty="0"/>
              <a:t>This is an opportunity to discuss and present multiple options and possible solutions</a:t>
            </a:r>
          </a:p>
          <a:p>
            <a:pPr eaLnBrk="1" hangingPunct="1">
              <a:lnSpc>
                <a:spcPct val="90000"/>
              </a:lnSpc>
              <a:buFontTx/>
              <a:buNone/>
            </a:pPr>
            <a:endParaRPr lang="en-US"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83BD27A1-500B-914A-91FE-88AB0AB078A0}"/>
              </a:ext>
            </a:extLst>
          </p:cNvPr>
          <p:cNvSpPr>
            <a:spLocks noGrp="1" noChangeArrowheads="1"/>
          </p:cNvSpPr>
          <p:nvPr>
            <p:ph type="title"/>
          </p:nvPr>
        </p:nvSpPr>
        <p:spPr/>
        <p:txBody>
          <a:bodyPr/>
          <a:lstStyle/>
          <a:p>
            <a:pPr eaLnBrk="1" hangingPunct="1"/>
            <a:r>
              <a:rPr lang="en-US" altLang="en-US"/>
              <a:t>Objectives</a:t>
            </a:r>
          </a:p>
        </p:txBody>
      </p:sp>
      <p:sp>
        <p:nvSpPr>
          <p:cNvPr id="12290" name="Rectangle 3">
            <a:extLst>
              <a:ext uri="{FF2B5EF4-FFF2-40B4-BE49-F238E27FC236}">
                <a16:creationId xmlns:a16="http://schemas.microsoft.com/office/drawing/2014/main" id="{501D842D-9F78-AC42-8C9B-54C9965BA9F9}"/>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400" dirty="0"/>
              <a:t>In response to a disruptive incident, assess the laboratory’s ability to </a:t>
            </a:r>
          </a:p>
          <a:p>
            <a:pPr lvl="1" eaLnBrk="1" hangingPunct="1"/>
            <a:r>
              <a:rPr lang="en-US" altLang="en-US" sz="2400" dirty="0"/>
              <a:t>Activate the COOP</a:t>
            </a:r>
          </a:p>
          <a:p>
            <a:pPr lvl="1" eaLnBrk="1" hangingPunct="1"/>
            <a:r>
              <a:rPr lang="en-US" altLang="en-US" sz="2400" dirty="0"/>
              <a:t>Notify key personnel</a:t>
            </a:r>
          </a:p>
          <a:p>
            <a:pPr lvl="1" eaLnBrk="1" hangingPunct="1"/>
            <a:r>
              <a:rPr lang="en-US" altLang="en-US" sz="2400" dirty="0"/>
              <a:t>Identify and implement essential lab activities,</a:t>
            </a:r>
          </a:p>
          <a:p>
            <a:pPr lvl="1" eaLnBrk="1" hangingPunct="1"/>
            <a:r>
              <a:rPr lang="en-US" altLang="en-US" sz="2400" dirty="0"/>
              <a:t>Identify alternative labs and process for relocation</a:t>
            </a:r>
          </a:p>
          <a:p>
            <a:pPr lvl="1" eaLnBrk="1" hangingPunct="1"/>
            <a:r>
              <a:rPr lang="en-US" altLang="en-US" sz="2400" dirty="0"/>
              <a:t>Reconstitute normal operations.</a:t>
            </a:r>
          </a:p>
          <a:p>
            <a:pPr eaLnBrk="1" hangingPunct="1">
              <a:lnSpc>
                <a:spcPct val="90000"/>
              </a:lnSpc>
            </a:pPr>
            <a:r>
              <a:rPr lang="en-US" altLang="en-US" sz="2400" dirty="0"/>
              <a:t>Evaluate the adequacy of the laboratory COOP, identify gaps, and suggest improvements</a:t>
            </a:r>
          </a:p>
          <a:p>
            <a:pPr algn="ctr" eaLnBrk="1" hangingPunct="1">
              <a:lnSpc>
                <a:spcPct val="90000"/>
              </a:lnSpc>
              <a:buFontTx/>
              <a:buNone/>
            </a:pPr>
            <a:r>
              <a:rPr lang="en-US" altLang="en-US" sz="24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4EA5C77E-BF9A-FE41-8669-69F862C5F448}"/>
              </a:ext>
            </a:extLst>
          </p:cNvPr>
          <p:cNvSpPr>
            <a:spLocks noGrp="1" noChangeArrowheads="1"/>
          </p:cNvSpPr>
          <p:nvPr>
            <p:ph type="title"/>
          </p:nvPr>
        </p:nvSpPr>
        <p:spPr/>
        <p:txBody>
          <a:bodyPr/>
          <a:lstStyle/>
          <a:p>
            <a:pPr eaLnBrk="1" hangingPunct="1"/>
            <a:r>
              <a:rPr lang="en-US" altLang="en-US" sz="3800"/>
              <a:t>Situation Report #1: Tornado Watch</a:t>
            </a:r>
          </a:p>
        </p:txBody>
      </p:sp>
      <p:sp>
        <p:nvSpPr>
          <p:cNvPr id="13314" name="Rectangle 3">
            <a:extLst>
              <a:ext uri="{FF2B5EF4-FFF2-40B4-BE49-F238E27FC236}">
                <a16:creationId xmlns:a16="http://schemas.microsoft.com/office/drawing/2014/main" id="{BFFAAEDF-D56B-4445-8745-2644517F2859}"/>
              </a:ext>
            </a:extLst>
          </p:cNvPr>
          <p:cNvSpPr>
            <a:spLocks noGrp="1" noChangeArrowheads="1"/>
          </p:cNvSpPr>
          <p:nvPr>
            <p:ph sz="half" idx="1"/>
          </p:nvPr>
        </p:nvSpPr>
        <p:spPr>
          <a:xfrm>
            <a:off x="424007" y="1784038"/>
            <a:ext cx="4800600" cy="4525963"/>
          </a:xfrm>
        </p:spPr>
        <p:txBody>
          <a:bodyPr/>
          <a:lstStyle/>
          <a:p>
            <a:pPr marL="0" indent="0" eaLnBrk="1" hangingPunct="1">
              <a:buFontTx/>
              <a:buNone/>
            </a:pPr>
            <a:r>
              <a:rPr lang="en-US" altLang="en-US" dirty="0"/>
              <a:t>At noon on [date], the National Weather Service (NWS) issues a Tornado Watch for your area.</a:t>
            </a:r>
          </a:p>
          <a:p>
            <a:pPr marL="0" indent="0" eaLnBrk="1" hangingPunct="1">
              <a:buFontTx/>
              <a:buNone/>
            </a:pPr>
            <a:r>
              <a:rPr lang="en-US" altLang="en-US" dirty="0"/>
              <a:t> </a:t>
            </a:r>
            <a:br>
              <a:rPr lang="en-US" altLang="en-US" dirty="0"/>
            </a:br>
            <a:r>
              <a:rPr lang="en-US" altLang="en-US" dirty="0"/>
              <a:t>A large line of powerful thunderstorms is approaching. Conditions are favorable for tornadoes. </a:t>
            </a:r>
          </a:p>
        </p:txBody>
      </p:sp>
      <p:pic>
        <p:nvPicPr>
          <p:cNvPr id="1026" name="Picture 2" descr="https://www.ready.gov/sites/default/files/landing-page-hero-images/bus_v1.jpg">
            <a:extLst>
              <a:ext uri="{FF2B5EF4-FFF2-40B4-BE49-F238E27FC236}">
                <a16:creationId xmlns:a16="http://schemas.microsoft.com/office/drawing/2014/main" id="{EF5BB7F8-67F7-4A7D-910E-15D158FCD4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607" y="1272112"/>
            <a:ext cx="3103332" cy="155166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3649AA3-FDA4-4211-939F-F55371AB4107}"/>
              </a:ext>
            </a:extLst>
          </p:cNvPr>
          <p:cNvPicPr>
            <a:picLocks noChangeAspect="1"/>
          </p:cNvPicPr>
          <p:nvPr/>
        </p:nvPicPr>
        <p:blipFill>
          <a:blip r:embed="rId4"/>
          <a:stretch>
            <a:fillRect/>
          </a:stretch>
        </p:blipFill>
        <p:spPr>
          <a:xfrm>
            <a:off x="5648745" y="2534636"/>
            <a:ext cx="3103332" cy="2327499"/>
          </a:xfrm>
          <a:prstGeom prst="rect">
            <a:avLst/>
          </a:prstGeom>
          <a:ln>
            <a:solidFill>
              <a:schemeClr val="accent1"/>
            </a:solidFill>
          </a:ln>
        </p:spPr>
      </p:pic>
      <p:pic>
        <p:nvPicPr>
          <p:cNvPr id="10" name="Picture 9">
            <a:extLst>
              <a:ext uri="{FF2B5EF4-FFF2-40B4-BE49-F238E27FC236}">
                <a16:creationId xmlns:a16="http://schemas.microsoft.com/office/drawing/2014/main" id="{9094965C-E40E-40B3-84FE-4EA558E16971}"/>
              </a:ext>
            </a:extLst>
          </p:cNvPr>
          <p:cNvPicPr>
            <a:picLocks noChangeAspect="1"/>
          </p:cNvPicPr>
          <p:nvPr/>
        </p:nvPicPr>
        <p:blipFill>
          <a:blip r:embed="rId5"/>
          <a:stretch>
            <a:fillRect/>
          </a:stretch>
        </p:blipFill>
        <p:spPr>
          <a:xfrm>
            <a:off x="5224607" y="4561851"/>
            <a:ext cx="2819400" cy="2114550"/>
          </a:xfrm>
          <a:prstGeom prst="rect">
            <a:avLst/>
          </a:prstGeom>
          <a:ln>
            <a:solidFill>
              <a:schemeClr val="accent1"/>
            </a:solidFill>
          </a:ln>
        </p:spPr>
      </p:pic>
      <p:sp>
        <p:nvSpPr>
          <p:cNvPr id="11" name="TextBox 10">
            <a:extLst>
              <a:ext uri="{FF2B5EF4-FFF2-40B4-BE49-F238E27FC236}">
                <a16:creationId xmlns:a16="http://schemas.microsoft.com/office/drawing/2014/main" id="{C0CC7E3D-27D9-4FC2-BC7B-FEA653FAFEBA}"/>
              </a:ext>
            </a:extLst>
          </p:cNvPr>
          <p:cNvSpPr txBox="1"/>
          <p:nvPr/>
        </p:nvSpPr>
        <p:spPr>
          <a:xfrm>
            <a:off x="424007" y="6310001"/>
            <a:ext cx="3879588" cy="507831"/>
          </a:xfrm>
          <a:prstGeom prst="rect">
            <a:avLst/>
          </a:prstGeom>
          <a:noFill/>
        </p:spPr>
        <p:txBody>
          <a:bodyPr wrap="none" rtlCol="0">
            <a:spAutoFit/>
          </a:bodyPr>
          <a:lstStyle/>
          <a:p>
            <a:pPr algn="r"/>
            <a:r>
              <a:rPr lang="en-US" sz="900" dirty="0"/>
              <a:t>Top image: </a:t>
            </a:r>
            <a:r>
              <a:rPr lang="en-US" sz="900" dirty="0">
                <a:hlinkClick r:id="rId6"/>
              </a:rPr>
              <a:t>Department of Homeland Security, public domain</a:t>
            </a:r>
            <a:endParaRPr lang="en-US" sz="900" dirty="0"/>
          </a:p>
          <a:p>
            <a:pPr algn="r"/>
            <a:r>
              <a:rPr lang="en-US" sz="900" dirty="0"/>
              <a:t>Middle image: </a:t>
            </a:r>
            <a:r>
              <a:rPr lang="en-US" sz="900" dirty="0">
                <a:hlinkClick r:id="rId7"/>
              </a:rPr>
              <a:t>Scott </a:t>
            </a:r>
            <a:r>
              <a:rPr lang="en-US" sz="900" dirty="0" err="1">
                <a:hlinkClick r:id="rId7"/>
              </a:rPr>
              <a:t>Gottreu</a:t>
            </a:r>
            <a:r>
              <a:rPr lang="en-US" sz="900" dirty="0">
                <a:hlinkClick r:id="rId7"/>
              </a:rPr>
              <a:t>, www.treutech.com, free to use with attribution</a:t>
            </a:r>
            <a:r>
              <a:rPr lang="en-US" sz="900" dirty="0"/>
              <a:t> </a:t>
            </a:r>
          </a:p>
          <a:p>
            <a:pPr algn="r"/>
            <a:r>
              <a:rPr lang="en-US" sz="900" dirty="0"/>
              <a:t>Bottom image: </a:t>
            </a:r>
            <a:r>
              <a:rPr lang="en-US" sz="900" dirty="0">
                <a:hlinkClick r:id="rId8"/>
              </a:rPr>
              <a:t>NOAA Photo Library, free to use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DA56496E-3033-EF4F-B3DF-6B523AAA6791}"/>
              </a:ext>
            </a:extLst>
          </p:cNvPr>
          <p:cNvSpPr>
            <a:spLocks noGrp="1" noChangeArrowheads="1"/>
          </p:cNvSpPr>
          <p:nvPr>
            <p:ph type="title"/>
          </p:nvPr>
        </p:nvSpPr>
        <p:spPr/>
        <p:txBody>
          <a:bodyPr/>
          <a:lstStyle/>
          <a:p>
            <a:pPr eaLnBrk="1" hangingPunct="1"/>
            <a:r>
              <a:rPr lang="en-US" altLang="en-US"/>
              <a:t>Discussion</a:t>
            </a:r>
          </a:p>
        </p:txBody>
      </p:sp>
      <p:sp>
        <p:nvSpPr>
          <p:cNvPr id="14338" name="Rectangle 3">
            <a:extLst>
              <a:ext uri="{FF2B5EF4-FFF2-40B4-BE49-F238E27FC236}">
                <a16:creationId xmlns:a16="http://schemas.microsoft.com/office/drawing/2014/main" id="{141D4881-588E-1C43-A9E7-92649063469E}"/>
              </a:ext>
            </a:extLst>
          </p:cNvPr>
          <p:cNvSpPr>
            <a:spLocks noGrp="1" noChangeArrowheads="1"/>
          </p:cNvSpPr>
          <p:nvPr>
            <p:ph type="body" sz="quarter" idx="10"/>
          </p:nvPr>
        </p:nvSpPr>
        <p:spPr>
          <a:xfrm>
            <a:off x="457200" y="1219200"/>
            <a:ext cx="8229600" cy="4930775"/>
          </a:xfrm>
        </p:spPr>
        <p:txBody>
          <a:bodyPr/>
          <a:lstStyle/>
          <a:p>
            <a:pPr eaLnBrk="1" hangingPunct="1"/>
            <a:r>
              <a:rPr lang="en-US" altLang="en-US" sz="2800" dirty="0"/>
              <a:t>What actions need to be taken?</a:t>
            </a:r>
          </a:p>
          <a:p>
            <a:pPr eaLnBrk="1" hangingPunct="1"/>
            <a:r>
              <a:rPr lang="en-US" altLang="en-US" sz="2800" dirty="0"/>
              <a:t>What decisions need to be made? Who makes these decisions?</a:t>
            </a:r>
          </a:p>
          <a:p>
            <a:pPr eaLnBrk="1" hangingPunct="1"/>
            <a:r>
              <a:rPr lang="en-US" altLang="en-US" sz="2800" dirty="0"/>
              <a:t>How will the thunderstorms likely impact lab operations?</a:t>
            </a:r>
          </a:p>
          <a:p>
            <a:pPr marL="0" indent="0" eaLnBrk="1" hangingPunct="1">
              <a:buNone/>
            </a:pPr>
            <a:endParaRPr lang="en-US" altLang="en-US" sz="2600" dirty="0"/>
          </a:p>
          <a:p>
            <a:pPr eaLnBrk="1" hangingPunct="1"/>
            <a:endParaRPr lang="en-US" altLang="en-US" sz="2600" dirty="0"/>
          </a:p>
          <a:p>
            <a:pPr eaLnBrk="1" hangingPunct="1"/>
            <a:endParaRPr lang="en-US" altLang="en-US" sz="2600" dirty="0"/>
          </a:p>
        </p:txBody>
      </p:sp>
      <p:sp>
        <p:nvSpPr>
          <p:cNvPr id="14339" name="Rectangle 4">
            <a:extLst>
              <a:ext uri="{FF2B5EF4-FFF2-40B4-BE49-F238E27FC236}">
                <a16:creationId xmlns:a16="http://schemas.microsoft.com/office/drawing/2014/main" id="{D69E1BB0-421D-F446-B4BD-0F2B5D529AA9}"/>
              </a:ext>
            </a:extLst>
          </p:cNvPr>
          <p:cNvSpPr>
            <a:spLocks noChangeArrowheads="1"/>
          </p:cNvSpPr>
          <p:nvPr/>
        </p:nvSpPr>
        <p:spPr bwMode="auto">
          <a:xfrm>
            <a:off x="10283825" y="33369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800"/>
              </a:spcBef>
              <a:buClr>
                <a:schemeClr val="tx2"/>
              </a:buClr>
              <a:buFont typeface="Arial" panose="020B0604020202020204" pitchFamily="34" charset="0"/>
              <a:buChar char="•"/>
              <a:defRPr sz="3200">
                <a:solidFill>
                  <a:schemeClr val="tx1"/>
                </a:solidFill>
                <a:latin typeface="Franklin Gothic Book" panose="020B0503020102020204" pitchFamily="34" charset="0"/>
              </a:defRPr>
            </a:lvl1pPr>
            <a:lvl2pPr marL="742950" indent="-285750">
              <a:spcBef>
                <a:spcPct val="20000"/>
              </a:spcBef>
              <a:buClr>
                <a:schemeClr val="tx2"/>
              </a:buClr>
              <a:buFont typeface="Arial" panose="020B0604020202020204" pitchFamily="34" charset="0"/>
              <a:buChar char="–"/>
              <a:defRPr sz="2800">
                <a:solidFill>
                  <a:schemeClr val="tx1"/>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chemeClr val="tx1"/>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chemeClr val="tx1"/>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chemeClr val="tx1"/>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9pPr>
          </a:lstStyle>
          <a:p>
            <a:pPr eaLnBrk="1" hangingPunct="1">
              <a:spcBef>
                <a:spcPct val="0"/>
              </a:spcBef>
              <a:buClrTx/>
              <a:buFontTx/>
              <a:buNone/>
            </a:pPr>
            <a:endParaRPr lang="en-US" altLang="en-US" sz="2400">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8292A270-0036-9B4E-8B50-907C4EC33774}"/>
              </a:ext>
            </a:extLst>
          </p:cNvPr>
          <p:cNvSpPr>
            <a:spLocks noGrp="1" noChangeArrowheads="1"/>
          </p:cNvSpPr>
          <p:nvPr>
            <p:ph type="title"/>
          </p:nvPr>
        </p:nvSpPr>
        <p:spPr/>
        <p:txBody>
          <a:bodyPr/>
          <a:lstStyle/>
          <a:p>
            <a:pPr eaLnBrk="1" hangingPunct="1"/>
            <a:r>
              <a:rPr lang="en-US" altLang="en-US" sz="3800"/>
              <a:t>Situation Report #1: Tornado Watch, Continued</a:t>
            </a:r>
          </a:p>
        </p:txBody>
      </p:sp>
      <p:sp>
        <p:nvSpPr>
          <p:cNvPr id="6" name="Rectangle 3">
            <a:extLst>
              <a:ext uri="{FF2B5EF4-FFF2-40B4-BE49-F238E27FC236}">
                <a16:creationId xmlns:a16="http://schemas.microsoft.com/office/drawing/2014/main" id="{3BC89988-A6D2-A14D-AD96-EC3BDCF8217E}"/>
              </a:ext>
            </a:extLst>
          </p:cNvPr>
          <p:cNvSpPr>
            <a:spLocks noGrp="1" noChangeArrowheads="1"/>
          </p:cNvSpPr>
          <p:nvPr>
            <p:ph sz="half" idx="2"/>
          </p:nvPr>
        </p:nvSpPr>
        <p:spPr>
          <a:xfrm>
            <a:off x="4800600" y="1676400"/>
            <a:ext cx="4038600" cy="4525963"/>
          </a:xfrm>
        </p:spPr>
        <p:txBody>
          <a:bodyPr/>
          <a:lstStyle/>
          <a:p>
            <a:pPr marL="0" indent="0" eaLnBrk="1" hangingPunct="1">
              <a:lnSpc>
                <a:spcPct val="90000"/>
              </a:lnSpc>
              <a:buFont typeface="Arial" panose="020B0604020202020204" pitchFamily="34" charset="0"/>
              <a:buNone/>
            </a:pPr>
            <a:r>
              <a:rPr lang="en-US" altLang="en-US" sz="2400" dirty="0"/>
              <a:t>Verizon reports widespread outages in the region.</a:t>
            </a:r>
          </a:p>
          <a:p>
            <a:pPr marL="0" indent="0" eaLnBrk="1" hangingPunct="1">
              <a:lnSpc>
                <a:spcPct val="90000"/>
              </a:lnSpc>
              <a:buFont typeface="Arial" panose="020B0604020202020204" pitchFamily="34" charset="0"/>
              <a:buNone/>
            </a:pPr>
            <a:r>
              <a:rPr lang="en-US" altLang="en-US" sz="2400" dirty="0"/>
              <a:t>It does not know the cause of this “network outage,” but the thunderstorms are likely a contributor.</a:t>
            </a:r>
          </a:p>
          <a:p>
            <a:pPr marL="0" indent="0" eaLnBrk="1" hangingPunct="1">
              <a:lnSpc>
                <a:spcPct val="90000"/>
              </a:lnSpc>
              <a:buFont typeface="Arial" panose="020B0604020202020204" pitchFamily="34" charset="0"/>
              <a:buNone/>
            </a:pPr>
            <a:r>
              <a:rPr lang="en-US" altLang="en-US" sz="2400" dirty="0"/>
              <a:t>In addition to work cell phones being down, personal cell phones are down for about half the staff of your laboratory. </a:t>
            </a:r>
          </a:p>
        </p:txBody>
      </p:sp>
      <p:pic>
        <p:nvPicPr>
          <p:cNvPr id="12" name="Picture 11">
            <a:extLst>
              <a:ext uri="{FF2B5EF4-FFF2-40B4-BE49-F238E27FC236}">
                <a16:creationId xmlns:a16="http://schemas.microsoft.com/office/drawing/2014/main" id="{24366D40-8EB3-48F0-B2E9-D12FA30F6B19}"/>
              </a:ext>
            </a:extLst>
          </p:cNvPr>
          <p:cNvPicPr>
            <a:picLocks noChangeAspect="1"/>
          </p:cNvPicPr>
          <p:nvPr/>
        </p:nvPicPr>
        <p:blipFill>
          <a:blip r:embed="rId3"/>
          <a:stretch>
            <a:fillRect/>
          </a:stretch>
        </p:blipFill>
        <p:spPr>
          <a:xfrm>
            <a:off x="785408" y="1676400"/>
            <a:ext cx="3557993" cy="4876800"/>
          </a:xfrm>
          <a:prstGeom prst="rect">
            <a:avLst/>
          </a:prstGeom>
          <a:ln>
            <a:solidFill>
              <a:schemeClr val="accent1"/>
            </a:solidFill>
          </a:ln>
        </p:spPr>
      </p:pic>
      <p:sp>
        <p:nvSpPr>
          <p:cNvPr id="13" name="TextBox 12">
            <a:extLst>
              <a:ext uri="{FF2B5EF4-FFF2-40B4-BE49-F238E27FC236}">
                <a16:creationId xmlns:a16="http://schemas.microsoft.com/office/drawing/2014/main" id="{2FD1611F-9E40-4868-9C80-F3D9D11D89AD}"/>
              </a:ext>
            </a:extLst>
          </p:cNvPr>
          <p:cNvSpPr txBox="1"/>
          <p:nvPr/>
        </p:nvSpPr>
        <p:spPr>
          <a:xfrm>
            <a:off x="722295" y="6324600"/>
            <a:ext cx="3087705" cy="230832"/>
          </a:xfrm>
          <a:prstGeom prst="rect">
            <a:avLst/>
          </a:prstGeom>
          <a:noFill/>
        </p:spPr>
        <p:txBody>
          <a:bodyPr wrap="none" rtlCol="0">
            <a:spAutoFit/>
          </a:bodyPr>
          <a:lstStyle/>
          <a:p>
            <a:r>
              <a:rPr lang="en-US" sz="900" dirty="0">
                <a:solidFill>
                  <a:schemeClr val="bg1"/>
                </a:solidFill>
                <a:hlinkClick r:id="rId4">
                  <a:extLst>
                    <a:ext uri="{A12FA001-AC4F-418D-AE19-62706E023703}">
                      <ahyp:hlinkClr xmlns:ahyp="http://schemas.microsoft.com/office/drawing/2018/hyperlinkcolor" val="tx"/>
                    </a:ext>
                  </a:extLst>
                </a:hlinkClick>
              </a:rPr>
              <a:t>Photo (cropped) by David Schott; free to use with attribution</a:t>
            </a:r>
            <a:endParaRPr lang="en-US" sz="9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9A523A5D-1D8B-DE4D-B0B7-BE8E9DD9A6BA}"/>
              </a:ext>
            </a:extLst>
          </p:cNvPr>
          <p:cNvSpPr>
            <a:spLocks noGrp="1" noChangeArrowheads="1"/>
          </p:cNvSpPr>
          <p:nvPr>
            <p:ph type="title"/>
          </p:nvPr>
        </p:nvSpPr>
        <p:spPr/>
        <p:txBody>
          <a:bodyPr/>
          <a:lstStyle/>
          <a:p>
            <a:pPr eaLnBrk="1" hangingPunct="1"/>
            <a:r>
              <a:rPr lang="en-US" altLang="en-US" dirty="0"/>
              <a:t>Discussion</a:t>
            </a:r>
          </a:p>
        </p:txBody>
      </p:sp>
      <p:sp>
        <p:nvSpPr>
          <p:cNvPr id="18434" name="Rectangle 3">
            <a:extLst>
              <a:ext uri="{FF2B5EF4-FFF2-40B4-BE49-F238E27FC236}">
                <a16:creationId xmlns:a16="http://schemas.microsoft.com/office/drawing/2014/main" id="{E2981F65-8C5D-7C45-9B55-C6AC414769CD}"/>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What actions need to be taken?</a:t>
            </a:r>
          </a:p>
          <a:p>
            <a:pPr eaLnBrk="1" hangingPunct="1"/>
            <a:r>
              <a:rPr lang="en-US" altLang="en-US" sz="2800" dirty="0"/>
              <a:t>Does this new information change any of your previous decisions?</a:t>
            </a:r>
          </a:p>
          <a:p>
            <a:pPr eaLnBrk="1" hangingPunct="1"/>
            <a:r>
              <a:rPr lang="en-US" altLang="en-US" sz="2800" dirty="0"/>
              <a:t>What decisions need to be made? Who makes these decisions?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50F2FABC-507F-ED43-A4E5-B4FF445ADBE0}"/>
              </a:ext>
            </a:extLst>
          </p:cNvPr>
          <p:cNvSpPr>
            <a:spLocks noGrp="1" noChangeArrowheads="1"/>
          </p:cNvSpPr>
          <p:nvPr>
            <p:ph type="title"/>
          </p:nvPr>
        </p:nvSpPr>
        <p:spPr/>
        <p:txBody>
          <a:bodyPr/>
          <a:lstStyle/>
          <a:p>
            <a:pPr eaLnBrk="1" hangingPunct="1"/>
            <a:r>
              <a:rPr lang="en-US" altLang="en-US"/>
              <a:t>Discussion: Notification</a:t>
            </a:r>
          </a:p>
        </p:txBody>
      </p:sp>
      <p:sp>
        <p:nvSpPr>
          <p:cNvPr id="23554" name="Rectangle 3">
            <a:extLst>
              <a:ext uri="{FF2B5EF4-FFF2-40B4-BE49-F238E27FC236}">
                <a16:creationId xmlns:a16="http://schemas.microsoft.com/office/drawing/2014/main" id="{67577884-CB1F-5D43-8947-F3EEE6B99C97}"/>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How do you notify employees? What back-up communications systems do you have?</a:t>
            </a:r>
          </a:p>
          <a:p>
            <a:pPr eaLnBrk="1" hangingPunct="1"/>
            <a:r>
              <a:rPr lang="en-US" altLang="en-US" sz="2800"/>
              <a:t>What </a:t>
            </a:r>
            <a:r>
              <a:rPr lang="en-US" altLang="en-US" sz="2800" dirty="0"/>
              <a:t>other agencies do you </a:t>
            </a:r>
            <a:r>
              <a:rPr lang="en-US" altLang="en-US" sz="2800"/>
              <a:t>notify?</a:t>
            </a:r>
            <a:endParaRPr lang="en-US" altLang="en-US" sz="2800" dirty="0"/>
          </a:p>
          <a:p>
            <a:pPr eaLnBrk="1" hangingPunct="1"/>
            <a:r>
              <a:rPr lang="en-US" altLang="en-US" sz="2800" dirty="0"/>
              <a:t>Is contact information up-to-date?</a:t>
            </a:r>
          </a:p>
          <a:p>
            <a:pPr eaLnBrk="1" hangingPunct="1"/>
            <a:r>
              <a:rPr lang="en-US" altLang="en-US" sz="2800" dirty="0"/>
              <a:t>When was the last time you conducted a call-down drill?</a:t>
            </a:r>
          </a:p>
          <a:p>
            <a:pPr eaLnBrk="1" hangingPunct="1"/>
            <a:r>
              <a:rPr lang="en-US" altLang="en-US" sz="2800" dirty="0"/>
              <a:t>What will you do if cell phones do not work? How will you get in touch with people? What back-up communications systems do you have?</a:t>
            </a:r>
          </a:p>
          <a:p>
            <a:pPr eaLnBrk="1" hangingPunct="1"/>
            <a:endParaRPr lang="en-US" altLang="en-US" sz="2800" dirty="0"/>
          </a:p>
          <a:p>
            <a:pPr eaLnBrk="1" hangingPunct="1"/>
            <a:endParaRPr lang="en-US" altLang="en-US" sz="2800" dirty="0"/>
          </a:p>
        </p:txBody>
      </p:sp>
    </p:spTree>
  </p:cSld>
  <p:clrMapOvr>
    <a:masterClrMapping/>
  </p:clrMapOvr>
</p:sld>
</file>

<file path=ppt/theme/theme1.xml><?xml version="1.0" encoding="utf-8"?>
<a:theme xmlns:a="http://schemas.openxmlformats.org/drawingml/2006/main" name="CHEP HD Presentation Template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HEP HD Presentation Template  -  Read-Only" id="{0856F6BA-6A13-1B45-86B5-A9614DFA6134}" vid="{E1FD75E9-93B8-C54D-B8DA-B698CAD6245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Doc_x0020_Type xmlns="e07e571d-e961-4eea-8175-04f8272efe9a">Final Materials</Doc_x0020_Type>
    <_dlc_DocId xmlns="5af08be3-da31-4ed0-bd15-c2f68cc29029">Q77AU6S3KYZS-1502207612-88</_dlc_DocId>
    <_dlc_DocIdUrl xmlns="5af08be3-da31-4ed0-bd15-c2f68cc29029">
      <Url>https://www.aphlweb.org/cmt/phprcmt/coop/2019COOP/_layouts/15/DocIdRedir.aspx?ID=Q77AU6S3KYZS-1502207612-88</Url>
      <Description>Q77AU6S3KYZS-1502207612-88</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725FC3FE955C549B3E678440BA948B9" ma:contentTypeVersion="2" ma:contentTypeDescription="Create a new document." ma:contentTypeScope="" ma:versionID="307cf532e47502ebee2e563f0596f83d">
  <xsd:schema xmlns:xsd="http://www.w3.org/2001/XMLSchema" xmlns:xs="http://www.w3.org/2001/XMLSchema" xmlns:p="http://schemas.microsoft.com/office/2006/metadata/properties" xmlns:ns2="5af08be3-da31-4ed0-bd15-c2f68cc29029" xmlns:ns3="e07e571d-e961-4eea-8175-04f8272efe9a" targetNamespace="http://schemas.microsoft.com/office/2006/metadata/properties" ma:root="true" ma:fieldsID="6b014fa5754040936ac8b7cce966d428" ns2:_="" ns3:_="">
    <xsd:import namespace="5af08be3-da31-4ed0-bd15-c2f68cc29029"/>
    <xsd:import namespace="e07e571d-e961-4eea-8175-04f8272efe9a"/>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Doc_x0020_Typ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07e571d-e961-4eea-8175-04f8272efe9a" elementFormDefault="qualified">
    <xsd:import namespace="http://schemas.microsoft.com/office/2006/documentManagement/types"/>
    <xsd:import namespace="http://schemas.microsoft.com/office/infopath/2007/PartnerControls"/>
    <xsd:element name="Doc_x0020_Type" ma:index="12" ma:displayName="Doc Type" ma:default="COOP Plan" ma:format="Dropdown" ma:internalName="Doc_x0020_Type">
      <xsd:simpleType>
        <xsd:union memberTypes="dms:Text">
          <xsd:simpleType>
            <xsd:restriction base="dms:Choice">
              <xsd:enumeration value="COOP Plan"/>
              <xsd:enumeration value="Tabletop Exercise Agenda"/>
              <xsd:enumeration value="Oth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D639C54-8EE6-436D-BB29-EE6576CAC8CC}">
  <ds:schemaRefs>
    <ds:schemaRef ds:uri="http://schemas.microsoft.com/sharepoint/v3/contenttype/forms"/>
  </ds:schemaRefs>
</ds:datastoreItem>
</file>

<file path=customXml/itemProps2.xml><?xml version="1.0" encoding="utf-8"?>
<ds:datastoreItem xmlns:ds="http://schemas.openxmlformats.org/officeDocument/2006/customXml" ds:itemID="{43D226E8-7501-4BA0-BD44-1587789D620B}">
  <ds:schemaRef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purl.org/dc/terms/"/>
    <ds:schemaRef ds:uri="0ec7fdf7-383d-47f2-9658-347cd52147cb"/>
    <ds:schemaRef ds:uri="b2b8aa27-b212-4b8b-8244-95de9df0ae43"/>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753C881-63BD-4CB8-B4DA-056CD15A9C3D}"/>
</file>

<file path=customXml/itemProps4.xml><?xml version="1.0" encoding="utf-8"?>
<ds:datastoreItem xmlns:ds="http://schemas.openxmlformats.org/officeDocument/2006/customXml" ds:itemID="{C9E4C6C5-A024-4B38-A995-668F41ED7AB8}"/>
</file>

<file path=docProps/app.xml><?xml version="1.0" encoding="utf-8"?>
<Properties xmlns="http://schemas.openxmlformats.org/officeDocument/2006/extended-properties" xmlns:vt="http://schemas.openxmlformats.org/officeDocument/2006/docPropsVTypes">
  <Template>CHEP HD Presentation Template </Template>
  <TotalTime>16757</TotalTime>
  <Words>1284</Words>
  <Application>Microsoft Macintosh PowerPoint</Application>
  <PresentationFormat>On-screen Show (4:3)</PresentationFormat>
  <Paragraphs>166</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Franklin Gothic Book</vt:lpstr>
      <vt:lpstr>Franklin Gothic Medium</vt:lpstr>
      <vt:lpstr>CHEP HD Presentation Template </vt:lpstr>
      <vt:lpstr>Continuity of Operations Plan (COOP) Tabletop Exercise</vt:lpstr>
      <vt:lpstr>Welcome</vt:lpstr>
      <vt:lpstr>Exercise Guidelines</vt:lpstr>
      <vt:lpstr>Objectives</vt:lpstr>
      <vt:lpstr>Situation Report #1: Tornado Watch</vt:lpstr>
      <vt:lpstr>Discussion</vt:lpstr>
      <vt:lpstr>Situation Report #1: Tornado Watch, Continued</vt:lpstr>
      <vt:lpstr>Discussion</vt:lpstr>
      <vt:lpstr>Discussion: Notification</vt:lpstr>
      <vt:lpstr>Situation Report #2: Tornado Warning</vt:lpstr>
      <vt:lpstr>Discussion</vt:lpstr>
      <vt:lpstr>Situation Report #3: It Hits</vt:lpstr>
      <vt:lpstr>Discussion</vt:lpstr>
      <vt:lpstr>Discussion: Alternative Facilities/Relocation</vt:lpstr>
      <vt:lpstr>Situation Report #4: Lab Sustains Damage</vt:lpstr>
      <vt:lpstr>Discussion</vt:lpstr>
      <vt:lpstr>Situation Report #4: Restoration</vt:lpstr>
      <vt:lpstr>Discussion: Reconstitution</vt:lpstr>
      <vt:lpstr>PowerPoint Presentation</vt:lpstr>
      <vt:lpstr>Hot Wash</vt:lpstr>
    </vt:vector>
  </TitlesOfParts>
  <Company>RAND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Continuity of Operations Plan (COOP) Tabletop Exercise</dc:title>
  <dc:creator>AP</dc:creator>
  <cp:lastModifiedBy>Shelton, Shoshana</cp:lastModifiedBy>
  <cp:revision>345</cp:revision>
  <cp:lastPrinted>2019-04-11T19:21:10Z</cp:lastPrinted>
  <dcterms:created xsi:type="dcterms:W3CDTF">2011-02-07T17:14:59Z</dcterms:created>
  <dcterms:modified xsi:type="dcterms:W3CDTF">2019-08-26T18:04:34Z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0x0101007725FC3FE955C549B3E678440BA948B9</vt:lpwstr>
  </property>
  <property fmtid="{D5CDD505-2E9C-101B-9397-08002B2CF9AE}" pid="3" name="_dlc_DocIdItemGuid">
    <vt:lpwstr>b421e769-4d4f-460c-b0e9-72ee30a8d298</vt:lpwstr>
  </property>
</Properties>
</file>