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presentation.xml" ContentType="application/vnd.openxmlformats-officedocument.presentationml.presentation.main+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slideLayouts/slideLayout10.xml" ContentType="application/vnd.openxmlformats-officedocument.presentationml.slideLayou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comments/comment1.xml" ContentType="application/vnd.openxmlformats-officedocument.presentationml.comments+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revisionInfo.xml" ContentType="application/vnd.ms-powerpoint.revisioninfo+xml"/>
  <Override PartName="/docProps/app.xml" ContentType="application/vnd.openxmlformats-officedocument.extended-properties+xml"/>
  <Override PartName="/docProps/custom.xml" ContentType="application/vnd.openxmlformats-officedocument.custom-properties+xml"/>
  <Override PartName="/customXml/itemProps3.xml" ContentType="application/vnd.openxmlformats-officedocument.customXmlProperties+xml"/>
  <Override PartName="/customXml/itemProps1.xml" ContentType="application/vnd.openxmlformats-officedocument.customXmlProperties+xml"/>
  <Override PartName="/customXml/itemProps2.xml" ContentType="application/vnd.openxmlformats-officedocument.customXmlProperties+xml"/>
  <Override PartName="/docProps/core.xml" ContentType="application/vnd.openxmlformats-package.core-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4"/>
  </p:sldMasterIdLst>
  <p:notesMasterIdLst>
    <p:notesMasterId r:id="rId26"/>
  </p:notesMasterIdLst>
  <p:handoutMasterIdLst>
    <p:handoutMasterId r:id="rId27"/>
  </p:handoutMasterIdLst>
  <p:sldIdLst>
    <p:sldId id="285" r:id="rId5"/>
    <p:sldId id="269" r:id="rId6"/>
    <p:sldId id="267" r:id="rId7"/>
    <p:sldId id="257" r:id="rId8"/>
    <p:sldId id="259" r:id="rId9"/>
    <p:sldId id="266" r:id="rId10"/>
    <p:sldId id="268" r:id="rId11"/>
    <p:sldId id="261" r:id="rId12"/>
    <p:sldId id="282" r:id="rId13"/>
    <p:sldId id="283" r:id="rId14"/>
    <p:sldId id="271" r:id="rId15"/>
    <p:sldId id="278" r:id="rId16"/>
    <p:sldId id="263" r:id="rId17"/>
    <p:sldId id="284" r:id="rId18"/>
    <p:sldId id="279" r:id="rId19"/>
    <p:sldId id="280" r:id="rId20"/>
    <p:sldId id="281" r:id="rId21"/>
    <p:sldId id="286" r:id="rId22"/>
    <p:sldId id="274" r:id="rId23"/>
    <p:sldId id="287" r:id="rId24"/>
    <p:sldId id="275" r:id="rId25"/>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p:defaultTextStyle>
  <p:extLst>
    <p:ext uri="{EFAFB233-063F-42B5-8137-9DF3F51BA10A}">
      <p15:sldGuideLst xmlns:p15="http://schemas.microsoft.com/office/powerpoint/2012/main">
        <p15:guide id="1" orient="horz" pos="2832"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ammich, Clifford" initials="GC" lastIdx="1" clrIdx="0">
    <p:extLst>
      <p:ext uri="{19B8F6BF-5375-455C-9EA6-DF929625EA0E}">
        <p15:presenceInfo xmlns:p15="http://schemas.microsoft.com/office/powerpoint/2012/main" userId="S-1-5-21-2123657697-1048450214-1287535205-39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D64FB1-5B9F-AC49-B0CC-9237F5646272}" v="1" dt="2019-08-26T17:46:07.4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34" autoAdjust="0"/>
    <p:restoredTop sz="71837" autoAdjust="0"/>
  </p:normalViewPr>
  <p:slideViewPr>
    <p:cSldViewPr>
      <p:cViewPr varScale="1">
        <p:scale>
          <a:sx n="85" d="100"/>
          <a:sy n="85" d="100"/>
        </p:scale>
        <p:origin x="2632" y="184"/>
      </p:cViewPr>
      <p:guideLst>
        <p:guide orient="horz" pos="2832"/>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customXml" Target="../customXml/item4.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4.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6-26T12:39:03.181" idx="1">
    <p:pos x="2911" y="2160"/>
    <p:text>There was a great photo here of a father and a son boarding up a house, but, after extensive searches (and the photo seemingly appearing everywhere), I couldn't find a site indicating it could be used without fee. So I took this one from Flickr. If whoever found the original photo of the father and son can find the permission to use it, I would suggest going with it instead.</p:text>
    <p:extLst>
      <p:ext uri="{C676402C-5697-4E1C-873F-D02D1690AC5C}">
        <p15:threadingInfo xmlns:p15="http://schemas.microsoft.com/office/powerpoint/2012/main" timeZoneBias="30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229A765-D4F5-0C49-AF96-BEE3EEB83B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BF2B4B8B-5890-484C-80B8-E1144F7D8EB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smtClean="0"/>
            </a:lvl1pPr>
          </a:lstStyle>
          <a:p>
            <a:pPr>
              <a:defRPr/>
            </a:pPr>
            <a:fld id="{F8675E76-C8EA-D24B-8EA6-FCD2185F8EEE}" type="datetimeFigureOut">
              <a:rPr lang="en-US"/>
              <a:pPr>
                <a:defRPr/>
              </a:pPr>
              <a:t>8/26/19</a:t>
            </a:fld>
            <a:endParaRPr lang="en-US"/>
          </a:p>
        </p:txBody>
      </p:sp>
      <p:sp>
        <p:nvSpPr>
          <p:cNvPr id="4" name="Footer Placeholder 3">
            <a:extLst>
              <a:ext uri="{FF2B5EF4-FFF2-40B4-BE49-F238E27FC236}">
                <a16:creationId xmlns:a16="http://schemas.microsoft.com/office/drawing/2014/main" id="{ECC51945-1705-714F-BE07-3FD8C90F539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a:extLst>
              <a:ext uri="{FF2B5EF4-FFF2-40B4-BE49-F238E27FC236}">
                <a16:creationId xmlns:a16="http://schemas.microsoft.com/office/drawing/2014/main" id="{01E4C148-9AA2-7A4B-B991-BC99C830CC9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smtClean="0"/>
            </a:lvl1pPr>
          </a:lstStyle>
          <a:p>
            <a:pPr>
              <a:defRPr/>
            </a:pPr>
            <a:fld id="{EAC95BC4-A193-1F4A-9818-FDA29789DFD2}"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A94DC5F1-EF1E-884E-B87D-164E0F5990C7}"/>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200">
                <a:latin typeface="+mn-lt"/>
              </a:defRPr>
            </a:lvl1pPr>
          </a:lstStyle>
          <a:p>
            <a:pPr>
              <a:defRPr/>
            </a:pPr>
            <a:endParaRPr lang="en-US" altLang="en-US"/>
          </a:p>
        </p:txBody>
      </p:sp>
      <p:sp>
        <p:nvSpPr>
          <p:cNvPr id="12291" name="Rectangle 3">
            <a:extLst>
              <a:ext uri="{FF2B5EF4-FFF2-40B4-BE49-F238E27FC236}">
                <a16:creationId xmlns:a16="http://schemas.microsoft.com/office/drawing/2014/main" id="{8D8DDDA0-ABA4-DD4A-B535-19D8A5DB4B7C}"/>
              </a:ext>
            </a:extLst>
          </p:cNvPr>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endParaRPr lang="en-US" altLang="en-US"/>
          </a:p>
        </p:txBody>
      </p:sp>
      <p:sp>
        <p:nvSpPr>
          <p:cNvPr id="6148" name="Rectangle 4">
            <a:extLst>
              <a:ext uri="{FF2B5EF4-FFF2-40B4-BE49-F238E27FC236}">
                <a16:creationId xmlns:a16="http://schemas.microsoft.com/office/drawing/2014/main" id="{00D2A98C-FBFB-6D4B-9DFA-7E1EF3F9A61E}"/>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a:extLst>
              <a:ext uri="{FF2B5EF4-FFF2-40B4-BE49-F238E27FC236}">
                <a16:creationId xmlns:a16="http://schemas.microsoft.com/office/drawing/2014/main" id="{0D29BCD0-CDD7-874D-B6F2-F730439F1E03}"/>
              </a:ext>
            </a:extLst>
          </p:cNvPr>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12294" name="Rectangle 6">
            <a:extLst>
              <a:ext uri="{FF2B5EF4-FFF2-40B4-BE49-F238E27FC236}">
                <a16:creationId xmlns:a16="http://schemas.microsoft.com/office/drawing/2014/main" id="{2015996E-83CC-2448-BBA5-ED58B64E8460}"/>
              </a:ext>
            </a:extLst>
          </p:cNvPr>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fontAlgn="auto" hangingPunct="1">
              <a:spcBef>
                <a:spcPts val="0"/>
              </a:spcBef>
              <a:spcAft>
                <a:spcPts val="0"/>
              </a:spcAft>
              <a:defRPr sz="1200">
                <a:latin typeface="+mn-lt"/>
              </a:defRPr>
            </a:lvl1pPr>
          </a:lstStyle>
          <a:p>
            <a:pPr>
              <a:defRPr/>
            </a:pPr>
            <a:endParaRPr lang="en-US" altLang="en-US"/>
          </a:p>
        </p:txBody>
      </p:sp>
      <p:sp>
        <p:nvSpPr>
          <p:cNvPr id="12295" name="Rectangle 7">
            <a:extLst>
              <a:ext uri="{FF2B5EF4-FFF2-40B4-BE49-F238E27FC236}">
                <a16:creationId xmlns:a16="http://schemas.microsoft.com/office/drawing/2014/main" id="{1014B012-A825-4D41-A682-6B5FA6320170}"/>
              </a:ext>
            </a:extLst>
          </p:cNvPr>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BFBA150B-F82C-214A-8F15-8FF14523556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BFBA150B-F82C-214A-8F15-8FF14523556F}" type="slidenum">
              <a:rPr lang="en-US" altLang="en-US"/>
              <a:pPr>
                <a:defRPr/>
              </a:pPr>
              <a:t>1</a:t>
            </a:fld>
            <a:endParaRPr lang="en-US" altLang="en-US"/>
          </a:p>
        </p:txBody>
      </p:sp>
    </p:spTree>
    <p:extLst>
      <p:ext uri="{BB962C8B-B14F-4D97-AF65-F5344CB8AC3E}">
        <p14:creationId xmlns:p14="http://schemas.microsoft.com/office/powerpoint/2010/main" val="7704072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a:extLst>
              <a:ext uri="{FF2B5EF4-FFF2-40B4-BE49-F238E27FC236}">
                <a16:creationId xmlns:a16="http://schemas.microsoft.com/office/drawing/2014/main" id="{73E572DA-B325-024F-8371-8D04B75AE9DF}"/>
              </a:ext>
            </a:extLst>
          </p:cNvPr>
          <p:cNvSpPr>
            <a:spLocks noGrp="1" noRot="1" noChangeAspect="1" noChangeArrowheads="1" noTextEdit="1"/>
          </p:cNvSpPr>
          <p:nvPr>
            <p:ph type="sldImg"/>
          </p:nvPr>
        </p:nvSpPr>
        <p:spPr>
          <a:ln/>
        </p:spPr>
      </p:sp>
      <p:sp>
        <p:nvSpPr>
          <p:cNvPr id="45058" name="Notes Placeholder 2">
            <a:extLst>
              <a:ext uri="{FF2B5EF4-FFF2-40B4-BE49-F238E27FC236}">
                <a16:creationId xmlns:a16="http://schemas.microsoft.com/office/drawing/2014/main" id="{D9FA649E-F282-9F46-A69C-3940B1942754}"/>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altLang="en-US" sz="1200"/>
              <a:t>Additional prompts:</a:t>
            </a:r>
          </a:p>
          <a:p>
            <a:pPr marL="0" indent="0">
              <a:buFont typeface="Arial" panose="020B0604020202020204" pitchFamily="34" charset="0"/>
              <a:buNone/>
            </a:pPr>
            <a:endParaRPr lang="en-US" altLang="en-US"/>
          </a:p>
          <a:p>
            <a:pPr marL="171450" indent="-171450">
              <a:buFont typeface="Arial" panose="020B0604020202020204" pitchFamily="34" charset="0"/>
              <a:buChar char="•"/>
            </a:pPr>
            <a:r>
              <a:rPr lang="en-US" altLang="en-US"/>
              <a:t>How do the evacuation orders impact your staff?</a:t>
            </a:r>
          </a:p>
          <a:p>
            <a:pPr marL="0" indent="0">
              <a:buFont typeface="Arial" panose="020B0604020202020204" pitchFamily="34" charset="0"/>
              <a:buNone/>
            </a:pPr>
            <a:endParaRPr lang="en-US" altLang="en-US"/>
          </a:p>
          <a:p>
            <a:pPr marL="171450" indent="-171450" eaLnBrk="1" hangingPunct="1">
              <a:buFont typeface="Arial" panose="020B0604020202020204" pitchFamily="34" charset="0"/>
              <a:buChar char="•"/>
            </a:pPr>
            <a:r>
              <a:rPr lang="en-US" altLang="en-US" sz="1200"/>
              <a:t>What site security precautions do you take? Who is responsible for this?</a:t>
            </a:r>
          </a:p>
          <a:p>
            <a:pPr marL="0" indent="0" eaLnBrk="1" hangingPunct="1">
              <a:buFont typeface="Arial" panose="020B0604020202020204" pitchFamily="34" charset="0"/>
              <a:buNone/>
            </a:pPr>
            <a:endParaRPr lang="en-US" altLang="en-US" sz="1200"/>
          </a:p>
          <a:p>
            <a:pPr marL="171450" indent="-171450" eaLnBrk="1" hangingPunct="1">
              <a:buFont typeface="Arial" panose="020B0604020202020204" pitchFamily="34" charset="0"/>
              <a:buChar char="•"/>
            </a:pPr>
            <a:r>
              <a:rPr lang="en-US" altLang="en-US" sz="1200"/>
              <a:t>When do you start notifying staff?</a:t>
            </a:r>
          </a:p>
          <a:p>
            <a:endParaRPr lang="en-US" altLang="en-US"/>
          </a:p>
        </p:txBody>
      </p:sp>
      <p:sp>
        <p:nvSpPr>
          <p:cNvPr id="4" name="Slide Number Placeholder 3">
            <a:extLst>
              <a:ext uri="{FF2B5EF4-FFF2-40B4-BE49-F238E27FC236}">
                <a16:creationId xmlns:a16="http://schemas.microsoft.com/office/drawing/2014/main" id="{F5945953-769D-2C40-99A4-74FF4C5A78FF}"/>
              </a:ext>
            </a:extLst>
          </p:cNvPr>
          <p:cNvSpPr>
            <a:spLocks noGrp="1"/>
          </p:cNvSpPr>
          <p:nvPr>
            <p:ph type="sldNum" sz="quarter" idx="5"/>
          </p:nvPr>
        </p:nvSpPr>
        <p:spPr/>
        <p:txBody>
          <a:bodyPr/>
          <a:lstStyle/>
          <a:p>
            <a:pPr>
              <a:defRPr/>
            </a:pPr>
            <a:fld id="{BD17147D-E801-0748-81DB-66D63A416CCE}" type="slidenum">
              <a:rPr lang="en-US" altLang="en-US" smtClean="0"/>
              <a:pPr>
                <a:defRPr/>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BFBA150B-F82C-214A-8F15-8FF14523556F}" type="slidenum">
              <a:rPr lang="en-US" altLang="en-US"/>
              <a:pPr>
                <a:defRPr/>
              </a:pPr>
              <a:t>11</a:t>
            </a:fld>
            <a:endParaRPr lang="en-US" altLang="en-US"/>
          </a:p>
        </p:txBody>
      </p:sp>
    </p:spTree>
    <p:extLst>
      <p:ext uri="{BB962C8B-B14F-4D97-AF65-F5344CB8AC3E}">
        <p14:creationId xmlns:p14="http://schemas.microsoft.com/office/powerpoint/2010/main" val="167760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a:extLst>
              <a:ext uri="{FF2B5EF4-FFF2-40B4-BE49-F238E27FC236}">
                <a16:creationId xmlns:a16="http://schemas.microsoft.com/office/drawing/2014/main" id="{8130C9A6-BE4D-5F45-A5C8-E6EA225C8D7E}"/>
              </a:ext>
            </a:extLst>
          </p:cNvPr>
          <p:cNvSpPr>
            <a:spLocks noGrp="1" noRot="1" noChangeAspect="1" noChangeArrowheads="1" noTextEdit="1"/>
          </p:cNvSpPr>
          <p:nvPr>
            <p:ph type="sldImg"/>
          </p:nvPr>
        </p:nvSpPr>
        <p:spPr>
          <a:ln/>
        </p:spPr>
      </p:sp>
      <p:sp>
        <p:nvSpPr>
          <p:cNvPr id="25602" name="Notes Placeholder 2">
            <a:extLst>
              <a:ext uri="{FF2B5EF4-FFF2-40B4-BE49-F238E27FC236}">
                <a16:creationId xmlns:a16="http://schemas.microsoft.com/office/drawing/2014/main" id="{DF96CF1E-26D5-2F4F-958B-CFAEB076D43F}"/>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altLang="en-US" sz="1200"/>
              <a:t>Additional prompts:</a:t>
            </a:r>
          </a:p>
          <a:p>
            <a:pPr marL="0" indent="0">
              <a:buFont typeface="Arial" panose="020B0604020202020204" pitchFamily="34" charset="0"/>
              <a:buNone/>
            </a:pPr>
            <a:endParaRPr lang="en-US" altLang="en-US"/>
          </a:p>
          <a:p>
            <a:pPr marL="171450" indent="-171450">
              <a:buFont typeface="Arial" panose="020B0604020202020204" pitchFamily="34" charset="0"/>
              <a:buChar char="•"/>
            </a:pPr>
            <a:r>
              <a:rPr lang="en-US" altLang="en-US"/>
              <a:t>Which activities/testing have the highest priority? Medium priority? Lowest priority?</a:t>
            </a:r>
          </a:p>
          <a:p>
            <a:pPr marL="171450" indent="-171450">
              <a:buFont typeface="Arial" panose="020B0604020202020204" pitchFamily="34" charset="0"/>
              <a:buChar char="•"/>
            </a:pPr>
            <a:endParaRPr lang="en-US" altLang="en-US"/>
          </a:p>
          <a:p>
            <a:pPr marL="171450" indent="-171450">
              <a:buFont typeface="Arial" panose="020B0604020202020204" pitchFamily="34" charset="0"/>
              <a:buChar char="•"/>
            </a:pPr>
            <a:r>
              <a:rPr lang="en-US" altLang="en-US"/>
              <a:t>How do you secure the select agents?</a:t>
            </a:r>
          </a:p>
          <a:p>
            <a:endParaRPr lang="en-US" altLang="en-US"/>
          </a:p>
          <a:p>
            <a:endParaRPr lang="en-US" altLang="en-US"/>
          </a:p>
        </p:txBody>
      </p:sp>
      <p:sp>
        <p:nvSpPr>
          <p:cNvPr id="25603" name="Slide Number Placeholder 3">
            <a:extLst>
              <a:ext uri="{FF2B5EF4-FFF2-40B4-BE49-F238E27FC236}">
                <a16:creationId xmlns:a16="http://schemas.microsoft.com/office/drawing/2014/main" id="{D4BC1740-F60F-BC49-9467-4992C5CABE9A}"/>
              </a:ext>
            </a:extLst>
          </p:cNvPr>
          <p:cNvSpPr>
            <a:spLocks noGrp="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4EBA8236-4DF5-E945-88FA-B2E34A02F2F8}" type="slidenum">
              <a:rPr lang="en-US" altLang="en-US" smtClean="0">
                <a:latin typeface="Calibri" panose="020F0502020204030204" pitchFamily="34" charset="0"/>
              </a:rPr>
              <a:pPr fontAlgn="base">
                <a:spcBef>
                  <a:spcPct val="0"/>
                </a:spcBef>
                <a:spcAft>
                  <a:spcPct val="0"/>
                </a:spcAft>
              </a:pPr>
              <a:t>12</a:t>
            </a:fld>
            <a:endParaRPr lang="en-US" altLang="en-US">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a:extLst>
              <a:ext uri="{FF2B5EF4-FFF2-40B4-BE49-F238E27FC236}">
                <a16:creationId xmlns:a16="http://schemas.microsoft.com/office/drawing/2014/main" id="{57F9D9D0-A27D-5D44-8551-8A941A586F05}"/>
              </a:ext>
            </a:extLst>
          </p:cNvPr>
          <p:cNvSpPr>
            <a:spLocks noGrp="1" noChangeArrowheads="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DC58CBB1-F29B-B74F-9A02-22AD38BE016C}" type="slidenum">
              <a:rPr lang="en-US" altLang="en-US" smtClean="0">
                <a:latin typeface="Arial" panose="020B0604020202020204" pitchFamily="34" charset="0"/>
              </a:rPr>
              <a:pPr fontAlgn="base">
                <a:spcBef>
                  <a:spcPct val="0"/>
                </a:spcBef>
                <a:spcAft>
                  <a:spcPct val="0"/>
                </a:spcAft>
              </a:pPr>
              <a:t>13</a:t>
            </a:fld>
            <a:endParaRPr lang="en-US" altLang="en-US">
              <a:latin typeface="Arial" panose="020B0604020202020204" pitchFamily="34" charset="0"/>
            </a:endParaRPr>
          </a:p>
        </p:txBody>
      </p:sp>
      <p:sp>
        <p:nvSpPr>
          <p:cNvPr id="27650" name="Rectangle 2">
            <a:extLst>
              <a:ext uri="{FF2B5EF4-FFF2-40B4-BE49-F238E27FC236}">
                <a16:creationId xmlns:a16="http://schemas.microsoft.com/office/drawing/2014/main" id="{AB9106FC-6B9A-D14F-A325-2C922143208E}"/>
              </a:ext>
            </a:extLst>
          </p:cNvPr>
          <p:cNvSpPr>
            <a:spLocks noGrp="1" noRot="1" noChangeAspect="1" noChangeArrowheads="1" noTextEdit="1"/>
          </p:cNvSpPr>
          <p:nvPr>
            <p:ph type="sldImg"/>
          </p:nvPr>
        </p:nvSpPr>
        <p:spPr>
          <a:ln/>
        </p:spPr>
      </p:sp>
      <p:sp>
        <p:nvSpPr>
          <p:cNvPr id="27651" name="Rectangle 3">
            <a:extLst>
              <a:ext uri="{FF2B5EF4-FFF2-40B4-BE49-F238E27FC236}">
                <a16:creationId xmlns:a16="http://schemas.microsoft.com/office/drawing/2014/main" id="{C04C0B8E-7E11-0442-B745-8BCD6F6C13B2}"/>
              </a:ext>
            </a:extLst>
          </p:cNvPr>
          <p:cNvSpPr>
            <a:spLocks noGrp="1" noChangeArrowheads="1"/>
          </p:cNvSpPr>
          <p:nvPr>
            <p:ph type="body" idx="1"/>
          </p:nvPr>
        </p:nvSpPr>
        <p:spPr>
          <a:noFill/>
        </p:spPr>
        <p:txBody>
          <a:bodyPr/>
          <a:lstStyle/>
          <a:p>
            <a:pPr eaLnBrk="1" hangingPunct="1"/>
            <a:endParaRPr lang="en-US" altLang="en-US"/>
          </a:p>
          <a:p>
            <a:pPr eaLnBrk="1" hangingPunct="1"/>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a:extLst>
              <a:ext uri="{FF2B5EF4-FFF2-40B4-BE49-F238E27FC236}">
                <a16:creationId xmlns:a16="http://schemas.microsoft.com/office/drawing/2014/main" id="{FF1C99AD-4EC0-1241-B8CF-FD3AFC6E2CF0}"/>
              </a:ext>
            </a:extLst>
          </p:cNvPr>
          <p:cNvSpPr>
            <a:spLocks noGrp="1" noRot="1" noChangeAspect="1" noChangeArrowheads="1" noTextEdit="1"/>
          </p:cNvSpPr>
          <p:nvPr>
            <p:ph type="sldImg"/>
          </p:nvPr>
        </p:nvSpPr>
        <p:spPr>
          <a:ln/>
        </p:spPr>
      </p:sp>
      <p:sp>
        <p:nvSpPr>
          <p:cNvPr id="29698" name="Notes Placeholder 2">
            <a:extLst>
              <a:ext uri="{FF2B5EF4-FFF2-40B4-BE49-F238E27FC236}">
                <a16:creationId xmlns:a16="http://schemas.microsoft.com/office/drawing/2014/main" id="{780C8420-8529-0E44-B481-45FC3E561508}"/>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altLang="en-US" sz="1200"/>
              <a:t>Additional prompts:</a:t>
            </a:r>
          </a:p>
          <a:p>
            <a:pPr marL="0" indent="0">
              <a:buFont typeface="Arial" panose="020B0604020202020204" pitchFamily="34" charset="0"/>
              <a:buNone/>
            </a:pPr>
            <a:endParaRPr lang="en-US" altLang="en-US"/>
          </a:p>
          <a:p>
            <a:pPr marL="171450" indent="-171450">
              <a:buFont typeface="Arial" panose="020B0604020202020204" pitchFamily="34" charset="0"/>
              <a:buChar char="•"/>
            </a:pPr>
            <a:r>
              <a:rPr lang="en-US" altLang="en-US"/>
              <a:t>What agreements are in place? Who coordinates these requests?</a:t>
            </a:r>
          </a:p>
          <a:p>
            <a:pPr marL="171450" indent="-171450">
              <a:buFont typeface="Arial" panose="020B0604020202020204" pitchFamily="34" charset="0"/>
              <a:buChar char="•"/>
            </a:pPr>
            <a:endParaRPr lang="en-US" altLang="en-US"/>
          </a:p>
          <a:p>
            <a:pPr marL="171450" indent="-171450">
              <a:buFont typeface="Arial" panose="020B0604020202020204" pitchFamily="34" charset="0"/>
              <a:buChar char="•"/>
            </a:pPr>
            <a:r>
              <a:rPr lang="en-US" altLang="en-US"/>
              <a:t>Are there legal barriers?</a:t>
            </a:r>
          </a:p>
          <a:p>
            <a:pPr marL="171450" indent="-171450">
              <a:buFont typeface="Arial" panose="020B0604020202020204" pitchFamily="34" charset="0"/>
              <a:buChar char="•"/>
            </a:pPr>
            <a:endParaRPr lang="en-US" altLang="en-US"/>
          </a:p>
          <a:p>
            <a:pPr marL="171450" indent="-171450">
              <a:buFont typeface="Arial" panose="020B0604020202020204" pitchFamily="34" charset="0"/>
              <a:buChar char="•"/>
            </a:pPr>
            <a:r>
              <a:rPr lang="en-US" altLang="en-US"/>
              <a:t>Has relocation to an alternate facility been tested?</a:t>
            </a:r>
          </a:p>
          <a:p>
            <a:endParaRPr lang="en-US" altLang="en-US"/>
          </a:p>
          <a:p>
            <a:endParaRPr lang="en-US" altLang="en-US"/>
          </a:p>
        </p:txBody>
      </p:sp>
      <p:sp>
        <p:nvSpPr>
          <p:cNvPr id="29699" name="Slide Number Placeholder 3">
            <a:extLst>
              <a:ext uri="{FF2B5EF4-FFF2-40B4-BE49-F238E27FC236}">
                <a16:creationId xmlns:a16="http://schemas.microsoft.com/office/drawing/2014/main" id="{ADFB3292-144D-634D-87BC-17E1A5A9D4AC}"/>
              </a:ext>
            </a:extLst>
          </p:cNvPr>
          <p:cNvSpPr>
            <a:spLocks noGrp="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CE189EEB-08C6-6C47-B91E-D0DA8C83F623}" type="slidenum">
              <a:rPr lang="en-US" altLang="en-US" smtClean="0">
                <a:latin typeface="Calibri" panose="020F0502020204030204" pitchFamily="34" charset="0"/>
              </a:rPr>
              <a:pPr fontAlgn="base">
                <a:spcBef>
                  <a:spcPct val="0"/>
                </a:spcBef>
                <a:spcAft>
                  <a:spcPct val="0"/>
                </a:spcAft>
              </a:pPr>
              <a:t>14</a:t>
            </a:fld>
            <a:endParaRPr lang="en-US" altLang="en-US">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id="{4A7BDE55-2186-074F-AD50-AD5036A0C6FE}"/>
              </a:ext>
            </a:extLst>
          </p:cNvPr>
          <p:cNvSpPr>
            <a:spLocks noGrp="1" noRot="1" noChangeAspect="1" noChangeArrowheads="1" noTextEdit="1"/>
          </p:cNvSpPr>
          <p:nvPr>
            <p:ph type="sldImg"/>
          </p:nvPr>
        </p:nvSpPr>
        <p:spPr>
          <a:ln/>
        </p:spPr>
      </p:sp>
      <p:sp>
        <p:nvSpPr>
          <p:cNvPr id="31746" name="Notes Placeholder 2">
            <a:extLst>
              <a:ext uri="{FF2B5EF4-FFF2-40B4-BE49-F238E27FC236}">
                <a16:creationId xmlns:a16="http://schemas.microsoft.com/office/drawing/2014/main" id="{F2EA5AF2-B4BD-614A-A2A8-7C84EAB1785B}"/>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altLang="en-US" sz="1200" dirty="0"/>
              <a:t>Additional prompts:</a:t>
            </a:r>
          </a:p>
          <a:p>
            <a:pPr marL="0" indent="0">
              <a:buFont typeface="Arial" panose="020B0604020202020204" pitchFamily="34" charset="0"/>
              <a:buNone/>
            </a:pPr>
            <a:endParaRPr lang="en-US" altLang="en-US" dirty="0"/>
          </a:p>
          <a:p>
            <a:pPr marL="171450" indent="-171450">
              <a:buFont typeface="Arial" panose="020B0604020202020204" pitchFamily="34" charset="0"/>
              <a:buChar char="•"/>
            </a:pPr>
            <a:r>
              <a:rPr lang="en-US" altLang="en-US" dirty="0"/>
              <a:t>Are certifications or outside entities required to get equipment up and running? What is the timeframe for this?</a:t>
            </a:r>
          </a:p>
          <a:p>
            <a:pPr marL="171450" indent="-171450">
              <a:buFont typeface="Arial" panose="020B0604020202020204" pitchFamily="34" charset="0"/>
              <a:buChar char="•"/>
            </a:pPr>
            <a:endParaRPr lang="en-US" altLang="en-US"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dirty="0"/>
              <a:t>Do you have limited staff because of evacuation? What are the staffing, payroll, etc. </a:t>
            </a:r>
            <a:r>
              <a:rPr lang="en-US" altLang="en-US"/>
              <a:t>implications of this scenario?</a:t>
            </a:r>
            <a:endParaRPr lang="en-US" altLang="en-US" dirty="0"/>
          </a:p>
          <a:p>
            <a:pPr marL="171450" indent="-171450">
              <a:buFont typeface="Arial" panose="020B0604020202020204" pitchFamily="34" charset="0"/>
              <a:buChar char="•"/>
            </a:pPr>
            <a:endParaRPr lang="en-US" altLang="en-US" dirty="0"/>
          </a:p>
          <a:p>
            <a:pPr marL="171450" indent="-171450">
              <a:buFont typeface="Arial" panose="020B0604020202020204" pitchFamily="34" charset="0"/>
              <a:buChar char="•"/>
            </a:pPr>
            <a:r>
              <a:rPr lang="en-US" altLang="en-US" dirty="0"/>
              <a:t>How does the debris and flooding on roads impact the transport of samples?</a:t>
            </a:r>
          </a:p>
        </p:txBody>
      </p:sp>
      <p:sp>
        <p:nvSpPr>
          <p:cNvPr id="31747" name="Slide Number Placeholder 3">
            <a:extLst>
              <a:ext uri="{FF2B5EF4-FFF2-40B4-BE49-F238E27FC236}">
                <a16:creationId xmlns:a16="http://schemas.microsoft.com/office/drawing/2014/main" id="{04C8C5F9-71F7-F140-A5BF-49ADD34D2CB5}"/>
              </a:ext>
            </a:extLst>
          </p:cNvPr>
          <p:cNvSpPr>
            <a:spLocks noGrp="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42F1A283-A452-6142-BBEC-B87ABCA6CD9F}" type="slidenum">
              <a:rPr lang="en-US" altLang="en-US" smtClean="0">
                <a:latin typeface="Calibri" panose="020F0502020204030204" pitchFamily="34" charset="0"/>
              </a:rPr>
              <a:pPr fontAlgn="base">
                <a:spcBef>
                  <a:spcPct val="0"/>
                </a:spcBef>
                <a:spcAft>
                  <a:spcPct val="0"/>
                </a:spcAft>
              </a:pPr>
              <a:t>15</a:t>
            </a:fld>
            <a:endParaRPr lang="en-US" altLang="en-US">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BFBA150B-F82C-214A-8F15-8FF14523556F}" type="slidenum">
              <a:rPr lang="en-US" altLang="en-US"/>
              <a:pPr>
                <a:defRPr/>
              </a:pPr>
              <a:t>16</a:t>
            </a:fld>
            <a:endParaRPr lang="en-US" altLang="en-US"/>
          </a:p>
        </p:txBody>
      </p:sp>
    </p:spTree>
    <p:extLst>
      <p:ext uri="{BB962C8B-B14F-4D97-AF65-F5344CB8AC3E}">
        <p14:creationId xmlns:p14="http://schemas.microsoft.com/office/powerpoint/2010/main" val="22711468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BFBA150B-F82C-214A-8F15-8FF14523556F}" type="slidenum">
              <a:rPr lang="en-US" altLang="en-US"/>
              <a:pPr>
                <a:defRPr/>
              </a:pPr>
              <a:t>17</a:t>
            </a:fld>
            <a:endParaRPr lang="en-US" altLang="en-US"/>
          </a:p>
        </p:txBody>
      </p:sp>
    </p:spTree>
    <p:extLst>
      <p:ext uri="{BB962C8B-B14F-4D97-AF65-F5344CB8AC3E}">
        <p14:creationId xmlns:p14="http://schemas.microsoft.com/office/powerpoint/2010/main" val="3360032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BFBA150B-F82C-214A-8F15-8FF14523556F}" type="slidenum">
              <a:rPr lang="en-US" altLang="en-US"/>
              <a:pPr>
                <a:defRPr/>
              </a:pPr>
              <a:t>18</a:t>
            </a:fld>
            <a:endParaRPr lang="en-US" altLang="en-US"/>
          </a:p>
        </p:txBody>
      </p:sp>
    </p:spTree>
    <p:extLst>
      <p:ext uri="{BB962C8B-B14F-4D97-AF65-F5344CB8AC3E}">
        <p14:creationId xmlns:p14="http://schemas.microsoft.com/office/powerpoint/2010/main" val="7969461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a:extLst>
              <a:ext uri="{FF2B5EF4-FFF2-40B4-BE49-F238E27FC236}">
                <a16:creationId xmlns:a16="http://schemas.microsoft.com/office/drawing/2014/main" id="{BD66A74C-8601-FF40-A996-C988DC54AF1D}"/>
              </a:ext>
            </a:extLst>
          </p:cNvPr>
          <p:cNvSpPr>
            <a:spLocks noGrp="1" noChangeArrowheads="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9937011A-BF36-5349-91B8-8E4903BEA841}" type="slidenum">
              <a:rPr lang="en-US" altLang="en-US" smtClean="0">
                <a:latin typeface="Arial" panose="020B0604020202020204" pitchFamily="34" charset="0"/>
              </a:rPr>
              <a:pPr fontAlgn="base">
                <a:spcBef>
                  <a:spcPct val="0"/>
                </a:spcBef>
                <a:spcAft>
                  <a:spcPct val="0"/>
                </a:spcAft>
              </a:pPr>
              <a:t>19</a:t>
            </a:fld>
            <a:endParaRPr lang="en-US" altLang="en-US">
              <a:latin typeface="Arial" panose="020B0604020202020204" pitchFamily="34" charset="0"/>
            </a:endParaRPr>
          </a:p>
        </p:txBody>
      </p:sp>
      <p:sp>
        <p:nvSpPr>
          <p:cNvPr id="35842" name="Rectangle 2">
            <a:extLst>
              <a:ext uri="{FF2B5EF4-FFF2-40B4-BE49-F238E27FC236}">
                <a16:creationId xmlns:a16="http://schemas.microsoft.com/office/drawing/2014/main" id="{D178FB14-6481-B44A-8EC9-8445F0F4F759}"/>
              </a:ext>
            </a:extLst>
          </p:cNvPr>
          <p:cNvSpPr>
            <a:spLocks noGrp="1" noRot="1" noChangeAspect="1" noChangeArrowheads="1" noTextEdit="1"/>
          </p:cNvSpPr>
          <p:nvPr>
            <p:ph type="sldImg"/>
          </p:nvPr>
        </p:nvSpPr>
        <p:spPr>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a:extLst>
              <a:ext uri="{FF2B5EF4-FFF2-40B4-BE49-F238E27FC236}">
                <a16:creationId xmlns:a16="http://schemas.microsoft.com/office/drawing/2014/main" id="{3E8479C7-5C83-6A46-84A9-9EE656C8109F}"/>
              </a:ext>
            </a:extLst>
          </p:cNvPr>
          <p:cNvSpPr>
            <a:spLocks noGrp="1" noChangeArrowheads="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2A93BB5F-5900-EF47-BA3F-F58993448497}" type="slidenum">
              <a:rPr lang="en-US" altLang="en-US" smtClean="0">
                <a:latin typeface="Arial" panose="020B0604020202020204" pitchFamily="34" charset="0"/>
              </a:rPr>
              <a:pPr fontAlgn="base">
                <a:spcBef>
                  <a:spcPct val="0"/>
                </a:spcBef>
                <a:spcAft>
                  <a:spcPct val="0"/>
                </a:spcAft>
              </a:pPr>
              <a:t>2</a:t>
            </a:fld>
            <a:endParaRPr lang="en-US" altLang="en-US">
              <a:latin typeface="Arial" panose="020B0604020202020204" pitchFamily="34" charset="0"/>
            </a:endParaRPr>
          </a:p>
        </p:txBody>
      </p:sp>
      <p:sp>
        <p:nvSpPr>
          <p:cNvPr id="10242" name="Rectangle 2">
            <a:extLst>
              <a:ext uri="{FF2B5EF4-FFF2-40B4-BE49-F238E27FC236}">
                <a16:creationId xmlns:a16="http://schemas.microsoft.com/office/drawing/2014/main" id="{91A1CB11-7971-3042-9A0A-2E0510F967B7}"/>
              </a:ext>
            </a:extLst>
          </p:cNvPr>
          <p:cNvSpPr>
            <a:spLocks noGrp="1" noRot="1" noChangeAspect="1" noChangeArrowheads="1" noTextEdit="1"/>
          </p:cNvSpPr>
          <p:nvPr>
            <p:ph type="sldImg"/>
          </p:nvPr>
        </p:nvSpPr>
        <p:spPr>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BFBA150B-F82C-214A-8F15-8FF14523556F}" type="slidenum">
              <a:rPr lang="en-US" altLang="en-US"/>
              <a:pPr>
                <a:defRPr/>
              </a:pPr>
              <a:t>20</a:t>
            </a:fld>
            <a:endParaRPr lang="en-US" altLang="en-US"/>
          </a:p>
        </p:txBody>
      </p:sp>
    </p:spTree>
    <p:extLst>
      <p:ext uri="{BB962C8B-B14F-4D97-AF65-F5344CB8AC3E}">
        <p14:creationId xmlns:p14="http://schemas.microsoft.com/office/powerpoint/2010/main" val="15080648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BFBA150B-F82C-214A-8F15-8FF14523556F}" type="slidenum">
              <a:rPr lang="en-US" altLang="en-US"/>
              <a:pPr>
                <a:defRPr/>
              </a:pPr>
              <a:t>21</a:t>
            </a:fld>
            <a:endParaRPr lang="en-US" altLang="en-US"/>
          </a:p>
        </p:txBody>
      </p:sp>
    </p:spTree>
    <p:extLst>
      <p:ext uri="{BB962C8B-B14F-4D97-AF65-F5344CB8AC3E}">
        <p14:creationId xmlns:p14="http://schemas.microsoft.com/office/powerpoint/2010/main" val="3713784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BFBA150B-F82C-214A-8F15-8FF14523556F}" type="slidenum">
              <a:rPr lang="en-US" altLang="en-US"/>
              <a:pPr>
                <a:defRPr/>
              </a:pPr>
              <a:t>3</a:t>
            </a:fld>
            <a:endParaRPr lang="en-US" altLang="en-US"/>
          </a:p>
        </p:txBody>
      </p:sp>
    </p:spTree>
    <p:extLst>
      <p:ext uri="{BB962C8B-B14F-4D97-AF65-F5344CB8AC3E}">
        <p14:creationId xmlns:p14="http://schemas.microsoft.com/office/powerpoint/2010/main" val="4212895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BFBA150B-F82C-214A-8F15-8FF14523556F}" type="slidenum">
              <a:rPr lang="en-US" altLang="en-US"/>
              <a:pPr>
                <a:defRPr/>
              </a:pPr>
              <a:t>4</a:t>
            </a:fld>
            <a:endParaRPr lang="en-US" altLang="en-US"/>
          </a:p>
        </p:txBody>
      </p:sp>
    </p:spTree>
    <p:extLst>
      <p:ext uri="{BB962C8B-B14F-4D97-AF65-F5344CB8AC3E}">
        <p14:creationId xmlns:p14="http://schemas.microsoft.com/office/powerpoint/2010/main" val="23845762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BFBA150B-F82C-214A-8F15-8FF14523556F}" type="slidenum">
              <a:rPr lang="en-US" altLang="en-US"/>
              <a:pPr>
                <a:defRPr/>
              </a:pPr>
              <a:t>5</a:t>
            </a:fld>
            <a:endParaRPr lang="en-US" altLang="en-US"/>
          </a:p>
        </p:txBody>
      </p:sp>
    </p:spTree>
    <p:extLst>
      <p:ext uri="{BB962C8B-B14F-4D97-AF65-F5344CB8AC3E}">
        <p14:creationId xmlns:p14="http://schemas.microsoft.com/office/powerpoint/2010/main" val="975117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a:extLst>
              <a:ext uri="{FF2B5EF4-FFF2-40B4-BE49-F238E27FC236}">
                <a16:creationId xmlns:a16="http://schemas.microsoft.com/office/drawing/2014/main" id="{6C0B62AE-A0CE-FC42-A37A-8B86A59EABD8}"/>
              </a:ext>
            </a:extLst>
          </p:cNvPr>
          <p:cNvSpPr>
            <a:spLocks noGrp="1" noChangeArrowheads="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E848BE7A-6B6A-AF43-906B-C1DA93485CB8}" type="slidenum">
              <a:rPr lang="en-US" altLang="en-US" smtClean="0">
                <a:latin typeface="Arial" panose="020B0604020202020204" pitchFamily="34" charset="0"/>
              </a:rPr>
              <a:pPr fontAlgn="base">
                <a:spcBef>
                  <a:spcPct val="0"/>
                </a:spcBef>
                <a:spcAft>
                  <a:spcPct val="0"/>
                </a:spcAft>
              </a:pPr>
              <a:t>6</a:t>
            </a:fld>
            <a:endParaRPr lang="en-US" altLang="en-US">
              <a:latin typeface="Arial" panose="020B0604020202020204" pitchFamily="34" charset="0"/>
            </a:endParaRPr>
          </a:p>
        </p:txBody>
      </p:sp>
      <p:sp>
        <p:nvSpPr>
          <p:cNvPr id="15362" name="Rectangle 2">
            <a:extLst>
              <a:ext uri="{FF2B5EF4-FFF2-40B4-BE49-F238E27FC236}">
                <a16:creationId xmlns:a16="http://schemas.microsoft.com/office/drawing/2014/main" id="{3F4C14A2-BB6C-FF4A-9078-3624E763ED90}"/>
              </a:ext>
            </a:extLst>
          </p:cNvPr>
          <p:cNvSpPr>
            <a:spLocks noGrp="1" noRot="1" noChangeAspect="1" noChangeArrowheads="1" noTextEdit="1"/>
          </p:cNvSpPr>
          <p:nvPr>
            <p:ph type="sldImg"/>
          </p:nvPr>
        </p:nvSpPr>
        <p:spPr>
          <a:ln/>
        </p:spPr>
      </p:sp>
      <p:sp>
        <p:nvSpPr>
          <p:cNvPr id="15363" name="Rectangle 3">
            <a:extLst>
              <a:ext uri="{FF2B5EF4-FFF2-40B4-BE49-F238E27FC236}">
                <a16:creationId xmlns:a16="http://schemas.microsoft.com/office/drawing/2014/main" id="{6151A890-C985-B54D-B26E-4FCCB1C7A573}"/>
              </a:ext>
            </a:extLst>
          </p:cNvPr>
          <p:cNvSpPr>
            <a:spLocks noGrp="1" noChangeArrowheads="1"/>
          </p:cNvSpPr>
          <p:nvPr>
            <p:ph type="body" idx="1"/>
          </p:nvPr>
        </p:nvSpPr>
        <p:spPr>
          <a:noFill/>
        </p:spPr>
        <p:txBody>
          <a:bodyPr/>
          <a:lstStyle/>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US" altLang="en-US"/>
              <a:t>Additional prompts:</a:t>
            </a: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endParaRPr lang="en-US" altLang="en-US"/>
          </a:p>
          <a:p>
            <a:pPr marL="285750" marR="0" lvl="0" indent="-2857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altLang="en-US"/>
              <a:t>What site security precautions do you take, if any? Who is responsible for this?</a:t>
            </a: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endParaRPr lang="en-US" altLang="en-US"/>
          </a:p>
          <a:p>
            <a:pPr marL="285750" marR="0" lvl="0" indent="-2857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altLang="en-US"/>
              <a:t>Do you activate the COOP?</a:t>
            </a:r>
          </a:p>
          <a:p>
            <a:pPr marL="285750" marR="0" lvl="0" indent="-2857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en-US" altLang="en-US"/>
          </a:p>
          <a:p>
            <a:pPr marL="285750" marR="0" lvl="0" indent="-2857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altLang="en-US"/>
              <a:t>Do you activate ICS?</a:t>
            </a: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endParaRPr lang="en-US" altLang="en-US"/>
          </a:p>
          <a:p>
            <a:pPr marL="285750" lvl="0" indent="-285750" eaLnBrk="1" hangingPunct="1">
              <a:buFont typeface="Arial" panose="020B0604020202020204" pitchFamily="34" charset="0"/>
              <a:buChar char="•"/>
            </a:pPr>
            <a:r>
              <a:rPr lang="en-US" altLang="en-US"/>
              <a:t>How much certainty do you need before you do something?</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4940C0A5-C32F-5943-8781-24A0A7CB1F08}"/>
              </a:ext>
            </a:extLst>
          </p:cNvPr>
          <p:cNvSpPr>
            <a:spLocks noGrp="1" noChangeArrowheads="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863539CE-EBE7-0E43-AC67-7B7A40DAB888}" type="slidenum">
              <a:rPr lang="en-US" altLang="en-US" smtClean="0">
                <a:latin typeface="Arial" panose="020B0604020202020204" pitchFamily="34" charset="0"/>
              </a:rPr>
              <a:pPr fontAlgn="base">
                <a:spcBef>
                  <a:spcPct val="0"/>
                </a:spcBef>
                <a:spcAft>
                  <a:spcPct val="0"/>
                </a:spcAft>
              </a:pPr>
              <a:t>7</a:t>
            </a:fld>
            <a:endParaRPr lang="en-US" altLang="en-US">
              <a:latin typeface="Arial" panose="020B0604020202020204" pitchFamily="34" charset="0"/>
            </a:endParaRPr>
          </a:p>
        </p:txBody>
      </p:sp>
      <p:sp>
        <p:nvSpPr>
          <p:cNvPr id="17410" name="Rectangle 2">
            <a:extLst>
              <a:ext uri="{FF2B5EF4-FFF2-40B4-BE49-F238E27FC236}">
                <a16:creationId xmlns:a16="http://schemas.microsoft.com/office/drawing/2014/main" id="{C20E1B8C-F12A-B448-BB40-67B873259DF0}"/>
              </a:ext>
            </a:extLst>
          </p:cNvPr>
          <p:cNvSpPr>
            <a:spLocks noGrp="1" noRot="1" noChangeAspect="1" noChangeArrowheads="1" noTextEdit="1"/>
          </p:cNvSpPr>
          <p:nvPr>
            <p:ph type="sldImg"/>
          </p:nvPr>
        </p:nvSpPr>
        <p:spPr>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a:extLst>
              <a:ext uri="{FF2B5EF4-FFF2-40B4-BE49-F238E27FC236}">
                <a16:creationId xmlns:a16="http://schemas.microsoft.com/office/drawing/2014/main" id="{B803AA19-5FE0-E544-B35F-217A374C0647}"/>
              </a:ext>
            </a:extLst>
          </p:cNvPr>
          <p:cNvSpPr>
            <a:spLocks noGrp="1" noChangeArrowheads="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B84513BC-0AAE-5643-8A81-36D5E273AE18}" type="slidenum">
              <a:rPr lang="en-US" altLang="en-US" smtClean="0">
                <a:latin typeface="Arial" panose="020B0604020202020204" pitchFamily="34" charset="0"/>
              </a:rPr>
              <a:pPr fontAlgn="base">
                <a:spcBef>
                  <a:spcPct val="0"/>
                </a:spcBef>
                <a:spcAft>
                  <a:spcPct val="0"/>
                </a:spcAft>
              </a:pPr>
              <a:t>8</a:t>
            </a:fld>
            <a:endParaRPr lang="en-US" altLang="en-US">
              <a:latin typeface="Arial" panose="020B0604020202020204" pitchFamily="34" charset="0"/>
            </a:endParaRPr>
          </a:p>
        </p:txBody>
      </p:sp>
      <p:sp>
        <p:nvSpPr>
          <p:cNvPr id="19458" name="Rectangle 2">
            <a:extLst>
              <a:ext uri="{FF2B5EF4-FFF2-40B4-BE49-F238E27FC236}">
                <a16:creationId xmlns:a16="http://schemas.microsoft.com/office/drawing/2014/main" id="{85C0E030-189A-1446-A614-3E5465BCC3E4}"/>
              </a:ext>
            </a:extLst>
          </p:cNvPr>
          <p:cNvSpPr>
            <a:spLocks noGrp="1" noRot="1" noChangeAspect="1" noChangeArrowheads="1" noTextEdit="1"/>
          </p:cNvSpPr>
          <p:nvPr>
            <p:ph type="sldImg"/>
          </p:nvPr>
        </p:nvSpPr>
        <p:spPr>
          <a:ln/>
        </p:spPr>
      </p:sp>
      <p:sp>
        <p:nvSpPr>
          <p:cNvPr id="19459" name="Rectangle 3">
            <a:extLst>
              <a:ext uri="{FF2B5EF4-FFF2-40B4-BE49-F238E27FC236}">
                <a16:creationId xmlns:a16="http://schemas.microsoft.com/office/drawing/2014/main" id="{36404665-8677-8E45-9EAB-AF052A986805}"/>
              </a:ext>
            </a:extLst>
          </p:cNvPr>
          <p:cNvSpPr>
            <a:spLocks noGrp="1" noChangeArrowheads="1"/>
          </p:cNvSpPr>
          <p:nvPr>
            <p:ph type="body" idx="1"/>
          </p:nvPr>
        </p:nvSpPr>
        <p:spPr>
          <a:noFill/>
        </p:spPr>
        <p:txBody>
          <a:bodyPr/>
          <a:lstStyle/>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US" altLang="en-US" sz="1200"/>
              <a:t>Additional prompts:</a:t>
            </a:r>
          </a:p>
          <a:p>
            <a:pPr marL="0" indent="0" eaLnBrk="1" hangingPunct="1">
              <a:buFont typeface="Arial" panose="020B0604020202020204" pitchFamily="34" charset="0"/>
              <a:buNone/>
            </a:pPr>
            <a:endParaRPr lang="en-US" altLang="en-US"/>
          </a:p>
          <a:p>
            <a:pPr marL="171450" indent="-171450" eaLnBrk="1" hangingPunct="1">
              <a:buFont typeface="Arial" panose="020B0604020202020204" pitchFamily="34" charset="0"/>
              <a:buChar char="•"/>
            </a:pPr>
            <a:r>
              <a:rPr lang="en-US" altLang="en-US"/>
              <a:t>How does this effect your network communications?</a:t>
            </a:r>
          </a:p>
          <a:p>
            <a:pPr marL="0" indent="0" eaLnBrk="1" hangingPunct="1">
              <a:buFont typeface="Arial" panose="020B0604020202020204" pitchFamily="34" charset="0"/>
              <a:buNone/>
            </a:pPr>
            <a:endParaRPr lang="en-US" altLang="en-US"/>
          </a:p>
          <a:p>
            <a:pPr marL="171450" indent="-171450" eaLnBrk="1" hangingPunct="1">
              <a:buFont typeface="Arial" panose="020B0604020202020204" pitchFamily="34" charset="0"/>
              <a:buChar char="•"/>
            </a:pPr>
            <a:r>
              <a:rPr lang="en-US" altLang="en-US"/>
              <a:t>Are work cell phones wi-fi enabled?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a:extLst>
              <a:ext uri="{FF2B5EF4-FFF2-40B4-BE49-F238E27FC236}">
                <a16:creationId xmlns:a16="http://schemas.microsoft.com/office/drawing/2014/main" id="{227F05DA-2597-A54B-A7D0-EE39799A8454}"/>
              </a:ext>
            </a:extLst>
          </p:cNvPr>
          <p:cNvSpPr>
            <a:spLocks noGrp="1" noChangeArrowheads="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F57274E8-A52D-1E48-AB2E-7B1928133702}" type="slidenum">
              <a:rPr lang="en-US" altLang="en-US" smtClean="0">
                <a:latin typeface="Arial" panose="020B0604020202020204" pitchFamily="34" charset="0"/>
              </a:rPr>
              <a:pPr fontAlgn="base">
                <a:spcBef>
                  <a:spcPct val="0"/>
                </a:spcBef>
                <a:spcAft>
                  <a:spcPct val="0"/>
                </a:spcAft>
              </a:pPr>
              <a:t>9</a:t>
            </a:fld>
            <a:endParaRPr lang="en-US" altLang="en-US">
              <a:latin typeface="Arial" panose="020B0604020202020204" pitchFamily="34" charset="0"/>
            </a:endParaRPr>
          </a:p>
        </p:txBody>
      </p:sp>
      <p:sp>
        <p:nvSpPr>
          <p:cNvPr id="21506" name="Rectangle 2">
            <a:extLst>
              <a:ext uri="{FF2B5EF4-FFF2-40B4-BE49-F238E27FC236}">
                <a16:creationId xmlns:a16="http://schemas.microsoft.com/office/drawing/2014/main" id="{71799B90-5F77-844D-BE32-5A1CAB64CC81}"/>
              </a:ext>
            </a:extLst>
          </p:cNvPr>
          <p:cNvSpPr>
            <a:spLocks noGrp="1" noRot="1" noChangeAspect="1" noChangeArrowheads="1" noTextEdit="1"/>
          </p:cNvSpPr>
          <p:nvPr>
            <p:ph type="sldImg"/>
          </p:nvPr>
        </p:nvSpPr>
        <p:spPr>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slide with portrait image">
    <p:bg>
      <p:bgPr>
        <a:solidFill>
          <a:schemeClr val="tx2"/>
        </a:solidFill>
        <a:effectLst/>
      </p:bgPr>
    </p:bg>
    <p:spTree>
      <p:nvGrpSpPr>
        <p:cNvPr id="1" name=""/>
        <p:cNvGrpSpPr/>
        <p:nvPr/>
      </p:nvGrpSpPr>
      <p:grpSpPr>
        <a:xfrm>
          <a:off x="0" y="0"/>
          <a:ext cx="0" cy="0"/>
          <a:chOff x="0" y="0"/>
          <a:chExt cx="0" cy="0"/>
        </a:xfrm>
      </p:grpSpPr>
      <p:sp>
        <p:nvSpPr>
          <p:cNvPr id="13" name="Title 12"/>
          <p:cNvSpPr>
            <a:spLocks noGrp="1"/>
          </p:cNvSpPr>
          <p:nvPr>
            <p:ph type="title"/>
          </p:nvPr>
        </p:nvSpPr>
        <p:spPr>
          <a:xfrm>
            <a:off x="0" y="0"/>
            <a:ext cx="4572000" cy="6858000"/>
          </a:xfrm>
          <a:noFill/>
          <a:ln>
            <a:noFill/>
          </a:ln>
        </p:spPr>
        <p:txBody>
          <a:bodyPr lIns="274320" tIns="731520" anchor="t"/>
          <a:lstStyle>
            <a:lvl1pPr algn="l">
              <a:defRPr>
                <a:solidFill>
                  <a:schemeClr val="bg1"/>
                </a:solidFill>
              </a:defRPr>
            </a:lvl1pPr>
          </a:lstStyle>
          <a:p>
            <a:r>
              <a:rPr lang="en-US" dirty="0"/>
              <a:t>Click to edit Master title style</a:t>
            </a:r>
          </a:p>
        </p:txBody>
      </p:sp>
      <p:sp>
        <p:nvSpPr>
          <p:cNvPr id="4" name="Picture Placeholder 37"/>
          <p:cNvSpPr>
            <a:spLocks noGrp="1"/>
          </p:cNvSpPr>
          <p:nvPr>
            <p:ph type="pic" sz="quarter" idx="14"/>
          </p:nvPr>
        </p:nvSpPr>
        <p:spPr>
          <a:xfrm>
            <a:off x="4572000" y="-27432"/>
            <a:ext cx="4572000" cy="6885432"/>
          </a:xfrm>
          <a:solidFill>
            <a:srgbClr val="FFFFFF"/>
          </a:solidFill>
        </p:spPr>
        <p:txBody>
          <a:bodyPr rtlCol="0">
            <a:noAutofit/>
          </a:bodyPr>
          <a:lstStyle/>
          <a:p>
            <a:pPr lvl="0"/>
            <a:r>
              <a:rPr lang="en-US" noProof="0"/>
              <a:t>Click icon to add picture</a:t>
            </a:r>
          </a:p>
        </p:txBody>
      </p:sp>
      <p:sp>
        <p:nvSpPr>
          <p:cNvPr id="15" name="Subtitle 2"/>
          <p:cNvSpPr>
            <a:spLocks noGrp="1"/>
          </p:cNvSpPr>
          <p:nvPr>
            <p:ph type="subTitle" idx="1"/>
          </p:nvPr>
        </p:nvSpPr>
        <p:spPr>
          <a:xfrm>
            <a:off x="181295" y="2922959"/>
            <a:ext cx="4014583" cy="1752600"/>
          </a:xfrm>
        </p:spPr>
        <p:txBody>
          <a:bodyPr>
            <a:normAutofit/>
          </a:bodyPr>
          <a:lstStyle>
            <a:lvl1pPr marL="0" indent="0" algn="l">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791532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cSld name="Ending Logo Slid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DE5213-F01A-1740-9F93-C72E74F4EDD6}"/>
              </a:ext>
            </a:extLst>
          </p:cNvPr>
          <p:cNvSpPr txBox="1">
            <a:spLocks noChangeArrowheads="1"/>
          </p:cNvSpPr>
          <p:nvPr/>
        </p:nvSpPr>
        <p:spPr bwMode="auto">
          <a:xfrm>
            <a:off x="-4527550" y="1703388"/>
            <a:ext cx="4287837" cy="647700"/>
          </a:xfrm>
          <a:prstGeom prst="rect">
            <a:avLst/>
          </a:prstGeom>
          <a:solidFill>
            <a:srgbClr val="FFFF7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defRPr/>
            </a:pPr>
            <a:r>
              <a:rPr lang="en-US" altLang="en-US"/>
              <a:t>The is the “Ending Logo Slide” layout. It should be the last slide in the deck</a:t>
            </a:r>
            <a:endParaRPr lang="en-US" altLang="en-US" sz="2400"/>
          </a:p>
        </p:txBody>
      </p:sp>
      <p:pic>
        <p:nvPicPr>
          <p:cNvPr id="3" name="Picture 5">
            <a:extLst>
              <a:ext uri="{FF2B5EF4-FFF2-40B4-BE49-F238E27FC236}">
                <a16:creationId xmlns:a16="http://schemas.microsoft.com/office/drawing/2014/main" id="{7796F19C-D6A9-CE4A-91A6-6D845A90165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32050" y="2501900"/>
            <a:ext cx="4273550" cy="134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2670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89197-2F65-B444-94AA-85329E8DCC51}"/>
              </a:ext>
            </a:extLst>
          </p:cNvPr>
          <p:cNvSpPr>
            <a:spLocks noGrp="1"/>
          </p:cNvSpPr>
          <p:nvPr>
            <p:ph type="title"/>
          </p:nvPr>
        </p:nvSpPr>
        <p:spPr>
          <a:xfrm>
            <a:off x="0" y="388938"/>
            <a:ext cx="9144000" cy="6111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63350D90-0D09-1449-B944-B3661B98A4A9}"/>
              </a:ext>
            </a:extLst>
          </p:cNvPr>
          <p:cNvSpPr>
            <a:spLocks noGrp="1"/>
          </p:cNvSpPr>
          <p:nvPr>
            <p:ph type="body" sz="half" idx="1"/>
          </p:nvPr>
        </p:nvSpPr>
        <p:spPr>
          <a:xfrm>
            <a:off x="747713" y="1482725"/>
            <a:ext cx="3810000" cy="4432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B870E6C-0DBE-1142-A189-89974313A963}"/>
              </a:ext>
            </a:extLst>
          </p:cNvPr>
          <p:cNvSpPr>
            <a:spLocks noGrp="1"/>
          </p:cNvSpPr>
          <p:nvPr>
            <p:ph sz="half" idx="2"/>
          </p:nvPr>
        </p:nvSpPr>
        <p:spPr>
          <a:xfrm>
            <a:off x="4710113" y="1482725"/>
            <a:ext cx="3810000" cy="4432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61977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2536-2512-2941-8E48-5D79250B5E84}"/>
              </a:ext>
            </a:extLst>
          </p:cNvPr>
          <p:cNvSpPr>
            <a:spLocks noGrp="1"/>
          </p:cNvSpPr>
          <p:nvPr>
            <p:ph type="title"/>
          </p:nvPr>
        </p:nvSpPr>
        <p:spPr>
          <a:xfrm>
            <a:off x="0" y="388938"/>
            <a:ext cx="9144000" cy="611187"/>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D0CD30A7-BAB8-5B4C-8197-DBF01806CD29}"/>
              </a:ext>
            </a:extLst>
          </p:cNvPr>
          <p:cNvSpPr>
            <a:spLocks noGrp="1"/>
          </p:cNvSpPr>
          <p:nvPr>
            <p:ph sz="half" idx="1"/>
          </p:nvPr>
        </p:nvSpPr>
        <p:spPr>
          <a:xfrm>
            <a:off x="747713" y="1482725"/>
            <a:ext cx="3810000" cy="4432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67D7D0-77ED-914A-83DD-2857D9DCC0B0}"/>
              </a:ext>
            </a:extLst>
          </p:cNvPr>
          <p:cNvSpPr>
            <a:spLocks noGrp="1"/>
          </p:cNvSpPr>
          <p:nvPr>
            <p:ph type="body" sz="half" idx="2"/>
          </p:nvPr>
        </p:nvSpPr>
        <p:spPr>
          <a:xfrm>
            <a:off x="4710113" y="1482725"/>
            <a:ext cx="3810000" cy="4432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5060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Plain Title Slide">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1CC0A9FF-4ECF-264D-906B-BD16988414C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182938" y="5530850"/>
            <a:ext cx="2757487"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84467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600451"/>
            <a:ext cx="6400800" cy="1752600"/>
          </a:xfrm>
        </p:spPr>
        <p:txBody>
          <a:bodyPr/>
          <a:lstStyle>
            <a:lvl1pPr marL="0" indent="0" algn="ctr">
              <a:buNone/>
              <a:defRPr>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151491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ext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457200" y="1417639"/>
            <a:ext cx="8229602" cy="4930775"/>
          </a:xfrm>
        </p:spPr>
        <p:txBody>
          <a:bodyP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24048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hart">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908D66F-00ED-9F4B-BDB5-E814BEA71578}"/>
              </a:ext>
            </a:extLst>
          </p:cNvPr>
          <p:cNvSpPr txBox="1"/>
          <p:nvPr/>
        </p:nvSpPr>
        <p:spPr>
          <a:xfrm>
            <a:off x="-4727575" y="-446088"/>
            <a:ext cx="4525962" cy="12649201"/>
          </a:xfrm>
          <a:prstGeom prst="rect">
            <a:avLst/>
          </a:prstGeom>
          <a:solidFill>
            <a:srgbClr val="FFFF74"/>
          </a:solidFill>
        </p:spPr>
        <p:txBody>
          <a:bodyPr>
            <a:spAutoFit/>
          </a:bodyPr>
          <a:lstStyle/>
          <a:p>
            <a:pPr eaLnBrk="1" fontAlgn="auto" hangingPunct="1">
              <a:spcBef>
                <a:spcPts val="0"/>
              </a:spcBef>
              <a:spcAft>
                <a:spcPts val="0"/>
              </a:spcAft>
              <a:defRPr/>
            </a:pPr>
            <a:r>
              <a:rPr lang="en-US" sz="2400" dirty="0">
                <a:latin typeface="+mn-lt"/>
              </a:rPr>
              <a:t>To use a sample plotted chart, copy data from an Excel spreadsheet into PowerPoint’s spreadsheet, following these steps:</a:t>
            </a:r>
          </a:p>
          <a:p>
            <a:pPr marL="342900" indent="-342900" eaLnBrk="1" fontAlgn="auto" hangingPunct="1">
              <a:spcBef>
                <a:spcPts val="0"/>
              </a:spcBef>
              <a:spcAft>
                <a:spcPts val="0"/>
              </a:spcAft>
              <a:buFontTx/>
              <a:buAutoNum type="arabicParenR"/>
              <a:defRPr/>
            </a:pPr>
            <a:r>
              <a:rPr lang="en-US" sz="2400" dirty="0">
                <a:latin typeface="+mn-lt"/>
              </a:rPr>
              <a:t>Click once on this chart.</a:t>
            </a:r>
          </a:p>
          <a:p>
            <a:pPr marL="342900" indent="-342900" eaLnBrk="1" fontAlgn="auto" hangingPunct="1">
              <a:spcBef>
                <a:spcPts val="0"/>
              </a:spcBef>
              <a:spcAft>
                <a:spcPts val="0"/>
              </a:spcAft>
              <a:buFontTx/>
              <a:buAutoNum type="arabicParenR"/>
              <a:defRPr/>
            </a:pPr>
            <a:r>
              <a:rPr lang="en-US" sz="2400" dirty="0">
                <a:latin typeface="+mn-lt"/>
              </a:rPr>
              <a:t>Select the Charts tab in the ribbon (above).</a:t>
            </a:r>
          </a:p>
          <a:p>
            <a:pPr marL="342900" indent="-342900" eaLnBrk="1" fontAlgn="auto" hangingPunct="1">
              <a:spcBef>
                <a:spcPts val="0"/>
              </a:spcBef>
              <a:spcAft>
                <a:spcPts val="0"/>
              </a:spcAft>
              <a:buFontTx/>
              <a:buAutoNum type="arabicParenR"/>
              <a:defRPr/>
            </a:pPr>
            <a:r>
              <a:rPr lang="en-US" sz="2400" dirty="0">
                <a:latin typeface="+mn-lt"/>
              </a:rPr>
              <a:t>Select </a:t>
            </a:r>
            <a:r>
              <a:rPr lang="en-US" sz="2400" dirty="0" err="1">
                <a:latin typeface="+mn-lt"/>
              </a:rPr>
              <a:t>EditX</a:t>
            </a:r>
            <a:r>
              <a:rPr lang="en-US" sz="2400" dirty="0">
                <a:latin typeface="+mn-lt"/>
              </a:rPr>
              <a:t> in the Data section of the Charts tab.</a:t>
            </a:r>
          </a:p>
          <a:p>
            <a:pPr marL="342900" indent="-342900" eaLnBrk="1" fontAlgn="auto" hangingPunct="1">
              <a:spcBef>
                <a:spcPts val="0"/>
              </a:spcBef>
              <a:spcAft>
                <a:spcPts val="0"/>
              </a:spcAft>
              <a:buFontTx/>
              <a:buAutoNum type="arabicParenR"/>
              <a:defRPr/>
            </a:pPr>
            <a:r>
              <a:rPr lang="en-US" sz="2400" dirty="0">
                <a:latin typeface="+mn-lt"/>
              </a:rPr>
              <a:t>In the newly launched spreadsheet, scroll to the top, select the placeholder cells and “Clear,” then “All.”</a:t>
            </a:r>
          </a:p>
          <a:p>
            <a:pPr marL="342900" indent="-342900" eaLnBrk="1" fontAlgn="auto" hangingPunct="1">
              <a:spcBef>
                <a:spcPts val="0"/>
              </a:spcBef>
              <a:spcAft>
                <a:spcPts val="0"/>
              </a:spcAft>
              <a:buFontTx/>
              <a:buAutoNum type="arabicParenR"/>
              <a:defRPr/>
            </a:pPr>
            <a:r>
              <a:rPr lang="en-US" sz="2400" dirty="0">
                <a:latin typeface="+mn-lt"/>
              </a:rPr>
              <a:t>Copy needed cells from your Excel spreadsheet and paste into the cleared PPTX spreadsheet.</a:t>
            </a:r>
          </a:p>
          <a:p>
            <a:pPr marL="342900" indent="-342900" eaLnBrk="1" fontAlgn="auto" hangingPunct="1">
              <a:spcBef>
                <a:spcPts val="0"/>
              </a:spcBef>
              <a:spcAft>
                <a:spcPts val="0"/>
              </a:spcAft>
              <a:buFontTx/>
              <a:buAutoNum type="arabicParenR"/>
              <a:defRPr/>
            </a:pPr>
            <a:r>
              <a:rPr lang="en-US" sz="2400" dirty="0">
                <a:latin typeface="+mn-lt"/>
              </a:rPr>
              <a:t>If the chart has not updated to include the new cells, </a:t>
            </a:r>
          </a:p>
          <a:p>
            <a:pPr marL="800100" lvl="1" indent="-342900" eaLnBrk="1" fontAlgn="auto" hangingPunct="1">
              <a:spcBef>
                <a:spcPts val="0"/>
              </a:spcBef>
              <a:spcAft>
                <a:spcPts val="0"/>
              </a:spcAft>
              <a:buFontTx/>
              <a:buAutoNum type="arabicParenR"/>
              <a:defRPr/>
            </a:pPr>
            <a:r>
              <a:rPr lang="en-US" sz="2400" dirty="0">
                <a:latin typeface="+mn-lt"/>
              </a:rPr>
              <a:t>Mac: click on the </a:t>
            </a:r>
            <a:r>
              <a:rPr lang="en-US" sz="2400" dirty="0" err="1">
                <a:latin typeface="+mn-lt"/>
              </a:rPr>
              <a:t>EditX</a:t>
            </a:r>
            <a:r>
              <a:rPr lang="en-US" sz="2400" dirty="0">
                <a:latin typeface="+mn-lt"/>
              </a:rPr>
              <a:t> </a:t>
            </a:r>
            <a:r>
              <a:rPr lang="en-US" sz="2400" dirty="0" err="1">
                <a:latin typeface="+mn-lt"/>
              </a:rPr>
              <a:t>pulldown</a:t>
            </a:r>
            <a:r>
              <a:rPr lang="en-US" sz="2400" dirty="0">
                <a:latin typeface="+mn-lt"/>
              </a:rPr>
              <a:t>  menu, and select “Choose a different data range.”</a:t>
            </a:r>
          </a:p>
          <a:p>
            <a:pPr marL="800100" lvl="1" indent="-342900" eaLnBrk="1" fontAlgn="auto" hangingPunct="1">
              <a:spcBef>
                <a:spcPts val="0"/>
              </a:spcBef>
              <a:spcAft>
                <a:spcPts val="0"/>
              </a:spcAft>
              <a:buFontTx/>
              <a:buAutoNum type="arabicParenR"/>
              <a:defRPr/>
            </a:pPr>
            <a:r>
              <a:rPr lang="en-US" sz="2400" dirty="0">
                <a:latin typeface="+mn-lt"/>
              </a:rPr>
              <a:t>PC: Under Chart Tools/Design, click on “Select  Data.”</a:t>
            </a:r>
          </a:p>
          <a:p>
            <a:pPr marL="342900" indent="-342900" eaLnBrk="1" fontAlgn="auto" hangingPunct="1">
              <a:spcBef>
                <a:spcPts val="0"/>
              </a:spcBef>
              <a:spcAft>
                <a:spcPts val="0"/>
              </a:spcAft>
              <a:buFontTx/>
              <a:buAutoNum type="arabicParenR"/>
              <a:defRPr/>
            </a:pPr>
            <a:r>
              <a:rPr lang="en-US" sz="2400" dirty="0">
                <a:latin typeface="+mn-lt"/>
              </a:rPr>
              <a:t>In the spreadsheet, click and drag to encompass the whole range of needed cells and select “OK” in the “Select Data Source” window that shows up on the spreadsheet. </a:t>
            </a:r>
          </a:p>
        </p:txBody>
      </p:sp>
      <p:sp>
        <p:nvSpPr>
          <p:cNvPr id="2" name="Title 1"/>
          <p:cNvSpPr>
            <a:spLocks noGrp="1"/>
          </p:cNvSpPr>
          <p:nvPr>
            <p:ph type="title"/>
          </p:nvPr>
        </p:nvSpPr>
        <p:spPr/>
        <p:txBody>
          <a:bodyPr/>
          <a:lstStyle/>
          <a:p>
            <a:r>
              <a:rPr lang="en-US"/>
              <a:t>Click to edit Master title style</a:t>
            </a:r>
          </a:p>
        </p:txBody>
      </p:sp>
      <p:sp>
        <p:nvSpPr>
          <p:cNvPr id="4" name="Chart Placeholder 3"/>
          <p:cNvSpPr>
            <a:spLocks noGrp="1"/>
          </p:cNvSpPr>
          <p:nvPr>
            <p:ph type="chart" sz="quarter" idx="10"/>
          </p:nvPr>
        </p:nvSpPr>
        <p:spPr>
          <a:xfrm>
            <a:off x="0" y="1417639"/>
            <a:ext cx="9144000" cy="5111656"/>
          </a:xfrm>
        </p:spPr>
        <p:txBody>
          <a:bodyPr rtlCol="0">
            <a:noAutofit/>
          </a:bodyPr>
          <a:lstStyle/>
          <a:p>
            <a:pPr lvl="0"/>
            <a:r>
              <a:rPr lang="en-US" noProof="0"/>
              <a:t>Click icon to add chart</a:t>
            </a:r>
          </a:p>
        </p:txBody>
      </p:sp>
    </p:spTree>
    <p:extLst>
      <p:ext uri="{BB962C8B-B14F-4D97-AF65-F5344CB8AC3E}">
        <p14:creationId xmlns:p14="http://schemas.microsoft.com/office/powerpoint/2010/main" val="3201792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able Placeholder 3"/>
          <p:cNvSpPr>
            <a:spLocks noGrp="1"/>
          </p:cNvSpPr>
          <p:nvPr>
            <p:ph type="tbl" sz="quarter" idx="10"/>
          </p:nvPr>
        </p:nvSpPr>
        <p:spPr>
          <a:xfrm>
            <a:off x="457200" y="1417638"/>
            <a:ext cx="8229600" cy="4973637"/>
          </a:xfrm>
        </p:spPr>
        <p:txBody>
          <a:bodyPr rtlCol="0">
            <a:noAutofit/>
          </a:bodyPr>
          <a:lstStyle/>
          <a:p>
            <a:pPr lvl="0"/>
            <a:r>
              <a:rPr lang="en-US" noProof="0"/>
              <a:t>Click icon to add table</a:t>
            </a:r>
            <a:endParaRPr lang="en-US" noProof="0" dirty="0"/>
          </a:p>
        </p:txBody>
      </p:sp>
    </p:spTree>
    <p:extLst>
      <p:ext uri="{BB962C8B-B14F-4D97-AF65-F5344CB8AC3E}">
        <p14:creationId xmlns:p14="http://schemas.microsoft.com/office/powerpoint/2010/main" val="165476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mart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martArt Placeholder 3"/>
          <p:cNvSpPr>
            <a:spLocks noGrp="1"/>
          </p:cNvSpPr>
          <p:nvPr>
            <p:ph type="dgm" sz="quarter" idx="10"/>
          </p:nvPr>
        </p:nvSpPr>
        <p:spPr>
          <a:xfrm>
            <a:off x="457200" y="1417639"/>
            <a:ext cx="8229600" cy="4943475"/>
          </a:xfrm>
        </p:spPr>
        <p:txBody>
          <a:bodyPr rtlCol="0">
            <a:noAutofit/>
          </a:bodyPr>
          <a:lstStyle/>
          <a:p>
            <a:pPr lvl="0"/>
            <a:r>
              <a:rPr lang="en-US" noProof="0"/>
              <a:t>Click icon to add SmartArt graphic</a:t>
            </a:r>
          </a:p>
        </p:txBody>
      </p:sp>
    </p:spTree>
    <p:extLst>
      <p:ext uri="{BB962C8B-B14F-4D97-AF65-F5344CB8AC3E}">
        <p14:creationId xmlns:p14="http://schemas.microsoft.com/office/powerpoint/2010/main" val="3786789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2548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76412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2356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DBA9284-E0E7-1745-8C14-4F0BBAA27889}"/>
              </a:ext>
            </a:extLst>
          </p:cNvPr>
          <p:cNvSpPr>
            <a:spLocks noGrp="1" noChangeArrowheads="1"/>
          </p:cNvSpPr>
          <p:nvPr>
            <p:ph type="title"/>
          </p:nvPr>
        </p:nvSpPr>
        <p:spPr bwMode="auto">
          <a:xfrm>
            <a:off x="457200" y="0"/>
            <a:ext cx="8229600"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660024F1-4E6B-2C41-9CA8-2CE05A1FF76B}"/>
              </a:ext>
            </a:extLst>
          </p:cNvPr>
          <p:cNvSpPr>
            <a:spLocks noGrp="1" noChangeArrowheads="1"/>
          </p:cNvSpPr>
          <p:nvPr>
            <p:ph type="body" idx="1"/>
          </p:nvPr>
        </p:nvSpPr>
        <p:spPr bwMode="auto">
          <a:xfrm>
            <a:off x="457200" y="1417638"/>
            <a:ext cx="8229600" cy="496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1"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9700" name="TextBox 8">
            <a:extLst>
              <a:ext uri="{FF2B5EF4-FFF2-40B4-BE49-F238E27FC236}">
                <a16:creationId xmlns:a16="http://schemas.microsoft.com/office/drawing/2014/main" id="{8BE16575-61B1-834E-B91E-B8928C17D5C5}"/>
              </a:ext>
            </a:extLst>
          </p:cNvPr>
          <p:cNvSpPr txBox="1">
            <a:spLocks noChangeArrowheads="1"/>
          </p:cNvSpPr>
          <p:nvPr/>
        </p:nvSpPr>
        <p:spPr bwMode="auto">
          <a:xfrm>
            <a:off x="5005388" y="6505575"/>
            <a:ext cx="413861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algn="r" eaLnBrk="1" hangingPunct="1">
              <a:defRPr/>
            </a:pPr>
            <a:r>
              <a:rPr lang="en-US" altLang="en-US" sz="1200"/>
              <a:t>Slide </a:t>
            </a:r>
            <a:fld id="{E8F52348-7DCA-0746-9087-4E09698D5CC0}" type="slidenum">
              <a:rPr lang="en-US" altLang="en-US" sz="1200" smtClean="0"/>
              <a:pPr algn="r" eaLnBrk="1" hangingPunct="1">
                <a:defRPr/>
              </a:pPr>
              <a:t>‹#›</a:t>
            </a:fld>
            <a:endParaRPr lang="en-US" altLang="en-US" sz="120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12" r:id="rId3"/>
    <p:sldLayoutId id="2147483723" r:id="rId4"/>
    <p:sldLayoutId id="2147483713" r:id="rId5"/>
    <p:sldLayoutId id="2147483714" r:id="rId6"/>
    <p:sldLayoutId id="2147483715" r:id="rId7"/>
    <p:sldLayoutId id="2147483716" r:id="rId8"/>
    <p:sldLayoutId id="2147483717" r:id="rId9"/>
    <p:sldLayoutId id="2147483724" r:id="rId10"/>
    <p:sldLayoutId id="2147483719" r:id="rId11"/>
    <p:sldLayoutId id="2147483720" r:id="rId12"/>
  </p:sldLayoutIdLst>
  <p:txStyles>
    <p:titleStyle>
      <a:lvl1pPr algn="ctr" rtl="0" eaLnBrk="0" fontAlgn="base" hangingPunct="0">
        <a:spcBef>
          <a:spcPct val="0"/>
        </a:spcBef>
        <a:spcAft>
          <a:spcPct val="0"/>
        </a:spcAft>
        <a:defRPr sz="4000" b="1" kern="1200">
          <a:solidFill>
            <a:schemeClr val="tx2"/>
          </a:solidFill>
          <a:latin typeface="+mj-lt"/>
          <a:ea typeface="+mj-ea"/>
          <a:cs typeface="+mj-cs"/>
        </a:defRPr>
      </a:lvl1pPr>
      <a:lvl2pPr algn="ctr" rtl="0" eaLnBrk="0" fontAlgn="base" hangingPunct="0">
        <a:spcBef>
          <a:spcPct val="0"/>
        </a:spcBef>
        <a:spcAft>
          <a:spcPct val="0"/>
        </a:spcAft>
        <a:defRPr sz="4000" b="1">
          <a:solidFill>
            <a:schemeClr val="tx2"/>
          </a:solidFill>
          <a:latin typeface="Franklin Gothic Medium" panose="020B0603020102020204" pitchFamily="34" charset="0"/>
        </a:defRPr>
      </a:lvl2pPr>
      <a:lvl3pPr algn="ctr" rtl="0" eaLnBrk="0" fontAlgn="base" hangingPunct="0">
        <a:spcBef>
          <a:spcPct val="0"/>
        </a:spcBef>
        <a:spcAft>
          <a:spcPct val="0"/>
        </a:spcAft>
        <a:defRPr sz="4000" b="1">
          <a:solidFill>
            <a:schemeClr val="tx2"/>
          </a:solidFill>
          <a:latin typeface="Franklin Gothic Medium" panose="020B0603020102020204" pitchFamily="34" charset="0"/>
        </a:defRPr>
      </a:lvl3pPr>
      <a:lvl4pPr algn="ctr" rtl="0" eaLnBrk="0" fontAlgn="base" hangingPunct="0">
        <a:spcBef>
          <a:spcPct val="0"/>
        </a:spcBef>
        <a:spcAft>
          <a:spcPct val="0"/>
        </a:spcAft>
        <a:defRPr sz="4000" b="1">
          <a:solidFill>
            <a:schemeClr val="tx2"/>
          </a:solidFill>
          <a:latin typeface="Franklin Gothic Medium" panose="020B0603020102020204" pitchFamily="34" charset="0"/>
        </a:defRPr>
      </a:lvl4pPr>
      <a:lvl5pPr algn="ctr" rtl="0" eaLnBrk="0" fontAlgn="base" hangingPunct="0">
        <a:spcBef>
          <a:spcPct val="0"/>
        </a:spcBef>
        <a:spcAft>
          <a:spcPct val="0"/>
        </a:spcAft>
        <a:defRPr sz="4000" b="1">
          <a:solidFill>
            <a:schemeClr val="tx2"/>
          </a:solidFill>
          <a:latin typeface="Franklin Gothic Medium" panose="020B0603020102020204" pitchFamily="34" charset="0"/>
        </a:defRPr>
      </a:lvl5pPr>
      <a:lvl6pPr marL="457200" algn="ctr" rtl="0" fontAlgn="base">
        <a:spcBef>
          <a:spcPct val="0"/>
        </a:spcBef>
        <a:spcAft>
          <a:spcPct val="0"/>
        </a:spcAft>
        <a:defRPr sz="4000" b="1">
          <a:solidFill>
            <a:schemeClr val="tx2"/>
          </a:solidFill>
          <a:latin typeface="Franklin Gothic Medium" panose="020B0603020102020204" pitchFamily="34" charset="0"/>
        </a:defRPr>
      </a:lvl6pPr>
      <a:lvl7pPr marL="914400" algn="ctr" rtl="0" fontAlgn="base">
        <a:spcBef>
          <a:spcPct val="0"/>
        </a:spcBef>
        <a:spcAft>
          <a:spcPct val="0"/>
        </a:spcAft>
        <a:defRPr sz="4000" b="1">
          <a:solidFill>
            <a:schemeClr val="tx2"/>
          </a:solidFill>
          <a:latin typeface="Franklin Gothic Medium" panose="020B0603020102020204" pitchFamily="34" charset="0"/>
        </a:defRPr>
      </a:lvl7pPr>
      <a:lvl8pPr marL="1371600" algn="ctr" rtl="0" fontAlgn="base">
        <a:spcBef>
          <a:spcPct val="0"/>
        </a:spcBef>
        <a:spcAft>
          <a:spcPct val="0"/>
        </a:spcAft>
        <a:defRPr sz="4000" b="1">
          <a:solidFill>
            <a:schemeClr val="tx2"/>
          </a:solidFill>
          <a:latin typeface="Franklin Gothic Medium" panose="020B0603020102020204" pitchFamily="34" charset="0"/>
        </a:defRPr>
      </a:lvl8pPr>
      <a:lvl9pPr marL="1828800" algn="ctr" rtl="0" fontAlgn="base">
        <a:spcBef>
          <a:spcPct val="0"/>
        </a:spcBef>
        <a:spcAft>
          <a:spcPct val="0"/>
        </a:spcAft>
        <a:defRPr sz="4000" b="1">
          <a:solidFill>
            <a:schemeClr val="tx2"/>
          </a:solidFill>
          <a:latin typeface="Franklin Gothic Medium" panose="020B0603020102020204" pitchFamily="34" charset="0"/>
        </a:defRPr>
      </a:lvl9pPr>
    </p:titleStyle>
    <p:bodyStyle>
      <a:lvl1pPr marL="342900" indent="-342900" algn="l" rtl="0" eaLnBrk="0" fontAlgn="base" hangingPunct="0">
        <a:spcBef>
          <a:spcPts val="1800"/>
        </a:spcBef>
        <a:spcAft>
          <a:spcPct val="0"/>
        </a:spcAft>
        <a:buClr>
          <a:schemeClr val="tx2"/>
        </a:buClr>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commons.wikimedia.org/wiki/File:Irma_2017-09-10_0340Z.jpg"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hyperlink" Target="https://commons.wikimedia.org/wiki/File:Hurricane-Katrina-Buras-Louisiana-watertower-EPA.jpg" TargetMode="External"/><Relationship Id="rId3" Type="http://schemas.openxmlformats.org/officeDocument/2006/relationships/image" Target="../media/image8.jpg"/><Relationship Id="rId7"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commons.wikimedia.org/wiki/File:Hurricane_damage_to_mobile_home_in_Davie_Florida.jpg" TargetMode="External"/><Relationship Id="rId5" Type="http://schemas.openxmlformats.org/officeDocument/2006/relationships/image" Target="../media/image9.jpeg"/><Relationship Id="rId4" Type="http://schemas.openxmlformats.org/officeDocument/2006/relationships/hyperlink" Target="https://www.flickr.com/photos/usfwssoutheast/37266756945"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hyperlink" Target="https://commons.wikimedia.org/wiki/File:Wasserhahn.jpg" TargetMode="External"/><Relationship Id="rId5" Type="http://schemas.openxmlformats.org/officeDocument/2006/relationships/hyperlink" Target="https://photolib.noaa.gov/Collections/National-Weather-Service/Other/emodule/627/eitem/18496" TargetMode="Externa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hyperlink" Target="https://commons.wikimedia.org/wiki/File:Hurricane_Arthur_North_Carolina_mobile_homes_damage.jpg" TargetMode="External"/><Relationship Id="rId3" Type="http://schemas.openxmlformats.org/officeDocument/2006/relationships/image" Target="../media/image13.jpg"/><Relationship Id="rId7" Type="http://schemas.openxmlformats.org/officeDocument/2006/relationships/hyperlink" Target="https://commons.wikimedia.org/wiki/File:Olddominionflorence.jpg"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hyperlink" Target="https://www.flickr.com/photos/mtaphotos/8139740228/in/photostream/"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hyperlink" Target="https://oceanservice.noaa.gov/news/historical-hurricanes/" TargetMode="External"/><Relationship Id="rId5" Type="http://schemas.openxmlformats.org/officeDocument/2006/relationships/hyperlink" Target="https://www.ready.gov/sites/default/files/landing-page-hero-images/bus_v1.jpg" TargetMode="Externa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s://www.flickr.com/photos/stuartwildlife/5952664829/in/photolist-5a81bq-k56Djr-c94K9h-a51XSe-5HPPhc-7PRq1X-njSqMx-9LrGnC-e4SY7u-vpScw-vpRXa-soY5Dk"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comments" Target="../comments/comment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hyperlink" Target="https://www.flickr.com/photos/melissavenable/5428319085/in/photolist-9gFy9n-faw4dG-29qUw3K-EnMYWt-6uwZZL-3dXuq-cyhZsq-onFdp9-4Ssg9A-9w6GTF-4hjngZ-54fYZh-2e7934K-5pjJsb-Tzg4Mp-dTDPTn-drE3ek-5YJMj-5m3Qch-AapZzD-FYWFiL-5kV6cY-s23vz2-o5rVoj-f92w6d-eZXgry-oCUsUY-nukv2u-sjTCuG-4qKZk-onr21K-cyhZ55-f56JrD-3NK7uq-8nrMBv-QS8cRp-q2PZ1T-cyhXom-4KtdVW-QS8cfV-cqwUyN-eZGXcX-83okmW-dJ2Wri-YgM53U-5P1Ecp-eZXokG-agqB6J-nVyubE-eZH6Kg" TargetMode="External"/><Relationship Id="rId5" Type="http://schemas.openxmlformats.org/officeDocument/2006/relationships/image" Target="../media/image7.jpg"/><Relationship Id="rId4" Type="http://schemas.openxmlformats.org/officeDocument/2006/relationships/hyperlink" Target="https://emergency.cdc.gov/images/groups/evacuees950x600-medium.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D5D2B9F-08F8-9546-BA7F-02661FB663FB}"/>
              </a:ext>
            </a:extLst>
          </p:cNvPr>
          <p:cNvSpPr>
            <a:spLocks noGrp="1"/>
          </p:cNvSpPr>
          <p:nvPr>
            <p:ph type="title"/>
          </p:nvPr>
        </p:nvSpPr>
        <p:spPr/>
        <p:txBody>
          <a:bodyPr/>
          <a:lstStyle/>
          <a:p>
            <a:r>
              <a:rPr lang="en-US" altLang="en-US"/>
              <a:t>Continuity of Operations Plan (COOP) Tabletop Exercise</a:t>
            </a:r>
            <a:endParaRPr lang="en-US"/>
          </a:p>
        </p:txBody>
      </p:sp>
      <p:pic>
        <p:nvPicPr>
          <p:cNvPr id="8" name="Picture Placeholder 7">
            <a:extLst>
              <a:ext uri="{FF2B5EF4-FFF2-40B4-BE49-F238E27FC236}">
                <a16:creationId xmlns:a16="http://schemas.microsoft.com/office/drawing/2014/main" id="{B1EED015-4689-EF4E-85ED-49C4626514BA}"/>
              </a:ext>
            </a:extLst>
          </p:cNvPr>
          <p:cNvPicPr>
            <a:picLocks noGrp="1" noChangeAspect="1"/>
          </p:cNvPicPr>
          <p:nvPr>
            <p:ph type="pic" sz="quarter" idx="14"/>
          </p:nvPr>
        </p:nvPicPr>
        <p:blipFill>
          <a:blip r:embed="rId3">
            <a:extLst>
              <a:ext uri="{28A0092B-C50C-407E-A947-70E740481C1C}">
                <a14:useLocalDpi xmlns:a14="http://schemas.microsoft.com/office/drawing/2010/main"/>
              </a:ext>
            </a:extLst>
          </a:blip>
          <a:srcRect/>
          <a:stretch>
            <a:fillRect/>
          </a:stretch>
        </p:blipFill>
        <p:spPr>
          <a:xfrm>
            <a:off x="4572000" y="-27432"/>
            <a:ext cx="4572000" cy="6885432"/>
          </a:xfrm>
        </p:spPr>
      </p:pic>
      <p:sp>
        <p:nvSpPr>
          <p:cNvPr id="5" name="Subtitle 4">
            <a:extLst>
              <a:ext uri="{FF2B5EF4-FFF2-40B4-BE49-F238E27FC236}">
                <a16:creationId xmlns:a16="http://schemas.microsoft.com/office/drawing/2014/main" id="{9F906786-0ED7-AB48-8B3F-BEEADC37D54C}"/>
              </a:ext>
            </a:extLst>
          </p:cNvPr>
          <p:cNvSpPr>
            <a:spLocks noGrp="1"/>
          </p:cNvSpPr>
          <p:nvPr>
            <p:ph type="subTitle" idx="1"/>
          </p:nvPr>
        </p:nvSpPr>
        <p:spPr>
          <a:xfrm>
            <a:off x="76200" y="3352800"/>
            <a:ext cx="4014583" cy="1752600"/>
          </a:xfrm>
        </p:spPr>
        <p:txBody>
          <a:bodyPr/>
          <a:lstStyle/>
          <a:p>
            <a:pPr eaLnBrk="1" hangingPunct="1"/>
            <a:r>
              <a:rPr lang="en-US" altLang="en-US" dirty="0"/>
              <a:t>[Laboratory Name]</a:t>
            </a:r>
          </a:p>
          <a:p>
            <a:pPr eaLnBrk="1" hangingPunct="1"/>
            <a:r>
              <a:rPr lang="en-US" altLang="en-US" dirty="0"/>
              <a:t>[Date]</a:t>
            </a:r>
          </a:p>
        </p:txBody>
      </p:sp>
      <p:sp>
        <p:nvSpPr>
          <p:cNvPr id="2" name="TextBox 1">
            <a:extLst>
              <a:ext uri="{FF2B5EF4-FFF2-40B4-BE49-F238E27FC236}">
                <a16:creationId xmlns:a16="http://schemas.microsoft.com/office/drawing/2014/main" id="{79643AED-C364-44E5-9226-25BBC03A646E}"/>
              </a:ext>
            </a:extLst>
          </p:cNvPr>
          <p:cNvSpPr txBox="1"/>
          <p:nvPr/>
        </p:nvSpPr>
        <p:spPr>
          <a:xfrm>
            <a:off x="4495800" y="6629400"/>
            <a:ext cx="1476686" cy="230832"/>
          </a:xfrm>
          <a:prstGeom prst="rect">
            <a:avLst/>
          </a:prstGeom>
          <a:noFill/>
        </p:spPr>
        <p:txBody>
          <a:bodyPr wrap="none" rtlCol="0">
            <a:spAutoFit/>
          </a:bodyPr>
          <a:lstStyle/>
          <a:p>
            <a:r>
              <a:rPr lang="en-US" sz="900" dirty="0">
                <a:hlinkClick r:id="rId4"/>
              </a:rPr>
              <a:t>NASA public domain photo</a:t>
            </a:r>
            <a:endParaRPr lang="en-US" sz="900" dirty="0"/>
          </a:p>
        </p:txBody>
      </p:sp>
    </p:spTree>
    <p:extLst>
      <p:ext uri="{BB962C8B-B14F-4D97-AF65-F5344CB8AC3E}">
        <p14:creationId xmlns:p14="http://schemas.microsoft.com/office/powerpoint/2010/main" val="1165719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a:extLst>
              <a:ext uri="{FF2B5EF4-FFF2-40B4-BE49-F238E27FC236}">
                <a16:creationId xmlns:a16="http://schemas.microsoft.com/office/drawing/2014/main" id="{572F9F4E-D55A-2841-BDE2-88C92A8C80D5}"/>
              </a:ext>
            </a:extLst>
          </p:cNvPr>
          <p:cNvSpPr>
            <a:spLocks noGrp="1" noChangeArrowheads="1"/>
          </p:cNvSpPr>
          <p:nvPr>
            <p:ph type="title"/>
          </p:nvPr>
        </p:nvSpPr>
        <p:spPr/>
        <p:txBody>
          <a:bodyPr/>
          <a:lstStyle/>
          <a:p>
            <a:pPr eaLnBrk="1" hangingPunct="1"/>
            <a:r>
              <a:rPr lang="en-US" altLang="en-US" dirty="0"/>
              <a:t>Discussion</a:t>
            </a:r>
          </a:p>
        </p:txBody>
      </p:sp>
      <p:sp>
        <p:nvSpPr>
          <p:cNvPr id="22530" name="Content Placeholder 2">
            <a:extLst>
              <a:ext uri="{FF2B5EF4-FFF2-40B4-BE49-F238E27FC236}">
                <a16:creationId xmlns:a16="http://schemas.microsoft.com/office/drawing/2014/main" id="{C97C9C80-074D-1043-9D03-B0463106302A}"/>
              </a:ext>
            </a:extLst>
          </p:cNvPr>
          <p:cNvSpPr>
            <a:spLocks noGrp="1" noChangeArrowheads="1"/>
          </p:cNvSpPr>
          <p:nvPr>
            <p:ph type="body" sz="quarter" idx="10"/>
          </p:nvPr>
        </p:nvSpPr>
        <p:spPr>
          <a:xfrm>
            <a:off x="457200" y="1417638"/>
            <a:ext cx="8229600" cy="4930775"/>
          </a:xfrm>
        </p:spPr>
        <p:txBody>
          <a:bodyPr/>
          <a:lstStyle/>
          <a:p>
            <a:pPr eaLnBrk="1" hangingPunct="1"/>
            <a:r>
              <a:rPr lang="en-US" altLang="en-US" sz="2800" dirty="0"/>
              <a:t>Given its new path, how will the hurricane likely impact lab operations?</a:t>
            </a:r>
          </a:p>
          <a:p>
            <a:pPr eaLnBrk="1" hangingPunct="1"/>
            <a:r>
              <a:rPr lang="en-US" altLang="en-US" sz="2800" dirty="0"/>
              <a:t>Does this new information change any of your previous decisions?</a:t>
            </a:r>
          </a:p>
          <a:p>
            <a:pPr eaLnBrk="1" hangingPunct="1"/>
            <a:r>
              <a:rPr lang="en-US" altLang="en-US" sz="2800" dirty="0"/>
              <a:t>What decisions need to be made? Who makes these decisions?</a:t>
            </a:r>
          </a:p>
          <a:p>
            <a:pPr eaLnBrk="1" hangingPunct="1"/>
            <a:endParaRPr lang="en-US" altLang="en-US"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50F2FABC-507F-ED43-A4E5-B4FF445ADBE0}"/>
              </a:ext>
            </a:extLst>
          </p:cNvPr>
          <p:cNvSpPr>
            <a:spLocks noGrp="1" noChangeArrowheads="1"/>
          </p:cNvSpPr>
          <p:nvPr>
            <p:ph type="title"/>
          </p:nvPr>
        </p:nvSpPr>
        <p:spPr/>
        <p:txBody>
          <a:bodyPr/>
          <a:lstStyle/>
          <a:p>
            <a:pPr eaLnBrk="1" hangingPunct="1"/>
            <a:r>
              <a:rPr lang="en-US" altLang="en-US" dirty="0"/>
              <a:t>Discussion: Notification</a:t>
            </a:r>
          </a:p>
        </p:txBody>
      </p:sp>
      <p:sp>
        <p:nvSpPr>
          <p:cNvPr id="23554" name="Rectangle 3">
            <a:extLst>
              <a:ext uri="{FF2B5EF4-FFF2-40B4-BE49-F238E27FC236}">
                <a16:creationId xmlns:a16="http://schemas.microsoft.com/office/drawing/2014/main" id="{67577884-CB1F-5D43-8947-F3EEE6B99C97}"/>
              </a:ext>
            </a:extLst>
          </p:cNvPr>
          <p:cNvSpPr>
            <a:spLocks noGrp="1" noChangeArrowheads="1"/>
          </p:cNvSpPr>
          <p:nvPr>
            <p:ph type="body" sz="quarter" idx="10"/>
          </p:nvPr>
        </p:nvSpPr>
        <p:spPr>
          <a:xfrm>
            <a:off x="457200" y="1417638"/>
            <a:ext cx="8229600" cy="4930775"/>
          </a:xfrm>
        </p:spPr>
        <p:txBody>
          <a:bodyPr/>
          <a:lstStyle/>
          <a:p>
            <a:pPr eaLnBrk="1" hangingPunct="1"/>
            <a:r>
              <a:rPr lang="en-US" altLang="en-US" sz="2800" dirty="0"/>
              <a:t>How do you notify staff? What back-up communications systems do you have?</a:t>
            </a:r>
          </a:p>
          <a:p>
            <a:pPr eaLnBrk="1" hangingPunct="1"/>
            <a:r>
              <a:rPr lang="en-US" altLang="en-US" sz="2800" dirty="0"/>
              <a:t>Is contact information up to date?</a:t>
            </a:r>
          </a:p>
          <a:p>
            <a:pPr eaLnBrk="1" hangingPunct="1"/>
            <a:r>
              <a:rPr lang="en-US" altLang="en-US" sz="2800" dirty="0"/>
              <a:t>When was the last time you conducted a call-down drill?</a:t>
            </a:r>
          </a:p>
          <a:p>
            <a:pPr eaLnBrk="1" hangingPunct="1"/>
            <a:r>
              <a:rPr lang="en-US" altLang="en-US" sz="2800" dirty="0"/>
              <a:t>What other agencies do you notify?</a:t>
            </a:r>
          </a:p>
          <a:p>
            <a:pPr eaLnBrk="1" hangingPunct="1"/>
            <a:r>
              <a:rPr lang="en-US" altLang="en-US" sz="2800" dirty="0"/>
              <a:t>What external partners or services do you notify?</a:t>
            </a:r>
          </a:p>
          <a:p>
            <a:pPr eaLnBrk="1" hangingPunct="1"/>
            <a:endParaRPr lang="en-US" altLang="en-US"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a:extLst>
              <a:ext uri="{FF2B5EF4-FFF2-40B4-BE49-F238E27FC236}">
                <a16:creationId xmlns:a16="http://schemas.microsoft.com/office/drawing/2014/main" id="{E23923C5-FB4C-D04E-B931-D5826D12DCE5}"/>
              </a:ext>
            </a:extLst>
          </p:cNvPr>
          <p:cNvSpPr>
            <a:spLocks noGrp="1" noChangeArrowheads="1"/>
          </p:cNvSpPr>
          <p:nvPr>
            <p:ph type="title"/>
          </p:nvPr>
        </p:nvSpPr>
        <p:spPr/>
        <p:txBody>
          <a:bodyPr/>
          <a:lstStyle/>
          <a:p>
            <a:pPr eaLnBrk="1" hangingPunct="1"/>
            <a:r>
              <a:rPr lang="en-US" altLang="en-US" dirty="0"/>
              <a:t>Discussion: Identification of Essential Activities</a:t>
            </a:r>
          </a:p>
        </p:txBody>
      </p:sp>
      <p:sp>
        <p:nvSpPr>
          <p:cNvPr id="24578" name="Rectangle 3">
            <a:extLst>
              <a:ext uri="{FF2B5EF4-FFF2-40B4-BE49-F238E27FC236}">
                <a16:creationId xmlns:a16="http://schemas.microsoft.com/office/drawing/2014/main" id="{19AEA58B-6586-9043-91B1-55CD201459A2}"/>
              </a:ext>
            </a:extLst>
          </p:cNvPr>
          <p:cNvSpPr>
            <a:spLocks noGrp="1" noChangeArrowheads="1"/>
          </p:cNvSpPr>
          <p:nvPr>
            <p:ph type="body" sz="quarter" idx="10"/>
          </p:nvPr>
        </p:nvSpPr>
        <p:spPr>
          <a:xfrm>
            <a:off x="457200" y="1417638"/>
            <a:ext cx="8229600" cy="4930775"/>
          </a:xfrm>
        </p:spPr>
        <p:txBody>
          <a:bodyPr/>
          <a:lstStyle/>
          <a:p>
            <a:pPr eaLnBrk="1" hangingPunct="1"/>
            <a:r>
              <a:rPr lang="en-US" altLang="en-US" sz="2800" dirty="0"/>
              <a:t>Which lab activities/testing are essential and therefore must continue? How do you prioritize?</a:t>
            </a:r>
          </a:p>
          <a:p>
            <a:pPr eaLnBrk="1" hangingPunct="1"/>
            <a:r>
              <a:rPr lang="en-US" altLang="en-US" sz="2800" dirty="0"/>
              <a:t>Given the evacuation orders, do you have the staffing to continue essential tasks? What if some staff are not available?</a:t>
            </a:r>
          </a:p>
          <a:p>
            <a:pPr eaLnBrk="1" hangingPunct="1"/>
            <a:r>
              <a:rPr lang="en-US" altLang="en-US" sz="2800" dirty="0"/>
              <a:t>Which labs are responsible for essential activities and which labs are their back-up? Which labs are available to support?</a:t>
            </a:r>
          </a:p>
          <a:p>
            <a:pPr eaLnBrk="1" hangingPunct="1"/>
            <a:r>
              <a:rPr lang="en-US" altLang="en-US" sz="2800" dirty="0"/>
              <a:t>Which activities are nonessential and may be suspended </a:t>
            </a:r>
            <a:r>
              <a:rPr lang="en-US" altLang="en-US" sz="2800"/>
              <a:t>or deferred?</a:t>
            </a:r>
            <a:endParaRPr lang="en-US" altLang="en-US" sz="2800" dirty="0"/>
          </a:p>
          <a:p>
            <a:pPr eaLnBrk="1" hangingPunct="1"/>
            <a:endParaRPr lang="en-US" altLang="en-US"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4">
            <a:extLst>
              <a:ext uri="{FF2B5EF4-FFF2-40B4-BE49-F238E27FC236}">
                <a16:creationId xmlns:a16="http://schemas.microsoft.com/office/drawing/2014/main" id="{F6AD01DB-0380-BE46-81CE-14AC5D211266}"/>
              </a:ext>
            </a:extLst>
          </p:cNvPr>
          <p:cNvSpPr>
            <a:spLocks noGrp="1" noChangeArrowheads="1"/>
          </p:cNvSpPr>
          <p:nvPr>
            <p:ph type="title"/>
          </p:nvPr>
        </p:nvSpPr>
        <p:spPr>
          <a:xfrm>
            <a:off x="457200" y="-152400"/>
            <a:ext cx="8229600" cy="1417638"/>
          </a:xfrm>
        </p:spPr>
        <p:txBody>
          <a:bodyPr/>
          <a:lstStyle/>
          <a:p>
            <a:pPr eaLnBrk="1" hangingPunct="1"/>
            <a:r>
              <a:rPr lang="en-US" altLang="en-US"/>
              <a:t>Situation Report #3: Landfall</a:t>
            </a:r>
          </a:p>
        </p:txBody>
      </p:sp>
      <p:sp>
        <p:nvSpPr>
          <p:cNvPr id="26626" name="Rectangle 5">
            <a:extLst>
              <a:ext uri="{FF2B5EF4-FFF2-40B4-BE49-F238E27FC236}">
                <a16:creationId xmlns:a16="http://schemas.microsoft.com/office/drawing/2014/main" id="{0B7C6A44-0E05-AA44-B489-8D7C24842F1C}"/>
              </a:ext>
            </a:extLst>
          </p:cNvPr>
          <p:cNvSpPr>
            <a:spLocks noGrp="1" noChangeArrowheads="1"/>
          </p:cNvSpPr>
          <p:nvPr>
            <p:ph type="body" sz="quarter" idx="10"/>
          </p:nvPr>
        </p:nvSpPr>
        <p:spPr>
          <a:xfrm>
            <a:off x="457200" y="914400"/>
            <a:ext cx="8229600" cy="5434013"/>
          </a:xfrm>
        </p:spPr>
        <p:txBody>
          <a:bodyPr/>
          <a:lstStyle/>
          <a:p>
            <a:pPr marL="0" indent="0" eaLnBrk="1" hangingPunct="1">
              <a:lnSpc>
                <a:spcPct val="95000"/>
              </a:lnSpc>
              <a:buNone/>
            </a:pPr>
            <a:r>
              <a:rPr lang="en-US" altLang="en-US" sz="2000" dirty="0"/>
              <a:t>On [Day 6], the now Category 5 hurricane makes landfall near you. Your city is hit hard by sustained 160 mph winds and over 20 inches of rain within 24 hours. Your lab sustains severe flooding. Debris and flooding impact all major roadways.</a:t>
            </a:r>
          </a:p>
          <a:p>
            <a:pPr marL="0" indent="0" eaLnBrk="1" hangingPunct="1">
              <a:lnSpc>
                <a:spcPct val="95000"/>
              </a:lnSpc>
              <a:buNone/>
            </a:pPr>
            <a:r>
              <a:rPr lang="en-US" altLang="en-US" sz="2000" dirty="0"/>
              <a:t>Utility companies report that nearly half a million customers in the region are without power, including your lab, and utility crews are fighting to restore at least temporary power to critical facilities.</a:t>
            </a:r>
          </a:p>
          <a:p>
            <a:pPr marL="0" indent="0" eaLnBrk="1" hangingPunct="1">
              <a:lnSpc>
                <a:spcPct val="95000"/>
              </a:lnSpc>
              <a:buNone/>
            </a:pPr>
            <a:r>
              <a:rPr lang="en-US" altLang="en-US" sz="2000" dirty="0"/>
              <a:t>The lab’s local servers and network functions are not available. The state is working with federal officials and private companies on restoring communications, transportation, and other critical infrastructure.</a:t>
            </a:r>
          </a:p>
          <a:p>
            <a:pPr marL="0" indent="0" eaLnBrk="1" hangingPunct="1">
              <a:lnSpc>
                <a:spcPct val="95000"/>
              </a:lnSpc>
              <a:buFont typeface="Arial" panose="020B0604020202020204" pitchFamily="34" charset="0"/>
              <a:buNone/>
            </a:pPr>
            <a:endParaRPr lang="en-US" altLang="en-US" sz="2000" dirty="0"/>
          </a:p>
          <a:p>
            <a:pPr marL="0" indent="0" eaLnBrk="1" hangingPunct="1">
              <a:lnSpc>
                <a:spcPct val="95000"/>
              </a:lnSpc>
              <a:buFont typeface="Arial" panose="020B0604020202020204" pitchFamily="34" charset="0"/>
              <a:buNone/>
            </a:pPr>
            <a:endParaRPr lang="en-US" altLang="en-US" sz="2000" dirty="0"/>
          </a:p>
        </p:txBody>
      </p:sp>
      <p:pic>
        <p:nvPicPr>
          <p:cNvPr id="4" name="Picture 3">
            <a:extLst>
              <a:ext uri="{FF2B5EF4-FFF2-40B4-BE49-F238E27FC236}">
                <a16:creationId xmlns:a16="http://schemas.microsoft.com/office/drawing/2014/main" id="{AB0934D3-4B4B-4DE7-9751-F1463729DECB}"/>
              </a:ext>
            </a:extLst>
          </p:cNvPr>
          <p:cNvPicPr>
            <a:picLocks noChangeAspect="1"/>
          </p:cNvPicPr>
          <p:nvPr/>
        </p:nvPicPr>
        <p:blipFill>
          <a:blip r:embed="rId3"/>
          <a:stretch>
            <a:fillRect/>
          </a:stretch>
        </p:blipFill>
        <p:spPr>
          <a:xfrm>
            <a:off x="188247" y="4465320"/>
            <a:ext cx="2682241" cy="2011680"/>
          </a:xfrm>
          <a:prstGeom prst="rect">
            <a:avLst/>
          </a:prstGeom>
          <a:ln>
            <a:solidFill>
              <a:schemeClr val="accent1"/>
            </a:solidFill>
          </a:ln>
        </p:spPr>
      </p:pic>
      <p:sp>
        <p:nvSpPr>
          <p:cNvPr id="5" name="TextBox 4">
            <a:extLst>
              <a:ext uri="{FF2B5EF4-FFF2-40B4-BE49-F238E27FC236}">
                <a16:creationId xmlns:a16="http://schemas.microsoft.com/office/drawing/2014/main" id="{B07239A5-68A3-4B39-A3A8-8894D6FFBCF9}"/>
              </a:ext>
            </a:extLst>
          </p:cNvPr>
          <p:cNvSpPr txBox="1"/>
          <p:nvPr/>
        </p:nvSpPr>
        <p:spPr>
          <a:xfrm>
            <a:off x="136240" y="6290575"/>
            <a:ext cx="2653290" cy="230832"/>
          </a:xfrm>
          <a:prstGeom prst="rect">
            <a:avLst/>
          </a:prstGeom>
          <a:noFill/>
        </p:spPr>
        <p:txBody>
          <a:bodyPr wrap="none" rtlCol="0">
            <a:spAutoFit/>
          </a:bodyPr>
          <a:lstStyle/>
          <a:p>
            <a:r>
              <a:rPr lang="en-US" sz="900" dirty="0">
                <a:hlinkClick r:id="rId4"/>
              </a:rPr>
              <a:t>U.S. Fish and Wildlife Service, public domain photo</a:t>
            </a:r>
            <a:endParaRPr lang="en-US" sz="900" dirty="0"/>
          </a:p>
        </p:txBody>
      </p:sp>
      <p:pic>
        <p:nvPicPr>
          <p:cNvPr id="3074" name="Picture 2" descr="File:Hurricane damage to mobile home in Davie Florida.jpg">
            <a:extLst>
              <a:ext uri="{FF2B5EF4-FFF2-40B4-BE49-F238E27FC236}">
                <a16:creationId xmlns:a16="http://schemas.microsoft.com/office/drawing/2014/main" id="{E4612FAA-B8A5-4A6D-BD95-BCADD2FF02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94718" y="4465320"/>
            <a:ext cx="3025082" cy="201168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30EF124-2C35-425A-A824-98FD21D44EC4}"/>
              </a:ext>
            </a:extLst>
          </p:cNvPr>
          <p:cNvSpPr txBox="1"/>
          <p:nvPr/>
        </p:nvSpPr>
        <p:spPr>
          <a:xfrm>
            <a:off x="2964238" y="6290575"/>
            <a:ext cx="1487908" cy="230832"/>
          </a:xfrm>
          <a:prstGeom prst="rect">
            <a:avLst/>
          </a:prstGeom>
          <a:noFill/>
        </p:spPr>
        <p:txBody>
          <a:bodyPr wrap="none" rtlCol="0">
            <a:spAutoFit/>
          </a:bodyPr>
          <a:lstStyle/>
          <a:p>
            <a:r>
              <a:rPr lang="en-US" sz="900" dirty="0">
                <a:solidFill>
                  <a:schemeClr val="bg1"/>
                </a:solidFill>
                <a:hlinkClick r:id="rId6">
                  <a:extLst>
                    <a:ext uri="{A12FA001-AC4F-418D-AE19-62706E023703}">
                      <ahyp:hlinkClr xmlns:ahyp="http://schemas.microsoft.com/office/drawing/2018/hyperlinkcolor" val="tx"/>
                    </a:ext>
                  </a:extLst>
                </a:hlinkClick>
              </a:rPr>
              <a:t>FEMA public domain photo</a:t>
            </a:r>
            <a:endParaRPr lang="en-US" sz="900" dirty="0">
              <a:solidFill>
                <a:schemeClr val="bg1"/>
              </a:solidFill>
            </a:endParaRPr>
          </a:p>
        </p:txBody>
      </p:sp>
      <p:pic>
        <p:nvPicPr>
          <p:cNvPr id="3076" name="Picture 4" descr="https://upload.wikimedia.org/wikipedia/commons/a/a2/Hurricane-Katrina-Buras-Louisiana-watertower-EPA.jpg">
            <a:extLst>
              <a:ext uri="{FF2B5EF4-FFF2-40B4-BE49-F238E27FC236}">
                <a16:creationId xmlns:a16="http://schemas.microsoft.com/office/drawing/2014/main" id="{4B66D53A-D76D-44F8-802C-2F85A94BD22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56961" y="4465320"/>
            <a:ext cx="2682239" cy="201168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29B2CB8-A40A-4AB4-9D20-AA7A6205AC56}"/>
              </a:ext>
            </a:extLst>
          </p:cNvPr>
          <p:cNvSpPr txBox="1"/>
          <p:nvPr/>
        </p:nvSpPr>
        <p:spPr>
          <a:xfrm>
            <a:off x="6144030" y="6289532"/>
            <a:ext cx="1399742" cy="230832"/>
          </a:xfrm>
          <a:prstGeom prst="rect">
            <a:avLst/>
          </a:prstGeom>
          <a:noFill/>
        </p:spPr>
        <p:txBody>
          <a:bodyPr wrap="none" rtlCol="0">
            <a:spAutoFit/>
          </a:bodyPr>
          <a:lstStyle/>
          <a:p>
            <a:r>
              <a:rPr lang="en-US" sz="900" dirty="0">
                <a:solidFill>
                  <a:schemeClr val="bg1"/>
                </a:solidFill>
                <a:hlinkClick r:id="rId8">
                  <a:extLst>
                    <a:ext uri="{A12FA001-AC4F-418D-AE19-62706E023703}">
                      <ahyp:hlinkClr xmlns:ahyp="http://schemas.microsoft.com/office/drawing/2018/hyperlinkcolor" val="tx"/>
                    </a:ext>
                  </a:extLst>
                </a:hlinkClick>
              </a:rPr>
              <a:t>EPA public domain photo</a:t>
            </a:r>
            <a:endParaRPr lang="en-US" sz="900" dirty="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a:extLst>
              <a:ext uri="{FF2B5EF4-FFF2-40B4-BE49-F238E27FC236}">
                <a16:creationId xmlns:a16="http://schemas.microsoft.com/office/drawing/2014/main" id="{2283878B-D612-8148-98FA-3C88CB5857F2}"/>
              </a:ext>
            </a:extLst>
          </p:cNvPr>
          <p:cNvSpPr>
            <a:spLocks noGrp="1" noChangeArrowheads="1"/>
          </p:cNvSpPr>
          <p:nvPr>
            <p:ph type="title"/>
          </p:nvPr>
        </p:nvSpPr>
        <p:spPr/>
        <p:txBody>
          <a:bodyPr/>
          <a:lstStyle/>
          <a:p>
            <a:pPr eaLnBrk="1" hangingPunct="1"/>
            <a:r>
              <a:rPr lang="en-US" altLang="en-US" dirty="0"/>
              <a:t>Discussion</a:t>
            </a:r>
          </a:p>
        </p:txBody>
      </p:sp>
      <p:sp>
        <p:nvSpPr>
          <p:cNvPr id="28674" name="Content Placeholder 2">
            <a:extLst>
              <a:ext uri="{FF2B5EF4-FFF2-40B4-BE49-F238E27FC236}">
                <a16:creationId xmlns:a16="http://schemas.microsoft.com/office/drawing/2014/main" id="{CADF711E-51F1-E845-A31F-827F0CEE9742}"/>
              </a:ext>
            </a:extLst>
          </p:cNvPr>
          <p:cNvSpPr>
            <a:spLocks noGrp="1" noChangeArrowheads="1"/>
          </p:cNvSpPr>
          <p:nvPr>
            <p:ph type="body" sz="quarter" idx="10"/>
          </p:nvPr>
        </p:nvSpPr>
        <p:spPr>
          <a:xfrm>
            <a:off x="457200" y="1417320"/>
            <a:ext cx="8229600" cy="4930775"/>
          </a:xfrm>
        </p:spPr>
        <p:txBody>
          <a:bodyPr>
            <a:normAutofit fontScale="92500" lnSpcReduction="10000"/>
          </a:bodyPr>
          <a:lstStyle/>
          <a:p>
            <a:pPr eaLnBrk="1" hangingPunct="1"/>
            <a:r>
              <a:rPr lang="en-US" altLang="en-US" sz="2800" dirty="0"/>
              <a:t>What decisions need to be made? Who makes these decisions?</a:t>
            </a:r>
          </a:p>
          <a:p>
            <a:pPr eaLnBrk="1" hangingPunct="1"/>
            <a:r>
              <a:rPr lang="en-US" altLang="en-US" sz="2800" dirty="0"/>
              <a:t>How will you evaluate and communicate the status of the lab? </a:t>
            </a:r>
          </a:p>
          <a:p>
            <a:pPr eaLnBrk="1" hangingPunct="1"/>
            <a:r>
              <a:rPr lang="en-US" altLang="en-US" sz="2800" dirty="0"/>
              <a:t>What systems and information sharing networks does the lab use? If these are not available, how will you access essential records?</a:t>
            </a:r>
          </a:p>
          <a:p>
            <a:pPr eaLnBrk="1" hangingPunct="1"/>
            <a:r>
              <a:rPr lang="en-US" altLang="en-US" sz="2800" dirty="0"/>
              <a:t>What arrangements are in place for transferring testing responsibilities to other facilities?</a:t>
            </a:r>
          </a:p>
          <a:p>
            <a:pPr eaLnBrk="1" hangingPunct="1"/>
            <a:r>
              <a:rPr lang="en-US" altLang="en-US" sz="2800" dirty="0"/>
              <a:t>Can any lab activities be outsourced or relocated to another facility?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A07FF044-3C3C-4949-B14B-5872C326B0C9}"/>
              </a:ext>
            </a:extLst>
          </p:cNvPr>
          <p:cNvSpPr>
            <a:spLocks noGrp="1" noChangeArrowheads="1"/>
          </p:cNvSpPr>
          <p:nvPr>
            <p:ph type="title"/>
          </p:nvPr>
        </p:nvSpPr>
        <p:spPr/>
        <p:txBody>
          <a:bodyPr/>
          <a:lstStyle/>
          <a:p>
            <a:pPr eaLnBrk="1" hangingPunct="1"/>
            <a:r>
              <a:rPr lang="en-US" altLang="en-US" dirty="0"/>
              <a:t>Discussion: Relocation/Alternative Facilities</a:t>
            </a:r>
          </a:p>
        </p:txBody>
      </p:sp>
      <p:sp>
        <p:nvSpPr>
          <p:cNvPr id="25602" name="Rectangle 3">
            <a:extLst>
              <a:ext uri="{FF2B5EF4-FFF2-40B4-BE49-F238E27FC236}">
                <a16:creationId xmlns:a16="http://schemas.microsoft.com/office/drawing/2014/main" id="{71EE32FE-841C-5849-9916-51D75EA86F20}"/>
              </a:ext>
            </a:extLst>
          </p:cNvPr>
          <p:cNvSpPr>
            <a:spLocks noGrp="1" noChangeArrowheads="1"/>
          </p:cNvSpPr>
          <p:nvPr>
            <p:ph type="body" sz="quarter" idx="10"/>
          </p:nvPr>
        </p:nvSpPr>
        <p:spPr>
          <a:xfrm>
            <a:off x="457200" y="1417638"/>
            <a:ext cx="8229600" cy="4930775"/>
          </a:xfrm>
        </p:spPr>
        <p:txBody>
          <a:bodyPr rtlCol="0">
            <a:normAutofit fontScale="92500" lnSpcReduction="10000"/>
          </a:bodyPr>
          <a:lstStyle/>
          <a:p>
            <a:pPr eaLnBrk="1" fontAlgn="auto" hangingPunct="1">
              <a:spcAft>
                <a:spcPts val="0"/>
              </a:spcAft>
              <a:defRPr/>
            </a:pPr>
            <a:r>
              <a:rPr lang="en-US" altLang="en-US" sz="2800" dirty="0"/>
              <a:t>If operations must be moved to another lab, what information would the other lab need from this lab? What information will your lab eventually need from the other lab?</a:t>
            </a:r>
          </a:p>
          <a:p>
            <a:pPr eaLnBrk="1" fontAlgn="auto" hangingPunct="1">
              <a:spcAft>
                <a:spcPts val="0"/>
              </a:spcAft>
              <a:defRPr/>
            </a:pPr>
            <a:r>
              <a:rPr lang="en-US" altLang="en-US" sz="2800" dirty="0"/>
              <a:t>How will the specimens and samples be transported to the other laboratories? Will they receive them directly?</a:t>
            </a:r>
          </a:p>
          <a:p>
            <a:pPr eaLnBrk="1" fontAlgn="auto" hangingPunct="1">
              <a:spcAft>
                <a:spcPts val="0"/>
              </a:spcAft>
              <a:defRPr/>
            </a:pPr>
            <a:r>
              <a:rPr lang="en-US" sz="2800" dirty="0"/>
              <a:t>Will you need to move equipment? What is the process for doing so? </a:t>
            </a:r>
          </a:p>
          <a:p>
            <a:pPr eaLnBrk="1" fontAlgn="auto" hangingPunct="1">
              <a:spcAft>
                <a:spcPts val="0"/>
              </a:spcAft>
              <a:defRPr/>
            </a:pPr>
            <a:r>
              <a:rPr lang="en-US" sz="2800" dirty="0"/>
              <a:t>What is in your go-kits? How quickly could all of the material and equipment required for relocation be assembled?</a:t>
            </a:r>
            <a:endParaRPr lang="en-US" altLang="en-US"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https://upload.wikimedia.org/wikipedia/commons/7/73/Wasserhahn.jpg">
            <a:extLst>
              <a:ext uri="{FF2B5EF4-FFF2-40B4-BE49-F238E27FC236}">
                <a16:creationId xmlns:a16="http://schemas.microsoft.com/office/drawing/2014/main" id="{B6275173-86E5-488A-A84B-7F3EC01026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1" y="3904250"/>
            <a:ext cx="3554371" cy="266577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4098" name="Picture 2" descr="https://photolib.noaa.gov/Portals/0/GravityImages/18496/ProportionalFixedWidth/wea0179779397x800x800.jpg">
            <a:extLst>
              <a:ext uri="{FF2B5EF4-FFF2-40B4-BE49-F238E27FC236}">
                <a16:creationId xmlns:a16="http://schemas.microsoft.com/office/drawing/2014/main" id="{CB13D23C-DF91-422E-A11D-02651FD860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2948" y="1439167"/>
            <a:ext cx="3873852" cy="2600323"/>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32769" name="Rectangle 2">
            <a:extLst>
              <a:ext uri="{FF2B5EF4-FFF2-40B4-BE49-F238E27FC236}">
                <a16:creationId xmlns:a16="http://schemas.microsoft.com/office/drawing/2014/main" id="{50817B03-DF34-2F4A-B785-1C3406976000}"/>
              </a:ext>
            </a:extLst>
          </p:cNvPr>
          <p:cNvSpPr>
            <a:spLocks noGrp="1" noChangeArrowheads="1"/>
          </p:cNvSpPr>
          <p:nvPr>
            <p:ph type="title"/>
          </p:nvPr>
        </p:nvSpPr>
        <p:spPr/>
        <p:txBody>
          <a:bodyPr/>
          <a:lstStyle/>
          <a:p>
            <a:pPr eaLnBrk="1" hangingPunct="1"/>
            <a:r>
              <a:rPr lang="en-US" altLang="en-US" sz="3600"/>
              <a:t>Situation Report #4: Breach to Water Supply</a:t>
            </a:r>
          </a:p>
        </p:txBody>
      </p:sp>
      <p:sp>
        <p:nvSpPr>
          <p:cNvPr id="32770" name="Rectangle 3">
            <a:extLst>
              <a:ext uri="{FF2B5EF4-FFF2-40B4-BE49-F238E27FC236}">
                <a16:creationId xmlns:a16="http://schemas.microsoft.com/office/drawing/2014/main" id="{84B2663A-A3BA-464A-B47F-0A2F8DEB9908}"/>
              </a:ext>
            </a:extLst>
          </p:cNvPr>
          <p:cNvSpPr>
            <a:spLocks noGrp="1" noChangeArrowheads="1"/>
          </p:cNvSpPr>
          <p:nvPr>
            <p:ph sz="half" idx="1"/>
          </p:nvPr>
        </p:nvSpPr>
        <p:spPr>
          <a:xfrm>
            <a:off x="457200" y="1219200"/>
            <a:ext cx="4038600" cy="4525963"/>
          </a:xfrm>
        </p:spPr>
        <p:txBody>
          <a:bodyPr/>
          <a:lstStyle/>
          <a:p>
            <a:pPr marL="0" indent="0" eaLnBrk="1" hangingPunct="1">
              <a:lnSpc>
                <a:spcPct val="90000"/>
              </a:lnSpc>
              <a:buNone/>
            </a:pPr>
            <a:r>
              <a:rPr lang="en-US" altLang="en-US" sz="2000" dirty="0"/>
              <a:t>It has been 12 hours since the hurricane moved through the area, but heavy rain and high winds continue. </a:t>
            </a:r>
          </a:p>
          <a:p>
            <a:pPr marL="0" indent="0" eaLnBrk="1" hangingPunct="1">
              <a:lnSpc>
                <a:spcPct val="90000"/>
              </a:lnSpc>
              <a:buNone/>
            </a:pPr>
            <a:r>
              <a:rPr lang="en-US" altLang="en-US" sz="2000" dirty="0"/>
              <a:t>On [Day 8], state officials report the local water system has been breached by toxic chemicals and sewage from treatment plants. </a:t>
            </a:r>
          </a:p>
          <a:p>
            <a:pPr marL="0" indent="0" eaLnBrk="1" hangingPunct="1">
              <a:lnSpc>
                <a:spcPct val="90000"/>
              </a:lnSpc>
              <a:buNone/>
            </a:pPr>
            <a:r>
              <a:rPr lang="en-US" altLang="en-US" sz="2000" dirty="0"/>
              <a:t>Residents are warned not to use system water for drinking, washing hands, or bathing, but some neighborhoods are still flooded and unreachable and may not receive the warning. </a:t>
            </a:r>
          </a:p>
        </p:txBody>
      </p:sp>
      <p:sp>
        <p:nvSpPr>
          <p:cNvPr id="2" name="TextBox 1">
            <a:extLst>
              <a:ext uri="{FF2B5EF4-FFF2-40B4-BE49-F238E27FC236}">
                <a16:creationId xmlns:a16="http://schemas.microsoft.com/office/drawing/2014/main" id="{6D4DE7AE-ABC0-4518-AA51-A697877D2D1B}"/>
              </a:ext>
            </a:extLst>
          </p:cNvPr>
          <p:cNvSpPr txBox="1"/>
          <p:nvPr/>
        </p:nvSpPr>
        <p:spPr>
          <a:xfrm>
            <a:off x="4812947" y="3788834"/>
            <a:ext cx="1483098" cy="230832"/>
          </a:xfrm>
          <a:prstGeom prst="rect">
            <a:avLst/>
          </a:prstGeom>
          <a:noFill/>
        </p:spPr>
        <p:txBody>
          <a:bodyPr wrap="none" rtlCol="0">
            <a:spAutoFit/>
          </a:bodyPr>
          <a:lstStyle/>
          <a:p>
            <a:r>
              <a:rPr lang="en-US" sz="900" dirty="0">
                <a:solidFill>
                  <a:schemeClr val="bg1"/>
                </a:solidFill>
                <a:hlinkClick r:id="rId5">
                  <a:extLst>
                    <a:ext uri="{A12FA001-AC4F-418D-AE19-62706E023703}">
                      <ahyp:hlinkClr xmlns:ahyp="http://schemas.microsoft.com/office/drawing/2018/hyperlinkcolor" val="tx"/>
                    </a:ext>
                  </a:extLst>
                </a:hlinkClick>
              </a:rPr>
              <a:t>NOAA public domain photo</a:t>
            </a:r>
            <a:endParaRPr lang="en-US" sz="900" dirty="0">
              <a:solidFill>
                <a:schemeClr val="bg1"/>
              </a:solidFill>
            </a:endParaRPr>
          </a:p>
        </p:txBody>
      </p:sp>
      <p:sp>
        <p:nvSpPr>
          <p:cNvPr id="6" name="TextBox 5">
            <a:extLst>
              <a:ext uri="{FF2B5EF4-FFF2-40B4-BE49-F238E27FC236}">
                <a16:creationId xmlns:a16="http://schemas.microsoft.com/office/drawing/2014/main" id="{3BBAC038-FD2E-4B12-AC81-F3B255B7C9D3}"/>
              </a:ext>
            </a:extLst>
          </p:cNvPr>
          <p:cNvSpPr txBox="1"/>
          <p:nvPr/>
        </p:nvSpPr>
        <p:spPr>
          <a:xfrm>
            <a:off x="4495800" y="6308067"/>
            <a:ext cx="3190297" cy="230832"/>
          </a:xfrm>
          <a:prstGeom prst="rect">
            <a:avLst/>
          </a:prstGeom>
          <a:noFill/>
        </p:spPr>
        <p:txBody>
          <a:bodyPr wrap="none" rtlCol="0">
            <a:spAutoFit/>
          </a:bodyPr>
          <a:lstStyle/>
          <a:p>
            <a:r>
              <a:rPr lang="en-US" sz="900" dirty="0">
                <a:hlinkClick r:id="rId6"/>
              </a:rPr>
              <a:t>Photo by Matthew Bowden; permissible to use with attribution</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64C15D69-E97E-C041-BC71-F3C968B89B08}"/>
              </a:ext>
            </a:extLst>
          </p:cNvPr>
          <p:cNvSpPr>
            <a:spLocks noGrp="1" noChangeArrowheads="1"/>
          </p:cNvSpPr>
          <p:nvPr>
            <p:ph type="title"/>
          </p:nvPr>
        </p:nvSpPr>
        <p:spPr/>
        <p:txBody>
          <a:bodyPr/>
          <a:lstStyle/>
          <a:p>
            <a:pPr eaLnBrk="1" hangingPunct="1"/>
            <a:r>
              <a:rPr lang="en-US" altLang="en-US"/>
              <a:t>Discussion</a:t>
            </a:r>
          </a:p>
        </p:txBody>
      </p:sp>
      <p:sp>
        <p:nvSpPr>
          <p:cNvPr id="33794" name="Rectangle 3">
            <a:extLst>
              <a:ext uri="{FF2B5EF4-FFF2-40B4-BE49-F238E27FC236}">
                <a16:creationId xmlns:a16="http://schemas.microsoft.com/office/drawing/2014/main" id="{11F0D240-F307-B04A-99BF-8C602E3D815C}"/>
              </a:ext>
            </a:extLst>
          </p:cNvPr>
          <p:cNvSpPr>
            <a:spLocks noGrp="1" noChangeArrowheads="1"/>
          </p:cNvSpPr>
          <p:nvPr>
            <p:ph type="body" sz="quarter" idx="10"/>
          </p:nvPr>
        </p:nvSpPr>
        <p:spPr>
          <a:xfrm>
            <a:off x="457200" y="1417638"/>
            <a:ext cx="8229600" cy="4930775"/>
          </a:xfrm>
        </p:spPr>
        <p:txBody>
          <a:bodyPr/>
          <a:lstStyle/>
          <a:p>
            <a:pPr eaLnBrk="1" hangingPunct="1">
              <a:lnSpc>
                <a:spcPct val="90000"/>
              </a:lnSpc>
            </a:pPr>
            <a:r>
              <a:rPr lang="en-US" altLang="en-US" sz="2800" dirty="0"/>
              <a:t>What key actions should be taken? Who is responsible for these?</a:t>
            </a:r>
          </a:p>
          <a:p>
            <a:pPr eaLnBrk="1" hangingPunct="1">
              <a:lnSpc>
                <a:spcPct val="90000"/>
              </a:lnSpc>
            </a:pPr>
            <a:r>
              <a:rPr lang="en-US" altLang="en-US" sz="2800" dirty="0"/>
              <a:t>What decisions need to be made? Who makes these decisions?</a:t>
            </a:r>
          </a:p>
          <a:p>
            <a:pPr eaLnBrk="1" hangingPunct="1">
              <a:lnSpc>
                <a:spcPct val="90000"/>
              </a:lnSpc>
            </a:pPr>
            <a:r>
              <a:rPr lang="en-US" altLang="en-US" sz="2800" dirty="0"/>
              <a:t>How does the water supply breach impact your response to the hurricane?</a:t>
            </a:r>
          </a:p>
          <a:p>
            <a:pPr eaLnBrk="1" hangingPunct="1">
              <a:lnSpc>
                <a:spcPct val="90000"/>
              </a:lnSpc>
            </a:pPr>
            <a:r>
              <a:rPr lang="en-US" altLang="en-US" sz="2800" dirty="0"/>
              <a:t>How will you handle the surge in the demand for water testing?</a:t>
            </a:r>
          </a:p>
          <a:p>
            <a:pPr eaLnBrk="1" hangingPunct="1">
              <a:lnSpc>
                <a:spcPct val="90000"/>
              </a:lnSpc>
            </a:pPr>
            <a:r>
              <a:rPr lang="en-US" altLang="en-US" sz="2800" dirty="0"/>
              <a:t>What are the long-term effects of the hurricane and water breach that may impact lab operations?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F95F7-1080-6C48-9A1C-C50D6180DF15}"/>
              </a:ext>
            </a:extLst>
          </p:cNvPr>
          <p:cNvSpPr>
            <a:spLocks noGrp="1"/>
          </p:cNvSpPr>
          <p:nvPr>
            <p:ph type="title"/>
          </p:nvPr>
        </p:nvSpPr>
        <p:spPr/>
        <p:txBody>
          <a:bodyPr/>
          <a:lstStyle/>
          <a:p>
            <a:r>
              <a:rPr lang="en-US"/>
              <a:t>Situation Report #5: After the Hurricane</a:t>
            </a:r>
          </a:p>
        </p:txBody>
      </p:sp>
      <p:sp>
        <p:nvSpPr>
          <p:cNvPr id="3" name="Text Placeholder 2">
            <a:extLst>
              <a:ext uri="{FF2B5EF4-FFF2-40B4-BE49-F238E27FC236}">
                <a16:creationId xmlns:a16="http://schemas.microsoft.com/office/drawing/2014/main" id="{600EB53B-B081-F04B-AFB6-4C7C8C0E9817}"/>
              </a:ext>
            </a:extLst>
          </p:cNvPr>
          <p:cNvSpPr>
            <a:spLocks noGrp="1"/>
          </p:cNvSpPr>
          <p:nvPr>
            <p:ph sz="half" idx="1"/>
          </p:nvPr>
        </p:nvSpPr>
        <p:spPr/>
        <p:txBody>
          <a:bodyPr/>
          <a:lstStyle/>
          <a:p>
            <a:pPr marL="0" indent="0">
              <a:buNone/>
            </a:pPr>
            <a:r>
              <a:rPr lang="en-US" sz="2400" dirty="0"/>
              <a:t>It is now [Day 13], and one week since the hurricane hit.</a:t>
            </a:r>
          </a:p>
          <a:p>
            <a:pPr marL="0" indent="0">
              <a:buNone/>
            </a:pPr>
            <a:r>
              <a:rPr lang="en-US" sz="2400" dirty="0"/>
              <a:t>Power has been restored, but many streets remain covered in debris and the trees and surrounding structures have suffered extensive damage.</a:t>
            </a:r>
          </a:p>
          <a:p>
            <a:pPr marL="0" indent="0">
              <a:buNone/>
            </a:pPr>
            <a:r>
              <a:rPr lang="en-US" sz="2400" dirty="0"/>
              <a:t>Mitigation of the water supply breach continues.</a:t>
            </a:r>
          </a:p>
        </p:txBody>
      </p:sp>
      <p:pic>
        <p:nvPicPr>
          <p:cNvPr id="6" name="Picture 5">
            <a:extLst>
              <a:ext uri="{FF2B5EF4-FFF2-40B4-BE49-F238E27FC236}">
                <a16:creationId xmlns:a16="http://schemas.microsoft.com/office/drawing/2014/main" id="{581FAA9A-7481-4664-861A-BFE64DEA7299}"/>
              </a:ext>
            </a:extLst>
          </p:cNvPr>
          <p:cNvPicPr>
            <a:picLocks noChangeAspect="1"/>
          </p:cNvPicPr>
          <p:nvPr/>
        </p:nvPicPr>
        <p:blipFill>
          <a:blip r:embed="rId3"/>
          <a:stretch>
            <a:fillRect/>
          </a:stretch>
        </p:blipFill>
        <p:spPr>
          <a:xfrm>
            <a:off x="5479367" y="1417638"/>
            <a:ext cx="3505200" cy="2332627"/>
          </a:xfrm>
          <a:prstGeom prst="rect">
            <a:avLst/>
          </a:prstGeom>
          <a:ln>
            <a:solidFill>
              <a:schemeClr val="accent1"/>
            </a:solidFill>
          </a:ln>
        </p:spPr>
      </p:pic>
      <p:sp>
        <p:nvSpPr>
          <p:cNvPr id="8" name="TextBox 7">
            <a:extLst>
              <a:ext uri="{FF2B5EF4-FFF2-40B4-BE49-F238E27FC236}">
                <a16:creationId xmlns:a16="http://schemas.microsoft.com/office/drawing/2014/main" id="{FE924EC5-828E-4A11-897D-3144EA79BB3F}"/>
              </a:ext>
            </a:extLst>
          </p:cNvPr>
          <p:cNvSpPr txBox="1"/>
          <p:nvPr/>
        </p:nvSpPr>
        <p:spPr>
          <a:xfrm>
            <a:off x="5479367" y="3388939"/>
            <a:ext cx="3352800" cy="369332"/>
          </a:xfrm>
          <a:prstGeom prst="rect">
            <a:avLst/>
          </a:prstGeom>
          <a:noFill/>
        </p:spPr>
        <p:txBody>
          <a:bodyPr wrap="square" rtlCol="0">
            <a:spAutoFit/>
          </a:bodyPr>
          <a:lstStyle/>
          <a:p>
            <a:r>
              <a:rPr lang="en-US" sz="900" dirty="0">
                <a:solidFill>
                  <a:schemeClr val="bg1"/>
                </a:solidFill>
                <a:hlinkClick r:id="rId4">
                  <a:extLst>
                    <a:ext uri="{A12FA001-AC4F-418D-AE19-62706E023703}">
                      <ahyp:hlinkClr xmlns:ahyp="http://schemas.microsoft.com/office/drawing/2018/hyperlinkcolor" val="tx"/>
                    </a:ext>
                  </a:extLst>
                </a:hlinkClick>
              </a:rPr>
              <a:t>Photo by Patrick Cashin of Metropolitan Transportation Authority; permissible to use with attribution</a:t>
            </a:r>
            <a:endParaRPr lang="en-US" sz="900" dirty="0">
              <a:solidFill>
                <a:schemeClr val="bg1"/>
              </a:solidFill>
            </a:endParaRPr>
          </a:p>
        </p:txBody>
      </p:sp>
      <p:pic>
        <p:nvPicPr>
          <p:cNvPr id="5124" name="Picture 4" descr="File:Hurricane Arthur North Carolina mobile homes damage.jpg">
            <a:extLst>
              <a:ext uri="{FF2B5EF4-FFF2-40B4-BE49-F238E27FC236}">
                <a16:creationId xmlns:a16="http://schemas.microsoft.com/office/drawing/2014/main" id="{A7089A08-52ED-4218-8588-886D307BD0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69967" y="4304553"/>
            <a:ext cx="2591669" cy="1726699"/>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5122" name="Picture 2" descr="File:Olddominionflorence.jpg">
            <a:extLst>
              <a:ext uri="{FF2B5EF4-FFF2-40B4-BE49-F238E27FC236}">
                <a16:creationId xmlns:a16="http://schemas.microsoft.com/office/drawing/2014/main" id="{F70C9586-324B-4E50-816E-9953378C7E3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43671" y="3843141"/>
            <a:ext cx="1878425" cy="187842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2A1BB34-DD13-45F5-865B-19FABBCB27CD}"/>
              </a:ext>
            </a:extLst>
          </p:cNvPr>
          <p:cNvSpPr txBox="1"/>
          <p:nvPr/>
        </p:nvSpPr>
        <p:spPr>
          <a:xfrm>
            <a:off x="4495800" y="5390402"/>
            <a:ext cx="1565562" cy="369332"/>
          </a:xfrm>
          <a:prstGeom prst="rect">
            <a:avLst/>
          </a:prstGeom>
          <a:noFill/>
        </p:spPr>
        <p:txBody>
          <a:bodyPr wrap="square" rtlCol="0">
            <a:spAutoFit/>
          </a:bodyPr>
          <a:lstStyle/>
          <a:p>
            <a:r>
              <a:rPr lang="en-US" sz="900" dirty="0">
                <a:solidFill>
                  <a:schemeClr val="bg1"/>
                </a:solidFill>
                <a:hlinkClick r:id="rId7">
                  <a:extLst>
                    <a:ext uri="{A12FA001-AC4F-418D-AE19-62706E023703}">
                      <ahyp:hlinkClr xmlns:ahyp="http://schemas.microsoft.com/office/drawing/2018/hyperlinkcolor" val="tx"/>
                    </a:ext>
                  </a:extLst>
                </a:hlinkClick>
              </a:rPr>
              <a:t>National Weather Service, public domain</a:t>
            </a:r>
            <a:endParaRPr lang="en-US" sz="900" dirty="0">
              <a:solidFill>
                <a:schemeClr val="bg1"/>
              </a:solidFill>
            </a:endParaRPr>
          </a:p>
        </p:txBody>
      </p:sp>
      <p:sp>
        <p:nvSpPr>
          <p:cNvPr id="10" name="TextBox 9">
            <a:extLst>
              <a:ext uri="{FF2B5EF4-FFF2-40B4-BE49-F238E27FC236}">
                <a16:creationId xmlns:a16="http://schemas.microsoft.com/office/drawing/2014/main" id="{1DFE181D-C418-46F0-9E8D-7D7D2EFB25C9}"/>
              </a:ext>
            </a:extLst>
          </p:cNvPr>
          <p:cNvSpPr txBox="1"/>
          <p:nvPr/>
        </p:nvSpPr>
        <p:spPr>
          <a:xfrm>
            <a:off x="6422096" y="5823038"/>
            <a:ext cx="1760418" cy="230832"/>
          </a:xfrm>
          <a:prstGeom prst="rect">
            <a:avLst/>
          </a:prstGeom>
          <a:noFill/>
        </p:spPr>
        <p:txBody>
          <a:bodyPr wrap="none" rtlCol="0">
            <a:spAutoFit/>
          </a:bodyPr>
          <a:lstStyle/>
          <a:p>
            <a:r>
              <a:rPr lang="en-US" sz="900" dirty="0">
                <a:solidFill>
                  <a:schemeClr val="bg1"/>
                </a:solidFill>
                <a:hlinkClick r:id="rId8">
                  <a:extLst>
                    <a:ext uri="{A12FA001-AC4F-418D-AE19-62706E023703}">
                      <ahyp:hlinkClr xmlns:ahyp="http://schemas.microsoft.com/office/drawing/2018/hyperlinkcolor" val="tx"/>
                    </a:ext>
                  </a:extLst>
                </a:hlinkClick>
              </a:rPr>
              <a:t>U.S. Coast Guard, public domain</a:t>
            </a:r>
            <a:endParaRPr lang="en-US" sz="900" dirty="0">
              <a:solidFill>
                <a:schemeClr val="bg1"/>
              </a:solidFill>
            </a:endParaRPr>
          </a:p>
        </p:txBody>
      </p:sp>
    </p:spTree>
    <p:extLst>
      <p:ext uri="{BB962C8B-B14F-4D97-AF65-F5344CB8AC3E}">
        <p14:creationId xmlns:p14="http://schemas.microsoft.com/office/powerpoint/2010/main" val="15397207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a:extLst>
              <a:ext uri="{FF2B5EF4-FFF2-40B4-BE49-F238E27FC236}">
                <a16:creationId xmlns:a16="http://schemas.microsoft.com/office/drawing/2014/main" id="{975259C9-F9B0-734E-885B-F124CE8D48DB}"/>
              </a:ext>
            </a:extLst>
          </p:cNvPr>
          <p:cNvSpPr>
            <a:spLocks noGrp="1" noChangeArrowheads="1"/>
          </p:cNvSpPr>
          <p:nvPr>
            <p:ph type="title"/>
          </p:nvPr>
        </p:nvSpPr>
        <p:spPr/>
        <p:txBody>
          <a:bodyPr/>
          <a:lstStyle/>
          <a:p>
            <a:pPr eaLnBrk="1" hangingPunct="1"/>
            <a:r>
              <a:rPr lang="en-US" altLang="en-US"/>
              <a:t>Discussion: Reconstitution</a:t>
            </a:r>
          </a:p>
        </p:txBody>
      </p:sp>
      <p:sp>
        <p:nvSpPr>
          <p:cNvPr id="34818" name="Rectangle 3">
            <a:extLst>
              <a:ext uri="{FF2B5EF4-FFF2-40B4-BE49-F238E27FC236}">
                <a16:creationId xmlns:a16="http://schemas.microsoft.com/office/drawing/2014/main" id="{3684FE6D-4CFD-1147-9153-8D5F3148A315}"/>
              </a:ext>
            </a:extLst>
          </p:cNvPr>
          <p:cNvSpPr>
            <a:spLocks noGrp="1" noChangeArrowheads="1"/>
          </p:cNvSpPr>
          <p:nvPr>
            <p:ph type="body" sz="quarter" idx="10"/>
          </p:nvPr>
        </p:nvSpPr>
        <p:spPr>
          <a:xfrm>
            <a:off x="457200" y="1417638"/>
            <a:ext cx="8229600" cy="4930775"/>
          </a:xfrm>
        </p:spPr>
        <p:txBody>
          <a:bodyPr/>
          <a:lstStyle/>
          <a:p>
            <a:pPr eaLnBrk="1" hangingPunct="1"/>
            <a:r>
              <a:rPr lang="en-US" altLang="en-US" sz="2800"/>
              <a:t>When does reconstitution begin?</a:t>
            </a:r>
          </a:p>
          <a:p>
            <a:pPr eaLnBrk="1" hangingPunct="1"/>
            <a:r>
              <a:rPr lang="en-US" altLang="en-US" sz="2800"/>
              <a:t>What is involved with reconstitution?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4">
            <a:extLst>
              <a:ext uri="{FF2B5EF4-FFF2-40B4-BE49-F238E27FC236}">
                <a16:creationId xmlns:a16="http://schemas.microsoft.com/office/drawing/2014/main" id="{0BA9B2E5-339D-7F4B-BCAE-47D09D9CF16B}"/>
              </a:ext>
            </a:extLst>
          </p:cNvPr>
          <p:cNvSpPr>
            <a:spLocks noGrp="1" noChangeArrowheads="1"/>
          </p:cNvSpPr>
          <p:nvPr>
            <p:ph type="title"/>
          </p:nvPr>
        </p:nvSpPr>
        <p:spPr/>
        <p:txBody>
          <a:bodyPr/>
          <a:lstStyle/>
          <a:p>
            <a:pPr eaLnBrk="1" hangingPunct="1"/>
            <a:r>
              <a:rPr lang="en-US" altLang="en-US" dirty="0"/>
              <a:t>Welcome</a:t>
            </a:r>
          </a:p>
        </p:txBody>
      </p:sp>
      <p:sp>
        <p:nvSpPr>
          <p:cNvPr id="9218" name="Rectangle 5">
            <a:extLst>
              <a:ext uri="{FF2B5EF4-FFF2-40B4-BE49-F238E27FC236}">
                <a16:creationId xmlns:a16="http://schemas.microsoft.com/office/drawing/2014/main" id="{0B74CEEF-A875-9A44-A5F9-E10DBDACFD8B}"/>
              </a:ext>
            </a:extLst>
          </p:cNvPr>
          <p:cNvSpPr>
            <a:spLocks noGrp="1" noChangeArrowheads="1"/>
          </p:cNvSpPr>
          <p:nvPr>
            <p:ph type="body" sz="quarter" idx="10"/>
          </p:nvPr>
        </p:nvSpPr>
        <p:spPr>
          <a:xfrm>
            <a:off x="457200" y="1417638"/>
            <a:ext cx="8229600" cy="4930775"/>
          </a:xfrm>
        </p:spPr>
        <p:txBody>
          <a:bodyPr/>
          <a:lstStyle/>
          <a:p>
            <a:pPr eaLnBrk="1" hangingPunct="1">
              <a:lnSpc>
                <a:spcPct val="90000"/>
              </a:lnSpc>
            </a:pPr>
            <a:r>
              <a:rPr lang="en-US" altLang="en-US" sz="2800" dirty="0"/>
              <a:t>Introductions</a:t>
            </a:r>
          </a:p>
          <a:p>
            <a:pPr eaLnBrk="1" hangingPunct="1">
              <a:lnSpc>
                <a:spcPct val="90000"/>
              </a:lnSpc>
            </a:pPr>
            <a:r>
              <a:rPr lang="en-US" altLang="en-US" sz="2800" dirty="0"/>
              <a:t>Exercise Structure</a:t>
            </a:r>
          </a:p>
          <a:p>
            <a:pPr lvl="1" eaLnBrk="1" hangingPunct="1">
              <a:lnSpc>
                <a:spcPct val="90000"/>
              </a:lnSpc>
            </a:pPr>
            <a:r>
              <a:rPr lang="en-US" altLang="en-US" sz="2400" dirty="0"/>
              <a:t>Each module will begin with a situation briefing or update and offer a list of questions for discussion</a:t>
            </a:r>
          </a:p>
          <a:p>
            <a:pPr lvl="1" eaLnBrk="1" hangingPunct="1">
              <a:lnSpc>
                <a:spcPct val="90000"/>
              </a:lnSpc>
            </a:pPr>
            <a:r>
              <a:rPr lang="en-US" altLang="en-US" sz="2400" dirty="0"/>
              <a:t>Participants should feel free to openly ask questions of other players and to express their thoughts or opinions</a:t>
            </a:r>
          </a:p>
          <a:p>
            <a:pPr lvl="1" eaLnBrk="1" hangingPunct="1">
              <a:lnSpc>
                <a:spcPct val="90000"/>
              </a:lnSpc>
            </a:pPr>
            <a:r>
              <a:rPr lang="en-US" altLang="en-US" sz="2400" dirty="0"/>
              <a:t>A note-taker will capture the responses</a:t>
            </a:r>
          </a:p>
          <a:p>
            <a:pPr lvl="1" eaLnBrk="1" hangingPunct="1">
              <a:lnSpc>
                <a:spcPct val="90000"/>
              </a:lnSpc>
            </a:pPr>
            <a:r>
              <a:rPr lang="en-US" altLang="en-US" sz="2400" dirty="0"/>
              <a:t>Immediately following the exercise, there will be a debrief/</a:t>
            </a:r>
            <a:r>
              <a:rPr lang="en-US" altLang="en-US" sz="2400" dirty="0" err="1"/>
              <a:t>hotwash</a:t>
            </a:r>
            <a:endParaRPr lang="en-US" altLang="en-US" sz="2400" dirty="0"/>
          </a:p>
          <a:p>
            <a:pPr eaLnBrk="1" hangingPunct="1">
              <a:lnSpc>
                <a:spcPct val="90000"/>
              </a:lnSpc>
            </a:pPr>
            <a:r>
              <a:rPr lang="en-US" altLang="en-US" sz="2800" dirty="0"/>
              <a:t>Please remember to mute your cell phones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97CBCD3-DB32-BE45-9B93-FB0F156A3E7A}"/>
              </a:ext>
            </a:extLst>
          </p:cNvPr>
          <p:cNvSpPr>
            <a:spLocks noGrp="1"/>
          </p:cNvSpPr>
          <p:nvPr>
            <p:ph type="body" sz="quarter" idx="10"/>
          </p:nvPr>
        </p:nvSpPr>
        <p:spPr/>
        <p:txBody>
          <a:bodyPr/>
          <a:lstStyle/>
          <a:p>
            <a:pPr marL="0" indent="0" algn="ctr">
              <a:buNone/>
            </a:pPr>
            <a:endParaRPr lang="en-US" sz="4400"/>
          </a:p>
          <a:p>
            <a:pPr marL="0" indent="0" algn="ctr">
              <a:buNone/>
            </a:pPr>
            <a:endParaRPr lang="en-US" sz="3600" b="1"/>
          </a:p>
          <a:p>
            <a:pPr marL="0" indent="0" algn="ctr">
              <a:buNone/>
            </a:pPr>
            <a:r>
              <a:rPr lang="en-US" sz="3600" b="1"/>
              <a:t>Lunch Break</a:t>
            </a:r>
          </a:p>
        </p:txBody>
      </p:sp>
    </p:spTree>
    <p:extLst>
      <p:ext uri="{BB962C8B-B14F-4D97-AF65-F5344CB8AC3E}">
        <p14:creationId xmlns:p14="http://schemas.microsoft.com/office/powerpoint/2010/main" val="7165974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4">
            <a:extLst>
              <a:ext uri="{FF2B5EF4-FFF2-40B4-BE49-F238E27FC236}">
                <a16:creationId xmlns:a16="http://schemas.microsoft.com/office/drawing/2014/main" id="{261BF3B1-0875-9B47-BC6D-55BF0D43EE61}"/>
              </a:ext>
            </a:extLst>
          </p:cNvPr>
          <p:cNvSpPr>
            <a:spLocks noGrp="1" noChangeArrowheads="1"/>
          </p:cNvSpPr>
          <p:nvPr>
            <p:ph type="title"/>
          </p:nvPr>
        </p:nvSpPr>
        <p:spPr/>
        <p:txBody>
          <a:bodyPr/>
          <a:lstStyle/>
          <a:p>
            <a:pPr eaLnBrk="1" hangingPunct="1"/>
            <a:r>
              <a:rPr lang="en-US" altLang="en-US"/>
              <a:t>Hot Wash</a:t>
            </a:r>
          </a:p>
        </p:txBody>
      </p:sp>
      <p:sp>
        <p:nvSpPr>
          <p:cNvPr id="30722" name="Rectangle 5">
            <a:extLst>
              <a:ext uri="{FF2B5EF4-FFF2-40B4-BE49-F238E27FC236}">
                <a16:creationId xmlns:a16="http://schemas.microsoft.com/office/drawing/2014/main" id="{935E5268-7DDE-F942-BFB0-D4911396A27B}"/>
              </a:ext>
            </a:extLst>
          </p:cNvPr>
          <p:cNvSpPr>
            <a:spLocks noGrp="1" noChangeArrowheads="1"/>
          </p:cNvSpPr>
          <p:nvPr>
            <p:ph type="body" sz="quarter" idx="10"/>
          </p:nvPr>
        </p:nvSpPr>
        <p:spPr>
          <a:xfrm>
            <a:off x="457200" y="1417638"/>
            <a:ext cx="8229600" cy="4930775"/>
          </a:xfrm>
        </p:spPr>
        <p:txBody>
          <a:bodyPr rtlCol="0">
            <a:noAutofit/>
          </a:bodyPr>
          <a:lstStyle/>
          <a:p>
            <a:pPr eaLnBrk="1" fontAlgn="auto" hangingPunct="1">
              <a:lnSpc>
                <a:spcPct val="90000"/>
              </a:lnSpc>
              <a:spcAft>
                <a:spcPts val="0"/>
              </a:spcAft>
              <a:defRPr/>
            </a:pPr>
            <a:r>
              <a:rPr lang="en-US" altLang="en-US"/>
              <a:t>Based on this exercise, what are the greatest strengths of your COOP?</a:t>
            </a:r>
          </a:p>
          <a:p>
            <a:pPr eaLnBrk="1" fontAlgn="auto" hangingPunct="1">
              <a:lnSpc>
                <a:spcPct val="90000"/>
              </a:lnSpc>
              <a:spcAft>
                <a:spcPts val="0"/>
              </a:spcAft>
              <a:defRPr/>
            </a:pPr>
            <a:r>
              <a:rPr lang="en-US" altLang="en-US"/>
              <a:t>Where are the gaps in your COOP?</a:t>
            </a:r>
          </a:p>
          <a:p>
            <a:pPr lvl="1" eaLnBrk="1" fontAlgn="auto" hangingPunct="1">
              <a:lnSpc>
                <a:spcPct val="90000"/>
              </a:lnSpc>
              <a:spcAft>
                <a:spcPts val="0"/>
              </a:spcAft>
              <a:defRPr/>
            </a:pPr>
            <a:r>
              <a:rPr lang="en-US" altLang="en-US"/>
              <a:t>Knowledge gaps</a:t>
            </a:r>
          </a:p>
          <a:p>
            <a:pPr lvl="1" eaLnBrk="1" fontAlgn="auto" hangingPunct="1">
              <a:lnSpc>
                <a:spcPct val="90000"/>
              </a:lnSpc>
              <a:spcAft>
                <a:spcPts val="0"/>
              </a:spcAft>
              <a:defRPr/>
            </a:pPr>
            <a:r>
              <a:rPr lang="en-US" altLang="en-US"/>
              <a:t>Gaps due to infrastructure</a:t>
            </a:r>
          </a:p>
          <a:p>
            <a:pPr eaLnBrk="1" fontAlgn="auto" hangingPunct="1">
              <a:lnSpc>
                <a:spcPct val="90000"/>
              </a:lnSpc>
              <a:spcAft>
                <a:spcPts val="0"/>
              </a:spcAft>
              <a:defRPr/>
            </a:pPr>
            <a:r>
              <a:rPr lang="en-US" altLang="en-US"/>
              <a:t>What initial steps can you take to reduce these gaps?</a:t>
            </a:r>
          </a:p>
          <a:p>
            <a:pPr marL="0" indent="0" eaLnBrk="1" fontAlgn="auto" hangingPunct="1">
              <a:lnSpc>
                <a:spcPct val="90000"/>
              </a:lnSpc>
              <a:spcAft>
                <a:spcPts val="0"/>
              </a:spcAft>
              <a:buFont typeface="Arial" panose="020B0604020202020204" pitchFamily="34" charset="0"/>
              <a:buNone/>
              <a:defRPr/>
            </a:pPr>
            <a:endParaRPr lang="en-US" altLang="en-US"/>
          </a:p>
          <a:p>
            <a:pPr eaLnBrk="1" fontAlgn="auto" hangingPunct="1">
              <a:lnSpc>
                <a:spcPct val="90000"/>
              </a:lnSpc>
              <a:spcAft>
                <a:spcPts val="0"/>
              </a:spcAft>
              <a:defRPr/>
            </a:pPr>
            <a:endParaRPr lang="en-US"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a:extLst>
              <a:ext uri="{FF2B5EF4-FFF2-40B4-BE49-F238E27FC236}">
                <a16:creationId xmlns:a16="http://schemas.microsoft.com/office/drawing/2014/main" id="{8E04947C-D1EF-4043-B35A-B2152CF6C7F7}"/>
              </a:ext>
            </a:extLst>
          </p:cNvPr>
          <p:cNvSpPr>
            <a:spLocks noGrp="1" noChangeArrowheads="1"/>
          </p:cNvSpPr>
          <p:nvPr>
            <p:ph type="title"/>
          </p:nvPr>
        </p:nvSpPr>
        <p:spPr/>
        <p:txBody>
          <a:bodyPr/>
          <a:lstStyle/>
          <a:p>
            <a:pPr eaLnBrk="1" hangingPunct="1"/>
            <a:r>
              <a:rPr lang="en-US" altLang="en-US" dirty="0"/>
              <a:t>Exercise Guidelines</a:t>
            </a:r>
          </a:p>
        </p:txBody>
      </p:sp>
      <p:sp>
        <p:nvSpPr>
          <p:cNvPr id="11266" name="Rectangle 3">
            <a:extLst>
              <a:ext uri="{FF2B5EF4-FFF2-40B4-BE49-F238E27FC236}">
                <a16:creationId xmlns:a16="http://schemas.microsoft.com/office/drawing/2014/main" id="{266BF216-0AF2-354C-A8E5-27605D14D402}"/>
              </a:ext>
            </a:extLst>
          </p:cNvPr>
          <p:cNvSpPr>
            <a:spLocks noGrp="1" noChangeArrowheads="1"/>
          </p:cNvSpPr>
          <p:nvPr>
            <p:ph type="body" sz="quarter" idx="10"/>
          </p:nvPr>
        </p:nvSpPr>
        <p:spPr>
          <a:xfrm>
            <a:off x="457200" y="1417638"/>
            <a:ext cx="8229600" cy="4930775"/>
          </a:xfrm>
        </p:spPr>
        <p:txBody>
          <a:bodyPr/>
          <a:lstStyle/>
          <a:p>
            <a:pPr eaLnBrk="1" hangingPunct="1">
              <a:lnSpc>
                <a:spcPct val="90000"/>
              </a:lnSpc>
            </a:pPr>
            <a:r>
              <a:rPr lang="en-US" altLang="en-US" sz="2400" dirty="0"/>
              <a:t>This is an open, low‐stress, no‐fault environment for discussion and problem solving</a:t>
            </a:r>
          </a:p>
          <a:p>
            <a:pPr eaLnBrk="1" hangingPunct="1">
              <a:lnSpc>
                <a:spcPct val="90000"/>
              </a:lnSpc>
            </a:pPr>
            <a:r>
              <a:rPr lang="en-US" altLang="en-US" sz="2400" dirty="0"/>
              <a:t>Varying viewpoints are expected and encouraged</a:t>
            </a:r>
          </a:p>
          <a:p>
            <a:pPr eaLnBrk="1" hangingPunct="1">
              <a:lnSpc>
                <a:spcPct val="90000"/>
              </a:lnSpc>
            </a:pPr>
            <a:r>
              <a:rPr lang="en-US" altLang="en-US" sz="2400" dirty="0"/>
              <a:t>Assume the scenario is plausible</a:t>
            </a:r>
          </a:p>
          <a:p>
            <a:pPr eaLnBrk="1" hangingPunct="1">
              <a:lnSpc>
                <a:spcPct val="90000"/>
              </a:lnSpc>
            </a:pPr>
            <a:r>
              <a:rPr lang="en-US" altLang="en-US" sz="2400" dirty="0"/>
              <a:t>Respond based on your knowledge of current plans and capabilities (i.e., you may use only existing assets)</a:t>
            </a:r>
          </a:p>
          <a:p>
            <a:pPr eaLnBrk="1" hangingPunct="1">
              <a:lnSpc>
                <a:spcPct val="90000"/>
              </a:lnSpc>
            </a:pPr>
            <a:r>
              <a:rPr lang="en-US" altLang="en-US" sz="2400" dirty="0"/>
              <a:t>Decisions are not precedent setting and may not reflect your organization’s final position on a given issue</a:t>
            </a:r>
          </a:p>
          <a:p>
            <a:pPr eaLnBrk="1" hangingPunct="1">
              <a:lnSpc>
                <a:spcPct val="90000"/>
              </a:lnSpc>
            </a:pPr>
            <a:r>
              <a:rPr lang="en-US" altLang="en-US" sz="2400" dirty="0"/>
              <a:t>This is an opportunity to discuss and present multiple options and possible solutions</a:t>
            </a:r>
          </a:p>
          <a:p>
            <a:pPr eaLnBrk="1" hangingPunct="1">
              <a:lnSpc>
                <a:spcPct val="90000"/>
              </a:lnSpc>
              <a:buFontTx/>
              <a:buNone/>
            </a:pPr>
            <a:endParaRPr lang="en-US" alt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a:extLst>
              <a:ext uri="{FF2B5EF4-FFF2-40B4-BE49-F238E27FC236}">
                <a16:creationId xmlns:a16="http://schemas.microsoft.com/office/drawing/2014/main" id="{83BD27A1-500B-914A-91FE-88AB0AB078A0}"/>
              </a:ext>
            </a:extLst>
          </p:cNvPr>
          <p:cNvSpPr>
            <a:spLocks noGrp="1" noChangeArrowheads="1"/>
          </p:cNvSpPr>
          <p:nvPr>
            <p:ph type="title"/>
          </p:nvPr>
        </p:nvSpPr>
        <p:spPr/>
        <p:txBody>
          <a:bodyPr/>
          <a:lstStyle/>
          <a:p>
            <a:pPr eaLnBrk="1" hangingPunct="1"/>
            <a:r>
              <a:rPr lang="en-US" altLang="en-US" dirty="0"/>
              <a:t>Objectives</a:t>
            </a:r>
          </a:p>
        </p:txBody>
      </p:sp>
      <p:sp>
        <p:nvSpPr>
          <p:cNvPr id="12290" name="Rectangle 3">
            <a:extLst>
              <a:ext uri="{FF2B5EF4-FFF2-40B4-BE49-F238E27FC236}">
                <a16:creationId xmlns:a16="http://schemas.microsoft.com/office/drawing/2014/main" id="{501D842D-9F78-AC42-8C9B-54C9965BA9F9}"/>
              </a:ext>
            </a:extLst>
          </p:cNvPr>
          <p:cNvSpPr>
            <a:spLocks noGrp="1" noChangeArrowheads="1"/>
          </p:cNvSpPr>
          <p:nvPr>
            <p:ph type="body" sz="quarter" idx="10"/>
          </p:nvPr>
        </p:nvSpPr>
        <p:spPr>
          <a:xfrm>
            <a:off x="457200" y="1417638"/>
            <a:ext cx="8229600" cy="4930775"/>
          </a:xfrm>
        </p:spPr>
        <p:txBody>
          <a:bodyPr/>
          <a:lstStyle/>
          <a:p>
            <a:pPr eaLnBrk="1" hangingPunct="1"/>
            <a:r>
              <a:rPr lang="en-US" altLang="en-US" sz="2400" dirty="0"/>
              <a:t>In response to a disruptive incident, assess the laboratory’s ability to </a:t>
            </a:r>
          </a:p>
          <a:p>
            <a:pPr lvl="1" eaLnBrk="1" hangingPunct="1"/>
            <a:r>
              <a:rPr lang="en-US" altLang="en-US" sz="2400" dirty="0"/>
              <a:t>Activate the COOP </a:t>
            </a:r>
          </a:p>
          <a:p>
            <a:pPr lvl="1" eaLnBrk="1" hangingPunct="1"/>
            <a:r>
              <a:rPr lang="en-US" altLang="en-US" sz="2400" dirty="0"/>
              <a:t>Notify key personnel </a:t>
            </a:r>
          </a:p>
          <a:p>
            <a:pPr lvl="1" eaLnBrk="1" hangingPunct="1"/>
            <a:r>
              <a:rPr lang="en-US" altLang="en-US" sz="2400" dirty="0"/>
              <a:t>Identify and implement essential lab activities</a:t>
            </a:r>
          </a:p>
          <a:p>
            <a:pPr lvl="1" eaLnBrk="1" hangingPunct="1"/>
            <a:r>
              <a:rPr lang="en-US" altLang="en-US" sz="2400" dirty="0"/>
              <a:t>Identify alternative labs and process for relocation</a:t>
            </a:r>
          </a:p>
          <a:p>
            <a:pPr lvl="1" eaLnBrk="1" hangingPunct="1"/>
            <a:r>
              <a:rPr lang="en-US" altLang="en-US" sz="2400" dirty="0"/>
              <a:t>Reconstitute normal operations</a:t>
            </a:r>
          </a:p>
          <a:p>
            <a:pPr eaLnBrk="1" hangingPunct="1">
              <a:lnSpc>
                <a:spcPct val="90000"/>
              </a:lnSpc>
            </a:pPr>
            <a:r>
              <a:rPr lang="en-US" altLang="en-US" sz="2400" dirty="0"/>
              <a:t>Evaluate the adequacy of the laboratory COOP, identify gaps, and suggest improvements</a:t>
            </a:r>
          </a:p>
          <a:p>
            <a:pPr algn="ctr" eaLnBrk="1" hangingPunct="1">
              <a:lnSpc>
                <a:spcPct val="90000"/>
              </a:lnSpc>
              <a:buFontTx/>
              <a:buNone/>
            </a:pPr>
            <a:r>
              <a:rPr lang="en-US" altLang="en-US" sz="2400"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a:extLst>
              <a:ext uri="{FF2B5EF4-FFF2-40B4-BE49-F238E27FC236}">
                <a16:creationId xmlns:a16="http://schemas.microsoft.com/office/drawing/2014/main" id="{4EA5C77E-BF9A-FE41-8669-69F862C5F448}"/>
              </a:ext>
            </a:extLst>
          </p:cNvPr>
          <p:cNvSpPr>
            <a:spLocks noGrp="1" noChangeArrowheads="1"/>
          </p:cNvSpPr>
          <p:nvPr>
            <p:ph type="title"/>
          </p:nvPr>
        </p:nvSpPr>
        <p:spPr/>
        <p:txBody>
          <a:bodyPr/>
          <a:lstStyle/>
          <a:p>
            <a:pPr eaLnBrk="1" hangingPunct="1"/>
            <a:r>
              <a:rPr lang="en-US" altLang="en-US" sz="3800"/>
              <a:t>Situation Report #1: Before the Storm </a:t>
            </a:r>
          </a:p>
        </p:txBody>
      </p:sp>
      <p:sp>
        <p:nvSpPr>
          <p:cNvPr id="13314" name="Rectangle 3">
            <a:extLst>
              <a:ext uri="{FF2B5EF4-FFF2-40B4-BE49-F238E27FC236}">
                <a16:creationId xmlns:a16="http://schemas.microsoft.com/office/drawing/2014/main" id="{BFFAAEDF-D56B-4445-8745-2644517F2859}"/>
              </a:ext>
            </a:extLst>
          </p:cNvPr>
          <p:cNvSpPr>
            <a:spLocks noGrp="1" noChangeArrowheads="1"/>
          </p:cNvSpPr>
          <p:nvPr>
            <p:ph sz="half" idx="1"/>
          </p:nvPr>
        </p:nvSpPr>
        <p:spPr>
          <a:xfrm>
            <a:off x="457200" y="1600201"/>
            <a:ext cx="4800600" cy="4525963"/>
          </a:xfrm>
        </p:spPr>
        <p:txBody>
          <a:bodyPr/>
          <a:lstStyle/>
          <a:p>
            <a:pPr marL="0" indent="0" eaLnBrk="1" hangingPunct="1">
              <a:buFontTx/>
              <a:buNone/>
            </a:pPr>
            <a:r>
              <a:rPr lang="en-US" altLang="en-US" sz="2000" dirty="0"/>
              <a:t>On [date], a tropical storm develops in the Atlantic.</a:t>
            </a:r>
          </a:p>
          <a:p>
            <a:pPr marL="0" indent="0" eaLnBrk="1" hangingPunct="1">
              <a:buFontTx/>
              <a:buNone/>
            </a:pPr>
            <a:r>
              <a:rPr lang="en-US" altLang="en-US" sz="2000" dirty="0"/>
              <a:t>By [Day 3], the storm is a Category 3 hurricane; by [Day 4], it is a Category 4 hurricane with a trajectory several hundred miles south of your lab.</a:t>
            </a:r>
          </a:p>
          <a:p>
            <a:pPr marL="0" indent="0" eaLnBrk="1" hangingPunct="1">
              <a:buFontTx/>
              <a:buNone/>
            </a:pPr>
            <a:r>
              <a:rPr lang="en-US" altLang="en-US" sz="2000" dirty="0"/>
              <a:t>The National Hurricane Center issues a hurricane watch for the southern part of your state.</a:t>
            </a:r>
          </a:p>
          <a:p>
            <a:pPr marL="0" indent="0" eaLnBrk="1" hangingPunct="1">
              <a:buFontTx/>
              <a:buNone/>
            </a:pPr>
            <a:r>
              <a:rPr lang="en-US" altLang="en-US" sz="2000" dirty="0"/>
              <a:t>The governor declares a state of emergency and activates the National Guard to assist in preparations.</a:t>
            </a:r>
          </a:p>
        </p:txBody>
      </p:sp>
      <p:pic>
        <p:nvPicPr>
          <p:cNvPr id="6" name="Picture 2" descr="https://www.ready.gov/sites/default/files/landing-page-hero-images/bus_v1.jpg">
            <a:extLst>
              <a:ext uri="{FF2B5EF4-FFF2-40B4-BE49-F238E27FC236}">
                <a16:creationId xmlns:a16="http://schemas.microsoft.com/office/drawing/2014/main" id="{EDB69603-FA35-474E-AFF3-39F74977C0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7842" y="1722121"/>
            <a:ext cx="3413758" cy="1706879"/>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1026" name="Picture 2" descr="global image showing historic hurricane landfalls">
            <a:extLst>
              <a:ext uri="{FF2B5EF4-FFF2-40B4-BE49-F238E27FC236}">
                <a16:creationId xmlns:a16="http://schemas.microsoft.com/office/drawing/2014/main" id="{ECE8F5E6-4A73-4551-9591-3BEF529747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3962400"/>
            <a:ext cx="3962400" cy="1960563"/>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49DE0834-7068-4E29-8728-E65F134937A8}"/>
              </a:ext>
            </a:extLst>
          </p:cNvPr>
          <p:cNvSpPr txBox="1"/>
          <p:nvPr/>
        </p:nvSpPr>
        <p:spPr>
          <a:xfrm>
            <a:off x="5481462" y="6010104"/>
            <a:ext cx="3583032" cy="369332"/>
          </a:xfrm>
          <a:prstGeom prst="rect">
            <a:avLst/>
          </a:prstGeom>
          <a:noFill/>
        </p:spPr>
        <p:txBody>
          <a:bodyPr wrap="none" rtlCol="0">
            <a:spAutoFit/>
          </a:bodyPr>
          <a:lstStyle/>
          <a:p>
            <a:pPr algn="r"/>
            <a:r>
              <a:rPr lang="en-US" sz="900" dirty="0"/>
              <a:t>Top image: </a:t>
            </a:r>
            <a:r>
              <a:rPr lang="en-US" sz="900" dirty="0">
                <a:hlinkClick r:id="rId5"/>
              </a:rPr>
              <a:t>Department of Homeland Security, public domain</a:t>
            </a:r>
            <a:endParaRPr lang="en-US" sz="900" dirty="0"/>
          </a:p>
          <a:p>
            <a:pPr algn="r"/>
            <a:r>
              <a:rPr lang="en-US" sz="900" dirty="0"/>
              <a:t>Bottom image: </a:t>
            </a:r>
            <a:r>
              <a:rPr lang="en-US" sz="900" dirty="0">
                <a:hlinkClick r:id="rId6"/>
              </a:rPr>
              <a:t>NOAA public domain map of historical hurricane tracks</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a:extLst>
              <a:ext uri="{FF2B5EF4-FFF2-40B4-BE49-F238E27FC236}">
                <a16:creationId xmlns:a16="http://schemas.microsoft.com/office/drawing/2014/main" id="{DA56496E-3033-EF4F-B3DF-6B523AAA6791}"/>
              </a:ext>
            </a:extLst>
          </p:cNvPr>
          <p:cNvSpPr>
            <a:spLocks noGrp="1" noChangeArrowheads="1"/>
          </p:cNvSpPr>
          <p:nvPr>
            <p:ph type="title"/>
          </p:nvPr>
        </p:nvSpPr>
        <p:spPr/>
        <p:txBody>
          <a:bodyPr/>
          <a:lstStyle/>
          <a:p>
            <a:pPr eaLnBrk="1" hangingPunct="1"/>
            <a:r>
              <a:rPr lang="en-US" altLang="en-US" dirty="0"/>
              <a:t>Discussion</a:t>
            </a:r>
          </a:p>
        </p:txBody>
      </p:sp>
      <p:sp>
        <p:nvSpPr>
          <p:cNvPr id="14338" name="Rectangle 3">
            <a:extLst>
              <a:ext uri="{FF2B5EF4-FFF2-40B4-BE49-F238E27FC236}">
                <a16:creationId xmlns:a16="http://schemas.microsoft.com/office/drawing/2014/main" id="{141D4881-588E-1C43-A9E7-92649063469E}"/>
              </a:ext>
            </a:extLst>
          </p:cNvPr>
          <p:cNvSpPr>
            <a:spLocks noGrp="1" noChangeArrowheads="1"/>
          </p:cNvSpPr>
          <p:nvPr>
            <p:ph type="body" sz="quarter" idx="10"/>
          </p:nvPr>
        </p:nvSpPr>
        <p:spPr>
          <a:xfrm>
            <a:off x="457200" y="1417320"/>
            <a:ext cx="8229600" cy="4930775"/>
          </a:xfrm>
        </p:spPr>
        <p:txBody>
          <a:bodyPr/>
          <a:lstStyle/>
          <a:p>
            <a:pPr eaLnBrk="1" hangingPunct="1"/>
            <a:r>
              <a:rPr lang="en-US" altLang="en-US" sz="2600" dirty="0"/>
              <a:t>Given its current path, how will the hurricane likely impact lab operations?</a:t>
            </a:r>
          </a:p>
          <a:p>
            <a:pPr eaLnBrk="1" hangingPunct="1"/>
            <a:r>
              <a:rPr lang="en-US" altLang="en-US" sz="2600" dirty="0"/>
              <a:t>What laboratory functions are likely to be affected?</a:t>
            </a:r>
          </a:p>
          <a:p>
            <a:pPr eaLnBrk="1" hangingPunct="1"/>
            <a:r>
              <a:rPr lang="en-US" altLang="en-US" sz="2600" dirty="0"/>
              <a:t>What decisions need to be made? Who makes these decisions?</a:t>
            </a:r>
          </a:p>
          <a:p>
            <a:pPr eaLnBrk="1" hangingPunct="1"/>
            <a:r>
              <a:rPr lang="en-US" altLang="en-US" sz="2600" dirty="0"/>
              <a:t>What can be done to prepare for the hurricane?</a:t>
            </a:r>
          </a:p>
          <a:p>
            <a:pPr marL="0" indent="0" eaLnBrk="1" hangingPunct="1">
              <a:buNone/>
            </a:pPr>
            <a:endParaRPr lang="en-US" altLang="en-US" sz="2600" dirty="0"/>
          </a:p>
          <a:p>
            <a:pPr eaLnBrk="1" hangingPunct="1"/>
            <a:endParaRPr lang="en-US" altLang="en-US" sz="2600" dirty="0"/>
          </a:p>
          <a:p>
            <a:pPr eaLnBrk="1" hangingPunct="1"/>
            <a:endParaRPr lang="en-US" altLang="en-US" sz="2600" dirty="0"/>
          </a:p>
        </p:txBody>
      </p:sp>
      <p:sp>
        <p:nvSpPr>
          <p:cNvPr id="14339" name="Rectangle 4">
            <a:extLst>
              <a:ext uri="{FF2B5EF4-FFF2-40B4-BE49-F238E27FC236}">
                <a16:creationId xmlns:a16="http://schemas.microsoft.com/office/drawing/2014/main" id="{D69E1BB0-421D-F446-B4BD-0F2B5D529AA9}"/>
              </a:ext>
            </a:extLst>
          </p:cNvPr>
          <p:cNvSpPr>
            <a:spLocks noChangeArrowheads="1"/>
          </p:cNvSpPr>
          <p:nvPr/>
        </p:nvSpPr>
        <p:spPr bwMode="auto">
          <a:xfrm>
            <a:off x="10283825" y="33369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ts val="1800"/>
              </a:spcBef>
              <a:buClr>
                <a:schemeClr val="tx2"/>
              </a:buClr>
              <a:buFont typeface="Arial" panose="020B0604020202020204" pitchFamily="34" charset="0"/>
              <a:buChar char="•"/>
              <a:defRPr sz="3200">
                <a:solidFill>
                  <a:schemeClr val="tx1"/>
                </a:solidFill>
                <a:latin typeface="Franklin Gothic Book" panose="020B0503020102020204" pitchFamily="34" charset="0"/>
              </a:defRPr>
            </a:lvl1pPr>
            <a:lvl2pPr marL="742950" indent="-285750">
              <a:spcBef>
                <a:spcPct val="20000"/>
              </a:spcBef>
              <a:buClr>
                <a:schemeClr val="tx2"/>
              </a:buClr>
              <a:buFont typeface="Arial" panose="020B0604020202020204" pitchFamily="34" charset="0"/>
              <a:buChar char="–"/>
              <a:defRPr sz="2800">
                <a:solidFill>
                  <a:schemeClr val="tx1"/>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chemeClr val="tx1"/>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chemeClr val="tx1"/>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chemeClr val="tx1"/>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Franklin Gothic Book" panose="020B0503020102020204" pitchFamily="34" charset="0"/>
              </a:defRPr>
            </a:lvl9pPr>
          </a:lstStyle>
          <a:p>
            <a:pPr eaLnBrk="1" hangingPunct="1">
              <a:spcBef>
                <a:spcPct val="0"/>
              </a:spcBef>
              <a:buClrTx/>
              <a:buFontTx/>
              <a:buNone/>
            </a:pPr>
            <a:endParaRPr lang="en-US" altLang="en-US" sz="2400">
              <a:latin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a:extLst>
              <a:ext uri="{FF2B5EF4-FFF2-40B4-BE49-F238E27FC236}">
                <a16:creationId xmlns:a16="http://schemas.microsoft.com/office/drawing/2014/main" id="{8292A270-0036-9B4E-8B50-907C4EC33774}"/>
              </a:ext>
            </a:extLst>
          </p:cNvPr>
          <p:cNvSpPr>
            <a:spLocks noGrp="1" noChangeArrowheads="1"/>
          </p:cNvSpPr>
          <p:nvPr>
            <p:ph type="title"/>
          </p:nvPr>
        </p:nvSpPr>
        <p:spPr/>
        <p:txBody>
          <a:bodyPr/>
          <a:lstStyle/>
          <a:p>
            <a:pPr eaLnBrk="1" hangingPunct="1"/>
            <a:r>
              <a:rPr lang="en-US" altLang="en-US" sz="3800" dirty="0"/>
              <a:t>Situation Report #1: Before the Storm, Continued</a:t>
            </a:r>
          </a:p>
        </p:txBody>
      </p:sp>
      <p:sp>
        <p:nvSpPr>
          <p:cNvPr id="6" name="Rectangle 3">
            <a:extLst>
              <a:ext uri="{FF2B5EF4-FFF2-40B4-BE49-F238E27FC236}">
                <a16:creationId xmlns:a16="http://schemas.microsoft.com/office/drawing/2014/main" id="{3BC89988-A6D2-A14D-AD96-EC3BDCF8217E}"/>
              </a:ext>
            </a:extLst>
          </p:cNvPr>
          <p:cNvSpPr>
            <a:spLocks noGrp="1" noChangeArrowheads="1"/>
          </p:cNvSpPr>
          <p:nvPr>
            <p:ph sz="half" idx="2"/>
          </p:nvPr>
        </p:nvSpPr>
        <p:spPr>
          <a:xfrm>
            <a:off x="4800600" y="1447800"/>
            <a:ext cx="4038600" cy="4525963"/>
          </a:xfrm>
        </p:spPr>
        <p:txBody>
          <a:bodyPr/>
          <a:lstStyle/>
          <a:p>
            <a:pPr marL="0" indent="0" eaLnBrk="1" hangingPunct="1">
              <a:lnSpc>
                <a:spcPct val="90000"/>
              </a:lnSpc>
              <a:buFont typeface="Arial" panose="020B0604020202020204" pitchFamily="34" charset="0"/>
              <a:buNone/>
            </a:pPr>
            <a:r>
              <a:rPr lang="en-US" altLang="en-US" sz="2400" dirty="0"/>
              <a:t>Verizon reports widespread outages in the region.</a:t>
            </a:r>
          </a:p>
          <a:p>
            <a:pPr marL="0" indent="0" eaLnBrk="1" hangingPunct="1">
              <a:lnSpc>
                <a:spcPct val="90000"/>
              </a:lnSpc>
              <a:buFont typeface="Arial" panose="020B0604020202020204" pitchFamily="34" charset="0"/>
              <a:buNone/>
            </a:pPr>
            <a:r>
              <a:rPr lang="en-US" altLang="en-US" sz="2400" dirty="0"/>
              <a:t>It does not know the cause of this “network outage.” The storm has not yet made landfall in the states.</a:t>
            </a:r>
          </a:p>
          <a:p>
            <a:pPr marL="0" indent="0" eaLnBrk="1" hangingPunct="1">
              <a:lnSpc>
                <a:spcPct val="90000"/>
              </a:lnSpc>
              <a:buFont typeface="Arial" panose="020B0604020202020204" pitchFamily="34" charset="0"/>
              <a:buNone/>
            </a:pPr>
            <a:r>
              <a:rPr lang="en-US" altLang="en-US" sz="2400" dirty="0"/>
              <a:t>In addition to work cell phones being down, personal cell phones are down for about half the staff of your lab.</a:t>
            </a:r>
          </a:p>
        </p:txBody>
      </p:sp>
      <p:pic>
        <p:nvPicPr>
          <p:cNvPr id="7" name="Picture 6">
            <a:extLst>
              <a:ext uri="{FF2B5EF4-FFF2-40B4-BE49-F238E27FC236}">
                <a16:creationId xmlns:a16="http://schemas.microsoft.com/office/drawing/2014/main" id="{3A921D22-E472-4209-B750-E49923ECFCBD}"/>
              </a:ext>
            </a:extLst>
          </p:cNvPr>
          <p:cNvPicPr>
            <a:picLocks noChangeAspect="1"/>
          </p:cNvPicPr>
          <p:nvPr/>
        </p:nvPicPr>
        <p:blipFill>
          <a:blip r:embed="rId3"/>
          <a:stretch>
            <a:fillRect/>
          </a:stretch>
        </p:blipFill>
        <p:spPr>
          <a:xfrm>
            <a:off x="838200" y="1447800"/>
            <a:ext cx="3066522" cy="4800600"/>
          </a:xfrm>
          <a:prstGeom prst="rect">
            <a:avLst/>
          </a:prstGeom>
          <a:ln>
            <a:solidFill>
              <a:schemeClr val="accent1"/>
            </a:solidFill>
          </a:ln>
        </p:spPr>
      </p:pic>
      <p:sp>
        <p:nvSpPr>
          <p:cNvPr id="8" name="TextBox 7">
            <a:extLst>
              <a:ext uri="{FF2B5EF4-FFF2-40B4-BE49-F238E27FC236}">
                <a16:creationId xmlns:a16="http://schemas.microsoft.com/office/drawing/2014/main" id="{0870B677-39DD-4869-ADD7-0E572ED6F2A6}"/>
              </a:ext>
            </a:extLst>
          </p:cNvPr>
          <p:cNvSpPr txBox="1"/>
          <p:nvPr/>
        </p:nvSpPr>
        <p:spPr>
          <a:xfrm>
            <a:off x="838200" y="6017568"/>
            <a:ext cx="2911374" cy="230832"/>
          </a:xfrm>
          <a:prstGeom prst="rect">
            <a:avLst/>
          </a:prstGeom>
          <a:noFill/>
        </p:spPr>
        <p:txBody>
          <a:bodyPr wrap="none" rtlCol="0">
            <a:spAutoFit/>
          </a:bodyPr>
          <a:lstStyle/>
          <a:p>
            <a:r>
              <a:rPr lang="en-US" sz="900" dirty="0">
                <a:solidFill>
                  <a:schemeClr val="bg1"/>
                </a:solidFill>
                <a:hlinkClick r:id="rId4">
                  <a:extLst>
                    <a:ext uri="{A12FA001-AC4F-418D-AE19-62706E023703}">
                      <ahyp:hlinkClr xmlns:ahyp="http://schemas.microsoft.com/office/drawing/2018/hyperlinkcolor" val="tx"/>
                    </a:ext>
                  </a:extLst>
                </a:hlinkClick>
              </a:rPr>
              <a:t>Photo by J. N. Stuart. Permissible to use with attribution.</a:t>
            </a:r>
            <a:endParaRPr lang="en-US" sz="900"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9A523A5D-1D8B-DE4D-B0B7-BE8E9DD9A6BA}"/>
              </a:ext>
            </a:extLst>
          </p:cNvPr>
          <p:cNvSpPr>
            <a:spLocks noGrp="1" noChangeArrowheads="1"/>
          </p:cNvSpPr>
          <p:nvPr>
            <p:ph type="title"/>
          </p:nvPr>
        </p:nvSpPr>
        <p:spPr/>
        <p:txBody>
          <a:bodyPr/>
          <a:lstStyle/>
          <a:p>
            <a:pPr eaLnBrk="1" hangingPunct="1"/>
            <a:r>
              <a:rPr lang="en-US" altLang="en-US" dirty="0"/>
              <a:t>Discussion</a:t>
            </a:r>
          </a:p>
        </p:txBody>
      </p:sp>
      <p:sp>
        <p:nvSpPr>
          <p:cNvPr id="18434" name="Rectangle 3">
            <a:extLst>
              <a:ext uri="{FF2B5EF4-FFF2-40B4-BE49-F238E27FC236}">
                <a16:creationId xmlns:a16="http://schemas.microsoft.com/office/drawing/2014/main" id="{E2981F65-8C5D-7C45-9B55-C6AC414769CD}"/>
              </a:ext>
            </a:extLst>
          </p:cNvPr>
          <p:cNvSpPr>
            <a:spLocks noGrp="1" noChangeArrowheads="1"/>
          </p:cNvSpPr>
          <p:nvPr>
            <p:ph type="body" sz="quarter" idx="10"/>
          </p:nvPr>
        </p:nvSpPr>
        <p:spPr>
          <a:xfrm>
            <a:off x="457200" y="1417638"/>
            <a:ext cx="8229600" cy="4930775"/>
          </a:xfrm>
        </p:spPr>
        <p:txBody>
          <a:bodyPr/>
          <a:lstStyle/>
          <a:p>
            <a:pPr eaLnBrk="1" hangingPunct="1"/>
            <a:r>
              <a:rPr lang="en-US" altLang="en-US" sz="2800" dirty="0"/>
              <a:t>Does this new information change any of your previous decisions?</a:t>
            </a:r>
          </a:p>
          <a:p>
            <a:pPr eaLnBrk="1" hangingPunct="1"/>
            <a:r>
              <a:rPr lang="en-US" altLang="en-US" sz="2800" dirty="0"/>
              <a:t>What will you do if cell phones do not work? How will you get in touch with people? What back-up communications systems do you have?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812DE192-69E2-B64C-B8F1-BB5BE3D12279}"/>
              </a:ext>
            </a:extLst>
          </p:cNvPr>
          <p:cNvSpPr>
            <a:spLocks noGrp="1" noChangeArrowheads="1"/>
          </p:cNvSpPr>
          <p:nvPr>
            <p:ph type="title"/>
          </p:nvPr>
        </p:nvSpPr>
        <p:spPr/>
        <p:txBody>
          <a:bodyPr/>
          <a:lstStyle/>
          <a:p>
            <a:pPr eaLnBrk="1" hangingPunct="1"/>
            <a:r>
              <a:rPr lang="en-US" altLang="en-US" sz="3800"/>
              <a:t>Situation Report #2: The Storm Changes Path</a:t>
            </a:r>
          </a:p>
        </p:txBody>
      </p:sp>
      <p:sp>
        <p:nvSpPr>
          <p:cNvPr id="2" name="Content Placeholder 1">
            <a:extLst>
              <a:ext uri="{FF2B5EF4-FFF2-40B4-BE49-F238E27FC236}">
                <a16:creationId xmlns:a16="http://schemas.microsoft.com/office/drawing/2014/main" id="{EFF4B456-6873-9B42-880E-9915AE009CC1}"/>
              </a:ext>
            </a:extLst>
          </p:cNvPr>
          <p:cNvSpPr>
            <a:spLocks noGrp="1"/>
          </p:cNvSpPr>
          <p:nvPr>
            <p:ph sz="half" idx="2"/>
          </p:nvPr>
        </p:nvSpPr>
        <p:spPr>
          <a:xfrm>
            <a:off x="4724400" y="1600200"/>
            <a:ext cx="4267200" cy="4525963"/>
          </a:xfrm>
        </p:spPr>
        <p:txBody>
          <a:bodyPr/>
          <a:lstStyle/>
          <a:p>
            <a:pPr marL="0" indent="0">
              <a:buNone/>
            </a:pPr>
            <a:r>
              <a:rPr lang="en-US" altLang="en-US" sz="2200" dirty="0"/>
              <a:t>On [Day 5], the storm changes path and is tracking towards your part of the state.</a:t>
            </a:r>
          </a:p>
          <a:p>
            <a:pPr marL="0" indent="0">
              <a:buNone/>
            </a:pPr>
            <a:r>
              <a:rPr lang="en-US" altLang="en-US" sz="2200" dirty="0"/>
              <a:t>The National Hurricane Center upgrades the hurricane watch to a warning and updates it to include your community, among others.</a:t>
            </a:r>
          </a:p>
          <a:p>
            <a:pPr marL="0" indent="0">
              <a:buNone/>
            </a:pPr>
            <a:r>
              <a:rPr lang="en-US" altLang="en-US" sz="2200" dirty="0"/>
              <a:t>The governor issues evacuation orders for persons living within 10 miles of the coast, in mobile or sub-standard homes, or in low-lying or flood prone areas.</a:t>
            </a:r>
          </a:p>
          <a:p>
            <a:pPr marL="0" indent="0">
              <a:buNone/>
            </a:pPr>
            <a:endParaRPr lang="en-US" sz="2200" dirty="0"/>
          </a:p>
        </p:txBody>
      </p:sp>
      <p:pic>
        <p:nvPicPr>
          <p:cNvPr id="4" name="Content Placeholder 3">
            <a:extLst>
              <a:ext uri="{FF2B5EF4-FFF2-40B4-BE49-F238E27FC236}">
                <a16:creationId xmlns:a16="http://schemas.microsoft.com/office/drawing/2014/main" id="{0EE342DB-7C7D-7C41-88E0-3A48CD0AD89B}"/>
              </a:ext>
            </a:extLst>
          </p:cNvPr>
          <p:cNvPicPr>
            <a:picLocks noGrp="1" noChangeAspect="1"/>
          </p:cNvPicPr>
          <p:nvPr>
            <p:ph sz="half" idx="1"/>
          </p:nvPr>
        </p:nvPicPr>
        <p:blipFill rotWithShape="1">
          <a:blip r:embed="rId3">
            <a:extLst>
              <a:ext uri="{28A0092B-C50C-407E-A947-70E740481C1C}">
                <a14:useLocalDpi xmlns:a14="http://schemas.microsoft.com/office/drawing/2010/main"/>
              </a:ext>
            </a:extLst>
          </a:blip>
          <a:srcRect/>
          <a:stretch/>
        </p:blipFill>
        <p:spPr>
          <a:xfrm>
            <a:off x="228599" y="1371600"/>
            <a:ext cx="2848709" cy="2057400"/>
          </a:xfrm>
          <a:ln>
            <a:solidFill>
              <a:schemeClr val="accent1"/>
            </a:solidFill>
          </a:ln>
        </p:spPr>
      </p:pic>
      <p:sp>
        <p:nvSpPr>
          <p:cNvPr id="3" name="TextBox 2">
            <a:extLst>
              <a:ext uri="{FF2B5EF4-FFF2-40B4-BE49-F238E27FC236}">
                <a16:creationId xmlns:a16="http://schemas.microsoft.com/office/drawing/2014/main" id="{8A6BD0A1-5586-42AB-A0A0-C18A8D53A2A8}"/>
              </a:ext>
            </a:extLst>
          </p:cNvPr>
          <p:cNvSpPr txBox="1"/>
          <p:nvPr/>
        </p:nvSpPr>
        <p:spPr>
          <a:xfrm>
            <a:off x="152400" y="3198168"/>
            <a:ext cx="1420582" cy="230832"/>
          </a:xfrm>
          <a:prstGeom prst="rect">
            <a:avLst/>
          </a:prstGeom>
          <a:noFill/>
        </p:spPr>
        <p:txBody>
          <a:bodyPr wrap="none" rtlCol="0">
            <a:spAutoFit/>
          </a:bodyPr>
          <a:lstStyle/>
          <a:p>
            <a:r>
              <a:rPr lang="en-US" sz="900" dirty="0">
                <a:solidFill>
                  <a:schemeClr val="bg1"/>
                </a:solidFill>
                <a:hlinkClick r:id="rId4">
                  <a:extLst>
                    <a:ext uri="{A12FA001-AC4F-418D-AE19-62706E023703}">
                      <ahyp:hlinkClr xmlns:ahyp="http://schemas.microsoft.com/office/drawing/2018/hyperlinkcolor" val="tx"/>
                    </a:ext>
                  </a:extLst>
                </a:hlinkClick>
              </a:rPr>
              <a:t>CDC public domain photo</a:t>
            </a:r>
            <a:endParaRPr lang="en-US" sz="900" dirty="0">
              <a:solidFill>
                <a:schemeClr val="bg1"/>
              </a:solidFill>
            </a:endParaRPr>
          </a:p>
        </p:txBody>
      </p:sp>
      <p:pic>
        <p:nvPicPr>
          <p:cNvPr id="6" name="Picture 5">
            <a:extLst>
              <a:ext uri="{FF2B5EF4-FFF2-40B4-BE49-F238E27FC236}">
                <a16:creationId xmlns:a16="http://schemas.microsoft.com/office/drawing/2014/main" id="{737AECEA-B30D-402D-9CC2-B65C679A4023}"/>
              </a:ext>
            </a:extLst>
          </p:cNvPr>
          <p:cNvPicPr>
            <a:picLocks noChangeAspect="1"/>
          </p:cNvPicPr>
          <p:nvPr/>
        </p:nvPicPr>
        <p:blipFill>
          <a:blip r:embed="rId5"/>
          <a:stretch>
            <a:fillRect/>
          </a:stretch>
        </p:blipFill>
        <p:spPr>
          <a:xfrm>
            <a:off x="805543" y="3576007"/>
            <a:ext cx="3733800" cy="2875681"/>
          </a:xfrm>
          <a:prstGeom prst="rect">
            <a:avLst/>
          </a:prstGeom>
          <a:ln>
            <a:solidFill>
              <a:schemeClr val="accent1"/>
            </a:solidFill>
          </a:ln>
        </p:spPr>
      </p:pic>
      <p:sp>
        <p:nvSpPr>
          <p:cNvPr id="8" name="TextBox 7">
            <a:extLst>
              <a:ext uri="{FF2B5EF4-FFF2-40B4-BE49-F238E27FC236}">
                <a16:creationId xmlns:a16="http://schemas.microsoft.com/office/drawing/2014/main" id="{5CC6E4AB-9EA0-4273-9E58-E5B0536554CC}"/>
              </a:ext>
            </a:extLst>
          </p:cNvPr>
          <p:cNvSpPr txBox="1"/>
          <p:nvPr/>
        </p:nvSpPr>
        <p:spPr>
          <a:xfrm>
            <a:off x="768348" y="6220856"/>
            <a:ext cx="3175869" cy="230832"/>
          </a:xfrm>
          <a:prstGeom prst="rect">
            <a:avLst/>
          </a:prstGeom>
          <a:noFill/>
        </p:spPr>
        <p:txBody>
          <a:bodyPr wrap="none" rtlCol="0">
            <a:spAutoFit/>
          </a:bodyPr>
          <a:lstStyle/>
          <a:p>
            <a:r>
              <a:rPr lang="en-US" sz="900" dirty="0">
                <a:solidFill>
                  <a:schemeClr val="bg1"/>
                </a:solidFill>
                <a:hlinkClick r:id="rId6">
                  <a:extLst>
                    <a:ext uri="{A12FA001-AC4F-418D-AE19-62706E023703}">
                      <ahyp:hlinkClr xmlns:ahyp="http://schemas.microsoft.com/office/drawing/2018/hyperlinkcolor" val="tx"/>
                    </a:ext>
                  </a:extLst>
                </a:hlinkClick>
              </a:rPr>
              <a:t>Photo by Melissa Venable. Permissible to use with attribution.</a:t>
            </a:r>
            <a:endParaRPr lang="en-US" sz="900" dirty="0">
              <a:solidFill>
                <a:schemeClr val="bg1"/>
              </a:solidFill>
            </a:endParaRPr>
          </a:p>
        </p:txBody>
      </p:sp>
    </p:spTree>
  </p:cSld>
  <p:clrMapOvr>
    <a:masterClrMapping/>
  </p:clrMapOvr>
</p:sld>
</file>

<file path=ppt/theme/theme1.xml><?xml version="1.0" encoding="utf-8"?>
<a:theme xmlns:a="http://schemas.openxmlformats.org/drawingml/2006/main" name="CHEP HD Presentation Template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HEP HD Presentation Template  -  Read-Only" id="{0856F6BA-6A13-1B45-86B5-A9614DFA6134}" vid="{E1FD75E9-93B8-C54D-B8DA-B698CAD6245B}"/>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725FC3FE955C549B3E678440BA948B9" ma:contentTypeVersion="2" ma:contentTypeDescription="Create a new document." ma:contentTypeScope="" ma:versionID="307cf532e47502ebee2e563f0596f83d">
  <xsd:schema xmlns:xsd="http://www.w3.org/2001/XMLSchema" xmlns:xs="http://www.w3.org/2001/XMLSchema" xmlns:p="http://schemas.microsoft.com/office/2006/metadata/properties" xmlns:ns2="5af08be3-da31-4ed0-bd15-c2f68cc29029" xmlns:ns3="e07e571d-e961-4eea-8175-04f8272efe9a" targetNamespace="http://schemas.microsoft.com/office/2006/metadata/properties" ma:root="true" ma:fieldsID="6b014fa5754040936ac8b7cce966d428" ns2:_="" ns3:_="">
    <xsd:import namespace="5af08be3-da31-4ed0-bd15-c2f68cc29029"/>
    <xsd:import namespace="e07e571d-e961-4eea-8175-04f8272efe9a"/>
    <xsd:element name="properties">
      <xsd:complexType>
        <xsd:sequence>
          <xsd:element name="documentManagement">
            <xsd:complexType>
              <xsd:all>
                <xsd:element ref="ns2:Description" minOccurs="0"/>
                <xsd:element ref="ns2:_dlc_DocId" minOccurs="0"/>
                <xsd:element ref="ns2:_dlc_DocIdUrl" minOccurs="0"/>
                <xsd:element ref="ns2:_dlc_DocIdPersistId" minOccurs="0"/>
                <xsd:element ref="ns3:Doc_x0020_Type"/>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f08be3-da31-4ed0-bd15-c2f68cc29029" elementFormDefault="qualified">
    <xsd:import namespace="http://schemas.microsoft.com/office/2006/documentManagement/types"/>
    <xsd:import namespace="http://schemas.microsoft.com/office/infopath/2007/PartnerControls"/>
    <xsd:element name="Description" ma:index="8" nillable="true" ma:displayName="Description" ma:internalName="Description">
      <xsd:simpleType>
        <xsd:restriction base="dms:Note">
          <xsd:maxLength value="255"/>
        </xsd:restriction>
      </xsd:simpleType>
    </xsd:element>
    <xsd:element name="_dlc_DocId" ma:index="9" nillable="true" ma:displayName="Document ID Value" ma:description="The value of the document ID assigned to this item." ma:internalName="_dlc_DocId" ma:readOnly="true">
      <xsd:simpleType>
        <xsd:restriction base="dms:Text"/>
      </xsd:simpleType>
    </xsd:element>
    <xsd:element name="_dlc_DocIdUrl" ma:index="1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e07e571d-e961-4eea-8175-04f8272efe9a" elementFormDefault="qualified">
    <xsd:import namespace="http://schemas.microsoft.com/office/2006/documentManagement/types"/>
    <xsd:import namespace="http://schemas.microsoft.com/office/infopath/2007/PartnerControls"/>
    <xsd:element name="Doc_x0020_Type" ma:index="12" ma:displayName="Doc Type" ma:default="COOP Plan" ma:format="Dropdown" ma:internalName="Doc_x0020_Type">
      <xsd:simpleType>
        <xsd:union memberTypes="dms:Text">
          <xsd:simpleType>
            <xsd:restriction base="dms:Choice">
              <xsd:enumeration value="COOP Plan"/>
              <xsd:enumeration value="Tabletop Exercise Agenda"/>
              <xsd:enumeration value="Other"/>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escription xmlns="5af08be3-da31-4ed0-bd15-c2f68cc29029" xsi:nil="true"/>
    <Doc_x0020_Type xmlns="e07e571d-e961-4eea-8175-04f8272efe9a">Final Materials</Doc_x0020_Type>
    <_dlc_DocId xmlns="5af08be3-da31-4ed0-bd15-c2f68cc29029">Q77AU6S3KYZS-1502207612-87</_dlc_DocId>
    <_dlc_DocIdUrl xmlns="5af08be3-da31-4ed0-bd15-c2f68cc29029">
      <Url>https://www.aphlweb.org/cmt/phprcmt/coop/2019COOP/_layouts/15/DocIdRedir.aspx?ID=Q77AU6S3KYZS-1502207612-87</Url>
      <Description>Q77AU6S3KYZS-1502207612-87</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DA9BFACF-9838-4850-A379-75ABFDE175B3}"/>
</file>

<file path=customXml/itemProps2.xml><?xml version="1.0" encoding="utf-8"?>
<ds:datastoreItem xmlns:ds="http://schemas.openxmlformats.org/officeDocument/2006/customXml" ds:itemID="{FD639C54-8EE6-436D-BB29-EE6576CAC8CC}">
  <ds:schemaRefs>
    <ds:schemaRef ds:uri="http://schemas.microsoft.com/sharepoint/v3/contenttype/forms"/>
  </ds:schemaRefs>
</ds:datastoreItem>
</file>

<file path=customXml/itemProps3.xml><?xml version="1.0" encoding="utf-8"?>
<ds:datastoreItem xmlns:ds="http://schemas.openxmlformats.org/officeDocument/2006/customXml" ds:itemID="{41A16161-8F6C-47A4-82EF-A36D5579E532}">
  <ds:schemaRefs>
    <ds:schemaRef ds:uri="http://purl.org/dc/dcmitype/"/>
    <ds:schemaRef ds:uri="b2b8aa27-b212-4b8b-8244-95de9df0ae43"/>
    <ds:schemaRef ds:uri="http://schemas.microsoft.com/office/infopath/2007/PartnerControls"/>
    <ds:schemaRef ds:uri="0ec7fdf7-383d-47f2-9658-347cd52147cb"/>
    <ds:schemaRef ds:uri="http://www.w3.org/XML/1998/namespace"/>
    <ds:schemaRef ds:uri="http://schemas.microsoft.com/office/2006/documentManagement/types"/>
    <ds:schemaRef ds:uri="http://purl.org/dc/elements/1.1/"/>
    <ds:schemaRef ds:uri="http://schemas.openxmlformats.org/package/2006/metadata/core-properties"/>
    <ds:schemaRef ds:uri="http://schemas.microsoft.com/office/2006/metadata/properties"/>
    <ds:schemaRef ds:uri="http://purl.org/dc/terms/"/>
  </ds:schemaRefs>
</ds:datastoreItem>
</file>

<file path=customXml/itemProps4.xml><?xml version="1.0" encoding="utf-8"?>
<ds:datastoreItem xmlns:ds="http://schemas.openxmlformats.org/officeDocument/2006/customXml" ds:itemID="{C065B4D1-81A5-4A74-9AF0-D62D61BDEA9E}"/>
</file>

<file path=docProps/app.xml><?xml version="1.0" encoding="utf-8"?>
<Properties xmlns="http://schemas.openxmlformats.org/officeDocument/2006/extended-properties" xmlns:vt="http://schemas.openxmlformats.org/officeDocument/2006/docPropsVTypes">
  <Template>CHEP HD Presentation Template </Template>
  <TotalTime>15319</TotalTime>
  <Words>1597</Words>
  <Application>Microsoft Macintosh PowerPoint</Application>
  <PresentationFormat>On-screen Show (4:3)</PresentationFormat>
  <Paragraphs>180</Paragraphs>
  <Slides>21</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Franklin Gothic Book</vt:lpstr>
      <vt:lpstr>Franklin Gothic Medium</vt:lpstr>
      <vt:lpstr>CHEP HD Presentation Template </vt:lpstr>
      <vt:lpstr>Continuity of Operations Plan (COOP) Tabletop Exercise</vt:lpstr>
      <vt:lpstr>Welcome</vt:lpstr>
      <vt:lpstr>Exercise Guidelines</vt:lpstr>
      <vt:lpstr>Objectives</vt:lpstr>
      <vt:lpstr>Situation Report #1: Before the Storm </vt:lpstr>
      <vt:lpstr>Discussion</vt:lpstr>
      <vt:lpstr>Situation Report #1: Before the Storm, Continued</vt:lpstr>
      <vt:lpstr>Discussion</vt:lpstr>
      <vt:lpstr>Situation Report #2: The Storm Changes Path</vt:lpstr>
      <vt:lpstr>Discussion</vt:lpstr>
      <vt:lpstr>Discussion: Notification</vt:lpstr>
      <vt:lpstr>Discussion: Identification of Essential Activities</vt:lpstr>
      <vt:lpstr>Situation Report #3: Landfall</vt:lpstr>
      <vt:lpstr>Discussion</vt:lpstr>
      <vt:lpstr>Discussion: Relocation/Alternative Facilities</vt:lpstr>
      <vt:lpstr>Situation Report #4: Breach to Water Supply</vt:lpstr>
      <vt:lpstr>Discussion</vt:lpstr>
      <vt:lpstr>Situation Report #5: After the Hurricane</vt:lpstr>
      <vt:lpstr>Discussion: Reconstitution</vt:lpstr>
      <vt:lpstr>PowerPoint Presentation</vt:lpstr>
      <vt:lpstr>Hot Wash</vt:lpstr>
    </vt:vector>
  </TitlesOfParts>
  <Company>RAND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Continuity of Operations Plan (COOP) Tabletop Exercise</dc:title>
  <dc:creator>AP</dc:creator>
  <cp:lastModifiedBy>Shelton, Shoshana</cp:lastModifiedBy>
  <cp:revision>308</cp:revision>
  <cp:lastPrinted>2019-04-11T19:21:10Z</cp:lastPrinted>
  <dcterms:created xsi:type="dcterms:W3CDTF">2011-02-07T17:14:59Z</dcterms:created>
  <dcterms:modified xsi:type="dcterms:W3CDTF">2019-08-26T18:04:46Z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0x0101007725FC3FE955C549B3E678440BA948B9</vt:lpwstr>
  </property>
  <property fmtid="{D5CDD505-2E9C-101B-9397-08002B2CF9AE}" pid="3" name="_dlc_DocIdItemGuid">
    <vt:lpwstr>1c2f31de-18cc-45f9-a983-5ba101ea7a46</vt:lpwstr>
  </property>
</Properties>
</file>