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7" r:id="rId4"/>
  </p:sldMasterIdLst>
  <p:notesMasterIdLst>
    <p:notesMasterId r:id="rId26"/>
  </p:notesMasterIdLst>
  <p:handoutMasterIdLst>
    <p:handoutMasterId r:id="rId27"/>
  </p:handoutMasterIdLst>
  <p:sldIdLst>
    <p:sldId id="285" r:id="rId5"/>
    <p:sldId id="269" r:id="rId6"/>
    <p:sldId id="267" r:id="rId7"/>
    <p:sldId id="257" r:id="rId8"/>
    <p:sldId id="259" r:id="rId9"/>
    <p:sldId id="266" r:id="rId10"/>
    <p:sldId id="268" r:id="rId11"/>
    <p:sldId id="289" r:id="rId12"/>
    <p:sldId id="271" r:id="rId13"/>
    <p:sldId id="282" r:id="rId14"/>
    <p:sldId id="283" r:id="rId15"/>
    <p:sldId id="290" r:id="rId16"/>
    <p:sldId id="263" r:id="rId17"/>
    <p:sldId id="284" r:id="rId18"/>
    <p:sldId id="278" r:id="rId19"/>
    <p:sldId id="288" r:id="rId20"/>
    <p:sldId id="279" r:id="rId21"/>
    <p:sldId id="286" r:id="rId22"/>
    <p:sldId id="274" r:id="rId23"/>
    <p:sldId id="287" r:id="rId24"/>
    <p:sldId id="275" r:id="rId2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cker, Amanda" initials="WA" lastIdx="7" clrIdx="0">
    <p:extLst>
      <p:ext uri="{19B8F6BF-5375-455C-9EA6-DF929625EA0E}">
        <p15:presenceInfo xmlns:p15="http://schemas.microsoft.com/office/powerpoint/2012/main" userId="S::awicker@rand.org::95f8b8d1-e387-4c6f-b01b-df8562511cd6" providerId="AD"/>
      </p:ext>
    </p:extLst>
  </p:cmAuthor>
  <p:cmAuthor id="2" name="Grammich, Clifford" initials="GC" lastIdx="5" clrIdx="1">
    <p:extLst>
      <p:ext uri="{19B8F6BF-5375-455C-9EA6-DF929625EA0E}">
        <p15:presenceInfo xmlns:p15="http://schemas.microsoft.com/office/powerpoint/2012/main" userId="S-1-5-21-2123657697-1048450214-1287535205-3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A2294-FEFD-8D48-AFFC-8247FFEBEDDA}" v="22" dt="2019-08-26T17:36:54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8" autoAdjust="0"/>
    <p:restoredTop sz="79592" autoAdjust="0"/>
  </p:normalViewPr>
  <p:slideViewPr>
    <p:cSldViewPr>
      <p:cViewPr varScale="1">
        <p:scale>
          <a:sx n="96" d="100"/>
          <a:sy n="96" d="100"/>
        </p:scale>
        <p:origin x="2128" y="168"/>
      </p:cViewPr>
      <p:guideLst>
        <p:guide orient="horz" pos="28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customXml" Target="../customXml/item4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29A765-D4F5-0C49-AF96-BEE3EEB83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B4B8B-5890-484C-80B8-E1144F7D8E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8675E76-C8EA-D24B-8EA6-FCD2185F8EEE}" type="datetimeFigureOut">
              <a:rPr lang="en-US"/>
              <a:pPr>
                <a:defRPr/>
              </a:pPr>
              <a:t>8/26/19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C51945-1705-714F-BE07-3FD8C90F53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DRAFT: NOT CLEARED FOR DISSEMINATION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E4C148-9AA2-7A4B-B991-BC99C830CC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AC95BC4-A193-1F4A-9818-FDA29789D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94DC5F1-EF1E-884E-B87D-164E0F5990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D8DDDA0-ABA4-DD4A-B535-19D8A5DB4B7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00D2A98C-FBFB-6D4B-9DFA-7E1EF3F9A6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0D29BCD0-CDD7-874D-B6F2-F730439F1E0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2015996E-83CC-2448-BBA5-ED58B64E846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DRAFT: NOT CLEARED FOR DISSEMINATION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1014B012-A825-4D41-A682-6B5FA63201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BA150B-F82C-214A-8F15-8FF1452355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4467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227F05DA-2597-A54B-A7D0-EE39799A84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7274E8-A52D-1E48-AB2E-7B1928133702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71799B90-5F77-844D-BE32-5A1CAB64CC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2C6BDB7-F7EB-264B-952D-917CCD32C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Facilitator notes:</a:t>
            </a:r>
          </a:p>
          <a:p>
            <a:pPr eaLnBrk="1" hangingPunct="1"/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If it is decided that cell phone jammer is no longer in place, cell phone networks are likely overwhelmed and only a small portion of calls go through.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73E572DA-B325-024F-8371-8D04B75AE9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D9FA649E-F282-9F46-A69C-3940B1942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 typeface="Arial" panose="020B0604020202020204" pitchFamily="34" charset="0"/>
            </a:pPr>
            <a:r>
              <a:rPr lang="en-US" altLang="en-US" dirty="0">
                <a:latin typeface="Arial"/>
                <a:cs typeface="Arial"/>
              </a:rPr>
              <a:t>Facilitator notes:</a:t>
            </a:r>
          </a:p>
          <a:p>
            <a:pPr>
              <a:buFont typeface="Arial" panose="020B0604020202020204" pitchFamily="34" charset="0"/>
            </a:pPr>
            <a:endParaRPr lang="en-US" alt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/>
                <a:cs typeface="Arial"/>
              </a:rPr>
              <a:t>If participants ask, “How damaged is the building?” You don’t know the degree of damage yet—but clearly something bad happened and you need to get out.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/>
              <a:t>This slide is temporary disruption—2 days.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>
              <a:buFont typeface="Arial" panose="020B0604020202020204" pitchFamily="34" charset="0"/>
            </a:pPr>
            <a:r>
              <a:rPr lang="en-US" altLang="en-US" dirty="0">
                <a:latin typeface="Arial"/>
                <a:cs typeface="Arial"/>
              </a:rPr>
              <a:t>Additional prompts:</a:t>
            </a:r>
          </a:p>
          <a:p>
            <a:endParaRPr lang="en-US" alt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If employees are there—how quickly can you evacuate? Are go kits ready? Where do you evacuate to?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sz="1200" dirty="0"/>
              <a:t>What site security precautions do you take? Who is responsible for this? Are there emergency shut offs that need to be implemented?</a:t>
            </a:r>
          </a:p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5953-769D-2C40-99A4-74FF4C5A78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17147D-E801-0748-81DB-66D63A416CCE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73E572DA-B325-024F-8371-8D04B75AE9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D9FA649E-F282-9F46-A69C-3940B1942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 typeface="Arial" panose="020B0604020202020204" pitchFamily="34" charset="0"/>
            </a:pPr>
            <a:r>
              <a:rPr lang="en-US" altLang="en-US" dirty="0">
                <a:latin typeface="Arial"/>
                <a:cs typeface="Arial"/>
              </a:rPr>
              <a:t>Facilitator notes:</a:t>
            </a:r>
          </a:p>
          <a:p>
            <a:pPr>
              <a:buFont typeface="Arial" panose="020B0604020202020204" pitchFamily="34" charset="0"/>
            </a:pPr>
            <a:endParaRPr lang="en-US" alt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Firefighters, etc. generally allow access only if leaving the material/sample</a:t>
            </a:r>
            <a:r>
              <a:rPr lang="en-US" altLang="en-US"/>
              <a:t>/activity </a:t>
            </a:r>
            <a:r>
              <a:rPr lang="en-US" altLang="en-US" dirty="0"/>
              <a:t>would create a new safety hazard.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>
              <a:buFont typeface="Arial" panose="020B0604020202020204" pitchFamily="34" charset="0"/>
            </a:pPr>
            <a:r>
              <a:rPr lang="en-US" altLang="en-US" dirty="0">
                <a:latin typeface="Arial"/>
                <a:cs typeface="Arial"/>
              </a:rPr>
              <a:t>Additional prompts:</a:t>
            </a:r>
          </a:p>
          <a:p>
            <a:endParaRPr lang="en-US" alt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What if you cannot get back into the laboratory? What would happen with samples, etc.?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5953-769D-2C40-99A4-74FF4C5A78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17147D-E801-0748-81DB-66D63A416CC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461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57F9D9D0-A27D-5D44-8551-8A941A586F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58CBB1-F29B-B74F-9A02-22AD38BE016C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AB9106FC-6B9A-D14F-A325-2C9221432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C04C0B8E-7E11-0442-B745-8BCD6F6C1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Facilitator notes: </a:t>
            </a:r>
          </a:p>
          <a:p>
            <a:pPr eaLnBrk="1" hangingPunct="1"/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First responders have notified you that you cannot occupy the building until it is deemed safe by structural engineers.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FF1C99AD-4EC0-1241-B8CF-FD3AFC6E2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ADFB3292-144D-634D-87BC-17E1A5A9D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189EEB-08C6-6C47-B91E-D0DA8C83F62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8130C9A6-BE4D-5F45-A5C8-E6EA225C8D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DF96CF1E-26D5-2F4F-958B-CFAEB076D4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>
                <a:latin typeface="Arial"/>
                <a:cs typeface="Arial"/>
              </a:rPr>
              <a:t>Additional prompts: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/>
                <a:cs typeface="Arial"/>
              </a:rPr>
              <a:t>Which activities/testing have the highest priority? Medium priority? Lowest priority?</a:t>
            </a:r>
            <a:endParaRPr 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/>
                <a:cs typeface="Arial"/>
              </a:rPr>
              <a:t>How do you secure the select agents?</a:t>
            </a:r>
          </a:p>
          <a:p>
            <a:endParaRPr lang="en-US" altLang="en-US"/>
          </a:p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D4BC1740-F60F-BC49-9467-4992C5CABE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BA8236-4DF5-E945-88FA-B2E34A02F2F8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57F9D9D0-A27D-5D44-8551-8A941A586F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58CBB1-F29B-B74F-9A02-22AD38BE016C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AB9106FC-6B9A-D14F-A325-2C9221432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C04C0B8E-7E11-0442-B745-8BCD6F6C1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Facilitator notes:</a:t>
            </a:r>
          </a:p>
          <a:p>
            <a:pPr eaLnBrk="1" hangingPunct="1"/>
            <a:endParaRPr lang="en-US" altLang="en-US"/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/>
              <a:t>Include info that suspect has been apprehended and threat no longer exists.</a:t>
            </a:r>
          </a:p>
        </p:txBody>
      </p:sp>
    </p:spTree>
    <p:extLst>
      <p:ext uri="{BB962C8B-B14F-4D97-AF65-F5344CB8AC3E}">
        <p14:creationId xmlns:p14="http://schemas.microsoft.com/office/powerpoint/2010/main" val="4164852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4A7BDE55-2186-074F-AD50-AD5036A0C6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F2EA5AF2-B4BD-614A-A2A8-7C84EAB178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>
                <a:latin typeface="Arial"/>
                <a:cs typeface="Arial"/>
              </a:rPr>
              <a:t>Additional prompts: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/>
                <a:cs typeface="Arial"/>
              </a:rPr>
              <a:t>What agreements are in place? Who coordinates these requests?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Are there legal barriers?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Has relocation to an alternate facility been tested?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Are certifications or outside entities required to get equipment up and running? What is the timeframe for this?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/>
              <a:t>What are the staffing, payroll, etc. implications of this scenario?</a:t>
            </a: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04C8C5F9-71F7-F140-A5BF-49ADD34D2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F1A283-A452-6142-BBEC-B87ABCA6CD9F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2211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BD66A74C-8601-FF40-A996-C988DC54AF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37011A-BF36-5349-91B8-8E4903BEA841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D178FB14-6481-B44A-8EC9-8445F0F4F7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3E8479C7-5C83-6A46-84A9-9EE656C810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93BB5F-5900-EF47-BA3F-F58993448497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91A1CB11-7971-3042-9A0A-2E0510F967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95789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502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33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795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0513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6C0B62AE-A0CE-FC42-A37A-8B86A59EAB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48BE7A-6B6A-AF43-906B-C1DA93485CB8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F4C14A2-BB6C-FF4A-9078-3624E763ED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151A890-C985-B54D-B26E-4FCCB1C7A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Arial"/>
                <a:cs typeface="Arial"/>
              </a:rPr>
              <a:t>Additional prompts: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Arial"/>
              <a:cs typeface="Arial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>
                <a:latin typeface="Arial"/>
                <a:cs typeface="Arial"/>
              </a:rPr>
              <a:t>What site security precautions do you take, if any? Who is responsible for this?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Arial"/>
              <a:cs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/>
              <a:t>Do you activate the COOP?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dirty="0"/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/>
              <a:t>Do you activate ICS?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/>
                <a:cs typeface="Arial"/>
              </a:rPr>
              <a:t>How does your lab prepare for surge/transfer of specimens?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 marL="285750" lvl="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How much certainty do you need before you do something?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Arial"/>
              <a:cs typeface="Arial"/>
            </a:endParaRPr>
          </a:p>
          <a:p>
            <a:pPr marL="285750" lvl="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Do people still come to work?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4940C0A5-C32F-5943-8781-24A0A7CB1F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3539CE-EBE7-0E43-AC67-7B7A40DAB888}" type="slidenum">
              <a:rPr lang="en-US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C20E1B8C-F12A-B448-BB40-67B873259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86B356D-DAC3-3549-899C-34060E7BD4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Facilitator notes:</a:t>
            </a:r>
          </a:p>
          <a:p>
            <a:pPr eaLnBrk="1" hangingPunct="1"/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Adjust discussion if participants said they wouldn’t send anyone to work if there were threats in response to first sit rep slide.</a:t>
            </a:r>
          </a:p>
        </p:txBody>
      </p:sp>
    </p:spTree>
    <p:extLst>
      <p:ext uri="{BB962C8B-B14F-4D97-AF65-F5344CB8AC3E}">
        <p14:creationId xmlns:p14="http://schemas.microsoft.com/office/powerpoint/2010/main" val="712297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73E572DA-B325-024F-8371-8D04B75AE9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5953-769D-2C40-99A4-74FF4C5A78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17147D-E801-0748-81DB-66D63A416CC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167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Additional prompts</a:t>
            </a:r>
          </a:p>
          <a:p>
            <a:endParaRPr lang="en-US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How do you notify shippers/suppliers?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BA150B-F82C-214A-8F15-8FF14523556F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933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ortrait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6858000"/>
          </a:xfrm>
          <a:noFill/>
          <a:ln>
            <a:noFill/>
          </a:ln>
        </p:spPr>
        <p:txBody>
          <a:bodyPr lIns="274320" tIns="731520" anchor="t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7"/>
          <p:cNvSpPr>
            <a:spLocks noGrp="1"/>
          </p:cNvSpPr>
          <p:nvPr>
            <p:ph type="pic" sz="quarter" idx="14"/>
          </p:nvPr>
        </p:nvSpPr>
        <p:spPr>
          <a:xfrm>
            <a:off x="4572000" y="-27432"/>
            <a:ext cx="4572000" cy="6885432"/>
          </a:xfrm>
          <a:solidFill>
            <a:srgbClr val="FFFFFF"/>
          </a:solidFill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181295" y="2922959"/>
            <a:ext cx="4014583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3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d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DE5213-F01A-1740-9F93-C72E74F4E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527550" y="1703388"/>
            <a:ext cx="4287837" cy="647700"/>
          </a:xfrm>
          <a:prstGeom prst="rect">
            <a:avLst/>
          </a:prstGeom>
          <a:solidFill>
            <a:srgbClr val="FFFF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/>
              <a:t>The is the “Ending Logo Slide” layout. It should be the last slide in the deck</a:t>
            </a:r>
            <a:endParaRPr lang="en-US" altLang="en-US" sz="240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7796F19C-D6A9-CE4A-91A6-6D845A901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050" y="2501900"/>
            <a:ext cx="4273550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374AB8-200D-4236-9230-FBDA93FFD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69267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E4192-58EC-4F49-80EE-434F23FD0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94F98-B294-924E-88A3-0853F5529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8B21-5866-4ABD-9627-8777E67B96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52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89197-2F65-B444-94AA-85329E8D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8938"/>
            <a:ext cx="9144000" cy="6111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50D90-0D09-1449-B944-B3661B98A4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47713" y="1482725"/>
            <a:ext cx="3810000" cy="4432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870E6C-0DBE-1142-A189-89974313A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0113" y="1482725"/>
            <a:ext cx="3810000" cy="4432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767DE-A992-4C01-ADF4-9178ACECC2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97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2536-2512-2941-8E48-5D79250B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8938"/>
            <a:ext cx="9144000" cy="6111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D30A7-BAB8-5B4C-8197-DBF01806C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713" y="1482725"/>
            <a:ext cx="3810000" cy="4432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7D7D0-77ED-914A-83DD-2857D9DCC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10113" y="1482725"/>
            <a:ext cx="3810000" cy="4432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0E3D1-D370-4440-BB8A-18695E197C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06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l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CC0A9FF-4ECF-264D-906B-BD1698841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5530850"/>
            <a:ext cx="2757487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467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045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49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417639"/>
            <a:ext cx="8229602" cy="4930775"/>
          </a:xfrm>
        </p:spPr>
        <p:txBody>
          <a:bodyPr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99E066-3617-49C7-A8D7-9899383A2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382404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08D66F-00ED-9F4B-BDB5-E814BEA71578}"/>
              </a:ext>
            </a:extLst>
          </p:cNvPr>
          <p:cNvSpPr txBox="1"/>
          <p:nvPr/>
        </p:nvSpPr>
        <p:spPr>
          <a:xfrm>
            <a:off x="-4727575" y="-446088"/>
            <a:ext cx="4525962" cy="12649201"/>
          </a:xfrm>
          <a:prstGeom prst="rect">
            <a:avLst/>
          </a:prstGeom>
          <a:solidFill>
            <a:srgbClr val="FFFF74"/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To use a sample plotted chart, copy data from an Excel spreadsheet into PowerPoint’s spreadsheet, following these steps: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Click once on this chart.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Select the Charts tab in the ribbon (above).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Select </a:t>
            </a:r>
            <a:r>
              <a:rPr lang="en-US" sz="2400" dirty="0" err="1">
                <a:latin typeface="+mn-lt"/>
              </a:rPr>
              <a:t>EditX</a:t>
            </a:r>
            <a:r>
              <a:rPr lang="en-US" sz="2400" dirty="0">
                <a:latin typeface="+mn-lt"/>
              </a:rPr>
              <a:t> in the Data section of the Charts tab.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In the newly launched spreadsheet, scroll to the top, select the placeholder cells and “Clear,” then “All.”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Copy needed cells from your Excel spreadsheet and paste into the cleared PPTX spreadsheet.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If the chart has not updated to include the new cells, 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Mac: click on the </a:t>
            </a:r>
            <a:r>
              <a:rPr lang="en-US" sz="2400" dirty="0" err="1">
                <a:latin typeface="+mn-lt"/>
              </a:rPr>
              <a:t>EditX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pulldown</a:t>
            </a:r>
            <a:r>
              <a:rPr lang="en-US" sz="2400" dirty="0">
                <a:latin typeface="+mn-lt"/>
              </a:rPr>
              <a:t>  menu, and select “Choose a different data range.”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PC: Under Chart Tools/Design, click on “Select  Data.”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2400" dirty="0">
                <a:latin typeface="+mn-lt"/>
              </a:rPr>
              <a:t>In the spreadsheet, click and drag to encompass the whole range of needed cells and select “OK” in the “Select Data Source” window that shows up on the spreadsheet.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0" y="1417639"/>
            <a:ext cx="9144000" cy="5111656"/>
          </a:xfrm>
        </p:spPr>
        <p:txBody>
          <a:bodyPr rtlCol="0">
            <a:no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06C20A-3DAD-4E4F-81FB-947ECF6EF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875"/>
            <a:ext cx="3086100" cy="365125"/>
          </a:xfrm>
        </p:spPr>
        <p:txBody>
          <a:bodyPr/>
          <a:lstStyle/>
          <a:p>
            <a:r>
              <a:rPr lang="en-US" dirty="0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320179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7200" y="1417638"/>
            <a:ext cx="8229600" cy="4973637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91492E-E944-42BE-AD95-B09AB43A8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2875"/>
            <a:ext cx="3086100" cy="3651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165476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0"/>
          </p:nvPr>
        </p:nvSpPr>
        <p:spPr>
          <a:xfrm>
            <a:off x="457200" y="1417639"/>
            <a:ext cx="8229600" cy="4943475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SmartArt graphic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0399CD-1F04-4811-992D-6BEAF11F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37867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86A34-749E-4F13-84C8-60D8AD1419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286254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13E277-C74A-48F5-B474-D3F4218F91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267641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FF617E-C32C-4478-A3AA-432B719F86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DRAFT: NOT CLEARED FOR DISSEMINATION</a:t>
            </a:r>
          </a:p>
        </p:txBody>
      </p:sp>
    </p:spTree>
    <p:extLst>
      <p:ext uri="{BB962C8B-B14F-4D97-AF65-F5344CB8AC3E}">
        <p14:creationId xmlns:p14="http://schemas.microsoft.com/office/powerpoint/2010/main" val="3482356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DBA9284-E0E7-1745-8C14-4F0BBAA27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60024F1-4E6B-2C41-9CA8-2CE05A1FF7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7638"/>
            <a:ext cx="82296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9700" name="TextBox 8">
            <a:extLst>
              <a:ext uri="{FF2B5EF4-FFF2-40B4-BE49-F238E27FC236}">
                <a16:creationId xmlns:a16="http://schemas.microsoft.com/office/drawing/2014/main" id="{8BE16575-61B1-834E-B91E-B8928C17D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5388" y="6505575"/>
            <a:ext cx="41386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200"/>
              <a:t>Slide </a:t>
            </a:r>
            <a:fld id="{E8F52348-7DCA-0746-9087-4E09698D5CC0}" type="slidenum">
              <a:rPr lang="en-US" altLang="en-US" sz="1200" smtClean="0"/>
              <a:pPr algn="r" eaLnBrk="1" hangingPunct="1">
                <a:defRPr/>
              </a:pPr>
              <a:t>‹#›</a:t>
            </a:fld>
            <a:endParaRPr lang="en-US" altLang="en-US" sz="12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CE4075-9653-4CB0-AF49-91EF01928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182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DRAFT: NOT CLEARED FOR DISSEMINATION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12" r:id="rId3"/>
    <p:sldLayoutId id="2147483723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24" r:id="rId10"/>
    <p:sldLayoutId id="2147483718" r:id="rId11"/>
    <p:sldLayoutId id="2147483719" r:id="rId12"/>
    <p:sldLayoutId id="2147483720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Franklin Gothic Medium" panose="020B0603020102020204" pitchFamily="34" charset="0"/>
        </a:defRPr>
      </a:lvl9pPr>
    </p:titleStyle>
    <p:bodyStyle>
      <a:lvl1pPr marL="342900" indent="-342900" algn="l" rtl="0" eaLnBrk="0" fontAlgn="base" hangingPunct="0">
        <a:spcBef>
          <a:spcPts val="18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lic.kr/p/fPsU6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lic.kr/p/ajS9Dy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flic.kr/p/Hsg1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lic.kr/p/qAVcCj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lic.kr/p/W4YxiQ" TargetMode="External"/><Relationship Id="rId5" Type="http://schemas.openxmlformats.org/officeDocument/2006/relationships/hyperlink" Target="https://flic.kr/p/f6Xyw7" TargetMode="External"/><Relationship Id="rId4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lic.kr/p/mvWAke" TargetMode="Externa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5D2B9F-08F8-9546-BA7F-02661FB66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Continuity of Operations Plan (COOP) Tabletop Exercise</a:t>
            </a:r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F906786-0ED7-AB48-8B3F-BEEADC37D5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" y="3352800"/>
            <a:ext cx="4014583" cy="175260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</a:pPr>
            <a:r>
              <a:rPr lang="en-US" altLang="en-US" dirty="0"/>
              <a:t>[Laboratory Name]</a:t>
            </a:r>
          </a:p>
          <a:p>
            <a:pPr>
              <a:spcBef>
                <a:spcPts val="0"/>
              </a:spcBef>
            </a:pPr>
            <a:endParaRPr lang="en-US" altLang="en-US" dirty="0"/>
          </a:p>
          <a:p>
            <a:pPr>
              <a:spcBef>
                <a:spcPts val="0"/>
              </a:spcBef>
            </a:pPr>
            <a:r>
              <a:rPr lang="en-US" altLang="en-US" dirty="0"/>
              <a:t>[Date]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1F6DA99-F81E-BB4B-BC47-2473865096E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6591" t="-398" r="33637" b="398"/>
          <a:stretch/>
        </p:blipFill>
        <p:spPr>
          <a:xfrm>
            <a:off x="4572000" y="-27432"/>
            <a:ext cx="4572000" cy="6885432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3417B9-4BE6-684D-970E-B4F108775E7E}"/>
              </a:ext>
            </a:extLst>
          </p:cNvPr>
          <p:cNvSpPr/>
          <p:nvPr/>
        </p:nvSpPr>
        <p:spPr>
          <a:xfrm>
            <a:off x="5181600" y="6611778"/>
            <a:ext cx="4114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shared by the U.S. Department of Energy via Flickr; U.S. government work.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719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812DE192-69E2-B64C-B8F1-BB5BE3D12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Situation Report #2:</a:t>
            </a:r>
            <a:br>
              <a:rPr lang="en-US" altLang="en-US" dirty="0"/>
            </a:br>
            <a:r>
              <a:rPr lang="en-US" altLang="en-US" dirty="0"/>
              <a:t>Detonation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F4B456-6873-9B42-880E-9915AE009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200" dirty="0"/>
              <a:t>It is now 10 AM [on Day 2]. The bomb squad has spent the morning searching buildings in the identified area.</a:t>
            </a:r>
          </a:p>
          <a:p>
            <a:pPr marL="0" indent="0">
              <a:buNone/>
            </a:pPr>
            <a:r>
              <a:rPr lang="en-US" altLang="en-US" sz="2200" dirty="0"/>
              <a:t>A bomb explodes before the squad can search an office building adjacent to your lab building.</a:t>
            </a:r>
          </a:p>
          <a:p>
            <a:pPr marL="0" indent="0">
              <a:buNone/>
            </a:pPr>
            <a:r>
              <a:rPr lang="en-US" altLang="en-US" sz="2200" dirty="0"/>
              <a:t>It levels the office building and damages nearby buildings, including half of your lab building.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F07880-DCA1-054B-886D-E5BF22DB9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09800"/>
            <a:ext cx="4518713" cy="30289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5621A96-2D09-4547-82AC-DF460BDFE595}"/>
              </a:ext>
            </a:extLst>
          </p:cNvPr>
          <p:cNvSpPr/>
          <p:nvPr/>
        </p:nvSpPr>
        <p:spPr>
          <a:xfrm>
            <a:off x="276828" y="5257800"/>
            <a:ext cx="54237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shared by the US Customs and Border Protection via Flickr; U.S. government work.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572F9F4E-D55A-2841-BDE2-88C92A8C8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97C9C80-074D-1043-9D03-B0463106302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What actions need to be taken?</a:t>
            </a:r>
          </a:p>
          <a:p>
            <a:pPr eaLnBrk="1" hangingPunct="1"/>
            <a:r>
              <a:rPr lang="en-US" altLang="en-US" sz="2800" dirty="0"/>
              <a:t>Does this new information change any of your previous decisions?</a:t>
            </a:r>
          </a:p>
          <a:p>
            <a:pPr eaLnBrk="1" hangingPunct="1"/>
            <a:r>
              <a:rPr lang="en-US" altLang="en-US" sz="2800" dirty="0"/>
              <a:t>What decisions need to be made? Who makes these decisions?</a:t>
            </a:r>
          </a:p>
          <a:p>
            <a:r>
              <a:rPr lang="en-US" sz="2800" dirty="0">
                <a:ea typeface="+mn-lt"/>
                <a:cs typeface="+mn-lt"/>
              </a:rPr>
              <a:t>How will you evaluate and communicate the status of the lab?</a:t>
            </a:r>
            <a:endParaRPr lang="en-US" altLang="en-US" sz="2800" dirty="0">
              <a:ea typeface="+mn-lt"/>
              <a:cs typeface="+mn-lt"/>
            </a:endParaRPr>
          </a:p>
          <a:p>
            <a:pPr eaLnBrk="1" hangingPunct="1"/>
            <a:r>
              <a:rPr lang="en-US" altLang="en-US" sz="2800" dirty="0"/>
              <a:t>How will the building damage likely impact lab operations?</a:t>
            </a:r>
          </a:p>
          <a:p>
            <a:pPr eaLnBrk="1" hangingPunct="1"/>
            <a:endParaRPr lang="en-US" alt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572F9F4E-D55A-2841-BDE2-88C92A8C8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Discussion: Alternative Facilities/Relocation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97C9C80-074D-1043-9D03-B0463106302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320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What arrangements are in place for transferring testing responsibilities to other facilities?</a:t>
            </a:r>
          </a:p>
          <a:p>
            <a:pPr eaLnBrk="1" hangingPunct="1"/>
            <a:r>
              <a:rPr lang="en-US" altLang="en-US" sz="2800" dirty="0"/>
              <a:t>Can any lab activities be outsourced?</a:t>
            </a:r>
          </a:p>
          <a:p>
            <a:pPr eaLnBrk="1" hangingPunct="1"/>
            <a:r>
              <a:rPr lang="en-US" altLang="en-US" sz="2800" dirty="0"/>
              <a:t>Do laboratory staff, equipment, and essential activities need to be relocated to another facility?</a:t>
            </a:r>
          </a:p>
          <a:p>
            <a:pPr eaLnBrk="1" hangingPunct="1"/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74548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>
            <a:extLst>
              <a:ext uri="{FF2B5EF4-FFF2-40B4-BE49-F238E27FC236}">
                <a16:creationId xmlns:a16="http://schemas.microsoft.com/office/drawing/2014/main" id="{F6AD01DB-0380-BE46-81CE-14AC5D211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46038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en-US" dirty="0"/>
              <a:t>Situation Report #2:</a:t>
            </a:r>
            <a:br>
              <a:rPr lang="en-US" altLang="en-US" dirty="0"/>
            </a:br>
            <a:r>
              <a:rPr lang="en-US" altLang="en-US" dirty="0"/>
              <a:t>Detonation, Continued</a:t>
            </a:r>
          </a:p>
        </p:txBody>
      </p:sp>
      <p:sp>
        <p:nvSpPr>
          <p:cNvPr id="26626" name="Rectangle 5">
            <a:extLst>
              <a:ext uri="{FF2B5EF4-FFF2-40B4-BE49-F238E27FC236}">
                <a16:creationId xmlns:a16="http://schemas.microsoft.com/office/drawing/2014/main" id="{0B7C6A44-0E05-AA44-B489-8D7C24842F1C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371600"/>
            <a:ext cx="8229600" cy="4976813"/>
          </a:xfrm>
        </p:spPr>
        <p:txBody>
          <a:bodyPr/>
          <a:lstStyle/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sz="2000" dirty="0"/>
              <a:t>Due to blast damage, all buildings in the area—including your lab—are without power.</a:t>
            </a:r>
          </a:p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sz="2000" dirty="0"/>
              <a:t>Utility crews are fighting to restore at least temporary power to critical facilities, but immediate priority remains emergency response to the explosion. Crews estimate it will take 2 days to restore power.</a:t>
            </a:r>
          </a:p>
          <a:p>
            <a:pPr marL="0" indent="0" eaLnBrk="1" hangingPunct="1">
              <a:lnSpc>
                <a:spcPct val="95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5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5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5000"/>
              </a:lnSpc>
              <a:buNone/>
            </a:pPr>
            <a:endParaRPr lang="en-US" altLang="en-US" sz="100" dirty="0"/>
          </a:p>
          <a:p>
            <a:pPr marL="0" indent="0" eaLnBrk="1" hangingPunct="1">
              <a:lnSpc>
                <a:spcPct val="95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sz="2000" dirty="0"/>
              <a:t>Your lab’s backup generator was damaged also by the blast. Your lab’s local servers and network functions are not available.</a:t>
            </a:r>
          </a:p>
          <a:p>
            <a:pPr marL="0" indent="0" eaLnBrk="1" hangingPunct="1">
              <a:lnSpc>
                <a:spcPct val="95000"/>
              </a:lnSpc>
              <a:buFont typeface="Arial" panose="020B0604020202020204" pitchFamily="34" charset="0"/>
              <a:buNone/>
            </a:pPr>
            <a:endParaRPr lang="en-US" alt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F2B9E7-3E15-FD47-A7BB-3F81E232A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400" y="3200400"/>
            <a:ext cx="2997200" cy="2247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503D90-94A6-8E4A-BFC3-B850FF08FF8F}"/>
              </a:ext>
            </a:extLst>
          </p:cNvPr>
          <p:cNvSpPr txBox="1"/>
          <p:nvPr/>
        </p:nvSpPr>
        <p:spPr>
          <a:xfrm>
            <a:off x="6070600" y="4940469"/>
            <a:ext cx="1955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shared by Ed Kohler via Flickr Creative Commons; no known copyright restrictions.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2283878B-D612-8148-98FA-3C88CB585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CADF711E-51F1-E845-A31F-827F0CEE974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320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What actions need to be taken?</a:t>
            </a:r>
          </a:p>
          <a:p>
            <a:pPr eaLnBrk="1" hangingPunct="1"/>
            <a:r>
              <a:rPr lang="en-US" altLang="en-US" sz="2800" dirty="0"/>
              <a:t>Does this new information change any of your previous decisions?</a:t>
            </a:r>
          </a:p>
          <a:p>
            <a:pPr eaLnBrk="1" hangingPunct="1"/>
            <a:r>
              <a:rPr lang="en-US" altLang="en-US" sz="2800" dirty="0"/>
              <a:t>What decisions need to be made? Who makes these decisions?</a:t>
            </a:r>
          </a:p>
          <a:p>
            <a:pPr eaLnBrk="1" hangingPunct="1"/>
            <a:r>
              <a:rPr lang="en-US" altLang="en-US" sz="2800" dirty="0"/>
              <a:t>What systems and information sharing networks does the lab use? If these are not available, how will you access essential records?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E23923C5-FB4C-D04E-B931-D5826D12DC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Discussion: Identification of Essential Activities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19AEA58B-6586-9043-91B1-55CD201459A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Which lab activities and testing are essential and therefore must continue? How do you prioritize?</a:t>
            </a:r>
          </a:p>
          <a:p>
            <a:pPr eaLnBrk="1" hangingPunct="1"/>
            <a:r>
              <a:rPr lang="en-US" altLang="en-US" sz="2800" dirty="0"/>
              <a:t>Given building access restrictions, do you have the staffing to continue essential tasks? What if some staff are not available?</a:t>
            </a:r>
          </a:p>
          <a:p>
            <a:pPr eaLnBrk="1" hangingPunct="1"/>
            <a:r>
              <a:rPr lang="en-US" altLang="en-US" sz="2800" dirty="0"/>
              <a:t>Which labs are responsible for essential activities and which labs are their back-up? Which labs are available to support?</a:t>
            </a:r>
          </a:p>
          <a:p>
            <a:pPr eaLnBrk="1" hangingPunct="1"/>
            <a:r>
              <a:rPr lang="en-US" altLang="en-US" sz="2800" dirty="0"/>
              <a:t>Which activities are nonessential and may be suspended or deferred?</a:t>
            </a:r>
          </a:p>
          <a:p>
            <a:pPr eaLnBrk="1" hangingPunct="1"/>
            <a:endParaRPr lang="en-US" alt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>
            <a:extLst>
              <a:ext uri="{FF2B5EF4-FFF2-40B4-BE49-F238E27FC236}">
                <a16:creationId xmlns:a16="http://schemas.microsoft.com/office/drawing/2014/main" id="{F6AD01DB-0380-BE46-81CE-14AC5D211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Situation Report #3:</a:t>
            </a:r>
            <a:br>
              <a:rPr lang="en-US" altLang="en-US" dirty="0"/>
            </a:br>
            <a:r>
              <a:rPr lang="en-US" altLang="en-US" dirty="0"/>
              <a:t>Lab Sustains Damage</a:t>
            </a:r>
          </a:p>
        </p:txBody>
      </p:sp>
      <p:sp>
        <p:nvSpPr>
          <p:cNvPr id="26626" name="Rectangle 5">
            <a:extLst>
              <a:ext uri="{FF2B5EF4-FFF2-40B4-BE49-F238E27FC236}">
                <a16:creationId xmlns:a16="http://schemas.microsoft.com/office/drawing/2014/main" id="{0B7C6A44-0E05-AA44-B489-8D7C24842F1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dirty="0"/>
              <a:t>On [Day 3], structural engineers conclude that damage to your lab building is worse than initially thought. They declare it unstable.</a:t>
            </a:r>
          </a:p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dirty="0"/>
              <a:t>Personnel may not occupy the facility until initial repairs can take place, which could take one month.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812AAD-7882-F247-8DB4-8713DE757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359" y="2184400"/>
            <a:ext cx="3810000" cy="254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AF46DDA-F242-E248-879C-E0FCBFC1E921}"/>
              </a:ext>
            </a:extLst>
          </p:cNvPr>
          <p:cNvSpPr/>
          <p:nvPr/>
        </p:nvSpPr>
        <p:spPr>
          <a:xfrm>
            <a:off x="5105400" y="4800600"/>
            <a:ext cx="35814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shared by the US Air Force via Flickr; U.S. government work.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93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A07FF044-3C3C-4949-B14B-5872C326B0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Discussion: Relocation/Alternative Facilities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71EE32FE-841C-5849-9916-51D75EA86F2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If operations must be moved to another lab, what information would that lab need from yours? What information will your lab eventually need from the other lab?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How will specimens and samples be transported to the other laboratories?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Will you need to move equipment? What is the process for doing so?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What is in your go-kits? How quickly could all the material and equipment required for relocation be assembled?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F95F7-1080-6C48-9A1C-C50D6180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 Report #4:</a:t>
            </a:r>
            <a:br>
              <a:rPr lang="en-US" dirty="0"/>
            </a:br>
            <a:r>
              <a:rPr lang="en-US" dirty="0"/>
              <a:t>Restoration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EB53B-B081-F04B-AFB6-4C7C8C0E98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2004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It is now [date], one month since the explosion.</a:t>
            </a:r>
          </a:p>
          <a:p>
            <a:pPr marL="0" indent="0">
              <a:buNone/>
            </a:pPr>
            <a:r>
              <a:rPr lang="en-US" sz="2400" dirty="0"/>
              <a:t>Power has been restored. Debris and rubble have been cleared.</a:t>
            </a:r>
          </a:p>
          <a:p>
            <a:pPr marL="0" indent="0">
              <a:buNone/>
            </a:pPr>
            <a:r>
              <a:rPr lang="en-US" sz="2400" dirty="0"/>
              <a:t>Your lab building has been repaired and deemed safe to enter.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13BECA-DC6E-224C-AD73-8ED416A4E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568108"/>
            <a:ext cx="3048000" cy="2032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E7C922-5A4C-3346-A720-3E40FE49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3785565"/>
            <a:ext cx="4021292" cy="26829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486770-BF20-2349-8554-38DA9C03F2D0}"/>
              </a:ext>
            </a:extLst>
          </p:cNvPr>
          <p:cNvSpPr txBox="1"/>
          <p:nvPr/>
        </p:nvSpPr>
        <p:spPr>
          <a:xfrm>
            <a:off x="3048000" y="648866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image shared by National Institute for Occupational Safety and Health via Flickr; U.S. government work.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Bottom image shared by Daniel Lobo via Flickr Creative Commons; no known copyright restrictions.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720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975259C9-F9B0-734E-885B-F124CE8D48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Discussion: Reconstitution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3684FE6D-4CFD-1147-9153-8D5F3148A31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When does reconstitution begin?</a:t>
            </a:r>
          </a:p>
          <a:p>
            <a:pPr eaLnBrk="1" hangingPunct="1"/>
            <a:r>
              <a:rPr lang="en-US" altLang="en-US" sz="2800" dirty="0"/>
              <a:t>What is involved with reconstitution?</a:t>
            </a:r>
          </a:p>
          <a:p>
            <a:pPr eaLnBrk="1" hangingPunct="1"/>
            <a:r>
              <a:rPr lang="en-US" altLang="en-US" sz="2800" dirty="0"/>
              <a:t>What are the long-term effects of the building damage and electrical outage that may impact lab operations?</a:t>
            </a:r>
          </a:p>
          <a:p>
            <a:pPr eaLnBrk="1" hangingPunct="1"/>
            <a:endParaRPr lang="en-US" alt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">
            <a:extLst>
              <a:ext uri="{FF2B5EF4-FFF2-40B4-BE49-F238E27FC236}">
                <a16:creationId xmlns:a16="http://schemas.microsoft.com/office/drawing/2014/main" id="{0BA9B2E5-339D-7F4B-BCAE-47D09D9CF1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Welcome</a:t>
            </a:r>
          </a:p>
        </p:txBody>
      </p:sp>
      <p:sp>
        <p:nvSpPr>
          <p:cNvPr id="9218" name="Rectangle 5">
            <a:extLst>
              <a:ext uri="{FF2B5EF4-FFF2-40B4-BE49-F238E27FC236}">
                <a16:creationId xmlns:a16="http://schemas.microsoft.com/office/drawing/2014/main" id="{0B74CEEF-A875-9A44-A5F9-E10DBDACFD8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Introductions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Exercise Structure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Each module will begin with a situation briefing or update and offer a list of questions for discussion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Participants should feel free to openly ask questions of other players and to express their thoughts or opinions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 note-taker will capture the responses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Immediately following the exercise, there will be a debrief/</a:t>
            </a:r>
            <a:r>
              <a:rPr lang="en-US" altLang="en-US" sz="2400" dirty="0" err="1"/>
              <a:t>hotwash</a:t>
            </a: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Please remember to mute your cell phones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7CBCD3-DB32-BE45-9B93-FB0F156A3E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/>
          </a:p>
          <a:p>
            <a:pPr marL="0" indent="0" algn="ctr">
              <a:buNone/>
            </a:pPr>
            <a:endParaRPr lang="en-US" sz="3600" b="1"/>
          </a:p>
          <a:p>
            <a:pPr marL="0" indent="0" algn="ctr">
              <a:buNone/>
            </a:pPr>
            <a:r>
              <a:rPr lang="en-US" sz="3600" b="1"/>
              <a:t>Lunch Break</a:t>
            </a:r>
          </a:p>
        </p:txBody>
      </p:sp>
    </p:spTree>
    <p:extLst>
      <p:ext uri="{BB962C8B-B14F-4D97-AF65-F5344CB8AC3E}">
        <p14:creationId xmlns:p14="http://schemas.microsoft.com/office/powerpoint/2010/main" val="716597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>
            <a:extLst>
              <a:ext uri="{FF2B5EF4-FFF2-40B4-BE49-F238E27FC236}">
                <a16:creationId xmlns:a16="http://schemas.microsoft.com/office/drawing/2014/main" id="{261BF3B1-0875-9B47-BC6D-55BF0D43E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Hot Wash</a:t>
            </a:r>
          </a:p>
        </p:txBody>
      </p:sp>
      <p:sp>
        <p:nvSpPr>
          <p:cNvPr id="30722" name="Rectangle 5">
            <a:extLst>
              <a:ext uri="{FF2B5EF4-FFF2-40B4-BE49-F238E27FC236}">
                <a16:creationId xmlns:a16="http://schemas.microsoft.com/office/drawing/2014/main" id="{935E5268-7DDE-F942-BFB0-D4911396A27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dirty="0"/>
              <a:t>Based on this exercise, what are the greatest strengths of your COOP?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dirty="0"/>
              <a:t>Where are the gaps in your COOP?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dirty="0"/>
              <a:t>Knowledge gaps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dirty="0"/>
              <a:t>Gaps due to infrastructure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dirty="0"/>
              <a:t>What initial steps can you take to reduce these gaps?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8E04947C-D1EF-4043-B35A-B2152CF6C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Exercise Guidelines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266BF216-0AF2-354C-A8E5-27605D14D40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This is an open, low‐stress, no‐fault environment for discussion and problem solving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Varying viewpoints are expected and encouraged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Assume the scenario is plausible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Respond based on your knowledge of current plans and capabilities (i.e., you may use only existing assets)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Decisions are not precedent-setting and may not reflect your organization’s final position on a given issue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This is an opportunity to discuss and present multiple options and possible solutions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83BD27A1-500B-914A-91FE-88AB0AB078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501D842D-9F78-AC42-8C9B-54C9965BA9F9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In response to a disruptive incident, assess the laboratory’s ability to </a:t>
            </a:r>
          </a:p>
          <a:p>
            <a:pPr lvl="1" eaLnBrk="1" hangingPunct="1"/>
            <a:r>
              <a:rPr lang="en-US" altLang="en-US" sz="2400" dirty="0"/>
              <a:t>Activate the COOP </a:t>
            </a:r>
          </a:p>
          <a:p>
            <a:pPr lvl="1" eaLnBrk="1" hangingPunct="1"/>
            <a:r>
              <a:rPr lang="en-US" altLang="en-US" sz="2400" dirty="0"/>
              <a:t>Notify key personnel </a:t>
            </a:r>
          </a:p>
          <a:p>
            <a:pPr lvl="1" eaLnBrk="1" hangingPunct="1"/>
            <a:r>
              <a:rPr lang="en-US" altLang="en-US" sz="2400" dirty="0"/>
              <a:t>Identify and implement essential lab activities</a:t>
            </a:r>
          </a:p>
          <a:p>
            <a:pPr lvl="1" eaLnBrk="1" hangingPunct="1"/>
            <a:r>
              <a:rPr lang="en-US" altLang="en-US" sz="2400" dirty="0"/>
              <a:t>Identify alternative labs and process for relocation</a:t>
            </a:r>
          </a:p>
          <a:p>
            <a:pPr lvl="1" eaLnBrk="1" hangingPunct="1"/>
            <a:r>
              <a:rPr lang="en-US" altLang="en-US" sz="2400" dirty="0"/>
              <a:t>Reconstitute normal operations.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Evaluate the adequacy of the laboratory COOP, identify gaps, and suggest improvements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4EA5C77E-BF9A-FE41-8669-69F862C5F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800" dirty="0"/>
              <a:t>Situation Report #1: Bomb Threat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BFFAAEDF-D56B-4445-8745-2644517F285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7200" y="1295400"/>
            <a:ext cx="26670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 dirty="0"/>
              <a:t>It is [date], around 8 PM.</a:t>
            </a:r>
          </a:p>
          <a:p>
            <a:pPr marL="0" indent="0" eaLnBrk="1" hangingPunct="1">
              <a:buFontTx/>
              <a:buNone/>
            </a:pPr>
            <a:r>
              <a:rPr lang="en-US" altLang="en-US" sz="2400" dirty="0"/>
              <a:t>The FBI shares intel about a highly credible bomb threat to one or more buildings in your area.</a:t>
            </a:r>
          </a:p>
          <a:p>
            <a:pPr marL="0" indent="0" eaLnBrk="1" hangingPunct="1">
              <a:buFontTx/>
              <a:buNone/>
            </a:pPr>
            <a:r>
              <a:rPr lang="en-US" altLang="en-US" sz="2400" dirty="0"/>
              <a:t>Specific targets are not currently known.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C10C47-B91E-C54B-9D4B-30067D2279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33800" y="3418526"/>
            <a:ext cx="4876800" cy="2914315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05BBD4D1-AB6B-C445-AA9C-7E1BAF5A78D4}"/>
              </a:ext>
            </a:extLst>
          </p:cNvPr>
          <p:cNvSpPr/>
          <p:nvPr/>
        </p:nvSpPr>
        <p:spPr>
          <a:xfrm>
            <a:off x="3832529" y="5715671"/>
            <a:ext cx="993913" cy="376226"/>
          </a:xfrm>
          <a:custGeom>
            <a:avLst/>
            <a:gdLst>
              <a:gd name="connsiteX0" fmla="*/ 683812 w 993913"/>
              <a:gd name="connsiteY0" fmla="*/ 25171 h 376226"/>
              <a:gd name="connsiteX1" fmla="*/ 628153 w 993913"/>
              <a:gd name="connsiteY1" fmla="*/ 17219 h 376226"/>
              <a:gd name="connsiteX2" fmla="*/ 580445 w 993913"/>
              <a:gd name="connsiteY2" fmla="*/ 9268 h 376226"/>
              <a:gd name="connsiteX3" fmla="*/ 143123 w 993913"/>
              <a:gd name="connsiteY3" fmla="*/ 17219 h 376226"/>
              <a:gd name="connsiteX4" fmla="*/ 79513 w 993913"/>
              <a:gd name="connsiteY4" fmla="*/ 33122 h 376226"/>
              <a:gd name="connsiteX5" fmla="*/ 47708 w 993913"/>
              <a:gd name="connsiteY5" fmla="*/ 41073 h 376226"/>
              <a:gd name="connsiteX6" fmla="*/ 23854 w 993913"/>
              <a:gd name="connsiteY6" fmla="*/ 56976 h 376226"/>
              <a:gd name="connsiteX7" fmla="*/ 0 w 993913"/>
              <a:gd name="connsiteY7" fmla="*/ 104684 h 376226"/>
              <a:gd name="connsiteX8" fmla="*/ 7951 w 993913"/>
              <a:gd name="connsiteY8" fmla="*/ 184197 h 376226"/>
              <a:gd name="connsiteX9" fmla="*/ 15902 w 993913"/>
              <a:gd name="connsiteY9" fmla="*/ 208051 h 376226"/>
              <a:gd name="connsiteX10" fmla="*/ 23854 w 993913"/>
              <a:gd name="connsiteY10" fmla="*/ 239856 h 376226"/>
              <a:gd name="connsiteX11" fmla="*/ 55659 w 993913"/>
              <a:gd name="connsiteY11" fmla="*/ 311418 h 376226"/>
              <a:gd name="connsiteX12" fmla="*/ 103367 w 993913"/>
              <a:gd name="connsiteY12" fmla="*/ 327320 h 376226"/>
              <a:gd name="connsiteX13" fmla="*/ 159026 w 993913"/>
              <a:gd name="connsiteY13" fmla="*/ 351174 h 376226"/>
              <a:gd name="connsiteX14" fmla="*/ 294198 w 993913"/>
              <a:gd name="connsiteY14" fmla="*/ 359126 h 376226"/>
              <a:gd name="connsiteX15" fmla="*/ 326003 w 993913"/>
              <a:gd name="connsiteY15" fmla="*/ 367077 h 376226"/>
              <a:gd name="connsiteX16" fmla="*/ 596348 w 993913"/>
              <a:gd name="connsiteY16" fmla="*/ 367077 h 376226"/>
              <a:gd name="connsiteX17" fmla="*/ 675861 w 993913"/>
              <a:gd name="connsiteY17" fmla="*/ 359126 h 376226"/>
              <a:gd name="connsiteX18" fmla="*/ 938254 w 993913"/>
              <a:gd name="connsiteY18" fmla="*/ 343223 h 376226"/>
              <a:gd name="connsiteX19" fmla="*/ 962108 w 993913"/>
              <a:gd name="connsiteY19" fmla="*/ 327320 h 376226"/>
              <a:gd name="connsiteX20" fmla="*/ 978010 w 993913"/>
              <a:gd name="connsiteY20" fmla="*/ 279612 h 376226"/>
              <a:gd name="connsiteX21" fmla="*/ 993913 w 993913"/>
              <a:gd name="connsiteY21" fmla="*/ 255759 h 376226"/>
              <a:gd name="connsiteX22" fmla="*/ 978010 w 993913"/>
              <a:gd name="connsiteY22" fmla="*/ 160343 h 376226"/>
              <a:gd name="connsiteX23" fmla="*/ 970059 w 993913"/>
              <a:gd name="connsiteY23" fmla="*/ 128538 h 376226"/>
              <a:gd name="connsiteX24" fmla="*/ 946205 w 993913"/>
              <a:gd name="connsiteY24" fmla="*/ 104684 h 376226"/>
              <a:gd name="connsiteX25" fmla="*/ 930302 w 993913"/>
              <a:gd name="connsiteY25" fmla="*/ 80830 h 376226"/>
              <a:gd name="connsiteX26" fmla="*/ 882594 w 993913"/>
              <a:gd name="connsiteY26" fmla="*/ 56976 h 376226"/>
              <a:gd name="connsiteX27" fmla="*/ 858741 w 993913"/>
              <a:gd name="connsiteY27" fmla="*/ 41073 h 376226"/>
              <a:gd name="connsiteX28" fmla="*/ 811033 w 993913"/>
              <a:gd name="connsiteY28" fmla="*/ 25171 h 376226"/>
              <a:gd name="connsiteX29" fmla="*/ 787179 w 993913"/>
              <a:gd name="connsiteY29" fmla="*/ 17219 h 376226"/>
              <a:gd name="connsiteX30" fmla="*/ 731520 w 993913"/>
              <a:gd name="connsiteY30" fmla="*/ 9268 h 376226"/>
              <a:gd name="connsiteX31" fmla="*/ 572494 w 993913"/>
              <a:gd name="connsiteY31" fmla="*/ 1317 h 376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93913" h="376226">
                <a:moveTo>
                  <a:pt x="683812" y="25171"/>
                </a:moveTo>
                <a:lnTo>
                  <a:pt x="628153" y="17219"/>
                </a:lnTo>
                <a:cubicBezTo>
                  <a:pt x="612218" y="14767"/>
                  <a:pt x="596567" y="9268"/>
                  <a:pt x="580445" y="9268"/>
                </a:cubicBezTo>
                <a:cubicBezTo>
                  <a:pt x="434647" y="9268"/>
                  <a:pt x="288897" y="14569"/>
                  <a:pt x="143123" y="17219"/>
                </a:cubicBezTo>
                <a:lnTo>
                  <a:pt x="79513" y="33122"/>
                </a:lnTo>
                <a:lnTo>
                  <a:pt x="47708" y="41073"/>
                </a:lnTo>
                <a:cubicBezTo>
                  <a:pt x="39757" y="46374"/>
                  <a:pt x="30611" y="50219"/>
                  <a:pt x="23854" y="56976"/>
                </a:cubicBezTo>
                <a:cubicBezTo>
                  <a:pt x="8439" y="72391"/>
                  <a:pt x="6467" y="85282"/>
                  <a:pt x="0" y="104684"/>
                </a:cubicBezTo>
                <a:cubicBezTo>
                  <a:pt x="2650" y="131188"/>
                  <a:pt x="3901" y="157870"/>
                  <a:pt x="7951" y="184197"/>
                </a:cubicBezTo>
                <a:cubicBezTo>
                  <a:pt x="9225" y="192481"/>
                  <a:pt x="13599" y="199992"/>
                  <a:pt x="15902" y="208051"/>
                </a:cubicBezTo>
                <a:cubicBezTo>
                  <a:pt x="18904" y="218559"/>
                  <a:pt x="20714" y="229389"/>
                  <a:pt x="23854" y="239856"/>
                </a:cubicBezTo>
                <a:cubicBezTo>
                  <a:pt x="26168" y="247570"/>
                  <a:pt x="39927" y="301585"/>
                  <a:pt x="55659" y="311418"/>
                </a:cubicBezTo>
                <a:cubicBezTo>
                  <a:pt x="69874" y="320302"/>
                  <a:pt x="88374" y="319823"/>
                  <a:pt x="103367" y="327320"/>
                </a:cubicBezTo>
                <a:cubicBezTo>
                  <a:pt x="113716" y="332495"/>
                  <a:pt x="144399" y="349711"/>
                  <a:pt x="159026" y="351174"/>
                </a:cubicBezTo>
                <a:cubicBezTo>
                  <a:pt x="203937" y="355665"/>
                  <a:pt x="249141" y="356475"/>
                  <a:pt x="294198" y="359126"/>
                </a:cubicBezTo>
                <a:cubicBezTo>
                  <a:pt x="304800" y="361776"/>
                  <a:pt x="315224" y="365281"/>
                  <a:pt x="326003" y="367077"/>
                </a:cubicBezTo>
                <a:cubicBezTo>
                  <a:pt x="431223" y="384613"/>
                  <a:pt x="454820" y="372520"/>
                  <a:pt x="596348" y="367077"/>
                </a:cubicBezTo>
                <a:cubicBezTo>
                  <a:pt x="622852" y="364427"/>
                  <a:pt x="649258" y="360456"/>
                  <a:pt x="675861" y="359126"/>
                </a:cubicBezTo>
                <a:cubicBezTo>
                  <a:pt x="937301" y="346054"/>
                  <a:pt x="837395" y="376841"/>
                  <a:pt x="938254" y="343223"/>
                </a:cubicBezTo>
                <a:cubicBezTo>
                  <a:pt x="946205" y="337922"/>
                  <a:pt x="957043" y="335424"/>
                  <a:pt x="962108" y="327320"/>
                </a:cubicBezTo>
                <a:cubicBezTo>
                  <a:pt x="970992" y="313105"/>
                  <a:pt x="968711" y="293559"/>
                  <a:pt x="978010" y="279612"/>
                </a:cubicBezTo>
                <a:lnTo>
                  <a:pt x="993913" y="255759"/>
                </a:lnTo>
                <a:cubicBezTo>
                  <a:pt x="988612" y="223954"/>
                  <a:pt x="985830" y="191624"/>
                  <a:pt x="978010" y="160343"/>
                </a:cubicBezTo>
                <a:cubicBezTo>
                  <a:pt x="975360" y="149741"/>
                  <a:pt x="975481" y="138026"/>
                  <a:pt x="970059" y="128538"/>
                </a:cubicBezTo>
                <a:cubicBezTo>
                  <a:pt x="964480" y="118775"/>
                  <a:pt x="953404" y="113323"/>
                  <a:pt x="946205" y="104684"/>
                </a:cubicBezTo>
                <a:cubicBezTo>
                  <a:pt x="940087" y="97343"/>
                  <a:pt x="937059" y="87587"/>
                  <a:pt x="930302" y="80830"/>
                </a:cubicBezTo>
                <a:cubicBezTo>
                  <a:pt x="914887" y="65415"/>
                  <a:pt x="901996" y="63443"/>
                  <a:pt x="882594" y="56976"/>
                </a:cubicBezTo>
                <a:cubicBezTo>
                  <a:pt x="874643" y="51675"/>
                  <a:pt x="867473" y="44954"/>
                  <a:pt x="858741" y="41073"/>
                </a:cubicBezTo>
                <a:cubicBezTo>
                  <a:pt x="843423" y="34265"/>
                  <a:pt x="826936" y="30472"/>
                  <a:pt x="811033" y="25171"/>
                </a:cubicBezTo>
                <a:cubicBezTo>
                  <a:pt x="803082" y="22521"/>
                  <a:pt x="795476" y="18404"/>
                  <a:pt x="787179" y="17219"/>
                </a:cubicBezTo>
                <a:lnTo>
                  <a:pt x="731520" y="9268"/>
                </a:lnTo>
                <a:cubicBezTo>
                  <a:pt x="640185" y="-4783"/>
                  <a:pt x="716104" y="1317"/>
                  <a:pt x="572494" y="1317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487A266-C44A-4A41-959E-B4F30D312646}"/>
              </a:ext>
            </a:extLst>
          </p:cNvPr>
          <p:cNvSpPr/>
          <p:nvPr/>
        </p:nvSpPr>
        <p:spPr>
          <a:xfrm>
            <a:off x="7307249" y="3896139"/>
            <a:ext cx="1216715" cy="405517"/>
          </a:xfrm>
          <a:custGeom>
            <a:avLst/>
            <a:gdLst>
              <a:gd name="connsiteX0" fmla="*/ 787179 w 1216715"/>
              <a:gd name="connsiteY0" fmla="*/ 0 h 405517"/>
              <a:gd name="connsiteX1" fmla="*/ 683812 w 1216715"/>
              <a:gd name="connsiteY1" fmla="*/ 0 h 405517"/>
              <a:gd name="connsiteX2" fmla="*/ 190831 w 1216715"/>
              <a:gd name="connsiteY2" fmla="*/ 7951 h 405517"/>
              <a:gd name="connsiteX3" fmla="*/ 151074 w 1216715"/>
              <a:gd name="connsiteY3" fmla="*/ 15903 h 405517"/>
              <a:gd name="connsiteX4" fmla="*/ 103367 w 1216715"/>
              <a:gd name="connsiteY4" fmla="*/ 31805 h 405517"/>
              <a:gd name="connsiteX5" fmla="*/ 79513 w 1216715"/>
              <a:gd name="connsiteY5" fmla="*/ 47708 h 405517"/>
              <a:gd name="connsiteX6" fmla="*/ 55659 w 1216715"/>
              <a:gd name="connsiteY6" fmla="*/ 55659 h 405517"/>
              <a:gd name="connsiteX7" fmla="*/ 31805 w 1216715"/>
              <a:gd name="connsiteY7" fmla="*/ 79513 h 405517"/>
              <a:gd name="connsiteX8" fmla="*/ 7951 w 1216715"/>
              <a:gd name="connsiteY8" fmla="*/ 151075 h 405517"/>
              <a:gd name="connsiteX9" fmla="*/ 0 w 1216715"/>
              <a:gd name="connsiteY9" fmla="*/ 174929 h 405517"/>
              <a:gd name="connsiteX10" fmla="*/ 39756 w 1216715"/>
              <a:gd name="connsiteY10" fmla="*/ 222637 h 405517"/>
              <a:gd name="connsiteX11" fmla="*/ 87464 w 1216715"/>
              <a:gd name="connsiteY11" fmla="*/ 254442 h 405517"/>
              <a:gd name="connsiteX12" fmla="*/ 111318 w 1216715"/>
              <a:gd name="connsiteY12" fmla="*/ 270344 h 405517"/>
              <a:gd name="connsiteX13" fmla="*/ 143123 w 1216715"/>
              <a:gd name="connsiteY13" fmla="*/ 286247 h 405517"/>
              <a:gd name="connsiteX14" fmla="*/ 166977 w 1216715"/>
              <a:gd name="connsiteY14" fmla="*/ 302150 h 405517"/>
              <a:gd name="connsiteX15" fmla="*/ 198782 w 1216715"/>
              <a:gd name="connsiteY15" fmla="*/ 318052 h 405517"/>
              <a:gd name="connsiteX16" fmla="*/ 262393 w 1216715"/>
              <a:gd name="connsiteY16" fmla="*/ 333955 h 405517"/>
              <a:gd name="connsiteX17" fmla="*/ 326003 w 1216715"/>
              <a:gd name="connsiteY17" fmla="*/ 357809 h 405517"/>
              <a:gd name="connsiteX18" fmla="*/ 397565 w 1216715"/>
              <a:gd name="connsiteY18" fmla="*/ 373711 h 405517"/>
              <a:gd name="connsiteX19" fmla="*/ 461175 w 1216715"/>
              <a:gd name="connsiteY19" fmla="*/ 381663 h 405517"/>
              <a:gd name="connsiteX20" fmla="*/ 500932 w 1216715"/>
              <a:gd name="connsiteY20" fmla="*/ 389614 h 405517"/>
              <a:gd name="connsiteX21" fmla="*/ 524786 w 1216715"/>
              <a:gd name="connsiteY21" fmla="*/ 397565 h 405517"/>
              <a:gd name="connsiteX22" fmla="*/ 604299 w 1216715"/>
              <a:gd name="connsiteY22" fmla="*/ 405517 h 405517"/>
              <a:gd name="connsiteX23" fmla="*/ 906448 w 1216715"/>
              <a:gd name="connsiteY23" fmla="*/ 397565 h 405517"/>
              <a:gd name="connsiteX24" fmla="*/ 1105231 w 1216715"/>
              <a:gd name="connsiteY24" fmla="*/ 381663 h 405517"/>
              <a:gd name="connsiteX25" fmla="*/ 1160890 w 1216715"/>
              <a:gd name="connsiteY25" fmla="*/ 365760 h 405517"/>
              <a:gd name="connsiteX26" fmla="*/ 1184744 w 1216715"/>
              <a:gd name="connsiteY26" fmla="*/ 349858 h 405517"/>
              <a:gd name="connsiteX27" fmla="*/ 1216549 w 1216715"/>
              <a:gd name="connsiteY27" fmla="*/ 302150 h 405517"/>
              <a:gd name="connsiteX28" fmla="*/ 1192695 w 1216715"/>
              <a:gd name="connsiteY28" fmla="*/ 190831 h 405517"/>
              <a:gd name="connsiteX29" fmla="*/ 1113182 w 1216715"/>
              <a:gd name="connsiteY29" fmla="*/ 111318 h 405517"/>
              <a:gd name="connsiteX30" fmla="*/ 1065474 w 1216715"/>
              <a:gd name="connsiteY30" fmla="*/ 71562 h 405517"/>
              <a:gd name="connsiteX31" fmla="*/ 978010 w 1216715"/>
              <a:gd name="connsiteY31" fmla="*/ 47708 h 405517"/>
              <a:gd name="connsiteX32" fmla="*/ 922351 w 1216715"/>
              <a:gd name="connsiteY32" fmla="*/ 39757 h 405517"/>
              <a:gd name="connsiteX33" fmla="*/ 850789 w 1216715"/>
              <a:gd name="connsiteY33" fmla="*/ 23854 h 405517"/>
              <a:gd name="connsiteX34" fmla="*/ 699714 w 1216715"/>
              <a:gd name="connsiteY34" fmla="*/ 15903 h 405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16715" h="405517">
                <a:moveTo>
                  <a:pt x="787179" y="0"/>
                </a:moveTo>
                <a:cubicBezTo>
                  <a:pt x="625787" y="23055"/>
                  <a:pt x="827233" y="0"/>
                  <a:pt x="683812" y="0"/>
                </a:cubicBezTo>
                <a:cubicBezTo>
                  <a:pt x="519464" y="0"/>
                  <a:pt x="355158" y="5301"/>
                  <a:pt x="190831" y="7951"/>
                </a:cubicBezTo>
                <a:cubicBezTo>
                  <a:pt x="177579" y="10602"/>
                  <a:pt x="164113" y="12347"/>
                  <a:pt x="151074" y="15903"/>
                </a:cubicBezTo>
                <a:cubicBezTo>
                  <a:pt x="134902" y="20314"/>
                  <a:pt x="103367" y="31805"/>
                  <a:pt x="103367" y="31805"/>
                </a:cubicBezTo>
                <a:cubicBezTo>
                  <a:pt x="95416" y="37106"/>
                  <a:pt x="88060" y="43434"/>
                  <a:pt x="79513" y="47708"/>
                </a:cubicBezTo>
                <a:cubicBezTo>
                  <a:pt x="72016" y="51456"/>
                  <a:pt x="62633" y="51010"/>
                  <a:pt x="55659" y="55659"/>
                </a:cubicBezTo>
                <a:cubicBezTo>
                  <a:pt x="46303" y="61896"/>
                  <a:pt x="39756" y="71562"/>
                  <a:pt x="31805" y="79513"/>
                </a:cubicBezTo>
                <a:lnTo>
                  <a:pt x="7951" y="151075"/>
                </a:lnTo>
                <a:lnTo>
                  <a:pt x="0" y="174929"/>
                </a:lnTo>
                <a:cubicBezTo>
                  <a:pt x="14136" y="196133"/>
                  <a:pt x="18563" y="206154"/>
                  <a:pt x="39756" y="222637"/>
                </a:cubicBezTo>
                <a:cubicBezTo>
                  <a:pt x="54843" y="234371"/>
                  <a:pt x="71561" y="243840"/>
                  <a:pt x="87464" y="254442"/>
                </a:cubicBezTo>
                <a:cubicBezTo>
                  <a:pt x="95415" y="259743"/>
                  <a:pt x="102771" y="266070"/>
                  <a:pt x="111318" y="270344"/>
                </a:cubicBezTo>
                <a:cubicBezTo>
                  <a:pt x="121920" y="275645"/>
                  <a:pt x="132832" y="280366"/>
                  <a:pt x="143123" y="286247"/>
                </a:cubicBezTo>
                <a:cubicBezTo>
                  <a:pt x="151420" y="290988"/>
                  <a:pt x="158680" y="297409"/>
                  <a:pt x="166977" y="302150"/>
                </a:cubicBezTo>
                <a:cubicBezTo>
                  <a:pt x="177268" y="308031"/>
                  <a:pt x="187537" y="314304"/>
                  <a:pt x="198782" y="318052"/>
                </a:cubicBezTo>
                <a:cubicBezTo>
                  <a:pt x="219517" y="324963"/>
                  <a:pt x="262393" y="333955"/>
                  <a:pt x="262393" y="333955"/>
                </a:cubicBezTo>
                <a:cubicBezTo>
                  <a:pt x="299228" y="358512"/>
                  <a:pt x="274420" y="346346"/>
                  <a:pt x="326003" y="357809"/>
                </a:cubicBezTo>
                <a:cubicBezTo>
                  <a:pt x="361624" y="365725"/>
                  <a:pt x="358588" y="367714"/>
                  <a:pt x="397565" y="373711"/>
                </a:cubicBezTo>
                <a:cubicBezTo>
                  <a:pt x="418685" y="376960"/>
                  <a:pt x="440055" y="378414"/>
                  <a:pt x="461175" y="381663"/>
                </a:cubicBezTo>
                <a:cubicBezTo>
                  <a:pt x="474533" y="383718"/>
                  <a:pt x="487821" y="386336"/>
                  <a:pt x="500932" y="389614"/>
                </a:cubicBezTo>
                <a:cubicBezTo>
                  <a:pt x="509063" y="391647"/>
                  <a:pt x="516502" y="396291"/>
                  <a:pt x="524786" y="397565"/>
                </a:cubicBezTo>
                <a:cubicBezTo>
                  <a:pt x="551113" y="401615"/>
                  <a:pt x="577795" y="402866"/>
                  <a:pt x="604299" y="405517"/>
                </a:cubicBezTo>
                <a:lnTo>
                  <a:pt x="906448" y="397565"/>
                </a:lnTo>
                <a:cubicBezTo>
                  <a:pt x="1185005" y="388280"/>
                  <a:pt x="1012324" y="408208"/>
                  <a:pt x="1105231" y="381663"/>
                </a:cubicBezTo>
                <a:cubicBezTo>
                  <a:pt x="1117114" y="378268"/>
                  <a:pt x="1148184" y="372113"/>
                  <a:pt x="1160890" y="365760"/>
                </a:cubicBezTo>
                <a:cubicBezTo>
                  <a:pt x="1169437" y="361486"/>
                  <a:pt x="1176793" y="355159"/>
                  <a:pt x="1184744" y="349858"/>
                </a:cubicBezTo>
                <a:cubicBezTo>
                  <a:pt x="1195346" y="333955"/>
                  <a:pt x="1218920" y="321115"/>
                  <a:pt x="1216549" y="302150"/>
                </a:cubicBezTo>
                <a:cubicBezTo>
                  <a:pt x="1213184" y="275232"/>
                  <a:pt x="1210127" y="216978"/>
                  <a:pt x="1192695" y="190831"/>
                </a:cubicBezTo>
                <a:cubicBezTo>
                  <a:pt x="1107883" y="63614"/>
                  <a:pt x="1219199" y="217335"/>
                  <a:pt x="1113182" y="111318"/>
                </a:cubicBezTo>
                <a:cubicBezTo>
                  <a:pt x="1098200" y="96336"/>
                  <a:pt x="1085402" y="80419"/>
                  <a:pt x="1065474" y="71562"/>
                </a:cubicBezTo>
                <a:cubicBezTo>
                  <a:pt x="1037516" y="59136"/>
                  <a:pt x="1007944" y="52697"/>
                  <a:pt x="978010" y="47708"/>
                </a:cubicBezTo>
                <a:cubicBezTo>
                  <a:pt x="959524" y="44627"/>
                  <a:pt x="940790" y="43110"/>
                  <a:pt x="922351" y="39757"/>
                </a:cubicBezTo>
                <a:cubicBezTo>
                  <a:pt x="891432" y="34135"/>
                  <a:pt x="883951" y="27012"/>
                  <a:pt x="850789" y="23854"/>
                </a:cubicBezTo>
                <a:cubicBezTo>
                  <a:pt x="762092" y="15407"/>
                  <a:pt x="757363" y="15903"/>
                  <a:pt x="699714" y="15903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4A2935E-0C6E-B240-ABB2-35182C944BC0}"/>
              </a:ext>
            </a:extLst>
          </p:cNvPr>
          <p:cNvSpPr/>
          <p:nvPr/>
        </p:nvSpPr>
        <p:spPr>
          <a:xfrm>
            <a:off x="6949440" y="5200153"/>
            <a:ext cx="516835" cy="333955"/>
          </a:xfrm>
          <a:custGeom>
            <a:avLst/>
            <a:gdLst>
              <a:gd name="connsiteX0" fmla="*/ 453224 w 516835"/>
              <a:gd name="connsiteY0" fmla="*/ 103367 h 333955"/>
              <a:gd name="connsiteX1" fmla="*/ 397565 w 516835"/>
              <a:gd name="connsiteY1" fmla="*/ 63610 h 333955"/>
              <a:gd name="connsiteX2" fmla="*/ 373711 w 516835"/>
              <a:gd name="connsiteY2" fmla="*/ 55659 h 333955"/>
              <a:gd name="connsiteX3" fmla="*/ 341906 w 516835"/>
              <a:gd name="connsiteY3" fmla="*/ 39757 h 333955"/>
              <a:gd name="connsiteX4" fmla="*/ 318052 w 516835"/>
              <a:gd name="connsiteY4" fmla="*/ 23854 h 333955"/>
              <a:gd name="connsiteX5" fmla="*/ 270344 w 516835"/>
              <a:gd name="connsiteY5" fmla="*/ 7951 h 333955"/>
              <a:gd name="connsiteX6" fmla="*/ 246490 w 516835"/>
              <a:gd name="connsiteY6" fmla="*/ 0 h 333955"/>
              <a:gd name="connsiteX7" fmla="*/ 111318 w 516835"/>
              <a:gd name="connsiteY7" fmla="*/ 7951 h 333955"/>
              <a:gd name="connsiteX8" fmla="*/ 63610 w 516835"/>
              <a:gd name="connsiteY8" fmla="*/ 23854 h 333955"/>
              <a:gd name="connsiteX9" fmla="*/ 7951 w 516835"/>
              <a:gd name="connsiteY9" fmla="*/ 79513 h 333955"/>
              <a:gd name="connsiteX10" fmla="*/ 0 w 516835"/>
              <a:gd name="connsiteY10" fmla="*/ 127221 h 333955"/>
              <a:gd name="connsiteX11" fmla="*/ 7951 w 516835"/>
              <a:gd name="connsiteY11" fmla="*/ 151075 h 333955"/>
              <a:gd name="connsiteX12" fmla="*/ 15903 w 516835"/>
              <a:gd name="connsiteY12" fmla="*/ 190831 h 333955"/>
              <a:gd name="connsiteX13" fmla="*/ 71562 w 516835"/>
              <a:gd name="connsiteY13" fmla="*/ 262393 h 333955"/>
              <a:gd name="connsiteX14" fmla="*/ 95416 w 516835"/>
              <a:gd name="connsiteY14" fmla="*/ 278296 h 333955"/>
              <a:gd name="connsiteX15" fmla="*/ 119270 w 516835"/>
              <a:gd name="connsiteY15" fmla="*/ 286247 h 333955"/>
              <a:gd name="connsiteX16" fmla="*/ 174929 w 516835"/>
              <a:gd name="connsiteY16" fmla="*/ 310101 h 333955"/>
              <a:gd name="connsiteX17" fmla="*/ 198783 w 516835"/>
              <a:gd name="connsiteY17" fmla="*/ 326004 h 333955"/>
              <a:gd name="connsiteX18" fmla="*/ 270344 w 516835"/>
              <a:gd name="connsiteY18" fmla="*/ 333955 h 333955"/>
              <a:gd name="connsiteX19" fmla="*/ 389614 w 516835"/>
              <a:gd name="connsiteY19" fmla="*/ 326004 h 333955"/>
              <a:gd name="connsiteX20" fmla="*/ 437322 w 516835"/>
              <a:gd name="connsiteY20" fmla="*/ 302150 h 333955"/>
              <a:gd name="connsiteX21" fmla="*/ 461176 w 516835"/>
              <a:gd name="connsiteY21" fmla="*/ 278296 h 333955"/>
              <a:gd name="connsiteX22" fmla="*/ 485030 w 516835"/>
              <a:gd name="connsiteY22" fmla="*/ 262393 h 333955"/>
              <a:gd name="connsiteX23" fmla="*/ 500932 w 516835"/>
              <a:gd name="connsiteY23" fmla="*/ 230588 h 333955"/>
              <a:gd name="connsiteX24" fmla="*/ 516835 w 516835"/>
              <a:gd name="connsiteY24" fmla="*/ 174929 h 333955"/>
              <a:gd name="connsiteX25" fmla="*/ 500932 w 516835"/>
              <a:gd name="connsiteY25" fmla="*/ 119270 h 333955"/>
              <a:gd name="connsiteX26" fmla="*/ 461176 w 516835"/>
              <a:gd name="connsiteY26" fmla="*/ 79513 h 333955"/>
              <a:gd name="connsiteX27" fmla="*/ 405517 w 516835"/>
              <a:gd name="connsiteY27" fmla="*/ 55659 h 333955"/>
              <a:gd name="connsiteX28" fmla="*/ 389614 w 516835"/>
              <a:gd name="connsiteY28" fmla="*/ 55659 h 333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16835" h="333955">
                <a:moveTo>
                  <a:pt x="453224" y="103367"/>
                </a:moveTo>
                <a:cubicBezTo>
                  <a:pt x="434671" y="90115"/>
                  <a:pt x="417116" y="75341"/>
                  <a:pt x="397565" y="63610"/>
                </a:cubicBezTo>
                <a:cubicBezTo>
                  <a:pt x="390378" y="59298"/>
                  <a:pt x="381415" y="58960"/>
                  <a:pt x="373711" y="55659"/>
                </a:cubicBezTo>
                <a:cubicBezTo>
                  <a:pt x="362816" y="50990"/>
                  <a:pt x="352197" y="45638"/>
                  <a:pt x="341906" y="39757"/>
                </a:cubicBezTo>
                <a:cubicBezTo>
                  <a:pt x="333609" y="35016"/>
                  <a:pt x="326785" y="27735"/>
                  <a:pt x="318052" y="23854"/>
                </a:cubicBezTo>
                <a:cubicBezTo>
                  <a:pt x="302734" y="17046"/>
                  <a:pt x="286247" y="13252"/>
                  <a:pt x="270344" y="7951"/>
                </a:cubicBezTo>
                <a:lnTo>
                  <a:pt x="246490" y="0"/>
                </a:lnTo>
                <a:cubicBezTo>
                  <a:pt x="201433" y="2650"/>
                  <a:pt x="156074" y="2113"/>
                  <a:pt x="111318" y="7951"/>
                </a:cubicBezTo>
                <a:cubicBezTo>
                  <a:pt x="94696" y="10119"/>
                  <a:pt x="63610" y="23854"/>
                  <a:pt x="63610" y="23854"/>
                </a:cubicBezTo>
                <a:cubicBezTo>
                  <a:pt x="8929" y="60308"/>
                  <a:pt x="21947" y="37528"/>
                  <a:pt x="7951" y="79513"/>
                </a:cubicBezTo>
                <a:cubicBezTo>
                  <a:pt x="5301" y="95416"/>
                  <a:pt x="0" y="111099"/>
                  <a:pt x="0" y="127221"/>
                </a:cubicBezTo>
                <a:cubicBezTo>
                  <a:pt x="0" y="135602"/>
                  <a:pt x="5918" y="142944"/>
                  <a:pt x="7951" y="151075"/>
                </a:cubicBezTo>
                <a:cubicBezTo>
                  <a:pt x="11229" y="164186"/>
                  <a:pt x="10311" y="178528"/>
                  <a:pt x="15903" y="190831"/>
                </a:cubicBezTo>
                <a:cubicBezTo>
                  <a:pt x="26716" y="214618"/>
                  <a:pt x="50214" y="244603"/>
                  <a:pt x="71562" y="262393"/>
                </a:cubicBezTo>
                <a:cubicBezTo>
                  <a:pt x="78903" y="268511"/>
                  <a:pt x="86869" y="274022"/>
                  <a:pt x="95416" y="278296"/>
                </a:cubicBezTo>
                <a:cubicBezTo>
                  <a:pt x="102913" y="282044"/>
                  <a:pt x="111319" y="283597"/>
                  <a:pt x="119270" y="286247"/>
                </a:cubicBezTo>
                <a:cubicBezTo>
                  <a:pt x="179151" y="326170"/>
                  <a:pt x="103049" y="279296"/>
                  <a:pt x="174929" y="310101"/>
                </a:cubicBezTo>
                <a:cubicBezTo>
                  <a:pt x="183713" y="313865"/>
                  <a:pt x="189512" y="323686"/>
                  <a:pt x="198783" y="326004"/>
                </a:cubicBezTo>
                <a:cubicBezTo>
                  <a:pt x="222067" y="331825"/>
                  <a:pt x="246490" y="331305"/>
                  <a:pt x="270344" y="333955"/>
                </a:cubicBezTo>
                <a:cubicBezTo>
                  <a:pt x="310101" y="331305"/>
                  <a:pt x="350013" y="330404"/>
                  <a:pt x="389614" y="326004"/>
                </a:cubicBezTo>
                <a:cubicBezTo>
                  <a:pt x="406163" y="324165"/>
                  <a:pt x="425159" y="312285"/>
                  <a:pt x="437322" y="302150"/>
                </a:cubicBezTo>
                <a:cubicBezTo>
                  <a:pt x="445961" y="294951"/>
                  <a:pt x="452537" y="285495"/>
                  <a:pt x="461176" y="278296"/>
                </a:cubicBezTo>
                <a:cubicBezTo>
                  <a:pt x="468517" y="272178"/>
                  <a:pt x="477079" y="267694"/>
                  <a:pt x="485030" y="262393"/>
                </a:cubicBezTo>
                <a:cubicBezTo>
                  <a:pt x="490331" y="251791"/>
                  <a:pt x="496263" y="241483"/>
                  <a:pt x="500932" y="230588"/>
                </a:cubicBezTo>
                <a:cubicBezTo>
                  <a:pt x="507774" y="214622"/>
                  <a:pt x="512801" y="191063"/>
                  <a:pt x="516835" y="174929"/>
                </a:cubicBezTo>
                <a:cubicBezTo>
                  <a:pt x="514288" y="164743"/>
                  <a:pt x="506634" y="130674"/>
                  <a:pt x="500932" y="119270"/>
                </a:cubicBezTo>
                <a:cubicBezTo>
                  <a:pt x="489270" y="95946"/>
                  <a:pt x="483440" y="92235"/>
                  <a:pt x="461176" y="79513"/>
                </a:cubicBezTo>
                <a:cubicBezTo>
                  <a:pt x="447252" y="71556"/>
                  <a:pt x="422671" y="59090"/>
                  <a:pt x="405517" y="55659"/>
                </a:cubicBezTo>
                <a:cubicBezTo>
                  <a:pt x="400319" y="54619"/>
                  <a:pt x="394915" y="55659"/>
                  <a:pt x="389614" y="55659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21">
            <a:extLst>
              <a:ext uri="{FF2B5EF4-FFF2-40B4-BE49-F238E27FC236}">
                <a16:creationId xmlns:a16="http://schemas.microsoft.com/office/drawing/2014/main" id="{E6FB5D57-A4F3-FA44-9F49-AD7EAC763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86606" y="1173362"/>
            <a:ext cx="3429000" cy="2255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B5D25E4-2F0D-3E42-85BC-15EA0635B04C}"/>
              </a:ext>
            </a:extLst>
          </p:cNvPr>
          <p:cNvSpPr/>
          <p:nvPr/>
        </p:nvSpPr>
        <p:spPr>
          <a:xfrm>
            <a:off x="4915105" y="6323819"/>
            <a:ext cx="45855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image shared by the US Marine Corps via Flickr; U.S. government work.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9CAB88-9906-4AB3-B739-DD958BD0AE31}"/>
              </a:ext>
            </a:extLst>
          </p:cNvPr>
          <p:cNvSpPr txBox="1"/>
          <p:nvPr/>
        </p:nvSpPr>
        <p:spPr>
          <a:xfrm>
            <a:off x="3657600" y="3124200"/>
            <a:ext cx="5029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Replace with map of your area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DA56496E-3033-EF4F-B3DF-6B523AAA67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141D4881-588E-1C43-A9E7-92649063469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How would you learn more about the bomb threats?</a:t>
            </a:r>
          </a:p>
          <a:p>
            <a:pPr eaLnBrk="1" hangingPunct="1"/>
            <a:r>
              <a:rPr lang="en-US" altLang="en-US" sz="2800" dirty="0"/>
              <a:t>What actions need to be taken?</a:t>
            </a:r>
          </a:p>
          <a:p>
            <a:pPr eaLnBrk="1" hangingPunct="1"/>
            <a:r>
              <a:rPr lang="en-US" altLang="en-US" sz="2800" dirty="0"/>
              <a:t>What decisions need to be made? Who makes these decisions?</a:t>
            </a:r>
          </a:p>
          <a:p>
            <a:pPr eaLnBrk="1" hangingPunct="1"/>
            <a:r>
              <a:rPr lang="en-US" altLang="en-US" sz="2800" dirty="0"/>
              <a:t>How will the bomb threats likely impact lab operations?</a:t>
            </a:r>
          </a:p>
          <a:p>
            <a:pPr eaLnBrk="1" hangingPunct="1"/>
            <a:endParaRPr lang="en-US" altLang="en-US" sz="2800" dirty="0"/>
          </a:p>
          <a:p>
            <a:pPr eaLnBrk="1" hangingPunct="1"/>
            <a:endParaRPr lang="en-US" altLang="en-US" sz="2800" dirty="0"/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D69E1BB0-421D-F446-B4BD-0F2B5D529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825" y="33369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8292A270-0036-9B4E-8B50-907C4EC33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800" dirty="0"/>
              <a:t>Situation Report #1: Bomb Threat, Continued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BC89988-A6D2-A14D-AD96-EC3BDCF8217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71500" y="3886200"/>
            <a:ext cx="8001000" cy="1781769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By 8 AM on [Day 2], the FBI and local law enforcement have narrowed the search radius to a few city blocks.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 dirty="0"/>
              <a:t>In an effort to prevent detonation of the bombs by cell phone, the Department of Homeland Security authorizes jamming all cell signals in the area.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 dirty="0"/>
              <a:t>It is not known when cellular service will return.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B52915-2A0C-4635-B446-155EBCCAB9A2}"/>
              </a:ext>
            </a:extLst>
          </p:cNvPr>
          <p:cNvSpPr txBox="1"/>
          <p:nvPr/>
        </p:nvSpPr>
        <p:spPr>
          <a:xfrm>
            <a:off x="571500" y="1524000"/>
            <a:ext cx="7886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Insert map of your area here</a:t>
            </a:r>
          </a:p>
        </p:txBody>
      </p:sp>
    </p:spTree>
    <p:extLst>
      <p:ext uri="{BB962C8B-B14F-4D97-AF65-F5344CB8AC3E}">
        <p14:creationId xmlns:p14="http://schemas.microsoft.com/office/powerpoint/2010/main" val="95920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572F9F4E-D55A-2841-BDE2-88C92A8C8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97C9C80-074D-1043-9D03-B0463106302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What actions need to be taken?</a:t>
            </a:r>
          </a:p>
          <a:p>
            <a:pPr eaLnBrk="1" hangingPunct="1"/>
            <a:r>
              <a:rPr lang="en-US" altLang="en-US" sz="2800" dirty="0"/>
              <a:t>Does this new information change any of your previous decisions?</a:t>
            </a:r>
          </a:p>
          <a:p>
            <a:pPr eaLnBrk="1" hangingPunct="1"/>
            <a:r>
              <a:rPr lang="en-US" altLang="en-US" sz="2800" dirty="0"/>
              <a:t>What new decisions need to be made? Who makes these decisions?</a:t>
            </a:r>
          </a:p>
          <a:p>
            <a:pPr eaLnBrk="1" hangingPunct="1"/>
            <a:r>
              <a:rPr lang="en-US" altLang="en-US" sz="2800" dirty="0"/>
              <a:t>How will the cell phone jamming affect lab operations?</a:t>
            </a:r>
          </a:p>
          <a:p>
            <a:pPr eaLnBrk="1" hangingPunct="1"/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91323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50F2FABC-507F-ED43-A4E5-B4FF445AD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Discussion: Notification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67577884-CB1F-5D43-8947-F3EEE6B99C9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1417638"/>
            <a:ext cx="8229600" cy="49307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How do you notify employees? What back-up communications systems do you have?</a:t>
            </a:r>
          </a:p>
          <a:p>
            <a:pPr eaLnBrk="1" hangingPunct="1"/>
            <a:r>
              <a:rPr lang="en-US" altLang="en-US" sz="2800" dirty="0"/>
              <a:t>Is contact information up to date?</a:t>
            </a:r>
          </a:p>
          <a:p>
            <a:pPr eaLnBrk="1" hangingPunct="1"/>
            <a:r>
              <a:rPr lang="en-US" altLang="en-US" sz="2800" dirty="0"/>
              <a:t>When was the last time you conducted a call-down drill?</a:t>
            </a:r>
          </a:p>
          <a:p>
            <a:pPr eaLnBrk="1" hangingPunct="1"/>
            <a:r>
              <a:rPr lang="en-US" altLang="en-US" sz="2800" dirty="0"/>
              <a:t>What other agencies do you notify?</a:t>
            </a:r>
          </a:p>
          <a:p>
            <a:r>
              <a:rPr lang="en-US" sz="2800" dirty="0">
                <a:ea typeface="+mn-lt"/>
                <a:cs typeface="+mn-lt"/>
              </a:rPr>
              <a:t>What external partners or services do you notify?</a:t>
            </a:r>
            <a:endParaRPr lang="en-US" altLang="en-US" sz="2800" dirty="0"/>
          </a:p>
          <a:p>
            <a:pPr eaLnBrk="1" hangingPunct="1"/>
            <a:endParaRPr lang="en-US" altLang="en-US" sz="2800" dirty="0"/>
          </a:p>
          <a:p>
            <a:pPr eaLnBrk="1" hangingPunct="1"/>
            <a:endParaRPr lang="en-US" alt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EP HD Presentation Template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EP HD Presentation Template  -  Read-Only" id="{0856F6BA-6A13-1B45-86B5-A9614DFA6134}" vid="{E1FD75E9-93B8-C54D-B8DA-B698CAD6245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 xmlns="5af08be3-da31-4ed0-bd15-c2f68cc29029" xsi:nil="true"/>
    <Doc_x0020_Type xmlns="e07e571d-e961-4eea-8175-04f8272efe9a">Final Materials</Doc_x0020_Type>
    <_dlc_DocId xmlns="5af08be3-da31-4ed0-bd15-c2f68cc29029">Q77AU6S3KYZS-1502207612-89</_dlc_DocId>
    <_dlc_DocIdUrl xmlns="5af08be3-da31-4ed0-bd15-c2f68cc29029">
      <Url>https://www.aphlweb.org/cmt/phprcmt/coop/2019COOP/_layouts/15/DocIdRedir.aspx?ID=Q77AU6S3KYZS-1502207612-89</Url>
      <Description>Q77AU6S3KYZS-1502207612-89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25FC3FE955C549B3E678440BA948B9" ma:contentTypeVersion="2" ma:contentTypeDescription="Create a new document." ma:contentTypeScope="" ma:versionID="307cf532e47502ebee2e563f0596f83d">
  <xsd:schema xmlns:xsd="http://www.w3.org/2001/XMLSchema" xmlns:xs="http://www.w3.org/2001/XMLSchema" xmlns:p="http://schemas.microsoft.com/office/2006/metadata/properties" xmlns:ns2="5af08be3-da31-4ed0-bd15-c2f68cc29029" xmlns:ns3="e07e571d-e961-4eea-8175-04f8272efe9a" targetNamespace="http://schemas.microsoft.com/office/2006/metadata/properties" ma:root="true" ma:fieldsID="6b014fa5754040936ac8b7cce966d428" ns2:_="" ns3:_="">
    <xsd:import namespace="5af08be3-da31-4ed0-bd15-c2f68cc29029"/>
    <xsd:import namespace="e07e571d-e961-4eea-8175-04f8272efe9a"/>
    <xsd:element name="properties">
      <xsd:complexType>
        <xsd:sequence>
          <xsd:element name="documentManagement">
            <xsd:complexType>
              <xsd:all>
                <xsd:element ref="ns2:Description" minOccurs="0"/>
                <xsd:element ref="ns2:_dlc_DocId" minOccurs="0"/>
                <xsd:element ref="ns2:_dlc_DocIdUrl" minOccurs="0"/>
                <xsd:element ref="ns2:_dlc_DocIdPersistId" minOccurs="0"/>
                <xsd:element ref="ns3:Doc_x0020_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f08be3-da31-4ed0-bd15-c2f68cc29029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tion" ma:internalName="Description">
      <xsd:simpleType>
        <xsd:restriction base="dms:Note">
          <xsd:maxLength value="255"/>
        </xsd:restriction>
      </xsd:simpleType>
    </xsd:element>
    <xsd:element name="_dlc_DocId" ma:index="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7e571d-e961-4eea-8175-04f8272efe9a" elementFormDefault="qualified">
    <xsd:import namespace="http://schemas.microsoft.com/office/2006/documentManagement/types"/>
    <xsd:import namespace="http://schemas.microsoft.com/office/infopath/2007/PartnerControls"/>
    <xsd:element name="Doc_x0020_Type" ma:index="12" ma:displayName="Doc Type" ma:default="COOP Plan" ma:format="Dropdown" ma:internalName="Doc_x0020_Type">
      <xsd:simpleType>
        <xsd:union memberTypes="dms:Text">
          <xsd:simpleType>
            <xsd:restriction base="dms:Choice">
              <xsd:enumeration value="COOP Plan"/>
              <xsd:enumeration value="Tabletop Exercise Agenda"/>
              <xsd:enumeration value="Oth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4049D17-FFCA-4959-A403-56880CC3FB6A}">
  <ds:schemaRefs>
    <ds:schemaRef ds:uri="http://purl.org/dc/dcmitype/"/>
    <ds:schemaRef ds:uri="b2b8aa27-b212-4b8b-8244-95de9df0ae43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ec7fdf7-383d-47f2-9658-347cd52147cb"/>
  </ds:schemaRefs>
</ds:datastoreItem>
</file>

<file path=customXml/itemProps2.xml><?xml version="1.0" encoding="utf-8"?>
<ds:datastoreItem xmlns:ds="http://schemas.openxmlformats.org/officeDocument/2006/customXml" ds:itemID="{8ADA4303-9378-4C7B-9429-41363F9D1E65}"/>
</file>

<file path=customXml/itemProps3.xml><?xml version="1.0" encoding="utf-8"?>
<ds:datastoreItem xmlns:ds="http://schemas.openxmlformats.org/officeDocument/2006/customXml" ds:itemID="{FD639C54-8EE6-436D-BB29-EE6576CAC8C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959E49A-954C-4BE3-B80B-382C220DEE53}"/>
</file>

<file path=docProps/app.xml><?xml version="1.0" encoding="utf-8"?>
<Properties xmlns="http://schemas.openxmlformats.org/officeDocument/2006/extended-properties" xmlns:vt="http://schemas.openxmlformats.org/officeDocument/2006/docPropsVTypes">
  <Template>CHEP HD Presentation Template </Template>
  <TotalTime>15825</TotalTime>
  <Words>1612</Words>
  <Application>Microsoft Macintosh PowerPoint</Application>
  <PresentationFormat>On-screen Show (4:3)</PresentationFormat>
  <Paragraphs>203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Franklin Gothic Book</vt:lpstr>
      <vt:lpstr>Franklin Gothic Medium</vt:lpstr>
      <vt:lpstr>CHEP HD Presentation Template </vt:lpstr>
      <vt:lpstr>Continuity of Operations Plan (COOP) Tabletop Exercise</vt:lpstr>
      <vt:lpstr>Welcome</vt:lpstr>
      <vt:lpstr>Exercise Guidelines</vt:lpstr>
      <vt:lpstr>Objectives</vt:lpstr>
      <vt:lpstr>Situation Report #1: Bomb Threat</vt:lpstr>
      <vt:lpstr>Discussion</vt:lpstr>
      <vt:lpstr>Situation Report #1: Bomb Threat, Continued</vt:lpstr>
      <vt:lpstr>Discussion</vt:lpstr>
      <vt:lpstr>Discussion: Notification</vt:lpstr>
      <vt:lpstr>Situation Report #2: Detonation</vt:lpstr>
      <vt:lpstr>Discussion</vt:lpstr>
      <vt:lpstr>Discussion: Alternative Facilities/Relocation</vt:lpstr>
      <vt:lpstr>Situation Report #2: Detonation, Continued</vt:lpstr>
      <vt:lpstr>Discussion</vt:lpstr>
      <vt:lpstr>Discussion: Identification of Essential Activities</vt:lpstr>
      <vt:lpstr>Situation Report #3: Lab Sustains Damage</vt:lpstr>
      <vt:lpstr>Discussion: Relocation/Alternative Facilities</vt:lpstr>
      <vt:lpstr>Situation Report #4: Restoration</vt:lpstr>
      <vt:lpstr>Discussion: Reconstitution</vt:lpstr>
      <vt:lpstr>PowerPoint Presentation</vt:lpstr>
      <vt:lpstr>Hot Wash</vt:lpstr>
    </vt:vector>
  </TitlesOfParts>
  <Company>RAND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Continuity of Operations Plan (COOP) Tabletop Exercise</dc:title>
  <dc:creator>AP</dc:creator>
  <cp:lastModifiedBy>Shelton, Shoshana</cp:lastModifiedBy>
  <cp:revision>328</cp:revision>
  <cp:lastPrinted>2019-06-25T20:49:32Z</cp:lastPrinted>
  <dcterms:created xsi:type="dcterms:W3CDTF">2011-02-07T17:14:59Z</dcterms:created>
  <dcterms:modified xsi:type="dcterms:W3CDTF">2019-08-26T18:04:56Z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0x0101007725FC3FE955C549B3E678440BA948B9</vt:lpwstr>
  </property>
  <property fmtid="{D5CDD505-2E9C-101B-9397-08002B2CF9AE}" pid="3" name="_dlc_DocIdItemGuid">
    <vt:lpwstr>f982567d-fc70-41cb-b1a7-705747d092cc</vt:lpwstr>
  </property>
</Properties>
</file>