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4.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16.xml" ContentType="application/vnd.openxmlformats-officedocument.presentationml.notesSlide+xml"/>
  <Override PartName="/ppt/slideMasters/slideMaster1.xml" ContentType="application/vnd.openxmlformats-officedocument.presentationml.slideMaster+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7" r:id="rId4"/>
  </p:sldMasterIdLst>
  <p:notesMasterIdLst>
    <p:notesMasterId r:id="rId25"/>
  </p:notesMasterIdLst>
  <p:handoutMasterIdLst>
    <p:handoutMasterId r:id="rId26"/>
  </p:handoutMasterIdLst>
  <p:sldIdLst>
    <p:sldId id="285" r:id="rId5"/>
    <p:sldId id="269" r:id="rId6"/>
    <p:sldId id="267" r:id="rId7"/>
    <p:sldId id="257" r:id="rId8"/>
    <p:sldId id="259" r:id="rId9"/>
    <p:sldId id="266" r:id="rId10"/>
    <p:sldId id="289" r:id="rId11"/>
    <p:sldId id="271" r:id="rId12"/>
    <p:sldId id="282" r:id="rId13"/>
    <p:sldId id="283" r:id="rId14"/>
    <p:sldId id="278" r:id="rId15"/>
    <p:sldId id="263" r:id="rId16"/>
    <p:sldId id="284" r:id="rId17"/>
    <p:sldId id="290" r:id="rId18"/>
    <p:sldId id="279" r:id="rId19"/>
    <p:sldId id="280" r:id="rId20"/>
    <p:sldId id="281" r:id="rId21"/>
    <p:sldId id="274" r:id="rId22"/>
    <p:sldId id="287" r:id="rId23"/>
    <p:sldId id="275" r:id="rId24"/>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Franklin Gothic Book" panose="020B0503020102020204" pitchFamily="34" charset="0"/>
        <a:ea typeface="+mn-ea"/>
        <a:cs typeface="+mn-cs"/>
      </a:defRPr>
    </a:lvl5pPr>
    <a:lvl6pPr marL="2286000" algn="l" defTabSz="914400" rtl="0" eaLnBrk="1" latinLnBrk="0" hangingPunct="1">
      <a:defRPr kern="1200">
        <a:solidFill>
          <a:schemeClr val="tx1"/>
        </a:solidFill>
        <a:latin typeface="Franklin Gothic Book" panose="020B0503020102020204" pitchFamily="34" charset="0"/>
        <a:ea typeface="+mn-ea"/>
        <a:cs typeface="+mn-cs"/>
      </a:defRPr>
    </a:lvl6pPr>
    <a:lvl7pPr marL="2743200" algn="l" defTabSz="914400" rtl="0" eaLnBrk="1" latinLnBrk="0" hangingPunct="1">
      <a:defRPr kern="1200">
        <a:solidFill>
          <a:schemeClr val="tx1"/>
        </a:solidFill>
        <a:latin typeface="Franklin Gothic Book" panose="020B0503020102020204" pitchFamily="34" charset="0"/>
        <a:ea typeface="+mn-ea"/>
        <a:cs typeface="+mn-cs"/>
      </a:defRPr>
    </a:lvl7pPr>
    <a:lvl8pPr marL="3200400" algn="l" defTabSz="914400" rtl="0" eaLnBrk="1" latinLnBrk="0" hangingPunct="1">
      <a:defRPr kern="1200">
        <a:solidFill>
          <a:schemeClr val="tx1"/>
        </a:solidFill>
        <a:latin typeface="Franklin Gothic Book" panose="020B0503020102020204" pitchFamily="34" charset="0"/>
        <a:ea typeface="+mn-ea"/>
        <a:cs typeface="+mn-cs"/>
      </a:defRPr>
    </a:lvl8pPr>
    <a:lvl9pPr marL="3657600" algn="l" defTabSz="914400" rtl="0" eaLnBrk="1" latinLnBrk="0" hangingPunct="1">
      <a:defRPr kern="1200">
        <a:solidFill>
          <a:schemeClr val="tx1"/>
        </a:solidFill>
        <a:latin typeface="Franklin Gothic Book" panose="020B0503020102020204" pitchFamily="34" charset="0"/>
        <a:ea typeface="+mn-ea"/>
        <a:cs typeface="+mn-cs"/>
      </a:defRPr>
    </a:lvl9pPr>
  </p:defaultTextStyle>
  <p:extLst>
    <p:ext uri="{EFAFB233-063F-42B5-8137-9DF3F51BA10A}">
      <p15:sldGuideLst xmlns:p15="http://schemas.microsoft.com/office/powerpoint/2012/main">
        <p15:guide id="1" orient="horz" pos="2832" userDrawn="1">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cker, Amanda" initials="WA" lastIdx="11" clrIdx="0">
    <p:extLst>
      <p:ext uri="{19B8F6BF-5375-455C-9EA6-DF929625EA0E}">
        <p15:presenceInfo xmlns:p15="http://schemas.microsoft.com/office/powerpoint/2012/main" userId="S::awicker@rand.org::95f8b8d1-e387-4c6f-b01b-df8562511cd6" providerId="AD"/>
      </p:ext>
    </p:extLst>
  </p:cmAuthor>
  <p:cmAuthor id="2" name="Grammich, Clifford" initials="GC" lastIdx="5" clrIdx="1">
    <p:extLst>
      <p:ext uri="{19B8F6BF-5375-455C-9EA6-DF929625EA0E}">
        <p15:presenceInfo xmlns:p15="http://schemas.microsoft.com/office/powerpoint/2012/main" userId="S-1-5-21-2123657697-1048450214-1287535205-39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18" autoAdjust="0"/>
    <p:restoredTop sz="79592" autoAdjust="0"/>
  </p:normalViewPr>
  <p:slideViewPr>
    <p:cSldViewPr>
      <p:cViewPr varScale="1">
        <p:scale>
          <a:sx n="96" d="100"/>
          <a:sy n="96" d="100"/>
        </p:scale>
        <p:origin x="2128" y="168"/>
      </p:cViewPr>
      <p:guideLst>
        <p:guide orient="horz" pos="2832"/>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229A765-D4F5-0C49-AF96-BEE3EEB83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a:extLst>
              <a:ext uri="{FF2B5EF4-FFF2-40B4-BE49-F238E27FC236}">
                <a16:creationId xmlns:a16="http://schemas.microsoft.com/office/drawing/2014/main" id="{BF2B4B8B-5890-484C-80B8-E1144F7D8E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smtClean="0"/>
            </a:lvl1pPr>
          </a:lstStyle>
          <a:p>
            <a:pPr>
              <a:defRPr/>
            </a:pPr>
            <a:fld id="{F8675E76-C8EA-D24B-8EA6-FCD2185F8EEE}" type="datetimeFigureOut">
              <a:rPr lang="en-US"/>
              <a:pPr>
                <a:defRPr/>
              </a:pPr>
              <a:t>8/26/19</a:t>
            </a:fld>
            <a:endParaRPr lang="en-US"/>
          </a:p>
        </p:txBody>
      </p:sp>
      <p:sp>
        <p:nvSpPr>
          <p:cNvPr id="4" name="Footer Placeholder 3">
            <a:extLst>
              <a:ext uri="{FF2B5EF4-FFF2-40B4-BE49-F238E27FC236}">
                <a16:creationId xmlns:a16="http://schemas.microsoft.com/office/drawing/2014/main" id="{ECC51945-1705-714F-BE07-3FD8C90F539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a:defRPr/>
            </a:pPr>
            <a:r>
              <a:rPr lang="en-US"/>
              <a:t>DRAFT: NOT CLEARED FOR DISSEMINATION</a:t>
            </a:r>
          </a:p>
        </p:txBody>
      </p:sp>
      <p:sp>
        <p:nvSpPr>
          <p:cNvPr id="5" name="Slide Number Placeholder 4">
            <a:extLst>
              <a:ext uri="{FF2B5EF4-FFF2-40B4-BE49-F238E27FC236}">
                <a16:creationId xmlns:a16="http://schemas.microsoft.com/office/drawing/2014/main" id="{01E4C148-9AA2-7A4B-B991-BC99C830CC9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smtClean="0"/>
            </a:lvl1pPr>
          </a:lstStyle>
          <a:p>
            <a:pPr>
              <a:defRPr/>
            </a:pPr>
            <a:fld id="{EAC95BC4-A193-1F4A-9818-FDA29789DFD2}" type="slidenum">
              <a:rPr lang="en-US"/>
              <a:pPr>
                <a:defRPr/>
              </a:pPr>
              <a:t>‹#›</a:t>
            </a:fld>
            <a:endParaRPr lang="en-US"/>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A94DC5F1-EF1E-884E-B87D-164E0F5990C7}"/>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200">
                <a:latin typeface="+mn-lt"/>
              </a:defRPr>
            </a:lvl1pPr>
          </a:lstStyle>
          <a:p>
            <a:pPr>
              <a:defRPr/>
            </a:pPr>
            <a:endParaRPr lang="en-US" altLang="en-US"/>
          </a:p>
        </p:txBody>
      </p:sp>
      <p:sp>
        <p:nvSpPr>
          <p:cNvPr id="12291" name="Rectangle 3">
            <a:extLst>
              <a:ext uri="{FF2B5EF4-FFF2-40B4-BE49-F238E27FC236}">
                <a16:creationId xmlns:a16="http://schemas.microsoft.com/office/drawing/2014/main" id="{8D8DDDA0-ABA4-DD4A-B535-19D8A5DB4B7C}"/>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endParaRPr lang="en-US" altLang="en-US"/>
          </a:p>
        </p:txBody>
      </p:sp>
      <p:sp>
        <p:nvSpPr>
          <p:cNvPr id="6148" name="Rectangle 4">
            <a:extLst>
              <a:ext uri="{FF2B5EF4-FFF2-40B4-BE49-F238E27FC236}">
                <a16:creationId xmlns:a16="http://schemas.microsoft.com/office/drawing/2014/main" id="{00D2A98C-FBFB-6D4B-9DFA-7E1EF3F9A61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a:extLst>
              <a:ext uri="{FF2B5EF4-FFF2-40B4-BE49-F238E27FC236}">
                <a16:creationId xmlns:a16="http://schemas.microsoft.com/office/drawing/2014/main" id="{0D29BCD0-CDD7-874D-B6F2-F730439F1E03}"/>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12294" name="Rectangle 6">
            <a:extLst>
              <a:ext uri="{FF2B5EF4-FFF2-40B4-BE49-F238E27FC236}">
                <a16:creationId xmlns:a16="http://schemas.microsoft.com/office/drawing/2014/main" id="{2015996E-83CC-2448-BBA5-ED58B64E8460}"/>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fontAlgn="auto" hangingPunct="1">
              <a:spcBef>
                <a:spcPts val="0"/>
              </a:spcBef>
              <a:spcAft>
                <a:spcPts val="0"/>
              </a:spcAft>
              <a:defRPr sz="1200">
                <a:latin typeface="+mn-lt"/>
              </a:defRPr>
            </a:lvl1pPr>
          </a:lstStyle>
          <a:p>
            <a:pPr>
              <a:defRPr/>
            </a:pPr>
            <a:r>
              <a:rPr lang="en-US" altLang="en-US"/>
              <a:t>DRAFT: NOT CLEARED FOR DISSEMINATION</a:t>
            </a:r>
          </a:p>
        </p:txBody>
      </p:sp>
      <p:sp>
        <p:nvSpPr>
          <p:cNvPr id="12295" name="Rectangle 7">
            <a:extLst>
              <a:ext uri="{FF2B5EF4-FFF2-40B4-BE49-F238E27FC236}">
                <a16:creationId xmlns:a16="http://schemas.microsoft.com/office/drawing/2014/main" id="{1014B012-A825-4D41-A682-6B5FA6320170}"/>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BFBA150B-F82C-214A-8F15-8FF14523556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smtClean="0"/>
              <a:pPr>
                <a:defRPr/>
              </a:pPr>
              <a:t>1</a:t>
            </a:fld>
            <a:endParaRPr lang="en-US" altLang="en-US"/>
          </a:p>
        </p:txBody>
      </p:sp>
    </p:spTree>
    <p:extLst>
      <p:ext uri="{BB962C8B-B14F-4D97-AF65-F5344CB8AC3E}">
        <p14:creationId xmlns:p14="http://schemas.microsoft.com/office/powerpoint/2010/main" val="42848289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prompts:</a:t>
            </a:r>
          </a:p>
          <a:p>
            <a:endParaRPr lang="en-US" dirty="0"/>
          </a:p>
          <a:p>
            <a:pPr marL="171450" indent="-171450" eaLnBrk="1" hangingPunct="1">
              <a:buFont typeface="Arial" panose="020B0604020202020204" pitchFamily="34" charset="0"/>
              <a:buChar char="•"/>
            </a:pPr>
            <a:r>
              <a:rPr lang="en-US" altLang="en-US" sz="1200" dirty="0"/>
              <a:t>What site security precautions do you take? Who is responsible for this?</a:t>
            </a:r>
          </a:p>
          <a:p>
            <a:pPr marL="0" indent="0" eaLnBrk="1" hangingPunct="1">
              <a:buFont typeface="Arial" panose="020B0604020202020204" pitchFamily="34" charset="0"/>
              <a:buNone/>
            </a:pPr>
            <a:endParaRPr lang="en-US" altLang="en-US" sz="1200" dirty="0"/>
          </a:p>
          <a:p>
            <a:pPr marL="171450" indent="-171450" eaLnBrk="1" hangingPunct="1">
              <a:buFont typeface="Arial" panose="020B0604020202020204" pitchFamily="34" charset="0"/>
              <a:buChar char="•"/>
            </a:pPr>
            <a:r>
              <a:rPr lang="en-US" altLang="en-US" sz="1200" dirty="0"/>
              <a:t>When do you start notifying employees?</a:t>
            </a:r>
          </a:p>
          <a:p>
            <a:endParaRPr lang="en-US" dirty="0"/>
          </a:p>
        </p:txBody>
      </p:sp>
      <p:sp>
        <p:nvSpPr>
          <p:cNvPr id="4" name="Slide Number Placeholder 3"/>
          <p:cNvSpPr>
            <a:spLocks noGrp="1"/>
          </p:cNvSpPr>
          <p:nvPr>
            <p:ph type="sldNum" sz="quarter" idx="5"/>
          </p:nvPr>
        </p:nvSpPr>
        <p:spPr/>
        <p:txBody>
          <a:bodyPr/>
          <a:lstStyle/>
          <a:p>
            <a:pPr>
              <a:defRPr/>
            </a:pPr>
            <a:fld id="{BFBA150B-F82C-214A-8F15-8FF14523556F}" type="slidenum">
              <a:rPr lang="en-US" altLang="en-US" smtClean="0"/>
              <a:pPr>
                <a:defRPr/>
              </a:pPr>
              <a:t>10</a:t>
            </a:fld>
            <a:endParaRPr lang="en-US" altLang="en-US"/>
          </a:p>
        </p:txBody>
      </p:sp>
    </p:spTree>
    <p:extLst>
      <p:ext uri="{BB962C8B-B14F-4D97-AF65-F5344CB8AC3E}">
        <p14:creationId xmlns:p14="http://schemas.microsoft.com/office/powerpoint/2010/main" val="554174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a:extLst>
              <a:ext uri="{FF2B5EF4-FFF2-40B4-BE49-F238E27FC236}">
                <a16:creationId xmlns:a16="http://schemas.microsoft.com/office/drawing/2014/main" id="{442095CF-6F1C-9342-8DCE-20FD456C3E8E}"/>
              </a:ext>
            </a:extLst>
          </p:cNvPr>
          <p:cNvSpPr>
            <a:spLocks noGrp="1" noRot="1" noChangeAspect="1" noChangeArrowheads="1" noTextEdit="1"/>
          </p:cNvSpPr>
          <p:nvPr>
            <p:ph type="sldImg"/>
          </p:nvPr>
        </p:nvSpPr>
        <p:spPr>
          <a:ln/>
        </p:spPr>
      </p:sp>
      <p:sp>
        <p:nvSpPr>
          <p:cNvPr id="25602" name="Notes Placeholder 2">
            <a:extLst>
              <a:ext uri="{FF2B5EF4-FFF2-40B4-BE49-F238E27FC236}">
                <a16:creationId xmlns:a16="http://schemas.microsoft.com/office/drawing/2014/main" id="{5C85A3B6-91E5-2548-9CEB-21F38ACB10DA}"/>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Additional prompts:</a:t>
            </a:r>
          </a:p>
          <a:p>
            <a:endParaRPr lang="en-US" altLang="en-US"/>
          </a:p>
          <a:p>
            <a:pPr marL="171450" indent="-171450">
              <a:buFont typeface="Arial" panose="020B0604020202020204" pitchFamily="34" charset="0"/>
              <a:buChar char="•"/>
            </a:pPr>
            <a:r>
              <a:rPr lang="en-US" altLang="en-US"/>
              <a:t>Which activities/testing have the highest priority? Medium priority? Lowest priority?</a:t>
            </a:r>
          </a:p>
          <a:p>
            <a:pPr marL="171450" indent="-171450">
              <a:buFont typeface="Arial" panose="020B0604020202020204" pitchFamily="34" charset="0"/>
              <a:buChar char="•"/>
            </a:pPr>
            <a:endParaRPr lang="en-US" altLang="en-US"/>
          </a:p>
          <a:p>
            <a:pPr marL="171450" indent="-171450">
              <a:buFont typeface="Arial" panose="020B0604020202020204" pitchFamily="34" charset="0"/>
              <a:buChar char="•"/>
            </a:pPr>
            <a:r>
              <a:rPr lang="en-US" altLang="en-US"/>
              <a:t>How do you secure the select agents?</a:t>
            </a:r>
          </a:p>
          <a:p>
            <a:endParaRPr lang="en-US" altLang="en-US"/>
          </a:p>
          <a:p>
            <a:endParaRPr lang="en-US" altLang="en-US"/>
          </a:p>
        </p:txBody>
      </p:sp>
      <p:sp>
        <p:nvSpPr>
          <p:cNvPr id="25603" name="Slide Number Placeholder 3">
            <a:extLst>
              <a:ext uri="{FF2B5EF4-FFF2-40B4-BE49-F238E27FC236}">
                <a16:creationId xmlns:a16="http://schemas.microsoft.com/office/drawing/2014/main" id="{07C2A25C-F586-7B4A-B128-42131033ABFE}"/>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CF006E3D-E732-E847-85B5-BB454B0C8758}" type="slidenum">
              <a:rPr lang="en-US" altLang="en-US" smtClean="0">
                <a:latin typeface="Calibri" panose="020F0502020204030204" pitchFamily="34" charset="0"/>
              </a:rPr>
              <a:pPr fontAlgn="base">
                <a:spcBef>
                  <a:spcPct val="0"/>
                </a:spcBef>
                <a:spcAft>
                  <a:spcPct val="0"/>
                </a:spcAft>
              </a:pPr>
              <a:t>11</a:t>
            </a:fld>
            <a:endParaRPr lang="en-US" altLang="en-US">
              <a:latin typeface="Calibri" panose="020F0502020204030204" pitchFamily="34" charset="0"/>
            </a:endParaRPr>
          </a:p>
        </p:txBody>
      </p:sp>
    </p:spTree>
    <p:extLst>
      <p:ext uri="{BB962C8B-B14F-4D97-AF65-F5344CB8AC3E}">
        <p14:creationId xmlns:p14="http://schemas.microsoft.com/office/powerpoint/2010/main" val="3061023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96D4774E-F6CF-E547-9B1F-F5959BE02C50}"/>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EDC41D85-7626-0F48-A71C-D22227994245}" type="slidenum">
              <a:rPr lang="en-US" altLang="en-US" smtClean="0">
                <a:latin typeface="Arial" panose="020B0604020202020204" pitchFamily="34" charset="0"/>
              </a:rPr>
              <a:pPr fontAlgn="base">
                <a:spcBef>
                  <a:spcPct val="0"/>
                </a:spcBef>
                <a:spcAft>
                  <a:spcPct val="0"/>
                </a:spcAft>
              </a:pPr>
              <a:t>12</a:t>
            </a:fld>
            <a:endParaRPr lang="en-US" altLang="en-US">
              <a:latin typeface="Arial" panose="020B0604020202020204" pitchFamily="34" charset="0"/>
            </a:endParaRPr>
          </a:p>
        </p:txBody>
      </p:sp>
      <p:sp>
        <p:nvSpPr>
          <p:cNvPr id="27650" name="Rectangle 2">
            <a:extLst>
              <a:ext uri="{FF2B5EF4-FFF2-40B4-BE49-F238E27FC236}">
                <a16:creationId xmlns:a16="http://schemas.microsoft.com/office/drawing/2014/main" id="{07E04107-1862-FB48-B848-EC7FDEED8F08}"/>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7B85D760-E067-C745-9F76-448890B661DA}"/>
              </a:ext>
            </a:extLst>
          </p:cNvPr>
          <p:cNvSpPr>
            <a:spLocks noGrp="1" noChangeArrowheads="1"/>
          </p:cNvSpPr>
          <p:nvPr>
            <p:ph type="body" idx="1"/>
          </p:nvPr>
        </p:nvSpPr>
        <p:spPr>
          <a:noFill/>
        </p:spPr>
        <p:txBody>
          <a:bodyPr/>
          <a:lstStyle/>
          <a:p>
            <a:pPr eaLnBrk="1" hangingPunct="1"/>
            <a:endParaRPr lang="en-US" altLang="en-US"/>
          </a:p>
          <a:p>
            <a:pPr eaLnBrk="1" hangingPunct="1"/>
            <a:endParaRPr lang="en-US" altLang="en-US"/>
          </a:p>
        </p:txBody>
      </p:sp>
    </p:spTree>
    <p:extLst>
      <p:ext uri="{BB962C8B-B14F-4D97-AF65-F5344CB8AC3E}">
        <p14:creationId xmlns:p14="http://schemas.microsoft.com/office/powerpoint/2010/main" val="25788472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a:extLst>
              <a:ext uri="{FF2B5EF4-FFF2-40B4-BE49-F238E27FC236}">
                <a16:creationId xmlns:a16="http://schemas.microsoft.com/office/drawing/2014/main" id="{2B14F3F2-849D-7B4D-8211-B9AC0A2679AB}"/>
              </a:ext>
            </a:extLst>
          </p:cNvPr>
          <p:cNvSpPr>
            <a:spLocks noGrp="1" noRot="1" noChangeAspect="1" noChangeArrowheads="1" noTextEdit="1"/>
          </p:cNvSpPr>
          <p:nvPr>
            <p:ph type="sldImg"/>
          </p:nvPr>
        </p:nvSpPr>
        <p:spPr>
          <a:ln/>
        </p:spPr>
      </p:sp>
      <p:sp>
        <p:nvSpPr>
          <p:cNvPr id="29698" name="Notes Placeholder 2">
            <a:extLst>
              <a:ext uri="{FF2B5EF4-FFF2-40B4-BE49-F238E27FC236}">
                <a16:creationId xmlns:a16="http://schemas.microsoft.com/office/drawing/2014/main" id="{0755F804-56D0-4B4A-BAE4-49C56D48FCF3}"/>
              </a:ext>
            </a:extLst>
          </p:cNvPr>
          <p:cNvSpPr>
            <a:spLocks noGrp="1" noChangeArrowheads="1"/>
          </p:cNvSpPr>
          <p:nvPr>
            <p:ph type="body" idx="1"/>
          </p:nvPr>
        </p:nvSpPr>
        <p:spPr>
          <a:noFill/>
        </p:spPr>
        <p:txBody>
          <a:bodyPr/>
          <a:lstStyle/>
          <a:p>
            <a:r>
              <a:rPr lang="en-US" altLang="en-US" dirty="0">
                <a:latin typeface="Arial"/>
                <a:cs typeface="Arial"/>
              </a:rPr>
              <a:t>Additional prompts:</a:t>
            </a:r>
          </a:p>
          <a:p>
            <a:endParaRPr lang="en-US" altLang="en-US" dirty="0">
              <a:latin typeface="Arial"/>
              <a:cs typeface="Arial"/>
            </a:endParaRPr>
          </a:p>
          <a:p>
            <a:pPr marL="171450" indent="-171450">
              <a:buFont typeface="Arial" panose="020B0604020202020204" pitchFamily="34" charset="0"/>
              <a:buChar char="•"/>
            </a:pPr>
            <a:r>
              <a:rPr lang="en-US" altLang="en-US" dirty="0">
                <a:latin typeface="Arial"/>
                <a:cs typeface="Arial"/>
              </a:rPr>
              <a:t>How do you prepare when it is unknown how long the evacuation orders will last?</a:t>
            </a:r>
          </a:p>
          <a:p>
            <a:pPr marL="171450" indent="-171450">
              <a:buFont typeface="Arial" panose="020B0604020202020204" pitchFamily="34" charset="0"/>
              <a:buChar char="•"/>
            </a:pPr>
            <a:endParaRPr lang="en-US" altLang="en-US">
              <a:latin typeface="Arial"/>
              <a:cs typeface="Arial"/>
            </a:endParaRPr>
          </a:p>
          <a:p>
            <a:pPr marL="171450" indent="-171450">
              <a:buFont typeface="Arial" panose="020B0604020202020204" pitchFamily="34" charset="0"/>
              <a:buChar char="•"/>
            </a:pPr>
            <a:r>
              <a:rPr lang="en-US" altLang="en-US">
                <a:latin typeface="Arial"/>
                <a:cs typeface="Arial"/>
              </a:rPr>
              <a:t>What </a:t>
            </a:r>
            <a:r>
              <a:rPr lang="en-US" altLang="en-US" dirty="0">
                <a:latin typeface="Arial"/>
                <a:cs typeface="Arial"/>
              </a:rPr>
              <a:t>agreements are in place? Who coordinates these requests?</a:t>
            </a:r>
            <a:endParaRPr lang="en-US" dirty="0"/>
          </a:p>
          <a:p>
            <a:pPr marL="171450" indent="-171450">
              <a:buFont typeface="Arial" panose="020B0604020202020204" pitchFamily="34" charset="0"/>
              <a:buChar char="•"/>
            </a:pPr>
            <a:endParaRPr lang="en-US" altLang="en-US" dirty="0"/>
          </a:p>
          <a:p>
            <a:pPr marL="171450" indent="-171450">
              <a:buFont typeface="Arial" panose="020B0604020202020204" pitchFamily="34" charset="0"/>
              <a:buChar char="•"/>
            </a:pPr>
            <a:r>
              <a:rPr lang="en-US" altLang="en-US" dirty="0"/>
              <a:t>Are there legal barriers?</a:t>
            </a:r>
          </a:p>
          <a:p>
            <a:pPr marL="171450" indent="-171450">
              <a:buFont typeface="Arial" panose="020B0604020202020204" pitchFamily="34" charset="0"/>
              <a:buChar char="•"/>
            </a:pPr>
            <a:endParaRPr lang="en-US" altLang="en-US" dirty="0"/>
          </a:p>
          <a:p>
            <a:pPr marL="171450" indent="-171450">
              <a:buFont typeface="Arial" panose="020B0604020202020204" pitchFamily="34" charset="0"/>
              <a:buChar char="•"/>
            </a:pPr>
            <a:r>
              <a:rPr lang="en-US" altLang="en-US" dirty="0"/>
              <a:t>Has relocation to an alternate facility been tested?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endParaRPr lang="en-US" altLang="en-US" dirty="0"/>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dirty="0"/>
              <a:t>What are the staffing, payroll, etc. implications of this scenario?</a:t>
            </a:r>
          </a:p>
          <a:p>
            <a:pPr marL="171450" indent="-171450">
              <a:buFont typeface="Arial" panose="020B0604020202020204" pitchFamily="34" charset="0"/>
              <a:buChar char="•"/>
            </a:pPr>
            <a:endParaRPr lang="en-US" altLang="en-US" dirty="0"/>
          </a:p>
        </p:txBody>
      </p:sp>
      <p:sp>
        <p:nvSpPr>
          <p:cNvPr id="29699" name="Slide Number Placeholder 3">
            <a:extLst>
              <a:ext uri="{FF2B5EF4-FFF2-40B4-BE49-F238E27FC236}">
                <a16:creationId xmlns:a16="http://schemas.microsoft.com/office/drawing/2014/main" id="{B79F6B64-B301-DC49-A7FA-5551C0E7F659}"/>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57D39787-4E96-3043-9E6A-628D27353D3A}" type="slidenum">
              <a:rPr lang="en-US" altLang="en-US" smtClean="0">
                <a:latin typeface="Calibri" panose="020F0502020204030204" pitchFamily="34" charset="0"/>
              </a:rPr>
              <a:pPr fontAlgn="base">
                <a:spcBef>
                  <a:spcPct val="0"/>
                </a:spcBef>
                <a:spcAft>
                  <a:spcPct val="0"/>
                </a:spcAft>
              </a:pPr>
              <a:t>13</a:t>
            </a:fld>
            <a:endParaRPr lang="en-US" altLang="en-US">
              <a:latin typeface="Calibri" panose="020F0502020204030204" pitchFamily="34" charset="0"/>
            </a:endParaRPr>
          </a:p>
        </p:txBody>
      </p:sp>
    </p:spTree>
    <p:extLst>
      <p:ext uri="{BB962C8B-B14F-4D97-AF65-F5344CB8AC3E}">
        <p14:creationId xmlns:p14="http://schemas.microsoft.com/office/powerpoint/2010/main" val="5876693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Slide Number Placeholder 4"/>
          <p:cNvSpPr>
            <a:spLocks noGrp="1"/>
          </p:cNvSpPr>
          <p:nvPr>
            <p:ph type="sldNum" sz="quarter" idx="5"/>
          </p:nvPr>
        </p:nvSpPr>
        <p:spPr/>
        <p:txBody>
          <a:bodyPr/>
          <a:lstStyle/>
          <a:p>
            <a:pPr>
              <a:defRPr/>
            </a:pPr>
            <a:fld id="{BFBA150B-F82C-214A-8F15-8FF14523556F}" type="slidenum">
              <a:rPr lang="en-US" altLang="en-US"/>
              <a:pPr>
                <a:defRPr/>
              </a:pPr>
              <a:t>14</a:t>
            </a:fld>
            <a:endParaRPr lang="en-US" altLang="en-US"/>
          </a:p>
        </p:txBody>
      </p:sp>
    </p:spTree>
    <p:extLst>
      <p:ext uri="{BB962C8B-B14F-4D97-AF65-F5344CB8AC3E}">
        <p14:creationId xmlns:p14="http://schemas.microsoft.com/office/powerpoint/2010/main" val="34094100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a:extLst>
              <a:ext uri="{FF2B5EF4-FFF2-40B4-BE49-F238E27FC236}">
                <a16:creationId xmlns:a16="http://schemas.microsoft.com/office/drawing/2014/main" id="{046A89CF-C09E-344C-A65A-FAD8353B69C0}"/>
              </a:ext>
            </a:extLst>
          </p:cNvPr>
          <p:cNvSpPr>
            <a:spLocks noGrp="1" noRot="1" noChangeAspect="1" noChangeArrowheads="1" noTextEdit="1"/>
          </p:cNvSpPr>
          <p:nvPr>
            <p:ph type="sldImg"/>
          </p:nvPr>
        </p:nvSpPr>
        <p:spPr>
          <a:ln/>
        </p:spPr>
      </p:sp>
      <p:sp>
        <p:nvSpPr>
          <p:cNvPr id="31746" name="Notes Placeholder 2">
            <a:extLst>
              <a:ext uri="{FF2B5EF4-FFF2-40B4-BE49-F238E27FC236}">
                <a16:creationId xmlns:a16="http://schemas.microsoft.com/office/drawing/2014/main" id="{BEED0857-D585-D741-BD23-5E306BD0962F}"/>
              </a:ext>
            </a:extLst>
          </p:cNvPr>
          <p:cNvSpPr>
            <a:spLocks noGrp="1" noChangeArrowheads="1"/>
          </p:cNvSpPr>
          <p:nvPr>
            <p:ph type="body" idx="1"/>
          </p:nvPr>
        </p:nvSpPr>
        <p:spPr>
          <a:noFill/>
        </p:spPr>
        <p:txBody>
          <a:bodyPr/>
          <a:lstStyle/>
          <a:p>
            <a:r>
              <a:rPr lang="en-US" altLang="en-US" dirty="0">
                <a:latin typeface="Arial"/>
                <a:cs typeface="Arial"/>
              </a:rPr>
              <a:t>Additional prompts:</a:t>
            </a:r>
          </a:p>
          <a:p>
            <a:endParaRPr lang="en-US" altLang="en-US" dirty="0">
              <a:latin typeface="Arial"/>
              <a:cs typeface="Arial"/>
            </a:endParaRPr>
          </a:p>
          <a:p>
            <a:pPr marL="171450" indent="-171450">
              <a:buFont typeface="Arial" panose="020B0604020202020204" pitchFamily="34" charset="0"/>
              <a:buChar char="•"/>
            </a:pPr>
            <a:r>
              <a:rPr lang="en-US" altLang="en-US" dirty="0">
                <a:latin typeface="Arial"/>
                <a:cs typeface="Arial"/>
              </a:rPr>
              <a:t>Are certifications or outside entities required to get equipment up and running? What is the timeframe for this?</a:t>
            </a:r>
            <a:endParaRPr lang="en-US" dirty="0"/>
          </a:p>
          <a:p>
            <a:endParaRPr lang="en-US" altLang="en-US"/>
          </a:p>
        </p:txBody>
      </p:sp>
      <p:sp>
        <p:nvSpPr>
          <p:cNvPr id="31747" name="Slide Number Placeholder 3">
            <a:extLst>
              <a:ext uri="{FF2B5EF4-FFF2-40B4-BE49-F238E27FC236}">
                <a16:creationId xmlns:a16="http://schemas.microsoft.com/office/drawing/2014/main" id="{00ED3DE9-0AD4-1C49-A103-9A7F77EAE813}"/>
              </a:ext>
            </a:extLst>
          </p:cNvPr>
          <p:cNvSpPr>
            <a:spLocks noGrp="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0459C98B-2688-9342-8A34-5A63AEBC9BA2}" type="slidenum">
              <a:rPr lang="en-US" altLang="en-US" smtClean="0">
                <a:latin typeface="Calibri" panose="020F0502020204030204" pitchFamily="34" charset="0"/>
              </a:rPr>
              <a:pPr fontAlgn="base">
                <a:spcBef>
                  <a:spcPct val="0"/>
                </a:spcBef>
                <a:spcAft>
                  <a:spcPct val="0"/>
                </a:spcAft>
              </a:pPr>
              <a:t>15</a:t>
            </a:fld>
            <a:endParaRPr lang="en-US" altLang="en-US">
              <a:latin typeface="Calibri" panose="020F0502020204030204" pitchFamily="34" charset="0"/>
            </a:endParaRPr>
          </a:p>
        </p:txBody>
      </p:sp>
    </p:spTree>
    <p:extLst>
      <p:ext uri="{BB962C8B-B14F-4D97-AF65-F5344CB8AC3E}">
        <p14:creationId xmlns:p14="http://schemas.microsoft.com/office/powerpoint/2010/main" val="40581471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endParaRPr lang="en-US" dirty="0"/>
          </a:p>
          <a:p>
            <a:pPr marL="171450" indent="-171450">
              <a:buFont typeface="Arial" panose="020B0604020202020204" pitchFamily="34" charset="0"/>
              <a:buChar char="•"/>
            </a:pPr>
            <a:r>
              <a:rPr lang="en-US" dirty="0"/>
              <a:t>There is an increased risk of Valley Fever after earthquakes/strong winds and fires (because of the winds). Incubation period for Valley Fever is 1-3 weeks.</a:t>
            </a:r>
          </a:p>
          <a:p>
            <a:endParaRPr lang="en-US" dirty="0"/>
          </a:p>
        </p:txBody>
      </p:sp>
      <p:sp>
        <p:nvSpPr>
          <p:cNvPr id="4" name="Slide Number Placeholder 3"/>
          <p:cNvSpPr>
            <a:spLocks noGrp="1"/>
          </p:cNvSpPr>
          <p:nvPr>
            <p:ph type="sldNum" sz="quarter" idx="5"/>
          </p:nvPr>
        </p:nvSpPr>
        <p:spPr/>
        <p:txBody>
          <a:bodyPr/>
          <a:lstStyle/>
          <a:p>
            <a:pPr>
              <a:defRPr/>
            </a:pPr>
            <a:fld id="{BFBA150B-F82C-214A-8F15-8FF14523556F}" type="slidenum">
              <a:rPr lang="en-US" altLang="en-US" smtClean="0"/>
              <a:pPr>
                <a:defRPr/>
              </a:pPr>
              <a:t>16</a:t>
            </a:fld>
            <a:endParaRPr lang="en-US" altLang="en-US"/>
          </a:p>
        </p:txBody>
      </p:sp>
    </p:spTree>
    <p:extLst>
      <p:ext uri="{BB962C8B-B14F-4D97-AF65-F5344CB8AC3E}">
        <p14:creationId xmlns:p14="http://schemas.microsoft.com/office/powerpoint/2010/main" val="26610385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Slide Number Placeholder 4"/>
          <p:cNvSpPr>
            <a:spLocks noGrp="1"/>
          </p:cNvSpPr>
          <p:nvPr>
            <p:ph type="sldNum" sz="quarter" idx="5"/>
          </p:nvPr>
        </p:nvSpPr>
        <p:spPr/>
        <p:txBody>
          <a:bodyPr/>
          <a:lstStyle/>
          <a:p>
            <a:pPr>
              <a:defRPr/>
            </a:pPr>
            <a:fld id="{BFBA150B-F82C-214A-8F15-8FF14523556F}" type="slidenum">
              <a:rPr lang="en-US" altLang="en-US"/>
              <a:pPr>
                <a:defRPr/>
              </a:pPr>
              <a:t>17</a:t>
            </a:fld>
            <a:endParaRPr lang="en-US" altLang="en-US"/>
          </a:p>
        </p:txBody>
      </p:sp>
    </p:spTree>
    <p:extLst>
      <p:ext uri="{BB962C8B-B14F-4D97-AF65-F5344CB8AC3E}">
        <p14:creationId xmlns:p14="http://schemas.microsoft.com/office/powerpoint/2010/main" val="26762987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F3C2E878-C5CF-2D47-A841-AD290EDFCE82}"/>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CE46333F-B9ED-1444-A81E-B3F2402F4255}" type="slidenum">
              <a:rPr lang="en-US" altLang="en-US" smtClean="0">
                <a:latin typeface="Arial" panose="020B0604020202020204" pitchFamily="34" charset="0"/>
              </a:rPr>
              <a:pPr fontAlgn="base">
                <a:spcBef>
                  <a:spcPct val="0"/>
                </a:spcBef>
                <a:spcAft>
                  <a:spcPct val="0"/>
                </a:spcAft>
              </a:pPr>
              <a:t>18</a:t>
            </a:fld>
            <a:endParaRPr lang="en-US" altLang="en-US">
              <a:latin typeface="Arial" panose="020B0604020202020204" pitchFamily="34" charset="0"/>
            </a:endParaRPr>
          </a:p>
        </p:txBody>
      </p:sp>
      <p:sp>
        <p:nvSpPr>
          <p:cNvPr id="35842" name="Rectangle 2">
            <a:extLst>
              <a:ext uri="{FF2B5EF4-FFF2-40B4-BE49-F238E27FC236}">
                <a16:creationId xmlns:a16="http://schemas.microsoft.com/office/drawing/2014/main" id="{17A8F2CB-9BF3-5A43-8BA6-41E2EC21BA76}"/>
              </a:ext>
            </a:extLst>
          </p:cNvPr>
          <p:cNvSpPr>
            <a:spLocks noGrp="1" noRot="1" noChangeAspect="1" noChangeArrowheads="1" noTextEdit="1"/>
          </p:cNvSpPr>
          <p:nvPr>
            <p:ph type="sldImg"/>
          </p:nvPr>
        </p:nvSpPr>
        <p:spPr>
          <a:ln/>
        </p:spPr>
      </p:sp>
    </p:spTree>
    <p:extLst>
      <p:ext uri="{BB962C8B-B14F-4D97-AF65-F5344CB8AC3E}">
        <p14:creationId xmlns:p14="http://schemas.microsoft.com/office/powerpoint/2010/main" val="2651924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Slide Number Placeholder 4"/>
          <p:cNvSpPr>
            <a:spLocks noGrp="1"/>
          </p:cNvSpPr>
          <p:nvPr>
            <p:ph type="sldNum" sz="quarter" idx="5"/>
          </p:nvPr>
        </p:nvSpPr>
        <p:spPr/>
        <p:txBody>
          <a:bodyPr/>
          <a:lstStyle/>
          <a:p>
            <a:pPr>
              <a:defRPr/>
            </a:pPr>
            <a:fld id="{BFBA150B-F82C-214A-8F15-8FF14523556F}" type="slidenum">
              <a:rPr lang="en-US" altLang="en-US"/>
              <a:pPr>
                <a:defRPr/>
              </a:pPr>
              <a:t>19</a:t>
            </a:fld>
            <a:endParaRPr lang="en-US" altLang="en-US"/>
          </a:p>
        </p:txBody>
      </p:sp>
    </p:spTree>
    <p:extLst>
      <p:ext uri="{BB962C8B-B14F-4D97-AF65-F5344CB8AC3E}">
        <p14:creationId xmlns:p14="http://schemas.microsoft.com/office/powerpoint/2010/main" val="2482905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a:extLst>
              <a:ext uri="{FF2B5EF4-FFF2-40B4-BE49-F238E27FC236}">
                <a16:creationId xmlns:a16="http://schemas.microsoft.com/office/drawing/2014/main" id="{3E8479C7-5C83-6A46-84A9-9EE656C8109F}"/>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2A93BB5F-5900-EF47-BA3F-F58993448497}" type="slidenum">
              <a:rPr lang="en-US" altLang="en-US" smtClean="0">
                <a:latin typeface="Arial" panose="020B0604020202020204" pitchFamily="34" charset="0"/>
              </a:rPr>
              <a:pPr fontAlgn="base">
                <a:spcBef>
                  <a:spcPct val="0"/>
                </a:spcBef>
                <a:spcAft>
                  <a:spcPct val="0"/>
                </a:spcAft>
              </a:pPr>
              <a:t>2</a:t>
            </a:fld>
            <a:endParaRPr lang="en-US" altLang="en-US">
              <a:latin typeface="Arial" panose="020B0604020202020204" pitchFamily="34" charset="0"/>
            </a:endParaRPr>
          </a:p>
        </p:txBody>
      </p:sp>
      <p:sp>
        <p:nvSpPr>
          <p:cNvPr id="10242" name="Rectangle 2">
            <a:extLst>
              <a:ext uri="{FF2B5EF4-FFF2-40B4-BE49-F238E27FC236}">
                <a16:creationId xmlns:a16="http://schemas.microsoft.com/office/drawing/2014/main" id="{91A1CB11-7971-3042-9A0A-2E0510F967B7}"/>
              </a:ext>
            </a:extLst>
          </p:cNvPr>
          <p:cNvSpPr>
            <a:spLocks noGrp="1" noRot="1" noChangeAspect="1" noChangeArrowheads="1" noTextEdit="1"/>
          </p:cNvSpPr>
          <p:nvPr>
            <p:ph type="sldImg"/>
          </p:nvPr>
        </p:nvSpPr>
        <p:spPr>
          <a:ln/>
        </p:spPr>
      </p:sp>
    </p:spTree>
    <p:extLst>
      <p:ext uri="{BB962C8B-B14F-4D97-AF65-F5344CB8AC3E}">
        <p14:creationId xmlns:p14="http://schemas.microsoft.com/office/powerpoint/2010/main" val="23385021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Slide Number Placeholder 4"/>
          <p:cNvSpPr>
            <a:spLocks noGrp="1"/>
          </p:cNvSpPr>
          <p:nvPr>
            <p:ph type="sldNum" sz="quarter" idx="5"/>
          </p:nvPr>
        </p:nvSpPr>
        <p:spPr/>
        <p:txBody>
          <a:bodyPr/>
          <a:lstStyle/>
          <a:p>
            <a:pPr>
              <a:defRPr/>
            </a:pPr>
            <a:fld id="{BFBA150B-F82C-214A-8F15-8FF14523556F}" type="slidenum">
              <a:rPr lang="en-US" altLang="en-US"/>
              <a:pPr>
                <a:defRPr/>
              </a:pPr>
              <a:t>20</a:t>
            </a:fld>
            <a:endParaRPr lang="en-US" altLang="en-US"/>
          </a:p>
        </p:txBody>
      </p:sp>
    </p:spTree>
    <p:extLst>
      <p:ext uri="{BB962C8B-B14F-4D97-AF65-F5344CB8AC3E}">
        <p14:creationId xmlns:p14="http://schemas.microsoft.com/office/powerpoint/2010/main" val="38091711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notes:</a:t>
            </a:r>
          </a:p>
          <a:p>
            <a:endParaRPr lang="en-US" dirty="0"/>
          </a:p>
          <a:p>
            <a:pPr marL="171450" indent="-171450">
              <a:buFont typeface="Arial" panose="020B0604020202020204" pitchFamily="34" charset="0"/>
              <a:buChar char="•"/>
            </a:pPr>
            <a:r>
              <a:rPr lang="en-US" dirty="0"/>
              <a:t>This scenario is primarily based on the 2014 South Napa Earthquake (magnitude 6.0, intensity XIII) and the 1994 Northridge Earthquake (magnitude 6.7) but also influenced by USGS Shakeout Scenario, about a 7.8 earthquake striking southern California. </a:t>
            </a:r>
          </a:p>
        </p:txBody>
      </p:sp>
      <p:sp>
        <p:nvSpPr>
          <p:cNvPr id="4" name="Slide Number Placeholder 3"/>
          <p:cNvSpPr>
            <a:spLocks noGrp="1"/>
          </p:cNvSpPr>
          <p:nvPr>
            <p:ph type="sldNum" sz="quarter" idx="5"/>
          </p:nvPr>
        </p:nvSpPr>
        <p:spPr/>
        <p:txBody>
          <a:bodyPr/>
          <a:lstStyle/>
          <a:p>
            <a:pPr>
              <a:defRPr/>
            </a:pPr>
            <a:fld id="{BFBA150B-F82C-214A-8F15-8FF14523556F}" type="slidenum">
              <a:rPr lang="en-US" altLang="en-US" smtClean="0"/>
              <a:pPr>
                <a:defRPr/>
              </a:pPr>
              <a:t>3</a:t>
            </a:fld>
            <a:endParaRPr lang="en-US" altLang="en-US"/>
          </a:p>
        </p:txBody>
      </p:sp>
    </p:spTree>
    <p:extLst>
      <p:ext uri="{BB962C8B-B14F-4D97-AF65-F5344CB8AC3E}">
        <p14:creationId xmlns:p14="http://schemas.microsoft.com/office/powerpoint/2010/main" val="3439522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Slide Number Placeholder 4"/>
          <p:cNvSpPr>
            <a:spLocks noGrp="1"/>
          </p:cNvSpPr>
          <p:nvPr>
            <p:ph type="sldNum" sz="quarter" idx="5"/>
          </p:nvPr>
        </p:nvSpPr>
        <p:spPr/>
        <p:txBody>
          <a:bodyPr/>
          <a:lstStyle/>
          <a:p>
            <a:pPr>
              <a:defRPr/>
            </a:pPr>
            <a:fld id="{BFBA150B-F82C-214A-8F15-8FF14523556F}" type="slidenum">
              <a:rPr lang="en-US" altLang="en-US"/>
              <a:pPr>
                <a:defRPr/>
              </a:pPr>
              <a:t>4</a:t>
            </a:fld>
            <a:endParaRPr lang="en-US" altLang="en-US"/>
          </a:p>
        </p:txBody>
      </p:sp>
    </p:spTree>
    <p:extLst>
      <p:ext uri="{BB962C8B-B14F-4D97-AF65-F5344CB8AC3E}">
        <p14:creationId xmlns:p14="http://schemas.microsoft.com/office/powerpoint/2010/main" val="1970057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a:defRPr/>
            </a:pPr>
            <a:fld id="{BFBA150B-F82C-214A-8F15-8FF14523556F}" type="slidenum">
              <a:rPr lang="en-US" altLang="en-US" smtClean="0"/>
              <a:pPr>
                <a:defRPr/>
              </a:pPr>
              <a:t>5</a:t>
            </a:fld>
            <a:endParaRPr lang="en-US" altLang="en-US"/>
          </a:p>
        </p:txBody>
      </p:sp>
    </p:spTree>
    <p:extLst>
      <p:ext uri="{BB962C8B-B14F-4D97-AF65-F5344CB8AC3E}">
        <p14:creationId xmlns:p14="http://schemas.microsoft.com/office/powerpoint/2010/main" val="17373090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a:extLst>
              <a:ext uri="{FF2B5EF4-FFF2-40B4-BE49-F238E27FC236}">
                <a16:creationId xmlns:a16="http://schemas.microsoft.com/office/drawing/2014/main" id="{6C0B62AE-A0CE-FC42-A37A-8B86A59EABD8}"/>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E848BE7A-6B6A-AF43-906B-C1DA93485CB8}" type="slidenum">
              <a:rPr lang="en-US" altLang="en-US" smtClean="0">
                <a:latin typeface="Arial" panose="020B0604020202020204" pitchFamily="34" charset="0"/>
              </a:rPr>
              <a:pPr fontAlgn="base">
                <a:spcBef>
                  <a:spcPct val="0"/>
                </a:spcBef>
                <a:spcAft>
                  <a:spcPct val="0"/>
                </a:spcAft>
              </a:pPr>
              <a:t>6</a:t>
            </a:fld>
            <a:endParaRPr lang="en-US" altLang="en-US">
              <a:latin typeface="Arial" panose="020B0604020202020204" pitchFamily="34" charset="0"/>
            </a:endParaRPr>
          </a:p>
        </p:txBody>
      </p:sp>
      <p:sp>
        <p:nvSpPr>
          <p:cNvPr id="15362" name="Rectangle 2">
            <a:extLst>
              <a:ext uri="{FF2B5EF4-FFF2-40B4-BE49-F238E27FC236}">
                <a16:creationId xmlns:a16="http://schemas.microsoft.com/office/drawing/2014/main" id="{3F4C14A2-BB6C-FF4A-9078-3624E763ED90}"/>
              </a:ext>
            </a:extLst>
          </p:cNvPr>
          <p:cNvSpPr>
            <a:spLocks noGrp="1" noRot="1" noChangeAspect="1" noChangeArrowheads="1" noTextEdit="1"/>
          </p:cNvSpPr>
          <p:nvPr>
            <p:ph type="sldImg"/>
          </p:nvPr>
        </p:nvSpPr>
        <p:spPr>
          <a:ln/>
        </p:spPr>
      </p:sp>
      <p:sp>
        <p:nvSpPr>
          <p:cNvPr id="15363" name="Rectangle 3">
            <a:extLst>
              <a:ext uri="{FF2B5EF4-FFF2-40B4-BE49-F238E27FC236}">
                <a16:creationId xmlns:a16="http://schemas.microsoft.com/office/drawing/2014/main" id="{6151A890-C985-B54D-B26E-4FCCB1C7A573}"/>
              </a:ext>
            </a:extLst>
          </p:cNvPr>
          <p:cNvSpPr>
            <a:spLocks noGrp="1" noChangeArrowheads="1"/>
          </p:cNvSpPr>
          <p:nvPr>
            <p:ph type="body" idx="1"/>
          </p:nvPr>
        </p:nvSpPr>
        <p:spPr>
          <a:noFill/>
        </p:spPr>
        <p:txBody>
          <a:bodyPr/>
          <a:lstStyle/>
          <a:p>
            <a:pPr eaLnBrk="1" hangingPunct="1">
              <a:defRPr/>
            </a:pPr>
            <a:r>
              <a:rPr lang="en-US" altLang="en-US" dirty="0">
                <a:latin typeface="Arial"/>
                <a:cs typeface="Arial"/>
              </a:rPr>
              <a:t>Additional prompts: </a:t>
            </a:r>
          </a:p>
          <a:p>
            <a:pPr>
              <a:defRPr/>
            </a:pPr>
            <a:endParaRPr lang="en-US" altLang="en-US" sz="1400" dirty="0">
              <a:latin typeface="Arial"/>
              <a:cs typeface="Arial"/>
            </a:endParaRPr>
          </a:p>
          <a:p>
            <a:pPr marL="285750" marR="0" lvl="0" indent="-285750" algn="l" defTabSz="914400">
              <a:lnSpc>
                <a:spcPct val="100000"/>
              </a:lnSpc>
              <a:spcBef>
                <a:spcPct val="30000"/>
              </a:spcBef>
              <a:spcAft>
                <a:spcPct val="0"/>
              </a:spcAft>
              <a:buClrTx/>
              <a:buSzTx/>
              <a:buFont typeface="Arial" panose="020B0604020202020204" pitchFamily="34" charset="0"/>
              <a:buChar char="•"/>
              <a:tabLst/>
              <a:defRPr/>
            </a:pPr>
            <a:r>
              <a:rPr lang="en-US" altLang="en-US" dirty="0">
                <a:latin typeface="Arial"/>
                <a:cs typeface="Arial"/>
              </a:rPr>
              <a:t>What site security precautions do you take, if any? Who is responsible for this?</a:t>
            </a:r>
            <a:endParaRPr lang="en-US" dirty="0">
              <a:latin typeface="Arial"/>
              <a:cs typeface="Arial"/>
            </a:endParaRPr>
          </a:p>
          <a:p>
            <a:pPr marL="285750" indent="-285750">
              <a:buFont typeface="Arial" panose="020B0604020202020204" pitchFamily="34" charset="0"/>
              <a:buChar char="•"/>
              <a:defRPr/>
            </a:pPr>
            <a:endParaRPr lang="en-US" altLang="en-US" dirty="0">
              <a:latin typeface="Arial"/>
              <a:cs typeface="Arial"/>
            </a:endParaRPr>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dirty="0"/>
              <a:t>Do you activate the COOP?</a:t>
            </a:r>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endParaRPr lang="en-US" altLang="en-US" dirty="0"/>
          </a:p>
          <a:p>
            <a:pPr marL="285750" marR="0" lvl="0" indent="-2857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ltLang="en-US" dirty="0"/>
              <a:t>Do you activate ICS?</a:t>
            </a:r>
          </a:p>
          <a:p>
            <a:pPr marL="285750" indent="-285750">
              <a:buFont typeface="Arial" panose="020B0604020202020204" pitchFamily="34" charset="0"/>
              <a:buChar char="•"/>
            </a:pPr>
            <a:endParaRPr lang="en-US" altLang="en-US" dirty="0">
              <a:latin typeface="Arial"/>
              <a:cs typeface="Arial"/>
            </a:endParaRPr>
          </a:p>
          <a:p>
            <a:pPr marL="285750" indent="-285750" eaLnBrk="1" hangingPunct="1">
              <a:buFont typeface="Arial" panose="020B0604020202020204" pitchFamily="34" charset="0"/>
              <a:buChar char="•"/>
            </a:pPr>
            <a:r>
              <a:rPr lang="en-US" altLang="en-US" dirty="0">
                <a:latin typeface="Arial"/>
                <a:cs typeface="Arial"/>
              </a:rPr>
              <a:t>How do you prepare for surge/transfer of specimens?</a:t>
            </a:r>
          </a:p>
          <a:p>
            <a:pPr marL="285750" indent="-285750">
              <a:buFont typeface="Arial" panose="020B0604020202020204" pitchFamily="34" charset="0"/>
              <a:buChar char="•"/>
            </a:pPr>
            <a:endParaRPr lang="en-US" altLang="en-US" dirty="0">
              <a:latin typeface="Arial"/>
              <a:cs typeface="Arial"/>
            </a:endParaRPr>
          </a:p>
          <a:p>
            <a:pPr marL="285750" lvl="0" indent="-285750" eaLnBrk="1" hangingPunct="1">
              <a:buFont typeface="Arial" panose="020B0604020202020204" pitchFamily="34" charset="0"/>
              <a:buChar char="•"/>
            </a:pPr>
            <a:r>
              <a:rPr lang="en-US" altLang="en-US" dirty="0"/>
              <a:t>How much certainty do you need before you do something?</a:t>
            </a:r>
          </a:p>
          <a:p>
            <a:pPr marL="285750" indent="-285750">
              <a:buFont typeface="Arial" panose="020B0604020202020204" pitchFamily="34" charset="0"/>
              <a:buChar char="•"/>
            </a:pPr>
            <a:endParaRPr lang="en-US" altLang="en-US" dirty="0">
              <a:latin typeface="Arial"/>
              <a:cs typeface="Arial"/>
            </a:endParaRPr>
          </a:p>
          <a:p>
            <a:pPr marL="285750" lvl="0" indent="-285750" eaLnBrk="1" hangingPunct="1">
              <a:buFont typeface="Arial" panose="020B0604020202020204" pitchFamily="34" charset="0"/>
              <a:buChar char="•"/>
            </a:pPr>
            <a:r>
              <a:rPr lang="en-US" altLang="en-US" dirty="0"/>
              <a:t>Do people still come to work?</a:t>
            </a:r>
          </a:p>
          <a:p>
            <a:pPr marL="285750" indent="-285750">
              <a:buFont typeface="Arial" panose="020B0604020202020204" pitchFamily="34" charset="0"/>
              <a:buChar char="•"/>
            </a:pPr>
            <a:endParaRPr lang="en-US" altLang="en-US" dirty="0">
              <a:latin typeface="Arial"/>
              <a:cs typeface="Arial"/>
            </a:endParaRPr>
          </a:p>
          <a:p>
            <a:pPr marL="285750" lvl="0" indent="-285750" eaLnBrk="1" hangingPunct="1">
              <a:buFont typeface="Arial" panose="020B0604020202020204" pitchFamily="34" charset="0"/>
              <a:buChar char="•"/>
            </a:pPr>
            <a:r>
              <a:rPr lang="en-US" altLang="en-US" dirty="0">
                <a:latin typeface="Arial"/>
                <a:cs typeface="Arial"/>
              </a:rPr>
              <a:t>Do you have mitigation procedures in place for non-structural damage (is your equipment secured, do you have heavy or breakable things on high shelves, etc.)?</a:t>
            </a:r>
            <a:endParaRPr lang="en-US" altLang="en-US" dirty="0">
              <a:cs typeface="Arial"/>
            </a:endParaRPr>
          </a:p>
        </p:txBody>
      </p:sp>
    </p:spTree>
    <p:extLst>
      <p:ext uri="{BB962C8B-B14F-4D97-AF65-F5344CB8AC3E}">
        <p14:creationId xmlns:p14="http://schemas.microsoft.com/office/powerpoint/2010/main" val="9019469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F364D9ED-9C5A-9541-BD38-891150DC2B25}"/>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E0F08AB6-6E88-A848-8957-45FAA2699682}" type="slidenum">
              <a:rPr lang="en-US" altLang="en-US" smtClean="0">
                <a:latin typeface="Arial" panose="020B0604020202020204" pitchFamily="34" charset="0"/>
              </a:rPr>
              <a:pPr fontAlgn="base">
                <a:spcBef>
                  <a:spcPct val="0"/>
                </a:spcBef>
                <a:spcAft>
                  <a:spcPct val="0"/>
                </a:spcAft>
              </a:pPr>
              <a:t>7</a:t>
            </a:fld>
            <a:endParaRPr lang="en-US" altLang="en-US">
              <a:latin typeface="Arial" panose="020B0604020202020204" pitchFamily="34" charset="0"/>
            </a:endParaRPr>
          </a:p>
        </p:txBody>
      </p:sp>
      <p:sp>
        <p:nvSpPr>
          <p:cNvPr id="17410" name="Rectangle 2">
            <a:extLst>
              <a:ext uri="{FF2B5EF4-FFF2-40B4-BE49-F238E27FC236}">
                <a16:creationId xmlns:a16="http://schemas.microsoft.com/office/drawing/2014/main" id="{C09CAADA-5E44-BD40-965F-51AB47068E96}"/>
              </a:ext>
            </a:extLst>
          </p:cNvPr>
          <p:cNvSpPr>
            <a:spLocks noGrp="1" noRot="1" noChangeAspect="1" noChangeArrowheads="1" noTextEdit="1"/>
          </p:cNvSpPr>
          <p:nvPr>
            <p:ph type="sldImg"/>
          </p:nvPr>
        </p:nvSpPr>
        <p:spPr>
          <a:ln/>
        </p:spPr>
      </p:sp>
      <p:sp>
        <p:nvSpPr>
          <p:cNvPr id="17411" name="Rectangle 3">
            <a:extLst>
              <a:ext uri="{FF2B5EF4-FFF2-40B4-BE49-F238E27FC236}">
                <a16:creationId xmlns:a16="http://schemas.microsoft.com/office/drawing/2014/main" id="{771FA9F1-A97B-894A-9003-260F35C1BD99}"/>
              </a:ext>
            </a:extLst>
          </p:cNvPr>
          <p:cNvSpPr>
            <a:spLocks noGrp="1" noChangeArrowheads="1"/>
          </p:cNvSpPr>
          <p:nvPr>
            <p:ph type="body" idx="1"/>
          </p:nvPr>
        </p:nvSpPr>
        <p:spPr>
          <a:noFill/>
        </p:spPr>
        <p:txBody>
          <a:bodyPr/>
          <a:lstStyle/>
          <a:p>
            <a:pPr eaLnBrk="1" hangingPunct="1"/>
            <a:r>
              <a:rPr lang="en-US" altLang="en-US" dirty="0"/>
              <a:t>Facilitator notes:</a:t>
            </a:r>
          </a:p>
          <a:p>
            <a:pPr eaLnBrk="1" hangingPunct="1"/>
            <a:endParaRPr lang="en-US" altLang="en-US" dirty="0"/>
          </a:p>
          <a:p>
            <a:pPr marL="171450" indent="-171450" eaLnBrk="1" hangingPunct="1">
              <a:buFont typeface="Arial" panose="020B0604020202020204" pitchFamily="34" charset="0"/>
              <a:buChar char="•"/>
            </a:pPr>
            <a:r>
              <a:rPr lang="en-US" altLang="en-US" dirty="0"/>
              <a:t>For a magnitude 6.0, intensity XIII 2014 Napa Earthquake, power had been "mostly restored" a day later. Same event estimated 3-4 days to restore water (but for about 600 people).</a:t>
            </a:r>
          </a:p>
          <a:p>
            <a:pPr eaLnBrk="1" hangingPunct="1"/>
            <a:endParaRPr lang="en-US" altLang="en-US" dirty="0"/>
          </a:p>
          <a:p>
            <a:pPr marL="171450" indent="-171450" eaLnBrk="1" hangingPunct="1">
              <a:buFont typeface="Arial" panose="020B0604020202020204" pitchFamily="34" charset="0"/>
              <a:buChar char="•"/>
            </a:pPr>
            <a:r>
              <a:rPr lang="en-US" altLang="en-US" dirty="0"/>
              <a:t>Also, it is very common for water mains/pipes to break because they are underground and "Pipes of concrete and iron are brittle and break in many places in an earthquake.”</a:t>
            </a:r>
          </a:p>
        </p:txBody>
      </p:sp>
    </p:spTree>
    <p:extLst>
      <p:ext uri="{BB962C8B-B14F-4D97-AF65-F5344CB8AC3E}">
        <p14:creationId xmlns:p14="http://schemas.microsoft.com/office/powerpoint/2010/main" val="1965103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Additional prompts:</a:t>
            </a:r>
          </a:p>
          <a:p>
            <a:endParaRPr lang="en-US">
              <a:cs typeface="Arial" panose="020B0604020202020204" pitchFamily="34" charset="0"/>
            </a:endParaRPr>
          </a:p>
          <a:p>
            <a:pPr marL="171450" indent="-171450" eaLnBrk="1" hangingPunct="1">
              <a:buFont typeface="Arial" panose="020B0604020202020204" pitchFamily="34" charset="0"/>
              <a:buChar char="•"/>
            </a:pPr>
            <a:r>
              <a:rPr lang="en-US" altLang="en-US" sz="1200" dirty="0"/>
              <a:t>What laboratory functions are likely to be affected?</a:t>
            </a:r>
          </a:p>
          <a:p>
            <a:pPr eaLnBrk="1" hangingPunct="1"/>
            <a:endParaRPr lang="en-US" altLang="en-US" sz="1200" dirty="0"/>
          </a:p>
          <a:p>
            <a:pPr marL="171450" indent="-171450" eaLnBrk="1" hangingPunct="1">
              <a:buFont typeface="Arial" panose="020B0604020202020204" pitchFamily="34" charset="0"/>
              <a:buChar char="•"/>
            </a:pPr>
            <a:r>
              <a:rPr lang="en-US" altLang="en-US" sz="1200" dirty="0"/>
              <a:t>How do you notify shippers/suppliers? How do they notify you?</a:t>
            </a:r>
          </a:p>
          <a:p>
            <a:endParaRPr lang="en-US" dirty="0"/>
          </a:p>
          <a:p>
            <a:pPr marL="171450" indent="-171450">
              <a:buFont typeface="Arial" panose="020B0604020202020204" pitchFamily="34" charset="0"/>
              <a:buChar char="•"/>
            </a:pPr>
            <a:r>
              <a:rPr lang="en-US" dirty="0"/>
              <a:t>Discuss generators, backup water supply. What can/will you continue to do in-house?</a:t>
            </a:r>
          </a:p>
        </p:txBody>
      </p:sp>
      <p:sp>
        <p:nvSpPr>
          <p:cNvPr id="4" name="Slide Number Placeholder 3"/>
          <p:cNvSpPr>
            <a:spLocks noGrp="1"/>
          </p:cNvSpPr>
          <p:nvPr>
            <p:ph type="sldNum" sz="quarter" idx="5"/>
          </p:nvPr>
        </p:nvSpPr>
        <p:spPr/>
        <p:txBody>
          <a:bodyPr/>
          <a:lstStyle/>
          <a:p>
            <a:pPr>
              <a:defRPr/>
            </a:pPr>
            <a:fld id="{BFBA150B-F82C-214A-8F15-8FF14523556F}" type="slidenum">
              <a:rPr lang="en-US" altLang="en-US" smtClean="0"/>
              <a:pPr>
                <a:defRPr/>
              </a:pPr>
              <a:t>8</a:t>
            </a:fld>
            <a:endParaRPr lang="en-US" altLang="en-US"/>
          </a:p>
        </p:txBody>
      </p:sp>
    </p:spTree>
    <p:extLst>
      <p:ext uri="{BB962C8B-B14F-4D97-AF65-F5344CB8AC3E}">
        <p14:creationId xmlns:p14="http://schemas.microsoft.com/office/powerpoint/2010/main" val="31337910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327613D3-73D3-314C-B4E8-954EFDD8344B}"/>
              </a:ext>
            </a:extLst>
          </p:cNvPr>
          <p:cNvSpPr>
            <a:spLocks noGrp="1" noChangeArrowheads="1"/>
          </p:cNvSpPr>
          <p:nvPr>
            <p:ph type="sldNum" sz="quarter" idx="5"/>
          </p:nvPr>
        </p:nvSpPr>
        <p:spPr>
          <a:noFill/>
        </p:spPr>
        <p:txBody>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eaLnBrk="0" fontAlgn="base" hangingPunct="0">
              <a:spcBef>
                <a:spcPct val="0"/>
              </a:spcBef>
              <a:spcAft>
                <a:spcPct val="0"/>
              </a:spcAft>
              <a:defRPr>
                <a:solidFill>
                  <a:schemeClr val="tx1"/>
                </a:solidFill>
                <a:latin typeface="Franklin Gothic Book" panose="020B0503020102020204" pitchFamily="34" charset="0"/>
              </a:defRPr>
            </a:lvl6pPr>
            <a:lvl7pPr marL="2971800" indent="-228600" defTabSz="457200" eaLnBrk="0" fontAlgn="base" hangingPunct="0">
              <a:spcBef>
                <a:spcPct val="0"/>
              </a:spcBef>
              <a:spcAft>
                <a:spcPct val="0"/>
              </a:spcAft>
              <a:defRPr>
                <a:solidFill>
                  <a:schemeClr val="tx1"/>
                </a:solidFill>
                <a:latin typeface="Franklin Gothic Book" panose="020B0503020102020204" pitchFamily="34" charset="0"/>
              </a:defRPr>
            </a:lvl7pPr>
            <a:lvl8pPr marL="3429000" indent="-228600" defTabSz="457200" eaLnBrk="0" fontAlgn="base" hangingPunct="0">
              <a:spcBef>
                <a:spcPct val="0"/>
              </a:spcBef>
              <a:spcAft>
                <a:spcPct val="0"/>
              </a:spcAft>
              <a:defRPr>
                <a:solidFill>
                  <a:schemeClr val="tx1"/>
                </a:solidFill>
                <a:latin typeface="Franklin Gothic Book" panose="020B0503020102020204" pitchFamily="34" charset="0"/>
              </a:defRPr>
            </a:lvl8pPr>
            <a:lvl9pPr marL="3886200" indent="-228600" defTabSz="457200" eaLnBrk="0" fontAlgn="base" hangingPunct="0">
              <a:spcBef>
                <a:spcPct val="0"/>
              </a:spcBef>
              <a:spcAft>
                <a:spcPct val="0"/>
              </a:spcAft>
              <a:defRPr>
                <a:solidFill>
                  <a:schemeClr val="tx1"/>
                </a:solidFill>
                <a:latin typeface="Franklin Gothic Book" panose="020B0503020102020204" pitchFamily="34" charset="0"/>
              </a:defRPr>
            </a:lvl9pPr>
          </a:lstStyle>
          <a:p>
            <a:pPr fontAlgn="base">
              <a:spcBef>
                <a:spcPct val="0"/>
              </a:spcBef>
              <a:spcAft>
                <a:spcPct val="0"/>
              </a:spcAft>
            </a:pPr>
            <a:fld id="{FB2660F8-8AF9-6740-8267-DEBC6B7B7A87}" type="slidenum">
              <a:rPr lang="en-US" altLang="en-US" smtClean="0">
                <a:latin typeface="Arial" panose="020B0604020202020204" pitchFamily="34" charset="0"/>
              </a:rPr>
              <a:pPr fontAlgn="base">
                <a:spcBef>
                  <a:spcPct val="0"/>
                </a:spcBef>
                <a:spcAft>
                  <a:spcPct val="0"/>
                </a:spcAft>
              </a:pPr>
              <a:t>9</a:t>
            </a:fld>
            <a:endParaRPr lang="en-US" altLang="en-US">
              <a:latin typeface="Arial" panose="020B0604020202020204" pitchFamily="34" charset="0"/>
            </a:endParaRPr>
          </a:p>
        </p:txBody>
      </p:sp>
      <p:sp>
        <p:nvSpPr>
          <p:cNvPr id="21506" name="Rectangle 2">
            <a:extLst>
              <a:ext uri="{FF2B5EF4-FFF2-40B4-BE49-F238E27FC236}">
                <a16:creationId xmlns:a16="http://schemas.microsoft.com/office/drawing/2014/main" id="{A594D71F-6C7B-B44D-B586-F5EDE3ED0384}"/>
              </a:ext>
            </a:extLst>
          </p:cNvPr>
          <p:cNvSpPr>
            <a:spLocks noGrp="1" noRot="1" noChangeAspect="1" noChangeArrowheads="1" noTextEdit="1"/>
          </p:cNvSpPr>
          <p:nvPr>
            <p:ph type="sldImg"/>
          </p:nvPr>
        </p:nvSpPr>
        <p:spPr>
          <a:ln/>
        </p:spPr>
      </p:sp>
    </p:spTree>
    <p:extLst>
      <p:ext uri="{BB962C8B-B14F-4D97-AF65-F5344CB8AC3E}">
        <p14:creationId xmlns:p14="http://schemas.microsoft.com/office/powerpoint/2010/main" val="372526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lain Title Slide">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1CC0A9FF-4ECF-264D-906B-BD16988414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2938" y="5530850"/>
            <a:ext cx="2757487"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84467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600451"/>
            <a:ext cx="6400800" cy="1752600"/>
          </a:xfrm>
        </p:spPr>
        <p:txBody>
          <a:bodyPr/>
          <a:lstStyle>
            <a:lvl1pPr marL="0" indent="0" algn="ctr">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151491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E4192-58EC-4F49-80EE-434F23FD0FA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C94F98-B294-924E-88A3-0853F5529D4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33AD8B21-5866-4ABD-9627-8777E67B9641}"/>
              </a:ext>
            </a:extLst>
          </p:cNvPr>
          <p:cNvSpPr>
            <a:spLocks noGrp="1"/>
          </p:cNvSpPr>
          <p:nvPr>
            <p:ph type="ftr" sz="quarter" idx="10"/>
          </p:nvPr>
        </p:nvSpPr>
        <p:spPr/>
        <p:txBody>
          <a:bodyPr/>
          <a:lstStyle/>
          <a:p>
            <a:r>
              <a:rPr lang="en-US"/>
              <a:t>DRAFT: NOT CLEARED FOR DISSEMINATION</a:t>
            </a:r>
            <a:endParaRPr lang="en-US" dirty="0"/>
          </a:p>
        </p:txBody>
      </p:sp>
    </p:spTree>
    <p:extLst>
      <p:ext uri="{BB962C8B-B14F-4D97-AF65-F5344CB8AC3E}">
        <p14:creationId xmlns:p14="http://schemas.microsoft.com/office/powerpoint/2010/main" val="1122752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89197-2F65-B444-94AA-85329E8DCC51}"/>
              </a:ext>
            </a:extLst>
          </p:cNvPr>
          <p:cNvSpPr>
            <a:spLocks noGrp="1"/>
          </p:cNvSpPr>
          <p:nvPr>
            <p:ph type="title"/>
          </p:nvPr>
        </p:nvSpPr>
        <p:spPr>
          <a:xfrm>
            <a:off x="0" y="388938"/>
            <a:ext cx="9144000" cy="6111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63350D90-0D09-1449-B944-B3661B98A4A9}"/>
              </a:ext>
            </a:extLst>
          </p:cNvPr>
          <p:cNvSpPr>
            <a:spLocks noGrp="1"/>
          </p:cNvSpPr>
          <p:nvPr>
            <p:ph type="body" sz="half" idx="1"/>
          </p:nvPr>
        </p:nvSpPr>
        <p:spPr>
          <a:xfrm>
            <a:off x="7477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870E6C-0DBE-1142-A189-89974313A963}"/>
              </a:ext>
            </a:extLst>
          </p:cNvPr>
          <p:cNvSpPr>
            <a:spLocks noGrp="1"/>
          </p:cNvSpPr>
          <p:nvPr>
            <p:ph sz="half" idx="2"/>
          </p:nvPr>
        </p:nvSpPr>
        <p:spPr>
          <a:xfrm>
            <a:off x="47101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70767DE-A992-4C01-ADF4-9178ACECC246}"/>
              </a:ext>
            </a:extLst>
          </p:cNvPr>
          <p:cNvSpPr>
            <a:spLocks noGrp="1"/>
          </p:cNvSpPr>
          <p:nvPr>
            <p:ph type="ftr" sz="quarter" idx="10"/>
          </p:nvPr>
        </p:nvSpPr>
        <p:spPr/>
        <p:txBody>
          <a:bodyPr/>
          <a:lstStyle/>
          <a:p>
            <a:r>
              <a:rPr lang="en-US"/>
              <a:t>DRAFT: NOT CLEARED FOR DISSEMINATION</a:t>
            </a:r>
            <a:endParaRPr lang="en-US" dirty="0"/>
          </a:p>
        </p:txBody>
      </p:sp>
    </p:spTree>
    <p:extLst>
      <p:ext uri="{BB962C8B-B14F-4D97-AF65-F5344CB8AC3E}">
        <p14:creationId xmlns:p14="http://schemas.microsoft.com/office/powerpoint/2010/main" val="2236197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2536-2512-2941-8E48-5D79250B5E84}"/>
              </a:ext>
            </a:extLst>
          </p:cNvPr>
          <p:cNvSpPr>
            <a:spLocks noGrp="1"/>
          </p:cNvSpPr>
          <p:nvPr>
            <p:ph type="title"/>
          </p:nvPr>
        </p:nvSpPr>
        <p:spPr>
          <a:xfrm>
            <a:off x="0" y="388938"/>
            <a:ext cx="9144000" cy="611187"/>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0CD30A7-BAB8-5B4C-8197-DBF01806CD29}"/>
              </a:ext>
            </a:extLst>
          </p:cNvPr>
          <p:cNvSpPr>
            <a:spLocks noGrp="1"/>
          </p:cNvSpPr>
          <p:nvPr>
            <p:ph sz="half" idx="1"/>
          </p:nvPr>
        </p:nvSpPr>
        <p:spPr>
          <a:xfrm>
            <a:off x="7477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67D7D0-77ED-914A-83DD-2857D9DCC0B0}"/>
              </a:ext>
            </a:extLst>
          </p:cNvPr>
          <p:cNvSpPr>
            <a:spLocks noGrp="1"/>
          </p:cNvSpPr>
          <p:nvPr>
            <p:ph type="body" sz="half" idx="2"/>
          </p:nvPr>
        </p:nvSpPr>
        <p:spPr>
          <a:xfrm>
            <a:off x="4710113" y="1482725"/>
            <a:ext cx="3810000" cy="4432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B10E3D1-D370-4440-BB8A-18695E197C64}"/>
              </a:ext>
            </a:extLst>
          </p:cNvPr>
          <p:cNvSpPr>
            <a:spLocks noGrp="1"/>
          </p:cNvSpPr>
          <p:nvPr>
            <p:ph type="ftr" sz="quarter" idx="10"/>
          </p:nvPr>
        </p:nvSpPr>
        <p:spPr/>
        <p:txBody>
          <a:bodyPr/>
          <a:lstStyle/>
          <a:p>
            <a:r>
              <a:rPr lang="en-US"/>
              <a:t>DRAFT: NOT CLEARED FOR DISSEMINATION</a:t>
            </a:r>
            <a:endParaRPr lang="en-US" dirty="0"/>
          </a:p>
        </p:txBody>
      </p:sp>
    </p:spTree>
    <p:extLst>
      <p:ext uri="{BB962C8B-B14F-4D97-AF65-F5344CB8AC3E}">
        <p14:creationId xmlns:p14="http://schemas.microsoft.com/office/powerpoint/2010/main" val="22650607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lide with portrait image">
    <p:bg>
      <p:bgPr>
        <a:solidFill>
          <a:schemeClr val="tx2"/>
        </a:solidFill>
        <a:effectLst/>
      </p:bgPr>
    </p:bg>
    <p:spTree>
      <p:nvGrpSpPr>
        <p:cNvPr id="1" name=""/>
        <p:cNvGrpSpPr/>
        <p:nvPr/>
      </p:nvGrpSpPr>
      <p:grpSpPr>
        <a:xfrm>
          <a:off x="0" y="0"/>
          <a:ext cx="0" cy="0"/>
          <a:chOff x="0" y="0"/>
          <a:chExt cx="0" cy="0"/>
        </a:xfrm>
      </p:grpSpPr>
      <p:sp>
        <p:nvSpPr>
          <p:cNvPr id="13" name="Title 12"/>
          <p:cNvSpPr>
            <a:spLocks noGrp="1"/>
          </p:cNvSpPr>
          <p:nvPr>
            <p:ph type="title"/>
          </p:nvPr>
        </p:nvSpPr>
        <p:spPr>
          <a:xfrm>
            <a:off x="0" y="0"/>
            <a:ext cx="4572000" cy="6858000"/>
          </a:xfrm>
          <a:noFill/>
          <a:ln>
            <a:noFill/>
          </a:ln>
        </p:spPr>
        <p:txBody>
          <a:bodyPr lIns="274320" tIns="731520" anchor="t"/>
          <a:lstStyle>
            <a:lvl1pPr algn="l">
              <a:defRPr>
                <a:solidFill>
                  <a:schemeClr val="bg1"/>
                </a:solidFill>
              </a:defRPr>
            </a:lvl1pPr>
          </a:lstStyle>
          <a:p>
            <a:r>
              <a:rPr lang="en-US" dirty="0"/>
              <a:t>Click to edit Master title style</a:t>
            </a:r>
          </a:p>
        </p:txBody>
      </p:sp>
      <p:sp>
        <p:nvSpPr>
          <p:cNvPr id="4" name="Picture Placeholder 37"/>
          <p:cNvSpPr>
            <a:spLocks noGrp="1"/>
          </p:cNvSpPr>
          <p:nvPr>
            <p:ph type="pic" sz="quarter" idx="14"/>
          </p:nvPr>
        </p:nvSpPr>
        <p:spPr>
          <a:xfrm>
            <a:off x="4572000" y="-27432"/>
            <a:ext cx="4572000" cy="6885432"/>
          </a:xfrm>
          <a:solidFill>
            <a:srgbClr val="FFFFFF"/>
          </a:solidFill>
        </p:spPr>
        <p:txBody>
          <a:bodyPr rtlCol="0">
            <a:noAutofit/>
          </a:bodyPr>
          <a:lstStyle/>
          <a:p>
            <a:pPr lvl="0"/>
            <a:r>
              <a:rPr lang="en-US" noProof="0"/>
              <a:t>Click icon to add picture</a:t>
            </a:r>
          </a:p>
        </p:txBody>
      </p:sp>
      <p:sp>
        <p:nvSpPr>
          <p:cNvPr id="15" name="Subtitle 2"/>
          <p:cNvSpPr>
            <a:spLocks noGrp="1"/>
          </p:cNvSpPr>
          <p:nvPr>
            <p:ph type="subTitle" idx="1"/>
          </p:nvPr>
        </p:nvSpPr>
        <p:spPr>
          <a:xfrm>
            <a:off x="181295" y="2922959"/>
            <a:ext cx="4014583" cy="1752600"/>
          </a:xfrm>
        </p:spPr>
        <p:txBody>
          <a:bodyPr>
            <a:normAutofit/>
          </a:bodyPr>
          <a:lstStyle>
            <a:lvl1pPr marL="0" indent="0" algn="l">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012240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57200" y="1417639"/>
            <a:ext cx="8229602" cy="4930775"/>
          </a:xfrm>
        </p:spPr>
        <p:txBody>
          <a:bodyPr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Footer Placeholder 2">
            <a:extLst>
              <a:ext uri="{FF2B5EF4-FFF2-40B4-BE49-F238E27FC236}">
                <a16:creationId xmlns:a16="http://schemas.microsoft.com/office/drawing/2014/main" id="{C499E066-3617-49C7-A8D7-9899383A27B2}"/>
              </a:ext>
            </a:extLst>
          </p:cNvPr>
          <p:cNvSpPr>
            <a:spLocks noGrp="1"/>
          </p:cNvSpPr>
          <p:nvPr>
            <p:ph type="ftr" sz="quarter" idx="11"/>
          </p:nvPr>
        </p:nvSpPr>
        <p:spPr/>
        <p:txBody>
          <a:bodyPr/>
          <a:lstStyle/>
          <a:p>
            <a:r>
              <a:rPr lang="en-US" dirty="0"/>
              <a:t>DRAFT: NOT CLEARED FOR DISSEMINATION</a:t>
            </a:r>
          </a:p>
        </p:txBody>
      </p:sp>
    </p:spTree>
    <p:extLst>
      <p:ext uri="{BB962C8B-B14F-4D97-AF65-F5344CB8AC3E}">
        <p14:creationId xmlns:p14="http://schemas.microsoft.com/office/powerpoint/2010/main" val="3824048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908D66F-00ED-9F4B-BDB5-E814BEA71578}"/>
              </a:ext>
            </a:extLst>
          </p:cNvPr>
          <p:cNvSpPr txBox="1"/>
          <p:nvPr/>
        </p:nvSpPr>
        <p:spPr>
          <a:xfrm>
            <a:off x="-4727575" y="-446088"/>
            <a:ext cx="4525962" cy="12649201"/>
          </a:xfrm>
          <a:prstGeom prst="rect">
            <a:avLst/>
          </a:prstGeom>
          <a:solidFill>
            <a:srgbClr val="FFFF74"/>
          </a:solidFill>
        </p:spPr>
        <p:txBody>
          <a:bodyPr>
            <a:spAutoFit/>
          </a:bodyPr>
          <a:lstStyle/>
          <a:p>
            <a:pPr eaLnBrk="1" fontAlgn="auto" hangingPunct="1">
              <a:spcBef>
                <a:spcPts val="0"/>
              </a:spcBef>
              <a:spcAft>
                <a:spcPts val="0"/>
              </a:spcAft>
              <a:defRPr/>
            </a:pPr>
            <a:r>
              <a:rPr lang="en-US" sz="2400" dirty="0">
                <a:latin typeface="+mn-lt"/>
              </a:rPr>
              <a:t>To use a sample plotted chart, copy data from an Excel spreadsheet into PowerPoint’s spreadsheet, following these steps:</a:t>
            </a:r>
          </a:p>
          <a:p>
            <a:pPr marL="342900" indent="-342900" eaLnBrk="1" fontAlgn="auto" hangingPunct="1">
              <a:spcBef>
                <a:spcPts val="0"/>
              </a:spcBef>
              <a:spcAft>
                <a:spcPts val="0"/>
              </a:spcAft>
              <a:buFontTx/>
              <a:buAutoNum type="arabicParenR"/>
              <a:defRPr/>
            </a:pPr>
            <a:r>
              <a:rPr lang="en-US" sz="2400" dirty="0">
                <a:latin typeface="+mn-lt"/>
              </a:rPr>
              <a:t>Click once on this chart.</a:t>
            </a:r>
          </a:p>
          <a:p>
            <a:pPr marL="342900" indent="-342900" eaLnBrk="1" fontAlgn="auto" hangingPunct="1">
              <a:spcBef>
                <a:spcPts val="0"/>
              </a:spcBef>
              <a:spcAft>
                <a:spcPts val="0"/>
              </a:spcAft>
              <a:buFontTx/>
              <a:buAutoNum type="arabicParenR"/>
              <a:defRPr/>
            </a:pPr>
            <a:r>
              <a:rPr lang="en-US" sz="2400" dirty="0">
                <a:latin typeface="+mn-lt"/>
              </a:rPr>
              <a:t>Select the Charts tab in the ribbon (above).</a:t>
            </a:r>
          </a:p>
          <a:p>
            <a:pPr marL="342900" indent="-342900" eaLnBrk="1" fontAlgn="auto" hangingPunct="1">
              <a:spcBef>
                <a:spcPts val="0"/>
              </a:spcBef>
              <a:spcAft>
                <a:spcPts val="0"/>
              </a:spcAft>
              <a:buFontTx/>
              <a:buAutoNum type="arabicParenR"/>
              <a:defRPr/>
            </a:pPr>
            <a:r>
              <a:rPr lang="en-US" sz="2400" dirty="0">
                <a:latin typeface="+mn-lt"/>
              </a:rPr>
              <a:t>Select </a:t>
            </a:r>
            <a:r>
              <a:rPr lang="en-US" sz="2400" dirty="0" err="1">
                <a:latin typeface="+mn-lt"/>
              </a:rPr>
              <a:t>EditX</a:t>
            </a:r>
            <a:r>
              <a:rPr lang="en-US" sz="2400" dirty="0">
                <a:latin typeface="+mn-lt"/>
              </a:rPr>
              <a:t> in the Data section of the Charts tab.</a:t>
            </a:r>
          </a:p>
          <a:p>
            <a:pPr marL="342900" indent="-342900" eaLnBrk="1" fontAlgn="auto" hangingPunct="1">
              <a:spcBef>
                <a:spcPts val="0"/>
              </a:spcBef>
              <a:spcAft>
                <a:spcPts val="0"/>
              </a:spcAft>
              <a:buFontTx/>
              <a:buAutoNum type="arabicParenR"/>
              <a:defRPr/>
            </a:pPr>
            <a:r>
              <a:rPr lang="en-US" sz="2400" dirty="0">
                <a:latin typeface="+mn-lt"/>
              </a:rPr>
              <a:t>In the newly launched spreadsheet, scroll to the top, select the placeholder cells and “Clear,” then “All.”</a:t>
            </a:r>
          </a:p>
          <a:p>
            <a:pPr marL="342900" indent="-342900" eaLnBrk="1" fontAlgn="auto" hangingPunct="1">
              <a:spcBef>
                <a:spcPts val="0"/>
              </a:spcBef>
              <a:spcAft>
                <a:spcPts val="0"/>
              </a:spcAft>
              <a:buFontTx/>
              <a:buAutoNum type="arabicParenR"/>
              <a:defRPr/>
            </a:pPr>
            <a:r>
              <a:rPr lang="en-US" sz="2400" dirty="0">
                <a:latin typeface="+mn-lt"/>
              </a:rPr>
              <a:t>Copy needed cells from your Excel spreadsheet and paste into the cleared PPTX spreadsheet.</a:t>
            </a:r>
          </a:p>
          <a:p>
            <a:pPr marL="342900" indent="-342900" eaLnBrk="1" fontAlgn="auto" hangingPunct="1">
              <a:spcBef>
                <a:spcPts val="0"/>
              </a:spcBef>
              <a:spcAft>
                <a:spcPts val="0"/>
              </a:spcAft>
              <a:buFontTx/>
              <a:buAutoNum type="arabicParenR"/>
              <a:defRPr/>
            </a:pPr>
            <a:r>
              <a:rPr lang="en-US" sz="2400" dirty="0">
                <a:latin typeface="+mn-lt"/>
              </a:rPr>
              <a:t>If the chart has not updated to include the new cells, </a:t>
            </a:r>
          </a:p>
          <a:p>
            <a:pPr marL="800100" lvl="1" indent="-342900" eaLnBrk="1" fontAlgn="auto" hangingPunct="1">
              <a:spcBef>
                <a:spcPts val="0"/>
              </a:spcBef>
              <a:spcAft>
                <a:spcPts val="0"/>
              </a:spcAft>
              <a:buFontTx/>
              <a:buAutoNum type="arabicParenR"/>
              <a:defRPr/>
            </a:pPr>
            <a:r>
              <a:rPr lang="en-US" sz="2400" dirty="0">
                <a:latin typeface="+mn-lt"/>
              </a:rPr>
              <a:t>Mac: click on the </a:t>
            </a:r>
            <a:r>
              <a:rPr lang="en-US" sz="2400" dirty="0" err="1">
                <a:latin typeface="+mn-lt"/>
              </a:rPr>
              <a:t>EditX</a:t>
            </a:r>
            <a:r>
              <a:rPr lang="en-US" sz="2400" dirty="0">
                <a:latin typeface="+mn-lt"/>
              </a:rPr>
              <a:t> </a:t>
            </a:r>
            <a:r>
              <a:rPr lang="en-US" sz="2400" dirty="0" err="1">
                <a:latin typeface="+mn-lt"/>
              </a:rPr>
              <a:t>pulldown</a:t>
            </a:r>
            <a:r>
              <a:rPr lang="en-US" sz="2400" dirty="0">
                <a:latin typeface="+mn-lt"/>
              </a:rPr>
              <a:t>  menu, and select “Choose a different data range.”</a:t>
            </a:r>
          </a:p>
          <a:p>
            <a:pPr marL="800100" lvl="1" indent="-342900" eaLnBrk="1" fontAlgn="auto" hangingPunct="1">
              <a:spcBef>
                <a:spcPts val="0"/>
              </a:spcBef>
              <a:spcAft>
                <a:spcPts val="0"/>
              </a:spcAft>
              <a:buFontTx/>
              <a:buAutoNum type="arabicParenR"/>
              <a:defRPr/>
            </a:pPr>
            <a:r>
              <a:rPr lang="en-US" sz="2400" dirty="0">
                <a:latin typeface="+mn-lt"/>
              </a:rPr>
              <a:t>PC: Under Chart Tools/Design, click on “Select  Data.”</a:t>
            </a:r>
          </a:p>
          <a:p>
            <a:pPr marL="342900" indent="-342900" eaLnBrk="1" fontAlgn="auto" hangingPunct="1">
              <a:spcBef>
                <a:spcPts val="0"/>
              </a:spcBef>
              <a:spcAft>
                <a:spcPts val="0"/>
              </a:spcAft>
              <a:buFontTx/>
              <a:buAutoNum type="arabicParenR"/>
              <a:defRPr/>
            </a:pPr>
            <a:r>
              <a:rPr lang="en-US" sz="2400" dirty="0">
                <a:latin typeface="+mn-lt"/>
              </a:rPr>
              <a:t>In the spreadsheet, click and drag to encompass the whole range of needed cells and select “OK” in the “Select Data Source” window that shows up on the spreadsheet. </a:t>
            </a:r>
          </a:p>
        </p:txBody>
      </p:sp>
      <p:sp>
        <p:nvSpPr>
          <p:cNvPr id="2" name="Title 1"/>
          <p:cNvSpPr>
            <a:spLocks noGrp="1"/>
          </p:cNvSpPr>
          <p:nvPr>
            <p:ph type="title"/>
          </p:nvPr>
        </p:nvSpPr>
        <p:spPr/>
        <p:txBody>
          <a:bodyPr/>
          <a:lstStyle/>
          <a:p>
            <a:r>
              <a:rPr lang="en-US"/>
              <a:t>Click to edit Master title style</a:t>
            </a:r>
          </a:p>
        </p:txBody>
      </p:sp>
      <p:sp>
        <p:nvSpPr>
          <p:cNvPr id="4" name="Chart Placeholder 3"/>
          <p:cNvSpPr>
            <a:spLocks noGrp="1"/>
          </p:cNvSpPr>
          <p:nvPr>
            <p:ph type="chart" sz="quarter" idx="10"/>
          </p:nvPr>
        </p:nvSpPr>
        <p:spPr>
          <a:xfrm>
            <a:off x="0" y="1417639"/>
            <a:ext cx="9144000" cy="5111656"/>
          </a:xfrm>
        </p:spPr>
        <p:txBody>
          <a:bodyPr rtlCol="0">
            <a:noAutofit/>
          </a:bodyPr>
          <a:lstStyle/>
          <a:p>
            <a:pPr lvl="0"/>
            <a:r>
              <a:rPr lang="en-US" noProof="0" dirty="0"/>
              <a:t>Click icon to add chart</a:t>
            </a:r>
          </a:p>
        </p:txBody>
      </p:sp>
      <p:sp>
        <p:nvSpPr>
          <p:cNvPr id="3" name="Footer Placeholder 2">
            <a:extLst>
              <a:ext uri="{FF2B5EF4-FFF2-40B4-BE49-F238E27FC236}">
                <a16:creationId xmlns:a16="http://schemas.microsoft.com/office/drawing/2014/main" id="{9906C20A-3DAD-4E4F-81FB-947ECF6EF11B}"/>
              </a:ext>
            </a:extLst>
          </p:cNvPr>
          <p:cNvSpPr>
            <a:spLocks noGrp="1"/>
          </p:cNvSpPr>
          <p:nvPr>
            <p:ph type="ftr" sz="quarter" idx="11"/>
          </p:nvPr>
        </p:nvSpPr>
        <p:spPr>
          <a:xfrm>
            <a:off x="3028950" y="6492875"/>
            <a:ext cx="3086100" cy="365125"/>
          </a:xfrm>
        </p:spPr>
        <p:txBody>
          <a:bodyPr/>
          <a:lstStyle/>
          <a:p>
            <a:r>
              <a:rPr lang="en-US" dirty="0"/>
              <a:t>DRAFT: NOT CLEARED FOR DISSEMINATION</a:t>
            </a:r>
          </a:p>
        </p:txBody>
      </p:sp>
    </p:spTree>
    <p:extLst>
      <p:ext uri="{BB962C8B-B14F-4D97-AF65-F5344CB8AC3E}">
        <p14:creationId xmlns:p14="http://schemas.microsoft.com/office/powerpoint/2010/main" val="3201792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able Placeholder 3"/>
          <p:cNvSpPr>
            <a:spLocks noGrp="1"/>
          </p:cNvSpPr>
          <p:nvPr>
            <p:ph type="tbl" sz="quarter" idx="10"/>
          </p:nvPr>
        </p:nvSpPr>
        <p:spPr>
          <a:xfrm>
            <a:off x="457200" y="1417638"/>
            <a:ext cx="8229600" cy="4973637"/>
          </a:xfrm>
        </p:spPr>
        <p:txBody>
          <a:bodyPr rtlCol="0">
            <a:noAutofit/>
          </a:bodyPr>
          <a:lstStyle/>
          <a:p>
            <a:pPr lvl="0"/>
            <a:r>
              <a:rPr lang="en-US" noProof="0"/>
              <a:t>Click icon to add table</a:t>
            </a:r>
            <a:endParaRPr lang="en-US" noProof="0" dirty="0"/>
          </a:p>
        </p:txBody>
      </p:sp>
      <p:sp>
        <p:nvSpPr>
          <p:cNvPr id="3" name="Footer Placeholder 2">
            <a:extLst>
              <a:ext uri="{FF2B5EF4-FFF2-40B4-BE49-F238E27FC236}">
                <a16:creationId xmlns:a16="http://schemas.microsoft.com/office/drawing/2014/main" id="{7091492E-E944-42BE-AD95-B09AB43A8581}"/>
              </a:ext>
            </a:extLst>
          </p:cNvPr>
          <p:cNvSpPr>
            <a:spLocks noGrp="1"/>
          </p:cNvSpPr>
          <p:nvPr>
            <p:ph type="ftr" sz="quarter" idx="11"/>
          </p:nvPr>
        </p:nvSpPr>
        <p:spPr>
          <a:xfrm>
            <a:off x="3028950" y="6492875"/>
            <a:ext cx="3086100" cy="365125"/>
          </a:xfrm>
        </p:spPr>
        <p:txBody>
          <a:bodyPr/>
          <a:lstStyle>
            <a:lvl1pPr>
              <a:defRPr b="1"/>
            </a:lvl1pPr>
          </a:lstStyle>
          <a:p>
            <a:r>
              <a:rPr lang="en-US" dirty="0"/>
              <a:t>DRAFT: NOT CLEARED FOR DISSEMINATION</a:t>
            </a:r>
          </a:p>
        </p:txBody>
      </p:sp>
    </p:spTree>
    <p:extLst>
      <p:ext uri="{BB962C8B-B14F-4D97-AF65-F5344CB8AC3E}">
        <p14:creationId xmlns:p14="http://schemas.microsoft.com/office/powerpoint/2010/main" val="1654768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mart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martArt Placeholder 3"/>
          <p:cNvSpPr>
            <a:spLocks noGrp="1"/>
          </p:cNvSpPr>
          <p:nvPr>
            <p:ph type="dgm" sz="quarter" idx="10"/>
          </p:nvPr>
        </p:nvSpPr>
        <p:spPr>
          <a:xfrm>
            <a:off x="457200" y="1417639"/>
            <a:ext cx="8229600" cy="4943475"/>
          </a:xfrm>
        </p:spPr>
        <p:txBody>
          <a:bodyPr rtlCol="0">
            <a:noAutofit/>
          </a:bodyPr>
          <a:lstStyle/>
          <a:p>
            <a:pPr lvl="0"/>
            <a:r>
              <a:rPr lang="en-US" noProof="0"/>
              <a:t>Click icon to add SmartArt graphic</a:t>
            </a:r>
          </a:p>
        </p:txBody>
      </p:sp>
      <p:sp>
        <p:nvSpPr>
          <p:cNvPr id="3" name="Footer Placeholder 2">
            <a:extLst>
              <a:ext uri="{FF2B5EF4-FFF2-40B4-BE49-F238E27FC236}">
                <a16:creationId xmlns:a16="http://schemas.microsoft.com/office/drawing/2014/main" id="{DF0399CD-1F04-4811-992D-6BEAF11F627F}"/>
              </a:ext>
            </a:extLst>
          </p:cNvPr>
          <p:cNvSpPr>
            <a:spLocks noGrp="1"/>
          </p:cNvSpPr>
          <p:nvPr>
            <p:ph type="ftr" sz="quarter" idx="11"/>
          </p:nvPr>
        </p:nvSpPr>
        <p:spPr/>
        <p:txBody>
          <a:bodyPr/>
          <a:lstStyle/>
          <a:p>
            <a:r>
              <a:rPr lang="en-US"/>
              <a:t>DRAFT: NOT CLEARED FOR DISSEMINATION</a:t>
            </a:r>
          </a:p>
        </p:txBody>
      </p:sp>
    </p:spTree>
    <p:extLst>
      <p:ext uri="{BB962C8B-B14F-4D97-AF65-F5344CB8AC3E}">
        <p14:creationId xmlns:p14="http://schemas.microsoft.com/office/powerpoint/2010/main" val="3786789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A7D86A34-749E-4F13-84C8-60D8AD14196B}"/>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2862548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1E13E277-C74A-48F5-B474-D3F4218F91FF}"/>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2676412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6FF617E-C32C-4478-A3AA-432B719F867C}"/>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3482356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cSld name="Ending Logo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DE5213-F01A-1740-9F93-C72E74F4EDD6}"/>
              </a:ext>
            </a:extLst>
          </p:cNvPr>
          <p:cNvSpPr txBox="1">
            <a:spLocks noChangeArrowheads="1"/>
          </p:cNvSpPr>
          <p:nvPr/>
        </p:nvSpPr>
        <p:spPr bwMode="auto">
          <a:xfrm>
            <a:off x="-4527550" y="1703388"/>
            <a:ext cx="4287837" cy="647700"/>
          </a:xfrm>
          <a:prstGeom prst="rect">
            <a:avLst/>
          </a:prstGeom>
          <a:solidFill>
            <a:srgbClr val="FFFF7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eaLnBrk="1" hangingPunct="1">
              <a:defRPr/>
            </a:pPr>
            <a:r>
              <a:rPr lang="en-US" altLang="en-US"/>
              <a:t>The is the “Ending Logo Slide” layout. It should be the last slide in the deck</a:t>
            </a:r>
            <a:endParaRPr lang="en-US" altLang="en-US" sz="2400"/>
          </a:p>
        </p:txBody>
      </p:sp>
      <p:pic>
        <p:nvPicPr>
          <p:cNvPr id="3" name="Picture 5">
            <a:extLst>
              <a:ext uri="{FF2B5EF4-FFF2-40B4-BE49-F238E27FC236}">
                <a16:creationId xmlns:a16="http://schemas.microsoft.com/office/drawing/2014/main" id="{7796F19C-D6A9-CE4A-91A6-6D845A9016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2050" y="2501900"/>
            <a:ext cx="4273550" cy="134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Footer Placeholder 3">
            <a:extLst>
              <a:ext uri="{FF2B5EF4-FFF2-40B4-BE49-F238E27FC236}">
                <a16:creationId xmlns:a16="http://schemas.microsoft.com/office/drawing/2014/main" id="{98374AB8-200D-4236-9230-FBDA93FFD142}"/>
              </a:ext>
            </a:extLst>
          </p:cNvPr>
          <p:cNvSpPr>
            <a:spLocks noGrp="1"/>
          </p:cNvSpPr>
          <p:nvPr>
            <p:ph type="ftr" sz="quarter" idx="10"/>
          </p:nvPr>
        </p:nvSpPr>
        <p:spPr/>
        <p:txBody>
          <a:bodyPr/>
          <a:lstStyle/>
          <a:p>
            <a:r>
              <a:rPr lang="en-US"/>
              <a:t>DRAFT: NOT CLEARED FOR DISSEMINATION</a:t>
            </a:r>
          </a:p>
        </p:txBody>
      </p:sp>
    </p:spTree>
    <p:extLst>
      <p:ext uri="{BB962C8B-B14F-4D97-AF65-F5344CB8AC3E}">
        <p14:creationId xmlns:p14="http://schemas.microsoft.com/office/powerpoint/2010/main" val="692670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DBA9284-E0E7-1745-8C14-4F0BBAA27889}"/>
              </a:ext>
            </a:extLst>
          </p:cNvPr>
          <p:cNvSpPr>
            <a:spLocks noGrp="1" noChangeArrowheads="1"/>
          </p:cNvSpPr>
          <p:nvPr>
            <p:ph type="title"/>
          </p:nvPr>
        </p:nvSpPr>
        <p:spPr bwMode="auto">
          <a:xfrm>
            <a:off x="457200" y="0"/>
            <a:ext cx="82296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660024F1-4E6B-2C41-9CA8-2CE05A1FF76B}"/>
              </a:ext>
            </a:extLst>
          </p:cNvPr>
          <p:cNvSpPr>
            <a:spLocks noGrp="1" noChangeArrowheads="1"/>
          </p:cNvSpPr>
          <p:nvPr>
            <p:ph type="body" idx="1"/>
          </p:nvPr>
        </p:nvSpPr>
        <p:spPr bwMode="auto">
          <a:xfrm>
            <a:off x="457200" y="1417638"/>
            <a:ext cx="82296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1"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9700" name="TextBox 8">
            <a:extLst>
              <a:ext uri="{FF2B5EF4-FFF2-40B4-BE49-F238E27FC236}">
                <a16:creationId xmlns:a16="http://schemas.microsoft.com/office/drawing/2014/main" id="{8BE16575-61B1-834E-B91E-B8928C17D5C5}"/>
              </a:ext>
            </a:extLst>
          </p:cNvPr>
          <p:cNvSpPr txBox="1">
            <a:spLocks noChangeArrowheads="1"/>
          </p:cNvSpPr>
          <p:nvPr/>
        </p:nvSpPr>
        <p:spPr bwMode="auto">
          <a:xfrm>
            <a:off x="5005388" y="6505575"/>
            <a:ext cx="41386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Franklin Gothic Book" panose="020B0503020102020204" pitchFamily="34" charset="0"/>
              </a:defRPr>
            </a:lvl1pPr>
            <a:lvl2pPr marL="742950" indent="-285750">
              <a:defRPr>
                <a:solidFill>
                  <a:schemeClr val="tx1"/>
                </a:solidFill>
                <a:latin typeface="Franklin Gothic Book" panose="020B0503020102020204" pitchFamily="34" charset="0"/>
              </a:defRPr>
            </a:lvl2pPr>
            <a:lvl3pPr marL="1143000" indent="-228600">
              <a:defRPr>
                <a:solidFill>
                  <a:schemeClr val="tx1"/>
                </a:solidFill>
                <a:latin typeface="Franklin Gothic Book" panose="020B0503020102020204" pitchFamily="34" charset="0"/>
              </a:defRPr>
            </a:lvl3pPr>
            <a:lvl4pPr marL="1600200" indent="-228600">
              <a:defRPr>
                <a:solidFill>
                  <a:schemeClr val="tx1"/>
                </a:solidFill>
                <a:latin typeface="Franklin Gothic Book" panose="020B0503020102020204" pitchFamily="34" charset="0"/>
              </a:defRPr>
            </a:lvl4pPr>
            <a:lvl5pPr marL="2057400" indent="-228600">
              <a:defRPr>
                <a:solidFill>
                  <a:schemeClr val="tx1"/>
                </a:solidFill>
                <a:latin typeface="Franklin Gothic Book" panose="020B0503020102020204" pitchFamily="34" charset="0"/>
              </a:defRPr>
            </a:lvl5pPr>
            <a:lvl6pPr marL="2514600" indent="-228600" defTabSz="457200" fontAlgn="base">
              <a:spcBef>
                <a:spcPct val="0"/>
              </a:spcBef>
              <a:spcAft>
                <a:spcPct val="0"/>
              </a:spcAft>
              <a:defRPr>
                <a:solidFill>
                  <a:schemeClr val="tx1"/>
                </a:solidFill>
                <a:latin typeface="Franklin Gothic Book" panose="020B0503020102020204" pitchFamily="34" charset="0"/>
              </a:defRPr>
            </a:lvl6pPr>
            <a:lvl7pPr marL="2971800" indent="-228600" defTabSz="457200" fontAlgn="base">
              <a:spcBef>
                <a:spcPct val="0"/>
              </a:spcBef>
              <a:spcAft>
                <a:spcPct val="0"/>
              </a:spcAft>
              <a:defRPr>
                <a:solidFill>
                  <a:schemeClr val="tx1"/>
                </a:solidFill>
                <a:latin typeface="Franklin Gothic Book" panose="020B0503020102020204" pitchFamily="34" charset="0"/>
              </a:defRPr>
            </a:lvl7pPr>
            <a:lvl8pPr marL="3429000" indent="-228600" defTabSz="457200" fontAlgn="base">
              <a:spcBef>
                <a:spcPct val="0"/>
              </a:spcBef>
              <a:spcAft>
                <a:spcPct val="0"/>
              </a:spcAft>
              <a:defRPr>
                <a:solidFill>
                  <a:schemeClr val="tx1"/>
                </a:solidFill>
                <a:latin typeface="Franklin Gothic Book" panose="020B0503020102020204" pitchFamily="34" charset="0"/>
              </a:defRPr>
            </a:lvl8pPr>
            <a:lvl9pPr marL="3886200" indent="-228600" defTabSz="457200" fontAlgn="base">
              <a:spcBef>
                <a:spcPct val="0"/>
              </a:spcBef>
              <a:spcAft>
                <a:spcPct val="0"/>
              </a:spcAft>
              <a:defRPr>
                <a:solidFill>
                  <a:schemeClr val="tx1"/>
                </a:solidFill>
                <a:latin typeface="Franklin Gothic Book" panose="020B0503020102020204" pitchFamily="34" charset="0"/>
              </a:defRPr>
            </a:lvl9pPr>
          </a:lstStyle>
          <a:p>
            <a:pPr algn="r" eaLnBrk="1" hangingPunct="1">
              <a:defRPr/>
            </a:pPr>
            <a:r>
              <a:rPr lang="en-US" altLang="en-US" sz="1200"/>
              <a:t>Slide </a:t>
            </a:r>
            <a:fld id="{E8F52348-7DCA-0746-9087-4E09698D5CC0}" type="slidenum">
              <a:rPr lang="en-US" altLang="en-US" sz="1200" smtClean="0"/>
              <a:pPr algn="r" eaLnBrk="1" hangingPunct="1">
                <a:defRPr/>
              </a:pPr>
              <a:t>‹#›</a:t>
            </a:fld>
            <a:endParaRPr lang="en-US" altLang="en-US" sz="1200"/>
          </a:p>
        </p:txBody>
      </p:sp>
      <p:sp>
        <p:nvSpPr>
          <p:cNvPr id="2" name="Footer Placeholder 1">
            <a:extLst>
              <a:ext uri="{FF2B5EF4-FFF2-40B4-BE49-F238E27FC236}">
                <a16:creationId xmlns:a16="http://schemas.microsoft.com/office/drawing/2014/main" id="{8ACE4075-9653-4CB0-AF49-91EF0192815B}"/>
              </a:ext>
            </a:extLst>
          </p:cNvPr>
          <p:cNvSpPr>
            <a:spLocks noGrp="1"/>
          </p:cNvSpPr>
          <p:nvPr>
            <p:ph type="ftr" sz="quarter" idx="3"/>
          </p:nvPr>
        </p:nvSpPr>
        <p:spPr>
          <a:xfrm>
            <a:off x="3028950" y="641826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DRAFT: NOT CLEARED FOR DISSEMINATION</a:t>
            </a:r>
          </a:p>
        </p:txBody>
      </p:sp>
    </p:spTree>
  </p:cSld>
  <p:clrMap bg1="lt1" tx1="dk1" bg2="lt2" tx2="dk2" accent1="accent1" accent2="accent2" accent3="accent3" accent4="accent4" accent5="accent5" accent6="accent6" hlink="hlink" folHlink="folHlink"/>
  <p:sldLayoutIdLst>
    <p:sldLayoutId id="2147483722" r:id="rId1"/>
    <p:sldLayoutId id="2147483712" r:id="rId2"/>
    <p:sldLayoutId id="2147483723" r:id="rId3"/>
    <p:sldLayoutId id="2147483713" r:id="rId4"/>
    <p:sldLayoutId id="2147483714" r:id="rId5"/>
    <p:sldLayoutId id="2147483715" r:id="rId6"/>
    <p:sldLayoutId id="2147483716" r:id="rId7"/>
    <p:sldLayoutId id="2147483717" r:id="rId8"/>
    <p:sldLayoutId id="2147483724" r:id="rId9"/>
    <p:sldLayoutId id="2147483718" r:id="rId10"/>
    <p:sldLayoutId id="2147483719" r:id="rId11"/>
    <p:sldLayoutId id="2147483720" r:id="rId12"/>
    <p:sldLayoutId id="2147483725" r:id="rId13"/>
  </p:sldLayoutIdLst>
  <p:hf sldNum="0" hdr="0" dt="0"/>
  <p:txStyles>
    <p:titleStyle>
      <a:lvl1pPr algn="ctr" rtl="0" eaLnBrk="0" fontAlgn="base" hangingPunct="0">
        <a:spcBef>
          <a:spcPct val="0"/>
        </a:spcBef>
        <a:spcAft>
          <a:spcPct val="0"/>
        </a:spcAft>
        <a:defRPr sz="4000" b="1" kern="1200">
          <a:solidFill>
            <a:schemeClr val="tx2"/>
          </a:solidFill>
          <a:latin typeface="+mj-lt"/>
          <a:ea typeface="+mj-ea"/>
          <a:cs typeface="+mj-cs"/>
        </a:defRPr>
      </a:lvl1pPr>
      <a:lvl2pPr algn="ctr" rtl="0" eaLnBrk="0" fontAlgn="base" hangingPunct="0">
        <a:spcBef>
          <a:spcPct val="0"/>
        </a:spcBef>
        <a:spcAft>
          <a:spcPct val="0"/>
        </a:spcAft>
        <a:defRPr sz="4000" b="1">
          <a:solidFill>
            <a:schemeClr val="tx2"/>
          </a:solidFill>
          <a:latin typeface="Franklin Gothic Medium" panose="020B0603020102020204" pitchFamily="34" charset="0"/>
        </a:defRPr>
      </a:lvl2pPr>
      <a:lvl3pPr algn="ctr" rtl="0" eaLnBrk="0" fontAlgn="base" hangingPunct="0">
        <a:spcBef>
          <a:spcPct val="0"/>
        </a:spcBef>
        <a:spcAft>
          <a:spcPct val="0"/>
        </a:spcAft>
        <a:defRPr sz="4000" b="1">
          <a:solidFill>
            <a:schemeClr val="tx2"/>
          </a:solidFill>
          <a:latin typeface="Franklin Gothic Medium" panose="020B0603020102020204" pitchFamily="34" charset="0"/>
        </a:defRPr>
      </a:lvl3pPr>
      <a:lvl4pPr algn="ctr" rtl="0" eaLnBrk="0" fontAlgn="base" hangingPunct="0">
        <a:spcBef>
          <a:spcPct val="0"/>
        </a:spcBef>
        <a:spcAft>
          <a:spcPct val="0"/>
        </a:spcAft>
        <a:defRPr sz="4000" b="1">
          <a:solidFill>
            <a:schemeClr val="tx2"/>
          </a:solidFill>
          <a:latin typeface="Franklin Gothic Medium" panose="020B0603020102020204" pitchFamily="34" charset="0"/>
        </a:defRPr>
      </a:lvl4pPr>
      <a:lvl5pPr algn="ctr" rtl="0" eaLnBrk="0" fontAlgn="base" hangingPunct="0">
        <a:spcBef>
          <a:spcPct val="0"/>
        </a:spcBef>
        <a:spcAft>
          <a:spcPct val="0"/>
        </a:spcAft>
        <a:defRPr sz="4000" b="1">
          <a:solidFill>
            <a:schemeClr val="tx2"/>
          </a:solidFill>
          <a:latin typeface="Franklin Gothic Medium" panose="020B0603020102020204" pitchFamily="34" charset="0"/>
        </a:defRPr>
      </a:lvl5pPr>
      <a:lvl6pPr marL="457200" algn="ctr" rtl="0" fontAlgn="base">
        <a:spcBef>
          <a:spcPct val="0"/>
        </a:spcBef>
        <a:spcAft>
          <a:spcPct val="0"/>
        </a:spcAft>
        <a:defRPr sz="4000" b="1">
          <a:solidFill>
            <a:schemeClr val="tx2"/>
          </a:solidFill>
          <a:latin typeface="Franklin Gothic Medium" panose="020B0603020102020204" pitchFamily="34" charset="0"/>
        </a:defRPr>
      </a:lvl6pPr>
      <a:lvl7pPr marL="914400" algn="ctr" rtl="0" fontAlgn="base">
        <a:spcBef>
          <a:spcPct val="0"/>
        </a:spcBef>
        <a:spcAft>
          <a:spcPct val="0"/>
        </a:spcAft>
        <a:defRPr sz="4000" b="1">
          <a:solidFill>
            <a:schemeClr val="tx2"/>
          </a:solidFill>
          <a:latin typeface="Franklin Gothic Medium" panose="020B0603020102020204" pitchFamily="34" charset="0"/>
        </a:defRPr>
      </a:lvl7pPr>
      <a:lvl8pPr marL="1371600" algn="ctr" rtl="0" fontAlgn="base">
        <a:spcBef>
          <a:spcPct val="0"/>
        </a:spcBef>
        <a:spcAft>
          <a:spcPct val="0"/>
        </a:spcAft>
        <a:defRPr sz="4000" b="1">
          <a:solidFill>
            <a:schemeClr val="tx2"/>
          </a:solidFill>
          <a:latin typeface="Franklin Gothic Medium" panose="020B0603020102020204" pitchFamily="34" charset="0"/>
        </a:defRPr>
      </a:lvl8pPr>
      <a:lvl9pPr marL="1828800" algn="ctr" rtl="0" fontAlgn="base">
        <a:spcBef>
          <a:spcPct val="0"/>
        </a:spcBef>
        <a:spcAft>
          <a:spcPct val="0"/>
        </a:spcAft>
        <a:defRPr sz="4000" b="1">
          <a:solidFill>
            <a:schemeClr val="tx2"/>
          </a:solidFill>
          <a:latin typeface="Franklin Gothic Medium" panose="020B0603020102020204" pitchFamily="34" charset="0"/>
        </a:defRPr>
      </a:lvl9pPr>
    </p:titleStyle>
    <p:bodyStyle>
      <a:lvl1pPr marL="342900" indent="-342900" algn="l" rtl="0" eaLnBrk="0" fontAlgn="base" hangingPunct="0">
        <a:spcBef>
          <a:spcPts val="1800"/>
        </a:spcBef>
        <a:spcAft>
          <a:spcPct val="0"/>
        </a:spcAft>
        <a:buClr>
          <a:schemeClr val="tx2"/>
        </a:buClr>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https://flic.kr/p/pPQn8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flic.kr/p/bj7NUp"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hyperlink" Target="https://flic.kr/p/CvNSX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D5D2B9F-08F8-9546-BA7F-02661FB663FB}"/>
              </a:ext>
            </a:extLst>
          </p:cNvPr>
          <p:cNvSpPr>
            <a:spLocks noGrp="1"/>
          </p:cNvSpPr>
          <p:nvPr>
            <p:ph type="title"/>
          </p:nvPr>
        </p:nvSpPr>
        <p:spPr/>
        <p:txBody>
          <a:bodyPr/>
          <a:lstStyle/>
          <a:p>
            <a:r>
              <a:rPr lang="en-US" altLang="en-US" dirty="0"/>
              <a:t>Continuity of Operations Plan (COOP) Tabletop Exercise</a:t>
            </a:r>
            <a:endParaRPr lang="en-US" dirty="0"/>
          </a:p>
        </p:txBody>
      </p:sp>
      <p:sp>
        <p:nvSpPr>
          <p:cNvPr id="5" name="Subtitle 4">
            <a:extLst>
              <a:ext uri="{FF2B5EF4-FFF2-40B4-BE49-F238E27FC236}">
                <a16:creationId xmlns:a16="http://schemas.microsoft.com/office/drawing/2014/main" id="{9F906786-0ED7-AB48-8B3F-BEEADC37D54C}"/>
              </a:ext>
            </a:extLst>
          </p:cNvPr>
          <p:cNvSpPr>
            <a:spLocks noGrp="1"/>
          </p:cNvSpPr>
          <p:nvPr>
            <p:ph type="subTitle" idx="1"/>
          </p:nvPr>
        </p:nvSpPr>
        <p:spPr>
          <a:xfrm>
            <a:off x="76200" y="3352800"/>
            <a:ext cx="4014583" cy="1752600"/>
          </a:xfrm>
        </p:spPr>
        <p:txBody>
          <a:bodyPr>
            <a:normAutofit/>
          </a:bodyPr>
          <a:lstStyle/>
          <a:p>
            <a:pPr eaLnBrk="1" hangingPunct="1">
              <a:spcBef>
                <a:spcPts val="0"/>
              </a:spcBef>
            </a:pPr>
            <a:r>
              <a:rPr lang="en-US" dirty="0"/>
              <a:t>[Laboratory Name]</a:t>
            </a:r>
            <a:endParaRPr lang="en-US" altLang="en-US" dirty="0"/>
          </a:p>
          <a:p>
            <a:pPr>
              <a:spcBef>
                <a:spcPts val="0"/>
              </a:spcBef>
            </a:pPr>
            <a:endParaRPr lang="en-US" dirty="0"/>
          </a:p>
          <a:p>
            <a:pPr>
              <a:spcBef>
                <a:spcPts val="0"/>
              </a:spcBef>
            </a:pPr>
            <a:r>
              <a:rPr lang="en-US" dirty="0"/>
              <a:t>[Date]</a:t>
            </a:r>
          </a:p>
        </p:txBody>
      </p:sp>
      <p:pic>
        <p:nvPicPr>
          <p:cNvPr id="10" name="Picture Placeholder 9">
            <a:extLst>
              <a:ext uri="{FF2B5EF4-FFF2-40B4-BE49-F238E27FC236}">
                <a16:creationId xmlns:a16="http://schemas.microsoft.com/office/drawing/2014/main" id="{D59D6C03-54C6-8F42-9D7D-E1FD72FE5F76}"/>
              </a:ext>
            </a:extLst>
          </p:cNvPr>
          <p:cNvPicPr>
            <a:picLocks noGrp="1" noChangeAspect="1"/>
          </p:cNvPicPr>
          <p:nvPr>
            <p:ph type="pic" sz="quarter" idx="14"/>
          </p:nvPr>
        </p:nvPicPr>
        <p:blipFill rotWithShape="1">
          <a:blip r:embed="rId3"/>
          <a:srcRect l="35785" t="-3331" r="4417" b="-5301"/>
          <a:stretch/>
        </p:blipFill>
        <p:spPr>
          <a:xfrm>
            <a:off x="4090783" y="-27432"/>
            <a:ext cx="5053217" cy="6885432"/>
          </a:xfrm>
          <a:prstGeom prst="rect">
            <a:avLst/>
          </a:prstGeom>
        </p:spPr>
      </p:pic>
      <p:sp>
        <p:nvSpPr>
          <p:cNvPr id="9" name="Rectangle 8">
            <a:extLst>
              <a:ext uri="{FF2B5EF4-FFF2-40B4-BE49-F238E27FC236}">
                <a16:creationId xmlns:a16="http://schemas.microsoft.com/office/drawing/2014/main" id="{A73417B9-4BE6-684D-970E-B4F108775E7E}"/>
              </a:ext>
            </a:extLst>
          </p:cNvPr>
          <p:cNvSpPr/>
          <p:nvPr/>
        </p:nvSpPr>
        <p:spPr>
          <a:xfrm>
            <a:off x="4343400" y="6611778"/>
            <a:ext cx="4953000" cy="230832"/>
          </a:xfrm>
          <a:prstGeom prst="rect">
            <a:avLst/>
          </a:prstGeom>
        </p:spPr>
        <p:txBody>
          <a:bodyPr wrap="square">
            <a:spAutoFit/>
          </a:bodyPr>
          <a:lstStyle/>
          <a:p>
            <a:r>
              <a:rPr lang="en-US" sz="900" dirty="0">
                <a:solidFill>
                  <a:schemeClr val="tx1">
                    <a:lumMod val="50000"/>
                    <a:lumOff val="50000"/>
                  </a:schemeClr>
                </a:solidFill>
                <a:hlinkClick r:id="rId4">
                  <a:extLst>
                    <a:ext uri="{A12FA001-AC4F-418D-AE19-62706E023703}">
                      <ahyp:hlinkClr xmlns:ahyp="http://schemas.microsoft.com/office/drawing/2018/hyperlinkcolor" val="tx"/>
                    </a:ext>
                  </a:extLst>
                </a:hlinkClick>
              </a:rPr>
              <a:t>Image shared by Michael R. Perry via Flickr Creative Commons; no known copyright restrictions.</a:t>
            </a:r>
            <a:endParaRPr lang="en-US" sz="900" dirty="0">
              <a:solidFill>
                <a:schemeClr val="tx1">
                  <a:lumMod val="50000"/>
                  <a:lumOff val="50000"/>
                </a:schemeClr>
              </a:solidFill>
            </a:endParaRPr>
          </a:p>
        </p:txBody>
      </p:sp>
    </p:spTree>
    <p:extLst>
      <p:ext uri="{BB962C8B-B14F-4D97-AF65-F5344CB8AC3E}">
        <p14:creationId xmlns:p14="http://schemas.microsoft.com/office/powerpoint/2010/main" val="26615124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82D98819-BC1A-7F44-B575-FB6C7EF6CEE2}"/>
              </a:ext>
            </a:extLst>
          </p:cNvPr>
          <p:cNvSpPr>
            <a:spLocks noGrp="1" noChangeArrowheads="1"/>
          </p:cNvSpPr>
          <p:nvPr>
            <p:ph type="title"/>
          </p:nvPr>
        </p:nvSpPr>
        <p:spPr/>
        <p:txBody>
          <a:bodyPr/>
          <a:lstStyle/>
          <a:p>
            <a:pPr eaLnBrk="1" hangingPunct="1"/>
            <a:r>
              <a:rPr lang="en-US" altLang="en-US" dirty="0"/>
              <a:t>Discussion</a:t>
            </a:r>
          </a:p>
        </p:txBody>
      </p:sp>
      <p:sp>
        <p:nvSpPr>
          <p:cNvPr id="22530" name="Content Placeholder 2">
            <a:extLst>
              <a:ext uri="{FF2B5EF4-FFF2-40B4-BE49-F238E27FC236}">
                <a16:creationId xmlns:a16="http://schemas.microsoft.com/office/drawing/2014/main" id="{1D0C2514-1E85-8F45-A42D-0108A6AE3033}"/>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400" dirty="0"/>
              <a:t>How will the encroaching fire likely impact lab operations?</a:t>
            </a:r>
          </a:p>
          <a:p>
            <a:pPr eaLnBrk="1" hangingPunct="1"/>
            <a:r>
              <a:rPr lang="en-US" altLang="en-US" sz="2400" dirty="0"/>
              <a:t>What actions need to be taken?</a:t>
            </a:r>
          </a:p>
          <a:p>
            <a:pPr eaLnBrk="1" hangingPunct="1"/>
            <a:r>
              <a:rPr lang="en-US" altLang="en-US" sz="2400" dirty="0"/>
              <a:t>Does this new information change any of your previous decisions?</a:t>
            </a:r>
          </a:p>
          <a:p>
            <a:pPr eaLnBrk="1" hangingPunct="1"/>
            <a:r>
              <a:rPr lang="en-US" altLang="en-US" sz="2400" dirty="0"/>
              <a:t>What decisions need to be made? Who makes these decisions?</a:t>
            </a:r>
          </a:p>
          <a:p>
            <a:pPr eaLnBrk="1" hangingPunct="1"/>
            <a:endParaRPr lang="en-US" altLang="en-US" sz="2800" dirty="0"/>
          </a:p>
        </p:txBody>
      </p:sp>
    </p:spTree>
    <p:extLst>
      <p:ext uri="{BB962C8B-B14F-4D97-AF65-F5344CB8AC3E}">
        <p14:creationId xmlns:p14="http://schemas.microsoft.com/office/powerpoint/2010/main" val="575471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F5ECB3A0-A7F1-F543-B115-EAE555788B15}"/>
              </a:ext>
            </a:extLst>
          </p:cNvPr>
          <p:cNvSpPr>
            <a:spLocks noGrp="1" noChangeArrowheads="1"/>
          </p:cNvSpPr>
          <p:nvPr>
            <p:ph type="title"/>
          </p:nvPr>
        </p:nvSpPr>
        <p:spPr/>
        <p:txBody>
          <a:bodyPr/>
          <a:lstStyle/>
          <a:p>
            <a:pPr eaLnBrk="1" hangingPunct="1"/>
            <a:r>
              <a:rPr lang="en-US" altLang="en-US" dirty="0"/>
              <a:t>Discussion: Identification of Essential Activities</a:t>
            </a:r>
          </a:p>
        </p:txBody>
      </p:sp>
      <p:sp>
        <p:nvSpPr>
          <p:cNvPr id="24578" name="Rectangle 3">
            <a:extLst>
              <a:ext uri="{FF2B5EF4-FFF2-40B4-BE49-F238E27FC236}">
                <a16:creationId xmlns:a16="http://schemas.microsoft.com/office/drawing/2014/main" id="{31E471DE-1F08-0E44-BD0A-2A0EBDBDA798}"/>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Which lab activities and testing are essential and therefore must continue? How do you prioritize?</a:t>
            </a:r>
          </a:p>
          <a:p>
            <a:pPr eaLnBrk="1" hangingPunct="1"/>
            <a:r>
              <a:rPr lang="en-US" altLang="en-US" sz="2800" dirty="0"/>
              <a:t>Given the evacuation orders, do you have the staffing to continue essential tasks? What if some staff are not available?</a:t>
            </a:r>
          </a:p>
          <a:p>
            <a:pPr eaLnBrk="1" hangingPunct="1"/>
            <a:r>
              <a:rPr lang="en-US" altLang="en-US" sz="2800" dirty="0"/>
              <a:t>Which labs are responsible for essential activities and which labs are their back-up? Which labs are available to support?</a:t>
            </a:r>
          </a:p>
          <a:p>
            <a:pPr eaLnBrk="1" hangingPunct="1"/>
            <a:r>
              <a:rPr lang="en-US" altLang="en-US" sz="2800" dirty="0"/>
              <a:t>Which activities are nonessential and may be suspended or deferred?</a:t>
            </a:r>
          </a:p>
          <a:p>
            <a:pPr eaLnBrk="1" hangingPunct="1"/>
            <a:endParaRPr lang="en-US" altLang="en-US" sz="2800" dirty="0"/>
          </a:p>
        </p:txBody>
      </p:sp>
    </p:spTree>
    <p:extLst>
      <p:ext uri="{BB962C8B-B14F-4D97-AF65-F5344CB8AC3E}">
        <p14:creationId xmlns:p14="http://schemas.microsoft.com/office/powerpoint/2010/main" val="918226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4">
            <a:extLst>
              <a:ext uri="{FF2B5EF4-FFF2-40B4-BE49-F238E27FC236}">
                <a16:creationId xmlns:a16="http://schemas.microsoft.com/office/drawing/2014/main" id="{3BD5E3D2-86AD-7B41-8E24-212734D69352}"/>
              </a:ext>
            </a:extLst>
          </p:cNvPr>
          <p:cNvSpPr>
            <a:spLocks noGrp="1" noChangeArrowheads="1"/>
          </p:cNvSpPr>
          <p:nvPr>
            <p:ph type="title"/>
          </p:nvPr>
        </p:nvSpPr>
        <p:spPr/>
        <p:txBody>
          <a:bodyPr/>
          <a:lstStyle/>
          <a:p>
            <a:pPr eaLnBrk="1" hangingPunct="1"/>
            <a:r>
              <a:rPr lang="en-US" altLang="en-US" dirty="0"/>
              <a:t>Situation Report #3:</a:t>
            </a:r>
            <a:br>
              <a:rPr lang="en-US" altLang="en-US" dirty="0"/>
            </a:br>
            <a:r>
              <a:rPr lang="en-US" altLang="en-US" dirty="0"/>
              <a:t>The Fire Spreads</a:t>
            </a:r>
          </a:p>
        </p:txBody>
      </p:sp>
      <p:sp>
        <p:nvSpPr>
          <p:cNvPr id="26626" name="Rectangle 5">
            <a:extLst>
              <a:ext uri="{FF2B5EF4-FFF2-40B4-BE49-F238E27FC236}">
                <a16:creationId xmlns:a16="http://schemas.microsoft.com/office/drawing/2014/main" id="{C12D2881-09AD-C44F-B5FF-9A62B59904AC}"/>
              </a:ext>
            </a:extLst>
          </p:cNvPr>
          <p:cNvSpPr>
            <a:spLocks noGrp="1" noChangeArrowheads="1"/>
          </p:cNvSpPr>
          <p:nvPr>
            <p:ph type="body" sz="quarter" idx="10"/>
          </p:nvPr>
        </p:nvSpPr>
        <p:spPr>
          <a:xfrm>
            <a:off x="4800600" y="1828800"/>
            <a:ext cx="3886200" cy="4519613"/>
          </a:xfrm>
        </p:spPr>
        <p:txBody>
          <a:bodyPr/>
          <a:lstStyle/>
          <a:p>
            <a:pPr marL="0" indent="0" eaLnBrk="1" hangingPunct="1">
              <a:lnSpc>
                <a:spcPct val="95000"/>
              </a:lnSpc>
              <a:buNone/>
            </a:pPr>
            <a:r>
              <a:rPr lang="en-US" altLang="en-US" sz="2400" dirty="0"/>
              <a:t>By the evening of [Day 3], power and water are restored to the lab, but fires to the northeast have become uncontained. </a:t>
            </a:r>
          </a:p>
          <a:p>
            <a:pPr marL="0" indent="0" eaLnBrk="1" hangingPunct="1">
              <a:lnSpc>
                <a:spcPct val="95000"/>
              </a:lnSpc>
              <a:buFont typeface="Arial" panose="020B0604020202020204" pitchFamily="34" charset="0"/>
              <a:buNone/>
            </a:pPr>
            <a:r>
              <a:rPr lang="en-US" altLang="en-US" sz="2400" dirty="0"/>
              <a:t>Evacuation orders have now been called for the lab community and several other nearby cities in your county.</a:t>
            </a:r>
          </a:p>
        </p:txBody>
      </p:sp>
      <p:pic>
        <p:nvPicPr>
          <p:cNvPr id="4" name="Picture 3">
            <a:extLst>
              <a:ext uri="{FF2B5EF4-FFF2-40B4-BE49-F238E27FC236}">
                <a16:creationId xmlns:a16="http://schemas.microsoft.com/office/drawing/2014/main" id="{BB733C53-A143-2446-A57D-80958952B501}"/>
              </a:ext>
            </a:extLst>
          </p:cNvPr>
          <p:cNvPicPr>
            <a:picLocks noChangeAspect="1"/>
          </p:cNvPicPr>
          <p:nvPr/>
        </p:nvPicPr>
        <p:blipFill>
          <a:blip r:embed="rId3"/>
          <a:stretch>
            <a:fillRect/>
          </a:stretch>
        </p:blipFill>
        <p:spPr>
          <a:xfrm>
            <a:off x="457200" y="2209800"/>
            <a:ext cx="4064000" cy="2705100"/>
          </a:xfrm>
          <a:prstGeom prst="rect">
            <a:avLst/>
          </a:prstGeom>
          <a:ln>
            <a:solidFill>
              <a:schemeClr val="accent1"/>
            </a:solidFill>
          </a:ln>
        </p:spPr>
      </p:pic>
      <p:sp>
        <p:nvSpPr>
          <p:cNvPr id="5" name="Rectangle 4">
            <a:extLst>
              <a:ext uri="{FF2B5EF4-FFF2-40B4-BE49-F238E27FC236}">
                <a16:creationId xmlns:a16="http://schemas.microsoft.com/office/drawing/2014/main" id="{B0618EA6-022E-FF4F-9B9F-F40271CD6E3E}"/>
              </a:ext>
            </a:extLst>
          </p:cNvPr>
          <p:cNvSpPr/>
          <p:nvPr/>
        </p:nvSpPr>
        <p:spPr>
          <a:xfrm>
            <a:off x="500792" y="4916959"/>
            <a:ext cx="4064000" cy="369332"/>
          </a:xfrm>
          <a:prstGeom prst="rect">
            <a:avLst/>
          </a:prstGeom>
        </p:spPr>
        <p:txBody>
          <a:bodyPr wrap="square">
            <a:spAutoFit/>
          </a:bodyPr>
          <a:lstStyle/>
          <a:p>
            <a:r>
              <a:rPr lang="en-US" sz="900" dirty="0">
                <a:solidFill>
                  <a:schemeClr val="tx1">
                    <a:lumMod val="50000"/>
                    <a:lumOff val="50000"/>
                  </a:schemeClr>
                </a:solidFill>
                <a:hlinkClick r:id="rId4">
                  <a:extLst>
                    <a:ext uri="{A12FA001-AC4F-418D-AE19-62706E023703}">
                      <ahyp:hlinkClr xmlns:ahyp="http://schemas.microsoft.com/office/drawing/2018/hyperlinkcolor" val="tx"/>
                    </a:ext>
                  </a:extLst>
                </a:hlinkClick>
              </a:rPr>
              <a:t>Image by Harry Garvin and shared by Los Angeles Fire Department via Flickr Creative Commons; no known copyright restrictions.</a:t>
            </a:r>
            <a:endParaRPr lang="en-US" sz="900" dirty="0">
              <a:solidFill>
                <a:schemeClr val="tx1">
                  <a:lumMod val="50000"/>
                  <a:lumOff val="50000"/>
                </a:schemeClr>
              </a:solidFill>
            </a:endParaRPr>
          </a:p>
        </p:txBody>
      </p:sp>
    </p:spTree>
    <p:extLst>
      <p:ext uri="{BB962C8B-B14F-4D97-AF65-F5344CB8AC3E}">
        <p14:creationId xmlns:p14="http://schemas.microsoft.com/office/powerpoint/2010/main" val="2713656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a:extLst>
              <a:ext uri="{FF2B5EF4-FFF2-40B4-BE49-F238E27FC236}">
                <a16:creationId xmlns:a16="http://schemas.microsoft.com/office/drawing/2014/main" id="{78C7065F-B9EC-DF47-B45A-796BEB94ECBD}"/>
              </a:ext>
            </a:extLst>
          </p:cNvPr>
          <p:cNvSpPr>
            <a:spLocks noGrp="1" noChangeArrowheads="1"/>
          </p:cNvSpPr>
          <p:nvPr>
            <p:ph type="title"/>
          </p:nvPr>
        </p:nvSpPr>
        <p:spPr/>
        <p:txBody>
          <a:bodyPr/>
          <a:lstStyle/>
          <a:p>
            <a:pPr eaLnBrk="1" hangingPunct="1"/>
            <a:r>
              <a:rPr lang="en-US" altLang="en-US"/>
              <a:t>Discussion</a:t>
            </a:r>
          </a:p>
        </p:txBody>
      </p:sp>
      <p:sp>
        <p:nvSpPr>
          <p:cNvPr id="28674" name="Content Placeholder 2">
            <a:extLst>
              <a:ext uri="{FF2B5EF4-FFF2-40B4-BE49-F238E27FC236}">
                <a16:creationId xmlns:a16="http://schemas.microsoft.com/office/drawing/2014/main" id="{BCEE9856-27C2-4847-A74B-2AE3F6E574B0}"/>
              </a:ext>
            </a:extLst>
          </p:cNvPr>
          <p:cNvSpPr>
            <a:spLocks noGrp="1" noChangeArrowheads="1"/>
          </p:cNvSpPr>
          <p:nvPr>
            <p:ph type="body" sz="quarter" idx="10"/>
          </p:nvPr>
        </p:nvSpPr>
        <p:spPr>
          <a:xfrm>
            <a:off x="457200" y="1165225"/>
            <a:ext cx="8229600" cy="4930775"/>
          </a:xfrm>
        </p:spPr>
        <p:txBody>
          <a:bodyPr/>
          <a:lstStyle/>
          <a:p>
            <a:pPr eaLnBrk="1" hangingPunct="1"/>
            <a:r>
              <a:rPr lang="en-US" altLang="en-US" sz="2800" dirty="0"/>
              <a:t>What decisions need to be made? Who makes them?</a:t>
            </a:r>
          </a:p>
          <a:p>
            <a:pPr eaLnBrk="1" hangingPunct="1"/>
            <a:r>
              <a:rPr lang="en-US" altLang="en-US" sz="2800" dirty="0"/>
              <a:t>What systems and information sharing networks does the lab use? If these are not available, how will you access essential records?</a:t>
            </a:r>
          </a:p>
          <a:p>
            <a:pPr eaLnBrk="1" hangingPunct="1"/>
            <a:r>
              <a:rPr lang="en-US" altLang="en-US" sz="2800" dirty="0"/>
              <a:t>What arrangements are in place for transferring testing responsibilities to other facilities?</a:t>
            </a:r>
          </a:p>
          <a:p>
            <a:pPr eaLnBrk="1" hangingPunct="1"/>
            <a:r>
              <a:rPr lang="en-US" altLang="en-US" sz="2800" dirty="0"/>
              <a:t>Can any lab activities be outsourced or relocated to another facility?</a:t>
            </a:r>
          </a:p>
        </p:txBody>
      </p:sp>
    </p:spTree>
    <p:extLst>
      <p:ext uri="{BB962C8B-B14F-4D97-AF65-F5344CB8AC3E}">
        <p14:creationId xmlns:p14="http://schemas.microsoft.com/office/powerpoint/2010/main" val="20488732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6C2CAF54-7026-CA4D-B9BA-1AC179ADFE11}"/>
              </a:ext>
            </a:extLst>
          </p:cNvPr>
          <p:cNvSpPr>
            <a:spLocks noGrp="1" noChangeArrowheads="1"/>
          </p:cNvSpPr>
          <p:nvPr>
            <p:ph type="title"/>
          </p:nvPr>
        </p:nvSpPr>
        <p:spPr/>
        <p:txBody>
          <a:bodyPr/>
          <a:lstStyle/>
          <a:p>
            <a:pPr eaLnBrk="1" hangingPunct="1"/>
            <a:r>
              <a:rPr lang="en-US" altLang="en-US"/>
              <a:t>Discussion: Notification</a:t>
            </a:r>
          </a:p>
        </p:txBody>
      </p:sp>
      <p:sp>
        <p:nvSpPr>
          <p:cNvPr id="23554" name="Rectangle 3">
            <a:extLst>
              <a:ext uri="{FF2B5EF4-FFF2-40B4-BE49-F238E27FC236}">
                <a16:creationId xmlns:a16="http://schemas.microsoft.com/office/drawing/2014/main" id="{00999E86-E608-7D48-B696-09F5A262EB24}"/>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How do you notify employees? What back-up communications systems do you have?</a:t>
            </a:r>
          </a:p>
          <a:p>
            <a:pPr eaLnBrk="1" hangingPunct="1"/>
            <a:r>
              <a:rPr lang="en-US" altLang="en-US" sz="2800" dirty="0"/>
              <a:t>Is contact information up to date?</a:t>
            </a:r>
          </a:p>
          <a:p>
            <a:pPr eaLnBrk="1" hangingPunct="1"/>
            <a:r>
              <a:rPr lang="en-US" altLang="en-US" sz="2800" dirty="0"/>
              <a:t>When was the last time you conducted a call-down drill?</a:t>
            </a:r>
          </a:p>
          <a:p>
            <a:pPr eaLnBrk="1" hangingPunct="1"/>
            <a:r>
              <a:rPr lang="en-US" altLang="en-US" sz="2800" dirty="0"/>
              <a:t>What other agencies do you notify?</a:t>
            </a:r>
          </a:p>
          <a:p>
            <a:pPr eaLnBrk="1" hangingPunct="1"/>
            <a:endParaRPr lang="en-US" altLang="en-US" sz="2800" dirty="0"/>
          </a:p>
          <a:p>
            <a:pPr eaLnBrk="1" hangingPunct="1"/>
            <a:endParaRPr lang="en-US" altLang="en-US" sz="2800" dirty="0"/>
          </a:p>
        </p:txBody>
      </p:sp>
    </p:spTree>
    <p:extLst>
      <p:ext uri="{BB962C8B-B14F-4D97-AF65-F5344CB8AC3E}">
        <p14:creationId xmlns:p14="http://schemas.microsoft.com/office/powerpoint/2010/main" val="4172984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F15B95F8-4038-6845-9CA2-BE18FE61EA87}"/>
              </a:ext>
            </a:extLst>
          </p:cNvPr>
          <p:cNvSpPr>
            <a:spLocks noGrp="1" noChangeArrowheads="1"/>
          </p:cNvSpPr>
          <p:nvPr>
            <p:ph type="title"/>
          </p:nvPr>
        </p:nvSpPr>
        <p:spPr/>
        <p:txBody>
          <a:bodyPr/>
          <a:lstStyle/>
          <a:p>
            <a:pPr eaLnBrk="1" hangingPunct="1"/>
            <a:r>
              <a:rPr lang="en-US" altLang="en-US" dirty="0"/>
              <a:t>Discussion: Relocation/Alternative Facilities</a:t>
            </a:r>
          </a:p>
        </p:txBody>
      </p:sp>
      <p:sp>
        <p:nvSpPr>
          <p:cNvPr id="25602" name="Rectangle 3">
            <a:extLst>
              <a:ext uri="{FF2B5EF4-FFF2-40B4-BE49-F238E27FC236}">
                <a16:creationId xmlns:a16="http://schemas.microsoft.com/office/drawing/2014/main" id="{71EE32FE-841C-5849-9916-51D75EA86F20}"/>
              </a:ext>
            </a:extLst>
          </p:cNvPr>
          <p:cNvSpPr>
            <a:spLocks noGrp="1" noChangeArrowheads="1"/>
          </p:cNvSpPr>
          <p:nvPr>
            <p:ph type="body" sz="quarter" idx="10"/>
          </p:nvPr>
        </p:nvSpPr>
        <p:spPr>
          <a:xfrm>
            <a:off x="457200" y="1417638"/>
            <a:ext cx="8229600" cy="4930775"/>
          </a:xfrm>
        </p:spPr>
        <p:txBody>
          <a:bodyPr rtlCol="0">
            <a:noAutofit/>
          </a:bodyPr>
          <a:lstStyle/>
          <a:p>
            <a:pPr eaLnBrk="1" fontAlgn="auto" hangingPunct="1">
              <a:spcAft>
                <a:spcPts val="0"/>
              </a:spcAft>
              <a:defRPr/>
            </a:pPr>
            <a:r>
              <a:rPr lang="en-US" altLang="en-US" sz="2400" dirty="0"/>
              <a:t>If operations have to be moved to another lab, what information would that lab need from yours? What information will your lab eventually need from the other lab?</a:t>
            </a:r>
          </a:p>
          <a:p>
            <a:pPr eaLnBrk="1" fontAlgn="auto" hangingPunct="1">
              <a:spcAft>
                <a:spcPts val="0"/>
              </a:spcAft>
              <a:defRPr/>
            </a:pPr>
            <a:r>
              <a:rPr lang="en-US" altLang="en-US" sz="2400" dirty="0"/>
              <a:t>How will the specimens/samples be transported to the other laboratories? Will they receive them directly?</a:t>
            </a:r>
          </a:p>
          <a:p>
            <a:pPr eaLnBrk="1" fontAlgn="auto" hangingPunct="1">
              <a:spcAft>
                <a:spcPts val="0"/>
              </a:spcAft>
              <a:defRPr/>
            </a:pPr>
            <a:r>
              <a:rPr lang="en-US" sz="2400" dirty="0"/>
              <a:t>Will you need to move equipment? What is the process for doing so? </a:t>
            </a:r>
          </a:p>
          <a:p>
            <a:pPr eaLnBrk="1" fontAlgn="auto" hangingPunct="1">
              <a:spcAft>
                <a:spcPts val="0"/>
              </a:spcAft>
              <a:defRPr/>
            </a:pPr>
            <a:r>
              <a:rPr lang="en-US" sz="2400" dirty="0"/>
              <a:t>What is in your go-kits? How quickly could all of the material and equipment required for relocation be assembled?</a:t>
            </a:r>
          </a:p>
          <a:p>
            <a:pPr marL="0" indent="0" eaLnBrk="1" fontAlgn="auto" hangingPunct="1">
              <a:spcAft>
                <a:spcPts val="0"/>
              </a:spcAft>
              <a:buFont typeface="Arial" panose="020B0604020202020204" pitchFamily="34" charset="0"/>
              <a:buNone/>
              <a:defRPr/>
            </a:pPr>
            <a:endParaRPr lang="en-US" altLang="en-US" sz="2400" dirty="0"/>
          </a:p>
          <a:p>
            <a:pPr marL="0" indent="0" eaLnBrk="1" fontAlgn="auto" hangingPunct="1">
              <a:spcAft>
                <a:spcPts val="0"/>
              </a:spcAft>
              <a:buFont typeface="Arial" panose="020B0604020202020204" pitchFamily="34" charset="0"/>
              <a:buNone/>
              <a:defRPr/>
            </a:pPr>
            <a:endParaRPr lang="en-US" altLang="en-US" sz="2400" dirty="0"/>
          </a:p>
          <a:p>
            <a:pPr marL="0" indent="0" eaLnBrk="1" fontAlgn="auto" hangingPunct="1">
              <a:spcAft>
                <a:spcPts val="0"/>
              </a:spcAft>
              <a:buFont typeface="Arial" panose="020B0604020202020204" pitchFamily="34" charset="0"/>
              <a:buNone/>
              <a:defRPr/>
            </a:pPr>
            <a:endParaRPr lang="en-US" altLang="en-US" sz="2400" dirty="0"/>
          </a:p>
        </p:txBody>
      </p:sp>
    </p:spTree>
    <p:extLst>
      <p:ext uri="{BB962C8B-B14F-4D97-AF65-F5344CB8AC3E}">
        <p14:creationId xmlns:p14="http://schemas.microsoft.com/office/powerpoint/2010/main" val="4123310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F06FA18E-25A2-0F41-AA01-D9EF3DEB58C4}"/>
              </a:ext>
            </a:extLst>
          </p:cNvPr>
          <p:cNvSpPr>
            <a:spLocks noGrp="1" noChangeArrowheads="1"/>
          </p:cNvSpPr>
          <p:nvPr>
            <p:ph type="title"/>
          </p:nvPr>
        </p:nvSpPr>
        <p:spPr/>
        <p:txBody>
          <a:bodyPr/>
          <a:lstStyle/>
          <a:p>
            <a:pPr eaLnBrk="1" hangingPunct="1"/>
            <a:r>
              <a:rPr lang="en-US" altLang="en-US" dirty="0"/>
              <a:t>Situation Report #4: Testing Surge</a:t>
            </a:r>
          </a:p>
        </p:txBody>
      </p:sp>
      <p:sp>
        <p:nvSpPr>
          <p:cNvPr id="32770" name="Rectangle 3">
            <a:extLst>
              <a:ext uri="{FF2B5EF4-FFF2-40B4-BE49-F238E27FC236}">
                <a16:creationId xmlns:a16="http://schemas.microsoft.com/office/drawing/2014/main" id="{75D859D4-8E35-EF43-9BAF-F1523AAD20FC}"/>
              </a:ext>
            </a:extLst>
          </p:cNvPr>
          <p:cNvSpPr>
            <a:spLocks noGrp="1" noChangeArrowheads="1"/>
          </p:cNvSpPr>
          <p:nvPr>
            <p:ph type="body" sz="quarter" idx="10"/>
          </p:nvPr>
        </p:nvSpPr>
        <p:spPr>
          <a:xfrm>
            <a:off x="457200" y="1417638"/>
            <a:ext cx="8229600" cy="4930775"/>
          </a:xfrm>
        </p:spPr>
        <p:txBody>
          <a:bodyPr/>
          <a:lstStyle/>
          <a:p>
            <a:pPr marL="0" indent="0" eaLnBrk="1" hangingPunct="1">
              <a:lnSpc>
                <a:spcPct val="90000"/>
              </a:lnSpc>
              <a:buNone/>
            </a:pPr>
            <a:r>
              <a:rPr lang="en-US" altLang="en-US" sz="2400" dirty="0"/>
              <a:t>One week after evacuation orders were issued, the fires have been contained.</a:t>
            </a:r>
          </a:p>
          <a:p>
            <a:pPr marL="0" indent="0" eaLnBrk="1" hangingPunct="1">
              <a:lnSpc>
                <a:spcPct val="90000"/>
              </a:lnSpc>
              <a:buNone/>
            </a:pPr>
            <a:r>
              <a:rPr lang="en-US" altLang="en-US" sz="2400" dirty="0"/>
              <a:t>Residents can return to their homes and businesses are reopening.</a:t>
            </a:r>
          </a:p>
          <a:p>
            <a:pPr marL="0" indent="0" eaLnBrk="1" hangingPunct="1">
              <a:lnSpc>
                <a:spcPct val="90000"/>
              </a:lnSpc>
              <a:buNone/>
            </a:pPr>
            <a:r>
              <a:rPr lang="en-US" altLang="en-US" sz="2400" dirty="0"/>
              <a:t>The lab was not damaged by the fires.</a:t>
            </a:r>
          </a:p>
          <a:p>
            <a:pPr marL="0" indent="0" eaLnBrk="1" hangingPunct="1">
              <a:lnSpc>
                <a:spcPct val="90000"/>
              </a:lnSpc>
              <a:buNone/>
            </a:pPr>
            <a:r>
              <a:rPr lang="en-US" altLang="en-US" sz="2400" dirty="0"/>
              <a:t>Two weeks after the earthquake, state government officials report that there has been an increase in patients presenting with flu-like symptoms in local hospitals and doctors’ offices.</a:t>
            </a:r>
          </a:p>
        </p:txBody>
      </p:sp>
    </p:spTree>
    <p:extLst>
      <p:ext uri="{BB962C8B-B14F-4D97-AF65-F5344CB8AC3E}">
        <p14:creationId xmlns:p14="http://schemas.microsoft.com/office/powerpoint/2010/main" val="15889617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B9CB141B-4C58-004A-AEC0-3827B2A3FDE9}"/>
              </a:ext>
            </a:extLst>
          </p:cNvPr>
          <p:cNvSpPr>
            <a:spLocks noGrp="1" noChangeArrowheads="1"/>
          </p:cNvSpPr>
          <p:nvPr>
            <p:ph type="title"/>
          </p:nvPr>
        </p:nvSpPr>
        <p:spPr/>
        <p:txBody>
          <a:bodyPr/>
          <a:lstStyle/>
          <a:p>
            <a:pPr eaLnBrk="1" hangingPunct="1"/>
            <a:r>
              <a:rPr lang="en-US" altLang="en-US"/>
              <a:t>Discussion</a:t>
            </a:r>
          </a:p>
        </p:txBody>
      </p:sp>
      <p:sp>
        <p:nvSpPr>
          <p:cNvPr id="33794" name="Rectangle 3">
            <a:extLst>
              <a:ext uri="{FF2B5EF4-FFF2-40B4-BE49-F238E27FC236}">
                <a16:creationId xmlns:a16="http://schemas.microsoft.com/office/drawing/2014/main" id="{6745CB68-B2C8-C546-8E82-8CBEDC40D4B9}"/>
              </a:ext>
            </a:extLst>
          </p:cNvPr>
          <p:cNvSpPr>
            <a:spLocks noGrp="1" noChangeArrowheads="1"/>
          </p:cNvSpPr>
          <p:nvPr>
            <p:ph type="body" sz="quarter" idx="10"/>
          </p:nvPr>
        </p:nvSpPr>
        <p:spPr>
          <a:xfrm>
            <a:off x="457200" y="1417638"/>
            <a:ext cx="8229600" cy="4930775"/>
          </a:xfrm>
        </p:spPr>
        <p:txBody>
          <a:bodyPr/>
          <a:lstStyle/>
          <a:p>
            <a:pPr eaLnBrk="1" hangingPunct="1">
              <a:lnSpc>
                <a:spcPct val="90000"/>
              </a:lnSpc>
            </a:pPr>
            <a:r>
              <a:rPr lang="en-US" altLang="en-US" sz="2800" dirty="0"/>
              <a:t>What actions need to be taken?</a:t>
            </a:r>
          </a:p>
          <a:p>
            <a:pPr eaLnBrk="1" hangingPunct="1">
              <a:lnSpc>
                <a:spcPct val="90000"/>
              </a:lnSpc>
            </a:pPr>
            <a:r>
              <a:rPr lang="en-US" altLang="en-US" sz="2800" dirty="0"/>
              <a:t>What decisions need to be made? Who makes these decisions?</a:t>
            </a:r>
          </a:p>
          <a:p>
            <a:pPr eaLnBrk="1" hangingPunct="1">
              <a:lnSpc>
                <a:spcPct val="90000"/>
              </a:lnSpc>
            </a:pPr>
            <a:r>
              <a:rPr lang="en-US" altLang="en-US" sz="2800" dirty="0"/>
              <a:t>How will you handle the surge in the demand for testing?</a:t>
            </a:r>
          </a:p>
          <a:p>
            <a:pPr eaLnBrk="1" hangingPunct="1">
              <a:lnSpc>
                <a:spcPct val="90000"/>
              </a:lnSpc>
            </a:pPr>
            <a:r>
              <a:rPr lang="en-US" altLang="en-US" sz="2800" dirty="0"/>
              <a:t>What are the long-term effects of the evacuation on lab operations?</a:t>
            </a:r>
          </a:p>
        </p:txBody>
      </p:sp>
    </p:spTree>
    <p:extLst>
      <p:ext uri="{BB962C8B-B14F-4D97-AF65-F5344CB8AC3E}">
        <p14:creationId xmlns:p14="http://schemas.microsoft.com/office/powerpoint/2010/main" val="4242417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B0F3B7DA-5128-5842-A9C9-62D181693A53}"/>
              </a:ext>
            </a:extLst>
          </p:cNvPr>
          <p:cNvSpPr>
            <a:spLocks noGrp="1" noChangeArrowheads="1"/>
          </p:cNvSpPr>
          <p:nvPr>
            <p:ph type="title"/>
          </p:nvPr>
        </p:nvSpPr>
        <p:spPr/>
        <p:txBody>
          <a:bodyPr/>
          <a:lstStyle/>
          <a:p>
            <a:pPr eaLnBrk="1" hangingPunct="1"/>
            <a:r>
              <a:rPr lang="en-US" altLang="en-US" dirty="0"/>
              <a:t>Discussion: Reconstitution</a:t>
            </a:r>
          </a:p>
        </p:txBody>
      </p:sp>
      <p:sp>
        <p:nvSpPr>
          <p:cNvPr id="34818" name="Rectangle 3">
            <a:extLst>
              <a:ext uri="{FF2B5EF4-FFF2-40B4-BE49-F238E27FC236}">
                <a16:creationId xmlns:a16="http://schemas.microsoft.com/office/drawing/2014/main" id="{A3082EBB-E0BC-9D4C-9137-213A8532B991}"/>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800" dirty="0"/>
              <a:t>When does reconstitution begin?</a:t>
            </a:r>
          </a:p>
          <a:p>
            <a:pPr eaLnBrk="1" hangingPunct="1"/>
            <a:r>
              <a:rPr lang="en-US" altLang="en-US" sz="2800" dirty="0"/>
              <a:t>What is involved with reconstitution?</a:t>
            </a:r>
          </a:p>
        </p:txBody>
      </p:sp>
    </p:spTree>
    <p:extLst>
      <p:ext uri="{BB962C8B-B14F-4D97-AF65-F5344CB8AC3E}">
        <p14:creationId xmlns:p14="http://schemas.microsoft.com/office/powerpoint/2010/main" val="3913674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97CBCD3-DB32-BE45-9B93-FB0F156A3E7A}"/>
              </a:ext>
            </a:extLst>
          </p:cNvPr>
          <p:cNvSpPr>
            <a:spLocks noGrp="1"/>
          </p:cNvSpPr>
          <p:nvPr>
            <p:ph type="body" sz="quarter" idx="10"/>
          </p:nvPr>
        </p:nvSpPr>
        <p:spPr/>
        <p:txBody>
          <a:bodyPr/>
          <a:lstStyle/>
          <a:p>
            <a:pPr marL="0" indent="0" algn="ctr">
              <a:buNone/>
            </a:pPr>
            <a:endParaRPr lang="en-US" sz="4400"/>
          </a:p>
          <a:p>
            <a:pPr marL="0" indent="0" algn="ctr">
              <a:buNone/>
            </a:pPr>
            <a:endParaRPr lang="en-US" sz="3600" b="1"/>
          </a:p>
          <a:p>
            <a:pPr marL="0" indent="0" algn="ctr">
              <a:buNone/>
            </a:pPr>
            <a:r>
              <a:rPr lang="en-US" sz="3600" b="1"/>
              <a:t>Lunch Break</a:t>
            </a:r>
          </a:p>
        </p:txBody>
      </p:sp>
    </p:spTree>
    <p:extLst>
      <p:ext uri="{BB962C8B-B14F-4D97-AF65-F5344CB8AC3E}">
        <p14:creationId xmlns:p14="http://schemas.microsoft.com/office/powerpoint/2010/main" val="2398285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4">
            <a:extLst>
              <a:ext uri="{FF2B5EF4-FFF2-40B4-BE49-F238E27FC236}">
                <a16:creationId xmlns:a16="http://schemas.microsoft.com/office/drawing/2014/main" id="{0BA9B2E5-339D-7F4B-BCAE-47D09D9CF16B}"/>
              </a:ext>
            </a:extLst>
          </p:cNvPr>
          <p:cNvSpPr>
            <a:spLocks noGrp="1" noChangeArrowheads="1"/>
          </p:cNvSpPr>
          <p:nvPr>
            <p:ph type="title"/>
          </p:nvPr>
        </p:nvSpPr>
        <p:spPr/>
        <p:txBody>
          <a:bodyPr/>
          <a:lstStyle/>
          <a:p>
            <a:pPr eaLnBrk="1" hangingPunct="1"/>
            <a:r>
              <a:rPr lang="en-US" altLang="en-US"/>
              <a:t>Welcome</a:t>
            </a:r>
          </a:p>
        </p:txBody>
      </p:sp>
      <p:sp>
        <p:nvSpPr>
          <p:cNvPr id="9218" name="Rectangle 5">
            <a:extLst>
              <a:ext uri="{FF2B5EF4-FFF2-40B4-BE49-F238E27FC236}">
                <a16:creationId xmlns:a16="http://schemas.microsoft.com/office/drawing/2014/main" id="{0B74CEEF-A875-9A44-A5F9-E10DBDACFD8B}"/>
              </a:ext>
            </a:extLst>
          </p:cNvPr>
          <p:cNvSpPr>
            <a:spLocks noGrp="1" noChangeArrowheads="1"/>
          </p:cNvSpPr>
          <p:nvPr>
            <p:ph type="body" sz="quarter" idx="10"/>
          </p:nvPr>
        </p:nvSpPr>
        <p:spPr>
          <a:xfrm>
            <a:off x="457200" y="1417638"/>
            <a:ext cx="8229600" cy="4930775"/>
          </a:xfrm>
        </p:spPr>
        <p:txBody>
          <a:bodyPr/>
          <a:lstStyle/>
          <a:p>
            <a:pPr eaLnBrk="1" hangingPunct="1">
              <a:lnSpc>
                <a:spcPct val="90000"/>
              </a:lnSpc>
            </a:pPr>
            <a:r>
              <a:rPr lang="en-US" altLang="en-US" sz="2800" dirty="0"/>
              <a:t>Introductions</a:t>
            </a:r>
          </a:p>
          <a:p>
            <a:pPr eaLnBrk="1" hangingPunct="1">
              <a:lnSpc>
                <a:spcPct val="90000"/>
              </a:lnSpc>
            </a:pPr>
            <a:r>
              <a:rPr lang="en-US" altLang="en-US" sz="2800" dirty="0"/>
              <a:t>Exercise Structure</a:t>
            </a:r>
          </a:p>
          <a:p>
            <a:pPr lvl="1" eaLnBrk="1" hangingPunct="1">
              <a:lnSpc>
                <a:spcPct val="90000"/>
              </a:lnSpc>
            </a:pPr>
            <a:r>
              <a:rPr lang="en-US" altLang="en-US" sz="2400" dirty="0"/>
              <a:t>Each module will begin with a situation briefing or update and offer a list of questions for discussion</a:t>
            </a:r>
          </a:p>
          <a:p>
            <a:pPr lvl="1" eaLnBrk="1" hangingPunct="1">
              <a:lnSpc>
                <a:spcPct val="90000"/>
              </a:lnSpc>
            </a:pPr>
            <a:r>
              <a:rPr lang="en-US" altLang="en-US" sz="2400" dirty="0"/>
              <a:t>Participants should feel free to openly ask questions of other players, express thoughts and/or opinions</a:t>
            </a:r>
          </a:p>
          <a:p>
            <a:pPr lvl="1" eaLnBrk="1" hangingPunct="1">
              <a:lnSpc>
                <a:spcPct val="90000"/>
              </a:lnSpc>
            </a:pPr>
            <a:r>
              <a:rPr lang="en-US" altLang="en-US" sz="2400" dirty="0"/>
              <a:t>A note-taker will capture the responses</a:t>
            </a:r>
          </a:p>
          <a:p>
            <a:pPr lvl="1" eaLnBrk="1" hangingPunct="1">
              <a:lnSpc>
                <a:spcPct val="90000"/>
              </a:lnSpc>
            </a:pPr>
            <a:r>
              <a:rPr lang="en-US" altLang="en-US" sz="2400" dirty="0"/>
              <a:t>Immediately following the exercise, there will be a debrief/</a:t>
            </a:r>
            <a:r>
              <a:rPr lang="en-US" altLang="en-US" sz="2400" dirty="0" err="1"/>
              <a:t>hotwash</a:t>
            </a:r>
            <a:endParaRPr lang="en-US" altLang="en-US" sz="2400" dirty="0"/>
          </a:p>
          <a:p>
            <a:pPr eaLnBrk="1" hangingPunct="1">
              <a:lnSpc>
                <a:spcPct val="90000"/>
              </a:lnSpc>
            </a:pPr>
            <a:r>
              <a:rPr lang="en-US" altLang="en-US" sz="2800" dirty="0"/>
              <a:t>Please remember to mute your cell phones</a:t>
            </a:r>
          </a:p>
        </p:txBody>
      </p:sp>
    </p:spTree>
    <p:extLst>
      <p:ext uri="{BB962C8B-B14F-4D97-AF65-F5344CB8AC3E}">
        <p14:creationId xmlns:p14="http://schemas.microsoft.com/office/powerpoint/2010/main" val="5385800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4">
            <a:extLst>
              <a:ext uri="{FF2B5EF4-FFF2-40B4-BE49-F238E27FC236}">
                <a16:creationId xmlns:a16="http://schemas.microsoft.com/office/drawing/2014/main" id="{261BF3B1-0875-9B47-BC6D-55BF0D43EE61}"/>
              </a:ext>
            </a:extLst>
          </p:cNvPr>
          <p:cNvSpPr>
            <a:spLocks noGrp="1" noChangeArrowheads="1"/>
          </p:cNvSpPr>
          <p:nvPr>
            <p:ph type="title"/>
          </p:nvPr>
        </p:nvSpPr>
        <p:spPr/>
        <p:txBody>
          <a:bodyPr/>
          <a:lstStyle/>
          <a:p>
            <a:pPr eaLnBrk="1" hangingPunct="1"/>
            <a:r>
              <a:rPr lang="en-US" altLang="en-US"/>
              <a:t>Hot Wash</a:t>
            </a:r>
          </a:p>
        </p:txBody>
      </p:sp>
      <p:sp>
        <p:nvSpPr>
          <p:cNvPr id="30722" name="Rectangle 5">
            <a:extLst>
              <a:ext uri="{FF2B5EF4-FFF2-40B4-BE49-F238E27FC236}">
                <a16:creationId xmlns:a16="http://schemas.microsoft.com/office/drawing/2014/main" id="{935E5268-7DDE-F942-BFB0-D4911396A27B}"/>
              </a:ext>
            </a:extLst>
          </p:cNvPr>
          <p:cNvSpPr>
            <a:spLocks noGrp="1" noChangeArrowheads="1"/>
          </p:cNvSpPr>
          <p:nvPr>
            <p:ph type="body" sz="quarter" idx="10"/>
          </p:nvPr>
        </p:nvSpPr>
        <p:spPr>
          <a:xfrm>
            <a:off x="457200" y="1417638"/>
            <a:ext cx="8229600" cy="4930775"/>
          </a:xfrm>
        </p:spPr>
        <p:txBody>
          <a:bodyPr rtlCol="0">
            <a:noAutofit/>
          </a:bodyPr>
          <a:lstStyle/>
          <a:p>
            <a:pPr eaLnBrk="1" fontAlgn="auto" hangingPunct="1">
              <a:lnSpc>
                <a:spcPct val="90000"/>
              </a:lnSpc>
              <a:spcAft>
                <a:spcPts val="0"/>
              </a:spcAft>
              <a:defRPr/>
            </a:pPr>
            <a:r>
              <a:rPr lang="en-US" altLang="en-US" dirty="0"/>
              <a:t>Based on this exercise, what are the greatest strengths of your COOP?</a:t>
            </a:r>
          </a:p>
          <a:p>
            <a:pPr eaLnBrk="1" fontAlgn="auto" hangingPunct="1">
              <a:lnSpc>
                <a:spcPct val="90000"/>
              </a:lnSpc>
              <a:spcAft>
                <a:spcPts val="0"/>
              </a:spcAft>
              <a:defRPr/>
            </a:pPr>
            <a:r>
              <a:rPr lang="en-US" altLang="en-US" dirty="0"/>
              <a:t>Where are the gaps in your COOP?</a:t>
            </a:r>
          </a:p>
          <a:p>
            <a:pPr lvl="1" eaLnBrk="1" fontAlgn="auto" hangingPunct="1">
              <a:lnSpc>
                <a:spcPct val="90000"/>
              </a:lnSpc>
              <a:spcAft>
                <a:spcPts val="0"/>
              </a:spcAft>
              <a:defRPr/>
            </a:pPr>
            <a:r>
              <a:rPr lang="en-US" altLang="en-US" dirty="0"/>
              <a:t>Knowledge gaps</a:t>
            </a:r>
          </a:p>
          <a:p>
            <a:pPr lvl="1" eaLnBrk="1" fontAlgn="auto" hangingPunct="1">
              <a:lnSpc>
                <a:spcPct val="90000"/>
              </a:lnSpc>
              <a:spcAft>
                <a:spcPts val="0"/>
              </a:spcAft>
              <a:defRPr/>
            </a:pPr>
            <a:r>
              <a:rPr lang="en-US" altLang="en-US" dirty="0"/>
              <a:t>Gaps due to infrastructure</a:t>
            </a:r>
          </a:p>
          <a:p>
            <a:pPr eaLnBrk="1" fontAlgn="auto" hangingPunct="1">
              <a:lnSpc>
                <a:spcPct val="90000"/>
              </a:lnSpc>
              <a:spcAft>
                <a:spcPts val="0"/>
              </a:spcAft>
              <a:defRPr/>
            </a:pPr>
            <a:r>
              <a:rPr lang="en-US" altLang="en-US" dirty="0"/>
              <a:t>What initial steps can you take to reduce these gaps?</a:t>
            </a:r>
          </a:p>
          <a:p>
            <a:pPr marL="0" indent="0" eaLnBrk="1" fontAlgn="auto" hangingPunct="1">
              <a:lnSpc>
                <a:spcPct val="90000"/>
              </a:lnSpc>
              <a:spcAft>
                <a:spcPts val="0"/>
              </a:spcAft>
              <a:buFont typeface="Arial" panose="020B0604020202020204" pitchFamily="34" charset="0"/>
              <a:buNone/>
              <a:defRPr/>
            </a:pPr>
            <a:endParaRPr lang="en-US" altLang="en-US" dirty="0"/>
          </a:p>
          <a:p>
            <a:pPr eaLnBrk="1" fontAlgn="auto" hangingPunct="1">
              <a:lnSpc>
                <a:spcPct val="90000"/>
              </a:lnSpc>
              <a:spcAft>
                <a:spcPts val="0"/>
              </a:spcAft>
              <a:defRPr/>
            </a:pPr>
            <a:endParaRPr lang="en-US" altLang="en-US" dirty="0"/>
          </a:p>
        </p:txBody>
      </p:sp>
    </p:spTree>
    <p:extLst>
      <p:ext uri="{BB962C8B-B14F-4D97-AF65-F5344CB8AC3E}">
        <p14:creationId xmlns:p14="http://schemas.microsoft.com/office/powerpoint/2010/main" val="3891666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2">
            <a:extLst>
              <a:ext uri="{FF2B5EF4-FFF2-40B4-BE49-F238E27FC236}">
                <a16:creationId xmlns:a16="http://schemas.microsoft.com/office/drawing/2014/main" id="{8E04947C-D1EF-4043-B35A-B2152CF6C7F7}"/>
              </a:ext>
            </a:extLst>
          </p:cNvPr>
          <p:cNvSpPr>
            <a:spLocks noGrp="1" noChangeArrowheads="1"/>
          </p:cNvSpPr>
          <p:nvPr>
            <p:ph type="title"/>
          </p:nvPr>
        </p:nvSpPr>
        <p:spPr/>
        <p:txBody>
          <a:bodyPr/>
          <a:lstStyle/>
          <a:p>
            <a:pPr eaLnBrk="1" hangingPunct="1"/>
            <a:r>
              <a:rPr lang="en-US" altLang="en-US" dirty="0"/>
              <a:t>Exercise Guidelines</a:t>
            </a:r>
          </a:p>
        </p:txBody>
      </p:sp>
      <p:sp>
        <p:nvSpPr>
          <p:cNvPr id="11266" name="Rectangle 3">
            <a:extLst>
              <a:ext uri="{FF2B5EF4-FFF2-40B4-BE49-F238E27FC236}">
                <a16:creationId xmlns:a16="http://schemas.microsoft.com/office/drawing/2014/main" id="{266BF216-0AF2-354C-A8E5-27605D14D402}"/>
              </a:ext>
            </a:extLst>
          </p:cNvPr>
          <p:cNvSpPr>
            <a:spLocks noGrp="1" noChangeArrowheads="1"/>
          </p:cNvSpPr>
          <p:nvPr>
            <p:ph type="body" sz="quarter" idx="10"/>
          </p:nvPr>
        </p:nvSpPr>
        <p:spPr>
          <a:xfrm>
            <a:off x="457200" y="1417638"/>
            <a:ext cx="8229600" cy="4930775"/>
          </a:xfrm>
        </p:spPr>
        <p:txBody>
          <a:bodyPr>
            <a:normAutofit/>
          </a:bodyPr>
          <a:lstStyle/>
          <a:p>
            <a:pPr eaLnBrk="1" hangingPunct="1">
              <a:lnSpc>
                <a:spcPct val="90000"/>
              </a:lnSpc>
            </a:pPr>
            <a:r>
              <a:rPr lang="en-US" altLang="en-US" sz="2400" dirty="0"/>
              <a:t>This is an open, low‐stress, no‐fault environment for discussion and problem solving</a:t>
            </a:r>
          </a:p>
          <a:p>
            <a:pPr eaLnBrk="1" hangingPunct="1">
              <a:lnSpc>
                <a:spcPct val="90000"/>
              </a:lnSpc>
            </a:pPr>
            <a:r>
              <a:rPr lang="en-US" altLang="en-US" sz="2400" dirty="0"/>
              <a:t>Varying viewpoints are expected and encouraged</a:t>
            </a:r>
          </a:p>
          <a:p>
            <a:pPr eaLnBrk="1" hangingPunct="1">
              <a:lnSpc>
                <a:spcPct val="90000"/>
              </a:lnSpc>
            </a:pPr>
            <a:r>
              <a:rPr lang="en-US" altLang="en-US" sz="2400" dirty="0"/>
              <a:t>Assume the scenario is plausible</a:t>
            </a:r>
          </a:p>
          <a:p>
            <a:pPr eaLnBrk="1" hangingPunct="1">
              <a:lnSpc>
                <a:spcPct val="90000"/>
              </a:lnSpc>
            </a:pPr>
            <a:r>
              <a:rPr lang="en-US" altLang="en-US" sz="2400" dirty="0"/>
              <a:t>Respond based on your knowledge of current plans and capabilities (i.e., you may use only existing assets)</a:t>
            </a:r>
          </a:p>
          <a:p>
            <a:pPr eaLnBrk="1" hangingPunct="1">
              <a:lnSpc>
                <a:spcPct val="90000"/>
              </a:lnSpc>
            </a:pPr>
            <a:r>
              <a:rPr lang="en-US" altLang="en-US" sz="2400" dirty="0"/>
              <a:t>Decisions are not precedent-setting and may not reflect your organization’s final position on a given issue</a:t>
            </a:r>
          </a:p>
          <a:p>
            <a:pPr eaLnBrk="1" hangingPunct="1">
              <a:lnSpc>
                <a:spcPct val="90000"/>
              </a:lnSpc>
            </a:pPr>
            <a:r>
              <a:rPr lang="en-US" altLang="en-US" sz="2400" dirty="0"/>
              <a:t>This is an opportunity to discuss and present multiple options and possible solutions</a:t>
            </a:r>
          </a:p>
          <a:p>
            <a:pPr eaLnBrk="1" hangingPunct="1">
              <a:lnSpc>
                <a:spcPct val="90000"/>
              </a:lnSpc>
              <a:buFontTx/>
              <a:buNone/>
            </a:pPr>
            <a:endParaRPr lang="en-US" altLang="en-US" sz="2800" dirty="0"/>
          </a:p>
        </p:txBody>
      </p:sp>
    </p:spTree>
    <p:extLst>
      <p:ext uri="{BB962C8B-B14F-4D97-AF65-F5344CB8AC3E}">
        <p14:creationId xmlns:p14="http://schemas.microsoft.com/office/powerpoint/2010/main" val="241009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a:extLst>
              <a:ext uri="{FF2B5EF4-FFF2-40B4-BE49-F238E27FC236}">
                <a16:creationId xmlns:a16="http://schemas.microsoft.com/office/drawing/2014/main" id="{83BD27A1-500B-914A-91FE-88AB0AB078A0}"/>
              </a:ext>
            </a:extLst>
          </p:cNvPr>
          <p:cNvSpPr>
            <a:spLocks noGrp="1" noChangeArrowheads="1"/>
          </p:cNvSpPr>
          <p:nvPr>
            <p:ph type="title"/>
          </p:nvPr>
        </p:nvSpPr>
        <p:spPr/>
        <p:txBody>
          <a:bodyPr/>
          <a:lstStyle/>
          <a:p>
            <a:pPr eaLnBrk="1" hangingPunct="1"/>
            <a:r>
              <a:rPr lang="en-US" altLang="en-US" dirty="0"/>
              <a:t>Objectives</a:t>
            </a:r>
          </a:p>
        </p:txBody>
      </p:sp>
      <p:sp>
        <p:nvSpPr>
          <p:cNvPr id="12290" name="Rectangle 3">
            <a:extLst>
              <a:ext uri="{FF2B5EF4-FFF2-40B4-BE49-F238E27FC236}">
                <a16:creationId xmlns:a16="http://schemas.microsoft.com/office/drawing/2014/main" id="{501D842D-9F78-AC42-8C9B-54C9965BA9F9}"/>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400" dirty="0"/>
              <a:t>In response to a disruptive incident, assess the laboratory’s ability to</a:t>
            </a:r>
          </a:p>
          <a:p>
            <a:pPr lvl="1" eaLnBrk="1" hangingPunct="1"/>
            <a:r>
              <a:rPr lang="en-US" altLang="en-US" sz="2400" dirty="0"/>
              <a:t>Activate the COOP</a:t>
            </a:r>
          </a:p>
          <a:p>
            <a:pPr lvl="1" eaLnBrk="1" hangingPunct="1"/>
            <a:r>
              <a:rPr lang="en-US" altLang="en-US" sz="2400" dirty="0"/>
              <a:t>Notify key personnel</a:t>
            </a:r>
          </a:p>
          <a:p>
            <a:pPr lvl="1" eaLnBrk="1" hangingPunct="1"/>
            <a:r>
              <a:rPr lang="en-US" altLang="en-US" sz="2400" dirty="0"/>
              <a:t>Identify and implement essential lab activities</a:t>
            </a:r>
          </a:p>
          <a:p>
            <a:pPr lvl="1" eaLnBrk="1" hangingPunct="1"/>
            <a:r>
              <a:rPr lang="en-US" altLang="en-US" sz="2400" dirty="0"/>
              <a:t>Identify alternative labs and process for relocation</a:t>
            </a:r>
          </a:p>
          <a:p>
            <a:pPr lvl="1" eaLnBrk="1" hangingPunct="1"/>
            <a:r>
              <a:rPr lang="en-US" altLang="en-US" sz="2400" dirty="0"/>
              <a:t>Reconstitute normal operations</a:t>
            </a:r>
          </a:p>
          <a:p>
            <a:pPr eaLnBrk="1" hangingPunct="1">
              <a:lnSpc>
                <a:spcPct val="90000"/>
              </a:lnSpc>
            </a:pPr>
            <a:r>
              <a:rPr lang="en-US" altLang="en-US" sz="2400" dirty="0"/>
              <a:t>Evaluate the adequacy of the laboratory COOP, identify gaps, and suggest improvements</a:t>
            </a:r>
          </a:p>
          <a:p>
            <a:pPr algn="ctr" eaLnBrk="1" hangingPunct="1">
              <a:lnSpc>
                <a:spcPct val="90000"/>
              </a:lnSpc>
              <a:buFontTx/>
              <a:buNone/>
            </a:pPr>
            <a:r>
              <a:rPr lang="en-US" altLang="en-US" sz="2400" dirty="0"/>
              <a:t>	</a:t>
            </a:r>
          </a:p>
        </p:txBody>
      </p:sp>
    </p:spTree>
    <p:extLst>
      <p:ext uri="{BB962C8B-B14F-4D97-AF65-F5344CB8AC3E}">
        <p14:creationId xmlns:p14="http://schemas.microsoft.com/office/powerpoint/2010/main" val="1645101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a:extLst>
              <a:ext uri="{FF2B5EF4-FFF2-40B4-BE49-F238E27FC236}">
                <a16:creationId xmlns:a16="http://schemas.microsoft.com/office/drawing/2014/main" id="{4EA5C77E-BF9A-FE41-8669-69F862C5F448}"/>
              </a:ext>
            </a:extLst>
          </p:cNvPr>
          <p:cNvSpPr>
            <a:spLocks noGrp="1" noChangeArrowheads="1"/>
          </p:cNvSpPr>
          <p:nvPr>
            <p:ph type="title"/>
          </p:nvPr>
        </p:nvSpPr>
        <p:spPr/>
        <p:txBody>
          <a:bodyPr/>
          <a:lstStyle/>
          <a:p>
            <a:pPr eaLnBrk="1" hangingPunct="1"/>
            <a:r>
              <a:rPr lang="en-US" altLang="en-US" sz="3800" dirty="0"/>
              <a:t>Situation Report #1:</a:t>
            </a:r>
            <a:br>
              <a:rPr lang="en-US" altLang="en-US" sz="3800" dirty="0"/>
            </a:br>
            <a:r>
              <a:rPr lang="en-US" altLang="en-US" sz="3800" dirty="0"/>
              <a:t>The Fault Awakens</a:t>
            </a:r>
          </a:p>
        </p:txBody>
      </p:sp>
      <p:sp>
        <p:nvSpPr>
          <p:cNvPr id="13314" name="Rectangle 3">
            <a:extLst>
              <a:ext uri="{FF2B5EF4-FFF2-40B4-BE49-F238E27FC236}">
                <a16:creationId xmlns:a16="http://schemas.microsoft.com/office/drawing/2014/main" id="{BFFAAEDF-D56B-4445-8745-2644517F2859}"/>
              </a:ext>
            </a:extLst>
          </p:cNvPr>
          <p:cNvSpPr>
            <a:spLocks noGrp="1" noChangeArrowheads="1"/>
          </p:cNvSpPr>
          <p:nvPr>
            <p:ph sz="half" idx="1"/>
          </p:nvPr>
        </p:nvSpPr>
        <p:spPr>
          <a:xfrm>
            <a:off x="457200" y="1417320"/>
            <a:ext cx="8229600" cy="4525963"/>
          </a:xfrm>
        </p:spPr>
        <p:txBody>
          <a:bodyPr/>
          <a:lstStyle/>
          <a:p>
            <a:pPr marL="0" indent="0">
              <a:buNone/>
            </a:pPr>
            <a:r>
              <a:rPr lang="en-US" sz="2400" dirty="0"/>
              <a:t>At 10 AM on [date], a magnitude 6.0 earthquake begins 170 miles from your lab and travels northwest along a fault at two miles per second.</a:t>
            </a:r>
          </a:p>
          <a:p>
            <a:pPr marL="0" indent="0">
              <a:buNone/>
            </a:pPr>
            <a:r>
              <a:rPr lang="en-US" sz="2400" dirty="0"/>
              <a:t>It compromises 10 miles of a principal freeway in your area. Other roads have been damaged or blocked by minor landslides. Pipelines snap, and some electrical transmissions fail.</a:t>
            </a:r>
          </a:p>
          <a:p>
            <a:pPr marL="0" indent="0">
              <a:buNone/>
            </a:pPr>
            <a:r>
              <a:rPr lang="en-US" sz="2400" dirty="0"/>
              <a:t>In your county, building code improvements have mitigated the worst of the damage, but some older structures have collapsed or shifted off their foundations, breaking gas and water lines in the process.</a:t>
            </a:r>
          </a:p>
        </p:txBody>
      </p:sp>
    </p:spTree>
    <p:extLst>
      <p:ext uri="{BB962C8B-B14F-4D97-AF65-F5344CB8AC3E}">
        <p14:creationId xmlns:p14="http://schemas.microsoft.com/office/powerpoint/2010/main" val="494341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a:extLst>
              <a:ext uri="{FF2B5EF4-FFF2-40B4-BE49-F238E27FC236}">
                <a16:creationId xmlns:a16="http://schemas.microsoft.com/office/drawing/2014/main" id="{DA56496E-3033-EF4F-B3DF-6B523AAA6791}"/>
              </a:ext>
            </a:extLst>
          </p:cNvPr>
          <p:cNvSpPr>
            <a:spLocks noGrp="1" noChangeArrowheads="1"/>
          </p:cNvSpPr>
          <p:nvPr>
            <p:ph type="title"/>
          </p:nvPr>
        </p:nvSpPr>
        <p:spPr/>
        <p:txBody>
          <a:bodyPr/>
          <a:lstStyle/>
          <a:p>
            <a:pPr eaLnBrk="1" hangingPunct="1"/>
            <a:r>
              <a:rPr lang="en-US" altLang="en-US" dirty="0"/>
              <a:t>Discussion</a:t>
            </a:r>
          </a:p>
        </p:txBody>
      </p:sp>
      <p:sp>
        <p:nvSpPr>
          <p:cNvPr id="14338" name="Rectangle 3">
            <a:extLst>
              <a:ext uri="{FF2B5EF4-FFF2-40B4-BE49-F238E27FC236}">
                <a16:creationId xmlns:a16="http://schemas.microsoft.com/office/drawing/2014/main" id="{141D4881-588E-1C43-A9E7-92649063469E}"/>
              </a:ext>
            </a:extLst>
          </p:cNvPr>
          <p:cNvSpPr>
            <a:spLocks noGrp="1" noChangeArrowheads="1"/>
          </p:cNvSpPr>
          <p:nvPr>
            <p:ph type="body" sz="quarter" idx="10"/>
          </p:nvPr>
        </p:nvSpPr>
        <p:spPr>
          <a:xfrm>
            <a:off x="457200" y="1417320"/>
            <a:ext cx="8229600" cy="4930775"/>
          </a:xfrm>
        </p:spPr>
        <p:txBody>
          <a:bodyPr/>
          <a:lstStyle/>
          <a:p>
            <a:pPr eaLnBrk="1" hangingPunct="1"/>
            <a:r>
              <a:rPr lang="en-US" altLang="en-US" sz="2800" dirty="0"/>
              <a:t>What preparations and mitigations are in place before an earthquake?</a:t>
            </a:r>
          </a:p>
          <a:p>
            <a:pPr eaLnBrk="1" hangingPunct="1"/>
            <a:r>
              <a:rPr lang="en-US" altLang="en-US" sz="2800" dirty="0"/>
              <a:t>How will you evaluate and communicate the status of the lab?</a:t>
            </a:r>
          </a:p>
          <a:p>
            <a:pPr eaLnBrk="1" hangingPunct="1"/>
            <a:r>
              <a:rPr lang="en-US" altLang="en-US" sz="2800" dirty="0"/>
              <a:t>What actions need to be taken?</a:t>
            </a:r>
          </a:p>
          <a:p>
            <a:pPr eaLnBrk="1" hangingPunct="1"/>
            <a:r>
              <a:rPr lang="en-US" altLang="en-US" sz="2800" dirty="0"/>
              <a:t>What decisions need to be made? Who makes these decisions?</a:t>
            </a:r>
          </a:p>
          <a:p>
            <a:pPr marL="0" indent="0" eaLnBrk="1" hangingPunct="1">
              <a:buNone/>
            </a:pPr>
            <a:endParaRPr lang="en-US" altLang="en-US" sz="2600" dirty="0"/>
          </a:p>
          <a:p>
            <a:pPr eaLnBrk="1" hangingPunct="1"/>
            <a:endParaRPr lang="en-US" altLang="en-US" sz="2600" dirty="0"/>
          </a:p>
          <a:p>
            <a:pPr eaLnBrk="1" hangingPunct="1"/>
            <a:endParaRPr lang="en-US" altLang="en-US" sz="2600" dirty="0"/>
          </a:p>
        </p:txBody>
      </p:sp>
      <p:sp>
        <p:nvSpPr>
          <p:cNvPr id="14339" name="Rectangle 4">
            <a:extLst>
              <a:ext uri="{FF2B5EF4-FFF2-40B4-BE49-F238E27FC236}">
                <a16:creationId xmlns:a16="http://schemas.microsoft.com/office/drawing/2014/main" id="{D69E1BB0-421D-F446-B4BD-0F2B5D529AA9}"/>
              </a:ext>
            </a:extLst>
          </p:cNvPr>
          <p:cNvSpPr>
            <a:spLocks noChangeArrowheads="1"/>
          </p:cNvSpPr>
          <p:nvPr/>
        </p:nvSpPr>
        <p:spPr bwMode="auto">
          <a:xfrm>
            <a:off x="10283825" y="3336925"/>
            <a:ext cx="1841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ts val="1800"/>
              </a:spcBef>
              <a:buClr>
                <a:schemeClr val="tx2"/>
              </a:buClr>
              <a:buFont typeface="Arial" panose="020B0604020202020204" pitchFamily="34" charset="0"/>
              <a:buChar char="•"/>
              <a:defRPr sz="3200">
                <a:solidFill>
                  <a:schemeClr val="tx1"/>
                </a:solidFill>
                <a:latin typeface="Franklin Gothic Book" panose="020B0503020102020204" pitchFamily="34" charset="0"/>
              </a:defRPr>
            </a:lvl1pPr>
            <a:lvl2pPr marL="742950" indent="-285750">
              <a:spcBef>
                <a:spcPct val="20000"/>
              </a:spcBef>
              <a:buClr>
                <a:schemeClr val="tx2"/>
              </a:buClr>
              <a:buFont typeface="Arial" panose="020B0604020202020204" pitchFamily="34" charset="0"/>
              <a:buChar char="–"/>
              <a:defRPr sz="2800">
                <a:solidFill>
                  <a:schemeClr val="tx1"/>
                </a:solidFill>
                <a:latin typeface="Franklin Gothic Book" panose="020B0503020102020204" pitchFamily="34" charset="0"/>
              </a:defRPr>
            </a:lvl2pPr>
            <a:lvl3pPr marL="1143000" indent="-228600">
              <a:spcBef>
                <a:spcPct val="20000"/>
              </a:spcBef>
              <a:buFont typeface="Arial" panose="020B0604020202020204" pitchFamily="34" charset="0"/>
              <a:buChar char="•"/>
              <a:defRPr sz="2400">
                <a:solidFill>
                  <a:schemeClr val="tx1"/>
                </a:solidFill>
                <a:latin typeface="Franklin Gothic Book" panose="020B0503020102020204" pitchFamily="34" charset="0"/>
              </a:defRPr>
            </a:lvl3pPr>
            <a:lvl4pPr marL="1600200" indent="-228600">
              <a:spcBef>
                <a:spcPct val="20000"/>
              </a:spcBef>
              <a:buFont typeface="Arial" panose="020B0604020202020204" pitchFamily="34" charset="0"/>
              <a:buChar char="–"/>
              <a:defRPr sz="2000">
                <a:solidFill>
                  <a:schemeClr val="tx1"/>
                </a:solidFill>
                <a:latin typeface="Franklin Gothic Book" panose="020B0503020102020204" pitchFamily="34" charset="0"/>
              </a:defRPr>
            </a:lvl4pPr>
            <a:lvl5pPr marL="2057400" indent="-228600">
              <a:spcBef>
                <a:spcPct val="20000"/>
              </a:spcBef>
              <a:buFont typeface="Arial" panose="020B0604020202020204" pitchFamily="34" charset="0"/>
              <a:buChar char="»"/>
              <a:defRPr sz="2000">
                <a:solidFill>
                  <a:schemeClr val="tx1"/>
                </a:solidFill>
                <a:latin typeface="Franklin Gothic Book" panose="020B05030201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Franklin Gothic Book" panose="020B0503020102020204" pitchFamily="34" charset="0"/>
              </a:defRPr>
            </a:lvl9pPr>
          </a:lstStyle>
          <a:p>
            <a:pPr eaLnBrk="1" hangingPunct="1">
              <a:spcBef>
                <a:spcPct val="0"/>
              </a:spcBef>
              <a:buClrTx/>
              <a:buFontTx/>
              <a:buNone/>
            </a:pPr>
            <a:endParaRPr lang="en-US" altLang="en-US" sz="2400">
              <a:latin typeface="Arial" panose="020B0604020202020204" pitchFamily="34" charset="0"/>
            </a:endParaRPr>
          </a:p>
        </p:txBody>
      </p:sp>
    </p:spTree>
    <p:extLst>
      <p:ext uri="{BB962C8B-B14F-4D97-AF65-F5344CB8AC3E}">
        <p14:creationId xmlns:p14="http://schemas.microsoft.com/office/powerpoint/2010/main" val="31714938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a:extLst>
              <a:ext uri="{FF2B5EF4-FFF2-40B4-BE49-F238E27FC236}">
                <a16:creationId xmlns:a16="http://schemas.microsoft.com/office/drawing/2014/main" id="{73146966-1247-004F-9A4F-91C7309EE3EE}"/>
              </a:ext>
            </a:extLst>
          </p:cNvPr>
          <p:cNvSpPr>
            <a:spLocks noGrp="1" noChangeArrowheads="1"/>
          </p:cNvSpPr>
          <p:nvPr>
            <p:ph type="title"/>
          </p:nvPr>
        </p:nvSpPr>
        <p:spPr/>
        <p:txBody>
          <a:bodyPr/>
          <a:lstStyle/>
          <a:p>
            <a:pPr eaLnBrk="1" hangingPunct="1"/>
            <a:r>
              <a:rPr lang="en-US" altLang="en-US" sz="3800" dirty="0"/>
              <a:t>Situation Report #1:</a:t>
            </a:r>
            <a:br>
              <a:rPr lang="en-US" altLang="en-US" sz="3800" dirty="0"/>
            </a:br>
            <a:r>
              <a:rPr lang="en-US" altLang="en-US" sz="3800" dirty="0"/>
              <a:t>The Fault Awakens, Continued</a:t>
            </a:r>
          </a:p>
        </p:txBody>
      </p:sp>
      <p:sp>
        <p:nvSpPr>
          <p:cNvPr id="16386" name="Rectangle 3">
            <a:extLst>
              <a:ext uri="{FF2B5EF4-FFF2-40B4-BE49-F238E27FC236}">
                <a16:creationId xmlns:a16="http://schemas.microsoft.com/office/drawing/2014/main" id="{7285C6CE-1C84-9F44-9DC5-7763A10B2FA4}"/>
              </a:ext>
            </a:extLst>
          </p:cNvPr>
          <p:cNvSpPr>
            <a:spLocks noGrp="1" noChangeArrowheads="1"/>
          </p:cNvSpPr>
          <p:nvPr>
            <p:ph idx="1"/>
          </p:nvPr>
        </p:nvSpPr>
        <p:spPr/>
        <p:txBody>
          <a:bodyPr>
            <a:normAutofit lnSpcReduction="10000"/>
          </a:bodyPr>
          <a:lstStyle/>
          <a:p>
            <a:pPr marL="0" indent="0" eaLnBrk="1" hangingPunct="1">
              <a:lnSpc>
                <a:spcPct val="90000"/>
              </a:lnSpc>
              <a:buNone/>
            </a:pPr>
            <a:r>
              <a:rPr lang="en-US" altLang="en-US" sz="2800" dirty="0"/>
              <a:t>In your county, road damage is fairly minor, but traffic is heavier due to closure and rerouting of some major thoroughfares. Closer to the quake center, road and building damage is more severe.</a:t>
            </a:r>
          </a:p>
          <a:p>
            <a:pPr marL="0" indent="0" eaLnBrk="1" hangingPunct="1">
              <a:lnSpc>
                <a:spcPct val="90000"/>
              </a:lnSpc>
              <a:buNone/>
            </a:pPr>
            <a:r>
              <a:rPr lang="en-US" altLang="en-US" sz="2800" dirty="0"/>
              <a:t>Your lab building has not suffered significant structural damage and everyone in the building is unharmed. However, many unsecured objects have broken.</a:t>
            </a:r>
          </a:p>
          <a:p>
            <a:pPr marL="0" indent="0" eaLnBrk="1" hangingPunct="1">
              <a:lnSpc>
                <a:spcPct val="90000"/>
              </a:lnSpc>
              <a:buNone/>
            </a:pPr>
            <a:r>
              <a:rPr lang="en-US" altLang="en-US" sz="2800" dirty="0"/>
              <a:t>Additionally, like many others in your county, you are without power and water. Utility crews are working around the clock, but they estimate it will take 2 days to restore power, and 3 to 4 days to restore water. </a:t>
            </a:r>
          </a:p>
        </p:txBody>
      </p:sp>
    </p:spTree>
    <p:extLst>
      <p:ext uri="{BB962C8B-B14F-4D97-AF65-F5344CB8AC3E}">
        <p14:creationId xmlns:p14="http://schemas.microsoft.com/office/powerpoint/2010/main" val="3119265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50F2FABC-507F-ED43-A4E5-B4FF445ADBE0}"/>
              </a:ext>
            </a:extLst>
          </p:cNvPr>
          <p:cNvSpPr>
            <a:spLocks noGrp="1" noChangeArrowheads="1"/>
          </p:cNvSpPr>
          <p:nvPr>
            <p:ph type="title"/>
          </p:nvPr>
        </p:nvSpPr>
        <p:spPr/>
        <p:txBody>
          <a:bodyPr/>
          <a:lstStyle/>
          <a:p>
            <a:pPr eaLnBrk="1" hangingPunct="1"/>
            <a:r>
              <a:rPr lang="en-US" altLang="en-US" dirty="0"/>
              <a:t>Discussion</a:t>
            </a:r>
          </a:p>
        </p:txBody>
      </p:sp>
      <p:sp>
        <p:nvSpPr>
          <p:cNvPr id="23554" name="Rectangle 3">
            <a:extLst>
              <a:ext uri="{FF2B5EF4-FFF2-40B4-BE49-F238E27FC236}">
                <a16:creationId xmlns:a16="http://schemas.microsoft.com/office/drawing/2014/main" id="{67577884-CB1F-5D43-8947-F3EEE6B99C97}"/>
              </a:ext>
            </a:extLst>
          </p:cNvPr>
          <p:cNvSpPr>
            <a:spLocks noGrp="1" noChangeArrowheads="1"/>
          </p:cNvSpPr>
          <p:nvPr>
            <p:ph type="body" sz="quarter" idx="10"/>
          </p:nvPr>
        </p:nvSpPr>
        <p:spPr>
          <a:xfrm>
            <a:off x="457200" y="1417638"/>
            <a:ext cx="8229600" cy="4930775"/>
          </a:xfrm>
        </p:spPr>
        <p:txBody>
          <a:bodyPr/>
          <a:lstStyle/>
          <a:p>
            <a:pPr eaLnBrk="1" hangingPunct="1"/>
            <a:r>
              <a:rPr lang="en-US" altLang="en-US" sz="2400" dirty="0"/>
              <a:t>What actions need to be taken?</a:t>
            </a:r>
          </a:p>
          <a:p>
            <a:pPr eaLnBrk="1" hangingPunct="1"/>
            <a:r>
              <a:rPr lang="en-US" altLang="en-US" sz="2400" dirty="0"/>
              <a:t>Does this new information change any of your previous decisions?</a:t>
            </a:r>
          </a:p>
          <a:p>
            <a:pPr eaLnBrk="1" hangingPunct="1"/>
            <a:r>
              <a:rPr lang="en-US" altLang="en-US" sz="2400" dirty="0"/>
              <a:t>What decisions need to be made? Who makes these decisions?</a:t>
            </a:r>
          </a:p>
          <a:p>
            <a:pPr eaLnBrk="1" hangingPunct="1"/>
            <a:r>
              <a:rPr lang="en-US" altLang="en-US" sz="2400" dirty="0"/>
              <a:t>How will the utility outages and transportation disruptions likely impact lab operations?</a:t>
            </a:r>
          </a:p>
          <a:p>
            <a:pPr eaLnBrk="1" hangingPunct="1"/>
            <a:endParaRPr lang="en-US" altLang="en-US" sz="2800" dirty="0"/>
          </a:p>
          <a:p>
            <a:pPr eaLnBrk="1" hangingPunct="1"/>
            <a:endParaRPr lang="en-US" altLang="en-US" sz="2800" dirty="0"/>
          </a:p>
        </p:txBody>
      </p:sp>
    </p:spTree>
    <p:extLst>
      <p:ext uri="{BB962C8B-B14F-4D97-AF65-F5344CB8AC3E}">
        <p14:creationId xmlns:p14="http://schemas.microsoft.com/office/powerpoint/2010/main" val="6124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748D591C-B216-0A46-B201-D5FABC325D2A}"/>
              </a:ext>
            </a:extLst>
          </p:cNvPr>
          <p:cNvSpPr>
            <a:spLocks noGrp="1" noChangeArrowheads="1"/>
          </p:cNvSpPr>
          <p:nvPr>
            <p:ph type="title"/>
          </p:nvPr>
        </p:nvSpPr>
        <p:spPr/>
        <p:txBody>
          <a:bodyPr/>
          <a:lstStyle/>
          <a:p>
            <a:pPr eaLnBrk="1" hangingPunct="1"/>
            <a:r>
              <a:rPr lang="en-US" altLang="en-US" sz="3800" dirty="0"/>
              <a:t>Situation Report #2:</a:t>
            </a:r>
            <a:br>
              <a:rPr lang="en-US" altLang="en-US" sz="3800" dirty="0"/>
            </a:br>
            <a:r>
              <a:rPr lang="en-US" altLang="en-US" sz="3800" dirty="0"/>
              <a:t>From Bad to Worse</a:t>
            </a:r>
          </a:p>
        </p:txBody>
      </p:sp>
      <p:sp>
        <p:nvSpPr>
          <p:cNvPr id="20482" name="Rectangle 3">
            <a:extLst>
              <a:ext uri="{FF2B5EF4-FFF2-40B4-BE49-F238E27FC236}">
                <a16:creationId xmlns:a16="http://schemas.microsoft.com/office/drawing/2014/main" id="{86E8BD53-31C2-6346-AA8B-18C4EC08408F}"/>
              </a:ext>
            </a:extLst>
          </p:cNvPr>
          <p:cNvSpPr>
            <a:spLocks noGrp="1" noChangeArrowheads="1"/>
          </p:cNvSpPr>
          <p:nvPr>
            <p:ph idx="1"/>
          </p:nvPr>
        </p:nvSpPr>
        <p:spPr>
          <a:xfrm>
            <a:off x="457200" y="1417638"/>
            <a:ext cx="4064000" cy="4962525"/>
          </a:xfrm>
        </p:spPr>
        <p:txBody>
          <a:bodyPr>
            <a:normAutofit fontScale="85000" lnSpcReduction="20000"/>
          </a:bodyPr>
          <a:lstStyle/>
          <a:p>
            <a:pPr marL="0" indent="0" eaLnBrk="1" hangingPunct="1">
              <a:lnSpc>
                <a:spcPct val="120000"/>
              </a:lnSpc>
              <a:buFont typeface="Arial" panose="020B0604020202020204" pitchFamily="34" charset="0"/>
              <a:buNone/>
            </a:pPr>
            <a:r>
              <a:rPr lang="en-US" altLang="en-US" sz="2800" dirty="0"/>
              <a:t>On [Day 2], many small fires start throughout the region due to ruptured gas lines.</a:t>
            </a:r>
          </a:p>
          <a:p>
            <a:pPr marL="0" indent="0" eaLnBrk="1" hangingPunct="1">
              <a:lnSpc>
                <a:spcPct val="120000"/>
              </a:lnSpc>
              <a:buFont typeface="Arial" panose="020B0604020202020204" pitchFamily="34" charset="0"/>
              <a:buNone/>
            </a:pPr>
            <a:r>
              <a:rPr lang="en-US" altLang="en-US" sz="2800" dirty="0"/>
              <a:t>Broken water mains, overtasking of firefighters, and high winds are hindering response.</a:t>
            </a:r>
          </a:p>
          <a:p>
            <a:pPr marL="0" indent="0" eaLnBrk="1" hangingPunct="1">
              <a:lnSpc>
                <a:spcPct val="120000"/>
              </a:lnSpc>
              <a:buFont typeface="Arial" panose="020B0604020202020204" pitchFamily="34" charset="0"/>
              <a:buNone/>
            </a:pPr>
            <a:r>
              <a:rPr lang="en-US" altLang="en-US" sz="2800" dirty="0"/>
              <a:t>Evacuation orders have not been made for your lab community, but some areas where employees live have been ordered to evacuate.</a:t>
            </a:r>
          </a:p>
        </p:txBody>
      </p:sp>
      <p:pic>
        <p:nvPicPr>
          <p:cNvPr id="7" name="Picture 6">
            <a:extLst>
              <a:ext uri="{FF2B5EF4-FFF2-40B4-BE49-F238E27FC236}">
                <a16:creationId xmlns:a16="http://schemas.microsoft.com/office/drawing/2014/main" id="{F50744AC-B259-D940-B67D-CDB825E17F17}"/>
              </a:ext>
            </a:extLst>
          </p:cNvPr>
          <p:cNvPicPr>
            <a:picLocks noChangeAspect="1"/>
          </p:cNvPicPr>
          <p:nvPr/>
        </p:nvPicPr>
        <p:blipFill>
          <a:blip r:embed="rId3"/>
          <a:stretch>
            <a:fillRect/>
          </a:stretch>
        </p:blipFill>
        <p:spPr>
          <a:xfrm>
            <a:off x="4508589" y="2362200"/>
            <a:ext cx="4178211" cy="2787650"/>
          </a:xfrm>
          <a:prstGeom prst="rect">
            <a:avLst/>
          </a:prstGeom>
          <a:ln>
            <a:solidFill>
              <a:schemeClr val="accent1"/>
            </a:solidFill>
          </a:ln>
        </p:spPr>
      </p:pic>
      <p:sp>
        <p:nvSpPr>
          <p:cNvPr id="10" name="Rectangle 9">
            <a:extLst>
              <a:ext uri="{FF2B5EF4-FFF2-40B4-BE49-F238E27FC236}">
                <a16:creationId xmlns:a16="http://schemas.microsoft.com/office/drawing/2014/main" id="{F832DAED-3223-B440-94BA-66EFD9801436}"/>
              </a:ext>
            </a:extLst>
          </p:cNvPr>
          <p:cNvSpPr/>
          <p:nvPr/>
        </p:nvSpPr>
        <p:spPr>
          <a:xfrm>
            <a:off x="4622800" y="5182176"/>
            <a:ext cx="4064000" cy="369332"/>
          </a:xfrm>
          <a:prstGeom prst="rect">
            <a:avLst/>
          </a:prstGeom>
        </p:spPr>
        <p:txBody>
          <a:bodyPr wrap="square">
            <a:spAutoFit/>
          </a:bodyPr>
          <a:lstStyle/>
          <a:p>
            <a:r>
              <a:rPr lang="en-US" sz="900" dirty="0">
                <a:solidFill>
                  <a:schemeClr val="tx1">
                    <a:lumMod val="50000"/>
                    <a:lumOff val="50000"/>
                  </a:schemeClr>
                </a:solidFill>
                <a:hlinkClick r:id="rId4">
                  <a:extLst>
                    <a:ext uri="{A12FA001-AC4F-418D-AE19-62706E023703}">
                      <ahyp:hlinkClr xmlns:ahyp="http://schemas.microsoft.com/office/drawing/2018/hyperlinkcolor" val="tx"/>
                    </a:ext>
                  </a:extLst>
                </a:hlinkClick>
              </a:rPr>
              <a:t>Image shared by Arlington Department of Environmental Services via Flickr Creative Commons; no known copyright restrictions.</a:t>
            </a:r>
            <a:endParaRPr lang="en-US" sz="900" dirty="0">
              <a:solidFill>
                <a:schemeClr val="tx1">
                  <a:lumMod val="50000"/>
                  <a:lumOff val="50000"/>
                </a:schemeClr>
              </a:solidFill>
            </a:endParaRPr>
          </a:p>
        </p:txBody>
      </p:sp>
    </p:spTree>
    <p:extLst>
      <p:ext uri="{BB962C8B-B14F-4D97-AF65-F5344CB8AC3E}">
        <p14:creationId xmlns:p14="http://schemas.microsoft.com/office/powerpoint/2010/main" val="3431804041"/>
      </p:ext>
    </p:extLst>
  </p:cSld>
  <p:clrMapOvr>
    <a:masterClrMapping/>
  </p:clrMapOvr>
</p:sld>
</file>

<file path=ppt/theme/theme1.xml><?xml version="1.0" encoding="utf-8"?>
<a:theme xmlns:a="http://schemas.openxmlformats.org/drawingml/2006/main" name="CHEP HD Presentation Template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HEP HD Presentation Template  -  Read-Only" id="{0856F6BA-6A13-1B45-86B5-A9614DFA6134}" vid="{E1FD75E9-93B8-C54D-B8DA-B698CAD6245B}"/>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25FC3FE955C549B3E678440BA948B9" ma:contentTypeVersion="2" ma:contentTypeDescription="Create a new document." ma:contentTypeScope="" ma:versionID="307cf532e47502ebee2e563f0596f83d">
  <xsd:schema xmlns:xsd="http://www.w3.org/2001/XMLSchema" xmlns:xs="http://www.w3.org/2001/XMLSchema" xmlns:p="http://schemas.microsoft.com/office/2006/metadata/properties" xmlns:ns2="5af08be3-da31-4ed0-bd15-c2f68cc29029" xmlns:ns3="e07e571d-e961-4eea-8175-04f8272efe9a" targetNamespace="http://schemas.microsoft.com/office/2006/metadata/properties" ma:root="true" ma:fieldsID="6b014fa5754040936ac8b7cce966d428" ns2:_="" ns3:_="">
    <xsd:import namespace="5af08be3-da31-4ed0-bd15-c2f68cc29029"/>
    <xsd:import namespace="e07e571d-e961-4eea-8175-04f8272efe9a"/>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Doc_x0020_Typ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07e571d-e961-4eea-8175-04f8272efe9a" elementFormDefault="qualified">
    <xsd:import namespace="http://schemas.microsoft.com/office/2006/documentManagement/types"/>
    <xsd:import namespace="http://schemas.microsoft.com/office/infopath/2007/PartnerControls"/>
    <xsd:element name="Doc_x0020_Type" ma:index="12" ma:displayName="Doc Type" ma:default="COOP Plan" ma:format="Dropdown" ma:internalName="Doc_x0020_Type">
      <xsd:simpleType>
        <xsd:union memberTypes="dms:Text">
          <xsd:simpleType>
            <xsd:restriction base="dms:Choice">
              <xsd:enumeration value="COOP Plan"/>
              <xsd:enumeration value="Tabletop Exercise Agenda"/>
              <xsd:enumeration value="Oth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Doc_x0020_Type xmlns="e07e571d-e961-4eea-8175-04f8272efe9a">Final Materials</Doc_x0020_Type>
    <_dlc_DocId xmlns="5af08be3-da31-4ed0-bd15-c2f68cc29029">Q77AU6S3KYZS-1502207612-90</_dlc_DocId>
    <_dlc_DocIdUrl xmlns="5af08be3-da31-4ed0-bd15-c2f68cc29029">
      <Url>https://www.aphlweb.org/cmt/phprcmt/coop/2019COOP/_layouts/15/DocIdRedir.aspx?ID=Q77AU6S3KYZS-1502207612-90</Url>
      <Description>Q77AU6S3KYZS-1502207612-90</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2C80AFC7-54A0-40BD-BF23-D46CBB53848B}"/>
</file>

<file path=customXml/itemProps2.xml><?xml version="1.0" encoding="utf-8"?>
<ds:datastoreItem xmlns:ds="http://schemas.openxmlformats.org/officeDocument/2006/customXml" ds:itemID="{FD639C54-8EE6-436D-BB29-EE6576CAC8CC}">
  <ds:schemaRefs>
    <ds:schemaRef ds:uri="http://schemas.microsoft.com/sharepoint/v3/contenttype/forms"/>
  </ds:schemaRefs>
</ds:datastoreItem>
</file>

<file path=customXml/itemProps3.xml><?xml version="1.0" encoding="utf-8"?>
<ds:datastoreItem xmlns:ds="http://schemas.openxmlformats.org/officeDocument/2006/customXml" ds:itemID="{F4049D17-FFCA-4959-A403-56880CC3FB6A}">
  <ds:schemaRefs>
    <ds:schemaRef ds:uri="http://purl.org/dc/terms/"/>
    <ds:schemaRef ds:uri="http://schemas.microsoft.com/office/2006/documentManagement/types"/>
    <ds:schemaRef ds:uri="http://schemas.openxmlformats.org/package/2006/metadata/core-properties"/>
    <ds:schemaRef ds:uri="0ec7fdf7-383d-47f2-9658-347cd52147cb"/>
    <ds:schemaRef ds:uri="http://schemas.microsoft.com/office/infopath/2007/PartnerControls"/>
    <ds:schemaRef ds:uri="http://purl.org/dc/elements/1.1/"/>
    <ds:schemaRef ds:uri="http://schemas.microsoft.com/office/2006/metadata/properties"/>
    <ds:schemaRef ds:uri="b2b8aa27-b212-4b8b-8244-95de9df0ae43"/>
    <ds:schemaRef ds:uri="http://www.w3.org/XML/1998/namespace"/>
    <ds:schemaRef ds:uri="http://purl.org/dc/dcmitype/"/>
  </ds:schemaRefs>
</ds:datastoreItem>
</file>

<file path=customXml/itemProps4.xml><?xml version="1.0" encoding="utf-8"?>
<ds:datastoreItem xmlns:ds="http://schemas.openxmlformats.org/officeDocument/2006/customXml" ds:itemID="{5D2DFF79-B1B5-4DC3-ACB2-243AD0A3F349}"/>
</file>

<file path=docProps/app.xml><?xml version="1.0" encoding="utf-8"?>
<Properties xmlns="http://schemas.openxmlformats.org/officeDocument/2006/extended-properties" xmlns:vt="http://schemas.openxmlformats.org/officeDocument/2006/docPropsVTypes">
  <Template>CHEP HD Presentation Template </Template>
  <TotalTime>15825</TotalTime>
  <Words>1499</Words>
  <Application>Microsoft Macintosh PowerPoint</Application>
  <PresentationFormat>On-screen Show (4:3)</PresentationFormat>
  <Paragraphs>182</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Franklin Gothic Book</vt:lpstr>
      <vt:lpstr>Franklin Gothic Medium</vt:lpstr>
      <vt:lpstr>CHEP HD Presentation Template </vt:lpstr>
      <vt:lpstr>Continuity of Operations Plan (COOP) Tabletop Exercise</vt:lpstr>
      <vt:lpstr>Welcome</vt:lpstr>
      <vt:lpstr>Exercise Guidelines</vt:lpstr>
      <vt:lpstr>Objectives</vt:lpstr>
      <vt:lpstr>Situation Report #1: The Fault Awakens</vt:lpstr>
      <vt:lpstr>Discussion</vt:lpstr>
      <vt:lpstr>Situation Report #1: The Fault Awakens, Continued</vt:lpstr>
      <vt:lpstr>Discussion</vt:lpstr>
      <vt:lpstr>Situation Report #2: From Bad to Worse</vt:lpstr>
      <vt:lpstr>Discussion</vt:lpstr>
      <vt:lpstr>Discussion: Identification of Essential Activities</vt:lpstr>
      <vt:lpstr>Situation Report #3: The Fire Spreads</vt:lpstr>
      <vt:lpstr>Discussion</vt:lpstr>
      <vt:lpstr>Discussion: Notification</vt:lpstr>
      <vt:lpstr>Discussion: Relocation/Alternative Facilities</vt:lpstr>
      <vt:lpstr>Situation Report #4: Testing Surge</vt:lpstr>
      <vt:lpstr>Discussion</vt:lpstr>
      <vt:lpstr>Discussion: Reconstitution</vt:lpstr>
      <vt:lpstr>PowerPoint Presentation</vt:lpstr>
      <vt:lpstr>Hot Wash</vt:lpstr>
    </vt:vector>
  </TitlesOfParts>
  <Company>RAND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Continuity of Operations Plan (COOP) Tabletop Exercise</dc:title>
  <dc:creator>AP</dc:creator>
  <cp:lastModifiedBy>Shelton, Shoshana</cp:lastModifiedBy>
  <cp:revision>329</cp:revision>
  <cp:lastPrinted>2019-08-26T17:52:36Z</cp:lastPrinted>
  <dcterms:created xsi:type="dcterms:W3CDTF">2011-02-07T17:14:59Z</dcterms:created>
  <dcterms:modified xsi:type="dcterms:W3CDTF">2019-08-26T18:05:07Z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0x0101007725FC3FE955C549B3E678440BA948B9</vt:lpwstr>
  </property>
  <property fmtid="{D5CDD505-2E9C-101B-9397-08002B2CF9AE}" pid="3" name="_dlc_DocIdItemGuid">
    <vt:lpwstr>0e48cbeb-b6a1-4aa3-8cca-cdefe8361eeb</vt:lpwstr>
  </property>
</Properties>
</file>