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66"/>
  </p:notesMasterIdLst>
  <p:handoutMasterIdLst>
    <p:handoutMasterId r:id="rId67"/>
  </p:handoutMasterIdLst>
  <p:sldIdLst>
    <p:sldId id="331" r:id="rId59"/>
    <p:sldId id="317" r:id="rId60"/>
    <p:sldId id="321" r:id="rId61"/>
    <p:sldId id="322" r:id="rId62"/>
    <p:sldId id="333" r:id="rId63"/>
    <p:sldId id="325" r:id="rId64"/>
    <p:sldId id="326" r:id="rId65"/>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E34"/>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presProps" Target="presProps.xml"/><Relationship Id="rId7" Type="http://schemas.openxmlformats.org/officeDocument/2006/relationships/customXml" Target="../customXml/item7.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61" Type="http://schemas.openxmlformats.org/officeDocument/2006/relationships/slide" Target="slides/slide3.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customXml" Target="../customXml/item5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handoutMaster" Target="handoutMasters/handoutMaster1.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470DFED4-A467-413D-BC40-D98432BFCA2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37251" name="Rectangle 2"/>
          <p:cNvSpPr>
            <a:spLocks noGrp="1" noRot="1" noChangeAspect="1" noChangeArrowheads="1" noTextEdit="1"/>
          </p:cNvSpPr>
          <p:nvPr>
            <p:ph type="sldImg"/>
          </p:nvPr>
        </p:nvSpPr>
        <p:spPr>
          <a:ln/>
        </p:spPr>
      </p:sp>
      <p:sp>
        <p:nvSpPr>
          <p:cNvPr id="437252" name="Rectangle 3"/>
          <p:cNvSpPr>
            <a:spLocks noGrp="1" noChangeArrowheads="1"/>
          </p:cNvSpPr>
          <p:nvPr>
            <p:ph type="body" idx="1"/>
          </p:nvPr>
        </p:nvSpPr>
        <p:spPr>
          <a:xfrm>
            <a:off x="973138" y="4560888"/>
            <a:ext cx="5468937" cy="1133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pPr>
              <a:buFontTx/>
              <a:buChar char="•"/>
            </a:pPr>
            <a:r>
              <a:rPr lang="en-US" altLang="en-US" smtClean="0"/>
              <a:t>Although our focus is terrorism, every laboratory should consider emergency response to all hazards, internal and external, that might require emergency response.</a:t>
            </a:r>
          </a:p>
          <a:p>
            <a:pPr>
              <a:buFontTx/>
              <a:buChar char="•"/>
            </a:pPr>
            <a:r>
              <a:rPr lang="en-US" altLang="en-US" smtClean="0"/>
              <a:t>Once you have developed your plan, let your staff know that there is a plan, how the plan works, and especially the role of each staff member in the plan.</a:t>
            </a:r>
          </a:p>
          <a:p>
            <a:pPr>
              <a:buFontTx/>
              <a:buChar char="•"/>
            </a:pPr>
            <a:r>
              <a:rPr lang="en-US" altLang="en-US" smtClean="0"/>
              <a:t>Review the plan at least annually and update as needed.</a:t>
            </a:r>
          </a:p>
        </p:txBody>
      </p:sp>
    </p:spTree>
    <p:extLst>
      <p:ext uri="{BB962C8B-B14F-4D97-AF65-F5344CB8AC3E}">
        <p14:creationId xmlns:p14="http://schemas.microsoft.com/office/powerpoint/2010/main" val="3555853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0EC5BAF-7651-4C2D-A15D-3996412BC65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45443" name="Rectangle 2"/>
          <p:cNvSpPr>
            <a:spLocks noGrp="1" noRot="1" noChangeAspect="1" noChangeArrowheads="1" noTextEdit="1"/>
          </p:cNvSpPr>
          <p:nvPr>
            <p:ph type="sldImg"/>
          </p:nvPr>
        </p:nvSpPr>
        <p:spPr>
          <a:ln/>
        </p:spPr>
      </p:sp>
      <p:sp>
        <p:nvSpPr>
          <p:cNvPr id="445444" name="Rectangle 3"/>
          <p:cNvSpPr>
            <a:spLocks noGrp="1" noChangeArrowheads="1"/>
          </p:cNvSpPr>
          <p:nvPr>
            <p:ph type="body" idx="1"/>
          </p:nvPr>
        </p:nvSpPr>
        <p:spPr>
          <a:xfrm>
            <a:off x="973138" y="4560888"/>
            <a:ext cx="5543550" cy="473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Here is the table of contents of the ASM document.  As you can see, it is actually a template that you can edit to match the needs of your laboratory.</a:t>
            </a:r>
          </a:p>
        </p:txBody>
      </p:sp>
    </p:spTree>
    <p:extLst>
      <p:ext uri="{BB962C8B-B14F-4D97-AF65-F5344CB8AC3E}">
        <p14:creationId xmlns:p14="http://schemas.microsoft.com/office/powerpoint/2010/main" val="3114661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6690D79-E898-4B6C-B419-82F05A80D9F2}"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47491" name="Rectangle 2"/>
          <p:cNvSpPr>
            <a:spLocks noGrp="1" noRot="1" noChangeAspect="1" noChangeArrowheads="1" noTextEdit="1"/>
          </p:cNvSpPr>
          <p:nvPr>
            <p:ph type="sldImg"/>
          </p:nvPr>
        </p:nvSpPr>
        <p:spPr>
          <a:ln/>
        </p:spPr>
      </p:sp>
      <p:sp>
        <p:nvSpPr>
          <p:cNvPr id="447492" name="Rectangle 3"/>
          <p:cNvSpPr>
            <a:spLocks noGrp="1" noChangeArrowheads="1"/>
          </p:cNvSpPr>
          <p:nvPr>
            <p:ph type="body" idx="1"/>
          </p:nvPr>
        </p:nvSpPr>
        <p:spPr>
          <a:xfrm>
            <a:off x="973138" y="4560888"/>
            <a:ext cx="683418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Sentinel laboratories should review policies and facility features that contribute to the security of the staff.  </a:t>
            </a:r>
          </a:p>
        </p:txBody>
      </p:sp>
    </p:spTree>
    <p:extLst>
      <p:ext uri="{BB962C8B-B14F-4D97-AF65-F5344CB8AC3E}">
        <p14:creationId xmlns:p14="http://schemas.microsoft.com/office/powerpoint/2010/main" val="4137062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6690D79-E898-4B6C-B419-82F05A80D9F2}"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47491" name="Rectangle 2"/>
          <p:cNvSpPr>
            <a:spLocks noGrp="1" noRot="1" noChangeAspect="1" noChangeArrowheads="1" noTextEdit="1"/>
          </p:cNvSpPr>
          <p:nvPr>
            <p:ph type="sldImg"/>
          </p:nvPr>
        </p:nvSpPr>
        <p:spPr>
          <a:ln/>
        </p:spPr>
      </p:sp>
      <p:sp>
        <p:nvSpPr>
          <p:cNvPr id="447492" name="Rectangle 3"/>
          <p:cNvSpPr>
            <a:spLocks noGrp="1" noChangeArrowheads="1"/>
          </p:cNvSpPr>
          <p:nvPr>
            <p:ph type="body" idx="1"/>
          </p:nvPr>
        </p:nvSpPr>
        <p:spPr>
          <a:xfrm>
            <a:off x="973138" y="4560888"/>
            <a:ext cx="683418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Sentinel laboratories should review policies and facility features that contribute to the security of the staff.  </a:t>
            </a:r>
          </a:p>
        </p:txBody>
      </p:sp>
    </p:spTree>
    <p:extLst>
      <p:ext uri="{BB962C8B-B14F-4D97-AF65-F5344CB8AC3E}">
        <p14:creationId xmlns:p14="http://schemas.microsoft.com/office/powerpoint/2010/main" val="2443381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ChangeArrowheads="1" noTextEdit="1"/>
          </p:cNvSpPr>
          <p:nvPr>
            <p:ph type="sldImg"/>
          </p:nvPr>
        </p:nvSpPr>
        <p:spPr>
          <a:ln/>
        </p:spPr>
      </p:sp>
      <p:sp>
        <p:nvSpPr>
          <p:cNvPr id="453635" name="Notes Placeholder 2"/>
          <p:cNvSpPr>
            <a:spLocks noGrp="1"/>
          </p:cNvSpPr>
          <p:nvPr>
            <p:ph type="body" idx="1"/>
          </p:nvPr>
        </p:nvSpPr>
        <p:spPr>
          <a:xfrm>
            <a:off x="973138" y="4560888"/>
            <a:ext cx="95202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cs typeface="Arial" panose="020B0604020202020204" pitchFamily="34" charset="0"/>
              </a:rPr>
              <a:t>Yes. They did not follow the rule out/rule in protocol and continued to “play” with it. Plus, they were exposed since they worked on it on the open bench.</a:t>
            </a:r>
          </a:p>
        </p:txBody>
      </p:sp>
      <p:sp>
        <p:nvSpPr>
          <p:cNvPr id="453636" name="Slide Number Placeholder 3"/>
          <p:cNvSpPr>
            <a:spLocks noGrp="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C91E542-5E92-42CC-9582-2BA12D21C79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0246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4"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05179494"/>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76285716"/>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9067800" cy="661720"/>
          </a:xfrm>
        </p:spPr>
        <p:txBody>
          <a:bodyPr/>
          <a:lstStyle/>
          <a:p>
            <a:pPr>
              <a:defRPr/>
            </a:pPr>
            <a:r>
              <a:rPr lang="en-US" dirty="0"/>
              <a:t>Laboratory </a:t>
            </a:r>
            <a:r>
              <a:rPr lang="en-US" dirty="0" smtClean="0"/>
              <a:t>Preparedness </a:t>
            </a:r>
            <a:endParaRPr lang="en-US" dirty="0"/>
          </a:p>
        </p:txBody>
      </p:sp>
      <p:sp>
        <p:nvSpPr>
          <p:cNvPr id="4" name="Subtitle 3"/>
          <p:cNvSpPr>
            <a:spLocks noGrp="1"/>
          </p:cNvSpPr>
          <p:nvPr>
            <p:ph type="subTitle" idx="1"/>
          </p:nvPr>
        </p:nvSpPr>
        <p:spPr>
          <a:xfrm>
            <a:off x="609600" y="3499994"/>
            <a:ext cx="10896600" cy="2434513"/>
          </a:xfrm>
        </p:spPr>
        <p:txBody>
          <a:bodyPr/>
          <a:lstStyle/>
          <a:p>
            <a:r>
              <a:rPr lang="en-US" dirty="0" smtClean="0"/>
              <a:t>All-Hazards </a:t>
            </a:r>
            <a:r>
              <a:rPr lang="en-US" dirty="0"/>
              <a:t>Response </a:t>
            </a:r>
            <a:r>
              <a:rPr lang="en-US" dirty="0" smtClean="0"/>
              <a:t>Plan</a:t>
            </a:r>
          </a:p>
          <a:p>
            <a:endParaRPr lang="en-US" sz="1400" dirty="0" smtClean="0"/>
          </a:p>
          <a:p>
            <a:r>
              <a:rPr lang="en-US" sz="2000" dirty="0" smtClean="0"/>
              <a:t>Sentinel </a:t>
            </a:r>
            <a:r>
              <a:rPr lang="en-US" sz="2000" dirty="0"/>
              <a:t>Laboratory Guidelines for Suspected Agents of Bioterrorism: </a:t>
            </a:r>
            <a:r>
              <a:rPr lang="en-US" sz="2000" i="1" dirty="0"/>
              <a:t>Clinical Laboratory Bioterrorism Readiness </a:t>
            </a:r>
            <a:r>
              <a:rPr lang="en-US" sz="2000" i="1" dirty="0" smtClean="0"/>
              <a:t>Plan</a:t>
            </a:r>
          </a:p>
          <a:p>
            <a:r>
              <a:rPr lang="en-US" sz="2000" dirty="0" smtClean="0"/>
              <a:t>ASM </a:t>
            </a:r>
            <a:r>
              <a:rPr lang="en-US" sz="2000" dirty="0"/>
              <a:t>(Revised 05/2013)</a:t>
            </a:r>
          </a:p>
          <a:p>
            <a:endParaRPr lang="en-US" dirty="0"/>
          </a:p>
        </p:txBody>
      </p:sp>
    </p:spTree>
    <p:extLst>
      <p:ext uri="{BB962C8B-B14F-4D97-AF65-F5344CB8AC3E}">
        <p14:creationId xmlns:p14="http://schemas.microsoft.com/office/powerpoint/2010/main" val="1715724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4514" name="Rectangle 2">
            <a:extLst>
              <a:ext uri="{FF2B5EF4-FFF2-40B4-BE49-F238E27FC236}">
                <a16:creationId xmlns:a16="http://schemas.microsoft.com/office/drawing/2014/main" id="{C67C6B01-71A1-479E-A7C9-96F58C8237F7}"/>
              </a:ext>
            </a:extLst>
          </p:cNvPr>
          <p:cNvSpPr>
            <a:spLocks noGrp="1" noChangeArrowheads="1"/>
          </p:cNvSpPr>
          <p:nvPr>
            <p:ph idx="1"/>
          </p:nvPr>
        </p:nvSpPr>
        <p:spPr>
          <a:xfrm>
            <a:off x="609600" y="1000708"/>
            <a:ext cx="10820400" cy="4942892"/>
          </a:xfrm>
        </p:spPr>
        <p:txBody>
          <a:bodyPr/>
          <a:lstStyle/>
          <a:p>
            <a:pPr eaLnBrk="1" hangingPunct="1">
              <a:defRPr/>
            </a:pPr>
            <a:r>
              <a:rPr lang="en-US" sz="2800" dirty="0"/>
              <a:t>Develop and implement an all-hazards emergency response plan</a:t>
            </a:r>
          </a:p>
          <a:p>
            <a:pPr eaLnBrk="1" hangingPunct="1">
              <a:defRPr/>
            </a:pPr>
            <a:r>
              <a:rPr lang="en-US" sz="2800" dirty="0"/>
              <a:t>Train your staff and test your plan</a:t>
            </a:r>
          </a:p>
          <a:p>
            <a:pPr eaLnBrk="1" hangingPunct="1">
              <a:defRPr/>
            </a:pPr>
            <a:r>
              <a:rPr lang="en-US" sz="2800" dirty="0"/>
              <a:t>Review and update as </a:t>
            </a:r>
            <a:r>
              <a:rPr lang="en-US" sz="2800" dirty="0" smtClean="0"/>
              <a:t>needed</a:t>
            </a:r>
          </a:p>
          <a:p>
            <a:pPr>
              <a:defRPr/>
            </a:pPr>
            <a:r>
              <a:rPr lang="en-US" sz="2800" dirty="0"/>
              <a:t>Incorporate Sentinel protocols into your routine SOPs</a:t>
            </a:r>
          </a:p>
          <a:p>
            <a:pPr>
              <a:defRPr/>
            </a:pPr>
            <a:r>
              <a:rPr lang="en-US" sz="2800" dirty="0"/>
              <a:t>Know whom to call, how and where to refer suspect isolates</a:t>
            </a:r>
          </a:p>
          <a:p>
            <a:pPr>
              <a:defRPr/>
            </a:pPr>
            <a:r>
              <a:rPr lang="en-US" sz="2800" dirty="0"/>
              <a:t>Provide a chain of </a:t>
            </a:r>
            <a:r>
              <a:rPr lang="en-US" sz="2800" dirty="0" smtClean="0"/>
              <a:t>custody</a:t>
            </a:r>
          </a:p>
          <a:p>
            <a:pPr>
              <a:defRPr/>
            </a:pPr>
            <a:r>
              <a:rPr lang="en-US" sz="2800" dirty="0"/>
              <a:t>Be ready to help assess the </a:t>
            </a:r>
            <a:r>
              <a:rPr lang="en-US" sz="2800" dirty="0" smtClean="0"/>
              <a:t>threat:</a:t>
            </a:r>
          </a:p>
          <a:p>
            <a:pPr lvl="1">
              <a:defRPr/>
            </a:pPr>
            <a:r>
              <a:rPr lang="en-US" sz="2400" dirty="0" smtClean="0"/>
              <a:t>Number </a:t>
            </a:r>
            <a:r>
              <a:rPr lang="en-US" sz="2400" dirty="0"/>
              <a:t>of patients with suspicious infections </a:t>
            </a:r>
            <a:endParaRPr lang="en-US" sz="2400" dirty="0" smtClean="0"/>
          </a:p>
          <a:p>
            <a:pPr lvl="1">
              <a:defRPr/>
            </a:pPr>
            <a:r>
              <a:rPr lang="en-US" sz="2400" dirty="0" smtClean="0"/>
              <a:t>If </a:t>
            </a:r>
            <a:r>
              <a:rPr lang="en-US" sz="2400" dirty="0"/>
              <a:t>endemic, does it fit seasonal </a:t>
            </a:r>
            <a:r>
              <a:rPr lang="en-US" sz="2400" dirty="0" smtClean="0"/>
              <a:t>patterns</a:t>
            </a:r>
            <a:endParaRPr lang="en-US" sz="2400" dirty="0"/>
          </a:p>
        </p:txBody>
      </p:sp>
      <p:sp>
        <p:nvSpPr>
          <p:cNvPr id="2" name="Title 1"/>
          <p:cNvSpPr>
            <a:spLocks noGrp="1"/>
          </p:cNvSpPr>
          <p:nvPr>
            <p:ph type="title"/>
          </p:nvPr>
        </p:nvSpPr>
        <p:spPr>
          <a:xfrm>
            <a:off x="609600" y="304800"/>
            <a:ext cx="10972800" cy="600164"/>
          </a:xfrm>
        </p:spPr>
        <p:txBody>
          <a:bodyPr/>
          <a:lstStyle/>
          <a:p>
            <a:r>
              <a:rPr lang="en-US" sz="3600" dirty="0"/>
              <a:t>Laboratory Preparedness: All-Hazards Response Plan</a:t>
            </a:r>
          </a:p>
        </p:txBody>
      </p:sp>
    </p:spTree>
    <p:extLst>
      <p:ext uri="{BB962C8B-B14F-4D97-AF65-F5344CB8AC3E}">
        <p14:creationId xmlns:p14="http://schemas.microsoft.com/office/powerpoint/2010/main" val="2616964927"/>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1344514">
                                            <p:txEl>
                                              <p:pRg st="0" end="0"/>
                                            </p:txEl>
                                          </p:spTgt>
                                        </p:tgtEl>
                                        <p:attrNameLst>
                                          <p:attrName>style.visibility</p:attrName>
                                        </p:attrNameLst>
                                      </p:cBhvr>
                                      <p:to>
                                        <p:strVal val="visible"/>
                                      </p:to>
                                    </p:set>
                                    <p:anim calcmode="lin" valueType="num">
                                      <p:cBhvr>
                                        <p:cTn id="7" dur="500" fill="hold"/>
                                        <p:tgtEl>
                                          <p:spTgt spid="134451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4451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44514">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1344514">
                                            <p:txEl>
                                              <p:pRg st="1" end="1"/>
                                            </p:txEl>
                                          </p:spTgt>
                                        </p:tgtEl>
                                        <p:attrNameLst>
                                          <p:attrName>style.visibility</p:attrName>
                                        </p:attrNameLst>
                                      </p:cBhvr>
                                      <p:to>
                                        <p:strVal val="visible"/>
                                      </p:to>
                                    </p:set>
                                    <p:anim calcmode="lin" valueType="num">
                                      <p:cBhvr>
                                        <p:cTn id="12" dur="500" fill="hold"/>
                                        <p:tgtEl>
                                          <p:spTgt spid="1344514">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344514">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1344514">
                                            <p:txEl>
                                              <p:pRg st="1" end="1"/>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1344514">
                                            <p:txEl>
                                              <p:pRg st="2" end="2"/>
                                            </p:txEl>
                                          </p:spTgt>
                                        </p:tgtEl>
                                        <p:attrNameLst>
                                          <p:attrName>style.visibility</p:attrName>
                                        </p:attrNameLst>
                                      </p:cBhvr>
                                      <p:to>
                                        <p:strVal val="visible"/>
                                      </p:to>
                                    </p:set>
                                    <p:anim calcmode="lin" valueType="num">
                                      <p:cBhvr>
                                        <p:cTn id="17" dur="500" fill="hold"/>
                                        <p:tgtEl>
                                          <p:spTgt spid="1344514">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1344514">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1344514">
                                            <p:txEl>
                                              <p:pRg st="2" end="2"/>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1344514">
                                            <p:txEl>
                                              <p:pRg st="3" end="3"/>
                                            </p:txEl>
                                          </p:spTgt>
                                        </p:tgtEl>
                                        <p:attrNameLst>
                                          <p:attrName>style.visibility</p:attrName>
                                        </p:attrNameLst>
                                      </p:cBhvr>
                                      <p:to>
                                        <p:strVal val="visible"/>
                                      </p:to>
                                    </p:set>
                                    <p:anim calcmode="lin" valueType="num">
                                      <p:cBhvr>
                                        <p:cTn id="22" dur="500" fill="hold"/>
                                        <p:tgtEl>
                                          <p:spTgt spid="1344514">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1344514">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1344514">
                                            <p:txEl>
                                              <p:pRg st="3" end="3"/>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1344514">
                                            <p:txEl>
                                              <p:pRg st="4" end="4"/>
                                            </p:txEl>
                                          </p:spTgt>
                                        </p:tgtEl>
                                        <p:attrNameLst>
                                          <p:attrName>style.visibility</p:attrName>
                                        </p:attrNameLst>
                                      </p:cBhvr>
                                      <p:to>
                                        <p:strVal val="visible"/>
                                      </p:to>
                                    </p:set>
                                    <p:anim calcmode="lin" valueType="num">
                                      <p:cBhvr>
                                        <p:cTn id="27" dur="500" fill="hold"/>
                                        <p:tgtEl>
                                          <p:spTgt spid="1344514">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1344514">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1344514">
                                            <p:txEl>
                                              <p:pRg st="4" end="4"/>
                                            </p:txEl>
                                          </p:spTgt>
                                        </p:tgtEl>
                                      </p:cBhvr>
                                    </p:animEffect>
                                  </p:childTnLst>
                                </p:cTn>
                              </p:par>
                              <p:par>
                                <p:cTn id="30" presetID="53" presetClass="entr" presetSubtype="0" fill="hold" nodeType="withEffect">
                                  <p:stCondLst>
                                    <p:cond delay="0"/>
                                  </p:stCondLst>
                                  <p:childTnLst>
                                    <p:set>
                                      <p:cBhvr>
                                        <p:cTn id="31" dur="1" fill="hold">
                                          <p:stCondLst>
                                            <p:cond delay="0"/>
                                          </p:stCondLst>
                                        </p:cTn>
                                        <p:tgtEl>
                                          <p:spTgt spid="1344514">
                                            <p:txEl>
                                              <p:pRg st="5" end="5"/>
                                            </p:txEl>
                                          </p:spTgt>
                                        </p:tgtEl>
                                        <p:attrNameLst>
                                          <p:attrName>style.visibility</p:attrName>
                                        </p:attrNameLst>
                                      </p:cBhvr>
                                      <p:to>
                                        <p:strVal val="visible"/>
                                      </p:to>
                                    </p:set>
                                    <p:anim calcmode="lin" valueType="num">
                                      <p:cBhvr>
                                        <p:cTn id="32" dur="500" fill="hold"/>
                                        <p:tgtEl>
                                          <p:spTgt spid="1344514">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1344514">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1344514">
                                            <p:txEl>
                                              <p:pRg st="5" end="5"/>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1344514">
                                            <p:txEl>
                                              <p:pRg st="6" end="6"/>
                                            </p:txEl>
                                          </p:spTgt>
                                        </p:tgtEl>
                                        <p:attrNameLst>
                                          <p:attrName>style.visibility</p:attrName>
                                        </p:attrNameLst>
                                      </p:cBhvr>
                                      <p:to>
                                        <p:strVal val="visible"/>
                                      </p:to>
                                    </p:set>
                                    <p:anim calcmode="lin" valueType="num">
                                      <p:cBhvr>
                                        <p:cTn id="37" dur="500" fill="hold"/>
                                        <p:tgtEl>
                                          <p:spTgt spid="1344514">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1344514">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1344514">
                                            <p:txEl>
                                              <p:pRg st="6" end="6"/>
                                            </p:txEl>
                                          </p:spTgt>
                                        </p:tgtEl>
                                      </p:cBhvr>
                                    </p:animEffect>
                                  </p:childTnLst>
                                </p:cTn>
                              </p:par>
                              <p:par>
                                <p:cTn id="40" presetID="53" presetClass="entr" presetSubtype="0" fill="hold" nodeType="withEffect">
                                  <p:stCondLst>
                                    <p:cond delay="0"/>
                                  </p:stCondLst>
                                  <p:childTnLst>
                                    <p:set>
                                      <p:cBhvr>
                                        <p:cTn id="41" dur="1" fill="hold">
                                          <p:stCondLst>
                                            <p:cond delay="0"/>
                                          </p:stCondLst>
                                        </p:cTn>
                                        <p:tgtEl>
                                          <p:spTgt spid="1344514">
                                            <p:txEl>
                                              <p:pRg st="7" end="7"/>
                                            </p:txEl>
                                          </p:spTgt>
                                        </p:tgtEl>
                                        <p:attrNameLst>
                                          <p:attrName>style.visibility</p:attrName>
                                        </p:attrNameLst>
                                      </p:cBhvr>
                                      <p:to>
                                        <p:strVal val="visible"/>
                                      </p:to>
                                    </p:set>
                                    <p:anim calcmode="lin" valueType="num">
                                      <p:cBhvr>
                                        <p:cTn id="42" dur="500" fill="hold"/>
                                        <p:tgtEl>
                                          <p:spTgt spid="1344514">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1344514">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1344514">
                                            <p:txEl>
                                              <p:pRg st="7" end="7"/>
                                            </p:txEl>
                                          </p:spTgt>
                                        </p:tgtEl>
                                      </p:cBhvr>
                                    </p:animEffect>
                                  </p:childTnLst>
                                </p:cTn>
                              </p:par>
                              <p:par>
                                <p:cTn id="45" presetID="53" presetClass="entr" presetSubtype="0" fill="hold" nodeType="withEffect">
                                  <p:stCondLst>
                                    <p:cond delay="0"/>
                                  </p:stCondLst>
                                  <p:childTnLst>
                                    <p:set>
                                      <p:cBhvr>
                                        <p:cTn id="46" dur="1" fill="hold">
                                          <p:stCondLst>
                                            <p:cond delay="0"/>
                                          </p:stCondLst>
                                        </p:cTn>
                                        <p:tgtEl>
                                          <p:spTgt spid="1344514">
                                            <p:txEl>
                                              <p:pRg st="8" end="8"/>
                                            </p:txEl>
                                          </p:spTgt>
                                        </p:tgtEl>
                                        <p:attrNameLst>
                                          <p:attrName>style.visibility</p:attrName>
                                        </p:attrNameLst>
                                      </p:cBhvr>
                                      <p:to>
                                        <p:strVal val="visible"/>
                                      </p:to>
                                    </p:set>
                                    <p:anim calcmode="lin" valueType="num">
                                      <p:cBhvr>
                                        <p:cTn id="47" dur="500" fill="hold"/>
                                        <p:tgtEl>
                                          <p:spTgt spid="1344514">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1344514">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134451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D8F7A3-F408-499F-AA57-5A9246305B5B}"/>
              </a:ext>
            </a:extLst>
          </p:cNvPr>
          <p:cNvSpPr/>
          <p:nvPr/>
        </p:nvSpPr>
        <p:spPr>
          <a:xfrm>
            <a:off x="2911476" y="1"/>
            <a:ext cx="7470775" cy="6924675"/>
          </a:xfrm>
          <a:prstGeom prst="rect">
            <a:avLst/>
          </a:prstGeom>
        </p:spPr>
        <p:txBody>
          <a:bodyPr>
            <a:spAutoFit/>
          </a:bodyPr>
          <a:lstStyle/>
          <a:p>
            <a:pPr eaLnBrk="0" fontAlgn="base" hangingPunct="0">
              <a:defRPr/>
            </a:pPr>
            <a:r>
              <a:rPr lang="en-US" sz="1200" b="1" dirty="0">
                <a:latin typeface="Times New Roman" panose="02020603050405020304" pitchFamily="18" charset="0"/>
                <a:ea typeface="Times New Roman" panose="02020603050405020304" pitchFamily="18" charset="0"/>
                <a:cs typeface="Arial" panose="020B0604020202020204" pitchFamily="34" charset="0"/>
              </a:rPr>
              <a:t>Table of Contents: {NAME OF FACILITY} Clinical Laboratory Bioterrorism Preparedness Plan: a Template</a:t>
            </a:r>
            <a:endParaRPr lang="en-US" sz="1200" dirty="0">
              <a:latin typeface="Times New Roman" panose="02020603050405020304" pitchFamily="18" charset="0"/>
              <a:ea typeface="Times New Roman" panose="02020603050405020304" pitchFamily="18" charset="0"/>
              <a:cs typeface="Arial" panose="020B0604020202020204" pitchFamily="34" charset="0"/>
            </a:endParaRP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I. Purpose</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II. Laboratory BT Contact Protocol:  When to Implement</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solidFill>
                  <a:srgbClr val="FFFFFF"/>
                </a:solidFill>
                <a:latin typeface="Times New Roman" panose="02020603050405020304" pitchFamily="18" charset="0"/>
                <a:ea typeface="Times New Roman" panose="02020603050405020304" pitchFamily="18" charset="0"/>
                <a:cs typeface="Arial" panose="020B0604020202020204" pitchFamily="34" charset="0"/>
              </a:rPr>
              <a:t>  III. The Laboratory Response Network (LRN)</a:t>
            </a:r>
          </a:p>
          <a:p>
            <a:pPr eaLnBrk="0" fontAlgn="base" hangingPunct="0">
              <a:defRPr/>
            </a:pPr>
            <a:r>
              <a:rPr lang="en-US" sz="1200" dirty="0">
                <a:solidFill>
                  <a:srgbClr val="FFFFFF"/>
                </a:solidFill>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solidFill>
                  <a:srgbClr val="FFFFFF"/>
                </a:solidFill>
                <a:latin typeface="Times New Roman" panose="02020603050405020304" pitchFamily="18" charset="0"/>
                <a:ea typeface="Times New Roman" panose="02020603050405020304" pitchFamily="18" charset="0"/>
                <a:cs typeface="Arial" panose="020B0604020202020204" pitchFamily="34" charset="0"/>
              </a:rPr>
              <a:t>  IV</a:t>
            </a:r>
            <a:r>
              <a:rPr lang="en-US" sz="1200" dirty="0">
                <a:latin typeface="Times New Roman" panose="02020603050405020304" pitchFamily="18" charset="0"/>
                <a:ea typeface="Times New Roman" panose="02020603050405020304" pitchFamily="18" charset="0"/>
                <a:cs typeface="Arial" panose="020B0604020202020204" pitchFamily="34" charset="0"/>
              </a:rPr>
              <a:t>. The Clinical Laboratory’s Responsibilities</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V. Sentinel Level Clinical Microbiology Laboratory Guidelines </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VI. Shipping and Handling of Infectious Materials</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VII. Information Checklist</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VIII. Handling of Possible BT Agents</a:t>
            </a:r>
            <a:br>
              <a:rPr lang="en-US" sz="1200" dirty="0">
                <a:latin typeface="Times New Roman" panose="02020603050405020304" pitchFamily="18" charset="0"/>
                <a:ea typeface="Times New Roman" panose="02020603050405020304" pitchFamily="18" charset="0"/>
                <a:cs typeface="Arial" panose="020B0604020202020204" pitchFamily="34" charset="0"/>
              </a:rPr>
            </a:br>
            <a:endParaRPr lang="en-US" sz="1200" dirty="0">
              <a:latin typeface="Times New Roman" panose="02020603050405020304" pitchFamily="18" charset="0"/>
              <a:ea typeface="Times New Roman" panose="02020603050405020304" pitchFamily="18" charset="0"/>
              <a:cs typeface="Arial" panose="020B0604020202020204" pitchFamily="34" charset="0"/>
            </a:endParaRP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IX. BT Policy Review Documentation</a:t>
            </a:r>
          </a:p>
          <a:p>
            <a:pPr eaLnBrk="0" fontAlgn="base" hangingPunct="0">
              <a:tabLst>
                <a:tab pos="2743200" algn="ctr"/>
                <a:tab pos="5486400" algn="r"/>
                <a:tab pos="457200" algn="l"/>
              </a:tabLst>
              <a:defRPr/>
            </a:pPr>
            <a:r>
              <a:rPr lang="x-none" sz="12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latin typeface="CG Times"/>
              <a:ea typeface="Times New Roman" panose="02020603050405020304" pitchFamily="18" charset="0"/>
              <a:cs typeface="Times New Roman" panose="02020603050405020304" pitchFamily="18" charset="0"/>
            </a:endParaRP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X. BT Laboratory Training Documentation</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XI. Therapy of BT Agents</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a:p>
            <a:pPr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XII. Appendix</a:t>
            </a:r>
          </a:p>
          <a:p>
            <a:pPr marL="28575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A. CDC Biosafety Level (BSL) Designations for Laboratories</a:t>
            </a:r>
          </a:p>
          <a:p>
            <a:pPr marL="28575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B. Recommended BSL for BT agents</a:t>
            </a:r>
          </a:p>
          <a:p>
            <a:pPr marL="28575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C. Specimen collection/handling for suspected BT agents</a:t>
            </a:r>
          </a:p>
          <a:p>
            <a:pPr marL="45720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C1 - Tier I agents  </a:t>
            </a:r>
          </a:p>
          <a:p>
            <a:pPr marL="285750" indent="17145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C2 - Non-Tier 1 agents </a:t>
            </a:r>
          </a:p>
          <a:p>
            <a:pPr marL="285750" eaLnBrk="0" fontAlgn="base" hangingPunct="0">
              <a:tabLst>
                <a:tab pos="2743200" algn="ctr"/>
                <a:tab pos="5486400" algn="r"/>
                <a:tab pos="457200" algn="l"/>
              </a:tabLst>
              <a:defRPr/>
            </a:pPr>
            <a:r>
              <a:rPr lang="x-none" sz="1200" dirty="0">
                <a:latin typeface="Times New Roman" panose="02020603050405020304" pitchFamily="18" charset="0"/>
                <a:ea typeface="Times New Roman" panose="02020603050405020304" pitchFamily="18" charset="0"/>
                <a:cs typeface="Times New Roman" panose="02020603050405020304" pitchFamily="18" charset="0"/>
              </a:rPr>
              <a:t>D. BT Agent characteristics summary</a:t>
            </a:r>
            <a:endParaRPr lang="en-US" sz="1200" dirty="0">
              <a:latin typeface="CG Times"/>
              <a:ea typeface="Times New Roman" panose="02020603050405020304" pitchFamily="18" charset="0"/>
              <a:cs typeface="Times New Roman" panose="02020603050405020304" pitchFamily="18" charset="0"/>
            </a:endParaRPr>
          </a:p>
          <a:p>
            <a:pPr marL="28575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E. BT Agent clinical summary</a:t>
            </a:r>
          </a:p>
          <a:p>
            <a:pPr indent="28575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F:  Fever watch and post-exposure measures</a:t>
            </a:r>
          </a:p>
          <a:p>
            <a:pPr marL="28575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G. Alternative names for BT agents</a:t>
            </a:r>
          </a:p>
          <a:p>
            <a:pPr marL="28575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H. BT Readiness Checklist</a:t>
            </a:r>
          </a:p>
          <a:p>
            <a:pPr marL="285750" eaLnBrk="0" fontAlgn="base" hangingPunct="0">
              <a:defRPr/>
            </a:pPr>
            <a:r>
              <a:rPr lang="en-US" sz="1200" dirty="0">
                <a:latin typeface="Times New Roman" panose="02020603050405020304" pitchFamily="18" charset="0"/>
                <a:ea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3417587682"/>
      </p:ext>
    </p:extLst>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3">
            <a:extLst>
              <a:ext uri="{FF2B5EF4-FFF2-40B4-BE49-F238E27FC236}">
                <a16:creationId xmlns:a16="http://schemas.microsoft.com/office/drawing/2014/main" id="{68470A19-8A94-42A0-B216-1A134F1E0B13}"/>
              </a:ext>
            </a:extLst>
          </p:cNvPr>
          <p:cNvSpPr>
            <a:spLocks noGrp="1" noChangeArrowheads="1"/>
          </p:cNvSpPr>
          <p:nvPr>
            <p:ph idx="1"/>
          </p:nvPr>
        </p:nvSpPr>
        <p:spPr>
          <a:xfrm>
            <a:off x="609600" y="1143000"/>
            <a:ext cx="10972800" cy="4056495"/>
          </a:xfrm>
        </p:spPr>
        <p:txBody>
          <a:bodyPr/>
          <a:lstStyle/>
          <a:p>
            <a:pPr marL="0" indent="0" eaLnBrk="1" hangingPunct="1">
              <a:buNone/>
              <a:defRPr/>
            </a:pPr>
            <a:r>
              <a:rPr lang="en-US" b="1" dirty="0" smtClean="0"/>
              <a:t>Biosecurity</a:t>
            </a:r>
          </a:p>
          <a:p>
            <a:pPr marL="0" indent="0" eaLnBrk="1" hangingPunct="1">
              <a:buNone/>
              <a:defRPr/>
            </a:pPr>
            <a:endParaRPr lang="en-US" sz="1800" b="1" dirty="0" smtClean="0"/>
          </a:p>
          <a:p>
            <a:pPr lvl="1">
              <a:defRPr/>
            </a:pPr>
            <a:r>
              <a:rPr lang="en-US" dirty="0" smtClean="0"/>
              <a:t>Access </a:t>
            </a:r>
            <a:r>
              <a:rPr lang="en-US" dirty="0"/>
              <a:t>by </a:t>
            </a:r>
            <a:r>
              <a:rPr lang="en-US" dirty="0" smtClean="0"/>
              <a:t>public</a:t>
            </a:r>
          </a:p>
          <a:p>
            <a:pPr lvl="1">
              <a:defRPr/>
            </a:pPr>
            <a:r>
              <a:rPr lang="en-US" dirty="0" smtClean="0"/>
              <a:t>Effective </a:t>
            </a:r>
            <a:r>
              <a:rPr lang="en-US" dirty="0"/>
              <a:t>lock-out system (keys, key </a:t>
            </a:r>
            <a:r>
              <a:rPr lang="en-US" dirty="0" smtClean="0"/>
              <a:t>cards)</a:t>
            </a:r>
          </a:p>
          <a:p>
            <a:pPr lvl="1">
              <a:defRPr/>
            </a:pPr>
            <a:r>
              <a:rPr lang="en-US" dirty="0" smtClean="0"/>
              <a:t>Control </a:t>
            </a:r>
            <a:r>
              <a:rPr lang="en-US" dirty="0"/>
              <a:t>of material and people entering the </a:t>
            </a:r>
            <a:r>
              <a:rPr lang="en-US" dirty="0" smtClean="0"/>
              <a:t>laboratory</a:t>
            </a:r>
          </a:p>
          <a:p>
            <a:pPr lvl="1">
              <a:defRPr/>
            </a:pPr>
            <a:r>
              <a:rPr lang="en-US" dirty="0" smtClean="0"/>
              <a:t>Specimen control</a:t>
            </a:r>
          </a:p>
          <a:p>
            <a:pPr lvl="1">
              <a:defRPr/>
            </a:pPr>
            <a:r>
              <a:rPr lang="en-US" dirty="0" smtClean="0"/>
              <a:t>Secure </a:t>
            </a:r>
            <a:r>
              <a:rPr lang="en-US" dirty="0"/>
              <a:t>storage of </a:t>
            </a:r>
            <a:r>
              <a:rPr lang="en-US" dirty="0" smtClean="0"/>
              <a:t>micro-organisms</a:t>
            </a:r>
            <a:endParaRPr lang="en-US" dirty="0"/>
          </a:p>
          <a:p>
            <a:pPr lvl="1">
              <a:defRPr/>
            </a:pPr>
            <a:r>
              <a:rPr lang="en-US" dirty="0" smtClean="0"/>
              <a:t>Practice </a:t>
            </a:r>
            <a:r>
              <a:rPr lang="en-US" dirty="0"/>
              <a:t>and enforce all security policies</a:t>
            </a:r>
          </a:p>
        </p:txBody>
      </p:sp>
      <p:sp>
        <p:nvSpPr>
          <p:cNvPr id="2" name="Title 1"/>
          <p:cNvSpPr>
            <a:spLocks noGrp="1"/>
          </p:cNvSpPr>
          <p:nvPr>
            <p:ph type="title"/>
          </p:nvPr>
        </p:nvSpPr>
        <p:spPr>
          <a:xfrm>
            <a:off x="609600" y="304800"/>
            <a:ext cx="10972800" cy="600164"/>
          </a:xfrm>
        </p:spPr>
        <p:txBody>
          <a:bodyPr/>
          <a:lstStyle/>
          <a:p>
            <a:r>
              <a:rPr lang="en-US" sz="3600" dirty="0"/>
              <a:t>Laboratory Preparedness: All-Hazards Response Plan</a:t>
            </a:r>
          </a:p>
        </p:txBody>
      </p:sp>
    </p:spTree>
    <p:extLst>
      <p:ext uri="{BB962C8B-B14F-4D97-AF65-F5344CB8AC3E}">
        <p14:creationId xmlns:p14="http://schemas.microsoft.com/office/powerpoint/2010/main" val="1632241545"/>
      </p:ext>
    </p:extLst>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3">
            <a:extLst>
              <a:ext uri="{FF2B5EF4-FFF2-40B4-BE49-F238E27FC236}">
                <a16:creationId xmlns:a16="http://schemas.microsoft.com/office/drawing/2014/main" id="{68470A19-8A94-42A0-B216-1A134F1E0B13}"/>
              </a:ext>
            </a:extLst>
          </p:cNvPr>
          <p:cNvSpPr>
            <a:spLocks noGrp="1" noChangeArrowheads="1"/>
          </p:cNvSpPr>
          <p:nvPr>
            <p:ph idx="1"/>
          </p:nvPr>
        </p:nvSpPr>
        <p:spPr>
          <a:xfrm>
            <a:off x="609600" y="1143000"/>
            <a:ext cx="10972800" cy="3022366"/>
          </a:xfrm>
        </p:spPr>
        <p:txBody>
          <a:bodyPr/>
          <a:lstStyle/>
          <a:p>
            <a:pPr marL="0" indent="0">
              <a:buNone/>
              <a:defRPr/>
            </a:pPr>
            <a:r>
              <a:rPr lang="en-US" b="1" dirty="0"/>
              <a:t>The Role of the Sentinel </a:t>
            </a:r>
            <a:r>
              <a:rPr lang="en-US" b="1" dirty="0" smtClean="0"/>
              <a:t>Laboratory</a:t>
            </a:r>
          </a:p>
          <a:p>
            <a:pPr marL="0" indent="0">
              <a:buNone/>
              <a:defRPr/>
            </a:pPr>
            <a:endParaRPr lang="en-US" sz="2000" dirty="0"/>
          </a:p>
          <a:p>
            <a:pPr lvl="1">
              <a:defRPr/>
            </a:pPr>
            <a:r>
              <a:rPr lang="en-US" dirty="0"/>
              <a:t>Be vigilant</a:t>
            </a:r>
          </a:p>
          <a:p>
            <a:pPr lvl="1">
              <a:defRPr/>
            </a:pPr>
            <a:r>
              <a:rPr lang="en-US" dirty="0"/>
              <a:t>Have a response plan in place and practice it</a:t>
            </a:r>
          </a:p>
          <a:p>
            <a:pPr lvl="1">
              <a:defRPr/>
            </a:pPr>
            <a:r>
              <a:rPr lang="en-US" dirty="0"/>
              <a:t>Be able to rule out threat </a:t>
            </a:r>
            <a:r>
              <a:rPr lang="en-US" dirty="0" smtClean="0"/>
              <a:t>agents OR</a:t>
            </a:r>
            <a:endParaRPr lang="en-US" dirty="0"/>
          </a:p>
          <a:p>
            <a:pPr lvl="1">
              <a:defRPr/>
            </a:pPr>
            <a:r>
              <a:rPr lang="en-US" dirty="0" smtClean="0"/>
              <a:t>Contact </a:t>
            </a:r>
            <a:r>
              <a:rPr lang="en-US" dirty="0"/>
              <a:t>your LRN reference laboratory </a:t>
            </a:r>
          </a:p>
        </p:txBody>
      </p:sp>
      <p:sp>
        <p:nvSpPr>
          <p:cNvPr id="2" name="Title 1"/>
          <p:cNvSpPr>
            <a:spLocks noGrp="1"/>
          </p:cNvSpPr>
          <p:nvPr>
            <p:ph type="title"/>
          </p:nvPr>
        </p:nvSpPr>
        <p:spPr>
          <a:xfrm>
            <a:off x="609600" y="304800"/>
            <a:ext cx="10972800" cy="600164"/>
          </a:xfrm>
        </p:spPr>
        <p:txBody>
          <a:bodyPr/>
          <a:lstStyle/>
          <a:p>
            <a:r>
              <a:rPr lang="en-US" sz="3600" dirty="0"/>
              <a:t>Laboratory Preparedness: All-Hazards Response Plan</a:t>
            </a:r>
          </a:p>
        </p:txBody>
      </p:sp>
    </p:spTree>
    <p:extLst>
      <p:ext uri="{BB962C8B-B14F-4D97-AF65-F5344CB8AC3E}">
        <p14:creationId xmlns:p14="http://schemas.microsoft.com/office/powerpoint/2010/main" val="3011083701"/>
      </p:ext>
    </p:extLst>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a:extLst>
              <a:ext uri="{FF2B5EF4-FFF2-40B4-BE49-F238E27FC236}">
                <a16:creationId xmlns:a16="http://schemas.microsoft.com/office/drawing/2014/main" id="{6B425626-79E9-4871-AABD-8403F09E0FD0}"/>
              </a:ext>
            </a:extLst>
          </p:cNvPr>
          <p:cNvSpPr>
            <a:spLocks noGrp="1" noChangeArrowheads="1"/>
          </p:cNvSpPr>
          <p:nvPr>
            <p:ph type="body" idx="4294967295"/>
          </p:nvPr>
        </p:nvSpPr>
        <p:spPr>
          <a:xfrm>
            <a:off x="762000" y="838200"/>
            <a:ext cx="9858375" cy="5786199"/>
          </a:xfrm>
        </p:spPr>
        <p:txBody>
          <a:bodyPr/>
          <a:lstStyle/>
          <a:p>
            <a:pPr marL="0" indent="0" eaLnBrk="1" hangingPunct="1">
              <a:lnSpc>
                <a:spcPct val="80000"/>
              </a:lnSpc>
              <a:buNone/>
              <a:defRPr/>
            </a:pPr>
            <a:r>
              <a:rPr lang="en-US" sz="2000" b="1" dirty="0" smtClean="0"/>
              <a:t>Case Study</a:t>
            </a:r>
          </a:p>
          <a:p>
            <a:pPr marL="0" indent="0" eaLnBrk="1" hangingPunct="1">
              <a:lnSpc>
                <a:spcPct val="80000"/>
              </a:lnSpc>
              <a:buNone/>
              <a:defRPr/>
            </a:pPr>
            <a:endParaRPr lang="en-US" sz="2000" b="1" dirty="0" smtClean="0"/>
          </a:p>
          <a:p>
            <a:pPr eaLnBrk="1" hangingPunct="1">
              <a:lnSpc>
                <a:spcPct val="80000"/>
              </a:lnSpc>
              <a:defRPr/>
            </a:pPr>
            <a:r>
              <a:rPr lang="en-US" sz="2000" b="1" dirty="0" smtClean="0"/>
              <a:t>A </a:t>
            </a:r>
            <a:r>
              <a:rPr lang="en-US" sz="2000" b="1" dirty="0"/>
              <a:t>hospital lab has an isolate with the following characteristics:</a:t>
            </a:r>
          </a:p>
          <a:p>
            <a:pPr lvl="1" eaLnBrk="1" hangingPunct="1">
              <a:lnSpc>
                <a:spcPct val="80000"/>
              </a:lnSpc>
              <a:defRPr/>
            </a:pPr>
            <a:r>
              <a:rPr lang="en-US" sz="2000" dirty="0"/>
              <a:t>Morphology: tiny (0.4 X 0.8 um), faintly stained, Gram negative coccobacilli.</a:t>
            </a:r>
          </a:p>
          <a:p>
            <a:pPr lvl="1" eaLnBrk="1" hangingPunct="1">
              <a:lnSpc>
                <a:spcPct val="80000"/>
              </a:lnSpc>
              <a:spcAft>
                <a:spcPts val="1200"/>
              </a:spcAft>
              <a:defRPr/>
            </a:pPr>
            <a:r>
              <a:rPr lang="en-US" sz="2000" dirty="0"/>
              <a:t>Colonies are non-pigmented and non-hemolytic: appear punctate after 48 hrs incubation.</a:t>
            </a:r>
          </a:p>
          <a:p>
            <a:pPr eaLnBrk="1" hangingPunct="1">
              <a:lnSpc>
                <a:spcPct val="80000"/>
              </a:lnSpc>
              <a:defRPr/>
            </a:pPr>
            <a:r>
              <a:rPr lang="en-US" sz="2000" b="1" dirty="0"/>
              <a:t>Additional tests performed:</a:t>
            </a:r>
          </a:p>
          <a:p>
            <a:pPr lvl="1" eaLnBrk="1" hangingPunct="1">
              <a:lnSpc>
                <a:spcPct val="80000"/>
              </a:lnSpc>
              <a:defRPr/>
            </a:pPr>
            <a:r>
              <a:rPr lang="en-US" sz="2000" dirty="0"/>
              <a:t>Oxidase test: Positive</a:t>
            </a:r>
          </a:p>
          <a:p>
            <a:pPr lvl="1" eaLnBrk="1" hangingPunct="1">
              <a:lnSpc>
                <a:spcPct val="80000"/>
              </a:lnSpc>
              <a:defRPr/>
            </a:pPr>
            <a:r>
              <a:rPr lang="en-US" sz="2000" dirty="0" err="1"/>
              <a:t>Urease</a:t>
            </a:r>
            <a:r>
              <a:rPr lang="en-US" sz="2000" dirty="0"/>
              <a:t> test: Positive</a:t>
            </a:r>
          </a:p>
          <a:p>
            <a:pPr lvl="1" eaLnBrk="1" hangingPunct="1">
              <a:lnSpc>
                <a:spcPct val="80000"/>
              </a:lnSpc>
              <a:defRPr/>
            </a:pPr>
            <a:r>
              <a:rPr lang="en-US" sz="2000" dirty="0"/>
              <a:t>Satellite test (only if </a:t>
            </a:r>
            <a:r>
              <a:rPr lang="en-US" sz="2000" i="1" dirty="0"/>
              <a:t>Haemophilus</a:t>
            </a:r>
            <a:r>
              <a:rPr lang="en-US" sz="2000" dirty="0"/>
              <a:t> is suspected): Negative</a:t>
            </a:r>
          </a:p>
          <a:p>
            <a:pPr lvl="1" eaLnBrk="1" hangingPunct="1">
              <a:lnSpc>
                <a:spcPct val="80000"/>
              </a:lnSpc>
              <a:defRPr/>
            </a:pPr>
            <a:r>
              <a:rPr lang="en-US" sz="2000" dirty="0"/>
              <a:t>After approximately 20 days of performing tests to characterize the isolate (on the bench top), the laboratory forwards the isolate to a molecular laboratory for nucleic acid extraction and PCR analysis.</a:t>
            </a:r>
          </a:p>
          <a:p>
            <a:pPr lvl="1" eaLnBrk="1" hangingPunct="1">
              <a:lnSpc>
                <a:spcPct val="80000"/>
              </a:lnSpc>
              <a:spcAft>
                <a:spcPts val="1200"/>
              </a:spcAft>
              <a:defRPr/>
            </a:pPr>
            <a:r>
              <a:rPr lang="en-US" sz="2000" dirty="0"/>
              <a:t>PCR analysis shows 100% similarity to the genus </a:t>
            </a:r>
            <a:r>
              <a:rPr lang="en-US" sz="2000" i="1" dirty="0"/>
              <a:t>Brucella</a:t>
            </a:r>
            <a:r>
              <a:rPr lang="en-US" sz="2000" dirty="0"/>
              <a:t>, but the sequence analysis could not </a:t>
            </a:r>
            <a:r>
              <a:rPr lang="en-US" sz="2000" dirty="0" err="1"/>
              <a:t>speciate</a:t>
            </a:r>
            <a:r>
              <a:rPr lang="en-US" sz="2000" dirty="0"/>
              <a:t> the isolate.</a:t>
            </a:r>
          </a:p>
          <a:p>
            <a:pPr eaLnBrk="1" hangingPunct="1">
              <a:lnSpc>
                <a:spcPct val="80000"/>
              </a:lnSpc>
              <a:spcAft>
                <a:spcPts val="1200"/>
              </a:spcAft>
              <a:defRPr/>
            </a:pPr>
            <a:r>
              <a:rPr lang="en-US" sz="2000" b="1" dirty="0"/>
              <a:t>The isolate was then forwarded to the State Public Health Lab for speciation.</a:t>
            </a:r>
            <a:r>
              <a:rPr lang="en-US" sz="1800" b="1" dirty="0"/>
              <a:t> </a:t>
            </a:r>
          </a:p>
          <a:p>
            <a:pPr algn="ctr" eaLnBrk="1" hangingPunct="1">
              <a:lnSpc>
                <a:spcPct val="80000"/>
              </a:lnSpc>
              <a:buFontTx/>
              <a:buNone/>
              <a:defRPr/>
            </a:pPr>
            <a:r>
              <a:rPr lang="en-US" sz="4000" b="1" dirty="0">
                <a:solidFill>
                  <a:srgbClr val="B42E34"/>
                </a:solidFill>
              </a:rPr>
              <a:t>Is there a problem?</a:t>
            </a:r>
          </a:p>
        </p:txBody>
      </p:sp>
      <p:sp>
        <p:nvSpPr>
          <p:cNvPr id="4" name="Title 1"/>
          <p:cNvSpPr txBox="1">
            <a:spLocks/>
          </p:cNvSpPr>
          <p:nvPr/>
        </p:nvSpPr>
        <p:spPr>
          <a:xfrm>
            <a:off x="609600" y="304800"/>
            <a:ext cx="10972800" cy="569387"/>
          </a:xfrm>
          <a:prstGeom prst="rect">
            <a:avLst/>
          </a:prstGeom>
        </p:spPr>
        <p:txBody>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sz="2800" dirty="0" smtClean="0"/>
              <a:t>Role of the Sentinel Laboratory: All-Hazards Response Plan</a:t>
            </a:r>
            <a:endParaRPr lang="en-US" sz="2800" dirty="0"/>
          </a:p>
        </p:txBody>
      </p:sp>
    </p:spTree>
    <p:extLst>
      <p:ext uri="{BB962C8B-B14F-4D97-AF65-F5344CB8AC3E}">
        <p14:creationId xmlns:p14="http://schemas.microsoft.com/office/powerpoint/2010/main" val="4212180712"/>
      </p:ext>
    </p:extLst>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52B59-59F8-45E2-B7E5-C5442AC6A37E}"/>
              </a:ext>
            </a:extLst>
          </p:cNvPr>
          <p:cNvSpPr/>
          <p:nvPr/>
        </p:nvSpPr>
        <p:spPr>
          <a:xfrm>
            <a:off x="4435475" y="3013075"/>
            <a:ext cx="2961067" cy="830997"/>
          </a:xfrm>
          <a:prstGeom prst="rect">
            <a:avLst/>
          </a:prstGeom>
        </p:spPr>
        <p:txBody>
          <a:bodyPr wrap="none">
            <a:spAutoFit/>
          </a:bodyPr>
          <a:lstStyle/>
          <a:p>
            <a:pPr fontAlgn="base">
              <a:spcBef>
                <a:spcPct val="0"/>
              </a:spcBef>
              <a:spcAft>
                <a:spcPct val="0"/>
              </a:spcAft>
              <a:defRPr/>
            </a:pPr>
            <a:r>
              <a:rPr lang="en-US" sz="4800" kern="0" dirty="0">
                <a:solidFill>
                  <a:srgbClr val="B42E34"/>
                </a:solidFill>
                <a:latin typeface="Gill Sans MT"/>
                <a:cs typeface="Arial" panose="020B0604020202020204" pitchFamily="34" charset="0"/>
              </a:rPr>
              <a:t>Questions?</a:t>
            </a:r>
            <a:endParaRPr lang="en-US" sz="2400" dirty="0">
              <a:solidFill>
                <a:srgbClr val="B42E34"/>
              </a:solidFill>
              <a:latin typeface="Gill Sans MT" panose="020B0502020104020203" pitchFamily="34" charset="0"/>
              <a:cs typeface="Arial" panose="020B0604020202020204" pitchFamily="34" charset="0"/>
            </a:endParaRPr>
          </a:p>
        </p:txBody>
      </p:sp>
    </p:spTree>
    <p:extLst>
      <p:ext uri="{BB962C8B-B14F-4D97-AF65-F5344CB8AC3E}">
        <p14:creationId xmlns:p14="http://schemas.microsoft.com/office/powerpoint/2010/main" val="4129295130"/>
      </p:ext>
    </p:extLst>
  </p:cSld>
  <p:clrMapOvr>
    <a:masterClrMapping/>
  </p:clrMapOvr>
  <p:transition spd="med">
    <p:fade thruBlk="1"/>
  </p:transition>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mso-contentType ?>
<FormTemplates xmlns="http://schemas.microsoft.com/sharepoint/v3/contenttype/forms">
  <Display>DocumentLibraryForm</Display>
  <Edit>DocumentLibraryForm</Edit>
  <New>DocumentLibraryForm</New>
</FormTemplates>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10.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11.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12.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13.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14.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15.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16.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17.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18.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19.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2.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20.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21.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22.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23.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24.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25.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26.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27.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28.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29.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3.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30.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31.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32.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33.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34.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35.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36.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37.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38.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39.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4.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40.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41.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42.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43.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44.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45.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46.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7.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48.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49.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5.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50.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51.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52.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53.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54.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55.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56.xml><?xml version="1.0" encoding="utf-8"?>
<ds:datastoreItem xmlns:ds="http://schemas.openxmlformats.org/officeDocument/2006/customXml" ds:itemID="{5677317C-AD1F-4189-AEA8-A73B58BFAB29}">
  <ds:schemaRefs>
    <ds:schemaRef ds:uri="5af08be3-da31-4ed0-bd15-c2f68cc29029"/>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www.w3.org/XML/1998/namespace"/>
  </ds:schemaRefs>
</ds:datastoreItem>
</file>

<file path=customXml/itemProps6.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7.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8.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9.xml><?xml version="1.0" encoding="utf-8"?>
<ds:datastoreItem xmlns:ds="http://schemas.openxmlformats.org/officeDocument/2006/customXml" ds:itemID="{EE76ECA5-5EA3-4DDF-8604-A0C5EDCA5D73}">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237</TotalTime>
  <Words>680</Words>
  <Application>Microsoft Office PowerPoint</Application>
  <PresentationFormat>Widescreen</PresentationFormat>
  <Paragraphs>93</Paragraphs>
  <Slides>7</Slides>
  <Notes>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vt:i4>
      </vt:variant>
    </vt:vector>
  </HeadingPairs>
  <TitlesOfParts>
    <vt:vector size="16" baseType="lpstr">
      <vt:lpstr>Arial</vt:lpstr>
      <vt:lpstr>Calibri</vt:lpstr>
      <vt:lpstr>CG Times</vt:lpstr>
      <vt:lpstr>Franklin Gothic Demi</vt:lpstr>
      <vt:lpstr>Franklin Gothic Medium</vt:lpstr>
      <vt:lpstr>Gill Sans MT</vt:lpstr>
      <vt:lpstr>Times New Roman</vt:lpstr>
      <vt:lpstr>APHL_PPTTemp_120814</vt:lpstr>
      <vt:lpstr>1_Office Theme</vt:lpstr>
      <vt:lpstr>Laboratory Preparedness </vt:lpstr>
      <vt:lpstr>Laboratory Preparedness: All-Hazards Response Plan</vt:lpstr>
      <vt:lpstr>PowerPoint Presentation</vt:lpstr>
      <vt:lpstr>Laboratory Preparedness: All-Hazards Response Plan</vt:lpstr>
      <vt:lpstr>Laboratory Preparedness: All-Hazards Response Plan</vt:lpstr>
      <vt:lpstr>PowerPoint Presentation</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32</cp:revision>
  <cp:lastPrinted>2014-11-25T16:01:43Z</cp:lastPrinted>
  <dcterms:created xsi:type="dcterms:W3CDTF">2019-05-14T14:22:52Z</dcterms:created>
  <dcterms:modified xsi:type="dcterms:W3CDTF">2020-07-27T18:13:10Z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