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4"/>
  </p:notesMasterIdLst>
  <p:handoutMasterIdLst>
    <p:handoutMasterId r:id="rId85"/>
  </p:handoutMasterIdLst>
  <p:sldIdLst>
    <p:sldId id="327" r:id="rId59"/>
    <p:sldId id="289" r:id="rId60"/>
    <p:sldId id="291" r:id="rId61"/>
    <p:sldId id="292" r:id="rId62"/>
    <p:sldId id="328" r:id="rId63"/>
    <p:sldId id="294" r:id="rId64"/>
    <p:sldId id="295" r:id="rId65"/>
    <p:sldId id="296" r:id="rId66"/>
    <p:sldId id="297" r:id="rId67"/>
    <p:sldId id="298" r:id="rId68"/>
    <p:sldId id="299" r:id="rId69"/>
    <p:sldId id="300" r:id="rId70"/>
    <p:sldId id="329" r:id="rId71"/>
    <p:sldId id="302" r:id="rId72"/>
    <p:sldId id="303" r:id="rId73"/>
    <p:sldId id="304" r:id="rId74"/>
    <p:sldId id="305" r:id="rId75"/>
    <p:sldId id="306" r:id="rId76"/>
    <p:sldId id="308" r:id="rId77"/>
    <p:sldId id="309" r:id="rId78"/>
    <p:sldId id="310" r:id="rId79"/>
    <p:sldId id="330" r:id="rId80"/>
    <p:sldId id="312" r:id="rId81"/>
    <p:sldId id="313" r:id="rId82"/>
    <p:sldId id="315" r:id="rId83"/>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viewProps" Target="viewProps.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slide" Target="slides/slide24.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B0843C6-FDD6-4C92-947F-12E90DB621B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0931" name="Rectangle 2"/>
          <p:cNvSpPr>
            <a:spLocks noGrp="1" noRot="1" noChangeAspect="1" noChangeArrowheads="1" noTextEdit="1"/>
          </p:cNvSpPr>
          <p:nvPr>
            <p:ph type="sldImg"/>
          </p:nvPr>
        </p:nvSpPr>
        <p:spPr>
          <a:ln/>
        </p:spPr>
      </p:sp>
      <p:sp>
        <p:nvSpPr>
          <p:cNvPr id="380932" name="Rectangle 3"/>
          <p:cNvSpPr>
            <a:spLocks noGrp="1" noChangeArrowheads="1"/>
          </p:cNvSpPr>
          <p:nvPr>
            <p:ph type="body" idx="1"/>
          </p:nvPr>
        </p:nvSpPr>
        <p:spPr>
          <a:xfrm>
            <a:off x="973138" y="4560888"/>
            <a:ext cx="5540375" cy="3275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 response of the Sentinel Lab is straightforward—assist in specimen selection, collection, packaging and shipping.</a:t>
            </a:r>
          </a:p>
          <a:p>
            <a:pPr>
              <a:buFontTx/>
              <a:buChar char="•"/>
            </a:pPr>
            <a:r>
              <a:rPr lang="en-US" altLang="en-US" smtClean="0"/>
              <a:t>Guidelines for these agents are found on the ASM website and for those not listed there, on the CDC emergency response web site.  As with the agents you might actually recover from clinical specimens, guidance on these agents focuses on what are appropriate specimens to collect, suitable collection devices, how to hold collected specimens if necessary and any special requirements on shipping, such as maintaining a given temperature during the trip.</a:t>
            </a:r>
          </a:p>
          <a:p>
            <a:pPr>
              <a:buFontTx/>
              <a:buChar char="•"/>
            </a:pPr>
            <a:r>
              <a:rPr lang="en-US" altLang="en-US" smtClean="0"/>
              <a:t>If the specimens are considered part of a criminal investigation, as indicated by local or federal law enforcement, you might need to establish a chain of custody document.</a:t>
            </a:r>
          </a:p>
          <a:p>
            <a:pPr>
              <a:buFontTx/>
              <a:buChar char="•"/>
            </a:pPr>
            <a:r>
              <a:rPr lang="en-US" altLang="en-US" smtClean="0"/>
              <a:t>You will likely be responsible for packaging and shipping of these materials for transfer to a reference laboratory.  This is a process that you should already have in place.</a:t>
            </a:r>
          </a:p>
          <a:p>
            <a:pPr>
              <a:buFontTx/>
              <a:buChar char="•"/>
            </a:pPr>
            <a:r>
              <a:rPr lang="en-US" altLang="en-US" smtClean="0"/>
              <a:t>Above all, do not do processing, aside from preparing them for transport of these specimens.  Do not accept or process environmental samples, including food, but refer these to your LRN reference laboratory.</a:t>
            </a:r>
          </a:p>
        </p:txBody>
      </p:sp>
    </p:spTree>
    <p:extLst>
      <p:ext uri="{BB962C8B-B14F-4D97-AF65-F5344CB8AC3E}">
        <p14:creationId xmlns:p14="http://schemas.microsoft.com/office/powerpoint/2010/main" val="2649927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933E091-FFAC-4E59-96ED-561F028D1E8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3459" name="Rectangle 2"/>
          <p:cNvSpPr>
            <a:spLocks noGrp="1" noRot="1" noChangeAspect="1" noChangeArrowheads="1" noTextEdit="1"/>
          </p:cNvSpPr>
          <p:nvPr>
            <p:ph type="sldImg"/>
          </p:nvPr>
        </p:nvSpPr>
        <p:spPr>
          <a:ln/>
        </p:spPr>
      </p:sp>
      <p:sp>
        <p:nvSpPr>
          <p:cNvPr id="403460" name="Rectangle 3"/>
          <p:cNvSpPr>
            <a:spLocks noGrp="1" noChangeArrowheads="1"/>
          </p:cNvSpPr>
          <p:nvPr>
            <p:ph type="body" idx="1"/>
          </p:nvPr>
        </p:nvSpPr>
        <p:spPr>
          <a:xfrm>
            <a:off x="973138" y="4560888"/>
            <a:ext cx="5537200" cy="4683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As with any of these “other” agents, do not accept or process these types of samples.  Refer them directly to the LRN reference laboratory performing the assay.  </a:t>
            </a:r>
          </a:p>
        </p:txBody>
      </p:sp>
    </p:spTree>
    <p:extLst>
      <p:ext uri="{BB962C8B-B14F-4D97-AF65-F5344CB8AC3E}">
        <p14:creationId xmlns:p14="http://schemas.microsoft.com/office/powerpoint/2010/main" val="237602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A49B640-1AC6-4139-BB5D-2544CA27882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7555" name="Rectangle 2"/>
          <p:cNvSpPr>
            <a:spLocks noGrp="1" noRot="1" noChangeAspect="1" noChangeArrowheads="1" noTextEdit="1"/>
          </p:cNvSpPr>
          <p:nvPr>
            <p:ph type="sldImg"/>
          </p:nvPr>
        </p:nvSpPr>
        <p:spPr>
          <a:ln/>
        </p:spPr>
      </p:sp>
      <p:sp>
        <p:nvSpPr>
          <p:cNvPr id="407556" name="Rectangle 3"/>
          <p:cNvSpPr>
            <a:spLocks noGrp="1" noChangeArrowheads="1"/>
          </p:cNvSpPr>
          <p:nvPr>
            <p:ph type="body" idx="1"/>
          </p:nvPr>
        </p:nvSpPr>
        <p:spPr>
          <a:xfrm>
            <a:off x="973138" y="4560888"/>
            <a:ext cx="5494337" cy="1227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This is the group—smallpox, the alphavirus, or agents of the equine encephalitis virus, the agents of viral hemorrhagic fever.  Exposure of laboratory personnel to these agents is minimized where standard blood borne pathogens precautions are in effect.  However, laboratories doing tissue culture must be on alert for cultures showing cytopathic effects, the effect is transmissible, but the causative agent is not identifiable.  </a:t>
            </a:r>
          </a:p>
        </p:txBody>
      </p:sp>
    </p:spTree>
    <p:extLst>
      <p:ext uri="{BB962C8B-B14F-4D97-AF65-F5344CB8AC3E}">
        <p14:creationId xmlns:p14="http://schemas.microsoft.com/office/powerpoint/2010/main" val="2666088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2970C7E-C060-4146-AB6B-6FD9D9334CD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9603" name="Rectangle 2"/>
          <p:cNvSpPr>
            <a:spLocks noGrp="1" noRot="1" noChangeAspect="1" noChangeArrowheads="1" noTextEdit="1"/>
          </p:cNvSpPr>
          <p:nvPr>
            <p:ph type="sldImg"/>
          </p:nvPr>
        </p:nvSpPr>
        <p:spPr>
          <a:ln/>
        </p:spPr>
      </p:sp>
      <p:sp>
        <p:nvSpPr>
          <p:cNvPr id="40960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618654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E4B0520-7772-4856-A17A-5DC3D1F1893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11651" name="Rectangle 2"/>
          <p:cNvSpPr>
            <a:spLocks noGrp="1" noRot="1" noChangeAspect="1" noChangeArrowheads="1" noTextEdit="1"/>
          </p:cNvSpPr>
          <p:nvPr>
            <p:ph type="sldImg"/>
          </p:nvPr>
        </p:nvSpPr>
        <p:spPr>
          <a:ln/>
        </p:spPr>
      </p:sp>
      <p:sp>
        <p:nvSpPr>
          <p:cNvPr id="411652" name="Rectangle 3"/>
          <p:cNvSpPr>
            <a:spLocks noGrp="1" noChangeArrowheads="1"/>
          </p:cNvSpPr>
          <p:nvPr>
            <p:ph type="body" idx="1"/>
          </p:nvPr>
        </p:nvSpPr>
        <p:spPr>
          <a:xfrm>
            <a:off x="973138" y="4560888"/>
            <a:ext cx="5375275" cy="1038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 challenge for the clinical laboratory would be the need to rule out other viruses causing similar disease—the herpes virus.  Action taken by the sentinel lab should be made in close consultation with the clinical staff using the risk assessment guidelines developed by CDC.  Consultation should also be made with the Reference Lab and CDC if there is a high index of suspicion.</a:t>
            </a:r>
          </a:p>
        </p:txBody>
      </p:sp>
    </p:spTree>
    <p:extLst>
      <p:ext uri="{BB962C8B-B14F-4D97-AF65-F5344CB8AC3E}">
        <p14:creationId xmlns:p14="http://schemas.microsoft.com/office/powerpoint/2010/main" val="3358348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ChangeArrowheads="1" noTextEdit="1"/>
          </p:cNvSpPr>
          <p:nvPr>
            <p:ph type="sldImg"/>
          </p:nvPr>
        </p:nvSpPr>
        <p:spPr>
          <a:ln/>
        </p:spPr>
      </p:sp>
      <p:sp>
        <p:nvSpPr>
          <p:cNvPr id="413699"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13700"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defRPr sz="2400">
                <a:solidFill>
                  <a:schemeClr val="bg1"/>
                </a:solidFill>
                <a:latin typeface="Gill Sans MT" panose="020B0502020104020203" pitchFamily="34" charset="0"/>
                <a:cs typeface="Arial" panose="020B0604020202020204" pitchFamily="34" charset="0"/>
              </a:defRPr>
            </a:lvl1pPr>
            <a:lvl2pPr marL="742950" indent="-285750" defTabSz="976313">
              <a:defRPr sz="2400">
                <a:solidFill>
                  <a:schemeClr val="bg1"/>
                </a:solidFill>
                <a:latin typeface="Gill Sans MT" panose="020B0502020104020203" pitchFamily="34" charset="0"/>
                <a:cs typeface="Arial" panose="020B0604020202020204" pitchFamily="34" charset="0"/>
              </a:defRPr>
            </a:lvl2pPr>
            <a:lvl3pPr marL="1143000" indent="-228600" defTabSz="976313">
              <a:defRPr sz="2400">
                <a:solidFill>
                  <a:schemeClr val="bg1"/>
                </a:solidFill>
                <a:latin typeface="Gill Sans MT" panose="020B0502020104020203" pitchFamily="34" charset="0"/>
                <a:cs typeface="Arial" panose="020B0604020202020204" pitchFamily="34" charset="0"/>
              </a:defRPr>
            </a:lvl3pPr>
            <a:lvl4pPr marL="1600200" indent="-228600" defTabSz="976313">
              <a:defRPr sz="2400">
                <a:solidFill>
                  <a:schemeClr val="bg1"/>
                </a:solidFill>
                <a:latin typeface="Gill Sans MT" panose="020B0502020104020203" pitchFamily="34" charset="0"/>
                <a:cs typeface="Arial" panose="020B0604020202020204" pitchFamily="34" charset="0"/>
              </a:defRPr>
            </a:lvl4pPr>
            <a:lvl5pPr marL="2057400" indent="-228600" defTabSz="976313">
              <a:defRPr sz="2400">
                <a:solidFill>
                  <a:schemeClr val="bg1"/>
                </a:solidFill>
                <a:latin typeface="Gill Sans MT" panose="020B0502020104020203" pitchFamily="34" charset="0"/>
                <a:cs typeface="Arial" panose="020B0604020202020204" pitchFamily="34" charset="0"/>
              </a:defRPr>
            </a:lvl5pPr>
            <a:lvl6pPr marL="25146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6pPr>
            <a:lvl7pPr marL="29718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7pPr>
            <a:lvl8pPr marL="34290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8pPr>
            <a:lvl9pPr marL="3886200" indent="-228600" defTabSz="976313" eaLnBrk="0" fontAlgn="base" hangingPunct="0">
              <a:spcBef>
                <a:spcPct val="0"/>
              </a:spcBef>
              <a:spcAft>
                <a:spcPct val="0"/>
              </a:spcAft>
              <a:defRPr sz="2400">
                <a:solidFill>
                  <a:schemeClr val="bg1"/>
                </a:solidFill>
                <a:latin typeface="Gill Sans MT" panose="020B0502020104020203" pitchFamily="34" charset="0"/>
                <a:cs typeface="Arial" panose="020B0604020202020204" pitchFamily="34"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9FAAFBA-17C1-4B17-BE31-174BF29A7E2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53539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277E3C0-03F3-431A-9DEF-7F54A24C0C15}"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18819" name="Rectangle 2"/>
          <p:cNvSpPr>
            <a:spLocks noGrp="1" noRot="1" noChangeAspect="1" noChangeArrowheads="1" noTextEdit="1"/>
          </p:cNvSpPr>
          <p:nvPr>
            <p:ph type="sldImg"/>
          </p:nvPr>
        </p:nvSpPr>
        <p:spPr>
          <a:ln/>
        </p:spPr>
      </p:sp>
      <p:sp>
        <p:nvSpPr>
          <p:cNvPr id="41882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630176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3DF767E-29E9-462F-AF24-9FFF1D49456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20867" name="Rectangle 2"/>
          <p:cNvSpPr>
            <a:spLocks noGrp="1" noRot="1" noChangeAspect="1" noChangeArrowheads="1" noTextEdit="1"/>
          </p:cNvSpPr>
          <p:nvPr>
            <p:ph type="sldImg"/>
          </p:nvPr>
        </p:nvSpPr>
        <p:spPr>
          <a:ln/>
        </p:spPr>
      </p:sp>
      <p:sp>
        <p:nvSpPr>
          <p:cNvPr id="42086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29759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FE01C83-6E1A-4764-B20A-C3C85F51850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22915" name="Rectangle 2"/>
          <p:cNvSpPr>
            <a:spLocks noGrp="1" noRot="1" noChangeAspect="1" noChangeArrowheads="1" noTextEdit="1"/>
          </p:cNvSpPr>
          <p:nvPr>
            <p:ph type="sldImg"/>
          </p:nvPr>
        </p:nvSpPr>
        <p:spPr>
          <a:ln/>
        </p:spPr>
      </p:sp>
      <p:sp>
        <p:nvSpPr>
          <p:cNvPr id="42291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013381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FF86834-8204-45CF-BB6B-85BFEF24AB7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27011" name="Rectangle 2"/>
          <p:cNvSpPr>
            <a:spLocks noGrp="1" noRot="1" noChangeAspect="1" noChangeArrowheads="1" noTextEdit="1"/>
          </p:cNvSpPr>
          <p:nvPr>
            <p:ph type="sldImg"/>
          </p:nvPr>
        </p:nvSpPr>
        <p:spPr>
          <a:ln/>
        </p:spPr>
      </p:sp>
      <p:sp>
        <p:nvSpPr>
          <p:cNvPr id="42701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19145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DE29A48-FD76-47DF-B314-ED0B06DD88A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29059" name="Rectangle 2"/>
          <p:cNvSpPr>
            <a:spLocks noGrp="1" noRot="1" noChangeAspect="1" noChangeArrowheads="1" noTextEdit="1"/>
          </p:cNvSpPr>
          <p:nvPr>
            <p:ph type="sldImg"/>
          </p:nvPr>
        </p:nvSpPr>
        <p:spPr>
          <a:ln/>
        </p:spPr>
      </p:sp>
      <p:sp>
        <p:nvSpPr>
          <p:cNvPr id="42906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691966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7046DA1-4189-49FF-836F-81C6DB26339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5027" name="Rectangle 2"/>
          <p:cNvSpPr>
            <a:spLocks noGrp="1" noRot="1" noChangeAspect="1" noChangeArrowheads="1" noTextEdit="1"/>
          </p:cNvSpPr>
          <p:nvPr>
            <p:ph type="sldImg"/>
          </p:nvPr>
        </p:nvSpPr>
        <p:spPr>
          <a:ln/>
        </p:spPr>
      </p:sp>
      <p:sp>
        <p:nvSpPr>
          <p:cNvPr id="385028" name="Rectangle 3"/>
          <p:cNvSpPr>
            <a:spLocks noGrp="1" noChangeArrowheads="1"/>
          </p:cNvSpPr>
          <p:nvPr>
            <p:ph type="body" idx="1"/>
          </p:nvPr>
        </p:nvSpPr>
        <p:spPr>
          <a:xfrm>
            <a:off x="973138" y="4560888"/>
            <a:ext cx="5422900" cy="2130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dirty="0" smtClean="0"/>
              <a:t>Of the “other” agents, there is only one bacterium that is considered a having potential for aerosol BT release—</a:t>
            </a:r>
            <a:r>
              <a:rPr lang="en-US" altLang="en-US" i="1" dirty="0" smtClean="0"/>
              <a:t>Coxiella </a:t>
            </a:r>
            <a:r>
              <a:rPr lang="en-US" altLang="en-US" i="1" dirty="0" err="1" smtClean="0"/>
              <a:t>burnettii</a:t>
            </a:r>
            <a:r>
              <a:rPr lang="en-US" altLang="en-US" i="1" dirty="0" smtClean="0"/>
              <a:t>.  </a:t>
            </a:r>
            <a:r>
              <a:rPr lang="en-US" altLang="en-US" dirty="0" smtClean="0"/>
              <a:t>Although other bacteria, such as </a:t>
            </a:r>
            <a:r>
              <a:rPr lang="en-US" altLang="en-US" i="1" dirty="0" smtClean="0"/>
              <a:t>Salmonella</a:t>
            </a:r>
            <a:r>
              <a:rPr lang="en-US" altLang="en-US" dirty="0" smtClean="0"/>
              <a:t> spp., have been used in the past as BT agents, these would be detected by Sentinel laboratories using routine methods and are of sufficient public health concern that a cluster of isolates would be brought to the attention of public health officials.  </a:t>
            </a:r>
            <a:r>
              <a:rPr lang="en-US" altLang="en-US" i="1" dirty="0" smtClean="0"/>
              <a:t>C. burnetii</a:t>
            </a:r>
            <a:r>
              <a:rPr lang="en-US" altLang="en-US" dirty="0" smtClean="0"/>
              <a:t> is not likely to be detected by most culture activity in Sentinel laboratories.  This is a rickettsia-like organism and is an obligate intracellular parasite.  It is a zoonotic disease, but can cause an acute, flu-like disease—Q-fever—in humans, thus its potential as a BT agent.  Only laboratories performing cell culture for viruses could recover this organism, but these labs should not try to culture Coxiella.</a:t>
            </a:r>
          </a:p>
        </p:txBody>
      </p:sp>
    </p:spTree>
    <p:extLst>
      <p:ext uri="{BB962C8B-B14F-4D97-AF65-F5344CB8AC3E}">
        <p14:creationId xmlns:p14="http://schemas.microsoft.com/office/powerpoint/2010/main" val="2049472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D4865B25-69CC-4C59-961F-19638D63F15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33155" name="Rectangle 2"/>
          <p:cNvSpPr>
            <a:spLocks noGrp="1" noRot="1" noChangeAspect="1" noChangeArrowheads="1" noTextEdit="1"/>
          </p:cNvSpPr>
          <p:nvPr>
            <p:ph type="sldImg"/>
          </p:nvPr>
        </p:nvSpPr>
        <p:spPr>
          <a:ln/>
        </p:spPr>
      </p:sp>
      <p:sp>
        <p:nvSpPr>
          <p:cNvPr id="43315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606061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D607908-A34B-4BFC-B326-85EC7C295E8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7075" name="Rectangle 2"/>
          <p:cNvSpPr>
            <a:spLocks noGrp="1" noRot="1" noChangeAspect="1" noChangeArrowheads="1" noTextEdit="1"/>
          </p:cNvSpPr>
          <p:nvPr>
            <p:ph type="sldImg"/>
          </p:nvPr>
        </p:nvSpPr>
        <p:spPr>
          <a:ln/>
        </p:spPr>
      </p:sp>
      <p:sp>
        <p:nvSpPr>
          <p:cNvPr id="387076" name="Rectangle 3"/>
          <p:cNvSpPr>
            <a:spLocks noGrp="1" noChangeArrowheads="1"/>
          </p:cNvSpPr>
          <p:nvPr>
            <p:ph type="body" idx="1"/>
          </p:nvPr>
        </p:nvSpPr>
        <p:spPr>
          <a:xfrm>
            <a:off x="973138" y="4560888"/>
            <a:ext cx="5453062" cy="83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Instead, as advised by your LRN reference laboratory, these specimens should be collected if there is a suspicion of exposure—acute and convalescent phase sera; whole blood, either EDTA or citrate anticoagulant for PCR or culture; tissue, body fluids, or positive cell culture should be sent to the LRN reference laboratory.</a:t>
            </a:r>
          </a:p>
        </p:txBody>
      </p:sp>
    </p:spTree>
    <p:extLst>
      <p:ext uri="{BB962C8B-B14F-4D97-AF65-F5344CB8AC3E}">
        <p14:creationId xmlns:p14="http://schemas.microsoft.com/office/powerpoint/2010/main" val="3716622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DF55F38-6994-4B0F-AC67-E35AE4E49E9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1171" name="Rectangle 2"/>
          <p:cNvSpPr>
            <a:spLocks noGrp="1" noRot="1" noChangeAspect="1" noChangeArrowheads="1" noTextEdit="1"/>
          </p:cNvSpPr>
          <p:nvPr>
            <p:ph type="sldImg"/>
          </p:nvPr>
        </p:nvSpPr>
        <p:spPr>
          <a:ln/>
        </p:spPr>
      </p:sp>
      <p:sp>
        <p:nvSpPr>
          <p:cNvPr id="391172" name="Rectangle 3"/>
          <p:cNvSpPr>
            <a:spLocks noGrp="1" noChangeArrowheads="1"/>
          </p:cNvSpPr>
          <p:nvPr>
            <p:ph type="body" idx="1"/>
          </p:nvPr>
        </p:nvSpPr>
        <p:spPr>
          <a:xfrm>
            <a:off x="973138" y="4560888"/>
            <a:ext cx="5394325" cy="2660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Ricin is probably the most notorious terror agent since it has been used to assassinate a political enemy of the old Soviet Union.  It is easy to obtain being a protein extract of the castor beans. Aerosol exposure causes weakness, fever, cough, and pulmonary edema within 18-24 hours and severe respiratory distress and death within 36-72 hours. Ricin, however, would have efficacy as a disabling agent. Its use as a food and water contaminant easily could incapacitate many and overwhelm local healthcare resources. Thus, its use as a food and water contaminant is a major concern because of ricin's ease of availability. Treatment is supportive, and no antidote or vaccine is available</a:t>
            </a:r>
          </a:p>
          <a:p>
            <a:endParaRPr lang="en-US" altLang="en-US" smtClean="0"/>
          </a:p>
          <a:p>
            <a:r>
              <a:rPr lang="en-US" altLang="en-US" smtClean="0"/>
              <a:t>For specimen collection it can be considered a chemical agent, and CDC indicates that you should collect specimens from exposed persons following the chemical agent guideline that we’ll talk about shortly. </a:t>
            </a:r>
          </a:p>
        </p:txBody>
      </p:sp>
    </p:spTree>
    <p:extLst>
      <p:ext uri="{BB962C8B-B14F-4D97-AF65-F5344CB8AC3E}">
        <p14:creationId xmlns:p14="http://schemas.microsoft.com/office/powerpoint/2010/main" val="2432519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4F42E49-45AF-42CA-BC0E-B40DB5A5F5E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3219" name="Rectangle 2"/>
          <p:cNvSpPr>
            <a:spLocks noGrp="1" noRot="1" noChangeAspect="1" noChangeArrowheads="1" noTextEdit="1"/>
          </p:cNvSpPr>
          <p:nvPr>
            <p:ph type="sldImg"/>
          </p:nvPr>
        </p:nvSpPr>
        <p:spPr>
          <a:ln/>
        </p:spPr>
      </p:sp>
      <p:sp>
        <p:nvSpPr>
          <p:cNvPr id="393220" name="Rectangle 3"/>
          <p:cNvSpPr>
            <a:spLocks noGrp="1" noChangeArrowheads="1"/>
          </p:cNvSpPr>
          <p:nvPr>
            <p:ph type="body" idx="1"/>
          </p:nvPr>
        </p:nvSpPr>
        <p:spPr>
          <a:xfrm>
            <a:off x="973138" y="4560888"/>
            <a:ext cx="5461000" cy="3227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Staphylococcal enterotoxin B is one of 8 toxins produced by various staphylococci that when ingested act directly on the gastrointestinal tract.  When inhaled as an aerosol, as in a terror event, the symptoms can be systemic—multi-organ system failure, shock, and even death, when inhaled in high doses. When inhaled headache, fever, myalgia, nonproductive cough, chills, shortness of breath, and retro-sternal pain can be caused by SEB at low doses via inhalation. Fever may last 2-5 days, and cough may persist for up to 4 weeks. </a:t>
            </a:r>
          </a:p>
          <a:p>
            <a:r>
              <a:rPr lang="en-US" altLang="en-US" smtClean="0"/>
              <a:t>Death is an unusual outcome, even when inhaled, but lower doses cause 50% high morbidity for up to two weeks that would be a significant outcome in a terror release. Higher exposure to SEB may lead to septic shock and death.</a:t>
            </a:r>
          </a:p>
          <a:p>
            <a:r>
              <a:rPr lang="en-US" altLang="en-US" smtClean="0"/>
              <a:t>The toxin is difficult to detect in clinical specimens because is does not remain in the system for long.  Usually by the time clinical signs and symptoms have begun, toxin can no longer be detected in blood.  If other persons are suspected of exposure, but do not show symptoms, collecting serum might yield detectable toxin.</a:t>
            </a:r>
          </a:p>
        </p:txBody>
      </p:sp>
    </p:spTree>
    <p:extLst>
      <p:ext uri="{BB962C8B-B14F-4D97-AF65-F5344CB8AC3E}">
        <p14:creationId xmlns:p14="http://schemas.microsoft.com/office/powerpoint/2010/main" val="383171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6DDFAFC-7FFF-4F96-AE58-092BAE90C48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5267" name="Rectangle 2"/>
          <p:cNvSpPr>
            <a:spLocks noGrp="1" noRot="1" noChangeAspect="1" noChangeArrowheads="1" noTextEdit="1"/>
          </p:cNvSpPr>
          <p:nvPr>
            <p:ph type="sldImg"/>
          </p:nvPr>
        </p:nvSpPr>
        <p:spPr>
          <a:ln/>
        </p:spPr>
      </p:sp>
      <p:sp>
        <p:nvSpPr>
          <p:cNvPr id="395268" name="Rectangle 3"/>
          <p:cNvSpPr>
            <a:spLocks noGrp="1" noChangeArrowheads="1"/>
          </p:cNvSpPr>
          <p:nvPr>
            <p:ph type="body" idx="1"/>
          </p:nvPr>
        </p:nvSpPr>
        <p:spPr>
          <a:xfrm>
            <a:off x="973138" y="4560888"/>
            <a:ext cx="5349875"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endParaRPr lang="en-US" altLang="en-US" smtClean="0"/>
          </a:p>
          <a:p>
            <a:endParaRPr lang="en-US" altLang="en-US" smtClean="0"/>
          </a:p>
        </p:txBody>
      </p:sp>
    </p:spTree>
    <p:extLst>
      <p:ext uri="{BB962C8B-B14F-4D97-AF65-F5344CB8AC3E}">
        <p14:creationId xmlns:p14="http://schemas.microsoft.com/office/powerpoint/2010/main" val="817406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FB8EB87-5AD0-47AF-AAAC-44718275F00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7315" name="Rectangle 2"/>
          <p:cNvSpPr>
            <a:spLocks noGrp="1" noRot="1" noChangeAspect="1" noChangeArrowheads="1" noTextEdit="1"/>
          </p:cNvSpPr>
          <p:nvPr>
            <p:ph type="sldImg"/>
          </p:nvPr>
        </p:nvSpPr>
        <p:spPr>
          <a:ln/>
        </p:spPr>
      </p:sp>
      <p:sp>
        <p:nvSpPr>
          <p:cNvPr id="397316" name="Rectangle 3"/>
          <p:cNvSpPr>
            <a:spLocks noGrp="1" noChangeArrowheads="1"/>
          </p:cNvSpPr>
          <p:nvPr>
            <p:ph type="body" idx="1"/>
          </p:nvPr>
        </p:nvSpPr>
        <p:spPr>
          <a:xfrm>
            <a:off x="973138" y="4560888"/>
            <a:ext cx="5508625" cy="2740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 most potent toxin is botulinum toxin from </a:t>
            </a:r>
            <a:r>
              <a:rPr lang="en-US" altLang="en-US" i="1" smtClean="0"/>
              <a:t>Clostridium botulinum</a:t>
            </a:r>
            <a:r>
              <a:rPr lang="en-US" altLang="en-US" smtClean="0"/>
              <a:t>.  Any suspicion of exposure to this toxin must be acted upon quickly whether or not a terror event is suspected.  Release of this toxin in a terror event might be as an aerosol or through direct contamination of food.   Symptoms, which may begin 18 to 36 hours after eating a contaminated food, but they can occur as early as 6 hours or as late as 10 days, are similar regardless of route of exposure and intensity is dose-related.  A characteristic descending flaccid paralysis is the hallmark feature with progressive drooping eyelids, general facial paralysis, difficulty swallowing and eventually breathing.  Mental status is usually normal. The classic symptoms of botulism include double vision, blurred vision, drooping eyelids, slurred speech, difficulty swallowing, dry mouth, and muscle weakness. </a:t>
            </a:r>
          </a:p>
          <a:p>
            <a:r>
              <a:rPr lang="en-US" altLang="en-US" smtClean="0"/>
              <a:t>Aerosolized botulinum toxin is inhalational botulism. This mode of transmission has been shown effective in primates, has been attempted by bioterrorists, and has been the intended use of biowarfare programs in more than one country.  </a:t>
            </a:r>
          </a:p>
          <a:p>
            <a:r>
              <a:rPr lang="en-US" altLang="en-US" smtClean="0"/>
              <a:t>Since it is the toxin that is either the naturally occurring or terror threat, there is no utility to isolate </a:t>
            </a:r>
            <a:r>
              <a:rPr lang="en-US" altLang="en-US" i="1" smtClean="0"/>
              <a:t>C. botulinum</a:t>
            </a:r>
            <a:r>
              <a:rPr lang="en-US" altLang="en-US" smtClean="0"/>
              <a:t> from a specimen, even if your laboratory has the capability.  Detection of the agent and characterization of the toxin will be done at selected Reference and National Reference Laboratories.</a:t>
            </a:r>
          </a:p>
          <a:p>
            <a:endParaRPr lang="en-US" altLang="en-US" smtClean="0"/>
          </a:p>
        </p:txBody>
      </p:sp>
    </p:spTree>
    <p:extLst>
      <p:ext uri="{BB962C8B-B14F-4D97-AF65-F5344CB8AC3E}">
        <p14:creationId xmlns:p14="http://schemas.microsoft.com/office/powerpoint/2010/main" val="2518563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BE68BA7A-77BC-49DB-9BD8-A9CB4CA283B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9363" name="Rectangle 2"/>
          <p:cNvSpPr>
            <a:spLocks noGrp="1" noRot="1" noChangeAspect="1" noChangeArrowheads="1" noTextEdit="1"/>
          </p:cNvSpPr>
          <p:nvPr>
            <p:ph type="sldImg"/>
          </p:nvPr>
        </p:nvSpPr>
        <p:spPr>
          <a:ln/>
        </p:spPr>
      </p:sp>
      <p:sp>
        <p:nvSpPr>
          <p:cNvPr id="399364" name="Rectangle 3"/>
          <p:cNvSpPr>
            <a:spLocks noGrp="1" noChangeArrowheads="1"/>
          </p:cNvSpPr>
          <p:nvPr>
            <p:ph type="body" idx="1"/>
          </p:nvPr>
        </p:nvSpPr>
        <p:spPr>
          <a:xfrm>
            <a:off x="973138" y="4560888"/>
            <a:ext cx="5314950" cy="8493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endParaRPr lang="en-US" altLang="en-US" smtClean="0"/>
          </a:p>
        </p:txBody>
      </p:sp>
    </p:spTree>
    <p:extLst>
      <p:ext uri="{BB962C8B-B14F-4D97-AF65-F5344CB8AC3E}">
        <p14:creationId xmlns:p14="http://schemas.microsoft.com/office/powerpoint/2010/main" val="1519022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D196C7E-6883-4E6D-92C7-0B5AC4A9024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1411" name="Rectangle 2"/>
          <p:cNvSpPr>
            <a:spLocks noGrp="1" noRot="1" noChangeAspect="1" noChangeArrowheads="1" noTextEdit="1"/>
          </p:cNvSpPr>
          <p:nvPr>
            <p:ph type="sldImg"/>
          </p:nvPr>
        </p:nvSpPr>
        <p:spPr>
          <a:ln/>
        </p:spPr>
      </p:sp>
      <p:sp>
        <p:nvSpPr>
          <p:cNvPr id="401412" name="Rectangle 3"/>
          <p:cNvSpPr>
            <a:spLocks noGrp="1" noChangeArrowheads="1"/>
          </p:cNvSpPr>
          <p:nvPr>
            <p:ph type="body" idx="1"/>
          </p:nvPr>
        </p:nvSpPr>
        <p:spPr>
          <a:xfrm>
            <a:off x="973138" y="4560888"/>
            <a:ext cx="5292725"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Here are specimens that would be appropriate to collect from someone possibly exposed to this toxin. This toxin is moderately stable, but specimens should be held a </a:t>
            </a:r>
            <a:r>
              <a:rPr lang="en-US" altLang="en-US" smtClean="0">
                <a:latin typeface="Gill Sans MT" panose="020B0502020104020203" pitchFamily="34" charset="0"/>
              </a:rPr>
              <a:t>4°C and sent to the reference laboratory quickly.</a:t>
            </a:r>
          </a:p>
        </p:txBody>
      </p:sp>
    </p:spTree>
    <p:extLst>
      <p:ext uri="{BB962C8B-B14F-4D97-AF65-F5344CB8AC3E}">
        <p14:creationId xmlns:p14="http://schemas.microsoft.com/office/powerpoint/2010/main" val="3094889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05179494"/>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76285716"/>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emergency.cdc.gov/labissues/pdf/chemspecimenshipping-blood1.pdf"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hyperlink" Target="https://emergency.cdc.gov/labissues/pdf/chemspecimenshipping-urine1.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9067800" cy="661720"/>
          </a:xfrm>
        </p:spPr>
        <p:txBody>
          <a:bodyPr/>
          <a:lstStyle/>
          <a:p>
            <a:r>
              <a:rPr lang="en-US" dirty="0" smtClean="0"/>
              <a:t>Other 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r>
              <a:rPr lang="en-US" i="1" dirty="0" smtClean="0"/>
              <a:t>Coxiella burnetii</a:t>
            </a:r>
            <a:endParaRPr lang="en-US" i="1" dirty="0"/>
          </a:p>
        </p:txBody>
      </p:sp>
    </p:spTree>
    <p:extLst>
      <p:ext uri="{BB962C8B-B14F-4D97-AF65-F5344CB8AC3E}">
        <p14:creationId xmlns:p14="http://schemas.microsoft.com/office/powerpoint/2010/main" val="2730554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8FD6B048-628A-410B-85BF-8372F74B488C}"/>
              </a:ext>
            </a:extLst>
          </p:cNvPr>
          <p:cNvSpPr>
            <a:spLocks noGrp="1" noChangeArrowheads="1"/>
          </p:cNvSpPr>
          <p:nvPr>
            <p:ph sz="half" idx="1"/>
          </p:nvPr>
        </p:nvSpPr>
        <p:spPr>
          <a:xfrm>
            <a:off x="609600" y="1143000"/>
            <a:ext cx="10287000" cy="4204228"/>
          </a:xfrm>
        </p:spPr>
        <p:txBody>
          <a:bodyPr/>
          <a:lstStyle/>
          <a:p>
            <a:pPr>
              <a:buNone/>
              <a:defRPr/>
            </a:pPr>
            <a:r>
              <a:rPr lang="en-US" sz="3200" i="1" dirty="0"/>
              <a:t>Clostridium </a:t>
            </a:r>
            <a:r>
              <a:rPr lang="en-US" sz="3200" i="1" dirty="0" smtClean="0"/>
              <a:t>botulinum </a:t>
            </a:r>
            <a:r>
              <a:rPr lang="en-US" sz="3200" dirty="0" smtClean="0"/>
              <a:t>toxin cont.</a:t>
            </a:r>
          </a:p>
          <a:p>
            <a:pPr>
              <a:buNone/>
              <a:defRPr/>
            </a:pPr>
            <a:endParaRPr lang="en-US" sz="2000" u="sng" dirty="0"/>
          </a:p>
          <a:p>
            <a:pPr lvl="1" eaLnBrk="1" hangingPunct="1">
              <a:defRPr/>
            </a:pPr>
            <a:r>
              <a:rPr lang="en-US" sz="3200" dirty="0"/>
              <a:t>Botulism toxins are extremely poisonous. </a:t>
            </a:r>
            <a:endParaRPr lang="en-US" sz="3200" dirty="0" smtClean="0"/>
          </a:p>
          <a:p>
            <a:pPr lvl="1" eaLnBrk="1" hangingPunct="1">
              <a:defRPr/>
            </a:pPr>
            <a:r>
              <a:rPr lang="en-US" sz="3200" dirty="0" smtClean="0"/>
              <a:t>Exposure </a:t>
            </a:r>
            <a:r>
              <a:rPr lang="en-US" sz="3200" dirty="0"/>
              <a:t>to the toxin represents the primary laboratory hazard. </a:t>
            </a:r>
            <a:endParaRPr lang="en-US" sz="3200" dirty="0" smtClean="0"/>
          </a:p>
          <a:p>
            <a:pPr lvl="1" eaLnBrk="1" hangingPunct="1">
              <a:defRPr/>
            </a:pPr>
            <a:r>
              <a:rPr lang="en-US" sz="3200" dirty="0" smtClean="0"/>
              <a:t>All </a:t>
            </a:r>
            <a:r>
              <a:rPr lang="en-US" sz="3200" dirty="0"/>
              <a:t>materials suspected of containing toxin must be handled using standard precautions and BSL-2 containment criteria. </a:t>
            </a:r>
          </a:p>
        </p:txBody>
      </p:sp>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3846915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C01C0974-3488-4B7E-BC07-C23FB3905865}"/>
              </a:ext>
            </a:extLst>
          </p:cNvPr>
          <p:cNvSpPr>
            <a:spLocks noGrp="1" noChangeArrowheads="1"/>
          </p:cNvSpPr>
          <p:nvPr>
            <p:ph idx="1"/>
          </p:nvPr>
        </p:nvSpPr>
        <p:spPr>
          <a:xfrm>
            <a:off x="609600" y="990600"/>
            <a:ext cx="10668000" cy="5952399"/>
          </a:xfrm>
        </p:spPr>
        <p:txBody>
          <a:bodyPr/>
          <a:lstStyle/>
          <a:p>
            <a:pPr>
              <a:buNone/>
              <a:defRPr/>
            </a:pPr>
            <a:r>
              <a:rPr lang="en-US" i="1" dirty="0"/>
              <a:t>Clostridium botulinum </a:t>
            </a:r>
            <a:r>
              <a:rPr lang="en-US" dirty="0"/>
              <a:t>toxin cont</a:t>
            </a:r>
            <a:r>
              <a:rPr lang="en-US" dirty="0" smtClean="0"/>
              <a:t>.</a:t>
            </a:r>
          </a:p>
          <a:p>
            <a:pPr>
              <a:buNone/>
              <a:defRPr/>
            </a:pPr>
            <a:endParaRPr lang="en-US" sz="2000" u="sng" dirty="0"/>
          </a:p>
          <a:p>
            <a:pPr marL="0" indent="0">
              <a:buNone/>
              <a:defRPr/>
            </a:pPr>
            <a:r>
              <a:rPr lang="en-US" sz="2800" dirty="0" smtClean="0"/>
              <a:t>Collect </a:t>
            </a:r>
            <a:r>
              <a:rPr lang="en-US" sz="2800" dirty="0"/>
              <a:t>all specimens prior to treatment with antitoxin. </a:t>
            </a:r>
          </a:p>
          <a:p>
            <a:pPr marL="0" indent="0">
              <a:buNone/>
              <a:defRPr/>
            </a:pPr>
            <a:r>
              <a:rPr lang="en-US" sz="2800" b="1" dirty="0"/>
              <a:t>Note: </a:t>
            </a:r>
            <a:r>
              <a:rPr lang="en-US" sz="2800" dirty="0"/>
              <a:t>Treatment should not wait for laboratory confirmation. </a:t>
            </a:r>
          </a:p>
          <a:p>
            <a:pPr lvl="1" eaLnBrk="1" hangingPunct="1">
              <a:defRPr/>
            </a:pPr>
            <a:r>
              <a:rPr lang="en-US" dirty="0"/>
              <a:t>Feces, enema fluid</a:t>
            </a:r>
          </a:p>
          <a:p>
            <a:pPr lvl="1" eaLnBrk="1" hangingPunct="1">
              <a:defRPr/>
            </a:pPr>
            <a:r>
              <a:rPr lang="en-US" dirty="0"/>
              <a:t>Gastric aspirate or vomitus</a:t>
            </a:r>
          </a:p>
          <a:p>
            <a:pPr lvl="1" eaLnBrk="1" hangingPunct="1">
              <a:defRPr/>
            </a:pPr>
            <a:r>
              <a:rPr lang="en-US" dirty="0"/>
              <a:t>Serum</a:t>
            </a:r>
          </a:p>
          <a:p>
            <a:pPr lvl="1" eaLnBrk="1" hangingPunct="1">
              <a:defRPr/>
            </a:pPr>
            <a:r>
              <a:rPr lang="en-US" dirty="0"/>
              <a:t>Tissue or GI contents collected </a:t>
            </a:r>
            <a:r>
              <a:rPr lang="en-US" i="1" dirty="0"/>
              <a:t>post mortem</a:t>
            </a:r>
          </a:p>
          <a:p>
            <a:pPr lvl="1" eaLnBrk="1" hangingPunct="1">
              <a:defRPr/>
            </a:pPr>
            <a:r>
              <a:rPr lang="en-US" dirty="0"/>
              <a:t>Hold all specimens at 4°C and transport to LRN reference laboratory as soon as possible</a:t>
            </a:r>
          </a:p>
          <a:p>
            <a:pPr lvl="1" eaLnBrk="1" hangingPunct="1">
              <a:defRPr/>
            </a:pPr>
            <a:endParaRPr lang="en-US" i="1" dirty="0"/>
          </a:p>
          <a:p>
            <a:pPr eaLnBrk="1" hangingPunct="1">
              <a:buFont typeface="Wingdings" panose="05000000000000000000" pitchFamily="2" charset="2"/>
              <a:buNone/>
              <a:defRPr/>
            </a:pPr>
            <a:endParaRPr lang="en-US" sz="2000" dirty="0"/>
          </a:p>
        </p:txBody>
      </p:sp>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3757026616"/>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97624E54-7C3B-40C6-AC37-04E8E60908A5}"/>
              </a:ext>
            </a:extLst>
          </p:cNvPr>
          <p:cNvSpPr>
            <a:spLocks noGrp="1" noChangeArrowheads="1"/>
          </p:cNvSpPr>
          <p:nvPr>
            <p:ph idx="1"/>
          </p:nvPr>
        </p:nvSpPr>
        <p:spPr>
          <a:xfrm>
            <a:off x="609600" y="1219200"/>
            <a:ext cx="11430000" cy="3096232"/>
          </a:xfrm>
        </p:spPr>
        <p:txBody>
          <a:bodyPr/>
          <a:lstStyle/>
          <a:p>
            <a:pPr>
              <a:buNone/>
              <a:defRPr/>
            </a:pPr>
            <a:r>
              <a:rPr lang="en-US" i="1" dirty="0" smtClean="0"/>
              <a:t>Clostridium </a:t>
            </a:r>
            <a:r>
              <a:rPr lang="en-US" i="1" dirty="0"/>
              <a:t>botulinum </a:t>
            </a:r>
            <a:r>
              <a:rPr lang="en-US" dirty="0"/>
              <a:t>toxin cont</a:t>
            </a:r>
            <a:r>
              <a:rPr lang="en-US" dirty="0" smtClean="0"/>
              <a:t>.</a:t>
            </a:r>
          </a:p>
          <a:p>
            <a:pPr>
              <a:buNone/>
              <a:defRPr/>
            </a:pPr>
            <a:endParaRPr lang="en-US" sz="2000" u="sng" dirty="0" smtClean="0"/>
          </a:p>
          <a:p>
            <a:pPr eaLnBrk="1" hangingPunct="1">
              <a:buFont typeface="Wingdings" panose="05000000000000000000" pitchFamily="2" charset="2"/>
              <a:buNone/>
              <a:defRPr/>
            </a:pPr>
            <a:r>
              <a:rPr lang="en-US" dirty="0" smtClean="0"/>
              <a:t>Specimens – </a:t>
            </a:r>
            <a:r>
              <a:rPr lang="en-US" dirty="0" smtClean="0">
                <a:solidFill>
                  <a:srgbClr val="B42E34"/>
                </a:solidFill>
              </a:rPr>
              <a:t>not </a:t>
            </a:r>
            <a:r>
              <a:rPr lang="en-US" dirty="0"/>
              <a:t>to be processed by Sentinel Laboratories</a:t>
            </a:r>
          </a:p>
          <a:p>
            <a:pPr lvl="2" eaLnBrk="1" hangingPunct="1">
              <a:defRPr/>
            </a:pPr>
            <a:r>
              <a:rPr lang="en-US" sz="2800" dirty="0" smtClean="0"/>
              <a:t>Surface </a:t>
            </a:r>
            <a:r>
              <a:rPr lang="en-US" sz="2800" dirty="0"/>
              <a:t>swabs</a:t>
            </a:r>
          </a:p>
          <a:p>
            <a:pPr lvl="2" eaLnBrk="1" hangingPunct="1">
              <a:defRPr/>
            </a:pPr>
            <a:r>
              <a:rPr lang="en-US" sz="2800" dirty="0"/>
              <a:t>Food</a:t>
            </a:r>
          </a:p>
          <a:p>
            <a:pPr lvl="2" eaLnBrk="1" hangingPunct="1">
              <a:defRPr/>
            </a:pPr>
            <a:r>
              <a:rPr lang="en-US" sz="2800" dirty="0"/>
              <a:t>Soil or water</a:t>
            </a:r>
          </a:p>
        </p:txBody>
      </p:sp>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114120084"/>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9067800" cy="661720"/>
          </a:xfrm>
        </p:spPr>
        <p:txBody>
          <a:bodyPr/>
          <a:lstStyle/>
          <a:p>
            <a:r>
              <a:rPr lang="en-US" dirty="0" smtClean="0"/>
              <a:t>Other 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r>
              <a:rPr lang="en-US" dirty="0" smtClean="0"/>
              <a:t>Viruses</a:t>
            </a:r>
            <a:endParaRPr lang="en-US" dirty="0"/>
          </a:p>
        </p:txBody>
      </p:sp>
    </p:spTree>
    <p:extLst>
      <p:ext uri="{BB962C8B-B14F-4D97-AF65-F5344CB8AC3E}">
        <p14:creationId xmlns:p14="http://schemas.microsoft.com/office/powerpoint/2010/main" val="3457522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3">
            <a:extLst>
              <a:ext uri="{FF2B5EF4-FFF2-40B4-BE49-F238E27FC236}">
                <a16:creationId xmlns:a16="http://schemas.microsoft.com/office/drawing/2014/main" id="{35F0C7BA-CDAB-40D8-9E18-889FEF630679}"/>
              </a:ext>
            </a:extLst>
          </p:cNvPr>
          <p:cNvSpPr>
            <a:spLocks noGrp="1" noChangeArrowheads="1"/>
          </p:cNvSpPr>
          <p:nvPr>
            <p:ph idx="1"/>
          </p:nvPr>
        </p:nvSpPr>
        <p:spPr>
          <a:xfrm>
            <a:off x="609600" y="914400"/>
            <a:ext cx="8915400" cy="5170646"/>
          </a:xfrm>
        </p:spPr>
        <p:txBody>
          <a:bodyPr/>
          <a:lstStyle/>
          <a:p>
            <a:pPr marL="514350" indent="-457200">
              <a:defRPr/>
            </a:pPr>
            <a:r>
              <a:rPr lang="en-US" sz="3000" dirty="0" smtClean="0"/>
              <a:t>Variola Virus</a:t>
            </a:r>
            <a:endParaRPr lang="en-US" sz="3000" b="1" dirty="0"/>
          </a:p>
          <a:p>
            <a:pPr marL="1314450" lvl="2" indent="-457200">
              <a:defRPr/>
            </a:pPr>
            <a:r>
              <a:rPr lang="en-US" sz="2200" dirty="0" smtClean="0"/>
              <a:t>Smallpox</a:t>
            </a:r>
          </a:p>
          <a:p>
            <a:pPr marL="514350" indent="-457200">
              <a:defRPr/>
            </a:pPr>
            <a:r>
              <a:rPr lang="en-US" sz="3000" dirty="0"/>
              <a:t>Viral </a:t>
            </a:r>
            <a:r>
              <a:rPr lang="en-US" sz="3000" dirty="0" smtClean="0"/>
              <a:t>Hemorrhagic </a:t>
            </a:r>
            <a:r>
              <a:rPr lang="en-US" sz="3000" dirty="0"/>
              <a:t>F</a:t>
            </a:r>
            <a:r>
              <a:rPr lang="en-US" sz="3000" dirty="0" smtClean="0"/>
              <a:t>evers (VHF)</a:t>
            </a:r>
          </a:p>
          <a:p>
            <a:pPr marL="1314450" lvl="2" indent="-457200">
              <a:defRPr/>
            </a:pPr>
            <a:r>
              <a:rPr lang="en-US" sz="2200" dirty="0" smtClean="0"/>
              <a:t>Ebola</a:t>
            </a:r>
          </a:p>
          <a:p>
            <a:pPr marL="1314450" lvl="2" indent="-457200">
              <a:defRPr/>
            </a:pPr>
            <a:r>
              <a:rPr lang="en-US" sz="2200" dirty="0" smtClean="0"/>
              <a:t>Yellow Fever</a:t>
            </a:r>
          </a:p>
          <a:p>
            <a:pPr marL="514350" indent="-457200">
              <a:defRPr/>
            </a:pPr>
            <a:r>
              <a:rPr lang="en-US" sz="3000" dirty="0" smtClean="0"/>
              <a:t>RNA Viruses: Alphavirus</a:t>
            </a:r>
          </a:p>
          <a:p>
            <a:pPr lvl="2">
              <a:defRPr/>
            </a:pPr>
            <a:r>
              <a:rPr lang="en-US" sz="2200" dirty="0" smtClean="0"/>
              <a:t>Chikungunya</a:t>
            </a:r>
          </a:p>
          <a:p>
            <a:pPr lvl="2">
              <a:defRPr/>
            </a:pPr>
            <a:r>
              <a:rPr lang="en-US" sz="2200" dirty="0" smtClean="0"/>
              <a:t>Western Equine Encephalitis (WEE)</a:t>
            </a:r>
          </a:p>
          <a:p>
            <a:pPr lvl="2">
              <a:defRPr/>
            </a:pPr>
            <a:r>
              <a:rPr lang="en-US" sz="2200" dirty="0" smtClean="0"/>
              <a:t>Eastern </a:t>
            </a:r>
            <a:r>
              <a:rPr lang="en-US" sz="2200" dirty="0"/>
              <a:t>Equine Encephalitis </a:t>
            </a:r>
            <a:r>
              <a:rPr lang="en-US" sz="2200" dirty="0" smtClean="0"/>
              <a:t>(EEE</a:t>
            </a:r>
            <a:r>
              <a:rPr lang="en-US" sz="2200" dirty="0"/>
              <a:t>) </a:t>
            </a:r>
          </a:p>
          <a:p>
            <a:pPr lvl="2">
              <a:defRPr/>
            </a:pPr>
            <a:r>
              <a:rPr lang="en-US" sz="2200" dirty="0" smtClean="0"/>
              <a:t>Venezuelan </a:t>
            </a:r>
            <a:r>
              <a:rPr lang="en-US" sz="2200" dirty="0"/>
              <a:t>Equine Encephalitis (</a:t>
            </a:r>
            <a:r>
              <a:rPr lang="en-US" sz="2200" dirty="0" smtClean="0"/>
              <a:t>EEE)</a:t>
            </a:r>
          </a:p>
          <a:p>
            <a:pPr>
              <a:defRPr/>
            </a:pPr>
            <a:r>
              <a:rPr lang="en-US" sz="3000" dirty="0" smtClean="0"/>
              <a:t>Avian </a:t>
            </a:r>
            <a:r>
              <a:rPr lang="en-US" sz="3000" dirty="0"/>
              <a:t>influenza (Influenza A H5N1</a:t>
            </a:r>
            <a:r>
              <a:rPr lang="en-US" sz="3000" dirty="0" smtClean="0"/>
              <a:t>)</a:t>
            </a:r>
            <a:endParaRPr lang="en-US" sz="3000" dirty="0"/>
          </a:p>
        </p:txBody>
      </p:sp>
      <p:pic>
        <p:nvPicPr>
          <p:cNvPr id="406533" name="Picture 7" descr="6606_marberg"/>
          <p:cNvPicPr>
            <a:picLocks noChangeAspect="1" noChangeArrowheads="1"/>
          </p:cNvPicPr>
          <p:nvPr/>
        </p:nvPicPr>
        <p:blipFill>
          <a:blip r:embed="rId3" cstate="print">
            <a:extLst>
              <a:ext uri="{28A0092B-C50C-407E-A947-70E740481C1C}">
                <a14:useLocalDpi xmlns:a14="http://schemas.microsoft.com/office/drawing/2010/main" val="0"/>
              </a:ext>
            </a:extLst>
          </a:blip>
          <a:srcRect l="25412"/>
          <a:stretch>
            <a:fillRect/>
          </a:stretch>
        </p:blipFill>
        <p:spPr bwMode="auto">
          <a:xfrm>
            <a:off x="9181120" y="4185602"/>
            <a:ext cx="2401279" cy="21702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06534" name="Picture 8" descr="7057_EE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1122" y="762000"/>
            <a:ext cx="2401278" cy="30058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06535" name="Picture 9" descr="PHIL_2292_pox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86600" y="3124200"/>
            <a:ext cx="1978025" cy="14941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Other Agents of Bioterrorism: </a:t>
            </a:r>
            <a:r>
              <a:rPr lang="en-US" dirty="0" smtClean="0"/>
              <a:t>Viruses</a:t>
            </a:r>
            <a:endParaRPr lang="en-US" dirty="0"/>
          </a:p>
        </p:txBody>
      </p:sp>
    </p:spTree>
    <p:extLst>
      <p:ext uri="{BB962C8B-B14F-4D97-AF65-F5344CB8AC3E}">
        <p14:creationId xmlns:p14="http://schemas.microsoft.com/office/powerpoint/2010/main" val="989928974"/>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966520"/>
            <a:ext cx="8991600" cy="5385343"/>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Other Agents of Bioterrorism: Viruses</a:t>
            </a:r>
          </a:p>
        </p:txBody>
      </p:sp>
    </p:spTree>
    <p:extLst>
      <p:ext uri="{BB962C8B-B14F-4D97-AF65-F5344CB8AC3E}">
        <p14:creationId xmlns:p14="http://schemas.microsoft.com/office/powerpoint/2010/main" val="1601569840"/>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7BF84C03-CE03-4171-BA31-22EF5DD563C3}"/>
              </a:ext>
            </a:extLst>
          </p:cNvPr>
          <p:cNvSpPr>
            <a:spLocks noGrp="1" noChangeArrowheads="1"/>
          </p:cNvSpPr>
          <p:nvPr>
            <p:ph idx="1"/>
          </p:nvPr>
        </p:nvSpPr>
        <p:spPr>
          <a:xfrm>
            <a:off x="609600" y="990600"/>
            <a:ext cx="10820400" cy="6063198"/>
          </a:xfrm>
        </p:spPr>
        <p:txBody>
          <a:bodyPr/>
          <a:lstStyle/>
          <a:p>
            <a:pPr marL="57150" indent="0">
              <a:buNone/>
              <a:defRPr/>
            </a:pPr>
            <a:r>
              <a:rPr lang="en-US" b="1" dirty="0"/>
              <a:t>Variola Virus: Smallpox</a:t>
            </a:r>
          </a:p>
          <a:p>
            <a:pPr eaLnBrk="1" hangingPunct="1">
              <a:buFont typeface="Wingdings" panose="05000000000000000000" pitchFamily="2" charset="2"/>
              <a:buNone/>
              <a:defRPr/>
            </a:pPr>
            <a:endParaRPr lang="en-US" sz="1000" u="sng" dirty="0"/>
          </a:p>
          <a:p>
            <a:pPr lvl="1" eaLnBrk="1" hangingPunct="1">
              <a:defRPr/>
            </a:pPr>
            <a:r>
              <a:rPr lang="en-US" dirty="0"/>
              <a:t>The physician caring for the patient should use </a:t>
            </a:r>
            <a:r>
              <a:rPr lang="en-US" dirty="0" smtClean="0"/>
              <a:t>charts on the following slides to </a:t>
            </a:r>
            <a:r>
              <a:rPr lang="en-US" dirty="0"/>
              <a:t>determine risk</a:t>
            </a:r>
          </a:p>
          <a:p>
            <a:pPr lvl="1" eaLnBrk="1" hangingPunct="1">
              <a:defRPr/>
            </a:pPr>
            <a:r>
              <a:rPr lang="en-US" dirty="0"/>
              <a:t>Based on that assessment, laboratory testing should be ordered </a:t>
            </a:r>
          </a:p>
          <a:p>
            <a:pPr lvl="1" eaLnBrk="1" hangingPunct="1">
              <a:defRPr/>
            </a:pPr>
            <a:r>
              <a:rPr lang="en-US" dirty="0" smtClean="0"/>
              <a:t>Do </a:t>
            </a:r>
            <a:r>
              <a:rPr lang="en-US" dirty="0">
                <a:solidFill>
                  <a:srgbClr val="FF0000"/>
                </a:solidFill>
              </a:rPr>
              <a:t>not</a:t>
            </a:r>
            <a:r>
              <a:rPr lang="en-US" dirty="0"/>
              <a:t> culture </a:t>
            </a:r>
            <a:endParaRPr lang="en-US" dirty="0" smtClean="0"/>
          </a:p>
          <a:p>
            <a:pPr lvl="2">
              <a:defRPr/>
            </a:pPr>
            <a:r>
              <a:rPr lang="en-US" dirty="0" smtClean="0"/>
              <a:t>Vesicular </a:t>
            </a:r>
            <a:r>
              <a:rPr lang="en-US" dirty="0"/>
              <a:t>material</a:t>
            </a:r>
          </a:p>
          <a:p>
            <a:pPr lvl="2">
              <a:defRPr/>
            </a:pPr>
            <a:r>
              <a:rPr lang="en-US" dirty="0"/>
              <a:t>Scab</a:t>
            </a:r>
          </a:p>
          <a:p>
            <a:pPr lvl="2">
              <a:defRPr/>
            </a:pPr>
            <a:r>
              <a:rPr lang="en-US" dirty="0"/>
              <a:t>Lesion biopsy</a:t>
            </a:r>
          </a:p>
          <a:p>
            <a:pPr lvl="2">
              <a:defRPr/>
            </a:pPr>
            <a:r>
              <a:rPr lang="en-US" dirty="0"/>
              <a:t>Whole blood for serum </a:t>
            </a:r>
          </a:p>
          <a:p>
            <a:pPr lvl="1" eaLnBrk="1" hangingPunct="1">
              <a:defRPr/>
            </a:pPr>
            <a:endParaRPr lang="en-US" dirty="0"/>
          </a:p>
          <a:p>
            <a:pPr eaLnBrk="1" hangingPunct="1">
              <a:buFont typeface="Wingdings" panose="05000000000000000000" pitchFamily="2" charset="2"/>
              <a:buNone/>
              <a:defRPr/>
            </a:pPr>
            <a:endParaRPr lang="en-US" sz="2800" dirty="0"/>
          </a:p>
        </p:txBody>
      </p:sp>
      <p:sp>
        <p:nvSpPr>
          <p:cNvPr id="2" name="Title 1"/>
          <p:cNvSpPr>
            <a:spLocks noGrp="1"/>
          </p:cNvSpPr>
          <p:nvPr>
            <p:ph type="title"/>
          </p:nvPr>
        </p:nvSpPr>
        <p:spPr/>
        <p:txBody>
          <a:bodyPr/>
          <a:lstStyle/>
          <a:p>
            <a:r>
              <a:rPr lang="en-US" dirty="0"/>
              <a:t>Other Agents of Bioterrorism: Viruses</a:t>
            </a:r>
          </a:p>
        </p:txBody>
      </p:sp>
    </p:spTree>
    <p:extLst>
      <p:ext uri="{BB962C8B-B14F-4D97-AF65-F5344CB8AC3E}">
        <p14:creationId xmlns:p14="http://schemas.microsoft.com/office/powerpoint/2010/main" val="1762444069"/>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4" name="Picture 2" descr="Flow-chart depicting Acute, Generalized Vesicular or Pustular Rash Illness Protoc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73025"/>
            <a:ext cx="8597900" cy="667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5800657"/>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descr="Flow-chart depicting Laboratory Testing for Acute, Generalized Vesicular or Pustular Rash Illness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638" y="112713"/>
            <a:ext cx="8432800"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301494"/>
      </p:ext>
    </p:extLst>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12CD2BEA-A534-454F-97D9-6444E981622A}"/>
              </a:ext>
            </a:extLst>
          </p:cNvPr>
          <p:cNvSpPr>
            <a:spLocks noGrp="1" noChangeArrowheads="1"/>
          </p:cNvSpPr>
          <p:nvPr>
            <p:ph idx="1"/>
          </p:nvPr>
        </p:nvSpPr>
        <p:spPr>
          <a:xfrm>
            <a:off x="609600" y="1143000"/>
            <a:ext cx="11049000" cy="4419671"/>
          </a:xfrm>
        </p:spPr>
        <p:txBody>
          <a:bodyPr wrap="square" anchor="ctr">
            <a:spAutoFit/>
          </a:bodyPr>
          <a:lstStyle/>
          <a:p>
            <a:pPr marL="57150" indent="0">
              <a:buNone/>
              <a:defRPr/>
            </a:pPr>
            <a:r>
              <a:rPr lang="en-US" b="1" dirty="0"/>
              <a:t>Viral Hemorrhagic Fevers (VHF)</a:t>
            </a:r>
          </a:p>
          <a:p>
            <a:pPr marL="914400" lvl="1" indent="-457200">
              <a:defRPr/>
            </a:pPr>
            <a:r>
              <a:rPr lang="en-US" dirty="0"/>
              <a:t>Ebola</a:t>
            </a:r>
          </a:p>
          <a:p>
            <a:pPr marL="914400" lvl="1" indent="-457200">
              <a:defRPr/>
            </a:pPr>
            <a:r>
              <a:rPr lang="en-US" dirty="0"/>
              <a:t>Yellow Fever</a:t>
            </a:r>
          </a:p>
          <a:p>
            <a:pPr eaLnBrk="1" hangingPunct="1">
              <a:buFont typeface="Wingdings" panose="05000000000000000000" pitchFamily="2" charset="2"/>
              <a:buNone/>
              <a:defRPr/>
            </a:pPr>
            <a:endParaRPr lang="en-US" sz="2000" u="sng" dirty="0" smtClean="0"/>
          </a:p>
          <a:p>
            <a:pPr>
              <a:buNone/>
              <a:defRPr/>
            </a:pPr>
            <a:r>
              <a:rPr lang="en-US" dirty="0"/>
              <a:t>Do </a:t>
            </a:r>
            <a:r>
              <a:rPr lang="en-US" dirty="0">
                <a:solidFill>
                  <a:srgbClr val="FF0000"/>
                </a:solidFill>
              </a:rPr>
              <a:t>not</a:t>
            </a:r>
            <a:r>
              <a:rPr lang="en-US" dirty="0"/>
              <a:t> culture </a:t>
            </a:r>
            <a:endParaRPr lang="en-US" dirty="0" smtClean="0"/>
          </a:p>
          <a:p>
            <a:pPr>
              <a:defRPr/>
            </a:pPr>
            <a:r>
              <a:rPr lang="en-US" sz="2600" dirty="0" smtClean="0"/>
              <a:t>Whole </a:t>
            </a:r>
            <a:r>
              <a:rPr lang="en-US" sz="2600" dirty="0"/>
              <a:t>blood for </a:t>
            </a:r>
            <a:r>
              <a:rPr lang="en-US" sz="2600" dirty="0" smtClean="0"/>
              <a:t>serum – acute </a:t>
            </a:r>
            <a:r>
              <a:rPr lang="en-US" sz="2600" dirty="0"/>
              <a:t>and </a:t>
            </a:r>
            <a:r>
              <a:rPr lang="en-US" sz="2600" dirty="0" smtClean="0"/>
              <a:t>convalescent (≤ </a:t>
            </a:r>
            <a:r>
              <a:rPr lang="en-US" sz="2600" dirty="0"/>
              <a:t>14 </a:t>
            </a:r>
            <a:r>
              <a:rPr lang="en-US" sz="2600" dirty="0" smtClean="0"/>
              <a:t>days)</a:t>
            </a:r>
          </a:p>
          <a:p>
            <a:pPr>
              <a:defRPr/>
            </a:pPr>
            <a:r>
              <a:rPr lang="en-US" sz="2600" dirty="0" smtClean="0"/>
              <a:t>Tissue </a:t>
            </a:r>
            <a:r>
              <a:rPr lang="en-US" sz="2600" dirty="0"/>
              <a:t>for </a:t>
            </a:r>
            <a:r>
              <a:rPr lang="en-US" sz="2600" dirty="0" smtClean="0"/>
              <a:t>Immunohistochemistry (IHC) – formalin-fixed </a:t>
            </a:r>
            <a:r>
              <a:rPr lang="en-US" sz="2600" dirty="0"/>
              <a:t>or in paraffin </a:t>
            </a:r>
            <a:r>
              <a:rPr lang="en-US" sz="2600" dirty="0" smtClean="0"/>
              <a:t>block: lung</a:t>
            </a:r>
            <a:r>
              <a:rPr lang="en-US" sz="2600" dirty="0"/>
              <a:t>, spleen, </a:t>
            </a:r>
            <a:r>
              <a:rPr lang="en-US" sz="2600" dirty="0" smtClean="0"/>
              <a:t>kidney</a:t>
            </a:r>
          </a:p>
          <a:p>
            <a:pPr>
              <a:defRPr/>
            </a:pPr>
            <a:r>
              <a:rPr lang="en-US" sz="2600" dirty="0" smtClean="0"/>
              <a:t>PCR – buffy </a:t>
            </a:r>
            <a:r>
              <a:rPr lang="en-US" sz="2600" dirty="0"/>
              <a:t>coat, clotted blood, fresh tissue</a:t>
            </a:r>
          </a:p>
        </p:txBody>
      </p:sp>
      <p:sp>
        <p:nvSpPr>
          <p:cNvPr id="2" name="Title 1"/>
          <p:cNvSpPr>
            <a:spLocks noGrp="1"/>
          </p:cNvSpPr>
          <p:nvPr>
            <p:ph type="title"/>
          </p:nvPr>
        </p:nvSpPr>
        <p:spPr/>
        <p:txBody>
          <a:bodyPr/>
          <a:lstStyle/>
          <a:p>
            <a:r>
              <a:rPr lang="en-US" dirty="0"/>
              <a:t>Other Agents of Bioterrorism: Viruses</a:t>
            </a:r>
          </a:p>
        </p:txBody>
      </p:sp>
    </p:spTree>
    <p:extLst>
      <p:ext uri="{BB962C8B-B14F-4D97-AF65-F5344CB8AC3E}">
        <p14:creationId xmlns:p14="http://schemas.microsoft.com/office/powerpoint/2010/main" val="631124345"/>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Rectangle 4">
            <a:extLst>
              <a:ext uri="{FF2B5EF4-FFF2-40B4-BE49-F238E27FC236}">
                <a16:creationId xmlns:a16="http://schemas.microsoft.com/office/drawing/2014/main" id="{6C442D88-CF9E-4059-8CB8-B121CD77F418}"/>
              </a:ext>
            </a:extLst>
          </p:cNvPr>
          <p:cNvSpPr>
            <a:spLocks noGrp="1" noChangeArrowheads="1"/>
          </p:cNvSpPr>
          <p:nvPr>
            <p:ph idx="1"/>
          </p:nvPr>
        </p:nvSpPr>
        <p:spPr>
          <a:xfrm>
            <a:off x="1143000" y="1118920"/>
            <a:ext cx="8229600" cy="5115246"/>
          </a:xfrm>
        </p:spPr>
        <p:txBody>
          <a:bodyPr/>
          <a:lstStyle/>
          <a:p>
            <a:pPr eaLnBrk="1" hangingPunct="1">
              <a:buFont typeface="Wingdings" panose="05000000000000000000" pitchFamily="2" charset="2"/>
              <a:buNone/>
              <a:defRPr/>
            </a:pPr>
            <a:r>
              <a:rPr lang="en-US" sz="2400" dirty="0"/>
              <a:t>Following guidance from your LRN reference laboratory:</a:t>
            </a:r>
          </a:p>
          <a:p>
            <a:pPr eaLnBrk="1" hangingPunct="1">
              <a:buFont typeface="Wingdings" panose="05000000000000000000" pitchFamily="2" charset="2"/>
              <a:buNone/>
              <a:defRPr/>
            </a:pPr>
            <a:endParaRPr lang="en-US" sz="2000" u="sng" dirty="0">
              <a:solidFill>
                <a:srgbClr val="00FFCC"/>
              </a:solidFill>
            </a:endParaRPr>
          </a:p>
          <a:p>
            <a:pPr lvl="1" eaLnBrk="1" hangingPunct="1">
              <a:buFont typeface="Arial" panose="020B0604020202020204" pitchFamily="34" charset="0"/>
              <a:buChar char="•"/>
              <a:defRPr/>
            </a:pPr>
            <a:r>
              <a:rPr lang="en-US" sz="2400" dirty="0"/>
              <a:t>Do</a:t>
            </a:r>
          </a:p>
          <a:p>
            <a:pPr lvl="2" eaLnBrk="1" hangingPunct="1">
              <a:defRPr/>
            </a:pPr>
            <a:r>
              <a:rPr lang="en-US" dirty="0"/>
              <a:t>Advise clinical staff on appropriate specimen selection, collection (and storage) </a:t>
            </a:r>
          </a:p>
          <a:p>
            <a:pPr lvl="2" eaLnBrk="1" hangingPunct="1">
              <a:defRPr/>
            </a:pPr>
            <a:r>
              <a:rPr lang="en-US" dirty="0"/>
              <a:t>Establish a chain of custody, if necessary</a:t>
            </a:r>
          </a:p>
          <a:p>
            <a:pPr lvl="2" eaLnBrk="1" hangingPunct="1">
              <a:defRPr/>
            </a:pPr>
            <a:r>
              <a:rPr lang="en-US" dirty="0"/>
              <a:t>Assist in packaging and preparing for transport of specimens</a:t>
            </a:r>
          </a:p>
          <a:p>
            <a:pPr lvl="1" eaLnBrk="1" hangingPunct="1">
              <a:buFont typeface="Arial" panose="020B0604020202020204" pitchFamily="34" charset="0"/>
              <a:buChar char="•"/>
              <a:defRPr/>
            </a:pPr>
            <a:r>
              <a:rPr lang="en-US" sz="2400" dirty="0">
                <a:solidFill>
                  <a:srgbClr val="B42E34"/>
                </a:solidFill>
              </a:rPr>
              <a:t>Don’t</a:t>
            </a:r>
          </a:p>
          <a:p>
            <a:pPr lvl="2" eaLnBrk="1" hangingPunct="1">
              <a:defRPr/>
            </a:pPr>
            <a:r>
              <a:rPr lang="en-US" dirty="0"/>
              <a:t>Attempt to recover from or detect these agents in clinical specimens</a:t>
            </a:r>
          </a:p>
          <a:p>
            <a:pPr lvl="2" eaLnBrk="1" hangingPunct="1">
              <a:defRPr/>
            </a:pPr>
            <a:r>
              <a:rPr lang="en-US" dirty="0"/>
              <a:t>Accept or process environmental samples</a:t>
            </a:r>
          </a:p>
        </p:txBody>
      </p:sp>
      <p:sp>
        <p:nvSpPr>
          <p:cNvPr id="6" name="Title 1"/>
          <p:cNvSpPr txBox="1">
            <a:spLocks/>
          </p:cNvSpPr>
          <p:nvPr/>
        </p:nvSpPr>
        <p:spPr>
          <a:xfrm>
            <a:off x="762000" y="457200"/>
            <a:ext cx="10972800" cy="66172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smtClean="0"/>
              <a:t>Other Agents of Bioterrorism</a:t>
            </a:r>
            <a:endParaRPr lang="en-US" dirty="0"/>
          </a:p>
        </p:txBody>
      </p:sp>
    </p:spTree>
    <p:extLst>
      <p:ext uri="{BB962C8B-B14F-4D97-AF65-F5344CB8AC3E}">
        <p14:creationId xmlns:p14="http://schemas.microsoft.com/office/powerpoint/2010/main" val="85514073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4628">
                                            <p:txEl>
                                              <p:pRg st="2" end="2"/>
                                            </p:txEl>
                                          </p:spTgt>
                                        </p:tgtEl>
                                        <p:attrNameLst>
                                          <p:attrName>style.visibility</p:attrName>
                                        </p:attrNameLst>
                                      </p:cBhvr>
                                      <p:to>
                                        <p:strVal val="visible"/>
                                      </p:to>
                                    </p:set>
                                    <p:animEffect transition="in" filter="box(in)">
                                      <p:cBhvr>
                                        <p:cTn id="7" dur="500"/>
                                        <p:tgtEl>
                                          <p:spTgt spid="15462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54628">
                                            <p:txEl>
                                              <p:pRg st="3" end="3"/>
                                            </p:txEl>
                                          </p:spTgt>
                                        </p:tgtEl>
                                        <p:attrNameLst>
                                          <p:attrName>style.visibility</p:attrName>
                                        </p:attrNameLst>
                                      </p:cBhvr>
                                      <p:to>
                                        <p:strVal val="visible"/>
                                      </p:to>
                                    </p:set>
                                    <p:anim calcmode="lin" valueType="num">
                                      <p:cBhvr additive="base">
                                        <p:cTn id="12" dur="500" fill="hold"/>
                                        <p:tgtEl>
                                          <p:spTgt spid="154628">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462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54628">
                                            <p:txEl>
                                              <p:pRg st="4" end="4"/>
                                            </p:txEl>
                                          </p:spTgt>
                                        </p:tgtEl>
                                        <p:attrNameLst>
                                          <p:attrName>style.visibility</p:attrName>
                                        </p:attrNameLst>
                                      </p:cBhvr>
                                      <p:to>
                                        <p:strVal val="visible"/>
                                      </p:to>
                                    </p:set>
                                    <p:anim calcmode="lin" valueType="num">
                                      <p:cBhvr additive="base">
                                        <p:cTn id="18" dur="500" fill="hold"/>
                                        <p:tgtEl>
                                          <p:spTgt spid="154628">
                                            <p:txEl>
                                              <p:pRg st="4" end="4"/>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5462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54628">
                                            <p:txEl>
                                              <p:pRg st="5" end="5"/>
                                            </p:txEl>
                                          </p:spTgt>
                                        </p:tgtEl>
                                        <p:attrNameLst>
                                          <p:attrName>style.visibility</p:attrName>
                                        </p:attrNameLst>
                                      </p:cBhvr>
                                      <p:to>
                                        <p:strVal val="visible"/>
                                      </p:to>
                                    </p:set>
                                    <p:anim calcmode="lin" valueType="num">
                                      <p:cBhvr additive="base">
                                        <p:cTn id="24" dur="500" fill="hold"/>
                                        <p:tgtEl>
                                          <p:spTgt spid="154628">
                                            <p:txEl>
                                              <p:pRg st="5" end="5"/>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5462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54628">
                                            <p:txEl>
                                              <p:pRg st="6" end="6"/>
                                            </p:txEl>
                                          </p:spTgt>
                                        </p:tgtEl>
                                        <p:attrNameLst>
                                          <p:attrName>style.visibility</p:attrName>
                                        </p:attrNameLst>
                                      </p:cBhvr>
                                      <p:to>
                                        <p:strVal val="visible"/>
                                      </p:to>
                                    </p:set>
                                    <p:animEffect transition="in" filter="box(in)">
                                      <p:cBhvr>
                                        <p:cTn id="30" dur="500"/>
                                        <p:tgtEl>
                                          <p:spTgt spid="154628">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54628">
                                            <p:txEl>
                                              <p:pRg st="7" end="7"/>
                                            </p:txEl>
                                          </p:spTgt>
                                        </p:tgtEl>
                                        <p:attrNameLst>
                                          <p:attrName>style.visibility</p:attrName>
                                        </p:attrNameLst>
                                      </p:cBhvr>
                                      <p:to>
                                        <p:strVal val="visible"/>
                                      </p:to>
                                    </p:set>
                                    <p:anim calcmode="lin" valueType="num">
                                      <p:cBhvr additive="base">
                                        <p:cTn id="35" dur="500" fill="hold"/>
                                        <p:tgtEl>
                                          <p:spTgt spid="154628">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54628">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54628">
                                            <p:txEl>
                                              <p:pRg st="8" end="8"/>
                                            </p:txEl>
                                          </p:spTgt>
                                        </p:tgtEl>
                                        <p:attrNameLst>
                                          <p:attrName>style.visibility</p:attrName>
                                        </p:attrNameLst>
                                      </p:cBhvr>
                                      <p:to>
                                        <p:strVal val="visible"/>
                                      </p:to>
                                    </p:set>
                                    <p:anim calcmode="lin" valueType="num">
                                      <p:cBhvr additive="base">
                                        <p:cTn id="41" dur="500" fill="hold"/>
                                        <p:tgtEl>
                                          <p:spTgt spid="154628">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54628">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1F0AF11A-89D6-43BC-BFC6-6BCD4D8B9FAA}"/>
              </a:ext>
            </a:extLst>
          </p:cNvPr>
          <p:cNvSpPr>
            <a:spLocks noGrp="1" noChangeArrowheads="1"/>
          </p:cNvSpPr>
          <p:nvPr>
            <p:ph idx="1"/>
          </p:nvPr>
        </p:nvSpPr>
        <p:spPr>
          <a:xfrm>
            <a:off x="609600" y="958334"/>
            <a:ext cx="8264525" cy="5398401"/>
          </a:xfrm>
        </p:spPr>
        <p:txBody>
          <a:bodyPr anchor="ctr">
            <a:spAutoFit/>
          </a:bodyPr>
          <a:lstStyle/>
          <a:p>
            <a:pPr marL="57150" indent="0">
              <a:buNone/>
              <a:defRPr/>
            </a:pPr>
            <a:r>
              <a:rPr lang="en-US" sz="2800" b="1" dirty="0"/>
              <a:t>RNA Viruses: Alphavirus</a:t>
            </a:r>
          </a:p>
          <a:p>
            <a:pPr marL="971550" lvl="1" indent="-457200">
              <a:defRPr/>
            </a:pPr>
            <a:r>
              <a:rPr lang="en-US" sz="2400" dirty="0"/>
              <a:t>Chikungunya</a:t>
            </a:r>
          </a:p>
          <a:p>
            <a:pPr marL="971550" lvl="1" indent="-457200">
              <a:defRPr/>
            </a:pPr>
            <a:r>
              <a:rPr lang="en-US" sz="2400" dirty="0"/>
              <a:t>Western Equine Encephalitis (WEE)</a:t>
            </a:r>
          </a:p>
          <a:p>
            <a:pPr marL="971550" lvl="1" indent="-457200">
              <a:defRPr/>
            </a:pPr>
            <a:r>
              <a:rPr lang="en-US" sz="2400" dirty="0"/>
              <a:t>Eastern Equine Encephalitis (EEE) </a:t>
            </a:r>
          </a:p>
          <a:p>
            <a:pPr marL="971550" lvl="1" indent="-457200">
              <a:defRPr/>
            </a:pPr>
            <a:r>
              <a:rPr lang="en-US" sz="2400" dirty="0"/>
              <a:t>Venezuelan Equine Encephalitis (EEE) </a:t>
            </a:r>
            <a:endParaRPr lang="en-US" sz="2400" dirty="0" smtClean="0"/>
          </a:p>
          <a:p>
            <a:pPr marL="514350" lvl="1" indent="0">
              <a:buNone/>
              <a:defRPr/>
            </a:pPr>
            <a:endParaRPr lang="en-US" sz="1400" dirty="0"/>
          </a:p>
          <a:p>
            <a:pPr>
              <a:buNone/>
              <a:defRPr/>
            </a:pPr>
            <a:r>
              <a:rPr lang="en-US" sz="2400" dirty="0" smtClean="0"/>
              <a:t>Do </a:t>
            </a:r>
            <a:r>
              <a:rPr lang="en-US" sz="2400" dirty="0">
                <a:solidFill>
                  <a:srgbClr val="FF0000"/>
                </a:solidFill>
              </a:rPr>
              <a:t>not</a:t>
            </a:r>
            <a:r>
              <a:rPr lang="en-US" sz="2400" dirty="0"/>
              <a:t> culture </a:t>
            </a:r>
          </a:p>
          <a:p>
            <a:pPr marL="914400" lvl="1" indent="-457200">
              <a:defRPr/>
            </a:pPr>
            <a:r>
              <a:rPr lang="en-US" sz="2400" dirty="0" smtClean="0"/>
              <a:t>Whole </a:t>
            </a:r>
            <a:r>
              <a:rPr lang="en-US" sz="2400" dirty="0"/>
              <a:t>blood for serum (acute and convalescent)</a:t>
            </a:r>
          </a:p>
          <a:p>
            <a:pPr marL="914400" lvl="1" indent="-457200">
              <a:defRPr/>
            </a:pPr>
            <a:r>
              <a:rPr lang="en-US" sz="2400" dirty="0"/>
              <a:t>Whole blood (EDTA, citrate) for PCR or culture</a:t>
            </a:r>
          </a:p>
          <a:p>
            <a:pPr marL="914400" lvl="1" indent="-457200">
              <a:defRPr/>
            </a:pPr>
            <a:r>
              <a:rPr lang="en-US" sz="2400" dirty="0"/>
              <a:t>CSF</a:t>
            </a:r>
          </a:p>
          <a:p>
            <a:pPr marL="914400" lvl="1" indent="-457200">
              <a:defRPr/>
            </a:pPr>
            <a:r>
              <a:rPr lang="en-US" sz="2400" dirty="0"/>
              <a:t>Tissue, body fluids, cell culture material</a:t>
            </a:r>
          </a:p>
          <a:p>
            <a:pPr eaLnBrk="1" hangingPunct="1">
              <a:buFont typeface="Wingdings" panose="05000000000000000000" pitchFamily="2" charset="2"/>
              <a:buNone/>
              <a:defRPr/>
            </a:pPr>
            <a:endParaRPr lang="en-US" sz="2400" dirty="0"/>
          </a:p>
        </p:txBody>
      </p:sp>
      <p:sp>
        <p:nvSpPr>
          <p:cNvPr id="2" name="Title 1"/>
          <p:cNvSpPr>
            <a:spLocks noGrp="1"/>
          </p:cNvSpPr>
          <p:nvPr>
            <p:ph type="title"/>
          </p:nvPr>
        </p:nvSpPr>
        <p:spPr/>
        <p:txBody>
          <a:bodyPr/>
          <a:lstStyle/>
          <a:p>
            <a:r>
              <a:rPr lang="en-US" dirty="0"/>
              <a:t>Other Agents of Bioterrorism: Viruses</a:t>
            </a:r>
          </a:p>
        </p:txBody>
      </p:sp>
    </p:spTree>
    <p:extLst>
      <p:ext uri="{BB962C8B-B14F-4D97-AF65-F5344CB8AC3E}">
        <p14:creationId xmlns:p14="http://schemas.microsoft.com/office/powerpoint/2010/main" val="1316085766"/>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ABE80D76-D53B-4201-A0B2-C12F4C6CD60B}"/>
              </a:ext>
            </a:extLst>
          </p:cNvPr>
          <p:cNvSpPr>
            <a:spLocks noGrp="1" noChangeArrowheads="1"/>
          </p:cNvSpPr>
          <p:nvPr>
            <p:ph idx="1"/>
          </p:nvPr>
        </p:nvSpPr>
        <p:spPr>
          <a:xfrm>
            <a:off x="533400" y="1023711"/>
            <a:ext cx="10591800" cy="4308872"/>
          </a:xfrm>
        </p:spPr>
        <p:txBody>
          <a:bodyPr wrap="square" anchor="ctr">
            <a:spAutoFit/>
          </a:bodyPr>
          <a:lstStyle/>
          <a:p>
            <a:pPr eaLnBrk="1" hangingPunct="1">
              <a:buFont typeface="Wingdings" panose="05000000000000000000" pitchFamily="2" charset="2"/>
              <a:buNone/>
              <a:defRPr/>
            </a:pPr>
            <a:r>
              <a:rPr lang="en-US" sz="2800" b="1" dirty="0"/>
              <a:t>Novel Influenza </a:t>
            </a:r>
            <a:r>
              <a:rPr lang="en-US" sz="2800" b="1" dirty="0" smtClean="0"/>
              <a:t>Viruses</a:t>
            </a:r>
            <a:endParaRPr lang="en-US" sz="2000" b="1" dirty="0"/>
          </a:p>
          <a:p>
            <a:pPr lvl="1" eaLnBrk="1" hangingPunct="1">
              <a:defRPr/>
            </a:pPr>
            <a:r>
              <a:rPr lang="en-US" sz="2600" dirty="0"/>
              <a:t>Respiratory (throat, nasopharyngeal, BAL, tracheal)</a:t>
            </a:r>
          </a:p>
          <a:p>
            <a:pPr lvl="1" eaLnBrk="1" hangingPunct="1">
              <a:defRPr/>
            </a:pPr>
            <a:r>
              <a:rPr lang="en-US" sz="2600" dirty="0"/>
              <a:t>Whole blood for serum (acute and convalescent)</a:t>
            </a:r>
          </a:p>
          <a:p>
            <a:pPr lvl="1" eaLnBrk="1" hangingPunct="1">
              <a:defRPr/>
            </a:pPr>
            <a:r>
              <a:rPr lang="en-US" sz="2600" dirty="0"/>
              <a:t>Cell culture material</a:t>
            </a:r>
          </a:p>
          <a:p>
            <a:pPr lvl="1" eaLnBrk="1" hangingPunct="1">
              <a:defRPr/>
            </a:pPr>
            <a:r>
              <a:rPr lang="en-US" sz="2600" dirty="0"/>
              <a:t>Rapid Tests – discouraged due to poor specificity and sensitivity for some viruses. Perform in a BSC.</a:t>
            </a:r>
          </a:p>
          <a:p>
            <a:pPr marL="57150" indent="0" eaLnBrk="1" hangingPunct="1">
              <a:buNone/>
              <a:defRPr/>
            </a:pPr>
            <a:endParaRPr lang="en-US" sz="2800" dirty="0" smtClean="0"/>
          </a:p>
          <a:p>
            <a:pPr marL="57150" indent="0" eaLnBrk="1" hangingPunct="1">
              <a:buNone/>
              <a:defRPr/>
            </a:pPr>
            <a:r>
              <a:rPr lang="en-US" sz="2800" dirty="0" smtClean="0"/>
              <a:t>Note</a:t>
            </a:r>
            <a:r>
              <a:rPr lang="en-US" sz="2800" dirty="0"/>
              <a:t>: Avian influenza (Influenza A </a:t>
            </a:r>
            <a:r>
              <a:rPr lang="en-US" sz="2800" dirty="0" smtClean="0"/>
              <a:t>H5N1) – do </a:t>
            </a:r>
            <a:r>
              <a:rPr lang="en-US" sz="2800" dirty="0">
                <a:solidFill>
                  <a:srgbClr val="FF0000"/>
                </a:solidFill>
              </a:rPr>
              <a:t>not </a:t>
            </a:r>
            <a:r>
              <a:rPr lang="en-US" sz="2800" dirty="0"/>
              <a:t>culture </a:t>
            </a:r>
            <a:r>
              <a:rPr lang="en-US" sz="2800" dirty="0" smtClean="0"/>
              <a:t>unless </a:t>
            </a:r>
            <a:r>
              <a:rPr lang="en-US" sz="2800" dirty="0"/>
              <a:t>using enhanced BSL-3 laboratory conditions.</a:t>
            </a:r>
          </a:p>
        </p:txBody>
      </p:sp>
      <p:sp>
        <p:nvSpPr>
          <p:cNvPr id="2" name="Title 1"/>
          <p:cNvSpPr>
            <a:spLocks noGrp="1"/>
          </p:cNvSpPr>
          <p:nvPr>
            <p:ph type="title"/>
          </p:nvPr>
        </p:nvSpPr>
        <p:spPr/>
        <p:txBody>
          <a:bodyPr/>
          <a:lstStyle/>
          <a:p>
            <a:r>
              <a:rPr lang="en-US" dirty="0"/>
              <a:t>Other Agents of Bioterrorism: Viruses</a:t>
            </a:r>
          </a:p>
        </p:txBody>
      </p:sp>
    </p:spTree>
    <p:extLst>
      <p:ext uri="{BB962C8B-B14F-4D97-AF65-F5344CB8AC3E}">
        <p14:creationId xmlns:p14="http://schemas.microsoft.com/office/powerpoint/2010/main" val="1764498457"/>
      </p:ext>
    </p:extLst>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9067800" cy="661720"/>
          </a:xfrm>
        </p:spPr>
        <p:txBody>
          <a:bodyPr/>
          <a:lstStyle/>
          <a:p>
            <a:r>
              <a:rPr lang="en-US" dirty="0" smtClean="0"/>
              <a:t>Other 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r>
              <a:rPr lang="en-US" dirty="0" smtClean="0"/>
              <a:t>Chemicals</a:t>
            </a:r>
            <a:endParaRPr lang="en-US" dirty="0"/>
          </a:p>
        </p:txBody>
      </p:sp>
    </p:spTree>
    <p:extLst>
      <p:ext uri="{BB962C8B-B14F-4D97-AF65-F5344CB8AC3E}">
        <p14:creationId xmlns:p14="http://schemas.microsoft.com/office/powerpoint/2010/main" val="35711853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C7841517-5040-4D7B-8B3F-F92A3E767E17}"/>
              </a:ext>
            </a:extLst>
          </p:cNvPr>
          <p:cNvSpPr>
            <a:spLocks noGrp="1" noChangeArrowheads="1"/>
          </p:cNvSpPr>
          <p:nvPr>
            <p:ph idx="1"/>
          </p:nvPr>
        </p:nvSpPr>
        <p:spPr>
          <a:xfrm>
            <a:off x="609600" y="990600"/>
            <a:ext cx="11277600" cy="5238357"/>
          </a:xfrm>
        </p:spPr>
        <p:txBody>
          <a:bodyPr/>
          <a:lstStyle/>
          <a:p>
            <a:pPr eaLnBrk="1" hangingPunct="1">
              <a:buFont typeface="Wingdings" panose="05000000000000000000" pitchFamily="2" charset="2"/>
              <a:buNone/>
              <a:defRPr/>
            </a:pPr>
            <a:r>
              <a:rPr lang="en-US" sz="2800" dirty="0"/>
              <a:t>Collect Specimens</a:t>
            </a:r>
          </a:p>
          <a:p>
            <a:pPr lvl="1" eaLnBrk="1" hangingPunct="1">
              <a:defRPr/>
            </a:pPr>
            <a:r>
              <a:rPr lang="en-US" sz="2400" dirty="0" smtClean="0"/>
              <a:t>Advise </a:t>
            </a:r>
            <a:r>
              <a:rPr lang="en-US" sz="2400" dirty="0"/>
              <a:t>clinical staff in prompt collection and transport of specimens from those exposed or possibly exposed</a:t>
            </a:r>
          </a:p>
          <a:p>
            <a:pPr lvl="1" eaLnBrk="1" hangingPunct="1">
              <a:defRPr/>
            </a:pPr>
            <a:r>
              <a:rPr lang="en-US" sz="2400" dirty="0"/>
              <a:t>Follow the Chemical Terrorism Event Specimen Collection </a:t>
            </a:r>
            <a:r>
              <a:rPr lang="en-US" sz="2400" dirty="0" smtClean="0"/>
              <a:t>Guidelines</a:t>
            </a:r>
          </a:p>
          <a:p>
            <a:pPr marL="457200" lvl="1" indent="0" eaLnBrk="1" hangingPunct="1">
              <a:buNone/>
              <a:defRPr/>
            </a:pPr>
            <a:endParaRPr lang="en-US" sz="2400" dirty="0"/>
          </a:p>
          <a:p>
            <a:pPr>
              <a:buNone/>
              <a:defRPr/>
            </a:pPr>
            <a:r>
              <a:rPr lang="en-US" sz="2800" dirty="0" smtClean="0"/>
              <a:t>Specimens </a:t>
            </a:r>
            <a:r>
              <a:rPr lang="en-US" sz="2800" dirty="0"/>
              <a:t>Collected from People Potentially Exposed to Chemical Terrorism Agents (8/2016)</a:t>
            </a:r>
          </a:p>
          <a:p>
            <a:pPr lvl="1">
              <a:defRPr/>
            </a:pPr>
            <a:r>
              <a:rPr lang="en-US" sz="2400" dirty="0"/>
              <a:t>Shipping Instructions for </a:t>
            </a:r>
            <a:r>
              <a:rPr lang="en-US" sz="2400" dirty="0" smtClean="0"/>
              <a:t>Blood Specimens </a:t>
            </a:r>
            <a:r>
              <a:rPr lang="en-US" sz="2400" dirty="0">
                <a:hlinkClick r:id="rId3"/>
              </a:rPr>
              <a:t>https://emergency.cdc.gov/labissues/pdf/chemspecimenshipping-blood1.pdf</a:t>
            </a:r>
            <a:endParaRPr lang="en-US" sz="2400" dirty="0"/>
          </a:p>
          <a:p>
            <a:pPr lvl="1">
              <a:defRPr/>
            </a:pPr>
            <a:r>
              <a:rPr lang="en-US" sz="2400" dirty="0"/>
              <a:t>Shipping Instructions for </a:t>
            </a:r>
            <a:r>
              <a:rPr lang="en-US" sz="2400" dirty="0" smtClean="0"/>
              <a:t>Urine Specimens </a:t>
            </a:r>
            <a:r>
              <a:rPr lang="en-US" sz="2400" dirty="0">
                <a:hlinkClick r:id="rId4"/>
              </a:rPr>
              <a:t>https://emergency.cdc.gov/labissues/pdf/chemspecimenshipping-urine1.pdf</a:t>
            </a:r>
            <a:endParaRPr lang="en-US" sz="2400" dirty="0"/>
          </a:p>
          <a:p>
            <a:pPr lvl="1" eaLnBrk="1" hangingPunct="1">
              <a:defRPr/>
            </a:pPr>
            <a:endParaRPr lang="en-US" sz="2400" dirty="0"/>
          </a:p>
        </p:txBody>
      </p:sp>
      <p:sp>
        <p:nvSpPr>
          <p:cNvPr id="2" name="Title 1"/>
          <p:cNvSpPr>
            <a:spLocks noGrp="1"/>
          </p:cNvSpPr>
          <p:nvPr>
            <p:ph type="title"/>
          </p:nvPr>
        </p:nvSpPr>
        <p:spPr/>
        <p:txBody>
          <a:bodyPr/>
          <a:lstStyle/>
          <a:p>
            <a:r>
              <a:rPr lang="en-US" dirty="0"/>
              <a:t>Other Agents of Bioterrorism: </a:t>
            </a:r>
            <a:r>
              <a:rPr lang="en-US" dirty="0" smtClean="0"/>
              <a:t>Chemicals</a:t>
            </a:r>
            <a:endParaRPr lang="en-US" dirty="0"/>
          </a:p>
        </p:txBody>
      </p:sp>
    </p:spTree>
    <p:extLst>
      <p:ext uri="{BB962C8B-B14F-4D97-AF65-F5344CB8AC3E}">
        <p14:creationId xmlns:p14="http://schemas.microsoft.com/office/powerpoint/2010/main" val="2670001103"/>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4691" name="Rectangle 3">
            <a:extLst>
              <a:ext uri="{FF2B5EF4-FFF2-40B4-BE49-F238E27FC236}">
                <a16:creationId xmlns:a16="http://schemas.microsoft.com/office/drawing/2014/main" id="{FE579F61-11F6-42EB-9B5A-5728A454A35C}"/>
              </a:ext>
            </a:extLst>
          </p:cNvPr>
          <p:cNvSpPr>
            <a:spLocks noGrp="1" noChangeArrowheads="1"/>
          </p:cNvSpPr>
          <p:nvPr>
            <p:ph type="title"/>
          </p:nvPr>
        </p:nvSpPr>
        <p:spPr>
          <a:xfrm>
            <a:off x="2844801" y="500063"/>
            <a:ext cx="6932613" cy="914400"/>
          </a:xfrm>
        </p:spPr>
        <p:txBody>
          <a:bodyPr/>
          <a:lstStyle/>
          <a:p>
            <a:pPr eaLnBrk="1" hangingPunct="1">
              <a:defRPr/>
            </a:pPr>
            <a:r>
              <a:rPr lang="en-US"/>
              <a:t>Other Agents—</a:t>
            </a:r>
            <a:r>
              <a:rPr lang="en-US">
                <a:solidFill>
                  <a:srgbClr val="00FFCC"/>
                </a:solidFill>
              </a:rPr>
              <a:t>Chemicals</a:t>
            </a:r>
          </a:p>
        </p:txBody>
      </p:sp>
      <p:pic>
        <p:nvPicPr>
          <p:cNvPr id="428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36525"/>
            <a:ext cx="852170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8591157"/>
      </p:ext>
    </p:extLst>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9FCB20C9-B1ED-4F61-B447-3A996CFFF58A}"/>
              </a:ext>
            </a:extLst>
          </p:cNvPr>
          <p:cNvSpPr>
            <a:spLocks noGrp="1" noChangeArrowheads="1"/>
          </p:cNvSpPr>
          <p:nvPr>
            <p:ph idx="1"/>
          </p:nvPr>
        </p:nvSpPr>
        <p:spPr>
          <a:xfrm>
            <a:off x="1714500" y="2228850"/>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rgbClr val="B42E34"/>
                </a:solidFill>
              </a:rPr>
              <a:t>CONTACT YOUR LRN </a:t>
            </a:r>
            <a:endParaRPr lang="en-US" sz="4000" dirty="0" smtClean="0">
              <a:solidFill>
                <a:srgbClr val="B42E34"/>
              </a:solidFill>
            </a:endParaRPr>
          </a:p>
          <a:p>
            <a:pPr algn="ctr" eaLnBrk="1" hangingPunct="1">
              <a:buFont typeface="Wingdings" panose="05000000000000000000" pitchFamily="2" charset="2"/>
              <a:buNone/>
              <a:defRPr/>
            </a:pPr>
            <a:r>
              <a:rPr lang="en-US" sz="4000" dirty="0" smtClean="0">
                <a:solidFill>
                  <a:srgbClr val="B42E34"/>
                </a:solidFill>
              </a:rPr>
              <a:t>reference </a:t>
            </a:r>
            <a:r>
              <a:rPr lang="en-US" sz="4000" dirty="0">
                <a:solidFill>
                  <a:srgbClr val="B42E34"/>
                </a:solidFill>
              </a:rPr>
              <a:t>laboratory</a:t>
            </a:r>
          </a:p>
        </p:txBody>
      </p:sp>
    </p:spTree>
    <p:extLst>
      <p:ext uri="{BB962C8B-B14F-4D97-AF65-F5344CB8AC3E}">
        <p14:creationId xmlns:p14="http://schemas.microsoft.com/office/powerpoint/2010/main" val="207761052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a:extLst>
              <a:ext uri="{FF2B5EF4-FFF2-40B4-BE49-F238E27FC236}">
                <a16:creationId xmlns:a16="http://schemas.microsoft.com/office/drawing/2014/main" id="{9FD0B063-485A-4F67-8581-BCCFDBE7BF2A}"/>
              </a:ext>
            </a:extLst>
          </p:cNvPr>
          <p:cNvSpPr>
            <a:spLocks noGrp="1" noChangeArrowheads="1"/>
          </p:cNvSpPr>
          <p:nvPr>
            <p:ph idx="1"/>
          </p:nvPr>
        </p:nvSpPr>
        <p:spPr>
          <a:xfrm>
            <a:off x="743178" y="1403694"/>
            <a:ext cx="8226425" cy="2936188"/>
          </a:xfrm>
        </p:spPr>
        <p:txBody>
          <a:bodyPr/>
          <a:lstStyle/>
          <a:p>
            <a:pPr eaLnBrk="1" hangingPunct="1">
              <a:buFont typeface="Wingdings" panose="05000000000000000000" pitchFamily="2" charset="2"/>
              <a:buNone/>
              <a:defRPr/>
            </a:pPr>
            <a:r>
              <a:rPr lang="en-US" b="1" i="1" dirty="0"/>
              <a:t>Coxiella burnetii</a:t>
            </a:r>
          </a:p>
          <a:p>
            <a:pPr eaLnBrk="1" hangingPunct="1">
              <a:buFont typeface="Wingdings" panose="05000000000000000000" pitchFamily="2" charset="2"/>
              <a:buNone/>
              <a:defRPr/>
            </a:pPr>
            <a:endParaRPr lang="en-US" sz="2000" i="1" dirty="0"/>
          </a:p>
          <a:p>
            <a:pPr lvl="1" eaLnBrk="1" hangingPunct="1">
              <a:defRPr/>
            </a:pPr>
            <a:r>
              <a:rPr lang="en-US" dirty="0"/>
              <a:t>Rickettsia-like, pleomorphic, coccobacillus</a:t>
            </a:r>
          </a:p>
          <a:p>
            <a:pPr lvl="1" eaLnBrk="1" hangingPunct="1">
              <a:defRPr/>
            </a:pPr>
            <a:r>
              <a:rPr lang="en-US" dirty="0"/>
              <a:t>Causes “Q fever”</a:t>
            </a:r>
          </a:p>
          <a:p>
            <a:pPr lvl="1" eaLnBrk="1" hangingPunct="1">
              <a:defRPr/>
            </a:pPr>
            <a:r>
              <a:rPr lang="en-US" dirty="0"/>
              <a:t>Can grow in common cell lines used in viral tissue culture</a:t>
            </a:r>
          </a:p>
        </p:txBody>
      </p:sp>
      <p:pic>
        <p:nvPicPr>
          <p:cNvPr id="384005" name="Picture 5" descr="Q_fever_bacter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8098" y="3352800"/>
            <a:ext cx="2164914" cy="257124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84006" name="Picture 6" descr="q-fe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39200" y="768466"/>
            <a:ext cx="2744787" cy="19615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762000" y="457200"/>
            <a:ext cx="10972800" cy="66172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Other Agents of Bioterrorism</a:t>
            </a:r>
            <a:endParaRPr lang="en-US" dirty="0"/>
          </a:p>
        </p:txBody>
      </p:sp>
    </p:spTree>
    <p:extLst>
      <p:ext uri="{BB962C8B-B14F-4D97-AF65-F5344CB8AC3E}">
        <p14:creationId xmlns:p14="http://schemas.microsoft.com/office/powerpoint/2010/main" val="1476000356"/>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3">
            <a:extLst>
              <a:ext uri="{FF2B5EF4-FFF2-40B4-BE49-F238E27FC236}">
                <a16:creationId xmlns:a16="http://schemas.microsoft.com/office/drawing/2014/main" id="{27FF8E6C-FE18-4A13-8155-4AA836DD0424}"/>
              </a:ext>
            </a:extLst>
          </p:cNvPr>
          <p:cNvSpPr>
            <a:spLocks noGrp="1" noChangeArrowheads="1"/>
          </p:cNvSpPr>
          <p:nvPr>
            <p:ph idx="1"/>
          </p:nvPr>
        </p:nvSpPr>
        <p:spPr>
          <a:xfrm>
            <a:off x="914400" y="1072241"/>
            <a:ext cx="9906000" cy="4795159"/>
          </a:xfrm>
        </p:spPr>
        <p:txBody>
          <a:bodyPr/>
          <a:lstStyle/>
          <a:p>
            <a:pPr eaLnBrk="1" hangingPunct="1">
              <a:buFont typeface="Wingdings" panose="05000000000000000000" pitchFamily="2" charset="2"/>
              <a:buNone/>
              <a:defRPr/>
            </a:pPr>
            <a:r>
              <a:rPr lang="en-US" i="1" dirty="0"/>
              <a:t>Coxiella </a:t>
            </a:r>
            <a:r>
              <a:rPr lang="en-US" i="1" dirty="0" smtClean="0"/>
              <a:t>burnetii cont.</a:t>
            </a:r>
            <a:endParaRPr lang="en-US" dirty="0"/>
          </a:p>
          <a:p>
            <a:pPr eaLnBrk="1" hangingPunct="1">
              <a:buFont typeface="Wingdings" panose="05000000000000000000" pitchFamily="2" charset="2"/>
              <a:buNone/>
              <a:defRPr/>
            </a:pPr>
            <a:endParaRPr lang="en-US" sz="2000" i="1" dirty="0"/>
          </a:p>
          <a:p>
            <a:pPr lvl="1" eaLnBrk="1" hangingPunct="1">
              <a:defRPr/>
            </a:pPr>
            <a:r>
              <a:rPr lang="en-US" dirty="0"/>
              <a:t>Whole blood for serum (acute and convalescent)</a:t>
            </a:r>
          </a:p>
          <a:p>
            <a:pPr lvl="1" eaLnBrk="1" hangingPunct="1">
              <a:defRPr/>
            </a:pPr>
            <a:r>
              <a:rPr lang="en-US" dirty="0"/>
              <a:t>Whole blood (EDTA, citrate) for PCR or culture</a:t>
            </a:r>
          </a:p>
          <a:p>
            <a:pPr lvl="1" eaLnBrk="1" hangingPunct="1">
              <a:defRPr/>
            </a:pPr>
            <a:r>
              <a:rPr lang="en-US" dirty="0"/>
              <a:t>Tissues, body fluids, cell </a:t>
            </a:r>
            <a:r>
              <a:rPr lang="en-US" dirty="0" smtClean="0"/>
              <a:t>culture</a:t>
            </a:r>
          </a:p>
          <a:p>
            <a:pPr marL="457200" lvl="1" indent="0" eaLnBrk="1" hangingPunct="1">
              <a:buNone/>
              <a:defRPr/>
            </a:pPr>
            <a:endParaRPr lang="en-US" sz="2000" dirty="0"/>
          </a:p>
          <a:p>
            <a:pPr lvl="1" eaLnBrk="1" hangingPunct="1">
              <a:buFont typeface="Wingdings" panose="05000000000000000000" pitchFamily="2" charset="2"/>
              <a:buNone/>
              <a:defRPr/>
            </a:pPr>
            <a:r>
              <a:rPr lang="en-US" dirty="0"/>
              <a:t>Send to LRN reference lab for testing by </a:t>
            </a:r>
            <a:r>
              <a:rPr lang="en-US" dirty="0" smtClean="0"/>
              <a:t>PCR</a:t>
            </a:r>
          </a:p>
          <a:p>
            <a:pPr lvl="1" eaLnBrk="1" hangingPunct="1">
              <a:buFont typeface="Wingdings" panose="05000000000000000000" pitchFamily="2" charset="2"/>
              <a:buNone/>
              <a:defRPr/>
            </a:pPr>
            <a:endParaRPr lang="en-US" sz="2000" dirty="0"/>
          </a:p>
          <a:p>
            <a:pPr lvl="1" eaLnBrk="1" hangingPunct="1">
              <a:buFont typeface="Wingdings" panose="05000000000000000000" pitchFamily="2" charset="2"/>
              <a:buNone/>
              <a:defRPr/>
            </a:pPr>
            <a:r>
              <a:rPr lang="en-US" dirty="0"/>
              <a:t>Note: This organism is highly </a:t>
            </a:r>
            <a:r>
              <a:rPr lang="en-US" dirty="0" smtClean="0"/>
              <a:t>infectious! </a:t>
            </a:r>
          </a:p>
          <a:p>
            <a:pPr lvl="1" eaLnBrk="1" hangingPunct="1">
              <a:buFont typeface="Wingdings" panose="05000000000000000000" pitchFamily="2" charset="2"/>
              <a:buNone/>
              <a:defRPr/>
            </a:pPr>
            <a:r>
              <a:rPr lang="en-US" dirty="0" smtClean="0">
                <a:solidFill>
                  <a:srgbClr val="FF0000"/>
                </a:solidFill>
              </a:rPr>
              <a:t>BSL-3 </a:t>
            </a:r>
            <a:r>
              <a:rPr lang="en-US" dirty="0">
                <a:solidFill>
                  <a:srgbClr val="FF0000"/>
                </a:solidFill>
              </a:rPr>
              <a:t>laboratory required</a:t>
            </a:r>
          </a:p>
        </p:txBody>
      </p:sp>
      <p:sp>
        <p:nvSpPr>
          <p:cNvPr id="3" name="Title 2"/>
          <p:cNvSpPr>
            <a:spLocks noGrp="1"/>
          </p:cNvSpPr>
          <p:nvPr>
            <p:ph type="title"/>
          </p:nvPr>
        </p:nvSpPr>
        <p:spPr>
          <a:xfrm>
            <a:off x="609600" y="304800"/>
            <a:ext cx="10972800" cy="661720"/>
          </a:xfrm>
        </p:spPr>
        <p:txBody>
          <a:bodyPr/>
          <a:lstStyle/>
          <a:p>
            <a:r>
              <a:rPr lang="en-US" dirty="0"/>
              <a:t>Other Agents of </a:t>
            </a:r>
            <a:r>
              <a:rPr lang="en-US" dirty="0" smtClean="0"/>
              <a:t>Bioterrorism</a:t>
            </a:r>
            <a:endParaRPr lang="en-US" dirty="0"/>
          </a:p>
        </p:txBody>
      </p:sp>
    </p:spTree>
    <p:extLst>
      <p:ext uri="{BB962C8B-B14F-4D97-AF65-F5344CB8AC3E}">
        <p14:creationId xmlns:p14="http://schemas.microsoft.com/office/powerpoint/2010/main" val="3872974130"/>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9067800" cy="661720"/>
          </a:xfrm>
        </p:spPr>
        <p:txBody>
          <a:bodyPr/>
          <a:lstStyle/>
          <a:p>
            <a:r>
              <a:rPr lang="en-US" dirty="0" smtClean="0"/>
              <a:t>Other Agents of Bioterrorism: Toxins</a:t>
            </a:r>
            <a:endParaRPr lang="en-US" dirty="0"/>
          </a:p>
        </p:txBody>
      </p:sp>
      <p:sp>
        <p:nvSpPr>
          <p:cNvPr id="4" name="Subtitle 3"/>
          <p:cNvSpPr>
            <a:spLocks noGrp="1"/>
          </p:cNvSpPr>
          <p:nvPr>
            <p:ph type="subTitle" idx="1"/>
          </p:nvPr>
        </p:nvSpPr>
        <p:spPr>
          <a:xfrm>
            <a:off x="609600" y="3499994"/>
            <a:ext cx="9067800" cy="1031051"/>
          </a:xfrm>
        </p:spPr>
        <p:txBody>
          <a:bodyPr/>
          <a:lstStyle/>
          <a:p>
            <a:r>
              <a:rPr lang="en-US" dirty="0" smtClean="0"/>
              <a:t>Ricin, Staphylococcal </a:t>
            </a:r>
            <a:r>
              <a:rPr lang="en-US" dirty="0"/>
              <a:t>enterotoxin B (SEB</a:t>
            </a:r>
            <a:r>
              <a:rPr lang="en-US" dirty="0" smtClean="0"/>
              <a:t>), and </a:t>
            </a:r>
            <a:r>
              <a:rPr lang="en-US" i="1" dirty="0" smtClean="0"/>
              <a:t>Clostridium </a:t>
            </a:r>
            <a:r>
              <a:rPr lang="en-US" i="1" dirty="0"/>
              <a:t>botulinum</a:t>
            </a:r>
            <a:r>
              <a:rPr lang="en-US" dirty="0" smtClean="0"/>
              <a:t> </a:t>
            </a:r>
            <a:endParaRPr lang="en-US" dirty="0"/>
          </a:p>
        </p:txBody>
      </p:sp>
    </p:spTree>
    <p:extLst>
      <p:ext uri="{BB962C8B-B14F-4D97-AF65-F5344CB8AC3E}">
        <p14:creationId xmlns:p14="http://schemas.microsoft.com/office/powerpoint/2010/main" val="780993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E30733E5-1C5F-4F10-984B-36CF26CC54D2}"/>
              </a:ext>
            </a:extLst>
          </p:cNvPr>
          <p:cNvSpPr>
            <a:spLocks noGrp="1" noChangeArrowheads="1"/>
          </p:cNvSpPr>
          <p:nvPr>
            <p:ph idx="1"/>
          </p:nvPr>
        </p:nvSpPr>
        <p:spPr>
          <a:xfrm>
            <a:off x="609600" y="1258770"/>
            <a:ext cx="8226425" cy="1902059"/>
          </a:xfrm>
        </p:spPr>
        <p:txBody>
          <a:bodyPr/>
          <a:lstStyle/>
          <a:p>
            <a:pPr eaLnBrk="1" hangingPunct="1">
              <a:buFont typeface="Wingdings" panose="05000000000000000000" pitchFamily="2" charset="2"/>
              <a:buNone/>
              <a:defRPr/>
            </a:pPr>
            <a:r>
              <a:rPr lang="en-US" b="1" dirty="0"/>
              <a:t>Ricin </a:t>
            </a:r>
          </a:p>
          <a:p>
            <a:pPr eaLnBrk="1" hangingPunct="1">
              <a:buFont typeface="Wingdings" panose="05000000000000000000" pitchFamily="2" charset="2"/>
              <a:buNone/>
              <a:defRPr/>
            </a:pPr>
            <a:endParaRPr lang="en-US" sz="2000" u="sng" dirty="0"/>
          </a:p>
          <a:p>
            <a:pPr lvl="1" eaLnBrk="1" hangingPunct="1">
              <a:defRPr/>
            </a:pPr>
            <a:r>
              <a:rPr lang="en-US" dirty="0"/>
              <a:t>Collect as per instructions for persons exposed to Chemical Agents</a:t>
            </a:r>
          </a:p>
        </p:txBody>
      </p:sp>
      <p:pic>
        <p:nvPicPr>
          <p:cNvPr id="390148" name="Picture 4" descr="MVC-495F"/>
          <p:cNvPicPr>
            <a:picLocks noChangeAspect="1" noChangeArrowheads="1"/>
          </p:cNvPicPr>
          <p:nvPr/>
        </p:nvPicPr>
        <p:blipFill>
          <a:blip r:embed="rId3">
            <a:extLst>
              <a:ext uri="{28A0092B-C50C-407E-A947-70E740481C1C}">
                <a14:useLocalDpi xmlns:a14="http://schemas.microsoft.com/office/drawing/2010/main" val="0"/>
              </a:ext>
            </a:extLst>
          </a:blip>
          <a:srcRect l="11667" t="12389" r="32408" b="36339"/>
          <a:stretch>
            <a:fillRect/>
          </a:stretch>
        </p:blipFill>
        <p:spPr bwMode="auto">
          <a:xfrm>
            <a:off x="6248400" y="3894009"/>
            <a:ext cx="3322244" cy="204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149" name="Picture 5" descr="ricinpl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2209800"/>
            <a:ext cx="3091069" cy="2061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3366628369"/>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E07F8CF1-E275-42FC-BB99-234C4BB0D74B}"/>
              </a:ext>
            </a:extLst>
          </p:cNvPr>
          <p:cNvSpPr>
            <a:spLocks noGrp="1" noChangeArrowheads="1"/>
          </p:cNvSpPr>
          <p:nvPr>
            <p:ph idx="1"/>
          </p:nvPr>
        </p:nvSpPr>
        <p:spPr>
          <a:xfrm>
            <a:off x="609600" y="1177088"/>
            <a:ext cx="9161464" cy="5299912"/>
          </a:xfrm>
        </p:spPr>
        <p:txBody>
          <a:bodyPr/>
          <a:lstStyle/>
          <a:p>
            <a:pPr eaLnBrk="1" hangingPunct="1">
              <a:buFont typeface="Wingdings" panose="05000000000000000000" pitchFamily="2" charset="2"/>
              <a:buNone/>
              <a:defRPr/>
            </a:pPr>
            <a:r>
              <a:rPr lang="en-US" b="1" dirty="0"/>
              <a:t>Staphylococcal enterotoxin B (SEB) </a:t>
            </a:r>
          </a:p>
          <a:p>
            <a:pPr eaLnBrk="1" hangingPunct="1">
              <a:buFont typeface="Wingdings" panose="05000000000000000000" pitchFamily="2" charset="2"/>
              <a:buNone/>
              <a:defRPr/>
            </a:pPr>
            <a:r>
              <a:rPr lang="en-US" sz="2800" dirty="0">
                <a:effectLst/>
              </a:rPr>
              <a:t>The LRN Reference Laboratories no longer have specific testing available.  Contact them for guidance.</a:t>
            </a:r>
          </a:p>
          <a:p>
            <a:pPr lvl="1" eaLnBrk="1" hangingPunct="1">
              <a:defRPr/>
            </a:pPr>
            <a:r>
              <a:rPr lang="en-US" dirty="0"/>
              <a:t>Clinical Specimens</a:t>
            </a:r>
          </a:p>
          <a:p>
            <a:pPr marL="857250" lvl="2" indent="0" eaLnBrk="1" hangingPunct="1">
              <a:buNone/>
              <a:defRPr/>
            </a:pPr>
            <a:r>
              <a:rPr lang="en-US" dirty="0"/>
              <a:t>	• Contact your LRN Reference level laboratory for specific guidance prior to specimen collection</a:t>
            </a:r>
          </a:p>
          <a:p>
            <a:pPr lvl="1" eaLnBrk="1" hangingPunct="1">
              <a:defRPr/>
            </a:pPr>
            <a:r>
              <a:rPr lang="en-US" dirty="0"/>
              <a:t>Culture isolate</a:t>
            </a:r>
          </a:p>
          <a:p>
            <a:pPr marL="857250" lvl="2" indent="0" eaLnBrk="1" hangingPunct="1">
              <a:buNone/>
              <a:defRPr/>
            </a:pPr>
            <a:r>
              <a:rPr lang="en-US" dirty="0"/>
              <a:t>• Fresh subculture on agar slant or transport swab</a:t>
            </a:r>
          </a:p>
          <a:p>
            <a:pPr marL="857250" lvl="2" indent="0" eaLnBrk="1" hangingPunct="1">
              <a:buNone/>
              <a:defRPr/>
            </a:pPr>
            <a:r>
              <a:rPr lang="en-US" dirty="0"/>
              <a:t>• Transport at 2 to 8</a:t>
            </a:r>
            <a:r>
              <a:rPr lang="en-US" baseline="30000" dirty="0"/>
              <a:t>o</a:t>
            </a:r>
            <a:r>
              <a:rPr lang="en-US" dirty="0"/>
              <a:t>C</a:t>
            </a:r>
          </a:p>
          <a:p>
            <a:pPr marL="857250" lvl="2" indent="0" eaLnBrk="1" hangingPunct="1">
              <a:buNone/>
              <a:defRPr/>
            </a:pPr>
            <a:r>
              <a:rPr lang="en-US" dirty="0"/>
              <a:t>• Store at room temperature</a:t>
            </a:r>
          </a:p>
          <a:p>
            <a:pPr marL="457200" lvl="1" indent="0" eaLnBrk="1" hangingPunct="1">
              <a:buSzPct val="76000"/>
              <a:buNone/>
              <a:defRPr/>
            </a:pPr>
            <a:r>
              <a:rPr lang="en-US" sz="3200" dirty="0"/>
              <a:t>	</a:t>
            </a:r>
            <a:endParaRPr lang="en-US" dirty="0"/>
          </a:p>
        </p:txBody>
      </p:sp>
      <p:pic>
        <p:nvPicPr>
          <p:cNvPr id="392196" name="Picture 4" descr="5144_lores-S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7800" y="3690466"/>
            <a:ext cx="2655888" cy="25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2459868328"/>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3">
            <a:extLst>
              <a:ext uri="{FF2B5EF4-FFF2-40B4-BE49-F238E27FC236}">
                <a16:creationId xmlns:a16="http://schemas.microsoft.com/office/drawing/2014/main" id="{1393E1D7-2E1E-4BF9-9B91-08065F9D3256}"/>
              </a:ext>
            </a:extLst>
          </p:cNvPr>
          <p:cNvSpPr>
            <a:spLocks noGrp="1" noChangeArrowheads="1"/>
          </p:cNvSpPr>
          <p:nvPr>
            <p:ph idx="1"/>
          </p:nvPr>
        </p:nvSpPr>
        <p:spPr>
          <a:xfrm>
            <a:off x="607423" y="1203639"/>
            <a:ext cx="9908177" cy="4130361"/>
          </a:xfrm>
        </p:spPr>
        <p:txBody>
          <a:bodyPr/>
          <a:lstStyle/>
          <a:p>
            <a:pPr eaLnBrk="1" hangingPunct="1">
              <a:buFont typeface="Wingdings" panose="05000000000000000000" pitchFamily="2" charset="2"/>
              <a:buNone/>
              <a:defRPr/>
            </a:pPr>
            <a:r>
              <a:rPr lang="en-US" dirty="0"/>
              <a:t>Staphylococcal enterotoxin B (SEB) </a:t>
            </a:r>
            <a:r>
              <a:rPr lang="en-US" dirty="0" smtClean="0"/>
              <a:t>cont.</a:t>
            </a:r>
            <a:endParaRPr lang="en-US" sz="2000" dirty="0"/>
          </a:p>
          <a:p>
            <a:pPr lvl="1" eaLnBrk="1" hangingPunct="1">
              <a:defRPr/>
            </a:pPr>
            <a:r>
              <a:rPr lang="en-US" dirty="0"/>
              <a:t>Food</a:t>
            </a:r>
          </a:p>
          <a:p>
            <a:pPr marL="857250" lvl="2" indent="0" eaLnBrk="1" hangingPunct="1">
              <a:buNone/>
              <a:defRPr/>
            </a:pPr>
            <a:r>
              <a:rPr lang="en-US" dirty="0"/>
              <a:t>• Sentinel laboratories should forward these specimens directly to an LRN Reference or FERN laboratory </a:t>
            </a:r>
          </a:p>
          <a:p>
            <a:pPr marL="1200150" lvl="2" indent="-342900" eaLnBrk="1" hangingPunct="1">
              <a:buFont typeface="Arial" panose="020B0604020202020204" pitchFamily="34" charset="0"/>
              <a:buChar char="•"/>
              <a:defRPr/>
            </a:pPr>
            <a:r>
              <a:rPr lang="en-US" dirty="0"/>
              <a:t>Store and ship @ 2-8°C</a:t>
            </a:r>
          </a:p>
          <a:p>
            <a:pPr lvl="1" eaLnBrk="1" hangingPunct="1">
              <a:defRPr/>
            </a:pPr>
            <a:r>
              <a:rPr lang="en-US" dirty="0"/>
              <a:t>Environmental (non-food)</a:t>
            </a:r>
          </a:p>
          <a:p>
            <a:pPr marL="857250" lvl="2" indent="0" eaLnBrk="1" hangingPunct="1">
              <a:buNone/>
              <a:defRPr/>
            </a:pPr>
            <a:r>
              <a:rPr lang="en-US" dirty="0"/>
              <a:t>• Sentinel facilities should not attempt to collect these samples</a:t>
            </a:r>
          </a:p>
          <a:p>
            <a:pPr marL="857250" lvl="2" indent="0" eaLnBrk="1" hangingPunct="1">
              <a:buNone/>
              <a:defRPr/>
            </a:pPr>
            <a:r>
              <a:rPr lang="en-US" dirty="0"/>
              <a:t>• Contact your designated LRN Reference level laboratory for guidance</a:t>
            </a:r>
          </a:p>
        </p:txBody>
      </p:sp>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1082166861"/>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7F42612D-CCA8-4EEE-8F2F-C00E6444C01A}"/>
              </a:ext>
            </a:extLst>
          </p:cNvPr>
          <p:cNvSpPr>
            <a:spLocks noGrp="1" noChangeArrowheads="1"/>
          </p:cNvSpPr>
          <p:nvPr>
            <p:ph sz="half" idx="1"/>
          </p:nvPr>
        </p:nvSpPr>
        <p:spPr>
          <a:xfrm>
            <a:off x="609600" y="1219200"/>
            <a:ext cx="8948738" cy="4756150"/>
          </a:xfrm>
        </p:spPr>
        <p:txBody>
          <a:bodyPr/>
          <a:lstStyle/>
          <a:p>
            <a:pPr>
              <a:buNone/>
              <a:defRPr/>
            </a:pPr>
            <a:r>
              <a:rPr lang="en-US" sz="3200" b="1" i="1" dirty="0"/>
              <a:t>Clostridium </a:t>
            </a:r>
            <a:r>
              <a:rPr lang="en-US" sz="3200" b="1" i="1" dirty="0" smtClean="0"/>
              <a:t>botulinum: </a:t>
            </a:r>
            <a:r>
              <a:rPr lang="en-US" sz="3200" b="1" dirty="0" smtClean="0"/>
              <a:t>Botulism</a:t>
            </a:r>
            <a:r>
              <a:rPr lang="en-US" sz="3200" dirty="0" smtClean="0"/>
              <a:t> </a:t>
            </a:r>
            <a:endParaRPr lang="en-US" sz="3200" dirty="0"/>
          </a:p>
          <a:p>
            <a:pPr eaLnBrk="1" hangingPunct="1">
              <a:buFont typeface="Wingdings" panose="05000000000000000000" pitchFamily="2" charset="2"/>
              <a:buNone/>
              <a:defRPr/>
            </a:pPr>
            <a:endParaRPr lang="en-US" sz="2000" u="sng" dirty="0"/>
          </a:p>
          <a:p>
            <a:pPr lvl="1" eaLnBrk="1" hangingPunct="1">
              <a:defRPr/>
            </a:pPr>
            <a:r>
              <a:rPr lang="en-US" sz="2800" dirty="0"/>
              <a:t>The suspicion of botulism is a public health emergency: notify both local public health officials and the state public health laboratory for approval to submit samples for testing. Submit specimens without delay. </a:t>
            </a:r>
          </a:p>
          <a:p>
            <a:pPr lvl="1" eaLnBrk="1" hangingPunct="1">
              <a:defRPr/>
            </a:pPr>
            <a:r>
              <a:rPr lang="en-US" sz="2800" dirty="0">
                <a:solidFill>
                  <a:srgbClr val="B42E34"/>
                </a:solidFill>
              </a:rPr>
              <a:t>DO NOT </a:t>
            </a:r>
            <a:r>
              <a:rPr lang="en-US" sz="2800" dirty="0"/>
              <a:t>attempt to culture, identify the organism, or perform toxin analysis.</a:t>
            </a:r>
          </a:p>
          <a:p>
            <a:pPr eaLnBrk="1" hangingPunct="1">
              <a:buFont typeface="Wingdings" panose="05000000000000000000" pitchFamily="2" charset="2"/>
              <a:buNone/>
              <a:defRPr/>
            </a:pPr>
            <a:endParaRPr lang="en-US" dirty="0"/>
          </a:p>
        </p:txBody>
      </p:sp>
      <p:graphicFrame>
        <p:nvGraphicFramePr>
          <p:cNvPr id="396292" name="Object 4"/>
          <p:cNvGraphicFramePr>
            <a:graphicFrameLocks noGrp="1" noChangeAspect="1"/>
          </p:cNvGraphicFramePr>
          <p:nvPr>
            <p:ph sz="half" idx="2"/>
            <p:extLst>
              <p:ext uri="{D42A27DB-BD31-4B8C-83A1-F6EECF244321}">
                <p14:modId xmlns:p14="http://schemas.microsoft.com/office/powerpoint/2010/main" val="3763577481"/>
              </p:ext>
            </p:extLst>
          </p:nvPr>
        </p:nvGraphicFramePr>
        <p:xfrm>
          <a:off x="9863138" y="304800"/>
          <a:ext cx="1414462" cy="2138363"/>
        </p:xfrm>
        <a:graphic>
          <a:graphicData uri="http://schemas.openxmlformats.org/presentationml/2006/ole">
            <mc:AlternateContent xmlns:mc="http://schemas.openxmlformats.org/markup-compatibility/2006">
              <mc:Choice xmlns:v="urn:schemas-microsoft-com:vml" Requires="v">
                <p:oleObj spid="_x0000_s30752" name="Photo House" r:id="rId4" imgW="3026414" imgH="4572009" progId="">
                  <p:embed/>
                </p:oleObj>
              </mc:Choice>
              <mc:Fallback>
                <p:oleObj name="Photo House" r:id="rId4" imgW="3026414" imgH="4572009" progId="">
                  <p:embed/>
                  <p:pic>
                    <p:nvPicPr>
                      <p:cNvPr id="396292"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3138" y="304800"/>
                        <a:ext cx="1414462" cy="21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dirty="0"/>
              <a:t>Other Agents of Bioterrorism: Toxins</a:t>
            </a:r>
          </a:p>
        </p:txBody>
      </p:sp>
    </p:spTree>
    <p:extLst>
      <p:ext uri="{BB962C8B-B14F-4D97-AF65-F5344CB8AC3E}">
        <p14:creationId xmlns:p14="http://schemas.microsoft.com/office/powerpoint/2010/main" val="4087011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mso-contentType ?>
<FormTemplates xmlns="http://schemas.microsoft.com/sharepoint/v3/contenttype/forms">
  <Display>DocumentLibraryForm</Display>
  <Edit>DocumentLibraryForm</Edit>
  <New>DocumentLibraryForm</New>
</FormTemplates>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10.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11.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12.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13.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14.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15.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16.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17.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8.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19.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2.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20.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21.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22.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3.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24.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25.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26.xml><?xml version="1.0" encoding="utf-8"?>
<ds:datastoreItem xmlns:ds="http://schemas.openxmlformats.org/officeDocument/2006/customXml" ds:itemID="{5677317C-AD1F-4189-AEA8-A73B58BFAB29}">
  <ds:schemaRefs>
    <ds:schemaRef ds:uri="5af08be3-da31-4ed0-bd15-c2f68cc29029"/>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7.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28.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29.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3.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30.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31.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32.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3.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34.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35.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36.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37.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38.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39.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41.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42.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43.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44.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45.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46.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47.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48.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49.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50.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51.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52.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53.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54.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55.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56.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6.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7.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8.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9.xml><?xml version="1.0" encoding="utf-8"?>
<ds:datastoreItem xmlns:ds="http://schemas.openxmlformats.org/officeDocument/2006/customXml" ds:itemID="{5230ECC0-8BA5-4A0D-A931-8BD398517947}">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237</TotalTime>
  <Words>2118</Words>
  <Application>Microsoft Office PowerPoint</Application>
  <PresentationFormat>Widescreen</PresentationFormat>
  <Paragraphs>189</Paragraphs>
  <Slides>25</Slides>
  <Notes>20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35" baseType="lpstr">
      <vt:lpstr>Arial</vt:lpstr>
      <vt:lpstr>Calibri</vt:lpstr>
      <vt:lpstr>Franklin Gothic Demi</vt:lpstr>
      <vt:lpstr>Franklin Gothic Medium</vt:lpstr>
      <vt:lpstr>Gill Sans MT</vt:lpstr>
      <vt:lpstr>Times New Roman</vt:lpstr>
      <vt:lpstr>Wingdings</vt:lpstr>
      <vt:lpstr>APHL_PPTTemp_120814</vt:lpstr>
      <vt:lpstr>1_Office Theme</vt:lpstr>
      <vt:lpstr>Photo House</vt:lpstr>
      <vt:lpstr>Other Agents of Bioterrorism</vt:lpstr>
      <vt:lpstr>PowerPoint Presentation</vt:lpstr>
      <vt:lpstr>PowerPoint Presentation</vt:lpstr>
      <vt:lpstr>Other Agents of Bioterrorism</vt:lpstr>
      <vt:lpstr>Other Agents of Bioterrorism: Toxins</vt:lpstr>
      <vt:lpstr>Other Agents of Bioterrorism: Toxins</vt:lpstr>
      <vt:lpstr>Other Agents of Bioterrorism: Toxins</vt:lpstr>
      <vt:lpstr>Other Agents of Bioterrorism: Toxins</vt:lpstr>
      <vt:lpstr>Other Agents of Bioterrorism: Toxins</vt:lpstr>
      <vt:lpstr>Other Agents of Bioterrorism: Toxins</vt:lpstr>
      <vt:lpstr>Other Agents of Bioterrorism: Toxins</vt:lpstr>
      <vt:lpstr>Other Agents of Bioterrorism: Toxins</vt:lpstr>
      <vt:lpstr>Other Agents of Bioterrorism</vt:lpstr>
      <vt:lpstr>Other Agents of Bioterrorism: Viruses</vt:lpstr>
      <vt:lpstr>Other Agents of Bioterrorism: Viruses</vt:lpstr>
      <vt:lpstr>Other Agents of Bioterrorism: Viruses</vt:lpstr>
      <vt:lpstr>PowerPoint Presentation</vt:lpstr>
      <vt:lpstr>PowerPoint Presentation</vt:lpstr>
      <vt:lpstr>Other Agents of Bioterrorism: Viruses</vt:lpstr>
      <vt:lpstr>Other Agents of Bioterrorism: Viruses</vt:lpstr>
      <vt:lpstr>Other Agents of Bioterrorism: Viruses</vt:lpstr>
      <vt:lpstr>Other Agents of Bioterrorism</vt:lpstr>
      <vt:lpstr>Other Agents of Bioterrorism: Chemicals</vt:lpstr>
      <vt:lpstr>Other Agents—Chemicals</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32</cp:revision>
  <cp:lastPrinted>2014-11-25T16:01:43Z</cp:lastPrinted>
  <dcterms:created xsi:type="dcterms:W3CDTF">2019-05-14T14:22:52Z</dcterms:created>
  <dcterms:modified xsi:type="dcterms:W3CDTF">2020-07-27T18:11:53Z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