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64"/>
  </p:notesMasterIdLst>
  <p:handoutMasterIdLst>
    <p:handoutMasterId r:id="rId65"/>
  </p:handoutMasterIdLst>
  <p:sldIdLst>
    <p:sldId id="327" r:id="rId59"/>
    <p:sldId id="283" r:id="rId60"/>
    <p:sldId id="284" r:id="rId61"/>
    <p:sldId id="286" r:id="rId62"/>
    <p:sldId id="287" r:id="rId63"/>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theme" Target="theme/theme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61" Type="http://schemas.openxmlformats.org/officeDocument/2006/relationships/slide" Target="slides/slide3.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customXml" Target="../customXml/item8.xml"/><Relationship Id="rId51" Type="http://schemas.openxmlformats.org/officeDocument/2006/relationships/customXml" Target="../customXml/item5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viewProps" Target="viewProps.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F615E590-2FBC-45A6-97E3-33D11013DB3D}"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637873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495D691-67EA-4209-BC06-97F1BD67A2C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70691" name="Rectangle 2"/>
          <p:cNvSpPr>
            <a:spLocks noGrp="1" noRot="1" noChangeAspect="1" noChangeArrowheads="1" noTextEdit="1"/>
          </p:cNvSpPr>
          <p:nvPr>
            <p:ph type="sldImg"/>
          </p:nvPr>
        </p:nvSpPr>
        <p:spPr>
          <a:ln/>
        </p:spPr>
      </p:sp>
      <p:sp>
        <p:nvSpPr>
          <p:cNvPr id="370692" name="Rectangle 3"/>
          <p:cNvSpPr>
            <a:spLocks noGrp="1" noChangeArrowheads="1"/>
          </p:cNvSpPr>
          <p:nvPr>
            <p:ph type="body" idx="1"/>
          </p:nvPr>
        </p:nvSpPr>
        <p:spPr>
          <a:xfrm>
            <a:off x="973138" y="4560888"/>
            <a:ext cx="5478462" cy="10382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These commercial systems will identify the agents of bioterrorism with varied reliability.  In general, only a limited number of isolates have been tested.  Most commonly used systems are least likely to produce and result with high confidence and considering the danger presented by aerosols generated during test preparations, they should not be used.</a:t>
            </a:r>
          </a:p>
        </p:txBody>
      </p:sp>
    </p:spTree>
    <p:extLst>
      <p:ext uri="{BB962C8B-B14F-4D97-AF65-F5344CB8AC3E}">
        <p14:creationId xmlns:p14="http://schemas.microsoft.com/office/powerpoint/2010/main" val="3976647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2349F021-856D-4C6A-9D93-6F972006DF7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74787" name="Rectangle 2"/>
          <p:cNvSpPr>
            <a:spLocks noGrp="1" noRot="1" noChangeAspect="1" noChangeArrowheads="1" noTextEdit="1"/>
          </p:cNvSpPr>
          <p:nvPr>
            <p:ph type="sldImg"/>
          </p:nvPr>
        </p:nvSpPr>
        <p:spPr>
          <a:ln/>
        </p:spPr>
      </p:sp>
      <p:sp>
        <p:nvSpPr>
          <p:cNvPr id="37478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8103060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xfrm>
            <a:off x="6867525" y="9302750"/>
            <a:ext cx="447675"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817D29F-CB92-43E9-AA5D-46C547E24B9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376835" name="Rectangle 2"/>
          <p:cNvSpPr>
            <a:spLocks noGrp="1" noRot="1" noChangeAspect="1" noChangeArrowheads="1" noTextEdit="1"/>
          </p:cNvSpPr>
          <p:nvPr>
            <p:ph type="sldImg"/>
          </p:nvPr>
        </p:nvSpPr>
        <p:spPr>
          <a:ln/>
        </p:spPr>
      </p:sp>
      <p:sp>
        <p:nvSpPr>
          <p:cNvPr id="37683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59432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76285716"/>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2"/>
            <a:ext cx="10972800" cy="4525963"/>
          </a:xfrm>
        </p:spPr>
        <p:txBody>
          <a:bodyPr/>
          <a:lstStyle/>
          <a:p>
            <a:pPr lvl="0"/>
            <a:r>
              <a:rPr lang="en-US" noProof="0"/>
              <a:t>Click icon to add table</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94378059"/>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7" r:id="rId10"/>
    <p:sldLayoutId id="214748366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4" name="Subtitle 3"/>
          <p:cNvSpPr>
            <a:spLocks noGrp="1"/>
          </p:cNvSpPr>
          <p:nvPr>
            <p:ph type="subTitle" idx="1"/>
          </p:nvPr>
        </p:nvSpPr>
        <p:spPr>
          <a:xfrm>
            <a:off x="609600" y="3499994"/>
            <a:ext cx="8534400" cy="538609"/>
          </a:xfrm>
        </p:spPr>
        <p:txBody>
          <a:bodyPr/>
          <a:lstStyle/>
          <a:p>
            <a:r>
              <a:rPr lang="en-US" dirty="0"/>
              <a:t>Using Commercial Identification Systems</a:t>
            </a:r>
          </a:p>
        </p:txBody>
      </p:sp>
    </p:spTree>
    <p:extLst>
      <p:ext uri="{BB962C8B-B14F-4D97-AF65-F5344CB8AC3E}">
        <p14:creationId xmlns:p14="http://schemas.microsoft.com/office/powerpoint/2010/main" val="27305545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64643" name="Rectangle 3">
            <a:extLst>
              <a:ext uri="{FF2B5EF4-FFF2-40B4-BE49-F238E27FC236}">
                <a16:creationId xmlns:a16="http://schemas.microsoft.com/office/drawing/2014/main" id="{79EC9A8C-32CC-4817-8094-84DF60742A5A}"/>
              </a:ext>
            </a:extLst>
          </p:cNvPr>
          <p:cNvSpPr>
            <a:spLocks noGrp="1" noChangeArrowheads="1"/>
          </p:cNvSpPr>
          <p:nvPr>
            <p:ph idx="1"/>
          </p:nvPr>
        </p:nvSpPr>
        <p:spPr>
          <a:xfrm>
            <a:off x="600890" y="1219200"/>
            <a:ext cx="10676709" cy="3527119"/>
          </a:xfrm>
        </p:spPr>
        <p:txBody>
          <a:bodyPr/>
          <a:lstStyle/>
          <a:p>
            <a:pPr marL="0" indent="0" eaLnBrk="1" hangingPunct="1">
              <a:buNone/>
              <a:defRPr/>
            </a:pPr>
            <a:r>
              <a:rPr lang="en-US" sz="3000" dirty="0"/>
              <a:t>In general, commercial systems are not suitable for reliable identification of organisms that are:</a:t>
            </a:r>
          </a:p>
          <a:p>
            <a:pPr eaLnBrk="1" hangingPunct="1">
              <a:buFont typeface="Wingdings" panose="05000000000000000000" pitchFamily="2" charset="2"/>
              <a:buNone/>
              <a:defRPr/>
            </a:pPr>
            <a:endParaRPr lang="en-US" sz="2000" dirty="0"/>
          </a:p>
          <a:p>
            <a:pPr lvl="1" eaLnBrk="1" hangingPunct="1">
              <a:buFont typeface="Lucida Sans Unicode" pitchFamily="34" charset="0"/>
              <a:buChar char="-"/>
              <a:defRPr/>
            </a:pPr>
            <a:r>
              <a:rPr lang="en-US" sz="2400" dirty="0"/>
              <a:t>Slow growing</a:t>
            </a:r>
          </a:p>
          <a:p>
            <a:pPr lvl="1" eaLnBrk="1" hangingPunct="1">
              <a:buFont typeface="Lucida Sans Unicode" pitchFamily="34" charset="0"/>
              <a:buChar char="-"/>
              <a:defRPr/>
            </a:pPr>
            <a:r>
              <a:rPr lang="en-US" sz="2400" dirty="0"/>
              <a:t>Nutritionally fastidious</a:t>
            </a:r>
          </a:p>
          <a:p>
            <a:pPr lvl="1" eaLnBrk="1" hangingPunct="1">
              <a:buFont typeface="Lucida Sans Unicode" pitchFamily="34" charset="0"/>
              <a:buChar char="-"/>
              <a:defRPr/>
            </a:pPr>
            <a:r>
              <a:rPr lang="en-US" sz="2400" dirty="0"/>
              <a:t>Represented in system database by limited number of isolates</a:t>
            </a:r>
          </a:p>
          <a:p>
            <a:pPr lvl="1" eaLnBrk="1" hangingPunct="1">
              <a:buFont typeface="Lucida Sans Unicode" pitchFamily="34" charset="0"/>
              <a:buChar char="-"/>
              <a:defRPr/>
            </a:pPr>
            <a:r>
              <a:rPr lang="en-US" sz="2400" dirty="0"/>
              <a:t>Highly infectious in an aerosol</a:t>
            </a:r>
          </a:p>
        </p:txBody>
      </p:sp>
      <p:sp>
        <p:nvSpPr>
          <p:cNvPr id="2" name="Title 1"/>
          <p:cNvSpPr>
            <a:spLocks noGrp="1"/>
          </p:cNvSpPr>
          <p:nvPr>
            <p:ph type="title"/>
          </p:nvPr>
        </p:nvSpPr>
        <p:spPr/>
        <p:txBody>
          <a:bodyPr/>
          <a:lstStyle/>
          <a:p>
            <a:r>
              <a:rPr lang="en-US" dirty="0"/>
              <a:t>Using Commercial Identification Systems</a:t>
            </a:r>
          </a:p>
        </p:txBody>
      </p:sp>
    </p:spTree>
    <p:extLst>
      <p:ext uri="{BB962C8B-B14F-4D97-AF65-F5344CB8AC3E}">
        <p14:creationId xmlns:p14="http://schemas.microsoft.com/office/powerpoint/2010/main" val="1684538676"/>
      </p:ext>
    </p:extLst>
  </p:cSld>
  <p:clrMapOvr>
    <a:masterClrMapping/>
  </p:clrMapOvr>
  <p:transition spd="med">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50435" name="Group 131">
            <a:extLst>
              <a:ext uri="{FF2B5EF4-FFF2-40B4-BE49-F238E27FC236}">
                <a16:creationId xmlns:a16="http://schemas.microsoft.com/office/drawing/2014/main" id="{C6EF7B17-7068-4E2D-881C-A9451CD5C199}"/>
              </a:ext>
            </a:extLst>
          </p:cNvPr>
          <p:cNvGraphicFramePr>
            <a:graphicFrameLocks noGrp="1"/>
          </p:cNvGraphicFramePr>
          <p:nvPr>
            <p:ph type="tbl" idx="1"/>
            <p:extLst>
              <p:ext uri="{D42A27DB-BD31-4B8C-83A1-F6EECF244321}">
                <p14:modId xmlns:p14="http://schemas.microsoft.com/office/powerpoint/2010/main" val="1714995096"/>
              </p:ext>
            </p:extLst>
          </p:nvPr>
        </p:nvGraphicFramePr>
        <p:xfrm>
          <a:off x="1447800" y="1066800"/>
          <a:ext cx="9290050" cy="3279776"/>
        </p:xfrm>
        <a:graphic>
          <a:graphicData uri="http://schemas.openxmlformats.org/drawingml/2006/table">
            <a:tbl>
              <a:tblPr/>
              <a:tblGrid>
                <a:gridCol w="2314575">
                  <a:extLst>
                    <a:ext uri="{9D8B030D-6E8A-4147-A177-3AD203B41FA5}">
                      <a16:colId xmlns:a16="http://schemas.microsoft.com/office/drawing/2014/main" val="20000"/>
                    </a:ext>
                  </a:extLst>
                </a:gridCol>
                <a:gridCol w="1257300">
                  <a:extLst>
                    <a:ext uri="{9D8B030D-6E8A-4147-A177-3AD203B41FA5}">
                      <a16:colId xmlns:a16="http://schemas.microsoft.com/office/drawing/2014/main" val="20001"/>
                    </a:ext>
                  </a:extLst>
                </a:gridCol>
                <a:gridCol w="1457325">
                  <a:extLst>
                    <a:ext uri="{9D8B030D-6E8A-4147-A177-3AD203B41FA5}">
                      <a16:colId xmlns:a16="http://schemas.microsoft.com/office/drawing/2014/main" val="20002"/>
                    </a:ext>
                  </a:extLst>
                </a:gridCol>
                <a:gridCol w="1343025">
                  <a:extLst>
                    <a:ext uri="{9D8B030D-6E8A-4147-A177-3AD203B41FA5}">
                      <a16:colId xmlns:a16="http://schemas.microsoft.com/office/drawing/2014/main" val="20003"/>
                    </a:ext>
                  </a:extLst>
                </a:gridCol>
                <a:gridCol w="720725">
                  <a:extLst>
                    <a:ext uri="{9D8B030D-6E8A-4147-A177-3AD203B41FA5}">
                      <a16:colId xmlns:a16="http://schemas.microsoft.com/office/drawing/2014/main" val="20004"/>
                    </a:ext>
                  </a:extLst>
                </a:gridCol>
                <a:gridCol w="825500">
                  <a:extLst>
                    <a:ext uri="{9D8B030D-6E8A-4147-A177-3AD203B41FA5}">
                      <a16:colId xmlns:a16="http://schemas.microsoft.com/office/drawing/2014/main" val="20005"/>
                    </a:ext>
                  </a:extLst>
                </a:gridCol>
                <a:gridCol w="1371600">
                  <a:extLst>
                    <a:ext uri="{9D8B030D-6E8A-4147-A177-3AD203B41FA5}">
                      <a16:colId xmlns:a16="http://schemas.microsoft.com/office/drawing/2014/main" val="20006"/>
                    </a:ext>
                  </a:extLst>
                </a:gridCol>
              </a:tblGrid>
              <a:tr h="520801">
                <a:tc rowSpan="2">
                  <a:txBody>
                    <a:bodyPr/>
                    <a:lstStyle/>
                    <a:p>
                      <a:pPr marL="0" marR="0" lvl="0" indent="0" algn="l" defTabSz="914400" rtl="0" eaLnBrk="0" fontAlgn="base" latinLnBrk="0" hangingPunct="0">
                        <a:lnSpc>
                          <a:spcPct val="100000"/>
                        </a:lnSpc>
                        <a:spcBef>
                          <a:spcPct val="20000"/>
                        </a:spcBef>
                        <a:spcAft>
                          <a:spcPct val="0"/>
                        </a:spcAft>
                        <a:buClr>
                          <a:srgbClr val="FFFF99"/>
                        </a:buClr>
                        <a:buSzTx/>
                        <a:buFont typeface="Wingdings" pitchFamily="2" charset="2"/>
                        <a:buNone/>
                        <a:tabLst/>
                      </a:pPr>
                      <a:endParaRPr kumimoji="0" lang="en-US" sz="2400" b="1" i="0" u="none" strike="noStrike" cap="none" normalizeH="0" baseline="0" dirty="0">
                        <a:ln>
                          <a:noFill/>
                        </a:ln>
                        <a:solidFill>
                          <a:schemeClr val="tx1"/>
                        </a:solidFill>
                        <a:effectLst/>
                        <a:latin typeface="Gill Sans MT" pitchFamily="34" charset="0"/>
                      </a:endParaRPr>
                    </a:p>
                  </a:txBody>
                  <a:tcPr marT="45729" marB="45729"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400" b="0" i="0" u="none" strike="noStrike" cap="none" normalizeH="0" baseline="0">
                          <a:ln>
                            <a:noFill/>
                          </a:ln>
                          <a:solidFill>
                            <a:schemeClr val="tx1"/>
                          </a:solidFill>
                          <a:effectLst/>
                          <a:latin typeface="Gill Sans MT" pitchFamily="34" charset="0"/>
                        </a:rPr>
                        <a:t>Biolog</a:t>
                      </a:r>
                    </a:p>
                  </a:txBody>
                  <a:tcPr marT="45729" marB="45729"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400" b="0" i="0" u="none" strike="noStrike" cap="none" normalizeH="0" baseline="0" dirty="0">
                          <a:ln>
                            <a:noFill/>
                          </a:ln>
                          <a:solidFill>
                            <a:schemeClr val="tx1"/>
                          </a:solidFill>
                          <a:effectLst/>
                          <a:latin typeface="Gill Sans MT" pitchFamily="34" charset="0"/>
                        </a:rPr>
                        <a:t>Micro</a:t>
                      </a:r>
                    </a:p>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400" b="0" i="0" u="none" strike="noStrike" cap="none" normalizeH="0" baseline="0" dirty="0">
                          <a:ln>
                            <a:noFill/>
                          </a:ln>
                          <a:solidFill>
                            <a:schemeClr val="tx1"/>
                          </a:solidFill>
                          <a:effectLst/>
                          <a:latin typeface="Gill Sans MT" pitchFamily="34" charset="0"/>
                        </a:rPr>
                        <a:t>Scan</a:t>
                      </a:r>
                    </a:p>
                  </a:txBody>
                  <a:tcPr marT="45729" marB="45729"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400" b="0" i="0" u="none" strike="noStrike" cap="none" normalizeH="0" baseline="0">
                          <a:ln>
                            <a:noFill/>
                          </a:ln>
                          <a:solidFill>
                            <a:schemeClr val="tx1"/>
                          </a:solidFill>
                          <a:effectLst/>
                          <a:latin typeface="Gill Sans MT" pitchFamily="34" charset="0"/>
                        </a:rPr>
                        <a:t>MIDI</a:t>
                      </a:r>
                    </a:p>
                  </a:txBody>
                  <a:tcPr marT="45729" marB="45729"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400" b="0" i="0" u="none" strike="noStrike" cap="none" normalizeH="0" baseline="0">
                          <a:ln>
                            <a:noFill/>
                          </a:ln>
                          <a:solidFill>
                            <a:schemeClr val="tx1"/>
                          </a:solidFill>
                          <a:effectLst/>
                          <a:latin typeface="Gill Sans MT" pitchFamily="34" charset="0"/>
                        </a:rPr>
                        <a:t>Vitek</a:t>
                      </a:r>
                    </a:p>
                  </a:txBody>
                  <a:tcPr marT="45729" marB="45729" anchor="ct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hMerge="1">
                  <a:txBody>
                    <a:bodyPr/>
                    <a:lstStyle/>
                    <a:p>
                      <a:endParaRPr lang="en-US"/>
                    </a:p>
                  </a:txBody>
                  <a:tcPr/>
                </a:tc>
                <a:tc rowSpan="2">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400" b="0" i="0" u="none" strike="noStrike" cap="none" normalizeH="0" baseline="0">
                          <a:ln>
                            <a:noFill/>
                          </a:ln>
                          <a:solidFill>
                            <a:schemeClr val="tx1"/>
                          </a:solidFill>
                          <a:effectLst/>
                          <a:latin typeface="Gill Sans MT" pitchFamily="34" charset="0"/>
                        </a:rPr>
                        <a:t>API</a:t>
                      </a:r>
                    </a:p>
                  </a:txBody>
                  <a:tcPr marT="45729" marB="45729"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6803">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1</a:t>
                      </a:r>
                    </a:p>
                  </a:txBody>
                  <a:tcPr marT="45729" marB="4572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2</a:t>
                      </a:r>
                    </a:p>
                  </a:txBody>
                  <a:tcPr marT="45729" marB="45729"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extLst>
                  <a:ext uri="{0D108BD9-81ED-4DB2-BD59-A6C34878D82A}">
                    <a16:rowId xmlns:a16="http://schemas.microsoft.com/office/drawing/2014/main" val="10001"/>
                  </a:ext>
                </a:extLst>
              </a:tr>
              <a:tr h="426803">
                <a:tc>
                  <a:txBody>
                    <a:bodyPr/>
                    <a:lstStyle/>
                    <a:p>
                      <a:pPr marL="0" marR="0" lvl="0" indent="0" algn="l"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000" b="0" i="1" u="none" strike="noStrike" cap="none" normalizeH="0" baseline="0" dirty="0">
                          <a:ln>
                            <a:noFill/>
                          </a:ln>
                          <a:solidFill>
                            <a:schemeClr val="tx1"/>
                          </a:solidFill>
                          <a:effectLst/>
                          <a:latin typeface="Gill Sans MT" pitchFamily="34" charset="0"/>
                        </a:rPr>
                        <a:t>B. anthracis</a:t>
                      </a:r>
                    </a:p>
                  </a:txBody>
                  <a:tcPr marT="45729" marB="45729"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No</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 </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No </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57289">
                <a:tc>
                  <a:txBody>
                    <a:bodyPr/>
                    <a:lstStyle/>
                    <a:p>
                      <a:pPr marL="0" marR="0" lvl="0" indent="0" algn="l"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000" b="0" i="1" u="none" strike="noStrike" cap="none" normalizeH="0" baseline="0">
                          <a:ln>
                            <a:noFill/>
                          </a:ln>
                          <a:solidFill>
                            <a:schemeClr val="tx1"/>
                          </a:solidFill>
                          <a:effectLst/>
                          <a:latin typeface="Gill Sans MT" pitchFamily="34" charset="0"/>
                        </a:rPr>
                        <a:t>Brucella </a:t>
                      </a:r>
                      <a:r>
                        <a:rPr kumimoji="0" lang="en-US" sz="2000" b="0" i="0" u="none" strike="noStrike" cap="none" normalizeH="0" baseline="0">
                          <a:ln>
                            <a:noFill/>
                          </a:ln>
                          <a:solidFill>
                            <a:schemeClr val="tx1"/>
                          </a:solidFill>
                          <a:effectLst/>
                          <a:latin typeface="Gill Sans MT" pitchFamily="34" charset="0"/>
                        </a:rPr>
                        <a:t>spp.</a:t>
                      </a:r>
                    </a:p>
                  </a:txBody>
                  <a:tcPr marT="45729" marB="45729"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No </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No</a:t>
                      </a:r>
                    </a:p>
                  </a:txBody>
                  <a:tcPr marT="45729" marB="4572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28708">
                <a:tc>
                  <a:txBody>
                    <a:bodyPr/>
                    <a:lstStyle/>
                    <a:p>
                      <a:pPr marL="0" marR="0" lvl="0" indent="0" algn="l"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000" b="0" i="1" u="none" strike="noStrike" cap="none" normalizeH="0" baseline="0">
                          <a:ln>
                            <a:noFill/>
                          </a:ln>
                          <a:solidFill>
                            <a:schemeClr val="tx1"/>
                          </a:solidFill>
                          <a:effectLst/>
                          <a:latin typeface="Gill Sans MT" pitchFamily="34" charset="0"/>
                        </a:rPr>
                        <a:t>F. tularensis</a:t>
                      </a:r>
                    </a:p>
                  </a:txBody>
                  <a:tcPr marT="45729" marB="45729"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No</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No</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No</a:t>
                      </a:r>
                    </a:p>
                  </a:txBody>
                  <a:tcPr marT="45729" marB="4572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1274">
                <a:tc>
                  <a:txBody>
                    <a:bodyPr/>
                    <a:lstStyle/>
                    <a:p>
                      <a:pPr marL="0" marR="0" lvl="0" indent="0" algn="l"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000" b="0" i="1" u="none" strike="noStrike" cap="none" normalizeH="0" baseline="0">
                          <a:ln>
                            <a:noFill/>
                          </a:ln>
                          <a:solidFill>
                            <a:schemeClr val="tx1"/>
                          </a:solidFill>
                          <a:effectLst/>
                          <a:latin typeface="Gill Sans MT" pitchFamily="34" charset="0"/>
                        </a:rPr>
                        <a:t>Y. pestis</a:t>
                      </a:r>
                    </a:p>
                  </a:txBody>
                  <a:tcPr marT="45729" marB="45729"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08098">
                <a:tc>
                  <a:txBody>
                    <a:bodyPr/>
                    <a:lstStyle/>
                    <a:p>
                      <a:pPr marL="0" marR="0" lvl="0" indent="0" algn="l"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000" b="0" i="1" u="none" strike="noStrike" cap="none" normalizeH="0" baseline="0" dirty="0">
                          <a:ln>
                            <a:noFill/>
                          </a:ln>
                          <a:solidFill>
                            <a:schemeClr val="tx1"/>
                          </a:solidFill>
                          <a:effectLst/>
                          <a:latin typeface="Gill Sans MT" pitchFamily="34" charset="0"/>
                        </a:rPr>
                        <a:t>B. pseudomallei</a:t>
                      </a:r>
                    </a:p>
                  </a:txBody>
                  <a:tcPr marT="45729" marB="45729" anchor="ct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FFFF99"/>
                        </a:buClr>
                        <a:buSzTx/>
                        <a:buFont typeface="Wingdings" pitchFamily="2" charset="2"/>
                        <a:buNone/>
                        <a:tabLst/>
                      </a:pPr>
                      <a:r>
                        <a:rPr kumimoji="0" lang="en-US" sz="2200" b="0" i="0" u="none" strike="noStrike" cap="none" normalizeH="0" baseline="0" dirty="0">
                          <a:ln>
                            <a:noFill/>
                          </a:ln>
                          <a:solidFill>
                            <a:schemeClr val="tx1"/>
                          </a:solidFill>
                          <a:effectLst/>
                          <a:latin typeface="Gill Sans MT" pitchFamily="34" charset="0"/>
                        </a:rPr>
                        <a:t>Yes</a:t>
                      </a:r>
                    </a:p>
                  </a:txBody>
                  <a:tcPr marT="45729" marB="4572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369727" name="Text Box 54"/>
          <p:cNvSpPr txBox="1">
            <a:spLocks noChangeArrowheads="1"/>
          </p:cNvSpPr>
          <p:nvPr/>
        </p:nvSpPr>
        <p:spPr bwMode="auto">
          <a:xfrm>
            <a:off x="1981200" y="5734050"/>
            <a:ext cx="6781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50000"/>
              </a:spcBef>
              <a:spcAft>
                <a:spcPct val="0"/>
              </a:spcAft>
              <a:buSzTx/>
              <a:buNone/>
            </a:pPr>
            <a:r>
              <a:rPr lang="en-US" altLang="en-US" sz="1200" b="1" baseline="30000">
                <a:solidFill>
                  <a:srgbClr val="003399"/>
                </a:solidFill>
                <a:latin typeface="Lucida Sans Unicode" panose="020B0602030504020204" pitchFamily="34" charset="0"/>
                <a:cs typeface="Arial" panose="020B0604020202020204" pitchFamily="34" charset="0"/>
              </a:rPr>
              <a:t>1</a:t>
            </a:r>
            <a:r>
              <a:rPr lang="en-US" altLang="en-US" sz="1200" b="1">
                <a:solidFill>
                  <a:srgbClr val="003399"/>
                </a:solidFill>
                <a:latin typeface="Lucida Sans Unicode" panose="020B0602030504020204" pitchFamily="34" charset="0"/>
                <a:cs typeface="Arial" panose="020B0604020202020204" pitchFamily="34" charset="0"/>
              </a:rPr>
              <a:t>When using appropriate kit</a:t>
            </a:r>
          </a:p>
        </p:txBody>
      </p:sp>
      <p:sp>
        <p:nvSpPr>
          <p:cNvPr id="369730" name="TextBox 1"/>
          <p:cNvSpPr txBox="1">
            <a:spLocks noChangeArrowheads="1"/>
          </p:cNvSpPr>
          <p:nvPr/>
        </p:nvSpPr>
        <p:spPr bwMode="auto">
          <a:xfrm>
            <a:off x="1447800" y="4419600"/>
            <a:ext cx="9417050" cy="1201738"/>
          </a:xfrm>
          <a:prstGeom prst="rect">
            <a:avLst/>
          </a:prstGeom>
          <a:solidFill>
            <a:schemeClr val="bg1"/>
          </a:solidFill>
          <a:ln>
            <a:noFill/>
          </a:ln>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400" dirty="0" err="1">
                <a:cs typeface="Arial" panose="020B0604020202020204" pitchFamily="34" charset="0"/>
              </a:rPr>
              <a:t>Maldi</a:t>
            </a:r>
            <a:r>
              <a:rPr lang="en-US" altLang="en-US" sz="2400" dirty="0">
                <a:cs typeface="Arial" panose="020B0604020202020204" pitchFamily="34" charset="0"/>
              </a:rPr>
              <a:t>-TOF – reliable identification is dependent on the library – there are known misidentifications with all 3 libraries: clinical applications (CA), research only use (ROU), and Security (BT agents).</a:t>
            </a:r>
          </a:p>
        </p:txBody>
      </p:sp>
      <p:sp>
        <p:nvSpPr>
          <p:cNvPr id="2" name="Title 1"/>
          <p:cNvSpPr>
            <a:spLocks noGrp="1"/>
          </p:cNvSpPr>
          <p:nvPr>
            <p:ph type="title"/>
          </p:nvPr>
        </p:nvSpPr>
        <p:spPr>
          <a:xfrm>
            <a:off x="609600" y="274638"/>
            <a:ext cx="10972800" cy="600164"/>
          </a:xfrm>
        </p:spPr>
        <p:txBody>
          <a:bodyPr/>
          <a:lstStyle/>
          <a:p>
            <a:r>
              <a:rPr lang="en-US" sz="3600" dirty="0"/>
              <a:t>Select Agents In Commercial ID Systems Databases</a:t>
            </a:r>
          </a:p>
        </p:txBody>
      </p:sp>
    </p:spTree>
    <p:extLst>
      <p:ext uri="{BB962C8B-B14F-4D97-AF65-F5344CB8AC3E}">
        <p14:creationId xmlns:p14="http://schemas.microsoft.com/office/powerpoint/2010/main" val="463785431"/>
      </p:ext>
    </p:extLst>
  </p:cSld>
  <p:clrMapOvr>
    <a:masterClrMapping/>
  </p:clrMapOvr>
  <p:transition spd="med">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Rectangle 3">
            <a:extLst>
              <a:ext uri="{FF2B5EF4-FFF2-40B4-BE49-F238E27FC236}">
                <a16:creationId xmlns:a16="http://schemas.microsoft.com/office/drawing/2014/main" id="{0E5FC6DB-ABA0-49FB-B456-05A761128123}"/>
              </a:ext>
            </a:extLst>
          </p:cNvPr>
          <p:cNvSpPr>
            <a:spLocks noGrp="1" noChangeArrowheads="1"/>
          </p:cNvSpPr>
          <p:nvPr>
            <p:ph sz="half" idx="1"/>
          </p:nvPr>
        </p:nvSpPr>
        <p:spPr>
          <a:xfrm>
            <a:off x="533400" y="1066800"/>
            <a:ext cx="8763000" cy="4385816"/>
          </a:xfrm>
        </p:spPr>
        <p:txBody>
          <a:bodyPr/>
          <a:lstStyle/>
          <a:p>
            <a:pPr marL="0" indent="0" eaLnBrk="1" hangingPunct="1">
              <a:lnSpc>
                <a:spcPct val="90000"/>
              </a:lnSpc>
              <a:buNone/>
              <a:defRPr/>
            </a:pPr>
            <a:r>
              <a:rPr lang="en-US" sz="2400" i="1" dirty="0"/>
              <a:t>Brucella </a:t>
            </a:r>
            <a:r>
              <a:rPr lang="en-US" sz="2400" dirty="0"/>
              <a:t>spp</a:t>
            </a:r>
            <a:r>
              <a:rPr lang="en-US" sz="2400" i="1" dirty="0"/>
              <a:t>. </a:t>
            </a:r>
            <a:r>
              <a:rPr lang="en-US" sz="2400" dirty="0"/>
              <a:t>may identify as:</a:t>
            </a:r>
          </a:p>
          <a:p>
            <a:pPr eaLnBrk="1" hangingPunct="1">
              <a:lnSpc>
                <a:spcPct val="90000"/>
              </a:lnSpc>
              <a:defRPr/>
            </a:pPr>
            <a:endParaRPr lang="en-US" sz="1600" i="1" dirty="0"/>
          </a:p>
          <a:p>
            <a:pPr marL="800100" lvl="1">
              <a:lnSpc>
                <a:spcPct val="90000"/>
              </a:lnSpc>
              <a:defRPr/>
            </a:pPr>
            <a:r>
              <a:rPr lang="en-US" sz="2000" i="1" dirty="0"/>
              <a:t>Moraxella </a:t>
            </a:r>
            <a:r>
              <a:rPr lang="en-US" sz="2000" dirty="0"/>
              <a:t>spp.</a:t>
            </a:r>
          </a:p>
          <a:p>
            <a:pPr marL="800100" lvl="1">
              <a:lnSpc>
                <a:spcPct val="90000"/>
              </a:lnSpc>
              <a:defRPr/>
            </a:pPr>
            <a:r>
              <a:rPr lang="en-US" sz="2000" i="1" dirty="0"/>
              <a:t>Micrococcus </a:t>
            </a:r>
            <a:r>
              <a:rPr lang="en-US" sz="2000" dirty="0"/>
              <a:t>spp.</a:t>
            </a:r>
          </a:p>
          <a:p>
            <a:pPr marL="800100" lvl="1">
              <a:lnSpc>
                <a:spcPct val="90000"/>
              </a:lnSpc>
              <a:defRPr/>
            </a:pPr>
            <a:r>
              <a:rPr lang="en-US" sz="2000" i="1" dirty="0"/>
              <a:t>Haemophilus </a:t>
            </a:r>
            <a:r>
              <a:rPr lang="en-US" sz="2000" dirty="0"/>
              <a:t>spp.</a:t>
            </a:r>
          </a:p>
          <a:p>
            <a:pPr marL="800100" lvl="1">
              <a:lnSpc>
                <a:spcPct val="90000"/>
              </a:lnSpc>
              <a:defRPr/>
            </a:pPr>
            <a:r>
              <a:rPr lang="en-US" sz="2000" i="1" dirty="0" err="1"/>
              <a:t>Ochrobactrum</a:t>
            </a:r>
            <a:r>
              <a:rPr lang="en-US" sz="2000" i="1" dirty="0"/>
              <a:t> </a:t>
            </a:r>
            <a:r>
              <a:rPr lang="en-US" sz="2000" i="1" dirty="0" err="1"/>
              <a:t>anthropi</a:t>
            </a:r>
            <a:endParaRPr lang="en-US" sz="2000" i="1" dirty="0"/>
          </a:p>
          <a:p>
            <a:pPr marL="800100" lvl="1">
              <a:lnSpc>
                <a:spcPct val="90000"/>
              </a:lnSpc>
              <a:defRPr/>
            </a:pPr>
            <a:r>
              <a:rPr lang="en-US" sz="2000" i="1" dirty="0" err="1"/>
              <a:t>Acinetobacter</a:t>
            </a:r>
            <a:r>
              <a:rPr lang="en-US" sz="2000" i="1" dirty="0"/>
              <a:t> </a:t>
            </a:r>
            <a:r>
              <a:rPr lang="en-US" sz="2000" dirty="0"/>
              <a:t>spp.</a:t>
            </a:r>
          </a:p>
          <a:p>
            <a:pPr marL="800100" lvl="1">
              <a:lnSpc>
                <a:spcPct val="90000"/>
              </a:lnSpc>
              <a:defRPr/>
            </a:pPr>
            <a:r>
              <a:rPr lang="en-US" sz="2000" i="1" dirty="0" err="1"/>
              <a:t>Chryseobacterium</a:t>
            </a:r>
            <a:r>
              <a:rPr lang="en-US" sz="2000" i="1" dirty="0"/>
              <a:t> </a:t>
            </a:r>
            <a:r>
              <a:rPr lang="en-US" sz="2000" i="1" dirty="0" err="1" smtClean="0"/>
              <a:t>indologenes</a:t>
            </a:r>
            <a:endParaRPr lang="en-US" sz="2000" i="1" dirty="0" smtClean="0"/>
          </a:p>
          <a:p>
            <a:pPr lvl="1" eaLnBrk="1" hangingPunct="1">
              <a:lnSpc>
                <a:spcPct val="90000"/>
              </a:lnSpc>
              <a:buFont typeface="Lucida Sans Unicode" pitchFamily="34" charset="0"/>
              <a:buChar char="-"/>
              <a:defRPr/>
            </a:pPr>
            <a:endParaRPr lang="en-US" sz="2000" i="1" dirty="0"/>
          </a:p>
          <a:p>
            <a:pPr marL="0" indent="0">
              <a:lnSpc>
                <a:spcPct val="90000"/>
              </a:lnSpc>
              <a:buNone/>
              <a:defRPr/>
            </a:pPr>
            <a:r>
              <a:rPr lang="en-US" sz="2400" i="1" dirty="0"/>
              <a:t>F. tularensis may identify as:</a:t>
            </a:r>
          </a:p>
          <a:p>
            <a:pPr marL="457200" indent="-457200">
              <a:lnSpc>
                <a:spcPct val="90000"/>
              </a:lnSpc>
              <a:defRPr/>
            </a:pPr>
            <a:endParaRPr lang="en-US" sz="1600" i="1" dirty="0"/>
          </a:p>
          <a:p>
            <a:pPr marL="1027113" lvl="1" indent="-455613">
              <a:lnSpc>
                <a:spcPct val="90000"/>
              </a:lnSpc>
              <a:buFont typeface="Lucida Sans Unicode" pitchFamily="34" charset="0"/>
              <a:buChar char="-"/>
              <a:defRPr/>
            </a:pPr>
            <a:r>
              <a:rPr lang="en-US" sz="2000" i="1" dirty="0"/>
              <a:t>P. </a:t>
            </a:r>
            <a:r>
              <a:rPr lang="en-US" sz="2000" i="1" dirty="0" err="1"/>
              <a:t>multocida</a:t>
            </a:r>
            <a:endParaRPr lang="en-US" sz="2000" i="1" dirty="0"/>
          </a:p>
          <a:p>
            <a:pPr lvl="1" eaLnBrk="1" hangingPunct="1">
              <a:lnSpc>
                <a:spcPct val="90000"/>
              </a:lnSpc>
              <a:buFont typeface="Lucida Sans Unicode" pitchFamily="34" charset="0"/>
              <a:buChar char="-"/>
              <a:defRPr/>
            </a:pPr>
            <a:endParaRPr lang="en-US" sz="2000" i="1" dirty="0"/>
          </a:p>
        </p:txBody>
      </p:sp>
      <p:sp>
        <p:nvSpPr>
          <p:cNvPr id="6" name="Rectangle 2">
            <a:extLst>
              <a:ext uri="{FF2B5EF4-FFF2-40B4-BE49-F238E27FC236}">
                <a16:creationId xmlns:a16="http://schemas.microsoft.com/office/drawing/2014/main" id="{D5D2F84C-5F02-4142-8A71-5AEC14B9797C}"/>
              </a:ext>
            </a:extLst>
          </p:cNvPr>
          <p:cNvSpPr>
            <a:spLocks noGrp="1" noChangeArrowheads="1"/>
          </p:cNvSpPr>
          <p:nvPr>
            <p:ph type="title"/>
          </p:nvPr>
        </p:nvSpPr>
        <p:spPr>
          <a:xfrm>
            <a:off x="533400" y="381000"/>
            <a:ext cx="11125200" cy="600164"/>
          </a:xfrm>
        </p:spPr>
        <p:txBody>
          <a:bodyPr/>
          <a:lstStyle/>
          <a:p>
            <a:pPr algn="l" eaLnBrk="1" hangingPunct="1">
              <a:defRPr/>
            </a:pPr>
            <a:r>
              <a:rPr lang="en-US" sz="3600" b="0" dirty="0"/>
              <a:t>Common Commercial ID System </a:t>
            </a:r>
            <a:r>
              <a:rPr lang="en-US" sz="3600" b="0" dirty="0" smtClean="0"/>
              <a:t>Misidentifications</a:t>
            </a:r>
            <a:endParaRPr lang="en-US" sz="3600" b="0" dirty="0"/>
          </a:p>
        </p:txBody>
      </p:sp>
    </p:spTree>
    <p:extLst>
      <p:ext uri="{BB962C8B-B14F-4D97-AF65-F5344CB8AC3E}">
        <p14:creationId xmlns:p14="http://schemas.microsoft.com/office/powerpoint/2010/main" val="25415605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2ABEA32-A520-4A24-B320-E54B6E17781C}"/>
              </a:ext>
            </a:extLst>
          </p:cNvPr>
          <p:cNvSpPr>
            <a:spLocks noGrp="1" noChangeArrowheads="1"/>
          </p:cNvSpPr>
          <p:nvPr>
            <p:ph type="title"/>
          </p:nvPr>
        </p:nvSpPr>
        <p:spPr>
          <a:xfrm>
            <a:off x="685800" y="385763"/>
            <a:ext cx="11125200" cy="600164"/>
          </a:xfrm>
        </p:spPr>
        <p:txBody>
          <a:bodyPr/>
          <a:lstStyle/>
          <a:p>
            <a:pPr algn="l" eaLnBrk="1" hangingPunct="1">
              <a:defRPr/>
            </a:pPr>
            <a:r>
              <a:rPr lang="en-US" sz="3600" b="0" dirty="0"/>
              <a:t>Common Commercial ID System Misidentifications</a:t>
            </a:r>
          </a:p>
        </p:txBody>
      </p:sp>
      <p:sp>
        <p:nvSpPr>
          <p:cNvPr id="152579" name="Rectangle 3">
            <a:extLst>
              <a:ext uri="{FF2B5EF4-FFF2-40B4-BE49-F238E27FC236}">
                <a16:creationId xmlns:a16="http://schemas.microsoft.com/office/drawing/2014/main" id="{EAA14FAA-7FF2-4FFA-9621-5085AC75EDB7}"/>
              </a:ext>
            </a:extLst>
          </p:cNvPr>
          <p:cNvSpPr>
            <a:spLocks noGrp="1" noChangeArrowheads="1"/>
          </p:cNvSpPr>
          <p:nvPr>
            <p:ph sz="half" idx="1"/>
          </p:nvPr>
        </p:nvSpPr>
        <p:spPr>
          <a:xfrm>
            <a:off x="685800" y="1143000"/>
            <a:ext cx="7362825" cy="5232202"/>
          </a:xfrm>
        </p:spPr>
        <p:txBody>
          <a:bodyPr/>
          <a:lstStyle/>
          <a:p>
            <a:pPr marL="0" indent="0" eaLnBrk="1" hangingPunct="1">
              <a:lnSpc>
                <a:spcPct val="90000"/>
              </a:lnSpc>
              <a:buNone/>
              <a:defRPr/>
            </a:pPr>
            <a:r>
              <a:rPr lang="en-US" sz="2400" i="1" dirty="0" err="1"/>
              <a:t>Burkholderia</a:t>
            </a:r>
            <a:r>
              <a:rPr lang="en-US" sz="2400" i="1" dirty="0"/>
              <a:t> </a:t>
            </a:r>
            <a:r>
              <a:rPr lang="en-US" sz="2400" i="1" dirty="0" err="1"/>
              <a:t>pseudomallei</a:t>
            </a:r>
            <a:r>
              <a:rPr lang="en-US" sz="2400" i="1" dirty="0"/>
              <a:t> </a:t>
            </a:r>
            <a:r>
              <a:rPr lang="en-US" sz="2400" dirty="0"/>
              <a:t>may identify as:</a:t>
            </a:r>
          </a:p>
          <a:p>
            <a:pPr marL="1027113" lvl="1" indent="-455613" eaLnBrk="1" hangingPunct="1">
              <a:lnSpc>
                <a:spcPct val="90000"/>
              </a:lnSpc>
              <a:defRPr/>
            </a:pPr>
            <a:endParaRPr lang="en-US" sz="1600" i="1" dirty="0"/>
          </a:p>
          <a:p>
            <a:pPr marL="1027113" lvl="1" indent="-455613" eaLnBrk="1" hangingPunct="1">
              <a:lnSpc>
                <a:spcPct val="90000"/>
              </a:lnSpc>
              <a:buFont typeface="Lucida Sans Unicode" pitchFamily="34" charset="0"/>
              <a:buChar char="-"/>
              <a:defRPr/>
            </a:pPr>
            <a:r>
              <a:rPr lang="en-US" sz="2000" i="1" dirty="0"/>
              <a:t>B. </a:t>
            </a:r>
            <a:r>
              <a:rPr lang="en-US" sz="2000" i="1" dirty="0" err="1"/>
              <a:t>cepacia</a:t>
            </a:r>
            <a:endParaRPr lang="en-US" sz="2000" i="1" dirty="0"/>
          </a:p>
          <a:p>
            <a:pPr marL="1027113" lvl="1" indent="-455613" eaLnBrk="1" hangingPunct="1">
              <a:lnSpc>
                <a:spcPct val="90000"/>
              </a:lnSpc>
              <a:buFont typeface="Lucida Sans Unicode" pitchFamily="34" charset="0"/>
              <a:buChar char="-"/>
              <a:defRPr/>
            </a:pPr>
            <a:r>
              <a:rPr lang="en-US" sz="2000" i="1" dirty="0" err="1"/>
              <a:t>Chromobacterium</a:t>
            </a:r>
            <a:r>
              <a:rPr lang="en-US" sz="2000" i="1" dirty="0"/>
              <a:t> </a:t>
            </a:r>
            <a:r>
              <a:rPr lang="en-US" sz="2000" i="1" dirty="0" err="1"/>
              <a:t>violaceum</a:t>
            </a:r>
            <a:endParaRPr lang="en-US" sz="2000" i="1" dirty="0"/>
          </a:p>
          <a:p>
            <a:pPr marL="1027113" lvl="1" indent="-455613" eaLnBrk="1" hangingPunct="1">
              <a:lnSpc>
                <a:spcPct val="90000"/>
              </a:lnSpc>
              <a:buFont typeface="Lucida Sans Unicode" pitchFamily="34" charset="0"/>
              <a:buChar char="-"/>
              <a:defRPr/>
            </a:pPr>
            <a:r>
              <a:rPr lang="en-US" sz="2000" i="1" dirty="0"/>
              <a:t>Pseudomonas</a:t>
            </a:r>
            <a:r>
              <a:rPr lang="en-US" sz="2000" dirty="0"/>
              <a:t> spp.</a:t>
            </a:r>
          </a:p>
          <a:p>
            <a:pPr marL="1027113" lvl="1" indent="-455613" eaLnBrk="1" hangingPunct="1">
              <a:lnSpc>
                <a:spcPct val="90000"/>
              </a:lnSpc>
              <a:buFont typeface="Lucida Sans Unicode" pitchFamily="34" charset="0"/>
              <a:buChar char="-"/>
              <a:defRPr/>
            </a:pPr>
            <a:r>
              <a:rPr lang="en-US" sz="2000" i="1" dirty="0" err="1"/>
              <a:t>Stenotrophomonas</a:t>
            </a:r>
            <a:r>
              <a:rPr lang="en-US" sz="2000" i="1" dirty="0"/>
              <a:t> </a:t>
            </a:r>
            <a:r>
              <a:rPr lang="en-US" sz="2000" i="1" dirty="0" err="1"/>
              <a:t>maltophilia</a:t>
            </a:r>
            <a:endParaRPr lang="en-US" sz="2000" i="1" dirty="0"/>
          </a:p>
          <a:p>
            <a:pPr marL="1027113" lvl="1" indent="-455613" eaLnBrk="1" hangingPunct="1">
              <a:lnSpc>
                <a:spcPct val="90000"/>
              </a:lnSpc>
              <a:buFont typeface="Lucida Sans Unicode" pitchFamily="34" charset="0"/>
              <a:buChar char="-"/>
              <a:defRPr/>
            </a:pPr>
            <a:r>
              <a:rPr lang="en-US" sz="2000" dirty="0"/>
              <a:t>Other </a:t>
            </a:r>
            <a:r>
              <a:rPr lang="en-US" sz="2000" dirty="0" smtClean="0"/>
              <a:t>non-fermenters</a:t>
            </a:r>
          </a:p>
          <a:p>
            <a:pPr marL="1027113" lvl="1" indent="-455613" eaLnBrk="1" hangingPunct="1">
              <a:lnSpc>
                <a:spcPct val="90000"/>
              </a:lnSpc>
              <a:buFont typeface="Lucida Sans Unicode" pitchFamily="34" charset="0"/>
              <a:buChar char="-"/>
              <a:defRPr/>
            </a:pPr>
            <a:endParaRPr lang="en-US" sz="2000" dirty="0"/>
          </a:p>
          <a:p>
            <a:pPr marL="0" indent="0">
              <a:lnSpc>
                <a:spcPct val="90000"/>
              </a:lnSpc>
              <a:buNone/>
              <a:defRPr/>
            </a:pPr>
            <a:r>
              <a:rPr lang="en-US" sz="2400" i="1" dirty="0"/>
              <a:t>Y. pestis may identify as:</a:t>
            </a:r>
          </a:p>
          <a:p>
            <a:pPr marL="457200" indent="-457200">
              <a:lnSpc>
                <a:spcPct val="90000"/>
              </a:lnSpc>
              <a:defRPr/>
            </a:pPr>
            <a:endParaRPr lang="en-US" sz="1600" i="1" dirty="0"/>
          </a:p>
          <a:p>
            <a:pPr marL="1027113" lvl="1" indent="-455613">
              <a:lnSpc>
                <a:spcPct val="90000"/>
              </a:lnSpc>
              <a:buFont typeface="Lucida Sans Unicode" pitchFamily="34" charset="0"/>
              <a:buChar char="-"/>
              <a:defRPr/>
            </a:pPr>
            <a:r>
              <a:rPr lang="en-US" sz="2000" i="1" dirty="0"/>
              <a:t>Y. pseudotuberculosis</a:t>
            </a:r>
          </a:p>
          <a:p>
            <a:pPr marL="1027113" lvl="1" indent="-455613">
              <a:lnSpc>
                <a:spcPct val="90000"/>
              </a:lnSpc>
              <a:buFont typeface="Lucida Sans Unicode" pitchFamily="34" charset="0"/>
              <a:buChar char="-"/>
              <a:defRPr/>
            </a:pPr>
            <a:r>
              <a:rPr lang="en-US" sz="2000" i="1" dirty="0" err="1"/>
              <a:t>Shigella</a:t>
            </a:r>
            <a:r>
              <a:rPr lang="en-US" sz="2000" i="1" dirty="0"/>
              <a:t> </a:t>
            </a:r>
            <a:r>
              <a:rPr lang="en-US" sz="2000" i="1" dirty="0" err="1"/>
              <a:t>boydii</a:t>
            </a:r>
            <a:endParaRPr lang="en-US" sz="2000" i="1" dirty="0"/>
          </a:p>
          <a:p>
            <a:pPr marL="1027113" lvl="1" indent="-455613">
              <a:lnSpc>
                <a:spcPct val="90000"/>
              </a:lnSpc>
              <a:buFont typeface="Lucida Sans Unicode" pitchFamily="34" charset="0"/>
              <a:buChar char="-"/>
              <a:defRPr/>
            </a:pPr>
            <a:r>
              <a:rPr lang="en-US" sz="2000" i="1" dirty="0" err="1"/>
              <a:t>Pantoea</a:t>
            </a:r>
            <a:r>
              <a:rPr lang="en-US" sz="2000" i="1" dirty="0"/>
              <a:t> </a:t>
            </a:r>
            <a:r>
              <a:rPr lang="en-US" sz="2000" i="1" dirty="0" err="1"/>
              <a:t>agglomerans</a:t>
            </a:r>
            <a:endParaRPr lang="en-US" sz="2000" i="1" dirty="0"/>
          </a:p>
          <a:p>
            <a:pPr marL="1027113" lvl="1" indent="-455613">
              <a:lnSpc>
                <a:spcPct val="90000"/>
              </a:lnSpc>
              <a:buFont typeface="Lucida Sans Unicode" pitchFamily="34" charset="0"/>
              <a:buChar char="-"/>
              <a:defRPr/>
            </a:pPr>
            <a:r>
              <a:rPr lang="en-US" sz="2000" i="1" dirty="0" err="1"/>
              <a:t>Acinetobacter</a:t>
            </a:r>
            <a:r>
              <a:rPr lang="en-US" sz="2000" i="1" dirty="0"/>
              <a:t> </a:t>
            </a:r>
            <a:r>
              <a:rPr lang="en-US" sz="2000" i="1" dirty="0" err="1"/>
              <a:t>lwoffi</a:t>
            </a:r>
            <a:endParaRPr lang="en-US" sz="2000" i="1" dirty="0"/>
          </a:p>
          <a:p>
            <a:pPr marL="1027113" lvl="1" indent="-455613" eaLnBrk="1" hangingPunct="1">
              <a:lnSpc>
                <a:spcPct val="90000"/>
              </a:lnSpc>
              <a:buFont typeface="Lucida Sans Unicode" pitchFamily="34" charset="0"/>
              <a:buChar char="-"/>
              <a:defRPr/>
            </a:pPr>
            <a:endParaRPr lang="en-US" sz="2000" dirty="0"/>
          </a:p>
        </p:txBody>
      </p:sp>
    </p:spTree>
    <p:extLst>
      <p:ext uri="{BB962C8B-B14F-4D97-AF65-F5344CB8AC3E}">
        <p14:creationId xmlns:p14="http://schemas.microsoft.com/office/powerpoint/2010/main" val="3817314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9.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mso-contentType ?>
<FormTemplates xmlns="http://schemas.microsoft.com/sharepoint/v3/contenttype/forms">
  <Display>DocumentLibraryForm</Display>
  <Edit>DocumentLibraryForm</Edit>
  <New>DocumentLibraryForm</New>
</FormTemplates>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10.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11.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12.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13.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4.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15.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16.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17.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18.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19.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2.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20.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21.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22.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23.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24.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25.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26.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27.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28.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29.xml><?xml version="1.0" encoding="utf-8"?>
<ds:datastoreItem xmlns:ds="http://schemas.openxmlformats.org/officeDocument/2006/customXml" ds:itemID="{5677317C-AD1F-4189-AEA8-A73B58BFAB29}">
  <ds:schemaRefs>
    <ds:schemaRef ds:uri="http://purl.org/dc/elements/1.1/"/>
    <ds:schemaRef ds:uri="http://schemas.microsoft.com/office/2006/metadata/properties"/>
    <ds:schemaRef ds:uri="5af08be3-da31-4ed0-bd15-c2f68cc29029"/>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30.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31.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32.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33.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34.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35.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36.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37.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38.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39.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4.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40.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41.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42.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43.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44.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45.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46.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47.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48.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49.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5.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50.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51.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52.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53.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54.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55.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56.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6.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7.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8.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9.xml><?xml version="1.0" encoding="utf-8"?>
<ds:datastoreItem xmlns:ds="http://schemas.openxmlformats.org/officeDocument/2006/customXml" ds:itemID="{466DEDA0-8176-4123-B8D8-46C15ECA40C3}">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174</TotalTime>
  <Words>284</Words>
  <Application>Microsoft Office PowerPoint</Application>
  <PresentationFormat>Widescreen</PresentationFormat>
  <Paragraphs>88</Paragraphs>
  <Slides>5</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vt:i4>
      </vt:variant>
    </vt:vector>
  </HeadingPairs>
  <TitlesOfParts>
    <vt:vector size="15" baseType="lpstr">
      <vt:lpstr>Arial</vt:lpstr>
      <vt:lpstr>Calibri</vt:lpstr>
      <vt:lpstr>Franklin Gothic Demi</vt:lpstr>
      <vt:lpstr>Franklin Gothic Medium</vt:lpstr>
      <vt:lpstr>Gill Sans MT</vt:lpstr>
      <vt:lpstr>Lucida Sans Unicode</vt:lpstr>
      <vt:lpstr>Times New Roman</vt:lpstr>
      <vt:lpstr>Wingdings</vt:lpstr>
      <vt:lpstr>APHL_PPTTemp_120814</vt:lpstr>
      <vt:lpstr>1_Office Theme</vt:lpstr>
      <vt:lpstr>Agents of Bioterrorism</vt:lpstr>
      <vt:lpstr>Using Commercial Identification Systems</vt:lpstr>
      <vt:lpstr>Select Agents In Commercial ID Systems Databases</vt:lpstr>
      <vt:lpstr>Common Commercial ID System Misidentifications</vt:lpstr>
      <vt:lpstr>Common Commercial ID System Misidentifications</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17</cp:revision>
  <cp:lastPrinted>2014-11-25T16:01:43Z</cp:lastPrinted>
  <dcterms:created xsi:type="dcterms:W3CDTF">2019-05-14T14:22:52Z</dcterms:created>
  <dcterms:modified xsi:type="dcterms:W3CDTF">2020-07-27T17:59:34Z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