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7"/>
    <p:sldMasterId id="2147483657" r:id="rId58"/>
  </p:sldMasterIdLst>
  <p:notesMasterIdLst>
    <p:notesMasterId r:id="rId82"/>
  </p:notesMasterIdLst>
  <p:handoutMasterIdLst>
    <p:handoutMasterId r:id="rId83"/>
  </p:handoutMasterIdLst>
  <p:sldIdLst>
    <p:sldId id="282" r:id="rId59"/>
    <p:sldId id="260" r:id="rId60"/>
    <p:sldId id="261" r:id="rId61"/>
    <p:sldId id="262" r:id="rId62"/>
    <p:sldId id="263" r:id="rId63"/>
    <p:sldId id="264" r:id="rId64"/>
    <p:sldId id="265" r:id="rId65"/>
    <p:sldId id="266" r:id="rId66"/>
    <p:sldId id="267" r:id="rId67"/>
    <p:sldId id="268" r:id="rId68"/>
    <p:sldId id="269" r:id="rId69"/>
    <p:sldId id="270" r:id="rId70"/>
    <p:sldId id="271" r:id="rId71"/>
    <p:sldId id="272" r:id="rId72"/>
    <p:sldId id="273" r:id="rId73"/>
    <p:sldId id="274" r:id="rId74"/>
    <p:sldId id="275" r:id="rId75"/>
    <p:sldId id="276" r:id="rId76"/>
    <p:sldId id="277" r:id="rId77"/>
    <p:sldId id="278" r:id="rId78"/>
    <p:sldId id="279" r:id="rId79"/>
    <p:sldId id="280" r:id="rId80"/>
    <p:sldId id="281" r:id="rId81"/>
  </p:sldIdLst>
  <p:sldSz cx="12192000" cy="6858000"/>
  <p:notesSz cx="7010400" cy="92233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64" userDrawn="1">
          <p15:clr>
            <a:srgbClr val="A4A3A4"/>
          </p15:clr>
        </p15:guide>
        <p15:guide id="2" pos="384" userDrawn="1">
          <p15:clr>
            <a:srgbClr val="A4A3A4"/>
          </p15:clr>
        </p15:guide>
      </p15:sldGuideLst>
    </p:ext>
    <p:ext uri="{2D200454-40CA-4A62-9FC3-DE9A4176ACB9}">
      <p15:notesGuideLst xmlns:p15="http://schemas.microsoft.com/office/powerpoint/2012/main">
        <p15:guide id="1" orient="horz" pos="2905">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42E34"/>
    <a:srgbClr val="00A0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5" autoAdjust="0"/>
    <p:restoredTop sz="94660"/>
  </p:normalViewPr>
  <p:slideViewPr>
    <p:cSldViewPr>
      <p:cViewPr varScale="1">
        <p:scale>
          <a:sx n="88" d="100"/>
          <a:sy n="88" d="100"/>
        </p:scale>
        <p:origin x="403" y="62"/>
      </p:cViewPr>
      <p:guideLst>
        <p:guide orient="horz" pos="864"/>
        <p:guide pos="384"/>
      </p:guideLst>
    </p:cSldViewPr>
  </p:slideViewPr>
  <p:notesTextViewPr>
    <p:cViewPr>
      <p:scale>
        <a:sx n="1" d="1"/>
        <a:sy n="1" d="1"/>
      </p:scale>
      <p:origin x="0" y="0"/>
    </p:cViewPr>
  </p:notesTextViewPr>
  <p:notesViewPr>
    <p:cSldViewPr showGuides="1">
      <p:cViewPr varScale="1">
        <p:scale>
          <a:sx n="98" d="100"/>
          <a:sy n="98" d="100"/>
        </p:scale>
        <p:origin x="-3564" y="-96"/>
      </p:cViewPr>
      <p:guideLst>
        <p:guide orient="horz" pos="2905"/>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customXml" Target="../customXml/item13.xml"/><Relationship Id="rId18" Type="http://schemas.openxmlformats.org/officeDocument/2006/relationships/customXml" Target="../customXml/item18.xml"/><Relationship Id="rId26" Type="http://schemas.openxmlformats.org/officeDocument/2006/relationships/customXml" Target="../customXml/item26.xml"/><Relationship Id="rId39" Type="http://schemas.openxmlformats.org/officeDocument/2006/relationships/customXml" Target="../customXml/item39.xml"/><Relationship Id="rId21" Type="http://schemas.openxmlformats.org/officeDocument/2006/relationships/customXml" Target="../customXml/item21.xml"/><Relationship Id="rId34" Type="http://schemas.openxmlformats.org/officeDocument/2006/relationships/customXml" Target="../customXml/item34.xml"/><Relationship Id="rId42" Type="http://schemas.openxmlformats.org/officeDocument/2006/relationships/customXml" Target="../customXml/item42.xml"/><Relationship Id="rId47" Type="http://schemas.openxmlformats.org/officeDocument/2006/relationships/customXml" Target="../customXml/item47.xml"/><Relationship Id="rId50" Type="http://schemas.openxmlformats.org/officeDocument/2006/relationships/customXml" Target="../customXml/item50.xml"/><Relationship Id="rId55" Type="http://schemas.openxmlformats.org/officeDocument/2006/relationships/customXml" Target="../customXml/item55.xml"/><Relationship Id="rId63" Type="http://schemas.openxmlformats.org/officeDocument/2006/relationships/slide" Target="slides/slide5.xml"/><Relationship Id="rId68" Type="http://schemas.openxmlformats.org/officeDocument/2006/relationships/slide" Target="slides/slide10.xml"/><Relationship Id="rId76" Type="http://schemas.openxmlformats.org/officeDocument/2006/relationships/slide" Target="slides/slide18.xml"/><Relationship Id="rId84" Type="http://schemas.openxmlformats.org/officeDocument/2006/relationships/presProps" Target="presProps.xml"/><Relationship Id="rId7" Type="http://schemas.openxmlformats.org/officeDocument/2006/relationships/customXml" Target="../customXml/item7.xml"/><Relationship Id="rId71"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customXml" Target="../customXml/item16.xml"/><Relationship Id="rId29" Type="http://schemas.openxmlformats.org/officeDocument/2006/relationships/customXml" Target="../customXml/item29.xml"/><Relationship Id="rId11" Type="http://schemas.openxmlformats.org/officeDocument/2006/relationships/customXml" Target="../customXml/item11.xml"/><Relationship Id="rId24" Type="http://schemas.openxmlformats.org/officeDocument/2006/relationships/customXml" Target="../customXml/item24.xml"/><Relationship Id="rId32" Type="http://schemas.openxmlformats.org/officeDocument/2006/relationships/customXml" Target="../customXml/item32.xml"/><Relationship Id="rId37" Type="http://schemas.openxmlformats.org/officeDocument/2006/relationships/customXml" Target="../customXml/item37.xml"/><Relationship Id="rId40" Type="http://schemas.openxmlformats.org/officeDocument/2006/relationships/customXml" Target="../customXml/item40.xml"/><Relationship Id="rId45" Type="http://schemas.openxmlformats.org/officeDocument/2006/relationships/customXml" Target="../customXml/item45.xml"/><Relationship Id="rId53" Type="http://schemas.openxmlformats.org/officeDocument/2006/relationships/customXml" Target="../customXml/item53.xml"/><Relationship Id="rId58" Type="http://schemas.openxmlformats.org/officeDocument/2006/relationships/slideMaster" Target="slideMasters/slideMaster2.xml"/><Relationship Id="rId66" Type="http://schemas.openxmlformats.org/officeDocument/2006/relationships/slide" Target="slides/slide8.xml"/><Relationship Id="rId74" Type="http://schemas.openxmlformats.org/officeDocument/2006/relationships/slide" Target="slides/slide16.xml"/><Relationship Id="rId79" Type="http://schemas.openxmlformats.org/officeDocument/2006/relationships/slide" Target="slides/slide21.xml"/><Relationship Id="rId87" Type="http://schemas.openxmlformats.org/officeDocument/2006/relationships/tableStyles" Target="tableStyles.xml"/><Relationship Id="rId5" Type="http://schemas.openxmlformats.org/officeDocument/2006/relationships/customXml" Target="../customXml/item5.xml"/><Relationship Id="rId61" Type="http://schemas.openxmlformats.org/officeDocument/2006/relationships/slide" Target="slides/slide3.xml"/><Relationship Id="rId82" Type="http://schemas.openxmlformats.org/officeDocument/2006/relationships/notesMaster" Target="notesMasters/notesMaster1.xml"/><Relationship Id="rId19" Type="http://schemas.openxmlformats.org/officeDocument/2006/relationships/customXml" Target="../customXml/item19.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customXml" Target="../customXml/item14.xml"/><Relationship Id="rId22" Type="http://schemas.openxmlformats.org/officeDocument/2006/relationships/customXml" Target="../customXml/item22.xml"/><Relationship Id="rId27" Type="http://schemas.openxmlformats.org/officeDocument/2006/relationships/customXml" Target="../customXml/item27.xml"/><Relationship Id="rId30" Type="http://schemas.openxmlformats.org/officeDocument/2006/relationships/customXml" Target="../customXml/item30.xml"/><Relationship Id="rId35" Type="http://schemas.openxmlformats.org/officeDocument/2006/relationships/customXml" Target="../customXml/item35.xml"/><Relationship Id="rId43" Type="http://schemas.openxmlformats.org/officeDocument/2006/relationships/customXml" Target="../customXml/item43.xml"/><Relationship Id="rId48" Type="http://schemas.openxmlformats.org/officeDocument/2006/relationships/customXml" Target="../customXml/item48.xml"/><Relationship Id="rId56" Type="http://schemas.openxmlformats.org/officeDocument/2006/relationships/customXml" Target="../customXml/item56.xml"/><Relationship Id="rId64" Type="http://schemas.openxmlformats.org/officeDocument/2006/relationships/slide" Target="slides/slide6.xml"/><Relationship Id="rId69" Type="http://schemas.openxmlformats.org/officeDocument/2006/relationships/slide" Target="slides/slide11.xml"/><Relationship Id="rId77" Type="http://schemas.openxmlformats.org/officeDocument/2006/relationships/slide" Target="slides/slide19.xm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slide" Target="slides/slide14.xml"/><Relationship Id="rId80" Type="http://schemas.openxmlformats.org/officeDocument/2006/relationships/slide" Target="slides/slide22.xml"/><Relationship Id="rId85"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customXml" Target="../customXml/item25.xml"/><Relationship Id="rId33" Type="http://schemas.openxmlformats.org/officeDocument/2006/relationships/customXml" Target="../customXml/item33.xml"/><Relationship Id="rId38" Type="http://schemas.openxmlformats.org/officeDocument/2006/relationships/customXml" Target="../customXml/item38.xml"/><Relationship Id="rId46" Type="http://schemas.openxmlformats.org/officeDocument/2006/relationships/customXml" Target="../customXml/item46.xml"/><Relationship Id="rId59" Type="http://schemas.openxmlformats.org/officeDocument/2006/relationships/slide" Target="slides/slide1.xml"/><Relationship Id="rId67" Type="http://schemas.openxmlformats.org/officeDocument/2006/relationships/slide" Target="slides/slide9.xml"/><Relationship Id="rId20" Type="http://schemas.openxmlformats.org/officeDocument/2006/relationships/customXml" Target="../customXml/item20.xml"/><Relationship Id="rId41" Type="http://schemas.openxmlformats.org/officeDocument/2006/relationships/customXml" Target="../customXml/item41.xml"/><Relationship Id="rId54" Type="http://schemas.openxmlformats.org/officeDocument/2006/relationships/customXml" Target="../customXml/item54.xml"/><Relationship Id="rId62" Type="http://schemas.openxmlformats.org/officeDocument/2006/relationships/slide" Target="slides/slide4.xml"/><Relationship Id="rId70" Type="http://schemas.openxmlformats.org/officeDocument/2006/relationships/slide" Target="slides/slide12.xml"/><Relationship Id="rId75" Type="http://schemas.openxmlformats.org/officeDocument/2006/relationships/slide" Target="slides/slide17.xml"/><Relationship Id="rId83"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customXml" Target="../customXml/item15.xml"/><Relationship Id="rId23" Type="http://schemas.openxmlformats.org/officeDocument/2006/relationships/customXml" Target="../customXml/item23.xml"/><Relationship Id="rId28" Type="http://schemas.openxmlformats.org/officeDocument/2006/relationships/customXml" Target="../customXml/item28.xml"/><Relationship Id="rId36" Type="http://schemas.openxmlformats.org/officeDocument/2006/relationships/customXml" Target="../customXml/item36.xml"/><Relationship Id="rId49" Type="http://schemas.openxmlformats.org/officeDocument/2006/relationships/customXml" Target="../customXml/item49.xml"/><Relationship Id="rId57" Type="http://schemas.openxmlformats.org/officeDocument/2006/relationships/slideMaster" Target="slideMasters/slideMaster1.xml"/><Relationship Id="rId10" Type="http://schemas.openxmlformats.org/officeDocument/2006/relationships/customXml" Target="../customXml/item10.xml"/><Relationship Id="rId31" Type="http://schemas.openxmlformats.org/officeDocument/2006/relationships/customXml" Target="../customXml/item31.xml"/><Relationship Id="rId44" Type="http://schemas.openxmlformats.org/officeDocument/2006/relationships/customXml" Target="../customXml/item44.xml"/><Relationship Id="rId52" Type="http://schemas.openxmlformats.org/officeDocument/2006/relationships/customXml" Target="../customXml/item52.xml"/><Relationship Id="rId60" Type="http://schemas.openxmlformats.org/officeDocument/2006/relationships/slide" Target="slides/slide2.xml"/><Relationship Id="rId65" Type="http://schemas.openxmlformats.org/officeDocument/2006/relationships/slide" Target="slides/slide7.xml"/><Relationship Id="rId73" Type="http://schemas.openxmlformats.org/officeDocument/2006/relationships/slide" Target="slides/slide15.xml"/><Relationship Id="rId78" Type="http://schemas.openxmlformats.org/officeDocument/2006/relationships/slide" Target="slides/slide20.xml"/><Relationship Id="rId81" Type="http://schemas.openxmlformats.org/officeDocument/2006/relationships/slide" Target="slides/slide23.xml"/><Relationship Id="rId86"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169"/>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1169"/>
          </a:xfrm>
          <a:prstGeom prst="rect">
            <a:avLst/>
          </a:prstGeom>
        </p:spPr>
        <p:txBody>
          <a:bodyPr vert="horz" lIns="91440" tIns="45720" rIns="91440" bIns="45720" rtlCol="0"/>
          <a:lstStyle>
            <a:lvl1pPr algn="r">
              <a:defRPr sz="1200"/>
            </a:lvl1pPr>
          </a:lstStyle>
          <a:p>
            <a:fld id="{7FBE576A-F7D4-4B29-896E-B1B44478D8C8}" type="datetimeFigureOut">
              <a:rPr lang="en-US" smtClean="0"/>
              <a:t>7/27/2020</a:t>
            </a:fld>
            <a:endParaRPr lang="en-US"/>
          </a:p>
        </p:txBody>
      </p:sp>
      <p:sp>
        <p:nvSpPr>
          <p:cNvPr id="4" name="Footer Placeholder 3"/>
          <p:cNvSpPr>
            <a:spLocks noGrp="1"/>
          </p:cNvSpPr>
          <p:nvPr>
            <p:ph type="ftr" sz="quarter" idx="2"/>
          </p:nvPr>
        </p:nvSpPr>
        <p:spPr>
          <a:xfrm>
            <a:off x="0" y="8760606"/>
            <a:ext cx="3037840" cy="461169"/>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760606"/>
            <a:ext cx="3037840" cy="461169"/>
          </a:xfrm>
          <a:prstGeom prst="rect">
            <a:avLst/>
          </a:prstGeom>
        </p:spPr>
        <p:txBody>
          <a:bodyPr vert="horz" lIns="91440" tIns="45720" rIns="91440" bIns="45720" rtlCol="0" anchor="b"/>
          <a:lstStyle>
            <a:lvl1pPr algn="r">
              <a:defRPr sz="1200"/>
            </a:lvl1pPr>
          </a:lstStyle>
          <a:p>
            <a:fld id="{C68F926B-BE7F-42A3-B1CF-C7506CF039CD}" type="slidenum">
              <a:rPr lang="en-US" smtClean="0"/>
              <a:t>‹#›</a:t>
            </a:fld>
            <a:endParaRPr lang="en-US"/>
          </a:p>
        </p:txBody>
      </p:sp>
    </p:spTree>
    <p:extLst>
      <p:ext uri="{BB962C8B-B14F-4D97-AF65-F5344CB8AC3E}">
        <p14:creationId xmlns:p14="http://schemas.microsoft.com/office/powerpoint/2010/main" val="20325977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169"/>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938" y="0"/>
            <a:ext cx="3037840" cy="461169"/>
          </a:xfrm>
          <a:prstGeom prst="rect">
            <a:avLst/>
          </a:prstGeom>
        </p:spPr>
        <p:txBody>
          <a:bodyPr vert="horz" lIns="91440" tIns="45720" rIns="91440" bIns="45720" rtlCol="0"/>
          <a:lstStyle>
            <a:lvl1pPr algn="r">
              <a:defRPr sz="1200"/>
            </a:lvl1pPr>
          </a:lstStyle>
          <a:p>
            <a:fld id="{E11D7777-73A5-48F9-AE22-66ABE429695F}" type="datetimeFigureOut">
              <a:rPr lang="en-US" smtClean="0"/>
              <a:t>7/27/2020</a:t>
            </a:fld>
            <a:endParaRPr lang="en-US"/>
          </a:p>
        </p:txBody>
      </p:sp>
      <p:sp>
        <p:nvSpPr>
          <p:cNvPr id="4" name="Slide Image Placeholder 3"/>
          <p:cNvSpPr>
            <a:spLocks noGrp="1" noRot="1" noChangeAspect="1"/>
          </p:cNvSpPr>
          <p:nvPr>
            <p:ph type="sldImg" idx="2"/>
          </p:nvPr>
        </p:nvSpPr>
        <p:spPr>
          <a:xfrm>
            <a:off x="431800" y="692150"/>
            <a:ext cx="6146800" cy="3457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040" y="4381103"/>
            <a:ext cx="5608320" cy="4150519"/>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60606"/>
            <a:ext cx="3037840" cy="461169"/>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760606"/>
            <a:ext cx="3037840" cy="461169"/>
          </a:xfrm>
          <a:prstGeom prst="rect">
            <a:avLst/>
          </a:prstGeom>
        </p:spPr>
        <p:txBody>
          <a:bodyPr vert="horz" lIns="91440" tIns="45720" rIns="91440" bIns="45720" rtlCol="0" anchor="b"/>
          <a:lstStyle>
            <a:lvl1pPr algn="r">
              <a:defRPr sz="1200"/>
            </a:lvl1pPr>
          </a:lstStyle>
          <a:p>
            <a:fld id="{6EF5D2DD-098B-4B74-BABB-171488B36A42}" type="slidenum">
              <a:rPr lang="en-US" smtClean="0"/>
              <a:t>‹#›</a:t>
            </a:fld>
            <a:endParaRPr lang="en-US"/>
          </a:p>
        </p:txBody>
      </p:sp>
    </p:spTree>
    <p:extLst>
      <p:ext uri="{BB962C8B-B14F-4D97-AF65-F5344CB8AC3E}">
        <p14:creationId xmlns:p14="http://schemas.microsoft.com/office/powerpoint/2010/main" val="30537252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562" name="Slide Image Placeholder 1"/>
          <p:cNvSpPr>
            <a:spLocks noGrp="1" noRot="1" noChangeAspect="1" noChangeArrowheads="1" noTextEdit="1"/>
          </p:cNvSpPr>
          <p:nvPr>
            <p:ph type="sldImg"/>
          </p:nvPr>
        </p:nvSpPr>
        <p:spPr>
          <a:ln/>
        </p:spPr>
      </p:sp>
      <p:sp>
        <p:nvSpPr>
          <p:cNvPr id="322563" name="Notes Placeholder 2"/>
          <p:cNvSpPr>
            <a:spLocks noGrp="1"/>
          </p:cNvSpPr>
          <p:nvPr>
            <p:ph type="body" idx="1"/>
          </p:nvPr>
        </p:nvSpPr>
        <p:spPr>
          <a:xfrm>
            <a:off x="973138" y="4560888"/>
            <a:ext cx="6718300" cy="7635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a:p>
            <a:r>
              <a:rPr lang="en-US" altLang="en-US" smtClean="0"/>
              <a:t>straight, or slightly curved gram-negative bacilli; may demonstrate bipolar morphology in direct specimens. </a:t>
            </a:r>
          </a:p>
          <a:p>
            <a:endParaRPr lang="en-US" altLang="en-US" smtClean="0"/>
          </a:p>
        </p:txBody>
      </p:sp>
      <p:sp>
        <p:nvSpPr>
          <p:cNvPr id="322564" name="Slide Number Placeholder 3"/>
          <p:cNvSpPr>
            <a:spLocks noGrp="1" noChangeArrowheads="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42950" indent="-285750" defTabSz="976313">
              <a:spcBef>
                <a:spcPct val="30000"/>
              </a:spcBef>
              <a:defRPr sz="1200">
                <a:solidFill>
                  <a:schemeClr val="tx1"/>
                </a:solidFill>
                <a:latin typeface="Times New Roman" panose="02020603050405020304" pitchFamily="18" charset="0"/>
              </a:defRPr>
            </a:lvl2pPr>
            <a:lvl3pPr marL="1143000" indent="-228600" defTabSz="976313">
              <a:spcBef>
                <a:spcPct val="30000"/>
              </a:spcBef>
              <a:defRPr sz="1200">
                <a:solidFill>
                  <a:schemeClr val="tx1"/>
                </a:solidFill>
                <a:latin typeface="Times New Roman" panose="02020603050405020304" pitchFamily="18" charset="0"/>
              </a:defRPr>
            </a:lvl3pPr>
            <a:lvl4pPr marL="1600200" indent="-228600" defTabSz="976313">
              <a:spcBef>
                <a:spcPct val="30000"/>
              </a:spcBef>
              <a:defRPr sz="1200">
                <a:solidFill>
                  <a:schemeClr val="tx1"/>
                </a:solidFill>
                <a:latin typeface="Times New Roman" panose="02020603050405020304" pitchFamily="18" charset="0"/>
              </a:defRPr>
            </a:lvl4pPr>
            <a:lvl5pPr marL="2057400" indent="-228600" defTabSz="976313">
              <a:spcBef>
                <a:spcPct val="30000"/>
              </a:spcBef>
              <a:defRPr sz="1200">
                <a:solidFill>
                  <a:schemeClr val="tx1"/>
                </a:solidFill>
                <a:latin typeface="Times New Roman" panose="02020603050405020304" pitchFamily="18" charset="0"/>
              </a:defRPr>
            </a:lvl5pPr>
            <a:lvl6pPr marL="2514600" indent="-228600"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444F85F1-9C13-4329-8EEB-459C10593E54}"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2</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31425557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Rectangle 7"/>
          <p:cNvSpPr>
            <a:spLocks noGrp="1" noChangeArrowheads="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FBE22211-30DA-41FE-B52A-3BD32A296C7F}"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12</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342019" name="Rectangle 2"/>
          <p:cNvSpPr>
            <a:spLocks noGrp="1" noRot="1" noChangeAspect="1" noChangeArrowheads="1" noTextEdit="1"/>
          </p:cNvSpPr>
          <p:nvPr>
            <p:ph type="sldImg"/>
          </p:nvPr>
        </p:nvSpPr>
        <p:spPr>
          <a:ln/>
        </p:spPr>
      </p:sp>
      <p:sp>
        <p:nvSpPr>
          <p:cNvPr id="342020" name="Rectangle 3"/>
          <p:cNvSpPr>
            <a:spLocks noGrp="1" noChangeArrowheads="1"/>
          </p:cNvSpPr>
          <p:nvPr>
            <p:ph type="body" idx="1"/>
          </p:nvPr>
        </p:nvSpPr>
        <p:spPr>
          <a:xfrm>
            <a:off x="973138" y="4560888"/>
            <a:ext cx="8058150" cy="78581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lvl="2"/>
            <a:r>
              <a:rPr lang="en-US" altLang="en-US" sz="2900" smtClean="0"/>
              <a:t>Catalase – is positive for both species. It is not on the flowchart for </a:t>
            </a:r>
            <a:r>
              <a:rPr lang="en-US" altLang="en-US" sz="2900" i="1" smtClean="0"/>
              <a:t>B. pseudomallei </a:t>
            </a:r>
            <a:r>
              <a:rPr lang="en-US" altLang="en-US" sz="2900" smtClean="0"/>
              <a:t>because it usually grows well on MAC. </a:t>
            </a:r>
          </a:p>
          <a:p>
            <a:endParaRPr lang="en-US" altLang="en-US" smtClean="0"/>
          </a:p>
        </p:txBody>
      </p:sp>
    </p:spTree>
    <p:extLst>
      <p:ext uri="{BB962C8B-B14F-4D97-AF65-F5344CB8AC3E}">
        <p14:creationId xmlns:p14="http://schemas.microsoft.com/office/powerpoint/2010/main" val="10648246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Rectangle 7"/>
          <p:cNvSpPr>
            <a:spLocks noGrp="1" noChangeArrowheads="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72ABA50B-A66D-4BD3-A737-C0EE2E6A05AE}"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13</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344067" name="Rectangle 2"/>
          <p:cNvSpPr>
            <a:spLocks noGrp="1" noRot="1" noChangeAspect="1" noChangeArrowheads="1" noTextEdit="1"/>
          </p:cNvSpPr>
          <p:nvPr>
            <p:ph type="sldImg"/>
          </p:nvPr>
        </p:nvSpPr>
        <p:spPr>
          <a:ln/>
        </p:spPr>
      </p:sp>
      <p:sp>
        <p:nvSpPr>
          <p:cNvPr id="344068" name="Rectangle 3"/>
          <p:cNvSpPr>
            <a:spLocks noGrp="1" noChangeArrowheads="1"/>
          </p:cNvSpPr>
          <p:nvPr>
            <p:ph type="body" idx="1"/>
          </p:nvPr>
        </p:nvSpPr>
        <p:spPr>
          <a:xfrm>
            <a:off x="973138" y="4560888"/>
            <a:ext cx="5781675" cy="12446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Although Sentinel laboratories should not perform susceptibility tests on these organisms, a disk diffusion assay to screen for resistance to colistin can be useful.  Care must be used in performing this assay since the process of preparing the inoculum will likely generate an aerosol.  If possible, perform the set up in a biological safety cabinet.</a:t>
            </a:r>
          </a:p>
        </p:txBody>
      </p:sp>
    </p:spTree>
    <p:extLst>
      <p:ext uri="{BB962C8B-B14F-4D97-AF65-F5344CB8AC3E}">
        <p14:creationId xmlns:p14="http://schemas.microsoft.com/office/powerpoint/2010/main" val="32229676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114" name="Rectangle 7"/>
          <p:cNvSpPr>
            <a:spLocks noGrp="1" noChangeArrowheads="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A94CE805-54CA-41E7-9B25-D97A37E382A4}"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14</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346115" name="Rectangle 2"/>
          <p:cNvSpPr>
            <a:spLocks noGrp="1" noRot="1" noChangeAspect="1" noChangeArrowheads="1" noTextEdit="1"/>
          </p:cNvSpPr>
          <p:nvPr>
            <p:ph type="sldImg"/>
          </p:nvPr>
        </p:nvSpPr>
        <p:spPr>
          <a:xfrm>
            <a:off x="460375" y="720725"/>
            <a:ext cx="6396038" cy="3598863"/>
          </a:xfrm>
          <a:ln/>
        </p:spPr>
      </p:sp>
      <p:sp>
        <p:nvSpPr>
          <p:cNvPr id="346116" name="Rectangle 3"/>
          <p:cNvSpPr>
            <a:spLocks noGrp="1" noChangeArrowheads="1"/>
          </p:cNvSpPr>
          <p:nvPr>
            <p:ph type="body" idx="1"/>
          </p:nvPr>
        </p:nvSpPr>
        <p:spPr>
          <a:xfrm>
            <a:off x="974725" y="4560888"/>
            <a:ext cx="15100300" cy="10033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i="1" smtClean="0"/>
              <a:t>Pseudomonas cepacia </a:t>
            </a:r>
            <a:r>
              <a:rPr lang="en-US" altLang="en-US" smtClean="0"/>
              <a:t>(PC) agar is recommended for the isolation of </a:t>
            </a:r>
            <a:r>
              <a:rPr lang="en-US" altLang="en-US" i="1" smtClean="0"/>
              <a:t>B. cepacia</a:t>
            </a:r>
            <a:r>
              <a:rPr lang="en-US" altLang="en-US" smtClean="0"/>
              <a:t> from respiratory secretions of patients with cystic fibrosis. This agar helps by inhibiting the growth of </a:t>
            </a:r>
            <a:r>
              <a:rPr lang="en-US" altLang="en-US" i="1" smtClean="0"/>
              <a:t>Pseudomonas aeruginosa</a:t>
            </a:r>
            <a:r>
              <a:rPr lang="en-US" altLang="en-US" smtClean="0"/>
              <a:t> and other respiratory pathogens.</a:t>
            </a:r>
          </a:p>
          <a:p>
            <a:r>
              <a:rPr lang="en-US" altLang="en-US" i="1" smtClean="0"/>
              <a:t>B. mallei </a:t>
            </a:r>
            <a:r>
              <a:rPr lang="en-US" altLang="en-US" smtClean="0"/>
              <a:t>grows slower on PC agar with small colorless or white colonies at 48 to 72 h.</a:t>
            </a:r>
            <a:endParaRPr lang="en-US" altLang="en-US" i="1" smtClean="0"/>
          </a:p>
          <a:p>
            <a:r>
              <a:rPr lang="en-US" altLang="en-US" i="1" smtClean="0"/>
              <a:t>B. pseudomallei</a:t>
            </a:r>
            <a:r>
              <a:rPr lang="en-US" altLang="en-US" smtClean="0"/>
              <a:t> grows large white colonies at 24 h, media changes from dull yellow to bright pink.</a:t>
            </a:r>
          </a:p>
          <a:p>
            <a:endParaRPr lang="en-US" altLang="en-US" smtClean="0"/>
          </a:p>
        </p:txBody>
      </p:sp>
    </p:spTree>
    <p:extLst>
      <p:ext uri="{BB962C8B-B14F-4D97-AF65-F5344CB8AC3E}">
        <p14:creationId xmlns:p14="http://schemas.microsoft.com/office/powerpoint/2010/main" val="28015570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62" name="Rectangle 7"/>
          <p:cNvSpPr>
            <a:spLocks noGrp="1" noChangeArrowheads="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46D02886-AE25-44DB-B92B-AA33511EA8DA}"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15</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348163" name="Rectangle 2"/>
          <p:cNvSpPr>
            <a:spLocks noGrp="1" noRot="1" noChangeAspect="1" noChangeArrowheads="1" noTextEdit="1"/>
          </p:cNvSpPr>
          <p:nvPr>
            <p:ph type="sldImg"/>
          </p:nvPr>
        </p:nvSpPr>
        <p:spPr>
          <a:ln/>
        </p:spPr>
      </p:sp>
      <p:sp>
        <p:nvSpPr>
          <p:cNvPr id="348164" name="Rectangle 3"/>
          <p:cNvSpPr>
            <a:spLocks noGrp="1" noChangeArrowheads="1"/>
          </p:cNvSpPr>
          <p:nvPr>
            <p:ph type="body" idx="1"/>
          </p:nvPr>
        </p:nvSpPr>
        <p:spPr>
          <a:xfrm>
            <a:off x="973138" y="4560888"/>
            <a:ext cx="3033712" cy="78581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lvl="2"/>
            <a:r>
              <a:rPr lang="en-US" altLang="en-US" sz="2900" smtClean="0"/>
              <a:t>Catalase - positive </a:t>
            </a:r>
          </a:p>
          <a:p>
            <a:endParaRPr lang="en-US" altLang="en-US" smtClean="0"/>
          </a:p>
        </p:txBody>
      </p:sp>
    </p:spTree>
    <p:extLst>
      <p:ext uri="{BB962C8B-B14F-4D97-AF65-F5344CB8AC3E}">
        <p14:creationId xmlns:p14="http://schemas.microsoft.com/office/powerpoint/2010/main" val="23996331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210" name="Slide Image Placeholder 1"/>
          <p:cNvSpPr>
            <a:spLocks noGrp="1" noRot="1" noChangeAspect="1" noChangeArrowheads="1" noTextEdit="1"/>
          </p:cNvSpPr>
          <p:nvPr>
            <p:ph type="sldImg"/>
          </p:nvPr>
        </p:nvSpPr>
        <p:spPr>
          <a:ln/>
        </p:spPr>
      </p:sp>
      <p:sp>
        <p:nvSpPr>
          <p:cNvPr id="350211" name="Notes Placeholder 2"/>
          <p:cNvSpPr>
            <a:spLocks noGrp="1"/>
          </p:cNvSpPr>
          <p:nvPr>
            <p:ph type="body" idx="1"/>
          </p:nvPr>
        </p:nvSpPr>
        <p:spPr>
          <a:xfrm>
            <a:off x="973138" y="4560888"/>
            <a:ext cx="944562" cy="5238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CHANGE ?</a:t>
            </a:r>
          </a:p>
          <a:p>
            <a:endParaRPr lang="en-US" altLang="en-US" smtClean="0"/>
          </a:p>
        </p:txBody>
      </p:sp>
      <p:sp>
        <p:nvSpPr>
          <p:cNvPr id="350212" name="Slide Number Placeholder 3"/>
          <p:cNvSpPr>
            <a:spLocks noGrp="1" noChangeArrowheads="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42950" indent="-285750" defTabSz="976313">
              <a:spcBef>
                <a:spcPct val="30000"/>
              </a:spcBef>
              <a:defRPr sz="1200">
                <a:solidFill>
                  <a:schemeClr val="tx1"/>
                </a:solidFill>
                <a:latin typeface="Times New Roman" panose="02020603050405020304" pitchFamily="18" charset="0"/>
              </a:defRPr>
            </a:lvl2pPr>
            <a:lvl3pPr marL="1143000" indent="-228600" defTabSz="976313">
              <a:spcBef>
                <a:spcPct val="30000"/>
              </a:spcBef>
              <a:defRPr sz="1200">
                <a:solidFill>
                  <a:schemeClr val="tx1"/>
                </a:solidFill>
                <a:latin typeface="Times New Roman" panose="02020603050405020304" pitchFamily="18" charset="0"/>
              </a:defRPr>
            </a:lvl3pPr>
            <a:lvl4pPr marL="1600200" indent="-228600" defTabSz="976313">
              <a:spcBef>
                <a:spcPct val="30000"/>
              </a:spcBef>
              <a:defRPr sz="1200">
                <a:solidFill>
                  <a:schemeClr val="tx1"/>
                </a:solidFill>
                <a:latin typeface="Times New Roman" panose="02020603050405020304" pitchFamily="18" charset="0"/>
              </a:defRPr>
            </a:lvl4pPr>
            <a:lvl5pPr marL="2057400" indent="-228600" defTabSz="976313">
              <a:spcBef>
                <a:spcPct val="30000"/>
              </a:spcBef>
              <a:defRPr sz="1200">
                <a:solidFill>
                  <a:schemeClr val="tx1"/>
                </a:solidFill>
                <a:latin typeface="Times New Roman" panose="02020603050405020304" pitchFamily="18" charset="0"/>
              </a:defRPr>
            </a:lvl5pPr>
            <a:lvl6pPr marL="2514600" indent="-228600"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BB3EB640-231F-4267-A803-22AF953CD2B0}"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16</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13025112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58" name="Slide Image Placeholder 1"/>
          <p:cNvSpPr>
            <a:spLocks noGrp="1" noRot="1" noChangeAspect="1" noChangeArrowheads="1" noTextEdit="1"/>
          </p:cNvSpPr>
          <p:nvPr>
            <p:ph type="sldImg"/>
          </p:nvPr>
        </p:nvSpPr>
        <p:spPr>
          <a:ln/>
        </p:spPr>
      </p:sp>
      <p:sp>
        <p:nvSpPr>
          <p:cNvPr id="352259" name="Notes Placeholder 2"/>
          <p:cNvSpPr>
            <a:spLocks noGrp="1"/>
          </p:cNvSpPr>
          <p:nvPr>
            <p:ph type="body" idx="1"/>
          </p:nvPr>
        </p:nvSpPr>
        <p:spPr>
          <a:xfrm>
            <a:off x="973138" y="4560888"/>
            <a:ext cx="32458025" cy="10033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This test will distinguish between </a:t>
            </a:r>
            <a:r>
              <a:rPr lang="en-US" altLang="en-US" i="1" smtClean="0"/>
              <a:t>Burkholderia</a:t>
            </a:r>
            <a:r>
              <a:rPr lang="en-US" altLang="en-US" smtClean="0"/>
              <a:t> spp. (+) and </a:t>
            </a:r>
            <a:r>
              <a:rPr lang="en-US" altLang="en-US" i="1" smtClean="0"/>
              <a:t>Pseudomonas stutzeri</a:t>
            </a:r>
            <a:r>
              <a:rPr lang="en-US" altLang="en-US" smtClean="0"/>
              <a:t>.</a:t>
            </a:r>
          </a:p>
          <a:p>
            <a:endParaRPr lang="en-US" altLang="en-US" smtClean="0"/>
          </a:p>
          <a:p>
            <a:r>
              <a:rPr lang="en-US" altLang="en-US" smtClean="0"/>
              <a:t>Organisms growing in the base will turn the broth yellow due to acid produced by metabolism of the available glucose.  Those organisms capable of decarboxylating the arginine present will produce alkaline amine byproducts that will eventually shift the pH to alkaline causing the indicator color change to purple.  Actually the decarboxylation of the arginine begins with a hydroxylation of the amino acid producing ornithine, which is then decarboxylated to putrescine.  Both strains of Burkholderia are arginine positive.</a:t>
            </a:r>
          </a:p>
          <a:p>
            <a:endParaRPr lang="en-US" altLang="en-US" smtClean="0"/>
          </a:p>
        </p:txBody>
      </p:sp>
      <p:sp>
        <p:nvSpPr>
          <p:cNvPr id="352260" name="Slide Number Placeholder 3"/>
          <p:cNvSpPr>
            <a:spLocks noGrp="1" noChangeArrowheads="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42950" indent="-285750" defTabSz="976313">
              <a:spcBef>
                <a:spcPct val="30000"/>
              </a:spcBef>
              <a:defRPr sz="1200">
                <a:solidFill>
                  <a:schemeClr val="tx1"/>
                </a:solidFill>
                <a:latin typeface="Times New Roman" panose="02020603050405020304" pitchFamily="18" charset="0"/>
              </a:defRPr>
            </a:lvl2pPr>
            <a:lvl3pPr marL="1143000" indent="-228600" defTabSz="976313">
              <a:spcBef>
                <a:spcPct val="30000"/>
              </a:spcBef>
              <a:defRPr sz="1200">
                <a:solidFill>
                  <a:schemeClr val="tx1"/>
                </a:solidFill>
                <a:latin typeface="Times New Roman" panose="02020603050405020304" pitchFamily="18" charset="0"/>
              </a:defRPr>
            </a:lvl3pPr>
            <a:lvl4pPr marL="1600200" indent="-228600" defTabSz="976313">
              <a:spcBef>
                <a:spcPct val="30000"/>
              </a:spcBef>
              <a:defRPr sz="1200">
                <a:solidFill>
                  <a:schemeClr val="tx1"/>
                </a:solidFill>
                <a:latin typeface="Times New Roman" panose="02020603050405020304" pitchFamily="18" charset="0"/>
              </a:defRPr>
            </a:lvl4pPr>
            <a:lvl5pPr marL="2057400" indent="-228600" defTabSz="976313">
              <a:spcBef>
                <a:spcPct val="30000"/>
              </a:spcBef>
              <a:defRPr sz="1200">
                <a:solidFill>
                  <a:schemeClr val="tx1"/>
                </a:solidFill>
                <a:latin typeface="Times New Roman" panose="02020603050405020304" pitchFamily="18" charset="0"/>
              </a:defRPr>
            </a:lvl5pPr>
            <a:lvl6pPr marL="2514600" indent="-228600"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09B7C54B-7EE6-463C-AFCB-67B899AD5634}"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17</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424351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6" name="Rectangle 7"/>
          <p:cNvSpPr>
            <a:spLocks noGrp="1" noChangeArrowheads="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AE83F4F9-69CD-4B62-A563-BD926233C423}"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18</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354307" name="Rectangle 2"/>
          <p:cNvSpPr>
            <a:spLocks noGrp="1" noRot="1" noChangeAspect="1" noChangeArrowheads="1" noTextEdit="1"/>
          </p:cNvSpPr>
          <p:nvPr>
            <p:ph type="sldImg"/>
          </p:nvPr>
        </p:nvSpPr>
        <p:spPr>
          <a:ln/>
        </p:spPr>
      </p:sp>
      <p:sp>
        <p:nvSpPr>
          <p:cNvPr id="354308" name="Rectangle 3"/>
          <p:cNvSpPr>
            <a:spLocks noGrp="1" noChangeArrowheads="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17993668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6354" name="Slide Image Placeholder 1"/>
          <p:cNvSpPr>
            <a:spLocks noGrp="1" noRot="1" noChangeAspect="1" noChangeArrowheads="1" noTextEdit="1"/>
          </p:cNvSpPr>
          <p:nvPr>
            <p:ph type="sldImg"/>
          </p:nvPr>
        </p:nvSpPr>
        <p:spPr>
          <a:ln/>
        </p:spPr>
      </p:sp>
      <p:sp>
        <p:nvSpPr>
          <p:cNvPr id="356355" name="Notes Placeholder 2"/>
          <p:cNvSpPr>
            <a:spLocks noGrp="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356356" name="Slide Number Placeholder 3"/>
          <p:cNvSpPr>
            <a:spLocks noGrp="1" noChangeArrowheads="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42950" indent="-285750" defTabSz="976313">
              <a:spcBef>
                <a:spcPct val="30000"/>
              </a:spcBef>
              <a:defRPr sz="1200">
                <a:solidFill>
                  <a:schemeClr val="tx1"/>
                </a:solidFill>
                <a:latin typeface="Times New Roman" panose="02020603050405020304" pitchFamily="18" charset="0"/>
              </a:defRPr>
            </a:lvl2pPr>
            <a:lvl3pPr marL="1143000" indent="-228600" defTabSz="976313">
              <a:spcBef>
                <a:spcPct val="30000"/>
              </a:spcBef>
              <a:defRPr sz="1200">
                <a:solidFill>
                  <a:schemeClr val="tx1"/>
                </a:solidFill>
                <a:latin typeface="Times New Roman" panose="02020603050405020304" pitchFamily="18" charset="0"/>
              </a:defRPr>
            </a:lvl3pPr>
            <a:lvl4pPr marL="1600200" indent="-228600" defTabSz="976313">
              <a:spcBef>
                <a:spcPct val="30000"/>
              </a:spcBef>
              <a:defRPr sz="1200">
                <a:solidFill>
                  <a:schemeClr val="tx1"/>
                </a:solidFill>
                <a:latin typeface="Times New Roman" panose="02020603050405020304" pitchFamily="18" charset="0"/>
              </a:defRPr>
            </a:lvl4pPr>
            <a:lvl5pPr marL="2057400" indent="-228600" defTabSz="976313">
              <a:spcBef>
                <a:spcPct val="30000"/>
              </a:spcBef>
              <a:defRPr sz="1200">
                <a:solidFill>
                  <a:schemeClr val="tx1"/>
                </a:solidFill>
                <a:latin typeface="Times New Roman" panose="02020603050405020304" pitchFamily="18" charset="0"/>
              </a:defRPr>
            </a:lvl5pPr>
            <a:lvl6pPr marL="2514600" indent="-228600"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51AB82AB-097F-49FD-BC35-DE558C7E5E6B}"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19</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33882371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02" name="Rectangle 7"/>
          <p:cNvSpPr>
            <a:spLocks noGrp="1" noChangeArrowheads="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B40C747E-E522-474E-80E1-A6A69DC0A008}"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20</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358403" name="Rectangle 2"/>
          <p:cNvSpPr>
            <a:spLocks noGrp="1" noRot="1" noChangeAspect="1" noChangeArrowheads="1" noTextEdit="1"/>
          </p:cNvSpPr>
          <p:nvPr>
            <p:ph type="sldImg"/>
          </p:nvPr>
        </p:nvSpPr>
        <p:spPr>
          <a:ln/>
        </p:spPr>
      </p:sp>
      <p:sp>
        <p:nvSpPr>
          <p:cNvPr id="358404" name="Rectangle 3"/>
          <p:cNvSpPr>
            <a:spLocks noGrp="1" noChangeArrowheads="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5592540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450" name="Slide Image Placeholder 1"/>
          <p:cNvSpPr>
            <a:spLocks noGrp="1" noRot="1" noChangeAspect="1" noChangeArrowheads="1" noTextEdit="1"/>
          </p:cNvSpPr>
          <p:nvPr>
            <p:ph type="sldImg"/>
          </p:nvPr>
        </p:nvSpPr>
        <p:spPr>
          <a:ln/>
        </p:spPr>
      </p:sp>
      <p:sp>
        <p:nvSpPr>
          <p:cNvPr id="360451" name="Notes Placeholder 2"/>
          <p:cNvSpPr>
            <a:spLocks noGrp="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360452" name="Slide Number Placeholder 3"/>
          <p:cNvSpPr>
            <a:spLocks noGrp="1" noChangeArrowheads="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42950" indent="-285750" defTabSz="976313">
              <a:spcBef>
                <a:spcPct val="30000"/>
              </a:spcBef>
              <a:defRPr sz="1200">
                <a:solidFill>
                  <a:schemeClr val="tx1"/>
                </a:solidFill>
                <a:latin typeface="Times New Roman" panose="02020603050405020304" pitchFamily="18" charset="0"/>
              </a:defRPr>
            </a:lvl2pPr>
            <a:lvl3pPr marL="1143000" indent="-228600" defTabSz="976313">
              <a:spcBef>
                <a:spcPct val="30000"/>
              </a:spcBef>
              <a:defRPr sz="1200">
                <a:solidFill>
                  <a:schemeClr val="tx1"/>
                </a:solidFill>
                <a:latin typeface="Times New Roman" panose="02020603050405020304" pitchFamily="18" charset="0"/>
              </a:defRPr>
            </a:lvl3pPr>
            <a:lvl4pPr marL="1600200" indent="-228600" defTabSz="976313">
              <a:spcBef>
                <a:spcPct val="30000"/>
              </a:spcBef>
              <a:defRPr sz="1200">
                <a:solidFill>
                  <a:schemeClr val="tx1"/>
                </a:solidFill>
                <a:latin typeface="Times New Roman" panose="02020603050405020304" pitchFamily="18" charset="0"/>
              </a:defRPr>
            </a:lvl4pPr>
            <a:lvl5pPr marL="2057400" indent="-228600" defTabSz="976313">
              <a:spcBef>
                <a:spcPct val="30000"/>
              </a:spcBef>
              <a:defRPr sz="1200">
                <a:solidFill>
                  <a:schemeClr val="tx1"/>
                </a:solidFill>
                <a:latin typeface="Times New Roman" panose="02020603050405020304" pitchFamily="18" charset="0"/>
              </a:defRPr>
            </a:lvl5pPr>
            <a:lvl6pPr marL="2514600" indent="-228600"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6CAAB20F-C67D-41F8-970A-89EA4856FA86}"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21</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1647773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610" name="Rectangle 7"/>
          <p:cNvSpPr>
            <a:spLocks noGrp="1" noChangeArrowheads="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256CD80C-0BCA-4C47-B159-AED98436A93C}"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3</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324611" name="Rectangle 2"/>
          <p:cNvSpPr>
            <a:spLocks noGrp="1" noRot="1" noChangeAspect="1" noChangeArrowheads="1" noTextEdit="1"/>
          </p:cNvSpPr>
          <p:nvPr>
            <p:ph type="sldImg"/>
          </p:nvPr>
        </p:nvSpPr>
        <p:spPr>
          <a:ln/>
        </p:spPr>
      </p:sp>
      <p:sp>
        <p:nvSpPr>
          <p:cNvPr id="324612" name="Rectangle 3"/>
          <p:cNvSpPr>
            <a:spLocks noGrp="1" noChangeArrowheads="1"/>
          </p:cNvSpPr>
          <p:nvPr>
            <p:ph type="body" idx="1"/>
          </p:nvPr>
        </p:nvSpPr>
        <p:spPr>
          <a:xfrm>
            <a:off x="973138" y="4559300"/>
            <a:ext cx="5387975" cy="12065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p>
            <a:r>
              <a:rPr lang="en-US" altLang="en-US" i="1" smtClean="0">
                <a:cs typeface="Arial" panose="020B0604020202020204" pitchFamily="34" charset="0"/>
              </a:rPr>
              <a:t>B. pseudomallei</a:t>
            </a:r>
            <a:r>
              <a:rPr lang="en-US" altLang="en-US" smtClean="0">
                <a:cs typeface="Arial" panose="020B0604020202020204" pitchFamily="34" charset="0"/>
              </a:rPr>
              <a:t> is a gram-negative rod 1-3 </a:t>
            </a:r>
            <a:r>
              <a:rPr lang="el-GR" altLang="en-US" smtClean="0">
                <a:cs typeface="Arial" panose="020B0604020202020204" pitchFamily="34" charset="0"/>
              </a:rPr>
              <a:t>μ</a:t>
            </a:r>
            <a:r>
              <a:rPr lang="en-US" altLang="en-US" smtClean="0">
                <a:cs typeface="Arial" panose="020B0604020202020204" pitchFamily="34" charset="0"/>
              </a:rPr>
              <a:t>m in length and &lt; 2 </a:t>
            </a:r>
            <a:r>
              <a:rPr lang="el-GR" altLang="en-US" smtClean="0">
                <a:cs typeface="Arial" panose="020B0604020202020204" pitchFamily="34" charset="0"/>
              </a:rPr>
              <a:t>μ</a:t>
            </a:r>
            <a:r>
              <a:rPr lang="en-US" altLang="en-US" smtClean="0">
                <a:cs typeface="Arial" panose="020B0604020202020204" pitchFamily="34" charset="0"/>
              </a:rPr>
              <a:t>m in width. Bipolar staining, resembling a safety pin, is common and arises from intracellular depots of </a:t>
            </a:r>
            <a:r>
              <a:rPr lang="el-GR" altLang="en-US" smtClean="0">
                <a:cs typeface="Arial" panose="020B0604020202020204" pitchFamily="34" charset="0"/>
              </a:rPr>
              <a:t>β</a:t>
            </a:r>
            <a:r>
              <a:rPr lang="en-US" altLang="en-US" smtClean="0">
                <a:cs typeface="Arial" panose="020B0604020202020204" pitchFamily="34" charset="0"/>
              </a:rPr>
              <a:t>-hydroxybutyric acid. Smooth form appears as long parallel bundles that resemble filaments. Rough form appears more irregularly arranged.  Cells from young culture often show bipolar staining.  As cultures age, cells become rounder with stain at the periphery and may be mistaken for endospores.</a:t>
            </a:r>
            <a:endParaRPr lang="en-US" altLang="en-US" smtClean="0"/>
          </a:p>
        </p:txBody>
      </p:sp>
    </p:spTree>
    <p:extLst>
      <p:ext uri="{BB962C8B-B14F-4D97-AF65-F5344CB8AC3E}">
        <p14:creationId xmlns:p14="http://schemas.microsoft.com/office/powerpoint/2010/main" val="7797528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498" name="Rectangle 7"/>
          <p:cNvSpPr>
            <a:spLocks noGrp="1" noChangeArrowheads="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B76CDDBC-15B7-43BC-9CEA-9DE184C15778}"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22</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362499" name="Rectangle 2"/>
          <p:cNvSpPr>
            <a:spLocks noGrp="1" noRot="1" noChangeAspect="1" noChangeArrowheads="1" noTextEdit="1"/>
          </p:cNvSpPr>
          <p:nvPr>
            <p:ph type="sldImg"/>
          </p:nvPr>
        </p:nvSpPr>
        <p:spPr>
          <a:ln/>
        </p:spPr>
      </p:sp>
      <p:sp>
        <p:nvSpPr>
          <p:cNvPr id="362500" name="Rectangle 3"/>
          <p:cNvSpPr>
            <a:spLocks noGrp="1" noChangeArrowheads="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23830508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546" name="Rectangle 7"/>
          <p:cNvSpPr>
            <a:spLocks noGrp="1" noChangeArrowheads="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B6F023B5-81C2-4D41-8B36-5A9FA777EABC}"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23</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364547" name="Rectangle 2"/>
          <p:cNvSpPr>
            <a:spLocks noGrp="1" noRot="1" noChangeAspect="1" noChangeArrowheads="1" noTextEdit="1"/>
          </p:cNvSpPr>
          <p:nvPr>
            <p:ph type="sldImg"/>
          </p:nvPr>
        </p:nvSpPr>
        <p:spPr>
          <a:ln/>
        </p:spPr>
      </p:sp>
      <p:sp>
        <p:nvSpPr>
          <p:cNvPr id="364548" name="Rectangle 3"/>
          <p:cNvSpPr>
            <a:spLocks noGrp="1" noChangeArrowheads="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22866858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658" name="Rectangle 7"/>
          <p:cNvSpPr>
            <a:spLocks noGrp="1" noChangeArrowheads="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F8DB3FFD-4ABF-4B25-A7FA-7FAB442A7177}"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4</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326659" name="Rectangle 2"/>
          <p:cNvSpPr>
            <a:spLocks noGrp="1" noRot="1" noChangeAspect="1" noChangeArrowheads="1" noTextEdit="1"/>
          </p:cNvSpPr>
          <p:nvPr>
            <p:ph type="sldImg"/>
          </p:nvPr>
        </p:nvSpPr>
        <p:spPr>
          <a:ln/>
        </p:spPr>
      </p:sp>
      <p:sp>
        <p:nvSpPr>
          <p:cNvPr id="326660" name="Rectangle 3"/>
          <p:cNvSpPr>
            <a:spLocks noGrp="1" noChangeArrowheads="1"/>
          </p:cNvSpPr>
          <p:nvPr>
            <p:ph type="body" idx="1"/>
          </p:nvPr>
        </p:nvSpPr>
        <p:spPr>
          <a:xfrm>
            <a:off x="973138" y="4560888"/>
            <a:ext cx="5475287" cy="19827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p>
            <a:r>
              <a:rPr lang="en-US" altLang="en-US" smtClean="0"/>
              <a:t>NOTE:</a:t>
            </a:r>
            <a:r>
              <a:rPr lang="en-US" altLang="en-US" i="1" smtClean="0"/>
              <a:t>  Pseudomonas cepacia </a:t>
            </a:r>
            <a:r>
              <a:rPr lang="en-US" altLang="en-US" smtClean="0"/>
              <a:t>(PC) agar is recommended for the isolation of </a:t>
            </a:r>
            <a:r>
              <a:rPr lang="en-US" altLang="en-US" i="1" smtClean="0"/>
              <a:t>B. cepacia</a:t>
            </a:r>
            <a:r>
              <a:rPr lang="en-US" altLang="en-US" smtClean="0"/>
              <a:t> from respiratory secretions of patients with cystic fibrosis. This agar helps by inhibiting the growth of </a:t>
            </a:r>
            <a:r>
              <a:rPr lang="en-US" altLang="en-US" i="1" smtClean="0"/>
              <a:t>Pseudomonas aeruginosa</a:t>
            </a:r>
            <a:r>
              <a:rPr lang="en-US" altLang="en-US" smtClean="0"/>
              <a:t> and other respiratory pathogens.</a:t>
            </a:r>
          </a:p>
          <a:p>
            <a:r>
              <a:rPr lang="en-US" altLang="en-US" i="1" smtClean="0"/>
              <a:t>B. mallei </a:t>
            </a:r>
            <a:r>
              <a:rPr lang="en-US" altLang="en-US" smtClean="0"/>
              <a:t>grows slower on PC agar with small colorless or white colonies at 48 to 72 h.</a:t>
            </a:r>
            <a:endParaRPr lang="en-US" altLang="en-US" i="1" smtClean="0"/>
          </a:p>
          <a:p>
            <a:r>
              <a:rPr lang="en-US" altLang="en-US" i="1" smtClean="0">
                <a:solidFill>
                  <a:srgbClr val="000000"/>
                </a:solidFill>
              </a:rPr>
              <a:t>B. pseudomallei</a:t>
            </a:r>
            <a:r>
              <a:rPr lang="en-US" altLang="en-US" smtClean="0">
                <a:solidFill>
                  <a:srgbClr val="000000"/>
                </a:solidFill>
              </a:rPr>
              <a:t> grows large white colonies at 24 h, media changes from dull yellow to bright pink.</a:t>
            </a:r>
          </a:p>
          <a:p>
            <a:endParaRPr lang="en-US" altLang="en-US" smtClean="0"/>
          </a:p>
          <a:p>
            <a:endParaRPr lang="en-US" altLang="en-US" i="1" smtClean="0">
              <a:solidFill>
                <a:srgbClr val="000000"/>
              </a:solidFill>
            </a:endParaRPr>
          </a:p>
        </p:txBody>
      </p:sp>
    </p:spTree>
    <p:extLst>
      <p:ext uri="{BB962C8B-B14F-4D97-AF65-F5344CB8AC3E}">
        <p14:creationId xmlns:p14="http://schemas.microsoft.com/office/powerpoint/2010/main" val="3251541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706" name="Rectangle 7"/>
          <p:cNvSpPr>
            <a:spLocks noGrp="1" noChangeArrowheads="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3A6D2107-8AB3-40C0-A448-29C0CF59DB21}"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5</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328707" name="Rectangle 2"/>
          <p:cNvSpPr>
            <a:spLocks noGrp="1" noRot="1" noChangeAspect="1" noChangeArrowheads="1" noTextEdit="1"/>
          </p:cNvSpPr>
          <p:nvPr>
            <p:ph type="sldImg"/>
          </p:nvPr>
        </p:nvSpPr>
        <p:spPr>
          <a:ln/>
        </p:spPr>
      </p:sp>
      <p:sp>
        <p:nvSpPr>
          <p:cNvPr id="328708" name="Rectangle 3"/>
          <p:cNvSpPr>
            <a:spLocks noGrp="1" noChangeArrowheads="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41056278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754" name="Rectangle 7"/>
          <p:cNvSpPr>
            <a:spLocks noGrp="1" noChangeArrowheads="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B3BF4A83-52C4-4E02-8D17-2525F79B76CC}"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6</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330755" name="Rectangle 2"/>
          <p:cNvSpPr>
            <a:spLocks noGrp="1" noRot="1" noChangeAspect="1" noChangeArrowheads="1" noTextEdit="1"/>
          </p:cNvSpPr>
          <p:nvPr>
            <p:ph type="sldImg"/>
          </p:nvPr>
        </p:nvSpPr>
        <p:spPr>
          <a:ln/>
        </p:spPr>
      </p:sp>
      <p:sp>
        <p:nvSpPr>
          <p:cNvPr id="330756" name="Rectangle 3"/>
          <p:cNvSpPr>
            <a:spLocks noGrp="1" noChangeArrowheads="1"/>
          </p:cNvSpPr>
          <p:nvPr>
            <p:ph type="body" idx="1"/>
          </p:nvPr>
        </p:nvSpPr>
        <p:spPr>
          <a:xfrm>
            <a:off x="973138" y="4560888"/>
            <a:ext cx="5416550" cy="122713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p>
            <a:r>
              <a:rPr lang="en-US" altLang="en-US" i="1" smtClean="0"/>
              <a:t>B. pseudomallei </a:t>
            </a:r>
            <a:r>
              <a:rPr lang="en-US" altLang="en-US" smtClean="0"/>
              <a:t>produces small smooth whitish colonies within 24 h at 37</a:t>
            </a:r>
            <a:r>
              <a:rPr lang="en-US" altLang="en-US" smtClean="0">
                <a:cs typeface="Arial" panose="020B0604020202020204" pitchFamily="34" charset="0"/>
              </a:rPr>
              <a:t>°C. After 48-72 h some may be mucoid and dry and wrinkled. Some colonies take on a metallic sheen. They produce a characteristic earthy odor on plated media after 48 h of incubation. However, Do NOT sniff plates. They may </a:t>
            </a:r>
            <a:r>
              <a:rPr lang="en-US" altLang="en-US" smtClean="0"/>
              <a:t>show a diffuse lysis of red blood cells extending out from heavy growth with no action by individual colonies. Thus they are considered non-hemolytic. A metallic sheen may be produced on growth on BAP, Choc after 48 hrs.</a:t>
            </a:r>
          </a:p>
        </p:txBody>
      </p:sp>
    </p:spTree>
    <p:extLst>
      <p:ext uri="{BB962C8B-B14F-4D97-AF65-F5344CB8AC3E}">
        <p14:creationId xmlns:p14="http://schemas.microsoft.com/office/powerpoint/2010/main" val="28951595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826" name="Rectangle 7"/>
          <p:cNvSpPr>
            <a:spLocks noGrp="1" noChangeArrowheads="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A67BC0DF-7FBC-457B-A663-A25DF22898DC}"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8</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333827" name="Rectangle 2"/>
          <p:cNvSpPr>
            <a:spLocks noGrp="1" noRot="1" noChangeAspect="1" noChangeArrowheads="1" noTextEdit="1"/>
          </p:cNvSpPr>
          <p:nvPr>
            <p:ph type="sldImg"/>
          </p:nvPr>
        </p:nvSpPr>
        <p:spPr>
          <a:ln/>
        </p:spPr>
      </p:sp>
      <p:sp>
        <p:nvSpPr>
          <p:cNvPr id="333828" name="Rectangle 3"/>
          <p:cNvSpPr>
            <a:spLocks noGrp="1" noChangeArrowheads="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30805391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4" name="Rectangle 7"/>
          <p:cNvSpPr>
            <a:spLocks noGrp="1" noChangeArrowheads="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BF4D9786-79DF-476A-A48F-9F633FDE2904}"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9</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335875" name="Rectangle 2"/>
          <p:cNvSpPr>
            <a:spLocks noGrp="1" noRot="1" noChangeAspect="1" noChangeArrowheads="1" noTextEdit="1"/>
          </p:cNvSpPr>
          <p:nvPr>
            <p:ph type="sldImg"/>
          </p:nvPr>
        </p:nvSpPr>
        <p:spPr>
          <a:ln/>
        </p:spPr>
      </p:sp>
      <p:sp>
        <p:nvSpPr>
          <p:cNvPr id="335876" name="Rectangle 3"/>
          <p:cNvSpPr>
            <a:spLocks noGrp="1" noChangeArrowheads="1"/>
          </p:cNvSpPr>
          <p:nvPr>
            <p:ph type="body" idx="1"/>
          </p:nvPr>
        </p:nvSpPr>
        <p:spPr>
          <a:xfrm>
            <a:off x="922338" y="4611688"/>
            <a:ext cx="5395912" cy="4730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p>
            <a:r>
              <a:rPr lang="en-US" altLang="en-US" smtClean="0"/>
              <a:t>Ageing colonies on BAP take on the markedly wrinkled surface, similar to that seen with </a:t>
            </a:r>
            <a:r>
              <a:rPr lang="en-US" altLang="en-US" i="1" smtClean="0"/>
              <a:t>Pseudomonas stutzeri</a:t>
            </a:r>
            <a:r>
              <a:rPr lang="en-US" altLang="en-US" smtClean="0"/>
              <a:t>.</a:t>
            </a:r>
          </a:p>
        </p:txBody>
      </p:sp>
    </p:spTree>
    <p:extLst>
      <p:ext uri="{BB962C8B-B14F-4D97-AF65-F5344CB8AC3E}">
        <p14:creationId xmlns:p14="http://schemas.microsoft.com/office/powerpoint/2010/main" val="32526363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22" name="Rectangle 7"/>
          <p:cNvSpPr>
            <a:spLocks noGrp="1" noChangeArrowheads="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8B3EE9D8-8C8E-47A1-9182-3E8AB13522D7}"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10</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337923" name="Rectangle 2"/>
          <p:cNvSpPr>
            <a:spLocks noGrp="1" noRot="1" noChangeAspect="1" noChangeArrowheads="1" noTextEdit="1"/>
          </p:cNvSpPr>
          <p:nvPr>
            <p:ph type="sldImg"/>
          </p:nvPr>
        </p:nvSpPr>
        <p:spPr>
          <a:ln/>
        </p:spPr>
      </p:sp>
      <p:sp>
        <p:nvSpPr>
          <p:cNvPr id="337924" name="Rectangle 3"/>
          <p:cNvSpPr>
            <a:spLocks noGrp="1" noChangeArrowheads="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6230285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70" name="Rectangle 7"/>
          <p:cNvSpPr>
            <a:spLocks noGrp="1" noChangeArrowheads="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A68711F2-15FF-4D84-8E9B-81CDE6D0782D}"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11</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339971" name="Rectangle 2"/>
          <p:cNvSpPr>
            <a:spLocks noGrp="1" noRot="1" noChangeAspect="1" noChangeArrowheads="1" noTextEdit="1"/>
          </p:cNvSpPr>
          <p:nvPr>
            <p:ph type="sldImg"/>
          </p:nvPr>
        </p:nvSpPr>
        <p:spPr>
          <a:ln/>
        </p:spPr>
      </p:sp>
      <p:sp>
        <p:nvSpPr>
          <p:cNvPr id="339972" name="Rectangle 3"/>
          <p:cNvSpPr>
            <a:spLocks noGrp="1" noChangeArrowheads="1"/>
          </p:cNvSpPr>
          <p:nvPr>
            <p:ph type="body" idx="1"/>
          </p:nvPr>
        </p:nvSpPr>
        <p:spPr>
          <a:xfrm>
            <a:off x="973138" y="4560888"/>
            <a:ext cx="11515725" cy="10033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i="1" smtClean="0"/>
              <a:t>B. mallei </a:t>
            </a:r>
            <a:r>
              <a:rPr lang="en-US" altLang="en-US" smtClean="0"/>
              <a:t> either do not grow on MAC or will only grow a few colonies visible after 48-72 h. The streaks seen here are just from the inoculating loop-there is little to no growth visible.</a:t>
            </a:r>
            <a:endParaRPr lang="en-US" altLang="en-US" i="1" smtClean="0"/>
          </a:p>
          <a:p>
            <a:endParaRPr lang="en-US" altLang="en-US" i="1" smtClean="0"/>
          </a:p>
          <a:p>
            <a:r>
              <a:rPr lang="en-US" altLang="en-US" i="1" smtClean="0"/>
              <a:t>B. pseudomallei </a:t>
            </a:r>
            <a:r>
              <a:rPr lang="en-US" altLang="en-US" smtClean="0"/>
              <a:t>grow easily on MAC, developing small, clear or slightly pink colonies by 48 hrs.</a:t>
            </a:r>
          </a:p>
          <a:p>
            <a:endParaRPr lang="en-US" altLang="en-US" smtClean="0"/>
          </a:p>
        </p:txBody>
      </p:sp>
    </p:spTree>
    <p:extLst>
      <p:ext uri="{BB962C8B-B14F-4D97-AF65-F5344CB8AC3E}">
        <p14:creationId xmlns:p14="http://schemas.microsoft.com/office/powerpoint/2010/main" val="20448289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09600" y="2184287"/>
            <a:ext cx="10363200" cy="1892826"/>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smtClean="0"/>
              <a:t>Title/Cover Slide</a:t>
            </a:r>
            <a:br>
              <a:rPr lang="en-US" dirty="0" smtClean="0"/>
            </a:br>
            <a:r>
              <a:rPr lang="en-US" dirty="0" smtClean="0"/>
              <a:t/>
            </a:r>
            <a:br>
              <a:rPr lang="en-US" dirty="0" smtClean="0"/>
            </a:br>
            <a:endParaRPr lang="en-US" dirty="0"/>
          </a:p>
        </p:txBody>
      </p:sp>
      <p:sp>
        <p:nvSpPr>
          <p:cNvPr id="6" name="Subtitle 2"/>
          <p:cNvSpPr>
            <a:spLocks noGrp="1"/>
          </p:cNvSpPr>
          <p:nvPr>
            <p:ph type="subTitle" idx="1" hasCustomPrompt="1"/>
          </p:nvPr>
        </p:nvSpPr>
        <p:spPr>
          <a:xfrm>
            <a:off x="609600" y="2890394"/>
            <a:ext cx="85344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subtitle</a:t>
            </a:r>
            <a:endParaRPr lang="en-US" dirty="0"/>
          </a:p>
        </p:txBody>
      </p:sp>
    </p:spTree>
    <p:extLst>
      <p:ext uri="{BB962C8B-B14F-4D97-AF65-F5344CB8AC3E}">
        <p14:creationId xmlns:p14="http://schemas.microsoft.com/office/powerpoint/2010/main" val="164783083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Rectangle 13">
            <a:extLst>
              <a:ext uri="{FF2B5EF4-FFF2-40B4-BE49-F238E27FC236}">
                <a16:creationId xmlns:a16="http://schemas.microsoft.com/office/drawing/2014/main" id="{330ECEE9-DDF7-4A15-8549-5F2EECC7F6DD}"/>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15">
            <a:extLst>
              <a:ext uri="{FF2B5EF4-FFF2-40B4-BE49-F238E27FC236}">
                <a16:creationId xmlns:a16="http://schemas.microsoft.com/office/drawing/2014/main" id="{F4DC0C7C-CB09-4A28-8182-061FC42485CE}"/>
              </a:ext>
            </a:extLst>
          </p:cNvPr>
          <p:cNvSpPr>
            <a:spLocks noGrp="1" noChangeArrowheads="1"/>
          </p:cNvSpPr>
          <p:nvPr>
            <p:ph type="sldNum" sz="quarter" idx="11"/>
          </p:nvPr>
        </p:nvSpPr>
        <p:spPr>
          <a:ln/>
        </p:spPr>
        <p:txBody>
          <a:bodyPr/>
          <a:lstStyle>
            <a:lvl1pPr>
              <a:defRPr/>
            </a:lvl1pPr>
          </a:lstStyle>
          <a:p>
            <a:pPr>
              <a:defRPr/>
            </a:pPr>
            <a:endParaRPr lang="en-US"/>
          </a:p>
        </p:txBody>
      </p:sp>
      <p:sp>
        <p:nvSpPr>
          <p:cNvPr id="4" name="Rectangle 14">
            <a:extLst>
              <a:ext uri="{FF2B5EF4-FFF2-40B4-BE49-F238E27FC236}">
                <a16:creationId xmlns:a16="http://schemas.microsoft.com/office/drawing/2014/main" id="{C7FA3FE9-33C0-46F3-A380-4FA741B576C1}"/>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705179494"/>
      </p:ext>
    </p:extLst>
  </p:cSld>
  <p:clrMapOvr>
    <a:masterClrMapping/>
  </p:clrMapOvr>
  <p:transition spd="med">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3">
            <a:extLst>
              <a:ext uri="{FF2B5EF4-FFF2-40B4-BE49-F238E27FC236}">
                <a16:creationId xmlns:a16="http://schemas.microsoft.com/office/drawing/2014/main" id="{330ECEE9-DDF7-4A15-8549-5F2EECC7F6D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15">
            <a:extLst>
              <a:ext uri="{FF2B5EF4-FFF2-40B4-BE49-F238E27FC236}">
                <a16:creationId xmlns:a16="http://schemas.microsoft.com/office/drawing/2014/main" id="{F4DC0C7C-CB09-4A28-8182-061FC42485CE}"/>
              </a:ext>
            </a:extLst>
          </p:cNvPr>
          <p:cNvSpPr>
            <a:spLocks noGrp="1" noChangeArrowheads="1"/>
          </p:cNvSpPr>
          <p:nvPr>
            <p:ph type="sldNum" sz="quarter" idx="11"/>
          </p:nvPr>
        </p:nvSpPr>
        <p:spPr>
          <a:ln/>
        </p:spPr>
        <p:txBody>
          <a:bodyPr/>
          <a:lstStyle>
            <a:lvl1pPr>
              <a:defRPr/>
            </a:lvl1pPr>
          </a:lstStyle>
          <a:p>
            <a:pPr>
              <a:defRPr/>
            </a:pPr>
            <a:endParaRPr lang="en-US"/>
          </a:p>
        </p:txBody>
      </p:sp>
      <p:sp>
        <p:nvSpPr>
          <p:cNvPr id="6" name="Rectangle 14">
            <a:extLst>
              <a:ext uri="{FF2B5EF4-FFF2-40B4-BE49-F238E27FC236}">
                <a16:creationId xmlns:a16="http://schemas.microsoft.com/office/drawing/2014/main" id="{C7FA3FE9-33C0-46F3-A380-4FA741B576C1}"/>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876285716"/>
      </p:ext>
    </p:extLst>
  </p:cSld>
  <p:clrMapOvr>
    <a:masterClrMapping/>
  </p:clrMapOvr>
  <p:transition spd="med">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2355616" y="481013"/>
            <a:ext cx="8216430" cy="914400"/>
          </a:xfrm>
        </p:spPr>
        <p:txBody>
          <a:bodyPr/>
          <a:lstStyle/>
          <a:p>
            <a:r>
              <a:rPr lang="en-US"/>
              <a:t>Click to edit Master title style</a:t>
            </a:r>
          </a:p>
        </p:txBody>
      </p:sp>
      <p:sp>
        <p:nvSpPr>
          <p:cNvPr id="3" name="Text Placeholder 2"/>
          <p:cNvSpPr>
            <a:spLocks noGrp="1"/>
          </p:cNvSpPr>
          <p:nvPr>
            <p:ph type="body" sz="half" idx="1"/>
          </p:nvPr>
        </p:nvSpPr>
        <p:spPr>
          <a:xfrm>
            <a:off x="1298223" y="2009775"/>
            <a:ext cx="4933244" cy="4152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412090" y="2009775"/>
            <a:ext cx="4933244" cy="2000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412090" y="4162425"/>
            <a:ext cx="4933244" cy="2000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9">
            <a:extLst>
              <a:ext uri="{FF2B5EF4-FFF2-40B4-BE49-F238E27FC236}">
                <a16:creationId xmlns:a16="http://schemas.microsoft.com/office/drawing/2014/main" id="{BF89F4AE-176D-4D5B-A4EF-1883C530F4D9}"/>
              </a:ext>
            </a:extLst>
          </p:cNvPr>
          <p:cNvSpPr>
            <a:spLocks noGrp="1" noChangeArrowheads="1"/>
          </p:cNvSpPr>
          <p:nvPr>
            <p:ph type="sldNum" sz="quarter" idx="10"/>
          </p:nvPr>
        </p:nvSpPr>
        <p:spPr/>
        <p:txBody>
          <a:bodyPr/>
          <a:lstStyle>
            <a:lvl1pPr>
              <a:defRPr/>
            </a:lvl1pPr>
          </a:lstStyle>
          <a:p>
            <a:pPr>
              <a:defRPr/>
            </a:pPr>
            <a:endParaRPr lang="en-US"/>
          </a:p>
        </p:txBody>
      </p:sp>
    </p:spTree>
    <p:extLst>
      <p:ext uri="{BB962C8B-B14F-4D97-AF65-F5344CB8AC3E}">
        <p14:creationId xmlns:p14="http://schemas.microsoft.com/office/powerpoint/2010/main" val="4185181241"/>
      </p:ext>
    </p:extLst>
  </p:cSld>
  <p:clrMapOvr>
    <a:masterClrMapping/>
  </p:clrMapOvr>
  <p:transition spd="med">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Title and Content Slide</a:t>
            </a:r>
            <a:endParaRPr lang="en-US" dirty="0"/>
          </a:p>
        </p:txBody>
      </p:sp>
      <p:sp>
        <p:nvSpPr>
          <p:cNvPr id="9" name="Text Placeholder 8"/>
          <p:cNvSpPr>
            <a:spLocks noGrp="1"/>
          </p:cNvSpPr>
          <p:nvPr>
            <p:ph type="body" sz="quarter" idx="10"/>
          </p:nvPr>
        </p:nvSpPr>
        <p:spPr>
          <a:xfrm>
            <a:off x="609600" y="1371600"/>
            <a:ext cx="10972800" cy="228370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2359123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304800"/>
            <a:ext cx="10972800" cy="1277273"/>
          </a:xfrm>
        </p:spPr>
        <p:txBody>
          <a:bodyPr/>
          <a:lstStyle>
            <a:lvl1pPr>
              <a:defRPr/>
            </a:lvl1pPr>
          </a:lstStyle>
          <a:p>
            <a:r>
              <a:rPr lang="en-US" dirty="0" smtClean="0"/>
              <a:t>Title and Content Slide</a:t>
            </a:r>
            <a:br>
              <a:rPr lang="en-US" dirty="0" smtClean="0"/>
            </a:br>
            <a:r>
              <a:rPr lang="en-US" dirty="0" smtClean="0"/>
              <a:t/>
            </a:r>
            <a:br>
              <a:rPr lang="en-US" dirty="0" smtClean="0"/>
            </a:br>
            <a:endParaRPr lang="en-US" dirty="0"/>
          </a:p>
        </p:txBody>
      </p:sp>
      <p:sp>
        <p:nvSpPr>
          <p:cNvPr id="5" name="Text Placeholder 2"/>
          <p:cNvSpPr>
            <a:spLocks noGrp="1"/>
          </p:cNvSpPr>
          <p:nvPr>
            <p:ph idx="1"/>
          </p:nvPr>
        </p:nvSpPr>
        <p:spPr>
          <a:xfrm>
            <a:off x="609600" y="1678698"/>
            <a:ext cx="10972800" cy="2283702"/>
          </a:xfrm>
          <a:prstGeom prst="rect">
            <a:avLst/>
          </a:prstGeom>
        </p:spPr>
        <p:txBody>
          <a:bodyPr vert="horz" lIns="91440" tIns="45720" rIns="91440" bIns="45720" rtlCol="0">
            <a:sp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6"/>
          <p:cNvSpPr>
            <a:spLocks noGrp="1"/>
          </p:cNvSpPr>
          <p:nvPr>
            <p:ph type="body" sz="quarter" idx="10" hasCustomPrompt="1"/>
          </p:nvPr>
        </p:nvSpPr>
        <p:spPr>
          <a:xfrm>
            <a:off x="609600" y="990603"/>
            <a:ext cx="10769600" cy="538609"/>
          </a:xfrm>
        </p:spPr>
        <p:txBody>
          <a:bodyPr lIns="0" tIns="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en-US" sz="2800" smtClean="0">
                <a:solidFill>
                  <a:schemeClr val="tx1"/>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200" dirty="0" smtClean="0">
                <a:solidFill>
                  <a:schemeClr val="tx1"/>
                </a:solidFill>
                <a:latin typeface="+mj-lt"/>
              </a:rPr>
              <a:t>Subtitle</a:t>
            </a:r>
          </a:p>
        </p:txBody>
      </p:sp>
    </p:spTree>
    <p:extLst>
      <p:ext uri="{BB962C8B-B14F-4D97-AF65-F5344CB8AC3E}">
        <p14:creationId xmlns:p14="http://schemas.microsoft.com/office/powerpoint/2010/main" val="1804605550"/>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981236"/>
            <a:ext cx="10363200" cy="415498"/>
          </a:xfrm>
        </p:spPr>
        <p:txBody>
          <a:bodyPr anchor="t"/>
          <a:lstStyle>
            <a:lvl1pPr algn="l">
              <a:defRPr sz="3600" b="0" cap="all">
                <a:solidFill>
                  <a:schemeClr val="accent1"/>
                </a:solidFill>
                <a:latin typeface="Franklin Gothic Demi" panose="020B0703020102020204" pitchFamily="34" charset="0"/>
              </a:defRPr>
            </a:lvl1pPr>
          </a:lstStyle>
          <a:p>
            <a:r>
              <a:rPr lang="en-US" dirty="0" smtClean="0"/>
              <a:t>Section slide</a:t>
            </a:r>
            <a:endParaRPr lang="en-US" dirty="0"/>
          </a:p>
        </p:txBody>
      </p:sp>
      <p:sp>
        <p:nvSpPr>
          <p:cNvPr id="3" name="Text Placeholder 2"/>
          <p:cNvSpPr>
            <a:spLocks noGrp="1"/>
          </p:cNvSpPr>
          <p:nvPr>
            <p:ph type="body" idx="1" hasCustomPrompt="1"/>
          </p:nvPr>
        </p:nvSpPr>
        <p:spPr>
          <a:xfrm>
            <a:off x="609600" y="3546902"/>
            <a:ext cx="9421091" cy="415498"/>
          </a:xfrm>
        </p:spPr>
        <p:txBody>
          <a:bodyPr lIns="0" tIns="0" anchor="t" anchorCtr="0"/>
          <a:lstStyle>
            <a:lvl1pPr marL="0" indent="0">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Subtitle</a:t>
            </a:r>
          </a:p>
        </p:txBody>
      </p:sp>
    </p:spTree>
    <p:extLst>
      <p:ext uri="{BB962C8B-B14F-4D97-AF65-F5344CB8AC3E}">
        <p14:creationId xmlns:p14="http://schemas.microsoft.com/office/powerpoint/2010/main" val="3788470129"/>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609600" y="1600202"/>
            <a:ext cx="5384800" cy="20005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6197600" y="1600202"/>
            <a:ext cx="5384800" cy="20005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a:xfrm>
            <a:off x="609600" y="6356353"/>
            <a:ext cx="2844800" cy="365125"/>
          </a:xfrm>
          <a:prstGeom prst="rect">
            <a:avLst/>
          </a:prstGeom>
        </p:spPr>
        <p:txBody>
          <a:bodyPr/>
          <a:lstStyle/>
          <a:p>
            <a:fld id="{B1209E44-C6BC-4F75-A957-C02067578B29}" type="datetimeFigureOut">
              <a:rPr lang="en-US" smtClean="0"/>
              <a:t>7/27/2020</a:t>
            </a:fld>
            <a:endParaRPr lang="en-US"/>
          </a:p>
        </p:txBody>
      </p:sp>
      <p:sp>
        <p:nvSpPr>
          <p:cNvPr id="6" name="Footer Placeholder 5"/>
          <p:cNvSpPr>
            <a:spLocks noGrp="1"/>
          </p:cNvSpPr>
          <p:nvPr>
            <p:ph type="ftr" sz="quarter" idx="11"/>
          </p:nvPr>
        </p:nvSpPr>
        <p:spPr>
          <a:xfrm>
            <a:off x="2235200" y="6264278"/>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737600" y="6356353"/>
            <a:ext cx="2844800" cy="365125"/>
          </a:xfrm>
          <a:prstGeom prst="rect">
            <a:avLst/>
          </a:prstGeom>
        </p:spPr>
        <p:txBody>
          <a:bodyPr/>
          <a:lstStyle/>
          <a:p>
            <a:fld id="{B944E559-FB9F-45B3-9F57-C4734B5E7B09}" type="slidenum">
              <a:rPr lang="en-US" smtClean="0"/>
              <a:t>‹#›</a:t>
            </a:fld>
            <a:endParaRPr lang="en-US"/>
          </a:p>
        </p:txBody>
      </p:sp>
    </p:spTree>
    <p:extLst>
      <p:ext uri="{BB962C8B-B14F-4D97-AF65-F5344CB8AC3E}">
        <p14:creationId xmlns:p14="http://schemas.microsoft.com/office/powerpoint/2010/main" val="252113449"/>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2"/>
            <a:ext cx="10972800" cy="456535"/>
          </a:xfrm>
        </p:spPr>
        <p:txBody>
          <a:bodyPr/>
          <a:lstStyle>
            <a:lvl1pPr>
              <a:defRPr/>
            </a:lvl1pPr>
          </a:lstStyle>
          <a:p>
            <a:r>
              <a:rPr lang="en-US" dirty="0" smtClean="0"/>
              <a:t>Click to edit Master title style</a:t>
            </a:r>
            <a:endParaRPr lang="en-US" dirty="0"/>
          </a:p>
        </p:txBody>
      </p:sp>
    </p:spTree>
    <p:extLst>
      <p:ext uri="{BB962C8B-B14F-4D97-AF65-F5344CB8AC3E}">
        <p14:creationId xmlns:p14="http://schemas.microsoft.com/office/powerpoint/2010/main" val="2014618220"/>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1" hasCustomPrompt="1"/>
          </p:nvPr>
        </p:nvSpPr>
        <p:spPr>
          <a:xfrm>
            <a:off x="1320800" y="2362203"/>
            <a:ext cx="9550400" cy="1031051"/>
          </a:xfrm>
        </p:spPr>
        <p:txBody>
          <a:bodyPr lIns="0" tIns="0"/>
          <a:lstStyle>
            <a:lvl1pPr marL="0" indent="0">
              <a:buNone/>
              <a:defRPr/>
            </a:lvl1pPr>
          </a:lstStyle>
          <a:p>
            <a:pPr lvl="0"/>
            <a:r>
              <a:rPr lang="en-US" dirty="0" smtClean="0"/>
              <a:t>Blank slide for complex graphics, large pictures, or multiple picture layouts.</a:t>
            </a:r>
          </a:p>
        </p:txBody>
      </p:sp>
    </p:spTree>
    <p:extLst>
      <p:ext uri="{BB962C8B-B14F-4D97-AF65-F5344CB8AC3E}">
        <p14:creationId xmlns:p14="http://schemas.microsoft.com/office/powerpoint/2010/main" val="715230046"/>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Statement Breaker">
    <p:bg>
      <p:bgPr>
        <a:solidFill>
          <a:srgbClr val="00A0AF"/>
        </a:solid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2" hasCustomPrompt="1"/>
          </p:nvPr>
        </p:nvSpPr>
        <p:spPr>
          <a:xfrm>
            <a:off x="1320800" y="1114487"/>
            <a:ext cx="9753600" cy="3416320"/>
          </a:xfrm>
        </p:spPr>
        <p:txBody>
          <a:bodyPr/>
          <a:lstStyle>
            <a:lvl1pPr marL="0" indent="0">
              <a:buNone/>
              <a:defRPr sz="3600" baseline="0">
                <a:solidFill>
                  <a:schemeClr val="bg1"/>
                </a:solidFill>
                <a:latin typeface="Franklin Gothic Medium" panose="020B0603020102020204" pitchFamily="34" charset="0"/>
              </a:defRPr>
            </a:lvl1pPr>
          </a:lstStyle>
          <a:p>
            <a:pPr lvl="0"/>
            <a:r>
              <a:rPr lang="en-US" dirty="0" smtClean="0"/>
              <a:t>This is a wonderful quote to illustrate my point, or a profound statement that should be highlighted. It also serves to break up the monotony of the usual slide progression. Be creative, but don’t clutter the page with too many words and keep roomy margins.</a:t>
            </a:r>
            <a:endParaRPr lang="en-US" dirty="0"/>
          </a:p>
        </p:txBody>
      </p:sp>
    </p:spTree>
    <p:extLst>
      <p:ext uri="{BB962C8B-B14F-4D97-AF65-F5344CB8AC3E}">
        <p14:creationId xmlns:p14="http://schemas.microsoft.com/office/powerpoint/2010/main" val="414287029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Title and Content Slide</a:t>
            </a:r>
            <a:endParaRPr lang="en-US" dirty="0"/>
          </a:p>
        </p:txBody>
      </p:sp>
      <p:sp>
        <p:nvSpPr>
          <p:cNvPr id="9" name="Text Placeholder 8"/>
          <p:cNvSpPr>
            <a:spLocks noGrp="1"/>
          </p:cNvSpPr>
          <p:nvPr>
            <p:ph type="body" sz="quarter" idx="10"/>
          </p:nvPr>
        </p:nvSpPr>
        <p:spPr>
          <a:xfrm>
            <a:off x="609600" y="1371600"/>
            <a:ext cx="10972800" cy="228370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94638702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304800"/>
            <a:ext cx="10972800" cy="1892826"/>
          </a:xfrm>
        </p:spPr>
        <p:txBody>
          <a:bodyPr/>
          <a:lstStyle>
            <a:lvl1pPr>
              <a:defRPr/>
            </a:lvl1pPr>
          </a:lstStyle>
          <a:p>
            <a:r>
              <a:rPr lang="en-US" dirty="0" smtClean="0"/>
              <a:t>Title and Content Slide</a:t>
            </a:r>
            <a:br>
              <a:rPr lang="en-US" dirty="0" smtClean="0"/>
            </a:br>
            <a:r>
              <a:rPr lang="en-US" dirty="0" smtClean="0"/>
              <a:t/>
            </a:r>
            <a:br>
              <a:rPr lang="en-US" dirty="0" smtClean="0"/>
            </a:br>
            <a:endParaRPr lang="en-US" dirty="0"/>
          </a:p>
        </p:txBody>
      </p:sp>
      <p:sp>
        <p:nvSpPr>
          <p:cNvPr id="5" name="Text Placeholder 2"/>
          <p:cNvSpPr>
            <a:spLocks noGrp="1"/>
          </p:cNvSpPr>
          <p:nvPr>
            <p:ph idx="1"/>
          </p:nvPr>
        </p:nvSpPr>
        <p:spPr>
          <a:xfrm>
            <a:off x="609600" y="1678698"/>
            <a:ext cx="10972800" cy="2283702"/>
          </a:xfrm>
          <a:prstGeom prst="rect">
            <a:avLst/>
          </a:prstGeom>
        </p:spPr>
        <p:txBody>
          <a:bodyPr vert="horz" lIns="91440" tIns="45720" rIns="91440" bIns="45720" rtlCol="0">
            <a:sp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ext Placeholder 6"/>
          <p:cNvSpPr>
            <a:spLocks noGrp="1"/>
          </p:cNvSpPr>
          <p:nvPr>
            <p:ph type="body" sz="quarter" idx="10" hasCustomPrompt="1"/>
          </p:nvPr>
        </p:nvSpPr>
        <p:spPr>
          <a:xfrm>
            <a:off x="609600" y="990603"/>
            <a:ext cx="10769600" cy="538609"/>
          </a:xfrm>
        </p:spPr>
        <p:txBody>
          <a:bodyPr lIns="0" tIns="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en-US" sz="2800" smtClean="0">
                <a:solidFill>
                  <a:schemeClr val="tx1"/>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200" dirty="0" smtClean="0">
                <a:solidFill>
                  <a:schemeClr val="tx1"/>
                </a:solidFill>
                <a:latin typeface="+mj-lt"/>
              </a:rPr>
              <a:t>Subtitle</a:t>
            </a:r>
          </a:p>
        </p:txBody>
      </p:sp>
    </p:spTree>
    <p:extLst>
      <p:ext uri="{BB962C8B-B14F-4D97-AF65-F5344CB8AC3E}">
        <p14:creationId xmlns:p14="http://schemas.microsoft.com/office/powerpoint/2010/main" val="215258429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981236"/>
            <a:ext cx="10363200" cy="600164"/>
          </a:xfrm>
        </p:spPr>
        <p:txBody>
          <a:bodyPr anchor="t"/>
          <a:lstStyle>
            <a:lvl1pPr algn="l">
              <a:defRPr sz="3600" b="0" cap="all">
                <a:solidFill>
                  <a:schemeClr val="accent1"/>
                </a:solidFill>
                <a:latin typeface="Franklin Gothic Demi" panose="020B0703020102020204" pitchFamily="34" charset="0"/>
              </a:defRPr>
            </a:lvl1pPr>
          </a:lstStyle>
          <a:p>
            <a:r>
              <a:rPr lang="en-US" dirty="0" smtClean="0"/>
              <a:t>Section slide</a:t>
            </a:r>
            <a:endParaRPr lang="en-US" dirty="0"/>
          </a:p>
        </p:txBody>
      </p:sp>
      <p:sp>
        <p:nvSpPr>
          <p:cNvPr id="3" name="Text Placeholder 2"/>
          <p:cNvSpPr>
            <a:spLocks noGrp="1"/>
          </p:cNvSpPr>
          <p:nvPr>
            <p:ph type="body" idx="1" hasCustomPrompt="1"/>
          </p:nvPr>
        </p:nvSpPr>
        <p:spPr>
          <a:xfrm>
            <a:off x="609600" y="3546902"/>
            <a:ext cx="9421091" cy="415498"/>
          </a:xfrm>
        </p:spPr>
        <p:txBody>
          <a:bodyPr lIns="0" tIns="0" anchor="t" anchorCtr="0"/>
          <a:lstStyle>
            <a:lvl1pPr marL="0" indent="0">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Subtitle</a:t>
            </a:r>
          </a:p>
        </p:txBody>
      </p:sp>
    </p:spTree>
    <p:extLst>
      <p:ext uri="{BB962C8B-B14F-4D97-AF65-F5344CB8AC3E}">
        <p14:creationId xmlns:p14="http://schemas.microsoft.com/office/powerpoint/2010/main" val="401871139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09600" y="1600201"/>
            <a:ext cx="5384800" cy="20005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97600" y="1600201"/>
            <a:ext cx="5384800" cy="20005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a:xfrm>
            <a:off x="609600" y="6356353"/>
            <a:ext cx="2844800" cy="365125"/>
          </a:xfrm>
          <a:prstGeom prst="rect">
            <a:avLst/>
          </a:prstGeom>
        </p:spPr>
        <p:txBody>
          <a:bodyPr/>
          <a:lstStyle/>
          <a:p>
            <a:fld id="{B1209E44-C6BC-4F75-A957-C02067578B29}" type="datetimeFigureOut">
              <a:rPr lang="en-US" smtClean="0"/>
              <a:t>7/27/2020</a:t>
            </a:fld>
            <a:endParaRPr lang="en-US"/>
          </a:p>
        </p:txBody>
      </p:sp>
      <p:sp>
        <p:nvSpPr>
          <p:cNvPr id="6" name="Footer Placeholder 5"/>
          <p:cNvSpPr>
            <a:spLocks noGrp="1"/>
          </p:cNvSpPr>
          <p:nvPr>
            <p:ph type="ftr" sz="quarter" idx="11"/>
          </p:nvPr>
        </p:nvSpPr>
        <p:spPr>
          <a:xfrm>
            <a:off x="2235200" y="6264278"/>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737600" y="6356353"/>
            <a:ext cx="2844800" cy="365125"/>
          </a:xfrm>
          <a:prstGeom prst="rect">
            <a:avLst/>
          </a:prstGeom>
        </p:spPr>
        <p:txBody>
          <a:bodyPr/>
          <a:lstStyle/>
          <a:p>
            <a:fld id="{B944E559-FB9F-45B3-9F57-C4734B5E7B09}" type="slidenum">
              <a:rPr lang="en-US" smtClean="0"/>
              <a:t>‹#›</a:t>
            </a:fld>
            <a:endParaRPr lang="en-US"/>
          </a:p>
        </p:txBody>
      </p:sp>
    </p:spTree>
    <p:extLst>
      <p:ext uri="{BB962C8B-B14F-4D97-AF65-F5344CB8AC3E}">
        <p14:creationId xmlns:p14="http://schemas.microsoft.com/office/powerpoint/2010/main" val="73249758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10972800" cy="685800"/>
          </a:xfrm>
        </p:spPr>
        <p:txBody>
          <a:bodyPr/>
          <a:lstStyle>
            <a:lvl1pPr>
              <a:defRPr/>
            </a:lvl1pPr>
          </a:lstStyle>
          <a:p>
            <a:r>
              <a:rPr lang="en-US" smtClean="0"/>
              <a:t>Click to edit Master title style</a:t>
            </a:r>
            <a:endParaRPr lang="en-US" dirty="0"/>
          </a:p>
        </p:txBody>
      </p:sp>
    </p:spTree>
    <p:extLst>
      <p:ext uri="{BB962C8B-B14F-4D97-AF65-F5344CB8AC3E}">
        <p14:creationId xmlns:p14="http://schemas.microsoft.com/office/powerpoint/2010/main" val="81589383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1" hasCustomPrompt="1"/>
          </p:nvPr>
        </p:nvSpPr>
        <p:spPr>
          <a:xfrm>
            <a:off x="1320800" y="2362203"/>
            <a:ext cx="9550400" cy="1031051"/>
          </a:xfrm>
        </p:spPr>
        <p:txBody>
          <a:bodyPr lIns="0" tIns="0"/>
          <a:lstStyle>
            <a:lvl1pPr marL="0" indent="0">
              <a:buNone/>
              <a:defRPr/>
            </a:lvl1pPr>
          </a:lstStyle>
          <a:p>
            <a:pPr lvl="0"/>
            <a:r>
              <a:rPr lang="en-US" dirty="0" smtClean="0"/>
              <a:t>Blank slide for complex graphics, large pictures, or multiple picture layouts.</a:t>
            </a:r>
          </a:p>
        </p:txBody>
      </p:sp>
    </p:spTree>
    <p:extLst>
      <p:ext uri="{BB962C8B-B14F-4D97-AF65-F5344CB8AC3E}">
        <p14:creationId xmlns:p14="http://schemas.microsoft.com/office/powerpoint/2010/main" val="3886839352"/>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tatement Breaker">
    <p:bg>
      <p:bgPr>
        <a:solidFill>
          <a:srgbClr val="00A0AF"/>
        </a:solid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2" hasCustomPrompt="1"/>
          </p:nvPr>
        </p:nvSpPr>
        <p:spPr>
          <a:xfrm>
            <a:off x="1320800" y="1114487"/>
            <a:ext cx="9753600" cy="3416320"/>
          </a:xfrm>
        </p:spPr>
        <p:txBody>
          <a:bodyPr/>
          <a:lstStyle>
            <a:lvl1pPr marL="0" indent="0">
              <a:buNone/>
              <a:defRPr sz="3600" baseline="0">
                <a:solidFill>
                  <a:schemeClr val="bg1"/>
                </a:solidFill>
                <a:latin typeface="Franklin Gothic Medium" panose="020B0603020102020204" pitchFamily="34" charset="0"/>
              </a:defRPr>
            </a:lvl1pPr>
          </a:lstStyle>
          <a:p>
            <a:pPr lvl="0"/>
            <a:r>
              <a:rPr lang="en-US" dirty="0" smtClean="0"/>
              <a:t>This is a compelling statement, takeaway or quote to highlight that should be highlighted. It also serves to break up the visual monotony of the usual slide progression. Be creative, but don’t clutter the page with too many words and keep roomy margins.</a:t>
            </a:r>
            <a:endParaRPr lang="en-US" dirty="0"/>
          </a:p>
        </p:txBody>
      </p:sp>
    </p:spTree>
    <p:extLst>
      <p:ext uri="{BB962C8B-B14F-4D97-AF65-F5344CB8AC3E}">
        <p14:creationId xmlns:p14="http://schemas.microsoft.com/office/powerpoint/2010/main" val="211854335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10" name="Rectangle 9"/>
          <p:cNvSpPr/>
          <p:nvPr userDrawn="1"/>
        </p:nvSpPr>
        <p:spPr>
          <a:xfrm>
            <a:off x="9416288" y="1575912"/>
            <a:ext cx="2775712"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hasCustomPrompt="1"/>
          </p:nvPr>
        </p:nvSpPr>
        <p:spPr>
          <a:xfrm>
            <a:off x="609600" y="2793887"/>
            <a:ext cx="10363200" cy="1892826"/>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smtClean="0"/>
              <a:t>Title/Cover Slide</a:t>
            </a:r>
            <a:br>
              <a:rPr lang="en-US" dirty="0" smtClean="0"/>
            </a:br>
            <a:r>
              <a:rPr lang="en-US" dirty="0" smtClean="0"/>
              <a:t/>
            </a:r>
            <a:br>
              <a:rPr lang="en-US" dirty="0" smtClean="0"/>
            </a:br>
            <a:endParaRPr lang="en-US" dirty="0"/>
          </a:p>
        </p:txBody>
      </p:sp>
      <p:sp>
        <p:nvSpPr>
          <p:cNvPr id="6" name="Subtitle 2"/>
          <p:cNvSpPr>
            <a:spLocks noGrp="1"/>
          </p:cNvSpPr>
          <p:nvPr>
            <p:ph type="subTitle" idx="1" hasCustomPrompt="1"/>
          </p:nvPr>
        </p:nvSpPr>
        <p:spPr>
          <a:xfrm>
            <a:off x="609600" y="3499994"/>
            <a:ext cx="85344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subtitle</a:t>
            </a:r>
            <a:endParaRPr lang="en-US" dirty="0"/>
          </a:p>
        </p:txBody>
      </p:sp>
      <p:sp>
        <p:nvSpPr>
          <p:cNvPr id="4" name="Rectangle 3"/>
          <p:cNvSpPr/>
          <p:nvPr userDrawn="1"/>
        </p:nvSpPr>
        <p:spPr>
          <a:xfrm>
            <a:off x="0" y="1575912"/>
            <a:ext cx="9448800" cy="365760"/>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extBox 6"/>
          <p:cNvSpPr txBox="1"/>
          <p:nvPr userDrawn="1"/>
        </p:nvSpPr>
        <p:spPr>
          <a:xfrm>
            <a:off x="406402" y="1561398"/>
            <a:ext cx="4027649" cy="369332"/>
          </a:xfrm>
          <a:prstGeom prst="rect">
            <a:avLst/>
          </a:prstGeom>
          <a:noFill/>
        </p:spPr>
        <p:txBody>
          <a:bodyPr wrap="square" rtlCol="0">
            <a:spAutoFit/>
          </a:bodyPr>
          <a:lstStyle/>
          <a:p>
            <a:r>
              <a:rPr lang="en-US" sz="1800" dirty="0" smtClean="0">
                <a:solidFill>
                  <a:schemeClr val="bg1"/>
                </a:solidFill>
                <a:latin typeface="Franklin Gothic Medium" panose="020B0603020102020204" pitchFamily="34" charset="0"/>
              </a:rPr>
              <a:t>Analysis.</a:t>
            </a:r>
            <a:r>
              <a:rPr lang="en-US" sz="1800" baseline="0" dirty="0" smtClean="0">
                <a:solidFill>
                  <a:schemeClr val="bg1"/>
                </a:solidFill>
                <a:latin typeface="Franklin Gothic Medium" panose="020B0603020102020204" pitchFamily="34" charset="0"/>
              </a:rPr>
              <a:t> </a:t>
            </a:r>
            <a:r>
              <a:rPr lang="en-US" sz="1800" dirty="0" smtClean="0">
                <a:solidFill>
                  <a:schemeClr val="bg1"/>
                </a:solidFill>
                <a:latin typeface="Franklin Gothic Medium" panose="020B0603020102020204" pitchFamily="34" charset="0"/>
              </a:rPr>
              <a:t>Answers.</a:t>
            </a:r>
            <a:r>
              <a:rPr lang="en-US" sz="1800" baseline="0" dirty="0" smtClean="0">
                <a:solidFill>
                  <a:schemeClr val="bg1"/>
                </a:solidFill>
                <a:latin typeface="Franklin Gothic Medium" panose="020B0603020102020204" pitchFamily="34" charset="0"/>
              </a:rPr>
              <a:t> </a:t>
            </a:r>
            <a:r>
              <a:rPr lang="en-US" sz="1800" dirty="0" smtClean="0">
                <a:solidFill>
                  <a:schemeClr val="bg1"/>
                </a:solidFill>
                <a:latin typeface="Franklin Gothic Medium" panose="020B0603020102020204" pitchFamily="34" charset="0"/>
              </a:rPr>
              <a:t>Action.</a:t>
            </a:r>
            <a:endParaRPr lang="en-US" sz="1800" dirty="0">
              <a:solidFill>
                <a:schemeClr val="bg1"/>
              </a:solidFill>
              <a:latin typeface="Franklin Gothic Medium" panose="020B0603020102020204" pitchFamily="34" charset="0"/>
            </a:endParaRPr>
          </a:p>
        </p:txBody>
      </p:sp>
      <p:sp>
        <p:nvSpPr>
          <p:cNvPr id="8" name="TextBox 7"/>
          <p:cNvSpPr txBox="1"/>
          <p:nvPr userDrawn="1"/>
        </p:nvSpPr>
        <p:spPr>
          <a:xfrm>
            <a:off x="10034209" y="1590427"/>
            <a:ext cx="1300356" cy="323165"/>
          </a:xfrm>
          <a:prstGeom prst="rect">
            <a:avLst/>
          </a:prstGeom>
          <a:noFill/>
        </p:spPr>
        <p:txBody>
          <a:bodyPr wrap="none" rtlCol="0">
            <a:spAutoFit/>
          </a:bodyPr>
          <a:lstStyle/>
          <a:p>
            <a:r>
              <a:rPr lang="en-US" sz="1500" dirty="0" smtClean="0">
                <a:solidFill>
                  <a:schemeClr val="bg1"/>
                </a:solidFill>
                <a:latin typeface="Franklin Gothic Medium" panose="020B0603020102020204" pitchFamily="34" charset="0"/>
              </a:rPr>
              <a:t>www.aphl.org</a:t>
            </a:r>
            <a:endParaRPr lang="en-US" sz="1500" dirty="0">
              <a:solidFill>
                <a:schemeClr val="bg1"/>
              </a:solidFill>
              <a:latin typeface="Franklin Gothic Medium" panose="020B0603020102020204" pitchFamily="34" charset="0"/>
            </a:endParaRPr>
          </a:p>
        </p:txBody>
      </p:sp>
      <p:sp>
        <p:nvSpPr>
          <p:cNvPr id="3" name="Chevron 2"/>
          <p:cNvSpPr/>
          <p:nvPr userDrawn="1"/>
        </p:nvSpPr>
        <p:spPr>
          <a:xfrm>
            <a:off x="9042400" y="1447800"/>
            <a:ext cx="747776" cy="72247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85800" y="457200"/>
            <a:ext cx="2100404" cy="919977"/>
          </a:xfrm>
          <a:prstGeom prst="rect">
            <a:avLst/>
          </a:prstGeom>
        </p:spPr>
      </p:pic>
    </p:spTree>
    <p:extLst>
      <p:ext uri="{BB962C8B-B14F-4D97-AF65-F5344CB8AC3E}">
        <p14:creationId xmlns:p14="http://schemas.microsoft.com/office/powerpoint/2010/main" val="204894610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304800"/>
            <a:ext cx="10972800" cy="661720"/>
          </a:xfrm>
          <a:prstGeom prst="rect">
            <a:avLst/>
          </a:prstGeom>
        </p:spPr>
        <p:txBody>
          <a:bodyPr vert="horz" lIns="0" tIns="0" rIns="0" bIns="45720" rtlCol="0" anchor="t" anchorCtr="0">
            <a:spAutoFit/>
          </a:bodyPr>
          <a:lstStyle/>
          <a:p>
            <a:r>
              <a:rPr lang="en-US" smtClean="0"/>
              <a:t>Click to edit Master title style</a:t>
            </a:r>
            <a:endParaRPr lang="en-US" dirty="0"/>
          </a:p>
        </p:txBody>
      </p:sp>
      <p:sp>
        <p:nvSpPr>
          <p:cNvPr id="3" name="Text Placeholder 2"/>
          <p:cNvSpPr>
            <a:spLocks noGrp="1"/>
          </p:cNvSpPr>
          <p:nvPr>
            <p:ph type="body" idx="1"/>
          </p:nvPr>
        </p:nvSpPr>
        <p:spPr>
          <a:xfrm>
            <a:off x="609600" y="1219200"/>
            <a:ext cx="10972800" cy="2283702"/>
          </a:xfrm>
          <a:prstGeom prst="rect">
            <a:avLst/>
          </a:prstGeom>
        </p:spPr>
        <p:txBody>
          <a:bodyPr vert="horz" lIns="91440" tIns="45720" rIns="91440" bIns="45720" rtlCol="0">
            <a:sp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Box 3"/>
          <p:cNvSpPr txBox="1"/>
          <p:nvPr/>
        </p:nvSpPr>
        <p:spPr>
          <a:xfrm>
            <a:off x="2235202" y="6393543"/>
            <a:ext cx="2449581" cy="338554"/>
          </a:xfrm>
          <a:prstGeom prst="rect">
            <a:avLst/>
          </a:prstGeom>
          <a:noFill/>
        </p:spPr>
        <p:txBody>
          <a:bodyPr wrap="none" rtlCol="0">
            <a:spAutoFit/>
          </a:bodyPr>
          <a:lstStyle/>
          <a:p>
            <a:r>
              <a:rPr lang="en-US" sz="1600" dirty="0" smtClean="0">
                <a:solidFill>
                  <a:srgbClr val="00A0AF"/>
                </a:solidFill>
                <a:latin typeface="Franklin Gothic Medium" panose="020B0603020102020204" pitchFamily="34" charset="0"/>
              </a:rPr>
              <a:t>Analysis. Answers. Action.</a:t>
            </a:r>
            <a:endParaRPr lang="en-US" sz="1600" dirty="0">
              <a:solidFill>
                <a:srgbClr val="00A0AF"/>
              </a:solidFill>
              <a:latin typeface="Franklin Gothic Medium" panose="020B0603020102020204" pitchFamily="34" charset="0"/>
            </a:endParaRPr>
          </a:p>
        </p:txBody>
      </p:sp>
      <p:sp>
        <p:nvSpPr>
          <p:cNvPr id="9" name="TextBox 8"/>
          <p:cNvSpPr txBox="1"/>
          <p:nvPr/>
        </p:nvSpPr>
        <p:spPr>
          <a:xfrm>
            <a:off x="9855200" y="6393543"/>
            <a:ext cx="1370568" cy="338554"/>
          </a:xfrm>
          <a:prstGeom prst="rect">
            <a:avLst/>
          </a:prstGeom>
          <a:noFill/>
        </p:spPr>
        <p:txBody>
          <a:bodyPr wrap="none" rtlCol="0">
            <a:spAutoFit/>
          </a:bodyPr>
          <a:lstStyle/>
          <a:p>
            <a:r>
              <a:rPr lang="en-US" sz="1600" dirty="0" smtClean="0">
                <a:solidFill>
                  <a:schemeClr val="tx2"/>
                </a:solidFill>
                <a:latin typeface="Franklin Gothic Medium" panose="020B0603020102020204" pitchFamily="34" charset="0"/>
              </a:rPr>
              <a:t>www.aphl.org</a:t>
            </a:r>
            <a:endParaRPr lang="en-US" sz="1600" dirty="0">
              <a:solidFill>
                <a:schemeClr val="tx2"/>
              </a:solidFill>
              <a:latin typeface="Franklin Gothic Medium" panose="020B0603020102020204" pitchFamily="34" charset="0"/>
            </a:endParaRPr>
          </a:p>
        </p:txBody>
      </p:sp>
      <p:sp>
        <p:nvSpPr>
          <p:cNvPr id="8" name="Rectangle 7"/>
          <p:cNvSpPr/>
          <p:nvPr userDrawn="1"/>
        </p:nvSpPr>
        <p:spPr>
          <a:xfrm>
            <a:off x="609600" y="5867400"/>
            <a:ext cx="1365248" cy="990600"/>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0" name="Picture 9"/>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65304" y="5958217"/>
            <a:ext cx="1077137" cy="745379"/>
          </a:xfrm>
          <a:prstGeom prst="rect">
            <a:avLst/>
          </a:prstGeom>
        </p:spPr>
      </p:pic>
    </p:spTree>
    <p:extLst>
      <p:ext uri="{BB962C8B-B14F-4D97-AF65-F5344CB8AC3E}">
        <p14:creationId xmlns:p14="http://schemas.microsoft.com/office/powerpoint/2010/main" val="27630109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6" r:id="rId3"/>
    <p:sldLayoutId id="2147483651" r:id="rId4"/>
    <p:sldLayoutId id="2147483652" r:id="rId5"/>
    <p:sldLayoutId id="2147483653" r:id="rId6"/>
    <p:sldLayoutId id="2147483655" r:id="rId7"/>
    <p:sldLayoutId id="2147483654" r:id="rId8"/>
    <p:sldLayoutId id="2147483658" r:id="rId9"/>
    <p:sldLayoutId id="2147483666" r:id="rId10"/>
    <p:sldLayoutId id="2147483667" r:id="rId11"/>
    <p:sldLayoutId id="2147483668" r:id="rId12"/>
  </p:sldLayoutIdLst>
  <p:timing>
    <p:tnLst>
      <p:par>
        <p:cTn id="1" dur="indefinite" restart="never" nodeType="tmRoot"/>
      </p:par>
    </p:tnLst>
  </p:timing>
  <p:txStyles>
    <p:titleStyle>
      <a:lvl1pPr algn="l" defTabSz="914400" rtl="0" eaLnBrk="1" latinLnBrk="0" hangingPunct="1">
        <a:spcBef>
          <a:spcPct val="0"/>
        </a:spcBef>
        <a:buNone/>
        <a:defRPr sz="4000" kern="1200">
          <a:solidFill>
            <a:schemeClr val="tx2"/>
          </a:solidFill>
          <a:latin typeface="Franklin Gothic Medium" panose="020B0603020102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304803"/>
            <a:ext cx="10972800" cy="456535"/>
          </a:xfrm>
          <a:prstGeom prst="rect">
            <a:avLst/>
          </a:prstGeom>
        </p:spPr>
        <p:txBody>
          <a:bodyPr vert="horz" lIns="0" tIns="0" rIns="0" bIns="45720" rtlCol="0" anchor="t" anchorCtr="0">
            <a:spAutoFit/>
          </a:bodyPr>
          <a:lstStyle/>
          <a:p>
            <a:r>
              <a:rPr lang="en-US" dirty="0" smtClean="0"/>
              <a:t>2nd option</a:t>
            </a:r>
            <a:endParaRPr lang="en-US" dirty="0"/>
          </a:p>
        </p:txBody>
      </p:sp>
      <p:sp>
        <p:nvSpPr>
          <p:cNvPr id="3" name="Text Placeholder 2"/>
          <p:cNvSpPr>
            <a:spLocks noGrp="1"/>
          </p:cNvSpPr>
          <p:nvPr>
            <p:ph type="body" idx="1"/>
          </p:nvPr>
        </p:nvSpPr>
        <p:spPr>
          <a:xfrm>
            <a:off x="609600" y="1219203"/>
            <a:ext cx="10972800" cy="2062103"/>
          </a:xfrm>
          <a:prstGeom prst="rect">
            <a:avLst/>
          </a:prstGeom>
        </p:spPr>
        <p:txBody>
          <a:bodyPr vert="horz" lIns="91440" tIns="45720" rIns="91440" bIns="45720" rtlCol="0">
            <a:spAutoFit/>
          </a:bodyPr>
          <a:lstStyle/>
          <a:p>
            <a:pPr lvl="0"/>
            <a:r>
              <a:rPr lang="en-US" dirty="0" smtClean="0"/>
              <a:t>This layout is a second option for placement of the logo block. However, choose either this or the preferred first option for your whole slide deck; do jump back and forth between options in the same deck.</a:t>
            </a:r>
            <a:endParaRPr lang="en-US" dirty="0"/>
          </a:p>
        </p:txBody>
      </p:sp>
      <p:sp>
        <p:nvSpPr>
          <p:cNvPr id="7" name="Rectangle 6"/>
          <p:cNvSpPr/>
          <p:nvPr/>
        </p:nvSpPr>
        <p:spPr>
          <a:xfrm>
            <a:off x="10055096" y="5467487"/>
            <a:ext cx="1146304" cy="835345"/>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TextBox 3"/>
          <p:cNvSpPr txBox="1"/>
          <p:nvPr/>
        </p:nvSpPr>
        <p:spPr>
          <a:xfrm>
            <a:off x="10100685" y="4615545"/>
            <a:ext cx="973023" cy="830997"/>
          </a:xfrm>
          <a:prstGeom prst="rect">
            <a:avLst/>
          </a:prstGeom>
          <a:noFill/>
        </p:spPr>
        <p:txBody>
          <a:bodyPr wrap="none" rtlCol="0">
            <a:spAutoFit/>
          </a:bodyPr>
          <a:lstStyle/>
          <a:p>
            <a:r>
              <a:rPr lang="en-US" sz="1600" dirty="0" smtClean="0">
                <a:solidFill>
                  <a:srgbClr val="00A0AF"/>
                </a:solidFill>
                <a:latin typeface="Franklin Gothic Medium" panose="020B0603020102020204" pitchFamily="34" charset="0"/>
              </a:rPr>
              <a:t>Analysis.</a:t>
            </a:r>
          </a:p>
          <a:p>
            <a:r>
              <a:rPr lang="en-US" sz="1600" dirty="0" smtClean="0">
                <a:solidFill>
                  <a:srgbClr val="00A0AF"/>
                </a:solidFill>
                <a:latin typeface="Franklin Gothic Medium" panose="020B0603020102020204" pitchFamily="34" charset="0"/>
              </a:rPr>
              <a:t>Answers.</a:t>
            </a:r>
          </a:p>
          <a:p>
            <a:r>
              <a:rPr lang="en-US" sz="1600" dirty="0" smtClean="0">
                <a:solidFill>
                  <a:srgbClr val="00A0AF"/>
                </a:solidFill>
                <a:latin typeface="Franklin Gothic Medium" panose="020B0603020102020204" pitchFamily="34" charset="0"/>
              </a:rPr>
              <a:t>Action.</a:t>
            </a:r>
            <a:endParaRPr lang="en-US" sz="1600" dirty="0">
              <a:solidFill>
                <a:srgbClr val="00A0AF"/>
              </a:solidFill>
              <a:latin typeface="Franklin Gothic Medium" panose="020B0603020102020204" pitchFamily="34" charset="0"/>
            </a:endParaRPr>
          </a:p>
        </p:txBody>
      </p:sp>
      <p:sp>
        <p:nvSpPr>
          <p:cNvPr id="9" name="TextBox 8"/>
          <p:cNvSpPr txBox="1"/>
          <p:nvPr/>
        </p:nvSpPr>
        <p:spPr>
          <a:xfrm>
            <a:off x="9979220" y="6324603"/>
            <a:ext cx="1300356" cy="323165"/>
          </a:xfrm>
          <a:prstGeom prst="rect">
            <a:avLst/>
          </a:prstGeom>
          <a:noFill/>
        </p:spPr>
        <p:txBody>
          <a:bodyPr wrap="none" rtlCol="0">
            <a:spAutoFit/>
          </a:bodyPr>
          <a:lstStyle/>
          <a:p>
            <a:r>
              <a:rPr lang="en-US" sz="1500" dirty="0" smtClean="0">
                <a:solidFill>
                  <a:schemeClr val="tx2"/>
                </a:solidFill>
                <a:latin typeface="Franklin Gothic Medium" panose="020B0603020102020204" pitchFamily="34" charset="0"/>
              </a:rPr>
              <a:t>www.aphl.org</a:t>
            </a:r>
            <a:endParaRPr lang="en-US" sz="1500" dirty="0">
              <a:solidFill>
                <a:schemeClr val="tx2"/>
              </a:solidFill>
              <a:latin typeface="Franklin Gothic Medium" panose="020B0603020102020204" pitchFamily="34" charset="0"/>
            </a:endParaRPr>
          </a:p>
        </p:txBody>
      </p:sp>
      <p:pic>
        <p:nvPicPr>
          <p:cNvPr id="6" name="Picture 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210800" y="5562600"/>
            <a:ext cx="904397" cy="625843"/>
          </a:xfrm>
          <a:prstGeom prst="rect">
            <a:avLst/>
          </a:prstGeom>
        </p:spPr>
      </p:pic>
    </p:spTree>
    <p:extLst>
      <p:ext uri="{BB962C8B-B14F-4D97-AF65-F5344CB8AC3E}">
        <p14:creationId xmlns:p14="http://schemas.microsoft.com/office/powerpoint/2010/main" val="1549608865"/>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Lst>
  <p:timing>
    <p:tnLst>
      <p:par>
        <p:cTn id="1" dur="indefinite" restart="never" nodeType="tmRoot"/>
      </p:par>
    </p:tnLst>
  </p:timing>
  <p:txStyles>
    <p:titleStyle>
      <a:lvl1pPr algn="l" defTabSz="914400" rtl="0" eaLnBrk="1" latinLnBrk="0" hangingPunct="1">
        <a:spcBef>
          <a:spcPct val="0"/>
        </a:spcBef>
        <a:buNone/>
        <a:defRPr sz="4000" kern="1200" baseline="30000">
          <a:solidFill>
            <a:schemeClr val="tx2"/>
          </a:solidFill>
          <a:latin typeface="Franklin Gothic Medium" panose="020B0603020102020204" pitchFamily="34" charset="0"/>
          <a:ea typeface="+mj-ea"/>
          <a:cs typeface="+mj-cs"/>
        </a:defRPr>
      </a:lvl1pPr>
    </p:titleStyle>
    <p:bodyStyle>
      <a:lvl1pPr marL="0" indent="0" algn="l" defTabSz="914400" rtl="0" eaLnBrk="1" latinLnBrk="0" hangingPunct="1">
        <a:spcBef>
          <a:spcPct val="20000"/>
        </a:spcBef>
        <a:buFontTx/>
        <a:buNone/>
        <a:defRPr sz="3200" kern="1200" baseline="0">
          <a:solidFill>
            <a:srgbClr val="FF0000"/>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11.xml"/><Relationship Id="rId5" Type="http://schemas.openxmlformats.org/officeDocument/2006/relationships/image" Target="../media/image17.jpeg"/><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11.xml"/><Relationship Id="rId5" Type="http://schemas.openxmlformats.org/officeDocument/2006/relationships/image" Target="../media/image20.jpeg"/><Relationship Id="rId4" Type="http://schemas.openxmlformats.org/officeDocument/2006/relationships/image" Target="../media/image19.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2.xml"/><Relationship Id="rId1" Type="http://schemas.openxmlformats.org/officeDocument/2006/relationships/slideLayout" Target="../slideLayouts/slideLayout11.xml"/><Relationship Id="rId5" Type="http://schemas.openxmlformats.org/officeDocument/2006/relationships/image" Target="../media/image24.jpeg"/><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1.xml"/><Relationship Id="rId5" Type="http://schemas.openxmlformats.org/officeDocument/2006/relationships/image" Target="../media/image6.jpe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9.jpe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1.xm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609600" y="2793886"/>
            <a:ext cx="7772400" cy="661720"/>
          </a:xfrm>
        </p:spPr>
        <p:txBody>
          <a:bodyPr/>
          <a:lstStyle/>
          <a:p>
            <a:r>
              <a:rPr lang="en-US" dirty="0" smtClean="0"/>
              <a:t>Agents of Bioterrorism</a:t>
            </a:r>
            <a:endParaRPr lang="en-US" dirty="0"/>
          </a:p>
        </p:txBody>
      </p:sp>
      <p:sp>
        <p:nvSpPr>
          <p:cNvPr id="4" name="Subtitle 3"/>
          <p:cNvSpPr>
            <a:spLocks noGrp="1"/>
          </p:cNvSpPr>
          <p:nvPr>
            <p:ph type="subTitle" idx="1"/>
          </p:nvPr>
        </p:nvSpPr>
        <p:spPr>
          <a:xfrm>
            <a:off x="609600" y="3499994"/>
            <a:ext cx="8534400" cy="538609"/>
          </a:xfrm>
        </p:spPr>
        <p:txBody>
          <a:bodyPr/>
          <a:lstStyle/>
          <a:p>
            <a:pPr fontAlgn="base">
              <a:spcAft>
                <a:spcPct val="0"/>
              </a:spcAft>
              <a:buClr>
                <a:srgbClr val="FFFF99"/>
              </a:buClr>
              <a:buSzPct val="70000"/>
              <a:defRPr/>
            </a:pPr>
            <a:r>
              <a:rPr lang="en-US" i="1" kern="0" dirty="0">
                <a:latin typeface="+mn-lt"/>
              </a:rPr>
              <a:t>Burkholderia </a:t>
            </a:r>
            <a:r>
              <a:rPr lang="en-US" i="1" kern="0" dirty="0" smtClean="0">
                <a:latin typeface="+mn-lt"/>
              </a:rPr>
              <a:t>pseudomallei: Melioidosis</a:t>
            </a:r>
            <a:endParaRPr lang="en-US" kern="0" dirty="0">
              <a:latin typeface="+mn-lt"/>
            </a:endParaRPr>
          </a:p>
        </p:txBody>
      </p:sp>
    </p:spTree>
    <p:extLst>
      <p:ext uri="{BB962C8B-B14F-4D97-AF65-F5344CB8AC3E}">
        <p14:creationId xmlns:p14="http://schemas.microsoft.com/office/powerpoint/2010/main" val="14778277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78307" name="Rectangle 3">
            <a:extLst>
              <a:ext uri="{FF2B5EF4-FFF2-40B4-BE49-F238E27FC236}">
                <a16:creationId xmlns:a16="http://schemas.microsoft.com/office/drawing/2014/main" id="{7E02E410-17B4-42AA-9B63-C559AA98339A}"/>
              </a:ext>
            </a:extLst>
          </p:cNvPr>
          <p:cNvSpPr>
            <a:spLocks noGrp="1" noChangeArrowheads="1"/>
          </p:cNvSpPr>
          <p:nvPr>
            <p:ph idx="1"/>
          </p:nvPr>
        </p:nvSpPr>
        <p:spPr>
          <a:xfrm>
            <a:off x="1743075" y="1514476"/>
            <a:ext cx="8896350" cy="1532727"/>
          </a:xfrm>
        </p:spPr>
        <p:txBody>
          <a:bodyPr/>
          <a:lstStyle/>
          <a:p>
            <a:pPr eaLnBrk="1" hangingPunct="1">
              <a:buFont typeface="Wingdings" panose="05000000000000000000" pitchFamily="2" charset="2"/>
              <a:buNone/>
              <a:defRPr/>
            </a:pPr>
            <a:r>
              <a:rPr lang="en-US" dirty="0"/>
              <a:t>Culture on CHOC at 35°C</a:t>
            </a:r>
            <a:endParaRPr lang="en-US" sz="2000" i="1" dirty="0"/>
          </a:p>
          <a:p>
            <a:pPr marL="457200" lvl="1" indent="0" eaLnBrk="1" hangingPunct="1">
              <a:buClr>
                <a:srgbClr val="FFFF99"/>
              </a:buClr>
              <a:buNone/>
              <a:defRPr/>
            </a:pPr>
            <a:r>
              <a:rPr lang="en-US" i="1" dirty="0" smtClean="0"/>
              <a:t>-</a:t>
            </a:r>
            <a:r>
              <a:rPr lang="en-US" i="1" dirty="0" err="1" smtClean="0"/>
              <a:t>Burkholderia</a:t>
            </a:r>
            <a:r>
              <a:rPr lang="en-US" i="1" dirty="0" smtClean="0"/>
              <a:t> </a:t>
            </a:r>
            <a:r>
              <a:rPr lang="en-US" i="1" dirty="0"/>
              <a:t>pseudomallei </a:t>
            </a:r>
            <a:r>
              <a:rPr lang="en-US" dirty="0"/>
              <a:t>– mature growth at 24 hrs</a:t>
            </a:r>
            <a:endParaRPr lang="en-US" sz="2400" dirty="0"/>
          </a:p>
        </p:txBody>
      </p:sp>
      <p:grpSp>
        <p:nvGrpSpPr>
          <p:cNvPr id="336902" name="Group 7"/>
          <p:cNvGrpSpPr>
            <a:grpSpLocks/>
          </p:cNvGrpSpPr>
          <p:nvPr/>
        </p:nvGrpSpPr>
        <p:grpSpPr bwMode="auto">
          <a:xfrm>
            <a:off x="1243014" y="3265489"/>
            <a:ext cx="9756775" cy="3362325"/>
            <a:chOff x="576" y="2496"/>
            <a:chExt cx="4664" cy="1315"/>
          </a:xfrm>
        </p:grpSpPr>
        <p:pic>
          <p:nvPicPr>
            <p:cNvPr id="336906" name="Picture 8" descr="Bpseudo choc2 24h"/>
            <p:cNvPicPr>
              <a:picLocks noChangeAspect="1" noChangeArrowheads="1"/>
            </p:cNvPicPr>
            <p:nvPr/>
          </p:nvPicPr>
          <p:blipFill>
            <a:blip r:embed="rId3">
              <a:extLst>
                <a:ext uri="{28A0092B-C50C-407E-A947-70E740481C1C}">
                  <a14:useLocalDpi xmlns:a14="http://schemas.microsoft.com/office/drawing/2010/main" val="0"/>
                </a:ext>
              </a:extLst>
            </a:blip>
            <a:srcRect l="19427" r="10934" b="11510"/>
            <a:stretch>
              <a:fillRect/>
            </a:stretch>
          </p:blipFill>
          <p:spPr bwMode="auto">
            <a:xfrm>
              <a:off x="576" y="2496"/>
              <a:ext cx="1543" cy="1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6907" name="Picture 9" descr="Bpseudo choc2 72h"/>
            <p:cNvPicPr>
              <a:picLocks noChangeAspect="1" noChangeArrowheads="1"/>
            </p:cNvPicPr>
            <p:nvPr/>
          </p:nvPicPr>
          <p:blipFill>
            <a:blip r:embed="rId4">
              <a:extLst>
                <a:ext uri="{28A0092B-C50C-407E-A947-70E740481C1C}">
                  <a14:useLocalDpi xmlns:a14="http://schemas.microsoft.com/office/drawing/2010/main" val="0"/>
                </a:ext>
              </a:extLst>
            </a:blip>
            <a:srcRect t="8173" r="15384" b="31250"/>
            <a:stretch>
              <a:fillRect/>
            </a:stretch>
          </p:blipFill>
          <p:spPr bwMode="auto">
            <a:xfrm>
              <a:off x="3723" y="2496"/>
              <a:ext cx="1517" cy="1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6908" name="Picture 10" descr="MVC-005F"/>
            <p:cNvPicPr>
              <a:picLocks noChangeAspect="1" noChangeArrowheads="1"/>
            </p:cNvPicPr>
            <p:nvPr/>
          </p:nvPicPr>
          <p:blipFill>
            <a:blip r:embed="rId5">
              <a:extLst>
                <a:ext uri="{28A0092B-C50C-407E-A947-70E740481C1C}">
                  <a14:useLocalDpi xmlns:a14="http://schemas.microsoft.com/office/drawing/2010/main" val="0"/>
                </a:ext>
              </a:extLst>
            </a:blip>
            <a:srcRect l="20192" t="6674" r="13461"/>
            <a:stretch>
              <a:fillRect/>
            </a:stretch>
          </p:blipFill>
          <p:spPr bwMode="auto">
            <a:xfrm>
              <a:off x="2170" y="2496"/>
              <a:ext cx="1507" cy="1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36903" name="Text Box 12"/>
          <p:cNvSpPr txBox="1">
            <a:spLocks noChangeArrowheads="1"/>
          </p:cNvSpPr>
          <p:nvPr/>
        </p:nvSpPr>
        <p:spPr bwMode="auto">
          <a:xfrm>
            <a:off x="2276475" y="2860675"/>
            <a:ext cx="9525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eaLnBrk="0" fontAlgn="base" hangingPunct="0">
              <a:spcBef>
                <a:spcPct val="50000"/>
              </a:spcBef>
              <a:spcAft>
                <a:spcPct val="0"/>
              </a:spcAft>
              <a:buSzTx/>
              <a:buNone/>
            </a:pPr>
            <a:r>
              <a:rPr lang="en-US" altLang="en-US" sz="1600" b="1">
                <a:solidFill>
                  <a:srgbClr val="FFFFFF"/>
                </a:solidFill>
                <a:cs typeface="Arial" panose="020B0604020202020204" pitchFamily="34" charset="0"/>
              </a:rPr>
              <a:t>24 hrs</a:t>
            </a:r>
          </a:p>
        </p:txBody>
      </p:sp>
      <p:sp>
        <p:nvSpPr>
          <p:cNvPr id="336904" name="Text Box 13"/>
          <p:cNvSpPr txBox="1">
            <a:spLocks noChangeArrowheads="1"/>
          </p:cNvSpPr>
          <p:nvPr/>
        </p:nvSpPr>
        <p:spPr bwMode="auto">
          <a:xfrm>
            <a:off x="5684838" y="2846388"/>
            <a:ext cx="9525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eaLnBrk="0" fontAlgn="base" hangingPunct="0">
              <a:spcBef>
                <a:spcPct val="50000"/>
              </a:spcBef>
              <a:spcAft>
                <a:spcPct val="0"/>
              </a:spcAft>
              <a:buSzTx/>
              <a:buNone/>
            </a:pPr>
            <a:r>
              <a:rPr lang="en-US" altLang="en-US" sz="1600" b="1">
                <a:solidFill>
                  <a:srgbClr val="FFFFFF"/>
                </a:solidFill>
                <a:cs typeface="Arial" panose="020B0604020202020204" pitchFamily="34" charset="0"/>
              </a:rPr>
              <a:t>48 hrs</a:t>
            </a:r>
          </a:p>
        </p:txBody>
      </p:sp>
      <p:sp>
        <p:nvSpPr>
          <p:cNvPr id="336905" name="Text Box 14"/>
          <p:cNvSpPr txBox="1">
            <a:spLocks noChangeArrowheads="1"/>
          </p:cNvSpPr>
          <p:nvPr/>
        </p:nvSpPr>
        <p:spPr bwMode="auto">
          <a:xfrm>
            <a:off x="9059863" y="2843213"/>
            <a:ext cx="9525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eaLnBrk="0" fontAlgn="base" hangingPunct="0">
              <a:spcBef>
                <a:spcPct val="50000"/>
              </a:spcBef>
              <a:spcAft>
                <a:spcPct val="0"/>
              </a:spcAft>
              <a:buSzTx/>
              <a:buNone/>
            </a:pPr>
            <a:r>
              <a:rPr lang="en-US" altLang="en-US" sz="1600" b="1">
                <a:solidFill>
                  <a:srgbClr val="FFFFFF"/>
                </a:solidFill>
                <a:cs typeface="Arial" panose="020B0604020202020204" pitchFamily="34" charset="0"/>
              </a:rPr>
              <a:t>72 hrs</a:t>
            </a:r>
          </a:p>
        </p:txBody>
      </p:sp>
      <p:sp>
        <p:nvSpPr>
          <p:cNvPr id="2" name="Rectangle 1"/>
          <p:cNvSpPr/>
          <p:nvPr/>
        </p:nvSpPr>
        <p:spPr>
          <a:xfrm>
            <a:off x="1905000" y="179657"/>
            <a:ext cx="8915400" cy="1323439"/>
          </a:xfrm>
          <a:prstGeom prst="rect">
            <a:avLst/>
          </a:prstGeom>
        </p:spPr>
        <p:txBody>
          <a:bodyPr wrap="square">
            <a:spAutoFit/>
          </a:bodyPr>
          <a:lstStyle/>
          <a:p>
            <a:pPr lvl="0" fontAlgn="base">
              <a:spcBef>
                <a:spcPct val="0"/>
              </a:spcBef>
              <a:spcAft>
                <a:spcPct val="0"/>
              </a:spcAft>
              <a:defRPr/>
            </a:pPr>
            <a:r>
              <a:rPr lang="en-US" sz="4000" kern="0" dirty="0">
                <a:solidFill>
                  <a:srgbClr val="00A0AF"/>
                </a:solidFill>
                <a:latin typeface="Franklin Gothic Medium"/>
                <a:cs typeface="Arial" panose="020B0604020202020204" pitchFamily="34" charset="0"/>
              </a:rPr>
              <a:t>Sentinel Laboratory Procedures for </a:t>
            </a:r>
            <a:r>
              <a:rPr lang="en-US" sz="4000" i="1" kern="0" dirty="0" err="1">
                <a:solidFill>
                  <a:srgbClr val="00A0AF"/>
                </a:solidFill>
                <a:latin typeface="Franklin Gothic Medium"/>
                <a:cs typeface="Arial" panose="020B0604020202020204" pitchFamily="34" charset="0"/>
              </a:rPr>
              <a:t>Burkholderia</a:t>
            </a:r>
            <a:r>
              <a:rPr lang="en-US" sz="4000" i="1" kern="0" dirty="0">
                <a:solidFill>
                  <a:srgbClr val="00A0AF"/>
                </a:solidFill>
                <a:latin typeface="Franklin Gothic Medium"/>
                <a:cs typeface="Arial" panose="020B0604020202020204" pitchFamily="34" charset="0"/>
              </a:rPr>
              <a:t> </a:t>
            </a:r>
            <a:r>
              <a:rPr lang="en-US" sz="4000" i="1" kern="0" dirty="0" err="1">
                <a:solidFill>
                  <a:srgbClr val="00A0AF"/>
                </a:solidFill>
                <a:latin typeface="Franklin Gothic Medium"/>
                <a:cs typeface="Arial" panose="020B0604020202020204" pitchFamily="34" charset="0"/>
              </a:rPr>
              <a:t>pseudomallei</a:t>
            </a:r>
            <a:endParaRPr lang="en-US" sz="4000" i="1" kern="0" dirty="0">
              <a:solidFill>
                <a:srgbClr val="00A0AF"/>
              </a:solidFill>
              <a:latin typeface="Franklin Gothic Medium"/>
              <a:cs typeface="Arial" panose="020B0604020202020204" pitchFamily="34" charset="0"/>
            </a:endParaRPr>
          </a:p>
        </p:txBody>
      </p:sp>
    </p:spTree>
    <p:extLst>
      <p:ext uri="{BB962C8B-B14F-4D97-AF65-F5344CB8AC3E}">
        <p14:creationId xmlns:p14="http://schemas.microsoft.com/office/powerpoint/2010/main" val="1456305868"/>
      </p:ext>
    </p:extLst>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378307">
                                            <p:txEl>
                                              <p:pRg st="0" end="0"/>
                                            </p:txEl>
                                          </p:spTgt>
                                        </p:tgtEl>
                                        <p:attrNameLst>
                                          <p:attrName>style.visibility</p:attrName>
                                        </p:attrNameLst>
                                      </p:cBhvr>
                                      <p:to>
                                        <p:strVal val="visible"/>
                                      </p:to>
                                    </p:set>
                                    <p:anim calcmode="lin" valueType="num">
                                      <p:cBhvr additive="base">
                                        <p:cTn id="7" dur="500" fill="hold"/>
                                        <p:tgtEl>
                                          <p:spTgt spid="1378307">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378307">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1378307">
                                            <p:txEl>
                                              <p:pRg st="1" end="1"/>
                                            </p:txEl>
                                          </p:spTgt>
                                        </p:tgtEl>
                                        <p:attrNameLst>
                                          <p:attrName>style.visibility</p:attrName>
                                        </p:attrNameLst>
                                      </p:cBhvr>
                                      <p:to>
                                        <p:strVal val="visible"/>
                                      </p:to>
                                    </p:set>
                                    <p:anim calcmode="lin" valueType="num">
                                      <p:cBhvr additive="base">
                                        <p:cTn id="11" dur="500" fill="hold"/>
                                        <p:tgtEl>
                                          <p:spTgt spid="1378307">
                                            <p:txEl>
                                              <p:pRg st="1" end="1"/>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1378307">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8307" grpId="0" build="p"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87842" name="Rectangle 2">
            <a:extLst>
              <a:ext uri="{FF2B5EF4-FFF2-40B4-BE49-F238E27FC236}">
                <a16:creationId xmlns:a16="http://schemas.microsoft.com/office/drawing/2014/main" id="{69973F60-3EAD-4A2F-8D8A-6DA793EECDC2}"/>
              </a:ext>
            </a:extLst>
          </p:cNvPr>
          <p:cNvSpPr>
            <a:spLocks noGrp="1" noChangeArrowheads="1"/>
          </p:cNvSpPr>
          <p:nvPr>
            <p:ph type="title"/>
          </p:nvPr>
        </p:nvSpPr>
        <p:spPr>
          <a:xfrm>
            <a:off x="2917825" y="457201"/>
            <a:ext cx="7918450" cy="1471613"/>
          </a:xfrm>
        </p:spPr>
        <p:txBody>
          <a:bodyPr/>
          <a:lstStyle/>
          <a:p>
            <a:pPr eaLnBrk="1" hangingPunct="1">
              <a:defRPr/>
            </a:pPr>
            <a:r>
              <a:rPr lang="en-US" sz="2000"/>
              <a:t/>
            </a:r>
            <a:br>
              <a:rPr lang="en-US" sz="2000"/>
            </a:br>
            <a:endParaRPr lang="en-US" sz="2100"/>
          </a:p>
        </p:txBody>
      </p:sp>
      <p:sp>
        <p:nvSpPr>
          <p:cNvPr id="1187843" name="Rectangle 3">
            <a:extLst>
              <a:ext uri="{FF2B5EF4-FFF2-40B4-BE49-F238E27FC236}">
                <a16:creationId xmlns:a16="http://schemas.microsoft.com/office/drawing/2014/main" id="{6AB17D8B-4FCE-419C-8B15-D7B2BC70C7CE}"/>
              </a:ext>
            </a:extLst>
          </p:cNvPr>
          <p:cNvSpPr>
            <a:spLocks noGrp="1" noChangeArrowheads="1"/>
          </p:cNvSpPr>
          <p:nvPr>
            <p:ph idx="1"/>
          </p:nvPr>
        </p:nvSpPr>
        <p:spPr>
          <a:xfrm>
            <a:off x="1830388" y="1797051"/>
            <a:ext cx="8896350" cy="1579563"/>
          </a:xfrm>
        </p:spPr>
        <p:txBody>
          <a:bodyPr/>
          <a:lstStyle/>
          <a:p>
            <a:pPr eaLnBrk="1" hangingPunct="1">
              <a:buFont typeface="Wingdings" panose="05000000000000000000" pitchFamily="2" charset="2"/>
              <a:buNone/>
              <a:defRPr/>
            </a:pPr>
            <a:r>
              <a:rPr lang="en-US" dirty="0"/>
              <a:t>Culture on MAC at 35°C</a:t>
            </a:r>
            <a:endParaRPr lang="en-US" sz="2000" i="1" dirty="0"/>
          </a:p>
          <a:p>
            <a:pPr marL="457200" lvl="1" indent="0" eaLnBrk="1" hangingPunct="1">
              <a:buClr>
                <a:srgbClr val="FFFF99"/>
              </a:buClr>
              <a:buNone/>
              <a:defRPr/>
            </a:pPr>
            <a:r>
              <a:rPr lang="en-US" dirty="0" smtClean="0"/>
              <a:t>-Slow </a:t>
            </a:r>
            <a:r>
              <a:rPr lang="en-US" dirty="0"/>
              <a:t>growth, producing colorless colonies with slight pink centers at 72 hrs</a:t>
            </a:r>
            <a:r>
              <a:rPr lang="en-US" sz="2400" dirty="0"/>
              <a:t> </a:t>
            </a:r>
          </a:p>
        </p:txBody>
      </p:sp>
      <p:pic>
        <p:nvPicPr>
          <p:cNvPr id="338951" name="Picture 60" descr="105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43151" y="3605213"/>
            <a:ext cx="2219325" cy="198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952" name="Rectangle 39"/>
          <p:cNvSpPr>
            <a:spLocks noChangeArrowheads="1"/>
          </p:cNvSpPr>
          <p:nvPr/>
        </p:nvSpPr>
        <p:spPr bwMode="auto">
          <a:xfrm>
            <a:off x="3032125" y="5864226"/>
            <a:ext cx="635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fontAlgn="base">
              <a:spcBef>
                <a:spcPct val="30000"/>
              </a:spcBef>
              <a:spcAft>
                <a:spcPct val="0"/>
              </a:spcAft>
              <a:buClrTx/>
              <a:buSzTx/>
              <a:buNone/>
            </a:pPr>
            <a:r>
              <a:rPr lang="en-US" altLang="en-US" sz="2000">
                <a:solidFill>
                  <a:srgbClr val="FFFFFF"/>
                </a:solidFill>
                <a:cs typeface="Arial" panose="020B0604020202020204" pitchFamily="34" charset="0"/>
              </a:rPr>
              <a:t>24 h</a:t>
            </a:r>
          </a:p>
        </p:txBody>
      </p:sp>
      <p:sp>
        <p:nvSpPr>
          <p:cNvPr id="338953" name="Text Box 46"/>
          <p:cNvSpPr txBox="1">
            <a:spLocks noChangeArrowheads="1"/>
          </p:cNvSpPr>
          <p:nvPr/>
        </p:nvSpPr>
        <p:spPr bwMode="auto">
          <a:xfrm>
            <a:off x="5616575" y="5848351"/>
            <a:ext cx="635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fontAlgn="base">
              <a:spcBef>
                <a:spcPct val="0"/>
              </a:spcBef>
              <a:spcAft>
                <a:spcPct val="0"/>
              </a:spcAft>
              <a:buClrTx/>
              <a:buSzTx/>
              <a:buNone/>
            </a:pPr>
            <a:r>
              <a:rPr lang="en-US" altLang="en-US" sz="2000">
                <a:solidFill>
                  <a:srgbClr val="FFFFFF"/>
                </a:solidFill>
                <a:cs typeface="Arial" panose="020B0604020202020204" pitchFamily="34" charset="0"/>
              </a:rPr>
              <a:t>48 h</a:t>
            </a:r>
          </a:p>
        </p:txBody>
      </p:sp>
      <p:sp>
        <p:nvSpPr>
          <p:cNvPr id="338954" name="Text Box 47"/>
          <p:cNvSpPr txBox="1">
            <a:spLocks noChangeArrowheads="1"/>
          </p:cNvSpPr>
          <p:nvPr/>
        </p:nvSpPr>
        <p:spPr bwMode="auto">
          <a:xfrm>
            <a:off x="8250238" y="5834064"/>
            <a:ext cx="635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fontAlgn="base">
              <a:spcBef>
                <a:spcPct val="0"/>
              </a:spcBef>
              <a:spcAft>
                <a:spcPct val="0"/>
              </a:spcAft>
              <a:buClrTx/>
              <a:buSzTx/>
              <a:buNone/>
            </a:pPr>
            <a:r>
              <a:rPr lang="en-US" altLang="en-US" sz="2000">
                <a:solidFill>
                  <a:srgbClr val="FFFFFF"/>
                </a:solidFill>
                <a:cs typeface="Arial" panose="020B0604020202020204" pitchFamily="34" charset="0"/>
              </a:rPr>
              <a:t>72 h</a:t>
            </a:r>
          </a:p>
        </p:txBody>
      </p:sp>
      <p:pic>
        <p:nvPicPr>
          <p:cNvPr id="338955" name="Picture 61" descr="105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3951" y="3563938"/>
            <a:ext cx="2219325" cy="203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956" name="Picture 62" descr="105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05701" y="3586163"/>
            <a:ext cx="2219325" cy="202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1676400" y="117487"/>
            <a:ext cx="9601200" cy="1323439"/>
          </a:xfrm>
          <a:prstGeom prst="rect">
            <a:avLst/>
          </a:prstGeom>
        </p:spPr>
        <p:txBody>
          <a:bodyPr wrap="square">
            <a:spAutoFit/>
          </a:bodyPr>
          <a:lstStyle/>
          <a:p>
            <a:pPr lvl="0" fontAlgn="base">
              <a:spcBef>
                <a:spcPct val="0"/>
              </a:spcBef>
              <a:spcAft>
                <a:spcPct val="0"/>
              </a:spcAft>
              <a:defRPr/>
            </a:pPr>
            <a:r>
              <a:rPr lang="en-US" sz="4000" kern="0" dirty="0">
                <a:solidFill>
                  <a:srgbClr val="00A0AF"/>
                </a:solidFill>
                <a:latin typeface="Franklin Gothic Medium"/>
                <a:cs typeface="Arial" panose="020B0604020202020204" pitchFamily="34" charset="0"/>
              </a:rPr>
              <a:t>Sentinel Laboratory Procedures for </a:t>
            </a:r>
            <a:r>
              <a:rPr lang="en-US" sz="4000" i="1" kern="0" dirty="0" err="1">
                <a:solidFill>
                  <a:srgbClr val="00A0AF"/>
                </a:solidFill>
                <a:latin typeface="Franklin Gothic Medium"/>
                <a:cs typeface="Arial" panose="020B0604020202020204" pitchFamily="34" charset="0"/>
              </a:rPr>
              <a:t>Burkholderia</a:t>
            </a:r>
            <a:r>
              <a:rPr lang="en-US" sz="4000" i="1" kern="0" dirty="0">
                <a:solidFill>
                  <a:srgbClr val="00A0AF"/>
                </a:solidFill>
                <a:latin typeface="Franklin Gothic Medium"/>
                <a:cs typeface="Arial" panose="020B0604020202020204" pitchFamily="34" charset="0"/>
              </a:rPr>
              <a:t> </a:t>
            </a:r>
            <a:r>
              <a:rPr lang="en-US" sz="4000" i="1" kern="0" dirty="0" err="1">
                <a:solidFill>
                  <a:srgbClr val="00A0AF"/>
                </a:solidFill>
                <a:latin typeface="Franklin Gothic Medium"/>
                <a:cs typeface="Arial" panose="020B0604020202020204" pitchFamily="34" charset="0"/>
              </a:rPr>
              <a:t>pseudomallei</a:t>
            </a:r>
            <a:endParaRPr lang="en-US" sz="4000" i="1" kern="0" dirty="0">
              <a:solidFill>
                <a:srgbClr val="00A0AF"/>
              </a:solidFill>
              <a:latin typeface="Franklin Gothic Medium"/>
              <a:cs typeface="Arial" panose="020B0604020202020204" pitchFamily="34" charset="0"/>
            </a:endParaRPr>
          </a:p>
        </p:txBody>
      </p:sp>
    </p:spTree>
    <p:extLst>
      <p:ext uri="{BB962C8B-B14F-4D97-AF65-F5344CB8AC3E}">
        <p14:creationId xmlns:p14="http://schemas.microsoft.com/office/powerpoint/2010/main" val="1142930573"/>
      </p:ext>
    </p:extLst>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grpId="0" nodeType="withEffect">
                                  <p:stCondLst>
                                    <p:cond delay="0"/>
                                  </p:stCondLst>
                                  <p:childTnLst>
                                    <p:set>
                                      <p:cBhvr>
                                        <p:cTn id="6" dur="1" fill="hold">
                                          <p:stCondLst>
                                            <p:cond delay="0"/>
                                          </p:stCondLst>
                                        </p:cTn>
                                        <p:tgtEl>
                                          <p:spTgt spid="1187843">
                                            <p:txEl>
                                              <p:pRg st="0" end="0"/>
                                            </p:txEl>
                                          </p:spTgt>
                                        </p:tgtEl>
                                        <p:attrNameLst>
                                          <p:attrName>style.visibility</p:attrName>
                                        </p:attrNameLst>
                                      </p:cBhvr>
                                      <p:to>
                                        <p:strVal val="visible"/>
                                      </p:to>
                                    </p:set>
                                    <p:anim calcmode="lin" valueType="num">
                                      <p:cBhvr additive="base">
                                        <p:cTn id="7" dur="500" fill="hold"/>
                                        <p:tgtEl>
                                          <p:spTgt spid="118784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187843">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1187843">
                                            <p:txEl>
                                              <p:pRg st="1" end="1"/>
                                            </p:txEl>
                                          </p:spTgt>
                                        </p:tgtEl>
                                        <p:attrNameLst>
                                          <p:attrName>style.visibility</p:attrName>
                                        </p:attrNameLst>
                                      </p:cBhvr>
                                      <p:to>
                                        <p:strVal val="visible"/>
                                      </p:to>
                                    </p:set>
                                    <p:anim calcmode="lin" valueType="num">
                                      <p:cBhvr additive="base">
                                        <p:cTn id="11" dur="500" fill="hold"/>
                                        <p:tgtEl>
                                          <p:spTgt spid="1187843">
                                            <p:txEl>
                                              <p:pRg st="1" end="1"/>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1187843">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7843" grpId="0"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8" name="Rectangle 7">
            <a:extLst>
              <a:ext uri="{FF2B5EF4-FFF2-40B4-BE49-F238E27FC236}">
                <a16:creationId xmlns:a16="http://schemas.microsoft.com/office/drawing/2014/main" id="{4BB8B8EC-376A-43A6-9AB3-46C42EE66D5B}"/>
              </a:ext>
            </a:extLst>
          </p:cNvPr>
          <p:cNvSpPr>
            <a:spLocks noGrp="1" noChangeArrowheads="1"/>
          </p:cNvSpPr>
          <p:nvPr>
            <p:ph idx="1"/>
          </p:nvPr>
        </p:nvSpPr>
        <p:spPr>
          <a:xfrm>
            <a:off x="1824038" y="1865313"/>
            <a:ext cx="8901112" cy="6315575"/>
          </a:xfrm>
        </p:spPr>
        <p:txBody>
          <a:bodyPr/>
          <a:lstStyle/>
          <a:p>
            <a:pPr lvl="1" eaLnBrk="1" hangingPunct="1">
              <a:buClr>
                <a:schemeClr val="bg2">
                  <a:lumMod val="10000"/>
                  <a:lumOff val="90000"/>
                </a:schemeClr>
              </a:buClr>
              <a:buFont typeface="Wingdings" panose="05000000000000000000" pitchFamily="2" charset="2"/>
              <a:buNone/>
              <a:defRPr/>
            </a:pPr>
            <a:r>
              <a:rPr lang="en-US" sz="3000" dirty="0"/>
              <a:t>Screening Tests</a:t>
            </a:r>
          </a:p>
          <a:p>
            <a:pPr marL="1234440" lvl="2" indent="-457200" eaLnBrk="1" hangingPunct="1">
              <a:buClr>
                <a:schemeClr val="tx1"/>
              </a:buClr>
              <a:defRPr/>
            </a:pPr>
            <a:r>
              <a:rPr lang="en-US" sz="2800" dirty="0"/>
              <a:t>Oxidase</a:t>
            </a:r>
          </a:p>
          <a:p>
            <a:pPr marL="1234440" lvl="2" indent="-457200" eaLnBrk="1" hangingPunct="1">
              <a:buClr>
                <a:schemeClr val="tx1"/>
              </a:buClr>
              <a:defRPr/>
            </a:pPr>
            <a:r>
              <a:rPr lang="en-US" sz="2800" dirty="0" err="1"/>
              <a:t>Indole</a:t>
            </a:r>
            <a:endParaRPr lang="en-US" sz="2800" dirty="0"/>
          </a:p>
          <a:p>
            <a:pPr marL="1234440" lvl="2" indent="-457200" eaLnBrk="1" hangingPunct="1">
              <a:buClr>
                <a:schemeClr val="tx1"/>
              </a:buClr>
              <a:defRPr/>
            </a:pPr>
            <a:r>
              <a:rPr lang="en-US" sz="2800" dirty="0" err="1"/>
              <a:t>Colistin</a:t>
            </a:r>
            <a:r>
              <a:rPr lang="en-US" sz="2800" dirty="0"/>
              <a:t> resistance </a:t>
            </a:r>
          </a:p>
          <a:p>
            <a:pPr marL="1234440" lvl="2" indent="-457200" eaLnBrk="1" hangingPunct="1">
              <a:buClr>
                <a:schemeClr val="tx1"/>
              </a:buClr>
              <a:defRPr/>
            </a:pPr>
            <a:r>
              <a:rPr lang="en-US" sz="2800" dirty="0"/>
              <a:t>Susceptibility – Not for treatment – only for ID</a:t>
            </a:r>
          </a:p>
          <a:p>
            <a:pPr lvl="3" indent="-365760" eaLnBrk="1" hangingPunct="1">
              <a:buClr>
                <a:schemeClr val="tx1"/>
              </a:buClr>
              <a:buFont typeface="Arial" panose="020B0604020202020204" pitchFamily="34" charset="0"/>
              <a:buChar char="•"/>
              <a:defRPr/>
            </a:pPr>
            <a:r>
              <a:rPr lang="en-US" dirty="0"/>
              <a:t>Amoxicillin-</a:t>
            </a:r>
            <a:r>
              <a:rPr lang="en-US" dirty="0" err="1"/>
              <a:t>clavulanate</a:t>
            </a:r>
            <a:r>
              <a:rPr lang="en-US" dirty="0"/>
              <a:t> (most strains are susceptible but resistance cannot rule out the identification)</a:t>
            </a:r>
          </a:p>
          <a:p>
            <a:pPr lvl="3" indent="-365760" eaLnBrk="1" hangingPunct="1">
              <a:buClr>
                <a:schemeClr val="tx1"/>
              </a:buClr>
              <a:buFont typeface="Arial" panose="020B0604020202020204" pitchFamily="34" charset="0"/>
              <a:buChar char="•"/>
              <a:defRPr/>
            </a:pPr>
            <a:r>
              <a:rPr lang="en-US" sz="2400" dirty="0"/>
              <a:t>Penicillin</a:t>
            </a:r>
          </a:p>
          <a:p>
            <a:pPr marL="1234440" lvl="2" indent="-457200" eaLnBrk="1" hangingPunct="1">
              <a:buClr>
                <a:schemeClr val="tx1"/>
              </a:buClr>
              <a:defRPr/>
            </a:pPr>
            <a:r>
              <a:rPr lang="en-US" sz="2800" dirty="0"/>
              <a:t>Catalase (perform if not growing well on MAC - not on flow chart)</a:t>
            </a:r>
          </a:p>
          <a:p>
            <a:pPr lvl="2" indent="-365760" eaLnBrk="1" hangingPunct="1">
              <a:buClr>
                <a:srgbClr val="FFFF99"/>
              </a:buClr>
              <a:defRPr/>
            </a:pPr>
            <a:endParaRPr lang="en-US" sz="2800" dirty="0"/>
          </a:p>
          <a:p>
            <a:pPr eaLnBrk="1" hangingPunct="1">
              <a:defRPr/>
            </a:pPr>
            <a:endParaRPr lang="en-US" sz="2800" dirty="0"/>
          </a:p>
          <a:p>
            <a:pPr eaLnBrk="1" hangingPunct="1">
              <a:defRPr/>
            </a:pPr>
            <a:endParaRPr lang="en-US" dirty="0">
              <a:cs typeface="Arial" charset="0"/>
            </a:endParaRPr>
          </a:p>
        </p:txBody>
      </p:sp>
      <p:sp>
        <p:nvSpPr>
          <p:cNvPr id="2" name="Title 1"/>
          <p:cNvSpPr>
            <a:spLocks noGrp="1"/>
          </p:cNvSpPr>
          <p:nvPr>
            <p:ph type="title"/>
          </p:nvPr>
        </p:nvSpPr>
        <p:spPr>
          <a:xfrm>
            <a:off x="609600" y="304800"/>
            <a:ext cx="10972800" cy="1892826"/>
          </a:xfrm>
        </p:spPr>
        <p:txBody>
          <a:bodyPr/>
          <a:lstStyle/>
          <a:p>
            <a:r>
              <a:rPr lang="en-US" kern="0" dirty="0">
                <a:solidFill>
                  <a:srgbClr val="00A0AF"/>
                </a:solidFill>
                <a:cs typeface="Arial" panose="020B0604020202020204" pitchFamily="34" charset="0"/>
              </a:rPr>
              <a:t>Sentinel Laboratory Procedures for </a:t>
            </a:r>
            <a:r>
              <a:rPr lang="en-US" i="1" kern="0" dirty="0" err="1">
                <a:solidFill>
                  <a:srgbClr val="00A0AF"/>
                </a:solidFill>
                <a:cs typeface="Arial" panose="020B0604020202020204" pitchFamily="34" charset="0"/>
              </a:rPr>
              <a:t>Burkholderia</a:t>
            </a:r>
            <a:r>
              <a:rPr lang="en-US" i="1" kern="0" dirty="0">
                <a:solidFill>
                  <a:srgbClr val="00A0AF"/>
                </a:solidFill>
                <a:cs typeface="Arial" panose="020B0604020202020204" pitchFamily="34" charset="0"/>
              </a:rPr>
              <a:t> </a:t>
            </a:r>
            <a:r>
              <a:rPr lang="en-US" i="1" kern="0" dirty="0" err="1">
                <a:solidFill>
                  <a:srgbClr val="00A0AF"/>
                </a:solidFill>
                <a:cs typeface="Arial" panose="020B0604020202020204" pitchFamily="34" charset="0"/>
              </a:rPr>
              <a:t>pseudomallei</a:t>
            </a:r>
            <a:r>
              <a:rPr lang="en-US" i="1" kern="0" dirty="0">
                <a:solidFill>
                  <a:srgbClr val="00A0AF"/>
                </a:solidFill>
                <a:cs typeface="Arial" panose="020B0604020202020204" pitchFamily="34" charset="0"/>
              </a:rPr>
              <a:t/>
            </a:r>
            <a:br>
              <a:rPr lang="en-US" i="1" kern="0" dirty="0">
                <a:solidFill>
                  <a:srgbClr val="00A0AF"/>
                </a:solidFill>
                <a:cs typeface="Arial" panose="020B0604020202020204" pitchFamily="34" charset="0"/>
              </a:rPr>
            </a:br>
            <a:endParaRPr lang="en-US" dirty="0"/>
          </a:p>
        </p:txBody>
      </p:sp>
    </p:spTree>
    <p:extLst>
      <p:ext uri="{BB962C8B-B14F-4D97-AF65-F5344CB8AC3E}">
        <p14:creationId xmlns:p14="http://schemas.microsoft.com/office/powerpoint/2010/main" val="1391421130"/>
      </p:ext>
    </p:extLst>
  </p:cSld>
  <p:clrMapOvr>
    <a:masterClrMapping/>
  </p:clrMapOvr>
  <p:transition spd="med">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98082" name="Rectangle 2">
            <a:extLst>
              <a:ext uri="{FF2B5EF4-FFF2-40B4-BE49-F238E27FC236}">
                <a16:creationId xmlns:a16="http://schemas.microsoft.com/office/drawing/2014/main" id="{565D1068-361D-4B05-8943-0180AC02B09A}"/>
              </a:ext>
            </a:extLst>
          </p:cNvPr>
          <p:cNvSpPr>
            <a:spLocks noGrp="1" noChangeArrowheads="1"/>
          </p:cNvSpPr>
          <p:nvPr>
            <p:ph type="title"/>
          </p:nvPr>
        </p:nvSpPr>
        <p:spPr>
          <a:xfrm>
            <a:off x="2355616" y="481013"/>
            <a:ext cx="8216430" cy="1277273"/>
          </a:xfrm>
        </p:spPr>
        <p:txBody>
          <a:bodyPr/>
          <a:lstStyle/>
          <a:p>
            <a:pPr lvl="0" fontAlgn="base">
              <a:spcAft>
                <a:spcPct val="0"/>
              </a:spcAft>
              <a:defRPr/>
            </a:pPr>
            <a:r>
              <a:rPr lang="en-US" kern="0">
                <a:solidFill>
                  <a:srgbClr val="00A0AF"/>
                </a:solidFill>
                <a:latin typeface="Franklin Gothic Medium"/>
                <a:ea typeface="+mn-ea"/>
                <a:cs typeface="Arial" panose="020B0604020202020204" pitchFamily="34" charset="0"/>
              </a:rPr>
              <a:t>Sentinel Laboratory Procedures for </a:t>
            </a:r>
            <a:r>
              <a:rPr lang="en-US" i="1" kern="0">
                <a:solidFill>
                  <a:srgbClr val="00A0AF"/>
                </a:solidFill>
                <a:latin typeface="Franklin Gothic Medium"/>
                <a:ea typeface="+mn-ea"/>
                <a:cs typeface="Arial" panose="020B0604020202020204" pitchFamily="34" charset="0"/>
              </a:rPr>
              <a:t>Burkholderia pseudomallei</a:t>
            </a:r>
            <a:endParaRPr lang="en-US" i="1" kern="0" dirty="0">
              <a:solidFill>
                <a:srgbClr val="00A0AF"/>
              </a:solidFill>
              <a:latin typeface="Franklin Gothic Medium"/>
              <a:ea typeface="+mn-ea"/>
              <a:cs typeface="Arial" panose="020B0604020202020204" pitchFamily="34" charset="0"/>
            </a:endParaRPr>
          </a:p>
        </p:txBody>
      </p:sp>
      <p:sp>
        <p:nvSpPr>
          <p:cNvPr id="131075" name="Rectangle 3">
            <a:extLst>
              <a:ext uri="{FF2B5EF4-FFF2-40B4-BE49-F238E27FC236}">
                <a16:creationId xmlns:a16="http://schemas.microsoft.com/office/drawing/2014/main" id="{7084DCAA-56BE-418A-A90E-0F5E0AAB57FC}"/>
              </a:ext>
            </a:extLst>
          </p:cNvPr>
          <p:cNvSpPr>
            <a:spLocks noGrp="1" noChangeArrowheads="1"/>
          </p:cNvSpPr>
          <p:nvPr>
            <p:ph type="body" sz="half" idx="1"/>
          </p:nvPr>
        </p:nvSpPr>
        <p:spPr>
          <a:xfrm>
            <a:off x="2297113" y="2259013"/>
            <a:ext cx="6907212" cy="3903662"/>
          </a:xfrm>
        </p:spPr>
        <p:txBody>
          <a:bodyPr/>
          <a:lstStyle/>
          <a:p>
            <a:pPr lvl="1" eaLnBrk="1" hangingPunct="1">
              <a:buClr>
                <a:schemeClr val="bg2">
                  <a:lumMod val="10000"/>
                  <a:lumOff val="90000"/>
                </a:schemeClr>
              </a:buClr>
              <a:buFont typeface="Wingdings" panose="05000000000000000000" pitchFamily="2" charset="2"/>
              <a:buNone/>
              <a:defRPr/>
            </a:pPr>
            <a:r>
              <a:rPr lang="en-US" sz="2600" b="1" dirty="0"/>
              <a:t>Resistance to </a:t>
            </a:r>
            <a:r>
              <a:rPr lang="en-US" sz="2600" b="1" dirty="0" err="1"/>
              <a:t>colistin</a:t>
            </a:r>
            <a:r>
              <a:rPr lang="en-US" sz="2600" b="1" dirty="0"/>
              <a:t> using disc diffusion</a:t>
            </a:r>
          </a:p>
          <a:p>
            <a:pPr eaLnBrk="1" hangingPunct="1">
              <a:buFont typeface="Wingdings" panose="05000000000000000000" pitchFamily="2" charset="2"/>
              <a:buNone/>
              <a:defRPr/>
            </a:pPr>
            <a:endParaRPr lang="en-US" sz="2000" u="sng" dirty="0"/>
          </a:p>
          <a:p>
            <a:pPr eaLnBrk="1" hangingPunct="1">
              <a:buFont typeface="Wingdings" panose="05000000000000000000" pitchFamily="2" charset="2"/>
              <a:buNone/>
              <a:defRPr/>
            </a:pPr>
            <a:endParaRPr lang="en-US" sz="1800" u="sng" dirty="0"/>
          </a:p>
        </p:txBody>
      </p:sp>
      <p:pic>
        <p:nvPicPr>
          <p:cNvPr id="343045" name="Picture 13" descr="g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8713" y="3308350"/>
            <a:ext cx="2044700"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90744663"/>
      </p:ext>
    </p:extLst>
  </p:cSld>
  <p:clrMapOvr>
    <a:masterClrMapping/>
  </p:clrMapOvr>
  <p:transition spd="med">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5090" name="Picture 2" descr="107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68576" y="3238500"/>
            <a:ext cx="2379663" cy="184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5091" name="Rectangle 4"/>
          <p:cNvSpPr>
            <a:spLocks noChangeArrowheads="1"/>
          </p:cNvSpPr>
          <p:nvPr/>
        </p:nvSpPr>
        <p:spPr bwMode="auto">
          <a:xfrm>
            <a:off x="3473450" y="5267325"/>
            <a:ext cx="9477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fontAlgn="base">
              <a:spcBef>
                <a:spcPct val="30000"/>
              </a:spcBef>
              <a:spcAft>
                <a:spcPct val="0"/>
              </a:spcAft>
              <a:buClrTx/>
              <a:buSzTx/>
              <a:buNone/>
            </a:pPr>
            <a:r>
              <a:rPr lang="en-US" altLang="en-US" sz="2000" dirty="0">
                <a:cs typeface="Arial" panose="020B0604020202020204" pitchFamily="34" charset="0"/>
              </a:rPr>
              <a:t>24 h</a:t>
            </a:r>
          </a:p>
        </p:txBody>
      </p:sp>
      <p:sp>
        <p:nvSpPr>
          <p:cNvPr id="345092" name="Text Box 5"/>
          <p:cNvSpPr txBox="1">
            <a:spLocks noChangeArrowheads="1"/>
          </p:cNvSpPr>
          <p:nvPr/>
        </p:nvSpPr>
        <p:spPr bwMode="auto">
          <a:xfrm>
            <a:off x="6067426" y="5303838"/>
            <a:ext cx="12858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fontAlgn="base">
              <a:spcBef>
                <a:spcPct val="0"/>
              </a:spcBef>
              <a:spcAft>
                <a:spcPct val="0"/>
              </a:spcAft>
              <a:buClrTx/>
              <a:buSzTx/>
              <a:buNone/>
            </a:pPr>
            <a:r>
              <a:rPr lang="en-US" altLang="en-US" sz="2000" dirty="0">
                <a:cs typeface="Arial" panose="020B0604020202020204" pitchFamily="34" charset="0"/>
              </a:rPr>
              <a:t>48 h</a:t>
            </a:r>
          </a:p>
        </p:txBody>
      </p:sp>
      <p:sp>
        <p:nvSpPr>
          <p:cNvPr id="345093" name="Text Box 6"/>
          <p:cNvSpPr txBox="1">
            <a:spLocks noChangeArrowheads="1"/>
          </p:cNvSpPr>
          <p:nvPr/>
        </p:nvSpPr>
        <p:spPr bwMode="auto">
          <a:xfrm>
            <a:off x="8628064" y="5254625"/>
            <a:ext cx="13239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fontAlgn="base">
              <a:spcBef>
                <a:spcPct val="0"/>
              </a:spcBef>
              <a:spcAft>
                <a:spcPct val="0"/>
              </a:spcAft>
              <a:buClrTx/>
              <a:buSzTx/>
              <a:buNone/>
            </a:pPr>
            <a:r>
              <a:rPr lang="en-US" altLang="en-US" sz="2000" dirty="0">
                <a:cs typeface="Arial" panose="020B0604020202020204" pitchFamily="34" charset="0"/>
              </a:rPr>
              <a:t>72 h</a:t>
            </a:r>
          </a:p>
        </p:txBody>
      </p:sp>
      <p:pic>
        <p:nvPicPr>
          <p:cNvPr id="345095" name="Picture 13" descr="107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59388" y="3219450"/>
            <a:ext cx="2341562" cy="189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5096" name="Picture 14" descr="107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58126" y="3236913"/>
            <a:ext cx="2341563" cy="185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5098" name="Rectangle 11"/>
          <p:cNvSpPr>
            <a:spLocks noChangeArrowheads="1"/>
          </p:cNvSpPr>
          <p:nvPr/>
        </p:nvSpPr>
        <p:spPr bwMode="auto">
          <a:xfrm>
            <a:off x="2057400" y="1888740"/>
            <a:ext cx="7478713" cy="1508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eaLnBrk="0" fontAlgn="base" hangingPunct="0">
              <a:spcBef>
                <a:spcPct val="0"/>
              </a:spcBef>
              <a:spcAft>
                <a:spcPct val="0"/>
              </a:spcAft>
              <a:buSzTx/>
              <a:buNone/>
            </a:pPr>
            <a:r>
              <a:rPr lang="en-US" altLang="en-US" sz="2400" i="1" dirty="0" err="1">
                <a:cs typeface="Arial" panose="020B0604020202020204" pitchFamily="34" charset="0"/>
              </a:rPr>
              <a:t>Burkholderia</a:t>
            </a:r>
            <a:r>
              <a:rPr lang="en-US" altLang="en-US" sz="2400" i="1" dirty="0">
                <a:cs typeface="Arial" panose="020B0604020202020204" pitchFamily="34" charset="0"/>
              </a:rPr>
              <a:t>  </a:t>
            </a:r>
            <a:r>
              <a:rPr lang="en-US" altLang="en-US" sz="2400" i="1" dirty="0" err="1">
                <a:cs typeface="Arial" panose="020B0604020202020204" pitchFamily="34" charset="0"/>
              </a:rPr>
              <a:t>pseudomallei</a:t>
            </a:r>
            <a:r>
              <a:rPr lang="en-US" altLang="en-US" sz="2400" i="1" dirty="0">
                <a:cs typeface="Arial" panose="020B0604020202020204" pitchFamily="34" charset="0"/>
              </a:rPr>
              <a:t> </a:t>
            </a:r>
            <a:r>
              <a:rPr lang="en-US" altLang="en-US" sz="2400" dirty="0">
                <a:cs typeface="Arial" panose="020B0604020202020204" pitchFamily="34" charset="0"/>
              </a:rPr>
              <a:t>resistance to </a:t>
            </a:r>
            <a:r>
              <a:rPr lang="en-US" altLang="en-US" sz="2400" dirty="0" err="1">
                <a:cs typeface="Arial" panose="020B0604020202020204" pitchFamily="34" charset="0"/>
              </a:rPr>
              <a:t>polymyxin</a:t>
            </a:r>
            <a:r>
              <a:rPr lang="en-US" altLang="en-US" sz="2400" dirty="0">
                <a:cs typeface="Arial" panose="020B0604020202020204" pitchFamily="34" charset="0"/>
              </a:rPr>
              <a:t> B using PC agar @ 35°C</a:t>
            </a:r>
          </a:p>
          <a:p>
            <a:pPr eaLnBrk="0" fontAlgn="base" hangingPunct="0">
              <a:spcBef>
                <a:spcPct val="0"/>
              </a:spcBef>
              <a:spcAft>
                <a:spcPct val="0"/>
              </a:spcAft>
              <a:buSzTx/>
              <a:buNone/>
            </a:pPr>
            <a:r>
              <a:rPr lang="en-US" altLang="en-US" sz="2400" dirty="0" smtClean="0">
                <a:cs typeface="Arial" panose="020B0604020202020204" pitchFamily="34" charset="0"/>
              </a:rPr>
              <a:t>-can also use </a:t>
            </a:r>
            <a:r>
              <a:rPr lang="en-US" altLang="en-US" sz="2400" i="1" dirty="0">
                <a:cs typeface="Arial" panose="020B0604020202020204" pitchFamily="34" charset="0"/>
              </a:rPr>
              <a:t>B. </a:t>
            </a:r>
            <a:r>
              <a:rPr lang="en-US" altLang="en-US" sz="2400" i="1" dirty="0" err="1">
                <a:cs typeface="Arial" panose="020B0604020202020204" pitchFamily="34" charset="0"/>
              </a:rPr>
              <a:t>cepacia</a:t>
            </a:r>
            <a:r>
              <a:rPr lang="en-US" altLang="en-US" sz="2400" i="1" dirty="0">
                <a:cs typeface="Arial" panose="020B0604020202020204" pitchFamily="34" charset="0"/>
              </a:rPr>
              <a:t> </a:t>
            </a:r>
            <a:r>
              <a:rPr lang="en-US" altLang="en-US" sz="2400" dirty="0">
                <a:cs typeface="Arial" panose="020B0604020202020204" pitchFamily="34" charset="0"/>
              </a:rPr>
              <a:t>agar </a:t>
            </a:r>
          </a:p>
          <a:p>
            <a:pPr eaLnBrk="0" fontAlgn="base" hangingPunct="0">
              <a:spcBef>
                <a:spcPct val="0"/>
              </a:spcBef>
              <a:spcAft>
                <a:spcPct val="0"/>
              </a:spcAft>
              <a:buSzTx/>
              <a:buNone/>
            </a:pPr>
            <a:endParaRPr lang="en-US" altLang="en-US" sz="2000" dirty="0">
              <a:solidFill>
                <a:srgbClr val="FFFFFF"/>
              </a:solidFill>
              <a:cs typeface="Arial" panose="020B0604020202020204" pitchFamily="34" charset="0"/>
            </a:endParaRPr>
          </a:p>
        </p:txBody>
      </p:sp>
      <p:sp>
        <p:nvSpPr>
          <p:cNvPr id="2" name="Rectangle 1"/>
          <p:cNvSpPr/>
          <p:nvPr/>
        </p:nvSpPr>
        <p:spPr>
          <a:xfrm>
            <a:off x="877888" y="373213"/>
            <a:ext cx="10933112" cy="1323439"/>
          </a:xfrm>
          <a:prstGeom prst="rect">
            <a:avLst/>
          </a:prstGeom>
        </p:spPr>
        <p:txBody>
          <a:bodyPr wrap="square">
            <a:spAutoFit/>
          </a:bodyPr>
          <a:lstStyle/>
          <a:p>
            <a:pPr lvl="0" fontAlgn="base">
              <a:spcBef>
                <a:spcPct val="0"/>
              </a:spcBef>
              <a:spcAft>
                <a:spcPct val="0"/>
              </a:spcAft>
              <a:defRPr/>
            </a:pPr>
            <a:r>
              <a:rPr lang="en-US" sz="4000" kern="0" dirty="0">
                <a:solidFill>
                  <a:srgbClr val="00A0AF"/>
                </a:solidFill>
                <a:latin typeface="Franklin Gothic Medium"/>
                <a:cs typeface="Arial" panose="020B0604020202020204" pitchFamily="34" charset="0"/>
              </a:rPr>
              <a:t>Sentinel Laboratory Procedures for </a:t>
            </a:r>
            <a:r>
              <a:rPr lang="en-US" sz="4000" i="1" kern="0" dirty="0" err="1">
                <a:solidFill>
                  <a:srgbClr val="00A0AF"/>
                </a:solidFill>
                <a:latin typeface="Franklin Gothic Medium"/>
                <a:cs typeface="Arial" panose="020B0604020202020204" pitchFamily="34" charset="0"/>
              </a:rPr>
              <a:t>Burkholderia</a:t>
            </a:r>
            <a:r>
              <a:rPr lang="en-US" sz="4000" i="1" kern="0" dirty="0">
                <a:solidFill>
                  <a:srgbClr val="00A0AF"/>
                </a:solidFill>
                <a:latin typeface="Franklin Gothic Medium"/>
                <a:cs typeface="Arial" panose="020B0604020202020204" pitchFamily="34" charset="0"/>
              </a:rPr>
              <a:t> </a:t>
            </a:r>
            <a:r>
              <a:rPr lang="en-US" sz="4000" i="1" kern="0" dirty="0" err="1">
                <a:solidFill>
                  <a:srgbClr val="00A0AF"/>
                </a:solidFill>
                <a:latin typeface="Franklin Gothic Medium"/>
                <a:cs typeface="Arial" panose="020B0604020202020204" pitchFamily="34" charset="0"/>
              </a:rPr>
              <a:t>pseudomallei</a:t>
            </a:r>
            <a:endParaRPr lang="en-US" sz="4000" i="1" kern="0" dirty="0">
              <a:solidFill>
                <a:srgbClr val="00A0AF"/>
              </a:solidFill>
              <a:latin typeface="Franklin Gothic Medium"/>
              <a:cs typeface="Arial" panose="020B0604020202020204" pitchFamily="34" charset="0"/>
            </a:endParaRPr>
          </a:p>
        </p:txBody>
      </p:sp>
    </p:spTree>
    <p:extLst>
      <p:ext uri="{BB962C8B-B14F-4D97-AF65-F5344CB8AC3E}">
        <p14:creationId xmlns:p14="http://schemas.microsoft.com/office/powerpoint/2010/main" val="3913064917"/>
      </p:ext>
    </p:extLst>
  </p:cSld>
  <p:clrMapOvr>
    <a:masterClrMapping/>
  </p:clrMapOvr>
  <p:transition spd="med">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2B8F8DDA-F496-4BBB-A972-E3F28527670C}"/>
              </a:ext>
            </a:extLst>
          </p:cNvPr>
          <p:cNvSpPr>
            <a:spLocks noGrp="1" noChangeArrowheads="1"/>
          </p:cNvSpPr>
          <p:nvPr>
            <p:ph type="title"/>
          </p:nvPr>
        </p:nvSpPr>
        <p:spPr>
          <a:xfrm>
            <a:off x="3128964" y="274638"/>
            <a:ext cx="7596187" cy="1143000"/>
          </a:xfrm>
        </p:spPr>
        <p:txBody>
          <a:bodyPr/>
          <a:lstStyle/>
          <a:p>
            <a:pPr algn="l" eaLnBrk="1" hangingPunct="1">
              <a:defRPr/>
            </a:pPr>
            <a:r>
              <a:rPr lang="en-US" sz="2200" b="0" dirty="0"/>
              <a:t>Sentinel Laboratory Procedures for </a:t>
            </a:r>
            <a:r>
              <a:rPr lang="en-US" sz="2200" b="0" i="1" dirty="0"/>
              <a:t>Burkholderia</a:t>
            </a:r>
            <a:r>
              <a:rPr lang="en-US" sz="2200" b="0" dirty="0"/>
              <a:t> </a:t>
            </a:r>
            <a:r>
              <a:rPr lang="en-US" sz="2200" b="0" i="1" dirty="0"/>
              <a:t>pseudomallei</a:t>
            </a:r>
          </a:p>
        </p:txBody>
      </p:sp>
      <p:sp>
        <p:nvSpPr>
          <p:cNvPr id="113668" name="Rectangle 7">
            <a:extLst>
              <a:ext uri="{FF2B5EF4-FFF2-40B4-BE49-F238E27FC236}">
                <a16:creationId xmlns:a16="http://schemas.microsoft.com/office/drawing/2014/main" id="{8F418CF4-8EF4-4726-9ECF-6C5B4FFE3D43}"/>
              </a:ext>
            </a:extLst>
          </p:cNvPr>
          <p:cNvSpPr>
            <a:spLocks noGrp="1" noChangeArrowheads="1"/>
          </p:cNvSpPr>
          <p:nvPr>
            <p:ph idx="1"/>
          </p:nvPr>
        </p:nvSpPr>
        <p:spPr>
          <a:xfrm>
            <a:off x="1824038" y="1695450"/>
            <a:ext cx="8901112" cy="4108450"/>
          </a:xfrm>
        </p:spPr>
        <p:txBody>
          <a:bodyPr/>
          <a:lstStyle/>
          <a:p>
            <a:pPr lvl="1" eaLnBrk="1" hangingPunct="1">
              <a:buClr>
                <a:schemeClr val="bg2">
                  <a:lumMod val="10000"/>
                  <a:lumOff val="90000"/>
                </a:schemeClr>
              </a:buClr>
              <a:buFont typeface="Wingdings" panose="05000000000000000000" pitchFamily="2" charset="2"/>
              <a:buNone/>
              <a:defRPr/>
            </a:pPr>
            <a:r>
              <a:rPr lang="en-US" sz="3000" u="sng" dirty="0"/>
              <a:t>Screening Tests Results:</a:t>
            </a:r>
          </a:p>
          <a:p>
            <a:pPr lvl="2" eaLnBrk="1" hangingPunct="1">
              <a:buClr>
                <a:schemeClr val="bg2">
                  <a:lumMod val="10000"/>
                  <a:lumOff val="90000"/>
                </a:schemeClr>
              </a:buClr>
              <a:defRPr/>
            </a:pPr>
            <a:endParaRPr lang="en-US" sz="1000" dirty="0"/>
          </a:p>
          <a:p>
            <a:pPr lvl="2" indent="-365760" eaLnBrk="1" hangingPunct="1">
              <a:buClr>
                <a:srgbClr val="FFFF99"/>
              </a:buClr>
              <a:defRPr/>
            </a:pPr>
            <a:r>
              <a:rPr lang="en-US" sz="2800" dirty="0"/>
              <a:t>Oxidase - positive</a:t>
            </a:r>
          </a:p>
          <a:p>
            <a:pPr lvl="2" indent="-365760" eaLnBrk="1" hangingPunct="1">
              <a:buClr>
                <a:srgbClr val="FFFF99"/>
              </a:buClr>
              <a:defRPr/>
            </a:pPr>
            <a:r>
              <a:rPr lang="en-US" sz="2800" dirty="0"/>
              <a:t>Spot </a:t>
            </a:r>
            <a:r>
              <a:rPr lang="en-US" sz="2800" dirty="0" err="1"/>
              <a:t>Indole</a:t>
            </a:r>
            <a:r>
              <a:rPr lang="en-US" sz="2800" dirty="0"/>
              <a:t> - negative</a:t>
            </a:r>
          </a:p>
          <a:p>
            <a:pPr lvl="2" indent="-365760" eaLnBrk="1" hangingPunct="1">
              <a:buClr>
                <a:srgbClr val="FFFF99"/>
              </a:buClr>
              <a:defRPr/>
            </a:pPr>
            <a:r>
              <a:rPr lang="en-US" sz="2800" dirty="0" err="1"/>
              <a:t>Colistin</a:t>
            </a:r>
            <a:r>
              <a:rPr lang="en-US" sz="2800" dirty="0"/>
              <a:t> resistance – no zone or growth </a:t>
            </a:r>
            <a:r>
              <a:rPr lang="en-US" sz="2800" i="1" dirty="0"/>
              <a:t>B. </a:t>
            </a:r>
            <a:r>
              <a:rPr lang="en-US" sz="2800" i="1" dirty="0" err="1"/>
              <a:t>cepacia</a:t>
            </a:r>
            <a:r>
              <a:rPr lang="en-US" sz="2800" i="1" dirty="0"/>
              <a:t> </a:t>
            </a:r>
            <a:r>
              <a:rPr lang="en-US" sz="2800" dirty="0"/>
              <a:t>select agars</a:t>
            </a:r>
          </a:p>
          <a:p>
            <a:pPr lvl="2" indent="-365760" eaLnBrk="1" hangingPunct="1">
              <a:buClr>
                <a:srgbClr val="FFFF99"/>
              </a:buClr>
              <a:defRPr/>
            </a:pPr>
            <a:r>
              <a:rPr lang="en-US" sz="2800" dirty="0"/>
              <a:t>Growth at 42°C</a:t>
            </a:r>
          </a:p>
          <a:p>
            <a:pPr lvl="2" indent="-365760" eaLnBrk="1" hangingPunct="1">
              <a:buClr>
                <a:srgbClr val="FFFF99"/>
              </a:buClr>
              <a:defRPr/>
            </a:pPr>
            <a:r>
              <a:rPr lang="en-US" sz="2800" dirty="0"/>
              <a:t>Susceptibility – Most are susceptible to Amoxicillin-clavulanate acid but resistance cannot rule out the identification; resistant to penicillin</a:t>
            </a:r>
          </a:p>
          <a:p>
            <a:pPr marL="914400" lvl="2" indent="0" eaLnBrk="1" hangingPunct="1">
              <a:buClr>
                <a:schemeClr val="bg2">
                  <a:lumMod val="10000"/>
                  <a:lumOff val="90000"/>
                </a:schemeClr>
              </a:buClr>
              <a:buNone/>
              <a:defRPr/>
            </a:pPr>
            <a:endParaRPr lang="en-US" sz="2800" dirty="0"/>
          </a:p>
          <a:p>
            <a:pPr eaLnBrk="1" hangingPunct="1">
              <a:defRPr/>
            </a:pPr>
            <a:endParaRPr lang="en-US" sz="2800" dirty="0"/>
          </a:p>
          <a:p>
            <a:pPr eaLnBrk="1" hangingPunct="1">
              <a:defRPr/>
            </a:pPr>
            <a:endParaRPr lang="en-US" dirty="0">
              <a:cs typeface="Arial" charset="0"/>
            </a:endParaRPr>
          </a:p>
        </p:txBody>
      </p:sp>
    </p:spTree>
    <p:extLst>
      <p:ext uri="{BB962C8B-B14F-4D97-AF65-F5344CB8AC3E}">
        <p14:creationId xmlns:p14="http://schemas.microsoft.com/office/powerpoint/2010/main" val="3109775572"/>
      </p:ext>
    </p:extLst>
  </p:cSld>
  <p:clrMapOvr>
    <a:masterClrMapping/>
  </p:clrMapOvr>
  <p:transition spd="med">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A3FC6-E91B-4D8D-8557-3E45014F691D}"/>
              </a:ext>
            </a:extLst>
          </p:cNvPr>
          <p:cNvSpPr>
            <a:spLocks noGrp="1"/>
          </p:cNvSpPr>
          <p:nvPr>
            <p:ph type="title"/>
          </p:nvPr>
        </p:nvSpPr>
        <p:spPr/>
        <p:txBody>
          <a:bodyPr/>
          <a:lstStyle/>
          <a:p>
            <a:pPr>
              <a:defRPr/>
            </a:pPr>
            <a:r>
              <a:rPr lang="en-US" dirty="0"/>
              <a:t>Additional screening to increase identification specificity, if available:</a:t>
            </a:r>
          </a:p>
        </p:txBody>
      </p:sp>
      <p:sp>
        <p:nvSpPr>
          <p:cNvPr id="3" name="Content Placeholder 2">
            <a:extLst>
              <a:ext uri="{FF2B5EF4-FFF2-40B4-BE49-F238E27FC236}">
                <a16:creationId xmlns:a16="http://schemas.microsoft.com/office/drawing/2014/main" id="{F3EAD013-C235-4C43-BE2D-B1B59E3E278C}"/>
              </a:ext>
            </a:extLst>
          </p:cNvPr>
          <p:cNvSpPr>
            <a:spLocks noGrp="1"/>
          </p:cNvSpPr>
          <p:nvPr>
            <p:ph idx="1"/>
          </p:nvPr>
        </p:nvSpPr>
        <p:spPr>
          <a:xfrm>
            <a:off x="1905000" y="1600200"/>
            <a:ext cx="8885238" cy="4525963"/>
          </a:xfrm>
        </p:spPr>
        <p:txBody>
          <a:bodyPr/>
          <a:lstStyle/>
          <a:p>
            <a:pPr lvl="1">
              <a:buClr>
                <a:schemeClr val="folHlink"/>
              </a:buClr>
              <a:defRPr/>
            </a:pPr>
            <a:r>
              <a:rPr lang="en-US" sz="3000" dirty="0"/>
              <a:t>&gt;99% are amoxicillin-clavulanate susceptible </a:t>
            </a:r>
          </a:p>
          <a:p>
            <a:pPr lvl="1">
              <a:buClr>
                <a:schemeClr val="folHlink"/>
              </a:buClr>
              <a:defRPr/>
            </a:pPr>
            <a:r>
              <a:rPr lang="en-US" sz="3000" dirty="0"/>
              <a:t>Motility positive </a:t>
            </a:r>
          </a:p>
          <a:p>
            <a:pPr lvl="1">
              <a:buClr>
                <a:schemeClr val="folHlink"/>
              </a:buClr>
              <a:defRPr/>
            </a:pPr>
            <a:r>
              <a:rPr lang="en-US" sz="3000" dirty="0"/>
              <a:t>Grows at 42°C </a:t>
            </a:r>
          </a:p>
          <a:p>
            <a:pPr lvl="1">
              <a:buClr>
                <a:schemeClr val="folHlink"/>
              </a:buClr>
              <a:defRPr/>
            </a:pPr>
            <a:r>
              <a:rPr lang="en-US" sz="3000" dirty="0"/>
              <a:t>Glucose oxidizer </a:t>
            </a:r>
          </a:p>
          <a:p>
            <a:pPr lvl="1">
              <a:buClr>
                <a:schemeClr val="folHlink"/>
              </a:buClr>
              <a:defRPr/>
            </a:pPr>
            <a:r>
              <a:rPr lang="en-US" sz="3000" dirty="0" err="1"/>
              <a:t>Arginine</a:t>
            </a:r>
            <a:r>
              <a:rPr lang="en-US" sz="3000" dirty="0"/>
              <a:t>-positive</a:t>
            </a:r>
            <a:r>
              <a:rPr lang="en-US" dirty="0"/>
              <a:t>, lysine and </a:t>
            </a:r>
            <a:r>
              <a:rPr lang="en-US" dirty="0" err="1"/>
              <a:t>ornithine</a:t>
            </a:r>
            <a:r>
              <a:rPr lang="en-US" dirty="0"/>
              <a:t> negative </a:t>
            </a:r>
          </a:p>
          <a:p>
            <a:pPr marL="0" indent="0">
              <a:buNone/>
              <a:defRPr/>
            </a:pPr>
            <a:r>
              <a:rPr lang="en-US" sz="2400" dirty="0"/>
              <a:t>The above biochemical reactions can be evaluated from the API 20E, if the laboratory has no system specific for glucose non-fermenting organisms. If any identification system is not incubated for 48 h or a heavy </a:t>
            </a:r>
            <a:r>
              <a:rPr lang="en-US" sz="2400" dirty="0" err="1"/>
              <a:t>inoculum</a:t>
            </a:r>
            <a:r>
              <a:rPr lang="en-US" sz="2400" dirty="0"/>
              <a:t> used, the </a:t>
            </a:r>
            <a:r>
              <a:rPr lang="en-US" sz="2400" dirty="0" err="1"/>
              <a:t>arginine</a:t>
            </a:r>
            <a:r>
              <a:rPr lang="en-US" sz="2400" dirty="0"/>
              <a:t> can be negative, leading to misidentifications. </a:t>
            </a:r>
            <a:r>
              <a:rPr lang="en-US" sz="1000" dirty="0"/>
              <a:t>http://www.asm.org/images/PSAB/Burkholderia50713.pdf</a:t>
            </a:r>
          </a:p>
        </p:txBody>
      </p:sp>
    </p:spTree>
    <p:extLst>
      <p:ext uri="{BB962C8B-B14F-4D97-AF65-F5344CB8AC3E}">
        <p14:creationId xmlns:p14="http://schemas.microsoft.com/office/powerpoint/2010/main" val="350570794"/>
      </p:ext>
    </p:extLst>
  </p:cSld>
  <p:clrMapOvr>
    <a:masterClrMapping/>
  </p:clrMapOvr>
  <p:transition spd="med">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a:extLst>
              <a:ext uri="{FF2B5EF4-FFF2-40B4-BE49-F238E27FC236}">
                <a16:creationId xmlns:a16="http://schemas.microsoft.com/office/drawing/2014/main" id="{A1C48880-5AFB-4FF2-82A4-25E41E972AC6}"/>
              </a:ext>
            </a:extLst>
          </p:cNvPr>
          <p:cNvSpPr txBox="1">
            <a:spLocks noGrp="1" noChangeArrowheads="1"/>
          </p:cNvSpPr>
          <p:nvPr>
            <p:ph type="title"/>
          </p:nvPr>
        </p:nvSpPr>
        <p:spPr>
          <a:xfrm>
            <a:off x="609600" y="300914"/>
            <a:ext cx="10972800" cy="1277273"/>
          </a:xfrm>
        </p:spPr>
        <p:txBody>
          <a:bodyPr/>
          <a:lstStyle/>
          <a:p>
            <a:pPr>
              <a:defRPr/>
            </a:pPr>
            <a:r>
              <a:rPr lang="en-US" b="0" dirty="0" smtClean="0"/>
              <a:t>Sentinel </a:t>
            </a:r>
            <a:r>
              <a:rPr lang="en-US" b="0" dirty="0"/>
              <a:t>Laboratory Procedures for </a:t>
            </a:r>
            <a:r>
              <a:rPr lang="en-US" b="0" i="1" dirty="0" err="1"/>
              <a:t>Burkholderia</a:t>
            </a:r>
            <a:r>
              <a:rPr lang="en-US" b="0" i="1" dirty="0"/>
              <a:t> </a:t>
            </a:r>
            <a:r>
              <a:rPr lang="en-US" b="0" i="1" dirty="0" err="1"/>
              <a:t>Pseudomallei</a:t>
            </a:r>
            <a:endParaRPr lang="en-US" b="0" i="1" dirty="0"/>
          </a:p>
        </p:txBody>
      </p:sp>
      <p:sp>
        <p:nvSpPr>
          <p:cNvPr id="3" name="Content Placeholder 2">
            <a:extLst>
              <a:ext uri="{FF2B5EF4-FFF2-40B4-BE49-F238E27FC236}">
                <a16:creationId xmlns:a16="http://schemas.microsoft.com/office/drawing/2014/main" id="{93DF487E-1453-41E0-A3C5-066468C114C4}"/>
              </a:ext>
            </a:extLst>
          </p:cNvPr>
          <p:cNvSpPr>
            <a:spLocks noGrp="1"/>
          </p:cNvSpPr>
          <p:nvPr>
            <p:ph idx="1"/>
          </p:nvPr>
        </p:nvSpPr>
        <p:spPr>
          <a:xfrm>
            <a:off x="647700" y="1578187"/>
            <a:ext cx="10972800" cy="1471172"/>
          </a:xfrm>
        </p:spPr>
        <p:txBody>
          <a:bodyPr/>
          <a:lstStyle/>
          <a:p>
            <a:pPr>
              <a:buFont typeface="Wingdings" panose="05000000000000000000" pitchFamily="2" charset="2"/>
              <a:buNone/>
              <a:defRPr/>
            </a:pPr>
            <a:r>
              <a:rPr lang="en-US" dirty="0"/>
              <a:t>Optional screening tests: </a:t>
            </a:r>
            <a:r>
              <a:rPr lang="en-US" dirty="0" err="1"/>
              <a:t>arginine</a:t>
            </a:r>
            <a:r>
              <a:rPr lang="en-US" dirty="0"/>
              <a:t> </a:t>
            </a:r>
            <a:r>
              <a:rPr lang="en-US" dirty="0" err="1"/>
              <a:t>dihydrolase</a:t>
            </a:r>
            <a:endParaRPr lang="en-US" dirty="0"/>
          </a:p>
          <a:p>
            <a:pPr>
              <a:buFont typeface="Wingdings" panose="05000000000000000000" pitchFamily="2" charset="2"/>
              <a:buNone/>
              <a:defRPr/>
            </a:pPr>
            <a:endParaRPr lang="en-US" sz="2400" dirty="0"/>
          </a:p>
          <a:p>
            <a:pPr>
              <a:buFont typeface="Wingdings" panose="05000000000000000000" pitchFamily="2" charset="2"/>
              <a:buNone/>
              <a:defRPr/>
            </a:pPr>
            <a:r>
              <a:rPr lang="en-US" sz="2400" i="1" dirty="0"/>
              <a:t>B. </a:t>
            </a:r>
            <a:r>
              <a:rPr lang="en-US" sz="2400" i="1" dirty="0" err="1"/>
              <a:t>pseudomallei</a:t>
            </a:r>
            <a:r>
              <a:rPr lang="en-US" sz="2400" i="1" dirty="0"/>
              <a:t> </a:t>
            </a:r>
            <a:r>
              <a:rPr lang="en-US" sz="2400" dirty="0"/>
              <a:t>is positive</a:t>
            </a:r>
          </a:p>
        </p:txBody>
      </p:sp>
      <p:pic>
        <p:nvPicPr>
          <p:cNvPr id="351236" name="Picture 12" descr="ar"/>
          <p:cNvPicPr>
            <a:picLocks noChangeAspect="1" noChangeArrowheads="1"/>
          </p:cNvPicPr>
          <p:nvPr/>
        </p:nvPicPr>
        <p:blipFill>
          <a:blip r:embed="rId3">
            <a:extLst>
              <a:ext uri="{28A0092B-C50C-407E-A947-70E740481C1C}">
                <a14:useLocalDpi xmlns:a14="http://schemas.microsoft.com/office/drawing/2010/main" val="0"/>
              </a:ext>
            </a:extLst>
          </a:blip>
          <a:srcRect l="51221"/>
          <a:stretch>
            <a:fillRect/>
          </a:stretch>
        </p:blipFill>
        <p:spPr bwMode="auto">
          <a:xfrm>
            <a:off x="6642101" y="2590801"/>
            <a:ext cx="2868613" cy="3649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1237" name="Text Box 13"/>
          <p:cNvSpPr txBox="1">
            <a:spLocks noChangeArrowheads="1"/>
          </p:cNvSpPr>
          <p:nvPr/>
        </p:nvSpPr>
        <p:spPr bwMode="auto">
          <a:xfrm>
            <a:off x="7113588" y="3990975"/>
            <a:ext cx="1778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fontAlgn="base">
              <a:spcBef>
                <a:spcPct val="0"/>
              </a:spcBef>
              <a:spcAft>
                <a:spcPct val="0"/>
              </a:spcAft>
              <a:buClrTx/>
              <a:buSzTx/>
              <a:buNone/>
            </a:pPr>
            <a:r>
              <a:rPr lang="en-US" altLang="en-US" sz="2400" i="1">
                <a:solidFill>
                  <a:srgbClr val="FFFFFF"/>
                </a:solidFill>
                <a:cs typeface="Arial" panose="020B0604020202020204" pitchFamily="34" charset="0"/>
              </a:rPr>
              <a:t>1             2</a:t>
            </a:r>
          </a:p>
        </p:txBody>
      </p:sp>
      <p:sp>
        <p:nvSpPr>
          <p:cNvPr id="8" name="Text Box 3">
            <a:extLst>
              <a:ext uri="{FF2B5EF4-FFF2-40B4-BE49-F238E27FC236}">
                <a16:creationId xmlns:a16="http://schemas.microsoft.com/office/drawing/2014/main" id="{9A670708-B8F2-44F2-85E5-4178C04D407D}"/>
              </a:ext>
            </a:extLst>
          </p:cNvPr>
          <p:cNvSpPr txBox="1">
            <a:spLocks noChangeArrowheads="1"/>
          </p:cNvSpPr>
          <p:nvPr/>
        </p:nvSpPr>
        <p:spPr bwMode="auto">
          <a:xfrm>
            <a:off x="1344614" y="3405188"/>
            <a:ext cx="5005387" cy="1016000"/>
          </a:xfrm>
          <a:prstGeom prst="rect">
            <a:avLst/>
          </a:prstGeom>
          <a:noFill/>
          <a:ln w="9525">
            <a:noFill/>
            <a:miter lim="800000"/>
            <a:headEnd/>
            <a:tailEnd/>
          </a:ln>
          <a:effectLst/>
        </p:spPr>
        <p:txBody>
          <a:bodyPr>
            <a:spAutoFit/>
          </a:bodyPr>
          <a:lstStyle/>
          <a:p>
            <a:pPr marL="457200" indent="-457200" fontAlgn="base">
              <a:spcBef>
                <a:spcPct val="0"/>
              </a:spcBef>
              <a:spcAft>
                <a:spcPct val="0"/>
              </a:spcAft>
              <a:buFontTx/>
              <a:buAutoNum type="arabicPeriod"/>
              <a:defRPr/>
            </a:pPr>
            <a:r>
              <a:rPr lang="en-US" sz="2000" dirty="0">
                <a:latin typeface="Gill Sans MT" panose="020B0502020104020203" pitchFamily="34" charset="0"/>
                <a:cs typeface="Arial" panose="020B0604020202020204" pitchFamily="34" charset="0"/>
              </a:rPr>
              <a:t>Decarboxylase base:  </a:t>
            </a:r>
            <a:r>
              <a:rPr lang="en-US" sz="2000" i="1" dirty="0">
                <a:latin typeface="Gill Sans MT" panose="020B0502020104020203" pitchFamily="34" charset="0"/>
                <a:cs typeface="Arial" panose="020B0604020202020204" pitchFamily="34" charset="0"/>
              </a:rPr>
              <a:t>B. pseudomallei </a:t>
            </a:r>
            <a:endParaRPr lang="en-US" sz="2000" dirty="0">
              <a:latin typeface="Gill Sans MT" panose="020B0502020104020203" pitchFamily="34" charset="0"/>
              <a:cs typeface="Arial" panose="020B0604020202020204" pitchFamily="34" charset="0"/>
            </a:endParaRPr>
          </a:p>
          <a:p>
            <a:pPr marL="457200" indent="-457200" fontAlgn="base">
              <a:spcBef>
                <a:spcPct val="0"/>
              </a:spcBef>
              <a:spcAft>
                <a:spcPct val="0"/>
              </a:spcAft>
              <a:buFontTx/>
              <a:buAutoNum type="arabicPeriod"/>
              <a:defRPr/>
            </a:pPr>
            <a:r>
              <a:rPr lang="en-US" sz="2000" dirty="0" err="1">
                <a:latin typeface="Gill Sans MT" panose="020B0502020104020203" pitchFamily="34" charset="0"/>
                <a:cs typeface="Arial" panose="020B0604020202020204" pitchFamily="34" charset="0"/>
              </a:rPr>
              <a:t>Decarboxylase</a:t>
            </a:r>
            <a:r>
              <a:rPr lang="en-US" sz="2000" dirty="0">
                <a:latin typeface="Gill Sans MT" panose="020B0502020104020203" pitchFamily="34" charset="0"/>
                <a:cs typeface="Arial" panose="020B0604020202020204" pitchFamily="34" charset="0"/>
              </a:rPr>
              <a:t> base w/ </a:t>
            </a:r>
            <a:r>
              <a:rPr lang="en-US" sz="2000" dirty="0" err="1">
                <a:latin typeface="Gill Sans MT" panose="020B0502020104020203" pitchFamily="34" charset="0"/>
                <a:cs typeface="Arial" panose="020B0604020202020204" pitchFamily="34" charset="0"/>
              </a:rPr>
              <a:t>arginine</a:t>
            </a:r>
            <a:r>
              <a:rPr lang="en-US" sz="2000" dirty="0">
                <a:latin typeface="Gill Sans MT" panose="020B0502020104020203" pitchFamily="34" charset="0"/>
                <a:cs typeface="Arial" panose="020B0604020202020204" pitchFamily="34" charset="0"/>
              </a:rPr>
              <a:t> :  </a:t>
            </a:r>
            <a:r>
              <a:rPr lang="en-US" sz="2000" i="1" dirty="0">
                <a:latin typeface="Gill Sans MT" panose="020B0502020104020203" pitchFamily="34" charset="0"/>
                <a:cs typeface="Arial" panose="020B0604020202020204" pitchFamily="34" charset="0"/>
              </a:rPr>
              <a:t>B. </a:t>
            </a:r>
            <a:r>
              <a:rPr lang="en-US" sz="2000" i="1" dirty="0">
                <a:solidFill>
                  <a:srgbClr val="FFFFFF"/>
                </a:solidFill>
                <a:latin typeface="Gill Sans MT" panose="020B0502020104020203" pitchFamily="34" charset="0"/>
                <a:cs typeface="Arial" panose="020B0604020202020204" pitchFamily="34" charset="0"/>
              </a:rPr>
              <a:t>pseudomallei</a:t>
            </a:r>
          </a:p>
        </p:txBody>
      </p:sp>
    </p:spTree>
    <p:extLst>
      <p:ext uri="{BB962C8B-B14F-4D97-AF65-F5344CB8AC3E}">
        <p14:creationId xmlns:p14="http://schemas.microsoft.com/office/powerpoint/2010/main" val="1006427966"/>
      </p:ext>
    </p:extLst>
  </p:cSld>
  <p:clrMapOvr>
    <a:masterClrMapping/>
  </p:clrMapOvr>
  <p:transition spd="med">
    <p:fade thruBlk="1"/>
  </p:transition>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93986" name="Rectangle 2">
            <a:extLst>
              <a:ext uri="{FF2B5EF4-FFF2-40B4-BE49-F238E27FC236}">
                <a16:creationId xmlns:a16="http://schemas.microsoft.com/office/drawing/2014/main" id="{36F313CB-B1D2-4035-AF08-A7D2FE75E937}"/>
              </a:ext>
            </a:extLst>
          </p:cNvPr>
          <p:cNvSpPr>
            <a:spLocks noGrp="1" noChangeArrowheads="1"/>
          </p:cNvSpPr>
          <p:nvPr>
            <p:ph type="title"/>
          </p:nvPr>
        </p:nvSpPr>
        <p:spPr>
          <a:xfrm>
            <a:off x="2917825" y="457201"/>
            <a:ext cx="7918450" cy="804863"/>
          </a:xfrm>
        </p:spPr>
        <p:txBody>
          <a:bodyPr/>
          <a:lstStyle/>
          <a:p>
            <a:pPr eaLnBrk="1" hangingPunct="1">
              <a:defRPr/>
            </a:pPr>
            <a:r>
              <a:rPr lang="en-US" sz="2000" dirty="0"/>
              <a:t/>
            </a:r>
            <a:br>
              <a:rPr lang="en-US" sz="2000" dirty="0"/>
            </a:br>
            <a:endParaRPr lang="en-US" sz="2100" dirty="0"/>
          </a:p>
        </p:txBody>
      </p:sp>
      <p:sp>
        <p:nvSpPr>
          <p:cNvPr id="1193987" name="Rectangle 3">
            <a:extLst>
              <a:ext uri="{FF2B5EF4-FFF2-40B4-BE49-F238E27FC236}">
                <a16:creationId xmlns:a16="http://schemas.microsoft.com/office/drawing/2014/main" id="{4A4863FA-2DAE-4CFE-996B-6ABEB2068223}"/>
              </a:ext>
            </a:extLst>
          </p:cNvPr>
          <p:cNvSpPr>
            <a:spLocks noGrp="1" noChangeArrowheads="1"/>
          </p:cNvSpPr>
          <p:nvPr>
            <p:ph idx="1"/>
          </p:nvPr>
        </p:nvSpPr>
        <p:spPr>
          <a:xfrm>
            <a:off x="1547814" y="1465263"/>
            <a:ext cx="9120187" cy="954107"/>
          </a:xfrm>
        </p:spPr>
        <p:txBody>
          <a:bodyPr/>
          <a:lstStyle/>
          <a:p>
            <a:pPr eaLnBrk="1" hangingPunct="1">
              <a:buFont typeface="Wingdings" panose="05000000000000000000" pitchFamily="2" charset="2"/>
              <a:buNone/>
              <a:defRPr/>
            </a:pPr>
            <a:r>
              <a:rPr lang="en-US" dirty="0"/>
              <a:t>Optional screening tests : Motility </a:t>
            </a:r>
          </a:p>
          <a:p>
            <a:pPr eaLnBrk="1" hangingPunct="1">
              <a:defRPr/>
            </a:pPr>
            <a:endParaRPr lang="en-US" sz="2000" u="sng" dirty="0"/>
          </a:p>
        </p:txBody>
      </p:sp>
      <p:pic>
        <p:nvPicPr>
          <p:cNvPr id="353286" name="Picture 19" descr="tz"/>
          <p:cNvPicPr>
            <a:picLocks noChangeAspect="1" noChangeArrowheads="1"/>
          </p:cNvPicPr>
          <p:nvPr/>
        </p:nvPicPr>
        <p:blipFill>
          <a:blip r:embed="rId3">
            <a:extLst>
              <a:ext uri="{28A0092B-C50C-407E-A947-70E740481C1C}">
                <a14:useLocalDpi xmlns:a14="http://schemas.microsoft.com/office/drawing/2010/main" val="0"/>
              </a:ext>
            </a:extLst>
          </a:blip>
          <a:srcRect l="3915"/>
          <a:stretch>
            <a:fillRect/>
          </a:stretch>
        </p:blipFill>
        <p:spPr bwMode="auto">
          <a:xfrm>
            <a:off x="5135563" y="2271714"/>
            <a:ext cx="2805112" cy="3760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23">
            <a:extLst>
              <a:ext uri="{FF2B5EF4-FFF2-40B4-BE49-F238E27FC236}">
                <a16:creationId xmlns:a16="http://schemas.microsoft.com/office/drawing/2014/main" id="{0B7BD692-8AC4-4390-B543-B031C5200A39}"/>
              </a:ext>
            </a:extLst>
          </p:cNvPr>
          <p:cNvSpPr txBox="1">
            <a:spLocks noChangeArrowheads="1"/>
          </p:cNvSpPr>
          <p:nvPr/>
        </p:nvSpPr>
        <p:spPr bwMode="auto">
          <a:xfrm>
            <a:off x="1752600" y="3371850"/>
            <a:ext cx="2266950" cy="457200"/>
          </a:xfrm>
          <a:prstGeom prst="rect">
            <a:avLst/>
          </a:prstGeom>
          <a:noFill/>
          <a:ln w="9525" algn="ctr">
            <a:noFill/>
            <a:miter lim="800000"/>
            <a:headEnd/>
            <a:tailEnd/>
          </a:ln>
          <a:effectLst/>
        </p:spPr>
        <p:txBody>
          <a:bodyPr lIns="0" rIns="0">
            <a:spAutoFit/>
          </a:bodyPr>
          <a:lstStyle/>
          <a:p>
            <a:pPr marL="1371600" indent="-457200" eaLnBrk="0" fontAlgn="base" hangingPunct="0">
              <a:spcBef>
                <a:spcPct val="50000"/>
              </a:spcBef>
              <a:spcAft>
                <a:spcPct val="0"/>
              </a:spcAft>
              <a:defRPr/>
            </a:pPr>
            <a:endParaRPr lang="en-US" sz="2400" dirty="0">
              <a:effectLst>
                <a:outerShdw blurRad="38100" dist="38100" dir="2700000" algn="tl">
                  <a:srgbClr val="000000"/>
                </a:outerShdw>
              </a:effectLst>
              <a:latin typeface="Gill Sans MT" panose="020B0502020104020203" pitchFamily="34" charset="0"/>
              <a:cs typeface="Arial" panose="020B0604020202020204" pitchFamily="34" charset="0"/>
            </a:endParaRPr>
          </a:p>
        </p:txBody>
      </p:sp>
      <p:sp>
        <p:nvSpPr>
          <p:cNvPr id="12" name="Text Box 24">
            <a:extLst>
              <a:ext uri="{FF2B5EF4-FFF2-40B4-BE49-F238E27FC236}">
                <a16:creationId xmlns:a16="http://schemas.microsoft.com/office/drawing/2014/main" id="{335CE823-F4F1-405B-8613-24148B134245}"/>
              </a:ext>
            </a:extLst>
          </p:cNvPr>
          <p:cNvSpPr txBox="1">
            <a:spLocks noChangeArrowheads="1"/>
          </p:cNvSpPr>
          <p:nvPr/>
        </p:nvSpPr>
        <p:spPr bwMode="auto">
          <a:xfrm>
            <a:off x="2479675" y="3875088"/>
            <a:ext cx="2090738" cy="862012"/>
          </a:xfrm>
          <a:prstGeom prst="rect">
            <a:avLst/>
          </a:prstGeom>
          <a:noFill/>
          <a:ln w="9525" algn="ctr">
            <a:noFill/>
            <a:miter lim="800000"/>
            <a:headEnd/>
            <a:tailEnd/>
          </a:ln>
          <a:effectLst/>
        </p:spPr>
        <p:txBody>
          <a:bodyPr lIns="0" rIns="0">
            <a:spAutoFit/>
          </a:bodyPr>
          <a:lstStyle/>
          <a:p>
            <a:pPr marL="1371600" indent="-457200" eaLnBrk="0" fontAlgn="base" hangingPunct="0">
              <a:spcBef>
                <a:spcPct val="50000"/>
              </a:spcBef>
              <a:spcAft>
                <a:spcPct val="0"/>
              </a:spcAft>
              <a:defRPr/>
            </a:pPr>
            <a:r>
              <a:rPr lang="en-US" sz="2000" dirty="0">
                <a:latin typeface="Gill Sans MT" panose="020B0502020104020203" pitchFamily="34" charset="0"/>
                <a:cs typeface="Arial" panose="020B0604020202020204" pitchFamily="34" charset="0"/>
              </a:rPr>
              <a:t>NEGATIVE</a:t>
            </a:r>
          </a:p>
          <a:p>
            <a:pPr marL="1371600" indent="-457200" eaLnBrk="0" fontAlgn="base" hangingPunct="0">
              <a:spcBef>
                <a:spcPct val="50000"/>
              </a:spcBef>
              <a:spcAft>
                <a:spcPct val="0"/>
              </a:spcAft>
              <a:defRPr/>
            </a:pPr>
            <a:endParaRPr lang="en-US" sz="2000" i="1" dirty="0">
              <a:latin typeface="Gill Sans MT" panose="020B0502020104020203" pitchFamily="34" charset="0"/>
              <a:cs typeface="Arial" panose="020B0604020202020204" pitchFamily="34" charset="0"/>
            </a:endParaRPr>
          </a:p>
        </p:txBody>
      </p:sp>
      <p:sp>
        <p:nvSpPr>
          <p:cNvPr id="14" name="Rectangle 6">
            <a:extLst>
              <a:ext uri="{FF2B5EF4-FFF2-40B4-BE49-F238E27FC236}">
                <a16:creationId xmlns:a16="http://schemas.microsoft.com/office/drawing/2014/main" id="{969A1B37-D9B9-468A-84BE-A6E069CFE6FD}"/>
              </a:ext>
            </a:extLst>
          </p:cNvPr>
          <p:cNvSpPr>
            <a:spLocks noChangeArrowheads="1"/>
          </p:cNvSpPr>
          <p:nvPr/>
        </p:nvSpPr>
        <p:spPr bwMode="auto">
          <a:xfrm>
            <a:off x="8329614" y="4003676"/>
            <a:ext cx="2085975" cy="1230313"/>
          </a:xfrm>
          <a:prstGeom prst="rect">
            <a:avLst/>
          </a:prstGeom>
          <a:noFill/>
          <a:ln>
            <a:noFill/>
          </a:ln>
          <a:extLst/>
        </p:spPr>
        <p:txBody>
          <a:bodyPr>
            <a:spAutoFit/>
          </a:bodyPr>
          <a:lstStyle/>
          <a:p>
            <a:pPr marL="342900" indent="-342900" algn="ctr" fontAlgn="base">
              <a:lnSpc>
                <a:spcPct val="70000"/>
              </a:lnSpc>
              <a:spcBef>
                <a:spcPct val="30000"/>
              </a:spcBef>
              <a:spcAft>
                <a:spcPct val="0"/>
              </a:spcAft>
              <a:defRPr/>
            </a:pPr>
            <a:r>
              <a:rPr lang="en-US" sz="2000" dirty="0">
                <a:latin typeface="Gill Sans MT" panose="020B0502020104020203" pitchFamily="34" charset="0"/>
                <a:cs typeface="Arial" panose="020B0604020202020204" pitchFamily="34" charset="0"/>
              </a:rPr>
              <a:t>POSITIVE</a:t>
            </a:r>
          </a:p>
          <a:p>
            <a:pPr marL="342900" indent="-342900" algn="ctr" fontAlgn="base">
              <a:lnSpc>
                <a:spcPct val="70000"/>
              </a:lnSpc>
              <a:spcBef>
                <a:spcPct val="30000"/>
              </a:spcBef>
              <a:spcAft>
                <a:spcPct val="0"/>
              </a:spcAft>
              <a:defRPr/>
            </a:pPr>
            <a:endParaRPr lang="en-US" sz="2000" dirty="0">
              <a:latin typeface="Gill Sans MT" panose="020B0502020104020203" pitchFamily="34" charset="0"/>
              <a:cs typeface="Arial" panose="020B0604020202020204" pitchFamily="34" charset="0"/>
            </a:endParaRPr>
          </a:p>
          <a:p>
            <a:pPr marL="342900" indent="-342900" algn="ctr" fontAlgn="base">
              <a:lnSpc>
                <a:spcPct val="70000"/>
              </a:lnSpc>
              <a:spcBef>
                <a:spcPct val="30000"/>
              </a:spcBef>
              <a:spcAft>
                <a:spcPct val="0"/>
              </a:spcAft>
              <a:defRPr/>
            </a:pPr>
            <a:r>
              <a:rPr lang="en-US" sz="2000" i="1" dirty="0" err="1">
                <a:latin typeface="Gill Sans MT" panose="020B0502020104020203" pitchFamily="34" charset="0"/>
                <a:cs typeface="Arial" panose="020B0604020202020204" pitchFamily="34" charset="0"/>
              </a:rPr>
              <a:t>Burkholderia</a:t>
            </a:r>
            <a:endParaRPr lang="en-US" sz="2000" i="1" dirty="0">
              <a:latin typeface="Gill Sans MT" panose="020B0502020104020203" pitchFamily="34" charset="0"/>
              <a:cs typeface="Arial" panose="020B0604020202020204" pitchFamily="34" charset="0"/>
            </a:endParaRPr>
          </a:p>
          <a:p>
            <a:pPr marL="342900" indent="-342900" algn="ctr" fontAlgn="base">
              <a:lnSpc>
                <a:spcPct val="70000"/>
              </a:lnSpc>
              <a:spcBef>
                <a:spcPct val="30000"/>
              </a:spcBef>
              <a:spcAft>
                <a:spcPct val="0"/>
              </a:spcAft>
              <a:defRPr/>
            </a:pPr>
            <a:r>
              <a:rPr lang="en-US" sz="2000" i="1" dirty="0" err="1">
                <a:latin typeface="Gill Sans MT" panose="020B0502020104020203" pitchFamily="34" charset="0"/>
                <a:cs typeface="Arial" panose="020B0604020202020204" pitchFamily="34" charset="0"/>
              </a:rPr>
              <a:t>pseudomallei</a:t>
            </a:r>
            <a:endParaRPr lang="en-US" sz="2000" i="1" dirty="0">
              <a:latin typeface="Gill Sans MT" panose="020B0502020104020203" pitchFamily="34" charset="0"/>
              <a:cs typeface="Arial" panose="020B0604020202020204" pitchFamily="34" charset="0"/>
            </a:endParaRPr>
          </a:p>
        </p:txBody>
      </p:sp>
      <p:sp>
        <p:nvSpPr>
          <p:cNvPr id="3" name="Rectangle 2"/>
          <p:cNvSpPr/>
          <p:nvPr/>
        </p:nvSpPr>
        <p:spPr>
          <a:xfrm>
            <a:off x="1295400" y="40224"/>
            <a:ext cx="10896600" cy="1323439"/>
          </a:xfrm>
          <a:prstGeom prst="rect">
            <a:avLst/>
          </a:prstGeom>
        </p:spPr>
        <p:txBody>
          <a:bodyPr wrap="square">
            <a:spAutoFit/>
          </a:bodyPr>
          <a:lstStyle/>
          <a:p>
            <a:pPr lvl="0" fontAlgn="base">
              <a:spcBef>
                <a:spcPct val="0"/>
              </a:spcBef>
              <a:spcAft>
                <a:spcPct val="0"/>
              </a:spcAft>
              <a:defRPr/>
            </a:pPr>
            <a:r>
              <a:rPr lang="en-US" sz="4000" kern="0" dirty="0">
                <a:solidFill>
                  <a:srgbClr val="00A0AF"/>
                </a:solidFill>
                <a:latin typeface="Franklin Gothic Medium"/>
                <a:cs typeface="Arial" panose="020B0604020202020204" pitchFamily="34" charset="0"/>
              </a:rPr>
              <a:t>Sentinel Laboratory Procedures for </a:t>
            </a:r>
            <a:r>
              <a:rPr lang="en-US" sz="4000" i="1" kern="0" dirty="0" err="1">
                <a:solidFill>
                  <a:srgbClr val="00A0AF"/>
                </a:solidFill>
                <a:latin typeface="Franklin Gothic Medium"/>
                <a:cs typeface="Arial" panose="020B0604020202020204" pitchFamily="34" charset="0"/>
              </a:rPr>
              <a:t>Burkholderia</a:t>
            </a:r>
            <a:r>
              <a:rPr lang="en-US" sz="4000" i="1" kern="0" dirty="0">
                <a:solidFill>
                  <a:srgbClr val="00A0AF"/>
                </a:solidFill>
                <a:latin typeface="Franklin Gothic Medium"/>
                <a:cs typeface="Arial" panose="020B0604020202020204" pitchFamily="34" charset="0"/>
              </a:rPr>
              <a:t> </a:t>
            </a:r>
            <a:r>
              <a:rPr lang="en-US" sz="4000" i="1" kern="0" dirty="0" err="1">
                <a:solidFill>
                  <a:srgbClr val="00A0AF"/>
                </a:solidFill>
                <a:latin typeface="Franklin Gothic Medium"/>
                <a:cs typeface="Arial" panose="020B0604020202020204" pitchFamily="34" charset="0"/>
              </a:rPr>
              <a:t>pseudomallei</a:t>
            </a:r>
            <a:endParaRPr lang="en-US" sz="4000" i="1" kern="0" dirty="0">
              <a:solidFill>
                <a:srgbClr val="00A0AF"/>
              </a:solidFill>
              <a:latin typeface="Franklin Gothic Medium"/>
              <a:cs typeface="Arial" panose="020B0604020202020204" pitchFamily="34" charset="0"/>
            </a:endParaRPr>
          </a:p>
        </p:txBody>
      </p:sp>
    </p:spTree>
    <p:extLst>
      <p:ext uri="{BB962C8B-B14F-4D97-AF65-F5344CB8AC3E}">
        <p14:creationId xmlns:p14="http://schemas.microsoft.com/office/powerpoint/2010/main" val="634818149"/>
      </p:ext>
    </p:extLst>
  </p:cSld>
  <p:clrMapOvr>
    <a:masterClrMapping/>
  </p:clrMapOvr>
  <p:transition spd="med">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372" name="Rectangle 1"/>
          <p:cNvSpPr>
            <a:spLocks noChangeArrowheads="1"/>
          </p:cNvSpPr>
          <p:nvPr/>
        </p:nvSpPr>
        <p:spPr bwMode="auto">
          <a:xfrm>
            <a:off x="1955800" y="165101"/>
            <a:ext cx="83581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eaLnBrk="0" fontAlgn="base" hangingPunct="0">
              <a:spcBef>
                <a:spcPct val="0"/>
              </a:spcBef>
              <a:spcAft>
                <a:spcPct val="0"/>
              </a:spcAft>
              <a:buClrTx/>
              <a:buSzTx/>
              <a:buNone/>
            </a:pPr>
            <a:r>
              <a:rPr lang="en-US" altLang="en-US" sz="2800" b="1">
                <a:solidFill>
                  <a:srgbClr val="FFFFFF"/>
                </a:solidFill>
                <a:latin typeface="Calibri" panose="020F0502020204030204" pitchFamily="34" charset="0"/>
                <a:cs typeface="Times New Roman" panose="02020603050405020304" pitchFamily="18" charset="0"/>
              </a:rPr>
              <a:t>Burkholderia Comparison Chart</a:t>
            </a:r>
            <a:endParaRPr lang="en-US" altLang="en-US" sz="2800">
              <a:solidFill>
                <a:srgbClr val="003399"/>
              </a:solidFill>
              <a:cs typeface="Arial" panose="020B0604020202020204" pitchFamily="34" charset="0"/>
            </a:endParaRPr>
          </a:p>
        </p:txBody>
      </p:sp>
      <p:graphicFrame>
        <p:nvGraphicFramePr>
          <p:cNvPr id="4" name="Group 53">
            <a:extLst>
              <a:ext uri="{FF2B5EF4-FFF2-40B4-BE49-F238E27FC236}">
                <a16:creationId xmlns:a16="http://schemas.microsoft.com/office/drawing/2014/main" id="{ADEAB117-001F-4891-B1E8-819667E49E55}"/>
              </a:ext>
            </a:extLst>
          </p:cNvPr>
          <p:cNvGraphicFramePr>
            <a:graphicFrameLocks noGrp="1"/>
          </p:cNvGraphicFramePr>
          <p:nvPr>
            <p:extLst>
              <p:ext uri="{D42A27DB-BD31-4B8C-83A1-F6EECF244321}">
                <p14:modId xmlns:p14="http://schemas.microsoft.com/office/powerpoint/2010/main" val="3686267814"/>
              </p:ext>
            </p:extLst>
          </p:nvPr>
        </p:nvGraphicFramePr>
        <p:xfrm>
          <a:off x="2057400" y="304800"/>
          <a:ext cx="9368246" cy="6069013"/>
        </p:xfrm>
        <a:graphic>
          <a:graphicData uri="http://schemas.openxmlformats.org/drawingml/2006/table">
            <a:tbl>
              <a:tblPr/>
              <a:tblGrid>
                <a:gridCol w="2714344">
                  <a:extLst>
                    <a:ext uri="{9D8B030D-6E8A-4147-A177-3AD203B41FA5}">
                      <a16:colId xmlns:a16="http://schemas.microsoft.com/office/drawing/2014/main" val="20000"/>
                    </a:ext>
                  </a:extLst>
                </a:gridCol>
                <a:gridCol w="3062299">
                  <a:extLst>
                    <a:ext uri="{9D8B030D-6E8A-4147-A177-3AD203B41FA5}">
                      <a16:colId xmlns:a16="http://schemas.microsoft.com/office/drawing/2014/main" val="20001"/>
                    </a:ext>
                  </a:extLst>
                </a:gridCol>
                <a:gridCol w="3591603">
                  <a:extLst>
                    <a:ext uri="{9D8B030D-6E8A-4147-A177-3AD203B41FA5}">
                      <a16:colId xmlns:a16="http://schemas.microsoft.com/office/drawing/2014/main" val="20002"/>
                    </a:ext>
                  </a:extLst>
                </a:gridCol>
              </a:tblGrid>
              <a:tr h="928652">
                <a:tc>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mn-lt"/>
                        <a:cs typeface="Times New Roman" pitchFamily="18" charset="0"/>
                      </a:endParaRPr>
                    </a:p>
                  </a:txBody>
                  <a:tcPr marL="52070" marR="52070" marT="0" marB="0" horzOverflow="overflow">
                    <a:lnL w="12700" cap="flat" cmpd="sng" algn="ctr">
                      <a:solidFill>
                        <a:srgbClr val="010101"/>
                      </a:solidFill>
                      <a:prstDash val="solid"/>
                      <a:round/>
                      <a:headEnd type="none" w="med" len="med"/>
                      <a:tailEnd type="none" w="med" len="med"/>
                    </a:lnL>
                    <a:lnR w="12700" cap="flat" cmpd="sng" algn="ctr">
                      <a:solidFill>
                        <a:srgbClr val="010101"/>
                      </a:solidFill>
                      <a:prstDash val="solid"/>
                      <a:round/>
                      <a:headEnd type="none" w="med" len="med"/>
                      <a:tailEnd type="none" w="med" len="med"/>
                    </a:lnR>
                    <a:lnT w="12700" cap="flat" cmpd="sng" algn="ctr">
                      <a:solidFill>
                        <a:srgbClr val="010101"/>
                      </a:solidFill>
                      <a:prstDash val="solid"/>
                      <a:round/>
                      <a:headEnd type="none" w="med" len="med"/>
                      <a:tailEnd type="none" w="med" len="med"/>
                    </a:lnT>
                    <a:lnB w="12700" cap="flat" cmpd="sng" algn="ctr">
                      <a:solidFill>
                        <a:srgbClr val="01010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1" i="1" u="none" strike="noStrike" cap="none" normalizeH="0" baseline="0" dirty="0">
                          <a:ln>
                            <a:noFill/>
                          </a:ln>
                          <a:solidFill>
                            <a:schemeClr val="tx1"/>
                          </a:solidFill>
                          <a:effectLst/>
                          <a:latin typeface="+mn-lt"/>
                          <a:cs typeface="Times New Roman" pitchFamily="18" charset="0"/>
                        </a:rPr>
                        <a:t>B. </a:t>
                      </a:r>
                      <a:r>
                        <a:rPr kumimoji="0" lang="en-US" sz="1800" b="1" i="1" u="none" strike="noStrike" cap="none" normalizeH="0" baseline="0" dirty="0" err="1">
                          <a:ln>
                            <a:noFill/>
                          </a:ln>
                          <a:solidFill>
                            <a:schemeClr val="tx1"/>
                          </a:solidFill>
                          <a:effectLst/>
                          <a:latin typeface="+mn-lt"/>
                          <a:cs typeface="Times New Roman" pitchFamily="18" charset="0"/>
                        </a:rPr>
                        <a:t>pseudomallei</a:t>
                      </a:r>
                      <a:r>
                        <a:rPr kumimoji="0" lang="en-US" sz="1800" b="1" i="0" u="none" strike="noStrike" cap="none" normalizeH="0" baseline="0" dirty="0">
                          <a:ln>
                            <a:noFill/>
                          </a:ln>
                          <a:solidFill>
                            <a:schemeClr val="tx1"/>
                          </a:solidFill>
                          <a:effectLst/>
                          <a:latin typeface="+mn-lt"/>
                          <a:cs typeface="Times New Roman" pitchFamily="18" charset="0"/>
                        </a:rPr>
                        <a:t> </a:t>
                      </a:r>
                    </a:p>
                  </a:txBody>
                  <a:tcPr marL="52070" marR="52070" marT="0" marB="0" anchor="ctr" horzOverflow="overflow">
                    <a:lnL w="12700" cap="flat" cmpd="sng" algn="ctr">
                      <a:solidFill>
                        <a:srgbClr val="010101"/>
                      </a:solidFill>
                      <a:prstDash val="solid"/>
                      <a:round/>
                      <a:headEnd type="none" w="med" len="med"/>
                      <a:tailEnd type="none" w="med" len="med"/>
                    </a:lnL>
                    <a:lnR w="12700" cap="flat" cmpd="sng" algn="ctr">
                      <a:solidFill>
                        <a:srgbClr val="010101"/>
                      </a:solidFill>
                      <a:prstDash val="solid"/>
                      <a:round/>
                      <a:headEnd type="none" w="med" len="med"/>
                      <a:tailEnd type="none" w="med" len="med"/>
                    </a:lnR>
                    <a:lnT w="12700" cap="flat" cmpd="sng" algn="ctr">
                      <a:solidFill>
                        <a:srgbClr val="010101"/>
                      </a:solidFill>
                      <a:prstDash val="solid"/>
                      <a:round/>
                      <a:headEnd type="none" w="med" len="med"/>
                      <a:tailEnd type="none" w="med" len="med"/>
                    </a:lnT>
                    <a:lnB w="12700" cap="flat" cmpd="sng" algn="ctr">
                      <a:solidFill>
                        <a:srgbClr val="01010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1" i="1" u="none" strike="noStrike" cap="none" normalizeH="0" baseline="0" dirty="0">
                          <a:ln>
                            <a:noFill/>
                          </a:ln>
                          <a:solidFill>
                            <a:schemeClr val="tx1"/>
                          </a:solidFill>
                          <a:effectLst/>
                          <a:latin typeface="+mn-lt"/>
                          <a:cs typeface="Times New Roman" pitchFamily="18" charset="0"/>
                        </a:rPr>
                        <a:t>B. mallei</a:t>
                      </a:r>
                      <a:r>
                        <a:rPr kumimoji="0" lang="en-US" sz="1800" b="1" i="0" u="none" strike="noStrike" cap="none" normalizeH="0" baseline="0" dirty="0">
                          <a:ln>
                            <a:noFill/>
                          </a:ln>
                          <a:solidFill>
                            <a:schemeClr val="tx1"/>
                          </a:solidFill>
                          <a:effectLst/>
                          <a:latin typeface="+mn-lt"/>
                          <a:cs typeface="Times New Roman" pitchFamily="18" charset="0"/>
                        </a:rPr>
                        <a:t> </a:t>
                      </a:r>
                    </a:p>
                  </a:txBody>
                  <a:tcPr marL="52070" marR="52070" marT="0" marB="0" anchor="ctr" horzOverflow="overflow">
                    <a:lnL w="12700" cap="flat" cmpd="sng" algn="ctr">
                      <a:solidFill>
                        <a:srgbClr val="010101"/>
                      </a:solidFill>
                      <a:prstDash val="solid"/>
                      <a:round/>
                      <a:headEnd type="none" w="med" len="med"/>
                      <a:tailEnd type="none" w="med" len="med"/>
                    </a:lnL>
                    <a:lnR w="12700" cap="flat" cmpd="sng" algn="ctr">
                      <a:solidFill>
                        <a:srgbClr val="010101"/>
                      </a:solidFill>
                      <a:prstDash val="solid"/>
                      <a:round/>
                      <a:headEnd type="none" w="med" len="med"/>
                      <a:tailEnd type="none" w="med" len="med"/>
                    </a:lnR>
                    <a:lnT w="12700" cap="flat" cmpd="sng" algn="ctr">
                      <a:solidFill>
                        <a:srgbClr val="010101"/>
                      </a:solidFill>
                      <a:prstDash val="solid"/>
                      <a:round/>
                      <a:headEnd type="none" w="med" len="med"/>
                      <a:tailEnd type="none" w="med" len="med"/>
                    </a:lnT>
                    <a:lnB w="12700" cap="flat" cmpd="sng" algn="ctr">
                      <a:solidFill>
                        <a:srgbClr val="01010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1051538">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mn-lt"/>
                          <a:cs typeface="Times New Roman" pitchFamily="18" charset="0"/>
                        </a:rPr>
                        <a:t>Gram stain </a:t>
                      </a:r>
                    </a:p>
                  </a:txBody>
                  <a:tcPr marL="52070" marR="52070" marT="0" marB="0" horzOverflow="overflow">
                    <a:lnL w="12700" cap="flat" cmpd="sng" algn="ctr">
                      <a:solidFill>
                        <a:srgbClr val="010101"/>
                      </a:solidFill>
                      <a:prstDash val="solid"/>
                      <a:round/>
                      <a:headEnd type="none" w="med" len="med"/>
                      <a:tailEnd type="none" w="med" len="med"/>
                    </a:lnL>
                    <a:lnR w="12700" cap="flat" cmpd="sng" algn="ctr">
                      <a:solidFill>
                        <a:srgbClr val="010101"/>
                      </a:solidFill>
                      <a:prstDash val="solid"/>
                      <a:round/>
                      <a:headEnd type="none" w="med" len="med"/>
                      <a:tailEnd type="none" w="med" len="med"/>
                    </a:lnR>
                    <a:lnT w="12700" cap="flat" cmpd="sng" algn="ctr">
                      <a:solidFill>
                        <a:srgbClr val="010101"/>
                      </a:solidFill>
                      <a:prstDash val="solid"/>
                      <a:round/>
                      <a:headEnd type="none" w="med" len="med"/>
                      <a:tailEnd type="none" w="med" len="med"/>
                    </a:lnT>
                    <a:lnB w="12700" cap="flat" cmpd="sng" algn="ctr">
                      <a:solidFill>
                        <a:srgbClr val="01010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mn-lt"/>
                          <a:cs typeface="Times New Roman" pitchFamily="18" charset="0"/>
                        </a:rPr>
                        <a:t>Small, straight or slightly curved Gram negative bacilli</a:t>
                      </a:r>
                    </a:p>
                  </a:txBody>
                  <a:tcPr marL="52070" marR="52070" marT="0" marB="0" horzOverflow="overflow">
                    <a:lnL w="12700" cap="flat" cmpd="sng" algn="ctr">
                      <a:solidFill>
                        <a:srgbClr val="010101"/>
                      </a:solidFill>
                      <a:prstDash val="solid"/>
                      <a:round/>
                      <a:headEnd type="none" w="med" len="med"/>
                      <a:tailEnd type="none" w="med" len="med"/>
                    </a:lnL>
                    <a:lnR w="12700" cap="flat" cmpd="sng" algn="ctr">
                      <a:solidFill>
                        <a:srgbClr val="010101"/>
                      </a:solidFill>
                      <a:prstDash val="solid"/>
                      <a:round/>
                      <a:headEnd type="none" w="med" len="med"/>
                      <a:tailEnd type="none" w="med" len="med"/>
                    </a:lnR>
                    <a:lnT w="12700" cap="flat" cmpd="sng" algn="ctr">
                      <a:solidFill>
                        <a:srgbClr val="010101"/>
                      </a:solidFill>
                      <a:prstDash val="solid"/>
                      <a:round/>
                      <a:headEnd type="none" w="med" len="med"/>
                      <a:tailEnd type="none" w="med" len="med"/>
                    </a:lnT>
                    <a:lnB w="12700" cap="flat" cmpd="sng" algn="ctr">
                      <a:solidFill>
                        <a:srgbClr val="01010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mn-lt"/>
                          <a:cs typeface="Times New Roman" pitchFamily="18" charset="0"/>
                        </a:rPr>
                        <a:t>Small, straight or slightly curved Gram negative </a:t>
                      </a:r>
                      <a:r>
                        <a:rPr kumimoji="0" lang="en-US" sz="1800" b="0" i="0" u="none" strike="noStrike" cap="none" normalizeH="0" baseline="0" dirty="0" err="1">
                          <a:ln>
                            <a:noFill/>
                          </a:ln>
                          <a:solidFill>
                            <a:schemeClr val="tx1"/>
                          </a:solidFill>
                          <a:effectLst/>
                          <a:latin typeface="+mn-lt"/>
                          <a:cs typeface="Times New Roman" pitchFamily="18" charset="0"/>
                        </a:rPr>
                        <a:t>coccobacillus</a:t>
                      </a:r>
                      <a:r>
                        <a:rPr kumimoji="0" lang="en-US" sz="1800" b="0" i="0" u="none" strike="noStrike" cap="none" normalizeH="0" baseline="0" dirty="0">
                          <a:ln>
                            <a:noFill/>
                          </a:ln>
                          <a:solidFill>
                            <a:schemeClr val="tx1"/>
                          </a:solidFill>
                          <a:effectLst/>
                          <a:latin typeface="+mn-lt"/>
                          <a:cs typeface="Times New Roman" pitchFamily="18" charset="0"/>
                        </a:rPr>
                        <a:t> </a:t>
                      </a:r>
                    </a:p>
                  </a:txBody>
                  <a:tcPr marL="52070" marR="52070" marT="0" marB="0" horzOverflow="overflow">
                    <a:lnL w="12700" cap="flat" cmpd="sng" algn="ctr">
                      <a:solidFill>
                        <a:srgbClr val="010101"/>
                      </a:solidFill>
                      <a:prstDash val="solid"/>
                      <a:round/>
                      <a:headEnd type="none" w="med" len="med"/>
                      <a:tailEnd type="none" w="med" len="med"/>
                    </a:lnL>
                    <a:lnR w="12700" cap="flat" cmpd="sng" algn="ctr">
                      <a:solidFill>
                        <a:srgbClr val="010101"/>
                      </a:solidFill>
                      <a:prstDash val="solid"/>
                      <a:round/>
                      <a:headEnd type="none" w="med" len="med"/>
                      <a:tailEnd type="none" w="med" len="med"/>
                    </a:lnR>
                    <a:lnT w="12700" cap="flat" cmpd="sng" algn="ctr">
                      <a:solidFill>
                        <a:srgbClr val="010101"/>
                      </a:solidFill>
                      <a:prstDash val="solid"/>
                      <a:round/>
                      <a:headEnd type="none" w="med" len="med"/>
                      <a:tailEnd type="none" w="med" len="med"/>
                    </a:lnT>
                    <a:lnB w="12700" cap="flat" cmpd="sng" algn="ctr">
                      <a:solidFill>
                        <a:srgbClr val="01010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1752563">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mn-lt"/>
                          <a:cs typeface="Times New Roman" pitchFamily="18" charset="0"/>
                        </a:rPr>
                        <a:t>BAP Colony morphology </a:t>
                      </a:r>
                    </a:p>
                  </a:txBody>
                  <a:tcPr marL="52070" marR="52070" marT="0" marB="0" horzOverflow="overflow">
                    <a:lnL w="12700" cap="flat" cmpd="sng" algn="ctr">
                      <a:solidFill>
                        <a:srgbClr val="010101"/>
                      </a:solidFill>
                      <a:prstDash val="solid"/>
                      <a:round/>
                      <a:headEnd type="none" w="med" len="med"/>
                      <a:tailEnd type="none" w="med" len="med"/>
                    </a:lnL>
                    <a:lnR w="12700" cap="flat" cmpd="sng" algn="ctr">
                      <a:solidFill>
                        <a:srgbClr val="010101"/>
                      </a:solidFill>
                      <a:prstDash val="solid"/>
                      <a:round/>
                      <a:headEnd type="none" w="med" len="med"/>
                      <a:tailEnd type="none" w="med" len="med"/>
                    </a:lnR>
                    <a:lnT w="12700" cap="flat" cmpd="sng" algn="ctr">
                      <a:solidFill>
                        <a:srgbClr val="010101"/>
                      </a:solidFill>
                      <a:prstDash val="solid"/>
                      <a:round/>
                      <a:headEnd type="none" w="med" len="med"/>
                      <a:tailEnd type="none" w="med" len="med"/>
                    </a:lnT>
                    <a:lnB w="12700" cap="flat" cmpd="sng" algn="ctr">
                      <a:solidFill>
                        <a:srgbClr val="01010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mn-lt"/>
                          <a:cs typeface="Times New Roman" pitchFamily="18" charset="0"/>
                        </a:rPr>
                        <a:t>Smooth, creamy and white after 24 hours incubation;</a:t>
                      </a:r>
                    </a:p>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mn-lt"/>
                          <a:cs typeface="Times New Roman" pitchFamily="18" charset="0"/>
                        </a:rPr>
                        <a:t>metallic sheen at 48 hrs; may become dry and wrinkled after 48 hrs. </a:t>
                      </a:r>
                    </a:p>
                  </a:txBody>
                  <a:tcPr marL="52070" marR="52070" marT="0" marB="0" horzOverflow="overflow">
                    <a:lnL w="12700" cap="flat" cmpd="sng" algn="ctr">
                      <a:solidFill>
                        <a:srgbClr val="010101"/>
                      </a:solidFill>
                      <a:prstDash val="solid"/>
                      <a:round/>
                      <a:headEnd type="none" w="med" len="med"/>
                      <a:tailEnd type="none" w="med" len="med"/>
                    </a:lnL>
                    <a:lnR w="12700" cap="flat" cmpd="sng" algn="ctr">
                      <a:solidFill>
                        <a:srgbClr val="010101"/>
                      </a:solidFill>
                      <a:prstDash val="solid"/>
                      <a:round/>
                      <a:headEnd type="none" w="med" len="med"/>
                      <a:tailEnd type="none" w="med" len="med"/>
                    </a:lnR>
                    <a:lnT w="12700" cap="flat" cmpd="sng" algn="ctr">
                      <a:solidFill>
                        <a:srgbClr val="010101"/>
                      </a:solidFill>
                      <a:prstDash val="solid"/>
                      <a:round/>
                      <a:headEnd type="none" w="med" len="med"/>
                      <a:tailEnd type="none" w="med" len="med"/>
                    </a:lnT>
                    <a:lnB w="12700" cap="flat" cmpd="sng" algn="ctr">
                      <a:solidFill>
                        <a:srgbClr val="01010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mn-lt"/>
                          <a:cs typeface="Times New Roman" pitchFamily="18" charset="0"/>
                        </a:rPr>
                        <a:t>Smooth, gray, translucent only after 48 hours incubation </a:t>
                      </a:r>
                    </a:p>
                  </a:txBody>
                  <a:tcPr marL="52070" marR="52070" marT="0" marB="0" horzOverflow="overflow">
                    <a:lnL w="12700" cap="flat" cmpd="sng" algn="ctr">
                      <a:solidFill>
                        <a:srgbClr val="010101"/>
                      </a:solidFill>
                      <a:prstDash val="solid"/>
                      <a:round/>
                      <a:headEnd type="none" w="med" len="med"/>
                      <a:tailEnd type="none" w="med" len="med"/>
                    </a:lnL>
                    <a:lnR w="12700" cap="flat" cmpd="sng" algn="ctr">
                      <a:solidFill>
                        <a:srgbClr val="010101"/>
                      </a:solidFill>
                      <a:prstDash val="solid"/>
                      <a:round/>
                      <a:headEnd type="none" w="med" len="med"/>
                      <a:tailEnd type="none" w="med" len="med"/>
                    </a:lnR>
                    <a:lnT w="12700" cap="flat" cmpd="sng" algn="ctr">
                      <a:solidFill>
                        <a:srgbClr val="010101"/>
                      </a:solidFill>
                      <a:prstDash val="solid"/>
                      <a:round/>
                      <a:headEnd type="none" w="med" len="med"/>
                      <a:tailEnd type="none" w="med" len="med"/>
                    </a:lnT>
                    <a:lnB w="12700" cap="flat" cmpd="sng" algn="ctr">
                      <a:solidFill>
                        <a:srgbClr val="01010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389633">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mn-lt"/>
                          <a:cs typeface="Times New Roman" pitchFamily="18" charset="0"/>
                        </a:rPr>
                        <a:t>Oxidase </a:t>
                      </a:r>
                    </a:p>
                  </a:txBody>
                  <a:tcPr marL="52070" marR="52070" marT="0" marB="0" horzOverflow="overflow">
                    <a:lnL w="12700" cap="flat" cmpd="sng" algn="ctr">
                      <a:solidFill>
                        <a:srgbClr val="010101"/>
                      </a:solidFill>
                      <a:prstDash val="solid"/>
                      <a:round/>
                      <a:headEnd type="none" w="med" len="med"/>
                      <a:tailEnd type="none" w="med" len="med"/>
                    </a:lnL>
                    <a:lnR w="12700" cap="flat" cmpd="sng" algn="ctr">
                      <a:solidFill>
                        <a:srgbClr val="010101"/>
                      </a:solidFill>
                      <a:prstDash val="solid"/>
                      <a:round/>
                      <a:headEnd type="none" w="med" len="med"/>
                      <a:tailEnd type="none" w="med" len="med"/>
                    </a:lnR>
                    <a:lnT w="12700" cap="flat" cmpd="sng" algn="ctr">
                      <a:solidFill>
                        <a:srgbClr val="010101"/>
                      </a:solidFill>
                      <a:prstDash val="solid"/>
                      <a:round/>
                      <a:headEnd type="none" w="med" len="med"/>
                      <a:tailEnd type="none" w="med" len="med"/>
                    </a:lnT>
                    <a:lnB w="12700" cap="flat" cmpd="sng" algn="ctr">
                      <a:solidFill>
                        <a:srgbClr val="01010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mn-lt"/>
                          <a:cs typeface="Times New Roman" pitchFamily="18" charset="0"/>
                        </a:rPr>
                        <a:t>Positive </a:t>
                      </a:r>
                    </a:p>
                  </a:txBody>
                  <a:tcPr marL="52070" marR="52070" marT="0" marB="0" horzOverflow="overflow">
                    <a:lnL w="12700" cap="flat" cmpd="sng" algn="ctr">
                      <a:solidFill>
                        <a:srgbClr val="010101"/>
                      </a:solidFill>
                      <a:prstDash val="solid"/>
                      <a:round/>
                      <a:headEnd type="none" w="med" len="med"/>
                      <a:tailEnd type="none" w="med" len="med"/>
                    </a:lnL>
                    <a:lnR w="12700" cap="flat" cmpd="sng" algn="ctr">
                      <a:solidFill>
                        <a:srgbClr val="010101"/>
                      </a:solidFill>
                      <a:prstDash val="solid"/>
                      <a:round/>
                      <a:headEnd type="none" w="med" len="med"/>
                      <a:tailEnd type="none" w="med" len="med"/>
                    </a:lnR>
                    <a:lnT w="12700" cap="flat" cmpd="sng" algn="ctr">
                      <a:solidFill>
                        <a:srgbClr val="010101"/>
                      </a:solidFill>
                      <a:prstDash val="solid"/>
                      <a:round/>
                      <a:headEnd type="none" w="med" len="med"/>
                      <a:tailEnd type="none" w="med" len="med"/>
                    </a:lnT>
                    <a:lnB w="12700" cap="flat" cmpd="sng" algn="ctr">
                      <a:solidFill>
                        <a:srgbClr val="01010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mn-lt"/>
                          <a:cs typeface="Times New Roman" pitchFamily="18" charset="0"/>
                        </a:rPr>
                        <a:t>Variable </a:t>
                      </a:r>
                    </a:p>
                  </a:txBody>
                  <a:tcPr marL="52070" marR="52070" marT="0" marB="0" horzOverflow="overflow">
                    <a:lnL w="12700" cap="flat" cmpd="sng" algn="ctr">
                      <a:solidFill>
                        <a:srgbClr val="010101"/>
                      </a:solidFill>
                      <a:prstDash val="solid"/>
                      <a:round/>
                      <a:headEnd type="none" w="med" len="med"/>
                      <a:tailEnd type="none" w="med" len="med"/>
                    </a:lnL>
                    <a:lnR w="12700" cap="flat" cmpd="sng" algn="ctr">
                      <a:solidFill>
                        <a:srgbClr val="010101"/>
                      </a:solidFill>
                      <a:prstDash val="solid"/>
                      <a:round/>
                      <a:headEnd type="none" w="med" len="med"/>
                      <a:tailEnd type="none" w="med" len="med"/>
                    </a:lnR>
                    <a:lnT w="12700" cap="flat" cmpd="sng" algn="ctr">
                      <a:solidFill>
                        <a:srgbClr val="010101"/>
                      </a:solidFill>
                      <a:prstDash val="solid"/>
                      <a:round/>
                      <a:headEnd type="none" w="med" len="med"/>
                      <a:tailEnd type="none" w="med" len="med"/>
                    </a:lnT>
                    <a:lnB w="12700" cap="flat" cmpd="sng" algn="ctr">
                      <a:solidFill>
                        <a:srgbClr val="01010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389633">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mn-lt"/>
                          <a:cs typeface="Times New Roman" pitchFamily="18" charset="0"/>
                        </a:rPr>
                        <a:t>Indole </a:t>
                      </a:r>
                    </a:p>
                  </a:txBody>
                  <a:tcPr marL="52070" marR="52070" marT="0" marB="0" horzOverflow="overflow">
                    <a:lnL w="12700" cap="flat" cmpd="sng" algn="ctr">
                      <a:solidFill>
                        <a:srgbClr val="010101"/>
                      </a:solidFill>
                      <a:prstDash val="solid"/>
                      <a:round/>
                      <a:headEnd type="none" w="med" len="med"/>
                      <a:tailEnd type="none" w="med" len="med"/>
                    </a:lnL>
                    <a:lnR w="12700" cap="flat" cmpd="sng" algn="ctr">
                      <a:solidFill>
                        <a:srgbClr val="010101"/>
                      </a:solidFill>
                      <a:prstDash val="solid"/>
                      <a:round/>
                      <a:headEnd type="none" w="med" len="med"/>
                      <a:tailEnd type="none" w="med" len="med"/>
                    </a:lnR>
                    <a:lnT w="12700" cap="flat" cmpd="sng" algn="ctr">
                      <a:solidFill>
                        <a:srgbClr val="010101"/>
                      </a:solidFill>
                      <a:prstDash val="solid"/>
                      <a:round/>
                      <a:headEnd type="none" w="med" len="med"/>
                      <a:tailEnd type="none" w="med" len="med"/>
                    </a:lnT>
                    <a:lnB w="12700" cap="flat" cmpd="sng" algn="ctr">
                      <a:solidFill>
                        <a:srgbClr val="01010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mn-lt"/>
                          <a:cs typeface="Times New Roman" pitchFamily="18" charset="0"/>
                        </a:rPr>
                        <a:t>Negative </a:t>
                      </a:r>
                    </a:p>
                  </a:txBody>
                  <a:tcPr marL="52070" marR="52070" marT="0" marB="0" horzOverflow="overflow">
                    <a:lnL w="12700" cap="flat" cmpd="sng" algn="ctr">
                      <a:solidFill>
                        <a:srgbClr val="010101"/>
                      </a:solidFill>
                      <a:prstDash val="solid"/>
                      <a:round/>
                      <a:headEnd type="none" w="med" len="med"/>
                      <a:tailEnd type="none" w="med" len="med"/>
                    </a:lnL>
                    <a:lnR w="12700" cap="flat" cmpd="sng" algn="ctr">
                      <a:solidFill>
                        <a:srgbClr val="010101"/>
                      </a:solidFill>
                      <a:prstDash val="solid"/>
                      <a:round/>
                      <a:headEnd type="none" w="med" len="med"/>
                      <a:tailEnd type="none" w="med" len="med"/>
                    </a:lnR>
                    <a:lnT w="12700" cap="flat" cmpd="sng" algn="ctr">
                      <a:solidFill>
                        <a:srgbClr val="010101"/>
                      </a:solidFill>
                      <a:prstDash val="solid"/>
                      <a:round/>
                      <a:headEnd type="none" w="med" len="med"/>
                      <a:tailEnd type="none" w="med" len="med"/>
                    </a:lnT>
                    <a:lnB w="12700" cap="flat" cmpd="sng" algn="ctr">
                      <a:solidFill>
                        <a:srgbClr val="01010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mn-lt"/>
                          <a:cs typeface="Times New Roman" pitchFamily="18" charset="0"/>
                        </a:rPr>
                        <a:t>Negative </a:t>
                      </a:r>
                    </a:p>
                  </a:txBody>
                  <a:tcPr marL="52070" marR="52070" marT="0" marB="0" horzOverflow="overflow">
                    <a:lnL w="12700" cap="flat" cmpd="sng" algn="ctr">
                      <a:solidFill>
                        <a:srgbClr val="010101"/>
                      </a:solidFill>
                      <a:prstDash val="solid"/>
                      <a:round/>
                      <a:headEnd type="none" w="med" len="med"/>
                      <a:tailEnd type="none" w="med" len="med"/>
                    </a:lnL>
                    <a:lnR w="12700" cap="flat" cmpd="sng" algn="ctr">
                      <a:solidFill>
                        <a:srgbClr val="010101"/>
                      </a:solidFill>
                      <a:prstDash val="solid"/>
                      <a:round/>
                      <a:headEnd type="none" w="med" len="med"/>
                      <a:tailEnd type="none" w="med" len="med"/>
                    </a:lnR>
                    <a:lnT w="12700" cap="flat" cmpd="sng" algn="ctr">
                      <a:solidFill>
                        <a:srgbClr val="010101"/>
                      </a:solidFill>
                      <a:prstDash val="solid"/>
                      <a:round/>
                      <a:headEnd type="none" w="med" len="med"/>
                      <a:tailEnd type="none" w="med" len="med"/>
                    </a:lnT>
                    <a:lnB w="12700" cap="flat" cmpd="sng" algn="ctr">
                      <a:solidFill>
                        <a:srgbClr val="01010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377313">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mn-lt"/>
                          <a:cs typeface="Times New Roman" pitchFamily="18" charset="0"/>
                        </a:rPr>
                        <a:t>Growth at 42ºC in 48 hrs</a:t>
                      </a:r>
                    </a:p>
                  </a:txBody>
                  <a:tcPr marL="52070" marR="52070" marT="0" marB="0" horzOverflow="overflow">
                    <a:lnL w="12700" cap="flat" cmpd="sng" algn="ctr">
                      <a:solidFill>
                        <a:srgbClr val="010101"/>
                      </a:solidFill>
                      <a:prstDash val="solid"/>
                      <a:round/>
                      <a:headEnd type="none" w="med" len="med"/>
                      <a:tailEnd type="none" w="med" len="med"/>
                    </a:lnL>
                    <a:lnR w="12700" cap="flat" cmpd="sng" algn="ctr">
                      <a:solidFill>
                        <a:srgbClr val="010101"/>
                      </a:solidFill>
                      <a:prstDash val="solid"/>
                      <a:round/>
                      <a:headEnd type="none" w="med" len="med"/>
                      <a:tailEnd type="none" w="med" len="med"/>
                    </a:lnR>
                    <a:lnT w="12700" cap="flat" cmpd="sng" algn="ctr">
                      <a:solidFill>
                        <a:srgbClr val="010101"/>
                      </a:solidFill>
                      <a:prstDash val="solid"/>
                      <a:round/>
                      <a:headEnd type="none" w="med" len="med"/>
                      <a:tailEnd type="none" w="med" len="med"/>
                    </a:lnT>
                    <a:lnB w="12700" cap="flat" cmpd="sng" algn="ctr">
                      <a:solidFill>
                        <a:srgbClr val="01010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15000"/>
                        </a:lnSpc>
                        <a:spcBef>
                          <a:spcPts val="275"/>
                        </a:spcBef>
                        <a:spcAft>
                          <a:spcPct val="0"/>
                        </a:spcAft>
                        <a:buClrTx/>
                        <a:buSzTx/>
                        <a:buFontTx/>
                        <a:buNone/>
                        <a:tabLst/>
                      </a:pPr>
                      <a:r>
                        <a:rPr kumimoji="0" lang="en-US" sz="1800" b="0" i="0" u="none" strike="noStrike" cap="none" normalizeH="0" baseline="0">
                          <a:ln>
                            <a:noFill/>
                          </a:ln>
                          <a:solidFill>
                            <a:schemeClr val="tx1"/>
                          </a:solidFill>
                          <a:effectLst/>
                          <a:latin typeface="+mn-lt"/>
                          <a:cs typeface="Times New Roman" pitchFamily="18" charset="0"/>
                        </a:rPr>
                        <a:t>Growth</a:t>
                      </a:r>
                    </a:p>
                  </a:txBody>
                  <a:tcPr marL="52070" marR="52070" marT="0" marB="0" horzOverflow="overflow">
                    <a:lnL w="12700" cap="flat" cmpd="sng" algn="ctr">
                      <a:solidFill>
                        <a:srgbClr val="010101"/>
                      </a:solidFill>
                      <a:prstDash val="solid"/>
                      <a:round/>
                      <a:headEnd type="none" w="med" len="med"/>
                      <a:tailEnd type="none" w="med" len="med"/>
                    </a:lnL>
                    <a:lnR w="12700" cap="flat" cmpd="sng" algn="ctr">
                      <a:solidFill>
                        <a:srgbClr val="010101"/>
                      </a:solidFill>
                      <a:prstDash val="solid"/>
                      <a:round/>
                      <a:headEnd type="none" w="med" len="med"/>
                      <a:tailEnd type="none" w="med" len="med"/>
                    </a:lnR>
                    <a:lnT w="12700" cap="flat" cmpd="sng" algn="ctr">
                      <a:solidFill>
                        <a:srgbClr val="010101"/>
                      </a:solidFill>
                      <a:prstDash val="solid"/>
                      <a:round/>
                      <a:headEnd type="none" w="med" len="med"/>
                      <a:tailEnd type="none" w="med" len="med"/>
                    </a:lnT>
                    <a:lnB w="12700" cap="flat" cmpd="sng" algn="ctr">
                      <a:solidFill>
                        <a:srgbClr val="01010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15000"/>
                        </a:lnSpc>
                        <a:spcBef>
                          <a:spcPts val="475"/>
                        </a:spcBef>
                        <a:spcAft>
                          <a:spcPts val="475"/>
                        </a:spcAft>
                        <a:buClrTx/>
                        <a:buSzTx/>
                        <a:buFontTx/>
                        <a:buNone/>
                        <a:tabLst/>
                      </a:pPr>
                      <a:r>
                        <a:rPr kumimoji="0" lang="en-US" sz="1800" b="0" i="0" u="none" strike="noStrike" cap="none" normalizeH="0" baseline="0" dirty="0">
                          <a:ln>
                            <a:noFill/>
                          </a:ln>
                          <a:solidFill>
                            <a:schemeClr val="tx1"/>
                          </a:solidFill>
                          <a:effectLst/>
                          <a:latin typeface="+mn-lt"/>
                          <a:cs typeface="Times New Roman" pitchFamily="18" charset="0"/>
                        </a:rPr>
                        <a:t>No Growth</a:t>
                      </a:r>
                    </a:p>
                  </a:txBody>
                  <a:tcPr marL="52070" marR="52070" marT="0" marB="0" horzOverflow="overflow">
                    <a:lnL w="12700" cap="flat" cmpd="sng" algn="ctr">
                      <a:solidFill>
                        <a:srgbClr val="010101"/>
                      </a:solidFill>
                      <a:prstDash val="solid"/>
                      <a:round/>
                      <a:headEnd type="none" w="med" len="med"/>
                      <a:tailEnd type="none" w="med" len="med"/>
                    </a:lnL>
                    <a:lnR w="12700" cap="flat" cmpd="sng" algn="ctr">
                      <a:solidFill>
                        <a:srgbClr val="010101"/>
                      </a:solidFill>
                      <a:prstDash val="solid"/>
                      <a:round/>
                      <a:headEnd type="none" w="med" len="med"/>
                      <a:tailEnd type="none" w="med" len="med"/>
                    </a:lnR>
                    <a:lnT w="12700" cap="flat" cmpd="sng" algn="ctr">
                      <a:solidFill>
                        <a:srgbClr val="010101"/>
                      </a:solidFill>
                      <a:prstDash val="solid"/>
                      <a:round/>
                      <a:headEnd type="none" w="med" len="med"/>
                      <a:tailEnd type="none" w="med" len="med"/>
                    </a:lnT>
                    <a:lnB w="12700" cap="flat" cmpd="sng" algn="ctr">
                      <a:solidFill>
                        <a:srgbClr val="01010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5"/>
                  </a:ext>
                </a:extLst>
              </a:tr>
              <a:tr h="389633">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mn-lt"/>
                          <a:cs typeface="Times New Roman" pitchFamily="18" charset="0"/>
                        </a:rPr>
                        <a:t>Motility </a:t>
                      </a:r>
                    </a:p>
                  </a:txBody>
                  <a:tcPr marL="52070" marR="52070" marT="0" marB="0" horzOverflow="overflow">
                    <a:lnL w="12700" cap="flat" cmpd="sng" algn="ctr">
                      <a:solidFill>
                        <a:srgbClr val="010101"/>
                      </a:solidFill>
                      <a:prstDash val="solid"/>
                      <a:round/>
                      <a:headEnd type="none" w="med" len="med"/>
                      <a:tailEnd type="none" w="med" len="med"/>
                    </a:lnL>
                    <a:lnR w="12700" cap="flat" cmpd="sng" algn="ctr">
                      <a:solidFill>
                        <a:srgbClr val="010101"/>
                      </a:solidFill>
                      <a:prstDash val="solid"/>
                      <a:round/>
                      <a:headEnd type="none" w="med" len="med"/>
                      <a:tailEnd type="none" w="med" len="med"/>
                    </a:lnR>
                    <a:lnT w="12700" cap="flat" cmpd="sng" algn="ctr">
                      <a:solidFill>
                        <a:srgbClr val="010101"/>
                      </a:solidFill>
                      <a:prstDash val="solid"/>
                      <a:round/>
                      <a:headEnd type="none" w="med" len="med"/>
                      <a:tailEnd type="none" w="med" len="med"/>
                    </a:lnT>
                    <a:lnB w="12700" cap="flat" cmpd="sng" algn="ctr">
                      <a:solidFill>
                        <a:srgbClr val="01010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mn-lt"/>
                          <a:cs typeface="Times New Roman" pitchFamily="18" charset="0"/>
                        </a:rPr>
                        <a:t>Positive </a:t>
                      </a:r>
                    </a:p>
                  </a:txBody>
                  <a:tcPr marL="52070" marR="52070" marT="0" marB="0" horzOverflow="overflow">
                    <a:lnL w="12700" cap="flat" cmpd="sng" algn="ctr">
                      <a:solidFill>
                        <a:srgbClr val="010101"/>
                      </a:solidFill>
                      <a:prstDash val="solid"/>
                      <a:round/>
                      <a:headEnd type="none" w="med" len="med"/>
                      <a:tailEnd type="none" w="med" len="med"/>
                    </a:lnL>
                    <a:lnR w="12700" cap="flat" cmpd="sng" algn="ctr">
                      <a:solidFill>
                        <a:srgbClr val="010101"/>
                      </a:solidFill>
                      <a:prstDash val="solid"/>
                      <a:round/>
                      <a:headEnd type="none" w="med" len="med"/>
                      <a:tailEnd type="none" w="med" len="med"/>
                    </a:lnR>
                    <a:lnT w="12700" cap="flat" cmpd="sng" algn="ctr">
                      <a:solidFill>
                        <a:srgbClr val="010101"/>
                      </a:solidFill>
                      <a:prstDash val="solid"/>
                      <a:round/>
                      <a:headEnd type="none" w="med" len="med"/>
                      <a:tailEnd type="none" w="med" len="med"/>
                    </a:lnT>
                    <a:lnB w="12700" cap="flat" cmpd="sng" algn="ctr">
                      <a:solidFill>
                        <a:srgbClr val="01010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mn-lt"/>
                          <a:cs typeface="Times New Roman" pitchFamily="18" charset="0"/>
                        </a:rPr>
                        <a:t>Negative </a:t>
                      </a:r>
                    </a:p>
                  </a:txBody>
                  <a:tcPr marL="52070" marR="52070" marT="0" marB="0" horzOverflow="overflow">
                    <a:lnL w="12700" cap="flat" cmpd="sng" algn="ctr">
                      <a:solidFill>
                        <a:srgbClr val="010101"/>
                      </a:solidFill>
                      <a:prstDash val="solid"/>
                      <a:round/>
                      <a:headEnd type="none" w="med" len="med"/>
                      <a:tailEnd type="none" w="med" len="med"/>
                    </a:lnL>
                    <a:lnR w="12700" cap="flat" cmpd="sng" algn="ctr">
                      <a:solidFill>
                        <a:srgbClr val="010101"/>
                      </a:solidFill>
                      <a:prstDash val="solid"/>
                      <a:round/>
                      <a:headEnd type="none" w="med" len="med"/>
                      <a:tailEnd type="none" w="med" len="med"/>
                    </a:lnR>
                    <a:lnT w="12700" cap="flat" cmpd="sng" algn="ctr">
                      <a:solidFill>
                        <a:srgbClr val="010101"/>
                      </a:solidFill>
                      <a:prstDash val="solid"/>
                      <a:round/>
                      <a:headEnd type="none" w="med" len="med"/>
                      <a:tailEnd type="none" w="med" len="med"/>
                    </a:lnT>
                    <a:lnB w="12700" cap="flat" cmpd="sng" algn="ctr">
                      <a:solidFill>
                        <a:srgbClr val="01010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6"/>
                  </a:ext>
                </a:extLst>
              </a:tr>
              <a:tr h="389633">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mn-lt"/>
                          <a:cs typeface="Times New Roman" pitchFamily="18" charset="0"/>
                        </a:rPr>
                        <a:t>Musty/earthy odor </a:t>
                      </a:r>
                    </a:p>
                  </a:txBody>
                  <a:tcPr marL="52070" marR="52070" marT="0" marB="0" horzOverflow="overflow">
                    <a:lnL w="12700" cap="flat" cmpd="sng" algn="ctr">
                      <a:solidFill>
                        <a:srgbClr val="010101"/>
                      </a:solidFill>
                      <a:prstDash val="solid"/>
                      <a:round/>
                      <a:headEnd type="none" w="med" len="med"/>
                      <a:tailEnd type="none" w="med" len="med"/>
                    </a:lnL>
                    <a:lnR w="12700" cap="flat" cmpd="sng" algn="ctr">
                      <a:solidFill>
                        <a:srgbClr val="010101"/>
                      </a:solidFill>
                      <a:prstDash val="solid"/>
                      <a:round/>
                      <a:headEnd type="none" w="med" len="med"/>
                      <a:tailEnd type="none" w="med" len="med"/>
                    </a:lnR>
                    <a:lnT w="12700" cap="flat" cmpd="sng" algn="ctr">
                      <a:solidFill>
                        <a:srgbClr val="010101"/>
                      </a:solidFill>
                      <a:prstDash val="solid"/>
                      <a:round/>
                      <a:headEnd type="none" w="med" len="med"/>
                      <a:tailEnd type="none" w="med" len="med"/>
                    </a:lnT>
                    <a:lnB w="12700" cap="flat" cmpd="sng" algn="ctr">
                      <a:solidFill>
                        <a:srgbClr val="01010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mn-lt"/>
                          <a:cs typeface="Times New Roman" pitchFamily="18" charset="0"/>
                        </a:rPr>
                        <a:t>Yes </a:t>
                      </a:r>
                    </a:p>
                  </a:txBody>
                  <a:tcPr marL="52070" marR="52070" marT="0" marB="0" horzOverflow="overflow">
                    <a:lnL w="12700" cap="flat" cmpd="sng" algn="ctr">
                      <a:solidFill>
                        <a:srgbClr val="010101"/>
                      </a:solidFill>
                      <a:prstDash val="solid"/>
                      <a:round/>
                      <a:headEnd type="none" w="med" len="med"/>
                      <a:tailEnd type="none" w="med" len="med"/>
                    </a:lnL>
                    <a:lnR w="12700" cap="flat" cmpd="sng" algn="ctr">
                      <a:solidFill>
                        <a:srgbClr val="010101"/>
                      </a:solidFill>
                      <a:prstDash val="solid"/>
                      <a:round/>
                      <a:headEnd type="none" w="med" len="med"/>
                      <a:tailEnd type="none" w="med" len="med"/>
                    </a:lnR>
                    <a:lnT w="12700" cap="flat" cmpd="sng" algn="ctr">
                      <a:solidFill>
                        <a:srgbClr val="010101"/>
                      </a:solidFill>
                      <a:prstDash val="solid"/>
                      <a:round/>
                      <a:headEnd type="none" w="med" len="med"/>
                      <a:tailEnd type="none" w="med" len="med"/>
                    </a:lnT>
                    <a:lnB w="12700" cap="flat" cmpd="sng" algn="ctr">
                      <a:solidFill>
                        <a:srgbClr val="01010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mn-lt"/>
                          <a:cs typeface="Times New Roman" pitchFamily="18" charset="0"/>
                        </a:rPr>
                        <a:t>No </a:t>
                      </a:r>
                    </a:p>
                  </a:txBody>
                  <a:tcPr marL="52070" marR="52070" marT="0" marB="0" horzOverflow="overflow">
                    <a:lnL w="12700" cap="flat" cmpd="sng" algn="ctr">
                      <a:solidFill>
                        <a:srgbClr val="010101"/>
                      </a:solidFill>
                      <a:prstDash val="solid"/>
                      <a:round/>
                      <a:headEnd type="none" w="med" len="med"/>
                      <a:tailEnd type="none" w="med" len="med"/>
                    </a:lnL>
                    <a:lnR w="12700" cap="flat" cmpd="sng" algn="ctr">
                      <a:solidFill>
                        <a:srgbClr val="010101"/>
                      </a:solidFill>
                      <a:prstDash val="solid"/>
                      <a:round/>
                      <a:headEnd type="none" w="med" len="med"/>
                      <a:tailEnd type="none" w="med" len="med"/>
                    </a:lnR>
                    <a:lnT w="12700" cap="flat" cmpd="sng" algn="ctr">
                      <a:solidFill>
                        <a:srgbClr val="010101"/>
                      </a:solidFill>
                      <a:prstDash val="solid"/>
                      <a:round/>
                      <a:headEnd type="none" w="med" len="med"/>
                      <a:tailEnd type="none" w="med" len="med"/>
                    </a:lnT>
                    <a:lnB w="12700" cap="flat" cmpd="sng" algn="ctr">
                      <a:solidFill>
                        <a:srgbClr val="01010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7"/>
                  </a:ext>
                </a:extLst>
              </a:tr>
              <a:tr h="400415">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mn-lt"/>
                          <a:cs typeface="Times New Roman" pitchFamily="18" charset="0"/>
                        </a:rPr>
                        <a:t>Catalase </a:t>
                      </a:r>
                    </a:p>
                  </a:txBody>
                  <a:tcPr marL="52070" marR="52070" marT="0" marB="0" horzOverflow="overflow">
                    <a:lnL w="12700" cap="flat" cmpd="sng" algn="ctr">
                      <a:solidFill>
                        <a:srgbClr val="010101"/>
                      </a:solidFill>
                      <a:prstDash val="solid"/>
                      <a:round/>
                      <a:headEnd type="none" w="med" len="med"/>
                      <a:tailEnd type="none" w="med" len="med"/>
                    </a:lnL>
                    <a:lnR w="12700" cap="flat" cmpd="sng" algn="ctr">
                      <a:solidFill>
                        <a:srgbClr val="010101"/>
                      </a:solidFill>
                      <a:prstDash val="solid"/>
                      <a:round/>
                      <a:headEnd type="none" w="med" len="med"/>
                      <a:tailEnd type="none" w="med" len="med"/>
                    </a:lnR>
                    <a:lnT w="12700" cap="flat" cmpd="sng" algn="ctr">
                      <a:solidFill>
                        <a:srgbClr val="010101"/>
                      </a:solidFill>
                      <a:prstDash val="solid"/>
                      <a:round/>
                      <a:headEnd type="none" w="med" len="med"/>
                      <a:tailEnd type="none" w="med" len="med"/>
                    </a:lnT>
                    <a:lnB w="12700" cap="flat" cmpd="sng" algn="ctr">
                      <a:solidFill>
                        <a:srgbClr val="01010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mn-lt"/>
                          <a:cs typeface="Times New Roman" pitchFamily="18" charset="0"/>
                        </a:rPr>
                        <a:t>Positive </a:t>
                      </a:r>
                    </a:p>
                  </a:txBody>
                  <a:tcPr marL="52070" marR="52070" marT="0" marB="0" horzOverflow="overflow">
                    <a:lnL w="12700" cap="flat" cmpd="sng" algn="ctr">
                      <a:solidFill>
                        <a:srgbClr val="010101"/>
                      </a:solidFill>
                      <a:prstDash val="solid"/>
                      <a:round/>
                      <a:headEnd type="none" w="med" len="med"/>
                      <a:tailEnd type="none" w="med" len="med"/>
                    </a:lnL>
                    <a:lnR w="12700" cap="flat" cmpd="sng" algn="ctr">
                      <a:solidFill>
                        <a:srgbClr val="010101"/>
                      </a:solidFill>
                      <a:prstDash val="solid"/>
                      <a:round/>
                      <a:headEnd type="none" w="med" len="med"/>
                      <a:tailEnd type="none" w="med" len="med"/>
                    </a:lnR>
                    <a:lnT w="12700" cap="flat" cmpd="sng" algn="ctr">
                      <a:solidFill>
                        <a:srgbClr val="010101"/>
                      </a:solidFill>
                      <a:prstDash val="solid"/>
                      <a:round/>
                      <a:headEnd type="none" w="med" len="med"/>
                      <a:tailEnd type="none" w="med" len="med"/>
                    </a:lnT>
                    <a:lnB w="12700" cap="flat" cmpd="sng" algn="ctr">
                      <a:solidFill>
                        <a:srgbClr val="01010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mn-lt"/>
                          <a:cs typeface="Times New Roman" pitchFamily="18" charset="0"/>
                        </a:rPr>
                        <a:t>Positive </a:t>
                      </a:r>
                    </a:p>
                  </a:txBody>
                  <a:tcPr marL="52070" marR="52070" marT="0" marB="0" horzOverflow="overflow">
                    <a:lnL w="12700" cap="flat" cmpd="sng" algn="ctr">
                      <a:solidFill>
                        <a:srgbClr val="010101"/>
                      </a:solidFill>
                      <a:prstDash val="solid"/>
                      <a:round/>
                      <a:headEnd type="none" w="med" len="med"/>
                      <a:tailEnd type="none" w="med" len="med"/>
                    </a:lnL>
                    <a:lnR w="12700" cap="flat" cmpd="sng" algn="ctr">
                      <a:solidFill>
                        <a:srgbClr val="010101"/>
                      </a:solidFill>
                      <a:prstDash val="solid"/>
                      <a:round/>
                      <a:headEnd type="none" w="med" len="med"/>
                      <a:tailEnd type="none" w="med" len="med"/>
                    </a:lnR>
                    <a:lnT w="12700" cap="flat" cmpd="sng" algn="ctr">
                      <a:solidFill>
                        <a:srgbClr val="010101"/>
                      </a:solidFill>
                      <a:prstDash val="solid"/>
                      <a:round/>
                      <a:headEnd type="none" w="med" len="med"/>
                      <a:tailEnd type="none" w="med" len="med"/>
                    </a:lnT>
                    <a:lnB w="12700" cap="flat" cmpd="sng" algn="ctr">
                      <a:solidFill>
                        <a:srgbClr val="01010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2683769886"/>
      </p:ext>
    </p:extLst>
  </p:cSld>
  <p:clrMapOvr>
    <a:masterClrMapping/>
  </p:clrMapOvr>
  <p:transition spd="med">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C798E9AD-457E-412E-B5B7-F4296C8238AF}"/>
              </a:ext>
            </a:extLst>
          </p:cNvPr>
          <p:cNvSpPr txBox="1">
            <a:spLocks noChangeArrowheads="1"/>
          </p:cNvSpPr>
          <p:nvPr/>
        </p:nvSpPr>
        <p:spPr>
          <a:xfrm>
            <a:off x="1868488" y="2009776"/>
            <a:ext cx="8743950" cy="2524125"/>
          </a:xfrm>
          <a:prstGeom prst="rect">
            <a:avLst/>
          </a:prstGeom>
        </p:spPr>
        <p:txBody>
          <a:bodyPr/>
          <a:lstStyle/>
          <a:p>
            <a:pPr marL="342900" indent="-342900" fontAlgn="base">
              <a:spcBef>
                <a:spcPct val="20000"/>
              </a:spcBef>
              <a:spcAft>
                <a:spcPct val="0"/>
              </a:spcAft>
              <a:buClr>
                <a:srgbClr val="FFFF99"/>
              </a:buClr>
              <a:buSzPct val="70000"/>
              <a:defRPr/>
            </a:pPr>
            <a:r>
              <a:rPr lang="en-US" sz="3000" kern="0" dirty="0">
                <a:latin typeface="Gill Sans MT"/>
                <a:cs typeface="Arial" panose="020B0604020202020204" pitchFamily="34" charset="0"/>
              </a:rPr>
              <a:t>Gram stain morphology</a:t>
            </a:r>
          </a:p>
          <a:p>
            <a:pPr marL="342900" indent="-342900" fontAlgn="base">
              <a:spcBef>
                <a:spcPct val="20000"/>
              </a:spcBef>
              <a:spcAft>
                <a:spcPct val="0"/>
              </a:spcAft>
              <a:buClr>
                <a:srgbClr val="FFFF99"/>
              </a:buClr>
              <a:buSzPct val="70000"/>
              <a:defRPr/>
            </a:pPr>
            <a:endParaRPr lang="en-US" sz="2000" u="sng" kern="0" dirty="0">
              <a:latin typeface="Gill Sans MT"/>
              <a:cs typeface="Arial" panose="020B0604020202020204" pitchFamily="34" charset="0"/>
            </a:endParaRPr>
          </a:p>
          <a:p>
            <a:pPr marL="914400" lvl="1" indent="-457200" fontAlgn="base">
              <a:spcBef>
                <a:spcPct val="20000"/>
              </a:spcBef>
              <a:spcAft>
                <a:spcPct val="0"/>
              </a:spcAft>
              <a:buClr>
                <a:schemeClr val="tx1"/>
              </a:buClr>
              <a:buSzPct val="70000"/>
              <a:buFont typeface="Arial" panose="020B0604020202020204" pitchFamily="34" charset="0"/>
              <a:buChar char="•"/>
              <a:defRPr/>
            </a:pPr>
            <a:r>
              <a:rPr lang="en-US" sz="2800" kern="0" dirty="0">
                <a:latin typeface="Gill Sans MT"/>
                <a:cs typeface="Arial" panose="020B0604020202020204" pitchFamily="34" charset="0"/>
              </a:rPr>
              <a:t>Straight or slightly curved, Gram negative bacilli</a:t>
            </a:r>
          </a:p>
          <a:p>
            <a:pPr marL="742950" lvl="1" indent="-285750" fontAlgn="base">
              <a:spcBef>
                <a:spcPct val="20000"/>
              </a:spcBef>
              <a:spcAft>
                <a:spcPct val="0"/>
              </a:spcAft>
              <a:buClr>
                <a:schemeClr val="tx1"/>
              </a:buClr>
              <a:buSzPct val="70000"/>
              <a:buFont typeface="Arial" panose="020B0604020202020204" pitchFamily="34" charset="0"/>
              <a:buChar char="•"/>
              <a:defRPr/>
            </a:pPr>
            <a:endParaRPr lang="en-US" sz="1600" kern="0" dirty="0">
              <a:latin typeface="Gill Sans MT"/>
              <a:cs typeface="Arial" panose="020B0604020202020204" pitchFamily="34" charset="0"/>
            </a:endParaRPr>
          </a:p>
          <a:p>
            <a:pPr marL="914400" lvl="1" indent="-457200" fontAlgn="base">
              <a:spcBef>
                <a:spcPct val="20000"/>
              </a:spcBef>
              <a:spcAft>
                <a:spcPct val="0"/>
              </a:spcAft>
              <a:buClr>
                <a:schemeClr val="tx1"/>
              </a:buClr>
              <a:buSzPct val="70000"/>
              <a:buFont typeface="Arial" panose="020B0604020202020204" pitchFamily="34" charset="0"/>
              <a:buChar char="•"/>
              <a:defRPr/>
            </a:pPr>
            <a:r>
              <a:rPr lang="en-US" sz="2800" kern="0" dirty="0">
                <a:latin typeface="Gill Sans MT"/>
                <a:cs typeface="Arial" panose="020B0604020202020204" pitchFamily="34" charset="0"/>
              </a:rPr>
              <a:t>No particular arrangement – some smooth strains show bundling</a:t>
            </a:r>
          </a:p>
          <a:p>
            <a:pPr marL="742950" lvl="1" indent="-285750" fontAlgn="base">
              <a:spcBef>
                <a:spcPct val="20000"/>
              </a:spcBef>
              <a:spcAft>
                <a:spcPct val="0"/>
              </a:spcAft>
              <a:buClr>
                <a:schemeClr val="tx1"/>
              </a:buClr>
              <a:buSzPct val="70000"/>
              <a:buFont typeface="Arial" panose="020B0604020202020204" pitchFamily="34" charset="0"/>
              <a:buChar char="•"/>
              <a:defRPr/>
            </a:pPr>
            <a:endParaRPr lang="en-US" sz="1600" kern="0" dirty="0">
              <a:latin typeface="Gill Sans MT"/>
              <a:cs typeface="Arial" panose="020B0604020202020204" pitchFamily="34" charset="0"/>
            </a:endParaRPr>
          </a:p>
          <a:p>
            <a:pPr marL="914400" lvl="1" indent="-457200" fontAlgn="base">
              <a:spcBef>
                <a:spcPct val="20000"/>
              </a:spcBef>
              <a:spcAft>
                <a:spcPct val="0"/>
              </a:spcAft>
              <a:buClr>
                <a:schemeClr val="tx1"/>
              </a:buClr>
              <a:buSzPct val="70000"/>
              <a:buFont typeface="Arial" panose="020B0604020202020204" pitchFamily="34" charset="0"/>
              <a:buChar char="•"/>
              <a:defRPr/>
            </a:pPr>
            <a:r>
              <a:rPr lang="en-US" sz="2800" kern="0" dirty="0">
                <a:latin typeface="Gill Sans MT"/>
                <a:cs typeface="Arial" panose="020B0604020202020204" pitchFamily="34" charset="0"/>
              </a:rPr>
              <a:t>May demonstrate bipolar  morphology in direct specimens  </a:t>
            </a:r>
          </a:p>
        </p:txBody>
      </p:sp>
      <p:sp>
        <p:nvSpPr>
          <p:cNvPr id="3" name="Rectangle 7">
            <a:extLst>
              <a:ext uri="{FF2B5EF4-FFF2-40B4-BE49-F238E27FC236}">
                <a16:creationId xmlns:a16="http://schemas.microsoft.com/office/drawing/2014/main" id="{613A49C7-7112-40EC-82A1-AFFB26A0BF84}"/>
              </a:ext>
            </a:extLst>
          </p:cNvPr>
          <p:cNvSpPr txBox="1">
            <a:spLocks noChangeArrowheads="1"/>
          </p:cNvSpPr>
          <p:nvPr/>
        </p:nvSpPr>
        <p:spPr>
          <a:xfrm>
            <a:off x="609600" y="274638"/>
            <a:ext cx="11506200" cy="1143000"/>
          </a:xfrm>
          <a:prstGeom prst="rect">
            <a:avLst/>
          </a:prstGeom>
        </p:spPr>
        <p:txBody>
          <a:bodyPr anchor="ctr"/>
          <a:lstStyle/>
          <a:p>
            <a:pPr fontAlgn="base">
              <a:spcBef>
                <a:spcPct val="0"/>
              </a:spcBef>
              <a:spcAft>
                <a:spcPct val="0"/>
              </a:spcAft>
              <a:defRPr/>
            </a:pPr>
            <a:r>
              <a:rPr lang="en-US" sz="4000" kern="0" dirty="0">
                <a:solidFill>
                  <a:srgbClr val="00A0AF"/>
                </a:solidFill>
                <a:latin typeface="+mj-lt"/>
                <a:cs typeface="Arial" panose="020B0604020202020204" pitchFamily="34" charset="0"/>
              </a:rPr>
              <a:t>Sentinel Laboratory Procedures for </a:t>
            </a:r>
            <a:r>
              <a:rPr lang="en-US" sz="4000" i="1" kern="0" dirty="0">
                <a:solidFill>
                  <a:srgbClr val="00A0AF"/>
                </a:solidFill>
                <a:latin typeface="+mj-lt"/>
                <a:cs typeface="Arial" panose="020B0604020202020204" pitchFamily="34" charset="0"/>
              </a:rPr>
              <a:t>Burkholderia pseudomallei</a:t>
            </a:r>
          </a:p>
        </p:txBody>
      </p:sp>
    </p:spTree>
    <p:extLst>
      <p:ext uri="{BB962C8B-B14F-4D97-AF65-F5344CB8AC3E}">
        <p14:creationId xmlns:p14="http://schemas.microsoft.com/office/powerpoint/2010/main" val="1367107182"/>
      </p:ext>
    </p:extLst>
  </p:cSld>
  <p:clrMapOvr>
    <a:masterClrMapping/>
  </p:clrMapOvr>
  <p:transition spd="med">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7">
            <a:extLst>
              <a:ext uri="{FF2B5EF4-FFF2-40B4-BE49-F238E27FC236}">
                <a16:creationId xmlns:a16="http://schemas.microsoft.com/office/drawing/2014/main" id="{ABA50909-5B9F-46B3-8BC7-9CB1CACBC9BB}"/>
              </a:ext>
            </a:extLst>
          </p:cNvPr>
          <p:cNvSpPr>
            <a:spLocks noGrp="1" noChangeArrowheads="1"/>
          </p:cNvSpPr>
          <p:nvPr>
            <p:ph type="title"/>
          </p:nvPr>
        </p:nvSpPr>
        <p:spPr>
          <a:xfrm>
            <a:off x="609600" y="274638"/>
            <a:ext cx="10115551" cy="1277273"/>
          </a:xfrm>
        </p:spPr>
        <p:txBody>
          <a:bodyPr/>
          <a:lstStyle/>
          <a:p>
            <a:pPr algn="l" eaLnBrk="1" hangingPunct="1">
              <a:defRPr/>
            </a:pPr>
            <a:r>
              <a:rPr lang="en-US" b="0" dirty="0"/>
              <a:t>Sentinel Laboratory Procedures for </a:t>
            </a:r>
            <a:r>
              <a:rPr lang="en-US" b="0" i="1" dirty="0"/>
              <a:t>Burkholderia</a:t>
            </a:r>
            <a:r>
              <a:rPr lang="en-US" b="0" dirty="0"/>
              <a:t> spp.</a:t>
            </a:r>
            <a:endParaRPr lang="en-US" b="0" i="1" dirty="0"/>
          </a:p>
        </p:txBody>
      </p:sp>
      <p:sp>
        <p:nvSpPr>
          <p:cNvPr id="1092611" name="Rectangle 3">
            <a:extLst>
              <a:ext uri="{FF2B5EF4-FFF2-40B4-BE49-F238E27FC236}">
                <a16:creationId xmlns:a16="http://schemas.microsoft.com/office/drawing/2014/main" id="{2583008A-70DE-43F1-A206-766CBEAA0BA2}"/>
              </a:ext>
            </a:extLst>
          </p:cNvPr>
          <p:cNvSpPr>
            <a:spLocks noGrp="1" noChangeArrowheads="1"/>
          </p:cNvSpPr>
          <p:nvPr>
            <p:ph sz="half" idx="1"/>
          </p:nvPr>
        </p:nvSpPr>
        <p:spPr>
          <a:xfrm>
            <a:off x="2741614" y="2706688"/>
            <a:ext cx="4814887" cy="3390900"/>
          </a:xfrm>
        </p:spPr>
        <p:txBody>
          <a:bodyPr/>
          <a:lstStyle/>
          <a:p>
            <a:pPr eaLnBrk="1" hangingPunct="1">
              <a:lnSpc>
                <a:spcPct val="90000"/>
              </a:lnSpc>
              <a:defRPr/>
            </a:pPr>
            <a:r>
              <a:rPr lang="en-US" sz="2400" i="1" dirty="0"/>
              <a:t>Burkholderia </a:t>
            </a:r>
            <a:r>
              <a:rPr lang="en-US" sz="2400" i="1" dirty="0" err="1"/>
              <a:t>cepacia</a:t>
            </a:r>
            <a:endParaRPr lang="en-US" sz="2400" i="1" dirty="0"/>
          </a:p>
          <a:p>
            <a:pPr eaLnBrk="1" hangingPunct="1">
              <a:lnSpc>
                <a:spcPct val="90000"/>
              </a:lnSpc>
              <a:defRPr/>
            </a:pPr>
            <a:r>
              <a:rPr lang="en-US" sz="2400" i="1" dirty="0"/>
              <a:t>Burkholderia gladioli</a:t>
            </a:r>
          </a:p>
          <a:p>
            <a:pPr eaLnBrk="1" hangingPunct="1">
              <a:lnSpc>
                <a:spcPct val="90000"/>
              </a:lnSpc>
              <a:defRPr/>
            </a:pPr>
            <a:r>
              <a:rPr lang="en-US" sz="2400" i="1" dirty="0"/>
              <a:t>Burkholderia </a:t>
            </a:r>
            <a:r>
              <a:rPr lang="en-US" sz="2400" i="1" dirty="0" err="1"/>
              <a:t>thailandensis</a:t>
            </a:r>
            <a:endParaRPr lang="en-US" sz="2400" i="1" dirty="0"/>
          </a:p>
          <a:p>
            <a:pPr eaLnBrk="1" hangingPunct="1">
              <a:lnSpc>
                <a:spcPct val="90000"/>
              </a:lnSpc>
              <a:defRPr/>
            </a:pPr>
            <a:r>
              <a:rPr lang="en-US" sz="2400" i="1" dirty="0"/>
              <a:t>Pseudomonas </a:t>
            </a:r>
            <a:r>
              <a:rPr lang="en-US" sz="2400" i="1" dirty="0" err="1"/>
              <a:t>mendocina</a:t>
            </a:r>
            <a:endParaRPr lang="en-US" sz="2400" i="1" dirty="0"/>
          </a:p>
          <a:p>
            <a:pPr eaLnBrk="1" hangingPunct="1">
              <a:lnSpc>
                <a:spcPct val="90000"/>
              </a:lnSpc>
              <a:defRPr/>
            </a:pPr>
            <a:r>
              <a:rPr lang="en-US" sz="2400" i="1" dirty="0"/>
              <a:t>Pseudomonas </a:t>
            </a:r>
            <a:r>
              <a:rPr lang="en-US" sz="2400" i="1" dirty="0" err="1"/>
              <a:t>stutzeri</a:t>
            </a:r>
            <a:endParaRPr lang="en-US" sz="2400" i="1" dirty="0"/>
          </a:p>
          <a:p>
            <a:pPr eaLnBrk="1" hangingPunct="1">
              <a:lnSpc>
                <a:spcPct val="90000"/>
              </a:lnSpc>
              <a:defRPr/>
            </a:pPr>
            <a:r>
              <a:rPr lang="en-US" sz="2400" i="1" dirty="0" err="1"/>
              <a:t>Ralstonia</a:t>
            </a:r>
            <a:r>
              <a:rPr lang="en-US" sz="2400" i="1" dirty="0"/>
              <a:t> </a:t>
            </a:r>
            <a:r>
              <a:rPr lang="en-US" sz="2400" i="1" dirty="0" err="1"/>
              <a:t>picketii</a:t>
            </a:r>
            <a:endParaRPr lang="en-US" sz="2400" i="1" dirty="0"/>
          </a:p>
          <a:p>
            <a:pPr eaLnBrk="1" hangingPunct="1">
              <a:lnSpc>
                <a:spcPct val="90000"/>
              </a:lnSpc>
              <a:defRPr/>
            </a:pPr>
            <a:r>
              <a:rPr lang="en-US" sz="2400" i="1" dirty="0" err="1"/>
              <a:t>Stenotrophomonas</a:t>
            </a:r>
            <a:r>
              <a:rPr lang="en-US" sz="2400" i="1" dirty="0"/>
              <a:t> </a:t>
            </a:r>
            <a:r>
              <a:rPr lang="en-US" sz="2400" i="1" dirty="0" err="1"/>
              <a:t>maltophilia</a:t>
            </a:r>
            <a:endParaRPr lang="en-US" sz="2400" i="1" dirty="0"/>
          </a:p>
          <a:p>
            <a:pPr eaLnBrk="1" hangingPunct="1">
              <a:lnSpc>
                <a:spcPct val="90000"/>
              </a:lnSpc>
              <a:defRPr/>
            </a:pPr>
            <a:r>
              <a:rPr lang="en-US" sz="2400" i="1" dirty="0" err="1"/>
              <a:t>Acinetobacter</a:t>
            </a:r>
            <a:r>
              <a:rPr lang="en-US" sz="2400" i="1" dirty="0"/>
              <a:t> </a:t>
            </a:r>
            <a:r>
              <a:rPr lang="en-US" sz="2400" dirty="0"/>
              <a:t>spp.</a:t>
            </a:r>
          </a:p>
          <a:p>
            <a:pPr lvl="1" eaLnBrk="1" hangingPunct="1">
              <a:lnSpc>
                <a:spcPct val="90000"/>
              </a:lnSpc>
              <a:defRPr/>
            </a:pPr>
            <a:endParaRPr lang="en-US" sz="2800" i="1" dirty="0"/>
          </a:p>
        </p:txBody>
      </p:sp>
      <p:sp>
        <p:nvSpPr>
          <p:cNvPr id="7" name="TextBox 6">
            <a:extLst>
              <a:ext uri="{FF2B5EF4-FFF2-40B4-BE49-F238E27FC236}">
                <a16:creationId xmlns:a16="http://schemas.microsoft.com/office/drawing/2014/main" id="{14A802E0-61A4-4F01-9658-6E8EB81CF017}"/>
              </a:ext>
            </a:extLst>
          </p:cNvPr>
          <p:cNvSpPr txBox="1"/>
          <p:nvPr/>
        </p:nvSpPr>
        <p:spPr>
          <a:xfrm>
            <a:off x="1881189" y="1971675"/>
            <a:ext cx="5907087" cy="554038"/>
          </a:xfrm>
          <a:prstGeom prst="rect">
            <a:avLst/>
          </a:prstGeom>
          <a:noFill/>
        </p:spPr>
        <p:txBody>
          <a:bodyPr>
            <a:spAutoFit/>
          </a:bodyPr>
          <a:lstStyle/>
          <a:p>
            <a:pPr eaLnBrk="0" fontAlgn="base" hangingPunct="0">
              <a:spcBef>
                <a:spcPct val="50000"/>
              </a:spcBef>
              <a:spcAft>
                <a:spcPct val="0"/>
              </a:spcAft>
              <a:defRPr/>
            </a:pPr>
            <a:r>
              <a:rPr lang="en-US" sz="3000" dirty="0">
                <a:latin typeface="Gill Sans MT" panose="020B0502020104020203" pitchFamily="34" charset="0"/>
                <a:cs typeface="Arial" panose="020B0604020202020204" pitchFamily="34" charset="0"/>
              </a:rPr>
              <a:t>Similar </a:t>
            </a:r>
            <a:r>
              <a:rPr lang="en-US" sz="3000" dirty="0" smtClean="0">
                <a:latin typeface="Gill Sans MT" panose="020B0502020104020203" pitchFamily="34" charset="0"/>
                <a:cs typeface="Arial" panose="020B0604020202020204" pitchFamily="34" charset="0"/>
              </a:rPr>
              <a:t>organisms:</a:t>
            </a:r>
            <a:endParaRPr lang="en-US" sz="3000" dirty="0">
              <a:latin typeface="Gill Sans MT" panose="020B0502020104020203" pitchFamily="34" charset="0"/>
              <a:cs typeface="Arial" panose="020B0604020202020204" pitchFamily="34" charset="0"/>
            </a:endParaRPr>
          </a:p>
        </p:txBody>
      </p:sp>
    </p:spTree>
    <p:extLst>
      <p:ext uri="{BB962C8B-B14F-4D97-AF65-F5344CB8AC3E}">
        <p14:creationId xmlns:p14="http://schemas.microsoft.com/office/powerpoint/2010/main" val="9437666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426" name="Rounded Rectangle 2"/>
          <p:cNvSpPr>
            <a:spLocks noChangeArrowheads="1"/>
          </p:cNvSpPr>
          <p:nvPr/>
        </p:nvSpPr>
        <p:spPr bwMode="auto">
          <a:xfrm>
            <a:off x="3806826" y="242889"/>
            <a:ext cx="7413625" cy="1849437"/>
          </a:xfrm>
          <a:prstGeom prst="roundRect">
            <a:avLst>
              <a:gd name="adj" fmla="val 16667"/>
            </a:avLst>
          </a:prstGeom>
          <a:solidFill>
            <a:srgbClr val="FFFFFF"/>
          </a:solidFill>
          <a:ln w="25400">
            <a:solidFill>
              <a:srgbClr val="4F81BD"/>
            </a:solidFill>
            <a:round/>
            <a:headEnd/>
            <a:tailEnd/>
          </a:ln>
        </p:spPr>
        <p:txBody>
          <a:bodyPr anchor="ct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eaLnBrk="0" fontAlgn="base" hangingPunct="0">
              <a:spcBef>
                <a:spcPct val="0"/>
              </a:spcBef>
              <a:spcAft>
                <a:spcPct val="0"/>
              </a:spcAft>
              <a:buClrTx/>
              <a:buSzTx/>
              <a:buNone/>
            </a:pPr>
            <a:r>
              <a:rPr lang="en-US" altLang="en-US" sz="1400" b="1" u="sng" dirty="0">
                <a:latin typeface="Calibri" panose="020F0502020204030204" pitchFamily="34" charset="0"/>
                <a:cs typeface="Arial" panose="020B0604020202020204" pitchFamily="34" charset="0"/>
              </a:rPr>
              <a:t>Major characteristics of </a:t>
            </a:r>
            <a:r>
              <a:rPr lang="en-US" altLang="en-US" sz="1400" b="1" i="1" u="sng" dirty="0" err="1">
                <a:latin typeface="Calibri" panose="020F0502020204030204" pitchFamily="34" charset="0"/>
                <a:cs typeface="Arial" panose="020B0604020202020204" pitchFamily="34" charset="0"/>
              </a:rPr>
              <a:t>Burkholderia</a:t>
            </a:r>
            <a:r>
              <a:rPr lang="en-US" altLang="en-US" sz="1400" b="1" i="1" u="sng" dirty="0">
                <a:latin typeface="Calibri" panose="020F0502020204030204" pitchFamily="34" charset="0"/>
                <a:cs typeface="Arial" panose="020B0604020202020204" pitchFamily="34" charset="0"/>
              </a:rPr>
              <a:t> </a:t>
            </a:r>
            <a:r>
              <a:rPr lang="en-US" altLang="en-US" sz="1400" b="1" i="1" u="sng" dirty="0" err="1">
                <a:latin typeface="Calibri" panose="020F0502020204030204" pitchFamily="34" charset="0"/>
                <a:cs typeface="Arial" panose="020B0604020202020204" pitchFamily="34" charset="0"/>
              </a:rPr>
              <a:t>pseudomallei</a:t>
            </a:r>
            <a:r>
              <a:rPr lang="en-US" altLang="en-US" sz="1400" b="1" u="sng" dirty="0">
                <a:latin typeface="Calibri" panose="020F0502020204030204" pitchFamily="34" charset="0"/>
                <a:cs typeface="Arial" panose="020B0604020202020204" pitchFamily="34" charset="0"/>
              </a:rPr>
              <a:t>:</a:t>
            </a:r>
            <a:endParaRPr lang="en-US" altLang="en-US" sz="1400" b="1" u="sng" dirty="0">
              <a:cs typeface="Arial" panose="020B0604020202020204" pitchFamily="34" charset="0"/>
            </a:endParaRPr>
          </a:p>
          <a:p>
            <a:pPr algn="ctr" eaLnBrk="0" fontAlgn="base" hangingPunct="0">
              <a:spcBef>
                <a:spcPct val="0"/>
              </a:spcBef>
              <a:spcAft>
                <a:spcPct val="0"/>
              </a:spcAft>
              <a:buClrTx/>
              <a:buSzTx/>
              <a:buNone/>
            </a:pPr>
            <a:r>
              <a:rPr lang="en-US" altLang="en-US" sz="1400" b="1" u="sng" dirty="0">
                <a:latin typeface="Calibri" panose="020F0502020204030204" pitchFamily="34" charset="0"/>
                <a:cs typeface="Arial" panose="020B0604020202020204" pitchFamily="34" charset="0"/>
              </a:rPr>
              <a:t>Gram stain morphology:</a:t>
            </a:r>
            <a:r>
              <a:rPr lang="en-US" altLang="en-US" sz="1400" dirty="0">
                <a:latin typeface="Calibri" panose="020F0502020204030204" pitchFamily="34" charset="0"/>
                <a:cs typeface="Arial" panose="020B0604020202020204" pitchFamily="34" charset="0"/>
              </a:rPr>
              <a:t> Gram negative bacilli, straight or slightly curved, may demonstrate bipolar morphology at 24 h and peripheral staining, like endospores, when cultures are older</a:t>
            </a:r>
            <a:endParaRPr lang="en-US" altLang="en-US" sz="1400" dirty="0">
              <a:cs typeface="Arial" panose="020B0604020202020204" pitchFamily="34" charset="0"/>
            </a:endParaRPr>
          </a:p>
          <a:p>
            <a:pPr algn="ctr" eaLnBrk="0" fontAlgn="base" hangingPunct="0">
              <a:spcBef>
                <a:spcPct val="0"/>
              </a:spcBef>
              <a:spcAft>
                <a:spcPct val="0"/>
              </a:spcAft>
              <a:buClrTx/>
              <a:buSzTx/>
              <a:buNone/>
            </a:pPr>
            <a:r>
              <a:rPr lang="en-US" altLang="en-US" sz="1400" b="1" u="sng" dirty="0">
                <a:latin typeface="Calibri" panose="020F0502020204030204" pitchFamily="34" charset="0"/>
                <a:cs typeface="Arial" panose="020B0604020202020204" pitchFamily="34" charset="0"/>
              </a:rPr>
              <a:t>Colony morphology:</a:t>
            </a:r>
            <a:r>
              <a:rPr lang="en-US" altLang="en-US" sz="1400" dirty="0">
                <a:latin typeface="Calibri" panose="020F0502020204030204" pitchFamily="34" charset="0"/>
                <a:cs typeface="Arial" panose="020B0604020202020204" pitchFamily="34" charset="0"/>
              </a:rPr>
              <a:t> Poor growth at 24 </a:t>
            </a:r>
            <a:r>
              <a:rPr lang="en-US" altLang="en-US" sz="1400" dirty="0" err="1">
                <a:latin typeface="Calibri" panose="020F0502020204030204" pitchFamily="34" charset="0"/>
                <a:cs typeface="Arial" panose="020B0604020202020204" pitchFamily="34" charset="0"/>
              </a:rPr>
              <a:t>hrs</a:t>
            </a:r>
            <a:r>
              <a:rPr lang="en-US" altLang="en-US" sz="1400" dirty="0">
                <a:latin typeface="Calibri" panose="020F0502020204030204" pitchFamily="34" charset="0"/>
                <a:cs typeface="Arial" panose="020B0604020202020204" pitchFamily="34" charset="0"/>
              </a:rPr>
              <a:t>; good growth of smooth, creamy colonies at 48 </a:t>
            </a:r>
            <a:r>
              <a:rPr lang="en-US" altLang="en-US" sz="1400" dirty="0" err="1">
                <a:latin typeface="Calibri" panose="020F0502020204030204" pitchFamily="34" charset="0"/>
                <a:cs typeface="Arial" panose="020B0604020202020204" pitchFamily="34" charset="0"/>
              </a:rPr>
              <a:t>hrs</a:t>
            </a:r>
            <a:r>
              <a:rPr lang="en-US" altLang="en-US" sz="1400" dirty="0">
                <a:latin typeface="Calibri" panose="020F0502020204030204" pitchFamily="34" charset="0"/>
                <a:cs typeface="Arial" panose="020B0604020202020204" pitchFamily="34" charset="0"/>
              </a:rPr>
              <a:t> on BAP; may develop metallic sheen at 48 </a:t>
            </a:r>
            <a:r>
              <a:rPr lang="en-US" altLang="en-US" sz="1400" dirty="0" err="1">
                <a:latin typeface="Calibri" panose="020F0502020204030204" pitchFamily="34" charset="0"/>
                <a:cs typeface="Arial" panose="020B0604020202020204" pitchFamily="34" charset="0"/>
              </a:rPr>
              <a:t>hrs</a:t>
            </a:r>
            <a:r>
              <a:rPr lang="en-US" altLang="en-US" sz="1400" dirty="0">
                <a:latin typeface="Calibri" panose="020F0502020204030204" pitchFamily="34" charset="0"/>
                <a:cs typeface="Arial" panose="020B0604020202020204" pitchFamily="34" charset="0"/>
              </a:rPr>
              <a:t> and wrinkled colonies in time; non-hemolytic; may have non-violet pigment. No pigment on Mueller-Hinton agar. Often demonstrates strong characteristic musty, earthy odor; growth on MAC/EMB in 48 hrs.</a:t>
            </a:r>
            <a:endParaRPr lang="en-US" altLang="en-US" sz="1400" dirty="0">
              <a:cs typeface="Arial" panose="020B0604020202020204" pitchFamily="34" charset="0"/>
            </a:endParaRPr>
          </a:p>
          <a:p>
            <a:pPr algn="ctr" eaLnBrk="0" fontAlgn="base" hangingPunct="0">
              <a:spcBef>
                <a:spcPct val="0"/>
              </a:spcBef>
              <a:spcAft>
                <a:spcPct val="0"/>
              </a:spcAft>
              <a:buClrTx/>
              <a:buSzTx/>
              <a:buNone/>
            </a:pPr>
            <a:r>
              <a:rPr lang="en-US" altLang="en-US" sz="1400" b="1" u="sng" dirty="0">
                <a:latin typeface="Calibri" panose="020F0502020204030204" pitchFamily="34" charset="0"/>
                <a:cs typeface="Arial" panose="020B0604020202020204" pitchFamily="34" charset="0"/>
              </a:rPr>
              <a:t>Reactions:</a:t>
            </a:r>
            <a:r>
              <a:rPr lang="en-US" altLang="en-US" sz="1400" dirty="0">
                <a:latin typeface="Calibri" panose="020F0502020204030204" pitchFamily="34" charset="0"/>
                <a:cs typeface="Arial" panose="020B0604020202020204" pitchFamily="34" charset="0"/>
              </a:rPr>
              <a:t> Oxidase positive; indole negative</a:t>
            </a:r>
            <a:endParaRPr lang="en-US" altLang="en-US" sz="1400" dirty="0">
              <a:cs typeface="Arial" panose="020B0604020202020204" pitchFamily="34" charset="0"/>
            </a:endParaRPr>
          </a:p>
        </p:txBody>
      </p:sp>
      <p:sp>
        <p:nvSpPr>
          <p:cNvPr id="359427" name="Rounded Rectangle 3"/>
          <p:cNvSpPr>
            <a:spLocks noChangeArrowheads="1"/>
          </p:cNvSpPr>
          <p:nvPr/>
        </p:nvSpPr>
        <p:spPr bwMode="auto">
          <a:xfrm>
            <a:off x="4287838" y="2497139"/>
            <a:ext cx="2679700" cy="339725"/>
          </a:xfrm>
          <a:prstGeom prst="roundRect">
            <a:avLst>
              <a:gd name="adj" fmla="val 16667"/>
            </a:avLst>
          </a:prstGeom>
          <a:solidFill>
            <a:srgbClr val="FFFFFF"/>
          </a:solidFill>
          <a:ln w="25400">
            <a:solidFill>
              <a:srgbClr val="4F81BD"/>
            </a:solidFill>
            <a:round/>
            <a:headEnd/>
            <a:tailEnd/>
          </a:ln>
        </p:spPr>
        <p:txBody>
          <a:bodyPr anchor="ct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eaLnBrk="0" fontAlgn="base" hangingPunct="0">
              <a:spcBef>
                <a:spcPct val="0"/>
              </a:spcBef>
              <a:spcAft>
                <a:spcPct val="0"/>
              </a:spcAft>
              <a:buClrTx/>
              <a:buSzTx/>
              <a:buNone/>
            </a:pPr>
            <a:r>
              <a:rPr lang="en-US" altLang="en-US" sz="1100">
                <a:solidFill>
                  <a:srgbClr val="003399"/>
                </a:solidFill>
                <a:latin typeface="Calibri" panose="020F0502020204030204" pitchFamily="34" charset="0"/>
                <a:cs typeface="Arial" panose="020B0604020202020204" pitchFamily="34" charset="0"/>
              </a:rPr>
              <a:t>Growth on MAC/EMB?</a:t>
            </a:r>
            <a:endParaRPr lang="en-US" altLang="en-US" sz="2400">
              <a:solidFill>
                <a:srgbClr val="003399"/>
              </a:solidFill>
              <a:cs typeface="Arial" panose="020B0604020202020204" pitchFamily="34" charset="0"/>
            </a:endParaRPr>
          </a:p>
        </p:txBody>
      </p:sp>
      <p:sp>
        <p:nvSpPr>
          <p:cNvPr id="359428" name="Rounded Rectangle 4"/>
          <p:cNvSpPr>
            <a:spLocks noChangeArrowheads="1"/>
          </p:cNvSpPr>
          <p:nvPr/>
        </p:nvSpPr>
        <p:spPr bwMode="auto">
          <a:xfrm>
            <a:off x="4264025" y="3197226"/>
            <a:ext cx="2679700" cy="328613"/>
          </a:xfrm>
          <a:prstGeom prst="roundRect">
            <a:avLst>
              <a:gd name="adj" fmla="val 16667"/>
            </a:avLst>
          </a:prstGeom>
          <a:solidFill>
            <a:srgbClr val="FFFFFF"/>
          </a:solidFill>
          <a:ln w="25400">
            <a:solidFill>
              <a:srgbClr val="4F81BD"/>
            </a:solidFill>
            <a:round/>
            <a:headEnd/>
            <a:tailEnd/>
          </a:ln>
        </p:spPr>
        <p:txBody>
          <a:bodyPr anchor="ct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eaLnBrk="0" fontAlgn="base" hangingPunct="0">
              <a:spcBef>
                <a:spcPct val="0"/>
              </a:spcBef>
              <a:spcAft>
                <a:spcPct val="0"/>
              </a:spcAft>
              <a:buClrTx/>
              <a:buSzTx/>
              <a:buNone/>
            </a:pPr>
            <a:r>
              <a:rPr lang="en-US" altLang="en-US" sz="1100">
                <a:solidFill>
                  <a:srgbClr val="003399"/>
                </a:solidFill>
                <a:latin typeface="Calibri" panose="020F0502020204030204" pitchFamily="34" charset="0"/>
                <a:cs typeface="Arial" panose="020B0604020202020204" pitchFamily="34" charset="0"/>
              </a:rPr>
              <a:t>Oxidase positive and indole negative?</a:t>
            </a:r>
            <a:endParaRPr lang="en-US" altLang="en-US" sz="2400">
              <a:solidFill>
                <a:srgbClr val="003399"/>
              </a:solidFill>
              <a:cs typeface="Arial" panose="020B0604020202020204" pitchFamily="34" charset="0"/>
            </a:endParaRPr>
          </a:p>
        </p:txBody>
      </p:sp>
      <p:sp>
        <p:nvSpPr>
          <p:cNvPr id="359429" name="Rounded Rectangle 5"/>
          <p:cNvSpPr>
            <a:spLocks noChangeArrowheads="1"/>
          </p:cNvSpPr>
          <p:nvPr/>
        </p:nvSpPr>
        <p:spPr bwMode="auto">
          <a:xfrm>
            <a:off x="4287838" y="3841750"/>
            <a:ext cx="2679700" cy="552450"/>
          </a:xfrm>
          <a:prstGeom prst="roundRect">
            <a:avLst>
              <a:gd name="adj" fmla="val 16667"/>
            </a:avLst>
          </a:prstGeom>
          <a:solidFill>
            <a:srgbClr val="FFFFFF"/>
          </a:solidFill>
          <a:ln w="25400">
            <a:solidFill>
              <a:srgbClr val="4F81BD"/>
            </a:solidFill>
            <a:round/>
            <a:headEnd/>
            <a:tailEnd/>
          </a:ln>
        </p:spPr>
        <p:txBody>
          <a:bodyPr anchor="ct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eaLnBrk="0" fontAlgn="base" hangingPunct="0">
              <a:spcBef>
                <a:spcPct val="0"/>
              </a:spcBef>
              <a:spcAft>
                <a:spcPct val="0"/>
              </a:spcAft>
              <a:buClrTx/>
              <a:buSzTx/>
              <a:buNone/>
            </a:pPr>
            <a:r>
              <a:rPr lang="en-US" altLang="en-US" sz="1100">
                <a:solidFill>
                  <a:srgbClr val="003399"/>
                </a:solidFill>
                <a:latin typeface="Calibri" panose="020F0502020204030204" pitchFamily="34" charset="0"/>
                <a:cs typeface="Arial" panose="020B0604020202020204" pitchFamily="34" charset="0"/>
              </a:rPr>
              <a:t>Polymyxin B or colistin; no zone or growth on B </a:t>
            </a:r>
            <a:r>
              <a:rPr lang="en-US" altLang="en-US" sz="1100" i="1">
                <a:solidFill>
                  <a:srgbClr val="003399"/>
                </a:solidFill>
                <a:latin typeface="Calibri" panose="020F0502020204030204" pitchFamily="34" charset="0"/>
                <a:cs typeface="Arial" panose="020B0604020202020204" pitchFamily="34" charset="0"/>
              </a:rPr>
              <a:t>cepacia</a:t>
            </a:r>
            <a:r>
              <a:rPr lang="en-US" altLang="en-US" sz="1100">
                <a:solidFill>
                  <a:srgbClr val="003399"/>
                </a:solidFill>
                <a:latin typeface="Calibri" panose="020F0502020204030204" pitchFamily="34" charset="0"/>
                <a:cs typeface="Arial" panose="020B0604020202020204" pitchFamily="34" charset="0"/>
              </a:rPr>
              <a:t> selective agars</a:t>
            </a:r>
            <a:endParaRPr lang="en-US" altLang="en-US" sz="2400">
              <a:solidFill>
                <a:srgbClr val="003399"/>
              </a:solidFill>
              <a:cs typeface="Arial" panose="020B0604020202020204" pitchFamily="34" charset="0"/>
            </a:endParaRPr>
          </a:p>
        </p:txBody>
      </p:sp>
      <p:sp>
        <p:nvSpPr>
          <p:cNvPr id="359430" name="Rounded Rectangle 8"/>
          <p:cNvSpPr>
            <a:spLocks noChangeArrowheads="1"/>
          </p:cNvSpPr>
          <p:nvPr/>
        </p:nvSpPr>
        <p:spPr bwMode="auto">
          <a:xfrm>
            <a:off x="8486775" y="2308226"/>
            <a:ext cx="2586038" cy="733425"/>
          </a:xfrm>
          <a:prstGeom prst="roundRect">
            <a:avLst>
              <a:gd name="adj" fmla="val 16667"/>
            </a:avLst>
          </a:prstGeom>
          <a:solidFill>
            <a:srgbClr val="FFFFFF"/>
          </a:solidFill>
          <a:ln w="25400">
            <a:solidFill>
              <a:srgbClr val="4F81BD"/>
            </a:solidFill>
            <a:round/>
            <a:headEnd/>
            <a:tailEnd/>
          </a:ln>
        </p:spPr>
        <p:txBody>
          <a:bodyPr anchor="ct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eaLnBrk="0" fontAlgn="base" hangingPunct="0">
              <a:spcBef>
                <a:spcPct val="0"/>
              </a:spcBef>
              <a:spcAft>
                <a:spcPct val="0"/>
              </a:spcAft>
              <a:buClrTx/>
              <a:buSzTx/>
              <a:buNone/>
            </a:pPr>
            <a:r>
              <a:rPr lang="en-US" altLang="en-US" sz="1100">
                <a:solidFill>
                  <a:srgbClr val="003399"/>
                </a:solidFill>
                <a:latin typeface="Calibri" panose="020F0502020204030204" pitchFamily="34" charset="0"/>
                <a:cs typeface="Arial" panose="020B0604020202020204" pitchFamily="34" charset="0"/>
              </a:rPr>
              <a:t>Rule out other agents such as </a:t>
            </a:r>
            <a:r>
              <a:rPr lang="en-US" altLang="en-US" sz="1100" i="1">
                <a:solidFill>
                  <a:srgbClr val="003399"/>
                </a:solidFill>
                <a:latin typeface="Calibri" panose="020F0502020204030204" pitchFamily="34" charset="0"/>
                <a:cs typeface="Arial" panose="020B0604020202020204" pitchFamily="34" charset="0"/>
              </a:rPr>
              <a:t>Burkholderia mallei</a:t>
            </a:r>
            <a:r>
              <a:rPr lang="en-US" altLang="en-US" sz="1100">
                <a:solidFill>
                  <a:srgbClr val="003399"/>
                </a:solidFill>
                <a:latin typeface="Calibri" panose="020F0502020204030204" pitchFamily="34" charset="0"/>
                <a:cs typeface="Arial" panose="020B0604020202020204" pitchFamily="34" charset="0"/>
              </a:rPr>
              <a:t>, </a:t>
            </a:r>
            <a:r>
              <a:rPr lang="en-US" altLang="en-US" sz="1100" i="1">
                <a:solidFill>
                  <a:srgbClr val="003399"/>
                </a:solidFill>
                <a:latin typeface="Calibri" panose="020F0502020204030204" pitchFamily="34" charset="0"/>
                <a:cs typeface="Arial" panose="020B0604020202020204" pitchFamily="34" charset="0"/>
              </a:rPr>
              <a:t>Brucella</a:t>
            </a:r>
            <a:r>
              <a:rPr lang="en-US" altLang="en-US" sz="1100">
                <a:solidFill>
                  <a:srgbClr val="003399"/>
                </a:solidFill>
                <a:latin typeface="Calibri" panose="020F0502020204030204" pitchFamily="34" charset="0"/>
                <a:cs typeface="Arial" panose="020B0604020202020204" pitchFamily="34" charset="0"/>
              </a:rPr>
              <a:t> and </a:t>
            </a:r>
            <a:r>
              <a:rPr lang="en-US" altLang="en-US" sz="1100" i="1">
                <a:solidFill>
                  <a:srgbClr val="003399"/>
                </a:solidFill>
                <a:latin typeface="Calibri" panose="020F0502020204030204" pitchFamily="34" charset="0"/>
                <a:cs typeface="Arial" panose="020B0604020202020204" pitchFamily="34" charset="0"/>
              </a:rPr>
              <a:t>Francisella</a:t>
            </a:r>
            <a:endParaRPr lang="en-US" altLang="en-US" sz="2400">
              <a:solidFill>
                <a:srgbClr val="003399"/>
              </a:solidFill>
              <a:cs typeface="Arial" panose="020B0604020202020204" pitchFamily="34" charset="0"/>
            </a:endParaRPr>
          </a:p>
        </p:txBody>
      </p:sp>
      <p:sp>
        <p:nvSpPr>
          <p:cNvPr id="359431" name="Rounded Rectangle 9"/>
          <p:cNvSpPr>
            <a:spLocks noChangeArrowheads="1"/>
          </p:cNvSpPr>
          <p:nvPr/>
        </p:nvSpPr>
        <p:spPr bwMode="auto">
          <a:xfrm>
            <a:off x="8516938" y="3187700"/>
            <a:ext cx="2525712" cy="369888"/>
          </a:xfrm>
          <a:prstGeom prst="roundRect">
            <a:avLst>
              <a:gd name="adj" fmla="val 16667"/>
            </a:avLst>
          </a:prstGeom>
          <a:solidFill>
            <a:srgbClr val="FFFFFF"/>
          </a:solidFill>
          <a:ln w="25400">
            <a:solidFill>
              <a:srgbClr val="4F81BD"/>
            </a:solidFill>
            <a:round/>
            <a:headEnd/>
            <a:tailEnd/>
          </a:ln>
        </p:spPr>
        <p:txBody>
          <a:bodyPr anchor="ct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eaLnBrk="0" fontAlgn="base" hangingPunct="0">
              <a:spcBef>
                <a:spcPct val="0"/>
              </a:spcBef>
              <a:spcAft>
                <a:spcPct val="0"/>
              </a:spcAft>
              <a:buClrTx/>
              <a:buSzTx/>
              <a:buNone/>
            </a:pPr>
            <a:r>
              <a:rPr lang="en-US" altLang="en-US" sz="1100">
                <a:solidFill>
                  <a:srgbClr val="003399"/>
                </a:solidFill>
                <a:latin typeface="Calibri" panose="020F0502020204030204" pitchFamily="34" charset="0"/>
                <a:cs typeface="Arial" panose="020B0604020202020204" pitchFamily="34" charset="0"/>
              </a:rPr>
              <a:t>Not </a:t>
            </a:r>
            <a:r>
              <a:rPr lang="en-US" altLang="en-US" sz="1100" i="1">
                <a:solidFill>
                  <a:srgbClr val="003399"/>
                </a:solidFill>
                <a:latin typeface="Calibri" panose="020F0502020204030204" pitchFamily="34" charset="0"/>
                <a:cs typeface="Arial" panose="020B0604020202020204" pitchFamily="34" charset="0"/>
              </a:rPr>
              <a:t>Burkholderia</a:t>
            </a:r>
            <a:endParaRPr lang="en-US" altLang="en-US" sz="2400">
              <a:solidFill>
                <a:srgbClr val="003399"/>
              </a:solidFill>
              <a:cs typeface="Arial" panose="020B0604020202020204" pitchFamily="34" charset="0"/>
            </a:endParaRPr>
          </a:p>
        </p:txBody>
      </p:sp>
      <p:sp>
        <p:nvSpPr>
          <p:cNvPr id="359432" name="Rounded Rectangle 10"/>
          <p:cNvSpPr>
            <a:spLocks noChangeArrowheads="1"/>
          </p:cNvSpPr>
          <p:nvPr/>
        </p:nvSpPr>
        <p:spPr bwMode="auto">
          <a:xfrm>
            <a:off x="8486776" y="3938588"/>
            <a:ext cx="2517775" cy="361950"/>
          </a:xfrm>
          <a:prstGeom prst="roundRect">
            <a:avLst>
              <a:gd name="adj" fmla="val 16667"/>
            </a:avLst>
          </a:prstGeom>
          <a:solidFill>
            <a:srgbClr val="FFFFFF"/>
          </a:solidFill>
          <a:ln w="25400">
            <a:solidFill>
              <a:srgbClr val="4F81BD"/>
            </a:solidFill>
            <a:round/>
            <a:headEnd/>
            <a:tailEnd/>
          </a:ln>
        </p:spPr>
        <p:txBody>
          <a:bodyPr anchor="ct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eaLnBrk="0" fontAlgn="base" hangingPunct="0">
              <a:spcBef>
                <a:spcPct val="0"/>
              </a:spcBef>
              <a:spcAft>
                <a:spcPct val="0"/>
              </a:spcAft>
              <a:buClrTx/>
              <a:buSzTx/>
              <a:buNone/>
            </a:pPr>
            <a:r>
              <a:rPr lang="en-US" altLang="en-US" sz="1100">
                <a:solidFill>
                  <a:srgbClr val="003399"/>
                </a:solidFill>
                <a:latin typeface="Calibri" panose="020F0502020204030204" pitchFamily="34" charset="0"/>
                <a:cs typeface="Arial" panose="020B0604020202020204" pitchFamily="34" charset="0"/>
              </a:rPr>
              <a:t>Not </a:t>
            </a:r>
            <a:r>
              <a:rPr lang="en-US" altLang="en-US" sz="1100" i="1">
                <a:solidFill>
                  <a:srgbClr val="003399"/>
                </a:solidFill>
                <a:latin typeface="Calibri" panose="020F0502020204030204" pitchFamily="34" charset="0"/>
                <a:cs typeface="Arial" panose="020B0604020202020204" pitchFamily="34" charset="0"/>
              </a:rPr>
              <a:t>Burkholderia</a:t>
            </a:r>
            <a:endParaRPr lang="en-US" altLang="en-US" sz="2400">
              <a:solidFill>
                <a:srgbClr val="003399"/>
              </a:solidFill>
              <a:cs typeface="Arial" panose="020B0604020202020204" pitchFamily="34" charset="0"/>
            </a:endParaRPr>
          </a:p>
        </p:txBody>
      </p:sp>
      <p:grpSp>
        <p:nvGrpSpPr>
          <p:cNvPr id="359433" name="Group 13"/>
          <p:cNvGrpSpPr>
            <a:grpSpLocks/>
          </p:cNvGrpSpPr>
          <p:nvPr/>
        </p:nvGrpSpPr>
        <p:grpSpPr bwMode="auto">
          <a:xfrm>
            <a:off x="6958014" y="2405064"/>
            <a:ext cx="1468437" cy="327025"/>
            <a:chOff x="520" y="0"/>
            <a:chExt cx="9265" cy="3111"/>
          </a:xfrm>
        </p:grpSpPr>
        <p:cxnSp>
          <p:nvCxnSpPr>
            <p:cNvPr id="359464" name="Straight Arrow Connector 12"/>
            <p:cNvCxnSpPr>
              <a:cxnSpLocks noChangeShapeType="1"/>
            </p:cNvCxnSpPr>
            <p:nvPr/>
          </p:nvCxnSpPr>
          <p:spPr bwMode="auto">
            <a:xfrm>
              <a:off x="520" y="2339"/>
              <a:ext cx="9265" cy="0"/>
            </a:xfrm>
            <a:prstGeom prst="straightConnector1">
              <a:avLst/>
            </a:prstGeom>
            <a:noFill/>
            <a:ln w="25400">
              <a:solidFill>
                <a:srgbClr val="4579B8"/>
              </a:solidFill>
              <a:round/>
              <a:headEnd/>
              <a:tailEnd type="triangle" w="lg" len="lg"/>
            </a:ln>
            <a:extLst>
              <a:ext uri="{909E8E84-426E-40DD-AFC4-6F175D3DCCD1}">
                <a14:hiddenFill xmlns:a14="http://schemas.microsoft.com/office/drawing/2010/main">
                  <a:noFill/>
                </a14:hiddenFill>
              </a:ext>
            </a:extLst>
          </p:spPr>
        </p:cxnSp>
        <p:sp>
          <p:nvSpPr>
            <p:cNvPr id="359465" name="Text Box 2"/>
            <p:cNvSpPr txBox="1">
              <a:spLocks noChangeArrowheads="1"/>
            </p:cNvSpPr>
            <p:nvPr/>
          </p:nvSpPr>
          <p:spPr bwMode="auto">
            <a:xfrm>
              <a:off x="2551" y="0"/>
              <a:ext cx="5421" cy="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eaLnBrk="0" fontAlgn="base" hangingPunct="0">
                <a:spcBef>
                  <a:spcPct val="0"/>
                </a:spcBef>
                <a:spcAft>
                  <a:spcPct val="0"/>
                </a:spcAft>
                <a:buClrTx/>
                <a:buSzTx/>
                <a:buNone/>
              </a:pPr>
              <a:r>
                <a:rPr lang="en-US" altLang="en-US" sz="1100" b="1">
                  <a:latin typeface="Calibri" panose="020F0502020204030204" pitchFamily="34" charset="0"/>
                  <a:cs typeface="Arial" panose="020B0604020202020204" pitchFamily="34" charset="0"/>
                </a:rPr>
                <a:t>No</a:t>
              </a:r>
              <a:endParaRPr lang="en-US" altLang="en-US" sz="2400">
                <a:cs typeface="Arial" panose="020B0604020202020204" pitchFamily="34" charset="0"/>
              </a:endParaRPr>
            </a:p>
          </p:txBody>
        </p:sp>
      </p:grpSp>
      <p:grpSp>
        <p:nvGrpSpPr>
          <p:cNvPr id="359434" name="Group 14"/>
          <p:cNvGrpSpPr>
            <a:grpSpLocks/>
          </p:cNvGrpSpPr>
          <p:nvPr/>
        </p:nvGrpSpPr>
        <p:grpSpPr bwMode="auto">
          <a:xfrm>
            <a:off x="6970714" y="3124201"/>
            <a:ext cx="1476375" cy="396875"/>
            <a:chOff x="0" y="0"/>
            <a:chExt cx="9785" cy="3111"/>
          </a:xfrm>
        </p:grpSpPr>
        <p:cxnSp>
          <p:nvCxnSpPr>
            <p:cNvPr id="359462" name="Straight Arrow Connector 15"/>
            <p:cNvCxnSpPr>
              <a:cxnSpLocks noChangeShapeType="1"/>
            </p:cNvCxnSpPr>
            <p:nvPr/>
          </p:nvCxnSpPr>
          <p:spPr bwMode="auto">
            <a:xfrm>
              <a:off x="0" y="2052"/>
              <a:ext cx="9785" cy="0"/>
            </a:xfrm>
            <a:prstGeom prst="straightConnector1">
              <a:avLst/>
            </a:prstGeom>
            <a:noFill/>
            <a:ln w="25400">
              <a:solidFill>
                <a:srgbClr val="4579B8"/>
              </a:solidFill>
              <a:round/>
              <a:headEnd/>
              <a:tailEnd type="triangle" w="lg" len="lg"/>
            </a:ln>
            <a:extLst>
              <a:ext uri="{909E8E84-426E-40DD-AFC4-6F175D3DCCD1}">
                <a14:hiddenFill xmlns:a14="http://schemas.microsoft.com/office/drawing/2010/main">
                  <a:noFill/>
                </a14:hiddenFill>
              </a:ext>
            </a:extLst>
          </p:spPr>
        </p:cxnSp>
        <p:sp>
          <p:nvSpPr>
            <p:cNvPr id="359463" name="Text Box 2"/>
            <p:cNvSpPr txBox="1">
              <a:spLocks noChangeArrowheads="1"/>
            </p:cNvSpPr>
            <p:nvPr/>
          </p:nvSpPr>
          <p:spPr bwMode="auto">
            <a:xfrm>
              <a:off x="2551" y="0"/>
              <a:ext cx="5421" cy="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eaLnBrk="0" fontAlgn="base" hangingPunct="0">
                <a:spcBef>
                  <a:spcPct val="0"/>
                </a:spcBef>
                <a:spcAft>
                  <a:spcPct val="0"/>
                </a:spcAft>
                <a:buClrTx/>
                <a:buSzTx/>
                <a:buNone/>
              </a:pPr>
              <a:r>
                <a:rPr lang="en-US" altLang="en-US" sz="1100" b="1">
                  <a:latin typeface="Calibri" panose="020F0502020204030204" pitchFamily="34" charset="0"/>
                  <a:cs typeface="Arial" panose="020B0604020202020204" pitchFamily="34" charset="0"/>
                </a:rPr>
                <a:t>No</a:t>
              </a:r>
              <a:endParaRPr lang="en-US" altLang="en-US" sz="2400">
                <a:cs typeface="Arial" panose="020B0604020202020204" pitchFamily="34" charset="0"/>
              </a:endParaRPr>
            </a:p>
          </p:txBody>
        </p:sp>
      </p:grpSp>
      <p:grpSp>
        <p:nvGrpSpPr>
          <p:cNvPr id="359435" name="Group 17"/>
          <p:cNvGrpSpPr>
            <a:grpSpLocks/>
          </p:cNvGrpSpPr>
          <p:nvPr/>
        </p:nvGrpSpPr>
        <p:grpSpPr bwMode="auto">
          <a:xfrm>
            <a:off x="6969126" y="3851276"/>
            <a:ext cx="1482725" cy="307975"/>
            <a:chOff x="1423" y="-1599"/>
            <a:chExt cx="9270" cy="3952"/>
          </a:xfrm>
        </p:grpSpPr>
        <p:cxnSp>
          <p:nvCxnSpPr>
            <p:cNvPr id="359460" name="Straight Arrow Connector 18"/>
            <p:cNvCxnSpPr>
              <a:cxnSpLocks noChangeShapeType="1"/>
            </p:cNvCxnSpPr>
            <p:nvPr/>
          </p:nvCxnSpPr>
          <p:spPr bwMode="auto">
            <a:xfrm>
              <a:off x="1423" y="2353"/>
              <a:ext cx="9270" cy="0"/>
            </a:xfrm>
            <a:prstGeom prst="straightConnector1">
              <a:avLst/>
            </a:prstGeom>
            <a:noFill/>
            <a:ln w="25400">
              <a:solidFill>
                <a:srgbClr val="4579B8"/>
              </a:solidFill>
              <a:round/>
              <a:headEnd/>
              <a:tailEnd type="triangle" w="lg" len="lg"/>
            </a:ln>
            <a:extLst>
              <a:ext uri="{909E8E84-426E-40DD-AFC4-6F175D3DCCD1}">
                <a14:hiddenFill xmlns:a14="http://schemas.microsoft.com/office/drawing/2010/main">
                  <a:noFill/>
                </a14:hiddenFill>
              </a:ext>
            </a:extLst>
          </p:spPr>
        </p:cxnSp>
        <p:sp>
          <p:nvSpPr>
            <p:cNvPr id="359461" name="Text Box 2"/>
            <p:cNvSpPr txBox="1">
              <a:spLocks noChangeArrowheads="1"/>
            </p:cNvSpPr>
            <p:nvPr/>
          </p:nvSpPr>
          <p:spPr bwMode="auto">
            <a:xfrm>
              <a:off x="3608" y="-1599"/>
              <a:ext cx="5113" cy="2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eaLnBrk="0" fontAlgn="base" hangingPunct="0">
                <a:spcBef>
                  <a:spcPct val="0"/>
                </a:spcBef>
                <a:spcAft>
                  <a:spcPct val="0"/>
                </a:spcAft>
                <a:buClrTx/>
                <a:buSzTx/>
                <a:buNone/>
              </a:pPr>
              <a:r>
                <a:rPr lang="en-US" altLang="en-US" sz="1100" b="1">
                  <a:latin typeface="Calibri" panose="020F0502020204030204" pitchFamily="34" charset="0"/>
                  <a:cs typeface="Arial" panose="020B0604020202020204" pitchFamily="34" charset="0"/>
                </a:rPr>
                <a:t>No</a:t>
              </a:r>
              <a:endParaRPr lang="en-US" altLang="en-US" sz="2400">
                <a:cs typeface="Arial" panose="020B0604020202020204" pitchFamily="34" charset="0"/>
              </a:endParaRPr>
            </a:p>
          </p:txBody>
        </p:sp>
      </p:grpSp>
      <p:grpSp>
        <p:nvGrpSpPr>
          <p:cNvPr id="359436" name="Group 25"/>
          <p:cNvGrpSpPr>
            <a:grpSpLocks/>
          </p:cNvGrpSpPr>
          <p:nvPr/>
        </p:nvGrpSpPr>
        <p:grpSpPr bwMode="auto">
          <a:xfrm>
            <a:off x="5572126" y="3484563"/>
            <a:ext cx="422275" cy="330200"/>
            <a:chOff x="0" y="-63086"/>
            <a:chExt cx="423269" cy="329565"/>
          </a:xfrm>
        </p:grpSpPr>
        <p:cxnSp>
          <p:nvCxnSpPr>
            <p:cNvPr id="359458" name="Straight Arrow Connector 23"/>
            <p:cNvCxnSpPr>
              <a:cxnSpLocks noChangeShapeType="1"/>
            </p:cNvCxnSpPr>
            <p:nvPr/>
          </p:nvCxnSpPr>
          <p:spPr bwMode="auto">
            <a:xfrm>
              <a:off x="0" y="10633"/>
              <a:ext cx="0" cy="255846"/>
            </a:xfrm>
            <a:prstGeom prst="straightConnector1">
              <a:avLst/>
            </a:prstGeom>
            <a:noFill/>
            <a:ln w="25400">
              <a:solidFill>
                <a:srgbClr val="4579B8"/>
              </a:solidFill>
              <a:round/>
              <a:headEnd/>
              <a:tailEnd type="triangle" w="lg" len="med"/>
            </a:ln>
            <a:extLst>
              <a:ext uri="{909E8E84-426E-40DD-AFC4-6F175D3DCCD1}">
                <a14:hiddenFill xmlns:a14="http://schemas.microsoft.com/office/drawing/2010/main">
                  <a:noFill/>
                </a14:hiddenFill>
              </a:ext>
            </a:extLst>
          </p:spPr>
        </p:cxnSp>
        <p:sp>
          <p:nvSpPr>
            <p:cNvPr id="359459" name="Text Box 2"/>
            <p:cNvSpPr txBox="1">
              <a:spLocks noChangeArrowheads="1"/>
            </p:cNvSpPr>
            <p:nvPr/>
          </p:nvSpPr>
          <p:spPr bwMode="auto">
            <a:xfrm>
              <a:off x="8614" y="-63086"/>
              <a:ext cx="414655" cy="329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eaLnBrk="0" fontAlgn="base" hangingPunct="0">
                <a:spcBef>
                  <a:spcPct val="0"/>
                </a:spcBef>
                <a:spcAft>
                  <a:spcPct val="0"/>
                </a:spcAft>
                <a:buClrTx/>
                <a:buSzTx/>
                <a:buNone/>
              </a:pPr>
              <a:r>
                <a:rPr lang="en-US" altLang="en-US" sz="1100" b="1">
                  <a:latin typeface="Calibri" panose="020F0502020204030204" pitchFamily="34" charset="0"/>
                  <a:cs typeface="Arial" panose="020B0604020202020204" pitchFamily="34" charset="0"/>
                </a:rPr>
                <a:t>Yes</a:t>
              </a:r>
              <a:endParaRPr lang="en-US" altLang="en-US" sz="2400">
                <a:cs typeface="Arial" panose="020B0604020202020204" pitchFamily="34" charset="0"/>
              </a:endParaRPr>
            </a:p>
          </p:txBody>
        </p:sp>
      </p:grpSp>
      <p:grpSp>
        <p:nvGrpSpPr>
          <p:cNvPr id="359437" name="Group 26"/>
          <p:cNvGrpSpPr>
            <a:grpSpLocks/>
          </p:cNvGrpSpPr>
          <p:nvPr/>
        </p:nvGrpSpPr>
        <p:grpSpPr bwMode="auto">
          <a:xfrm>
            <a:off x="5556250" y="4349750"/>
            <a:ext cx="471488" cy="330200"/>
            <a:chOff x="0" y="-11866"/>
            <a:chExt cx="472233" cy="329565"/>
          </a:xfrm>
        </p:grpSpPr>
        <p:cxnSp>
          <p:nvCxnSpPr>
            <p:cNvPr id="359456" name="Straight Arrow Connector 27"/>
            <p:cNvCxnSpPr>
              <a:cxnSpLocks noChangeShapeType="1"/>
            </p:cNvCxnSpPr>
            <p:nvPr/>
          </p:nvCxnSpPr>
          <p:spPr bwMode="auto">
            <a:xfrm>
              <a:off x="0" y="10633"/>
              <a:ext cx="0" cy="255846"/>
            </a:xfrm>
            <a:prstGeom prst="straightConnector1">
              <a:avLst/>
            </a:prstGeom>
            <a:noFill/>
            <a:ln w="25400">
              <a:solidFill>
                <a:srgbClr val="4579B8"/>
              </a:solidFill>
              <a:round/>
              <a:headEnd/>
              <a:tailEnd type="triangle" w="lg" len="med"/>
            </a:ln>
            <a:extLst>
              <a:ext uri="{909E8E84-426E-40DD-AFC4-6F175D3DCCD1}">
                <a14:hiddenFill xmlns:a14="http://schemas.microsoft.com/office/drawing/2010/main">
                  <a:noFill/>
                </a14:hiddenFill>
              </a:ext>
            </a:extLst>
          </p:spPr>
        </p:cxnSp>
        <p:sp>
          <p:nvSpPr>
            <p:cNvPr id="359457" name="Text Box 2"/>
            <p:cNvSpPr txBox="1">
              <a:spLocks noChangeArrowheads="1"/>
            </p:cNvSpPr>
            <p:nvPr/>
          </p:nvSpPr>
          <p:spPr bwMode="auto">
            <a:xfrm>
              <a:off x="57578" y="-11866"/>
              <a:ext cx="414655" cy="329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eaLnBrk="0" fontAlgn="base" hangingPunct="0">
                <a:spcBef>
                  <a:spcPct val="0"/>
                </a:spcBef>
                <a:spcAft>
                  <a:spcPct val="0"/>
                </a:spcAft>
                <a:buClrTx/>
                <a:buSzTx/>
                <a:buNone/>
              </a:pPr>
              <a:r>
                <a:rPr lang="en-US" altLang="en-US" sz="1100" b="1">
                  <a:latin typeface="Calibri" panose="020F0502020204030204" pitchFamily="34" charset="0"/>
                  <a:cs typeface="Arial" panose="020B0604020202020204" pitchFamily="34" charset="0"/>
                </a:rPr>
                <a:t>Yes</a:t>
              </a:r>
              <a:endParaRPr lang="en-US" altLang="en-US" sz="2400">
                <a:cs typeface="Arial" panose="020B0604020202020204" pitchFamily="34" charset="0"/>
              </a:endParaRPr>
            </a:p>
          </p:txBody>
        </p:sp>
      </p:grpSp>
      <p:grpSp>
        <p:nvGrpSpPr>
          <p:cNvPr id="359438" name="Group 1"/>
          <p:cNvGrpSpPr>
            <a:grpSpLocks/>
          </p:cNvGrpSpPr>
          <p:nvPr/>
        </p:nvGrpSpPr>
        <p:grpSpPr bwMode="auto">
          <a:xfrm>
            <a:off x="5548314" y="2916238"/>
            <a:ext cx="655637" cy="336550"/>
            <a:chOff x="-44001" y="10633"/>
            <a:chExt cx="657166" cy="335204"/>
          </a:xfrm>
        </p:grpSpPr>
        <p:cxnSp>
          <p:nvCxnSpPr>
            <p:cNvPr id="359454" name="Straight Arrow Connector 7"/>
            <p:cNvCxnSpPr>
              <a:cxnSpLocks noChangeShapeType="1"/>
            </p:cNvCxnSpPr>
            <p:nvPr/>
          </p:nvCxnSpPr>
          <p:spPr bwMode="auto">
            <a:xfrm>
              <a:off x="0" y="10633"/>
              <a:ext cx="0" cy="255846"/>
            </a:xfrm>
            <a:prstGeom prst="straightConnector1">
              <a:avLst/>
            </a:prstGeom>
            <a:noFill/>
            <a:ln w="25400">
              <a:solidFill>
                <a:srgbClr val="4579B8"/>
              </a:solidFill>
              <a:round/>
              <a:headEnd/>
              <a:tailEnd type="triangle" w="lg" len="med"/>
            </a:ln>
            <a:extLst>
              <a:ext uri="{909E8E84-426E-40DD-AFC4-6F175D3DCCD1}">
                <a14:hiddenFill xmlns:a14="http://schemas.microsoft.com/office/drawing/2010/main">
                  <a:noFill/>
                </a14:hiddenFill>
              </a:ext>
            </a:extLst>
          </p:spPr>
        </p:cxnSp>
        <p:sp>
          <p:nvSpPr>
            <p:cNvPr id="359455" name="Text Box 2"/>
            <p:cNvSpPr txBox="1">
              <a:spLocks noChangeArrowheads="1"/>
            </p:cNvSpPr>
            <p:nvPr/>
          </p:nvSpPr>
          <p:spPr bwMode="auto">
            <a:xfrm>
              <a:off x="-44001" y="16272"/>
              <a:ext cx="657166" cy="329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eaLnBrk="0" fontAlgn="base" hangingPunct="0">
                <a:spcBef>
                  <a:spcPct val="0"/>
                </a:spcBef>
                <a:spcAft>
                  <a:spcPct val="0"/>
                </a:spcAft>
                <a:buClrTx/>
                <a:buSzTx/>
                <a:buNone/>
              </a:pPr>
              <a:r>
                <a:rPr lang="en-US" altLang="en-US" sz="1100" b="1" dirty="0">
                  <a:latin typeface="Calibri" panose="020F0502020204030204" pitchFamily="34" charset="0"/>
                  <a:cs typeface="Arial" panose="020B0604020202020204" pitchFamily="34" charset="0"/>
                </a:rPr>
                <a:t>Yes</a:t>
              </a:r>
              <a:endParaRPr lang="en-US" altLang="en-US" sz="2400" dirty="0">
                <a:cs typeface="Arial" panose="020B0604020202020204" pitchFamily="34" charset="0"/>
              </a:endParaRPr>
            </a:p>
          </p:txBody>
        </p:sp>
      </p:grpSp>
      <p:sp>
        <p:nvSpPr>
          <p:cNvPr id="359439" name="Rounded Rectangle 291"/>
          <p:cNvSpPr>
            <a:spLocks noChangeArrowheads="1"/>
          </p:cNvSpPr>
          <p:nvPr/>
        </p:nvSpPr>
        <p:spPr bwMode="auto">
          <a:xfrm>
            <a:off x="4264025" y="4683126"/>
            <a:ext cx="2679700" cy="352425"/>
          </a:xfrm>
          <a:prstGeom prst="roundRect">
            <a:avLst>
              <a:gd name="adj" fmla="val 16667"/>
            </a:avLst>
          </a:prstGeom>
          <a:solidFill>
            <a:srgbClr val="FFFFFF"/>
          </a:solidFill>
          <a:ln w="25400">
            <a:solidFill>
              <a:srgbClr val="4F81BD"/>
            </a:solidFill>
            <a:round/>
            <a:headEnd/>
            <a:tailEnd/>
          </a:ln>
        </p:spPr>
        <p:txBody>
          <a:bodyPr anchor="ct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eaLnBrk="0" fontAlgn="base" hangingPunct="0">
              <a:spcBef>
                <a:spcPct val="0"/>
              </a:spcBef>
              <a:spcAft>
                <a:spcPct val="0"/>
              </a:spcAft>
              <a:buClrTx/>
              <a:buSzTx/>
              <a:buNone/>
            </a:pPr>
            <a:r>
              <a:rPr lang="en-US" altLang="en-US" sz="1100">
                <a:solidFill>
                  <a:srgbClr val="003399"/>
                </a:solidFill>
                <a:latin typeface="Calibri" panose="020F0502020204030204" pitchFamily="34" charset="0"/>
                <a:cs typeface="Arial" panose="020B0604020202020204" pitchFamily="34" charset="0"/>
              </a:rPr>
              <a:t>No hemolysis on BAP; no violet pigment</a:t>
            </a:r>
            <a:endParaRPr lang="en-US" altLang="en-US" sz="2400">
              <a:solidFill>
                <a:srgbClr val="003399"/>
              </a:solidFill>
              <a:cs typeface="Arial" panose="020B0604020202020204" pitchFamily="34" charset="0"/>
            </a:endParaRPr>
          </a:p>
        </p:txBody>
      </p:sp>
      <p:sp>
        <p:nvSpPr>
          <p:cNvPr id="359440" name="Rounded Rectangle 292"/>
          <p:cNvSpPr>
            <a:spLocks noChangeArrowheads="1"/>
          </p:cNvSpPr>
          <p:nvPr/>
        </p:nvSpPr>
        <p:spPr bwMode="auto">
          <a:xfrm>
            <a:off x="8486776" y="4575175"/>
            <a:ext cx="2627313" cy="463550"/>
          </a:xfrm>
          <a:prstGeom prst="roundRect">
            <a:avLst>
              <a:gd name="adj" fmla="val 16667"/>
            </a:avLst>
          </a:prstGeom>
          <a:solidFill>
            <a:srgbClr val="FFFFFF"/>
          </a:solidFill>
          <a:ln w="25400">
            <a:solidFill>
              <a:srgbClr val="4F81BD"/>
            </a:solidFill>
            <a:round/>
            <a:headEnd/>
            <a:tailEnd/>
          </a:ln>
        </p:spPr>
        <p:txBody>
          <a:bodyPr anchor="ct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eaLnBrk="0" fontAlgn="base" hangingPunct="0">
              <a:spcBef>
                <a:spcPct val="0"/>
              </a:spcBef>
              <a:spcAft>
                <a:spcPct val="0"/>
              </a:spcAft>
              <a:buClrTx/>
              <a:buSzTx/>
              <a:buNone/>
            </a:pPr>
            <a:r>
              <a:rPr lang="en-US" altLang="en-US" sz="1100">
                <a:solidFill>
                  <a:srgbClr val="003399"/>
                </a:solidFill>
                <a:latin typeface="Calibri" panose="020F0502020204030204" pitchFamily="34" charset="0"/>
                <a:cs typeface="Arial" panose="020B0604020202020204" pitchFamily="34" charset="0"/>
              </a:rPr>
              <a:t>Consider </a:t>
            </a:r>
            <a:r>
              <a:rPr lang="en-US" altLang="en-US" sz="1100" i="1">
                <a:solidFill>
                  <a:srgbClr val="003399"/>
                </a:solidFill>
                <a:latin typeface="Calibri" panose="020F0502020204030204" pitchFamily="34" charset="0"/>
                <a:cs typeface="Arial" panose="020B0604020202020204" pitchFamily="34" charset="0"/>
              </a:rPr>
              <a:t>Chromobacterium violaceum</a:t>
            </a:r>
            <a:r>
              <a:rPr lang="en-US" altLang="en-US" sz="1100">
                <a:solidFill>
                  <a:srgbClr val="003399"/>
                </a:solidFill>
                <a:latin typeface="Calibri" panose="020F0502020204030204" pitchFamily="34" charset="0"/>
                <a:cs typeface="Arial" panose="020B0604020202020204" pitchFamily="34" charset="0"/>
              </a:rPr>
              <a:t> or indole-negative Vibrio spp.</a:t>
            </a:r>
            <a:endParaRPr lang="en-US" altLang="en-US" sz="2400">
              <a:solidFill>
                <a:srgbClr val="003399"/>
              </a:solidFill>
              <a:cs typeface="Arial" panose="020B0604020202020204" pitchFamily="34" charset="0"/>
            </a:endParaRPr>
          </a:p>
        </p:txBody>
      </p:sp>
      <p:grpSp>
        <p:nvGrpSpPr>
          <p:cNvPr id="359441" name="Group 293"/>
          <p:cNvGrpSpPr>
            <a:grpSpLocks/>
          </p:cNvGrpSpPr>
          <p:nvPr/>
        </p:nvGrpSpPr>
        <p:grpSpPr bwMode="auto">
          <a:xfrm>
            <a:off x="6958013" y="4600576"/>
            <a:ext cx="1447800" cy="309563"/>
            <a:chOff x="0" y="-106"/>
            <a:chExt cx="9785" cy="3111"/>
          </a:xfrm>
        </p:grpSpPr>
        <p:cxnSp>
          <p:nvCxnSpPr>
            <p:cNvPr id="359452" name="Straight Arrow Connector 294"/>
            <p:cNvCxnSpPr>
              <a:cxnSpLocks noChangeShapeType="1"/>
            </p:cNvCxnSpPr>
            <p:nvPr/>
          </p:nvCxnSpPr>
          <p:spPr bwMode="auto">
            <a:xfrm>
              <a:off x="0" y="2339"/>
              <a:ext cx="9785" cy="0"/>
            </a:xfrm>
            <a:prstGeom prst="straightConnector1">
              <a:avLst/>
            </a:prstGeom>
            <a:noFill/>
            <a:ln w="25400">
              <a:solidFill>
                <a:srgbClr val="4579B8"/>
              </a:solidFill>
              <a:round/>
              <a:headEnd/>
              <a:tailEnd type="triangle" w="lg" len="lg"/>
            </a:ln>
            <a:extLst>
              <a:ext uri="{909E8E84-426E-40DD-AFC4-6F175D3DCCD1}">
                <a14:hiddenFill xmlns:a14="http://schemas.microsoft.com/office/drawing/2010/main">
                  <a:noFill/>
                </a14:hiddenFill>
              </a:ext>
            </a:extLst>
          </p:spPr>
        </p:cxnSp>
        <p:sp>
          <p:nvSpPr>
            <p:cNvPr id="359453" name="Text Box 2"/>
            <p:cNvSpPr txBox="1">
              <a:spLocks noChangeArrowheads="1"/>
            </p:cNvSpPr>
            <p:nvPr/>
          </p:nvSpPr>
          <p:spPr bwMode="auto">
            <a:xfrm>
              <a:off x="2551" y="-106"/>
              <a:ext cx="5421" cy="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eaLnBrk="0" fontAlgn="base" hangingPunct="0">
                <a:spcBef>
                  <a:spcPct val="0"/>
                </a:spcBef>
                <a:spcAft>
                  <a:spcPct val="0"/>
                </a:spcAft>
                <a:buClrTx/>
                <a:buSzTx/>
                <a:buNone/>
              </a:pPr>
              <a:r>
                <a:rPr lang="en-US" altLang="en-US" sz="1100" b="1">
                  <a:latin typeface="Calibri" panose="020F0502020204030204" pitchFamily="34" charset="0"/>
                  <a:cs typeface="Arial" panose="020B0604020202020204" pitchFamily="34" charset="0"/>
                </a:rPr>
                <a:t>No</a:t>
              </a:r>
              <a:endParaRPr lang="en-US" altLang="en-US" sz="2400">
                <a:cs typeface="Arial" panose="020B0604020202020204" pitchFamily="34" charset="0"/>
              </a:endParaRPr>
            </a:p>
          </p:txBody>
        </p:sp>
      </p:grpSp>
      <p:sp>
        <p:nvSpPr>
          <p:cNvPr id="359442" name="Rounded Rectangle 289"/>
          <p:cNvSpPr>
            <a:spLocks noChangeArrowheads="1"/>
          </p:cNvSpPr>
          <p:nvPr/>
        </p:nvSpPr>
        <p:spPr bwMode="auto">
          <a:xfrm>
            <a:off x="983752" y="3108324"/>
            <a:ext cx="2918323" cy="2290763"/>
          </a:xfrm>
          <a:prstGeom prst="roundRect">
            <a:avLst>
              <a:gd name="adj" fmla="val 16667"/>
            </a:avLst>
          </a:prstGeom>
          <a:solidFill>
            <a:srgbClr val="FFFFFF"/>
          </a:solidFill>
          <a:ln w="25400">
            <a:solidFill>
              <a:srgbClr val="C0504D"/>
            </a:solidFill>
            <a:round/>
            <a:headEnd/>
            <a:tailEnd/>
          </a:ln>
        </p:spPr>
        <p:txBody>
          <a:bodyPr anchor="ct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eaLnBrk="0" fontAlgn="base" hangingPunct="0">
              <a:spcBef>
                <a:spcPct val="0"/>
              </a:spcBef>
              <a:spcAft>
                <a:spcPct val="0"/>
              </a:spcAft>
              <a:buClrTx/>
              <a:buSzTx/>
              <a:buNone/>
            </a:pPr>
            <a:r>
              <a:rPr lang="en-US" altLang="en-US" sz="1400" b="1" u="sng" dirty="0">
                <a:solidFill>
                  <a:srgbClr val="FF0000"/>
                </a:solidFill>
                <a:latin typeface="Myriad Web Pro" pitchFamily="34" charset="0"/>
                <a:cs typeface="Arial" panose="020B0604020202020204" pitchFamily="34" charset="0"/>
              </a:rPr>
              <a:t>SAFETY</a:t>
            </a:r>
            <a:r>
              <a:rPr lang="en-US" altLang="en-US" sz="1400" u="sng" dirty="0">
                <a:solidFill>
                  <a:srgbClr val="FF0000"/>
                </a:solidFill>
                <a:latin typeface="Myriad Web Pro" pitchFamily="34" charset="0"/>
                <a:cs typeface="Arial" panose="020B0604020202020204" pitchFamily="34" charset="0"/>
              </a:rPr>
              <a:t>:</a:t>
            </a:r>
            <a:r>
              <a:rPr lang="en-US" altLang="en-US" sz="1400" dirty="0">
                <a:solidFill>
                  <a:srgbClr val="FF0000"/>
                </a:solidFill>
                <a:latin typeface="Myriad Web Pro" pitchFamily="34" charset="0"/>
                <a:cs typeface="Arial" panose="020B0604020202020204" pitchFamily="34" charset="0"/>
              </a:rPr>
              <a:t> </a:t>
            </a:r>
            <a:r>
              <a:rPr lang="en-US" altLang="en-US" sz="1400" dirty="0">
                <a:latin typeface="Myriad Web Pro" pitchFamily="34" charset="0"/>
                <a:cs typeface="Arial" panose="020B0604020202020204" pitchFamily="34" charset="0"/>
              </a:rPr>
              <a:t>As soon as </a:t>
            </a:r>
            <a:r>
              <a:rPr lang="en-US" altLang="en-US" sz="1400" dirty="0" err="1">
                <a:latin typeface="Myriad Web Pro" pitchFamily="34" charset="0"/>
                <a:cs typeface="Arial" panose="020B0604020202020204" pitchFamily="34" charset="0"/>
              </a:rPr>
              <a:t>Burkholderia</a:t>
            </a:r>
            <a:r>
              <a:rPr lang="en-US" altLang="en-US" sz="1400" dirty="0">
                <a:latin typeface="Myriad Web Pro" pitchFamily="34" charset="0"/>
                <a:cs typeface="Arial" panose="020B0604020202020204" pitchFamily="34" charset="0"/>
              </a:rPr>
              <a:t> is suspected, perform ALL further work in a Class II Biological Safety Cabinet using BSL-3 practices. If </a:t>
            </a:r>
            <a:r>
              <a:rPr lang="en-US" altLang="en-US" sz="1400" dirty="0" err="1">
                <a:latin typeface="Myriad Web Pro" pitchFamily="34" charset="0"/>
                <a:cs typeface="Arial" panose="020B0604020202020204" pitchFamily="34" charset="0"/>
              </a:rPr>
              <a:t>Burkholderia</a:t>
            </a:r>
            <a:r>
              <a:rPr lang="en-US" altLang="en-US" sz="1400" dirty="0">
                <a:latin typeface="Myriad Web Pro" pitchFamily="34" charset="0"/>
                <a:cs typeface="Arial" panose="020B0604020202020204" pitchFamily="34" charset="0"/>
              </a:rPr>
              <a:t> cannot be ruled out with tests below, do not attempt further ID using commercial automated or kit identification systems.</a:t>
            </a:r>
          </a:p>
        </p:txBody>
      </p:sp>
      <p:grpSp>
        <p:nvGrpSpPr>
          <p:cNvPr id="359443" name="Group 4"/>
          <p:cNvGrpSpPr>
            <a:grpSpLocks/>
          </p:cNvGrpSpPr>
          <p:nvPr/>
        </p:nvGrpSpPr>
        <p:grpSpPr bwMode="auto">
          <a:xfrm>
            <a:off x="5559425" y="2165350"/>
            <a:ext cx="414338" cy="330200"/>
            <a:chOff x="0" y="0"/>
            <a:chExt cx="414655" cy="329565"/>
          </a:xfrm>
        </p:grpSpPr>
        <p:cxnSp>
          <p:nvCxnSpPr>
            <p:cNvPr id="359450" name="Straight Arrow Connector 27"/>
            <p:cNvCxnSpPr>
              <a:cxnSpLocks noChangeShapeType="1"/>
            </p:cNvCxnSpPr>
            <p:nvPr/>
          </p:nvCxnSpPr>
          <p:spPr bwMode="auto">
            <a:xfrm>
              <a:off x="0" y="10633"/>
              <a:ext cx="0" cy="255846"/>
            </a:xfrm>
            <a:prstGeom prst="straightConnector1">
              <a:avLst/>
            </a:prstGeom>
            <a:noFill/>
            <a:ln w="25400">
              <a:solidFill>
                <a:srgbClr val="4579B8"/>
              </a:solidFill>
              <a:round/>
              <a:headEnd/>
              <a:tailEnd type="triangle" w="lg" len="med"/>
            </a:ln>
            <a:extLst>
              <a:ext uri="{909E8E84-426E-40DD-AFC4-6F175D3DCCD1}">
                <a14:hiddenFill xmlns:a14="http://schemas.microsoft.com/office/drawing/2010/main">
                  <a:noFill/>
                </a14:hiddenFill>
              </a:ext>
            </a:extLst>
          </p:spPr>
        </p:cxnSp>
        <p:sp>
          <p:nvSpPr>
            <p:cNvPr id="359451" name="Text Box 2"/>
            <p:cNvSpPr txBox="1">
              <a:spLocks noChangeArrowheads="1"/>
            </p:cNvSpPr>
            <p:nvPr/>
          </p:nvSpPr>
          <p:spPr bwMode="auto">
            <a:xfrm>
              <a:off x="0" y="0"/>
              <a:ext cx="414655" cy="329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eaLnBrk="0" fontAlgn="base" hangingPunct="0">
                <a:spcBef>
                  <a:spcPct val="0"/>
                </a:spcBef>
                <a:spcAft>
                  <a:spcPct val="0"/>
                </a:spcAft>
                <a:buClrTx/>
                <a:buSzTx/>
                <a:buNone/>
              </a:pPr>
              <a:r>
                <a:rPr lang="en-US" altLang="en-US" sz="1100" b="1">
                  <a:latin typeface="Calibri" panose="020F0502020204030204" pitchFamily="34" charset="0"/>
                  <a:cs typeface="Arial" panose="020B0604020202020204" pitchFamily="34" charset="0"/>
                </a:rPr>
                <a:t>Yes</a:t>
              </a:r>
              <a:endParaRPr lang="en-US" altLang="en-US" sz="2400">
                <a:cs typeface="Arial" panose="020B0604020202020204" pitchFamily="34" charset="0"/>
              </a:endParaRPr>
            </a:p>
          </p:txBody>
        </p:sp>
      </p:grpSp>
      <p:grpSp>
        <p:nvGrpSpPr>
          <p:cNvPr id="359444" name="Group 1"/>
          <p:cNvGrpSpPr>
            <a:grpSpLocks/>
          </p:cNvGrpSpPr>
          <p:nvPr/>
        </p:nvGrpSpPr>
        <p:grpSpPr bwMode="auto">
          <a:xfrm>
            <a:off x="5559425" y="5024438"/>
            <a:ext cx="469900" cy="374650"/>
            <a:chOff x="0" y="-44365"/>
            <a:chExt cx="470474" cy="373930"/>
          </a:xfrm>
        </p:grpSpPr>
        <p:cxnSp>
          <p:nvCxnSpPr>
            <p:cNvPr id="359448" name="Straight Arrow Connector 27"/>
            <p:cNvCxnSpPr>
              <a:cxnSpLocks noChangeShapeType="1"/>
            </p:cNvCxnSpPr>
            <p:nvPr/>
          </p:nvCxnSpPr>
          <p:spPr bwMode="auto">
            <a:xfrm>
              <a:off x="0" y="10633"/>
              <a:ext cx="0" cy="255846"/>
            </a:xfrm>
            <a:prstGeom prst="straightConnector1">
              <a:avLst/>
            </a:prstGeom>
            <a:noFill/>
            <a:ln w="25400">
              <a:solidFill>
                <a:srgbClr val="4579B8"/>
              </a:solidFill>
              <a:round/>
              <a:headEnd/>
              <a:tailEnd type="triangle" w="lg" len="med"/>
            </a:ln>
            <a:extLst>
              <a:ext uri="{909E8E84-426E-40DD-AFC4-6F175D3DCCD1}">
                <a14:hiddenFill xmlns:a14="http://schemas.microsoft.com/office/drawing/2010/main">
                  <a:noFill/>
                </a14:hiddenFill>
              </a:ext>
            </a:extLst>
          </p:spPr>
        </p:cxnSp>
        <p:sp>
          <p:nvSpPr>
            <p:cNvPr id="359449" name="Text Box 2"/>
            <p:cNvSpPr txBox="1">
              <a:spLocks noChangeArrowheads="1"/>
            </p:cNvSpPr>
            <p:nvPr/>
          </p:nvSpPr>
          <p:spPr bwMode="auto">
            <a:xfrm>
              <a:off x="0" y="-44365"/>
              <a:ext cx="470474" cy="373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eaLnBrk="0" fontAlgn="base" hangingPunct="0">
                <a:spcBef>
                  <a:spcPct val="0"/>
                </a:spcBef>
                <a:spcAft>
                  <a:spcPct val="0"/>
                </a:spcAft>
                <a:buClrTx/>
                <a:buSzTx/>
                <a:buNone/>
              </a:pPr>
              <a:r>
                <a:rPr lang="en-US" altLang="en-US" sz="1100" b="1">
                  <a:solidFill>
                    <a:srgbClr val="FFFFFF"/>
                  </a:solidFill>
                  <a:latin typeface="Calibri" panose="020F0502020204030204" pitchFamily="34" charset="0"/>
                  <a:cs typeface="Arial" panose="020B0604020202020204" pitchFamily="34" charset="0"/>
                </a:rPr>
                <a:t>Yes</a:t>
              </a:r>
              <a:endParaRPr lang="en-US" altLang="en-US" sz="2400">
                <a:solidFill>
                  <a:srgbClr val="FFFFFF"/>
                </a:solidFill>
                <a:cs typeface="Arial" panose="020B0604020202020204" pitchFamily="34" charset="0"/>
              </a:endParaRPr>
            </a:p>
          </p:txBody>
        </p:sp>
      </p:grpSp>
      <p:sp>
        <p:nvSpPr>
          <p:cNvPr id="359445" name="Rectangle 39"/>
          <p:cNvSpPr>
            <a:spLocks noChangeArrowheads="1"/>
          </p:cNvSpPr>
          <p:nvPr/>
        </p:nvSpPr>
        <p:spPr bwMode="auto">
          <a:xfrm>
            <a:off x="952501" y="-22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fontAlgn="base">
              <a:spcBef>
                <a:spcPct val="0"/>
              </a:spcBef>
              <a:spcAft>
                <a:spcPct val="0"/>
              </a:spcAft>
              <a:buClrTx/>
              <a:buSzTx/>
              <a:buNone/>
            </a:pPr>
            <a:endParaRPr lang="en-US" altLang="en-US" sz="2400">
              <a:solidFill>
                <a:srgbClr val="003399"/>
              </a:solidFill>
              <a:cs typeface="Arial" panose="020B0604020202020204" pitchFamily="34" charset="0"/>
            </a:endParaRPr>
          </a:p>
        </p:txBody>
      </p:sp>
      <p:sp>
        <p:nvSpPr>
          <p:cNvPr id="359446" name="Rectangle 41"/>
          <p:cNvSpPr>
            <a:spLocks noChangeArrowheads="1"/>
          </p:cNvSpPr>
          <p:nvPr/>
        </p:nvSpPr>
        <p:spPr bwMode="auto">
          <a:xfrm>
            <a:off x="1117602" y="420687"/>
            <a:ext cx="2946400"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eaLnBrk="0" fontAlgn="base" hangingPunct="0">
              <a:spcBef>
                <a:spcPct val="0"/>
              </a:spcBef>
              <a:spcAft>
                <a:spcPct val="0"/>
              </a:spcAft>
              <a:buClrTx/>
              <a:buSzTx/>
              <a:buNone/>
            </a:pPr>
            <a:endParaRPr lang="en-US" altLang="en-US" sz="2600" i="1" dirty="0">
              <a:latin typeface="Cambria" panose="02040503050406030204" pitchFamily="18" charset="0"/>
              <a:cs typeface="Times New Roman" panose="02020603050405020304" pitchFamily="18" charset="0"/>
            </a:endParaRPr>
          </a:p>
          <a:p>
            <a:pPr eaLnBrk="0" fontAlgn="base" hangingPunct="0">
              <a:spcBef>
                <a:spcPct val="0"/>
              </a:spcBef>
              <a:spcAft>
                <a:spcPct val="0"/>
              </a:spcAft>
              <a:buClrTx/>
              <a:buSzTx/>
              <a:buNone/>
            </a:pPr>
            <a:r>
              <a:rPr lang="en-US" altLang="en-US" sz="2600" i="1" dirty="0" err="1">
                <a:latin typeface="Times New Roman" panose="02020603050405020304" pitchFamily="18" charset="0"/>
                <a:cs typeface="Times New Roman" panose="02020603050405020304" pitchFamily="18" charset="0"/>
              </a:rPr>
              <a:t>Burkholderia</a:t>
            </a:r>
            <a:r>
              <a:rPr lang="en-US" altLang="en-US" sz="2600" i="1" dirty="0">
                <a:latin typeface="Times New Roman" panose="02020603050405020304" pitchFamily="18" charset="0"/>
                <a:cs typeface="Times New Roman" panose="02020603050405020304" pitchFamily="18" charset="0"/>
              </a:rPr>
              <a:t> </a:t>
            </a:r>
            <a:r>
              <a:rPr lang="en-US" altLang="en-US" sz="2600" i="1" dirty="0" err="1">
                <a:latin typeface="Times New Roman" panose="02020603050405020304" pitchFamily="18" charset="0"/>
                <a:cs typeface="Times New Roman" panose="02020603050405020304" pitchFamily="18" charset="0"/>
              </a:rPr>
              <a:t>pseudomallei</a:t>
            </a:r>
            <a:r>
              <a:rPr lang="en-US" altLang="en-US" sz="2600" i="1" dirty="0">
                <a:latin typeface="Times New Roman" panose="02020603050405020304" pitchFamily="18" charset="0"/>
                <a:cs typeface="Times New Roman" panose="02020603050405020304" pitchFamily="18" charset="0"/>
              </a:rPr>
              <a:t> </a:t>
            </a:r>
            <a:br>
              <a:rPr lang="en-US" altLang="en-US" sz="2600" i="1" dirty="0">
                <a:latin typeface="Times New Roman" panose="02020603050405020304" pitchFamily="18" charset="0"/>
                <a:cs typeface="Times New Roman" panose="02020603050405020304" pitchFamily="18" charset="0"/>
              </a:rPr>
            </a:br>
            <a:r>
              <a:rPr lang="en-US" altLang="en-US" sz="2600" dirty="0">
                <a:latin typeface="Times New Roman" panose="02020603050405020304" pitchFamily="18" charset="0"/>
                <a:cs typeface="Times New Roman" panose="02020603050405020304" pitchFamily="18" charset="0"/>
              </a:rPr>
              <a:t>Identification Flowchart</a:t>
            </a:r>
            <a:endParaRPr lang="en-US" altLang="en-US" sz="700" dirty="0">
              <a:latin typeface="Times New Roman" panose="02020603050405020304" pitchFamily="18" charset="0"/>
              <a:cs typeface="Times New Roman" panose="02020603050405020304" pitchFamily="18" charset="0"/>
            </a:endParaRPr>
          </a:p>
          <a:p>
            <a:pPr eaLnBrk="0" fontAlgn="base" hangingPunct="0">
              <a:spcBef>
                <a:spcPct val="0"/>
              </a:spcBef>
              <a:spcAft>
                <a:spcPct val="0"/>
              </a:spcAft>
              <a:buClrTx/>
              <a:buSzTx/>
              <a:buNone/>
            </a:pPr>
            <a:endParaRPr lang="en-US" altLang="en-US" sz="2400" dirty="0">
              <a:cs typeface="Arial" panose="020B0604020202020204" pitchFamily="34" charset="0"/>
            </a:endParaRPr>
          </a:p>
        </p:txBody>
      </p:sp>
      <p:sp>
        <p:nvSpPr>
          <p:cNvPr id="42" name="Rounded Rectangle 288">
            <a:extLst>
              <a:ext uri="{FF2B5EF4-FFF2-40B4-BE49-F238E27FC236}">
                <a16:creationId xmlns:a16="http://schemas.microsoft.com/office/drawing/2014/main" id="{0DEE8FB1-ED0F-44AF-9427-48E4F980792A}"/>
              </a:ext>
            </a:extLst>
          </p:cNvPr>
          <p:cNvSpPr>
            <a:spLocks/>
          </p:cNvSpPr>
          <p:nvPr/>
        </p:nvSpPr>
        <p:spPr>
          <a:xfrm>
            <a:off x="2336800" y="5354638"/>
            <a:ext cx="8777288" cy="1331912"/>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eaLnBrk="0" fontAlgn="base" hangingPunct="0">
              <a:lnSpc>
                <a:spcPct val="115000"/>
              </a:lnSpc>
              <a:defRPr/>
            </a:pPr>
            <a:endParaRPr lang="en-US" sz="1200" b="1" i="1" dirty="0">
              <a:solidFill>
                <a:srgbClr val="000514"/>
              </a:solidFill>
              <a:latin typeface="Gill Sans MT"/>
              <a:ea typeface="Calibri" panose="020F0502020204030204" pitchFamily="34" charset="0"/>
              <a:cs typeface="Times New Roman" panose="02020603050405020304" pitchFamily="18" charset="0"/>
            </a:endParaRPr>
          </a:p>
          <a:p>
            <a:pPr algn="ctr" eaLnBrk="0" fontAlgn="base" hangingPunct="0">
              <a:lnSpc>
                <a:spcPct val="115000"/>
              </a:lnSpc>
              <a:defRPr/>
            </a:pPr>
            <a:r>
              <a:rPr lang="en-US" sz="1200" b="1" i="1" dirty="0">
                <a:solidFill>
                  <a:srgbClr val="000514"/>
                </a:solidFill>
                <a:latin typeface="Gill Sans MT"/>
                <a:ea typeface="Calibri" panose="020F0502020204030204" pitchFamily="34" charset="0"/>
                <a:cs typeface="Times New Roman" panose="02020603050405020304" pitchFamily="18" charset="0"/>
              </a:rPr>
              <a:t>B. </a:t>
            </a:r>
            <a:r>
              <a:rPr lang="en-US" sz="1200" b="1" i="1" dirty="0" err="1">
                <a:solidFill>
                  <a:srgbClr val="000514"/>
                </a:solidFill>
                <a:latin typeface="Gill Sans MT"/>
                <a:ea typeface="Calibri" panose="020F0502020204030204" pitchFamily="34" charset="0"/>
                <a:cs typeface="Times New Roman" panose="02020603050405020304" pitchFamily="18" charset="0"/>
              </a:rPr>
              <a:t>pseudomallei</a:t>
            </a:r>
            <a:r>
              <a:rPr lang="en-US" sz="1200" b="1" dirty="0">
                <a:solidFill>
                  <a:srgbClr val="000514"/>
                </a:solidFill>
                <a:latin typeface="Gill Sans MT"/>
                <a:ea typeface="Calibri" panose="020F0502020204030204" pitchFamily="34" charset="0"/>
                <a:cs typeface="Times New Roman" panose="02020603050405020304" pitchFamily="18" charset="0"/>
              </a:rPr>
              <a:t> NOT ruled out, especially if colonies have musty odor. </a:t>
            </a:r>
            <a:endParaRPr lang="en-US" sz="1100" dirty="0">
              <a:solidFill>
                <a:srgbClr val="000514"/>
              </a:solidFill>
              <a:latin typeface="Gill Sans MT"/>
              <a:ea typeface="Calibri" panose="020F0502020204030204" pitchFamily="34" charset="0"/>
              <a:cs typeface="Times New Roman" panose="02020603050405020304" pitchFamily="18" charset="0"/>
            </a:endParaRPr>
          </a:p>
          <a:p>
            <a:pPr algn="ctr" eaLnBrk="0" fontAlgn="base" hangingPunct="0">
              <a:lnSpc>
                <a:spcPct val="115000"/>
              </a:lnSpc>
              <a:defRPr/>
            </a:pPr>
            <a:r>
              <a:rPr lang="en-US" sz="1100" dirty="0">
                <a:solidFill>
                  <a:schemeClr val="tx1"/>
                </a:solidFill>
                <a:latin typeface="Gill Sans MT"/>
                <a:ea typeface="Calibri" panose="020F0502020204030204" pitchFamily="34" charset="0"/>
                <a:cs typeface="Times New Roman" panose="02020603050405020304" pitchFamily="18" charset="0"/>
              </a:rPr>
              <a:t>Contact your LRN reference laboratory to refer isolate.</a:t>
            </a:r>
          </a:p>
          <a:p>
            <a:pPr algn="ctr" eaLnBrk="0" fontAlgn="base" hangingPunct="0">
              <a:lnSpc>
                <a:spcPct val="115000"/>
              </a:lnSpc>
              <a:defRPr/>
            </a:pPr>
            <a:r>
              <a:rPr lang="en-US" sz="1100" b="1" dirty="0">
                <a:solidFill>
                  <a:srgbClr val="FF0000"/>
                </a:solidFill>
                <a:latin typeface="Gill Sans MT"/>
                <a:ea typeface="Calibri" panose="020F0502020204030204" pitchFamily="34" charset="0"/>
                <a:cs typeface="Times New Roman" panose="02020603050405020304" pitchFamily="18" charset="0"/>
              </a:rPr>
              <a:t>Place Reference Lab Contact Information Here</a:t>
            </a:r>
            <a:r>
              <a:rPr lang="en-US" sz="1100" dirty="0">
                <a:solidFill>
                  <a:srgbClr val="000514"/>
                </a:solidFill>
                <a:latin typeface="Gill Sans MT"/>
                <a:ea typeface="Calibri" panose="020F0502020204030204" pitchFamily="34" charset="0"/>
                <a:cs typeface="Times New Roman" panose="02020603050405020304" pitchFamily="18" charset="0"/>
              </a:rPr>
              <a:t> </a:t>
            </a:r>
          </a:p>
          <a:p>
            <a:pPr algn="ctr" eaLnBrk="0" fontAlgn="base" hangingPunct="0">
              <a:lnSpc>
                <a:spcPct val="115000"/>
              </a:lnSpc>
              <a:defRPr/>
            </a:pPr>
            <a:r>
              <a:rPr lang="en-US" sz="1100" b="1" u="sng" dirty="0">
                <a:solidFill>
                  <a:srgbClr val="000514"/>
                </a:solidFill>
                <a:latin typeface="Gill Sans MT"/>
                <a:ea typeface="Calibri" panose="020F0502020204030204" pitchFamily="34" charset="0"/>
                <a:cs typeface="Times New Roman" panose="02020603050405020304" pitchFamily="18" charset="0"/>
              </a:rPr>
              <a:t>Report:</a:t>
            </a:r>
            <a:r>
              <a:rPr lang="en-US" sz="1100" dirty="0">
                <a:solidFill>
                  <a:srgbClr val="000514"/>
                </a:solidFill>
                <a:latin typeface="Gill Sans MT"/>
                <a:ea typeface="Calibri" panose="020F0502020204030204" pitchFamily="34" charset="0"/>
                <a:cs typeface="Times New Roman" panose="02020603050405020304" pitchFamily="18" charset="0"/>
              </a:rPr>
              <a:t> Possible </a:t>
            </a:r>
            <a:r>
              <a:rPr lang="en-US" sz="1100" i="1" dirty="0" err="1">
                <a:solidFill>
                  <a:srgbClr val="000514"/>
                </a:solidFill>
                <a:latin typeface="Gill Sans MT"/>
                <a:ea typeface="Calibri" panose="020F0502020204030204" pitchFamily="34" charset="0"/>
                <a:cs typeface="Times New Roman" panose="02020603050405020304" pitchFamily="18" charset="0"/>
              </a:rPr>
              <a:t>Burkholderia</a:t>
            </a:r>
            <a:r>
              <a:rPr lang="en-US" sz="1100" i="1" dirty="0">
                <a:solidFill>
                  <a:srgbClr val="000514"/>
                </a:solidFill>
                <a:latin typeface="Gill Sans MT"/>
                <a:ea typeface="Calibri" panose="020F0502020204030204" pitchFamily="34" charset="0"/>
                <a:cs typeface="Times New Roman" panose="02020603050405020304" pitchFamily="18" charset="0"/>
              </a:rPr>
              <a:t> </a:t>
            </a:r>
            <a:r>
              <a:rPr lang="en-US" sz="1100" i="1" dirty="0" err="1">
                <a:solidFill>
                  <a:srgbClr val="000514"/>
                </a:solidFill>
                <a:latin typeface="Gill Sans MT"/>
                <a:ea typeface="Calibri" panose="020F0502020204030204" pitchFamily="34" charset="0"/>
                <a:cs typeface="Times New Roman" panose="02020603050405020304" pitchFamily="18" charset="0"/>
              </a:rPr>
              <a:t>pseudomallei</a:t>
            </a:r>
            <a:r>
              <a:rPr lang="en-US" sz="1100" dirty="0">
                <a:solidFill>
                  <a:srgbClr val="000514"/>
                </a:solidFill>
                <a:latin typeface="Gill Sans MT"/>
                <a:ea typeface="Calibri" panose="020F0502020204030204" pitchFamily="34" charset="0"/>
                <a:cs typeface="Times New Roman" panose="02020603050405020304" pitchFamily="18" charset="0"/>
              </a:rPr>
              <a:t> </a:t>
            </a:r>
            <a:r>
              <a:rPr lang="en-US" sz="1100" dirty="0">
                <a:solidFill>
                  <a:srgbClr val="000000"/>
                </a:solidFill>
                <a:latin typeface="Gill Sans MT"/>
                <a:ea typeface="Calibri" panose="020F0502020204030204" pitchFamily="34" charset="0"/>
                <a:cs typeface="Times New Roman" panose="02020603050405020304" pitchFamily="18" charset="0"/>
              </a:rPr>
              <a:t>submitted to LRN reference laboratory for confirmatory testing.</a:t>
            </a:r>
            <a:endParaRPr lang="en-US" sz="1100" dirty="0">
              <a:solidFill>
                <a:srgbClr val="000514"/>
              </a:solidFill>
              <a:latin typeface="Gill Sans MT"/>
              <a:ea typeface="Calibri" panose="020F0502020204030204" pitchFamily="34" charset="0"/>
              <a:cs typeface="Times New Roman" panose="02020603050405020304" pitchFamily="18" charset="0"/>
            </a:endParaRPr>
          </a:p>
          <a:p>
            <a:pPr algn="ctr" eaLnBrk="0" fontAlgn="base" hangingPunct="0">
              <a:lnSpc>
                <a:spcPct val="115000"/>
              </a:lnSpc>
              <a:defRPr/>
            </a:pPr>
            <a:r>
              <a:rPr lang="en-US" sz="1100" b="1" dirty="0">
                <a:solidFill>
                  <a:srgbClr val="000514"/>
                </a:solidFill>
                <a:latin typeface="Gill Sans MT"/>
                <a:ea typeface="Calibri" panose="020F0502020204030204" pitchFamily="34" charset="0"/>
                <a:cs typeface="Times New Roman" panose="02020603050405020304" pitchFamily="18" charset="0"/>
              </a:rPr>
              <a:t>Additional screening tests:</a:t>
            </a:r>
            <a:r>
              <a:rPr lang="en-US" sz="1100" dirty="0">
                <a:solidFill>
                  <a:srgbClr val="000514"/>
                </a:solidFill>
                <a:latin typeface="Gill Sans MT"/>
                <a:ea typeface="Calibri" panose="020F0502020204030204" pitchFamily="34" charset="0"/>
                <a:cs typeface="Times New Roman" panose="02020603050405020304" pitchFamily="18" charset="0"/>
              </a:rPr>
              <a:t> </a:t>
            </a:r>
            <a:r>
              <a:rPr lang="en-US" sz="1100" i="1" dirty="0">
                <a:solidFill>
                  <a:srgbClr val="000514"/>
                </a:solidFill>
                <a:latin typeface="Gill Sans MT"/>
                <a:ea typeface="Calibri" panose="020F0502020204030204" pitchFamily="34" charset="0"/>
                <a:cs typeface="Times New Roman" panose="02020603050405020304" pitchFamily="18" charset="0"/>
              </a:rPr>
              <a:t>B. </a:t>
            </a:r>
            <a:r>
              <a:rPr lang="en-US" sz="1100" i="1" dirty="0" err="1">
                <a:solidFill>
                  <a:srgbClr val="000514"/>
                </a:solidFill>
                <a:latin typeface="Gill Sans MT"/>
                <a:ea typeface="Calibri" panose="020F0502020204030204" pitchFamily="34" charset="0"/>
                <a:cs typeface="Times New Roman" panose="02020603050405020304" pitchFamily="18" charset="0"/>
              </a:rPr>
              <a:t>pseudomallei</a:t>
            </a:r>
            <a:r>
              <a:rPr lang="en-US" sz="1100" dirty="0">
                <a:solidFill>
                  <a:srgbClr val="000514"/>
                </a:solidFill>
                <a:latin typeface="Gill Sans MT"/>
                <a:ea typeface="Calibri" panose="020F0502020204030204" pitchFamily="34" charset="0"/>
                <a:cs typeface="Times New Roman" panose="02020603050405020304" pitchFamily="18" charset="0"/>
              </a:rPr>
              <a:t> is arginine positive, unlike other </a:t>
            </a:r>
            <a:r>
              <a:rPr lang="en-US" sz="1100" i="1" dirty="0" err="1">
                <a:solidFill>
                  <a:srgbClr val="000514"/>
                </a:solidFill>
                <a:latin typeface="Gill Sans MT"/>
                <a:ea typeface="Calibri" panose="020F0502020204030204" pitchFamily="34" charset="0"/>
                <a:cs typeface="Times New Roman" panose="02020603050405020304" pitchFamily="18" charset="0"/>
              </a:rPr>
              <a:t>Burkholderia</a:t>
            </a:r>
            <a:r>
              <a:rPr lang="en-US" sz="1100" dirty="0">
                <a:solidFill>
                  <a:srgbClr val="000514"/>
                </a:solidFill>
                <a:latin typeface="Gill Sans MT"/>
                <a:ea typeface="Calibri" panose="020F0502020204030204" pitchFamily="34" charset="0"/>
                <a:cs typeface="Times New Roman" panose="02020603050405020304" pitchFamily="18" charset="0"/>
              </a:rPr>
              <a:t> (test can be in kit identification systems).  </a:t>
            </a:r>
            <a:r>
              <a:rPr lang="en-US" sz="1100" i="1" dirty="0">
                <a:solidFill>
                  <a:srgbClr val="000514"/>
                </a:solidFill>
                <a:latin typeface="Gill Sans MT"/>
                <a:ea typeface="Calibri" panose="020F0502020204030204" pitchFamily="34" charset="0"/>
                <a:cs typeface="Times New Roman" panose="02020603050405020304" pitchFamily="18" charset="0"/>
              </a:rPr>
              <a:t>B. </a:t>
            </a:r>
            <a:r>
              <a:rPr lang="en-US" sz="1100" i="1" dirty="0" err="1">
                <a:solidFill>
                  <a:srgbClr val="000514"/>
                </a:solidFill>
                <a:latin typeface="Gill Sans MT"/>
                <a:ea typeface="Calibri" panose="020F0502020204030204" pitchFamily="34" charset="0"/>
                <a:cs typeface="Times New Roman" panose="02020603050405020304" pitchFamily="18" charset="0"/>
              </a:rPr>
              <a:t>pseudomallei</a:t>
            </a:r>
            <a:r>
              <a:rPr lang="en-US" sz="1100" dirty="0">
                <a:solidFill>
                  <a:srgbClr val="000514"/>
                </a:solidFill>
                <a:latin typeface="Gill Sans MT"/>
                <a:ea typeface="Calibri" panose="020F0502020204030204" pitchFamily="34" charset="0"/>
                <a:cs typeface="Times New Roman" panose="02020603050405020304" pitchFamily="18" charset="0"/>
              </a:rPr>
              <a:t> is separated from </a:t>
            </a:r>
            <a:r>
              <a:rPr lang="en-US" sz="1100" i="1" dirty="0">
                <a:solidFill>
                  <a:srgbClr val="000514"/>
                </a:solidFill>
                <a:latin typeface="Gill Sans MT"/>
                <a:ea typeface="Calibri" panose="020F0502020204030204" pitchFamily="34" charset="0"/>
                <a:cs typeface="Times New Roman" panose="02020603050405020304" pitchFamily="18" charset="0"/>
              </a:rPr>
              <a:t>B. </a:t>
            </a:r>
            <a:r>
              <a:rPr lang="en-US" sz="1100" i="1" dirty="0" err="1">
                <a:solidFill>
                  <a:srgbClr val="000514"/>
                </a:solidFill>
                <a:latin typeface="Gill Sans MT"/>
                <a:ea typeface="Calibri" panose="020F0502020204030204" pitchFamily="34" charset="0"/>
                <a:cs typeface="Times New Roman" panose="02020603050405020304" pitchFamily="18" charset="0"/>
              </a:rPr>
              <a:t>cepacia</a:t>
            </a:r>
            <a:r>
              <a:rPr lang="en-US" sz="1100" dirty="0">
                <a:solidFill>
                  <a:srgbClr val="000514"/>
                </a:solidFill>
                <a:latin typeface="Gill Sans MT"/>
                <a:ea typeface="Calibri" panose="020F0502020204030204" pitchFamily="34" charset="0"/>
                <a:cs typeface="Times New Roman" panose="02020603050405020304" pitchFamily="18" charset="0"/>
              </a:rPr>
              <a:t> by a susceptible amoxicillin-clavulanate test. Although rare in </a:t>
            </a:r>
            <a:r>
              <a:rPr lang="en-US" sz="1100" i="1" dirty="0">
                <a:solidFill>
                  <a:srgbClr val="000514"/>
                </a:solidFill>
                <a:latin typeface="Gill Sans MT"/>
                <a:ea typeface="Calibri" panose="020F0502020204030204" pitchFamily="34" charset="0"/>
                <a:cs typeface="Times New Roman" panose="02020603050405020304" pitchFamily="18" charset="0"/>
              </a:rPr>
              <a:t>B. </a:t>
            </a:r>
            <a:r>
              <a:rPr lang="en-US" sz="1100" i="1" dirty="0" err="1">
                <a:solidFill>
                  <a:srgbClr val="000514"/>
                </a:solidFill>
                <a:latin typeface="Gill Sans MT"/>
                <a:ea typeface="Calibri" panose="020F0502020204030204" pitchFamily="34" charset="0"/>
                <a:cs typeface="Times New Roman" panose="02020603050405020304" pitchFamily="18" charset="0"/>
              </a:rPr>
              <a:t>pseudomallei</a:t>
            </a:r>
            <a:r>
              <a:rPr lang="en-US" sz="1100" dirty="0">
                <a:solidFill>
                  <a:srgbClr val="000514"/>
                </a:solidFill>
                <a:latin typeface="Gill Sans MT"/>
                <a:ea typeface="Calibri" panose="020F0502020204030204" pitchFamily="34" charset="0"/>
                <a:cs typeface="Times New Roman" panose="02020603050405020304" pitchFamily="18" charset="0"/>
              </a:rPr>
              <a:t>, resistance cannot rule out the identification. </a:t>
            </a:r>
          </a:p>
          <a:p>
            <a:pPr eaLnBrk="0" fontAlgn="base" hangingPunct="0">
              <a:lnSpc>
                <a:spcPct val="115000"/>
              </a:lnSpc>
              <a:defRPr/>
            </a:pPr>
            <a:r>
              <a:rPr lang="en-US" sz="1100" dirty="0">
                <a:solidFill>
                  <a:srgbClr val="000514"/>
                </a:solidFill>
                <a:latin typeface="Gill Sans MT"/>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141087781"/>
      </p:ext>
    </p:extLst>
  </p:cSld>
  <p:clrMapOvr>
    <a:masterClrMapping/>
  </p:clrMapOvr>
  <p:transition spd="med">
    <p:fade thruBlk="1"/>
  </p:transition>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94659" name="Rectangle 3">
            <a:extLst>
              <a:ext uri="{FF2B5EF4-FFF2-40B4-BE49-F238E27FC236}">
                <a16:creationId xmlns:a16="http://schemas.microsoft.com/office/drawing/2014/main" id="{4C061AB6-54CC-4519-AD13-56C719FCC1EB}"/>
              </a:ext>
            </a:extLst>
          </p:cNvPr>
          <p:cNvSpPr>
            <a:spLocks noGrp="1" noChangeArrowheads="1"/>
          </p:cNvSpPr>
          <p:nvPr>
            <p:ph idx="1"/>
          </p:nvPr>
        </p:nvSpPr>
        <p:spPr>
          <a:xfrm>
            <a:off x="1830388" y="2038350"/>
            <a:ext cx="8743950" cy="4130361"/>
          </a:xfrm>
        </p:spPr>
        <p:txBody>
          <a:bodyPr/>
          <a:lstStyle/>
          <a:p>
            <a:pPr eaLnBrk="1" hangingPunct="1">
              <a:lnSpc>
                <a:spcPct val="90000"/>
              </a:lnSpc>
              <a:buFont typeface="Wingdings" panose="05000000000000000000" pitchFamily="2" charset="2"/>
              <a:buNone/>
              <a:defRPr/>
            </a:pPr>
            <a:r>
              <a:rPr lang="en-US" sz="2400" dirty="0"/>
              <a:t>IF YOU SEE:</a:t>
            </a:r>
          </a:p>
          <a:p>
            <a:pPr eaLnBrk="1" hangingPunct="1">
              <a:lnSpc>
                <a:spcPct val="90000"/>
              </a:lnSpc>
              <a:buFont typeface="Wingdings" panose="05000000000000000000" pitchFamily="2" charset="2"/>
              <a:buNone/>
              <a:defRPr/>
            </a:pPr>
            <a:endParaRPr lang="en-US" sz="1600" dirty="0"/>
          </a:p>
          <a:p>
            <a:pPr lvl="1" eaLnBrk="1" hangingPunct="1">
              <a:lnSpc>
                <a:spcPct val="90000"/>
              </a:lnSpc>
              <a:defRPr/>
            </a:pPr>
            <a:r>
              <a:rPr lang="en-US" sz="2400" dirty="0"/>
              <a:t>Gram negative bacilli that may demonstrate bipolar staining</a:t>
            </a:r>
          </a:p>
          <a:p>
            <a:pPr lvl="1" eaLnBrk="1" hangingPunct="1">
              <a:lnSpc>
                <a:spcPct val="90000"/>
              </a:lnSpc>
              <a:defRPr/>
            </a:pPr>
            <a:r>
              <a:rPr lang="en-US" sz="2400" dirty="0"/>
              <a:t>Characteristic slow to moderate growth on BAP and MAC </a:t>
            </a:r>
          </a:p>
          <a:p>
            <a:pPr lvl="1" eaLnBrk="1" hangingPunct="1">
              <a:lnSpc>
                <a:spcPct val="90000"/>
              </a:lnSpc>
              <a:defRPr/>
            </a:pPr>
            <a:r>
              <a:rPr lang="en-US" sz="2400" dirty="0"/>
              <a:t>Oxidase positive, </a:t>
            </a:r>
            <a:r>
              <a:rPr lang="en-US" sz="2400" dirty="0" err="1"/>
              <a:t>indole</a:t>
            </a:r>
            <a:r>
              <a:rPr lang="en-US" sz="2400" dirty="0"/>
              <a:t> negative</a:t>
            </a:r>
          </a:p>
          <a:p>
            <a:pPr lvl="1" eaLnBrk="1" hangingPunct="1">
              <a:lnSpc>
                <a:spcPct val="90000"/>
              </a:lnSpc>
              <a:defRPr/>
            </a:pPr>
            <a:r>
              <a:rPr lang="en-US" sz="2400" dirty="0"/>
              <a:t>Resistant to </a:t>
            </a:r>
            <a:r>
              <a:rPr lang="en-US" sz="2400" dirty="0" err="1"/>
              <a:t>polymyxin</a:t>
            </a:r>
            <a:r>
              <a:rPr lang="en-US" sz="2400" dirty="0"/>
              <a:t> B or </a:t>
            </a:r>
            <a:r>
              <a:rPr lang="en-US" sz="2400" dirty="0" err="1"/>
              <a:t>colistin</a:t>
            </a:r>
            <a:r>
              <a:rPr lang="en-US" sz="2400" dirty="0"/>
              <a:t> or growing on Selective agar </a:t>
            </a:r>
          </a:p>
          <a:p>
            <a:pPr lvl="1" eaLnBrk="1" hangingPunct="1">
              <a:lnSpc>
                <a:spcPct val="90000"/>
              </a:lnSpc>
              <a:buFont typeface="Wingdings" panose="05000000000000000000" pitchFamily="2" charset="2"/>
              <a:buNone/>
              <a:defRPr/>
            </a:pPr>
            <a:endParaRPr lang="en-US" sz="2400" dirty="0"/>
          </a:p>
          <a:p>
            <a:pPr lvl="1" eaLnBrk="1" hangingPunct="1">
              <a:lnSpc>
                <a:spcPct val="90000"/>
              </a:lnSpc>
              <a:buFont typeface="Wingdings" panose="05000000000000000000" pitchFamily="2" charset="2"/>
              <a:buNone/>
              <a:defRPr/>
            </a:pPr>
            <a:r>
              <a:rPr lang="en-US" sz="2400" dirty="0">
                <a:solidFill>
                  <a:srgbClr val="B42E34"/>
                </a:solidFill>
              </a:rPr>
              <a:t>And you cannot rule out </a:t>
            </a:r>
            <a:r>
              <a:rPr lang="en-US" sz="2400" i="1" dirty="0">
                <a:solidFill>
                  <a:srgbClr val="B42E34"/>
                </a:solidFill>
              </a:rPr>
              <a:t>Burkholderia pseudomallei</a:t>
            </a:r>
            <a:r>
              <a:rPr lang="en-US" sz="2400" dirty="0">
                <a:solidFill>
                  <a:srgbClr val="B42E34"/>
                </a:solidFill>
              </a:rPr>
              <a:t> using the protocol flow chart…….</a:t>
            </a:r>
          </a:p>
        </p:txBody>
      </p:sp>
      <p:sp>
        <p:nvSpPr>
          <p:cNvPr id="2" name="Title 1"/>
          <p:cNvSpPr>
            <a:spLocks noGrp="1"/>
          </p:cNvSpPr>
          <p:nvPr>
            <p:ph type="title"/>
          </p:nvPr>
        </p:nvSpPr>
        <p:spPr>
          <a:xfrm>
            <a:off x="609600" y="304800"/>
            <a:ext cx="10972800" cy="1892826"/>
          </a:xfrm>
        </p:spPr>
        <p:txBody>
          <a:bodyPr/>
          <a:lstStyle/>
          <a:p>
            <a:r>
              <a:rPr lang="en-US" kern="0" dirty="0">
                <a:solidFill>
                  <a:srgbClr val="00A0AF"/>
                </a:solidFill>
                <a:cs typeface="Arial" panose="020B0604020202020204" pitchFamily="34" charset="0"/>
              </a:rPr>
              <a:t>Sentinel Laboratory Procedures for </a:t>
            </a:r>
            <a:r>
              <a:rPr lang="en-US" i="1" kern="0" dirty="0" err="1">
                <a:solidFill>
                  <a:srgbClr val="00A0AF"/>
                </a:solidFill>
                <a:cs typeface="Arial" panose="020B0604020202020204" pitchFamily="34" charset="0"/>
              </a:rPr>
              <a:t>Burkholderia</a:t>
            </a:r>
            <a:r>
              <a:rPr lang="en-US" i="1" kern="0" dirty="0">
                <a:solidFill>
                  <a:srgbClr val="00A0AF"/>
                </a:solidFill>
                <a:cs typeface="Arial" panose="020B0604020202020204" pitchFamily="34" charset="0"/>
              </a:rPr>
              <a:t> </a:t>
            </a:r>
            <a:r>
              <a:rPr lang="en-US" i="1" kern="0" dirty="0" err="1">
                <a:solidFill>
                  <a:srgbClr val="00A0AF"/>
                </a:solidFill>
                <a:cs typeface="Arial" panose="020B0604020202020204" pitchFamily="34" charset="0"/>
              </a:rPr>
              <a:t>pseudomallei</a:t>
            </a:r>
            <a:r>
              <a:rPr lang="en-US" i="1" kern="0" dirty="0">
                <a:solidFill>
                  <a:srgbClr val="00A0AF"/>
                </a:solidFill>
                <a:cs typeface="Arial" panose="020B0604020202020204" pitchFamily="34" charset="0"/>
              </a:rPr>
              <a:t/>
            </a:r>
            <a:br>
              <a:rPr lang="en-US" i="1" kern="0" dirty="0">
                <a:solidFill>
                  <a:srgbClr val="00A0AF"/>
                </a:solidFill>
                <a:cs typeface="Arial" panose="020B0604020202020204" pitchFamily="34" charset="0"/>
              </a:rPr>
            </a:br>
            <a:endParaRPr lang="en-US" dirty="0"/>
          </a:p>
        </p:txBody>
      </p:sp>
    </p:spTree>
    <p:extLst>
      <p:ext uri="{BB962C8B-B14F-4D97-AF65-F5344CB8AC3E}">
        <p14:creationId xmlns:p14="http://schemas.microsoft.com/office/powerpoint/2010/main" val="3457848027"/>
      </p:ext>
    </p:extLst>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1094659">
                                            <p:txEl>
                                              <p:pRg st="0" end="0"/>
                                            </p:txEl>
                                          </p:spTgt>
                                        </p:tgtEl>
                                        <p:attrNameLst>
                                          <p:attrName>style.visibility</p:attrName>
                                        </p:attrNameLst>
                                      </p:cBhvr>
                                      <p:to>
                                        <p:strVal val="visible"/>
                                      </p:to>
                                    </p:set>
                                    <p:animEffect transition="in" filter="blinds(horizontal)">
                                      <p:cBhvr>
                                        <p:cTn id="7" dur="500"/>
                                        <p:tgtEl>
                                          <p:spTgt spid="1094659">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094659">
                                            <p:txEl>
                                              <p:pRg st="2" end="2"/>
                                            </p:txEl>
                                          </p:spTgt>
                                        </p:tgtEl>
                                        <p:attrNameLst>
                                          <p:attrName>style.visibility</p:attrName>
                                        </p:attrNameLst>
                                      </p:cBhvr>
                                      <p:to>
                                        <p:strVal val="visible"/>
                                      </p:to>
                                    </p:set>
                                    <p:animEffect transition="in" filter="blinds(horizontal)">
                                      <p:cBhvr>
                                        <p:cTn id="10" dur="500"/>
                                        <p:tgtEl>
                                          <p:spTgt spid="1094659">
                                            <p:txEl>
                                              <p:pRg st="2" end="2"/>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1094659">
                                            <p:txEl>
                                              <p:pRg st="3" end="3"/>
                                            </p:txEl>
                                          </p:spTgt>
                                        </p:tgtEl>
                                        <p:attrNameLst>
                                          <p:attrName>style.visibility</p:attrName>
                                        </p:attrNameLst>
                                      </p:cBhvr>
                                      <p:to>
                                        <p:strVal val="visible"/>
                                      </p:to>
                                    </p:set>
                                    <p:animEffect transition="in" filter="blinds(horizontal)">
                                      <p:cBhvr>
                                        <p:cTn id="13" dur="500"/>
                                        <p:tgtEl>
                                          <p:spTgt spid="1094659">
                                            <p:txEl>
                                              <p:pRg st="3" end="3"/>
                                            </p:txEl>
                                          </p:spTgt>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1094659">
                                            <p:txEl>
                                              <p:pRg st="4" end="4"/>
                                            </p:txEl>
                                          </p:spTgt>
                                        </p:tgtEl>
                                        <p:attrNameLst>
                                          <p:attrName>style.visibility</p:attrName>
                                        </p:attrNameLst>
                                      </p:cBhvr>
                                      <p:to>
                                        <p:strVal val="visible"/>
                                      </p:to>
                                    </p:set>
                                    <p:animEffect transition="in" filter="blinds(horizontal)">
                                      <p:cBhvr>
                                        <p:cTn id="16" dur="500"/>
                                        <p:tgtEl>
                                          <p:spTgt spid="1094659">
                                            <p:txEl>
                                              <p:pRg st="4" end="4"/>
                                            </p:txEl>
                                          </p:spTgt>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1094659">
                                            <p:txEl>
                                              <p:pRg st="5" end="5"/>
                                            </p:txEl>
                                          </p:spTgt>
                                        </p:tgtEl>
                                        <p:attrNameLst>
                                          <p:attrName>style.visibility</p:attrName>
                                        </p:attrNameLst>
                                      </p:cBhvr>
                                      <p:to>
                                        <p:strVal val="visible"/>
                                      </p:to>
                                    </p:set>
                                    <p:animEffect transition="in" filter="blinds(horizontal)">
                                      <p:cBhvr>
                                        <p:cTn id="19" dur="500"/>
                                        <p:tgtEl>
                                          <p:spTgt spid="1094659">
                                            <p:txEl>
                                              <p:pRg st="5" end="5"/>
                                            </p:txEl>
                                          </p:spTgt>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1094659">
                                            <p:txEl>
                                              <p:pRg st="7" end="7"/>
                                            </p:txEl>
                                          </p:spTgt>
                                        </p:tgtEl>
                                        <p:attrNameLst>
                                          <p:attrName>style.visibility</p:attrName>
                                        </p:attrNameLst>
                                      </p:cBhvr>
                                      <p:to>
                                        <p:strVal val="visible"/>
                                      </p:to>
                                    </p:set>
                                    <p:animEffect transition="in" filter="blinds(horizontal)">
                                      <p:cBhvr>
                                        <p:cTn id="22" dur="500"/>
                                        <p:tgtEl>
                                          <p:spTgt spid="109465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4659" grpId="0" build="p"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70434" name="Rectangle 2">
            <a:extLst>
              <a:ext uri="{FF2B5EF4-FFF2-40B4-BE49-F238E27FC236}">
                <a16:creationId xmlns:a16="http://schemas.microsoft.com/office/drawing/2014/main" id="{E861588E-13CC-46B3-B2BF-5BB35D57777D}"/>
              </a:ext>
            </a:extLst>
          </p:cNvPr>
          <p:cNvSpPr>
            <a:spLocks noGrp="1" noChangeArrowheads="1"/>
          </p:cNvSpPr>
          <p:nvPr>
            <p:ph idx="1"/>
          </p:nvPr>
        </p:nvSpPr>
        <p:spPr>
          <a:xfrm>
            <a:off x="1714500" y="2228850"/>
            <a:ext cx="8407400" cy="1742015"/>
          </a:xfrm>
        </p:spPr>
        <p:txBody>
          <a:bodyPr/>
          <a:lstStyle/>
          <a:p>
            <a:pPr eaLnBrk="1" hangingPunct="1">
              <a:lnSpc>
                <a:spcPct val="35000"/>
              </a:lnSpc>
              <a:defRPr/>
            </a:pPr>
            <a:endParaRPr lang="en-US" dirty="0"/>
          </a:p>
          <a:p>
            <a:pPr algn="ctr" eaLnBrk="1" hangingPunct="1">
              <a:buFont typeface="Wingdings" panose="05000000000000000000" pitchFamily="2" charset="2"/>
              <a:buNone/>
              <a:defRPr/>
            </a:pPr>
            <a:r>
              <a:rPr lang="en-US" sz="4000" dirty="0">
                <a:solidFill>
                  <a:srgbClr val="B42E34"/>
                </a:solidFill>
              </a:rPr>
              <a:t>CONTACT YOUR </a:t>
            </a:r>
            <a:r>
              <a:rPr lang="en-US" sz="4000">
                <a:solidFill>
                  <a:srgbClr val="B42E34"/>
                </a:solidFill>
              </a:rPr>
              <a:t>LRN </a:t>
            </a:r>
            <a:endParaRPr lang="en-US" sz="4000" smtClean="0">
              <a:solidFill>
                <a:srgbClr val="B42E34"/>
              </a:solidFill>
            </a:endParaRPr>
          </a:p>
          <a:p>
            <a:pPr algn="ctr" eaLnBrk="1" hangingPunct="1">
              <a:buFont typeface="Wingdings" panose="05000000000000000000" pitchFamily="2" charset="2"/>
              <a:buNone/>
              <a:defRPr/>
            </a:pPr>
            <a:r>
              <a:rPr lang="en-US" sz="4000" smtClean="0">
                <a:solidFill>
                  <a:srgbClr val="B42E34"/>
                </a:solidFill>
              </a:rPr>
              <a:t>reference </a:t>
            </a:r>
            <a:r>
              <a:rPr lang="en-US" sz="4000" dirty="0">
                <a:solidFill>
                  <a:srgbClr val="B42E34"/>
                </a:solidFill>
              </a:rPr>
              <a:t>laboratory</a:t>
            </a:r>
          </a:p>
        </p:txBody>
      </p:sp>
    </p:spTree>
    <p:extLst>
      <p:ext uri="{BB962C8B-B14F-4D97-AF65-F5344CB8AC3E}">
        <p14:creationId xmlns:p14="http://schemas.microsoft.com/office/powerpoint/2010/main" val="1640251028"/>
      </p:ext>
    </p:extLst>
  </p:cSld>
  <p:clrMapOvr>
    <a:masterClrMapping/>
  </p:clrMapOvr>
  <p:transition spd="slow">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3587" name="Picture 1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446214" y="1728788"/>
            <a:ext cx="3946525" cy="3371850"/>
          </a:xfrm>
        </p:spPr>
      </p:pic>
      <p:pic>
        <p:nvPicPr>
          <p:cNvPr id="323588"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4463" y="3124200"/>
            <a:ext cx="4525962" cy="321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0" name="TextBox 9">
            <a:extLst>
              <a:ext uri="{FF2B5EF4-FFF2-40B4-BE49-F238E27FC236}">
                <a16:creationId xmlns:a16="http://schemas.microsoft.com/office/drawing/2014/main" id="{729E29F2-24B0-4178-B697-F3355C2FDED6}"/>
              </a:ext>
            </a:extLst>
          </p:cNvPr>
          <p:cNvSpPr txBox="1"/>
          <p:nvPr/>
        </p:nvSpPr>
        <p:spPr>
          <a:xfrm>
            <a:off x="4606925" y="6286500"/>
            <a:ext cx="3068638" cy="400050"/>
          </a:xfrm>
          <a:prstGeom prst="rect">
            <a:avLst/>
          </a:prstGeom>
          <a:noFill/>
        </p:spPr>
        <p:txBody>
          <a:bodyPr>
            <a:spAutoFit/>
          </a:bodyPr>
          <a:lstStyle/>
          <a:p>
            <a:pPr eaLnBrk="0" fontAlgn="base" hangingPunct="0">
              <a:spcBef>
                <a:spcPct val="50000"/>
              </a:spcBef>
              <a:spcAft>
                <a:spcPct val="0"/>
              </a:spcAft>
              <a:defRPr/>
            </a:pPr>
            <a:r>
              <a:rPr lang="en-US" sz="2000" dirty="0">
                <a:solidFill>
                  <a:srgbClr val="FFFFFF"/>
                </a:solidFill>
                <a:effectLst>
                  <a:outerShdw blurRad="38100" dist="38100" dir="2700000" algn="tl">
                    <a:srgbClr val="000000">
                      <a:alpha val="43137"/>
                    </a:srgbClr>
                  </a:outerShdw>
                </a:effectLst>
                <a:latin typeface="Gill Sans MT" panose="020B0502020104020203" pitchFamily="34" charset="0"/>
                <a:cs typeface="Arial" panose="020B0604020202020204" pitchFamily="34" charset="0"/>
              </a:rPr>
              <a:t>Gram stain </a:t>
            </a:r>
            <a:r>
              <a:rPr lang="en-US" sz="2000" i="1" dirty="0">
                <a:solidFill>
                  <a:srgbClr val="FFFFFF"/>
                </a:solidFill>
                <a:effectLst>
                  <a:outerShdw blurRad="38100" dist="38100" dir="2700000" algn="tl">
                    <a:srgbClr val="000000">
                      <a:alpha val="43137"/>
                    </a:srgbClr>
                  </a:outerShdw>
                </a:effectLst>
                <a:latin typeface="Gill Sans MT" panose="020B0502020104020203" pitchFamily="34" charset="0"/>
                <a:cs typeface="Arial" panose="020B0604020202020204" pitchFamily="34" charset="0"/>
              </a:rPr>
              <a:t>B. pseudomallei</a:t>
            </a:r>
          </a:p>
        </p:txBody>
      </p:sp>
      <p:pic>
        <p:nvPicPr>
          <p:cNvPr id="323592"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96038" y="1495425"/>
            <a:ext cx="4424362" cy="340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906462" y="68730"/>
            <a:ext cx="10752137" cy="1323439"/>
          </a:xfrm>
          <a:prstGeom prst="rect">
            <a:avLst/>
          </a:prstGeom>
        </p:spPr>
        <p:txBody>
          <a:bodyPr wrap="square">
            <a:spAutoFit/>
          </a:bodyPr>
          <a:lstStyle/>
          <a:p>
            <a:pPr lvl="0" fontAlgn="base">
              <a:spcBef>
                <a:spcPct val="0"/>
              </a:spcBef>
              <a:spcAft>
                <a:spcPct val="0"/>
              </a:spcAft>
              <a:defRPr/>
            </a:pPr>
            <a:r>
              <a:rPr lang="en-US" sz="4000" kern="0" dirty="0">
                <a:solidFill>
                  <a:srgbClr val="00A0AF"/>
                </a:solidFill>
                <a:latin typeface="Franklin Gothic Medium"/>
                <a:cs typeface="Arial" panose="020B0604020202020204" pitchFamily="34" charset="0"/>
              </a:rPr>
              <a:t>Sentinel Laboratory Procedures for </a:t>
            </a:r>
            <a:r>
              <a:rPr lang="en-US" sz="4000" i="1" kern="0" dirty="0" err="1">
                <a:solidFill>
                  <a:srgbClr val="00A0AF"/>
                </a:solidFill>
                <a:latin typeface="Franklin Gothic Medium"/>
                <a:cs typeface="Arial" panose="020B0604020202020204" pitchFamily="34" charset="0"/>
              </a:rPr>
              <a:t>Burkholderia</a:t>
            </a:r>
            <a:r>
              <a:rPr lang="en-US" sz="4000" i="1" kern="0" dirty="0">
                <a:solidFill>
                  <a:srgbClr val="00A0AF"/>
                </a:solidFill>
                <a:latin typeface="Franklin Gothic Medium"/>
                <a:cs typeface="Arial" panose="020B0604020202020204" pitchFamily="34" charset="0"/>
              </a:rPr>
              <a:t> </a:t>
            </a:r>
            <a:r>
              <a:rPr lang="en-US" sz="4000" i="1" kern="0" dirty="0" err="1">
                <a:solidFill>
                  <a:srgbClr val="00A0AF"/>
                </a:solidFill>
                <a:latin typeface="Franklin Gothic Medium"/>
                <a:cs typeface="Arial" panose="020B0604020202020204" pitchFamily="34" charset="0"/>
              </a:rPr>
              <a:t>pseudomallei</a:t>
            </a:r>
            <a:endParaRPr lang="en-US" sz="4000" i="1" kern="0" dirty="0">
              <a:solidFill>
                <a:srgbClr val="00A0AF"/>
              </a:solidFill>
              <a:latin typeface="Franklin Gothic Medium"/>
              <a:cs typeface="Arial" panose="020B0604020202020204" pitchFamily="34" charset="0"/>
            </a:endParaRPr>
          </a:p>
        </p:txBody>
      </p:sp>
    </p:spTree>
    <p:extLst>
      <p:ext uri="{BB962C8B-B14F-4D97-AF65-F5344CB8AC3E}">
        <p14:creationId xmlns:p14="http://schemas.microsoft.com/office/powerpoint/2010/main" val="4198495499"/>
      </p:ext>
    </p:extLst>
  </p:cSld>
  <p:clrMapOvr>
    <a:masterClrMapping/>
  </p:clrMapOvr>
  <p:transition spd="med">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83746" name="Rectangle 2">
            <a:extLst>
              <a:ext uri="{FF2B5EF4-FFF2-40B4-BE49-F238E27FC236}">
                <a16:creationId xmlns:a16="http://schemas.microsoft.com/office/drawing/2014/main" id="{9AF7625D-1BDE-46B3-85BC-B76AD8293DC8}"/>
              </a:ext>
            </a:extLst>
          </p:cNvPr>
          <p:cNvSpPr>
            <a:spLocks noGrp="1" noChangeArrowheads="1"/>
          </p:cNvSpPr>
          <p:nvPr>
            <p:ph type="title"/>
          </p:nvPr>
        </p:nvSpPr>
        <p:spPr>
          <a:xfrm>
            <a:off x="2917825" y="457201"/>
            <a:ext cx="7918450" cy="1471613"/>
          </a:xfrm>
        </p:spPr>
        <p:txBody>
          <a:bodyPr/>
          <a:lstStyle/>
          <a:p>
            <a:pPr eaLnBrk="1" hangingPunct="1">
              <a:defRPr/>
            </a:pPr>
            <a:r>
              <a:rPr lang="en-US" sz="2000" dirty="0"/>
              <a:t/>
            </a:r>
            <a:br>
              <a:rPr lang="en-US" sz="2000" dirty="0"/>
            </a:br>
            <a:endParaRPr lang="en-US" sz="2100" dirty="0"/>
          </a:p>
        </p:txBody>
      </p:sp>
      <p:sp>
        <p:nvSpPr>
          <p:cNvPr id="1183747" name="Rectangle 3">
            <a:extLst>
              <a:ext uri="{FF2B5EF4-FFF2-40B4-BE49-F238E27FC236}">
                <a16:creationId xmlns:a16="http://schemas.microsoft.com/office/drawing/2014/main" id="{AA9083F7-AE8E-43C5-93EC-669DA6B6292D}"/>
              </a:ext>
            </a:extLst>
          </p:cNvPr>
          <p:cNvSpPr>
            <a:spLocks noGrp="1" noChangeArrowheads="1"/>
          </p:cNvSpPr>
          <p:nvPr>
            <p:ph idx="1"/>
          </p:nvPr>
        </p:nvSpPr>
        <p:spPr>
          <a:xfrm>
            <a:off x="1797050" y="2111376"/>
            <a:ext cx="8896350" cy="4202113"/>
          </a:xfrm>
        </p:spPr>
        <p:txBody>
          <a:bodyPr/>
          <a:lstStyle/>
          <a:p>
            <a:pPr eaLnBrk="1" hangingPunct="1">
              <a:buFont typeface="Wingdings" panose="05000000000000000000" pitchFamily="2" charset="2"/>
              <a:buNone/>
              <a:defRPr/>
            </a:pPr>
            <a:r>
              <a:rPr lang="en-US" dirty="0"/>
              <a:t>Culture Characteristics</a:t>
            </a:r>
          </a:p>
          <a:p>
            <a:pPr eaLnBrk="1" hangingPunct="1">
              <a:defRPr/>
            </a:pPr>
            <a:endParaRPr lang="en-US" sz="1100" i="1" u="sng" dirty="0"/>
          </a:p>
          <a:p>
            <a:pPr lvl="1" eaLnBrk="1" hangingPunct="1">
              <a:buClr>
                <a:schemeClr val="tx1"/>
              </a:buClr>
              <a:buFont typeface="Arial" panose="020B0604020202020204" pitchFamily="34" charset="0"/>
              <a:buChar char="•"/>
              <a:defRPr/>
            </a:pPr>
            <a:r>
              <a:rPr lang="en-US" sz="3200" dirty="0"/>
              <a:t>Grows on BAP, CHOC, and MAC/EMB @ 35°C </a:t>
            </a:r>
          </a:p>
          <a:p>
            <a:pPr lvl="1" eaLnBrk="1" hangingPunct="1">
              <a:buClr>
                <a:schemeClr val="tx1"/>
              </a:buClr>
              <a:buFont typeface="Arial" panose="020B0604020202020204" pitchFamily="34" charset="0"/>
              <a:buChar char="•"/>
              <a:defRPr/>
            </a:pPr>
            <a:r>
              <a:rPr lang="en-US" sz="3200" dirty="0"/>
              <a:t>Mature colonies at 48 to 72 hrs</a:t>
            </a:r>
          </a:p>
          <a:p>
            <a:pPr lvl="1" eaLnBrk="1" hangingPunct="1">
              <a:buClr>
                <a:schemeClr val="tx1"/>
              </a:buClr>
              <a:buFont typeface="Arial" panose="020B0604020202020204" pitchFamily="34" charset="0"/>
              <a:buChar char="•"/>
              <a:defRPr/>
            </a:pPr>
            <a:r>
              <a:rPr lang="en-US" sz="3200" dirty="0"/>
              <a:t>Colonies become rough and wrinkled with time</a:t>
            </a:r>
          </a:p>
          <a:p>
            <a:pPr lvl="1" eaLnBrk="1" hangingPunct="1">
              <a:buClr>
                <a:schemeClr val="tx1"/>
              </a:buClr>
              <a:buFont typeface="Arial" panose="020B0604020202020204" pitchFamily="34" charset="0"/>
              <a:buChar char="•"/>
              <a:defRPr/>
            </a:pPr>
            <a:r>
              <a:rPr lang="en-US" sz="3200" dirty="0"/>
              <a:t>Growth at</a:t>
            </a:r>
            <a:r>
              <a:rPr lang="en-US" sz="3200" dirty="0">
                <a:latin typeface="Calibri" pitchFamily="34" charset="0"/>
              </a:rPr>
              <a:t> 42°C</a:t>
            </a:r>
            <a:endParaRPr lang="en-US" sz="3200" dirty="0"/>
          </a:p>
        </p:txBody>
      </p:sp>
      <p:sp>
        <p:nvSpPr>
          <p:cNvPr id="2" name="Rectangle 1"/>
          <p:cNvSpPr/>
          <p:nvPr/>
        </p:nvSpPr>
        <p:spPr>
          <a:xfrm>
            <a:off x="533400" y="241301"/>
            <a:ext cx="11887200" cy="1323439"/>
          </a:xfrm>
          <a:prstGeom prst="rect">
            <a:avLst/>
          </a:prstGeom>
        </p:spPr>
        <p:txBody>
          <a:bodyPr wrap="square">
            <a:spAutoFit/>
          </a:bodyPr>
          <a:lstStyle/>
          <a:p>
            <a:pPr lvl="0" fontAlgn="base">
              <a:spcBef>
                <a:spcPct val="0"/>
              </a:spcBef>
              <a:spcAft>
                <a:spcPct val="0"/>
              </a:spcAft>
              <a:defRPr/>
            </a:pPr>
            <a:r>
              <a:rPr lang="en-US" sz="4000" kern="0" dirty="0">
                <a:solidFill>
                  <a:srgbClr val="00A0AF"/>
                </a:solidFill>
                <a:latin typeface="Franklin Gothic Medium"/>
                <a:cs typeface="Arial" panose="020B0604020202020204" pitchFamily="34" charset="0"/>
              </a:rPr>
              <a:t>Sentinel Laboratory Procedures for </a:t>
            </a:r>
            <a:r>
              <a:rPr lang="en-US" sz="4000" i="1" kern="0" dirty="0" err="1">
                <a:solidFill>
                  <a:srgbClr val="00A0AF"/>
                </a:solidFill>
                <a:latin typeface="Franklin Gothic Medium"/>
                <a:cs typeface="Arial" panose="020B0604020202020204" pitchFamily="34" charset="0"/>
              </a:rPr>
              <a:t>Burkholderia</a:t>
            </a:r>
            <a:r>
              <a:rPr lang="en-US" sz="4000" i="1" kern="0" dirty="0">
                <a:solidFill>
                  <a:srgbClr val="00A0AF"/>
                </a:solidFill>
                <a:latin typeface="Franklin Gothic Medium"/>
                <a:cs typeface="Arial" panose="020B0604020202020204" pitchFamily="34" charset="0"/>
              </a:rPr>
              <a:t> </a:t>
            </a:r>
            <a:r>
              <a:rPr lang="en-US" sz="4000" i="1" kern="0" dirty="0" err="1">
                <a:solidFill>
                  <a:srgbClr val="00A0AF"/>
                </a:solidFill>
                <a:latin typeface="Franklin Gothic Medium"/>
                <a:cs typeface="Arial" panose="020B0604020202020204" pitchFamily="34" charset="0"/>
              </a:rPr>
              <a:t>pseudomallei</a:t>
            </a:r>
            <a:endParaRPr lang="en-US" sz="4000" i="1" kern="0" dirty="0">
              <a:solidFill>
                <a:srgbClr val="00A0AF"/>
              </a:solidFill>
              <a:latin typeface="Franklin Gothic Medium"/>
              <a:cs typeface="Arial" panose="020B0604020202020204" pitchFamily="34" charset="0"/>
            </a:endParaRPr>
          </a:p>
        </p:txBody>
      </p:sp>
    </p:spTree>
    <p:extLst>
      <p:ext uri="{BB962C8B-B14F-4D97-AF65-F5344CB8AC3E}">
        <p14:creationId xmlns:p14="http://schemas.microsoft.com/office/powerpoint/2010/main" val="3076427281"/>
      </p:ext>
    </p:extLst>
  </p:cSld>
  <p:clrMapOvr>
    <a:masterClrMapping/>
  </p:clrMapOvr>
  <p:transition spd="med">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78307" name="Rectangle 3">
            <a:extLst>
              <a:ext uri="{FF2B5EF4-FFF2-40B4-BE49-F238E27FC236}">
                <a16:creationId xmlns:a16="http://schemas.microsoft.com/office/drawing/2014/main" id="{807F7A02-D1A5-401E-AB75-E32E81B71996}"/>
              </a:ext>
            </a:extLst>
          </p:cNvPr>
          <p:cNvSpPr>
            <a:spLocks noGrp="1" noChangeArrowheads="1"/>
          </p:cNvSpPr>
          <p:nvPr>
            <p:ph idx="1"/>
          </p:nvPr>
        </p:nvSpPr>
        <p:spPr>
          <a:xfrm>
            <a:off x="1771650" y="2124075"/>
            <a:ext cx="8896350" cy="3481388"/>
          </a:xfrm>
        </p:spPr>
        <p:txBody>
          <a:bodyPr/>
          <a:lstStyle/>
          <a:p>
            <a:pPr eaLnBrk="1" hangingPunct="1">
              <a:buFont typeface="Wingdings" panose="05000000000000000000" pitchFamily="2" charset="2"/>
              <a:buNone/>
              <a:defRPr/>
            </a:pPr>
            <a:r>
              <a:rPr lang="en-US" dirty="0"/>
              <a:t>Culture on BAP at 35°C</a:t>
            </a:r>
          </a:p>
          <a:p>
            <a:pPr eaLnBrk="1" hangingPunct="1">
              <a:defRPr/>
            </a:pPr>
            <a:endParaRPr lang="en-US" sz="1000" i="1" u="sng" dirty="0"/>
          </a:p>
          <a:p>
            <a:pPr lvl="1" eaLnBrk="1" hangingPunct="1">
              <a:buClr>
                <a:schemeClr val="tx1"/>
              </a:buClr>
              <a:buFont typeface="Arial" panose="020B0604020202020204" pitchFamily="34" charset="0"/>
              <a:buChar char="•"/>
              <a:defRPr/>
            </a:pPr>
            <a:r>
              <a:rPr lang="en-US" sz="3200" dirty="0"/>
              <a:t>Mature growth at 48 hrs</a:t>
            </a:r>
          </a:p>
          <a:p>
            <a:pPr lvl="1" eaLnBrk="1" hangingPunct="1">
              <a:buClr>
                <a:schemeClr val="tx1"/>
              </a:buClr>
              <a:buFont typeface="Arial" panose="020B0604020202020204" pitchFamily="34" charset="0"/>
              <a:buChar char="•"/>
              <a:defRPr/>
            </a:pPr>
            <a:r>
              <a:rPr lang="en-US" sz="3200" dirty="0"/>
              <a:t>Grey glistening colonies, some strains appear slightly tan </a:t>
            </a:r>
          </a:p>
          <a:p>
            <a:pPr lvl="1" eaLnBrk="1" hangingPunct="1">
              <a:buClr>
                <a:schemeClr val="tx1"/>
              </a:buClr>
              <a:buFont typeface="Arial" panose="020B0604020202020204" pitchFamily="34" charset="0"/>
              <a:buChar char="•"/>
              <a:defRPr/>
            </a:pPr>
            <a:r>
              <a:rPr lang="en-US" sz="3200" dirty="0"/>
              <a:t>non-hemolytic</a:t>
            </a:r>
          </a:p>
          <a:p>
            <a:pPr lvl="1" eaLnBrk="1" hangingPunct="1">
              <a:defRPr/>
            </a:pPr>
            <a:endParaRPr lang="en-US" sz="2400" dirty="0"/>
          </a:p>
        </p:txBody>
      </p:sp>
      <p:sp>
        <p:nvSpPr>
          <p:cNvPr id="2" name="Rectangle 1"/>
          <p:cNvSpPr/>
          <p:nvPr/>
        </p:nvSpPr>
        <p:spPr>
          <a:xfrm>
            <a:off x="914400" y="208895"/>
            <a:ext cx="10896600" cy="1323439"/>
          </a:xfrm>
          <a:prstGeom prst="rect">
            <a:avLst/>
          </a:prstGeom>
        </p:spPr>
        <p:txBody>
          <a:bodyPr wrap="square">
            <a:spAutoFit/>
          </a:bodyPr>
          <a:lstStyle/>
          <a:p>
            <a:pPr lvl="0" fontAlgn="base">
              <a:spcBef>
                <a:spcPct val="0"/>
              </a:spcBef>
              <a:spcAft>
                <a:spcPct val="0"/>
              </a:spcAft>
              <a:defRPr/>
            </a:pPr>
            <a:r>
              <a:rPr lang="en-US" sz="4000" kern="0" dirty="0">
                <a:solidFill>
                  <a:srgbClr val="00A0AF"/>
                </a:solidFill>
                <a:latin typeface="Franklin Gothic Medium"/>
                <a:cs typeface="Arial" panose="020B0604020202020204" pitchFamily="34" charset="0"/>
              </a:rPr>
              <a:t>Sentinel Laboratory Procedures for </a:t>
            </a:r>
            <a:r>
              <a:rPr lang="en-US" sz="4000" i="1" kern="0" dirty="0" err="1">
                <a:solidFill>
                  <a:srgbClr val="00A0AF"/>
                </a:solidFill>
                <a:latin typeface="Franklin Gothic Medium"/>
                <a:cs typeface="Arial" panose="020B0604020202020204" pitchFamily="34" charset="0"/>
              </a:rPr>
              <a:t>Burkholderia</a:t>
            </a:r>
            <a:r>
              <a:rPr lang="en-US" sz="4000" i="1" kern="0" dirty="0">
                <a:solidFill>
                  <a:srgbClr val="00A0AF"/>
                </a:solidFill>
                <a:latin typeface="Franklin Gothic Medium"/>
                <a:cs typeface="Arial" panose="020B0604020202020204" pitchFamily="34" charset="0"/>
              </a:rPr>
              <a:t> </a:t>
            </a:r>
            <a:r>
              <a:rPr lang="en-US" sz="4000" i="1" kern="0" dirty="0" err="1">
                <a:solidFill>
                  <a:srgbClr val="00A0AF"/>
                </a:solidFill>
                <a:latin typeface="Franklin Gothic Medium"/>
                <a:cs typeface="Arial" panose="020B0604020202020204" pitchFamily="34" charset="0"/>
              </a:rPr>
              <a:t>pseudomallei</a:t>
            </a:r>
            <a:endParaRPr lang="en-US" sz="4000" i="1" kern="0" dirty="0">
              <a:solidFill>
                <a:srgbClr val="00A0AF"/>
              </a:solidFill>
              <a:latin typeface="Franklin Gothic Medium"/>
              <a:cs typeface="Arial" panose="020B0604020202020204" pitchFamily="34" charset="0"/>
            </a:endParaRPr>
          </a:p>
        </p:txBody>
      </p:sp>
    </p:spTree>
    <p:extLst>
      <p:ext uri="{BB962C8B-B14F-4D97-AF65-F5344CB8AC3E}">
        <p14:creationId xmlns:p14="http://schemas.microsoft.com/office/powerpoint/2010/main" val="3825546484"/>
      </p:ext>
    </p:extLst>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grpId="0" nodeType="withEffect">
                                  <p:stCondLst>
                                    <p:cond delay="0"/>
                                  </p:stCondLst>
                                  <p:childTnLst>
                                    <p:set>
                                      <p:cBhvr>
                                        <p:cTn id="6" dur="1" fill="hold">
                                          <p:stCondLst>
                                            <p:cond delay="0"/>
                                          </p:stCondLst>
                                        </p:cTn>
                                        <p:tgtEl>
                                          <p:spTgt spid="1378307">
                                            <p:txEl>
                                              <p:pRg st="0" end="0"/>
                                            </p:txEl>
                                          </p:spTgt>
                                        </p:tgtEl>
                                        <p:attrNameLst>
                                          <p:attrName>style.visibility</p:attrName>
                                        </p:attrNameLst>
                                      </p:cBhvr>
                                      <p:to>
                                        <p:strVal val="visible"/>
                                      </p:to>
                                    </p:set>
                                    <p:anim calcmode="lin" valueType="num">
                                      <p:cBhvr additive="base">
                                        <p:cTn id="7" dur="500" fill="hold"/>
                                        <p:tgtEl>
                                          <p:spTgt spid="1378307">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378307">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1378307">
                                            <p:txEl>
                                              <p:pRg st="2" end="2"/>
                                            </p:txEl>
                                          </p:spTgt>
                                        </p:tgtEl>
                                        <p:attrNameLst>
                                          <p:attrName>style.visibility</p:attrName>
                                        </p:attrNameLst>
                                      </p:cBhvr>
                                      <p:to>
                                        <p:strVal val="visible"/>
                                      </p:to>
                                    </p:set>
                                    <p:anim calcmode="lin" valueType="num">
                                      <p:cBhvr additive="base">
                                        <p:cTn id="11" dur="500" fill="hold"/>
                                        <p:tgtEl>
                                          <p:spTgt spid="1378307">
                                            <p:txEl>
                                              <p:pRg st="2" end="2"/>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1378307">
                                            <p:txEl>
                                              <p:pRg st="2" end="2"/>
                                            </p:txEl>
                                          </p:spTgt>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1378307">
                                            <p:txEl>
                                              <p:pRg st="3" end="3"/>
                                            </p:txEl>
                                          </p:spTgt>
                                        </p:tgtEl>
                                        <p:attrNameLst>
                                          <p:attrName>style.visibility</p:attrName>
                                        </p:attrNameLst>
                                      </p:cBhvr>
                                      <p:to>
                                        <p:strVal val="visible"/>
                                      </p:to>
                                    </p:set>
                                    <p:anim calcmode="lin" valueType="num">
                                      <p:cBhvr additive="base">
                                        <p:cTn id="15" dur="500" fill="hold"/>
                                        <p:tgtEl>
                                          <p:spTgt spid="1378307">
                                            <p:txEl>
                                              <p:pRg st="3" end="3"/>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1378307">
                                            <p:txEl>
                                              <p:pRg st="3" end="3"/>
                                            </p:txEl>
                                          </p:spTgt>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0"/>
                                  </p:stCondLst>
                                  <p:childTnLst>
                                    <p:set>
                                      <p:cBhvr>
                                        <p:cTn id="18" dur="1" fill="hold">
                                          <p:stCondLst>
                                            <p:cond delay="0"/>
                                          </p:stCondLst>
                                        </p:cTn>
                                        <p:tgtEl>
                                          <p:spTgt spid="1378307">
                                            <p:txEl>
                                              <p:pRg st="4" end="4"/>
                                            </p:txEl>
                                          </p:spTgt>
                                        </p:tgtEl>
                                        <p:attrNameLst>
                                          <p:attrName>style.visibility</p:attrName>
                                        </p:attrNameLst>
                                      </p:cBhvr>
                                      <p:to>
                                        <p:strVal val="visible"/>
                                      </p:to>
                                    </p:set>
                                    <p:anim calcmode="lin" valueType="num">
                                      <p:cBhvr additive="base">
                                        <p:cTn id="19" dur="500" fill="hold"/>
                                        <p:tgtEl>
                                          <p:spTgt spid="1378307">
                                            <p:txEl>
                                              <p:pRg st="4" end="4"/>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1378307">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8307" grpId="0" build="p"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7">
            <a:extLst>
              <a:ext uri="{FF2B5EF4-FFF2-40B4-BE49-F238E27FC236}">
                <a16:creationId xmlns:a16="http://schemas.microsoft.com/office/drawing/2014/main" id="{C96F5C08-8CAE-4BA1-A205-D97CDE73A5B4}"/>
              </a:ext>
            </a:extLst>
          </p:cNvPr>
          <p:cNvSpPr>
            <a:spLocks noGrp="1" noChangeArrowheads="1"/>
          </p:cNvSpPr>
          <p:nvPr>
            <p:ph type="title"/>
          </p:nvPr>
        </p:nvSpPr>
        <p:spPr>
          <a:xfrm>
            <a:off x="645319" y="328613"/>
            <a:ext cx="10937081" cy="1277273"/>
          </a:xfrm>
        </p:spPr>
        <p:txBody>
          <a:bodyPr/>
          <a:lstStyle/>
          <a:p>
            <a:pPr algn="l" eaLnBrk="1" hangingPunct="1">
              <a:defRPr/>
            </a:pPr>
            <a:r>
              <a:rPr lang="en-US" b="0" dirty="0"/>
              <a:t>Sentinel Laboratory Procedures for </a:t>
            </a:r>
            <a:r>
              <a:rPr lang="en-US" b="0" i="1" dirty="0"/>
              <a:t>Burkholderia pseudomallei</a:t>
            </a:r>
          </a:p>
        </p:txBody>
      </p:sp>
      <p:pic>
        <p:nvPicPr>
          <p:cNvPr id="329731" name="Picture 10" descr="Bpseudomallei 24h SBA 10ul loop2"/>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t="4173" b="11087"/>
          <a:stretch>
            <a:fillRect/>
          </a:stretch>
        </p:blipFill>
        <p:spPr>
          <a:xfrm>
            <a:off x="2705100" y="1828800"/>
            <a:ext cx="2667000" cy="2362200"/>
          </a:xfrm>
          <a:ln>
            <a:solidFill>
              <a:srgbClr val="000000"/>
            </a:solidFill>
          </a:ln>
        </p:spPr>
      </p:pic>
      <p:pic>
        <p:nvPicPr>
          <p:cNvPr id="329732" name="Picture 11" descr="MVC-001F"/>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l="7680" t="11935" r="10272"/>
          <a:stretch>
            <a:fillRect/>
          </a:stretch>
        </p:blipFill>
        <p:spPr>
          <a:xfrm>
            <a:off x="4606925" y="2543175"/>
            <a:ext cx="2743200" cy="2362200"/>
          </a:xfrm>
          <a:ln>
            <a:solidFill>
              <a:srgbClr val="000000"/>
            </a:solidFill>
          </a:ln>
        </p:spPr>
      </p:pic>
      <p:pic>
        <p:nvPicPr>
          <p:cNvPr id="329734" name="Picture 12" descr="MVC-004F"/>
          <p:cNvPicPr>
            <a:picLocks noChangeAspect="1" noChangeArrowheads="1"/>
          </p:cNvPicPr>
          <p:nvPr/>
        </p:nvPicPr>
        <p:blipFill>
          <a:blip r:embed="rId5">
            <a:extLst>
              <a:ext uri="{28A0092B-C50C-407E-A947-70E740481C1C}">
                <a14:useLocalDpi xmlns:a14="http://schemas.microsoft.com/office/drawing/2010/main" val="0"/>
              </a:ext>
            </a:extLst>
          </a:blip>
          <a:srcRect l="11543" t="11543" r="13451" b="3848"/>
          <a:stretch>
            <a:fillRect/>
          </a:stretch>
        </p:blipFill>
        <p:spPr bwMode="auto">
          <a:xfrm>
            <a:off x="6716713" y="3708400"/>
            <a:ext cx="2743200" cy="23622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329736" name="Text Box 12"/>
          <p:cNvSpPr txBox="1">
            <a:spLocks noChangeArrowheads="1"/>
          </p:cNvSpPr>
          <p:nvPr/>
        </p:nvSpPr>
        <p:spPr bwMode="auto">
          <a:xfrm>
            <a:off x="1582738" y="3659188"/>
            <a:ext cx="9525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eaLnBrk="0" fontAlgn="base" hangingPunct="0">
              <a:spcBef>
                <a:spcPct val="50000"/>
              </a:spcBef>
              <a:spcAft>
                <a:spcPct val="0"/>
              </a:spcAft>
              <a:buSzTx/>
              <a:buNone/>
            </a:pPr>
            <a:r>
              <a:rPr lang="en-US" altLang="en-US" sz="1600" b="1">
                <a:solidFill>
                  <a:srgbClr val="FFFFFF"/>
                </a:solidFill>
                <a:cs typeface="Arial" panose="020B0604020202020204" pitchFamily="34" charset="0"/>
              </a:rPr>
              <a:t>24 hrs</a:t>
            </a:r>
          </a:p>
        </p:txBody>
      </p:sp>
      <p:sp>
        <p:nvSpPr>
          <p:cNvPr id="329737" name="Text Box 12"/>
          <p:cNvSpPr txBox="1">
            <a:spLocks noChangeArrowheads="1"/>
          </p:cNvSpPr>
          <p:nvPr/>
        </p:nvSpPr>
        <p:spPr bwMode="auto">
          <a:xfrm>
            <a:off x="3490913" y="4567239"/>
            <a:ext cx="9525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eaLnBrk="0" fontAlgn="base" hangingPunct="0">
              <a:spcBef>
                <a:spcPct val="50000"/>
              </a:spcBef>
              <a:spcAft>
                <a:spcPct val="0"/>
              </a:spcAft>
              <a:buSzTx/>
              <a:buNone/>
            </a:pPr>
            <a:r>
              <a:rPr lang="en-US" altLang="en-US" sz="1600" b="1">
                <a:solidFill>
                  <a:srgbClr val="FFFFFF"/>
                </a:solidFill>
                <a:cs typeface="Arial" panose="020B0604020202020204" pitchFamily="34" charset="0"/>
              </a:rPr>
              <a:t>48 hrs</a:t>
            </a:r>
          </a:p>
        </p:txBody>
      </p:sp>
      <p:sp>
        <p:nvSpPr>
          <p:cNvPr id="329738" name="Text Box 12"/>
          <p:cNvSpPr txBox="1">
            <a:spLocks noChangeArrowheads="1"/>
          </p:cNvSpPr>
          <p:nvPr/>
        </p:nvSpPr>
        <p:spPr bwMode="auto">
          <a:xfrm>
            <a:off x="5661025" y="5487989"/>
            <a:ext cx="9525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eaLnBrk="0" fontAlgn="base" hangingPunct="0">
              <a:spcBef>
                <a:spcPct val="50000"/>
              </a:spcBef>
              <a:spcAft>
                <a:spcPct val="0"/>
              </a:spcAft>
              <a:buSzTx/>
              <a:buNone/>
            </a:pPr>
            <a:r>
              <a:rPr lang="en-US" altLang="en-US" sz="1600" b="1">
                <a:solidFill>
                  <a:srgbClr val="FFFFFF"/>
                </a:solidFill>
                <a:cs typeface="Arial" panose="020B0604020202020204" pitchFamily="34" charset="0"/>
              </a:rPr>
              <a:t>72 hrs</a:t>
            </a:r>
          </a:p>
        </p:txBody>
      </p:sp>
    </p:spTree>
    <p:extLst>
      <p:ext uri="{BB962C8B-B14F-4D97-AF65-F5344CB8AC3E}">
        <p14:creationId xmlns:p14="http://schemas.microsoft.com/office/powerpoint/2010/main" val="36435092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1778" name="Picture 4" descr="Bpseudomallei_24hA"/>
          <p:cNvPicPr>
            <a:picLocks noChangeAspect="1" noChangeArrowheads="1"/>
          </p:cNvPicPr>
          <p:nvPr/>
        </p:nvPicPr>
        <p:blipFill>
          <a:blip r:embed="rId2">
            <a:extLst>
              <a:ext uri="{28A0092B-C50C-407E-A947-70E740481C1C}">
                <a14:useLocalDpi xmlns:a14="http://schemas.microsoft.com/office/drawing/2010/main" val="0"/>
              </a:ext>
            </a:extLst>
          </a:blip>
          <a:srcRect t="12187" b="6187"/>
          <a:stretch>
            <a:fillRect/>
          </a:stretch>
        </p:blipFill>
        <p:spPr bwMode="auto">
          <a:xfrm>
            <a:off x="952500" y="2235200"/>
            <a:ext cx="3163888" cy="306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3125" name="Text Box 5">
            <a:extLst>
              <a:ext uri="{FF2B5EF4-FFF2-40B4-BE49-F238E27FC236}">
                <a16:creationId xmlns:a16="http://schemas.microsoft.com/office/drawing/2014/main" id="{DE70B7DC-E51C-4F0F-B41B-97EA3868E18B}"/>
              </a:ext>
            </a:extLst>
          </p:cNvPr>
          <p:cNvSpPr txBox="1">
            <a:spLocks noChangeArrowheads="1"/>
          </p:cNvSpPr>
          <p:nvPr/>
        </p:nvSpPr>
        <p:spPr bwMode="auto">
          <a:xfrm>
            <a:off x="2078038" y="1704976"/>
            <a:ext cx="715962" cy="461963"/>
          </a:xfrm>
          <a:prstGeom prst="rect">
            <a:avLst/>
          </a:prstGeom>
          <a:noFill/>
          <a:ln w="9525">
            <a:noFill/>
            <a:miter lim="800000"/>
            <a:headEnd/>
            <a:tailEnd/>
          </a:ln>
          <a:effectLst/>
        </p:spPr>
        <p:txBody>
          <a:bodyPr wrap="none">
            <a:spAutoFit/>
          </a:bodyPr>
          <a:lstStyle/>
          <a:p>
            <a:pPr fontAlgn="base">
              <a:spcBef>
                <a:spcPct val="50000"/>
              </a:spcBef>
              <a:spcAft>
                <a:spcPct val="0"/>
              </a:spcAft>
              <a:defRPr/>
            </a:pPr>
            <a:r>
              <a:rPr lang="en-US" sz="2400" b="1" dirty="0">
                <a:latin typeface="Arial" charset="0"/>
                <a:cs typeface="Arial" panose="020B0604020202020204" pitchFamily="34" charset="0"/>
              </a:rPr>
              <a:t>24h</a:t>
            </a:r>
          </a:p>
        </p:txBody>
      </p:sp>
      <p:pic>
        <p:nvPicPr>
          <p:cNvPr id="331783" name="Picture 4" descr="Bpseudomallei_48A"/>
          <p:cNvPicPr>
            <a:picLocks noChangeAspect="1" noChangeArrowheads="1"/>
          </p:cNvPicPr>
          <p:nvPr/>
        </p:nvPicPr>
        <p:blipFill>
          <a:blip r:embed="rId3">
            <a:extLst>
              <a:ext uri="{28A0092B-C50C-407E-A947-70E740481C1C}">
                <a14:useLocalDpi xmlns:a14="http://schemas.microsoft.com/office/drawing/2010/main" val="0"/>
              </a:ext>
            </a:extLst>
          </a:blip>
          <a:srcRect t="11745" b="9406"/>
          <a:stretch>
            <a:fillRect/>
          </a:stretch>
        </p:blipFill>
        <p:spPr bwMode="auto">
          <a:xfrm>
            <a:off x="4364039" y="2236789"/>
            <a:ext cx="3189287" cy="307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6">
            <a:extLst>
              <a:ext uri="{FF2B5EF4-FFF2-40B4-BE49-F238E27FC236}">
                <a16:creationId xmlns:a16="http://schemas.microsoft.com/office/drawing/2014/main" id="{737BA5AC-35D8-44A5-870B-DFCDB3009374}"/>
              </a:ext>
            </a:extLst>
          </p:cNvPr>
          <p:cNvSpPr txBox="1">
            <a:spLocks noChangeArrowheads="1"/>
          </p:cNvSpPr>
          <p:nvPr/>
        </p:nvSpPr>
        <p:spPr bwMode="auto">
          <a:xfrm>
            <a:off x="5648326" y="1690688"/>
            <a:ext cx="715963" cy="461962"/>
          </a:xfrm>
          <a:prstGeom prst="rect">
            <a:avLst/>
          </a:prstGeom>
          <a:noFill/>
          <a:ln w="9525">
            <a:noFill/>
            <a:miter lim="800000"/>
            <a:headEnd/>
            <a:tailEnd/>
          </a:ln>
          <a:effectLst/>
        </p:spPr>
        <p:txBody>
          <a:bodyPr wrap="none">
            <a:spAutoFit/>
          </a:bodyPr>
          <a:lstStyle/>
          <a:p>
            <a:pPr fontAlgn="base">
              <a:spcBef>
                <a:spcPct val="50000"/>
              </a:spcBef>
              <a:spcAft>
                <a:spcPct val="0"/>
              </a:spcAft>
              <a:defRPr/>
            </a:pPr>
            <a:r>
              <a:rPr lang="en-US" sz="2400" b="1" dirty="0">
                <a:latin typeface="Arial" charset="0"/>
                <a:cs typeface="Arial" panose="020B0604020202020204" pitchFamily="34" charset="0"/>
              </a:rPr>
              <a:t>48h</a:t>
            </a:r>
          </a:p>
        </p:txBody>
      </p:sp>
      <p:pic>
        <p:nvPicPr>
          <p:cNvPr id="331785" name="Picture 4" descr="Bpseudomallei_72A"/>
          <p:cNvPicPr>
            <a:picLocks noChangeAspect="1" noChangeArrowheads="1"/>
          </p:cNvPicPr>
          <p:nvPr/>
        </p:nvPicPr>
        <p:blipFill>
          <a:blip r:embed="rId4">
            <a:extLst>
              <a:ext uri="{28A0092B-C50C-407E-A947-70E740481C1C}">
                <a14:useLocalDpi xmlns:a14="http://schemas.microsoft.com/office/drawing/2010/main" val="0"/>
              </a:ext>
            </a:extLst>
          </a:blip>
          <a:srcRect t="8685" b="2699"/>
          <a:stretch>
            <a:fillRect/>
          </a:stretch>
        </p:blipFill>
        <p:spPr bwMode="auto">
          <a:xfrm>
            <a:off x="7843838" y="2220913"/>
            <a:ext cx="3181350" cy="309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5">
            <a:extLst>
              <a:ext uri="{FF2B5EF4-FFF2-40B4-BE49-F238E27FC236}">
                <a16:creationId xmlns:a16="http://schemas.microsoft.com/office/drawing/2014/main" id="{97A5ACB9-BBC9-423B-9E1A-C4896071A4BA}"/>
              </a:ext>
            </a:extLst>
          </p:cNvPr>
          <p:cNvSpPr txBox="1">
            <a:spLocks noChangeArrowheads="1"/>
          </p:cNvSpPr>
          <p:nvPr/>
        </p:nvSpPr>
        <p:spPr bwMode="auto">
          <a:xfrm>
            <a:off x="9117013" y="1704976"/>
            <a:ext cx="715962" cy="461963"/>
          </a:xfrm>
          <a:prstGeom prst="rect">
            <a:avLst/>
          </a:prstGeom>
          <a:noFill/>
          <a:ln w="9525">
            <a:noFill/>
            <a:miter lim="800000"/>
            <a:headEnd/>
            <a:tailEnd/>
          </a:ln>
          <a:effectLst/>
        </p:spPr>
        <p:txBody>
          <a:bodyPr wrap="none">
            <a:spAutoFit/>
          </a:bodyPr>
          <a:lstStyle/>
          <a:p>
            <a:pPr fontAlgn="base">
              <a:spcBef>
                <a:spcPct val="50000"/>
              </a:spcBef>
              <a:spcAft>
                <a:spcPct val="0"/>
              </a:spcAft>
              <a:defRPr/>
            </a:pPr>
            <a:r>
              <a:rPr lang="en-US" sz="2400" b="1" dirty="0">
                <a:latin typeface="Arial" charset="0"/>
                <a:cs typeface="Arial" panose="020B0604020202020204" pitchFamily="34" charset="0"/>
              </a:rPr>
              <a:t>72h</a:t>
            </a:r>
          </a:p>
        </p:txBody>
      </p:sp>
      <p:sp>
        <p:nvSpPr>
          <p:cNvPr id="2" name="Rectangle 1"/>
          <p:cNvSpPr/>
          <p:nvPr/>
        </p:nvSpPr>
        <p:spPr>
          <a:xfrm>
            <a:off x="381000" y="194608"/>
            <a:ext cx="11277600" cy="1323439"/>
          </a:xfrm>
          <a:prstGeom prst="rect">
            <a:avLst/>
          </a:prstGeom>
        </p:spPr>
        <p:txBody>
          <a:bodyPr wrap="square">
            <a:spAutoFit/>
          </a:bodyPr>
          <a:lstStyle/>
          <a:p>
            <a:pPr lvl="0" fontAlgn="base">
              <a:spcBef>
                <a:spcPct val="0"/>
              </a:spcBef>
              <a:spcAft>
                <a:spcPct val="0"/>
              </a:spcAft>
              <a:defRPr/>
            </a:pPr>
            <a:r>
              <a:rPr lang="en-US" sz="4000" kern="0" dirty="0">
                <a:solidFill>
                  <a:srgbClr val="00A0AF"/>
                </a:solidFill>
                <a:latin typeface="Franklin Gothic Medium"/>
                <a:cs typeface="Arial" panose="020B0604020202020204" pitchFamily="34" charset="0"/>
              </a:rPr>
              <a:t>Sentinel Laboratory Procedures for </a:t>
            </a:r>
            <a:r>
              <a:rPr lang="en-US" sz="4000" i="1" kern="0" dirty="0" err="1">
                <a:solidFill>
                  <a:srgbClr val="00A0AF"/>
                </a:solidFill>
                <a:latin typeface="Franklin Gothic Medium"/>
                <a:cs typeface="Arial" panose="020B0604020202020204" pitchFamily="34" charset="0"/>
              </a:rPr>
              <a:t>Burkholderia</a:t>
            </a:r>
            <a:r>
              <a:rPr lang="en-US" sz="4000" i="1" kern="0" dirty="0">
                <a:solidFill>
                  <a:srgbClr val="00A0AF"/>
                </a:solidFill>
                <a:latin typeface="Franklin Gothic Medium"/>
                <a:cs typeface="Arial" panose="020B0604020202020204" pitchFamily="34" charset="0"/>
              </a:rPr>
              <a:t> </a:t>
            </a:r>
            <a:r>
              <a:rPr lang="en-US" sz="4000" i="1" kern="0" dirty="0" err="1">
                <a:solidFill>
                  <a:srgbClr val="00A0AF"/>
                </a:solidFill>
                <a:latin typeface="Franklin Gothic Medium"/>
                <a:cs typeface="Arial" panose="020B0604020202020204" pitchFamily="34" charset="0"/>
              </a:rPr>
              <a:t>pseudomallei</a:t>
            </a:r>
            <a:endParaRPr lang="en-US" sz="4000" i="1" kern="0" dirty="0">
              <a:solidFill>
                <a:srgbClr val="00A0AF"/>
              </a:solidFill>
              <a:latin typeface="Franklin Gothic Medium"/>
              <a:cs typeface="Arial" panose="020B0604020202020204" pitchFamily="34" charset="0"/>
            </a:endParaRPr>
          </a:p>
        </p:txBody>
      </p:sp>
    </p:spTree>
    <p:extLst>
      <p:ext uri="{BB962C8B-B14F-4D97-AF65-F5344CB8AC3E}">
        <p14:creationId xmlns:p14="http://schemas.microsoft.com/office/powerpoint/2010/main" val="3526506330"/>
      </p:ext>
    </p:extLst>
  </p:cSld>
  <p:clrMapOvr>
    <a:masterClrMapping/>
  </p:clrMapOvr>
  <p:transition spd="med">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2" name="Text Box 15"/>
          <p:cNvSpPr txBox="1">
            <a:spLocks noChangeArrowheads="1"/>
          </p:cNvSpPr>
          <p:nvPr/>
        </p:nvSpPr>
        <p:spPr bwMode="auto">
          <a:xfrm>
            <a:off x="8053389" y="3885407"/>
            <a:ext cx="17716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eaLnBrk="0" fontAlgn="base" hangingPunct="0">
              <a:spcBef>
                <a:spcPct val="50000"/>
              </a:spcBef>
              <a:spcAft>
                <a:spcPct val="0"/>
              </a:spcAft>
              <a:buSzTx/>
              <a:buNone/>
            </a:pPr>
            <a:r>
              <a:rPr lang="en-US" altLang="en-US" sz="2800" b="1" dirty="0">
                <a:cs typeface="Arial" panose="020B0604020202020204" pitchFamily="34" charset="0"/>
              </a:rPr>
              <a:t>72 </a:t>
            </a:r>
            <a:r>
              <a:rPr lang="en-US" altLang="en-US" sz="2800" b="1" dirty="0" err="1">
                <a:cs typeface="Arial" panose="020B0604020202020204" pitchFamily="34" charset="0"/>
              </a:rPr>
              <a:t>hrs</a:t>
            </a:r>
            <a:endParaRPr lang="en-US" altLang="en-US" sz="2800" b="1" dirty="0">
              <a:cs typeface="Arial" panose="020B0604020202020204" pitchFamily="34" charset="0"/>
            </a:endParaRPr>
          </a:p>
        </p:txBody>
      </p:sp>
      <p:pic>
        <p:nvPicPr>
          <p:cNvPr id="332804" name="Picture 17" descr="Bpseu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41776" y="2260600"/>
            <a:ext cx="4011613" cy="336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2806" name="Text Box 12"/>
          <p:cNvSpPr txBox="1">
            <a:spLocks noChangeArrowheads="1"/>
          </p:cNvSpPr>
          <p:nvPr/>
        </p:nvSpPr>
        <p:spPr bwMode="auto">
          <a:xfrm>
            <a:off x="381000" y="3238501"/>
            <a:ext cx="302418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eaLnBrk="0" fontAlgn="base" hangingPunct="0">
              <a:spcBef>
                <a:spcPct val="50000"/>
              </a:spcBef>
              <a:spcAft>
                <a:spcPct val="0"/>
              </a:spcAft>
              <a:buSzTx/>
              <a:buNone/>
            </a:pPr>
            <a:r>
              <a:rPr lang="en-US" altLang="en-US" sz="2400" b="1" i="1" dirty="0">
                <a:cs typeface="Arial" panose="020B0604020202020204" pitchFamily="34" charset="0"/>
              </a:rPr>
              <a:t>B. </a:t>
            </a:r>
            <a:r>
              <a:rPr lang="en-US" altLang="en-US" sz="2400" b="1" i="1" dirty="0" err="1" smtClean="0">
                <a:cs typeface="Arial" panose="020B0604020202020204" pitchFamily="34" charset="0"/>
              </a:rPr>
              <a:t>pseudomallei</a:t>
            </a:r>
            <a:r>
              <a:rPr lang="en-US" altLang="en-US" sz="2400" b="1" i="1" dirty="0" smtClean="0">
                <a:cs typeface="Arial" panose="020B0604020202020204" pitchFamily="34" charset="0"/>
              </a:rPr>
              <a:t> </a:t>
            </a:r>
            <a:r>
              <a:rPr lang="en-US" altLang="en-US" sz="2400" b="1" dirty="0">
                <a:cs typeface="Arial" panose="020B0604020202020204" pitchFamily="34" charset="0"/>
              </a:rPr>
              <a:t>on BAP after 72 </a:t>
            </a:r>
            <a:r>
              <a:rPr lang="en-US" altLang="en-US" sz="2400" b="1" dirty="0" err="1">
                <a:cs typeface="Arial" panose="020B0604020202020204" pitchFamily="34" charset="0"/>
              </a:rPr>
              <a:t>hrs</a:t>
            </a:r>
            <a:r>
              <a:rPr lang="en-US" altLang="en-US" sz="2400" b="1" dirty="0">
                <a:cs typeface="Arial" panose="020B0604020202020204" pitchFamily="34" charset="0"/>
              </a:rPr>
              <a:t> @35°C</a:t>
            </a:r>
          </a:p>
        </p:txBody>
      </p:sp>
      <p:sp>
        <p:nvSpPr>
          <p:cNvPr id="2" name="Rectangle 1"/>
          <p:cNvSpPr/>
          <p:nvPr/>
        </p:nvSpPr>
        <p:spPr>
          <a:xfrm>
            <a:off x="1062039" y="440939"/>
            <a:ext cx="8763000" cy="1323439"/>
          </a:xfrm>
          <a:prstGeom prst="rect">
            <a:avLst/>
          </a:prstGeom>
        </p:spPr>
        <p:txBody>
          <a:bodyPr wrap="square">
            <a:spAutoFit/>
          </a:bodyPr>
          <a:lstStyle/>
          <a:p>
            <a:pPr lvl="0" fontAlgn="base">
              <a:spcBef>
                <a:spcPct val="0"/>
              </a:spcBef>
              <a:spcAft>
                <a:spcPct val="0"/>
              </a:spcAft>
              <a:defRPr/>
            </a:pPr>
            <a:r>
              <a:rPr lang="en-US" sz="4000" kern="0" dirty="0">
                <a:solidFill>
                  <a:srgbClr val="00A0AF"/>
                </a:solidFill>
                <a:latin typeface="Franklin Gothic Medium"/>
                <a:cs typeface="Arial" panose="020B0604020202020204" pitchFamily="34" charset="0"/>
              </a:rPr>
              <a:t>Sentinel Laboratory Procedures for </a:t>
            </a:r>
            <a:r>
              <a:rPr lang="en-US" sz="4000" i="1" kern="0" dirty="0" err="1">
                <a:solidFill>
                  <a:srgbClr val="00A0AF"/>
                </a:solidFill>
                <a:latin typeface="Franklin Gothic Medium"/>
                <a:cs typeface="Arial" panose="020B0604020202020204" pitchFamily="34" charset="0"/>
              </a:rPr>
              <a:t>Burkholderia</a:t>
            </a:r>
            <a:r>
              <a:rPr lang="en-US" sz="4000" i="1" kern="0" dirty="0">
                <a:solidFill>
                  <a:srgbClr val="00A0AF"/>
                </a:solidFill>
                <a:latin typeface="Franklin Gothic Medium"/>
                <a:cs typeface="Arial" panose="020B0604020202020204" pitchFamily="34" charset="0"/>
              </a:rPr>
              <a:t> </a:t>
            </a:r>
            <a:r>
              <a:rPr lang="en-US" sz="4000" i="1" kern="0" dirty="0" err="1">
                <a:solidFill>
                  <a:srgbClr val="00A0AF"/>
                </a:solidFill>
                <a:latin typeface="Franklin Gothic Medium"/>
                <a:cs typeface="Arial" panose="020B0604020202020204" pitchFamily="34" charset="0"/>
              </a:rPr>
              <a:t>pseudomallei</a:t>
            </a:r>
            <a:endParaRPr lang="en-US" sz="4000" i="1" kern="0" dirty="0">
              <a:solidFill>
                <a:srgbClr val="00A0AF"/>
              </a:solidFill>
              <a:latin typeface="Franklin Gothic Medium"/>
              <a:cs typeface="Arial" panose="020B0604020202020204" pitchFamily="34" charset="0"/>
            </a:endParaRPr>
          </a:p>
        </p:txBody>
      </p:sp>
    </p:spTree>
    <p:extLst>
      <p:ext uri="{BB962C8B-B14F-4D97-AF65-F5344CB8AC3E}">
        <p14:creationId xmlns:p14="http://schemas.microsoft.com/office/powerpoint/2010/main" val="17858354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4851" name="Picture 9" descr="c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78238" y="2105026"/>
            <a:ext cx="4864100" cy="357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4854" name="Text Box 12"/>
          <p:cNvSpPr txBox="1">
            <a:spLocks noChangeArrowheads="1"/>
          </p:cNvSpPr>
          <p:nvPr/>
        </p:nvSpPr>
        <p:spPr bwMode="auto">
          <a:xfrm>
            <a:off x="828675" y="2819400"/>
            <a:ext cx="279558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eaLnBrk="0" fontAlgn="base" hangingPunct="0">
              <a:spcBef>
                <a:spcPct val="50000"/>
              </a:spcBef>
              <a:spcAft>
                <a:spcPct val="0"/>
              </a:spcAft>
              <a:buSzTx/>
              <a:buNone/>
            </a:pPr>
            <a:r>
              <a:rPr lang="en-US" altLang="en-US" sz="2400" b="1" i="1" dirty="0">
                <a:cs typeface="Arial" panose="020B0604020202020204" pitchFamily="34" charset="0"/>
              </a:rPr>
              <a:t>B.</a:t>
            </a:r>
            <a:r>
              <a:rPr lang="en-US" altLang="en-US" sz="2400" b="1" i="1" dirty="0">
                <a:solidFill>
                  <a:srgbClr val="FFFFFF"/>
                </a:solidFill>
                <a:cs typeface="Arial" panose="020B0604020202020204" pitchFamily="34" charset="0"/>
              </a:rPr>
              <a:t> </a:t>
            </a:r>
            <a:r>
              <a:rPr lang="en-US" altLang="en-US" sz="2400" b="1" i="1" dirty="0" err="1">
                <a:cs typeface="Arial" panose="020B0604020202020204" pitchFamily="34" charset="0"/>
              </a:rPr>
              <a:t>pseudomallei</a:t>
            </a:r>
            <a:r>
              <a:rPr lang="en-US" altLang="en-US" sz="2400" b="1" i="1" dirty="0">
                <a:cs typeface="Arial" panose="020B0604020202020204" pitchFamily="34" charset="0"/>
              </a:rPr>
              <a:t>  </a:t>
            </a:r>
            <a:r>
              <a:rPr lang="en-US" altLang="en-US" sz="2400" b="1" dirty="0">
                <a:cs typeface="Arial" panose="020B0604020202020204" pitchFamily="34" charset="0"/>
              </a:rPr>
              <a:t>on BAP after  &gt;72 </a:t>
            </a:r>
            <a:r>
              <a:rPr lang="en-US" altLang="en-US" sz="2400" b="1" dirty="0" err="1">
                <a:cs typeface="Arial" panose="020B0604020202020204" pitchFamily="34" charset="0"/>
              </a:rPr>
              <a:t>hrs</a:t>
            </a:r>
            <a:r>
              <a:rPr lang="en-US" altLang="en-US" sz="2400" b="1" dirty="0">
                <a:cs typeface="Arial" panose="020B0604020202020204" pitchFamily="34" charset="0"/>
              </a:rPr>
              <a:t> @35°C</a:t>
            </a:r>
          </a:p>
        </p:txBody>
      </p:sp>
      <p:sp>
        <p:nvSpPr>
          <p:cNvPr id="2" name="Rectangle 1"/>
          <p:cNvSpPr/>
          <p:nvPr/>
        </p:nvSpPr>
        <p:spPr>
          <a:xfrm>
            <a:off x="838200" y="381000"/>
            <a:ext cx="9144000" cy="1323439"/>
          </a:xfrm>
          <a:prstGeom prst="rect">
            <a:avLst/>
          </a:prstGeom>
        </p:spPr>
        <p:txBody>
          <a:bodyPr wrap="square">
            <a:spAutoFit/>
          </a:bodyPr>
          <a:lstStyle/>
          <a:p>
            <a:pPr lvl="0" fontAlgn="base">
              <a:spcBef>
                <a:spcPct val="0"/>
              </a:spcBef>
              <a:spcAft>
                <a:spcPct val="0"/>
              </a:spcAft>
              <a:defRPr/>
            </a:pPr>
            <a:r>
              <a:rPr lang="en-US" sz="4000" kern="0" dirty="0">
                <a:solidFill>
                  <a:srgbClr val="00A0AF"/>
                </a:solidFill>
                <a:latin typeface="Franklin Gothic Medium"/>
                <a:cs typeface="Arial" panose="020B0604020202020204" pitchFamily="34" charset="0"/>
              </a:rPr>
              <a:t>Sentinel Laboratory Procedures for </a:t>
            </a:r>
            <a:r>
              <a:rPr lang="en-US" sz="4000" i="1" kern="0" dirty="0" err="1">
                <a:solidFill>
                  <a:srgbClr val="00A0AF"/>
                </a:solidFill>
                <a:latin typeface="Franklin Gothic Medium"/>
                <a:cs typeface="Arial" panose="020B0604020202020204" pitchFamily="34" charset="0"/>
              </a:rPr>
              <a:t>Burkholderia</a:t>
            </a:r>
            <a:r>
              <a:rPr lang="en-US" sz="4000" i="1" kern="0" dirty="0">
                <a:solidFill>
                  <a:srgbClr val="00A0AF"/>
                </a:solidFill>
                <a:latin typeface="Franklin Gothic Medium"/>
                <a:cs typeface="Arial" panose="020B0604020202020204" pitchFamily="34" charset="0"/>
              </a:rPr>
              <a:t> </a:t>
            </a:r>
            <a:r>
              <a:rPr lang="en-US" sz="4000" i="1" kern="0" dirty="0" err="1">
                <a:solidFill>
                  <a:srgbClr val="00A0AF"/>
                </a:solidFill>
                <a:latin typeface="Franklin Gothic Medium"/>
                <a:cs typeface="Arial" panose="020B0604020202020204" pitchFamily="34" charset="0"/>
              </a:rPr>
              <a:t>pseudomallei</a:t>
            </a:r>
            <a:endParaRPr lang="en-US" sz="4000" i="1" kern="0" dirty="0">
              <a:solidFill>
                <a:srgbClr val="00A0AF"/>
              </a:solidFill>
              <a:latin typeface="Franklin Gothic Medium"/>
              <a:cs typeface="Arial" panose="020B0604020202020204" pitchFamily="34" charset="0"/>
            </a:endParaRPr>
          </a:p>
        </p:txBody>
      </p:sp>
    </p:spTree>
    <p:extLst>
      <p:ext uri="{BB962C8B-B14F-4D97-AF65-F5344CB8AC3E}">
        <p14:creationId xmlns:p14="http://schemas.microsoft.com/office/powerpoint/2010/main" val="2076474447"/>
      </p:ext>
    </p:extLst>
  </p:cSld>
  <p:clrMapOvr>
    <a:masterClrMapping/>
  </p:clrMapOvr>
  <p:transition spd="med">
    <p:fade thruBlk="1"/>
  </p:transition>
  <p:timing>
    <p:tnLst>
      <p:par>
        <p:cTn id="1" dur="indefinite" restart="never" nodeType="tmRoot"/>
      </p:par>
    </p:tnLst>
  </p:timing>
</p:sld>
</file>

<file path=ppt/theme/theme1.xml><?xml version="1.0" encoding="utf-8"?>
<a:theme xmlns:a="http://schemas.openxmlformats.org/drawingml/2006/main" name="APHL_PPTTemp_120814">
  <a:themeElements>
    <a:clrScheme name="APHL PPT">
      <a:dk1>
        <a:srgbClr val="3F3F3F"/>
      </a:dk1>
      <a:lt1>
        <a:sysClr val="window" lastClr="FFFFFF"/>
      </a:lt1>
      <a:dk2>
        <a:srgbClr val="00A0AF"/>
      </a:dk2>
      <a:lt2>
        <a:srgbClr val="EEECE1"/>
      </a:lt2>
      <a:accent1>
        <a:srgbClr val="B42E34"/>
      </a:accent1>
      <a:accent2>
        <a:srgbClr val="EF7521"/>
      </a:accent2>
      <a:accent3>
        <a:srgbClr val="853175"/>
      </a:accent3>
      <a:accent4>
        <a:srgbClr val="8064A2"/>
      </a:accent4>
      <a:accent5>
        <a:srgbClr val="4BACC6"/>
      </a:accent5>
      <a:accent6>
        <a:srgbClr val="F79646"/>
      </a:accent6>
      <a:hlink>
        <a:srgbClr val="0000FF"/>
      </a:hlink>
      <a:folHlink>
        <a:srgbClr val="800080"/>
      </a:folHlink>
    </a:clrScheme>
    <a:fontScheme name="APHL PPT">
      <a:majorFont>
        <a:latin typeface="Franklin Gothic Medium"/>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3600" dirty="0" smtClean="0">
            <a:solidFill>
              <a:schemeClr val="bg1"/>
            </a:solidFill>
          </a:defRPr>
        </a:defPPr>
      </a:lstStyle>
    </a:txDef>
  </a:objectDefaults>
  <a:extraClrSchemeLst/>
</a:theme>
</file>

<file path=ppt/theme/theme2.xml><?xml version="1.0" encoding="utf-8"?>
<a:theme xmlns:a="http://schemas.openxmlformats.org/drawingml/2006/main" name="1_Office Theme">
  <a:themeElements>
    <a:clrScheme name="APHL PPT">
      <a:dk1>
        <a:srgbClr val="3F3F3F"/>
      </a:dk1>
      <a:lt1>
        <a:sysClr val="window" lastClr="FFFFFF"/>
      </a:lt1>
      <a:dk2>
        <a:srgbClr val="00A0AF"/>
      </a:dk2>
      <a:lt2>
        <a:srgbClr val="EEECE1"/>
      </a:lt2>
      <a:accent1>
        <a:srgbClr val="B42E34"/>
      </a:accent1>
      <a:accent2>
        <a:srgbClr val="EF7521"/>
      </a:accent2>
      <a:accent3>
        <a:srgbClr val="853175"/>
      </a:accent3>
      <a:accent4>
        <a:srgbClr val="8064A2"/>
      </a:accent4>
      <a:accent5>
        <a:srgbClr val="4BACC6"/>
      </a:accent5>
      <a:accent6>
        <a:srgbClr val="F79646"/>
      </a:accent6>
      <a:hlink>
        <a:srgbClr val="0000FF"/>
      </a:hlink>
      <a:folHlink>
        <a:srgbClr val="800080"/>
      </a:folHlink>
    </a:clrScheme>
    <a:fontScheme name="APHL PPT">
      <a:majorFont>
        <a:latin typeface="Franklin Gothic Medium"/>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36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EsriMapsInfo xmlns="ESRI.ArcGIS.Mapping.OfficeIntegration.PowerPointInfo">
  <Version>Version1</Version>
  <RequiresSignIn>False</RequiresSignIn>
</EsriMapsInfo>
</file>

<file path=customXml/item10.xml><?xml version="1.0" encoding="utf-8"?>
<EsriMapsInfo xmlns="ESRI.ArcGIS.Mapping.OfficeIntegration.PowerPointInfo">
  <Version>Version1</Version>
  <RequiresSignIn>False</RequiresSignIn>
</EsriMapsInfo>
</file>

<file path=customXml/item11.xml><?xml version="1.0" encoding="utf-8"?>
<EsriMapsInfo xmlns="ESRI.ArcGIS.Mapping.OfficeIntegration.PowerPointInfo">
  <Version>Version1</Version>
  <RequiresSignIn>False</RequiresSignIn>
</EsriMapsInfo>
</file>

<file path=customXml/item12.xml><?xml version="1.0" encoding="utf-8"?>
<EsriMapsInfo xmlns="ESRI.ArcGIS.Mapping.OfficeIntegration.PowerPointInfo">
  <Version>Version1</Version>
  <RequiresSignIn>False</RequiresSignIn>
</EsriMapsInfo>
</file>

<file path=customXml/item13.xml><?xml version="1.0" encoding="utf-8"?>
<EsriMapsInfo xmlns="ESRI.ArcGIS.Mapping.OfficeIntegration.PowerPointInfo">
  <Version>Version1</Version>
  <RequiresSignIn>False</RequiresSignIn>
</EsriMapsInfo>
</file>

<file path=customXml/item14.xml><?xml version="1.0" encoding="utf-8"?>
<EsriMapsInfo xmlns="ESRI.ArcGIS.Mapping.OfficeIntegration.PowerPointInfo">
  <Version>Version1</Version>
  <RequiresSignIn>False</RequiresSignIn>
</EsriMapsInfo>
</file>

<file path=customXml/item15.xml><?xml version="1.0" encoding="utf-8"?>
<EsriMapsInfo xmlns="ESRI.ArcGIS.Mapping.OfficeIntegration.PowerPointInfo">
  <Version>Version1</Version>
  <RequiresSignIn>False</RequiresSignIn>
</EsriMapsInfo>
</file>

<file path=customXml/item16.xml><?xml version="1.0" encoding="utf-8"?>
<EsriMapsInfo xmlns="ESRI.ArcGIS.Mapping.OfficeIntegration.PowerPointInfo">
  <Version>Version1</Version>
  <RequiresSignIn>False</RequiresSignIn>
</EsriMapsInfo>
</file>

<file path=customXml/item17.xml><?xml version="1.0" encoding="utf-8"?>
<EsriMapsInfo xmlns="ESRI.ArcGIS.Mapping.OfficeIntegration.PowerPointInfo">
  <Version>Version1</Version>
  <RequiresSignIn>False</RequiresSignIn>
</EsriMapsInfo>
</file>

<file path=customXml/item18.xml><?xml version="1.0" encoding="utf-8"?>
<EsriMapsInfo xmlns="ESRI.ArcGIS.Mapping.OfficeIntegration.PowerPointInfo">
  <Version>Version1</Version>
  <RequiresSignIn>False</RequiresSignIn>
</EsriMapsInfo>
</file>

<file path=customXml/item19.xml><?xml version="1.0" encoding="utf-8"?>
<?mso-contentType ?>
<FormTemplates xmlns="http://schemas.microsoft.com/sharepoint/v3/contenttype/forms">
  <Display>DocumentLibraryForm</Display>
  <Edit>DocumentLibraryForm</Edit>
  <New>DocumentLibraryForm</New>
</FormTemplates>
</file>

<file path=customXml/item2.xml><?xml version="1.0" encoding="utf-8"?>
<EsriMapsInfo xmlns="ESRI.ArcGIS.Mapping.OfficeIntegration.PowerPointInfo">
  <Version>Version1</Version>
  <RequiresSignIn>False</RequiresSignIn>
</EsriMapsInfo>
</file>

<file path=customXml/item20.xml><?xml version="1.0" encoding="utf-8"?>
<EsriMapsInfo xmlns="ESRI.ArcGIS.Mapping.OfficeIntegration.PowerPointInfo">
  <Version>Version1</Version>
  <RequiresSignIn>False</RequiresSignIn>
</EsriMapsInfo>
</file>

<file path=customXml/item21.xml><?xml version="1.0" encoding="utf-8"?>
<EsriMapsInfo xmlns="ESRI.ArcGIS.Mapping.OfficeIntegration.PowerPointInfo">
  <Version>Version1</Version>
  <RequiresSignIn>False</RequiresSignIn>
</EsriMapsInfo>
</file>

<file path=customXml/item22.xml><?xml version="1.0" encoding="utf-8"?>
<EsriMapsInfo xmlns="ESRI.ArcGIS.Mapping.OfficeIntegration.PowerPointInfo">
  <Version>Version1</Version>
  <RequiresSignIn>False</RequiresSignIn>
</EsriMapsInfo>
</file>

<file path=customXml/item23.xml><?xml version="1.0" encoding="utf-8"?>
<EsriMapsInfo xmlns="ESRI.ArcGIS.Mapping.OfficeIntegration.PowerPointInfo">
  <Version>Version1</Version>
  <RequiresSignIn>False</RequiresSignIn>
</EsriMapsInfo>
</file>

<file path=customXml/item24.xml><?xml version="1.0" encoding="utf-8"?>
<EsriMapsInfo xmlns="ESRI.ArcGIS.Mapping.OfficeIntegration.PowerPointInfo">
  <Version>Version1</Version>
  <RequiresSignIn>False</RequiresSignIn>
</EsriMapsInfo>
</file>

<file path=customXml/item25.xml><?xml version="1.0" encoding="utf-8"?>
<EsriMapsInfo xmlns="ESRI.ArcGIS.Mapping.OfficeIntegration.PowerPointInfo">
  <Version>Version1</Version>
  <RequiresSignIn>False</RequiresSignIn>
</EsriMapsInfo>
</file>

<file path=customXml/item26.xml><?xml version="1.0" encoding="utf-8"?>
<EsriMapsInfo xmlns="ESRI.ArcGIS.Mapping.OfficeIntegration.PowerPointInfo">
  <Version>Version1</Version>
  <RequiresSignIn>False</RequiresSignIn>
</EsriMapsInfo>
</file>

<file path=customXml/item27.xml><?xml version="1.0" encoding="utf-8"?>
<EsriMapsInfo xmlns="ESRI.ArcGIS.Mapping.OfficeIntegration.PowerPointInfo">
  <Version>Version1</Version>
  <RequiresSignIn>False</RequiresSignIn>
</EsriMapsInfo>
</file>

<file path=customXml/item28.xml><?xml version="1.0" encoding="utf-8"?>
<EsriMapsInfo xmlns="ESRI.ArcGIS.Mapping.OfficeIntegration.PowerPointInfo">
  <Version>Version1</Version>
  <RequiresSignIn>False</RequiresSignIn>
</EsriMapsInfo>
</file>

<file path=customXml/item29.xml><?xml version="1.0" encoding="utf-8"?>
<EsriMapsInfo xmlns="ESRI.ArcGIS.Mapping.OfficeIntegration.PowerPointInfo">
  <Version>Version1</Version>
  <RequiresSignIn>False</RequiresSignIn>
</EsriMapsInfo>
</file>

<file path=customXml/item3.xml><?xml version="1.0" encoding="utf-8"?>
<EsriMapsInfo xmlns="ESRI.ArcGIS.Mapping.OfficeIntegration.PowerPointInfo">
  <Version>Version1</Version>
  <RequiresSignIn>False</RequiresSignIn>
</EsriMapsInfo>
</file>

<file path=customXml/item30.xml><?xml version="1.0" encoding="utf-8"?>
<EsriMapsInfo xmlns="ESRI.ArcGIS.Mapping.OfficeIntegration.PowerPointInfo">
  <Version>Version1</Version>
  <RequiresSignIn>False</RequiresSignIn>
</EsriMapsInfo>
</file>

<file path=customXml/item31.xml><?xml version="1.0" encoding="utf-8"?>
<EsriMapsInfo xmlns="ESRI.ArcGIS.Mapping.OfficeIntegration.PowerPointInfo">
  <Version>Version1</Version>
  <RequiresSignIn>False</RequiresSignIn>
</EsriMapsInfo>
</file>

<file path=customXml/item32.xml><?xml version="1.0" encoding="utf-8"?>
<EsriMapsInfo xmlns="ESRI.ArcGIS.Mapping.OfficeIntegration.PowerPointInfo">
  <Version>Version1</Version>
  <RequiresSignIn>False</RequiresSignIn>
</EsriMapsInfo>
</file>

<file path=customXml/item33.xml><?xml version="1.0" encoding="utf-8"?>
<EsriMapsInfo xmlns="ESRI.ArcGIS.Mapping.OfficeIntegration.PowerPointInfo">
  <Version>Version1</Version>
  <RequiresSignIn>False</RequiresSignIn>
</EsriMapsInfo>
</file>

<file path=customXml/item34.xml><?xml version="1.0" encoding="utf-8"?>
<EsriMapsInfo xmlns="ESRI.ArcGIS.Mapping.OfficeIntegration.PowerPointInfo">
  <Version>Version1</Version>
  <RequiresSignIn>False</RequiresSignIn>
</EsriMapsInfo>
</file>

<file path=customXml/item35.xml><?xml version="1.0" encoding="utf-8"?>
<EsriMapsInfo xmlns="ESRI.ArcGIS.Mapping.OfficeIntegration.PowerPointInfo">
  <Version>Version1</Version>
  <RequiresSignIn>False</RequiresSignIn>
</EsriMapsInfo>
</file>

<file path=customXml/item36.xml><?xml version="1.0" encoding="utf-8"?>
<EsriMapsInfo xmlns="ESRI.ArcGIS.Mapping.OfficeIntegration.PowerPointInfo">
  <Version>Version1</Version>
  <RequiresSignIn>False</RequiresSignIn>
</EsriMapsInfo>
</file>

<file path=customXml/item37.xml><?xml version="1.0" encoding="utf-8"?>
<EsriMapsInfo xmlns="ESRI.ArcGIS.Mapping.OfficeIntegration.PowerPointInfo">
  <Version>Version1</Version>
  <RequiresSignIn>False</RequiresSignIn>
</EsriMapsInfo>
</file>

<file path=customXml/item38.xml><?xml version="1.0" encoding="utf-8"?>
<EsriMapsInfo xmlns="ESRI.ArcGIS.Mapping.OfficeIntegration.PowerPointInfo">
  <Version>Version1</Version>
  <RequiresSignIn>False</RequiresSignIn>
</EsriMapsInfo>
</file>

<file path=customXml/item39.xml><?xml version="1.0" encoding="utf-8"?>
<EsriMapsInfo xmlns="ESRI.ArcGIS.Mapping.OfficeIntegration.PowerPointInfo">
  <Version>Version1</Version>
  <RequiresSignIn>False</RequiresSignIn>
</EsriMapsInfo>
</file>

<file path=customXml/item4.xml><?xml version="1.0" encoding="utf-8"?>
<EsriMapsInfo xmlns="ESRI.ArcGIS.Mapping.OfficeIntegration.PowerPointInfo">
  <Version>Version1</Version>
  <RequiresSignIn>False</RequiresSignIn>
</EsriMapsInfo>
</file>

<file path=customXml/item40.xml><?xml version="1.0" encoding="utf-8"?>
<EsriMapsInfo xmlns="ESRI.ArcGIS.Mapping.OfficeIntegration.PowerPointInfo">
  <Version>Version1</Version>
  <RequiresSignIn>False</RequiresSignIn>
</EsriMapsInfo>
</file>

<file path=customXml/item41.xml><?xml version="1.0" encoding="utf-8"?>
<EsriMapsInfo xmlns="ESRI.ArcGIS.Mapping.OfficeIntegration.PowerPointInfo">
  <Version>Version1</Version>
  <RequiresSignIn>False</RequiresSignIn>
</EsriMapsInfo>
</file>

<file path=customXml/item42.xml><?xml version="1.0" encoding="utf-8"?>
<EsriMapsInfo xmlns="ESRI.ArcGIS.Mapping.OfficeIntegration.PowerPointInfo">
  <Version>Version1</Version>
  <RequiresSignIn>False</RequiresSignIn>
</EsriMapsInfo>
</file>

<file path=customXml/item43.xml><?xml version="1.0" encoding="utf-8"?>
<ct:contentTypeSchema xmlns:ct="http://schemas.microsoft.com/office/2006/metadata/contentType" xmlns:ma="http://schemas.microsoft.com/office/2006/metadata/properties/metaAttributes" ct:_="" ma:_="" ma:contentTypeName="Document" ma:contentTypeID="0x0101006F71CFE22024D948A1D2C1A43FEDA1A4" ma:contentTypeVersion="1" ma:contentTypeDescription="Create a new document." ma:contentTypeScope="" ma:versionID="29d9a1775f72932f9130d49e715be2bd">
  <xsd:schema xmlns:xsd="http://www.w3.org/2001/XMLSchema" xmlns:xs="http://www.w3.org/2001/XMLSchema" xmlns:p="http://schemas.microsoft.com/office/2006/metadata/properties" xmlns:ns2="5af08be3-da31-4ed0-bd15-c2f68cc29029" targetNamespace="http://schemas.microsoft.com/office/2006/metadata/properties" ma:root="true" ma:fieldsID="01afd40105b7c9b5a72189ac5a361998" ns2:_="">
    <xsd:import namespace="5af08be3-da31-4ed0-bd15-c2f68cc29029"/>
    <xsd:element name="properties">
      <xsd:complexType>
        <xsd:sequence>
          <xsd:element name="documentManagement">
            <xsd:complexType>
              <xsd:all>
                <xsd:element ref="ns2:Description" minOccurs="0"/>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f08be3-da31-4ed0-bd15-c2f68cc29029" elementFormDefault="qualified">
    <xsd:import namespace="http://schemas.microsoft.com/office/2006/documentManagement/types"/>
    <xsd:import namespace="http://schemas.microsoft.com/office/infopath/2007/PartnerControls"/>
    <xsd:element name="Description" ma:index="4" nillable="true" ma:displayName="Description" ma:internalName="Description">
      <xsd:simpleType>
        <xsd:restriction base="dms:Note">
          <xsd:maxLength value="255"/>
        </xsd:restriction>
      </xsd:simpleType>
    </xsd:element>
    <xsd:element name="_dlc_DocId" ma:index="5" nillable="true" ma:displayName="Document ID Value" ma:description="The value of the document ID assigned to this item." ma:internalName="_dlc_DocId" ma:readOnly="true">
      <xsd:simpleType>
        <xsd:restriction base="dms:Text"/>
      </xsd:simpleType>
    </xsd:element>
    <xsd:element name="_dlc_DocIdUrl" ma:index="6"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7"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4.xml><?xml version="1.0" encoding="utf-8"?>
<EsriMapsInfo xmlns="ESRI.ArcGIS.Mapping.OfficeIntegration.PowerPointInfo">
  <Version>Version1</Version>
  <RequiresSignIn>False</RequiresSignIn>
</EsriMapsInfo>
</file>

<file path=customXml/item45.xml><?xml version="1.0" encoding="utf-8"?>
<EsriMapsInfo xmlns="ESRI.ArcGIS.Mapping.OfficeIntegration.PowerPointInfo">
  <Version>Version1</Version>
  <RequiresSignIn>False</RequiresSignIn>
</EsriMapsInfo>
</file>

<file path=customXml/item46.xml><?xml version="1.0" encoding="utf-8"?>
<EsriMapsInfo xmlns="ESRI.ArcGIS.Mapping.OfficeIntegration.PowerPointInfo">
  <Version>Version1</Version>
  <RequiresSignIn>False</RequiresSignIn>
</EsriMapsInfo>
</file>

<file path=customXml/item47.xml><?xml version="1.0" encoding="utf-8"?>
<EsriMapsInfo xmlns="ESRI.ArcGIS.Mapping.OfficeIntegration.PowerPointInfo">
  <Version>Version1</Version>
  <RequiresSignIn>False</RequiresSignIn>
</EsriMapsInfo>
</file>

<file path=customXml/item48.xml><?xml version="1.0" encoding="utf-8"?>
<EsriMapsInfo xmlns="ESRI.ArcGIS.Mapping.OfficeIntegration.PowerPointInfo">
  <Version>Version1</Version>
  <RequiresSignIn>False</RequiresSignIn>
</EsriMapsInfo>
</file>

<file path=customXml/item49.xml><?xml version="1.0" encoding="utf-8"?>
<EsriMapsInfo xmlns="ESRI.ArcGIS.Mapping.OfficeIntegration.PowerPointInfo">
  <Version>Version1</Version>
  <RequiresSignIn>False</RequiresSignIn>
</EsriMapsInfo>
</file>

<file path=customXml/item5.xml><?xml version="1.0" encoding="utf-8"?>
<EsriMapsInfo xmlns="ESRI.ArcGIS.Mapping.OfficeIntegration.PowerPointInfo">
  <Version>Version1</Version>
  <RequiresSignIn>False</RequiresSignIn>
</EsriMapsInfo>
</file>

<file path=customXml/item50.xml><?xml version="1.0" encoding="utf-8"?>
<EsriMapsInfo xmlns="ESRI.ArcGIS.Mapping.OfficeIntegration.PowerPointInfo">
  <Version>Version1</Version>
  <RequiresSignIn>False</RequiresSignIn>
</EsriMapsInfo>
</file>

<file path=customXml/item51.xml><?xml version="1.0" encoding="utf-8"?>
<EsriMapsInfo xmlns="ESRI.ArcGIS.Mapping.OfficeIntegration.PowerPointInfo">
  <Version>Version1</Version>
  <RequiresSignIn>False</RequiresSignIn>
</EsriMapsInfo>
</file>

<file path=customXml/item52.xml><?xml version="1.0" encoding="utf-8"?>
<EsriMapsInfo xmlns="ESRI.ArcGIS.Mapping.OfficeIntegration.PowerPointInfo">
  <Version>Version1</Version>
  <RequiresSignIn>False</RequiresSignIn>
</EsriMapsInfo>
</file>

<file path=customXml/item53.xml><?xml version="1.0" encoding="utf-8"?>
<EsriMapsInfo xmlns="ESRI.ArcGIS.Mapping.OfficeIntegration.PowerPointInfo">
  <Version>Version1</Version>
  <RequiresSignIn>False</RequiresSignIn>
</EsriMapsInfo>
</file>

<file path=customXml/item54.xml><?xml version="1.0" encoding="utf-8"?>
<EsriMapsInfo xmlns="ESRI.ArcGIS.Mapping.OfficeIntegration.PowerPointInfo">
  <Version>Version1</Version>
  <RequiresSignIn>False</RequiresSignIn>
</EsriMapsInfo>
</file>

<file path=customXml/item55.xml><?xml version="1.0" encoding="utf-8"?>
<EsriMapsInfo xmlns="ESRI.ArcGIS.Mapping.OfficeIntegration.PowerPointInfo">
  <Version>Version1</Version>
  <RequiresSignIn>False</RequiresSignIn>
</EsriMapsInfo>
</file>

<file path=customXml/item56.xml><?xml version="1.0" encoding="utf-8"?>
<EsriMapsInfo xmlns="ESRI.ArcGIS.Mapping.OfficeIntegration.PowerPointInfo">
  <Version>Version1</Version>
  <RequiresSignIn>False</RequiresSignIn>
</EsriMapsInfo>
</file>

<file path=customXml/item6.xml><?xml version="1.0" encoding="utf-8"?>
<EsriMapsInfo xmlns="ESRI.ArcGIS.Mapping.OfficeIntegration.PowerPointInfo">
  <Version>Version1</Version>
  <RequiresSignIn>False</RequiresSignIn>
</EsriMapsInfo>
</file>

<file path=customXml/item7.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8.xml><?xml version="1.0" encoding="utf-8"?>
<EsriMapsInfo xmlns="ESRI.ArcGIS.Mapping.OfficeIntegration.PowerPointInfo">
  <Version>Version1</Version>
  <RequiresSignIn>False</RequiresSignIn>
</EsriMapsInfo>
</file>

<file path=customXml/item9.xml><?xml version="1.0" encoding="utf-8"?>
<p:properties xmlns:p="http://schemas.microsoft.com/office/2006/metadata/properties" xmlns:xsi="http://www.w3.org/2001/XMLSchema-instance" xmlns:pc="http://schemas.microsoft.com/office/infopath/2007/PartnerControls">
  <documentManagement>
    <Description xmlns="5af08be3-da31-4ed0-bd15-c2f68cc29029" xsi:nil="true"/>
    <_dlc_DocId xmlns="5af08be3-da31-4ed0-bd15-c2f68cc29029">Q77AU6S3KYZS-1709364991-23</_dlc_DocId>
    <_dlc_DocIdUrl xmlns="5af08be3-da31-4ed0-bd15-c2f68cc29029">
      <Url>https://www.aphlweb.org/aphl_departments/Operations/Marketing/_layouts/15/DocIdRedir.aspx?ID=Q77AU6S3KYZS-1709364991-23</Url>
      <Description>Q77AU6S3KYZS-1709364991-23</Description>
    </_dlc_DocIdUrl>
  </documentManagement>
</p:properties>
</file>

<file path=customXml/itemProps1.xml><?xml version="1.0" encoding="utf-8"?>
<ds:datastoreItem xmlns:ds="http://schemas.openxmlformats.org/officeDocument/2006/customXml" ds:itemID="{EE76ECA5-5EA3-4DDF-8604-A0C5EDCA5D73}">
  <ds:schemaRefs>
    <ds:schemaRef ds:uri="ESRI.ArcGIS.Mapping.OfficeIntegration.PowerPointInfo"/>
  </ds:schemaRefs>
</ds:datastoreItem>
</file>

<file path=customXml/itemProps10.xml><?xml version="1.0" encoding="utf-8"?>
<ds:datastoreItem xmlns:ds="http://schemas.openxmlformats.org/officeDocument/2006/customXml" ds:itemID="{54D4EB55-8D22-409B-A9F4-4C1494405F9F}">
  <ds:schemaRefs>
    <ds:schemaRef ds:uri="ESRI.ArcGIS.Mapping.OfficeIntegration.PowerPointInfo"/>
  </ds:schemaRefs>
</ds:datastoreItem>
</file>

<file path=customXml/itemProps11.xml><?xml version="1.0" encoding="utf-8"?>
<ds:datastoreItem xmlns:ds="http://schemas.openxmlformats.org/officeDocument/2006/customXml" ds:itemID="{EF5FE898-CD85-4A5B-9F20-CEE135BE7203}">
  <ds:schemaRefs>
    <ds:schemaRef ds:uri="ESRI.ArcGIS.Mapping.OfficeIntegration.PowerPointInfo"/>
  </ds:schemaRefs>
</ds:datastoreItem>
</file>

<file path=customXml/itemProps12.xml><?xml version="1.0" encoding="utf-8"?>
<ds:datastoreItem xmlns:ds="http://schemas.openxmlformats.org/officeDocument/2006/customXml" ds:itemID="{9E738231-2982-4EDA-A09B-0758772A5F1D}">
  <ds:schemaRefs>
    <ds:schemaRef ds:uri="ESRI.ArcGIS.Mapping.OfficeIntegration.PowerPointInfo"/>
  </ds:schemaRefs>
</ds:datastoreItem>
</file>

<file path=customXml/itemProps13.xml><?xml version="1.0" encoding="utf-8"?>
<ds:datastoreItem xmlns:ds="http://schemas.openxmlformats.org/officeDocument/2006/customXml" ds:itemID="{F5272A79-3F55-4CAB-A107-46B417E97E84}">
  <ds:schemaRefs>
    <ds:schemaRef ds:uri="ESRI.ArcGIS.Mapping.OfficeIntegration.PowerPointInfo"/>
  </ds:schemaRefs>
</ds:datastoreItem>
</file>

<file path=customXml/itemProps14.xml><?xml version="1.0" encoding="utf-8"?>
<ds:datastoreItem xmlns:ds="http://schemas.openxmlformats.org/officeDocument/2006/customXml" ds:itemID="{9C5C8FE0-9DF5-4A87-84C8-6EA4B11258FD}">
  <ds:schemaRefs>
    <ds:schemaRef ds:uri="ESRI.ArcGIS.Mapping.OfficeIntegration.PowerPointInfo"/>
  </ds:schemaRefs>
</ds:datastoreItem>
</file>

<file path=customXml/itemProps15.xml><?xml version="1.0" encoding="utf-8"?>
<ds:datastoreItem xmlns:ds="http://schemas.openxmlformats.org/officeDocument/2006/customXml" ds:itemID="{78ABB736-7643-41CA-99D7-80756949B719}">
  <ds:schemaRefs>
    <ds:schemaRef ds:uri="ESRI.ArcGIS.Mapping.OfficeIntegration.PowerPointInfo"/>
  </ds:schemaRefs>
</ds:datastoreItem>
</file>

<file path=customXml/itemProps16.xml><?xml version="1.0" encoding="utf-8"?>
<ds:datastoreItem xmlns:ds="http://schemas.openxmlformats.org/officeDocument/2006/customXml" ds:itemID="{3CB14718-F86C-48F9-B5ED-2FF913F5F8EA}">
  <ds:schemaRefs>
    <ds:schemaRef ds:uri="ESRI.ArcGIS.Mapping.OfficeIntegration.PowerPointInfo"/>
  </ds:schemaRefs>
</ds:datastoreItem>
</file>

<file path=customXml/itemProps17.xml><?xml version="1.0" encoding="utf-8"?>
<ds:datastoreItem xmlns:ds="http://schemas.openxmlformats.org/officeDocument/2006/customXml" ds:itemID="{7544C62A-92D9-496F-953A-73B578701840}">
  <ds:schemaRefs>
    <ds:schemaRef ds:uri="ESRI.ArcGIS.Mapping.OfficeIntegration.PowerPointInfo"/>
  </ds:schemaRefs>
</ds:datastoreItem>
</file>

<file path=customXml/itemProps18.xml><?xml version="1.0" encoding="utf-8"?>
<ds:datastoreItem xmlns:ds="http://schemas.openxmlformats.org/officeDocument/2006/customXml" ds:itemID="{5FA0AA7B-E49A-4DB6-B0C4-5318F946CCD8}">
  <ds:schemaRefs>
    <ds:schemaRef ds:uri="ESRI.ArcGIS.Mapping.OfficeIntegration.PowerPointInfo"/>
  </ds:schemaRefs>
</ds:datastoreItem>
</file>

<file path=customXml/itemProps19.xml><?xml version="1.0" encoding="utf-8"?>
<ds:datastoreItem xmlns:ds="http://schemas.openxmlformats.org/officeDocument/2006/customXml" ds:itemID="{E874D8A2-B784-4807-AA1B-60A0F5E02E12}">
  <ds:schemaRefs>
    <ds:schemaRef ds:uri="http://schemas.microsoft.com/sharepoint/v3/contenttype/forms"/>
  </ds:schemaRefs>
</ds:datastoreItem>
</file>

<file path=customXml/itemProps2.xml><?xml version="1.0" encoding="utf-8"?>
<ds:datastoreItem xmlns:ds="http://schemas.openxmlformats.org/officeDocument/2006/customXml" ds:itemID="{4455359C-A82F-4796-BA4B-2B882485F4BC}">
  <ds:schemaRefs>
    <ds:schemaRef ds:uri="ESRI.ArcGIS.Mapping.OfficeIntegration.PowerPointInfo"/>
  </ds:schemaRefs>
</ds:datastoreItem>
</file>

<file path=customXml/itemProps20.xml><?xml version="1.0" encoding="utf-8"?>
<ds:datastoreItem xmlns:ds="http://schemas.openxmlformats.org/officeDocument/2006/customXml" ds:itemID="{4E7AFAD3-A568-4CEF-8A43-ECA5A58E7B69}">
  <ds:schemaRefs>
    <ds:schemaRef ds:uri="ESRI.ArcGIS.Mapping.OfficeIntegration.PowerPointInfo"/>
  </ds:schemaRefs>
</ds:datastoreItem>
</file>

<file path=customXml/itemProps21.xml><?xml version="1.0" encoding="utf-8"?>
<ds:datastoreItem xmlns:ds="http://schemas.openxmlformats.org/officeDocument/2006/customXml" ds:itemID="{2D3941FC-5EC8-4A52-AB39-876A21E402B2}">
  <ds:schemaRefs>
    <ds:schemaRef ds:uri="ESRI.ArcGIS.Mapping.OfficeIntegration.PowerPointInfo"/>
  </ds:schemaRefs>
</ds:datastoreItem>
</file>

<file path=customXml/itemProps22.xml><?xml version="1.0" encoding="utf-8"?>
<ds:datastoreItem xmlns:ds="http://schemas.openxmlformats.org/officeDocument/2006/customXml" ds:itemID="{CB07F4E0-E5EC-4988-AD39-AD761E4B0FF4}">
  <ds:schemaRefs>
    <ds:schemaRef ds:uri="ESRI.ArcGIS.Mapping.OfficeIntegration.PowerPointInfo"/>
  </ds:schemaRefs>
</ds:datastoreItem>
</file>

<file path=customXml/itemProps23.xml><?xml version="1.0" encoding="utf-8"?>
<ds:datastoreItem xmlns:ds="http://schemas.openxmlformats.org/officeDocument/2006/customXml" ds:itemID="{915EE810-39ED-415F-B64D-619A22BE726E}">
  <ds:schemaRefs>
    <ds:schemaRef ds:uri="ESRI.ArcGIS.Mapping.OfficeIntegration.PowerPointInfo"/>
  </ds:schemaRefs>
</ds:datastoreItem>
</file>

<file path=customXml/itemProps24.xml><?xml version="1.0" encoding="utf-8"?>
<ds:datastoreItem xmlns:ds="http://schemas.openxmlformats.org/officeDocument/2006/customXml" ds:itemID="{3E902DBD-76DD-4186-AD13-C85D9B7AB902}">
  <ds:schemaRefs>
    <ds:schemaRef ds:uri="ESRI.ArcGIS.Mapping.OfficeIntegration.PowerPointInfo"/>
  </ds:schemaRefs>
</ds:datastoreItem>
</file>

<file path=customXml/itemProps25.xml><?xml version="1.0" encoding="utf-8"?>
<ds:datastoreItem xmlns:ds="http://schemas.openxmlformats.org/officeDocument/2006/customXml" ds:itemID="{FB4A3A52-1DCF-4C99-BC00-3441BEA399AA}">
  <ds:schemaRefs>
    <ds:schemaRef ds:uri="ESRI.ArcGIS.Mapping.OfficeIntegration.PowerPointInfo"/>
  </ds:schemaRefs>
</ds:datastoreItem>
</file>

<file path=customXml/itemProps26.xml><?xml version="1.0" encoding="utf-8"?>
<ds:datastoreItem xmlns:ds="http://schemas.openxmlformats.org/officeDocument/2006/customXml" ds:itemID="{DCFFE37A-0F73-435F-98C3-A5BF08CD7535}">
  <ds:schemaRefs>
    <ds:schemaRef ds:uri="ESRI.ArcGIS.Mapping.OfficeIntegration.PowerPointInfo"/>
  </ds:schemaRefs>
</ds:datastoreItem>
</file>

<file path=customXml/itemProps27.xml><?xml version="1.0" encoding="utf-8"?>
<ds:datastoreItem xmlns:ds="http://schemas.openxmlformats.org/officeDocument/2006/customXml" ds:itemID="{F290B368-66FD-4A15-A16F-8EAB723F7314}">
  <ds:schemaRefs>
    <ds:schemaRef ds:uri="ESRI.ArcGIS.Mapping.OfficeIntegration.PowerPointInfo"/>
  </ds:schemaRefs>
</ds:datastoreItem>
</file>

<file path=customXml/itemProps28.xml><?xml version="1.0" encoding="utf-8"?>
<ds:datastoreItem xmlns:ds="http://schemas.openxmlformats.org/officeDocument/2006/customXml" ds:itemID="{D0F91A8E-917D-4C48-8932-3E1403E153B8}">
  <ds:schemaRefs>
    <ds:schemaRef ds:uri="ESRI.ArcGIS.Mapping.OfficeIntegration.PowerPointInfo"/>
  </ds:schemaRefs>
</ds:datastoreItem>
</file>

<file path=customXml/itemProps29.xml><?xml version="1.0" encoding="utf-8"?>
<ds:datastoreItem xmlns:ds="http://schemas.openxmlformats.org/officeDocument/2006/customXml" ds:itemID="{C29AAC04-E94B-48E5-817F-6E95EE7A5B76}">
  <ds:schemaRefs>
    <ds:schemaRef ds:uri="ESRI.ArcGIS.Mapping.OfficeIntegration.PowerPointInfo"/>
  </ds:schemaRefs>
</ds:datastoreItem>
</file>

<file path=customXml/itemProps3.xml><?xml version="1.0" encoding="utf-8"?>
<ds:datastoreItem xmlns:ds="http://schemas.openxmlformats.org/officeDocument/2006/customXml" ds:itemID="{FDFFBCD2-D2F7-49AC-9C79-DEF8F80ABD06}">
  <ds:schemaRefs>
    <ds:schemaRef ds:uri="ESRI.ArcGIS.Mapping.OfficeIntegration.PowerPointInfo"/>
  </ds:schemaRefs>
</ds:datastoreItem>
</file>

<file path=customXml/itemProps30.xml><?xml version="1.0" encoding="utf-8"?>
<ds:datastoreItem xmlns:ds="http://schemas.openxmlformats.org/officeDocument/2006/customXml" ds:itemID="{518F09DD-610E-4075-BC56-B7DF243660DD}">
  <ds:schemaRefs>
    <ds:schemaRef ds:uri="ESRI.ArcGIS.Mapping.OfficeIntegration.PowerPointInfo"/>
  </ds:schemaRefs>
</ds:datastoreItem>
</file>

<file path=customXml/itemProps31.xml><?xml version="1.0" encoding="utf-8"?>
<ds:datastoreItem xmlns:ds="http://schemas.openxmlformats.org/officeDocument/2006/customXml" ds:itemID="{F188959C-0977-4BAA-A936-57ECB52BB7A1}">
  <ds:schemaRefs>
    <ds:schemaRef ds:uri="ESRI.ArcGIS.Mapping.OfficeIntegration.PowerPointInfo"/>
  </ds:schemaRefs>
</ds:datastoreItem>
</file>

<file path=customXml/itemProps32.xml><?xml version="1.0" encoding="utf-8"?>
<ds:datastoreItem xmlns:ds="http://schemas.openxmlformats.org/officeDocument/2006/customXml" ds:itemID="{0B0D479A-D420-44BF-A32E-A7DCD8D7A6C9}">
  <ds:schemaRefs>
    <ds:schemaRef ds:uri="ESRI.ArcGIS.Mapping.OfficeIntegration.PowerPointInfo"/>
  </ds:schemaRefs>
</ds:datastoreItem>
</file>

<file path=customXml/itemProps33.xml><?xml version="1.0" encoding="utf-8"?>
<ds:datastoreItem xmlns:ds="http://schemas.openxmlformats.org/officeDocument/2006/customXml" ds:itemID="{0DBB0A8D-48BF-4250-8ADA-8C4E4DF96553}">
  <ds:schemaRefs>
    <ds:schemaRef ds:uri="ESRI.ArcGIS.Mapping.OfficeIntegration.PowerPointInfo"/>
  </ds:schemaRefs>
</ds:datastoreItem>
</file>

<file path=customXml/itemProps34.xml><?xml version="1.0" encoding="utf-8"?>
<ds:datastoreItem xmlns:ds="http://schemas.openxmlformats.org/officeDocument/2006/customXml" ds:itemID="{C98DF059-8A46-41C2-80A2-18A6A24010E6}">
  <ds:schemaRefs>
    <ds:schemaRef ds:uri="ESRI.ArcGIS.Mapping.OfficeIntegration.PowerPointInfo"/>
  </ds:schemaRefs>
</ds:datastoreItem>
</file>

<file path=customXml/itemProps35.xml><?xml version="1.0" encoding="utf-8"?>
<ds:datastoreItem xmlns:ds="http://schemas.openxmlformats.org/officeDocument/2006/customXml" ds:itemID="{C94CADE6-0054-4362-BA1C-78A07FCA4D23}">
  <ds:schemaRefs>
    <ds:schemaRef ds:uri="ESRI.ArcGIS.Mapping.OfficeIntegration.PowerPointInfo"/>
  </ds:schemaRefs>
</ds:datastoreItem>
</file>

<file path=customXml/itemProps36.xml><?xml version="1.0" encoding="utf-8"?>
<ds:datastoreItem xmlns:ds="http://schemas.openxmlformats.org/officeDocument/2006/customXml" ds:itemID="{A9B464D0-39D1-4FDD-B688-D9DCB651DCAD}">
  <ds:schemaRefs>
    <ds:schemaRef ds:uri="ESRI.ArcGIS.Mapping.OfficeIntegration.PowerPointInfo"/>
  </ds:schemaRefs>
</ds:datastoreItem>
</file>

<file path=customXml/itemProps37.xml><?xml version="1.0" encoding="utf-8"?>
<ds:datastoreItem xmlns:ds="http://schemas.openxmlformats.org/officeDocument/2006/customXml" ds:itemID="{D149EFD1-3D7E-49DA-88FB-306E508F7142}">
  <ds:schemaRefs>
    <ds:schemaRef ds:uri="ESRI.ArcGIS.Mapping.OfficeIntegration.PowerPointInfo"/>
  </ds:schemaRefs>
</ds:datastoreItem>
</file>

<file path=customXml/itemProps38.xml><?xml version="1.0" encoding="utf-8"?>
<ds:datastoreItem xmlns:ds="http://schemas.openxmlformats.org/officeDocument/2006/customXml" ds:itemID="{3E2B29F9-6B81-4B70-89D0-42AB53245CB6}">
  <ds:schemaRefs>
    <ds:schemaRef ds:uri="ESRI.ArcGIS.Mapping.OfficeIntegration.PowerPointInfo"/>
  </ds:schemaRefs>
</ds:datastoreItem>
</file>

<file path=customXml/itemProps39.xml><?xml version="1.0" encoding="utf-8"?>
<ds:datastoreItem xmlns:ds="http://schemas.openxmlformats.org/officeDocument/2006/customXml" ds:itemID="{6EAB6CF9-6967-427E-B0B8-23EC865871FC}">
  <ds:schemaRefs>
    <ds:schemaRef ds:uri="ESRI.ArcGIS.Mapping.OfficeIntegration.PowerPointInfo"/>
  </ds:schemaRefs>
</ds:datastoreItem>
</file>

<file path=customXml/itemProps4.xml><?xml version="1.0" encoding="utf-8"?>
<ds:datastoreItem xmlns:ds="http://schemas.openxmlformats.org/officeDocument/2006/customXml" ds:itemID="{54227F77-8CE9-4A4F-9AA0-58EE46410DA5}">
  <ds:schemaRefs>
    <ds:schemaRef ds:uri="ESRI.ArcGIS.Mapping.OfficeIntegration.PowerPointInfo"/>
  </ds:schemaRefs>
</ds:datastoreItem>
</file>

<file path=customXml/itemProps40.xml><?xml version="1.0" encoding="utf-8"?>
<ds:datastoreItem xmlns:ds="http://schemas.openxmlformats.org/officeDocument/2006/customXml" ds:itemID="{11E68E8E-F173-4F8E-B312-6E3A15FF825E}">
  <ds:schemaRefs>
    <ds:schemaRef ds:uri="ESRI.ArcGIS.Mapping.OfficeIntegration.PowerPointInfo"/>
  </ds:schemaRefs>
</ds:datastoreItem>
</file>

<file path=customXml/itemProps41.xml><?xml version="1.0" encoding="utf-8"?>
<ds:datastoreItem xmlns:ds="http://schemas.openxmlformats.org/officeDocument/2006/customXml" ds:itemID="{3E617227-2BD4-4881-8D44-1187655793C0}">
  <ds:schemaRefs>
    <ds:schemaRef ds:uri="ESRI.ArcGIS.Mapping.OfficeIntegration.PowerPointInfo"/>
  </ds:schemaRefs>
</ds:datastoreItem>
</file>

<file path=customXml/itemProps42.xml><?xml version="1.0" encoding="utf-8"?>
<ds:datastoreItem xmlns:ds="http://schemas.openxmlformats.org/officeDocument/2006/customXml" ds:itemID="{5EC94A90-11B6-4B01-85D7-835C3C610EA7}">
  <ds:schemaRefs>
    <ds:schemaRef ds:uri="ESRI.ArcGIS.Mapping.OfficeIntegration.PowerPointInfo"/>
  </ds:schemaRefs>
</ds:datastoreItem>
</file>

<file path=customXml/itemProps43.xml><?xml version="1.0" encoding="utf-8"?>
<ds:datastoreItem xmlns:ds="http://schemas.openxmlformats.org/officeDocument/2006/customXml" ds:itemID="{85EC03DC-BEF1-49B9-99D1-9D7ED2D85A4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f08be3-da31-4ed0-bd15-c2f68cc290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4.xml><?xml version="1.0" encoding="utf-8"?>
<ds:datastoreItem xmlns:ds="http://schemas.openxmlformats.org/officeDocument/2006/customXml" ds:itemID="{BFA85535-6ABA-417B-96E9-5BC318D0E645}">
  <ds:schemaRefs>
    <ds:schemaRef ds:uri="ESRI.ArcGIS.Mapping.OfficeIntegration.PowerPointInfo"/>
  </ds:schemaRefs>
</ds:datastoreItem>
</file>

<file path=customXml/itemProps45.xml><?xml version="1.0" encoding="utf-8"?>
<ds:datastoreItem xmlns:ds="http://schemas.openxmlformats.org/officeDocument/2006/customXml" ds:itemID="{BD9B836E-7942-4168-84ED-DB04C52DD171}">
  <ds:schemaRefs>
    <ds:schemaRef ds:uri="ESRI.ArcGIS.Mapping.OfficeIntegration.PowerPointInfo"/>
  </ds:schemaRefs>
</ds:datastoreItem>
</file>

<file path=customXml/itemProps46.xml><?xml version="1.0" encoding="utf-8"?>
<ds:datastoreItem xmlns:ds="http://schemas.openxmlformats.org/officeDocument/2006/customXml" ds:itemID="{5826FE81-E538-4589-9520-3E93D2160F89}">
  <ds:schemaRefs>
    <ds:schemaRef ds:uri="ESRI.ArcGIS.Mapping.OfficeIntegration.PowerPointInfo"/>
  </ds:schemaRefs>
</ds:datastoreItem>
</file>

<file path=customXml/itemProps47.xml><?xml version="1.0" encoding="utf-8"?>
<ds:datastoreItem xmlns:ds="http://schemas.openxmlformats.org/officeDocument/2006/customXml" ds:itemID="{5396F036-39EC-4113-AE70-71B49CCB4F26}">
  <ds:schemaRefs>
    <ds:schemaRef ds:uri="ESRI.ArcGIS.Mapping.OfficeIntegration.PowerPointInfo"/>
  </ds:schemaRefs>
</ds:datastoreItem>
</file>

<file path=customXml/itemProps48.xml><?xml version="1.0" encoding="utf-8"?>
<ds:datastoreItem xmlns:ds="http://schemas.openxmlformats.org/officeDocument/2006/customXml" ds:itemID="{A2BBC639-DA30-49A7-ADC6-2980953B3F63}">
  <ds:schemaRefs>
    <ds:schemaRef ds:uri="ESRI.ArcGIS.Mapping.OfficeIntegration.PowerPointInfo"/>
  </ds:schemaRefs>
</ds:datastoreItem>
</file>

<file path=customXml/itemProps49.xml><?xml version="1.0" encoding="utf-8"?>
<ds:datastoreItem xmlns:ds="http://schemas.openxmlformats.org/officeDocument/2006/customXml" ds:itemID="{9FE70074-89FE-4E5F-9BE6-82EC1B3E3A56}">
  <ds:schemaRefs>
    <ds:schemaRef ds:uri="ESRI.ArcGIS.Mapping.OfficeIntegration.PowerPointInfo"/>
  </ds:schemaRefs>
</ds:datastoreItem>
</file>

<file path=customXml/itemProps5.xml><?xml version="1.0" encoding="utf-8"?>
<ds:datastoreItem xmlns:ds="http://schemas.openxmlformats.org/officeDocument/2006/customXml" ds:itemID="{25048C94-B5FB-45DD-8DFC-33F00E6FB842}">
  <ds:schemaRefs>
    <ds:schemaRef ds:uri="ESRI.ArcGIS.Mapping.OfficeIntegration.PowerPointInfo"/>
  </ds:schemaRefs>
</ds:datastoreItem>
</file>

<file path=customXml/itemProps50.xml><?xml version="1.0" encoding="utf-8"?>
<ds:datastoreItem xmlns:ds="http://schemas.openxmlformats.org/officeDocument/2006/customXml" ds:itemID="{5230ECC0-8BA5-4A0D-A931-8BD398517947}">
  <ds:schemaRefs>
    <ds:schemaRef ds:uri="ESRI.ArcGIS.Mapping.OfficeIntegration.PowerPointInfo"/>
  </ds:schemaRefs>
</ds:datastoreItem>
</file>

<file path=customXml/itemProps51.xml><?xml version="1.0" encoding="utf-8"?>
<ds:datastoreItem xmlns:ds="http://schemas.openxmlformats.org/officeDocument/2006/customXml" ds:itemID="{A7A014C6-604F-41C7-8CD6-EFAEC12486BE}">
  <ds:schemaRefs>
    <ds:schemaRef ds:uri="ESRI.ArcGIS.Mapping.OfficeIntegration.PowerPointInfo"/>
  </ds:schemaRefs>
</ds:datastoreItem>
</file>

<file path=customXml/itemProps52.xml><?xml version="1.0" encoding="utf-8"?>
<ds:datastoreItem xmlns:ds="http://schemas.openxmlformats.org/officeDocument/2006/customXml" ds:itemID="{5C43F66C-07F1-463A-B875-242A50107928}">
  <ds:schemaRefs>
    <ds:schemaRef ds:uri="ESRI.ArcGIS.Mapping.OfficeIntegration.PowerPointInfo"/>
  </ds:schemaRefs>
</ds:datastoreItem>
</file>

<file path=customXml/itemProps53.xml><?xml version="1.0" encoding="utf-8"?>
<ds:datastoreItem xmlns:ds="http://schemas.openxmlformats.org/officeDocument/2006/customXml" ds:itemID="{466DEDA0-8176-4123-B8D8-46C15ECA40C3}">
  <ds:schemaRefs>
    <ds:schemaRef ds:uri="ESRI.ArcGIS.Mapping.OfficeIntegration.PowerPointInfo"/>
  </ds:schemaRefs>
</ds:datastoreItem>
</file>

<file path=customXml/itemProps54.xml><?xml version="1.0" encoding="utf-8"?>
<ds:datastoreItem xmlns:ds="http://schemas.openxmlformats.org/officeDocument/2006/customXml" ds:itemID="{D2E303A4-EB9B-45D4-8040-42CB668899F1}">
  <ds:schemaRefs>
    <ds:schemaRef ds:uri="ESRI.ArcGIS.Mapping.OfficeIntegration.PowerPointInfo"/>
  </ds:schemaRefs>
</ds:datastoreItem>
</file>

<file path=customXml/itemProps55.xml><?xml version="1.0" encoding="utf-8"?>
<ds:datastoreItem xmlns:ds="http://schemas.openxmlformats.org/officeDocument/2006/customXml" ds:itemID="{98331C9F-0C9C-4DF9-A2D5-D23182DF5BF1}">
  <ds:schemaRefs>
    <ds:schemaRef ds:uri="ESRI.ArcGIS.Mapping.OfficeIntegration.PowerPointInfo"/>
  </ds:schemaRefs>
</ds:datastoreItem>
</file>

<file path=customXml/itemProps56.xml><?xml version="1.0" encoding="utf-8"?>
<ds:datastoreItem xmlns:ds="http://schemas.openxmlformats.org/officeDocument/2006/customXml" ds:itemID="{196FA939-82E4-432E-A989-B60D1079997C}">
  <ds:schemaRefs>
    <ds:schemaRef ds:uri="ESRI.ArcGIS.Mapping.OfficeIntegration.PowerPointInfo"/>
  </ds:schemaRefs>
</ds:datastoreItem>
</file>

<file path=customXml/itemProps6.xml><?xml version="1.0" encoding="utf-8"?>
<ds:datastoreItem xmlns:ds="http://schemas.openxmlformats.org/officeDocument/2006/customXml" ds:itemID="{A619B994-DBE2-4316-94C7-08C753354DED}">
  <ds:schemaRefs>
    <ds:schemaRef ds:uri="ESRI.ArcGIS.Mapping.OfficeIntegration.PowerPointInfo"/>
  </ds:schemaRefs>
</ds:datastoreItem>
</file>

<file path=customXml/itemProps7.xml><?xml version="1.0" encoding="utf-8"?>
<ds:datastoreItem xmlns:ds="http://schemas.openxmlformats.org/officeDocument/2006/customXml" ds:itemID="{42BDAE73-361D-4344-A807-80D197BDBAA6}">
  <ds:schemaRefs>
    <ds:schemaRef ds:uri="http://schemas.microsoft.com/sharepoint/events"/>
  </ds:schemaRefs>
</ds:datastoreItem>
</file>

<file path=customXml/itemProps8.xml><?xml version="1.0" encoding="utf-8"?>
<ds:datastoreItem xmlns:ds="http://schemas.openxmlformats.org/officeDocument/2006/customXml" ds:itemID="{03FF03D1-528E-45AF-9922-1A0BBBA909CB}">
  <ds:schemaRefs>
    <ds:schemaRef ds:uri="ESRI.ArcGIS.Mapping.OfficeIntegration.PowerPointInfo"/>
  </ds:schemaRefs>
</ds:datastoreItem>
</file>

<file path=customXml/itemProps9.xml><?xml version="1.0" encoding="utf-8"?>
<ds:datastoreItem xmlns:ds="http://schemas.openxmlformats.org/officeDocument/2006/customXml" ds:itemID="{5677317C-AD1F-4189-AEA8-A73B58BFAB29}">
  <ds:schemaRefs>
    <ds:schemaRef ds:uri="5af08be3-da31-4ed0-bd15-c2f68cc29029"/>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APHL_PPTTemp_121914_FINAL</Template>
  <TotalTime>163</TotalTime>
  <Words>1654</Words>
  <Application>Microsoft Office PowerPoint</Application>
  <PresentationFormat>Widescreen</PresentationFormat>
  <Paragraphs>224</Paragraphs>
  <Slides>23</Slides>
  <Notes>21</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23</vt:i4>
      </vt:variant>
    </vt:vector>
  </HeadingPairs>
  <TitlesOfParts>
    <vt:vector size="34" baseType="lpstr">
      <vt:lpstr>Arial</vt:lpstr>
      <vt:lpstr>Calibri</vt:lpstr>
      <vt:lpstr>Cambria</vt:lpstr>
      <vt:lpstr>Franklin Gothic Demi</vt:lpstr>
      <vt:lpstr>Franklin Gothic Medium</vt:lpstr>
      <vt:lpstr>Gill Sans MT</vt:lpstr>
      <vt:lpstr>Myriad Web Pro</vt:lpstr>
      <vt:lpstr>Times New Roman</vt:lpstr>
      <vt:lpstr>Wingdings</vt:lpstr>
      <vt:lpstr>APHL_PPTTemp_120814</vt:lpstr>
      <vt:lpstr>1_Office Theme</vt:lpstr>
      <vt:lpstr>Agents of Bioterrorism</vt:lpstr>
      <vt:lpstr>PowerPoint Presentation</vt:lpstr>
      <vt:lpstr>PowerPoint Presentation</vt:lpstr>
      <vt:lpstr> </vt:lpstr>
      <vt:lpstr>PowerPoint Presentation</vt:lpstr>
      <vt:lpstr>Sentinel Laboratory Procedures for Burkholderia pseudomallei</vt:lpstr>
      <vt:lpstr>PowerPoint Presentation</vt:lpstr>
      <vt:lpstr>PowerPoint Presentation</vt:lpstr>
      <vt:lpstr>PowerPoint Presentation</vt:lpstr>
      <vt:lpstr>PowerPoint Presentation</vt:lpstr>
      <vt:lpstr> </vt:lpstr>
      <vt:lpstr>Sentinel Laboratory Procedures for Burkholderia pseudomallei </vt:lpstr>
      <vt:lpstr>Sentinel Laboratory Procedures for Burkholderia pseudomallei</vt:lpstr>
      <vt:lpstr>PowerPoint Presentation</vt:lpstr>
      <vt:lpstr>Sentinel Laboratory Procedures for Burkholderia pseudomallei</vt:lpstr>
      <vt:lpstr>Additional screening to increase identification specificity, if available:</vt:lpstr>
      <vt:lpstr>Sentinel Laboratory Procedures for Burkholderia Pseudomallei</vt:lpstr>
      <vt:lpstr> </vt:lpstr>
      <vt:lpstr>PowerPoint Presentation</vt:lpstr>
      <vt:lpstr>Sentinel Laboratory Procedures for Burkholderia spp.</vt:lpstr>
      <vt:lpstr>PowerPoint Presentation</vt:lpstr>
      <vt:lpstr>Sentinel Laboratory Procedures for Burkholderia pseudomallei </vt:lpstr>
      <vt:lpstr>PowerPoint Presentation</vt:lpstr>
    </vt:vector>
  </TitlesOfParts>
  <Company>Association of Public Health Laboratories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Albrecht, Kristy | APHL</dc:creator>
  <cp:lastModifiedBy>Moleta, Pamela | APHL</cp:lastModifiedBy>
  <cp:revision>16</cp:revision>
  <cp:lastPrinted>2014-11-25T16:01:43Z</cp:lastPrinted>
  <dcterms:created xsi:type="dcterms:W3CDTF">2019-05-14T14:22:52Z</dcterms:created>
  <dcterms:modified xsi:type="dcterms:W3CDTF">2020-07-27T16:47:12Z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0x0101006F71CFE22024D948A1D2C1A43FEDA1A4</vt:lpwstr>
  </property>
  <property fmtid="{D5CDD505-2E9C-101B-9397-08002B2CF9AE}" pid="3" name="_dlc_DocIdItemGuid">
    <vt:lpwstr>f4b3ab1c-9a2e-41d7-981a-7f3660de77ca</vt:lpwstr>
  </property>
</Properties>
</file>