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9"/>
  </p:notesMasterIdLst>
  <p:handoutMasterIdLst>
    <p:handoutMasterId r:id="rId90"/>
  </p:handoutMasterIdLst>
  <p:sldIdLst>
    <p:sldId id="310" r:id="rId59"/>
    <p:sldId id="281" r:id="rId60"/>
    <p:sldId id="282" r:id="rId61"/>
    <p:sldId id="283" r:id="rId62"/>
    <p:sldId id="284" r:id="rId63"/>
    <p:sldId id="285" r:id="rId64"/>
    <p:sldId id="286" r:id="rId65"/>
    <p:sldId id="287" r:id="rId66"/>
    <p:sldId id="288" r:id="rId67"/>
    <p:sldId id="289" r:id="rId68"/>
    <p:sldId id="290" r:id="rId69"/>
    <p:sldId id="291" r:id="rId70"/>
    <p:sldId id="292" r:id="rId71"/>
    <p:sldId id="293" r:id="rId72"/>
    <p:sldId id="294" r:id="rId73"/>
    <p:sldId id="295" r:id="rId74"/>
    <p:sldId id="296" r:id="rId75"/>
    <p:sldId id="297" r:id="rId76"/>
    <p:sldId id="298" r:id="rId77"/>
    <p:sldId id="299" r:id="rId78"/>
    <p:sldId id="300" r:id="rId79"/>
    <p:sldId id="301" r:id="rId80"/>
    <p:sldId id="302" r:id="rId81"/>
    <p:sldId id="303" r:id="rId82"/>
    <p:sldId id="304" r:id="rId83"/>
    <p:sldId id="305" r:id="rId84"/>
    <p:sldId id="306" r:id="rId85"/>
    <p:sldId id="307" r:id="rId86"/>
    <p:sldId id="308" r:id="rId87"/>
    <p:sldId id="309" r:id="rId88"/>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slide" Target="slides/slide26.xml"/><Relationship Id="rId89" Type="http://schemas.openxmlformats.org/officeDocument/2006/relationships/notesMaster" Target="notesMasters/notesMaster1.xml"/><Relationship Id="rId7" Type="http://schemas.openxmlformats.org/officeDocument/2006/relationships/customXml" Target="../customXml/item7.xml"/><Relationship Id="rId71" Type="http://schemas.openxmlformats.org/officeDocument/2006/relationships/slide" Target="slides/slide13.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slide" Target="slides/slide29.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slide" Target="slides/slide24.xml"/><Relationship Id="rId90" Type="http://schemas.openxmlformats.org/officeDocument/2006/relationships/handoutMaster" Target="handoutMasters/handoutMaster1.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slide" Target="slides/slide27.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slide" Target="slides/slide30.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slide" Target="slides/slide28.xml"/><Relationship Id="rId9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ajtmh.org/content/80/6/1023.full#ref-11"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www.ajtmh.org/content/80/6/1023.full#ref-8"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AD8AA7-A93F-4CEA-A85F-FED0E1A8BEAD}" type="slidenum">
              <a:rPr lang="en-US" altLang="en-US" sz="1300" smtClean="0"/>
              <a:pPr>
                <a:spcBef>
                  <a:spcPct val="0"/>
                </a:spcBef>
              </a:pPr>
              <a:t>2</a:t>
            </a:fld>
            <a:endParaRPr lang="en-US" altLang="en-US" sz="1300"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401234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ChangeArrowheads="1" noTextEdit="1"/>
          </p:cNvSpPr>
          <p:nvPr>
            <p:ph type="sldImg"/>
          </p:nvPr>
        </p:nvSpPr>
        <p:spPr>
          <a:ln/>
        </p:spPr>
      </p:sp>
      <p:sp>
        <p:nvSpPr>
          <p:cNvPr id="70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70660"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4854993-DBBD-4731-AC62-679BEB0A1578}" type="slidenum">
              <a:rPr lang="en-US" altLang="en-US" sz="1300" smtClean="0"/>
              <a:pPr>
                <a:spcBef>
                  <a:spcPct val="0"/>
                </a:spcBef>
              </a:pPr>
              <a:t>11</a:t>
            </a:fld>
            <a:endParaRPr lang="en-US" altLang="en-US" sz="1300" smtClean="0"/>
          </a:p>
        </p:txBody>
      </p:sp>
    </p:spTree>
    <p:extLst>
      <p:ext uri="{BB962C8B-B14F-4D97-AF65-F5344CB8AC3E}">
        <p14:creationId xmlns:p14="http://schemas.microsoft.com/office/powerpoint/2010/main" val="20479074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0DF8DD-3A54-4C12-B759-B8A03D7F8B28}" type="slidenum">
              <a:rPr lang="en-US" altLang="en-US" sz="1300" smtClean="0"/>
              <a:pPr>
                <a:spcBef>
                  <a:spcPct val="0"/>
                </a:spcBef>
              </a:pPr>
              <a:t>12</a:t>
            </a:fld>
            <a:endParaRPr lang="en-US" altLang="en-US" sz="1300"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973138" y="4559300"/>
            <a:ext cx="5489575" cy="13414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i="1" smtClean="0"/>
              <a:t>B. mallei </a:t>
            </a:r>
            <a:r>
              <a:rPr lang="en-US" altLang="en-US" smtClean="0"/>
              <a:t> is a gram negative coccobacilli or occasional long bacillus, 1-3 </a:t>
            </a:r>
            <a:r>
              <a:rPr lang="el-GR" altLang="en-US" smtClean="0">
                <a:cs typeface="Arial" panose="020B0604020202020204" pitchFamily="34" charset="0"/>
              </a:rPr>
              <a:t>μ</a:t>
            </a:r>
            <a:r>
              <a:rPr lang="en-US" altLang="en-US" smtClean="0">
                <a:cs typeface="Arial" panose="020B0604020202020204" pitchFamily="34" charset="0"/>
              </a:rPr>
              <a:t>m in length and 0.3-0.5 </a:t>
            </a:r>
            <a:r>
              <a:rPr lang="el-GR" altLang="en-US" smtClean="0">
                <a:cs typeface="Arial" panose="020B0604020202020204" pitchFamily="34" charset="0"/>
              </a:rPr>
              <a:t>μ</a:t>
            </a:r>
            <a:r>
              <a:rPr lang="en-US" altLang="en-US" smtClean="0">
                <a:cs typeface="Arial" panose="020B0604020202020204" pitchFamily="34" charset="0"/>
              </a:rPr>
              <a:t>m in width. Faintly staining with straight or slightly curved ends and irregularly parallel or wavy sides. Cells can be arranged in pairs end-to-end, in parallel bundles, or in Chinese letter form.</a:t>
            </a:r>
          </a:p>
          <a:p>
            <a:endParaRPr lang="en-US" altLang="en-US" smtClean="0"/>
          </a:p>
          <a:p>
            <a:endParaRPr lang="en-US" altLang="en-US" smtClean="0"/>
          </a:p>
        </p:txBody>
      </p:sp>
    </p:spTree>
    <p:extLst>
      <p:ext uri="{BB962C8B-B14F-4D97-AF65-F5344CB8AC3E}">
        <p14:creationId xmlns:p14="http://schemas.microsoft.com/office/powerpoint/2010/main" val="2738709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CEF50B-B927-4CC8-A1DC-4C4F2ABB6756}" type="slidenum">
              <a:rPr lang="en-US" altLang="en-US" sz="1300" smtClean="0"/>
              <a:pPr>
                <a:spcBef>
                  <a:spcPct val="0"/>
                </a:spcBef>
              </a:pPr>
              <a:t>13</a:t>
            </a:fld>
            <a:endParaRPr lang="en-US" altLang="en-US" sz="1300"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xfrm>
            <a:off x="973138" y="4560888"/>
            <a:ext cx="5475287" cy="24622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NOTE:</a:t>
            </a:r>
            <a:r>
              <a:rPr lang="en-US" altLang="en-US" i="1" smtClean="0"/>
              <a:t>  Pseudomonas cepacia </a:t>
            </a:r>
            <a:r>
              <a:rPr lang="en-US" altLang="en-US" smtClean="0"/>
              <a:t>(PC) agar is recommended for the isolation of </a:t>
            </a:r>
            <a:r>
              <a:rPr lang="en-US" altLang="en-US" i="1" smtClean="0"/>
              <a:t>B. cepacia</a:t>
            </a:r>
            <a:r>
              <a:rPr lang="en-US" altLang="en-US" smtClean="0"/>
              <a:t> from respiratory secretions of patients with cystic fibrosis. This agar helps by inhibiting the growth of </a:t>
            </a:r>
            <a:r>
              <a:rPr lang="en-US" altLang="en-US" i="1" smtClean="0"/>
              <a:t>Pseudomonas aeruginosa</a:t>
            </a:r>
            <a:r>
              <a:rPr lang="en-US" altLang="en-US" smtClean="0"/>
              <a:t> and other respiratory pathogens.</a:t>
            </a:r>
          </a:p>
          <a:p>
            <a:r>
              <a:rPr lang="en-US" altLang="en-US" i="1" smtClean="0"/>
              <a:t>B. mallei </a:t>
            </a:r>
            <a:r>
              <a:rPr lang="en-US" altLang="en-US" smtClean="0"/>
              <a:t>grows slower on PC agar with small colorless or white colonies at 48 to 72 h.</a:t>
            </a:r>
            <a:endParaRPr lang="en-US" altLang="en-US" i="1" smtClean="0"/>
          </a:p>
          <a:p>
            <a:r>
              <a:rPr lang="en-US" altLang="en-US" i="1" smtClean="0"/>
              <a:t>B. pseudomallei</a:t>
            </a:r>
            <a:r>
              <a:rPr lang="en-US" altLang="en-US" smtClean="0"/>
              <a:t> grows large white colonies at 24 h, media changes from dull yellow to bright pink.</a:t>
            </a:r>
          </a:p>
          <a:p>
            <a:endParaRPr lang="en-US" altLang="en-US" smtClean="0"/>
          </a:p>
          <a:p>
            <a:endParaRPr lang="en-US" altLang="en-US" smtClean="0"/>
          </a:p>
          <a:p>
            <a:r>
              <a:rPr lang="en-US" altLang="en-US" smtClean="0"/>
              <a:t>smooth, gray, translucent colonies in 2 days, without pigment or distinctive odor </a:t>
            </a:r>
          </a:p>
          <a:p>
            <a:endParaRPr lang="en-US" altLang="en-US" smtClean="0"/>
          </a:p>
        </p:txBody>
      </p:sp>
    </p:spTree>
    <p:extLst>
      <p:ext uri="{BB962C8B-B14F-4D97-AF65-F5344CB8AC3E}">
        <p14:creationId xmlns:p14="http://schemas.microsoft.com/office/powerpoint/2010/main" val="4077829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896545D-BA7F-4D19-A970-A86783698868}" type="slidenum">
              <a:rPr lang="en-US" altLang="en-US" sz="1300" smtClean="0"/>
              <a:pPr>
                <a:spcBef>
                  <a:spcPct val="0"/>
                </a:spcBef>
              </a:pPr>
              <a:t>14</a:t>
            </a:fld>
            <a:endParaRPr lang="en-US" altLang="en-US" sz="1300"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973138" y="4560888"/>
            <a:ext cx="4329112"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r>
              <a:rPr lang="en-US" altLang="en-US" i="1" smtClean="0"/>
              <a:t>Burkholderia mallei</a:t>
            </a:r>
            <a:r>
              <a:rPr lang="en-US" altLang="en-US" smtClean="0"/>
              <a:t> – very small, gray translucent colonies</a:t>
            </a:r>
          </a:p>
          <a:p>
            <a:endParaRPr lang="en-US" altLang="en-US" smtClean="0"/>
          </a:p>
        </p:txBody>
      </p:sp>
    </p:spTree>
    <p:extLst>
      <p:ext uri="{BB962C8B-B14F-4D97-AF65-F5344CB8AC3E}">
        <p14:creationId xmlns:p14="http://schemas.microsoft.com/office/powerpoint/2010/main" val="2958675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79768F7-B33B-4D6A-B6A8-C63C623E6D65}" type="slidenum">
              <a:rPr lang="en-US" altLang="en-US" sz="1300" smtClean="0"/>
              <a:pPr>
                <a:spcBef>
                  <a:spcPct val="0"/>
                </a:spcBef>
              </a:pPr>
              <a:t>15</a:t>
            </a:fld>
            <a:endParaRPr lang="en-US" altLang="en-US" sz="1300"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353137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5CE1B55-3E3C-47A3-A9FE-783B5C00DCBE}" type="slidenum">
              <a:rPr lang="en-US" altLang="en-US" sz="1300" smtClean="0"/>
              <a:pPr>
                <a:spcBef>
                  <a:spcPct val="0"/>
                </a:spcBef>
              </a:pPr>
              <a:t>16</a:t>
            </a:fld>
            <a:endParaRPr lang="en-US" altLang="en-US" sz="1300"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692971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DC1DA9B-1739-4132-8AAB-FC95431B7E12}" type="slidenum">
              <a:rPr lang="en-US" altLang="en-US" sz="1300" smtClean="0"/>
              <a:pPr>
                <a:spcBef>
                  <a:spcPct val="0"/>
                </a:spcBef>
              </a:pPr>
              <a:t>17</a:t>
            </a:fld>
            <a:endParaRPr lang="en-US" altLang="en-US" sz="1300"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xfrm>
            <a:off x="973138" y="4560888"/>
            <a:ext cx="2817812"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Both organisms grow well on CHOC agar.</a:t>
            </a:r>
          </a:p>
        </p:txBody>
      </p:sp>
    </p:spTree>
    <p:extLst>
      <p:ext uri="{BB962C8B-B14F-4D97-AF65-F5344CB8AC3E}">
        <p14:creationId xmlns:p14="http://schemas.microsoft.com/office/powerpoint/2010/main" val="2053345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9FDD8B-2B23-4F01-9B0E-B9B203D79873}" type="slidenum">
              <a:rPr lang="en-US" altLang="en-US" sz="1300" smtClean="0"/>
              <a:pPr>
                <a:spcBef>
                  <a:spcPct val="0"/>
                </a:spcBef>
              </a:pPr>
              <a:t>18</a:t>
            </a:fld>
            <a:endParaRPr lang="en-US" altLang="en-US" sz="1300"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739925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F25208F-BCD8-4F12-A6C9-304336D92F53}" type="slidenum">
              <a:rPr lang="en-US" altLang="en-US" sz="1300" smtClean="0"/>
              <a:pPr>
                <a:spcBef>
                  <a:spcPct val="0"/>
                </a:spcBef>
              </a:pPr>
              <a:t>19</a:t>
            </a:fld>
            <a:endParaRPr lang="en-US" altLang="en-US" sz="1300"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xfrm>
            <a:off x="973138" y="4560888"/>
            <a:ext cx="5349875" cy="18335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i="1" smtClean="0"/>
              <a:t>B. mallei </a:t>
            </a:r>
            <a:r>
              <a:rPr lang="en-US" altLang="en-US" smtClean="0"/>
              <a:t> either do not grow on MAC or will only grow a few colonies visible after 48-72 h. The streaks seen here are just from the inoculating loop-there is little to no growth visible.</a:t>
            </a:r>
            <a:endParaRPr lang="en-US" altLang="en-US" i="1" smtClean="0"/>
          </a:p>
          <a:p>
            <a:endParaRPr lang="en-US" altLang="en-US" i="1" smtClean="0"/>
          </a:p>
          <a:p>
            <a:r>
              <a:rPr lang="en-US" altLang="en-US" i="1" smtClean="0"/>
              <a:t>B. pseudomallei </a:t>
            </a:r>
            <a:r>
              <a:rPr lang="en-US" altLang="en-US" smtClean="0"/>
              <a:t>grow easily on MAC, developing small, clear or slightly pink colonies by 48 hrs.</a:t>
            </a:r>
          </a:p>
          <a:p>
            <a:endParaRPr lang="en-US" altLang="en-US" smtClean="0"/>
          </a:p>
          <a:p>
            <a:endParaRPr lang="en-US" altLang="en-US" smtClean="0"/>
          </a:p>
        </p:txBody>
      </p:sp>
    </p:spTree>
    <p:extLst>
      <p:ext uri="{BB962C8B-B14F-4D97-AF65-F5344CB8AC3E}">
        <p14:creationId xmlns:p14="http://schemas.microsoft.com/office/powerpoint/2010/main" val="2145932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44E58A5-FD00-41EE-8CB1-5668BDF78327}" type="slidenum">
              <a:rPr lang="en-US" altLang="en-US" sz="1300" smtClean="0"/>
              <a:pPr>
                <a:spcBef>
                  <a:spcPct val="0"/>
                </a:spcBef>
              </a:pPr>
              <a:t>20</a:t>
            </a:fld>
            <a:endParaRPr lang="en-US" altLang="en-US" sz="1300"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830509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B1C874D-D3C0-4921-8F0F-EEB3062035C0}" type="slidenum">
              <a:rPr lang="en-US" altLang="en-US" sz="1300" smtClean="0"/>
              <a:pPr>
                <a:spcBef>
                  <a:spcPct val="0"/>
                </a:spcBef>
              </a:pPr>
              <a:t>3</a:t>
            </a:fld>
            <a:endParaRPr lang="en-US" altLang="en-US" sz="1300"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xfrm>
            <a:off x="973138" y="4560888"/>
            <a:ext cx="26841450"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Here is the important safety information for working with these organisms. Laboratory-acquired infections have been reported. Because the two primary routes of transmission for these organisms is inhalation and mucous membrane contact it is recommended that the initial processing of the specimens be done in a class II biological safety cabinet using BSL-2 practices and hopefully your sentinel and clinical labs are doing this.  </a:t>
            </a:r>
          </a:p>
        </p:txBody>
      </p:sp>
    </p:spTree>
    <p:extLst>
      <p:ext uri="{BB962C8B-B14F-4D97-AF65-F5344CB8AC3E}">
        <p14:creationId xmlns:p14="http://schemas.microsoft.com/office/powerpoint/2010/main" val="1165998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AC99BF-1761-4B6D-8F13-386703A0A8D4}" type="slidenum">
              <a:rPr lang="en-US" altLang="en-US" sz="1300" smtClean="0"/>
              <a:pPr>
                <a:spcBef>
                  <a:spcPct val="0"/>
                </a:spcBef>
              </a:pPr>
              <a:t>21</a:t>
            </a:fld>
            <a:endParaRPr lang="en-US" altLang="en-US" sz="1300"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973138" y="4560888"/>
            <a:ext cx="5781675" cy="1244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Although Sentinel laboratories should not perform susceptibility tests on these organisms, a disk diffusion assay to screen for resistance to colistin can be useful.  Care must be used in performing this assay since the process of preparing the inoculum will likely generate an aerosol.  If possible, perform the set up in a biological safety cabinet.</a:t>
            </a:r>
          </a:p>
        </p:txBody>
      </p:sp>
    </p:spTree>
    <p:extLst>
      <p:ext uri="{BB962C8B-B14F-4D97-AF65-F5344CB8AC3E}">
        <p14:creationId xmlns:p14="http://schemas.microsoft.com/office/powerpoint/2010/main" val="2829065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7E67D02-4E64-41D9-8867-2DC6916D50D5}" type="slidenum">
              <a:rPr lang="en-US" altLang="en-US" sz="1300" smtClean="0"/>
              <a:pPr>
                <a:spcBef>
                  <a:spcPct val="0"/>
                </a:spcBef>
              </a:pPr>
              <a:t>22</a:t>
            </a:fld>
            <a:endParaRPr lang="en-US" altLang="en-US" sz="1300"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xfrm>
            <a:off x="973138" y="4560888"/>
            <a:ext cx="5781675" cy="1244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Although Sentinel laboratories should not perform susceptibility tests on these organisms, a disk diffusion assay to screen for resistance to colistin can be useful.  Care must be used in performing this assay since the process of preparing the inoculum will likely generate an aerosol.  If possible, perform the set up in a biological safety cabinet.</a:t>
            </a:r>
          </a:p>
        </p:txBody>
      </p:sp>
    </p:spTree>
    <p:extLst>
      <p:ext uri="{BB962C8B-B14F-4D97-AF65-F5344CB8AC3E}">
        <p14:creationId xmlns:p14="http://schemas.microsoft.com/office/powerpoint/2010/main" val="3961507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2CD63C5-7085-4461-89DF-2B89C0223B75}" type="slidenum">
              <a:rPr lang="en-US" altLang="en-US" sz="1300" smtClean="0"/>
              <a:pPr>
                <a:spcBef>
                  <a:spcPct val="0"/>
                </a:spcBef>
              </a:pPr>
              <a:t>23</a:t>
            </a:fld>
            <a:endParaRPr lang="en-US" altLang="en-US" sz="1300" smtClean="0"/>
          </a:p>
        </p:txBody>
      </p:sp>
      <p:sp>
        <p:nvSpPr>
          <p:cNvPr id="95235" name="Rectangle 2"/>
          <p:cNvSpPr>
            <a:spLocks noGrp="1" noRot="1" noChangeAspect="1" noChangeArrowheads="1" noTextEdit="1"/>
          </p:cNvSpPr>
          <p:nvPr>
            <p:ph type="sldImg"/>
          </p:nvPr>
        </p:nvSpPr>
        <p:spPr>
          <a:xfrm>
            <a:off x="460375" y="720725"/>
            <a:ext cx="6396038" cy="3598863"/>
          </a:xfrm>
          <a:ln/>
        </p:spPr>
      </p:sp>
      <p:sp>
        <p:nvSpPr>
          <p:cNvPr id="95236" name="Rectangle 3"/>
          <p:cNvSpPr>
            <a:spLocks noGrp="1" noChangeArrowheads="1"/>
          </p:cNvSpPr>
          <p:nvPr>
            <p:ph type="body" idx="1"/>
          </p:nvPr>
        </p:nvSpPr>
        <p:spPr>
          <a:xfrm>
            <a:off x="974725" y="4560888"/>
            <a:ext cx="25690513" cy="1724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Pseudomonas cepacia </a:t>
            </a:r>
            <a:r>
              <a:rPr lang="en-US" altLang="en-US" smtClean="0"/>
              <a:t>(PC) agar is recommended for the isolation of </a:t>
            </a:r>
            <a:r>
              <a:rPr lang="en-US" altLang="en-US" i="1" smtClean="0"/>
              <a:t>B. cepacia</a:t>
            </a:r>
            <a:r>
              <a:rPr lang="en-US" altLang="en-US" smtClean="0"/>
              <a:t> from respiratory secretions of patients with cystic fibrosis. This agar helps by inhibiting the growth of </a:t>
            </a:r>
            <a:r>
              <a:rPr lang="en-US" altLang="en-US" i="1" smtClean="0"/>
              <a:t>Pseudomonas aeruginosa</a:t>
            </a:r>
            <a:r>
              <a:rPr lang="en-US" altLang="en-US" smtClean="0"/>
              <a:t> and other respiratory pathogens.</a:t>
            </a:r>
          </a:p>
          <a:p>
            <a:r>
              <a:rPr lang="en-US" altLang="en-US" i="1" smtClean="0"/>
              <a:t>B. mallei </a:t>
            </a:r>
            <a:r>
              <a:rPr lang="en-US" altLang="en-US" smtClean="0"/>
              <a:t>grows slower on PC agar with small colorless or white colonies at 48 to 72 h.</a:t>
            </a:r>
            <a:endParaRPr lang="en-US" altLang="en-US" i="1" smtClean="0"/>
          </a:p>
          <a:p>
            <a:r>
              <a:rPr lang="en-US" altLang="en-US" i="1" smtClean="0"/>
              <a:t>B. pseudomallei</a:t>
            </a:r>
            <a:r>
              <a:rPr lang="en-US" altLang="en-US" smtClean="0"/>
              <a:t> grows large white colonies at 24 h, media changes from dull yellow to bright pink.</a:t>
            </a:r>
          </a:p>
          <a:p>
            <a:endParaRPr lang="en-US" altLang="en-US" smtClean="0"/>
          </a:p>
          <a:p>
            <a:r>
              <a:rPr lang="en-US" altLang="en-US" smtClean="0"/>
              <a:t>The PC agar contains crystal violet, bile salts, ticarcillin, and polymyxin B, which inhibit the growth of </a:t>
            </a:r>
            <a:r>
              <a:rPr lang="en-US" altLang="en-US" i="1" smtClean="0"/>
              <a:t>Pseudomonas aeruginosa</a:t>
            </a:r>
            <a:r>
              <a:rPr lang="en-US" altLang="en-US" smtClean="0"/>
              <a:t> and other respiratory pathogens. </a:t>
            </a:r>
            <a:r>
              <a:rPr lang="en-US" altLang="en-US" baseline="30000" smtClean="0">
                <a:hlinkClick r:id="rId3"/>
              </a:rPr>
              <a:t>11</a:t>
            </a:r>
            <a:r>
              <a:rPr lang="en-US" altLang="en-US" smtClean="0"/>
              <a:t> Prior experience with this agar has demonstrated good growth with both </a:t>
            </a:r>
            <a:r>
              <a:rPr lang="en-US" altLang="en-US" i="1" smtClean="0"/>
              <a:t>B. mallei</a:t>
            </a:r>
            <a:r>
              <a:rPr lang="en-US" altLang="en-US" smtClean="0"/>
              <a:t> and </a:t>
            </a:r>
            <a:r>
              <a:rPr lang="en-US" altLang="en-US" i="1" smtClean="0"/>
              <a:t>B. pseudomallei</a:t>
            </a:r>
            <a:r>
              <a:rPr lang="en-US" altLang="en-US" smtClean="0"/>
              <a:t> strains. However, other organisms have demonstrated growth similar to </a:t>
            </a:r>
            <a:r>
              <a:rPr lang="en-US" altLang="en-US" i="1" smtClean="0"/>
              <a:t>B. cepacia</a:t>
            </a:r>
            <a:r>
              <a:rPr lang="en-US" altLang="en-US" smtClean="0"/>
              <a:t> and a small percentage of </a:t>
            </a:r>
            <a:r>
              <a:rPr lang="en-US" altLang="en-US" i="1" smtClean="0"/>
              <a:t>B. cepacia</a:t>
            </a:r>
            <a:r>
              <a:rPr lang="en-US" altLang="en-US" smtClean="0"/>
              <a:t> strains are inhibited. </a:t>
            </a:r>
            <a:r>
              <a:rPr lang="en-US" altLang="en-US" baseline="30000" smtClean="0">
                <a:hlinkClick r:id="rId4"/>
              </a:rPr>
              <a:t>8</a:t>
            </a:r>
            <a:r>
              <a:rPr lang="en-US" altLang="en-US" baseline="30000" smtClean="0"/>
              <a:t>,</a:t>
            </a:r>
            <a:r>
              <a:rPr lang="en-US" altLang="en-US" baseline="30000" smtClean="0">
                <a:hlinkClick r:id="rId3"/>
              </a:rPr>
              <a:t>11</a:t>
            </a:r>
            <a:endParaRPr lang="en-US" altLang="en-US" smtClean="0"/>
          </a:p>
          <a:p>
            <a:endParaRPr lang="en-US" altLang="en-US" smtClean="0"/>
          </a:p>
          <a:p>
            <a:endParaRPr lang="en-US" altLang="en-US" smtClean="0"/>
          </a:p>
        </p:txBody>
      </p:sp>
    </p:spTree>
    <p:extLst>
      <p:ext uri="{BB962C8B-B14F-4D97-AF65-F5344CB8AC3E}">
        <p14:creationId xmlns:p14="http://schemas.microsoft.com/office/powerpoint/2010/main" val="3269206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39E08F-65F8-4C61-A9F9-E9F6131A09BD}" type="slidenum">
              <a:rPr lang="en-US" altLang="en-US" sz="1300" smtClean="0"/>
              <a:pPr>
                <a:spcBef>
                  <a:spcPct val="0"/>
                </a:spcBef>
              </a:pPr>
              <a:t>24</a:t>
            </a:fld>
            <a:endParaRPr lang="en-US" altLang="en-US" sz="1300"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562853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C5A2DF0-83F3-451F-89DD-AC68F8B1336A}" type="slidenum">
              <a:rPr lang="en-US" altLang="en-US" sz="1300" smtClean="0"/>
              <a:pPr>
                <a:spcBef>
                  <a:spcPct val="0"/>
                </a:spcBef>
              </a:pPr>
              <a:t>25</a:t>
            </a:fld>
            <a:endParaRPr lang="en-US" altLang="en-US" sz="1300"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9602938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51144BC-6F57-406B-8331-BDAE2FB350BA}" type="slidenum">
              <a:rPr lang="en-US" altLang="en-US" sz="1300" smtClean="0"/>
              <a:pPr>
                <a:spcBef>
                  <a:spcPct val="0"/>
                </a:spcBef>
              </a:pPr>
              <a:t>26</a:t>
            </a:fld>
            <a:endParaRPr lang="en-US" altLang="en-US" sz="130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973138" y="4560888"/>
            <a:ext cx="533558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This test will distinguish between </a:t>
            </a:r>
            <a:r>
              <a:rPr lang="en-US" altLang="en-US" i="1" smtClean="0"/>
              <a:t>Burkholderia</a:t>
            </a:r>
            <a:r>
              <a:rPr lang="en-US" altLang="en-US" smtClean="0"/>
              <a:t> spp. (+) and </a:t>
            </a:r>
            <a:r>
              <a:rPr lang="en-US" altLang="en-US" i="1" smtClean="0"/>
              <a:t>Pseudomonas stutzeri</a:t>
            </a:r>
            <a:r>
              <a:rPr lang="en-US" altLang="en-US" smtClean="0"/>
              <a:t>.</a:t>
            </a:r>
          </a:p>
        </p:txBody>
      </p:sp>
    </p:spTree>
    <p:extLst>
      <p:ext uri="{BB962C8B-B14F-4D97-AF65-F5344CB8AC3E}">
        <p14:creationId xmlns:p14="http://schemas.microsoft.com/office/powerpoint/2010/main" val="607080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E891007-0A54-45C2-9EE8-92BE5BBBA58B}" type="slidenum">
              <a:rPr lang="en-US" altLang="en-US" sz="1300" smtClean="0"/>
              <a:pPr>
                <a:spcBef>
                  <a:spcPct val="0"/>
                </a:spcBef>
              </a:pPr>
              <a:t>27</a:t>
            </a:fld>
            <a:endParaRPr lang="en-US" altLang="en-US" sz="1300" smtClean="0"/>
          </a:p>
        </p:txBody>
      </p:sp>
      <p:sp>
        <p:nvSpPr>
          <p:cNvPr id="103427" name="Rectangle 2"/>
          <p:cNvSpPr>
            <a:spLocks noGrp="1" noRot="1" noChangeAspect="1" noChangeArrowheads="1" noTextEdit="1"/>
          </p:cNvSpPr>
          <p:nvPr>
            <p:ph type="sldImg"/>
          </p:nvPr>
        </p:nvSpPr>
        <p:spPr>
          <a:xfrm>
            <a:off x="460375" y="720725"/>
            <a:ext cx="6396038" cy="3598863"/>
          </a:xfrm>
          <a:ln/>
        </p:spPr>
      </p:sp>
      <p:sp>
        <p:nvSpPr>
          <p:cNvPr id="103428" name="Rectangle 3"/>
          <p:cNvSpPr>
            <a:spLocks noGrp="1" noChangeArrowheads="1"/>
          </p:cNvSpPr>
          <p:nvPr>
            <p:ph type="body" idx="1"/>
          </p:nvPr>
        </p:nvSpPr>
        <p:spPr>
          <a:xfrm>
            <a:off x="974725" y="4560888"/>
            <a:ext cx="5432425" cy="1392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Organisms growing in the base will turn the broth yellow due to acid produced by metabolism of the available glucose.  Those organisms capable of decarboxylating the arginine present will produce alkaline amine byproducts that will eventually shift the pH to alkaline causing the indicator color change to purple.  Actually the decarboxylation of the arginine begins with a hydroxylation of the amino acid producing ornithine, which is then decarboxylated to putrescine.  Both strains of Burkholderia are arginine positive.</a:t>
            </a:r>
          </a:p>
        </p:txBody>
      </p:sp>
    </p:spTree>
    <p:extLst>
      <p:ext uri="{BB962C8B-B14F-4D97-AF65-F5344CB8AC3E}">
        <p14:creationId xmlns:p14="http://schemas.microsoft.com/office/powerpoint/2010/main" val="30489098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ChangeArrowheads="1" noTextEdit="1"/>
          </p:cNvSpPr>
          <p:nvPr>
            <p:ph type="sldImg"/>
          </p:nvPr>
        </p:nvSpPr>
        <p:spPr>
          <a:ln/>
        </p:spPr>
      </p:sp>
      <p:sp>
        <p:nvSpPr>
          <p:cNvPr id="1054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5476"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0FAC12D-CCEB-4A19-A457-249F4A6619CB}" type="slidenum">
              <a:rPr lang="en-US" altLang="en-US" sz="1300" smtClean="0"/>
              <a:pPr>
                <a:spcBef>
                  <a:spcPct val="0"/>
                </a:spcBef>
              </a:pPr>
              <a:t>28</a:t>
            </a:fld>
            <a:endParaRPr lang="en-US" altLang="en-US" sz="1300" smtClean="0"/>
          </a:p>
        </p:txBody>
      </p:sp>
    </p:spTree>
    <p:extLst>
      <p:ext uri="{BB962C8B-B14F-4D97-AF65-F5344CB8AC3E}">
        <p14:creationId xmlns:p14="http://schemas.microsoft.com/office/powerpoint/2010/main" val="20527441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C063524-3F54-47B0-8F98-F97BB5CF9DAE}" type="slidenum">
              <a:rPr lang="en-US" altLang="en-US" sz="1300" smtClean="0"/>
              <a:pPr>
                <a:spcBef>
                  <a:spcPct val="0"/>
                </a:spcBef>
              </a:pPr>
              <a:t>29</a:t>
            </a:fld>
            <a:endParaRPr lang="en-US" altLang="en-US" sz="130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813465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761131-C8CB-48BD-B7AD-DE2156052FEF}" type="slidenum">
              <a:rPr lang="en-US" altLang="en-US" sz="1300" smtClean="0"/>
              <a:pPr>
                <a:spcBef>
                  <a:spcPct val="0"/>
                </a:spcBef>
              </a:pPr>
              <a:t>30</a:t>
            </a:fld>
            <a:endParaRPr lang="en-US" altLang="en-US" sz="130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63492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9D05F35-C0F8-4C9D-8686-4251CD8EDDBD}" type="slidenum">
              <a:rPr lang="en-US" altLang="en-US" sz="1300" smtClean="0"/>
              <a:pPr>
                <a:spcBef>
                  <a:spcPct val="0"/>
                </a:spcBef>
              </a:pPr>
              <a:t>4</a:t>
            </a:fld>
            <a:endParaRPr lang="en-US" altLang="en-US" sz="1300"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xfrm>
            <a:off x="973138" y="4560888"/>
            <a:ext cx="37920612" cy="4603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So why do we talk about Burkholderia? Currently, there are three species of Burkholderia that are considered human pathogens: </a:t>
            </a:r>
            <a:r>
              <a:rPr lang="en-US" altLang="en-US" i="1" dirty="0" smtClean="0"/>
              <a:t>B. mallei, B. pseudomallei</a:t>
            </a:r>
            <a:r>
              <a:rPr lang="en-US" altLang="en-US" dirty="0" smtClean="0"/>
              <a:t> and the </a:t>
            </a:r>
            <a:r>
              <a:rPr lang="en-US" altLang="en-US" i="1" dirty="0" smtClean="0"/>
              <a:t>B. </a:t>
            </a:r>
            <a:r>
              <a:rPr lang="en-US" altLang="en-US" i="1" dirty="0" err="1" smtClean="0"/>
              <a:t>cepacia</a:t>
            </a:r>
            <a:r>
              <a:rPr lang="en-US" altLang="en-US" dirty="0" smtClean="0"/>
              <a:t> complex.  </a:t>
            </a:r>
            <a:r>
              <a:rPr lang="en-US" altLang="en-US" i="1" dirty="0" smtClean="0"/>
              <a:t>B. mallei</a:t>
            </a:r>
            <a:r>
              <a:rPr lang="en-US" altLang="en-US" dirty="0" smtClean="0"/>
              <a:t> and </a:t>
            </a:r>
            <a:r>
              <a:rPr lang="en-US" altLang="en-US" i="1" dirty="0" smtClean="0"/>
              <a:t>B. pseudomallei</a:t>
            </a:r>
            <a:r>
              <a:rPr lang="en-US" altLang="en-US" dirty="0" smtClean="0"/>
              <a:t> are also considered possible bioterror agents because:</a:t>
            </a:r>
          </a:p>
          <a:p>
            <a:pPr eaLnBrk="1" hangingPunct="1"/>
            <a:endParaRPr lang="en-US" altLang="en-US" dirty="0" smtClean="0"/>
          </a:p>
          <a:p>
            <a:pPr eaLnBrk="1" hangingPunct="1"/>
            <a:r>
              <a:rPr lang="en-US" altLang="en-US" dirty="0" smtClean="0"/>
              <a:t>Both of these organisms have been weaponized. And actually, Glanders, B. mallei, has been used as a biological terror agent. Back in World War I and II and even in Afghanistan it was thought the Soviets had used it to disable the horses and other animals and therefore slow down the troops. </a:t>
            </a:r>
          </a:p>
          <a:p>
            <a:pPr eaLnBrk="1" hangingPunct="1"/>
            <a:endParaRPr lang="en-US" altLang="en-US" dirty="0" smtClean="0"/>
          </a:p>
          <a:p>
            <a:r>
              <a:rPr lang="en-US" altLang="en-US" i="1" dirty="0" smtClean="0"/>
              <a:t>B. mallei </a:t>
            </a:r>
            <a:r>
              <a:rPr lang="en-US" altLang="en-US" dirty="0" smtClean="0"/>
              <a:t>can be easily produced in large quantity and transmitted via the aerosol route. In addition, the mortality rate for untreated cases of </a:t>
            </a:r>
            <a:r>
              <a:rPr lang="en-US" altLang="en-US" dirty="0" err="1" smtClean="0"/>
              <a:t>glanders</a:t>
            </a:r>
            <a:r>
              <a:rPr lang="en-US" altLang="en-US" dirty="0" smtClean="0"/>
              <a:t> is high, and given the rarity of this disease in the United States, experience in the diagnosis and treatment is limited.</a:t>
            </a:r>
          </a:p>
          <a:p>
            <a:endParaRPr lang="en-US" altLang="en-US" dirty="0" smtClean="0"/>
          </a:p>
          <a:p>
            <a:r>
              <a:rPr lang="en-US" altLang="en-US" i="1" dirty="0" smtClean="0"/>
              <a:t>B. pseudomallei </a:t>
            </a:r>
            <a:r>
              <a:rPr lang="en-US" altLang="en-US" dirty="0" smtClean="0"/>
              <a:t>is not endemic in the United States, </a:t>
            </a:r>
            <a:r>
              <a:rPr lang="en-US" altLang="en-US" i="1" dirty="0" smtClean="0"/>
              <a:t>B. pseudomallei has a low infectious dose, B. pseudomallei possesses robust </a:t>
            </a:r>
            <a:r>
              <a:rPr lang="en-US" altLang="en-US" dirty="0" smtClean="0"/>
              <a:t>environmental stability, and timely diagnosis may be complicated because of the rareness of disease in the United States. </a:t>
            </a:r>
            <a:r>
              <a:rPr lang="en-US" altLang="en-US" i="1" dirty="0" smtClean="0"/>
              <a:t>B. pseudomallei</a:t>
            </a:r>
          </a:p>
          <a:p>
            <a:r>
              <a:rPr lang="en-US" altLang="en-US" dirty="0" smtClean="0"/>
              <a:t>is not extensively endemic in the United States. </a:t>
            </a:r>
          </a:p>
          <a:p>
            <a:pPr eaLnBrk="1" hangingPunct="1"/>
            <a:endParaRPr lang="en-US" altLang="en-US" dirty="0" smtClean="0"/>
          </a:p>
          <a:p>
            <a:pPr eaLnBrk="1" hangingPunct="1"/>
            <a:r>
              <a:rPr lang="en-US" altLang="en-US" dirty="0" smtClean="0"/>
              <a:t>There is no human vaccine for these diseases.</a:t>
            </a:r>
          </a:p>
          <a:p>
            <a:pPr eaLnBrk="1" hangingPunct="1">
              <a:buFontTx/>
              <a:buChar char="•"/>
            </a:pPr>
            <a:endParaRPr lang="en-US" altLang="en-US" dirty="0" smtClean="0"/>
          </a:p>
          <a:p>
            <a:pPr eaLnBrk="1" hangingPunct="1"/>
            <a:r>
              <a:rPr lang="en-US" altLang="en-US" dirty="0" smtClean="0"/>
              <a:t>These organisms have been classified as Tier 1 terror agents by CDC/APHIS  because these biological agents and toxins present the greatest risk of deliberate misuse with significant potential for mass casualties or devastating effect to the economy, critical infrastructure, or public confidence, and pose a severe threat to public health and safety. </a:t>
            </a:r>
          </a:p>
          <a:p>
            <a:pPr eaLnBrk="1" hangingPunct="1"/>
            <a:r>
              <a:rPr lang="en-US" altLang="en-US" dirty="0" smtClean="0"/>
              <a:t>They are relatively easy to disseminate. Second, these two organisms really would be very bad if they are released as biological terror agents because the progression to severe disease is very slow and there is nothing  characteristic diagnostically that would make you recognize them such as a widening mediastinum which makes you think of anthrax. Third, they look like many other diseases so it would be a challenge for a hospital to make diagnostic assessment and they require specialized testing capability in order to identify them. Finally, treatment requires patients to be in the hospital for IV antibiotics.</a:t>
            </a:r>
          </a:p>
          <a:p>
            <a:pPr eaLnBrk="1" hangingPunct="1"/>
            <a:endParaRPr lang="en-US" altLang="en-US" dirty="0" smtClean="0"/>
          </a:p>
          <a:p>
            <a:pPr eaLnBrk="1" hangingPunct="1"/>
            <a:r>
              <a:rPr lang="en-US" altLang="en-US" dirty="0" smtClean="0"/>
              <a:t>To sum it up, either one of these organisms would be very effective as a biological terror agent. </a:t>
            </a:r>
          </a:p>
          <a:p>
            <a:pPr eaLnBrk="1" hangingPunct="1"/>
            <a:endParaRPr lang="en-US" altLang="en-US" dirty="0" smtClean="0"/>
          </a:p>
          <a:p>
            <a:pPr eaLnBrk="1" hangingPunct="1">
              <a:buFontTx/>
              <a:buChar char="•"/>
            </a:pPr>
            <a:endParaRPr lang="en-US" altLang="en-US" dirty="0" smtClean="0"/>
          </a:p>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val="373693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4C397AA-B6FA-4BD8-B0D6-303F48A888B0}" type="slidenum">
              <a:rPr lang="en-US" altLang="en-US" sz="1300" smtClean="0"/>
              <a:pPr>
                <a:spcBef>
                  <a:spcPct val="0"/>
                </a:spcBef>
              </a:pPr>
              <a:t>5</a:t>
            </a:fld>
            <a:endParaRPr lang="en-US" altLang="en-US" sz="1300"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xfrm>
            <a:off x="973138" y="4560888"/>
            <a:ext cx="35767962" cy="17240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Disease caused by both of these organisms appears to be very broad with general flu-like symptoms such as fever, malaise, and muscle aches. But it tends to go on a little bit longer and might bring the patient into the emergency room.  There is nothing that stands out so the patient history is critical to helping diagnose the disease. If you look at MMWR cases in the USA for the last ten years almost always it has b been imported due to travel. So it is very important that if a physician or one of your sentinel labs suspects one of these organisms that you get a patient history.  </a:t>
            </a:r>
          </a:p>
          <a:p>
            <a:pPr eaLnBrk="1" hangingPunct="1"/>
            <a:endParaRPr lang="en-US" altLang="en-US" smtClean="0"/>
          </a:p>
          <a:p>
            <a:pPr eaLnBrk="1" hangingPunct="1"/>
            <a:r>
              <a:rPr lang="en-US" altLang="en-US" smtClean="0"/>
              <a:t>Other bacteria that you need to rule out due to the similarity of the symptoms and diseases are Mycobacteria tuberculosis, Yersinia spp. especially Y. entercolitica and Y. pseudotuberculosis, and Brucella spp. </a:t>
            </a:r>
          </a:p>
          <a:p>
            <a:pPr eaLnBrk="1" hangingPunct="1"/>
            <a:endParaRPr lang="en-US" altLang="en-US" smtClean="0"/>
          </a:p>
          <a:p>
            <a:pPr eaLnBrk="1" hangingPunct="1"/>
            <a:r>
              <a:rPr lang="en-US" altLang="en-US" smtClean="0"/>
              <a:t>.</a:t>
            </a:r>
          </a:p>
          <a:p>
            <a:pPr eaLnBrk="1" hangingPunct="1"/>
            <a:endParaRPr lang="en-US" altLang="en-US" smtClean="0"/>
          </a:p>
          <a:p>
            <a:pPr eaLnBrk="1" hangingPunct="1"/>
            <a:endParaRPr lang="en-US" altLang="en-US" smtClean="0"/>
          </a:p>
        </p:txBody>
      </p:sp>
    </p:spTree>
    <p:extLst>
      <p:ext uri="{BB962C8B-B14F-4D97-AF65-F5344CB8AC3E}">
        <p14:creationId xmlns:p14="http://schemas.microsoft.com/office/powerpoint/2010/main" val="3745149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4345C60-9E5C-4D78-8E4D-519E8DB765FC}" type="slidenum">
              <a:rPr lang="en-US" altLang="en-US" sz="1300" smtClean="0"/>
              <a:pPr>
                <a:spcBef>
                  <a:spcPct val="0"/>
                </a:spcBef>
              </a:pPr>
              <a:t>6</a:t>
            </a:fld>
            <a:endParaRPr lang="en-US" altLang="en-US" sz="1300"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xfrm>
            <a:off x="976313" y="4560888"/>
            <a:ext cx="24344312" cy="24447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Burkholderia mallei causes Glanders primarily in equids—horses, donkeys, mules—but also in other mammals such as camels, goats, dogs, and cats. Human infection is rare and is associated with close contact with infected animals. </a:t>
            </a:r>
          </a:p>
          <a:p>
            <a:pPr eaLnBrk="1" hangingPunct="1"/>
            <a:r>
              <a:rPr lang="en-US" altLang="en-US" dirty="0" smtClean="0"/>
              <a:t> </a:t>
            </a:r>
          </a:p>
          <a:p>
            <a:pPr eaLnBrk="1" hangingPunct="1"/>
            <a:r>
              <a:rPr lang="en-US" altLang="en-US" dirty="0" smtClean="0"/>
              <a:t>It is a rare disease even among animals but is still enzootic in parts of North Africa, the Middle East, Turkey, Central and South America, and Asia. It has not been seen naturally in the United States since the 1940’s following years of monitoring herds and screening with </a:t>
            </a:r>
            <a:r>
              <a:rPr lang="en-US" altLang="en-US" dirty="0" err="1" smtClean="0"/>
              <a:t>mallein</a:t>
            </a:r>
            <a:r>
              <a:rPr lang="en-US" altLang="en-US" dirty="0" smtClean="0"/>
              <a:t> (</a:t>
            </a:r>
            <a:r>
              <a:rPr lang="en-US" altLang="en-US" i="1" dirty="0" smtClean="0"/>
              <a:t>B. mallei</a:t>
            </a:r>
            <a:r>
              <a:rPr lang="en-US" altLang="en-US" dirty="0" smtClean="0"/>
              <a:t> antigen) and destroying infected animals and animals showing exposure by reacting with the antigen. </a:t>
            </a:r>
          </a:p>
          <a:p>
            <a:pPr eaLnBrk="1" hangingPunct="1"/>
            <a:endParaRPr lang="en-US" altLang="en-US" dirty="0" smtClean="0"/>
          </a:p>
          <a:p>
            <a:pPr eaLnBrk="1" hangingPunct="1"/>
            <a:r>
              <a:rPr lang="en-US" altLang="en-US" dirty="0" smtClean="0"/>
              <a:t>Where these organisms are found, people who take care of these animals or anyone who comes in contact with diseased animals such as veterinarians and slaughter house workers, is at a higher risk.</a:t>
            </a:r>
          </a:p>
          <a:p>
            <a:pPr eaLnBrk="1" hangingPunct="1"/>
            <a:endParaRPr lang="en-US" altLang="en-US" dirty="0" smtClean="0"/>
          </a:p>
          <a:p>
            <a:pPr eaLnBrk="1" hangingPunct="1"/>
            <a:r>
              <a:rPr lang="en-US" altLang="en-US" dirty="0" smtClean="0"/>
              <a:t>In the United States the most important risk factor is being a laboratory scientist working with cultures of </a:t>
            </a:r>
            <a:r>
              <a:rPr lang="en-US" altLang="en-US" i="1" dirty="0" smtClean="0"/>
              <a:t>B. mallei</a:t>
            </a:r>
            <a:r>
              <a:rPr lang="en-US" altLang="en-US" dirty="0" smtClean="0"/>
              <a:t>.</a:t>
            </a:r>
          </a:p>
          <a:p>
            <a:pPr eaLnBrk="1" hangingPunct="1"/>
            <a:endParaRPr lang="en-US" altLang="en-US" dirty="0" smtClean="0"/>
          </a:p>
          <a:p>
            <a:pPr eaLnBrk="1" hangingPunct="1"/>
            <a:endParaRPr lang="en-US" altLang="en-US" dirty="0" smtClean="0"/>
          </a:p>
          <a:p>
            <a:pPr eaLnBrk="1" hangingPunct="1"/>
            <a:endParaRPr lang="en-US" altLang="en-US" dirty="0" smtClean="0"/>
          </a:p>
        </p:txBody>
      </p:sp>
    </p:spTree>
    <p:extLst>
      <p:ext uri="{BB962C8B-B14F-4D97-AF65-F5344CB8AC3E}">
        <p14:creationId xmlns:p14="http://schemas.microsoft.com/office/powerpoint/2010/main" val="1539137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F8E90DA-8918-404D-8D78-F059DE46036D}" type="slidenum">
              <a:rPr lang="en-US" altLang="en-US" sz="1300" smtClean="0"/>
              <a:pPr>
                <a:spcBef>
                  <a:spcPct val="0"/>
                </a:spcBef>
              </a:pPr>
              <a:t>7</a:t>
            </a:fld>
            <a:endParaRPr lang="en-US" altLang="en-US" sz="1300"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xfrm>
            <a:off x="976313" y="4560888"/>
            <a:ext cx="25973087" cy="2203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47738" eaLnBrk="1" hangingPunct="1"/>
            <a:r>
              <a:rPr lang="en-US" altLang="en-US" i="1" smtClean="0"/>
              <a:t>B. pseudomallei</a:t>
            </a:r>
            <a:r>
              <a:rPr lang="en-US" altLang="en-US" smtClean="0"/>
              <a:t>, like most Burkholderia species, is an environmental saprophyte that can be found in soil and ground water. It could cause disease in animals but that’s not really the concern. The concern is that it is found in ground water and it is believed that infection follows contact with contaminated ground water through puncture wounds, cuts or abrasions of the skin, and from contact with mucous membranes.</a:t>
            </a:r>
          </a:p>
          <a:p>
            <a:pPr defTabSz="947738" eaLnBrk="1" hangingPunct="1"/>
            <a:endParaRPr lang="en-US" altLang="en-US" smtClean="0"/>
          </a:p>
          <a:p>
            <a:pPr defTabSz="947738" eaLnBrk="1" hangingPunct="1"/>
            <a:r>
              <a:rPr lang="en-US" altLang="en-US" smtClean="0"/>
              <a:t>It is endemic in tropical and subtropical regions of Southeast Asia, northern Australia, and Central America. It causes a lot of disease in these areas. It is a big problem.</a:t>
            </a:r>
          </a:p>
          <a:p>
            <a:pPr defTabSz="947738" eaLnBrk="1" hangingPunct="1"/>
            <a:endParaRPr lang="en-US" altLang="en-US" smtClean="0"/>
          </a:p>
          <a:p>
            <a:pPr defTabSz="947738" eaLnBrk="1" hangingPunct="1"/>
            <a:r>
              <a:rPr lang="en-US" altLang="en-US" smtClean="0"/>
              <a:t>Risk factors where it is endemic are people who are immunocompromised due to underlying diseases such as diabetes, alcoholism, renal impairment. Also, anyone who has any kind of penetrating wounds and abrasions and comes in contact with contaminated soil or water.  </a:t>
            </a:r>
          </a:p>
          <a:p>
            <a:pPr defTabSz="947738" eaLnBrk="1" hangingPunct="1"/>
            <a:endParaRPr lang="en-US" altLang="en-US" smtClean="0"/>
          </a:p>
          <a:p>
            <a:pPr defTabSz="947738" eaLnBrk="1" hangingPunct="1"/>
            <a:endParaRPr lang="en-US" altLang="en-US" smtClean="0"/>
          </a:p>
          <a:p>
            <a:pPr defTabSz="947738" eaLnBrk="1" hangingPunct="1"/>
            <a:r>
              <a:rPr lang="en-US" altLang="en-US" smtClean="0"/>
              <a:t>Again, as will the B. mallei, the most important risk factor for someone in this country is being a laboratorian. </a:t>
            </a:r>
          </a:p>
          <a:p>
            <a:pPr defTabSz="947738" eaLnBrk="1" hangingPunct="1"/>
            <a:endParaRPr lang="en-US" altLang="en-US" smtClean="0"/>
          </a:p>
        </p:txBody>
      </p:sp>
    </p:spTree>
    <p:extLst>
      <p:ext uri="{BB962C8B-B14F-4D97-AF65-F5344CB8AC3E}">
        <p14:creationId xmlns:p14="http://schemas.microsoft.com/office/powerpoint/2010/main" val="1651123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FE66CF1-D26E-40D9-A114-2366E09421DB}" type="slidenum">
              <a:rPr lang="en-US" altLang="en-US" sz="1300" smtClean="0"/>
              <a:pPr>
                <a:spcBef>
                  <a:spcPct val="0"/>
                </a:spcBef>
              </a:pPr>
              <a:t>8</a:t>
            </a:fld>
            <a:endParaRPr lang="en-US" altLang="en-US" sz="1300"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xfrm>
            <a:off x="973138" y="4560888"/>
            <a:ext cx="5537200"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  </a:t>
            </a:r>
          </a:p>
        </p:txBody>
      </p:sp>
    </p:spTree>
    <p:extLst>
      <p:ext uri="{BB962C8B-B14F-4D97-AF65-F5344CB8AC3E}">
        <p14:creationId xmlns:p14="http://schemas.microsoft.com/office/powerpoint/2010/main" val="50492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xfrm>
            <a:off x="6880225" y="9302750"/>
            <a:ext cx="4349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D5D2E9C-A29E-4253-8C9B-1E869B876126}" type="slidenum">
              <a:rPr lang="en-US" altLang="en-US" sz="1300" smtClean="0"/>
              <a:pPr>
                <a:spcBef>
                  <a:spcPct val="0"/>
                </a:spcBef>
              </a:pPr>
              <a:t>9</a:t>
            </a:fld>
            <a:endParaRPr lang="en-US" altLang="en-US" sz="1300"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286813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xfrm>
            <a:off x="6873875" y="9302750"/>
            <a:ext cx="44132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55EB532-65AE-4192-8596-008580481898}" type="slidenum">
              <a:rPr lang="en-US" altLang="en-US" sz="1300" smtClean="0"/>
              <a:pPr>
                <a:spcBef>
                  <a:spcPct val="0"/>
                </a:spcBef>
              </a:pPr>
              <a:t>10</a:t>
            </a:fld>
            <a:endParaRPr lang="en-US" altLang="en-US" sz="1300"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302950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33914490"/>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33892117"/>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55616" y="481013"/>
            <a:ext cx="8216430" cy="661720"/>
          </a:xfrm>
        </p:spPr>
        <p:txBody>
          <a:bodyPr/>
          <a:lstStyle/>
          <a:p>
            <a:r>
              <a:rPr lang="en-US"/>
              <a:t>Click to edit Master title style</a:t>
            </a:r>
          </a:p>
        </p:txBody>
      </p:sp>
      <p:sp>
        <p:nvSpPr>
          <p:cNvPr id="3" name="Text Placeholder 2"/>
          <p:cNvSpPr>
            <a:spLocks noGrp="1"/>
          </p:cNvSpPr>
          <p:nvPr>
            <p:ph type="body" sz="half" idx="1"/>
          </p:nvPr>
        </p:nvSpPr>
        <p:spPr>
          <a:xfrm>
            <a:off x="1298223" y="2009775"/>
            <a:ext cx="4933244" cy="277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412090" y="2009775"/>
            <a:ext cx="4933244" cy="277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412090" y="4162425"/>
            <a:ext cx="4933244" cy="2776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a:extLst>
              <a:ext uri="{FF2B5EF4-FFF2-40B4-BE49-F238E27FC236}">
                <a16:creationId xmlns:a16="http://schemas.microsoft.com/office/drawing/2014/main" id="{BF89F4AE-176D-4D5B-A4EF-1883C530F4D9}"/>
              </a:ext>
            </a:extLst>
          </p:cNvPr>
          <p:cNvSpPr>
            <a:spLocks noGrp="1" noChangeArrowheads="1"/>
          </p:cNvSpPr>
          <p:nvPr>
            <p:ph type="sldNum" sz="quarter" idx="10"/>
          </p:nvPr>
        </p:nvSpPr>
        <p:spPr/>
        <p:txBody>
          <a:bodyPr/>
          <a:lstStyle>
            <a:lvl1pPr>
              <a:defRPr/>
            </a:lvl1pPr>
          </a:lstStyle>
          <a:p>
            <a:pPr>
              <a:defRPr/>
            </a:pPr>
            <a:endParaRPr lang="en-US"/>
          </a:p>
        </p:txBody>
      </p:sp>
    </p:spTree>
    <p:extLst>
      <p:ext uri="{BB962C8B-B14F-4D97-AF65-F5344CB8AC3E}">
        <p14:creationId xmlns:p14="http://schemas.microsoft.com/office/powerpoint/2010/main" val="2861112274"/>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 id="2147483668" r:id="rId12"/>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0.xml"/><Relationship Id="rId5" Type="http://schemas.openxmlformats.org/officeDocument/2006/relationships/image" Target="../media/image12.jpe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0.xml"/><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www.cdc.gov/mmwr/preview/mmwrhtml/mm4924a3.htm"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4.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0.xml"/><Relationship Id="rId1" Type="http://schemas.openxmlformats.org/officeDocument/2006/relationships/vmlDrawing" Target="../drawings/vmlDrawing2.vml"/><Relationship Id="rId5" Type="http://schemas.openxmlformats.org/officeDocument/2006/relationships/image" Target="../media/image4.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a:xfrm>
            <a:off x="609600" y="3499994"/>
            <a:ext cx="8534400" cy="1129540"/>
          </a:xfrm>
        </p:spPr>
        <p:txBody>
          <a:bodyPr/>
          <a:lstStyle/>
          <a:p>
            <a:pPr>
              <a:buClr>
                <a:srgbClr val="FFFF99"/>
              </a:buClr>
              <a:buSzPct val="70000"/>
              <a:defRPr/>
            </a:pPr>
            <a:r>
              <a:rPr lang="en-US" i="1" kern="0" dirty="0"/>
              <a:t>Burkholderia </a:t>
            </a:r>
            <a:r>
              <a:rPr lang="en-US" kern="0" dirty="0" smtClean="0"/>
              <a:t>species Introduction </a:t>
            </a:r>
            <a:endParaRPr lang="en-US" kern="0" dirty="0" smtClean="0">
              <a:latin typeface="Franklin Gothic Medium" panose="020B0603020102020204" pitchFamily="34" charset="0"/>
            </a:endParaRPr>
          </a:p>
          <a:p>
            <a:pPr>
              <a:buClr>
                <a:srgbClr val="FFFF99"/>
              </a:buClr>
              <a:buSzPct val="70000"/>
              <a:defRPr/>
            </a:pPr>
            <a:r>
              <a:rPr lang="en-US" i="1" kern="0" dirty="0" smtClean="0"/>
              <a:t>Burkholderia mallei: </a:t>
            </a:r>
            <a:r>
              <a:rPr lang="en-US" kern="0" dirty="0" smtClean="0"/>
              <a:t>Glanders</a:t>
            </a:r>
            <a:endParaRPr lang="en-US" kern="0" dirty="0"/>
          </a:p>
        </p:txBody>
      </p:sp>
    </p:spTree>
    <p:extLst>
      <p:ext uri="{BB962C8B-B14F-4D97-AF65-F5344CB8AC3E}">
        <p14:creationId xmlns:p14="http://schemas.microsoft.com/office/powerpoint/2010/main" val="24462369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7F99C34F-30A2-4DC9-9C27-490EB5FBD681}"/>
              </a:ext>
            </a:extLst>
          </p:cNvPr>
          <p:cNvSpPr txBox="1">
            <a:spLocks noChangeArrowheads="1"/>
          </p:cNvSpPr>
          <p:nvPr/>
        </p:nvSpPr>
        <p:spPr bwMode="auto">
          <a:xfrm>
            <a:off x="1944688" y="2293938"/>
            <a:ext cx="8343900" cy="1238250"/>
          </a:xfrm>
          <a:prstGeom prst="rect">
            <a:avLst/>
          </a:prstGeom>
          <a:noFill/>
          <a:ln w="9525">
            <a:noFill/>
            <a:miter lim="800000"/>
            <a:headEnd/>
            <a:tailEnd/>
          </a:ln>
          <a:effectLst/>
        </p:spPr>
        <p:txBody>
          <a:bodyPr/>
          <a:lstStyle/>
          <a:p>
            <a:pPr algn="ctr" eaLnBrk="1" hangingPunct="1">
              <a:spcBef>
                <a:spcPct val="20000"/>
              </a:spcBef>
              <a:buClr>
                <a:srgbClr val="FFFF99"/>
              </a:buClr>
              <a:buSzPct val="70000"/>
              <a:buFont typeface="Wingdings" pitchFamily="2" charset="2"/>
              <a:buNone/>
              <a:defRPr/>
            </a:pPr>
            <a:r>
              <a:rPr lang="en-US" sz="5400" b="1" i="1" kern="0" dirty="0">
                <a:solidFill>
                  <a:srgbClr val="00A0AF"/>
                </a:solidFill>
                <a:latin typeface="+mj-lt"/>
              </a:rPr>
              <a:t>Burkholderia mallei </a:t>
            </a:r>
            <a:endParaRPr lang="en-US" sz="5400" b="1" kern="0" dirty="0">
              <a:solidFill>
                <a:srgbClr val="00A0AF"/>
              </a:solidFill>
              <a:latin typeface="+mj-lt"/>
            </a:endParaRPr>
          </a:p>
          <a:p>
            <a:pPr algn="ctr" eaLnBrk="1" hangingPunct="1">
              <a:spcBef>
                <a:spcPct val="20000"/>
              </a:spcBef>
              <a:buClr>
                <a:srgbClr val="FFFF99"/>
              </a:buClr>
              <a:buSzPct val="70000"/>
              <a:buFont typeface="Wingdings" pitchFamily="2" charset="2"/>
              <a:buNone/>
              <a:defRPr/>
            </a:pPr>
            <a:endParaRPr lang="en-US" sz="5400" i="1" kern="0" dirty="0">
              <a:solidFill>
                <a:srgbClr val="FFFF99"/>
              </a:solidFill>
              <a:effectLst>
                <a:outerShdw blurRad="38100" dist="38100" dir="2700000" algn="tl">
                  <a:srgbClr val="000000"/>
                </a:outerShdw>
              </a:effectLst>
            </a:endParaRPr>
          </a:p>
          <a:p>
            <a:pPr algn="ctr" eaLnBrk="1" hangingPunct="1">
              <a:spcBef>
                <a:spcPct val="20000"/>
              </a:spcBef>
              <a:buClr>
                <a:srgbClr val="FFFF99"/>
              </a:buClr>
              <a:buSzPct val="70000"/>
              <a:buFont typeface="Wingdings" pitchFamily="2" charset="2"/>
              <a:buNone/>
              <a:defRPr/>
            </a:pPr>
            <a:r>
              <a:rPr lang="en-US" sz="3200" kern="0" dirty="0"/>
              <a:t>GLANDERS</a:t>
            </a:r>
            <a:r>
              <a:rPr lang="en-US" sz="3200" kern="0" dirty="0">
                <a:effectLst>
                  <a:outerShdw blurRad="38100" dist="38100" dir="2700000" algn="tl">
                    <a:srgbClr val="000000"/>
                  </a:outerShdw>
                </a:effectLst>
              </a:rPr>
              <a:t> </a:t>
            </a:r>
          </a:p>
        </p:txBody>
      </p:sp>
    </p:spTree>
    <p:extLst>
      <p:ext uri="{BB962C8B-B14F-4D97-AF65-F5344CB8AC3E}">
        <p14:creationId xmlns:p14="http://schemas.microsoft.com/office/powerpoint/2010/main" val="743563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08EE796-84E2-413A-B963-F54651FAA858}"/>
              </a:ext>
            </a:extLst>
          </p:cNvPr>
          <p:cNvSpPr txBox="1">
            <a:spLocks noChangeArrowheads="1"/>
          </p:cNvSpPr>
          <p:nvPr/>
        </p:nvSpPr>
        <p:spPr>
          <a:xfrm>
            <a:off x="1925639" y="1852614"/>
            <a:ext cx="8472487" cy="4160837"/>
          </a:xfrm>
          <a:prstGeom prst="rect">
            <a:avLst/>
          </a:prstGeom>
        </p:spPr>
        <p:txBody>
          <a:bodyPr/>
          <a:lstStyle/>
          <a:p>
            <a:pPr marL="342900" indent="-342900">
              <a:spcBef>
                <a:spcPct val="20000"/>
              </a:spcBef>
              <a:buClr>
                <a:srgbClr val="FFFF99"/>
              </a:buClr>
              <a:buSzPct val="70000"/>
              <a:defRPr/>
            </a:pPr>
            <a:r>
              <a:rPr lang="en-US" sz="3000" dirty="0"/>
              <a:t>Gram stain morphology</a:t>
            </a:r>
          </a:p>
          <a:p>
            <a:pPr marL="342900" indent="-342900">
              <a:spcBef>
                <a:spcPct val="20000"/>
              </a:spcBef>
              <a:buClr>
                <a:srgbClr val="FFFF99"/>
              </a:buClr>
              <a:buSzPct val="70000"/>
              <a:defRPr/>
            </a:pPr>
            <a:endParaRPr lang="en-US" dirty="0"/>
          </a:p>
          <a:p>
            <a:pPr marL="457200" indent="-457200">
              <a:buClr>
                <a:schemeClr val="tx1"/>
              </a:buClr>
              <a:buFont typeface="Arial" panose="020B0604020202020204" pitchFamily="34" charset="0"/>
              <a:buChar char="•"/>
              <a:defRPr/>
            </a:pPr>
            <a:r>
              <a:rPr lang="en-US" sz="2800" dirty="0"/>
              <a:t>Small, straight or slightly curved Gram-negative       coccobacilli</a:t>
            </a:r>
            <a:endParaRPr lang="en-US" sz="2800" i="1" dirty="0"/>
          </a:p>
          <a:p>
            <a:pPr marL="457200" indent="-457200">
              <a:buClr>
                <a:schemeClr val="tx1"/>
              </a:buClr>
              <a:buFont typeface="Arial" panose="020B0604020202020204" pitchFamily="34" charset="0"/>
              <a:buChar char="•"/>
              <a:defRPr/>
            </a:pPr>
            <a:endParaRPr lang="en-US" sz="2800" i="1" dirty="0"/>
          </a:p>
          <a:p>
            <a:pPr marL="457200" indent="-457200">
              <a:buClr>
                <a:schemeClr val="tx1"/>
              </a:buClr>
              <a:buFont typeface="Arial" panose="020B0604020202020204" pitchFamily="34" charset="0"/>
              <a:buChar char="•"/>
              <a:defRPr/>
            </a:pPr>
            <a:r>
              <a:rPr lang="en-US" sz="2800" dirty="0"/>
              <a:t>Cells are arranged in pairs, parallel bundles, or Chinese-letter form</a:t>
            </a:r>
            <a:endParaRPr lang="en-US" i="1" dirty="0"/>
          </a:p>
          <a:p>
            <a:pPr marL="742950" lvl="1" indent="-285750">
              <a:spcBef>
                <a:spcPct val="20000"/>
              </a:spcBef>
              <a:buClr>
                <a:srgbClr val="CCECFF"/>
              </a:buClr>
              <a:buSzPct val="70000"/>
              <a:defRPr/>
            </a:pPr>
            <a:endParaRPr lang="en-US" sz="1600" dirty="0">
              <a:effectLst>
                <a:outerShdw blurRad="38100" dist="38100" dir="2700000" algn="tl">
                  <a:srgbClr val="000000"/>
                </a:outerShdw>
              </a:effectLst>
            </a:endParaRPr>
          </a:p>
        </p:txBody>
      </p:sp>
      <p:sp>
        <p:nvSpPr>
          <p:cNvPr id="6" name="Rectangle 5"/>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4261340177"/>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BD9EF0A-79CC-446F-8166-C5279347EB5F}"/>
              </a:ext>
            </a:extLst>
          </p:cNvPr>
          <p:cNvSpPr txBox="1"/>
          <p:nvPr/>
        </p:nvSpPr>
        <p:spPr>
          <a:xfrm>
            <a:off x="4983164" y="6254750"/>
            <a:ext cx="3475036" cy="400110"/>
          </a:xfrm>
          <a:prstGeom prst="rect">
            <a:avLst/>
          </a:prstGeom>
          <a:noFill/>
        </p:spPr>
        <p:txBody>
          <a:bodyPr wrap="square">
            <a:spAutoFit/>
          </a:bodyPr>
          <a:lstStyle/>
          <a:p>
            <a:pPr>
              <a:spcBef>
                <a:spcPct val="50000"/>
              </a:spcBef>
              <a:buFont typeface="Gill Sans MT" pitchFamily="34" charset="0"/>
              <a:buNone/>
              <a:defRPr/>
            </a:pPr>
            <a:r>
              <a:rPr lang="en-US" sz="2000" dirty="0">
                <a:effectLst>
                  <a:outerShdw blurRad="38100" dist="38100" dir="2700000" algn="tl">
                    <a:srgbClr val="000000">
                      <a:alpha val="43137"/>
                    </a:srgbClr>
                  </a:outerShdw>
                </a:effectLst>
              </a:rPr>
              <a:t>Gram stain </a:t>
            </a:r>
            <a:r>
              <a:rPr lang="en-US" sz="2000" i="1" dirty="0">
                <a:effectLst>
                  <a:outerShdw blurRad="38100" dist="38100" dir="2700000" algn="tl">
                    <a:srgbClr val="000000">
                      <a:alpha val="43137"/>
                    </a:srgbClr>
                  </a:outerShdw>
                </a:effectLst>
              </a:rPr>
              <a:t>B. mallei</a:t>
            </a:r>
          </a:p>
        </p:txBody>
      </p:sp>
      <p:pic>
        <p:nvPicPr>
          <p:cNvPr id="71686" name="Picture 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048000" y="1677989"/>
            <a:ext cx="6096000" cy="4371975"/>
          </a:xfr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title"/>
          </p:nvPr>
        </p:nvSpPr>
        <p:spPr>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3874915817"/>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3746" name="Rectangle 2">
            <a:extLst>
              <a:ext uri="{FF2B5EF4-FFF2-40B4-BE49-F238E27FC236}">
                <a16:creationId xmlns:a16="http://schemas.microsoft.com/office/drawing/2014/main" id="{2B85BD22-3D16-4523-945D-20B189EEC899}"/>
              </a:ext>
            </a:extLst>
          </p:cNvPr>
          <p:cNvSpPr>
            <a:spLocks noGrp="1" noChangeArrowheads="1"/>
          </p:cNvSpPr>
          <p:nvPr>
            <p:ph type="title"/>
          </p:nvPr>
        </p:nvSpPr>
        <p:spPr>
          <a:xfrm>
            <a:off x="2917825" y="457200"/>
            <a:ext cx="7918450" cy="677108"/>
          </a:xfrm>
        </p:spPr>
        <p:txBody>
          <a:bodyPr/>
          <a:lstStyle/>
          <a:p>
            <a:pPr eaLnBrk="1" hangingPunct="1">
              <a:defRPr/>
            </a:pPr>
            <a:r>
              <a:rPr lang="en-US" sz="2000"/>
              <a:t/>
            </a:r>
            <a:br>
              <a:rPr lang="en-US" sz="2000"/>
            </a:br>
            <a:endParaRPr lang="en-US" sz="2100"/>
          </a:p>
        </p:txBody>
      </p:sp>
      <p:sp>
        <p:nvSpPr>
          <p:cNvPr id="1183747" name="Rectangle 3">
            <a:extLst>
              <a:ext uri="{FF2B5EF4-FFF2-40B4-BE49-F238E27FC236}">
                <a16:creationId xmlns:a16="http://schemas.microsoft.com/office/drawing/2014/main" id="{3F509331-4915-427A-9ACA-4465AF763D3F}"/>
              </a:ext>
            </a:extLst>
          </p:cNvPr>
          <p:cNvSpPr>
            <a:spLocks noGrp="1" noChangeArrowheads="1"/>
          </p:cNvSpPr>
          <p:nvPr>
            <p:ph idx="1"/>
          </p:nvPr>
        </p:nvSpPr>
        <p:spPr>
          <a:xfrm>
            <a:off x="1797050" y="2111375"/>
            <a:ext cx="8896350" cy="4333494"/>
          </a:xfrm>
        </p:spPr>
        <p:txBody>
          <a:bodyPr/>
          <a:lstStyle/>
          <a:p>
            <a:pPr eaLnBrk="1" hangingPunct="1">
              <a:buFont typeface="Wingdings" panose="05000000000000000000" pitchFamily="2" charset="2"/>
              <a:buNone/>
              <a:defRPr/>
            </a:pPr>
            <a:r>
              <a:rPr lang="en-US" sz="3000" dirty="0"/>
              <a:t>Culture Characteristics</a:t>
            </a:r>
          </a:p>
          <a:p>
            <a:pPr eaLnBrk="1" hangingPunct="1">
              <a:defRPr/>
            </a:pPr>
            <a:endParaRPr lang="en-US" sz="1800" i="1" u="sng" dirty="0"/>
          </a:p>
          <a:p>
            <a:pPr marL="834390" lvl="1" indent="-457200">
              <a:buFont typeface="Arial" panose="020B0604020202020204" pitchFamily="34" charset="0"/>
              <a:buChar char="•"/>
              <a:defRPr/>
            </a:pPr>
            <a:r>
              <a:rPr lang="en-US" dirty="0"/>
              <a:t>Grows on BAP and CHOC, but not generally on MAC/EMB, @ 35°C </a:t>
            </a:r>
            <a:endParaRPr lang="en-US" sz="1600" dirty="0"/>
          </a:p>
          <a:p>
            <a:pPr marL="834390" lvl="1" indent="-457200">
              <a:buFont typeface="Arial" panose="020B0604020202020204" pitchFamily="34" charset="0"/>
              <a:buChar char="•"/>
              <a:defRPr/>
            </a:pPr>
            <a:r>
              <a:rPr lang="en-US" dirty="0"/>
              <a:t>Mature (small) colonies at 72 hrs</a:t>
            </a:r>
          </a:p>
          <a:p>
            <a:pPr marL="834390" lvl="1" indent="-457200">
              <a:buFont typeface="Arial" panose="020B0604020202020204" pitchFamily="34" charset="0"/>
              <a:buChar char="•"/>
              <a:defRPr/>
            </a:pPr>
            <a:r>
              <a:rPr lang="en-US" dirty="0"/>
              <a:t>Smooth, gray, translucent colonies, non-hemolytic</a:t>
            </a:r>
          </a:p>
          <a:p>
            <a:pPr marL="834390" lvl="1" indent="-457200">
              <a:buFont typeface="Arial" panose="020B0604020202020204" pitchFamily="34" charset="0"/>
              <a:buChar char="•"/>
              <a:defRPr/>
            </a:pPr>
            <a:r>
              <a:rPr lang="en-US" i="1" dirty="0"/>
              <a:t>B. mallei</a:t>
            </a:r>
            <a:r>
              <a:rPr lang="en-US" dirty="0"/>
              <a:t> will not grow at 42°C on BAP by 48 hrs., compare with growth at 35°C</a:t>
            </a:r>
          </a:p>
          <a:p>
            <a:pPr lvl="1" eaLnBrk="1" hangingPunct="1">
              <a:defRPr/>
            </a:pPr>
            <a:endParaRPr lang="en-US" dirty="0"/>
          </a:p>
        </p:txBody>
      </p:sp>
      <p:sp>
        <p:nvSpPr>
          <p:cNvPr id="8" name="Rectangle 7"/>
          <p:cNvSpPr/>
          <p:nvPr/>
        </p:nvSpPr>
        <p:spPr>
          <a:xfrm>
            <a:off x="990599" y="381000"/>
            <a:ext cx="9845675"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1540869541"/>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33" descr="Bmallei 24 h SBA 1ul loop"/>
          <p:cNvPicPr>
            <a:picLocks noChangeAspect="1" noChangeArrowheads="1"/>
          </p:cNvPicPr>
          <p:nvPr/>
        </p:nvPicPr>
        <p:blipFill>
          <a:blip r:embed="rId3">
            <a:extLst>
              <a:ext uri="{28A0092B-C50C-407E-A947-70E740481C1C}">
                <a14:useLocalDpi xmlns:a14="http://schemas.microsoft.com/office/drawing/2010/main" val="0"/>
              </a:ext>
            </a:extLst>
          </a:blip>
          <a:srcRect l="23215" t="14285" r="10715" b="16667"/>
          <a:stretch>
            <a:fillRect/>
          </a:stretch>
        </p:blipFill>
        <p:spPr bwMode="auto">
          <a:xfrm>
            <a:off x="2705100" y="1809750"/>
            <a:ext cx="28194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Picture 34" descr="MVC-002F"/>
          <p:cNvPicPr>
            <a:picLocks noChangeAspect="1" noChangeArrowheads="1"/>
          </p:cNvPicPr>
          <p:nvPr/>
        </p:nvPicPr>
        <p:blipFill>
          <a:blip r:embed="rId4">
            <a:extLst>
              <a:ext uri="{28A0092B-C50C-407E-A947-70E740481C1C}">
                <a14:useLocalDpi xmlns:a14="http://schemas.microsoft.com/office/drawing/2010/main" val="0"/>
              </a:ext>
            </a:extLst>
          </a:blip>
          <a:srcRect l="4546" t="3030" r="4546"/>
          <a:stretch>
            <a:fillRect/>
          </a:stretch>
        </p:blipFill>
        <p:spPr bwMode="auto">
          <a:xfrm>
            <a:off x="4552950" y="2876551"/>
            <a:ext cx="28194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35" descr="MVC-004F"/>
          <p:cNvPicPr>
            <a:picLocks noChangeAspect="1" noChangeArrowheads="1"/>
          </p:cNvPicPr>
          <p:nvPr/>
        </p:nvPicPr>
        <p:blipFill>
          <a:blip r:embed="rId5">
            <a:extLst>
              <a:ext uri="{28A0092B-C50C-407E-A947-70E740481C1C}">
                <a14:useLocalDpi xmlns:a14="http://schemas.microsoft.com/office/drawing/2010/main" val="0"/>
              </a:ext>
            </a:extLst>
          </a:blip>
          <a:srcRect l="8163" t="10884" r="14285" b="2040"/>
          <a:stretch>
            <a:fillRect/>
          </a:stretch>
        </p:blipFill>
        <p:spPr bwMode="auto">
          <a:xfrm>
            <a:off x="6705600" y="3886201"/>
            <a:ext cx="28194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4" name="Text Box 12"/>
          <p:cNvSpPr txBox="1">
            <a:spLocks noChangeArrowheads="1"/>
          </p:cNvSpPr>
          <p:nvPr/>
        </p:nvSpPr>
        <p:spPr bwMode="auto">
          <a:xfrm>
            <a:off x="5375275" y="5731174"/>
            <a:ext cx="1330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400" b="1" dirty="0"/>
              <a:t>72 </a:t>
            </a:r>
            <a:r>
              <a:rPr lang="en-US" altLang="en-US" sz="2400" b="1" dirty="0" err="1"/>
              <a:t>hrs</a:t>
            </a:r>
            <a:endParaRPr lang="en-US" altLang="en-US" sz="2400" b="1" dirty="0"/>
          </a:p>
        </p:txBody>
      </p:sp>
      <p:sp>
        <p:nvSpPr>
          <p:cNvPr id="75785" name="Text Box 12"/>
          <p:cNvSpPr txBox="1">
            <a:spLocks noChangeArrowheads="1"/>
          </p:cNvSpPr>
          <p:nvPr/>
        </p:nvSpPr>
        <p:spPr bwMode="auto">
          <a:xfrm>
            <a:off x="2921793" y="4411662"/>
            <a:ext cx="19129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400" b="1" dirty="0"/>
              <a:t>48 </a:t>
            </a:r>
            <a:r>
              <a:rPr lang="en-US" altLang="en-US" sz="2400" b="1" dirty="0" err="1"/>
              <a:t>hrs</a:t>
            </a:r>
            <a:endParaRPr lang="en-US" altLang="en-US" sz="2400" b="1" dirty="0"/>
          </a:p>
        </p:txBody>
      </p:sp>
      <p:sp>
        <p:nvSpPr>
          <p:cNvPr id="75786" name="Text Box 12"/>
          <p:cNvSpPr txBox="1">
            <a:spLocks noChangeArrowheads="1"/>
          </p:cNvSpPr>
          <p:nvPr/>
        </p:nvSpPr>
        <p:spPr bwMode="auto">
          <a:xfrm>
            <a:off x="857250" y="2472035"/>
            <a:ext cx="1849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400" b="1" dirty="0"/>
              <a:t>24 </a:t>
            </a:r>
            <a:r>
              <a:rPr lang="en-US" altLang="en-US" sz="2400" b="1" dirty="0" err="1"/>
              <a:t>hrs</a:t>
            </a:r>
            <a:endParaRPr lang="en-US" altLang="en-US" sz="2400" b="1" dirty="0"/>
          </a:p>
        </p:txBody>
      </p:sp>
      <p:sp>
        <p:nvSpPr>
          <p:cNvPr id="11" name="Rectangle 10"/>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1410099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4"/>
          <p:cNvSpPr txBox="1">
            <a:spLocks noChangeArrowheads="1"/>
          </p:cNvSpPr>
          <p:nvPr/>
        </p:nvSpPr>
        <p:spPr bwMode="auto">
          <a:xfrm>
            <a:off x="5032375" y="5676901"/>
            <a:ext cx="1771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1800" b="1">
                <a:solidFill>
                  <a:schemeClr val="bg1"/>
                </a:solidFill>
              </a:rPr>
              <a:t>72 hrs</a:t>
            </a:r>
          </a:p>
        </p:txBody>
      </p:sp>
      <p:pic>
        <p:nvPicPr>
          <p:cNvPr id="77827" name="Picture 8" descr="malle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25" y="1971675"/>
            <a:ext cx="38036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0" name="Text Box 12"/>
          <p:cNvSpPr txBox="1">
            <a:spLocks noChangeArrowheads="1"/>
          </p:cNvSpPr>
          <p:nvPr/>
        </p:nvSpPr>
        <p:spPr bwMode="auto">
          <a:xfrm>
            <a:off x="609600" y="3238500"/>
            <a:ext cx="2971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800" i="1" dirty="0"/>
              <a:t>B. </a:t>
            </a:r>
            <a:r>
              <a:rPr lang="en-US" altLang="en-US" sz="2800" i="1" dirty="0" smtClean="0"/>
              <a:t>mallei </a:t>
            </a:r>
            <a:r>
              <a:rPr lang="en-US" altLang="en-US" sz="2800" dirty="0"/>
              <a:t>on BAP after 72 </a:t>
            </a:r>
            <a:r>
              <a:rPr lang="en-US" altLang="en-US" sz="2800" dirty="0" err="1"/>
              <a:t>hrs</a:t>
            </a:r>
            <a:r>
              <a:rPr lang="en-US" altLang="en-US" sz="2800" dirty="0"/>
              <a:t> @35°C</a:t>
            </a:r>
          </a:p>
        </p:txBody>
      </p:sp>
      <p:sp>
        <p:nvSpPr>
          <p:cNvPr id="9" name="Rectangle 8"/>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491818436"/>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8306" name="Rectangle 2">
            <a:extLst>
              <a:ext uri="{FF2B5EF4-FFF2-40B4-BE49-F238E27FC236}">
                <a16:creationId xmlns:a16="http://schemas.microsoft.com/office/drawing/2014/main" id="{DD0A5541-0F5E-47EB-BFCC-5D04CA65F05B}"/>
              </a:ext>
            </a:extLst>
          </p:cNvPr>
          <p:cNvSpPr>
            <a:spLocks noGrp="1" noChangeArrowheads="1"/>
          </p:cNvSpPr>
          <p:nvPr>
            <p:ph type="title"/>
          </p:nvPr>
        </p:nvSpPr>
        <p:spPr>
          <a:xfrm>
            <a:off x="2917825" y="457200"/>
            <a:ext cx="7918450" cy="677108"/>
          </a:xfrm>
        </p:spPr>
        <p:txBody>
          <a:bodyPr/>
          <a:lstStyle/>
          <a:p>
            <a:pPr eaLnBrk="1" hangingPunct="1">
              <a:defRPr/>
            </a:pPr>
            <a:r>
              <a:rPr lang="en-US" sz="2000"/>
              <a:t/>
            </a:r>
            <a:br>
              <a:rPr lang="en-US" sz="2000"/>
            </a:br>
            <a:endParaRPr lang="en-US" sz="2100"/>
          </a:p>
        </p:txBody>
      </p:sp>
      <p:sp>
        <p:nvSpPr>
          <p:cNvPr id="1378307" name="Rectangle 3">
            <a:extLst>
              <a:ext uri="{FF2B5EF4-FFF2-40B4-BE49-F238E27FC236}">
                <a16:creationId xmlns:a16="http://schemas.microsoft.com/office/drawing/2014/main" id="{C89530CA-A3D2-4F29-A7BC-1D522917EC39}"/>
              </a:ext>
            </a:extLst>
          </p:cNvPr>
          <p:cNvSpPr>
            <a:spLocks noGrp="1" noChangeArrowheads="1"/>
          </p:cNvSpPr>
          <p:nvPr>
            <p:ph idx="1"/>
          </p:nvPr>
        </p:nvSpPr>
        <p:spPr>
          <a:xfrm>
            <a:off x="1771650" y="2124076"/>
            <a:ext cx="8896350" cy="1902059"/>
          </a:xfrm>
        </p:spPr>
        <p:txBody>
          <a:bodyPr/>
          <a:lstStyle/>
          <a:p>
            <a:pPr eaLnBrk="1" hangingPunct="1">
              <a:buFont typeface="Wingdings" panose="05000000000000000000" pitchFamily="2" charset="2"/>
              <a:buNone/>
              <a:defRPr/>
            </a:pPr>
            <a:r>
              <a:rPr lang="en-US" dirty="0"/>
              <a:t>Culture on CHOC at 35°C</a:t>
            </a:r>
          </a:p>
          <a:p>
            <a:pPr eaLnBrk="1" hangingPunct="1">
              <a:defRPr/>
            </a:pPr>
            <a:endParaRPr lang="en-US" sz="2000" i="1" u="sng" dirty="0"/>
          </a:p>
          <a:p>
            <a:pPr lvl="1" eaLnBrk="1" hangingPunct="1">
              <a:buFont typeface="Arial" panose="020B0604020202020204" pitchFamily="34" charset="0"/>
              <a:buChar char="•"/>
              <a:defRPr/>
            </a:pPr>
            <a:r>
              <a:rPr lang="en-US" i="1" dirty="0"/>
              <a:t>Burkholderia mallei</a:t>
            </a:r>
            <a:r>
              <a:rPr lang="en-US" dirty="0"/>
              <a:t> – slow growth, mature colonies by 48 to 72 hrs</a:t>
            </a:r>
          </a:p>
        </p:txBody>
      </p:sp>
      <p:sp>
        <p:nvSpPr>
          <p:cNvPr id="8" name="Rectangle 7"/>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4228597976"/>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0354" name="Rectangle 2">
            <a:extLst>
              <a:ext uri="{FF2B5EF4-FFF2-40B4-BE49-F238E27FC236}">
                <a16:creationId xmlns:a16="http://schemas.microsoft.com/office/drawing/2014/main" id="{352C240A-7A26-470A-BE29-7B8DBB39D6C5}"/>
              </a:ext>
            </a:extLst>
          </p:cNvPr>
          <p:cNvSpPr>
            <a:spLocks noGrp="1" noChangeArrowheads="1"/>
          </p:cNvSpPr>
          <p:nvPr>
            <p:ph type="title"/>
          </p:nvPr>
        </p:nvSpPr>
        <p:spPr>
          <a:xfrm>
            <a:off x="2917825" y="457200"/>
            <a:ext cx="7918450" cy="677108"/>
          </a:xfrm>
        </p:spPr>
        <p:txBody>
          <a:bodyPr/>
          <a:lstStyle/>
          <a:p>
            <a:pPr eaLnBrk="1" hangingPunct="1">
              <a:defRPr/>
            </a:pPr>
            <a:r>
              <a:rPr lang="en-US" sz="2000" dirty="0"/>
              <a:t/>
            </a:r>
            <a:br>
              <a:rPr lang="en-US" sz="2000" dirty="0"/>
            </a:br>
            <a:endParaRPr lang="en-US" sz="2100" dirty="0"/>
          </a:p>
        </p:txBody>
      </p:sp>
      <p:pic>
        <p:nvPicPr>
          <p:cNvPr id="81923" name="Picture 4" descr="Bmallei CHOC2 24h"/>
          <p:cNvPicPr>
            <a:picLocks noChangeAspect="1" noChangeArrowheads="1"/>
          </p:cNvPicPr>
          <p:nvPr/>
        </p:nvPicPr>
        <p:blipFill>
          <a:blip r:embed="rId3">
            <a:extLst>
              <a:ext uri="{28A0092B-C50C-407E-A947-70E740481C1C}">
                <a14:useLocalDpi xmlns:a14="http://schemas.microsoft.com/office/drawing/2010/main" val="0"/>
              </a:ext>
            </a:extLst>
          </a:blip>
          <a:srcRect l="14331" r="10934" b="6981"/>
          <a:stretch>
            <a:fillRect/>
          </a:stretch>
        </p:blipFill>
        <p:spPr bwMode="auto">
          <a:xfrm>
            <a:off x="1889125" y="2830513"/>
            <a:ext cx="279400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Picture 5" descr="Bmallei 48 h choc"/>
          <p:cNvPicPr>
            <a:picLocks noChangeAspect="1" noChangeArrowheads="1"/>
          </p:cNvPicPr>
          <p:nvPr/>
        </p:nvPicPr>
        <p:blipFill>
          <a:blip r:embed="rId4">
            <a:extLst>
              <a:ext uri="{28A0092B-C50C-407E-A947-70E740481C1C}">
                <a14:useLocalDpi xmlns:a14="http://schemas.microsoft.com/office/drawing/2010/main" val="0"/>
              </a:ext>
            </a:extLst>
          </a:blip>
          <a:srcRect t="11539" r="6615" b="16667"/>
          <a:stretch>
            <a:fillRect/>
          </a:stretch>
        </p:blipFill>
        <p:spPr bwMode="auto">
          <a:xfrm>
            <a:off x="7907339" y="2801939"/>
            <a:ext cx="2770187"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6" descr="bmallei choc2 72F"/>
          <p:cNvPicPr>
            <a:picLocks noChangeAspect="1" noChangeArrowheads="1"/>
          </p:cNvPicPr>
          <p:nvPr/>
        </p:nvPicPr>
        <p:blipFill>
          <a:blip r:embed="rId5">
            <a:extLst>
              <a:ext uri="{28A0092B-C50C-407E-A947-70E740481C1C}">
                <a14:useLocalDpi xmlns:a14="http://schemas.microsoft.com/office/drawing/2010/main" val="0"/>
              </a:ext>
            </a:extLst>
          </a:blip>
          <a:srcRect t="11539" r="15384" b="19231"/>
          <a:stretch>
            <a:fillRect/>
          </a:stretch>
        </p:blipFill>
        <p:spPr bwMode="auto">
          <a:xfrm>
            <a:off x="4911726" y="2790826"/>
            <a:ext cx="2709863"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ext Box 12"/>
          <p:cNvSpPr txBox="1">
            <a:spLocks noChangeArrowheads="1"/>
          </p:cNvSpPr>
          <p:nvPr/>
        </p:nvSpPr>
        <p:spPr bwMode="auto">
          <a:xfrm>
            <a:off x="2844800" y="5749925"/>
            <a:ext cx="952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000" b="1" dirty="0"/>
              <a:t>24 </a:t>
            </a:r>
            <a:r>
              <a:rPr lang="en-US" altLang="en-US" sz="2000" b="1" dirty="0" err="1"/>
              <a:t>hrs</a:t>
            </a:r>
            <a:endParaRPr lang="en-US" altLang="en-US" sz="2000" b="1" dirty="0"/>
          </a:p>
        </p:txBody>
      </p:sp>
      <p:sp>
        <p:nvSpPr>
          <p:cNvPr id="81927" name="Text Box 13"/>
          <p:cNvSpPr txBox="1">
            <a:spLocks noChangeArrowheads="1"/>
          </p:cNvSpPr>
          <p:nvPr/>
        </p:nvSpPr>
        <p:spPr bwMode="auto">
          <a:xfrm>
            <a:off x="5961063" y="5780088"/>
            <a:ext cx="952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000" b="1" dirty="0"/>
              <a:t>48 </a:t>
            </a:r>
            <a:r>
              <a:rPr lang="en-US" altLang="en-US" sz="2000" b="1" dirty="0" err="1"/>
              <a:t>hrs</a:t>
            </a:r>
            <a:endParaRPr lang="en-US" altLang="en-US" sz="2000" b="1" dirty="0"/>
          </a:p>
        </p:txBody>
      </p:sp>
      <p:sp>
        <p:nvSpPr>
          <p:cNvPr id="81928" name="Text Box 14"/>
          <p:cNvSpPr txBox="1">
            <a:spLocks noChangeArrowheads="1"/>
          </p:cNvSpPr>
          <p:nvPr/>
        </p:nvSpPr>
        <p:spPr bwMode="auto">
          <a:xfrm>
            <a:off x="8782050" y="5730875"/>
            <a:ext cx="9525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50000"/>
              </a:spcBef>
              <a:buSzTx/>
              <a:buFont typeface="CommonBullets"/>
              <a:buNone/>
            </a:pPr>
            <a:r>
              <a:rPr lang="en-US" altLang="en-US" sz="2000" b="1" dirty="0"/>
              <a:t>72 </a:t>
            </a:r>
            <a:r>
              <a:rPr lang="en-US" altLang="en-US" sz="2000" b="1" dirty="0" err="1"/>
              <a:t>hrs</a:t>
            </a:r>
            <a:endParaRPr lang="en-US" altLang="en-US" sz="2000" b="1" dirty="0"/>
          </a:p>
        </p:txBody>
      </p:sp>
      <p:sp>
        <p:nvSpPr>
          <p:cNvPr id="81929" name="Text Box 15"/>
          <p:cNvSpPr txBox="1">
            <a:spLocks noChangeArrowheads="1"/>
          </p:cNvSpPr>
          <p:nvPr/>
        </p:nvSpPr>
        <p:spPr bwMode="auto">
          <a:xfrm>
            <a:off x="1778000" y="1836739"/>
            <a:ext cx="4699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SzTx/>
              <a:buFont typeface="CommonBullets"/>
              <a:buNone/>
            </a:pPr>
            <a:r>
              <a:rPr lang="en-US" altLang="en-US" sz="2800" i="1" dirty="0" err="1"/>
              <a:t>Burkholderia</a:t>
            </a:r>
            <a:r>
              <a:rPr lang="en-US" altLang="en-US" sz="2800" i="1" dirty="0"/>
              <a:t> mallei</a:t>
            </a:r>
          </a:p>
          <a:p>
            <a:pPr>
              <a:spcBef>
                <a:spcPct val="0"/>
              </a:spcBef>
              <a:buSzTx/>
              <a:buFont typeface="CommonBullets"/>
              <a:buNone/>
            </a:pPr>
            <a:r>
              <a:rPr lang="en-US" altLang="en-US" sz="2800" dirty="0"/>
              <a:t>on chocolate agar @ 35°C</a:t>
            </a:r>
          </a:p>
        </p:txBody>
      </p:sp>
      <p:sp>
        <p:nvSpPr>
          <p:cNvPr id="14" name="Rectangle 13"/>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596104768"/>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42" name="Rectangle 2">
            <a:extLst>
              <a:ext uri="{FF2B5EF4-FFF2-40B4-BE49-F238E27FC236}">
                <a16:creationId xmlns:a16="http://schemas.microsoft.com/office/drawing/2014/main" id="{6F55C38E-EFB9-41F1-97AA-81FE12714FCC}"/>
              </a:ext>
            </a:extLst>
          </p:cNvPr>
          <p:cNvSpPr>
            <a:spLocks noGrp="1" noChangeArrowheads="1"/>
          </p:cNvSpPr>
          <p:nvPr>
            <p:ph type="title"/>
          </p:nvPr>
        </p:nvSpPr>
        <p:spPr>
          <a:xfrm>
            <a:off x="2917825" y="457200"/>
            <a:ext cx="7918450" cy="677108"/>
          </a:xfrm>
        </p:spPr>
        <p:txBody>
          <a:bodyPr/>
          <a:lstStyle/>
          <a:p>
            <a:pPr eaLnBrk="1" hangingPunct="1">
              <a:defRPr/>
            </a:pPr>
            <a:r>
              <a:rPr lang="en-US" sz="2000"/>
              <a:t/>
            </a:r>
            <a:br>
              <a:rPr lang="en-US" sz="2000"/>
            </a:br>
            <a:endParaRPr lang="en-US" sz="2100"/>
          </a:p>
        </p:txBody>
      </p:sp>
      <p:sp>
        <p:nvSpPr>
          <p:cNvPr id="1187843" name="Rectangle 3">
            <a:extLst>
              <a:ext uri="{FF2B5EF4-FFF2-40B4-BE49-F238E27FC236}">
                <a16:creationId xmlns:a16="http://schemas.microsoft.com/office/drawing/2014/main" id="{AEC243D2-50A2-410F-9589-ED4D688A8FA3}"/>
              </a:ext>
            </a:extLst>
          </p:cNvPr>
          <p:cNvSpPr>
            <a:spLocks noGrp="1" noChangeArrowheads="1"/>
          </p:cNvSpPr>
          <p:nvPr>
            <p:ph idx="1"/>
          </p:nvPr>
        </p:nvSpPr>
        <p:spPr>
          <a:xfrm>
            <a:off x="1771650" y="2238376"/>
            <a:ext cx="8896350" cy="1988237"/>
          </a:xfrm>
        </p:spPr>
        <p:txBody>
          <a:bodyPr/>
          <a:lstStyle/>
          <a:p>
            <a:pPr eaLnBrk="1" hangingPunct="1">
              <a:buFont typeface="Wingdings" panose="05000000000000000000" pitchFamily="2" charset="2"/>
              <a:buNone/>
              <a:defRPr/>
            </a:pPr>
            <a:r>
              <a:rPr lang="en-US" dirty="0"/>
              <a:t>Culture on MAC at 35°C</a:t>
            </a:r>
          </a:p>
          <a:p>
            <a:pPr eaLnBrk="1" hangingPunct="1">
              <a:defRPr/>
            </a:pPr>
            <a:endParaRPr lang="en-US" sz="2000" i="1" u="sng" dirty="0"/>
          </a:p>
          <a:p>
            <a:pPr marL="457200" lvl="1" indent="0" eaLnBrk="1" hangingPunct="1">
              <a:buClr>
                <a:srgbClr val="FFFF99"/>
              </a:buClr>
              <a:buNone/>
              <a:defRPr/>
            </a:pPr>
            <a:r>
              <a:rPr lang="en-US" i="1" dirty="0" smtClean="0"/>
              <a:t>-</a:t>
            </a:r>
            <a:r>
              <a:rPr lang="en-US" i="1" dirty="0" err="1" smtClean="0"/>
              <a:t>Burkholderia</a:t>
            </a:r>
            <a:r>
              <a:rPr lang="en-US" i="1" dirty="0" smtClean="0"/>
              <a:t> </a:t>
            </a:r>
            <a:r>
              <a:rPr lang="en-US" i="1" dirty="0"/>
              <a:t>mallei</a:t>
            </a:r>
            <a:r>
              <a:rPr lang="en-US" dirty="0"/>
              <a:t> – no growth, or </a:t>
            </a:r>
            <a:r>
              <a:rPr lang="en-US" u="sng" dirty="0"/>
              <a:t>very</a:t>
            </a:r>
            <a:r>
              <a:rPr lang="en-US" dirty="0"/>
              <a:t> </a:t>
            </a:r>
          </a:p>
          <a:p>
            <a:pPr lvl="1" eaLnBrk="1" hangingPunct="1">
              <a:buFont typeface="Wingdings" panose="05000000000000000000" pitchFamily="2" charset="2"/>
              <a:buNone/>
              <a:defRPr/>
            </a:pPr>
            <a:r>
              <a:rPr lang="en-US" dirty="0"/>
              <a:t>	small @ 72 hrs</a:t>
            </a:r>
          </a:p>
        </p:txBody>
      </p:sp>
      <p:sp>
        <p:nvSpPr>
          <p:cNvPr id="7" name="Rectangle 6"/>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392305137"/>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57" descr="1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64" y="2994025"/>
            <a:ext cx="2217737"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Rectangle 39"/>
          <p:cNvSpPr>
            <a:spLocks noChangeArrowheads="1"/>
          </p:cNvSpPr>
          <p:nvPr/>
        </p:nvSpPr>
        <p:spPr bwMode="auto">
          <a:xfrm>
            <a:off x="3205164" y="5305425"/>
            <a:ext cx="1103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30000"/>
              </a:spcBef>
              <a:buClrTx/>
              <a:buSzTx/>
              <a:buFontTx/>
              <a:buNone/>
            </a:pPr>
            <a:r>
              <a:rPr lang="en-US" altLang="en-US" sz="2800" dirty="0"/>
              <a:t>24 </a:t>
            </a:r>
            <a:r>
              <a:rPr lang="en-US" altLang="en-US" sz="2800" dirty="0" err="1"/>
              <a:t>hrs</a:t>
            </a:r>
            <a:endParaRPr lang="en-US" altLang="en-US" sz="2800" dirty="0"/>
          </a:p>
        </p:txBody>
      </p:sp>
      <p:sp>
        <p:nvSpPr>
          <p:cNvPr id="86020" name="Text Box 46"/>
          <p:cNvSpPr txBox="1">
            <a:spLocks noChangeArrowheads="1"/>
          </p:cNvSpPr>
          <p:nvPr/>
        </p:nvSpPr>
        <p:spPr bwMode="auto">
          <a:xfrm>
            <a:off x="5643564" y="5305425"/>
            <a:ext cx="1103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dirty="0"/>
              <a:t>48 </a:t>
            </a:r>
            <a:r>
              <a:rPr lang="en-US" altLang="en-US" sz="2800" dirty="0" err="1"/>
              <a:t>hrs</a:t>
            </a:r>
            <a:endParaRPr lang="en-US" altLang="en-US" sz="2800" dirty="0"/>
          </a:p>
        </p:txBody>
      </p:sp>
      <p:sp>
        <p:nvSpPr>
          <p:cNvPr id="86021" name="Text Box 47"/>
          <p:cNvSpPr txBox="1">
            <a:spLocks noChangeArrowheads="1"/>
          </p:cNvSpPr>
          <p:nvPr/>
        </p:nvSpPr>
        <p:spPr bwMode="auto">
          <a:xfrm>
            <a:off x="8350251" y="5305425"/>
            <a:ext cx="11031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800" dirty="0"/>
              <a:t>72 </a:t>
            </a:r>
            <a:r>
              <a:rPr lang="en-US" altLang="en-US" sz="2800" dirty="0" err="1"/>
              <a:t>hrs</a:t>
            </a:r>
            <a:endParaRPr lang="en-US" altLang="en-US" sz="2800" dirty="0"/>
          </a:p>
        </p:txBody>
      </p:sp>
      <p:pic>
        <p:nvPicPr>
          <p:cNvPr id="86023" name="Picture 58" descr="105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5876" y="2971800"/>
            <a:ext cx="22193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4" name="Picture 59" descr="105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9226" y="2941638"/>
            <a:ext cx="2219325"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6" name="Rectangle 17"/>
          <p:cNvSpPr>
            <a:spLocks noChangeArrowheads="1"/>
          </p:cNvSpPr>
          <p:nvPr/>
        </p:nvSpPr>
        <p:spPr bwMode="auto">
          <a:xfrm>
            <a:off x="1768475" y="1852614"/>
            <a:ext cx="51435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SzTx/>
              <a:buFont typeface="CommonBullets"/>
              <a:buNone/>
            </a:pPr>
            <a:r>
              <a:rPr lang="en-US" altLang="en-US" sz="2800" i="1" dirty="0" err="1"/>
              <a:t>Burkholderia</a:t>
            </a:r>
            <a:r>
              <a:rPr lang="en-US" altLang="en-US" sz="2800" i="1" dirty="0"/>
              <a:t> mallei</a:t>
            </a:r>
          </a:p>
          <a:p>
            <a:pPr>
              <a:spcBef>
                <a:spcPct val="0"/>
              </a:spcBef>
              <a:buSzTx/>
              <a:buFont typeface="CommonBullets"/>
              <a:buNone/>
            </a:pPr>
            <a:r>
              <a:rPr lang="en-US" altLang="en-US" sz="2800" dirty="0"/>
              <a:t>on </a:t>
            </a:r>
            <a:r>
              <a:rPr lang="en-US" altLang="en-US" sz="2800" dirty="0" err="1" smtClean="0"/>
              <a:t>MacConkey</a:t>
            </a:r>
            <a:r>
              <a:rPr lang="en-US" altLang="en-US" sz="2800" dirty="0" smtClean="0"/>
              <a:t> </a:t>
            </a:r>
            <a:r>
              <a:rPr lang="en-US" altLang="en-US" sz="2800" dirty="0"/>
              <a:t>agar @ 35°C</a:t>
            </a:r>
          </a:p>
        </p:txBody>
      </p:sp>
      <p:sp>
        <p:nvSpPr>
          <p:cNvPr id="12" name="Rectangle 11"/>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426567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EB6E1BDF-1124-4CB5-8C98-2742DA0A9080}"/>
              </a:ext>
            </a:extLst>
          </p:cNvPr>
          <p:cNvSpPr>
            <a:spLocks noGrp="1" noChangeArrowheads="1"/>
          </p:cNvSpPr>
          <p:nvPr>
            <p:ph type="title"/>
          </p:nvPr>
        </p:nvSpPr>
        <p:spPr>
          <a:xfrm>
            <a:off x="1746250" y="274639"/>
            <a:ext cx="8978901" cy="661720"/>
          </a:xfrm>
        </p:spPr>
        <p:txBody>
          <a:bodyPr/>
          <a:lstStyle/>
          <a:p>
            <a:pPr algn="l" eaLnBrk="1" hangingPunct="1">
              <a:defRPr/>
            </a:pPr>
            <a:r>
              <a:rPr lang="en-US" i="1" dirty="0" err="1"/>
              <a:t>Burkholderia</a:t>
            </a:r>
            <a:r>
              <a:rPr lang="en-US" dirty="0"/>
              <a:t> spp. Safety Alert</a:t>
            </a:r>
            <a:endParaRPr lang="en-US" i="1" dirty="0"/>
          </a:p>
        </p:txBody>
      </p:sp>
      <p:sp>
        <p:nvSpPr>
          <p:cNvPr id="1565698" name="Rectangle 2">
            <a:extLst>
              <a:ext uri="{FF2B5EF4-FFF2-40B4-BE49-F238E27FC236}">
                <a16:creationId xmlns:a16="http://schemas.microsoft.com/office/drawing/2014/main" id="{38E2A3AE-A046-422E-B5FE-37AD9E57F8F0}"/>
              </a:ext>
            </a:extLst>
          </p:cNvPr>
          <p:cNvSpPr>
            <a:spLocks noGrp="1" noChangeArrowheads="1"/>
          </p:cNvSpPr>
          <p:nvPr>
            <p:ph idx="1"/>
          </p:nvPr>
        </p:nvSpPr>
        <p:spPr>
          <a:xfrm>
            <a:off x="1746250" y="2457450"/>
            <a:ext cx="8877300" cy="2062103"/>
          </a:xfrm>
        </p:spPr>
        <p:txBody>
          <a:bodyPr/>
          <a:lstStyle/>
          <a:p>
            <a:pPr eaLnBrk="1" hangingPunct="1">
              <a:buFont typeface="Wingdings" panose="05000000000000000000" pitchFamily="2" charset="2"/>
              <a:buNone/>
              <a:defRPr/>
            </a:pPr>
            <a:r>
              <a:rPr lang="en-US" dirty="0"/>
              <a:t>These are dangerous, highly virulent </a:t>
            </a:r>
            <a:r>
              <a:rPr lang="en-US" dirty="0" smtClean="0"/>
              <a:t>organisms and </a:t>
            </a:r>
            <a:r>
              <a:rPr lang="en-US" dirty="0"/>
              <a:t>should not be manipulated on an open bench.  Laboratory-acquired infections can occur.</a:t>
            </a:r>
          </a:p>
        </p:txBody>
      </p:sp>
    </p:spTree>
    <p:extLst>
      <p:ext uri="{BB962C8B-B14F-4D97-AF65-F5344CB8AC3E}">
        <p14:creationId xmlns:p14="http://schemas.microsoft.com/office/powerpoint/2010/main" val="92006854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565698">
                                            <p:txEl>
                                              <p:pRg st="0" end="0"/>
                                            </p:txEl>
                                          </p:spTgt>
                                        </p:tgtEl>
                                        <p:attrNameLst>
                                          <p:attrName>style.visibility</p:attrName>
                                        </p:attrNameLst>
                                      </p:cBhvr>
                                      <p:to>
                                        <p:strVal val="visible"/>
                                      </p:to>
                                    </p:set>
                                    <p:animEffect transition="in" filter="wipe(right)">
                                      <p:cBhvr>
                                        <p:cTn id="7" dur="500"/>
                                        <p:tgtEl>
                                          <p:spTgt spid="15656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5698"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7">
            <a:extLst>
              <a:ext uri="{FF2B5EF4-FFF2-40B4-BE49-F238E27FC236}">
                <a16:creationId xmlns:a16="http://schemas.microsoft.com/office/drawing/2014/main" id="{906DF600-BE95-4577-BD97-EF1DBF6C88E2}"/>
              </a:ext>
            </a:extLst>
          </p:cNvPr>
          <p:cNvSpPr>
            <a:spLocks noGrp="1" noChangeArrowheads="1"/>
          </p:cNvSpPr>
          <p:nvPr>
            <p:ph idx="1"/>
          </p:nvPr>
        </p:nvSpPr>
        <p:spPr>
          <a:xfrm>
            <a:off x="1824038" y="1600200"/>
            <a:ext cx="8901112" cy="5884688"/>
          </a:xfrm>
        </p:spPr>
        <p:txBody>
          <a:bodyPr/>
          <a:lstStyle/>
          <a:p>
            <a:pPr lvl="2" eaLnBrk="1" hangingPunct="1">
              <a:defRPr/>
            </a:pPr>
            <a:endParaRPr lang="en-US" sz="2800" dirty="0"/>
          </a:p>
          <a:p>
            <a:pPr lvl="1" eaLnBrk="1" hangingPunct="1">
              <a:buClr>
                <a:schemeClr val="bg2">
                  <a:lumMod val="10000"/>
                  <a:lumOff val="90000"/>
                </a:schemeClr>
              </a:buClr>
              <a:buFont typeface="Wingdings" panose="05000000000000000000" pitchFamily="2" charset="2"/>
              <a:buNone/>
              <a:defRPr/>
            </a:pPr>
            <a:r>
              <a:rPr lang="en-US" sz="3000" dirty="0"/>
              <a:t>Screening Tests</a:t>
            </a:r>
          </a:p>
          <a:p>
            <a:pPr lvl="2" eaLnBrk="1" hangingPunct="1">
              <a:buClr>
                <a:schemeClr val="bg2">
                  <a:lumMod val="10000"/>
                  <a:lumOff val="90000"/>
                </a:schemeClr>
              </a:buClr>
              <a:defRPr/>
            </a:pPr>
            <a:endParaRPr lang="en-US" sz="900" dirty="0"/>
          </a:p>
          <a:p>
            <a:pPr lvl="2" indent="-365760">
              <a:defRPr/>
            </a:pPr>
            <a:r>
              <a:rPr lang="en-US" sz="2800" dirty="0"/>
              <a:t>Oxidase</a:t>
            </a:r>
          </a:p>
          <a:p>
            <a:pPr lvl="2" indent="-365760">
              <a:defRPr/>
            </a:pPr>
            <a:r>
              <a:rPr lang="en-US" sz="2800" dirty="0" err="1"/>
              <a:t>Catalase</a:t>
            </a:r>
            <a:endParaRPr lang="en-US" sz="2800" dirty="0"/>
          </a:p>
          <a:p>
            <a:pPr lvl="2" indent="-365760">
              <a:defRPr/>
            </a:pPr>
            <a:r>
              <a:rPr lang="en-US" sz="2800" dirty="0"/>
              <a:t>Spot </a:t>
            </a:r>
            <a:r>
              <a:rPr lang="en-US" sz="2800" dirty="0" err="1"/>
              <a:t>indole</a:t>
            </a:r>
            <a:endParaRPr lang="en-US" sz="2800" dirty="0"/>
          </a:p>
          <a:p>
            <a:pPr lvl="2" indent="-365760">
              <a:defRPr/>
            </a:pPr>
            <a:r>
              <a:rPr lang="en-US" sz="2800" dirty="0" err="1"/>
              <a:t>Colistin</a:t>
            </a:r>
            <a:r>
              <a:rPr lang="en-US" sz="2800" dirty="0"/>
              <a:t> resistance </a:t>
            </a:r>
          </a:p>
          <a:p>
            <a:pPr lvl="2" indent="-365760">
              <a:defRPr/>
            </a:pPr>
            <a:r>
              <a:rPr lang="en-US" sz="2800" dirty="0"/>
              <a:t>Motility – using medium with TTC</a:t>
            </a:r>
          </a:p>
          <a:p>
            <a:pPr lvl="2" indent="-365760">
              <a:defRPr/>
            </a:pPr>
            <a:r>
              <a:rPr lang="en-US" sz="2800" dirty="0"/>
              <a:t>Susceptibility - </a:t>
            </a:r>
            <a:r>
              <a:rPr lang="en-US" sz="2800" dirty="0" smtClean="0"/>
              <a:t>Amoxicillin-</a:t>
            </a:r>
            <a:r>
              <a:rPr lang="en-US" sz="2800" dirty="0" err="1" smtClean="0"/>
              <a:t>clavulanate</a:t>
            </a:r>
            <a:r>
              <a:rPr lang="en-US" sz="2800" dirty="0" smtClean="0"/>
              <a:t>, </a:t>
            </a:r>
            <a:r>
              <a:rPr lang="en-US" sz="2800" dirty="0"/>
              <a:t>Penicillin </a:t>
            </a:r>
          </a:p>
          <a:p>
            <a:pPr eaLnBrk="1" hangingPunct="1">
              <a:defRPr/>
            </a:pPr>
            <a:endParaRPr lang="en-US" sz="2800" dirty="0"/>
          </a:p>
          <a:p>
            <a:pPr eaLnBrk="1" hangingPunct="1">
              <a:defRPr/>
            </a:pPr>
            <a:endParaRPr lang="en-US" dirty="0">
              <a:cs typeface="Arial" charset="0"/>
            </a:endParaRPr>
          </a:p>
        </p:txBody>
      </p:sp>
      <p:sp>
        <p:nvSpPr>
          <p:cNvPr id="8" name="Title 7"/>
          <p:cNvSpPr>
            <a:spLocks noGrp="1"/>
          </p:cNvSpPr>
          <p:nvPr>
            <p:ph type="title"/>
          </p:nvPr>
        </p:nvSpPr>
        <p:spPr>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13961908"/>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5" name="Rectangle 3">
            <a:extLst>
              <a:ext uri="{FF2B5EF4-FFF2-40B4-BE49-F238E27FC236}">
                <a16:creationId xmlns:a16="http://schemas.microsoft.com/office/drawing/2014/main" id="{6E3CF862-AF64-420A-94BA-7DC4A0B1E18D}"/>
              </a:ext>
            </a:extLst>
          </p:cNvPr>
          <p:cNvSpPr>
            <a:spLocks noGrp="1" noChangeArrowheads="1"/>
          </p:cNvSpPr>
          <p:nvPr>
            <p:ph type="body" sz="half" idx="1"/>
          </p:nvPr>
        </p:nvSpPr>
        <p:spPr>
          <a:xfrm>
            <a:off x="2047876" y="2009775"/>
            <a:ext cx="7000875" cy="4179606"/>
          </a:xfrm>
        </p:spPr>
        <p:txBody>
          <a:bodyPr/>
          <a:lstStyle/>
          <a:p>
            <a:pPr>
              <a:spcAft>
                <a:spcPts val="1200"/>
              </a:spcAft>
              <a:buClr>
                <a:srgbClr val="CEDAFF"/>
              </a:buClr>
              <a:buNone/>
              <a:defRPr/>
            </a:pPr>
            <a:r>
              <a:rPr lang="en-US" sz="2800" b="1" dirty="0"/>
              <a:t>Resistance to </a:t>
            </a:r>
            <a:r>
              <a:rPr lang="en-US" sz="2800" b="1" dirty="0" err="1"/>
              <a:t>colistin</a:t>
            </a:r>
            <a:endParaRPr lang="en-US" sz="2800" b="1" dirty="0"/>
          </a:p>
          <a:p>
            <a:pPr lvl="2" indent="-457200">
              <a:buSzPct val="100000"/>
              <a:defRPr/>
            </a:pPr>
            <a:r>
              <a:rPr lang="en-US" sz="2600" dirty="0"/>
              <a:t>Using KB disk diffusion assay</a:t>
            </a:r>
          </a:p>
          <a:p>
            <a:pPr marL="971550" lvl="2" indent="-285750">
              <a:buSzPct val="100000"/>
              <a:defRPr/>
            </a:pPr>
            <a:endParaRPr lang="en-US" sz="1600" dirty="0"/>
          </a:p>
          <a:p>
            <a:pPr lvl="2" indent="-457200">
              <a:buSzPct val="100000"/>
              <a:defRPr/>
            </a:pPr>
            <a:r>
              <a:rPr lang="en-US" sz="2600" dirty="0"/>
              <a:t>Zone / no zone on BAP, Chocolate,  or Mueller-Hinton</a:t>
            </a:r>
          </a:p>
          <a:p>
            <a:pPr marL="971550" lvl="2" indent="-285750">
              <a:buSzPct val="100000"/>
              <a:defRPr/>
            </a:pPr>
            <a:endParaRPr lang="en-US" sz="1600" dirty="0"/>
          </a:p>
          <a:p>
            <a:pPr lvl="2" indent="-457200">
              <a:buSzPct val="100000"/>
              <a:defRPr/>
            </a:pPr>
            <a:r>
              <a:rPr lang="en-US" sz="2600" dirty="0"/>
              <a:t>Growth / no growth on: </a:t>
            </a:r>
            <a:r>
              <a:rPr lang="en-US" dirty="0"/>
              <a:t>PC agar, BC agar (without gentamicin),Thayer-Martin agar </a:t>
            </a:r>
          </a:p>
          <a:p>
            <a:pPr eaLnBrk="1" hangingPunct="1">
              <a:buFont typeface="Wingdings" panose="05000000000000000000" pitchFamily="2" charset="2"/>
              <a:buNone/>
              <a:defRPr/>
            </a:pPr>
            <a:endParaRPr lang="en-US" sz="1800" u="sng" dirty="0"/>
          </a:p>
        </p:txBody>
      </p:sp>
      <p:sp>
        <p:nvSpPr>
          <p:cNvPr id="8" name="Title 7"/>
          <p:cNvSpPr>
            <a:spLocks noGrp="1"/>
          </p:cNvSpPr>
          <p:nvPr>
            <p:ph type="title"/>
          </p:nvPr>
        </p:nvSpPr>
        <p:spPr>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939542175"/>
      </p:ext>
    </p:extLst>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082" name="Rectangle 2">
            <a:extLst>
              <a:ext uri="{FF2B5EF4-FFF2-40B4-BE49-F238E27FC236}">
                <a16:creationId xmlns:a16="http://schemas.microsoft.com/office/drawing/2014/main" id="{2EA39721-6F32-44FA-8EB6-B14C54638CA2}"/>
              </a:ext>
            </a:extLst>
          </p:cNvPr>
          <p:cNvSpPr>
            <a:spLocks noGrp="1" noChangeArrowheads="1"/>
          </p:cNvSpPr>
          <p:nvPr>
            <p:ph type="title"/>
          </p:nvPr>
        </p:nvSpPr>
        <p:spPr>
          <a:xfrm>
            <a:off x="3308116" y="481013"/>
            <a:ext cx="8216430" cy="677108"/>
          </a:xfrm>
        </p:spPr>
        <p:txBody>
          <a:bodyPr/>
          <a:lstStyle/>
          <a:p>
            <a:pPr eaLnBrk="1" hangingPunct="1">
              <a:defRPr/>
            </a:pPr>
            <a:r>
              <a:rPr lang="en-US" sz="2000"/>
              <a:t/>
            </a:r>
            <a:br>
              <a:rPr lang="en-US" sz="2000"/>
            </a:br>
            <a:endParaRPr lang="en-US" sz="2100"/>
          </a:p>
        </p:txBody>
      </p:sp>
      <p:sp>
        <p:nvSpPr>
          <p:cNvPr id="131075" name="Rectangle 3">
            <a:extLst>
              <a:ext uri="{FF2B5EF4-FFF2-40B4-BE49-F238E27FC236}">
                <a16:creationId xmlns:a16="http://schemas.microsoft.com/office/drawing/2014/main" id="{42DB94EA-507B-4E4C-8EA2-195E925C872E}"/>
              </a:ext>
            </a:extLst>
          </p:cNvPr>
          <p:cNvSpPr>
            <a:spLocks noGrp="1" noChangeArrowheads="1"/>
          </p:cNvSpPr>
          <p:nvPr>
            <p:ph type="body" sz="half" idx="1"/>
          </p:nvPr>
        </p:nvSpPr>
        <p:spPr>
          <a:xfrm>
            <a:off x="2047876" y="2009776"/>
            <a:ext cx="7000875" cy="855619"/>
          </a:xfrm>
        </p:spPr>
        <p:txBody>
          <a:bodyPr/>
          <a:lstStyle/>
          <a:p>
            <a:pPr algn="ctr" eaLnBrk="1" hangingPunct="1">
              <a:buFont typeface="Wingdings" panose="05000000000000000000" pitchFamily="2" charset="2"/>
              <a:buNone/>
              <a:defRPr/>
            </a:pPr>
            <a:r>
              <a:rPr lang="en-US" sz="2800" dirty="0"/>
              <a:t>Resistance to </a:t>
            </a:r>
            <a:r>
              <a:rPr lang="en-US" sz="2800" dirty="0" err="1"/>
              <a:t>colistin</a:t>
            </a:r>
            <a:r>
              <a:rPr lang="en-US" sz="2800" dirty="0"/>
              <a:t> using disc diffusion</a:t>
            </a:r>
          </a:p>
          <a:p>
            <a:pPr eaLnBrk="1" hangingPunct="1">
              <a:buFont typeface="Wingdings" panose="05000000000000000000" pitchFamily="2" charset="2"/>
              <a:buNone/>
              <a:defRPr/>
            </a:pPr>
            <a:endParaRPr lang="en-US" sz="1800" dirty="0"/>
          </a:p>
        </p:txBody>
      </p:sp>
      <p:pic>
        <p:nvPicPr>
          <p:cNvPr id="92165" name="Picture 15" descr="g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1075" y="2900363"/>
            <a:ext cx="4064000" cy="335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860554877"/>
      </p:ext>
    </p:extLst>
  </p:cSld>
  <p:clrMapOvr>
    <a:masterClrMapping/>
  </p:clrMapOvr>
  <p:transition spd="med">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3" descr="107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3804" y="3581400"/>
            <a:ext cx="1954213" cy="1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Rectangle 4"/>
          <p:cNvSpPr>
            <a:spLocks noChangeArrowheads="1"/>
          </p:cNvSpPr>
          <p:nvPr/>
        </p:nvSpPr>
        <p:spPr bwMode="auto">
          <a:xfrm>
            <a:off x="3560764" y="5599113"/>
            <a:ext cx="8402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30000"/>
              </a:spcBef>
              <a:buClrTx/>
              <a:buSzTx/>
              <a:buFontTx/>
              <a:buNone/>
            </a:pPr>
            <a:r>
              <a:rPr lang="en-US" altLang="en-US" sz="2000" dirty="0"/>
              <a:t>24 </a:t>
            </a:r>
            <a:r>
              <a:rPr lang="en-US" altLang="en-US" sz="2000" dirty="0" err="1"/>
              <a:t>hrs</a:t>
            </a:r>
            <a:endParaRPr lang="en-US" altLang="en-US" sz="2000" dirty="0"/>
          </a:p>
        </p:txBody>
      </p:sp>
      <p:sp>
        <p:nvSpPr>
          <p:cNvPr id="94212" name="Text Box 5"/>
          <p:cNvSpPr txBox="1">
            <a:spLocks noChangeArrowheads="1"/>
          </p:cNvSpPr>
          <p:nvPr/>
        </p:nvSpPr>
        <p:spPr bwMode="auto">
          <a:xfrm>
            <a:off x="6110289" y="5519738"/>
            <a:ext cx="8402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000"/>
              <a:t>48 hrs</a:t>
            </a:r>
          </a:p>
        </p:txBody>
      </p:sp>
      <p:sp>
        <p:nvSpPr>
          <p:cNvPr id="94213" name="Text Box 6"/>
          <p:cNvSpPr txBox="1">
            <a:spLocks noChangeArrowheads="1"/>
          </p:cNvSpPr>
          <p:nvPr/>
        </p:nvSpPr>
        <p:spPr bwMode="auto">
          <a:xfrm>
            <a:off x="8642351" y="5513388"/>
            <a:ext cx="8402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000"/>
              <a:t>72 hrs</a:t>
            </a:r>
          </a:p>
        </p:txBody>
      </p:sp>
      <p:pic>
        <p:nvPicPr>
          <p:cNvPr id="94215" name="Picture 11" descr="107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426" y="3567113"/>
            <a:ext cx="1954213"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12" descr="107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1423" y="3581400"/>
            <a:ext cx="1962150"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8" name="Rectangle 16"/>
          <p:cNvSpPr>
            <a:spLocks noChangeArrowheads="1"/>
          </p:cNvSpPr>
          <p:nvPr/>
        </p:nvSpPr>
        <p:spPr bwMode="auto">
          <a:xfrm>
            <a:off x="1738312" y="2041525"/>
            <a:ext cx="8853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SzTx/>
              <a:buFont typeface="CommonBullets"/>
              <a:buNone/>
            </a:pPr>
            <a:r>
              <a:rPr lang="en-US" altLang="en-US" sz="2400" i="1" dirty="0" err="1"/>
              <a:t>Burkholderia</a:t>
            </a:r>
            <a:r>
              <a:rPr lang="en-US" altLang="en-US" sz="2400" i="1" dirty="0"/>
              <a:t> mallei </a:t>
            </a:r>
            <a:r>
              <a:rPr lang="en-US" altLang="en-US" sz="2400" dirty="0"/>
              <a:t>resistance to </a:t>
            </a:r>
            <a:r>
              <a:rPr lang="en-US" altLang="en-US" sz="2400" dirty="0" err="1"/>
              <a:t>polymyxin</a:t>
            </a:r>
            <a:r>
              <a:rPr lang="en-US" altLang="en-US" sz="2400" dirty="0"/>
              <a:t> B using PC agar @ 35°C</a:t>
            </a:r>
          </a:p>
          <a:p>
            <a:pPr>
              <a:spcBef>
                <a:spcPct val="0"/>
              </a:spcBef>
              <a:buSzTx/>
              <a:buFont typeface="CommonBullets"/>
              <a:buNone/>
            </a:pPr>
            <a:r>
              <a:rPr lang="en-US" altLang="en-US" sz="2400" dirty="0" smtClean="0"/>
              <a:t>(also </a:t>
            </a:r>
            <a:r>
              <a:rPr lang="en-US" altLang="en-US" sz="2400" dirty="0"/>
              <a:t>can use B. </a:t>
            </a:r>
            <a:r>
              <a:rPr lang="en-US" altLang="en-US" sz="2400" dirty="0" err="1"/>
              <a:t>cepacia</a:t>
            </a:r>
            <a:r>
              <a:rPr lang="en-US" altLang="en-US" sz="2400" dirty="0"/>
              <a:t> agar )</a:t>
            </a:r>
          </a:p>
        </p:txBody>
      </p:sp>
      <p:sp>
        <p:nvSpPr>
          <p:cNvPr id="13" name="Title 12"/>
          <p:cNvSpPr>
            <a:spLocks noGrp="1"/>
          </p:cNvSpPr>
          <p:nvPr>
            <p:ph type="title"/>
          </p:nvPr>
        </p:nvSpPr>
        <p:spPr>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1484697763"/>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3987" name="Rectangle 3">
            <a:extLst>
              <a:ext uri="{FF2B5EF4-FFF2-40B4-BE49-F238E27FC236}">
                <a16:creationId xmlns:a16="http://schemas.microsoft.com/office/drawing/2014/main" id="{6F1F8D66-2C10-4CA7-BCB2-1086859F2E26}"/>
              </a:ext>
            </a:extLst>
          </p:cNvPr>
          <p:cNvSpPr>
            <a:spLocks noGrp="1" noChangeArrowheads="1"/>
          </p:cNvSpPr>
          <p:nvPr>
            <p:ph idx="1"/>
          </p:nvPr>
        </p:nvSpPr>
        <p:spPr>
          <a:xfrm>
            <a:off x="1771650" y="2238376"/>
            <a:ext cx="8896350" cy="880241"/>
          </a:xfrm>
        </p:spPr>
        <p:txBody>
          <a:bodyPr/>
          <a:lstStyle/>
          <a:p>
            <a:pPr eaLnBrk="1" hangingPunct="1">
              <a:defRPr/>
            </a:pPr>
            <a:endParaRPr lang="en-US" sz="2000" u="sng" dirty="0"/>
          </a:p>
          <a:p>
            <a:pPr lvl="1" eaLnBrk="1" hangingPunct="1">
              <a:buFont typeface="Wingdings" panose="05000000000000000000" pitchFamily="2" charset="2"/>
              <a:buNone/>
              <a:defRPr/>
            </a:pPr>
            <a:r>
              <a:rPr lang="en-US" sz="2600" dirty="0"/>
              <a:t>Motility</a:t>
            </a:r>
          </a:p>
        </p:txBody>
      </p:sp>
      <p:pic>
        <p:nvPicPr>
          <p:cNvPr id="96261" name="Picture 19" descr="tz"/>
          <p:cNvPicPr>
            <a:picLocks noChangeAspect="1" noChangeArrowheads="1"/>
          </p:cNvPicPr>
          <p:nvPr/>
        </p:nvPicPr>
        <p:blipFill>
          <a:blip r:embed="rId3">
            <a:extLst>
              <a:ext uri="{28A0092B-C50C-407E-A947-70E740481C1C}">
                <a14:useLocalDpi xmlns:a14="http://schemas.microsoft.com/office/drawing/2010/main" val="0"/>
              </a:ext>
            </a:extLst>
          </a:blip>
          <a:srcRect l="3915"/>
          <a:stretch>
            <a:fillRect/>
          </a:stretch>
        </p:blipFill>
        <p:spPr bwMode="auto">
          <a:xfrm>
            <a:off x="5886451" y="2300289"/>
            <a:ext cx="2805113" cy="376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22">
            <a:extLst>
              <a:ext uri="{FF2B5EF4-FFF2-40B4-BE49-F238E27FC236}">
                <a16:creationId xmlns:a16="http://schemas.microsoft.com/office/drawing/2014/main" id="{E2F676B3-585D-4E9D-9C05-6DA40DE0E23C}"/>
              </a:ext>
            </a:extLst>
          </p:cNvPr>
          <p:cNvSpPr txBox="1">
            <a:spLocks noChangeArrowheads="1"/>
          </p:cNvSpPr>
          <p:nvPr/>
        </p:nvSpPr>
        <p:spPr bwMode="auto">
          <a:xfrm>
            <a:off x="7288213" y="4176713"/>
            <a:ext cx="3295650" cy="400050"/>
          </a:xfrm>
          <a:prstGeom prst="rect">
            <a:avLst/>
          </a:prstGeom>
          <a:noFill/>
          <a:ln w="9525" algn="ctr">
            <a:noFill/>
            <a:miter lim="800000"/>
            <a:headEnd/>
            <a:tailEnd/>
          </a:ln>
          <a:effectLst/>
        </p:spPr>
        <p:txBody>
          <a:bodyPr lIns="0" rIns="0" anchor="ctr" anchorCtr="1">
            <a:spAutoFit/>
          </a:bodyPr>
          <a:lstStyle/>
          <a:p>
            <a:pPr marL="1143000" indent="-228600">
              <a:spcBef>
                <a:spcPct val="50000"/>
              </a:spcBef>
              <a:defRPr/>
            </a:pPr>
            <a:r>
              <a:rPr lang="en-US" sz="2000" dirty="0">
                <a:effectLst>
                  <a:outerShdw blurRad="38100" dist="38100" dir="2700000" algn="tl">
                    <a:srgbClr val="000000"/>
                  </a:outerShdw>
                </a:effectLst>
              </a:rPr>
              <a:t>POSITIVE</a:t>
            </a:r>
          </a:p>
        </p:txBody>
      </p:sp>
      <p:sp>
        <p:nvSpPr>
          <p:cNvPr id="11" name="Text Box 23">
            <a:extLst>
              <a:ext uri="{FF2B5EF4-FFF2-40B4-BE49-F238E27FC236}">
                <a16:creationId xmlns:a16="http://schemas.microsoft.com/office/drawing/2014/main" id="{58641A96-D2D0-4CE6-BB52-21685324C665}"/>
              </a:ext>
            </a:extLst>
          </p:cNvPr>
          <p:cNvSpPr txBox="1">
            <a:spLocks noChangeArrowheads="1"/>
          </p:cNvSpPr>
          <p:nvPr/>
        </p:nvSpPr>
        <p:spPr bwMode="auto">
          <a:xfrm>
            <a:off x="1752600" y="3371850"/>
            <a:ext cx="2266950" cy="369332"/>
          </a:xfrm>
          <a:prstGeom prst="rect">
            <a:avLst/>
          </a:prstGeom>
          <a:noFill/>
          <a:ln w="9525" algn="ctr">
            <a:noFill/>
            <a:miter lim="800000"/>
            <a:headEnd/>
            <a:tailEnd/>
          </a:ln>
          <a:effectLst/>
        </p:spPr>
        <p:txBody>
          <a:bodyPr lIns="0" rIns="0">
            <a:spAutoFit/>
          </a:bodyPr>
          <a:lstStyle/>
          <a:p>
            <a:pPr marL="1371600" indent="-457200">
              <a:spcBef>
                <a:spcPct val="50000"/>
              </a:spcBef>
              <a:defRPr/>
            </a:pPr>
            <a:endParaRPr lang="en-US">
              <a:effectLst>
                <a:outerShdw blurRad="38100" dist="38100" dir="2700000" algn="tl">
                  <a:srgbClr val="000000"/>
                </a:outerShdw>
              </a:effectLst>
            </a:endParaRPr>
          </a:p>
        </p:txBody>
      </p:sp>
      <p:sp>
        <p:nvSpPr>
          <p:cNvPr id="14" name="Rectangle 6">
            <a:extLst>
              <a:ext uri="{FF2B5EF4-FFF2-40B4-BE49-F238E27FC236}">
                <a16:creationId xmlns:a16="http://schemas.microsoft.com/office/drawing/2014/main" id="{333AF4E5-294E-44CE-8997-A6CE0CD75B99}"/>
              </a:ext>
            </a:extLst>
          </p:cNvPr>
          <p:cNvSpPr>
            <a:spLocks noChangeArrowheads="1"/>
          </p:cNvSpPr>
          <p:nvPr/>
        </p:nvSpPr>
        <p:spPr bwMode="auto">
          <a:xfrm>
            <a:off x="3422651" y="4176713"/>
            <a:ext cx="2085975" cy="1231900"/>
          </a:xfrm>
          <a:prstGeom prst="rect">
            <a:avLst/>
          </a:prstGeom>
          <a:noFill/>
          <a:ln>
            <a:noFill/>
          </a:ln>
          <a:extLst/>
        </p:spPr>
        <p:txBody>
          <a:bodyPr>
            <a:spAutoFit/>
          </a:bodyPr>
          <a:lstStyle/>
          <a:p>
            <a:pPr marL="342900" indent="-342900" algn="ctr">
              <a:lnSpc>
                <a:spcPct val="70000"/>
              </a:lnSpc>
              <a:spcBef>
                <a:spcPct val="30000"/>
              </a:spcBef>
              <a:defRPr/>
            </a:pPr>
            <a:r>
              <a:rPr lang="en-US" sz="2000" dirty="0">
                <a:effectLst>
                  <a:outerShdw blurRad="38100" dist="38100" dir="2700000" algn="tl">
                    <a:srgbClr val="000000">
                      <a:alpha val="43137"/>
                    </a:srgbClr>
                  </a:outerShdw>
                </a:effectLst>
              </a:rPr>
              <a:t>NEGATIVE</a:t>
            </a:r>
          </a:p>
          <a:p>
            <a:pPr marL="342900" indent="-342900" algn="ctr">
              <a:lnSpc>
                <a:spcPct val="70000"/>
              </a:lnSpc>
              <a:spcBef>
                <a:spcPct val="30000"/>
              </a:spcBef>
              <a:defRPr/>
            </a:pPr>
            <a:endParaRPr lang="en-US" sz="2000" dirty="0"/>
          </a:p>
          <a:p>
            <a:pPr marL="342900" indent="-342900" algn="ctr">
              <a:lnSpc>
                <a:spcPct val="70000"/>
              </a:lnSpc>
              <a:spcBef>
                <a:spcPct val="30000"/>
              </a:spcBef>
              <a:defRPr/>
            </a:pPr>
            <a:r>
              <a:rPr lang="en-US" sz="2000" i="1" dirty="0" err="1"/>
              <a:t>Burkholderia</a:t>
            </a:r>
            <a:endParaRPr lang="en-US" sz="2000" i="1" dirty="0"/>
          </a:p>
          <a:p>
            <a:pPr marL="342900" indent="-342900" algn="ctr">
              <a:lnSpc>
                <a:spcPct val="70000"/>
              </a:lnSpc>
              <a:spcBef>
                <a:spcPct val="30000"/>
              </a:spcBef>
              <a:defRPr/>
            </a:pPr>
            <a:r>
              <a:rPr lang="en-US" sz="2000" i="1" dirty="0"/>
              <a:t>mallei</a:t>
            </a:r>
          </a:p>
        </p:txBody>
      </p:sp>
      <p:sp>
        <p:nvSpPr>
          <p:cNvPr id="12" name="Rectangle 11"/>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709452604"/>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grpId="0" nodeType="withEffect">
                                  <p:stCondLst>
                                    <p:cond delay="0"/>
                                  </p:stCondLst>
                                  <p:childTnLst>
                                    <p:set>
                                      <p:cBhvr>
                                        <p:cTn id="6" dur="1" fill="hold">
                                          <p:stCondLst>
                                            <p:cond delay="0"/>
                                          </p:stCondLst>
                                        </p:cTn>
                                        <p:tgtEl>
                                          <p:spTgt spid="1193987">
                                            <p:txEl>
                                              <p:pRg st="1" end="1"/>
                                            </p:txEl>
                                          </p:spTgt>
                                        </p:tgtEl>
                                        <p:attrNameLst>
                                          <p:attrName>style.visibility</p:attrName>
                                        </p:attrNameLst>
                                      </p:cBhvr>
                                      <p:to>
                                        <p:strVal val="visible"/>
                                      </p:to>
                                    </p:set>
                                    <p:anim calcmode="lin" valueType="num">
                                      <p:cBhvr additive="base">
                                        <p:cTn id="7" dur="500" fill="hold"/>
                                        <p:tgtEl>
                                          <p:spTgt spid="1193987">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9398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3987"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7">
            <a:extLst>
              <a:ext uri="{FF2B5EF4-FFF2-40B4-BE49-F238E27FC236}">
                <a16:creationId xmlns:a16="http://schemas.microsoft.com/office/drawing/2014/main" id="{DEBC1A1A-1C43-4F48-A11C-AD6C4DDACE96}"/>
              </a:ext>
            </a:extLst>
          </p:cNvPr>
          <p:cNvSpPr>
            <a:spLocks noGrp="1" noChangeArrowheads="1"/>
          </p:cNvSpPr>
          <p:nvPr>
            <p:ph idx="1"/>
          </p:nvPr>
        </p:nvSpPr>
        <p:spPr>
          <a:xfrm>
            <a:off x="1524000" y="1295400"/>
            <a:ext cx="8901112" cy="6555641"/>
          </a:xfrm>
        </p:spPr>
        <p:txBody>
          <a:bodyPr/>
          <a:lstStyle/>
          <a:p>
            <a:pPr lvl="1" eaLnBrk="1" hangingPunct="1">
              <a:buClr>
                <a:schemeClr val="bg2">
                  <a:lumMod val="10000"/>
                  <a:lumOff val="90000"/>
                </a:schemeClr>
              </a:buClr>
              <a:buFont typeface="Wingdings" panose="05000000000000000000" pitchFamily="2" charset="2"/>
              <a:buNone/>
              <a:defRPr/>
            </a:pPr>
            <a:r>
              <a:rPr lang="en-US" sz="3000" dirty="0" smtClean="0"/>
              <a:t>Screening </a:t>
            </a:r>
            <a:r>
              <a:rPr lang="en-US" sz="3000" dirty="0"/>
              <a:t>Tests results: </a:t>
            </a:r>
          </a:p>
          <a:p>
            <a:pPr lvl="2" indent="-365760">
              <a:defRPr/>
            </a:pPr>
            <a:r>
              <a:rPr lang="en-US" sz="3000" dirty="0"/>
              <a:t>Oxidase - variable ( mostly negative ) </a:t>
            </a:r>
          </a:p>
          <a:p>
            <a:pPr lvl="2" indent="-365760">
              <a:defRPr/>
            </a:pPr>
            <a:r>
              <a:rPr lang="en-US" sz="3000" dirty="0" err="1"/>
              <a:t>Catalase</a:t>
            </a:r>
            <a:r>
              <a:rPr lang="en-US" sz="3000" dirty="0"/>
              <a:t> - positive</a:t>
            </a:r>
          </a:p>
          <a:p>
            <a:pPr lvl="2" indent="-365760">
              <a:defRPr/>
            </a:pPr>
            <a:r>
              <a:rPr lang="en-US" sz="3000" dirty="0"/>
              <a:t>Spot </a:t>
            </a:r>
            <a:r>
              <a:rPr lang="en-US" sz="3000" dirty="0" err="1"/>
              <a:t>indole</a:t>
            </a:r>
            <a:r>
              <a:rPr lang="en-US" sz="3000" dirty="0"/>
              <a:t> - negative</a:t>
            </a:r>
          </a:p>
          <a:p>
            <a:pPr lvl="2" indent="-365760">
              <a:defRPr/>
            </a:pPr>
            <a:r>
              <a:rPr lang="en-US" sz="3000" dirty="0" err="1"/>
              <a:t>Colistin</a:t>
            </a:r>
            <a:r>
              <a:rPr lang="en-US" sz="3000" dirty="0"/>
              <a:t> resistance - no zone</a:t>
            </a:r>
          </a:p>
          <a:p>
            <a:pPr lvl="2" indent="-365760">
              <a:defRPr/>
            </a:pPr>
            <a:r>
              <a:rPr lang="en-US" sz="3000" dirty="0"/>
              <a:t>Motility - negative  (using medium with TTC)</a:t>
            </a:r>
          </a:p>
          <a:p>
            <a:pPr lvl="2" indent="-365760">
              <a:defRPr/>
            </a:pPr>
            <a:r>
              <a:rPr lang="en-US" sz="3000" dirty="0"/>
              <a:t>No growth at 42°C</a:t>
            </a:r>
          </a:p>
          <a:p>
            <a:pPr lvl="2" indent="-365760">
              <a:defRPr/>
            </a:pPr>
            <a:r>
              <a:rPr lang="en-US" sz="3000" dirty="0"/>
              <a:t>Amoxicillin-</a:t>
            </a:r>
            <a:r>
              <a:rPr lang="en-US" sz="3000" dirty="0" err="1"/>
              <a:t>clavulanate</a:t>
            </a:r>
            <a:r>
              <a:rPr lang="en-US" sz="3000" dirty="0"/>
              <a:t> susceptible, Penicillin resistant</a:t>
            </a:r>
          </a:p>
          <a:p>
            <a:pPr lvl="2" eaLnBrk="1" hangingPunct="1">
              <a:buClr>
                <a:schemeClr val="bg2">
                  <a:lumMod val="10000"/>
                  <a:lumOff val="90000"/>
                </a:schemeClr>
              </a:buClr>
              <a:buFont typeface="Wingdings" panose="05000000000000000000" pitchFamily="2" charset="2"/>
              <a:buNone/>
              <a:defRPr/>
            </a:pPr>
            <a:endParaRPr lang="en-US" sz="3000" dirty="0"/>
          </a:p>
          <a:p>
            <a:pPr eaLnBrk="1" hangingPunct="1">
              <a:defRPr/>
            </a:pPr>
            <a:endParaRPr lang="en-US" sz="2800" dirty="0"/>
          </a:p>
          <a:p>
            <a:pPr eaLnBrk="1" hangingPunct="1">
              <a:defRPr/>
            </a:pPr>
            <a:endParaRPr lang="en-US" dirty="0">
              <a:cs typeface="Arial" charset="0"/>
            </a:endParaRPr>
          </a:p>
        </p:txBody>
      </p:sp>
      <p:sp>
        <p:nvSpPr>
          <p:cNvPr id="8" name="Title 7"/>
          <p:cNvSpPr>
            <a:spLocks noGrp="1"/>
          </p:cNvSpPr>
          <p:nvPr>
            <p:ph type="title"/>
          </p:nvPr>
        </p:nvSpPr>
        <p:spPr>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1526864848"/>
      </p:ext>
    </p:extLst>
  </p:cSld>
  <p:clrMapOvr>
    <a:masterClrMapping/>
  </p:clrMapOvr>
  <p:transition spd="med">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8738" name="Rectangle 2">
            <a:extLst>
              <a:ext uri="{FF2B5EF4-FFF2-40B4-BE49-F238E27FC236}">
                <a16:creationId xmlns:a16="http://schemas.microsoft.com/office/drawing/2014/main" id="{BEEA5DF4-266B-4154-993E-5F8AF815E8C6}"/>
              </a:ext>
            </a:extLst>
          </p:cNvPr>
          <p:cNvSpPr>
            <a:spLocks noGrp="1" noChangeArrowheads="1"/>
          </p:cNvSpPr>
          <p:nvPr>
            <p:ph type="title"/>
          </p:nvPr>
        </p:nvSpPr>
        <p:spPr>
          <a:xfrm>
            <a:off x="2917825" y="457200"/>
            <a:ext cx="7918450" cy="677108"/>
          </a:xfrm>
        </p:spPr>
        <p:txBody>
          <a:bodyPr/>
          <a:lstStyle/>
          <a:p>
            <a:pPr eaLnBrk="1" hangingPunct="1">
              <a:defRPr/>
            </a:pPr>
            <a:r>
              <a:rPr lang="en-US" sz="2000"/>
              <a:t/>
            </a:r>
            <a:br>
              <a:rPr lang="en-US" sz="2000"/>
            </a:br>
            <a:endParaRPr lang="en-US" sz="2100"/>
          </a:p>
        </p:txBody>
      </p:sp>
      <p:sp>
        <p:nvSpPr>
          <p:cNvPr id="1268739" name="Rectangle 3">
            <a:extLst>
              <a:ext uri="{FF2B5EF4-FFF2-40B4-BE49-F238E27FC236}">
                <a16:creationId xmlns:a16="http://schemas.microsoft.com/office/drawing/2014/main" id="{BA2E5739-5C81-49A8-B808-0DD0C689DF15}"/>
              </a:ext>
            </a:extLst>
          </p:cNvPr>
          <p:cNvSpPr>
            <a:spLocks noGrp="1" noChangeArrowheads="1"/>
          </p:cNvSpPr>
          <p:nvPr>
            <p:ph idx="1"/>
          </p:nvPr>
        </p:nvSpPr>
        <p:spPr>
          <a:xfrm>
            <a:off x="1771650" y="2238375"/>
            <a:ext cx="8896350" cy="3970318"/>
          </a:xfrm>
        </p:spPr>
        <p:txBody>
          <a:bodyPr/>
          <a:lstStyle/>
          <a:p>
            <a:pPr eaLnBrk="1" hangingPunct="1">
              <a:buFont typeface="Wingdings" panose="05000000000000000000" pitchFamily="2" charset="2"/>
              <a:buNone/>
              <a:defRPr/>
            </a:pPr>
            <a:r>
              <a:rPr lang="en-US" dirty="0"/>
              <a:t>Optional screening tests: </a:t>
            </a:r>
            <a:r>
              <a:rPr lang="en-US" dirty="0" err="1"/>
              <a:t>arginine</a:t>
            </a:r>
            <a:r>
              <a:rPr lang="en-US" dirty="0"/>
              <a:t> </a:t>
            </a:r>
            <a:r>
              <a:rPr lang="en-US" dirty="0" err="1"/>
              <a:t>dihydrolase</a:t>
            </a:r>
            <a:endParaRPr lang="en-US" dirty="0"/>
          </a:p>
          <a:p>
            <a:pPr eaLnBrk="1" hangingPunct="1">
              <a:defRPr/>
            </a:pPr>
            <a:endParaRPr lang="en-US" sz="2000" u="sng" dirty="0"/>
          </a:p>
          <a:p>
            <a:pPr lvl="1" eaLnBrk="1" hangingPunct="1">
              <a:buFont typeface="Arial" panose="020B0604020202020204" pitchFamily="34" charset="0"/>
              <a:buChar char="•"/>
              <a:defRPr/>
            </a:pPr>
            <a:r>
              <a:rPr lang="en-US" i="1" dirty="0"/>
              <a:t>B. mallei </a:t>
            </a:r>
            <a:r>
              <a:rPr lang="en-US" dirty="0"/>
              <a:t>is positive </a:t>
            </a:r>
          </a:p>
          <a:p>
            <a:pPr lvl="1" eaLnBrk="1" hangingPunct="1">
              <a:buFont typeface="Arial" panose="020B0604020202020204" pitchFamily="34" charset="0"/>
              <a:buChar char="•"/>
              <a:defRPr/>
            </a:pPr>
            <a:endParaRPr lang="en-US" dirty="0"/>
          </a:p>
          <a:p>
            <a:pPr lvl="1" eaLnBrk="1" hangingPunct="1">
              <a:buFont typeface="Arial" panose="020B0604020202020204" pitchFamily="34" charset="0"/>
              <a:buChar char="•"/>
              <a:defRPr/>
            </a:pPr>
            <a:r>
              <a:rPr lang="en-US" dirty="0"/>
              <a:t>This test will distinguish between </a:t>
            </a:r>
            <a:r>
              <a:rPr lang="en-US" i="1" dirty="0" err="1"/>
              <a:t>Burkholderia</a:t>
            </a:r>
            <a:r>
              <a:rPr lang="en-US" dirty="0"/>
              <a:t> spp. (+) and </a:t>
            </a:r>
            <a:r>
              <a:rPr lang="en-US" i="1" dirty="0"/>
              <a:t>Pseudomonas </a:t>
            </a:r>
            <a:r>
              <a:rPr lang="en-US" i="1" dirty="0" err="1" smtClean="0"/>
              <a:t>stutzeri</a:t>
            </a:r>
            <a:endParaRPr lang="en-US" dirty="0"/>
          </a:p>
          <a:p>
            <a:pPr lvl="1" eaLnBrk="1" hangingPunct="1">
              <a:defRPr/>
            </a:pPr>
            <a:endParaRPr lang="en-US" dirty="0"/>
          </a:p>
          <a:p>
            <a:pPr lvl="1" eaLnBrk="1" hangingPunct="1">
              <a:defRPr/>
            </a:pPr>
            <a:endParaRPr lang="en-US" dirty="0"/>
          </a:p>
        </p:txBody>
      </p:sp>
      <p:sp>
        <p:nvSpPr>
          <p:cNvPr id="7" name="Rectangle 6"/>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3699818597"/>
      </p:ext>
    </p:extLst>
  </p:cSld>
  <p:clrMapOvr>
    <a:masterClrMapping/>
  </p:clrMapOvr>
  <p:transition spd="med">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9" descr="ar"/>
          <p:cNvPicPr>
            <a:picLocks noChangeAspect="1" noChangeArrowheads="1"/>
          </p:cNvPicPr>
          <p:nvPr/>
        </p:nvPicPr>
        <p:blipFill>
          <a:blip r:embed="rId3">
            <a:extLst>
              <a:ext uri="{28A0092B-C50C-407E-A947-70E740481C1C}">
                <a14:useLocalDpi xmlns:a14="http://schemas.microsoft.com/office/drawing/2010/main" val="0"/>
              </a:ext>
            </a:extLst>
          </a:blip>
          <a:srcRect l="1320" r="47789"/>
          <a:stretch>
            <a:fillRect/>
          </a:stretch>
        </p:blipFill>
        <p:spPr bwMode="auto">
          <a:xfrm>
            <a:off x="6313489" y="2028825"/>
            <a:ext cx="2447925"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63" name="Text Box 3">
            <a:extLst>
              <a:ext uri="{FF2B5EF4-FFF2-40B4-BE49-F238E27FC236}">
                <a16:creationId xmlns:a16="http://schemas.microsoft.com/office/drawing/2014/main" id="{E9A35522-E00D-4653-8B0A-BDDA5B14CD36}"/>
              </a:ext>
            </a:extLst>
          </p:cNvPr>
          <p:cNvSpPr txBox="1">
            <a:spLocks noChangeArrowheads="1"/>
          </p:cNvSpPr>
          <p:nvPr/>
        </p:nvSpPr>
        <p:spPr bwMode="auto">
          <a:xfrm>
            <a:off x="2808288" y="5208589"/>
            <a:ext cx="6644768" cy="1015663"/>
          </a:xfrm>
          <a:prstGeom prst="rect">
            <a:avLst/>
          </a:prstGeom>
          <a:noFill/>
          <a:ln w="9525">
            <a:noFill/>
            <a:miter lim="800000"/>
            <a:headEnd/>
            <a:tailEnd/>
          </a:ln>
          <a:effectLst/>
        </p:spPr>
        <p:txBody>
          <a:bodyPr wrap="none">
            <a:spAutoFit/>
          </a:bodyPr>
          <a:lstStyle/>
          <a:p>
            <a:pPr marL="457200" indent="-457200">
              <a:buFontTx/>
              <a:buAutoNum type="arabicPeriod"/>
              <a:defRPr/>
            </a:pPr>
            <a:r>
              <a:rPr lang="en-US" sz="2000" dirty="0" err="1"/>
              <a:t>Decarboxylase</a:t>
            </a:r>
            <a:r>
              <a:rPr lang="en-US" sz="2000" dirty="0"/>
              <a:t> base: </a:t>
            </a:r>
            <a:r>
              <a:rPr lang="en-US" sz="2000" i="1" dirty="0"/>
              <a:t>B. mallei </a:t>
            </a:r>
            <a:endParaRPr lang="en-US" sz="2000" dirty="0"/>
          </a:p>
          <a:p>
            <a:pPr marL="457200" indent="-457200">
              <a:buFontTx/>
              <a:buAutoNum type="arabicPeriod"/>
              <a:defRPr/>
            </a:pPr>
            <a:r>
              <a:rPr lang="en-US" sz="2000" dirty="0" err="1"/>
              <a:t>Decarboxylase</a:t>
            </a:r>
            <a:r>
              <a:rPr lang="en-US" sz="2000" dirty="0"/>
              <a:t> base</a:t>
            </a:r>
            <a:r>
              <a:rPr lang="en-US" sz="2000" dirty="0">
                <a:effectLst>
                  <a:outerShdw blurRad="38100" dist="38100" dir="2700000" algn="tl">
                    <a:srgbClr val="000000"/>
                  </a:outerShdw>
                </a:effectLst>
              </a:rPr>
              <a:t> w/ </a:t>
            </a:r>
            <a:r>
              <a:rPr lang="en-US" sz="2000" dirty="0" err="1">
                <a:effectLst>
                  <a:outerShdw blurRad="38100" dist="38100" dir="2700000" algn="tl">
                    <a:srgbClr val="000000"/>
                  </a:outerShdw>
                </a:effectLst>
              </a:rPr>
              <a:t>arginine</a:t>
            </a:r>
            <a:r>
              <a:rPr lang="en-US" sz="2000" dirty="0"/>
              <a:t>: </a:t>
            </a:r>
            <a:r>
              <a:rPr lang="en-US" sz="2000" i="1" dirty="0"/>
              <a:t>B. </a:t>
            </a:r>
            <a:r>
              <a:rPr lang="en-US" sz="2000" i="1" dirty="0" err="1"/>
              <a:t>mallei</a:t>
            </a:r>
            <a:r>
              <a:rPr lang="en-US" sz="2000" i="1" dirty="0"/>
              <a:t>  - positive </a:t>
            </a:r>
          </a:p>
          <a:p>
            <a:pPr marL="457200" indent="-457200">
              <a:buFontTx/>
              <a:buAutoNum type="arabicPeriod"/>
              <a:defRPr/>
            </a:pPr>
            <a:endParaRPr lang="en-US" sz="2000" i="1" dirty="0"/>
          </a:p>
        </p:txBody>
      </p:sp>
      <p:sp>
        <p:nvSpPr>
          <p:cNvPr id="102405" name="Text Box 13"/>
          <p:cNvSpPr txBox="1">
            <a:spLocks noChangeArrowheads="1"/>
          </p:cNvSpPr>
          <p:nvPr/>
        </p:nvSpPr>
        <p:spPr bwMode="auto">
          <a:xfrm>
            <a:off x="6867525" y="3257550"/>
            <a:ext cx="1593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r>
              <a:rPr lang="en-US" altLang="en-US" sz="2400" i="1"/>
              <a:t>1           2</a:t>
            </a:r>
          </a:p>
        </p:txBody>
      </p:sp>
      <p:sp>
        <p:nvSpPr>
          <p:cNvPr id="102408" name="Rectangle 7"/>
          <p:cNvSpPr>
            <a:spLocks noChangeArrowheads="1"/>
          </p:cNvSpPr>
          <p:nvPr/>
        </p:nvSpPr>
        <p:spPr bwMode="auto">
          <a:xfrm>
            <a:off x="1825626" y="2266951"/>
            <a:ext cx="2593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 typeface="Wingdings" panose="05000000000000000000" pitchFamily="2" charset="2"/>
              <a:buNone/>
            </a:pPr>
            <a:r>
              <a:rPr lang="en-US" altLang="en-US" sz="2400" i="1"/>
              <a:t>B. mallei </a:t>
            </a:r>
            <a:r>
              <a:rPr lang="en-US" altLang="en-US" sz="2400"/>
              <a:t>is positive</a:t>
            </a:r>
            <a:r>
              <a:rPr lang="en-US" altLang="en-US" sz="2400">
                <a:solidFill>
                  <a:schemeClr val="bg1"/>
                </a:solidFill>
              </a:rPr>
              <a:t> </a:t>
            </a:r>
            <a:endParaRPr lang="en-US" altLang="en-US" sz="2400"/>
          </a:p>
        </p:txBody>
      </p:sp>
      <p:sp>
        <p:nvSpPr>
          <p:cNvPr id="2" name="Rectangle 1"/>
          <p:cNvSpPr/>
          <p:nvPr/>
        </p:nvSpPr>
        <p:spPr>
          <a:xfrm>
            <a:off x="990600" y="381000"/>
            <a:ext cx="8860994" cy="1323439"/>
          </a:xfrm>
          <a:prstGeom prst="rect">
            <a:avLst/>
          </a:prstGeom>
        </p:spPr>
        <p:txBody>
          <a:bodyPr wrap="square">
            <a:spAutoFit/>
          </a:bodyPr>
          <a:lstStyle/>
          <a:p>
            <a:r>
              <a:rPr lang="en-US" sz="4000" dirty="0">
                <a:solidFill>
                  <a:srgbClr val="00A0AF"/>
                </a:solidFill>
                <a:latin typeface="+mj-lt"/>
              </a:rPr>
              <a:t>Sentinel Laboratory Procedures for </a:t>
            </a:r>
            <a:r>
              <a:rPr lang="en-US" sz="4000" i="1" dirty="0" err="1">
                <a:solidFill>
                  <a:srgbClr val="00A0AF"/>
                </a:solidFill>
                <a:latin typeface="+mj-lt"/>
              </a:rPr>
              <a:t>Burkholderia</a:t>
            </a:r>
            <a:r>
              <a:rPr lang="en-US" sz="4000" dirty="0">
                <a:solidFill>
                  <a:srgbClr val="00A0AF"/>
                </a:solidFill>
                <a:latin typeface="+mj-lt"/>
              </a:rPr>
              <a:t> </a:t>
            </a:r>
            <a:r>
              <a:rPr lang="en-US" sz="4000" i="1" dirty="0">
                <a:solidFill>
                  <a:srgbClr val="00A0AF"/>
                </a:solidFill>
                <a:latin typeface="+mj-lt"/>
              </a:rPr>
              <a:t>mallei</a:t>
            </a:r>
            <a:endParaRPr lang="en-US" sz="4000" dirty="0">
              <a:solidFill>
                <a:srgbClr val="00A0AF"/>
              </a:solidFill>
              <a:latin typeface="+mj-lt"/>
            </a:endParaRPr>
          </a:p>
        </p:txBody>
      </p:sp>
    </p:spTree>
    <p:extLst>
      <p:ext uri="{BB962C8B-B14F-4D97-AF65-F5344CB8AC3E}">
        <p14:creationId xmlns:p14="http://schemas.microsoft.com/office/powerpoint/2010/main" val="2497599936"/>
      </p:ext>
    </p:extLst>
  </p:cSld>
  <p:clrMapOvr>
    <a:masterClrMapping/>
  </p:clrMapOvr>
  <p:transition spd="med">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ounded Rectangle 2"/>
          <p:cNvSpPr>
            <a:spLocks noChangeArrowheads="1"/>
          </p:cNvSpPr>
          <p:nvPr/>
        </p:nvSpPr>
        <p:spPr bwMode="auto">
          <a:xfrm>
            <a:off x="4291014" y="322264"/>
            <a:ext cx="6948487" cy="1493837"/>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400" b="1" u="sng" dirty="0">
                <a:latin typeface="Calibri" panose="020F0502020204030204" pitchFamily="34" charset="0"/>
              </a:rPr>
              <a:t>Major characteristics of </a:t>
            </a:r>
            <a:r>
              <a:rPr lang="en-US" altLang="en-US" sz="1400" b="1" i="1" u="sng" dirty="0" err="1">
                <a:latin typeface="Calibri" panose="020F0502020204030204" pitchFamily="34" charset="0"/>
              </a:rPr>
              <a:t>Burkholderia</a:t>
            </a:r>
            <a:r>
              <a:rPr lang="en-US" altLang="en-US" sz="1400" b="1" i="1" u="sng" dirty="0">
                <a:latin typeface="Calibri" panose="020F0502020204030204" pitchFamily="34" charset="0"/>
              </a:rPr>
              <a:t> mallei</a:t>
            </a:r>
            <a:r>
              <a:rPr lang="en-US" altLang="en-US" sz="1400" b="1" u="sng" dirty="0">
                <a:latin typeface="Calibri" panose="020F0502020204030204" pitchFamily="34" charset="0"/>
              </a:rPr>
              <a:t>:</a:t>
            </a:r>
          </a:p>
          <a:p>
            <a:pPr algn="ctr">
              <a:spcBef>
                <a:spcPct val="0"/>
              </a:spcBef>
              <a:buClrTx/>
              <a:buSzTx/>
              <a:buFontTx/>
              <a:buNone/>
            </a:pPr>
            <a:r>
              <a:rPr lang="en-US" altLang="en-US" sz="1400" b="1" u="sng" dirty="0">
                <a:latin typeface="Calibri" panose="020F0502020204030204" pitchFamily="34" charset="0"/>
              </a:rPr>
              <a:t>Gram stain morphology:</a:t>
            </a:r>
            <a:r>
              <a:rPr lang="en-US" altLang="en-US" sz="1400" b="1" dirty="0">
                <a:latin typeface="Calibri" panose="020F0502020204030204" pitchFamily="34" charset="0"/>
              </a:rPr>
              <a:t> Gram negative coccobacilli or small bacilli</a:t>
            </a:r>
          </a:p>
          <a:p>
            <a:pPr algn="ctr">
              <a:spcBef>
                <a:spcPct val="0"/>
              </a:spcBef>
              <a:buClrTx/>
              <a:buSzTx/>
              <a:buFontTx/>
              <a:buNone/>
            </a:pPr>
            <a:r>
              <a:rPr lang="en-US" altLang="en-US" sz="1400" b="1" u="sng" dirty="0">
                <a:latin typeface="Calibri" panose="020F0502020204030204" pitchFamily="34" charset="0"/>
              </a:rPr>
              <a:t>Colony morphology:</a:t>
            </a:r>
            <a:r>
              <a:rPr lang="en-US" altLang="en-US" sz="1400" b="1" dirty="0">
                <a:latin typeface="Calibri" panose="020F0502020204030204" pitchFamily="34" charset="0"/>
              </a:rPr>
              <a:t> Poor growth at 24 </a:t>
            </a:r>
            <a:r>
              <a:rPr lang="en-US" altLang="en-US" sz="1400" b="1" dirty="0" err="1">
                <a:latin typeface="Calibri" panose="020F0502020204030204" pitchFamily="34" charset="0"/>
              </a:rPr>
              <a:t>hr</a:t>
            </a:r>
            <a:r>
              <a:rPr lang="en-US" altLang="en-US" sz="1400" b="1" dirty="0">
                <a:latin typeface="Calibri" panose="020F0502020204030204" pitchFamily="34" charset="0"/>
              </a:rPr>
              <a:t>; better growth of gray, translucent colonies without pigment or hemolysis at 48 hours on BAP; </a:t>
            </a:r>
          </a:p>
          <a:p>
            <a:pPr algn="ctr">
              <a:spcBef>
                <a:spcPct val="0"/>
              </a:spcBef>
              <a:buClrTx/>
              <a:buSzTx/>
              <a:buFontTx/>
              <a:buNone/>
            </a:pPr>
            <a:r>
              <a:rPr lang="en-US" altLang="en-US" sz="1400" b="1" dirty="0">
                <a:latin typeface="Calibri" panose="020F0502020204030204" pitchFamily="34" charset="0"/>
              </a:rPr>
              <a:t>poor or no growth on MAC/EMB in 48 </a:t>
            </a:r>
            <a:r>
              <a:rPr lang="en-US" altLang="en-US" sz="1400" b="1" dirty="0" err="1">
                <a:latin typeface="Calibri" panose="020F0502020204030204" pitchFamily="34" charset="0"/>
              </a:rPr>
              <a:t>hrs</a:t>
            </a:r>
            <a:r>
              <a:rPr lang="en-US" altLang="en-US" sz="1400" b="1" dirty="0">
                <a:latin typeface="Calibri" panose="020F0502020204030204" pitchFamily="34" charset="0"/>
              </a:rPr>
              <a:t>; no distinctive odor</a:t>
            </a:r>
          </a:p>
          <a:p>
            <a:pPr algn="ctr">
              <a:spcBef>
                <a:spcPct val="0"/>
              </a:spcBef>
              <a:buClrTx/>
              <a:buSzTx/>
              <a:buFontTx/>
              <a:buNone/>
            </a:pPr>
            <a:r>
              <a:rPr lang="en-US" altLang="en-US" sz="1400" b="1" u="sng" dirty="0">
                <a:latin typeface="Calibri" panose="020F0502020204030204" pitchFamily="34" charset="0"/>
              </a:rPr>
              <a:t>Reactions:</a:t>
            </a:r>
            <a:r>
              <a:rPr lang="en-US" altLang="en-US" sz="1400" b="1" dirty="0">
                <a:latin typeface="Calibri" panose="020F0502020204030204" pitchFamily="34" charset="0"/>
              </a:rPr>
              <a:t> Oxidase-variable; indole negative; catalase positive</a:t>
            </a:r>
            <a:endParaRPr lang="en-US" altLang="en-US" sz="1400" b="1" dirty="0"/>
          </a:p>
        </p:txBody>
      </p:sp>
      <p:sp>
        <p:nvSpPr>
          <p:cNvPr id="104451" name="Rounded Rectangle 3"/>
          <p:cNvSpPr>
            <a:spLocks noChangeArrowheads="1"/>
          </p:cNvSpPr>
          <p:nvPr/>
        </p:nvSpPr>
        <p:spPr bwMode="auto">
          <a:xfrm>
            <a:off x="4537075" y="2189164"/>
            <a:ext cx="3136900" cy="56832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latin typeface="Calibri" panose="020F0502020204030204" pitchFamily="34" charset="0"/>
              </a:rPr>
              <a:t>Indole negative, catalase positive, non-hemolytic, no pigment, poor growth or </a:t>
            </a:r>
            <a:endParaRPr lang="en-US" altLang="en-US" sz="700" dirty="0"/>
          </a:p>
          <a:p>
            <a:pPr algn="ctr">
              <a:spcBef>
                <a:spcPct val="0"/>
              </a:spcBef>
              <a:buClrTx/>
              <a:buSzTx/>
              <a:buFontTx/>
              <a:buNone/>
            </a:pPr>
            <a:r>
              <a:rPr lang="en-US" altLang="en-US" sz="1100" dirty="0">
                <a:latin typeface="Calibri" panose="020F0502020204030204" pitchFamily="34" charset="0"/>
              </a:rPr>
              <a:t>no growth on MAC/EMB</a:t>
            </a:r>
            <a:endParaRPr lang="en-US" altLang="en-US" sz="2400" dirty="0"/>
          </a:p>
        </p:txBody>
      </p:sp>
      <p:sp>
        <p:nvSpPr>
          <p:cNvPr id="104452" name="Rounded Rectangle 4"/>
          <p:cNvSpPr>
            <a:spLocks noChangeArrowheads="1"/>
          </p:cNvSpPr>
          <p:nvPr/>
        </p:nvSpPr>
        <p:spPr bwMode="auto">
          <a:xfrm>
            <a:off x="4668838" y="3021013"/>
            <a:ext cx="2817812" cy="7048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endParaRPr lang="en-US" altLang="en-US" sz="1100" dirty="0">
              <a:solidFill>
                <a:schemeClr val="bg1"/>
              </a:solidFill>
              <a:latin typeface="Calibri" panose="020F0502020204030204" pitchFamily="34" charset="0"/>
            </a:endParaRPr>
          </a:p>
          <a:p>
            <a:pPr algn="ctr">
              <a:spcBef>
                <a:spcPct val="0"/>
              </a:spcBef>
              <a:buClrTx/>
              <a:buSzTx/>
              <a:buFontTx/>
              <a:buNone/>
            </a:pPr>
            <a:endParaRPr lang="en-US" altLang="en-US" sz="1100" dirty="0">
              <a:solidFill>
                <a:schemeClr val="bg1"/>
              </a:solidFill>
              <a:latin typeface="Calibri" panose="020F0502020204030204" pitchFamily="34" charset="0"/>
            </a:endParaRPr>
          </a:p>
          <a:p>
            <a:pPr algn="ctr">
              <a:spcBef>
                <a:spcPct val="0"/>
              </a:spcBef>
              <a:buClrTx/>
              <a:buSzTx/>
              <a:buFontTx/>
              <a:buNone/>
            </a:pPr>
            <a:r>
              <a:rPr lang="en-US" altLang="en-US" sz="1100" dirty="0" err="1">
                <a:latin typeface="Calibri" panose="020F0502020204030204" pitchFamily="34" charset="0"/>
              </a:rPr>
              <a:t>Polymixin</a:t>
            </a:r>
            <a:r>
              <a:rPr lang="en-US" altLang="en-US" sz="1100" dirty="0">
                <a:latin typeface="Calibri" panose="020F0502020204030204" pitchFamily="34" charset="0"/>
              </a:rPr>
              <a:t> B or </a:t>
            </a:r>
            <a:r>
              <a:rPr lang="en-US" altLang="en-US" sz="1100" dirty="0" err="1">
                <a:latin typeface="Calibri" panose="020F0502020204030204" pitchFamily="34" charset="0"/>
              </a:rPr>
              <a:t>colistin</a:t>
            </a:r>
            <a:r>
              <a:rPr lang="en-US" altLang="en-US" sz="1100" dirty="0">
                <a:latin typeface="Calibri" panose="020F0502020204030204" pitchFamily="34" charset="0"/>
              </a:rPr>
              <a:t>: no zone,</a:t>
            </a:r>
            <a:endParaRPr lang="en-US" altLang="en-US" sz="700" dirty="0"/>
          </a:p>
          <a:p>
            <a:pPr algn="ctr">
              <a:spcBef>
                <a:spcPct val="0"/>
              </a:spcBef>
              <a:buClrTx/>
              <a:buSzTx/>
              <a:buFontTx/>
              <a:buNone/>
            </a:pPr>
            <a:r>
              <a:rPr lang="en-US" altLang="en-US" sz="1100" dirty="0">
                <a:latin typeface="Calibri" panose="020F0502020204030204" pitchFamily="34" charset="0"/>
              </a:rPr>
              <a:t>Amoxicillin-</a:t>
            </a:r>
            <a:r>
              <a:rPr lang="en-US" altLang="en-US" sz="1100" dirty="0" err="1">
                <a:latin typeface="Calibri" panose="020F0502020204030204" pitchFamily="34" charset="0"/>
              </a:rPr>
              <a:t>clavulanate</a:t>
            </a:r>
            <a:r>
              <a:rPr lang="en-US" altLang="en-US" sz="1100" dirty="0">
                <a:latin typeface="Calibri" panose="020F0502020204030204" pitchFamily="34" charset="0"/>
              </a:rPr>
              <a:t> susceptible</a:t>
            </a:r>
            <a:endParaRPr lang="en-US" altLang="en-US" sz="700" dirty="0"/>
          </a:p>
          <a:p>
            <a:pPr algn="ctr">
              <a:spcBef>
                <a:spcPct val="0"/>
              </a:spcBef>
              <a:buClrTx/>
              <a:buSzTx/>
              <a:buFontTx/>
              <a:buNone/>
            </a:pPr>
            <a:r>
              <a:rPr lang="en-US" altLang="en-US" sz="1100" dirty="0">
                <a:latin typeface="Calibri" panose="020F0502020204030204" pitchFamily="34" charset="0"/>
              </a:rPr>
              <a:t>Penicillin resistant</a:t>
            </a:r>
            <a:endParaRPr lang="en-US" altLang="en-US" sz="700" dirty="0"/>
          </a:p>
          <a:p>
            <a:pPr>
              <a:spcBef>
                <a:spcPct val="0"/>
              </a:spcBef>
              <a:buClrTx/>
              <a:buSzTx/>
              <a:buFontTx/>
              <a:buNone/>
            </a:pPr>
            <a:endParaRPr lang="en-US" altLang="en-US" sz="2400" dirty="0"/>
          </a:p>
        </p:txBody>
      </p:sp>
      <p:sp>
        <p:nvSpPr>
          <p:cNvPr id="104453" name="Rounded Rectangle 5"/>
          <p:cNvSpPr>
            <a:spLocks noChangeArrowheads="1"/>
          </p:cNvSpPr>
          <p:nvPr/>
        </p:nvSpPr>
        <p:spPr bwMode="auto">
          <a:xfrm>
            <a:off x="4735513" y="4021139"/>
            <a:ext cx="2679700" cy="37147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solidFill>
                  <a:schemeClr val="bg1"/>
                </a:solidFill>
                <a:latin typeface="Calibri" panose="020F0502020204030204" pitchFamily="34" charset="0"/>
              </a:rPr>
              <a:t>No </a:t>
            </a:r>
            <a:r>
              <a:rPr lang="en-US" altLang="en-US" sz="1100" dirty="0">
                <a:latin typeface="Calibri" panose="020F0502020204030204" pitchFamily="34" charset="0"/>
              </a:rPr>
              <a:t>growth at 42°C, no odor</a:t>
            </a:r>
            <a:endParaRPr lang="en-US" altLang="en-US" sz="2400" dirty="0"/>
          </a:p>
        </p:txBody>
      </p:sp>
      <p:sp>
        <p:nvSpPr>
          <p:cNvPr id="104454" name="Rounded Rectangle 6"/>
          <p:cNvSpPr>
            <a:spLocks noChangeArrowheads="1"/>
          </p:cNvSpPr>
          <p:nvPr/>
        </p:nvSpPr>
        <p:spPr bwMode="auto">
          <a:xfrm>
            <a:off x="4735512" y="4702007"/>
            <a:ext cx="2589179" cy="37147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dirty="0">
                <a:latin typeface="Calibri" panose="020F0502020204030204" pitchFamily="34" charset="0"/>
              </a:rPr>
              <a:t>non-m</a:t>
            </a:r>
            <a:r>
              <a:rPr lang="en-US" altLang="en-US" sz="1100" dirty="0">
                <a:solidFill>
                  <a:schemeClr val="bg1"/>
                </a:solidFill>
                <a:latin typeface="Calibri" panose="020F0502020204030204" pitchFamily="34" charset="0"/>
              </a:rPr>
              <a:t>otile?</a:t>
            </a:r>
            <a:endParaRPr lang="en-US" altLang="en-US" sz="2400" dirty="0">
              <a:solidFill>
                <a:schemeClr val="bg1"/>
              </a:solidFill>
            </a:endParaRPr>
          </a:p>
        </p:txBody>
      </p:sp>
      <p:sp>
        <p:nvSpPr>
          <p:cNvPr id="104455" name="Rounded Rectangle 8"/>
          <p:cNvSpPr>
            <a:spLocks noChangeArrowheads="1"/>
          </p:cNvSpPr>
          <p:nvPr/>
        </p:nvSpPr>
        <p:spPr bwMode="auto">
          <a:xfrm>
            <a:off x="8670925" y="2290763"/>
            <a:ext cx="2146300" cy="36195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Not </a:t>
            </a:r>
            <a:r>
              <a:rPr lang="en-US" altLang="en-US" sz="1100" i="1" dirty="0">
                <a:latin typeface="Calibri" panose="020F0502020204030204" pitchFamily="34" charset="0"/>
              </a:rPr>
              <a:t>B. mallei</a:t>
            </a:r>
            <a:r>
              <a:rPr lang="en-US" altLang="en-US" sz="1100" dirty="0">
                <a:latin typeface="Calibri" panose="020F0502020204030204" pitchFamily="34" charset="0"/>
              </a:rPr>
              <a:t> or </a:t>
            </a:r>
            <a:r>
              <a:rPr lang="en-US" altLang="en-US" sz="1100" i="1" dirty="0">
                <a:latin typeface="Calibri" panose="020F0502020204030204" pitchFamily="34" charset="0"/>
              </a:rPr>
              <a:t>B. </a:t>
            </a:r>
            <a:r>
              <a:rPr lang="en-US" altLang="en-US" sz="1100" i="1" dirty="0" err="1">
                <a:latin typeface="Calibri" panose="020F0502020204030204" pitchFamily="34" charset="0"/>
              </a:rPr>
              <a:t>pseudomallei</a:t>
            </a:r>
            <a:endParaRPr lang="en-US" altLang="en-US" sz="2400" dirty="0"/>
          </a:p>
        </p:txBody>
      </p:sp>
      <p:sp>
        <p:nvSpPr>
          <p:cNvPr id="104456" name="Rounded Rectangle 9"/>
          <p:cNvSpPr>
            <a:spLocks noChangeArrowheads="1"/>
          </p:cNvSpPr>
          <p:nvPr/>
        </p:nvSpPr>
        <p:spPr bwMode="auto">
          <a:xfrm>
            <a:off x="8699500" y="3113088"/>
            <a:ext cx="2146300" cy="52070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Not </a:t>
            </a:r>
            <a:r>
              <a:rPr lang="en-US" altLang="en-US" sz="1100" i="1" dirty="0">
                <a:latin typeface="Calibri" panose="020F0502020204030204" pitchFamily="34" charset="0"/>
              </a:rPr>
              <a:t>B. mallei</a:t>
            </a:r>
            <a:r>
              <a:rPr lang="en-US" altLang="en-US" sz="1100" dirty="0">
                <a:latin typeface="Calibri" panose="020F0502020204030204" pitchFamily="34" charset="0"/>
              </a:rPr>
              <a:t> or </a:t>
            </a:r>
            <a:r>
              <a:rPr lang="en-US" altLang="en-US" sz="1100" i="1" dirty="0">
                <a:latin typeface="Calibri" panose="020F0502020204030204" pitchFamily="34" charset="0"/>
              </a:rPr>
              <a:t>B. </a:t>
            </a:r>
            <a:r>
              <a:rPr lang="en-US" altLang="en-US" sz="1100" i="1" dirty="0" err="1">
                <a:latin typeface="Calibri" panose="020F0502020204030204" pitchFamily="34" charset="0"/>
              </a:rPr>
              <a:t>pseudomallei</a:t>
            </a:r>
            <a:r>
              <a:rPr lang="en-US" altLang="en-US" sz="1100" dirty="0">
                <a:latin typeface="Calibri" panose="020F0502020204030204" pitchFamily="34" charset="0"/>
              </a:rPr>
              <a:t>; may be </a:t>
            </a:r>
            <a:r>
              <a:rPr lang="en-US" altLang="en-US" sz="1100" i="1" dirty="0" err="1">
                <a:latin typeface="Calibri" panose="020F0502020204030204" pitchFamily="34" charset="0"/>
              </a:rPr>
              <a:t>Brucella</a:t>
            </a:r>
            <a:endParaRPr lang="en-US" altLang="en-US" sz="2400" dirty="0"/>
          </a:p>
        </p:txBody>
      </p:sp>
      <p:sp>
        <p:nvSpPr>
          <p:cNvPr id="104457" name="Rounded Rectangle 10"/>
          <p:cNvSpPr>
            <a:spLocks noChangeArrowheads="1"/>
          </p:cNvSpPr>
          <p:nvPr/>
        </p:nvSpPr>
        <p:spPr bwMode="auto">
          <a:xfrm>
            <a:off x="8631238" y="3876675"/>
            <a:ext cx="2146300" cy="52070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Not </a:t>
            </a:r>
            <a:r>
              <a:rPr lang="en-US" altLang="en-US" sz="1100" i="1" dirty="0">
                <a:latin typeface="Calibri" panose="020F0502020204030204" pitchFamily="34" charset="0"/>
              </a:rPr>
              <a:t>B. mallei</a:t>
            </a:r>
            <a:r>
              <a:rPr lang="en-US" altLang="en-US" sz="1100" dirty="0">
                <a:latin typeface="Calibri" panose="020F0502020204030204" pitchFamily="34" charset="0"/>
              </a:rPr>
              <a:t>; </a:t>
            </a:r>
            <a:endParaRPr lang="en-US" altLang="en-US" sz="700" dirty="0"/>
          </a:p>
          <a:p>
            <a:pPr>
              <a:spcBef>
                <a:spcPct val="0"/>
              </a:spcBef>
              <a:buClrTx/>
              <a:buSzTx/>
              <a:buFontTx/>
              <a:buNone/>
            </a:pPr>
            <a:r>
              <a:rPr lang="en-US" altLang="en-US" sz="1100" dirty="0">
                <a:latin typeface="Calibri" panose="020F0502020204030204" pitchFamily="34" charset="0"/>
              </a:rPr>
              <a:t>May be </a:t>
            </a:r>
            <a:r>
              <a:rPr lang="en-US" altLang="en-US" sz="1100" i="1" dirty="0">
                <a:latin typeface="Calibri" panose="020F0502020204030204" pitchFamily="34" charset="0"/>
              </a:rPr>
              <a:t>B. </a:t>
            </a:r>
            <a:r>
              <a:rPr lang="en-US" altLang="en-US" sz="1100" i="1" dirty="0" err="1">
                <a:latin typeface="Calibri" panose="020F0502020204030204" pitchFamily="34" charset="0"/>
              </a:rPr>
              <a:t>pseudomallei</a:t>
            </a:r>
            <a:endParaRPr lang="en-US" altLang="en-US" sz="2400" dirty="0"/>
          </a:p>
        </p:txBody>
      </p:sp>
      <p:sp>
        <p:nvSpPr>
          <p:cNvPr id="104458" name="Rounded Rectangle 11"/>
          <p:cNvSpPr>
            <a:spLocks noChangeArrowheads="1"/>
          </p:cNvSpPr>
          <p:nvPr/>
        </p:nvSpPr>
        <p:spPr bwMode="auto">
          <a:xfrm>
            <a:off x="8618538" y="4738688"/>
            <a:ext cx="2146300" cy="277812"/>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1100" dirty="0">
                <a:latin typeface="Calibri" panose="020F0502020204030204" pitchFamily="34" charset="0"/>
              </a:rPr>
              <a:t>Not </a:t>
            </a:r>
            <a:r>
              <a:rPr lang="en-US" altLang="en-US" sz="1100" i="1" dirty="0">
                <a:latin typeface="Calibri" panose="020F0502020204030204" pitchFamily="34" charset="0"/>
              </a:rPr>
              <a:t>B. mallei</a:t>
            </a:r>
            <a:endParaRPr lang="en-US" altLang="en-US" sz="2400" dirty="0"/>
          </a:p>
        </p:txBody>
      </p:sp>
      <p:grpSp>
        <p:nvGrpSpPr>
          <p:cNvPr id="104459" name="Group 13"/>
          <p:cNvGrpSpPr>
            <a:grpSpLocks/>
          </p:cNvGrpSpPr>
          <p:nvPr/>
        </p:nvGrpSpPr>
        <p:grpSpPr bwMode="auto">
          <a:xfrm>
            <a:off x="7685088" y="2239963"/>
            <a:ext cx="977900" cy="311150"/>
            <a:chOff x="0" y="0"/>
            <a:chExt cx="9785" cy="3111"/>
          </a:xfrm>
        </p:grpSpPr>
        <p:cxnSp>
          <p:nvCxnSpPr>
            <p:cNvPr id="104491" name="Straight Arrow Connector 12"/>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104492"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104460" name="Group 14"/>
          <p:cNvGrpSpPr>
            <a:grpSpLocks/>
          </p:cNvGrpSpPr>
          <p:nvPr/>
        </p:nvGrpSpPr>
        <p:grpSpPr bwMode="auto">
          <a:xfrm>
            <a:off x="7483476" y="3094039"/>
            <a:ext cx="1165225" cy="390525"/>
            <a:chOff x="0" y="0"/>
            <a:chExt cx="9785" cy="3111"/>
          </a:xfrm>
        </p:grpSpPr>
        <p:cxnSp>
          <p:nvCxnSpPr>
            <p:cNvPr id="104489" name="Straight Arrow Connector 15"/>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104490"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104461" name="Group 17"/>
          <p:cNvGrpSpPr>
            <a:grpSpLocks/>
          </p:cNvGrpSpPr>
          <p:nvPr/>
        </p:nvGrpSpPr>
        <p:grpSpPr bwMode="auto">
          <a:xfrm>
            <a:off x="7415214" y="3967163"/>
            <a:ext cx="1203325" cy="311150"/>
            <a:chOff x="-2256" y="0"/>
            <a:chExt cx="12041" cy="3111"/>
          </a:xfrm>
        </p:grpSpPr>
        <p:cxnSp>
          <p:nvCxnSpPr>
            <p:cNvPr id="104487" name="Straight Arrow Connector 18"/>
            <p:cNvCxnSpPr>
              <a:cxnSpLocks noChangeShapeType="1"/>
              <a:stCxn id="104453" idx="3"/>
            </p:cNvCxnSpPr>
            <p:nvPr/>
          </p:nvCxnSpPr>
          <p:spPr bwMode="auto">
            <a:xfrm flipV="1">
              <a:off x="-2256" y="2339"/>
              <a:ext cx="12041" cy="6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104488"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104462" name="Group 20"/>
          <p:cNvGrpSpPr>
            <a:grpSpLocks/>
          </p:cNvGrpSpPr>
          <p:nvPr/>
        </p:nvGrpSpPr>
        <p:grpSpPr bwMode="auto">
          <a:xfrm>
            <a:off x="7389814" y="4665663"/>
            <a:ext cx="1228725" cy="311150"/>
            <a:chOff x="-1255" y="0"/>
            <a:chExt cx="12295" cy="3111"/>
          </a:xfrm>
        </p:grpSpPr>
        <p:cxnSp>
          <p:nvCxnSpPr>
            <p:cNvPr id="104485" name="Straight Arrow Connector 21"/>
            <p:cNvCxnSpPr>
              <a:cxnSpLocks noChangeShapeType="1"/>
              <a:stCxn id="104454" idx="3"/>
              <a:endCxn id="104458" idx="1"/>
            </p:cNvCxnSpPr>
            <p:nvPr/>
          </p:nvCxnSpPr>
          <p:spPr bwMode="auto">
            <a:xfrm>
              <a:off x="-1255" y="2096"/>
              <a:ext cx="12295" cy="27"/>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104486"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No</a:t>
              </a:r>
              <a:endParaRPr lang="en-US" altLang="en-US" sz="2400"/>
            </a:p>
          </p:txBody>
        </p:sp>
      </p:grpSp>
      <p:grpSp>
        <p:nvGrpSpPr>
          <p:cNvPr id="104463" name="Group 25"/>
          <p:cNvGrpSpPr>
            <a:grpSpLocks/>
          </p:cNvGrpSpPr>
          <p:nvPr/>
        </p:nvGrpSpPr>
        <p:grpSpPr bwMode="auto">
          <a:xfrm>
            <a:off x="5957889" y="3725863"/>
            <a:ext cx="409575" cy="347662"/>
            <a:chOff x="0" y="0"/>
            <a:chExt cx="414655" cy="329565"/>
          </a:xfrm>
        </p:grpSpPr>
        <p:cxnSp>
          <p:nvCxnSpPr>
            <p:cNvPr id="104483" name="Straight Arrow Connector 23"/>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04484"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grpSp>
        <p:nvGrpSpPr>
          <p:cNvPr id="104464" name="Group 26"/>
          <p:cNvGrpSpPr>
            <a:grpSpLocks/>
          </p:cNvGrpSpPr>
          <p:nvPr/>
        </p:nvGrpSpPr>
        <p:grpSpPr bwMode="auto">
          <a:xfrm>
            <a:off x="5921375" y="4408488"/>
            <a:ext cx="522288" cy="330200"/>
            <a:chOff x="0" y="0"/>
            <a:chExt cx="522315" cy="329565"/>
          </a:xfrm>
        </p:grpSpPr>
        <p:cxnSp>
          <p:nvCxnSpPr>
            <p:cNvPr id="104481" name="Straight Arrow Connector 27"/>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04482" name="Text Box 2"/>
            <p:cNvSpPr txBox="1">
              <a:spLocks noChangeArrowheads="1"/>
            </p:cNvSpPr>
            <p:nvPr/>
          </p:nvSpPr>
          <p:spPr bwMode="auto">
            <a:xfrm>
              <a:off x="107662" y="0"/>
              <a:ext cx="414653"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grpSp>
        <p:nvGrpSpPr>
          <p:cNvPr id="104465" name="Group 29"/>
          <p:cNvGrpSpPr>
            <a:grpSpLocks/>
          </p:cNvGrpSpPr>
          <p:nvPr/>
        </p:nvGrpSpPr>
        <p:grpSpPr bwMode="auto">
          <a:xfrm>
            <a:off x="5921375" y="5059363"/>
            <a:ext cx="414338" cy="330200"/>
            <a:chOff x="0" y="0"/>
            <a:chExt cx="414655" cy="329565"/>
          </a:xfrm>
        </p:grpSpPr>
        <p:cxnSp>
          <p:nvCxnSpPr>
            <p:cNvPr id="104479" name="Straight Arrow Connector 30"/>
            <p:cNvCxnSpPr>
              <a:cxnSpLocks noChangeShapeType="1"/>
            </p:cNvCxnSpPr>
            <p:nvPr/>
          </p:nvCxnSpPr>
          <p:spPr bwMode="auto">
            <a:xfrm>
              <a:off x="0" y="10633"/>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04480" name="Text Box 2"/>
            <p:cNvSpPr txBox="1">
              <a:spLocks noChangeArrowheads="1"/>
            </p:cNvSpPr>
            <p:nvPr/>
          </p:nvSpPr>
          <p:spPr bwMode="auto">
            <a:xfrm>
              <a:off x="0" y="0"/>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grpSp>
        <p:nvGrpSpPr>
          <p:cNvPr id="104466" name="Group 4"/>
          <p:cNvGrpSpPr>
            <a:grpSpLocks/>
          </p:cNvGrpSpPr>
          <p:nvPr/>
        </p:nvGrpSpPr>
        <p:grpSpPr bwMode="auto">
          <a:xfrm>
            <a:off x="5975350" y="2757488"/>
            <a:ext cx="414338" cy="330200"/>
            <a:chOff x="-9499" y="-74469"/>
            <a:chExt cx="414655" cy="329565"/>
          </a:xfrm>
        </p:grpSpPr>
        <p:cxnSp>
          <p:nvCxnSpPr>
            <p:cNvPr id="104477" name="Straight Arrow Connector 23"/>
            <p:cNvCxnSpPr>
              <a:cxnSpLocks noChangeShapeType="1"/>
            </p:cNvCxnSpPr>
            <p:nvPr/>
          </p:nvCxnSpPr>
          <p:spPr bwMode="auto">
            <a:xfrm>
              <a:off x="0" y="-74469"/>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04478" name="Text Box 2"/>
            <p:cNvSpPr txBox="1">
              <a:spLocks noChangeArrowheads="1"/>
            </p:cNvSpPr>
            <p:nvPr/>
          </p:nvSpPr>
          <p:spPr bwMode="auto">
            <a:xfrm>
              <a:off x="-9499" y="-74469"/>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grpSp>
        <p:nvGrpSpPr>
          <p:cNvPr id="104467" name="Group 1"/>
          <p:cNvGrpSpPr>
            <a:grpSpLocks/>
          </p:cNvGrpSpPr>
          <p:nvPr/>
        </p:nvGrpSpPr>
        <p:grpSpPr bwMode="auto">
          <a:xfrm>
            <a:off x="5945189" y="1812926"/>
            <a:ext cx="598487" cy="339725"/>
            <a:chOff x="3774114" y="-197446"/>
            <a:chExt cx="414655" cy="348408"/>
          </a:xfrm>
        </p:grpSpPr>
        <p:cxnSp>
          <p:nvCxnSpPr>
            <p:cNvPr id="104475" name="Straight Arrow Connector 23"/>
            <p:cNvCxnSpPr>
              <a:cxnSpLocks noChangeShapeType="1"/>
            </p:cNvCxnSpPr>
            <p:nvPr/>
          </p:nvCxnSpPr>
          <p:spPr bwMode="auto">
            <a:xfrm>
              <a:off x="3835689" y="-104884"/>
              <a:ext cx="0" cy="25584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104476" name="Text Box 2"/>
            <p:cNvSpPr txBox="1">
              <a:spLocks noChangeArrowheads="1"/>
            </p:cNvSpPr>
            <p:nvPr/>
          </p:nvSpPr>
          <p:spPr bwMode="auto">
            <a:xfrm>
              <a:off x="3774114" y="-197446"/>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100" b="1">
                  <a:latin typeface="Calibri" panose="020F0502020204030204" pitchFamily="34" charset="0"/>
                </a:rPr>
                <a:t>Yes</a:t>
              </a:r>
              <a:endParaRPr lang="en-US" altLang="en-US" sz="2400"/>
            </a:p>
          </p:txBody>
        </p:sp>
      </p:grpSp>
      <p:sp>
        <p:nvSpPr>
          <p:cNvPr id="104468" name="Rounded Rectangle 289"/>
          <p:cNvSpPr>
            <a:spLocks noChangeArrowheads="1"/>
          </p:cNvSpPr>
          <p:nvPr/>
        </p:nvSpPr>
        <p:spPr bwMode="auto">
          <a:xfrm>
            <a:off x="1109664" y="4130674"/>
            <a:ext cx="3145457" cy="1965325"/>
          </a:xfrm>
          <a:prstGeom prst="roundRect">
            <a:avLst>
              <a:gd name="adj" fmla="val 16667"/>
            </a:avLst>
          </a:prstGeom>
          <a:solidFill>
            <a:srgbClr val="FFFFFF"/>
          </a:solidFill>
          <a:ln w="25400">
            <a:solidFill>
              <a:srgbClr val="C0504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a:spcBef>
                <a:spcPct val="0"/>
              </a:spcBef>
              <a:buClrTx/>
              <a:buSzTx/>
              <a:buFontTx/>
              <a:buNone/>
            </a:pPr>
            <a:r>
              <a:rPr lang="en-US" altLang="en-US" sz="1400" b="1" u="sng">
                <a:solidFill>
                  <a:srgbClr val="FF0000"/>
                </a:solidFill>
                <a:latin typeface="Myriad Web Pro" pitchFamily="34" charset="0"/>
              </a:rPr>
              <a:t>SAFETY: </a:t>
            </a:r>
            <a:r>
              <a:rPr lang="en-US" altLang="en-US" sz="1400">
                <a:solidFill>
                  <a:srgbClr val="FF0000"/>
                </a:solidFill>
                <a:latin typeface="Myriad Web Pro" pitchFamily="34" charset="0"/>
              </a:rPr>
              <a:t>As soon as Burkholderia is suspected, perform ALL further work in a Class II Biological Safety Cabinet using BSL-3 practices. If Burkholderia cannot be ruled out with tests below, do not attempt further ID using commercial automated or kit identification systems.</a:t>
            </a:r>
          </a:p>
        </p:txBody>
      </p:sp>
      <p:sp>
        <p:nvSpPr>
          <p:cNvPr id="104469" name="Rectangle 39"/>
          <p:cNvSpPr>
            <a:spLocks noChangeArrowheads="1"/>
          </p:cNvSpPr>
          <p:nvPr/>
        </p:nvSpPr>
        <p:spPr bwMode="auto">
          <a:xfrm>
            <a:off x="952501" y="-22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1" hangingPunct="1">
              <a:spcBef>
                <a:spcPct val="0"/>
              </a:spcBef>
              <a:buClrTx/>
              <a:buSzTx/>
              <a:buFontTx/>
              <a:buNone/>
            </a:pPr>
            <a:endParaRPr lang="en-US" altLang="en-US" sz="2400">
              <a:solidFill>
                <a:schemeClr val="bg1"/>
              </a:solidFill>
            </a:endParaRPr>
          </a:p>
        </p:txBody>
      </p:sp>
      <p:sp>
        <p:nvSpPr>
          <p:cNvPr id="104470" name="Rectangle 41"/>
          <p:cNvSpPr>
            <a:spLocks noChangeArrowheads="1"/>
          </p:cNvSpPr>
          <p:nvPr/>
        </p:nvSpPr>
        <p:spPr bwMode="auto">
          <a:xfrm>
            <a:off x="1231900" y="2308226"/>
            <a:ext cx="2573338"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r>
              <a:rPr lang="en-US" altLang="en-US" sz="2600" i="1">
                <a:latin typeface="Times New Roman" panose="02020603050405020304" pitchFamily="18" charset="0"/>
                <a:cs typeface="Times New Roman" panose="02020603050405020304" pitchFamily="18" charset="0"/>
              </a:rPr>
              <a:t>Burkholderia mallei </a:t>
            </a:r>
            <a:r>
              <a:rPr lang="en-US" altLang="en-US" sz="2600">
                <a:latin typeface="Times New Roman" panose="02020603050405020304" pitchFamily="18" charset="0"/>
                <a:cs typeface="Times New Roman" panose="02020603050405020304" pitchFamily="18" charset="0"/>
              </a:rPr>
              <a:t/>
            </a:r>
            <a:br>
              <a:rPr lang="en-US" altLang="en-US" sz="2600">
                <a:latin typeface="Times New Roman" panose="02020603050405020304" pitchFamily="18" charset="0"/>
                <a:cs typeface="Times New Roman" panose="02020603050405020304" pitchFamily="18" charset="0"/>
              </a:rPr>
            </a:br>
            <a:r>
              <a:rPr lang="en-US" altLang="en-US" sz="2600">
                <a:latin typeface="Times New Roman" panose="02020603050405020304" pitchFamily="18" charset="0"/>
                <a:cs typeface="Times New Roman" panose="02020603050405020304" pitchFamily="18" charset="0"/>
              </a:rPr>
              <a:t>Identification Flowchart</a:t>
            </a:r>
            <a:endParaRPr lang="en-US" altLang="en-US" sz="700">
              <a:latin typeface="Times New Roman" panose="02020603050405020304" pitchFamily="18" charset="0"/>
              <a:cs typeface="Times New Roman" panose="02020603050405020304" pitchFamily="18" charset="0"/>
            </a:endParaRPr>
          </a:p>
          <a:p>
            <a:pPr>
              <a:spcBef>
                <a:spcPct val="0"/>
              </a:spcBef>
              <a:buClrTx/>
              <a:buSzTx/>
              <a:buFontTx/>
              <a:buNone/>
            </a:pPr>
            <a:endParaRPr lang="en-US" altLang="en-US" sz="2400">
              <a:solidFill>
                <a:schemeClr val="bg1"/>
              </a:solidFill>
            </a:endParaRPr>
          </a:p>
        </p:txBody>
      </p:sp>
      <p:sp>
        <p:nvSpPr>
          <p:cNvPr id="104471" name="Rectangle 61"/>
          <p:cNvSpPr>
            <a:spLocks noChangeArrowheads="1"/>
          </p:cNvSpPr>
          <p:nvPr/>
        </p:nvSpPr>
        <p:spPr bwMode="auto">
          <a:xfrm>
            <a:off x="952501" y="454969"/>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spcBef>
                <a:spcPct val="0"/>
              </a:spcBef>
              <a:buClrTx/>
              <a:buSzTx/>
              <a:buFontTx/>
              <a:buNone/>
            </a:pPr>
            <a:endParaRPr lang="en-US" altLang="en-US" sz="2400">
              <a:solidFill>
                <a:schemeClr val="bg1"/>
              </a:solidFill>
            </a:endParaRPr>
          </a:p>
        </p:txBody>
      </p:sp>
      <p:sp>
        <p:nvSpPr>
          <p:cNvPr id="45" name="Rounded Rectangle 288">
            <a:extLst>
              <a:ext uri="{FF2B5EF4-FFF2-40B4-BE49-F238E27FC236}">
                <a16:creationId xmlns:a16="http://schemas.microsoft.com/office/drawing/2014/main" id="{640930B6-B7F6-45DC-BD5A-88EBC1A96518}"/>
              </a:ext>
            </a:extLst>
          </p:cNvPr>
          <p:cNvSpPr>
            <a:spLocks/>
          </p:cNvSpPr>
          <p:nvPr/>
        </p:nvSpPr>
        <p:spPr>
          <a:xfrm>
            <a:off x="4735514" y="5326064"/>
            <a:ext cx="6110287" cy="1385887"/>
          </a:xfrm>
          <a:prstGeom prst="roundRect">
            <a:avLst/>
          </a:prstGeom>
          <a:solidFill>
            <a:sysClr val="window" lastClr="FFFFFF"/>
          </a:solidFill>
          <a:ln w="25400" cap="flat" cmpd="sng" algn="ctr">
            <a:solidFill>
              <a:srgbClr val="4F81BD"/>
            </a:solidFill>
            <a:prstDash val="solid"/>
          </a:ln>
          <a:effectLst/>
        </p:spPr>
        <p:txBody>
          <a:bodyPr anchor="ctr"/>
          <a:lstStyle/>
          <a:p>
            <a:pPr algn="ctr">
              <a:lnSpc>
                <a:spcPct val="115000"/>
              </a:lnSpc>
              <a:defRPr/>
            </a:pPr>
            <a:r>
              <a:rPr lang="en-US" sz="1200" b="1" i="1" kern="0" dirty="0">
                <a:solidFill>
                  <a:sysClr val="windowText" lastClr="000000"/>
                </a:solidFill>
                <a:latin typeface="Calibri"/>
                <a:ea typeface="Calibri" panose="020F0502020204030204" pitchFamily="34" charset="0"/>
                <a:cs typeface="Times New Roman" panose="02020603050405020304" pitchFamily="18" charset="0"/>
              </a:rPr>
              <a:t>B. mallei</a:t>
            </a:r>
            <a:r>
              <a:rPr lang="en-US" sz="1200" b="1" kern="0" dirty="0">
                <a:solidFill>
                  <a:sysClr val="windowText" lastClr="000000"/>
                </a:solidFill>
                <a:latin typeface="Calibri"/>
                <a:ea typeface="Calibri" panose="020F0502020204030204" pitchFamily="34" charset="0"/>
                <a:cs typeface="Times New Roman" panose="02020603050405020304" pitchFamily="18" charset="0"/>
              </a:rPr>
              <a:t> NOT ruled out.</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gn="ctr">
              <a:lnSpc>
                <a:spcPct val="115000"/>
              </a:lnSpc>
              <a:defRPr/>
            </a:pPr>
            <a:r>
              <a:rPr lang="en-US" sz="1100" kern="0" dirty="0">
                <a:solidFill>
                  <a:srgbClr val="0066CC"/>
                </a:solidFill>
                <a:latin typeface="Calibri"/>
                <a:ea typeface="Calibri" panose="020F0502020204030204" pitchFamily="34" charset="0"/>
                <a:cs typeface="Times New Roman" panose="02020603050405020304" pitchFamily="18" charset="0"/>
              </a:rPr>
              <a:t>Contact your LRN reference laboratory to refer isolate.</a:t>
            </a:r>
          </a:p>
          <a:p>
            <a:pPr algn="ctr">
              <a:lnSpc>
                <a:spcPct val="115000"/>
              </a:lnSpc>
              <a:defRPr/>
            </a:pPr>
            <a:r>
              <a:rPr lang="en-US" sz="1100" b="1" kern="0" dirty="0">
                <a:solidFill>
                  <a:srgbClr val="FF0000"/>
                </a:solidFill>
                <a:latin typeface="Calibri"/>
                <a:ea typeface="Calibri" panose="020F0502020204030204" pitchFamily="34" charset="0"/>
                <a:cs typeface="Times New Roman" panose="02020603050405020304" pitchFamily="18" charset="0"/>
              </a:rPr>
              <a:t>Place Reference Lab Contact Information Here</a:t>
            </a:r>
            <a:r>
              <a:rPr lang="en-US" sz="1100" kern="0" dirty="0">
                <a:solidFill>
                  <a:srgbClr val="FF0000"/>
                </a:solidFill>
                <a:latin typeface="Calibri"/>
                <a:ea typeface="Calibri" panose="020F0502020204030204" pitchFamily="34" charset="0"/>
                <a:cs typeface="Times New Roman" panose="02020603050405020304" pitchFamily="18" charset="0"/>
              </a:rPr>
              <a:t> </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nSpc>
                <a:spcPct val="115000"/>
              </a:lnSpc>
              <a:defRPr/>
            </a:pPr>
            <a:r>
              <a:rPr lang="en-US" sz="1100" b="1" kern="0" dirty="0">
                <a:solidFill>
                  <a:sysClr val="windowText" lastClr="000000"/>
                </a:solidFill>
                <a:latin typeface="Calibri"/>
                <a:ea typeface="Calibri" panose="020F0502020204030204" pitchFamily="34" charset="0"/>
                <a:cs typeface="Times New Roman" panose="02020603050405020304" pitchFamily="18" charset="0"/>
              </a:rPr>
              <a:t>Report: </a:t>
            </a:r>
            <a:r>
              <a:rPr lang="en-US" sz="1100" kern="0" dirty="0">
                <a:solidFill>
                  <a:sysClr val="windowText" lastClr="000000"/>
                </a:solidFill>
                <a:latin typeface="Calibri"/>
                <a:ea typeface="Calibri" panose="020F0502020204030204" pitchFamily="34" charset="0"/>
                <a:cs typeface="Times New Roman" panose="02020603050405020304" pitchFamily="18" charset="0"/>
              </a:rPr>
              <a:t>Possible </a:t>
            </a:r>
            <a:r>
              <a:rPr lang="en-US" sz="1100" i="1" kern="0" dirty="0" err="1">
                <a:solidFill>
                  <a:sysClr val="windowText" lastClr="000000"/>
                </a:solidFill>
                <a:latin typeface="Calibri"/>
                <a:ea typeface="Calibri" panose="020F0502020204030204" pitchFamily="34" charset="0"/>
                <a:cs typeface="Times New Roman" panose="02020603050405020304" pitchFamily="18" charset="0"/>
              </a:rPr>
              <a:t>Burkholderia</a:t>
            </a:r>
            <a:r>
              <a:rPr lang="en-US" sz="1100" i="1" kern="0" dirty="0">
                <a:solidFill>
                  <a:sysClr val="windowText" lastClr="000000"/>
                </a:solidFill>
                <a:latin typeface="Calibri"/>
                <a:ea typeface="Calibri" panose="020F0502020204030204" pitchFamily="34" charset="0"/>
                <a:cs typeface="Times New Roman" panose="02020603050405020304" pitchFamily="18" charset="0"/>
              </a:rPr>
              <a:t> mallei </a:t>
            </a:r>
            <a:r>
              <a:rPr lang="en-US" sz="1100" kern="0" dirty="0">
                <a:solidFill>
                  <a:srgbClr val="000000"/>
                </a:solidFill>
                <a:latin typeface="Calibri"/>
                <a:ea typeface="Calibri" panose="020F0502020204030204" pitchFamily="34" charset="0"/>
                <a:cs typeface="Times New Roman" panose="02020603050405020304" pitchFamily="18" charset="0"/>
              </a:rPr>
              <a:t>submitted to LRN reference laboratory for confirmatory testing. </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gn="ctr">
              <a:lnSpc>
                <a:spcPct val="115000"/>
              </a:lnSpc>
              <a:defRPr/>
            </a:pPr>
            <a:r>
              <a:rPr lang="en-US" sz="1100" b="1" kern="0" dirty="0">
                <a:solidFill>
                  <a:sysClr val="windowText" lastClr="000000"/>
                </a:solidFill>
                <a:latin typeface="Calibri"/>
                <a:ea typeface="Calibri" panose="020F0502020204030204" pitchFamily="34" charset="0"/>
                <a:cs typeface="Times New Roman" panose="02020603050405020304" pitchFamily="18" charset="0"/>
              </a:rPr>
              <a:t>Additional screening test:</a:t>
            </a:r>
            <a:r>
              <a:rPr lang="en-US" sz="1100" kern="0" dirty="0">
                <a:solidFill>
                  <a:sysClr val="windowText" lastClr="000000"/>
                </a:solidFill>
                <a:latin typeface="Calibri"/>
                <a:ea typeface="Calibri" panose="020F0502020204030204" pitchFamily="34" charset="0"/>
                <a:cs typeface="Times New Roman" panose="02020603050405020304" pitchFamily="18" charset="0"/>
              </a:rPr>
              <a:t> </a:t>
            </a:r>
            <a:r>
              <a:rPr lang="en-US" sz="1100" i="1" kern="0" dirty="0">
                <a:solidFill>
                  <a:sysClr val="windowText" lastClr="000000"/>
                </a:solidFill>
                <a:latin typeface="Calibri"/>
                <a:ea typeface="Calibri" panose="020F0502020204030204" pitchFamily="34" charset="0"/>
                <a:cs typeface="Times New Roman" panose="02020603050405020304" pitchFamily="18" charset="0"/>
              </a:rPr>
              <a:t>B. mallei </a:t>
            </a:r>
            <a:r>
              <a:rPr lang="en-US" sz="1100" kern="0" dirty="0">
                <a:solidFill>
                  <a:sysClr val="windowText" lastClr="000000"/>
                </a:solidFill>
                <a:latin typeface="Calibri"/>
                <a:ea typeface="Calibri" panose="020F0502020204030204" pitchFamily="34" charset="0"/>
                <a:cs typeface="Times New Roman" panose="02020603050405020304" pitchFamily="18" charset="0"/>
              </a:rPr>
              <a:t>is Arginine positive, unlike many other </a:t>
            </a:r>
            <a:r>
              <a:rPr lang="en-US" sz="1100" i="1" kern="0" dirty="0" err="1">
                <a:solidFill>
                  <a:sysClr val="windowText" lastClr="000000"/>
                </a:solidFill>
                <a:latin typeface="Calibri"/>
                <a:ea typeface="Calibri" panose="020F0502020204030204" pitchFamily="34" charset="0"/>
                <a:cs typeface="Times New Roman" panose="02020603050405020304" pitchFamily="18" charset="0"/>
              </a:rPr>
              <a:t>Burkholderia</a:t>
            </a:r>
            <a:r>
              <a:rPr lang="en-US" sz="1100" i="1" kern="0" dirty="0">
                <a:solidFill>
                  <a:sysClr val="windowText" lastClr="000000"/>
                </a:solidFill>
                <a:latin typeface="Calibri"/>
                <a:ea typeface="Calibri" panose="020F0502020204030204" pitchFamily="34" charset="0"/>
                <a:cs typeface="Times New Roman" panose="02020603050405020304" pitchFamily="18" charset="0"/>
              </a:rPr>
              <a:t> </a:t>
            </a:r>
            <a:r>
              <a:rPr lang="en-US" sz="1100" kern="0" dirty="0">
                <a:solidFill>
                  <a:sysClr val="windowText" lastClr="000000"/>
                </a:solidFill>
                <a:latin typeface="Calibri"/>
                <a:ea typeface="Calibri" panose="020F0502020204030204" pitchFamily="34" charset="0"/>
                <a:cs typeface="Times New Roman" panose="02020603050405020304" pitchFamily="18" charset="0"/>
              </a:rPr>
              <a:t>spp. (test can be observed in kit identification systems.)</a:t>
            </a:r>
          </a:p>
          <a:p>
            <a:pPr algn="ctr">
              <a:lnSpc>
                <a:spcPct val="115000"/>
              </a:lnSpc>
              <a:spcAft>
                <a:spcPts val="1000"/>
              </a:spcAft>
              <a:defRPr/>
            </a:pPr>
            <a:r>
              <a:rPr lang="en-US" sz="1100" kern="0" dirty="0">
                <a:solidFill>
                  <a:sysClr val="windowText" lastClr="000000"/>
                </a:solidFill>
                <a:latin typeface="Calibri"/>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678814411"/>
      </p:ext>
    </p:ext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175C743-A4DE-45DE-9A12-3F70A88B8B2A}"/>
              </a:ext>
            </a:extLst>
          </p:cNvPr>
          <p:cNvSpPr>
            <a:spLocks noGrp="1" noChangeArrowheads="1"/>
          </p:cNvSpPr>
          <p:nvPr>
            <p:ph type="title"/>
          </p:nvPr>
        </p:nvSpPr>
        <p:spPr>
          <a:xfrm>
            <a:off x="990600" y="170527"/>
            <a:ext cx="8610600" cy="1277273"/>
          </a:xfrm>
        </p:spPr>
        <p:txBody>
          <a:bodyPr/>
          <a:lstStyle/>
          <a:p>
            <a:pPr algn="l" eaLnBrk="1" hangingPunct="1">
              <a:defRPr/>
            </a:pPr>
            <a:r>
              <a:rPr lang="en-US" dirty="0"/>
              <a:t>Sentinel Laboratory Procedures for </a:t>
            </a:r>
            <a:r>
              <a:rPr lang="en-US" i="1" dirty="0"/>
              <a:t>Burkholderia</a:t>
            </a:r>
            <a:r>
              <a:rPr lang="en-US" dirty="0"/>
              <a:t> </a:t>
            </a:r>
            <a:r>
              <a:rPr lang="en-US" i="1" dirty="0"/>
              <a:t>mallei</a:t>
            </a:r>
          </a:p>
        </p:txBody>
      </p:sp>
      <p:sp>
        <p:nvSpPr>
          <p:cNvPr id="1118211" name="Rectangle 3">
            <a:extLst>
              <a:ext uri="{FF2B5EF4-FFF2-40B4-BE49-F238E27FC236}">
                <a16:creationId xmlns:a16="http://schemas.microsoft.com/office/drawing/2014/main" id="{C4D34C81-A4A9-4247-9189-A423DDA6B229}"/>
              </a:ext>
            </a:extLst>
          </p:cNvPr>
          <p:cNvSpPr>
            <a:spLocks noGrp="1" noChangeArrowheads="1"/>
          </p:cNvSpPr>
          <p:nvPr>
            <p:ph idx="1"/>
          </p:nvPr>
        </p:nvSpPr>
        <p:spPr>
          <a:xfrm>
            <a:off x="1828800" y="1447800"/>
            <a:ext cx="8667750" cy="5186035"/>
          </a:xfrm>
        </p:spPr>
        <p:txBody>
          <a:bodyPr/>
          <a:lstStyle/>
          <a:p>
            <a:pPr eaLnBrk="1" hangingPunct="1">
              <a:lnSpc>
                <a:spcPct val="90000"/>
              </a:lnSpc>
              <a:buFont typeface="Wingdings" panose="05000000000000000000" pitchFamily="2" charset="2"/>
              <a:buNone/>
              <a:defRPr/>
            </a:pPr>
            <a:r>
              <a:rPr lang="en-US" sz="2400" dirty="0"/>
              <a:t>IF YOU SEE</a:t>
            </a:r>
            <a:r>
              <a:rPr lang="en-US" sz="2400" dirty="0">
                <a:solidFill>
                  <a:srgbClr val="CCFFFF"/>
                </a:solidFill>
              </a:rPr>
              <a:t>:</a:t>
            </a:r>
          </a:p>
          <a:p>
            <a:pPr eaLnBrk="1" hangingPunct="1">
              <a:lnSpc>
                <a:spcPct val="90000"/>
              </a:lnSpc>
              <a:buFont typeface="Wingdings" panose="05000000000000000000" pitchFamily="2" charset="2"/>
              <a:buNone/>
              <a:defRPr/>
            </a:pPr>
            <a:endParaRPr lang="en-US" sz="1600" dirty="0">
              <a:solidFill>
                <a:srgbClr val="CCFFFF"/>
              </a:solidFill>
            </a:endParaRPr>
          </a:p>
          <a:p>
            <a:pPr lvl="1" eaLnBrk="1" hangingPunct="1">
              <a:lnSpc>
                <a:spcPct val="90000"/>
              </a:lnSpc>
              <a:buFont typeface="Arial" panose="020B0604020202020204" pitchFamily="34" charset="0"/>
              <a:buChar char="•"/>
              <a:defRPr/>
            </a:pPr>
            <a:r>
              <a:rPr lang="en-US" sz="2400" dirty="0">
                <a:latin typeface="+mj-lt"/>
              </a:rPr>
              <a:t>Gram negative </a:t>
            </a:r>
            <a:r>
              <a:rPr lang="en-US" sz="2400" dirty="0" err="1">
                <a:latin typeface="+mj-lt"/>
              </a:rPr>
              <a:t>coccobacilli</a:t>
            </a:r>
            <a:endParaRPr lang="en-US" sz="2400" dirty="0">
              <a:latin typeface="+mj-lt"/>
            </a:endParaRPr>
          </a:p>
          <a:p>
            <a:pPr lvl="1" eaLnBrk="1" hangingPunct="1">
              <a:lnSpc>
                <a:spcPct val="90000"/>
              </a:lnSpc>
              <a:buFont typeface="Arial" panose="020B0604020202020204" pitchFamily="34" charset="0"/>
              <a:buChar char="•"/>
              <a:defRPr/>
            </a:pPr>
            <a:r>
              <a:rPr lang="en-US" sz="2400" dirty="0">
                <a:latin typeface="+mj-lt"/>
              </a:rPr>
              <a:t>Characteristic very slow growth on BAP, CHOC and little if any growth MAC </a:t>
            </a:r>
          </a:p>
          <a:p>
            <a:pPr lvl="1" eaLnBrk="1" hangingPunct="1">
              <a:lnSpc>
                <a:spcPct val="90000"/>
              </a:lnSpc>
              <a:buFont typeface="Arial" panose="020B0604020202020204" pitchFamily="34" charset="0"/>
              <a:buChar char="•"/>
              <a:defRPr/>
            </a:pPr>
            <a:r>
              <a:rPr lang="en-US" sz="2400" dirty="0">
                <a:latin typeface="+mj-lt"/>
              </a:rPr>
              <a:t>No pigment , </a:t>
            </a:r>
            <a:r>
              <a:rPr lang="en-US" sz="2400" dirty="0" err="1">
                <a:latin typeface="+mj-lt"/>
              </a:rPr>
              <a:t>hemolysis</a:t>
            </a:r>
            <a:r>
              <a:rPr lang="en-US" sz="2400" dirty="0">
                <a:latin typeface="+mj-lt"/>
              </a:rPr>
              <a:t> , odor or growth at 42°C</a:t>
            </a:r>
          </a:p>
          <a:p>
            <a:pPr lvl="1" eaLnBrk="1" hangingPunct="1">
              <a:lnSpc>
                <a:spcPct val="90000"/>
              </a:lnSpc>
              <a:buFont typeface="Arial" panose="020B0604020202020204" pitchFamily="34" charset="0"/>
              <a:buChar char="•"/>
              <a:defRPr/>
            </a:pPr>
            <a:r>
              <a:rPr lang="en-US" sz="2400" dirty="0">
                <a:latin typeface="+mj-lt"/>
              </a:rPr>
              <a:t>Oxidase variable</a:t>
            </a:r>
          </a:p>
          <a:p>
            <a:pPr lvl="1" eaLnBrk="1" hangingPunct="1">
              <a:lnSpc>
                <a:spcPct val="90000"/>
              </a:lnSpc>
              <a:buFont typeface="Arial" panose="020B0604020202020204" pitchFamily="34" charset="0"/>
              <a:buChar char="•"/>
              <a:defRPr/>
            </a:pPr>
            <a:r>
              <a:rPr lang="en-US" sz="2400" dirty="0" err="1">
                <a:latin typeface="+mj-lt"/>
              </a:rPr>
              <a:t>Catalase</a:t>
            </a:r>
            <a:r>
              <a:rPr lang="en-US" sz="2400" dirty="0">
                <a:latin typeface="+mj-lt"/>
              </a:rPr>
              <a:t> positive</a:t>
            </a:r>
          </a:p>
          <a:p>
            <a:pPr lvl="1" eaLnBrk="1" hangingPunct="1">
              <a:lnSpc>
                <a:spcPct val="90000"/>
              </a:lnSpc>
              <a:buFont typeface="Arial" panose="020B0604020202020204" pitchFamily="34" charset="0"/>
              <a:buChar char="•"/>
              <a:defRPr/>
            </a:pPr>
            <a:r>
              <a:rPr lang="en-US" sz="2400" dirty="0">
                <a:latin typeface="+mj-lt"/>
              </a:rPr>
              <a:t>Motility negative</a:t>
            </a:r>
          </a:p>
          <a:p>
            <a:pPr lvl="1" eaLnBrk="1" hangingPunct="1">
              <a:lnSpc>
                <a:spcPct val="90000"/>
              </a:lnSpc>
              <a:buFont typeface="Arial" panose="020B0604020202020204" pitchFamily="34" charset="0"/>
              <a:buChar char="•"/>
              <a:defRPr/>
            </a:pPr>
            <a:r>
              <a:rPr lang="en-US" sz="2400" dirty="0">
                <a:latin typeface="+mj-lt"/>
              </a:rPr>
              <a:t>Amoxicillin-</a:t>
            </a:r>
            <a:r>
              <a:rPr lang="en-US" sz="2400" dirty="0" err="1">
                <a:latin typeface="+mj-lt"/>
              </a:rPr>
              <a:t>clavulanate</a:t>
            </a:r>
            <a:r>
              <a:rPr lang="en-US" sz="2400" dirty="0">
                <a:latin typeface="+mj-lt"/>
              </a:rPr>
              <a:t> acid susceptible, Penicillin resistant</a:t>
            </a:r>
          </a:p>
          <a:p>
            <a:pPr lvl="1" eaLnBrk="1" hangingPunct="1">
              <a:lnSpc>
                <a:spcPct val="90000"/>
              </a:lnSpc>
              <a:buFont typeface="Wingdings" panose="05000000000000000000" pitchFamily="2" charset="2"/>
              <a:buNone/>
              <a:defRPr/>
            </a:pPr>
            <a:endParaRPr lang="en-US" sz="1000" dirty="0"/>
          </a:p>
          <a:p>
            <a:pPr marL="365760" lvl="1" indent="0">
              <a:lnSpc>
                <a:spcPct val="90000"/>
              </a:lnSpc>
              <a:buNone/>
              <a:defRPr/>
            </a:pPr>
            <a:r>
              <a:rPr lang="en-US" sz="2400" dirty="0">
                <a:solidFill>
                  <a:srgbClr val="B42E34"/>
                </a:solidFill>
              </a:rPr>
              <a:t>And you cannot rule out </a:t>
            </a:r>
            <a:r>
              <a:rPr lang="en-US" sz="2400" i="1" dirty="0">
                <a:solidFill>
                  <a:srgbClr val="B42E34"/>
                </a:solidFill>
              </a:rPr>
              <a:t>Burkholderia mallei</a:t>
            </a:r>
            <a:r>
              <a:rPr lang="en-US" sz="2400" dirty="0">
                <a:solidFill>
                  <a:srgbClr val="B42E34"/>
                </a:solidFill>
              </a:rPr>
              <a:t> using the protocol flow chart…….</a:t>
            </a:r>
          </a:p>
          <a:p>
            <a:pPr lvl="1" eaLnBrk="1" hangingPunct="1">
              <a:lnSpc>
                <a:spcPct val="90000"/>
              </a:lnSpc>
              <a:defRPr/>
            </a:pPr>
            <a:endParaRPr lang="en-US" sz="2400" dirty="0"/>
          </a:p>
        </p:txBody>
      </p:sp>
    </p:spTree>
    <p:extLst>
      <p:ext uri="{BB962C8B-B14F-4D97-AF65-F5344CB8AC3E}">
        <p14:creationId xmlns:p14="http://schemas.microsoft.com/office/powerpoint/2010/main" val="3756354280"/>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18211">
                                            <p:txEl>
                                              <p:pRg st="0" end="0"/>
                                            </p:txEl>
                                          </p:spTgt>
                                        </p:tgtEl>
                                        <p:attrNameLst>
                                          <p:attrName>style.visibility</p:attrName>
                                        </p:attrNameLst>
                                      </p:cBhvr>
                                      <p:to>
                                        <p:strVal val="visible"/>
                                      </p:to>
                                    </p:set>
                                    <p:animEffect transition="in" filter="blinds(horizontal)">
                                      <p:cBhvr>
                                        <p:cTn id="7" dur="500"/>
                                        <p:tgtEl>
                                          <p:spTgt spid="111821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18211">
                                            <p:txEl>
                                              <p:pRg st="2" end="2"/>
                                            </p:txEl>
                                          </p:spTgt>
                                        </p:tgtEl>
                                        <p:attrNameLst>
                                          <p:attrName>style.visibility</p:attrName>
                                        </p:attrNameLst>
                                      </p:cBhvr>
                                      <p:to>
                                        <p:strVal val="visible"/>
                                      </p:to>
                                    </p:set>
                                    <p:animEffect transition="in" filter="blinds(horizontal)">
                                      <p:cBhvr>
                                        <p:cTn id="10" dur="500"/>
                                        <p:tgtEl>
                                          <p:spTgt spid="1118211">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118211">
                                            <p:txEl>
                                              <p:pRg st="3" end="3"/>
                                            </p:txEl>
                                          </p:spTgt>
                                        </p:tgtEl>
                                        <p:attrNameLst>
                                          <p:attrName>style.visibility</p:attrName>
                                        </p:attrNameLst>
                                      </p:cBhvr>
                                      <p:to>
                                        <p:strVal val="visible"/>
                                      </p:to>
                                    </p:set>
                                    <p:animEffect transition="in" filter="blinds(horizontal)">
                                      <p:cBhvr>
                                        <p:cTn id="13" dur="500"/>
                                        <p:tgtEl>
                                          <p:spTgt spid="1118211">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118211">
                                            <p:txEl>
                                              <p:pRg st="4" end="4"/>
                                            </p:txEl>
                                          </p:spTgt>
                                        </p:tgtEl>
                                        <p:attrNameLst>
                                          <p:attrName>style.visibility</p:attrName>
                                        </p:attrNameLst>
                                      </p:cBhvr>
                                      <p:to>
                                        <p:strVal val="visible"/>
                                      </p:to>
                                    </p:set>
                                    <p:animEffect transition="in" filter="blinds(horizontal)">
                                      <p:cBhvr>
                                        <p:cTn id="16" dur="500"/>
                                        <p:tgtEl>
                                          <p:spTgt spid="1118211">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1118211">
                                            <p:txEl>
                                              <p:pRg st="5" end="5"/>
                                            </p:txEl>
                                          </p:spTgt>
                                        </p:tgtEl>
                                        <p:attrNameLst>
                                          <p:attrName>style.visibility</p:attrName>
                                        </p:attrNameLst>
                                      </p:cBhvr>
                                      <p:to>
                                        <p:strVal val="visible"/>
                                      </p:to>
                                    </p:set>
                                    <p:animEffect transition="in" filter="blinds(horizontal)">
                                      <p:cBhvr>
                                        <p:cTn id="19" dur="500"/>
                                        <p:tgtEl>
                                          <p:spTgt spid="1118211">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118211">
                                            <p:txEl>
                                              <p:pRg st="6" end="6"/>
                                            </p:txEl>
                                          </p:spTgt>
                                        </p:tgtEl>
                                        <p:attrNameLst>
                                          <p:attrName>style.visibility</p:attrName>
                                        </p:attrNameLst>
                                      </p:cBhvr>
                                      <p:to>
                                        <p:strVal val="visible"/>
                                      </p:to>
                                    </p:set>
                                    <p:animEffect transition="in" filter="blinds(horizontal)">
                                      <p:cBhvr>
                                        <p:cTn id="22" dur="500"/>
                                        <p:tgtEl>
                                          <p:spTgt spid="1118211">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1118211">
                                            <p:txEl>
                                              <p:pRg st="7" end="7"/>
                                            </p:txEl>
                                          </p:spTgt>
                                        </p:tgtEl>
                                        <p:attrNameLst>
                                          <p:attrName>style.visibility</p:attrName>
                                        </p:attrNameLst>
                                      </p:cBhvr>
                                      <p:to>
                                        <p:strVal val="visible"/>
                                      </p:to>
                                    </p:set>
                                    <p:animEffect transition="in" filter="blinds(horizontal)">
                                      <p:cBhvr>
                                        <p:cTn id="25" dur="500"/>
                                        <p:tgtEl>
                                          <p:spTgt spid="1118211">
                                            <p:txEl>
                                              <p:pRg st="7" end="7"/>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118211">
                                            <p:txEl>
                                              <p:pRg st="8" end="8"/>
                                            </p:txEl>
                                          </p:spTgt>
                                        </p:tgtEl>
                                        <p:attrNameLst>
                                          <p:attrName>style.visibility</p:attrName>
                                        </p:attrNameLst>
                                      </p:cBhvr>
                                      <p:to>
                                        <p:strVal val="visible"/>
                                      </p:to>
                                    </p:set>
                                    <p:animEffect transition="in" filter="blinds(horizontal)">
                                      <p:cBhvr>
                                        <p:cTn id="28" dur="500"/>
                                        <p:tgtEl>
                                          <p:spTgt spid="1118211">
                                            <p:txEl>
                                              <p:pRg st="8" end="8"/>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18211">
                                            <p:txEl>
                                              <p:pRg st="10" end="10"/>
                                            </p:txEl>
                                          </p:spTgt>
                                        </p:tgtEl>
                                        <p:attrNameLst>
                                          <p:attrName>style.visibility</p:attrName>
                                        </p:attrNameLst>
                                      </p:cBhvr>
                                      <p:to>
                                        <p:strVal val="visible"/>
                                      </p:to>
                                    </p:set>
                                    <p:animEffect transition="in" filter="blinds(horizontal)">
                                      <p:cBhvr>
                                        <p:cTn id="31" dur="500"/>
                                        <p:tgtEl>
                                          <p:spTgt spid="11182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8211"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210" name="Rectangle 2">
            <a:extLst>
              <a:ext uri="{FF2B5EF4-FFF2-40B4-BE49-F238E27FC236}">
                <a16:creationId xmlns:a16="http://schemas.microsoft.com/office/drawing/2014/main" id="{04D4827A-78B5-4F2A-9C76-84F1FAB6093E}"/>
              </a:ext>
            </a:extLst>
          </p:cNvPr>
          <p:cNvSpPr>
            <a:spLocks noGrp="1" noRot="1" noChangeArrowheads="1"/>
          </p:cNvSpPr>
          <p:nvPr>
            <p:ph type="title"/>
          </p:nvPr>
        </p:nvSpPr>
        <p:spPr>
          <a:xfrm>
            <a:off x="1562100" y="304801"/>
            <a:ext cx="10972800" cy="1031051"/>
          </a:xfrm>
        </p:spPr>
        <p:txBody>
          <a:bodyPr/>
          <a:lstStyle/>
          <a:p>
            <a:pPr eaLnBrk="1" hangingPunct="1">
              <a:defRPr/>
            </a:pPr>
            <a:r>
              <a:rPr lang="en-US" sz="3200"/>
              <a:t>Working </a:t>
            </a:r>
            <a:r>
              <a:rPr lang="en-US" sz="3200" u="sng"/>
              <a:t>Safely</a:t>
            </a:r>
            <a:r>
              <a:rPr lang="en-US" sz="3200"/>
              <a:t> with </a:t>
            </a:r>
            <a:r>
              <a:rPr lang="en-US" sz="3200" i="1"/>
              <a:t>Burkholderia</a:t>
            </a:r>
            <a:r>
              <a:rPr lang="en-US" sz="3200"/>
              <a:t> spp. </a:t>
            </a:r>
            <a:br>
              <a:rPr lang="en-US" sz="3200"/>
            </a:br>
            <a:r>
              <a:rPr lang="en-US" sz="3200"/>
              <a:t>in the Laboratory</a:t>
            </a:r>
          </a:p>
        </p:txBody>
      </p:sp>
      <p:sp>
        <p:nvSpPr>
          <p:cNvPr id="734211" name="Rectangle 3">
            <a:extLst>
              <a:ext uri="{FF2B5EF4-FFF2-40B4-BE49-F238E27FC236}">
                <a16:creationId xmlns:a16="http://schemas.microsoft.com/office/drawing/2014/main" id="{6CBD87BC-BF00-4749-A7F7-3DA60B31D9AE}"/>
              </a:ext>
            </a:extLst>
          </p:cNvPr>
          <p:cNvSpPr>
            <a:spLocks noGrp="1" noChangeArrowheads="1"/>
          </p:cNvSpPr>
          <p:nvPr>
            <p:ph idx="1"/>
          </p:nvPr>
        </p:nvSpPr>
        <p:spPr>
          <a:xfrm>
            <a:off x="1895476" y="1752600"/>
            <a:ext cx="8486775" cy="4856714"/>
          </a:xfrm>
        </p:spPr>
        <p:txBody>
          <a:bodyPr/>
          <a:lstStyle/>
          <a:p>
            <a:pPr eaLnBrk="1" hangingPunct="1">
              <a:lnSpc>
                <a:spcPct val="110000"/>
              </a:lnSpc>
              <a:defRPr/>
            </a:pPr>
            <a:r>
              <a:rPr lang="en-US" sz="2400" dirty="0"/>
              <a:t>Remember—laboratory infections have been reported</a:t>
            </a:r>
          </a:p>
          <a:p>
            <a:pPr lvl="1" eaLnBrk="1" hangingPunct="1">
              <a:lnSpc>
                <a:spcPct val="110000"/>
              </a:lnSpc>
              <a:defRPr/>
            </a:pPr>
            <a:r>
              <a:rPr lang="en-US" sz="1600" dirty="0">
                <a:hlinkClick r:id="rId3"/>
              </a:rPr>
              <a:t>Laboratory-Acquired Human Glanders --- Maryland, May 2000 </a:t>
            </a:r>
            <a:r>
              <a:rPr lang="en-US" sz="1600" dirty="0"/>
              <a:t>  MMWR Vol. 49 (24):532   06/23/2000 </a:t>
            </a:r>
          </a:p>
          <a:p>
            <a:pPr lvl="1" eaLnBrk="1" hangingPunct="1">
              <a:lnSpc>
                <a:spcPct val="110000"/>
              </a:lnSpc>
              <a:defRPr/>
            </a:pPr>
            <a:r>
              <a:rPr lang="en-US" sz="2000" dirty="0">
                <a:hlinkClick r:id="rId3"/>
              </a:rPr>
              <a:t>Laboratory Exposure to Burkholderia pseudomallei---Los Angeles, California, 2003</a:t>
            </a:r>
            <a:r>
              <a:rPr lang="en-US" sz="2000" dirty="0"/>
              <a:t>  MMWR Vol. 53 (42):988 10/29/2004</a:t>
            </a:r>
            <a:endParaRPr lang="en-US" sz="2400" dirty="0"/>
          </a:p>
          <a:p>
            <a:pPr eaLnBrk="1" hangingPunct="1">
              <a:lnSpc>
                <a:spcPct val="110000"/>
              </a:lnSpc>
              <a:defRPr/>
            </a:pPr>
            <a:r>
              <a:rPr lang="en-US" sz="2400" dirty="0"/>
              <a:t>Initial processing of diagnostic specimens where </a:t>
            </a:r>
            <a:r>
              <a:rPr lang="en-US" sz="2400" i="1" dirty="0"/>
              <a:t>B. mallei </a:t>
            </a:r>
            <a:r>
              <a:rPr lang="en-US" sz="2400" dirty="0"/>
              <a:t>or </a:t>
            </a:r>
            <a:r>
              <a:rPr lang="en-US" sz="2400" i="1" dirty="0"/>
              <a:t>B. pseudomallei </a:t>
            </a:r>
            <a:r>
              <a:rPr lang="en-US" sz="2400" dirty="0"/>
              <a:t>are suspected—use BSC (Class II) and follow BSL-2 practices</a:t>
            </a:r>
            <a:endParaRPr lang="en-US" sz="2400" i="1" dirty="0"/>
          </a:p>
          <a:p>
            <a:pPr eaLnBrk="1" hangingPunct="1">
              <a:lnSpc>
                <a:spcPct val="110000"/>
              </a:lnSpc>
              <a:defRPr/>
            </a:pPr>
            <a:r>
              <a:rPr lang="en-US" sz="2400" dirty="0"/>
              <a:t>All manipulations of cultures including test procedures require the use of biological safety level BSL-3 or BSL-2 with BSL-3 precautions. </a:t>
            </a:r>
          </a:p>
          <a:p>
            <a:pPr eaLnBrk="1" hangingPunct="1">
              <a:defRPr/>
            </a:pPr>
            <a:endParaRPr lang="en-US" sz="2400" dirty="0"/>
          </a:p>
        </p:txBody>
      </p:sp>
    </p:spTree>
    <p:extLst>
      <p:ext uri="{BB962C8B-B14F-4D97-AF65-F5344CB8AC3E}">
        <p14:creationId xmlns:p14="http://schemas.microsoft.com/office/powerpoint/2010/main" val="1032870781"/>
      </p:ext>
    </p:extLst>
  </p:cSld>
  <p:clrMapOvr>
    <a:masterClrMapping/>
  </p:clrMapOvr>
  <p:transition spd="med">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C6532E86-8A61-409B-9133-9181B90ECAF8}"/>
              </a:ext>
            </a:extLst>
          </p:cNvPr>
          <p:cNvSpPr>
            <a:spLocks noGrp="1" noChangeArrowheads="1"/>
          </p:cNvSpPr>
          <p:nvPr>
            <p:ph idx="1"/>
          </p:nvPr>
        </p:nvSpPr>
        <p:spPr>
          <a:xfrm>
            <a:off x="1714500" y="2228851"/>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rgbClr val="B42E34"/>
                </a:solidFill>
              </a:rPr>
              <a:t>CONTACT YOUR LRN </a:t>
            </a:r>
            <a:endParaRPr lang="en-US" sz="4000" dirty="0" smtClean="0">
              <a:solidFill>
                <a:srgbClr val="B42E34"/>
              </a:solidFill>
            </a:endParaRPr>
          </a:p>
          <a:p>
            <a:pPr algn="ctr" eaLnBrk="1" hangingPunct="1">
              <a:buFont typeface="Wingdings" panose="05000000000000000000" pitchFamily="2" charset="2"/>
              <a:buNone/>
              <a:defRPr/>
            </a:pPr>
            <a:r>
              <a:rPr lang="en-US" sz="4000" dirty="0" smtClean="0">
                <a:solidFill>
                  <a:srgbClr val="B42E34"/>
                </a:solidFill>
              </a:rPr>
              <a:t>reference </a:t>
            </a:r>
            <a:r>
              <a:rPr lang="en-US" sz="4000" dirty="0">
                <a:solidFill>
                  <a:srgbClr val="B42E34"/>
                </a:solidFill>
              </a:rPr>
              <a:t>laboratory</a:t>
            </a:r>
          </a:p>
        </p:txBody>
      </p:sp>
    </p:spTree>
    <p:extLst>
      <p:ext uri="{BB962C8B-B14F-4D97-AF65-F5344CB8AC3E}">
        <p14:creationId xmlns:p14="http://schemas.microsoft.com/office/powerpoint/2010/main" val="3667868624"/>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a:extLst>
              <a:ext uri="{FF2B5EF4-FFF2-40B4-BE49-F238E27FC236}">
                <a16:creationId xmlns:a16="http://schemas.microsoft.com/office/drawing/2014/main" id="{2E31D515-3EFC-4981-BBB1-0BCE9F044193}"/>
              </a:ext>
            </a:extLst>
          </p:cNvPr>
          <p:cNvSpPr>
            <a:spLocks noGrp="1" noRot="1" noChangeArrowheads="1"/>
          </p:cNvSpPr>
          <p:nvPr>
            <p:ph type="title"/>
          </p:nvPr>
        </p:nvSpPr>
        <p:spPr>
          <a:xfrm>
            <a:off x="1562100" y="304801"/>
            <a:ext cx="10972800" cy="538609"/>
          </a:xfrm>
        </p:spPr>
        <p:txBody>
          <a:bodyPr/>
          <a:lstStyle/>
          <a:p>
            <a:pPr eaLnBrk="1" hangingPunct="1">
              <a:defRPr/>
            </a:pPr>
            <a:r>
              <a:rPr lang="en-US" sz="3200"/>
              <a:t>Why Burkholderia?</a:t>
            </a:r>
          </a:p>
        </p:txBody>
      </p:sp>
      <p:sp>
        <p:nvSpPr>
          <p:cNvPr id="532483" name="Rectangle 3">
            <a:extLst>
              <a:ext uri="{FF2B5EF4-FFF2-40B4-BE49-F238E27FC236}">
                <a16:creationId xmlns:a16="http://schemas.microsoft.com/office/drawing/2014/main" id="{D990F6C0-06C3-4768-87D8-60CCFE846368}"/>
              </a:ext>
            </a:extLst>
          </p:cNvPr>
          <p:cNvSpPr>
            <a:spLocks noGrp="1" noChangeArrowheads="1"/>
          </p:cNvSpPr>
          <p:nvPr>
            <p:ph idx="1"/>
          </p:nvPr>
        </p:nvSpPr>
        <p:spPr>
          <a:xfrm>
            <a:off x="1981201" y="1295401"/>
            <a:ext cx="9001125" cy="4799013"/>
          </a:xfrm>
        </p:spPr>
        <p:txBody>
          <a:bodyPr/>
          <a:lstStyle/>
          <a:p>
            <a:pPr eaLnBrk="1" hangingPunct="1">
              <a:lnSpc>
                <a:spcPct val="90000"/>
              </a:lnSpc>
              <a:defRPr/>
            </a:pPr>
            <a:r>
              <a:rPr lang="en-US" sz="2400" dirty="0">
                <a:latin typeface="Arial" charset="0"/>
              </a:rPr>
              <a:t>Both have been “</a:t>
            </a:r>
            <a:r>
              <a:rPr lang="en-US" sz="2400" dirty="0" err="1">
                <a:latin typeface="Arial" charset="0"/>
              </a:rPr>
              <a:t>weaponized</a:t>
            </a:r>
            <a:r>
              <a:rPr lang="en-US" sz="2400" dirty="0">
                <a:latin typeface="Arial" charset="0"/>
              </a:rPr>
              <a:t>”</a:t>
            </a:r>
          </a:p>
          <a:p>
            <a:pPr eaLnBrk="1" hangingPunct="1">
              <a:lnSpc>
                <a:spcPct val="90000"/>
              </a:lnSpc>
              <a:defRPr/>
            </a:pPr>
            <a:endParaRPr lang="en-US" sz="1400" dirty="0">
              <a:latin typeface="Arial" charset="0"/>
            </a:endParaRPr>
          </a:p>
          <a:p>
            <a:pPr eaLnBrk="1" hangingPunct="1">
              <a:lnSpc>
                <a:spcPct val="90000"/>
              </a:lnSpc>
              <a:buSzPct val="80000"/>
              <a:defRPr/>
            </a:pPr>
            <a:r>
              <a:rPr lang="en-US" sz="2400" i="1" dirty="0">
                <a:latin typeface="Arial" charset="0"/>
              </a:rPr>
              <a:t>B. mallei</a:t>
            </a:r>
            <a:r>
              <a:rPr lang="en-US" sz="2400" dirty="0">
                <a:latin typeface="Arial" charset="0"/>
              </a:rPr>
              <a:t> and </a:t>
            </a:r>
            <a:r>
              <a:rPr lang="en-US" sz="2400" i="1" dirty="0">
                <a:latin typeface="Arial" charset="0"/>
              </a:rPr>
              <a:t>B. pseudomallei</a:t>
            </a:r>
            <a:r>
              <a:rPr lang="en-US" sz="2400" dirty="0">
                <a:latin typeface="Arial" charset="0"/>
              </a:rPr>
              <a:t> highly infectious as aerosol</a:t>
            </a:r>
          </a:p>
          <a:p>
            <a:pPr eaLnBrk="1" hangingPunct="1">
              <a:lnSpc>
                <a:spcPct val="90000"/>
              </a:lnSpc>
              <a:buSzPct val="80000"/>
              <a:defRPr/>
            </a:pPr>
            <a:endParaRPr lang="en-US" sz="1800" dirty="0">
              <a:latin typeface="Arial" charset="0"/>
            </a:endParaRPr>
          </a:p>
          <a:p>
            <a:pPr eaLnBrk="1" hangingPunct="1">
              <a:lnSpc>
                <a:spcPct val="90000"/>
              </a:lnSpc>
              <a:buSzPct val="80000"/>
              <a:defRPr/>
            </a:pPr>
            <a:r>
              <a:rPr lang="en-US" sz="2400" dirty="0">
                <a:latin typeface="Arial" charset="0"/>
              </a:rPr>
              <a:t>No vaccine</a:t>
            </a:r>
          </a:p>
          <a:p>
            <a:pPr eaLnBrk="1" hangingPunct="1">
              <a:lnSpc>
                <a:spcPct val="90000"/>
              </a:lnSpc>
              <a:buSzPct val="80000"/>
              <a:defRPr/>
            </a:pPr>
            <a:endParaRPr lang="en-US" sz="1400" dirty="0">
              <a:latin typeface="Arial" charset="0"/>
            </a:endParaRPr>
          </a:p>
          <a:p>
            <a:pPr eaLnBrk="1" hangingPunct="1">
              <a:lnSpc>
                <a:spcPct val="90000"/>
              </a:lnSpc>
              <a:defRPr/>
            </a:pPr>
            <a:r>
              <a:rPr lang="en-US" sz="2400" dirty="0">
                <a:latin typeface="Arial" charset="0"/>
              </a:rPr>
              <a:t>Classified as Tier 1 biological threat agents</a:t>
            </a:r>
          </a:p>
          <a:p>
            <a:pPr lvl="1" eaLnBrk="1" hangingPunct="1">
              <a:lnSpc>
                <a:spcPct val="90000"/>
              </a:lnSpc>
              <a:buFontTx/>
              <a:buChar char="•"/>
              <a:defRPr/>
            </a:pPr>
            <a:r>
              <a:rPr lang="en-US" sz="2000" dirty="0">
                <a:latin typeface="Arial" charset="0"/>
              </a:rPr>
              <a:t>Are moderately easy to disseminate </a:t>
            </a:r>
          </a:p>
          <a:p>
            <a:pPr lvl="1" eaLnBrk="1" hangingPunct="1">
              <a:lnSpc>
                <a:spcPct val="90000"/>
              </a:lnSpc>
              <a:buFontTx/>
              <a:buChar char="•"/>
              <a:defRPr/>
            </a:pPr>
            <a:r>
              <a:rPr lang="en-US" sz="2000" dirty="0">
                <a:latin typeface="Arial" charset="0"/>
              </a:rPr>
              <a:t>Mortality rate for untreated </a:t>
            </a:r>
            <a:r>
              <a:rPr lang="en-US" sz="2000" dirty="0" err="1">
                <a:latin typeface="Arial" charset="0"/>
              </a:rPr>
              <a:t>glanders</a:t>
            </a:r>
            <a:r>
              <a:rPr lang="en-US" sz="2000" dirty="0">
                <a:latin typeface="Arial" charset="0"/>
              </a:rPr>
              <a:t> (</a:t>
            </a:r>
            <a:r>
              <a:rPr lang="en-US" sz="2000" i="1" dirty="0">
                <a:latin typeface="Arial" charset="0"/>
              </a:rPr>
              <a:t>B. mallei</a:t>
            </a:r>
            <a:r>
              <a:rPr lang="en-US" sz="2000" dirty="0">
                <a:latin typeface="Arial" charset="0"/>
              </a:rPr>
              <a:t>) is high. </a:t>
            </a:r>
          </a:p>
          <a:p>
            <a:pPr lvl="1" eaLnBrk="1" hangingPunct="1">
              <a:lnSpc>
                <a:spcPct val="90000"/>
              </a:lnSpc>
              <a:buFontTx/>
              <a:buChar char="•"/>
              <a:defRPr/>
            </a:pPr>
            <a:r>
              <a:rPr lang="en-US" sz="2000" i="1" dirty="0">
                <a:latin typeface="Arial" charset="0"/>
              </a:rPr>
              <a:t>B. pseudomallei </a:t>
            </a:r>
            <a:r>
              <a:rPr lang="en-US" sz="2000" dirty="0">
                <a:latin typeface="Arial" charset="0"/>
              </a:rPr>
              <a:t>has a low infectious dose. </a:t>
            </a:r>
          </a:p>
          <a:p>
            <a:pPr lvl="1" eaLnBrk="1" hangingPunct="1">
              <a:lnSpc>
                <a:spcPct val="90000"/>
              </a:lnSpc>
              <a:buFontTx/>
              <a:buChar char="•"/>
              <a:defRPr/>
            </a:pPr>
            <a:r>
              <a:rPr lang="en-US" sz="2000" dirty="0">
                <a:latin typeface="Arial" charset="0"/>
              </a:rPr>
              <a:t>Due to rarity of both diseases in the US experience in diagnosis and treatment is limited. Require special diagnostic capacity and enhanced disease surveillance </a:t>
            </a:r>
          </a:p>
          <a:p>
            <a:pPr eaLnBrk="1" hangingPunct="1">
              <a:lnSpc>
                <a:spcPct val="90000"/>
              </a:lnSpc>
              <a:defRPr/>
            </a:pPr>
            <a:endParaRPr lang="en-US" sz="2400" dirty="0">
              <a:latin typeface="Arial" charset="0"/>
            </a:endParaRPr>
          </a:p>
        </p:txBody>
      </p:sp>
    </p:spTree>
    <p:extLst>
      <p:ext uri="{BB962C8B-B14F-4D97-AF65-F5344CB8AC3E}">
        <p14:creationId xmlns:p14="http://schemas.microsoft.com/office/powerpoint/2010/main" val="3308923928"/>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179" name="Rectangle 3">
            <a:extLst>
              <a:ext uri="{FF2B5EF4-FFF2-40B4-BE49-F238E27FC236}">
                <a16:creationId xmlns:a16="http://schemas.microsoft.com/office/drawing/2014/main" id="{B6BBCC68-A093-444C-9C11-5C3C94052019}"/>
              </a:ext>
            </a:extLst>
          </p:cNvPr>
          <p:cNvSpPr>
            <a:spLocks noGrp="1" noChangeArrowheads="1"/>
          </p:cNvSpPr>
          <p:nvPr>
            <p:ph type="title"/>
          </p:nvPr>
        </p:nvSpPr>
        <p:spPr>
          <a:xfrm>
            <a:off x="1562100" y="304801"/>
            <a:ext cx="10972800" cy="538609"/>
          </a:xfrm>
        </p:spPr>
        <p:txBody>
          <a:bodyPr/>
          <a:lstStyle/>
          <a:p>
            <a:pPr eaLnBrk="1" hangingPunct="1">
              <a:defRPr/>
            </a:pPr>
            <a:r>
              <a:rPr lang="en-US" sz="3200"/>
              <a:t>Disease Caused by Burkholderia</a:t>
            </a:r>
          </a:p>
        </p:txBody>
      </p:sp>
      <p:sp>
        <p:nvSpPr>
          <p:cNvPr id="690178" name="Rectangle 2">
            <a:extLst>
              <a:ext uri="{FF2B5EF4-FFF2-40B4-BE49-F238E27FC236}">
                <a16:creationId xmlns:a16="http://schemas.microsoft.com/office/drawing/2014/main" id="{4C703F53-4FA4-4AC1-8E11-F13279E64463}"/>
              </a:ext>
            </a:extLst>
          </p:cNvPr>
          <p:cNvSpPr>
            <a:spLocks noGrp="1" noChangeArrowheads="1"/>
          </p:cNvSpPr>
          <p:nvPr>
            <p:ph idx="1"/>
          </p:nvPr>
        </p:nvSpPr>
        <p:spPr>
          <a:xfrm>
            <a:off x="1724026" y="1676400"/>
            <a:ext cx="9172575" cy="4339650"/>
          </a:xfrm>
        </p:spPr>
        <p:txBody>
          <a:bodyPr/>
          <a:lstStyle/>
          <a:p>
            <a:pPr eaLnBrk="1" hangingPunct="1">
              <a:defRPr/>
            </a:pPr>
            <a:r>
              <a:rPr lang="en-US" sz="2400" dirty="0">
                <a:latin typeface="Arial" charset="0"/>
              </a:rPr>
              <a:t>General symptoms - fever, malaise, muscle aches, chest pain, weight loss, night sweats, headache</a:t>
            </a:r>
          </a:p>
          <a:p>
            <a:pPr eaLnBrk="1" hangingPunct="1">
              <a:defRPr/>
            </a:pPr>
            <a:endParaRPr lang="en-US" sz="1800" dirty="0">
              <a:latin typeface="Arial" charset="0"/>
            </a:endParaRPr>
          </a:p>
          <a:p>
            <a:pPr eaLnBrk="1" hangingPunct="1">
              <a:defRPr/>
            </a:pPr>
            <a:r>
              <a:rPr lang="en-US" sz="2400" dirty="0">
                <a:latin typeface="Arial" charset="0"/>
              </a:rPr>
              <a:t>Nothing distinctive or characteristic – patient history, especially travel history, is very important </a:t>
            </a:r>
          </a:p>
          <a:p>
            <a:pPr eaLnBrk="1" hangingPunct="1">
              <a:defRPr/>
            </a:pPr>
            <a:endParaRPr lang="en-US" sz="1800" dirty="0">
              <a:latin typeface="Arial" charset="0"/>
            </a:endParaRPr>
          </a:p>
          <a:p>
            <a:pPr eaLnBrk="1" hangingPunct="1">
              <a:defRPr/>
            </a:pPr>
            <a:r>
              <a:rPr lang="en-US" sz="2400" dirty="0">
                <a:latin typeface="Arial" charset="0"/>
              </a:rPr>
              <a:t>Bacteria considered in differential diagnoses: </a:t>
            </a:r>
            <a:r>
              <a:rPr lang="en-US" sz="2400" i="1" dirty="0">
                <a:latin typeface="Arial" charset="0"/>
              </a:rPr>
              <a:t>Mycobacterium tuberculosis,</a:t>
            </a:r>
            <a:r>
              <a:rPr lang="en-US" sz="2400" dirty="0">
                <a:latin typeface="Arial" charset="0"/>
              </a:rPr>
              <a:t> </a:t>
            </a:r>
            <a:r>
              <a:rPr lang="en-US" sz="2400" i="1" dirty="0">
                <a:latin typeface="Arial" charset="0"/>
              </a:rPr>
              <a:t>Yersinia </a:t>
            </a:r>
            <a:r>
              <a:rPr lang="en-US" sz="2400" dirty="0">
                <a:latin typeface="Arial" charset="0"/>
              </a:rPr>
              <a:t>spp., </a:t>
            </a:r>
            <a:r>
              <a:rPr lang="en-US" sz="2400" i="1" dirty="0">
                <a:latin typeface="Arial" charset="0"/>
              </a:rPr>
              <a:t>Brucella</a:t>
            </a:r>
            <a:r>
              <a:rPr lang="en-US" sz="2400" dirty="0">
                <a:latin typeface="Arial" charset="0"/>
              </a:rPr>
              <a:t> spp.</a:t>
            </a:r>
          </a:p>
          <a:p>
            <a:pPr eaLnBrk="1" hangingPunct="1">
              <a:defRPr/>
            </a:pPr>
            <a:endParaRPr lang="en-US" sz="1800" dirty="0">
              <a:latin typeface="Arial" charset="0"/>
            </a:endParaRPr>
          </a:p>
          <a:p>
            <a:pPr eaLnBrk="1" hangingPunct="1">
              <a:defRPr/>
            </a:pPr>
            <a:endParaRPr lang="en-US" sz="2400" dirty="0">
              <a:latin typeface="Arial" charset="0"/>
            </a:endParaRPr>
          </a:p>
          <a:p>
            <a:pPr eaLnBrk="1" hangingPunct="1">
              <a:defRPr/>
            </a:pPr>
            <a:endParaRPr lang="en-US" sz="2400" dirty="0">
              <a:latin typeface="Arial" charset="0"/>
            </a:endParaRPr>
          </a:p>
        </p:txBody>
      </p:sp>
    </p:spTree>
    <p:extLst>
      <p:ext uri="{BB962C8B-B14F-4D97-AF65-F5344CB8AC3E}">
        <p14:creationId xmlns:p14="http://schemas.microsoft.com/office/powerpoint/2010/main" val="904522457"/>
      </p:ext>
    </p:extLst>
  </p:cSld>
  <p:clrMapOvr>
    <a:masterClrMapping/>
  </p:clrMapOvr>
  <p:transition spd="med">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3" name="Rectangle 5">
            <a:extLst>
              <a:ext uri="{FF2B5EF4-FFF2-40B4-BE49-F238E27FC236}">
                <a16:creationId xmlns:a16="http://schemas.microsoft.com/office/drawing/2014/main" id="{7B036DF9-70E5-4E1E-BCB3-1AAC65DBB14B}"/>
              </a:ext>
            </a:extLst>
          </p:cNvPr>
          <p:cNvSpPr>
            <a:spLocks noGrp="1" noChangeArrowheads="1"/>
          </p:cNvSpPr>
          <p:nvPr>
            <p:ph type="title"/>
          </p:nvPr>
        </p:nvSpPr>
        <p:spPr>
          <a:xfrm>
            <a:off x="1562100" y="304801"/>
            <a:ext cx="10972800" cy="538609"/>
          </a:xfrm>
        </p:spPr>
        <p:txBody>
          <a:bodyPr/>
          <a:lstStyle/>
          <a:p>
            <a:pPr marL="685800" indent="-685800">
              <a:defRPr/>
            </a:pPr>
            <a:r>
              <a:rPr lang="en-US" sz="3200" i="1"/>
              <a:t>Burkholderia mallei</a:t>
            </a:r>
          </a:p>
        </p:txBody>
      </p:sp>
      <p:sp>
        <p:nvSpPr>
          <p:cNvPr id="442370" name="Rectangle 2">
            <a:extLst>
              <a:ext uri="{FF2B5EF4-FFF2-40B4-BE49-F238E27FC236}">
                <a16:creationId xmlns:a16="http://schemas.microsoft.com/office/drawing/2014/main" id="{7C122132-FED1-46BB-A195-AF61C19BB84C}"/>
              </a:ext>
            </a:extLst>
          </p:cNvPr>
          <p:cNvSpPr>
            <a:spLocks noGrp="1" noChangeArrowheads="1"/>
          </p:cNvSpPr>
          <p:nvPr>
            <p:ph idx="1"/>
          </p:nvPr>
        </p:nvSpPr>
        <p:spPr>
          <a:xfrm>
            <a:off x="1809751" y="1277938"/>
            <a:ext cx="8486775" cy="5195268"/>
          </a:xfrm>
        </p:spPr>
        <p:txBody>
          <a:bodyPr/>
          <a:lstStyle/>
          <a:p>
            <a:pPr eaLnBrk="1" hangingPunct="1">
              <a:defRPr/>
            </a:pPr>
            <a:r>
              <a:rPr lang="en-US" sz="2400" dirty="0">
                <a:latin typeface="Arial" charset="0"/>
              </a:rPr>
              <a:t>Zoonotic agent—causes </a:t>
            </a:r>
            <a:r>
              <a:rPr lang="en-US" sz="2400" dirty="0" err="1">
                <a:latin typeface="Arial" charset="0"/>
              </a:rPr>
              <a:t>glanders</a:t>
            </a:r>
            <a:r>
              <a:rPr lang="en-US" sz="2400" dirty="0">
                <a:latin typeface="Arial" charset="0"/>
              </a:rPr>
              <a:t> in equids, humans and other mammals</a:t>
            </a:r>
          </a:p>
          <a:p>
            <a:pPr lvl="1" eaLnBrk="1" hangingPunct="1">
              <a:lnSpc>
                <a:spcPct val="90000"/>
              </a:lnSpc>
              <a:defRPr/>
            </a:pPr>
            <a:r>
              <a:rPr lang="en-US" sz="2000" dirty="0">
                <a:latin typeface="Arial" charset="0"/>
              </a:rPr>
              <a:t>Glanders - infection through abrasions of skin, penetrating wounds,  mucous membrane contact, inhalation, ingestion</a:t>
            </a:r>
            <a:r>
              <a:rPr lang="en-US" sz="2400" dirty="0">
                <a:latin typeface="Arial Unicode MS" pitchFamily="34" charset="-128"/>
              </a:rPr>
              <a:t> </a:t>
            </a:r>
            <a:endParaRPr lang="en-US" sz="1800" dirty="0">
              <a:latin typeface="Arial Unicode MS" pitchFamily="34" charset="-128"/>
            </a:endParaRPr>
          </a:p>
          <a:p>
            <a:pPr lvl="1" eaLnBrk="1" hangingPunct="1">
              <a:lnSpc>
                <a:spcPct val="90000"/>
              </a:lnSpc>
              <a:defRPr/>
            </a:pPr>
            <a:r>
              <a:rPr lang="en-US" sz="2000" dirty="0">
                <a:latin typeface="Arial" charset="0"/>
              </a:rPr>
              <a:t>incubation 1-14 days</a:t>
            </a:r>
            <a:endParaRPr lang="en-US" sz="2000" dirty="0">
              <a:latin typeface="Arial Unicode MS" pitchFamily="34" charset="-128"/>
            </a:endParaRPr>
          </a:p>
          <a:p>
            <a:pPr lvl="2" eaLnBrk="1" hangingPunct="1">
              <a:lnSpc>
                <a:spcPct val="90000"/>
              </a:lnSpc>
              <a:defRPr/>
            </a:pPr>
            <a:r>
              <a:rPr lang="en-US" sz="2000" u="sng" dirty="0">
                <a:latin typeface="Arial" charset="0"/>
              </a:rPr>
              <a:t>Cutaneous</a:t>
            </a:r>
            <a:r>
              <a:rPr lang="en-US" sz="2000" dirty="0">
                <a:latin typeface="Arial" charset="0"/>
              </a:rPr>
              <a:t> - lesions with localized </a:t>
            </a:r>
            <a:r>
              <a:rPr lang="en-US" sz="2000" dirty="0" err="1">
                <a:latin typeface="Arial" charset="0"/>
              </a:rPr>
              <a:t>lymphadenopathy</a:t>
            </a:r>
            <a:endParaRPr lang="en-US" sz="2000" dirty="0">
              <a:latin typeface="Arial" charset="0"/>
            </a:endParaRPr>
          </a:p>
          <a:p>
            <a:pPr lvl="2" eaLnBrk="1" hangingPunct="1">
              <a:lnSpc>
                <a:spcPct val="90000"/>
              </a:lnSpc>
              <a:defRPr/>
            </a:pPr>
            <a:r>
              <a:rPr lang="en-US" sz="2000" u="sng" dirty="0">
                <a:latin typeface="Arial" charset="0"/>
              </a:rPr>
              <a:t>Systemic </a:t>
            </a:r>
            <a:r>
              <a:rPr lang="en-US" sz="2000" dirty="0">
                <a:latin typeface="Arial" charset="0"/>
              </a:rPr>
              <a:t> - pneumonia with or without </a:t>
            </a:r>
            <a:r>
              <a:rPr lang="en-US" sz="2000" dirty="0" err="1">
                <a:latin typeface="Arial" charset="0"/>
              </a:rPr>
              <a:t>bacteremia</a:t>
            </a:r>
            <a:r>
              <a:rPr lang="en-US" sz="2000" dirty="0">
                <a:latin typeface="Arial" charset="0"/>
              </a:rPr>
              <a:t>, </a:t>
            </a:r>
            <a:r>
              <a:rPr lang="en-US" sz="2000" dirty="0" err="1">
                <a:latin typeface="Arial" charset="0"/>
              </a:rPr>
              <a:t>bacteremia</a:t>
            </a:r>
            <a:r>
              <a:rPr lang="en-US" sz="2000" dirty="0">
                <a:latin typeface="Arial" charset="0"/>
              </a:rPr>
              <a:t> may result in lesions in liver or spleen</a:t>
            </a:r>
            <a:endParaRPr lang="en-US" sz="2000" b="1" dirty="0">
              <a:latin typeface="Arial" charset="0"/>
            </a:endParaRPr>
          </a:p>
          <a:p>
            <a:pPr eaLnBrk="1" hangingPunct="1">
              <a:defRPr/>
            </a:pPr>
            <a:r>
              <a:rPr lang="en-US" sz="2400" dirty="0">
                <a:latin typeface="Arial" charset="0"/>
              </a:rPr>
              <a:t>Enzootic in North Africa, Middle East, Turkey, Central and South America, Asia</a:t>
            </a:r>
            <a:endParaRPr lang="en-US" sz="1800" dirty="0">
              <a:latin typeface="Arial" charset="0"/>
            </a:endParaRPr>
          </a:p>
          <a:p>
            <a:pPr eaLnBrk="1" hangingPunct="1">
              <a:defRPr/>
            </a:pPr>
            <a:r>
              <a:rPr lang="en-US" sz="2400" dirty="0">
                <a:latin typeface="Arial" charset="0"/>
              </a:rPr>
              <a:t>Risk factors where enzootic—horse caretakers, veterinarians, slaughterhouse workers</a:t>
            </a:r>
          </a:p>
          <a:p>
            <a:pPr eaLnBrk="1" hangingPunct="1">
              <a:buFont typeface="Wingdings" panose="05000000000000000000" pitchFamily="2" charset="2"/>
              <a:buNone/>
              <a:defRPr/>
            </a:pPr>
            <a:endParaRPr lang="en-US" sz="1800" dirty="0">
              <a:latin typeface="Arial" charset="0"/>
            </a:endParaRPr>
          </a:p>
          <a:p>
            <a:pPr eaLnBrk="1" hangingPunct="1">
              <a:defRPr/>
            </a:pPr>
            <a:r>
              <a:rPr lang="en-US" sz="2400" b="1" dirty="0">
                <a:latin typeface="Arial" charset="0"/>
              </a:rPr>
              <a:t>Risk factor in this country--laboratorian</a:t>
            </a:r>
          </a:p>
        </p:txBody>
      </p:sp>
    </p:spTree>
    <p:extLst>
      <p:ext uri="{BB962C8B-B14F-4D97-AF65-F5344CB8AC3E}">
        <p14:creationId xmlns:p14="http://schemas.microsoft.com/office/powerpoint/2010/main" val="787427831"/>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9" name="Rectangle 3">
            <a:extLst>
              <a:ext uri="{FF2B5EF4-FFF2-40B4-BE49-F238E27FC236}">
                <a16:creationId xmlns:a16="http://schemas.microsoft.com/office/drawing/2014/main" id="{F2180CC9-FBDE-4A6C-ABBF-CAC7318DF75D}"/>
              </a:ext>
            </a:extLst>
          </p:cNvPr>
          <p:cNvSpPr>
            <a:spLocks noGrp="1" noChangeArrowheads="1"/>
          </p:cNvSpPr>
          <p:nvPr>
            <p:ph type="title"/>
          </p:nvPr>
        </p:nvSpPr>
        <p:spPr>
          <a:xfrm>
            <a:off x="1562100" y="304801"/>
            <a:ext cx="10972800" cy="538609"/>
          </a:xfrm>
        </p:spPr>
        <p:txBody>
          <a:bodyPr/>
          <a:lstStyle/>
          <a:p>
            <a:pPr eaLnBrk="1" hangingPunct="1">
              <a:defRPr/>
            </a:pPr>
            <a:r>
              <a:rPr lang="en-US" sz="3200" i="1" dirty="0" err="1"/>
              <a:t>Burkholderia</a:t>
            </a:r>
            <a:r>
              <a:rPr lang="en-US" sz="3200" i="1" dirty="0"/>
              <a:t> pseudomallei</a:t>
            </a:r>
          </a:p>
        </p:txBody>
      </p:sp>
      <p:sp>
        <p:nvSpPr>
          <p:cNvPr id="572418" name="Rectangle 2">
            <a:extLst>
              <a:ext uri="{FF2B5EF4-FFF2-40B4-BE49-F238E27FC236}">
                <a16:creationId xmlns:a16="http://schemas.microsoft.com/office/drawing/2014/main" id="{51CD2BCE-0332-4EE5-AA5E-4CB291F68875}"/>
              </a:ext>
            </a:extLst>
          </p:cNvPr>
          <p:cNvSpPr>
            <a:spLocks noGrp="1" noChangeArrowheads="1"/>
          </p:cNvSpPr>
          <p:nvPr>
            <p:ph idx="1"/>
          </p:nvPr>
        </p:nvSpPr>
        <p:spPr>
          <a:xfrm>
            <a:off x="1895475" y="1441451"/>
            <a:ext cx="8229600" cy="5084469"/>
          </a:xfrm>
        </p:spPr>
        <p:txBody>
          <a:bodyPr/>
          <a:lstStyle/>
          <a:p>
            <a:pPr eaLnBrk="1" hangingPunct="1">
              <a:lnSpc>
                <a:spcPct val="90000"/>
              </a:lnSpc>
              <a:defRPr/>
            </a:pPr>
            <a:r>
              <a:rPr lang="en-US" sz="2400" dirty="0">
                <a:latin typeface="Arial" charset="0"/>
              </a:rPr>
              <a:t>Soil and ground water saprophyte--etiologic agent of melioidosis</a:t>
            </a:r>
          </a:p>
          <a:p>
            <a:pPr lvl="1" eaLnBrk="1" hangingPunct="1">
              <a:lnSpc>
                <a:spcPct val="90000"/>
              </a:lnSpc>
              <a:defRPr/>
            </a:pPr>
            <a:r>
              <a:rPr lang="en-US" sz="2000" dirty="0">
                <a:latin typeface="Arial" charset="0"/>
              </a:rPr>
              <a:t>Melioidosis (</a:t>
            </a:r>
            <a:r>
              <a:rPr lang="en-US" sz="2000" i="1" dirty="0">
                <a:latin typeface="Arial" charset="0"/>
              </a:rPr>
              <a:t>B. pseudomallei</a:t>
            </a:r>
            <a:r>
              <a:rPr lang="en-US" sz="2000" dirty="0">
                <a:latin typeface="Arial" charset="0"/>
              </a:rPr>
              <a:t>) – a </a:t>
            </a:r>
            <a:r>
              <a:rPr lang="en-US" sz="2000" dirty="0" err="1">
                <a:latin typeface="Arial" charset="0"/>
              </a:rPr>
              <a:t>glanders</a:t>
            </a:r>
            <a:r>
              <a:rPr lang="en-US" sz="2000" dirty="0">
                <a:latin typeface="Arial" charset="0"/>
              </a:rPr>
              <a:t>-like disease, infection through abrasions of skin, penetrating wounds,  mucous membrane contact, inhalation, ingestion</a:t>
            </a:r>
            <a:r>
              <a:rPr lang="en-US" sz="2000" dirty="0">
                <a:latin typeface="Arial Unicode MS" pitchFamily="34" charset="-128"/>
              </a:rPr>
              <a:t> </a:t>
            </a:r>
          </a:p>
          <a:p>
            <a:pPr lvl="1" eaLnBrk="1" hangingPunct="1">
              <a:lnSpc>
                <a:spcPct val="90000"/>
              </a:lnSpc>
              <a:defRPr/>
            </a:pPr>
            <a:r>
              <a:rPr lang="en-US" sz="2400" dirty="0">
                <a:latin typeface="Arial" charset="0"/>
              </a:rPr>
              <a:t>Incubation 2-5 days, months, years (can reoccur years later)</a:t>
            </a:r>
            <a:endParaRPr lang="en-US" sz="2000" dirty="0">
              <a:latin typeface="Arial" charset="0"/>
            </a:endParaRPr>
          </a:p>
          <a:p>
            <a:pPr eaLnBrk="1" hangingPunct="1">
              <a:lnSpc>
                <a:spcPct val="90000"/>
              </a:lnSpc>
              <a:buFont typeface="Wingdings" panose="05000000000000000000" pitchFamily="2" charset="2"/>
              <a:buNone/>
              <a:defRPr/>
            </a:pPr>
            <a:endParaRPr lang="en-US" sz="1800" dirty="0">
              <a:latin typeface="Arial" charset="0"/>
            </a:endParaRPr>
          </a:p>
          <a:p>
            <a:pPr>
              <a:lnSpc>
                <a:spcPct val="90000"/>
              </a:lnSpc>
              <a:spcBef>
                <a:spcPct val="0"/>
              </a:spcBef>
              <a:defRPr/>
            </a:pPr>
            <a:r>
              <a:rPr lang="en-US" sz="2400" dirty="0">
                <a:latin typeface="Arial" charset="0"/>
              </a:rPr>
              <a:t>Endemic in Southeast Asia and northern Australia, Central America </a:t>
            </a:r>
            <a:endParaRPr lang="en-US" sz="1800" dirty="0">
              <a:latin typeface="Arial" charset="0"/>
              <a:cs typeface="Arial" charset="0"/>
            </a:endParaRPr>
          </a:p>
          <a:p>
            <a:pPr eaLnBrk="1" hangingPunct="1">
              <a:lnSpc>
                <a:spcPct val="110000"/>
              </a:lnSpc>
              <a:defRPr/>
            </a:pPr>
            <a:r>
              <a:rPr lang="en-US" sz="2400" dirty="0">
                <a:latin typeface="Arial" charset="0"/>
              </a:rPr>
              <a:t>Risk factors where endemic—diabetes, alcoholism, renal impairment, penetrating wounds</a:t>
            </a:r>
          </a:p>
          <a:p>
            <a:pPr eaLnBrk="1" hangingPunct="1">
              <a:lnSpc>
                <a:spcPct val="110000"/>
              </a:lnSpc>
              <a:buFont typeface="Wingdings" panose="05000000000000000000" pitchFamily="2" charset="2"/>
              <a:buNone/>
              <a:defRPr/>
            </a:pPr>
            <a:endParaRPr lang="en-US" sz="1800" dirty="0">
              <a:latin typeface="Arial" charset="0"/>
            </a:endParaRPr>
          </a:p>
          <a:p>
            <a:pPr eaLnBrk="1" hangingPunct="1">
              <a:lnSpc>
                <a:spcPct val="110000"/>
              </a:lnSpc>
              <a:defRPr/>
            </a:pPr>
            <a:r>
              <a:rPr lang="en-US" sz="2400" b="1" dirty="0">
                <a:latin typeface="Arial" charset="0"/>
              </a:rPr>
              <a:t>Risk factor in this country--laboratorian</a:t>
            </a:r>
          </a:p>
        </p:txBody>
      </p:sp>
    </p:spTree>
    <p:extLst>
      <p:ext uri="{BB962C8B-B14F-4D97-AF65-F5344CB8AC3E}">
        <p14:creationId xmlns:p14="http://schemas.microsoft.com/office/powerpoint/2010/main" val="4038872707"/>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460F3779-C8E3-4B57-B1B0-86A418532A33}"/>
              </a:ext>
            </a:extLst>
          </p:cNvPr>
          <p:cNvSpPr>
            <a:spLocks noGrp="1" noChangeArrowheads="1"/>
          </p:cNvSpPr>
          <p:nvPr>
            <p:ph type="title"/>
          </p:nvPr>
        </p:nvSpPr>
        <p:spPr>
          <a:xfrm>
            <a:off x="3128964" y="274639"/>
            <a:ext cx="7596187" cy="384721"/>
          </a:xfrm>
        </p:spPr>
        <p:txBody>
          <a:bodyPr/>
          <a:lstStyle/>
          <a:p>
            <a:pPr algn="l" eaLnBrk="1" hangingPunct="1">
              <a:defRPr/>
            </a:pPr>
            <a:r>
              <a:rPr lang="en-US" sz="2200" dirty="0"/>
              <a:t>Sentinel Laboratory Procedures for </a:t>
            </a:r>
            <a:r>
              <a:rPr lang="en-US" sz="2200" i="1" dirty="0"/>
              <a:t>Burkholderia</a:t>
            </a:r>
            <a:r>
              <a:rPr lang="en-US" sz="2200" dirty="0"/>
              <a:t> spp.</a:t>
            </a:r>
            <a:endParaRPr lang="en-US" sz="2200" i="1" dirty="0"/>
          </a:p>
        </p:txBody>
      </p:sp>
      <p:sp>
        <p:nvSpPr>
          <p:cNvPr id="1058819" name="Rectangle 3">
            <a:extLst>
              <a:ext uri="{FF2B5EF4-FFF2-40B4-BE49-F238E27FC236}">
                <a16:creationId xmlns:a16="http://schemas.microsoft.com/office/drawing/2014/main" id="{075B1B62-AFA1-45E3-AE2E-775331B304BC}"/>
              </a:ext>
            </a:extLst>
          </p:cNvPr>
          <p:cNvSpPr>
            <a:spLocks noGrp="1" noChangeArrowheads="1"/>
          </p:cNvSpPr>
          <p:nvPr>
            <p:ph idx="1"/>
          </p:nvPr>
        </p:nvSpPr>
        <p:spPr>
          <a:xfrm>
            <a:off x="1712914" y="1957388"/>
            <a:ext cx="8905875" cy="3981450"/>
          </a:xfrm>
        </p:spPr>
        <p:txBody>
          <a:bodyPr>
            <a:spAutoFit/>
          </a:bodyPr>
          <a:lstStyle/>
          <a:p>
            <a:pPr eaLnBrk="1" hangingPunct="1">
              <a:lnSpc>
                <a:spcPct val="90000"/>
              </a:lnSpc>
              <a:buFont typeface="Gill Sans MT" pitchFamily="34" charset="0"/>
              <a:buNone/>
              <a:defRPr/>
            </a:pPr>
            <a:r>
              <a:rPr lang="en-US" sz="2800" dirty="0">
                <a:solidFill>
                  <a:srgbClr val="00FFCC"/>
                </a:solidFill>
              </a:rPr>
              <a:t>In a Sentinel Laboratory, you could encounter these organisms in: </a:t>
            </a:r>
          </a:p>
          <a:p>
            <a:pPr eaLnBrk="1" hangingPunct="1">
              <a:buFont typeface="Wingdings" panose="05000000000000000000" pitchFamily="2" charset="2"/>
              <a:buNone/>
              <a:defRPr/>
            </a:pPr>
            <a:endParaRPr lang="en-US" sz="2000" dirty="0"/>
          </a:p>
          <a:p>
            <a:pPr lvl="1" eaLnBrk="1" hangingPunct="1">
              <a:buClr>
                <a:srgbClr val="FFFF99"/>
              </a:buClr>
              <a:defRPr/>
            </a:pPr>
            <a:r>
              <a:rPr lang="en-US" dirty="0"/>
              <a:t>Bone marrow or whole blood</a:t>
            </a:r>
          </a:p>
          <a:p>
            <a:pPr lvl="1" eaLnBrk="1" hangingPunct="1">
              <a:buClr>
                <a:srgbClr val="FFFF99"/>
              </a:buClr>
              <a:defRPr/>
            </a:pPr>
            <a:r>
              <a:rPr lang="en-US" dirty="0"/>
              <a:t>Sputum or </a:t>
            </a:r>
            <a:r>
              <a:rPr lang="en-US" dirty="0" err="1"/>
              <a:t>bronchoscopically</a:t>
            </a:r>
            <a:r>
              <a:rPr lang="en-US" dirty="0"/>
              <a:t> obtained </a:t>
            </a:r>
            <a:r>
              <a:rPr lang="en-US" dirty="0" err="1"/>
              <a:t>specimans</a:t>
            </a:r>
            <a:r>
              <a:rPr lang="en-US" dirty="0"/>
              <a:t> </a:t>
            </a:r>
          </a:p>
          <a:p>
            <a:pPr lvl="1" eaLnBrk="1" hangingPunct="1">
              <a:buClr>
                <a:srgbClr val="FFFF99"/>
              </a:buClr>
              <a:defRPr/>
            </a:pPr>
            <a:r>
              <a:rPr lang="en-US" dirty="0"/>
              <a:t>Tissue Specimens (biopsies, abscess aspirates ) and wound swab</a:t>
            </a:r>
          </a:p>
          <a:p>
            <a:pPr lvl="1" eaLnBrk="1" hangingPunct="1">
              <a:buClr>
                <a:srgbClr val="FFFF99"/>
              </a:buClr>
              <a:defRPr/>
            </a:pPr>
            <a:r>
              <a:rPr lang="en-US" dirty="0"/>
              <a:t>Urine</a:t>
            </a:r>
          </a:p>
          <a:p>
            <a:pPr eaLnBrk="1" hangingPunct="1">
              <a:lnSpc>
                <a:spcPct val="45000"/>
              </a:lnSpc>
              <a:buFont typeface="Wingdings" panose="05000000000000000000" pitchFamily="2" charset="2"/>
              <a:buNone/>
              <a:defRPr/>
            </a:pPr>
            <a:endParaRPr lang="en-US" sz="2800" dirty="0"/>
          </a:p>
        </p:txBody>
      </p:sp>
      <p:sp>
        <p:nvSpPr>
          <p:cNvPr id="1058822" name="Line 6">
            <a:extLst>
              <a:ext uri="{FF2B5EF4-FFF2-40B4-BE49-F238E27FC236}">
                <a16:creationId xmlns:a16="http://schemas.microsoft.com/office/drawing/2014/main" id="{766A431D-E009-465F-AF38-51FF7310829C}"/>
              </a:ext>
            </a:extLst>
          </p:cNvPr>
          <p:cNvSpPr>
            <a:spLocks noChangeShapeType="1"/>
          </p:cNvSpPr>
          <p:nvPr/>
        </p:nvSpPr>
        <p:spPr bwMode="auto">
          <a:xfrm>
            <a:off x="2781300" y="381000"/>
            <a:ext cx="0" cy="990600"/>
          </a:xfrm>
          <a:prstGeom prst="line">
            <a:avLst/>
          </a:prstGeom>
          <a:noFill/>
          <a:ln w="9525">
            <a:solidFill>
              <a:srgbClr val="FFFF99"/>
            </a:solidFill>
            <a:round/>
            <a:headEnd/>
            <a:tailEnd/>
          </a:ln>
          <a:effectLst/>
        </p:spPr>
        <p:txBody>
          <a:bodyPr/>
          <a:lstStyle/>
          <a:p>
            <a:pPr>
              <a:spcBef>
                <a:spcPct val="50000"/>
              </a:spcBef>
              <a:buFont typeface="Gill Sans MT" pitchFamily="34" charset="0"/>
              <a:buNone/>
              <a:defRPr/>
            </a:pPr>
            <a:endParaRPr lang="en-US">
              <a:effectLst>
                <a:outerShdw blurRad="38100" dist="38100" dir="2700000" algn="tl">
                  <a:srgbClr val="000000">
                    <a:alpha val="43137"/>
                  </a:srgbClr>
                </a:outerShdw>
              </a:effectLst>
            </a:endParaRPr>
          </a:p>
        </p:txBody>
      </p:sp>
      <p:graphicFrame>
        <p:nvGraphicFramePr>
          <p:cNvPr id="63493" name="Object 5"/>
          <p:cNvGraphicFramePr>
            <a:graphicFrameLocks noChangeAspect="1"/>
          </p:cNvGraphicFramePr>
          <p:nvPr/>
        </p:nvGraphicFramePr>
        <p:xfrm>
          <a:off x="1431925" y="371476"/>
          <a:ext cx="1062038" cy="1046163"/>
        </p:xfrm>
        <a:graphic>
          <a:graphicData uri="http://schemas.openxmlformats.org/presentationml/2006/ole">
            <mc:AlternateContent xmlns:mc="http://schemas.openxmlformats.org/markup-compatibility/2006">
              <mc:Choice xmlns:v="urn:schemas-microsoft-com:vml" Requires="v">
                <p:oleObj spid="_x0000_s18441" name="Photo Editor Photo" r:id="rId4" imgW="2057143" imgH="2029108" progId="">
                  <p:embed/>
                </p:oleObj>
              </mc:Choice>
              <mc:Fallback>
                <p:oleObj name="Photo Editor Photo" r:id="rId4" imgW="2057143" imgH="2029108" progId="">
                  <p:embed/>
                  <p:pic>
                    <p:nvPicPr>
                      <p:cNvPr id="63493"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1925" y="371476"/>
                        <a:ext cx="1062038" cy="1046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569957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058819">
                                            <p:txEl>
                                              <p:pRg st="2" end="2"/>
                                            </p:txEl>
                                          </p:spTgt>
                                        </p:tgtEl>
                                        <p:attrNameLst>
                                          <p:attrName>style.visibility</p:attrName>
                                        </p:attrNameLst>
                                      </p:cBhvr>
                                      <p:to>
                                        <p:strVal val="visible"/>
                                      </p:to>
                                    </p:set>
                                    <p:anim calcmode="lin" valueType="num">
                                      <p:cBhvr additive="base">
                                        <p:cTn id="7" dur="500" fill="hold"/>
                                        <p:tgtEl>
                                          <p:spTgt spid="1058819">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5881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58819">
                                            <p:txEl>
                                              <p:pRg st="3" end="3"/>
                                            </p:txEl>
                                          </p:spTgt>
                                        </p:tgtEl>
                                        <p:attrNameLst>
                                          <p:attrName>style.visibility</p:attrName>
                                        </p:attrNameLst>
                                      </p:cBhvr>
                                      <p:to>
                                        <p:strVal val="visible"/>
                                      </p:to>
                                    </p:set>
                                    <p:anim calcmode="lin" valueType="num">
                                      <p:cBhvr additive="base">
                                        <p:cTn id="13" dur="500" fill="hold"/>
                                        <p:tgtEl>
                                          <p:spTgt spid="1058819">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5881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58819">
                                            <p:txEl>
                                              <p:pRg st="4" end="4"/>
                                            </p:txEl>
                                          </p:spTgt>
                                        </p:tgtEl>
                                        <p:attrNameLst>
                                          <p:attrName>style.visibility</p:attrName>
                                        </p:attrNameLst>
                                      </p:cBhvr>
                                      <p:to>
                                        <p:strVal val="visible"/>
                                      </p:to>
                                    </p:set>
                                    <p:anim calcmode="lin" valueType="num">
                                      <p:cBhvr additive="base">
                                        <p:cTn id="19" dur="500" fill="hold"/>
                                        <p:tgtEl>
                                          <p:spTgt spid="105881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5881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058819">
                                            <p:txEl>
                                              <p:pRg st="5" end="5"/>
                                            </p:txEl>
                                          </p:spTgt>
                                        </p:tgtEl>
                                        <p:attrNameLst>
                                          <p:attrName>style.visibility</p:attrName>
                                        </p:attrNameLst>
                                      </p:cBhvr>
                                      <p:to>
                                        <p:strVal val="visible"/>
                                      </p:to>
                                    </p:set>
                                    <p:anim calcmode="lin" valueType="num">
                                      <p:cBhvr additive="base">
                                        <p:cTn id="25" dur="500" fill="hold"/>
                                        <p:tgtEl>
                                          <p:spTgt spid="1058819">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5881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0B70467-7E04-4239-8647-D44627DC172B}"/>
              </a:ext>
            </a:extLst>
          </p:cNvPr>
          <p:cNvSpPr>
            <a:spLocks noGrp="1" noChangeArrowheads="1"/>
          </p:cNvSpPr>
          <p:nvPr>
            <p:ph type="title"/>
          </p:nvPr>
        </p:nvSpPr>
        <p:spPr>
          <a:xfrm>
            <a:off x="3128964" y="274639"/>
            <a:ext cx="7596187" cy="384721"/>
          </a:xfrm>
        </p:spPr>
        <p:txBody>
          <a:bodyPr/>
          <a:lstStyle/>
          <a:p>
            <a:pPr algn="l" eaLnBrk="1" hangingPunct="1">
              <a:defRPr/>
            </a:pPr>
            <a:r>
              <a:rPr lang="en-US" sz="2200" dirty="0"/>
              <a:t>Sentinel Laboratory Procedures for </a:t>
            </a:r>
            <a:r>
              <a:rPr lang="en-US" sz="2200" i="1" dirty="0"/>
              <a:t>Burkholderia</a:t>
            </a:r>
            <a:r>
              <a:rPr lang="en-US" sz="2200" dirty="0"/>
              <a:t> spp.</a:t>
            </a:r>
            <a:endParaRPr lang="en-US" sz="2200" i="1" dirty="0"/>
          </a:p>
        </p:txBody>
      </p:sp>
      <p:sp>
        <p:nvSpPr>
          <p:cNvPr id="113668" name="Rectangle 7">
            <a:extLst>
              <a:ext uri="{FF2B5EF4-FFF2-40B4-BE49-F238E27FC236}">
                <a16:creationId xmlns:a16="http://schemas.microsoft.com/office/drawing/2014/main" id="{D154F752-9E64-496E-A056-806FC43FD9E4}"/>
              </a:ext>
            </a:extLst>
          </p:cNvPr>
          <p:cNvSpPr>
            <a:spLocks noGrp="1" noChangeArrowheads="1"/>
          </p:cNvSpPr>
          <p:nvPr>
            <p:ph idx="1"/>
          </p:nvPr>
        </p:nvSpPr>
        <p:spPr>
          <a:xfrm>
            <a:off x="1824038" y="1428751"/>
            <a:ext cx="8901112" cy="7232749"/>
          </a:xfrm>
        </p:spPr>
        <p:txBody>
          <a:bodyPr/>
          <a:lstStyle/>
          <a:p>
            <a:pPr lvl="2" indent="-365760">
              <a:buClr>
                <a:srgbClr val="FFFF99"/>
              </a:buClr>
              <a:defRPr/>
            </a:pPr>
            <a:r>
              <a:rPr lang="en-US" sz="2800" dirty="0"/>
              <a:t>Gram stain </a:t>
            </a:r>
          </a:p>
          <a:p>
            <a:pPr lvl="2" indent="-365760">
              <a:buClr>
                <a:srgbClr val="FFFF99"/>
              </a:buClr>
              <a:defRPr/>
            </a:pPr>
            <a:r>
              <a:rPr lang="en-US" sz="2800" dirty="0"/>
              <a:t>Culture characteristics</a:t>
            </a:r>
          </a:p>
          <a:p>
            <a:pPr lvl="2" indent="-365760">
              <a:buClr>
                <a:srgbClr val="FFFF99"/>
              </a:buClr>
              <a:defRPr/>
            </a:pPr>
            <a:r>
              <a:rPr lang="en-US" sz="2800" dirty="0" err="1"/>
              <a:t>Hemolysis</a:t>
            </a:r>
            <a:endParaRPr lang="en-US" sz="2800" dirty="0"/>
          </a:p>
          <a:p>
            <a:pPr lvl="2" indent="-365760">
              <a:buClr>
                <a:srgbClr val="FFFF99"/>
              </a:buClr>
              <a:defRPr/>
            </a:pPr>
            <a:r>
              <a:rPr lang="en-US" sz="2800" dirty="0"/>
              <a:t>Oxidase</a:t>
            </a:r>
          </a:p>
          <a:p>
            <a:pPr lvl="2" indent="-365760">
              <a:buClr>
                <a:srgbClr val="FFFF99"/>
              </a:buClr>
              <a:defRPr/>
            </a:pPr>
            <a:r>
              <a:rPr lang="en-US" sz="2800" dirty="0" err="1"/>
              <a:t>Catalase</a:t>
            </a:r>
            <a:r>
              <a:rPr lang="en-US" sz="2800" dirty="0"/>
              <a:t> </a:t>
            </a:r>
          </a:p>
          <a:p>
            <a:pPr lvl="2" indent="-365760">
              <a:buClr>
                <a:srgbClr val="FFFF99"/>
              </a:buClr>
              <a:defRPr/>
            </a:pPr>
            <a:r>
              <a:rPr lang="en-US" sz="2800" dirty="0" err="1"/>
              <a:t>Indole</a:t>
            </a:r>
            <a:r>
              <a:rPr lang="en-US" sz="2800" dirty="0"/>
              <a:t> </a:t>
            </a:r>
          </a:p>
          <a:p>
            <a:pPr lvl="2" indent="-365760">
              <a:buClr>
                <a:srgbClr val="FFFF99"/>
              </a:buClr>
              <a:defRPr/>
            </a:pPr>
            <a:r>
              <a:rPr lang="en-US" sz="2800" dirty="0" err="1"/>
              <a:t>Polymyxin</a:t>
            </a:r>
            <a:r>
              <a:rPr lang="en-US" sz="2800" dirty="0"/>
              <a:t> B or </a:t>
            </a:r>
            <a:r>
              <a:rPr lang="en-US" sz="2800" dirty="0" err="1"/>
              <a:t>Colistin</a:t>
            </a:r>
            <a:r>
              <a:rPr lang="en-US" sz="2800" dirty="0"/>
              <a:t> resistance </a:t>
            </a:r>
          </a:p>
          <a:p>
            <a:pPr lvl="2" indent="-365760">
              <a:buClr>
                <a:srgbClr val="FFFF99"/>
              </a:buClr>
              <a:defRPr/>
            </a:pPr>
            <a:r>
              <a:rPr lang="en-US" sz="2800" dirty="0"/>
              <a:t>Motility</a:t>
            </a:r>
          </a:p>
          <a:p>
            <a:pPr lvl="2" indent="-365760">
              <a:buClr>
                <a:srgbClr val="FFFF99"/>
              </a:buClr>
              <a:defRPr/>
            </a:pPr>
            <a:r>
              <a:rPr lang="en-US" sz="2800" dirty="0"/>
              <a:t>Growth at 42°C</a:t>
            </a:r>
          </a:p>
          <a:p>
            <a:pPr lvl="2" indent="-365760">
              <a:buClr>
                <a:srgbClr val="FFFF99"/>
              </a:buClr>
              <a:defRPr/>
            </a:pPr>
            <a:r>
              <a:rPr lang="en-US" sz="2800" dirty="0"/>
              <a:t>Susceptibility - Amoxicillin-</a:t>
            </a:r>
            <a:r>
              <a:rPr lang="en-US" sz="2800" dirty="0" err="1"/>
              <a:t>clavulanate</a:t>
            </a:r>
            <a:r>
              <a:rPr lang="en-US" sz="2800" dirty="0"/>
              <a:t> , Penicillin </a:t>
            </a:r>
          </a:p>
          <a:p>
            <a:pPr lvl="2" indent="-365760">
              <a:buClr>
                <a:srgbClr val="FFFF99"/>
              </a:buClr>
              <a:buNone/>
              <a:defRPr/>
            </a:pPr>
            <a:endParaRPr lang="en-US" sz="2800" dirty="0"/>
          </a:p>
          <a:p>
            <a:pPr eaLnBrk="1" hangingPunct="1">
              <a:defRPr/>
            </a:pPr>
            <a:endParaRPr lang="en-US" sz="2800" dirty="0"/>
          </a:p>
          <a:p>
            <a:pPr eaLnBrk="1" hangingPunct="1">
              <a:defRPr/>
            </a:pPr>
            <a:endParaRPr lang="en-US" dirty="0">
              <a:cs typeface="Arial" charset="0"/>
            </a:endParaRPr>
          </a:p>
        </p:txBody>
      </p:sp>
      <p:sp>
        <p:nvSpPr>
          <p:cNvPr id="1555460" name="Line 4">
            <a:extLst>
              <a:ext uri="{FF2B5EF4-FFF2-40B4-BE49-F238E27FC236}">
                <a16:creationId xmlns:a16="http://schemas.microsoft.com/office/drawing/2014/main" id="{FA27EC6F-5AFF-471C-97E0-C7CC7D0F7FA0}"/>
              </a:ext>
            </a:extLst>
          </p:cNvPr>
          <p:cNvSpPr>
            <a:spLocks noChangeShapeType="1"/>
          </p:cNvSpPr>
          <p:nvPr/>
        </p:nvSpPr>
        <p:spPr bwMode="auto">
          <a:xfrm>
            <a:off x="2781300" y="438150"/>
            <a:ext cx="0" cy="990600"/>
          </a:xfrm>
          <a:prstGeom prst="line">
            <a:avLst/>
          </a:prstGeom>
          <a:noFill/>
          <a:ln w="9525">
            <a:solidFill>
              <a:srgbClr val="FFFF99"/>
            </a:solidFill>
            <a:round/>
            <a:headEnd/>
            <a:tailEnd/>
          </a:ln>
          <a:effectLst/>
        </p:spPr>
        <p:txBody>
          <a:bodyPr/>
          <a:lstStyle/>
          <a:p>
            <a:pPr>
              <a:spcBef>
                <a:spcPct val="50000"/>
              </a:spcBef>
              <a:buFont typeface="Gill Sans MT" pitchFamily="34" charset="0"/>
              <a:buNone/>
              <a:defRPr/>
            </a:pPr>
            <a:endParaRPr lang="en-US">
              <a:effectLst>
                <a:outerShdw blurRad="38100" dist="38100" dir="2700000" algn="tl">
                  <a:srgbClr val="000000">
                    <a:alpha val="43137"/>
                  </a:srgbClr>
                </a:outerShdw>
              </a:effectLst>
            </a:endParaRPr>
          </a:p>
        </p:txBody>
      </p:sp>
      <p:graphicFrame>
        <p:nvGraphicFramePr>
          <p:cNvPr id="65541" name="Object 5"/>
          <p:cNvGraphicFramePr>
            <a:graphicFrameLocks noChangeAspect="1"/>
          </p:cNvGraphicFramePr>
          <p:nvPr/>
        </p:nvGraphicFramePr>
        <p:xfrm>
          <a:off x="1431925" y="371476"/>
          <a:ext cx="1062038" cy="1046163"/>
        </p:xfrm>
        <a:graphic>
          <a:graphicData uri="http://schemas.openxmlformats.org/presentationml/2006/ole">
            <mc:AlternateContent xmlns:mc="http://schemas.openxmlformats.org/markup-compatibility/2006">
              <mc:Choice xmlns:v="urn:schemas-microsoft-com:vml" Requires="v">
                <p:oleObj spid="_x0000_s19465" name="Photo Editor Photo" r:id="rId4" imgW="2057143" imgH="2029108" progId="">
                  <p:embed/>
                </p:oleObj>
              </mc:Choice>
              <mc:Fallback>
                <p:oleObj name="Photo Editor Photo" r:id="rId4" imgW="2057143" imgH="2029108" progId="">
                  <p:embed/>
                  <p:pic>
                    <p:nvPicPr>
                      <p:cNvPr id="65541"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1925" y="371476"/>
                        <a:ext cx="1062038" cy="1046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90100676"/>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mso-contentType ?>
<FormTemplates xmlns="http://schemas.microsoft.com/sharepoint/v3/contenttype/forms">
  <Display>DocumentLibraryForm</Display>
  <Edit>DocumentLibraryForm</Edit>
  <New>DocumentLibraryForm</New>
</FormTemplates>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1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11.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12.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13.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14.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15.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6.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17.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18.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19.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2.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20.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21.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22.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23.xml><?xml version="1.0" encoding="utf-8"?>
<ds:datastoreItem xmlns:ds="http://schemas.openxmlformats.org/officeDocument/2006/customXml" ds:itemID="{5677317C-AD1F-4189-AEA8-A73B58BFAB29}">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af08be3-da31-4ed0-bd15-c2f68cc29029"/>
    <ds:schemaRef ds:uri="http://purl.org/dc/terms/"/>
    <ds:schemaRef ds:uri="http://www.w3.org/XML/1998/namespace"/>
    <ds:schemaRef ds:uri="http://purl.org/dc/dcmitype/"/>
  </ds:schemaRefs>
</ds:datastoreItem>
</file>

<file path=customXml/itemProps24.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25.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26.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27.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28.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29.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3.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30.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31.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32.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33.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34.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5.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6.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37.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8.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39.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4.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40.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41.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42.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43.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44.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45.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46.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7.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48.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49.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5.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50.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51.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52.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53.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54.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55.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56.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6.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7.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8.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9.xml><?xml version="1.0" encoding="utf-8"?>
<ds:datastoreItem xmlns:ds="http://schemas.openxmlformats.org/officeDocument/2006/customXml" ds:itemID="{EF5FE898-CD85-4A5B-9F20-CEE135BE7203}">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162</TotalTime>
  <Words>2910</Words>
  <Application>Microsoft Office PowerPoint</Application>
  <PresentationFormat>Widescreen</PresentationFormat>
  <Paragraphs>315</Paragraphs>
  <Slides>30</Slides>
  <Notes>29</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30</vt:i4>
      </vt:variant>
    </vt:vector>
  </HeadingPairs>
  <TitlesOfParts>
    <vt:vector size="43" baseType="lpstr">
      <vt:lpstr>Arial</vt:lpstr>
      <vt:lpstr>Arial Unicode MS</vt:lpstr>
      <vt:lpstr>Calibri</vt:lpstr>
      <vt:lpstr>CommonBullets</vt:lpstr>
      <vt:lpstr>Franklin Gothic Demi</vt:lpstr>
      <vt:lpstr>Franklin Gothic Medium</vt:lpstr>
      <vt:lpstr>Gill Sans MT</vt:lpstr>
      <vt:lpstr>Myriad Web Pro</vt:lpstr>
      <vt:lpstr>Times New Roman</vt:lpstr>
      <vt:lpstr>Wingdings</vt:lpstr>
      <vt:lpstr>APHL_PPTTemp_120814</vt:lpstr>
      <vt:lpstr>1_Office Theme</vt:lpstr>
      <vt:lpstr>Photo Editor Photo</vt:lpstr>
      <vt:lpstr>Agents of Bioterrorism</vt:lpstr>
      <vt:lpstr>Burkholderia spp. Safety Alert</vt:lpstr>
      <vt:lpstr>Working Safely with Burkholderia spp.  in the Laboratory</vt:lpstr>
      <vt:lpstr>Why Burkholderia?</vt:lpstr>
      <vt:lpstr>Disease Caused by Burkholderia</vt:lpstr>
      <vt:lpstr>Burkholderia mallei</vt:lpstr>
      <vt:lpstr>Burkholderia pseudomallei</vt:lpstr>
      <vt:lpstr>Sentinel Laboratory Procedures for Burkholderia spp.</vt:lpstr>
      <vt:lpstr>Sentinel Laboratory Procedures for Burkholderia spp.</vt:lpstr>
      <vt:lpstr>PowerPoint Presentation</vt:lpstr>
      <vt:lpstr>PowerPoint Presentation</vt:lpstr>
      <vt:lpstr>Sentinel Laboratory Procedures for Burkholderia mallei</vt:lpstr>
      <vt:lpstr> </vt:lpstr>
      <vt:lpstr>PowerPoint Presentation</vt:lpstr>
      <vt:lpstr>PowerPoint Presentation</vt:lpstr>
      <vt:lpstr> </vt:lpstr>
      <vt:lpstr> </vt:lpstr>
      <vt:lpstr> </vt:lpstr>
      <vt:lpstr>PowerPoint Presentation</vt:lpstr>
      <vt:lpstr>Sentinel Laboratory Procedures for Burkholderia mallei</vt:lpstr>
      <vt:lpstr>Sentinel Laboratory Procedures for Burkholderia mallei</vt:lpstr>
      <vt:lpstr> </vt:lpstr>
      <vt:lpstr>Sentinel Laboratory Procedures for Burkholderia mallei</vt:lpstr>
      <vt:lpstr>PowerPoint Presentation</vt:lpstr>
      <vt:lpstr>Sentinel Laboratory Procedures for Burkholderia mallei</vt:lpstr>
      <vt:lpstr> </vt:lpstr>
      <vt:lpstr>PowerPoint Presentation</vt:lpstr>
      <vt:lpstr>PowerPoint Presentation</vt:lpstr>
      <vt:lpstr>Sentinel Laboratory Procedures for Burkholderia mallei</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12</cp:revision>
  <cp:lastPrinted>2014-11-25T16:01:43Z</cp:lastPrinted>
  <dcterms:created xsi:type="dcterms:W3CDTF">2019-05-14T14:22:52Z</dcterms:created>
  <dcterms:modified xsi:type="dcterms:W3CDTF">2020-07-27T16:42:58Z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