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7"/>
    <p:sldMasterId id="2147483657" r:id="rId58"/>
  </p:sldMasterIdLst>
  <p:notesMasterIdLst>
    <p:notesMasterId r:id="rId80"/>
  </p:notesMasterIdLst>
  <p:handoutMasterIdLst>
    <p:handoutMasterId r:id="rId81"/>
  </p:handoutMasterIdLst>
  <p:sldIdLst>
    <p:sldId id="280" r:id="rId59"/>
    <p:sldId id="260" r:id="rId60"/>
    <p:sldId id="261" r:id="rId61"/>
    <p:sldId id="262" r:id="rId62"/>
    <p:sldId id="263" r:id="rId63"/>
    <p:sldId id="264" r:id="rId64"/>
    <p:sldId id="265" r:id="rId65"/>
    <p:sldId id="266" r:id="rId66"/>
    <p:sldId id="267" r:id="rId67"/>
    <p:sldId id="268" r:id="rId68"/>
    <p:sldId id="269" r:id="rId69"/>
    <p:sldId id="270" r:id="rId70"/>
    <p:sldId id="271" r:id="rId71"/>
    <p:sldId id="272" r:id="rId72"/>
    <p:sldId id="273" r:id="rId73"/>
    <p:sldId id="274" r:id="rId74"/>
    <p:sldId id="275" r:id="rId75"/>
    <p:sldId id="276" r:id="rId76"/>
    <p:sldId id="277" r:id="rId77"/>
    <p:sldId id="278" r:id="rId78"/>
    <p:sldId id="279" r:id="rId79"/>
  </p:sldIdLst>
  <p:sldSz cx="12192000" cy="6858000"/>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userDrawn="1">
          <p15:clr>
            <a:srgbClr val="A4A3A4"/>
          </p15:clr>
        </p15:guide>
        <p15:guide id="2" pos="384" userDrawn="1">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2E34"/>
    <a:srgbClr val="00A0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p:cViewPr varScale="1">
        <p:scale>
          <a:sx n="88" d="100"/>
          <a:sy n="88" d="100"/>
        </p:scale>
        <p:origin x="403" y="62"/>
      </p:cViewPr>
      <p:guideLst>
        <p:guide orient="horz" pos="864"/>
        <p:guide pos="384"/>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customXml" Target="../customXml/item39.xml"/><Relationship Id="rId21" Type="http://schemas.openxmlformats.org/officeDocument/2006/relationships/customXml" Target="../customXml/item21.xml"/><Relationship Id="rId34" Type="http://schemas.openxmlformats.org/officeDocument/2006/relationships/customXml" Target="../customXml/item34.xml"/><Relationship Id="rId42" Type="http://schemas.openxmlformats.org/officeDocument/2006/relationships/customXml" Target="../customXml/item42.xml"/><Relationship Id="rId47" Type="http://schemas.openxmlformats.org/officeDocument/2006/relationships/customXml" Target="../customXml/item47.xml"/><Relationship Id="rId50" Type="http://schemas.openxmlformats.org/officeDocument/2006/relationships/customXml" Target="../customXml/item50.xml"/><Relationship Id="rId55" Type="http://schemas.openxmlformats.org/officeDocument/2006/relationships/customXml" Target="../customXml/item55.xml"/><Relationship Id="rId63" Type="http://schemas.openxmlformats.org/officeDocument/2006/relationships/slide" Target="slides/slide5.xml"/><Relationship Id="rId68" Type="http://schemas.openxmlformats.org/officeDocument/2006/relationships/slide" Target="slides/slide10.xml"/><Relationship Id="rId76" Type="http://schemas.openxmlformats.org/officeDocument/2006/relationships/slide" Target="slides/slide18.xml"/><Relationship Id="rId84" Type="http://schemas.openxmlformats.org/officeDocument/2006/relationships/theme" Target="theme/theme1.xml"/><Relationship Id="rId7" Type="http://schemas.openxmlformats.org/officeDocument/2006/relationships/customXml" Target="../customXml/item7.xml"/><Relationship Id="rId71"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customXml" Target="../customXml/item45.xml"/><Relationship Id="rId53" Type="http://schemas.openxmlformats.org/officeDocument/2006/relationships/customXml" Target="../customXml/item53.xml"/><Relationship Id="rId58" Type="http://schemas.openxmlformats.org/officeDocument/2006/relationships/slideMaster" Target="slideMasters/slideMaster2.xml"/><Relationship Id="rId66" Type="http://schemas.openxmlformats.org/officeDocument/2006/relationships/slide" Target="slides/slide8.xml"/><Relationship Id="rId74" Type="http://schemas.openxmlformats.org/officeDocument/2006/relationships/slide" Target="slides/slide16.xml"/><Relationship Id="rId79" Type="http://schemas.openxmlformats.org/officeDocument/2006/relationships/slide" Target="slides/slide21.xml"/><Relationship Id="rId5" Type="http://schemas.openxmlformats.org/officeDocument/2006/relationships/customXml" Target="../customXml/item5.xml"/><Relationship Id="rId61" Type="http://schemas.openxmlformats.org/officeDocument/2006/relationships/slide" Target="slides/slide3.xml"/><Relationship Id="rId82" Type="http://schemas.openxmlformats.org/officeDocument/2006/relationships/presProps" Target="presProps.xml"/><Relationship Id="rId19" Type="http://schemas.openxmlformats.org/officeDocument/2006/relationships/customXml" Target="../customXml/item19.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slide" Target="slides/slide6.xml"/><Relationship Id="rId69" Type="http://schemas.openxmlformats.org/officeDocument/2006/relationships/slide" Target="slides/slide11.xml"/><Relationship Id="rId77" Type="http://schemas.openxmlformats.org/officeDocument/2006/relationships/slide" Target="slides/slide19.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4.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xml"/><Relationship Id="rId67" Type="http://schemas.openxmlformats.org/officeDocument/2006/relationships/slide" Target="slides/slide9.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4.xml"/><Relationship Id="rId70" Type="http://schemas.openxmlformats.org/officeDocument/2006/relationships/slide" Target="slides/slide12.xml"/><Relationship Id="rId75" Type="http://schemas.openxmlformats.org/officeDocument/2006/relationships/slide" Target="slides/slide17.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slide" Target="slides/slide15.xml"/><Relationship Id="rId78" Type="http://schemas.openxmlformats.org/officeDocument/2006/relationships/slide" Target="slides/slide20.xml"/><Relationship Id="rId8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7FBE576A-F7D4-4B29-896E-B1B44478D8C8}" type="datetimeFigureOut">
              <a:rPr lang="en-US" smtClean="0"/>
              <a:t>7/27/2020</a:t>
            </a:fld>
            <a:endParaRPr lang="en-US"/>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E11D7777-73A5-48F9-AE22-66ABE429695F}" type="datetimeFigureOut">
              <a:rPr lang="en-US" smtClean="0"/>
              <a:t>7/27/2020</a:t>
            </a:fld>
            <a:endParaRPr lang="en-US"/>
          </a:p>
        </p:txBody>
      </p:sp>
      <p:sp>
        <p:nvSpPr>
          <p:cNvPr id="4" name="Slide Image Placeholder 3"/>
          <p:cNvSpPr>
            <a:spLocks noGrp="1" noRot="1" noChangeAspect="1"/>
          </p:cNvSpPr>
          <p:nvPr>
            <p:ph type="sldImg" idx="2"/>
          </p:nvPr>
        </p:nvSpPr>
        <p:spPr>
          <a:xfrm>
            <a:off x="431800" y="692150"/>
            <a:ext cx="6146800" cy="3457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9A26BD4-F41E-4891-AD13-00C27A4C9AA0}" type="slidenum">
              <a:rPr lang="en-US" altLang="en-US" sz="1300" smtClean="0"/>
              <a:pPr>
                <a:spcBef>
                  <a:spcPct val="0"/>
                </a:spcBef>
              </a:pPr>
              <a:t>2</a:t>
            </a:fld>
            <a:endParaRPr lang="en-US" altLang="en-US" sz="1300"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xfrm>
            <a:off x="973138" y="4560888"/>
            <a:ext cx="2209800" cy="523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Refer to page 1 ASM info sheets. Infectious dose of 10-100 organisms from BMBL by aerosol and subcutaneous routes in laboratory animals. </a:t>
            </a:r>
          </a:p>
        </p:txBody>
      </p:sp>
    </p:spTree>
    <p:extLst>
      <p:ext uri="{BB962C8B-B14F-4D97-AF65-F5344CB8AC3E}">
        <p14:creationId xmlns:p14="http://schemas.microsoft.com/office/powerpoint/2010/main" val="22530253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D3F1E2C-4A6A-487F-88E8-6C54E84575C2}" type="slidenum">
              <a:rPr lang="en-US" altLang="en-US" sz="1300" smtClean="0"/>
              <a:pPr>
                <a:spcBef>
                  <a:spcPct val="0"/>
                </a:spcBef>
              </a:pPr>
              <a:t>11</a:t>
            </a:fld>
            <a:endParaRPr lang="en-US" altLang="en-US" sz="1300"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249878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FF4C0B6-0C94-4355-AFFE-DAAF5C4B77E9}" type="slidenum">
              <a:rPr lang="en-US" altLang="en-US" sz="1300" smtClean="0"/>
              <a:pPr>
                <a:spcBef>
                  <a:spcPct val="0"/>
                </a:spcBef>
              </a:pPr>
              <a:t>12</a:t>
            </a:fld>
            <a:endParaRPr lang="en-US" altLang="en-US" sz="1300"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xfrm>
            <a:off x="973138" y="4560888"/>
            <a:ext cx="5645150" cy="9064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You can see the characteristic growth at 24 to 48 hours—there is definite growth, but individual colonies are still very small.  They are convex, grey glistening, and have no pigment. </a:t>
            </a:r>
          </a:p>
          <a:p>
            <a:endParaRPr lang="en-US" altLang="en-US" smtClean="0"/>
          </a:p>
        </p:txBody>
      </p:sp>
    </p:spTree>
    <p:extLst>
      <p:ext uri="{BB962C8B-B14F-4D97-AF65-F5344CB8AC3E}">
        <p14:creationId xmlns:p14="http://schemas.microsoft.com/office/powerpoint/2010/main" val="1712645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8049D9D-8638-4FB0-A631-ED3076EC07F1}" type="slidenum">
              <a:rPr lang="en-US" altLang="en-US" sz="1300" smtClean="0"/>
              <a:pPr>
                <a:spcBef>
                  <a:spcPct val="0"/>
                </a:spcBef>
              </a:pPr>
              <a:t>13</a:t>
            </a:fld>
            <a:endParaRPr lang="en-US" altLang="en-US" sz="1300"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xfrm>
            <a:off x="974725" y="4560888"/>
            <a:ext cx="3776663"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Distinct colonies at 4 days (remember this is a QC strain).</a:t>
            </a:r>
          </a:p>
        </p:txBody>
      </p:sp>
    </p:spTree>
    <p:extLst>
      <p:ext uri="{BB962C8B-B14F-4D97-AF65-F5344CB8AC3E}">
        <p14:creationId xmlns:p14="http://schemas.microsoft.com/office/powerpoint/2010/main" val="21308419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A2155F2-6F12-4559-B6AF-188D16778D10}" type="slidenum">
              <a:rPr lang="en-US" altLang="en-US" sz="1300" smtClean="0"/>
              <a:pPr>
                <a:spcBef>
                  <a:spcPct val="0"/>
                </a:spcBef>
              </a:pPr>
              <a:t>14</a:t>
            </a:fld>
            <a:endParaRPr lang="en-US" altLang="en-US" sz="1300"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xfrm>
            <a:off x="973138" y="4560888"/>
            <a:ext cx="30868937" cy="1244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i="1" smtClean="0"/>
              <a:t>Haemophilus</a:t>
            </a:r>
            <a:r>
              <a:rPr lang="en-US" altLang="en-US" smtClean="0"/>
              <a:t> can be confused with </a:t>
            </a:r>
            <a:r>
              <a:rPr lang="en-US" altLang="en-US" i="1" smtClean="0"/>
              <a:t>Brucella</a:t>
            </a:r>
            <a:r>
              <a:rPr lang="en-US" altLang="en-US" smtClean="0"/>
              <a:t>; however </a:t>
            </a:r>
            <a:r>
              <a:rPr lang="en-US" altLang="en-US" i="1" smtClean="0"/>
              <a:t>Haemophilus</a:t>
            </a:r>
            <a:r>
              <a:rPr lang="en-US" altLang="en-US" smtClean="0"/>
              <a:t> do not grow on BAP. When in doubt, differentiate between these two genera by performing a satellite test. Inoculate a blood agar plate, followed by cross-streaking or spotting with </a:t>
            </a:r>
            <a:r>
              <a:rPr lang="en-US" altLang="en-US" i="1" smtClean="0"/>
              <a:t>Staphylococcus aureus </a:t>
            </a:r>
            <a:r>
              <a:rPr lang="en-US" altLang="en-US" smtClean="0"/>
              <a:t>ATCC 25923. After 24-48 h of incubation in 5% CO2, </a:t>
            </a:r>
            <a:r>
              <a:rPr lang="en-US" altLang="en-US" i="1" smtClean="0"/>
              <a:t>Haemophilus</a:t>
            </a:r>
            <a:r>
              <a:rPr lang="en-US" altLang="en-US" smtClean="0"/>
              <a:t> demonstrate satellite growth around the </a:t>
            </a:r>
            <a:r>
              <a:rPr lang="en-US" altLang="en-US" i="1" smtClean="0"/>
              <a:t>S. aureus, </a:t>
            </a:r>
            <a:r>
              <a:rPr lang="en-US" altLang="en-US" smtClean="0"/>
              <a:t>while </a:t>
            </a:r>
            <a:r>
              <a:rPr lang="en-US" altLang="en-US" i="1" smtClean="0"/>
              <a:t>Brucella</a:t>
            </a:r>
            <a:r>
              <a:rPr lang="en-US" altLang="en-US" smtClean="0"/>
              <a:t> growth is present on the BAP but is not limited to the area around the </a:t>
            </a:r>
            <a:r>
              <a:rPr lang="en-US" altLang="en-US" i="1" smtClean="0"/>
              <a:t>Staphylococcus</a:t>
            </a:r>
            <a:r>
              <a:rPr lang="en-US" altLang="en-US" smtClean="0"/>
              <a:t>. </a:t>
            </a:r>
          </a:p>
          <a:p>
            <a:endParaRPr lang="en-US" altLang="en-US" i="1" smtClean="0"/>
          </a:p>
          <a:p>
            <a:r>
              <a:rPr lang="en-US" altLang="en-US" smtClean="0">
                <a:latin typeface="Calibri" panose="020F0502020204030204" pitchFamily="34" charset="0"/>
              </a:rPr>
              <a:t>Is the organism only growing on BAP without the need to satellite around the </a:t>
            </a:r>
            <a:r>
              <a:rPr lang="en-US" altLang="en-US" i="1" smtClean="0">
                <a:latin typeface="Calibri" panose="020F0502020204030204" pitchFamily="34" charset="0"/>
              </a:rPr>
              <a:t>S. aureus </a:t>
            </a:r>
            <a:r>
              <a:rPr lang="en-US" altLang="en-US" smtClean="0">
                <a:latin typeface="Calibri" panose="020F0502020204030204" pitchFamily="34" charset="0"/>
              </a:rPr>
              <a:t>at 24-48 hours?</a:t>
            </a:r>
            <a:endParaRPr lang="en-US" altLang="en-US" smtClean="0"/>
          </a:p>
          <a:p>
            <a:endParaRPr lang="en-US" altLang="en-US" i="1" smtClean="0"/>
          </a:p>
          <a:p>
            <a:endParaRPr lang="en-US" altLang="en-US" smtClean="0"/>
          </a:p>
        </p:txBody>
      </p:sp>
    </p:spTree>
    <p:extLst>
      <p:ext uri="{BB962C8B-B14F-4D97-AF65-F5344CB8AC3E}">
        <p14:creationId xmlns:p14="http://schemas.microsoft.com/office/powerpoint/2010/main" val="40588261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BB33FAB-4DAC-4F4C-9328-B0B3743A0AA0}" type="slidenum">
              <a:rPr lang="en-US" altLang="en-US" sz="1300" smtClean="0"/>
              <a:pPr>
                <a:spcBef>
                  <a:spcPct val="0"/>
                </a:spcBef>
              </a:pPr>
              <a:t>15</a:t>
            </a:fld>
            <a:endParaRPr lang="en-US" altLang="en-US" sz="1300"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8434297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CE265B0-4FCA-4D93-8B15-4B78C887BAE5}" type="slidenum">
              <a:rPr lang="en-US" altLang="en-US" sz="1300" smtClean="0"/>
              <a:pPr>
                <a:spcBef>
                  <a:spcPct val="0"/>
                </a:spcBef>
              </a:pPr>
              <a:t>16</a:t>
            </a:fld>
            <a:endParaRPr lang="en-US" altLang="en-US" sz="1300"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xfrm>
            <a:off x="973138" y="4560888"/>
            <a:ext cx="5702300"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Brucella will grow on the BAP while </a:t>
            </a:r>
            <a:r>
              <a:rPr lang="en-US" altLang="en-US" i="1" smtClean="0"/>
              <a:t>Haemophilus</a:t>
            </a:r>
            <a:r>
              <a:rPr lang="en-US" altLang="en-US" smtClean="0"/>
              <a:t> will grown only around the </a:t>
            </a:r>
            <a:r>
              <a:rPr lang="en-US" altLang="en-US" smtClean="0">
                <a:latin typeface="Calibri" panose="020F0502020204030204" pitchFamily="34" charset="0"/>
              </a:rPr>
              <a:t>S. aureus </a:t>
            </a:r>
            <a:endParaRPr lang="en-US" altLang="en-US" smtClean="0"/>
          </a:p>
        </p:txBody>
      </p:sp>
    </p:spTree>
    <p:extLst>
      <p:ext uri="{BB962C8B-B14F-4D97-AF65-F5344CB8AC3E}">
        <p14:creationId xmlns:p14="http://schemas.microsoft.com/office/powerpoint/2010/main" val="1352774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DBAA765-7014-4D69-9E0A-1026359D0799}" type="slidenum">
              <a:rPr lang="en-US" altLang="en-US" sz="1300" smtClean="0"/>
              <a:pPr>
                <a:spcBef>
                  <a:spcPct val="0"/>
                </a:spcBef>
              </a:pPr>
              <a:t>17</a:t>
            </a:fld>
            <a:endParaRPr lang="en-US" altLang="en-US" sz="1300"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xfrm>
            <a:off x="973138" y="4560888"/>
            <a:ext cx="5476875" cy="27765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Organisms that resemble Brucella and can present an identification challenge for the laboratorian. </a:t>
            </a:r>
          </a:p>
          <a:p>
            <a:endParaRPr lang="en-US" altLang="en-US" smtClean="0"/>
          </a:p>
          <a:p>
            <a:endParaRPr lang="en-US" altLang="en-US" i="1" smtClean="0"/>
          </a:p>
          <a:p>
            <a:r>
              <a:rPr lang="en-US" altLang="en-US" smtClean="0"/>
              <a:t>Other organisms that can be confused with </a:t>
            </a:r>
            <a:r>
              <a:rPr lang="en-US" altLang="en-US" i="1" smtClean="0"/>
              <a:t>Brucella species because they are urease positive include. Oligella ureolytica (usually found only in the urine), Psychrobacter phenylpyruvicus, Psychrobacter immobilis, and Bordetella bronchiseptica (motile) (19). The Gram stain of Brucella is unique in that the organisms are small, stain poorly and not clustered (See Table 1). Colonies are odorless, non-pigmented, non-hemolytic, and non-mucoid on BAP, which further differentiates them from other genera. </a:t>
            </a:r>
          </a:p>
          <a:p>
            <a:endParaRPr lang="en-US" altLang="en-US" i="1" smtClean="0"/>
          </a:p>
          <a:p>
            <a:r>
              <a:rPr lang="en-US" altLang="en-US" i="1" smtClean="0"/>
              <a:t>CHANGE!!!!</a:t>
            </a:r>
            <a:endParaRPr lang="en-US" altLang="en-US" smtClean="0"/>
          </a:p>
        </p:txBody>
      </p:sp>
    </p:spTree>
    <p:extLst>
      <p:ext uri="{BB962C8B-B14F-4D97-AF65-F5344CB8AC3E}">
        <p14:creationId xmlns:p14="http://schemas.microsoft.com/office/powerpoint/2010/main" val="5356899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ChangeArrowheads="1" noTextEdit="1"/>
          </p:cNvSpPr>
          <p:nvPr>
            <p:ph type="sldImg"/>
          </p:nvPr>
        </p:nvSpPr>
        <p:spPr>
          <a:ln/>
        </p:spPr>
      </p:sp>
      <p:sp>
        <p:nvSpPr>
          <p:cNvPr id="41987" name="Notes Placeholder 2"/>
          <p:cNvSpPr>
            <a:spLocks noGrp="1"/>
          </p:cNvSpPr>
          <p:nvPr>
            <p:ph type="body" idx="1"/>
          </p:nvPr>
        </p:nvSpPr>
        <p:spPr>
          <a:xfrm>
            <a:off x="973138" y="4560888"/>
            <a:ext cx="16737012"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Looking at the chart you can cross off all but one of the Psychrobacters and then need to rely on the gram stain characteristics and the satellite. Haemophilus will generally present and cause the greatest confusion but can be quickly eliminated with the satellite  testing </a:t>
            </a:r>
          </a:p>
        </p:txBody>
      </p:sp>
      <p:sp>
        <p:nvSpPr>
          <p:cNvPr id="41988" name="Slide Number Placeholder 3"/>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C6917DF-74EF-4E13-AE9C-EB501121B9F6}" type="slidenum">
              <a:rPr lang="en-US" altLang="en-US" sz="1300" smtClean="0"/>
              <a:pPr>
                <a:spcBef>
                  <a:spcPct val="0"/>
                </a:spcBef>
              </a:pPr>
              <a:t>18</a:t>
            </a:fld>
            <a:endParaRPr lang="en-US" altLang="en-US" sz="1300" smtClean="0"/>
          </a:p>
        </p:txBody>
      </p:sp>
    </p:spTree>
    <p:extLst>
      <p:ext uri="{BB962C8B-B14F-4D97-AF65-F5344CB8AC3E}">
        <p14:creationId xmlns:p14="http://schemas.microsoft.com/office/powerpoint/2010/main" val="5473493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ChangeArrowheads="1" noTextEdit="1"/>
          </p:cNvSpPr>
          <p:nvPr>
            <p:ph type="sldImg"/>
          </p:nvPr>
        </p:nvSpPr>
        <p:spPr>
          <a:ln/>
        </p:spPr>
      </p:sp>
      <p:sp>
        <p:nvSpPr>
          <p:cNvPr id="44035" name="Notes Placeholder 2"/>
          <p:cNvSpPr>
            <a:spLocks noGrp="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4036" name="Slide Number Placeholder 3"/>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5C981CE-7A7D-4A8E-9D5A-912CAA05DA08}" type="slidenum">
              <a:rPr lang="en-US" altLang="en-US" sz="1300" smtClean="0"/>
              <a:pPr>
                <a:spcBef>
                  <a:spcPct val="0"/>
                </a:spcBef>
              </a:pPr>
              <a:t>19</a:t>
            </a:fld>
            <a:endParaRPr lang="en-US" altLang="en-US" sz="1300" smtClean="0"/>
          </a:p>
        </p:txBody>
      </p:sp>
    </p:spTree>
    <p:extLst>
      <p:ext uri="{BB962C8B-B14F-4D97-AF65-F5344CB8AC3E}">
        <p14:creationId xmlns:p14="http://schemas.microsoft.com/office/powerpoint/2010/main" val="664627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D19F743-1E5F-4E1D-8C85-30ECBAE39282}" type="slidenum">
              <a:rPr lang="en-US" altLang="en-US" sz="1300" smtClean="0"/>
              <a:pPr>
                <a:spcBef>
                  <a:spcPct val="0"/>
                </a:spcBef>
              </a:pPr>
              <a:t>20</a:t>
            </a:fld>
            <a:endParaRPr lang="en-US" altLang="en-US" sz="1300"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942514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B1A1139-F105-49B2-BC04-84D985FC7282}" type="slidenum">
              <a:rPr lang="en-US" altLang="en-US" sz="1300" smtClean="0"/>
              <a:pPr>
                <a:spcBef>
                  <a:spcPct val="0"/>
                </a:spcBef>
              </a:pPr>
              <a:t>3</a:t>
            </a:fld>
            <a:endParaRPr lang="en-US" altLang="en-US" sz="1300" smtClean="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xfrm>
            <a:off x="974725" y="4560888"/>
            <a:ext cx="198438" cy="282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Cases in humans of </a:t>
            </a:r>
            <a:r>
              <a:rPr lang="en-US" altLang="en-US" i="1" smtClean="0"/>
              <a:t>B. pinnipediae </a:t>
            </a:r>
            <a:r>
              <a:rPr lang="en-US" altLang="en-US" smtClean="0"/>
              <a:t>and </a:t>
            </a:r>
            <a:r>
              <a:rPr lang="en-US" altLang="en-US" i="1" smtClean="0"/>
              <a:t>B. cetaceae</a:t>
            </a:r>
            <a:r>
              <a:rPr lang="en-US" altLang="en-US" smtClean="0"/>
              <a:t>, normally found in marine species, have rarely been reported. A new species, </a:t>
            </a:r>
            <a:r>
              <a:rPr lang="en-US" altLang="en-US" i="1" smtClean="0"/>
              <a:t>Brucella inopinata </a:t>
            </a:r>
            <a:r>
              <a:rPr lang="en-US" altLang="en-US" smtClean="0"/>
              <a:t>that caused a breast implant infection, has been described recently. </a:t>
            </a:r>
            <a:r>
              <a:rPr lang="en-US" altLang="en-US" i="1" smtClean="0"/>
              <a:t>B. suis </a:t>
            </a:r>
            <a:r>
              <a:rPr lang="en-US" altLang="en-US" smtClean="0"/>
              <a:t>in feral pigs hunted in the southern U.S. have caused human infections in recent years.</a:t>
            </a:r>
            <a:endParaRPr lang="en-US" altLang="en-US" i="1" smtClean="0"/>
          </a:p>
        </p:txBody>
      </p:sp>
    </p:spTree>
    <p:extLst>
      <p:ext uri="{BB962C8B-B14F-4D97-AF65-F5344CB8AC3E}">
        <p14:creationId xmlns:p14="http://schemas.microsoft.com/office/powerpoint/2010/main" val="41984635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5DD9FA3-1895-492A-BDC5-E495F1F66697}" type="slidenum">
              <a:rPr lang="en-US" altLang="en-US" sz="1300" smtClean="0"/>
              <a:pPr>
                <a:spcBef>
                  <a:spcPct val="0"/>
                </a:spcBef>
              </a:pPr>
              <a:t>21</a:t>
            </a:fld>
            <a:endParaRPr lang="en-US" altLang="en-US" sz="1300"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769872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7F39725-4578-4BA6-866B-E3F85B8D6109}" type="slidenum">
              <a:rPr lang="en-US" altLang="en-US" sz="1300" smtClean="0"/>
              <a:pPr>
                <a:spcBef>
                  <a:spcPct val="0"/>
                </a:spcBef>
              </a:pPr>
              <a:t>4</a:t>
            </a:fld>
            <a:endParaRPr lang="en-US" altLang="en-US" sz="1300"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xfrm>
            <a:off x="974725" y="4560888"/>
            <a:ext cx="3465513" cy="282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Direct skin contact w/ meat and tissues from animals</a:t>
            </a:r>
          </a:p>
        </p:txBody>
      </p:sp>
    </p:spTree>
    <p:extLst>
      <p:ext uri="{BB962C8B-B14F-4D97-AF65-F5344CB8AC3E}">
        <p14:creationId xmlns:p14="http://schemas.microsoft.com/office/powerpoint/2010/main" val="3594777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93D2F70-EF63-4CE9-94CA-BB6AB561CE09}" type="slidenum">
              <a:rPr lang="en-US" altLang="en-US" sz="1300" smtClean="0"/>
              <a:pPr>
                <a:spcBef>
                  <a:spcPct val="0"/>
                </a:spcBef>
              </a:pPr>
              <a:t>5</a:t>
            </a:fld>
            <a:endParaRPr lang="en-US" altLang="en-US" sz="1300" smtClean="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571618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96E4FF4-C10A-4B69-A491-50F8ABA11330}" type="slidenum">
              <a:rPr lang="en-US" altLang="en-US" sz="1300" smtClean="0"/>
              <a:pPr>
                <a:spcBef>
                  <a:spcPct val="0"/>
                </a:spcBef>
              </a:pPr>
              <a:t>6</a:t>
            </a:fld>
            <a:endParaRPr lang="en-US" altLang="en-US" sz="1300"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xfrm>
            <a:off x="973138" y="4560888"/>
            <a:ext cx="5443537" cy="8937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endParaRPr lang="en-US" altLang="en-US" smtClean="0"/>
          </a:p>
          <a:p>
            <a:r>
              <a:rPr lang="en-US" altLang="en-US" smtClean="0"/>
              <a:t>Tests include the titrated Rose Bengal test, microagglutination test, microtiter-adapted Coombs test, and immunocapture-agglutination test, all of which are more sensitive than EIA tests, which vary in their sensitivity and specificity </a:t>
            </a:r>
          </a:p>
        </p:txBody>
      </p:sp>
    </p:spTree>
    <p:extLst>
      <p:ext uri="{BB962C8B-B14F-4D97-AF65-F5344CB8AC3E}">
        <p14:creationId xmlns:p14="http://schemas.microsoft.com/office/powerpoint/2010/main" val="139320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FAA7DD2-E2F5-4B0E-8E55-E18034E094F3}" type="slidenum">
              <a:rPr lang="en-US" altLang="en-US" sz="1300" smtClean="0"/>
              <a:pPr>
                <a:spcBef>
                  <a:spcPct val="0"/>
                </a:spcBef>
              </a:pPr>
              <a:t>7</a:t>
            </a:fld>
            <a:endParaRPr lang="en-US" altLang="en-US" sz="1300" smtClean="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7226508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CF9A72C-D5D6-4C0D-B9F6-491D05A1C5C5}" type="slidenum">
              <a:rPr lang="en-US" altLang="en-US" sz="1300" smtClean="0"/>
              <a:pPr>
                <a:spcBef>
                  <a:spcPct val="0"/>
                </a:spcBef>
              </a:pPr>
              <a:t>8</a:t>
            </a:fld>
            <a:endParaRPr lang="en-US" altLang="en-US" sz="1300"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535457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F6DC3FF-A1E9-4719-9C61-BE0A2E88903A}" type="slidenum">
              <a:rPr lang="en-US" altLang="en-US" sz="1300" smtClean="0"/>
              <a:pPr>
                <a:spcBef>
                  <a:spcPct val="0"/>
                </a:spcBef>
              </a:pPr>
              <a:t>9</a:t>
            </a:fld>
            <a:endParaRPr lang="en-US" altLang="en-US" sz="1300"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xfrm>
            <a:off x="973138" y="4560888"/>
            <a:ext cx="5429250" cy="708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Here is a Gram stain of culture material.  You can see the small Gram-negative coccobacilli.  These cells are much easier to see than those of </a:t>
            </a:r>
            <a:r>
              <a:rPr lang="en-US" altLang="en-US" i="1" smtClean="0"/>
              <a:t>Francisella tularensis</a:t>
            </a:r>
            <a:r>
              <a:rPr lang="en-US" altLang="en-US" smtClean="0"/>
              <a:t>.</a:t>
            </a:r>
          </a:p>
          <a:p>
            <a:endParaRPr lang="en-US" altLang="en-US" smtClean="0"/>
          </a:p>
        </p:txBody>
      </p:sp>
    </p:spTree>
    <p:extLst>
      <p:ext uri="{BB962C8B-B14F-4D97-AF65-F5344CB8AC3E}">
        <p14:creationId xmlns:p14="http://schemas.microsoft.com/office/powerpoint/2010/main" val="79774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DDD6EDD-7F84-4A2A-8CB4-A10E371A9298}" type="slidenum">
              <a:rPr lang="en-US" altLang="en-US" sz="1300" smtClean="0"/>
              <a:pPr>
                <a:spcBef>
                  <a:spcPct val="0"/>
                </a:spcBef>
              </a:pPr>
              <a:t>10</a:t>
            </a:fld>
            <a:endParaRPr lang="en-US" altLang="en-US" sz="1300" smtClean="0"/>
          </a:p>
        </p:txBody>
      </p:sp>
      <p:sp>
        <p:nvSpPr>
          <p:cNvPr id="25603" name="Rectangle 2"/>
          <p:cNvSpPr>
            <a:spLocks noGrp="1" noRot="1" noChangeAspect="1" noChangeArrowheads="1" noTextEdit="1"/>
          </p:cNvSpPr>
          <p:nvPr>
            <p:ph type="sldImg"/>
          </p:nvPr>
        </p:nvSpPr>
        <p:spPr>
          <a:xfrm>
            <a:off x="3659188" y="2520950"/>
            <a:ext cx="0" cy="0"/>
          </a:xfrm>
          <a:ln/>
        </p:spPr>
      </p:sp>
      <p:sp>
        <p:nvSpPr>
          <p:cNvPr id="25604" name="Rectangle 3"/>
          <p:cNvSpPr>
            <a:spLocks noGrp="1" noChangeArrowheads="1"/>
          </p:cNvSpPr>
          <p:nvPr>
            <p:ph type="body" idx="1"/>
          </p:nvPr>
        </p:nvSpPr>
        <p:spPr>
          <a:xfrm>
            <a:off x="973138" y="4560888"/>
            <a:ext cx="9669462" cy="763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a:p>
            <a:r>
              <a:rPr lang="en-US" altLang="en-US" i="1" smtClean="0"/>
              <a:t>Brucella grows on both BAP and CHOC but not on MAC</a:t>
            </a:r>
            <a:r>
              <a:rPr lang="en-US" altLang="en-US" b="1" i="1" smtClean="0"/>
              <a:t>. Colonies are pinpoint at 24 h and are easily visible as white, non-hemolytic colonies at 48 h. </a:t>
            </a:r>
          </a:p>
          <a:p>
            <a:endParaRPr lang="en-US" altLang="en-US" smtClean="0"/>
          </a:p>
        </p:txBody>
      </p:sp>
    </p:spTree>
    <p:extLst>
      <p:ext uri="{BB962C8B-B14F-4D97-AF65-F5344CB8AC3E}">
        <p14:creationId xmlns:p14="http://schemas.microsoft.com/office/powerpoint/2010/main" val="584972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1842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28903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Tree>
    <p:extLst>
      <p:ext uri="{BB962C8B-B14F-4D97-AF65-F5344CB8AC3E}">
        <p14:creationId xmlns:p14="http://schemas.microsoft.com/office/powerpoint/2010/main" val="16478308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6"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33914490"/>
      </p:ext>
    </p:extLst>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4"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33892117"/>
      </p:ext>
    </p:extLst>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2359123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277273"/>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415498"/>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378847012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09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25211344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2"/>
            <a:ext cx="10972800" cy="456535"/>
          </a:xfrm>
        </p:spPr>
        <p:txBody>
          <a:bodyPr/>
          <a:lstStyle>
            <a:lvl1pPr>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1461822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wonderful quote to illustrate my point, or a profound statement that should be highlighted. It also serves to break up the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41428702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463870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892826"/>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401871139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7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7324975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685800"/>
          </a:xfrm>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compelling statement, takeaway or quote to highlight that should be highlighted. It also serves to break up the visual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211854335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9416288" y="1575912"/>
            <a:ext cx="2775712"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hasCustomPrompt="1"/>
          </p:nvPr>
        </p:nvSpPr>
        <p:spPr>
          <a:xfrm>
            <a:off x="609600" y="27938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34999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
        <p:nvSpPr>
          <p:cNvPr id="4" name="Rectangle 3"/>
          <p:cNvSpPr/>
          <p:nvPr userDrawn="1"/>
        </p:nvSpPr>
        <p:spPr>
          <a:xfrm>
            <a:off x="0" y="1575912"/>
            <a:ext cx="94488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Box 6"/>
          <p:cNvSpPr txBox="1"/>
          <p:nvPr userDrawn="1"/>
        </p:nvSpPr>
        <p:spPr>
          <a:xfrm>
            <a:off x="406402" y="1561398"/>
            <a:ext cx="4027649" cy="369332"/>
          </a:xfrm>
          <a:prstGeom prst="rect">
            <a:avLst/>
          </a:prstGeom>
          <a:noFill/>
        </p:spPr>
        <p:txBody>
          <a:bodyPr wrap="square" rtlCol="0">
            <a:spAutoFit/>
          </a:bodyPr>
          <a:lstStyle/>
          <a:p>
            <a:r>
              <a:rPr lang="en-US" sz="1800" dirty="0" smtClean="0">
                <a:solidFill>
                  <a:schemeClr val="bg1"/>
                </a:solidFill>
                <a:latin typeface="Franklin Gothic Medium" panose="020B0603020102020204" pitchFamily="34" charset="0"/>
              </a:rPr>
              <a:t>Analysis.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Answers.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Action.</a:t>
            </a:r>
            <a:endParaRPr lang="en-US" sz="1800" dirty="0">
              <a:solidFill>
                <a:schemeClr val="bg1"/>
              </a:solidFill>
              <a:latin typeface="Franklin Gothic Medium" panose="020B0603020102020204" pitchFamily="34" charset="0"/>
            </a:endParaRPr>
          </a:p>
        </p:txBody>
      </p:sp>
      <p:sp>
        <p:nvSpPr>
          <p:cNvPr id="8" name="TextBox 7"/>
          <p:cNvSpPr txBox="1"/>
          <p:nvPr userDrawn="1"/>
        </p:nvSpPr>
        <p:spPr>
          <a:xfrm>
            <a:off x="10034209" y="1590427"/>
            <a:ext cx="1300356" cy="323165"/>
          </a:xfrm>
          <a:prstGeom prst="rect">
            <a:avLst/>
          </a:prstGeom>
          <a:noFill/>
        </p:spPr>
        <p:txBody>
          <a:bodyPr wrap="none" rtlCol="0">
            <a:spAutoFit/>
          </a:bodyPr>
          <a:lstStyle/>
          <a:p>
            <a:r>
              <a:rPr lang="en-US" sz="1500" dirty="0" smtClean="0">
                <a:solidFill>
                  <a:schemeClr val="bg1"/>
                </a:solidFill>
                <a:latin typeface="Franklin Gothic Medium" panose="020B0603020102020204" pitchFamily="34" charset="0"/>
              </a:rPr>
              <a:t>www.aphl.org</a:t>
            </a:r>
            <a:endParaRPr lang="en-US" sz="1500" dirty="0">
              <a:solidFill>
                <a:schemeClr val="bg1"/>
              </a:solidFill>
              <a:latin typeface="Franklin Gothic Medium" panose="020B0603020102020204" pitchFamily="34" charset="0"/>
            </a:endParaRPr>
          </a:p>
        </p:txBody>
      </p:sp>
      <p:sp>
        <p:nvSpPr>
          <p:cNvPr id="3" name="Chevron 2"/>
          <p:cNvSpPr/>
          <p:nvPr userDrawn="1"/>
        </p:nvSpPr>
        <p:spPr>
          <a:xfrm>
            <a:off x="9042400" y="1447800"/>
            <a:ext cx="747776"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457200"/>
            <a:ext cx="2100404" cy="919977"/>
          </a:xfrm>
          <a:prstGeom prst="rect">
            <a:avLst/>
          </a:prstGeom>
        </p:spPr>
      </p:pic>
    </p:spTree>
    <p:extLst>
      <p:ext uri="{BB962C8B-B14F-4D97-AF65-F5344CB8AC3E}">
        <p14:creationId xmlns:p14="http://schemas.microsoft.com/office/powerpoint/2010/main" val="20489461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0"/>
            <a:ext cx="10972800" cy="661720"/>
          </a:xfrm>
          <a:prstGeom prst="rect">
            <a:avLst/>
          </a:prstGeom>
        </p:spPr>
        <p:txBody>
          <a:bodyPr vert="horz" lIns="0" tIns="0" rIns="0" bIns="45720" rtlCol="0" anchor="t" anchorCtr="0">
            <a:sp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219200"/>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3"/>
          <p:cNvSpPr txBox="1"/>
          <p:nvPr/>
        </p:nvSpPr>
        <p:spPr>
          <a:xfrm>
            <a:off x="2235202" y="6393543"/>
            <a:ext cx="2449581" cy="338554"/>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 Answers. 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855200" y="6393543"/>
            <a:ext cx="1370568" cy="338554"/>
          </a:xfrm>
          <a:prstGeom prst="rect">
            <a:avLst/>
          </a:prstGeom>
          <a:noFill/>
        </p:spPr>
        <p:txBody>
          <a:bodyPr wrap="none" rtlCol="0">
            <a:spAutoFit/>
          </a:bodyPr>
          <a:lstStyle/>
          <a:p>
            <a:r>
              <a:rPr lang="en-US" sz="1600" dirty="0" smtClean="0">
                <a:solidFill>
                  <a:schemeClr val="tx2"/>
                </a:solidFill>
                <a:latin typeface="Franklin Gothic Medium" panose="020B0603020102020204" pitchFamily="34" charset="0"/>
              </a:rPr>
              <a:t>www.aphl.org</a:t>
            </a:r>
            <a:endParaRPr lang="en-US" sz="1600" dirty="0">
              <a:solidFill>
                <a:schemeClr val="tx2"/>
              </a:solidFill>
              <a:latin typeface="Franklin Gothic Medium" panose="020B0603020102020204" pitchFamily="34" charset="0"/>
            </a:endParaRPr>
          </a:p>
        </p:txBody>
      </p:sp>
      <p:sp>
        <p:nvSpPr>
          <p:cNvPr id="8" name="Rectangle 7"/>
          <p:cNvSpPr/>
          <p:nvPr userDrawn="1"/>
        </p:nvSpPr>
        <p:spPr>
          <a:xfrm>
            <a:off x="609600" y="5867400"/>
            <a:ext cx="1365248" cy="99060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65304" y="5958217"/>
            <a:ext cx="1077137" cy="745379"/>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 id="2147483666" r:id="rId10"/>
    <p:sldLayoutId id="2147483667" r:id="rId11"/>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3"/>
            <a:ext cx="10972800" cy="456535"/>
          </a:xfrm>
          <a:prstGeom prst="rect">
            <a:avLst/>
          </a:prstGeom>
        </p:spPr>
        <p:txBody>
          <a:bodyPr vert="horz" lIns="0" tIns="0" rIns="0" bIns="45720" rtlCol="0" anchor="t" anchorCtr="0">
            <a:spAutoFit/>
          </a:bodyPr>
          <a:lstStyle/>
          <a:p>
            <a:r>
              <a:rPr lang="en-US" dirty="0" smtClean="0"/>
              <a:t>2nd option</a:t>
            </a:r>
            <a:endParaRPr lang="en-US" dirty="0"/>
          </a:p>
        </p:txBody>
      </p:sp>
      <p:sp>
        <p:nvSpPr>
          <p:cNvPr id="3" name="Text Placeholder 2"/>
          <p:cNvSpPr>
            <a:spLocks noGrp="1"/>
          </p:cNvSpPr>
          <p:nvPr>
            <p:ph type="body" idx="1"/>
          </p:nvPr>
        </p:nvSpPr>
        <p:spPr>
          <a:xfrm>
            <a:off x="609600" y="1219203"/>
            <a:ext cx="10972800" cy="2062103"/>
          </a:xfrm>
          <a:prstGeom prst="rect">
            <a:avLst/>
          </a:prstGeom>
        </p:spPr>
        <p:txBody>
          <a:bodyPr vert="horz" lIns="91440" tIns="45720" rIns="91440" bIns="45720" rtlCol="0">
            <a:spAutoFit/>
          </a:bodyPr>
          <a:lstStyle/>
          <a:p>
            <a:pPr lvl="0"/>
            <a:r>
              <a:rPr lang="en-US" dirty="0" smtClean="0"/>
              <a:t>This layout is a second option for placement of the logo block. However, choose either this or the preferred first option for your whole slide deck; do jump back and forth between options in the same deck.</a:t>
            </a:r>
            <a:endParaRPr lang="en-US" dirty="0"/>
          </a:p>
        </p:txBody>
      </p:sp>
      <p:sp>
        <p:nvSpPr>
          <p:cNvPr id="7" name="Rectangle 6"/>
          <p:cNvSpPr/>
          <p:nvPr/>
        </p:nvSpPr>
        <p:spPr>
          <a:xfrm>
            <a:off x="10055096" y="5467487"/>
            <a:ext cx="1146304"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Box 3"/>
          <p:cNvSpPr txBox="1"/>
          <p:nvPr/>
        </p:nvSpPr>
        <p:spPr>
          <a:xfrm>
            <a:off x="10100685" y="4615545"/>
            <a:ext cx="973023" cy="830997"/>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a:t>
            </a:r>
          </a:p>
          <a:p>
            <a:r>
              <a:rPr lang="en-US" sz="1600" dirty="0" smtClean="0">
                <a:solidFill>
                  <a:srgbClr val="00A0AF"/>
                </a:solidFill>
                <a:latin typeface="Franklin Gothic Medium" panose="020B0603020102020204" pitchFamily="34" charset="0"/>
              </a:rPr>
              <a:t>Answers.</a:t>
            </a:r>
          </a:p>
          <a:p>
            <a:r>
              <a:rPr lang="en-US" sz="1600" dirty="0" smtClean="0">
                <a:solidFill>
                  <a:srgbClr val="00A0AF"/>
                </a:solidFill>
                <a:latin typeface="Franklin Gothic Medium" panose="020B0603020102020204" pitchFamily="34" charset="0"/>
              </a:rPr>
              <a:t>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979220" y="6324603"/>
            <a:ext cx="1300356" cy="323165"/>
          </a:xfrm>
          <a:prstGeom prst="rect">
            <a:avLst/>
          </a:prstGeom>
          <a:noFill/>
        </p:spPr>
        <p:txBody>
          <a:bodyPr wrap="none" rtlCol="0">
            <a:spAutoFit/>
          </a:bodyPr>
          <a:lstStyle/>
          <a:p>
            <a:r>
              <a:rPr lang="en-US" sz="1500" dirty="0" smtClean="0">
                <a:solidFill>
                  <a:schemeClr val="tx2"/>
                </a:solidFill>
                <a:latin typeface="Franklin Gothic Medium" panose="020B0603020102020204" pitchFamily="34" charset="0"/>
              </a:rPr>
              <a:t>www.aphl.org</a:t>
            </a:r>
            <a:endParaRPr lang="en-US" sz="1500" dirty="0">
              <a:solidFill>
                <a:schemeClr val="tx2"/>
              </a:solidFill>
              <a:latin typeface="Franklin Gothic Medium" panose="020B0603020102020204" pitchFamily="34" charset="0"/>
            </a:endParaRPr>
          </a:p>
        </p:txBody>
      </p:sp>
      <p:pic>
        <p:nvPicPr>
          <p:cNvPr id="6" name="Picture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210800" y="5562600"/>
            <a:ext cx="904397" cy="625843"/>
          </a:xfrm>
          <a:prstGeom prst="rect">
            <a:avLst/>
          </a:prstGeom>
        </p:spPr>
      </p:pic>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iming>
    <p:tnLst>
      <p:par>
        <p:cTn id="1" dur="indefinite" restart="never" nodeType="tmRoot"/>
      </p:par>
    </p:tnLst>
  </p:timing>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9600" y="2793886"/>
            <a:ext cx="7772400" cy="661720"/>
          </a:xfrm>
        </p:spPr>
        <p:txBody>
          <a:bodyPr/>
          <a:lstStyle/>
          <a:p>
            <a:r>
              <a:rPr lang="en-US" dirty="0" smtClean="0"/>
              <a:t>Agents of Bioterrorism</a:t>
            </a:r>
            <a:endParaRPr lang="en-US" dirty="0"/>
          </a:p>
        </p:txBody>
      </p:sp>
      <p:sp>
        <p:nvSpPr>
          <p:cNvPr id="4" name="Subtitle 3"/>
          <p:cNvSpPr>
            <a:spLocks noGrp="1"/>
          </p:cNvSpPr>
          <p:nvPr>
            <p:ph type="subTitle" idx="1"/>
          </p:nvPr>
        </p:nvSpPr>
        <p:spPr>
          <a:xfrm>
            <a:off x="609600" y="3499994"/>
            <a:ext cx="8534400" cy="538609"/>
          </a:xfrm>
        </p:spPr>
        <p:txBody>
          <a:bodyPr/>
          <a:lstStyle/>
          <a:p>
            <a:pPr>
              <a:buClr>
                <a:srgbClr val="FFFF99"/>
              </a:buClr>
              <a:buSzPct val="70000"/>
              <a:defRPr/>
            </a:pPr>
            <a:r>
              <a:rPr lang="en-US" i="1" kern="0" dirty="0"/>
              <a:t>Brucella </a:t>
            </a:r>
            <a:r>
              <a:rPr lang="en-US" kern="0" dirty="0" smtClean="0"/>
              <a:t>species: Brucellosis</a:t>
            </a:r>
            <a:endParaRPr lang="en-US" kern="0" dirty="0"/>
          </a:p>
        </p:txBody>
      </p:sp>
    </p:spTree>
    <p:extLst>
      <p:ext uri="{BB962C8B-B14F-4D97-AF65-F5344CB8AC3E}">
        <p14:creationId xmlns:p14="http://schemas.microsoft.com/office/powerpoint/2010/main" val="25939703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767750AF-5611-48F4-9013-1BA1891F3868}"/>
              </a:ext>
            </a:extLst>
          </p:cNvPr>
          <p:cNvSpPr>
            <a:spLocks noGrp="1" noChangeArrowheads="1"/>
          </p:cNvSpPr>
          <p:nvPr>
            <p:ph type="title"/>
          </p:nvPr>
        </p:nvSpPr>
        <p:spPr>
          <a:xfrm>
            <a:off x="533400" y="533400"/>
            <a:ext cx="11430000" cy="1277273"/>
          </a:xfrm>
        </p:spPr>
        <p:txBody>
          <a:bodyPr/>
          <a:lstStyle/>
          <a:p>
            <a:pPr algn="l" eaLnBrk="1" hangingPunct="1">
              <a:defRPr/>
            </a:pPr>
            <a:r>
              <a:rPr lang="en-US" dirty="0"/>
              <a:t>Sentinel Laboratory Procedures for </a:t>
            </a:r>
            <a:r>
              <a:rPr lang="en-US" i="1" dirty="0"/>
              <a:t>Brucella</a:t>
            </a:r>
            <a:r>
              <a:rPr lang="en-US" dirty="0"/>
              <a:t> spp.</a:t>
            </a:r>
            <a:endParaRPr lang="en-US" i="1" dirty="0"/>
          </a:p>
        </p:txBody>
      </p:sp>
      <p:sp>
        <p:nvSpPr>
          <p:cNvPr id="685059" name="Rectangle 3">
            <a:extLst>
              <a:ext uri="{FF2B5EF4-FFF2-40B4-BE49-F238E27FC236}">
                <a16:creationId xmlns:a16="http://schemas.microsoft.com/office/drawing/2014/main" id="{8F5A1769-00CC-45B3-A11D-8746E31E3BE1}"/>
              </a:ext>
            </a:extLst>
          </p:cNvPr>
          <p:cNvSpPr>
            <a:spLocks noGrp="1" noChangeArrowheads="1"/>
          </p:cNvSpPr>
          <p:nvPr>
            <p:ph type="body" idx="4294967295"/>
          </p:nvPr>
        </p:nvSpPr>
        <p:spPr>
          <a:xfrm>
            <a:off x="1712914" y="2101850"/>
            <a:ext cx="8562975" cy="3782574"/>
          </a:xfrm>
        </p:spPr>
        <p:txBody>
          <a:bodyPr/>
          <a:lstStyle/>
          <a:p>
            <a:pPr eaLnBrk="1" hangingPunct="1">
              <a:lnSpc>
                <a:spcPct val="90000"/>
              </a:lnSpc>
              <a:buFont typeface="Wingdings" panose="05000000000000000000" pitchFamily="2" charset="2"/>
              <a:buNone/>
              <a:defRPr/>
            </a:pPr>
            <a:r>
              <a:rPr lang="en-US" dirty="0"/>
              <a:t>Culture characteristics</a:t>
            </a:r>
          </a:p>
          <a:p>
            <a:pPr eaLnBrk="1" hangingPunct="1">
              <a:lnSpc>
                <a:spcPct val="90000"/>
              </a:lnSpc>
              <a:buFont typeface="Wingdings" panose="05000000000000000000" pitchFamily="2" charset="2"/>
              <a:buNone/>
              <a:defRPr/>
            </a:pPr>
            <a:endParaRPr lang="en-US" sz="1800" dirty="0"/>
          </a:p>
          <a:p>
            <a:pPr lvl="1" eaLnBrk="1" hangingPunct="1">
              <a:lnSpc>
                <a:spcPct val="90000"/>
              </a:lnSpc>
              <a:defRPr/>
            </a:pPr>
            <a:r>
              <a:rPr lang="en-US" sz="2600" dirty="0"/>
              <a:t>Grows slowly on BAP and CHOC, not on MAC/EMB (except, in some cases, after 7 days incubation)</a:t>
            </a:r>
          </a:p>
          <a:p>
            <a:pPr lvl="1" eaLnBrk="1" hangingPunct="1">
              <a:lnSpc>
                <a:spcPct val="90000"/>
              </a:lnSpc>
              <a:defRPr/>
            </a:pPr>
            <a:endParaRPr lang="en-US" sz="1600" dirty="0"/>
          </a:p>
          <a:p>
            <a:pPr lvl="1" eaLnBrk="1" hangingPunct="1">
              <a:lnSpc>
                <a:spcPct val="90000"/>
              </a:lnSpc>
              <a:defRPr/>
            </a:pPr>
            <a:r>
              <a:rPr lang="en-US" sz="2600" dirty="0"/>
              <a:t>Grows in routine blood culture systems, but may require extended incubation</a:t>
            </a:r>
          </a:p>
          <a:p>
            <a:pPr lvl="1" eaLnBrk="1" hangingPunct="1">
              <a:lnSpc>
                <a:spcPct val="90000"/>
              </a:lnSpc>
              <a:defRPr/>
            </a:pPr>
            <a:endParaRPr lang="en-US" sz="1600" dirty="0"/>
          </a:p>
          <a:p>
            <a:pPr lvl="1" eaLnBrk="1" hangingPunct="1">
              <a:lnSpc>
                <a:spcPct val="90000"/>
              </a:lnSpc>
              <a:defRPr/>
            </a:pPr>
            <a:r>
              <a:rPr lang="en-US" sz="2600" dirty="0"/>
              <a:t>Some strains benefit from an incubation atmosphere enriched with CO</a:t>
            </a:r>
            <a:r>
              <a:rPr lang="en-US" sz="2600" baseline="-25000" dirty="0"/>
              <a:t>2</a:t>
            </a:r>
            <a:endParaRPr lang="en-US" sz="2600" dirty="0"/>
          </a:p>
        </p:txBody>
      </p:sp>
    </p:spTree>
    <p:extLst>
      <p:ext uri="{BB962C8B-B14F-4D97-AF65-F5344CB8AC3E}">
        <p14:creationId xmlns:p14="http://schemas.microsoft.com/office/powerpoint/2010/main" val="3669915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D3674854-5074-4228-89B6-0B50846354A4}"/>
              </a:ext>
            </a:extLst>
          </p:cNvPr>
          <p:cNvSpPr>
            <a:spLocks noGrp="1" noChangeArrowheads="1"/>
          </p:cNvSpPr>
          <p:nvPr>
            <p:ph type="title"/>
          </p:nvPr>
        </p:nvSpPr>
        <p:spPr>
          <a:xfrm>
            <a:off x="533400" y="274639"/>
            <a:ext cx="11201400" cy="1277273"/>
          </a:xfrm>
        </p:spPr>
        <p:txBody>
          <a:bodyPr/>
          <a:lstStyle/>
          <a:p>
            <a:pPr algn="l" eaLnBrk="1" hangingPunct="1">
              <a:defRPr/>
            </a:pPr>
            <a:r>
              <a:rPr lang="en-US" dirty="0"/>
              <a:t>Sentinel Laboratory Procedures for </a:t>
            </a:r>
            <a:r>
              <a:rPr lang="en-US" i="1" dirty="0"/>
              <a:t>Brucella</a:t>
            </a:r>
            <a:r>
              <a:rPr lang="en-US" dirty="0"/>
              <a:t> spp.</a:t>
            </a:r>
            <a:endParaRPr lang="en-US" i="1" dirty="0"/>
          </a:p>
        </p:txBody>
      </p:sp>
      <p:sp>
        <p:nvSpPr>
          <p:cNvPr id="99330" name="Rectangle 3">
            <a:extLst>
              <a:ext uri="{FF2B5EF4-FFF2-40B4-BE49-F238E27FC236}">
                <a16:creationId xmlns:a16="http://schemas.microsoft.com/office/drawing/2014/main" id="{7DBEA23E-2195-481F-B3B2-ECD89E93E0EC}"/>
              </a:ext>
            </a:extLst>
          </p:cNvPr>
          <p:cNvSpPr>
            <a:spLocks noGrp="1" noChangeArrowheads="1"/>
          </p:cNvSpPr>
          <p:nvPr>
            <p:ph idx="1"/>
          </p:nvPr>
        </p:nvSpPr>
        <p:spPr>
          <a:xfrm>
            <a:off x="1865313" y="2009775"/>
            <a:ext cx="7829550" cy="2886944"/>
          </a:xfrm>
        </p:spPr>
        <p:txBody>
          <a:bodyPr/>
          <a:lstStyle/>
          <a:p>
            <a:pPr eaLnBrk="1" hangingPunct="1">
              <a:buFont typeface="Wingdings" panose="05000000000000000000" pitchFamily="2" charset="2"/>
              <a:buNone/>
              <a:defRPr/>
            </a:pPr>
            <a:r>
              <a:rPr lang="en-US" sz="2800" dirty="0"/>
              <a:t>Colony on BAP at 35°C</a:t>
            </a:r>
          </a:p>
          <a:p>
            <a:pPr eaLnBrk="1" hangingPunct="1">
              <a:buFont typeface="Wingdings" panose="05000000000000000000" pitchFamily="2" charset="2"/>
              <a:buNone/>
              <a:defRPr/>
            </a:pPr>
            <a:endParaRPr lang="en-US" sz="1800" u="sng" dirty="0"/>
          </a:p>
          <a:p>
            <a:pPr lvl="1" eaLnBrk="1" hangingPunct="1">
              <a:defRPr/>
            </a:pPr>
            <a:r>
              <a:rPr lang="en-US" sz="2600" dirty="0"/>
              <a:t>Small (0.5-1.0mm), convex, glistening</a:t>
            </a:r>
          </a:p>
          <a:p>
            <a:pPr lvl="1" eaLnBrk="1" hangingPunct="1">
              <a:defRPr/>
            </a:pPr>
            <a:endParaRPr lang="en-US" sz="1600" dirty="0"/>
          </a:p>
          <a:p>
            <a:pPr lvl="1" eaLnBrk="1" hangingPunct="1">
              <a:defRPr/>
            </a:pPr>
            <a:r>
              <a:rPr lang="en-US" sz="2600" dirty="0"/>
              <a:t>non-hemolytic and non-pigmented</a:t>
            </a:r>
          </a:p>
          <a:p>
            <a:pPr lvl="1" eaLnBrk="1" hangingPunct="1">
              <a:defRPr/>
            </a:pPr>
            <a:endParaRPr lang="en-US" sz="1600" dirty="0"/>
          </a:p>
          <a:p>
            <a:pPr lvl="1" eaLnBrk="1" hangingPunct="1">
              <a:defRPr/>
            </a:pPr>
            <a:r>
              <a:rPr lang="en-US" sz="2600" dirty="0"/>
              <a:t>Visible growth may take 48 - 72 hrs</a:t>
            </a:r>
          </a:p>
        </p:txBody>
      </p:sp>
    </p:spTree>
    <p:extLst>
      <p:ext uri="{BB962C8B-B14F-4D97-AF65-F5344CB8AC3E}">
        <p14:creationId xmlns:p14="http://schemas.microsoft.com/office/powerpoint/2010/main" val="147292167"/>
      </p:ext>
    </p:extLst>
  </p:cSld>
  <p:clrMapOvr>
    <a:masterClrMapping/>
  </p:clrMapOvr>
  <p:transition spd="med">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Rectangle 7">
            <a:extLst>
              <a:ext uri="{FF2B5EF4-FFF2-40B4-BE49-F238E27FC236}">
                <a16:creationId xmlns:a16="http://schemas.microsoft.com/office/drawing/2014/main" id="{DE226FB4-5006-4310-839B-0C7594C77071}"/>
              </a:ext>
            </a:extLst>
          </p:cNvPr>
          <p:cNvSpPr>
            <a:spLocks noGrp="1" noChangeArrowheads="1"/>
          </p:cNvSpPr>
          <p:nvPr>
            <p:ph type="title"/>
          </p:nvPr>
        </p:nvSpPr>
        <p:spPr>
          <a:xfrm>
            <a:off x="533400" y="274639"/>
            <a:ext cx="11277600" cy="1277273"/>
          </a:xfrm>
        </p:spPr>
        <p:txBody>
          <a:bodyPr/>
          <a:lstStyle/>
          <a:p>
            <a:pPr algn="l" eaLnBrk="1" hangingPunct="1">
              <a:defRPr/>
            </a:pPr>
            <a:r>
              <a:rPr lang="en-US" dirty="0"/>
              <a:t>Sentinel Laboratory Procedures for </a:t>
            </a:r>
            <a:r>
              <a:rPr lang="en-US" i="1" dirty="0"/>
              <a:t>Brucella</a:t>
            </a:r>
            <a:r>
              <a:rPr lang="en-US" dirty="0"/>
              <a:t> spp.</a:t>
            </a:r>
            <a:endParaRPr lang="en-US" i="1" dirty="0"/>
          </a:p>
        </p:txBody>
      </p:sp>
      <p:pic>
        <p:nvPicPr>
          <p:cNvPr id="605188" name="Picture 4" descr="MVC-011F"/>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073275" y="2971800"/>
            <a:ext cx="4178300" cy="3409950"/>
          </a:xfrm>
        </p:spPr>
      </p:pic>
      <p:sp>
        <p:nvSpPr>
          <p:cNvPr id="28676" name="Text Box 5"/>
          <p:cNvSpPr txBox="1">
            <a:spLocks noChangeArrowheads="1"/>
          </p:cNvSpPr>
          <p:nvPr/>
        </p:nvSpPr>
        <p:spPr bwMode="auto">
          <a:xfrm>
            <a:off x="2813050" y="2422525"/>
            <a:ext cx="2825750" cy="420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50000"/>
              </a:spcBef>
              <a:buClrTx/>
              <a:buSzTx/>
              <a:buFontTx/>
              <a:buNone/>
            </a:pPr>
            <a:r>
              <a:rPr lang="en-US" altLang="en-US" baseline="-25000" dirty="0"/>
              <a:t>After  24 – 48 </a:t>
            </a:r>
            <a:r>
              <a:rPr lang="en-US" altLang="en-US" baseline="-25000" dirty="0" err="1"/>
              <a:t>hrs</a:t>
            </a:r>
            <a:endParaRPr lang="en-US" altLang="en-US" baseline="-25000" dirty="0"/>
          </a:p>
        </p:txBody>
      </p:sp>
      <p:pic>
        <p:nvPicPr>
          <p:cNvPr id="605193" name="Picture 9" descr="MVC-017F"/>
          <p:cNvPicPr>
            <a:picLocks noChangeAspect="1" noChangeArrowheads="1"/>
          </p:cNvPicPr>
          <p:nvPr/>
        </p:nvPicPr>
        <p:blipFill>
          <a:blip r:embed="rId4">
            <a:extLst>
              <a:ext uri="{28A0092B-C50C-407E-A947-70E740481C1C}">
                <a14:useLocalDpi xmlns:a14="http://schemas.microsoft.com/office/drawing/2010/main" val="0"/>
              </a:ext>
            </a:extLst>
          </a:blip>
          <a:srcRect l="9470"/>
          <a:stretch>
            <a:fillRect/>
          </a:stretch>
        </p:blipFill>
        <p:spPr bwMode="auto">
          <a:xfrm>
            <a:off x="5807075" y="1695451"/>
            <a:ext cx="4337050"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Text Box 10"/>
          <p:cNvSpPr txBox="1">
            <a:spLocks noChangeArrowheads="1"/>
          </p:cNvSpPr>
          <p:nvPr/>
        </p:nvSpPr>
        <p:spPr bwMode="auto">
          <a:xfrm>
            <a:off x="7302501" y="5534025"/>
            <a:ext cx="3317875" cy="420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50000"/>
              </a:spcBef>
              <a:buClrTx/>
              <a:buSzTx/>
              <a:buFontTx/>
              <a:buNone/>
            </a:pPr>
            <a:r>
              <a:rPr lang="en-US" altLang="en-US" baseline="-25000" dirty="0"/>
              <a:t>After  72 </a:t>
            </a:r>
            <a:r>
              <a:rPr lang="en-US" altLang="en-US" baseline="-25000" dirty="0" err="1"/>
              <a:t>hrs</a:t>
            </a:r>
            <a:endParaRPr lang="en-US" altLang="en-US" baseline="-25000" dirty="0"/>
          </a:p>
        </p:txBody>
      </p:sp>
      <p:sp>
        <p:nvSpPr>
          <p:cNvPr id="28680" name="Text Box 11"/>
          <p:cNvSpPr txBox="1">
            <a:spLocks noChangeArrowheads="1"/>
          </p:cNvSpPr>
          <p:nvPr/>
        </p:nvSpPr>
        <p:spPr bwMode="auto">
          <a:xfrm>
            <a:off x="990600" y="1137743"/>
            <a:ext cx="4240212" cy="420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0"/>
              </a:spcBef>
              <a:buClrTx/>
              <a:buSzTx/>
              <a:buFontTx/>
              <a:buNone/>
            </a:pPr>
            <a:r>
              <a:rPr lang="en-US" altLang="en-US" baseline="-25000" dirty="0"/>
              <a:t>Growth on sheep blood agar @35C</a:t>
            </a:r>
          </a:p>
        </p:txBody>
      </p:sp>
    </p:spTree>
    <p:extLst>
      <p:ext uri="{BB962C8B-B14F-4D97-AF65-F5344CB8AC3E}">
        <p14:creationId xmlns:p14="http://schemas.microsoft.com/office/powerpoint/2010/main" val="1465598259"/>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0518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05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722" name="Picture 3" descr="Bmelitensis96BAP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0964" y="1916114"/>
            <a:ext cx="6180137"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7">
            <a:extLst>
              <a:ext uri="{FF2B5EF4-FFF2-40B4-BE49-F238E27FC236}">
                <a16:creationId xmlns:a16="http://schemas.microsoft.com/office/drawing/2014/main" id="{5E1E1AEB-E678-49B5-87C7-90543CC9E190}"/>
              </a:ext>
            </a:extLst>
          </p:cNvPr>
          <p:cNvSpPr>
            <a:spLocks noGrp="1" noChangeArrowheads="1"/>
          </p:cNvSpPr>
          <p:nvPr>
            <p:ph type="title"/>
          </p:nvPr>
        </p:nvSpPr>
        <p:spPr>
          <a:xfrm>
            <a:off x="685800" y="274639"/>
            <a:ext cx="11049000" cy="1277273"/>
          </a:xfrm>
        </p:spPr>
        <p:txBody>
          <a:bodyPr/>
          <a:lstStyle/>
          <a:p>
            <a:pPr algn="l" eaLnBrk="1" hangingPunct="1">
              <a:defRPr/>
            </a:pPr>
            <a:r>
              <a:rPr lang="en-US" dirty="0"/>
              <a:t>Sentinel Laboratory Procedures for </a:t>
            </a:r>
            <a:r>
              <a:rPr lang="en-US" i="1" dirty="0"/>
              <a:t>Brucella</a:t>
            </a:r>
            <a:r>
              <a:rPr lang="en-US" dirty="0"/>
              <a:t> spp.</a:t>
            </a:r>
            <a:endParaRPr lang="en-US" i="1" dirty="0"/>
          </a:p>
        </p:txBody>
      </p:sp>
      <p:sp>
        <p:nvSpPr>
          <p:cNvPr id="30726" name="Text Box 11"/>
          <p:cNvSpPr txBox="1">
            <a:spLocks noChangeArrowheads="1"/>
          </p:cNvSpPr>
          <p:nvPr/>
        </p:nvSpPr>
        <p:spPr bwMode="auto">
          <a:xfrm>
            <a:off x="1454151" y="2760664"/>
            <a:ext cx="19653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0"/>
              </a:spcBef>
              <a:buClrTx/>
              <a:buSzTx/>
              <a:buFontTx/>
              <a:buNone/>
            </a:pPr>
            <a:r>
              <a:rPr lang="en-US" altLang="en-US" sz="2800" baseline="-25000"/>
              <a:t>Growth on sheep blood agar after 96 hrs @35C</a:t>
            </a:r>
          </a:p>
        </p:txBody>
      </p:sp>
    </p:spTree>
    <p:extLst>
      <p:ext uri="{BB962C8B-B14F-4D97-AF65-F5344CB8AC3E}">
        <p14:creationId xmlns:p14="http://schemas.microsoft.com/office/powerpoint/2010/main" val="2022395879"/>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43A86AE-379D-43DB-AE15-26DAF3DCBCB6}"/>
              </a:ext>
            </a:extLst>
          </p:cNvPr>
          <p:cNvSpPr>
            <a:spLocks noGrp="1" noChangeArrowheads="1"/>
          </p:cNvSpPr>
          <p:nvPr>
            <p:ph type="title"/>
          </p:nvPr>
        </p:nvSpPr>
        <p:spPr>
          <a:xfrm>
            <a:off x="1066800" y="457200"/>
            <a:ext cx="11430000" cy="1277273"/>
          </a:xfrm>
        </p:spPr>
        <p:txBody>
          <a:bodyPr/>
          <a:lstStyle/>
          <a:p>
            <a:pPr algn="l" eaLnBrk="1" hangingPunct="1">
              <a:defRPr/>
            </a:pPr>
            <a:r>
              <a:rPr lang="en-US" dirty="0"/>
              <a:t>Sentinel Laboratory Procedures for </a:t>
            </a:r>
            <a:r>
              <a:rPr lang="en-US" i="1" dirty="0"/>
              <a:t>Brucella</a:t>
            </a:r>
            <a:r>
              <a:rPr lang="en-US" dirty="0"/>
              <a:t> spp.</a:t>
            </a:r>
            <a:endParaRPr lang="en-US" i="1" dirty="0"/>
          </a:p>
        </p:txBody>
      </p:sp>
      <p:sp>
        <p:nvSpPr>
          <p:cNvPr id="517123" name="Rectangle 3">
            <a:extLst>
              <a:ext uri="{FF2B5EF4-FFF2-40B4-BE49-F238E27FC236}">
                <a16:creationId xmlns:a16="http://schemas.microsoft.com/office/drawing/2014/main" id="{C11B2D9A-39CE-4FEB-BF81-EA96689C8704}"/>
              </a:ext>
            </a:extLst>
          </p:cNvPr>
          <p:cNvSpPr>
            <a:spLocks noGrp="1" noChangeArrowheads="1"/>
          </p:cNvSpPr>
          <p:nvPr>
            <p:ph idx="1"/>
          </p:nvPr>
        </p:nvSpPr>
        <p:spPr>
          <a:xfrm>
            <a:off x="1754189" y="2181226"/>
            <a:ext cx="8943975" cy="4315027"/>
          </a:xfrm>
        </p:spPr>
        <p:txBody>
          <a:bodyPr/>
          <a:lstStyle/>
          <a:p>
            <a:pPr eaLnBrk="1" hangingPunct="1">
              <a:buFont typeface="Wingdings" panose="05000000000000000000" pitchFamily="2" charset="2"/>
              <a:buNone/>
              <a:defRPr/>
            </a:pPr>
            <a:r>
              <a:rPr lang="en-US" dirty="0"/>
              <a:t>Screening Tests</a:t>
            </a:r>
          </a:p>
          <a:p>
            <a:pPr eaLnBrk="1" hangingPunct="1">
              <a:buFont typeface="Wingdings" panose="05000000000000000000" pitchFamily="2" charset="2"/>
              <a:buNone/>
              <a:defRPr/>
            </a:pPr>
            <a:endParaRPr lang="en-US" sz="1400" u="sng" dirty="0"/>
          </a:p>
          <a:p>
            <a:pPr marL="834390" lvl="1" indent="-457200">
              <a:buFont typeface="Arial" panose="020B0604020202020204" pitchFamily="34" charset="0"/>
              <a:buChar char="•"/>
              <a:defRPr/>
            </a:pPr>
            <a:r>
              <a:rPr lang="en-US" sz="3200" dirty="0"/>
              <a:t>Oxidase </a:t>
            </a:r>
          </a:p>
          <a:p>
            <a:pPr marL="834390" lvl="1" indent="-457200">
              <a:buFont typeface="Arial" panose="020B0604020202020204" pitchFamily="34" charset="0"/>
              <a:buChar char="•"/>
              <a:defRPr/>
            </a:pPr>
            <a:r>
              <a:rPr lang="en-US" sz="3200" dirty="0" err="1"/>
              <a:t>Catalase</a:t>
            </a:r>
            <a:r>
              <a:rPr lang="en-US" sz="3200" dirty="0"/>
              <a:t> </a:t>
            </a:r>
          </a:p>
          <a:p>
            <a:pPr marL="834390" lvl="1" indent="-457200">
              <a:buFont typeface="Arial" panose="020B0604020202020204" pitchFamily="34" charset="0"/>
              <a:buChar char="•"/>
              <a:defRPr/>
            </a:pPr>
            <a:r>
              <a:rPr lang="en-US" sz="3200" dirty="0" err="1"/>
              <a:t>Urease</a:t>
            </a:r>
            <a:endParaRPr lang="en-US" sz="3200" dirty="0"/>
          </a:p>
          <a:p>
            <a:pPr marL="834390" lvl="1" indent="-457200">
              <a:buFont typeface="Arial" panose="020B0604020202020204" pitchFamily="34" charset="0"/>
              <a:buChar char="•"/>
              <a:defRPr/>
            </a:pPr>
            <a:r>
              <a:rPr lang="en-US" sz="3200" dirty="0"/>
              <a:t>Satellite phenomenon*</a:t>
            </a:r>
            <a:endParaRPr lang="en-US" sz="3200" i="1" dirty="0"/>
          </a:p>
          <a:p>
            <a:pPr marL="377190" lvl="1" indent="0">
              <a:buClr>
                <a:srgbClr val="FFFF99"/>
              </a:buClr>
              <a:buNone/>
              <a:defRPr/>
            </a:pPr>
            <a:r>
              <a:rPr lang="en-US" dirty="0"/>
              <a:t>*Can do test for X &amp; V on TSA. </a:t>
            </a:r>
          </a:p>
          <a:p>
            <a:pPr marL="377190" lvl="1" indent="0">
              <a:buClr>
                <a:srgbClr val="FFFF99"/>
              </a:buClr>
              <a:buNone/>
              <a:defRPr/>
            </a:pPr>
            <a:endParaRPr lang="en-US" sz="3200" i="1" dirty="0"/>
          </a:p>
        </p:txBody>
      </p:sp>
    </p:spTree>
    <p:extLst>
      <p:ext uri="{BB962C8B-B14F-4D97-AF65-F5344CB8AC3E}">
        <p14:creationId xmlns:p14="http://schemas.microsoft.com/office/powerpoint/2010/main" val="2482877376"/>
      </p:ext>
    </p:extLst>
  </p:cSld>
  <p:clrMapOvr>
    <a:masterClrMapping/>
  </p:clrMapOvr>
  <p:transition spd="med">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a:extLst>
              <a:ext uri="{FF2B5EF4-FFF2-40B4-BE49-F238E27FC236}">
                <a16:creationId xmlns:a16="http://schemas.microsoft.com/office/drawing/2014/main" id="{6616B744-9EF8-4143-A8EC-1EA21372FB52}"/>
              </a:ext>
            </a:extLst>
          </p:cNvPr>
          <p:cNvSpPr>
            <a:spLocks noGrp="1" noChangeArrowheads="1"/>
          </p:cNvSpPr>
          <p:nvPr>
            <p:ph type="title"/>
          </p:nvPr>
        </p:nvSpPr>
        <p:spPr>
          <a:xfrm>
            <a:off x="1319211" y="457200"/>
            <a:ext cx="10491789" cy="1154162"/>
          </a:xfrm>
        </p:spPr>
        <p:txBody>
          <a:bodyPr/>
          <a:lstStyle/>
          <a:p>
            <a:pPr algn="l" eaLnBrk="1" hangingPunct="1">
              <a:defRPr/>
            </a:pPr>
            <a:r>
              <a:rPr lang="en-US" sz="3600" dirty="0"/>
              <a:t>Sentinel Laboratory Procedures for </a:t>
            </a:r>
            <a:r>
              <a:rPr lang="en-US" sz="3600" i="1" dirty="0"/>
              <a:t>Brucella</a:t>
            </a:r>
            <a:r>
              <a:rPr lang="en-US" sz="3600" dirty="0"/>
              <a:t> spp.</a:t>
            </a:r>
            <a:endParaRPr lang="en-US" sz="3600" i="1" dirty="0"/>
          </a:p>
        </p:txBody>
      </p:sp>
      <p:pic>
        <p:nvPicPr>
          <p:cNvPr id="34819" name="Picture 4" descr="Urease-laClar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496050" y="2643189"/>
            <a:ext cx="3810000" cy="2859087"/>
          </a:xfrm>
        </p:spPr>
      </p:pic>
      <p:sp>
        <p:nvSpPr>
          <p:cNvPr id="11" name="Rectangle 3">
            <a:extLst>
              <a:ext uri="{FF2B5EF4-FFF2-40B4-BE49-F238E27FC236}">
                <a16:creationId xmlns:a16="http://schemas.microsoft.com/office/drawing/2014/main" id="{71C0CDC9-FA78-4642-A54B-542424957DC2}"/>
              </a:ext>
            </a:extLst>
          </p:cNvPr>
          <p:cNvSpPr txBox="1">
            <a:spLocks noChangeArrowheads="1"/>
          </p:cNvSpPr>
          <p:nvPr/>
        </p:nvSpPr>
        <p:spPr bwMode="auto">
          <a:xfrm>
            <a:off x="609600" y="2096294"/>
            <a:ext cx="8943975" cy="3952875"/>
          </a:xfrm>
          <a:prstGeom prst="rect">
            <a:avLst/>
          </a:prstGeom>
          <a:noFill/>
          <a:ln w="9525">
            <a:noFill/>
            <a:miter lim="800000"/>
            <a:headEnd/>
            <a:tailEnd/>
          </a:ln>
          <a:effectLst/>
        </p:spPr>
        <p:txBody>
          <a:bodyPr/>
          <a:lstStyle/>
          <a:p>
            <a:pPr marL="342900" indent="-342900">
              <a:spcBef>
                <a:spcPct val="20000"/>
              </a:spcBef>
              <a:buClr>
                <a:srgbClr val="FFFF99"/>
              </a:buClr>
              <a:buSzPct val="70000"/>
              <a:buFont typeface="Arial" pitchFamily="34" charset="0"/>
              <a:buChar char="•"/>
              <a:defRPr/>
            </a:pPr>
            <a:endParaRPr lang="en-US" u="sng" kern="0" dirty="0">
              <a:effectLst>
                <a:outerShdw blurRad="38100" dist="38100" dir="2700000" algn="tl">
                  <a:srgbClr val="000000"/>
                </a:outerShdw>
              </a:effectLst>
            </a:endParaRPr>
          </a:p>
          <a:p>
            <a:pPr marL="742950" lvl="1" indent="-285750">
              <a:spcBef>
                <a:spcPct val="20000"/>
              </a:spcBef>
              <a:buClr>
                <a:srgbClr val="CCECFF"/>
              </a:buClr>
              <a:buSzPct val="70000"/>
              <a:defRPr/>
            </a:pPr>
            <a:r>
              <a:rPr lang="en-US" sz="2800" kern="0" dirty="0"/>
              <a:t>Urease </a:t>
            </a:r>
            <a:r>
              <a:rPr lang="en-US" sz="2800" kern="0" dirty="0" smtClean="0"/>
              <a:t>hydrolysis  </a:t>
            </a:r>
            <a:r>
              <a:rPr lang="en-US" sz="2800" kern="0" dirty="0"/>
              <a:t>–  positive</a:t>
            </a:r>
          </a:p>
          <a:p>
            <a:pPr marL="742950" lvl="1" indent="-285750">
              <a:spcBef>
                <a:spcPct val="20000"/>
              </a:spcBef>
              <a:buClr>
                <a:srgbClr val="CCECFF"/>
              </a:buClr>
              <a:buSzPct val="70000"/>
              <a:buFont typeface="Wingdings" pitchFamily="2" charset="2"/>
              <a:buChar char="n"/>
              <a:defRPr/>
            </a:pPr>
            <a:endParaRPr lang="en-US" sz="1600" kern="0" dirty="0"/>
          </a:p>
          <a:p>
            <a:pPr marL="742950" lvl="1" indent="-285750">
              <a:spcBef>
                <a:spcPct val="20000"/>
              </a:spcBef>
              <a:buClr>
                <a:srgbClr val="CCECFF"/>
              </a:buClr>
              <a:buSzPct val="70000"/>
              <a:defRPr/>
            </a:pPr>
            <a:r>
              <a:rPr lang="en-US" sz="2000" kern="0" dirty="0"/>
              <a:t>Different strains  of </a:t>
            </a:r>
            <a:r>
              <a:rPr lang="en-US" sz="2000" kern="0" dirty="0" err="1"/>
              <a:t>Brucella</a:t>
            </a:r>
            <a:r>
              <a:rPr lang="en-US" sz="2000" kern="0" dirty="0"/>
              <a:t>  and their </a:t>
            </a:r>
          </a:p>
          <a:p>
            <a:pPr marL="742950" lvl="1" indent="-285750">
              <a:spcBef>
                <a:spcPct val="20000"/>
              </a:spcBef>
              <a:buClr>
                <a:srgbClr val="CCECFF"/>
              </a:buClr>
              <a:buSzPct val="70000"/>
              <a:defRPr/>
            </a:pPr>
            <a:r>
              <a:rPr lang="en-US" sz="2000" kern="0" dirty="0"/>
              <a:t> reaction to urea </a:t>
            </a:r>
          </a:p>
          <a:p>
            <a:pPr marL="1257300" lvl="2" indent="-342900">
              <a:spcBef>
                <a:spcPct val="20000"/>
              </a:spcBef>
              <a:buSzPct val="70000"/>
              <a:buFont typeface="Arial" panose="020B0604020202020204" pitchFamily="34" charset="0"/>
              <a:buChar char="•"/>
              <a:defRPr/>
            </a:pPr>
            <a:r>
              <a:rPr lang="en-US" sz="2000" i="1" kern="0" dirty="0"/>
              <a:t>B. </a:t>
            </a:r>
            <a:r>
              <a:rPr lang="en-US" sz="2000" i="1" kern="0" dirty="0" err="1"/>
              <a:t>suis</a:t>
            </a:r>
            <a:r>
              <a:rPr lang="en-US" sz="2000" i="1" kern="0" dirty="0"/>
              <a:t>, B. </a:t>
            </a:r>
            <a:r>
              <a:rPr lang="en-US" sz="2000" i="1" kern="0" dirty="0" err="1"/>
              <a:t>canis</a:t>
            </a:r>
            <a:r>
              <a:rPr lang="en-US" sz="2000" i="1" kern="0" dirty="0"/>
              <a:t> </a:t>
            </a:r>
            <a:r>
              <a:rPr lang="en-US" sz="2000" kern="0" dirty="0"/>
              <a:t>~15 min</a:t>
            </a:r>
          </a:p>
          <a:p>
            <a:pPr marL="1257300" lvl="2" indent="-342900">
              <a:spcBef>
                <a:spcPct val="20000"/>
              </a:spcBef>
              <a:buSzPct val="70000"/>
              <a:buFont typeface="Arial" panose="020B0604020202020204" pitchFamily="34" charset="0"/>
              <a:buChar char="•"/>
              <a:defRPr/>
            </a:pPr>
            <a:r>
              <a:rPr lang="en-US" sz="2000" i="1" kern="0" dirty="0"/>
              <a:t>B. </a:t>
            </a:r>
            <a:r>
              <a:rPr lang="en-US" sz="2000" i="1" kern="0" dirty="0" err="1"/>
              <a:t>abortus</a:t>
            </a:r>
            <a:r>
              <a:rPr lang="en-US" sz="2000" i="1" kern="0" dirty="0"/>
              <a:t> </a:t>
            </a:r>
            <a:r>
              <a:rPr lang="en-US" sz="2000" kern="0" dirty="0"/>
              <a:t>and</a:t>
            </a:r>
            <a:r>
              <a:rPr lang="en-US" sz="2000" i="1" kern="0" dirty="0"/>
              <a:t> </a:t>
            </a:r>
            <a:r>
              <a:rPr lang="en-US" sz="2000" i="1" kern="0" dirty="0" err="1"/>
              <a:t>melitensis</a:t>
            </a:r>
            <a:r>
              <a:rPr lang="en-US" sz="2000" i="1" kern="0" dirty="0"/>
              <a:t> ~24hr </a:t>
            </a:r>
          </a:p>
        </p:txBody>
      </p:sp>
    </p:spTree>
    <p:extLst>
      <p:ext uri="{BB962C8B-B14F-4D97-AF65-F5344CB8AC3E}">
        <p14:creationId xmlns:p14="http://schemas.microsoft.com/office/powerpoint/2010/main" val="1332634071"/>
      </p:ext>
    </p:extLst>
  </p:cSld>
  <p:clrMapOvr>
    <a:masterClrMapping/>
  </p:clrMapOvr>
  <p:transition spd="med">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E17AA09-A212-43B0-B82E-4B3E39C4365E}"/>
              </a:ext>
            </a:extLst>
          </p:cNvPr>
          <p:cNvSpPr>
            <a:spLocks noGrp="1" noChangeArrowheads="1"/>
          </p:cNvSpPr>
          <p:nvPr>
            <p:ph type="title"/>
          </p:nvPr>
        </p:nvSpPr>
        <p:spPr>
          <a:xfrm>
            <a:off x="1066800" y="762000"/>
            <a:ext cx="10591800" cy="1277273"/>
          </a:xfrm>
        </p:spPr>
        <p:txBody>
          <a:bodyPr/>
          <a:lstStyle/>
          <a:p>
            <a:pPr algn="l" eaLnBrk="1" hangingPunct="1">
              <a:defRPr/>
            </a:pPr>
            <a:r>
              <a:rPr lang="en-US" dirty="0"/>
              <a:t>Sentinel Laboratory Procedures for </a:t>
            </a:r>
            <a:r>
              <a:rPr lang="en-US" i="1" dirty="0"/>
              <a:t>Brucella</a:t>
            </a:r>
            <a:r>
              <a:rPr lang="en-US" dirty="0"/>
              <a:t> spp.</a:t>
            </a:r>
            <a:endParaRPr lang="en-US" i="1" dirty="0"/>
          </a:p>
        </p:txBody>
      </p:sp>
      <p:sp>
        <p:nvSpPr>
          <p:cNvPr id="517123" name="Rectangle 3">
            <a:extLst>
              <a:ext uri="{FF2B5EF4-FFF2-40B4-BE49-F238E27FC236}">
                <a16:creationId xmlns:a16="http://schemas.microsoft.com/office/drawing/2014/main" id="{9804BB41-62DD-4B97-9439-49AA38E50675}"/>
              </a:ext>
            </a:extLst>
          </p:cNvPr>
          <p:cNvSpPr>
            <a:spLocks noGrp="1" noChangeArrowheads="1"/>
          </p:cNvSpPr>
          <p:nvPr>
            <p:ph idx="1"/>
          </p:nvPr>
        </p:nvSpPr>
        <p:spPr>
          <a:xfrm>
            <a:off x="1782764" y="1762125"/>
            <a:ext cx="8943975" cy="3428631"/>
          </a:xfrm>
        </p:spPr>
        <p:txBody>
          <a:bodyPr/>
          <a:lstStyle/>
          <a:p>
            <a:pPr lvl="1" eaLnBrk="1" hangingPunct="1">
              <a:buFont typeface="Wingdings" panose="05000000000000000000" pitchFamily="2" charset="2"/>
              <a:buNone/>
              <a:defRPr/>
            </a:pPr>
            <a:endParaRPr lang="en-US" sz="1600" dirty="0"/>
          </a:p>
          <a:p>
            <a:pPr eaLnBrk="1" hangingPunct="1">
              <a:buFont typeface="Wingdings" panose="05000000000000000000" pitchFamily="2" charset="2"/>
              <a:buNone/>
              <a:defRPr/>
            </a:pPr>
            <a:r>
              <a:rPr lang="en-US" dirty="0"/>
              <a:t>Screening Tests Results </a:t>
            </a:r>
          </a:p>
          <a:p>
            <a:pPr marL="834390" lvl="1" indent="-457200">
              <a:buFont typeface="Arial" panose="020B0604020202020204" pitchFamily="34" charset="0"/>
              <a:buChar char="•"/>
              <a:defRPr/>
            </a:pPr>
            <a:r>
              <a:rPr lang="en-US" dirty="0" smtClean="0"/>
              <a:t>Oxidase  </a:t>
            </a:r>
            <a:r>
              <a:rPr lang="en-US" dirty="0"/>
              <a:t>- positive</a:t>
            </a:r>
            <a:endParaRPr lang="en-US" sz="1600" dirty="0"/>
          </a:p>
          <a:p>
            <a:pPr marL="834390" lvl="1" indent="-457200">
              <a:buFont typeface="Arial" panose="020B0604020202020204" pitchFamily="34" charset="0"/>
              <a:buChar char="•"/>
              <a:defRPr/>
            </a:pPr>
            <a:r>
              <a:rPr lang="en-US" dirty="0" err="1"/>
              <a:t>Catalase</a:t>
            </a:r>
            <a:r>
              <a:rPr lang="en-US" dirty="0"/>
              <a:t>  - positive</a:t>
            </a:r>
          </a:p>
          <a:p>
            <a:pPr marL="834390" lvl="1" indent="-457200">
              <a:buFont typeface="Arial" panose="020B0604020202020204" pitchFamily="34" charset="0"/>
              <a:buChar char="•"/>
              <a:defRPr/>
            </a:pPr>
            <a:r>
              <a:rPr lang="en-US" dirty="0" err="1"/>
              <a:t>Urease</a:t>
            </a:r>
            <a:r>
              <a:rPr lang="en-US" dirty="0"/>
              <a:t>  - positive </a:t>
            </a:r>
            <a:endParaRPr lang="en-US" sz="1600" dirty="0"/>
          </a:p>
          <a:p>
            <a:pPr marL="834390" lvl="1" indent="-457200">
              <a:buFont typeface="Arial" panose="020B0604020202020204" pitchFamily="34" charset="0"/>
              <a:buChar char="•"/>
              <a:defRPr/>
            </a:pPr>
            <a:r>
              <a:rPr lang="en-US" dirty="0"/>
              <a:t>Satellite phenomenon</a:t>
            </a:r>
            <a:r>
              <a:rPr lang="en-US" i="1" dirty="0"/>
              <a:t> – </a:t>
            </a:r>
            <a:r>
              <a:rPr lang="en-US" dirty="0"/>
              <a:t> growth on BAP without need to satellite around </a:t>
            </a:r>
            <a:r>
              <a:rPr lang="en-US" i="1" dirty="0"/>
              <a:t>S. </a:t>
            </a:r>
            <a:r>
              <a:rPr lang="en-US" i="1" dirty="0" err="1"/>
              <a:t>aureus</a:t>
            </a:r>
            <a:r>
              <a:rPr lang="en-US" i="1" dirty="0"/>
              <a:t> </a:t>
            </a:r>
          </a:p>
        </p:txBody>
      </p:sp>
    </p:spTree>
    <p:extLst>
      <p:ext uri="{BB962C8B-B14F-4D97-AF65-F5344CB8AC3E}">
        <p14:creationId xmlns:p14="http://schemas.microsoft.com/office/powerpoint/2010/main" val="1088252053"/>
      </p:ext>
    </p:extLst>
  </p:cSld>
  <p:clrMapOvr>
    <a:masterClrMapping/>
  </p:clrMapOvr>
  <p:transition spd="med">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F22F803-4917-4C5C-9E25-7F600D8C6080}"/>
              </a:ext>
            </a:extLst>
          </p:cNvPr>
          <p:cNvSpPr>
            <a:spLocks noGrp="1" noChangeArrowheads="1"/>
          </p:cNvSpPr>
          <p:nvPr>
            <p:ph type="title"/>
          </p:nvPr>
        </p:nvSpPr>
        <p:spPr>
          <a:xfrm>
            <a:off x="838200" y="274639"/>
            <a:ext cx="11353800" cy="1277273"/>
          </a:xfrm>
        </p:spPr>
        <p:txBody>
          <a:bodyPr/>
          <a:lstStyle/>
          <a:p>
            <a:pPr algn="l" eaLnBrk="1" hangingPunct="1">
              <a:defRPr/>
            </a:pPr>
            <a:r>
              <a:rPr lang="en-US" dirty="0"/>
              <a:t>Sentinel Laboratory Procedures for </a:t>
            </a:r>
            <a:r>
              <a:rPr lang="en-US" i="1" dirty="0"/>
              <a:t>Brucella</a:t>
            </a:r>
            <a:r>
              <a:rPr lang="en-US" dirty="0"/>
              <a:t> spp.</a:t>
            </a:r>
            <a:endParaRPr lang="en-US" i="1" dirty="0"/>
          </a:p>
        </p:txBody>
      </p:sp>
      <p:sp>
        <p:nvSpPr>
          <p:cNvPr id="106498" name="Rectangle 3">
            <a:extLst>
              <a:ext uri="{FF2B5EF4-FFF2-40B4-BE49-F238E27FC236}">
                <a16:creationId xmlns:a16="http://schemas.microsoft.com/office/drawing/2014/main" id="{CA26AC64-0D18-49E4-8514-CED0B3B99658}"/>
              </a:ext>
            </a:extLst>
          </p:cNvPr>
          <p:cNvSpPr>
            <a:spLocks noGrp="1" noChangeArrowheads="1"/>
          </p:cNvSpPr>
          <p:nvPr>
            <p:ph sz="half" idx="1"/>
          </p:nvPr>
        </p:nvSpPr>
        <p:spPr>
          <a:xfrm>
            <a:off x="1698626" y="2281239"/>
            <a:ext cx="4335463" cy="4056495"/>
          </a:xfrm>
        </p:spPr>
        <p:txBody>
          <a:bodyPr/>
          <a:lstStyle/>
          <a:p>
            <a:pPr eaLnBrk="1" hangingPunct="1">
              <a:defRPr/>
            </a:pPr>
            <a:r>
              <a:rPr lang="en-US" i="1" dirty="0" err="1"/>
              <a:t>Achromobacter</a:t>
            </a:r>
            <a:r>
              <a:rPr lang="en-US" dirty="0"/>
              <a:t> </a:t>
            </a:r>
            <a:r>
              <a:rPr lang="en-US" dirty="0" err="1"/>
              <a:t>grp</a:t>
            </a:r>
            <a:r>
              <a:rPr lang="en-US" dirty="0"/>
              <a:t> B</a:t>
            </a:r>
          </a:p>
          <a:p>
            <a:pPr eaLnBrk="1" hangingPunct="1">
              <a:defRPr/>
            </a:pPr>
            <a:r>
              <a:rPr lang="en-US" i="1" dirty="0" err="1"/>
              <a:t>Acidovorax</a:t>
            </a:r>
            <a:r>
              <a:rPr lang="en-US" i="1" dirty="0"/>
              <a:t> </a:t>
            </a:r>
            <a:r>
              <a:rPr lang="en-US" dirty="0"/>
              <a:t>spp.</a:t>
            </a:r>
          </a:p>
          <a:p>
            <a:pPr eaLnBrk="1" hangingPunct="1">
              <a:defRPr/>
            </a:pPr>
            <a:r>
              <a:rPr lang="en-US" i="1" dirty="0" err="1"/>
              <a:t>Agrobacterium</a:t>
            </a:r>
            <a:r>
              <a:rPr lang="en-US" i="1" dirty="0"/>
              <a:t> </a:t>
            </a:r>
            <a:r>
              <a:rPr lang="en-US" dirty="0"/>
              <a:t>spp.</a:t>
            </a:r>
          </a:p>
          <a:p>
            <a:pPr eaLnBrk="1" hangingPunct="1">
              <a:defRPr/>
            </a:pPr>
            <a:r>
              <a:rPr lang="en-US" i="1" dirty="0" err="1"/>
              <a:t>Methylobacterium</a:t>
            </a:r>
            <a:r>
              <a:rPr lang="en-US" i="1" dirty="0"/>
              <a:t> </a:t>
            </a:r>
            <a:r>
              <a:rPr lang="en-US" dirty="0"/>
              <a:t>spp.</a:t>
            </a:r>
          </a:p>
          <a:p>
            <a:pPr eaLnBrk="1" hangingPunct="1">
              <a:defRPr/>
            </a:pPr>
            <a:r>
              <a:rPr lang="en-US" i="1" dirty="0" err="1"/>
              <a:t>Psychrobacter</a:t>
            </a:r>
            <a:r>
              <a:rPr lang="en-US" i="1" dirty="0"/>
              <a:t> </a:t>
            </a:r>
            <a:r>
              <a:rPr lang="en-US" i="1" dirty="0" err="1"/>
              <a:t>phenylpyruvicus</a:t>
            </a:r>
            <a:endParaRPr lang="en-US" dirty="0"/>
          </a:p>
          <a:p>
            <a:pPr eaLnBrk="1" hangingPunct="1">
              <a:defRPr/>
            </a:pPr>
            <a:endParaRPr lang="en-US" dirty="0"/>
          </a:p>
          <a:p>
            <a:pPr eaLnBrk="1" hangingPunct="1">
              <a:defRPr/>
            </a:pPr>
            <a:endParaRPr lang="en-US" dirty="0"/>
          </a:p>
        </p:txBody>
      </p:sp>
      <p:sp>
        <p:nvSpPr>
          <p:cNvPr id="106499" name="Rectangle 4">
            <a:extLst>
              <a:ext uri="{FF2B5EF4-FFF2-40B4-BE49-F238E27FC236}">
                <a16:creationId xmlns:a16="http://schemas.microsoft.com/office/drawing/2014/main" id="{73FED9D1-20E7-4A96-9C09-704F1E81244A}"/>
              </a:ext>
            </a:extLst>
          </p:cNvPr>
          <p:cNvSpPr>
            <a:spLocks noGrp="1" noChangeArrowheads="1"/>
          </p:cNvSpPr>
          <p:nvPr>
            <p:ph sz="half" idx="2"/>
          </p:nvPr>
        </p:nvSpPr>
        <p:spPr>
          <a:xfrm>
            <a:off x="6515100" y="2309813"/>
            <a:ext cx="4076700" cy="3970318"/>
          </a:xfrm>
        </p:spPr>
        <p:txBody>
          <a:bodyPr/>
          <a:lstStyle/>
          <a:p>
            <a:pPr eaLnBrk="1" hangingPunct="1">
              <a:defRPr/>
            </a:pPr>
            <a:r>
              <a:rPr lang="en-US" i="1" dirty="0" err="1"/>
              <a:t>Psychrobacter</a:t>
            </a:r>
            <a:r>
              <a:rPr lang="en-US" i="1" dirty="0"/>
              <a:t> </a:t>
            </a:r>
            <a:r>
              <a:rPr lang="en-US" i="1" dirty="0" err="1"/>
              <a:t>immobilis</a:t>
            </a:r>
            <a:endParaRPr lang="en-US" i="1" dirty="0"/>
          </a:p>
          <a:p>
            <a:pPr eaLnBrk="1" hangingPunct="1">
              <a:defRPr/>
            </a:pPr>
            <a:r>
              <a:rPr lang="en-US" i="1" dirty="0" err="1"/>
              <a:t>Oligella</a:t>
            </a:r>
            <a:r>
              <a:rPr lang="en-US" i="1" dirty="0"/>
              <a:t> </a:t>
            </a:r>
            <a:r>
              <a:rPr lang="en-US" i="1" dirty="0" err="1"/>
              <a:t>urealytica</a:t>
            </a:r>
            <a:endParaRPr lang="en-US" i="1" dirty="0"/>
          </a:p>
          <a:p>
            <a:pPr eaLnBrk="1" hangingPunct="1">
              <a:defRPr/>
            </a:pPr>
            <a:r>
              <a:rPr lang="en-US" i="1" dirty="0" err="1"/>
              <a:t>Bordetella</a:t>
            </a:r>
            <a:r>
              <a:rPr lang="en-US" i="1" dirty="0"/>
              <a:t> </a:t>
            </a:r>
            <a:r>
              <a:rPr lang="en-US" i="1" dirty="0" err="1"/>
              <a:t>bronchiseptica</a:t>
            </a:r>
            <a:r>
              <a:rPr lang="en-US" i="1" dirty="0"/>
              <a:t> </a:t>
            </a:r>
          </a:p>
          <a:p>
            <a:pPr eaLnBrk="1" hangingPunct="1">
              <a:defRPr/>
            </a:pPr>
            <a:r>
              <a:rPr lang="en-US" i="1" dirty="0" err="1"/>
              <a:t>Haemophilus</a:t>
            </a:r>
            <a:r>
              <a:rPr lang="en-US" i="1" dirty="0"/>
              <a:t> spp. </a:t>
            </a:r>
          </a:p>
          <a:p>
            <a:pPr eaLnBrk="1" hangingPunct="1">
              <a:defRPr/>
            </a:pPr>
            <a:r>
              <a:rPr lang="en-US" i="1" dirty="0" err="1"/>
              <a:t>Paracoccus</a:t>
            </a:r>
            <a:r>
              <a:rPr lang="en-US" i="1" dirty="0"/>
              <a:t> </a:t>
            </a:r>
            <a:r>
              <a:rPr lang="en-US" i="1" dirty="0" err="1"/>
              <a:t>yeei</a:t>
            </a:r>
            <a:endParaRPr lang="en-US" i="1" dirty="0"/>
          </a:p>
          <a:p>
            <a:pPr eaLnBrk="1" hangingPunct="1">
              <a:defRPr/>
            </a:pPr>
            <a:endParaRPr lang="en-US" dirty="0"/>
          </a:p>
        </p:txBody>
      </p:sp>
      <p:sp>
        <p:nvSpPr>
          <p:cNvPr id="38919" name="TextBox 8"/>
          <p:cNvSpPr txBox="1">
            <a:spLocks noChangeArrowheads="1"/>
          </p:cNvSpPr>
          <p:nvPr/>
        </p:nvSpPr>
        <p:spPr bwMode="auto">
          <a:xfrm>
            <a:off x="1924050" y="1597026"/>
            <a:ext cx="70373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400"/>
              <a:t>Organisms presenting identification challenges:</a:t>
            </a:r>
          </a:p>
        </p:txBody>
      </p:sp>
    </p:spTree>
    <p:extLst>
      <p:ext uri="{BB962C8B-B14F-4D97-AF65-F5344CB8AC3E}">
        <p14:creationId xmlns:p14="http://schemas.microsoft.com/office/powerpoint/2010/main" val="356197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34A2B84B-E42D-4806-8FCD-E054A501A64D}"/>
              </a:ext>
            </a:extLst>
          </p:cNvPr>
          <p:cNvGraphicFramePr>
            <a:graphicFrameLocks noGrp="1"/>
          </p:cNvGraphicFramePr>
          <p:nvPr>
            <p:extLst>
              <p:ext uri="{D42A27DB-BD31-4B8C-83A1-F6EECF244321}">
                <p14:modId xmlns:p14="http://schemas.microsoft.com/office/powerpoint/2010/main" val="4049504233"/>
              </p:ext>
            </p:extLst>
          </p:nvPr>
        </p:nvGraphicFramePr>
        <p:xfrm>
          <a:off x="952501" y="232228"/>
          <a:ext cx="10287001" cy="6396820"/>
        </p:xfrm>
        <a:graphic>
          <a:graphicData uri="http://schemas.openxmlformats.org/drawingml/2006/table">
            <a:tbl>
              <a:tblPr/>
              <a:tblGrid>
                <a:gridCol w="1074059">
                  <a:extLst>
                    <a:ext uri="{9D8B030D-6E8A-4147-A177-3AD203B41FA5}">
                      <a16:colId xmlns:a16="http://schemas.microsoft.com/office/drawing/2014/main" val="20000"/>
                    </a:ext>
                  </a:extLst>
                </a:gridCol>
                <a:gridCol w="696686">
                  <a:extLst>
                    <a:ext uri="{9D8B030D-6E8A-4147-A177-3AD203B41FA5}">
                      <a16:colId xmlns:a16="http://schemas.microsoft.com/office/drawing/2014/main" val="20001"/>
                    </a:ext>
                  </a:extLst>
                </a:gridCol>
                <a:gridCol w="1132114">
                  <a:extLst>
                    <a:ext uri="{9D8B030D-6E8A-4147-A177-3AD203B41FA5}">
                      <a16:colId xmlns:a16="http://schemas.microsoft.com/office/drawing/2014/main" val="20002"/>
                    </a:ext>
                  </a:extLst>
                </a:gridCol>
                <a:gridCol w="1074057">
                  <a:extLst>
                    <a:ext uri="{9D8B030D-6E8A-4147-A177-3AD203B41FA5}">
                      <a16:colId xmlns:a16="http://schemas.microsoft.com/office/drawing/2014/main" val="20003"/>
                    </a:ext>
                  </a:extLst>
                </a:gridCol>
                <a:gridCol w="1439655">
                  <a:extLst>
                    <a:ext uri="{9D8B030D-6E8A-4147-A177-3AD203B41FA5}">
                      <a16:colId xmlns:a16="http://schemas.microsoft.com/office/drawing/2014/main" val="20004"/>
                    </a:ext>
                  </a:extLst>
                </a:gridCol>
                <a:gridCol w="1359367">
                  <a:extLst>
                    <a:ext uri="{9D8B030D-6E8A-4147-A177-3AD203B41FA5}">
                      <a16:colId xmlns:a16="http://schemas.microsoft.com/office/drawing/2014/main" val="20005"/>
                    </a:ext>
                  </a:extLst>
                </a:gridCol>
                <a:gridCol w="984342">
                  <a:extLst>
                    <a:ext uri="{9D8B030D-6E8A-4147-A177-3AD203B41FA5}">
                      <a16:colId xmlns:a16="http://schemas.microsoft.com/office/drawing/2014/main" val="20006"/>
                    </a:ext>
                  </a:extLst>
                </a:gridCol>
                <a:gridCol w="1367888">
                  <a:extLst>
                    <a:ext uri="{9D8B030D-6E8A-4147-A177-3AD203B41FA5}">
                      <a16:colId xmlns:a16="http://schemas.microsoft.com/office/drawing/2014/main" val="20007"/>
                    </a:ext>
                  </a:extLst>
                </a:gridCol>
                <a:gridCol w="1158833">
                  <a:extLst>
                    <a:ext uri="{9D8B030D-6E8A-4147-A177-3AD203B41FA5}">
                      <a16:colId xmlns:a16="http://schemas.microsoft.com/office/drawing/2014/main" val="20008"/>
                    </a:ext>
                  </a:extLst>
                </a:gridCol>
              </a:tblGrid>
              <a:tr h="1990694">
                <a:tc>
                  <a:txBody>
                    <a:bodyPr/>
                    <a:lstStyle/>
                    <a:p>
                      <a:pPr marL="0" marR="0" algn="ctr">
                        <a:lnSpc>
                          <a:spcPct val="115000"/>
                        </a:lnSpc>
                        <a:spcBef>
                          <a:spcPts val="0"/>
                        </a:spcBef>
                        <a:spcAft>
                          <a:spcPts val="0"/>
                        </a:spcAft>
                      </a:pPr>
                      <a:r>
                        <a:rPr lang="en-US" sz="1800" b="1" i="0" dirty="0">
                          <a:solidFill>
                            <a:schemeClr val="tx1"/>
                          </a:solidFill>
                          <a:latin typeface="Times New Roman"/>
                          <a:ea typeface="Calibri"/>
                        </a:rPr>
                        <a:t> </a:t>
                      </a:r>
                    </a:p>
                  </a:txBody>
                  <a:tcPr marL="52086" marR="52086" marT="0" marB="0" vert="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800" b="1" i="1" dirty="0" err="1">
                          <a:solidFill>
                            <a:schemeClr val="tx1"/>
                          </a:solidFill>
                          <a:latin typeface="Times New Roman"/>
                          <a:ea typeface="Calibri"/>
                        </a:rPr>
                        <a:t>Brucella</a:t>
                      </a:r>
                      <a:r>
                        <a:rPr lang="en-US" sz="1800" b="1" i="1" dirty="0">
                          <a:solidFill>
                            <a:schemeClr val="tx1"/>
                          </a:solidFill>
                          <a:latin typeface="Times New Roman"/>
                          <a:ea typeface="Calibri"/>
                        </a:rPr>
                        <a:t> </a:t>
                      </a:r>
                    </a:p>
                    <a:p>
                      <a:pPr marL="0" marR="0" algn="ctr">
                        <a:lnSpc>
                          <a:spcPct val="115000"/>
                        </a:lnSpc>
                        <a:spcBef>
                          <a:spcPts val="0"/>
                        </a:spcBef>
                        <a:spcAft>
                          <a:spcPts val="0"/>
                        </a:spcAft>
                      </a:pPr>
                      <a:r>
                        <a:rPr lang="en-US" sz="1800" b="1" i="0" dirty="0">
                          <a:solidFill>
                            <a:schemeClr val="tx1"/>
                          </a:solidFill>
                          <a:latin typeface="Times New Roman"/>
                          <a:ea typeface="Calibri"/>
                        </a:rPr>
                        <a:t>spp.</a:t>
                      </a:r>
                    </a:p>
                  </a:txBody>
                  <a:tcPr marL="52086" marR="52086" marT="0" marB="0" vert="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800" b="1" i="1" dirty="0" err="1">
                          <a:solidFill>
                            <a:schemeClr val="tx1"/>
                          </a:solidFill>
                          <a:latin typeface="Times New Roman"/>
                          <a:ea typeface="Calibri"/>
                        </a:rPr>
                        <a:t>Psychrobacter</a:t>
                      </a:r>
                      <a:r>
                        <a:rPr lang="en-US" sz="1800" b="1" i="1" dirty="0">
                          <a:solidFill>
                            <a:schemeClr val="tx1"/>
                          </a:solidFill>
                          <a:latin typeface="Times New Roman"/>
                          <a:ea typeface="Calibri"/>
                        </a:rPr>
                        <a:t> </a:t>
                      </a:r>
                      <a:r>
                        <a:rPr lang="en-US" sz="1800" b="1" i="1" dirty="0" err="1">
                          <a:solidFill>
                            <a:schemeClr val="tx1"/>
                          </a:solidFill>
                          <a:latin typeface="Times New Roman"/>
                          <a:ea typeface="Calibri"/>
                        </a:rPr>
                        <a:t>immobilis</a:t>
                      </a:r>
                      <a:endParaRPr lang="en-US" sz="1800" b="1" i="1" dirty="0">
                        <a:solidFill>
                          <a:schemeClr val="tx1"/>
                        </a:solidFill>
                        <a:latin typeface="Times New Roman"/>
                        <a:ea typeface="Calibri"/>
                      </a:endParaRPr>
                    </a:p>
                  </a:txBody>
                  <a:tcPr marL="52086" marR="52086" marT="0" marB="0" vert="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800" b="1" i="1" dirty="0" err="1">
                          <a:solidFill>
                            <a:schemeClr val="tx1"/>
                          </a:solidFill>
                          <a:latin typeface="Times New Roman"/>
                          <a:ea typeface="Calibri"/>
                        </a:rPr>
                        <a:t>Paracoccus</a:t>
                      </a:r>
                      <a:r>
                        <a:rPr lang="en-US" sz="1800" b="1" i="1" dirty="0">
                          <a:solidFill>
                            <a:schemeClr val="tx1"/>
                          </a:solidFill>
                          <a:latin typeface="Times New Roman"/>
                          <a:ea typeface="Calibri"/>
                        </a:rPr>
                        <a:t> </a:t>
                      </a:r>
                      <a:r>
                        <a:rPr lang="en-US" sz="1800" b="1" i="1" dirty="0" err="1">
                          <a:solidFill>
                            <a:schemeClr val="tx1"/>
                          </a:solidFill>
                          <a:latin typeface="Times New Roman"/>
                          <a:ea typeface="Calibri"/>
                        </a:rPr>
                        <a:t>yeei</a:t>
                      </a:r>
                      <a:endParaRPr lang="en-US" sz="1800" b="1" i="1" dirty="0">
                        <a:solidFill>
                          <a:schemeClr val="tx1"/>
                        </a:solidFill>
                        <a:latin typeface="Times New Roman"/>
                        <a:ea typeface="Calibri"/>
                      </a:endParaRPr>
                    </a:p>
                  </a:txBody>
                  <a:tcPr marL="52086" marR="52086" marT="0" marB="0" vert="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800" b="1" i="1" dirty="0" err="1">
                          <a:solidFill>
                            <a:schemeClr val="tx1"/>
                          </a:solidFill>
                          <a:latin typeface="Times New Roman"/>
                          <a:ea typeface="Calibri"/>
                        </a:rPr>
                        <a:t>Psychrobacter</a:t>
                      </a:r>
                      <a:r>
                        <a:rPr lang="en-US" sz="1800" b="1" i="0" dirty="0">
                          <a:solidFill>
                            <a:schemeClr val="tx1"/>
                          </a:solidFill>
                          <a:latin typeface="Times New Roman"/>
                          <a:ea typeface="Calibri"/>
                        </a:rPr>
                        <a:t> </a:t>
                      </a:r>
                      <a:r>
                        <a:rPr lang="en-US" sz="1800" b="1" i="1" dirty="0" err="1">
                          <a:solidFill>
                            <a:schemeClr val="tx1"/>
                          </a:solidFill>
                          <a:latin typeface="Times New Roman"/>
                          <a:ea typeface="Calibri"/>
                        </a:rPr>
                        <a:t>phenylpyruvicus</a:t>
                      </a:r>
                      <a:endParaRPr lang="en-US" sz="1800" b="1" i="1" dirty="0">
                        <a:solidFill>
                          <a:schemeClr val="tx1"/>
                        </a:solidFill>
                        <a:latin typeface="Times New Roman"/>
                        <a:ea typeface="Calibri"/>
                      </a:endParaRPr>
                    </a:p>
                  </a:txBody>
                  <a:tcPr marL="52086" marR="52086" marT="0" marB="0" vert="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800" b="1" i="1" dirty="0" err="1">
                          <a:solidFill>
                            <a:schemeClr val="tx1"/>
                          </a:solidFill>
                          <a:latin typeface="Times New Roman"/>
                          <a:ea typeface="Calibri"/>
                        </a:rPr>
                        <a:t>Methylobacterium</a:t>
                      </a:r>
                      <a:r>
                        <a:rPr lang="en-US" sz="1800" b="1" i="0" dirty="0">
                          <a:solidFill>
                            <a:schemeClr val="tx1"/>
                          </a:solidFill>
                          <a:latin typeface="Times New Roman"/>
                          <a:ea typeface="Calibri"/>
                        </a:rPr>
                        <a:t> spp.</a:t>
                      </a:r>
                    </a:p>
                  </a:txBody>
                  <a:tcPr marL="52086" marR="52086" marT="0" marB="0" vert="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800" b="1" i="1" dirty="0" err="1">
                          <a:solidFill>
                            <a:schemeClr val="tx1"/>
                          </a:solidFill>
                          <a:latin typeface="Times New Roman"/>
                          <a:ea typeface="Calibri"/>
                        </a:rPr>
                        <a:t>Oligella</a:t>
                      </a:r>
                      <a:r>
                        <a:rPr lang="en-US" sz="1800" b="1" i="1" dirty="0">
                          <a:solidFill>
                            <a:schemeClr val="tx1"/>
                          </a:solidFill>
                          <a:latin typeface="Times New Roman"/>
                          <a:ea typeface="Calibri"/>
                        </a:rPr>
                        <a:t> </a:t>
                      </a:r>
                      <a:r>
                        <a:rPr lang="en-US" sz="1800" b="1" i="1" dirty="0" err="1">
                          <a:solidFill>
                            <a:schemeClr val="tx1"/>
                          </a:solidFill>
                          <a:latin typeface="Times New Roman"/>
                          <a:ea typeface="Calibri"/>
                        </a:rPr>
                        <a:t>ureolytica</a:t>
                      </a:r>
                      <a:r>
                        <a:rPr lang="en-US" sz="1800" b="1" i="0" dirty="0" err="1">
                          <a:solidFill>
                            <a:schemeClr val="tx1"/>
                          </a:solidFill>
                          <a:latin typeface="Times New Roman"/>
                          <a:ea typeface="Calibri"/>
                        </a:rPr>
                        <a:t>a</a:t>
                      </a:r>
                      <a:r>
                        <a:rPr lang="en-US" sz="1800" b="1" i="0" dirty="0">
                          <a:solidFill>
                            <a:schemeClr val="tx1"/>
                          </a:solidFill>
                          <a:latin typeface="Times New Roman"/>
                          <a:ea typeface="Calibri"/>
                        </a:rPr>
                        <a:t> </a:t>
                      </a:r>
                    </a:p>
                  </a:txBody>
                  <a:tcPr marL="52086" marR="52086" marT="0" marB="0" vert="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800" b="1" i="1" dirty="0" err="1">
                          <a:solidFill>
                            <a:schemeClr val="tx1"/>
                          </a:solidFill>
                          <a:latin typeface="Times New Roman"/>
                          <a:ea typeface="Calibri"/>
                        </a:rPr>
                        <a:t>Bordetella</a:t>
                      </a:r>
                      <a:r>
                        <a:rPr lang="en-US" sz="1800" b="1" i="1" dirty="0">
                          <a:solidFill>
                            <a:schemeClr val="tx1"/>
                          </a:solidFill>
                          <a:latin typeface="Times New Roman"/>
                          <a:ea typeface="Calibri"/>
                        </a:rPr>
                        <a:t> </a:t>
                      </a:r>
                      <a:r>
                        <a:rPr lang="en-US" sz="1800" b="1" i="1" dirty="0" err="1">
                          <a:solidFill>
                            <a:schemeClr val="tx1"/>
                          </a:solidFill>
                          <a:latin typeface="Times New Roman"/>
                          <a:ea typeface="Calibri"/>
                        </a:rPr>
                        <a:t>bronchiseptica</a:t>
                      </a:r>
                      <a:r>
                        <a:rPr lang="en-US" sz="1800" b="1" i="1" dirty="0">
                          <a:solidFill>
                            <a:schemeClr val="tx1"/>
                          </a:solidFill>
                          <a:latin typeface="Times New Roman"/>
                          <a:ea typeface="Calibri"/>
                        </a:rPr>
                        <a:t>, B. </a:t>
                      </a:r>
                      <a:r>
                        <a:rPr lang="en-US" sz="1800" b="1" i="1" dirty="0" err="1">
                          <a:solidFill>
                            <a:schemeClr val="tx1"/>
                          </a:solidFill>
                          <a:latin typeface="Times New Roman"/>
                          <a:ea typeface="Calibri"/>
                        </a:rPr>
                        <a:t>hinzii</a:t>
                      </a:r>
                      <a:r>
                        <a:rPr lang="en-US" sz="1800" b="1" i="1" dirty="0">
                          <a:solidFill>
                            <a:schemeClr val="tx1"/>
                          </a:solidFill>
                          <a:latin typeface="Times New Roman"/>
                          <a:ea typeface="Calibri"/>
                        </a:rPr>
                        <a:t>, </a:t>
                      </a:r>
                      <a:r>
                        <a:rPr lang="en-US" sz="1800" b="1" i="1" dirty="0" err="1">
                          <a:solidFill>
                            <a:schemeClr val="tx1"/>
                          </a:solidFill>
                          <a:latin typeface="Times New Roman"/>
                          <a:ea typeface="Calibri"/>
                        </a:rPr>
                        <a:t>Cupriavidus</a:t>
                      </a:r>
                      <a:r>
                        <a:rPr lang="en-US" sz="1800" b="1" i="1" dirty="0">
                          <a:solidFill>
                            <a:schemeClr val="tx1"/>
                          </a:solidFill>
                          <a:latin typeface="Times New Roman"/>
                          <a:ea typeface="Calibri"/>
                        </a:rPr>
                        <a:t> </a:t>
                      </a:r>
                      <a:r>
                        <a:rPr lang="en-US" sz="1800" b="1" i="1" dirty="0" err="1">
                          <a:solidFill>
                            <a:schemeClr val="tx1"/>
                          </a:solidFill>
                          <a:latin typeface="Times New Roman"/>
                          <a:ea typeface="Calibri"/>
                        </a:rPr>
                        <a:t>pauculus</a:t>
                      </a:r>
                      <a:r>
                        <a:rPr lang="en-US" sz="1800" b="1" i="1" dirty="0">
                          <a:solidFill>
                            <a:schemeClr val="tx1"/>
                          </a:solidFill>
                          <a:latin typeface="Times New Roman"/>
                          <a:ea typeface="Calibri"/>
                        </a:rPr>
                        <a:t> </a:t>
                      </a:r>
                    </a:p>
                  </a:txBody>
                  <a:tcPr marL="52086" marR="52086" marT="0" marB="0" vert="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800" b="1" i="1" dirty="0">
                          <a:solidFill>
                            <a:schemeClr val="tx1"/>
                          </a:solidFill>
                          <a:latin typeface="Times New Roman"/>
                          <a:ea typeface="Calibri"/>
                        </a:rPr>
                        <a:t>Haemophilus</a:t>
                      </a:r>
                      <a:r>
                        <a:rPr lang="en-US" sz="1800" b="1" i="0" dirty="0">
                          <a:solidFill>
                            <a:schemeClr val="tx1"/>
                          </a:solidFill>
                          <a:latin typeface="Times New Roman"/>
                          <a:ea typeface="Calibri"/>
                        </a:rPr>
                        <a:t> spp. </a:t>
                      </a:r>
                    </a:p>
                  </a:txBody>
                  <a:tcPr marL="52086" marR="52086" marT="0" marB="0" vert="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349160">
                <a:tc>
                  <a:txBody>
                    <a:bodyPr/>
                    <a:lstStyle/>
                    <a:p>
                      <a:pPr marL="0" marR="0" algn="ctr">
                        <a:lnSpc>
                          <a:spcPct val="115000"/>
                        </a:lnSpc>
                        <a:spcBef>
                          <a:spcPts val="0"/>
                        </a:spcBef>
                        <a:spcAft>
                          <a:spcPts val="0"/>
                        </a:spcAft>
                      </a:pPr>
                      <a:r>
                        <a:rPr lang="en-US" sz="1400" dirty="0">
                          <a:solidFill>
                            <a:schemeClr val="tx1"/>
                          </a:solidFill>
                          <a:latin typeface="Times New Roman"/>
                          <a:ea typeface="Calibri"/>
                        </a:rPr>
                        <a:t>Gram stain morphology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400">
                          <a:solidFill>
                            <a:schemeClr val="tx1"/>
                          </a:solidFill>
                          <a:latin typeface="Times New Roman"/>
                          <a:ea typeface="Calibri"/>
                        </a:rPr>
                        <a:t>tiny ccb, stains faintly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err="1">
                          <a:solidFill>
                            <a:schemeClr val="tx1"/>
                          </a:solidFill>
                          <a:latin typeface="Times New Roman"/>
                          <a:ea typeface="Calibri"/>
                        </a:rPr>
                        <a:t>ccb</a:t>
                      </a:r>
                      <a:r>
                        <a:rPr lang="en-US" sz="1600" dirty="0">
                          <a:solidFill>
                            <a:schemeClr val="tx1"/>
                          </a:solidFill>
                          <a:latin typeface="Times New Roman"/>
                          <a:ea typeface="Calibri"/>
                        </a:rPr>
                        <a:t>, bacilli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err="1">
                          <a:solidFill>
                            <a:schemeClr val="tx1"/>
                          </a:solidFill>
                          <a:latin typeface="Times New Roman"/>
                          <a:ea typeface="Calibri"/>
                        </a:rPr>
                        <a:t>cocci</a:t>
                      </a:r>
                      <a:r>
                        <a:rPr lang="en-US" sz="1600" dirty="0">
                          <a:solidFill>
                            <a:schemeClr val="tx1"/>
                          </a:solidFill>
                          <a:latin typeface="Times New Roman"/>
                          <a:ea typeface="Calibri"/>
                        </a:rPr>
                        <a:t> in packets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err="1">
                          <a:solidFill>
                            <a:schemeClr val="tx1"/>
                          </a:solidFill>
                          <a:latin typeface="Times New Roman"/>
                          <a:ea typeface="Calibri"/>
                        </a:rPr>
                        <a:t>ccb</a:t>
                      </a:r>
                      <a:r>
                        <a:rPr lang="en-US" sz="1600" dirty="0">
                          <a:solidFill>
                            <a:schemeClr val="tx1"/>
                          </a:solidFill>
                          <a:latin typeface="Times New Roman"/>
                          <a:ea typeface="Calibri"/>
                        </a:rPr>
                        <a:t>, bacilli, retains crystal violet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Vacuolated bacilli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tiny </a:t>
                      </a:r>
                      <a:r>
                        <a:rPr lang="en-US" sz="1600" dirty="0" err="1">
                          <a:solidFill>
                            <a:schemeClr val="tx1"/>
                          </a:solidFill>
                          <a:latin typeface="Times New Roman"/>
                          <a:ea typeface="Calibri"/>
                        </a:rPr>
                        <a:t>ccb</a:t>
                      </a: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bacilli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Tiny </a:t>
                      </a:r>
                      <a:r>
                        <a:rPr lang="en-US" sz="1600" dirty="0" err="1">
                          <a:solidFill>
                            <a:schemeClr val="tx1"/>
                          </a:solidFill>
                          <a:latin typeface="Times New Roman"/>
                          <a:ea typeface="Calibri"/>
                        </a:rPr>
                        <a:t>ccb</a:t>
                      </a: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48411">
                <a:tc>
                  <a:txBody>
                    <a:bodyPr/>
                    <a:lstStyle/>
                    <a:p>
                      <a:pPr marL="0" marR="0" algn="ctr">
                        <a:lnSpc>
                          <a:spcPct val="115000"/>
                        </a:lnSpc>
                        <a:spcBef>
                          <a:spcPts val="0"/>
                        </a:spcBef>
                        <a:spcAft>
                          <a:spcPts val="0"/>
                        </a:spcAft>
                      </a:pPr>
                      <a:r>
                        <a:rPr lang="en-US" sz="1400">
                          <a:solidFill>
                            <a:schemeClr val="tx1"/>
                          </a:solidFill>
                          <a:latin typeface="Times New Roman"/>
                          <a:ea typeface="Calibri"/>
                        </a:rPr>
                        <a:t>Catalase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40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v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48411">
                <a:tc>
                  <a:txBody>
                    <a:bodyPr/>
                    <a:lstStyle/>
                    <a:p>
                      <a:pPr marL="0" marR="0" algn="ctr">
                        <a:lnSpc>
                          <a:spcPct val="115000"/>
                        </a:lnSpc>
                        <a:spcBef>
                          <a:spcPts val="0"/>
                        </a:spcBef>
                        <a:spcAft>
                          <a:spcPts val="0"/>
                        </a:spcAft>
                      </a:pPr>
                      <a:r>
                        <a:rPr lang="en-US" sz="1400" dirty="0">
                          <a:solidFill>
                            <a:schemeClr val="tx1"/>
                          </a:solidFill>
                          <a:latin typeface="Times New Roman"/>
                          <a:ea typeface="Calibri"/>
                        </a:rPr>
                        <a:t>Oxidase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40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v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48411">
                <a:tc>
                  <a:txBody>
                    <a:bodyPr/>
                    <a:lstStyle/>
                    <a:p>
                      <a:pPr marL="0" marR="0" algn="ctr">
                        <a:lnSpc>
                          <a:spcPct val="115000"/>
                        </a:lnSpc>
                        <a:spcBef>
                          <a:spcPts val="0"/>
                        </a:spcBef>
                        <a:spcAft>
                          <a:spcPts val="0"/>
                        </a:spcAft>
                      </a:pPr>
                      <a:r>
                        <a:rPr lang="en-US" sz="1400">
                          <a:solidFill>
                            <a:schemeClr val="tx1"/>
                          </a:solidFill>
                          <a:latin typeface="Times New Roman"/>
                          <a:ea typeface="Calibri"/>
                        </a:rPr>
                        <a:t>Urea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40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v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v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v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541692">
                <a:tc>
                  <a:txBody>
                    <a:bodyPr/>
                    <a:lstStyle/>
                    <a:p>
                      <a:pPr marL="0" marR="0" algn="ctr">
                        <a:lnSpc>
                          <a:spcPct val="115000"/>
                        </a:lnSpc>
                        <a:spcBef>
                          <a:spcPts val="0"/>
                        </a:spcBef>
                        <a:spcAft>
                          <a:spcPts val="0"/>
                        </a:spcAft>
                      </a:pPr>
                      <a:r>
                        <a:rPr lang="en-US" sz="1400">
                          <a:solidFill>
                            <a:schemeClr val="tx1"/>
                          </a:solidFill>
                          <a:latin typeface="Times New Roman"/>
                          <a:ea typeface="Calibri"/>
                        </a:rPr>
                        <a:t>Motility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40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+,delayed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838679">
                <a:tc>
                  <a:txBody>
                    <a:bodyPr/>
                    <a:lstStyle/>
                    <a:p>
                      <a:pPr marL="0" marR="0" algn="ctr">
                        <a:lnSpc>
                          <a:spcPct val="115000"/>
                        </a:lnSpc>
                        <a:spcBef>
                          <a:spcPts val="0"/>
                        </a:spcBef>
                        <a:spcAft>
                          <a:spcPts val="0"/>
                        </a:spcAft>
                      </a:pPr>
                      <a:r>
                        <a:rPr lang="en-US" sz="1400" dirty="0">
                          <a:solidFill>
                            <a:schemeClr val="tx1"/>
                          </a:solidFill>
                          <a:latin typeface="Times New Roman"/>
                          <a:ea typeface="Calibri"/>
                        </a:rPr>
                        <a:t>BAP distinctions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40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a:solidFill>
                            <a:schemeClr val="tx1"/>
                          </a:solidFill>
                          <a:latin typeface="Times New Roman"/>
                          <a:ea typeface="Calibri"/>
                        </a:rPr>
                        <a:t>Prefers 20°C, Odor of roses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a:solidFill>
                            <a:schemeClr val="tx1"/>
                          </a:solidFill>
                          <a:latin typeface="Times New Roman"/>
                          <a:ea typeface="Calibri"/>
                        </a:rPr>
                        <a:t>Mucoid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Pink, </a:t>
                      </a:r>
                      <a:r>
                        <a:rPr lang="en-US" sz="1600" dirty="0" err="1">
                          <a:solidFill>
                            <a:schemeClr val="tx1"/>
                          </a:solidFill>
                          <a:latin typeface="Times New Roman"/>
                          <a:ea typeface="Calibri"/>
                        </a:rPr>
                        <a:t>mucoid</a:t>
                      </a: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No growth</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28793">
                <a:tc>
                  <a:txBody>
                    <a:bodyPr/>
                    <a:lstStyle/>
                    <a:p>
                      <a:pPr marL="0" marR="0" algn="ctr">
                        <a:lnSpc>
                          <a:spcPct val="115000"/>
                        </a:lnSpc>
                        <a:spcBef>
                          <a:spcPts val="0"/>
                        </a:spcBef>
                        <a:spcAft>
                          <a:spcPts val="0"/>
                        </a:spcAft>
                      </a:pPr>
                      <a:r>
                        <a:rPr lang="en-US" sz="1400" dirty="0">
                          <a:solidFill>
                            <a:schemeClr val="tx1"/>
                          </a:solidFill>
                          <a:latin typeface="Times New Roman"/>
                          <a:ea typeface="Calibri"/>
                        </a:rPr>
                        <a:t>MAC-48 h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4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600" dirty="0">
                          <a:solidFill>
                            <a:schemeClr val="tx1"/>
                          </a:solidFill>
                          <a:latin typeface="Times New Roman"/>
                          <a:ea typeface="Calibri"/>
                        </a:rPr>
                        <a:t>- </a:t>
                      </a:r>
                    </a:p>
                  </a:txBody>
                  <a:tcPr marL="52086" marR="520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134569626"/>
      </p:ext>
    </p:extLst>
  </p:cSld>
  <p:clrMapOvr>
    <a:masterClrMapping/>
  </p:clrMapOvr>
  <p:transition spd="med">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ounded Rectangle 2"/>
          <p:cNvSpPr>
            <a:spLocks noChangeArrowheads="1"/>
          </p:cNvSpPr>
          <p:nvPr/>
        </p:nvSpPr>
        <p:spPr bwMode="auto">
          <a:xfrm>
            <a:off x="4713289" y="811213"/>
            <a:ext cx="5964237" cy="1911350"/>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0"/>
              </a:spcBef>
              <a:buClrTx/>
              <a:buSzTx/>
              <a:buFontTx/>
              <a:buNone/>
            </a:pPr>
            <a:r>
              <a:rPr lang="en-US" altLang="en-US" sz="2000" dirty="0">
                <a:latin typeface="Calibri" panose="020F0502020204030204" pitchFamily="34" charset="0"/>
              </a:rPr>
              <a:t>Major characteristics of </a:t>
            </a:r>
            <a:r>
              <a:rPr lang="en-US" altLang="en-US" sz="2000" i="1" dirty="0" err="1">
                <a:latin typeface="Calibri" panose="020F0502020204030204" pitchFamily="34" charset="0"/>
              </a:rPr>
              <a:t>Brucella</a:t>
            </a:r>
            <a:r>
              <a:rPr lang="en-US" altLang="en-US" sz="2000" dirty="0">
                <a:latin typeface="Calibri" panose="020F0502020204030204" pitchFamily="34" charset="0"/>
              </a:rPr>
              <a:t> species:</a:t>
            </a:r>
            <a:endParaRPr lang="en-US" altLang="en-US" sz="700" dirty="0"/>
          </a:p>
          <a:p>
            <a:pPr>
              <a:spcBef>
                <a:spcPct val="0"/>
              </a:spcBef>
              <a:buClrTx/>
              <a:buSzTx/>
              <a:buFontTx/>
              <a:buNone/>
            </a:pPr>
            <a:r>
              <a:rPr lang="en-US" altLang="en-US" sz="1100" b="1" u="sng" dirty="0">
                <a:latin typeface="Calibri" panose="020F0502020204030204" pitchFamily="34" charset="0"/>
              </a:rPr>
              <a:t>Gram stain morphology:</a:t>
            </a:r>
            <a:r>
              <a:rPr lang="en-US" altLang="en-US" sz="1100" dirty="0">
                <a:latin typeface="Calibri" panose="020F0502020204030204" pitchFamily="34" charset="0"/>
              </a:rPr>
              <a:t> Small (0.4 x 0.8µm), Gram negative coccobacillus</a:t>
            </a:r>
            <a:endParaRPr lang="en-US" altLang="en-US" sz="700" dirty="0"/>
          </a:p>
          <a:p>
            <a:pPr>
              <a:spcBef>
                <a:spcPct val="0"/>
              </a:spcBef>
              <a:buClrTx/>
              <a:buSzTx/>
              <a:buFontTx/>
              <a:buNone/>
            </a:pPr>
            <a:r>
              <a:rPr lang="en-US" altLang="en-US" sz="1100" dirty="0">
                <a:latin typeface="Calibri" panose="020F0502020204030204" pitchFamily="34" charset="0"/>
              </a:rPr>
              <a:t>THINK BRUCELLA</a:t>
            </a:r>
            <a:endParaRPr lang="en-US" altLang="en-US" sz="700" dirty="0"/>
          </a:p>
          <a:p>
            <a:pPr>
              <a:spcBef>
                <a:spcPct val="0"/>
              </a:spcBef>
              <a:buClrTx/>
              <a:buSzTx/>
              <a:buFontTx/>
              <a:buNone/>
            </a:pPr>
            <a:r>
              <a:rPr lang="en-US" altLang="en-US" sz="1100" b="1" u="sng" dirty="0">
                <a:latin typeface="Calibri" panose="020F0502020204030204" pitchFamily="34" charset="0"/>
              </a:rPr>
              <a:t>Growth:</a:t>
            </a:r>
            <a:r>
              <a:rPr lang="en-US" altLang="en-US" sz="1100" dirty="0">
                <a:latin typeface="Calibri" panose="020F0502020204030204" pitchFamily="34" charset="0"/>
              </a:rPr>
              <a:t> Subculture positive aerobic blood culture to BAP, CHOC. Incubate in 5-10% CO</a:t>
            </a:r>
            <a:r>
              <a:rPr lang="en-US" altLang="en-US" sz="1100" baseline="-30000" dirty="0">
                <a:latin typeface="Calibri" panose="020F0502020204030204" pitchFamily="34" charset="0"/>
              </a:rPr>
              <a:t>2</a:t>
            </a:r>
            <a:r>
              <a:rPr lang="en-US" altLang="en-US" sz="1100" dirty="0">
                <a:latin typeface="Calibri" panose="020F0502020204030204" pitchFamily="34" charset="0"/>
              </a:rPr>
              <a:t> at 35°C, Spot BAP with S. </a:t>
            </a:r>
            <a:r>
              <a:rPr lang="en-US" altLang="en-US" sz="1100" i="1" dirty="0">
                <a:latin typeface="Calibri" panose="020F0502020204030204" pitchFamily="34" charset="0"/>
              </a:rPr>
              <a:t>aureus</a:t>
            </a:r>
            <a:r>
              <a:rPr lang="en-US" altLang="en-US" sz="1100" dirty="0">
                <a:latin typeface="Calibri" panose="020F0502020204030204" pitchFamily="34" charset="0"/>
              </a:rPr>
              <a:t> ATCC 25923 for satellite test. Note poorly growing colonies after 24 hour incubation on BAP and CHOC. </a:t>
            </a:r>
            <a:endParaRPr lang="en-US" altLang="en-US" sz="700" dirty="0"/>
          </a:p>
          <a:p>
            <a:pPr>
              <a:spcBef>
                <a:spcPct val="0"/>
              </a:spcBef>
              <a:buClrTx/>
              <a:buSzTx/>
              <a:buFontTx/>
              <a:buNone/>
            </a:pPr>
            <a:r>
              <a:rPr lang="en-US" altLang="en-US" sz="1100" dirty="0">
                <a:latin typeface="Calibri" panose="020F0502020204030204" pitchFamily="34" charset="0"/>
              </a:rPr>
              <a:t>Incubate plates for at least two additional days if no growth in 24 hours. </a:t>
            </a:r>
            <a:endParaRPr lang="en-US" altLang="en-US" sz="700" dirty="0"/>
          </a:p>
          <a:p>
            <a:pPr>
              <a:spcBef>
                <a:spcPct val="0"/>
              </a:spcBef>
              <a:buClrTx/>
              <a:buSzTx/>
              <a:buFontTx/>
              <a:buNone/>
            </a:pPr>
            <a:r>
              <a:rPr lang="en-US" altLang="en-US" sz="1100" dirty="0">
                <a:latin typeface="Calibri" panose="020F0502020204030204" pitchFamily="34" charset="0"/>
              </a:rPr>
              <a:t>Organism does not grow on MAC/EMB.</a:t>
            </a:r>
            <a:endParaRPr lang="en-US" altLang="en-US" sz="2400" dirty="0"/>
          </a:p>
        </p:txBody>
      </p:sp>
      <p:sp>
        <p:nvSpPr>
          <p:cNvPr id="43011" name="Rounded Rectangle 3"/>
          <p:cNvSpPr>
            <a:spLocks noChangeArrowheads="1"/>
          </p:cNvSpPr>
          <p:nvPr/>
        </p:nvSpPr>
        <p:spPr bwMode="auto">
          <a:xfrm>
            <a:off x="4768850" y="3089276"/>
            <a:ext cx="2679700" cy="796925"/>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dirty="0">
                <a:latin typeface="Calibri" panose="020F0502020204030204" pitchFamily="34" charset="0"/>
              </a:rPr>
              <a:t>Is the organism growing on BAP without the need to satellite around the  </a:t>
            </a:r>
            <a:r>
              <a:rPr lang="en-US" altLang="en-US" sz="1100" i="1" dirty="0">
                <a:latin typeface="Calibri" panose="020F0502020204030204" pitchFamily="34" charset="0"/>
              </a:rPr>
              <a:t>S. aureus </a:t>
            </a:r>
            <a:r>
              <a:rPr lang="en-US" altLang="en-US" sz="1100" dirty="0">
                <a:latin typeface="Calibri" panose="020F0502020204030204" pitchFamily="34" charset="0"/>
              </a:rPr>
              <a:t>at 24-48 hours?</a:t>
            </a:r>
            <a:endParaRPr lang="en-US" altLang="en-US" sz="2400" dirty="0"/>
          </a:p>
        </p:txBody>
      </p:sp>
      <p:sp>
        <p:nvSpPr>
          <p:cNvPr id="43012" name="Rounded Rectangle 4"/>
          <p:cNvSpPr>
            <a:spLocks noChangeArrowheads="1"/>
          </p:cNvSpPr>
          <p:nvPr/>
        </p:nvSpPr>
        <p:spPr bwMode="auto">
          <a:xfrm>
            <a:off x="4762500" y="4202113"/>
            <a:ext cx="2679700" cy="328612"/>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dirty="0">
                <a:latin typeface="Calibri" panose="020F0502020204030204" pitchFamily="34" charset="0"/>
              </a:rPr>
              <a:t>Oxidase positive and catalase positive</a:t>
            </a:r>
            <a:r>
              <a:rPr lang="en-US" altLang="en-US" sz="1100" dirty="0">
                <a:solidFill>
                  <a:schemeClr val="bg1"/>
                </a:solidFill>
                <a:latin typeface="Calibri" panose="020F0502020204030204" pitchFamily="34" charset="0"/>
              </a:rPr>
              <a:t>?</a:t>
            </a:r>
            <a:endParaRPr lang="en-US" altLang="en-US" sz="2400" dirty="0">
              <a:solidFill>
                <a:schemeClr val="bg1"/>
              </a:solidFill>
            </a:endParaRPr>
          </a:p>
        </p:txBody>
      </p:sp>
      <p:sp>
        <p:nvSpPr>
          <p:cNvPr id="43013" name="Rounded Rectangle 5"/>
          <p:cNvSpPr>
            <a:spLocks noChangeArrowheads="1"/>
          </p:cNvSpPr>
          <p:nvPr/>
        </p:nvSpPr>
        <p:spPr bwMode="auto">
          <a:xfrm>
            <a:off x="4713289" y="4852988"/>
            <a:ext cx="2679700" cy="361950"/>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dirty="0">
                <a:latin typeface="Calibri" panose="020F0502020204030204" pitchFamily="34" charset="0"/>
              </a:rPr>
              <a:t>Urea positive</a:t>
            </a:r>
            <a:r>
              <a:rPr lang="en-US" altLang="en-US" sz="1100" dirty="0">
                <a:solidFill>
                  <a:schemeClr val="bg1"/>
                </a:solidFill>
                <a:latin typeface="Calibri" panose="020F0502020204030204" pitchFamily="34" charset="0"/>
              </a:rPr>
              <a:t>?</a:t>
            </a:r>
            <a:endParaRPr lang="en-US" altLang="en-US" sz="2400" dirty="0">
              <a:solidFill>
                <a:schemeClr val="bg1"/>
              </a:solidFill>
            </a:endParaRPr>
          </a:p>
        </p:txBody>
      </p:sp>
      <p:sp>
        <p:nvSpPr>
          <p:cNvPr id="43014" name="Rounded Rectangle 8"/>
          <p:cNvSpPr>
            <a:spLocks noChangeArrowheads="1"/>
          </p:cNvSpPr>
          <p:nvPr/>
        </p:nvSpPr>
        <p:spPr bwMode="auto">
          <a:xfrm>
            <a:off x="8443913" y="3181350"/>
            <a:ext cx="2146300" cy="361950"/>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0"/>
              </a:spcBef>
              <a:buClrTx/>
              <a:buSzTx/>
              <a:buFontTx/>
              <a:buNone/>
            </a:pPr>
            <a:r>
              <a:rPr lang="en-US" altLang="en-US" sz="1100" dirty="0">
                <a:latin typeface="Calibri" panose="020F0502020204030204" pitchFamily="34" charset="0"/>
              </a:rPr>
              <a:t>Consider </a:t>
            </a:r>
            <a:r>
              <a:rPr lang="en-US" altLang="en-US" sz="1100" i="1" dirty="0" err="1">
                <a:latin typeface="Calibri" panose="020F0502020204030204" pitchFamily="34" charset="0"/>
              </a:rPr>
              <a:t>Haemophilus</a:t>
            </a:r>
            <a:endParaRPr lang="en-US" altLang="en-US" sz="2400" dirty="0"/>
          </a:p>
        </p:txBody>
      </p:sp>
      <p:sp>
        <p:nvSpPr>
          <p:cNvPr id="43015" name="Rounded Rectangle 9"/>
          <p:cNvSpPr>
            <a:spLocks noChangeArrowheads="1"/>
          </p:cNvSpPr>
          <p:nvPr/>
        </p:nvSpPr>
        <p:spPr bwMode="auto">
          <a:xfrm>
            <a:off x="8439151" y="4170364"/>
            <a:ext cx="2092325" cy="358775"/>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0"/>
              </a:spcBef>
              <a:buClrTx/>
              <a:buSzTx/>
              <a:buFontTx/>
              <a:buNone/>
            </a:pPr>
            <a:r>
              <a:rPr lang="en-US" altLang="en-US" sz="1100" dirty="0">
                <a:latin typeface="Calibri" panose="020F0502020204030204" pitchFamily="34" charset="0"/>
              </a:rPr>
              <a:t>Think </a:t>
            </a:r>
            <a:r>
              <a:rPr lang="en-US" altLang="en-US" sz="1100" i="1" dirty="0" err="1">
                <a:latin typeface="Calibri" panose="020F0502020204030204" pitchFamily="34" charset="0"/>
              </a:rPr>
              <a:t>Francisella</a:t>
            </a:r>
            <a:r>
              <a:rPr lang="en-US" altLang="en-US" sz="1100" i="1" dirty="0">
                <a:latin typeface="Calibri" panose="020F0502020204030204" pitchFamily="34" charset="0"/>
              </a:rPr>
              <a:t> </a:t>
            </a:r>
            <a:r>
              <a:rPr lang="en-US" altLang="en-US" sz="1100" dirty="0">
                <a:latin typeface="Calibri" panose="020F0502020204030204" pitchFamily="34" charset="0"/>
              </a:rPr>
              <a:t>(see procedure</a:t>
            </a:r>
            <a:r>
              <a:rPr lang="en-US" altLang="en-US" sz="1100" dirty="0">
                <a:solidFill>
                  <a:schemeClr val="bg1"/>
                </a:solidFill>
                <a:latin typeface="Calibri" panose="020F0502020204030204" pitchFamily="34" charset="0"/>
              </a:rPr>
              <a:t>)</a:t>
            </a:r>
            <a:endParaRPr lang="en-US" altLang="en-US" sz="2400" dirty="0">
              <a:solidFill>
                <a:schemeClr val="bg1"/>
              </a:solidFill>
            </a:endParaRPr>
          </a:p>
        </p:txBody>
      </p:sp>
      <p:sp>
        <p:nvSpPr>
          <p:cNvPr id="43016" name="Rounded Rectangle 10"/>
          <p:cNvSpPr>
            <a:spLocks noChangeArrowheads="1"/>
          </p:cNvSpPr>
          <p:nvPr/>
        </p:nvSpPr>
        <p:spPr bwMode="auto">
          <a:xfrm>
            <a:off x="8432800" y="4754564"/>
            <a:ext cx="2146300" cy="574675"/>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dirty="0" err="1">
                <a:latin typeface="Calibri" panose="020F0502020204030204" pitchFamily="34" charset="0"/>
              </a:rPr>
              <a:t>Reincubate</a:t>
            </a:r>
            <a:r>
              <a:rPr lang="en-US" altLang="en-US" sz="1100" dirty="0">
                <a:latin typeface="Calibri" panose="020F0502020204030204" pitchFamily="34" charset="0"/>
              </a:rPr>
              <a:t> and see written procedure</a:t>
            </a:r>
            <a:endParaRPr lang="en-US" altLang="en-US" sz="2400" dirty="0"/>
          </a:p>
        </p:txBody>
      </p:sp>
      <p:grpSp>
        <p:nvGrpSpPr>
          <p:cNvPr id="43017" name="Group 13"/>
          <p:cNvGrpSpPr>
            <a:grpSpLocks/>
          </p:cNvGrpSpPr>
          <p:nvPr/>
        </p:nvGrpSpPr>
        <p:grpSpPr bwMode="auto">
          <a:xfrm>
            <a:off x="7477125" y="3171825"/>
            <a:ext cx="977900" cy="311150"/>
            <a:chOff x="0" y="0"/>
            <a:chExt cx="9785" cy="3111"/>
          </a:xfrm>
        </p:grpSpPr>
        <p:cxnSp>
          <p:nvCxnSpPr>
            <p:cNvPr id="43041" name="Straight Arrow Connector 12"/>
            <p:cNvCxnSpPr>
              <a:cxnSpLocks noChangeShapeType="1"/>
            </p:cNvCxnSpPr>
            <p:nvPr/>
          </p:nvCxnSpPr>
          <p:spPr bwMode="auto">
            <a:xfrm>
              <a:off x="0" y="2339"/>
              <a:ext cx="9785" cy="0"/>
            </a:xfrm>
            <a:prstGeom prst="straightConnector1">
              <a:avLst/>
            </a:prstGeom>
            <a:noFill/>
            <a:ln w="25400">
              <a:solidFill>
                <a:srgbClr val="4579B8"/>
              </a:solidFill>
              <a:round/>
              <a:headEnd/>
              <a:tailEnd type="triangle" w="lg" len="lg"/>
            </a:ln>
            <a:extLst>
              <a:ext uri="{909E8E84-426E-40DD-AFC4-6F175D3DCCD1}">
                <a14:hiddenFill xmlns:a14="http://schemas.microsoft.com/office/drawing/2010/main">
                  <a:noFill/>
                </a14:hiddenFill>
              </a:ext>
            </a:extLst>
          </p:spPr>
        </p:cxnSp>
        <p:sp>
          <p:nvSpPr>
            <p:cNvPr id="43042" name="Text Box 2"/>
            <p:cNvSpPr txBox="1">
              <a:spLocks noChangeArrowheads="1"/>
            </p:cNvSpPr>
            <p:nvPr/>
          </p:nvSpPr>
          <p:spPr bwMode="auto">
            <a:xfrm>
              <a:off x="2551" y="0"/>
              <a:ext cx="5421" cy="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b="1">
                  <a:latin typeface="Calibri" panose="020F0502020204030204" pitchFamily="34" charset="0"/>
                </a:rPr>
                <a:t>No</a:t>
              </a:r>
              <a:endParaRPr lang="en-US" altLang="en-US" sz="2400"/>
            </a:p>
          </p:txBody>
        </p:sp>
      </p:grpSp>
      <p:grpSp>
        <p:nvGrpSpPr>
          <p:cNvPr id="43018" name="Group 14"/>
          <p:cNvGrpSpPr>
            <a:grpSpLocks/>
          </p:cNvGrpSpPr>
          <p:nvPr/>
        </p:nvGrpSpPr>
        <p:grpSpPr bwMode="auto">
          <a:xfrm>
            <a:off x="7454900" y="4168775"/>
            <a:ext cx="977900" cy="311150"/>
            <a:chOff x="0" y="0"/>
            <a:chExt cx="9785" cy="3111"/>
          </a:xfrm>
        </p:grpSpPr>
        <p:cxnSp>
          <p:nvCxnSpPr>
            <p:cNvPr id="43039" name="Straight Arrow Connector 15"/>
            <p:cNvCxnSpPr>
              <a:cxnSpLocks noChangeShapeType="1"/>
            </p:cNvCxnSpPr>
            <p:nvPr/>
          </p:nvCxnSpPr>
          <p:spPr bwMode="auto">
            <a:xfrm>
              <a:off x="0" y="2339"/>
              <a:ext cx="9785" cy="0"/>
            </a:xfrm>
            <a:prstGeom prst="straightConnector1">
              <a:avLst/>
            </a:prstGeom>
            <a:noFill/>
            <a:ln w="25400">
              <a:solidFill>
                <a:srgbClr val="4579B8"/>
              </a:solidFill>
              <a:round/>
              <a:headEnd/>
              <a:tailEnd type="triangle" w="lg" len="lg"/>
            </a:ln>
            <a:extLst>
              <a:ext uri="{909E8E84-426E-40DD-AFC4-6F175D3DCCD1}">
                <a14:hiddenFill xmlns:a14="http://schemas.microsoft.com/office/drawing/2010/main">
                  <a:noFill/>
                </a14:hiddenFill>
              </a:ext>
            </a:extLst>
          </p:spPr>
        </p:cxnSp>
        <p:sp>
          <p:nvSpPr>
            <p:cNvPr id="43040" name="Text Box 2"/>
            <p:cNvSpPr txBox="1">
              <a:spLocks noChangeArrowheads="1"/>
            </p:cNvSpPr>
            <p:nvPr/>
          </p:nvSpPr>
          <p:spPr bwMode="auto">
            <a:xfrm>
              <a:off x="2551" y="0"/>
              <a:ext cx="5421" cy="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b="1">
                  <a:latin typeface="Calibri" panose="020F0502020204030204" pitchFamily="34" charset="0"/>
                </a:rPr>
                <a:t>No</a:t>
              </a:r>
              <a:endParaRPr lang="en-US" altLang="en-US" sz="2400"/>
            </a:p>
          </p:txBody>
        </p:sp>
      </p:grpSp>
      <p:grpSp>
        <p:nvGrpSpPr>
          <p:cNvPr id="43019" name="Group 17"/>
          <p:cNvGrpSpPr>
            <a:grpSpLocks/>
          </p:cNvGrpSpPr>
          <p:nvPr/>
        </p:nvGrpSpPr>
        <p:grpSpPr bwMode="auto">
          <a:xfrm>
            <a:off x="7440613" y="4816475"/>
            <a:ext cx="977900" cy="311150"/>
            <a:chOff x="0" y="0"/>
            <a:chExt cx="9785" cy="3111"/>
          </a:xfrm>
        </p:grpSpPr>
        <p:cxnSp>
          <p:nvCxnSpPr>
            <p:cNvPr id="43037" name="Straight Arrow Connector 18"/>
            <p:cNvCxnSpPr>
              <a:cxnSpLocks noChangeShapeType="1"/>
            </p:cNvCxnSpPr>
            <p:nvPr/>
          </p:nvCxnSpPr>
          <p:spPr bwMode="auto">
            <a:xfrm>
              <a:off x="0" y="2339"/>
              <a:ext cx="9785" cy="0"/>
            </a:xfrm>
            <a:prstGeom prst="straightConnector1">
              <a:avLst/>
            </a:prstGeom>
            <a:noFill/>
            <a:ln w="25400">
              <a:solidFill>
                <a:srgbClr val="4579B8"/>
              </a:solidFill>
              <a:round/>
              <a:headEnd/>
              <a:tailEnd type="triangle" w="lg" len="lg"/>
            </a:ln>
            <a:extLst>
              <a:ext uri="{909E8E84-426E-40DD-AFC4-6F175D3DCCD1}">
                <a14:hiddenFill xmlns:a14="http://schemas.microsoft.com/office/drawing/2010/main">
                  <a:noFill/>
                </a14:hiddenFill>
              </a:ext>
            </a:extLst>
          </p:spPr>
        </p:cxnSp>
        <p:sp>
          <p:nvSpPr>
            <p:cNvPr id="43038" name="Text Box 2"/>
            <p:cNvSpPr txBox="1">
              <a:spLocks noChangeArrowheads="1"/>
            </p:cNvSpPr>
            <p:nvPr/>
          </p:nvSpPr>
          <p:spPr bwMode="auto">
            <a:xfrm>
              <a:off x="2551" y="0"/>
              <a:ext cx="5421" cy="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b="1">
                  <a:latin typeface="Calibri" panose="020F0502020204030204" pitchFamily="34" charset="0"/>
                </a:rPr>
                <a:t>No</a:t>
              </a:r>
              <a:endParaRPr lang="en-US" altLang="en-US" sz="2400"/>
            </a:p>
          </p:txBody>
        </p:sp>
      </p:grpSp>
      <p:grpSp>
        <p:nvGrpSpPr>
          <p:cNvPr id="43020" name="Group 25"/>
          <p:cNvGrpSpPr>
            <a:grpSpLocks/>
          </p:cNvGrpSpPr>
          <p:nvPr/>
        </p:nvGrpSpPr>
        <p:grpSpPr bwMode="auto">
          <a:xfrm>
            <a:off x="5788025" y="4576763"/>
            <a:ext cx="414338" cy="330200"/>
            <a:chOff x="0" y="0"/>
            <a:chExt cx="414655" cy="329565"/>
          </a:xfrm>
        </p:grpSpPr>
        <p:cxnSp>
          <p:nvCxnSpPr>
            <p:cNvPr id="43035" name="Straight Arrow Connector 23"/>
            <p:cNvCxnSpPr>
              <a:cxnSpLocks noChangeShapeType="1"/>
            </p:cNvCxnSpPr>
            <p:nvPr/>
          </p:nvCxnSpPr>
          <p:spPr bwMode="auto">
            <a:xfrm>
              <a:off x="0" y="10633"/>
              <a:ext cx="0" cy="255846"/>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43036" name="Text Box 2"/>
            <p:cNvSpPr txBox="1">
              <a:spLocks noChangeArrowheads="1"/>
            </p:cNvSpPr>
            <p:nvPr/>
          </p:nvSpPr>
          <p:spPr bwMode="auto">
            <a:xfrm>
              <a:off x="0" y="0"/>
              <a:ext cx="414655" cy="32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b="1">
                  <a:latin typeface="Calibri" panose="020F0502020204030204" pitchFamily="34" charset="0"/>
                </a:rPr>
                <a:t>Yes</a:t>
              </a:r>
              <a:endParaRPr lang="en-US" altLang="en-US" sz="2400"/>
            </a:p>
          </p:txBody>
        </p:sp>
      </p:grpSp>
      <p:grpSp>
        <p:nvGrpSpPr>
          <p:cNvPr id="43021" name="Group 26"/>
          <p:cNvGrpSpPr>
            <a:grpSpLocks/>
          </p:cNvGrpSpPr>
          <p:nvPr/>
        </p:nvGrpSpPr>
        <p:grpSpPr bwMode="auto">
          <a:xfrm>
            <a:off x="5775325" y="5248275"/>
            <a:ext cx="414338" cy="330200"/>
            <a:chOff x="0" y="0"/>
            <a:chExt cx="414655" cy="329565"/>
          </a:xfrm>
        </p:grpSpPr>
        <p:cxnSp>
          <p:nvCxnSpPr>
            <p:cNvPr id="43033" name="Straight Arrow Connector 27"/>
            <p:cNvCxnSpPr>
              <a:cxnSpLocks noChangeShapeType="1"/>
            </p:cNvCxnSpPr>
            <p:nvPr/>
          </p:nvCxnSpPr>
          <p:spPr bwMode="auto">
            <a:xfrm>
              <a:off x="0" y="10633"/>
              <a:ext cx="0" cy="255846"/>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43034" name="Text Box 2"/>
            <p:cNvSpPr txBox="1">
              <a:spLocks noChangeArrowheads="1"/>
            </p:cNvSpPr>
            <p:nvPr/>
          </p:nvSpPr>
          <p:spPr bwMode="auto">
            <a:xfrm>
              <a:off x="0" y="0"/>
              <a:ext cx="414655" cy="32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b="1">
                  <a:latin typeface="Calibri" panose="020F0502020204030204" pitchFamily="34" charset="0"/>
                </a:rPr>
                <a:t>Yes</a:t>
              </a:r>
              <a:endParaRPr lang="en-US" altLang="en-US" sz="2400"/>
            </a:p>
          </p:txBody>
        </p:sp>
      </p:grpSp>
      <p:sp>
        <p:nvSpPr>
          <p:cNvPr id="43022" name="Rounded Rectangle 289"/>
          <p:cNvSpPr>
            <a:spLocks noChangeArrowheads="1"/>
          </p:cNvSpPr>
          <p:nvPr/>
        </p:nvSpPr>
        <p:spPr bwMode="auto">
          <a:xfrm>
            <a:off x="1030288" y="4030664"/>
            <a:ext cx="3276600" cy="1925637"/>
          </a:xfrm>
          <a:prstGeom prst="roundRect">
            <a:avLst>
              <a:gd name="adj" fmla="val 16667"/>
            </a:avLst>
          </a:prstGeom>
          <a:solidFill>
            <a:srgbClr val="FFFFFF"/>
          </a:solidFill>
          <a:ln w="25400">
            <a:solidFill>
              <a:srgbClr val="C0504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nSpc>
                <a:spcPct val="115000"/>
              </a:lnSpc>
              <a:spcBef>
                <a:spcPct val="0"/>
              </a:spcBef>
              <a:buNone/>
            </a:pPr>
            <a:r>
              <a:rPr lang="en-US" altLang="en-US" sz="1400" b="1" u="sng" dirty="0" smtClean="0">
                <a:solidFill>
                  <a:schemeClr val="accent1"/>
                </a:solidFill>
                <a:latin typeface="Myriad Web Pro" pitchFamily="34" charset="0"/>
              </a:rPr>
              <a:t>SAFETY</a:t>
            </a:r>
            <a:r>
              <a:rPr lang="en-US" altLang="en-US" sz="1400" u="sng" dirty="0" smtClean="0">
                <a:solidFill>
                  <a:schemeClr val="accent1"/>
                </a:solidFill>
                <a:latin typeface="Myriad Web Pro" pitchFamily="34" charset="0"/>
              </a:rPr>
              <a:t>:</a:t>
            </a:r>
            <a:r>
              <a:rPr lang="en-US" altLang="en-US" sz="1400" dirty="0" smtClean="0">
                <a:solidFill>
                  <a:schemeClr val="accent1"/>
                </a:solidFill>
                <a:latin typeface="Myriad Web Pro" pitchFamily="34" charset="0"/>
              </a:rPr>
              <a:t> </a:t>
            </a:r>
            <a:r>
              <a:rPr lang="en-US" altLang="en-US" sz="1400" dirty="0" smtClean="0">
                <a:latin typeface="Myriad Web Pro" pitchFamily="34" charset="0"/>
                <a:ea typeface="Calibri" panose="020F0502020204030204" pitchFamily="34" charset="0"/>
                <a:cs typeface="Times New Roman" panose="02020603050405020304" pitchFamily="18" charset="0"/>
              </a:rPr>
              <a:t>As soon </a:t>
            </a:r>
            <a:r>
              <a:rPr lang="en-US" altLang="en-US" sz="1400" dirty="0">
                <a:latin typeface="Myriad Web Pro" pitchFamily="34" charset="0"/>
                <a:ea typeface="Calibri" panose="020F0502020204030204" pitchFamily="34" charset="0"/>
                <a:cs typeface="Times New Roman" panose="02020603050405020304" pitchFamily="18" charset="0"/>
              </a:rPr>
              <a:t>as </a:t>
            </a:r>
            <a:r>
              <a:rPr lang="en-US" altLang="en-US" sz="1400" i="1" dirty="0" err="1">
                <a:latin typeface="Myriad Web Pro" pitchFamily="34" charset="0"/>
                <a:ea typeface="Calibri" panose="020F0502020204030204" pitchFamily="34" charset="0"/>
                <a:cs typeface="Times New Roman" panose="02020603050405020304" pitchFamily="18" charset="0"/>
              </a:rPr>
              <a:t>Brucella</a:t>
            </a:r>
            <a:r>
              <a:rPr lang="en-US" altLang="en-US" sz="1400" dirty="0">
                <a:latin typeface="Myriad Web Pro" pitchFamily="34" charset="0"/>
                <a:ea typeface="Calibri" panose="020F0502020204030204" pitchFamily="34" charset="0"/>
                <a:cs typeface="Times New Roman" panose="02020603050405020304" pitchFamily="18" charset="0"/>
              </a:rPr>
              <a:t> is suspected, perform ALL further work in a Class II Biological Safety Cabinet using BSL-3 practices. If </a:t>
            </a:r>
            <a:r>
              <a:rPr lang="en-US" altLang="en-US" sz="1400" i="1" dirty="0" err="1">
                <a:latin typeface="Myriad Web Pro" pitchFamily="34" charset="0"/>
                <a:ea typeface="Calibri" panose="020F0502020204030204" pitchFamily="34" charset="0"/>
                <a:cs typeface="Times New Roman" panose="02020603050405020304" pitchFamily="18" charset="0"/>
              </a:rPr>
              <a:t>Brucella</a:t>
            </a:r>
            <a:r>
              <a:rPr lang="en-US" altLang="en-US" sz="1400" i="1" dirty="0">
                <a:latin typeface="Myriad Web Pro" pitchFamily="34" charset="0"/>
                <a:ea typeface="Calibri" panose="020F0502020204030204" pitchFamily="34" charset="0"/>
                <a:cs typeface="Times New Roman" panose="02020603050405020304" pitchFamily="18" charset="0"/>
              </a:rPr>
              <a:t> </a:t>
            </a:r>
            <a:r>
              <a:rPr lang="en-US" altLang="en-US" sz="1400" dirty="0">
                <a:latin typeface="Myriad Web Pro" pitchFamily="34" charset="0"/>
                <a:ea typeface="Calibri" panose="020F0502020204030204" pitchFamily="34" charset="0"/>
                <a:cs typeface="Times New Roman" panose="02020603050405020304" pitchFamily="18" charset="0"/>
              </a:rPr>
              <a:t>cannot be ruled out with tests below, do not attempt further ID using commercial automated or kit identification systems.</a:t>
            </a:r>
          </a:p>
        </p:txBody>
      </p:sp>
      <p:grpSp>
        <p:nvGrpSpPr>
          <p:cNvPr id="43023" name="Group 1"/>
          <p:cNvGrpSpPr>
            <a:grpSpLocks/>
          </p:cNvGrpSpPr>
          <p:nvPr/>
        </p:nvGrpSpPr>
        <p:grpSpPr bwMode="auto">
          <a:xfrm>
            <a:off x="5789614" y="3903663"/>
            <a:ext cx="428625" cy="330200"/>
            <a:chOff x="0" y="0"/>
            <a:chExt cx="414655" cy="329565"/>
          </a:xfrm>
        </p:grpSpPr>
        <p:cxnSp>
          <p:nvCxnSpPr>
            <p:cNvPr id="43031" name="Straight Arrow Connector 7"/>
            <p:cNvCxnSpPr>
              <a:cxnSpLocks noChangeShapeType="1"/>
            </p:cNvCxnSpPr>
            <p:nvPr/>
          </p:nvCxnSpPr>
          <p:spPr bwMode="auto">
            <a:xfrm>
              <a:off x="0" y="10633"/>
              <a:ext cx="0" cy="255846"/>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43032" name="Text Box 2"/>
            <p:cNvSpPr txBox="1">
              <a:spLocks noChangeArrowheads="1"/>
            </p:cNvSpPr>
            <p:nvPr/>
          </p:nvSpPr>
          <p:spPr bwMode="auto">
            <a:xfrm>
              <a:off x="0" y="0"/>
              <a:ext cx="414655" cy="32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b="1">
                  <a:latin typeface="Calibri" panose="020F0502020204030204" pitchFamily="34" charset="0"/>
                </a:rPr>
                <a:t>Yes</a:t>
              </a:r>
              <a:endParaRPr lang="en-US" altLang="en-US" sz="2400"/>
            </a:p>
          </p:txBody>
        </p:sp>
      </p:grpSp>
      <p:sp>
        <p:nvSpPr>
          <p:cNvPr id="43024" name="Rectangle 28"/>
          <p:cNvSpPr>
            <a:spLocks noChangeArrowheads="1"/>
          </p:cNvSpPr>
          <p:nvPr/>
        </p:nvSpPr>
        <p:spPr bwMode="auto">
          <a:xfrm>
            <a:off x="1219200" y="1324106"/>
            <a:ext cx="2063750" cy="166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0"/>
              </a:spcBef>
              <a:buClrTx/>
              <a:buSzTx/>
              <a:buFontTx/>
              <a:buNone/>
            </a:pPr>
            <a:r>
              <a:rPr lang="en-US" altLang="en-US" sz="2600" i="1" dirty="0" err="1">
                <a:latin typeface="Times New Roman" panose="02020603050405020304" pitchFamily="18" charset="0"/>
                <a:cs typeface="Times New Roman" panose="02020603050405020304" pitchFamily="18" charset="0"/>
              </a:rPr>
              <a:t>Brucella</a:t>
            </a:r>
            <a:r>
              <a:rPr lang="en-US" altLang="en-US" sz="2600" i="1" dirty="0">
                <a:latin typeface="Times New Roman" panose="02020603050405020304" pitchFamily="18" charset="0"/>
                <a:cs typeface="Times New Roman" panose="02020603050405020304" pitchFamily="18" charset="0"/>
              </a:rPr>
              <a:t> </a:t>
            </a:r>
          </a:p>
          <a:p>
            <a:pPr>
              <a:spcBef>
                <a:spcPct val="0"/>
              </a:spcBef>
              <a:buClrTx/>
              <a:buSzTx/>
              <a:buFontTx/>
              <a:buNone/>
            </a:pPr>
            <a:r>
              <a:rPr lang="en-US" altLang="en-US" sz="2600" dirty="0">
                <a:latin typeface="Times New Roman" panose="02020603050405020304" pitchFamily="18" charset="0"/>
                <a:cs typeface="Times New Roman" panose="02020603050405020304" pitchFamily="18" charset="0"/>
              </a:rPr>
              <a:t>Identification </a:t>
            </a:r>
          </a:p>
          <a:p>
            <a:pPr>
              <a:spcBef>
                <a:spcPct val="0"/>
              </a:spcBef>
              <a:buClrTx/>
              <a:buSzTx/>
              <a:buFontTx/>
              <a:buNone/>
            </a:pPr>
            <a:r>
              <a:rPr lang="en-US" altLang="en-US" sz="2600" dirty="0">
                <a:latin typeface="Times New Roman" panose="02020603050405020304" pitchFamily="18" charset="0"/>
                <a:cs typeface="Times New Roman" panose="02020603050405020304" pitchFamily="18" charset="0"/>
              </a:rPr>
              <a:t>Flowchart</a:t>
            </a:r>
            <a:endParaRPr lang="en-US" altLang="en-US" sz="700" dirty="0">
              <a:latin typeface="Times New Roman" panose="02020603050405020304" pitchFamily="18" charset="0"/>
              <a:cs typeface="Times New Roman" panose="02020603050405020304" pitchFamily="18" charset="0"/>
            </a:endParaRPr>
          </a:p>
          <a:p>
            <a:pPr>
              <a:spcBef>
                <a:spcPct val="0"/>
              </a:spcBef>
              <a:buClrTx/>
              <a:buSzTx/>
              <a:buFontTx/>
              <a:buNone/>
            </a:pPr>
            <a:endParaRPr lang="en-US" altLang="en-US" sz="2400" dirty="0">
              <a:solidFill>
                <a:schemeClr val="bg1"/>
              </a:solidFill>
            </a:endParaRPr>
          </a:p>
        </p:txBody>
      </p:sp>
      <p:sp>
        <p:nvSpPr>
          <p:cNvPr id="43025" name="Rectangle 44"/>
          <p:cNvSpPr>
            <a:spLocks noChangeArrowheads="1"/>
          </p:cNvSpPr>
          <p:nvPr/>
        </p:nvSpPr>
        <p:spPr bwMode="auto">
          <a:xfrm>
            <a:off x="952501" y="454969"/>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0"/>
              </a:spcBef>
              <a:buClrTx/>
              <a:buSzTx/>
              <a:buFontTx/>
              <a:buNone/>
            </a:pPr>
            <a:endParaRPr lang="en-US" altLang="en-US" sz="2400">
              <a:solidFill>
                <a:schemeClr val="bg1"/>
              </a:solidFill>
            </a:endParaRPr>
          </a:p>
        </p:txBody>
      </p:sp>
      <p:sp>
        <p:nvSpPr>
          <p:cNvPr id="43028" name="Text Box 2"/>
          <p:cNvSpPr txBox="1">
            <a:spLocks noChangeArrowheads="1"/>
          </p:cNvSpPr>
          <p:nvPr/>
        </p:nvSpPr>
        <p:spPr bwMode="auto">
          <a:xfrm>
            <a:off x="5888039" y="2813050"/>
            <a:ext cx="428625"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b="1">
                <a:latin typeface="Calibri" panose="020F0502020204030204" pitchFamily="34" charset="0"/>
              </a:rPr>
              <a:t>Yes</a:t>
            </a:r>
            <a:endParaRPr lang="en-US" altLang="en-US" sz="2400"/>
          </a:p>
        </p:txBody>
      </p:sp>
      <p:cxnSp>
        <p:nvCxnSpPr>
          <p:cNvPr id="43029" name="Straight Arrow Connector 7"/>
          <p:cNvCxnSpPr>
            <a:cxnSpLocks noChangeShapeType="1"/>
          </p:cNvCxnSpPr>
          <p:nvPr/>
        </p:nvCxnSpPr>
        <p:spPr bwMode="auto">
          <a:xfrm>
            <a:off x="5781675" y="2813051"/>
            <a:ext cx="0" cy="257175"/>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35" name="Rounded Rectangle 288">
            <a:extLst>
              <a:ext uri="{FF2B5EF4-FFF2-40B4-BE49-F238E27FC236}">
                <a16:creationId xmlns:a16="http://schemas.microsoft.com/office/drawing/2014/main" id="{99E153AD-A6D6-4B52-821A-CE9A17BC99A7}"/>
              </a:ext>
            </a:extLst>
          </p:cNvPr>
          <p:cNvSpPr>
            <a:spLocks/>
          </p:cNvSpPr>
          <p:nvPr/>
        </p:nvSpPr>
        <p:spPr>
          <a:xfrm>
            <a:off x="4941889" y="5526088"/>
            <a:ext cx="5889625" cy="1243012"/>
          </a:xfrm>
          <a:prstGeom prst="roundRect">
            <a:avLst/>
          </a:prstGeom>
          <a:solidFill>
            <a:sysClr val="window" lastClr="FFFFFF"/>
          </a:solidFill>
          <a:ln w="25400" cap="flat" cmpd="sng" algn="ctr">
            <a:solidFill>
              <a:srgbClr val="4F81BD"/>
            </a:solidFill>
            <a:prstDash val="solid"/>
          </a:ln>
          <a:effectLst/>
        </p:spPr>
        <p:txBody>
          <a:bodyPr anchor="ctr"/>
          <a:lstStyle/>
          <a:p>
            <a:pPr algn="ctr">
              <a:lnSpc>
                <a:spcPct val="115000"/>
              </a:lnSpc>
              <a:defRPr/>
            </a:pPr>
            <a:r>
              <a:rPr lang="en-US" sz="1200" b="1" i="1" kern="0" dirty="0">
                <a:solidFill>
                  <a:sysClr val="windowText" lastClr="000000"/>
                </a:solidFill>
                <a:latin typeface="Calibri"/>
                <a:ea typeface="Calibri" panose="020F0502020204030204" pitchFamily="34" charset="0"/>
                <a:cs typeface="Times New Roman" panose="02020603050405020304" pitchFamily="18" charset="0"/>
              </a:rPr>
              <a:t>Brucella</a:t>
            </a:r>
            <a:r>
              <a:rPr lang="en-US" sz="1200" b="1" kern="0" dirty="0">
                <a:solidFill>
                  <a:sysClr val="windowText" lastClr="000000"/>
                </a:solidFill>
                <a:latin typeface="Calibri"/>
                <a:ea typeface="Calibri" panose="020F0502020204030204" pitchFamily="34" charset="0"/>
                <a:cs typeface="Times New Roman" panose="02020603050405020304" pitchFamily="18" charset="0"/>
              </a:rPr>
              <a:t> NOT ruled out.</a:t>
            </a:r>
            <a:endParaRPr lang="en-US" sz="1100" kern="0" dirty="0">
              <a:solidFill>
                <a:sysClr val="windowText" lastClr="000000"/>
              </a:solidFill>
              <a:latin typeface="Calibri"/>
              <a:ea typeface="Calibri" panose="020F0502020204030204" pitchFamily="34" charset="0"/>
              <a:cs typeface="Times New Roman" panose="02020603050405020304" pitchFamily="18" charset="0"/>
            </a:endParaRPr>
          </a:p>
          <a:p>
            <a:pPr algn="ctr">
              <a:lnSpc>
                <a:spcPct val="115000"/>
              </a:lnSpc>
              <a:defRPr/>
            </a:pPr>
            <a:r>
              <a:rPr lang="en-US" sz="1100" kern="0" dirty="0">
                <a:solidFill>
                  <a:srgbClr val="0066CC"/>
                </a:solidFill>
                <a:latin typeface="Calibri"/>
                <a:ea typeface="Calibri" panose="020F0502020204030204" pitchFamily="34" charset="0"/>
                <a:cs typeface="Times New Roman" panose="02020603050405020304" pitchFamily="18" charset="0"/>
              </a:rPr>
              <a:t>Contact your LRN reference laboratory to refer the isolate. </a:t>
            </a:r>
          </a:p>
          <a:p>
            <a:pPr algn="ctr">
              <a:lnSpc>
                <a:spcPct val="115000"/>
              </a:lnSpc>
              <a:defRPr/>
            </a:pPr>
            <a:r>
              <a:rPr lang="en-US" sz="1100" b="1" kern="0" dirty="0">
                <a:solidFill>
                  <a:srgbClr val="FF0000"/>
                </a:solidFill>
                <a:latin typeface="Calibri"/>
                <a:ea typeface="Calibri" panose="020F0502020204030204" pitchFamily="34" charset="0"/>
                <a:cs typeface="Times New Roman" panose="02020603050405020304" pitchFamily="18" charset="0"/>
              </a:rPr>
              <a:t>Place Reference Lab Contact Information Here</a:t>
            </a:r>
            <a:r>
              <a:rPr lang="en-US" sz="1100" kern="0" dirty="0">
                <a:solidFill>
                  <a:sysClr val="windowText" lastClr="000000"/>
                </a:solidFill>
                <a:latin typeface="Calibri"/>
                <a:ea typeface="Calibri" panose="020F0502020204030204" pitchFamily="34" charset="0"/>
                <a:cs typeface="Times New Roman" panose="02020603050405020304" pitchFamily="18" charset="0"/>
              </a:rPr>
              <a:t> </a:t>
            </a:r>
          </a:p>
          <a:p>
            <a:pPr algn="ctr">
              <a:lnSpc>
                <a:spcPct val="115000"/>
              </a:lnSpc>
              <a:defRPr/>
            </a:pPr>
            <a:r>
              <a:rPr lang="en-US" sz="1100" b="1" u="sng" kern="0" dirty="0">
                <a:solidFill>
                  <a:srgbClr val="000000"/>
                </a:solidFill>
                <a:latin typeface="Calibri"/>
                <a:ea typeface="Calibri" panose="020F0502020204030204" pitchFamily="34" charset="0"/>
                <a:cs typeface="Times New Roman" panose="02020603050405020304" pitchFamily="18" charset="0"/>
              </a:rPr>
              <a:t>Report:</a:t>
            </a:r>
            <a:r>
              <a:rPr lang="en-US" sz="1100" kern="0" dirty="0">
                <a:solidFill>
                  <a:srgbClr val="000000"/>
                </a:solidFill>
                <a:latin typeface="Calibri"/>
                <a:ea typeface="Calibri" panose="020F0502020204030204" pitchFamily="34" charset="0"/>
                <a:cs typeface="Times New Roman" panose="02020603050405020304" pitchFamily="18" charset="0"/>
              </a:rPr>
              <a:t> Possible </a:t>
            </a:r>
            <a:r>
              <a:rPr lang="en-US" sz="1100" i="1" kern="0" dirty="0">
                <a:solidFill>
                  <a:srgbClr val="000000"/>
                </a:solidFill>
                <a:latin typeface="Calibri"/>
                <a:ea typeface="Calibri" panose="020F0502020204030204" pitchFamily="34" charset="0"/>
                <a:cs typeface="Times New Roman" panose="02020603050405020304" pitchFamily="18" charset="0"/>
              </a:rPr>
              <a:t>Brucella</a:t>
            </a:r>
            <a:r>
              <a:rPr lang="en-US" sz="1100" kern="0" dirty="0">
                <a:solidFill>
                  <a:srgbClr val="000000"/>
                </a:solidFill>
                <a:latin typeface="Calibri"/>
                <a:ea typeface="Calibri" panose="020F0502020204030204" pitchFamily="34" charset="0"/>
                <a:cs typeface="Times New Roman" panose="02020603050405020304" pitchFamily="18" charset="0"/>
              </a:rPr>
              <a:t> submitted to LRN reference laboratory for confirmatory testing. </a:t>
            </a:r>
            <a:endParaRPr lang="en-US" sz="1100" kern="0" dirty="0">
              <a:solidFill>
                <a:sysClr val="windowText" lastClr="000000"/>
              </a:solidFill>
              <a:latin typeface="Calibri"/>
              <a:ea typeface="Calibri" panose="020F0502020204030204" pitchFamily="34" charset="0"/>
              <a:cs typeface="Times New Roman" panose="02020603050405020304" pitchFamily="18" charset="0"/>
            </a:endParaRPr>
          </a:p>
          <a:p>
            <a:pPr algn="ctr">
              <a:lnSpc>
                <a:spcPct val="115000"/>
              </a:lnSpc>
              <a:defRPr/>
            </a:pPr>
            <a:r>
              <a:rPr lang="en-US" sz="1100" kern="0" dirty="0">
                <a:solidFill>
                  <a:sysClr val="windowText" lastClr="000000"/>
                </a:solidFill>
                <a:latin typeface="Calibri"/>
                <a:ea typeface="Calibri" panose="020F0502020204030204" pitchFamily="34" charset="0"/>
                <a:cs typeface="Times New Roman" panose="02020603050405020304" pitchFamily="18" charset="0"/>
              </a:rPr>
              <a:t>Antimicrobial therapy: Rifampin or Streptomycin plus Doxycycline</a:t>
            </a:r>
          </a:p>
        </p:txBody>
      </p:sp>
    </p:spTree>
    <p:extLst>
      <p:ext uri="{BB962C8B-B14F-4D97-AF65-F5344CB8AC3E}">
        <p14:creationId xmlns:p14="http://schemas.microsoft.com/office/powerpoint/2010/main" val="2614094771"/>
      </p:ext>
    </p:extLst>
  </p:cSld>
  <p:clrMapOvr>
    <a:masterClrMapping/>
  </p:clrMapOvr>
  <p:transition spd="med">
    <p:fade thruBlk="1"/>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479CCC5-EAD8-4289-A4D6-4793A8E79F9B}"/>
              </a:ext>
            </a:extLst>
          </p:cNvPr>
          <p:cNvSpPr>
            <a:spLocks noGrp="1" noChangeArrowheads="1"/>
          </p:cNvSpPr>
          <p:nvPr>
            <p:ph type="title"/>
          </p:nvPr>
        </p:nvSpPr>
        <p:spPr>
          <a:xfrm>
            <a:off x="1679575" y="228600"/>
            <a:ext cx="7596187" cy="661720"/>
          </a:xfrm>
        </p:spPr>
        <p:txBody>
          <a:bodyPr/>
          <a:lstStyle/>
          <a:p>
            <a:pPr algn="l" eaLnBrk="1" hangingPunct="1">
              <a:defRPr/>
            </a:pPr>
            <a:r>
              <a:rPr lang="en-US" i="1" dirty="0" err="1"/>
              <a:t>Brucella</a:t>
            </a:r>
            <a:r>
              <a:rPr lang="en-US" i="1" dirty="0"/>
              <a:t> </a:t>
            </a:r>
            <a:r>
              <a:rPr lang="en-US" dirty="0"/>
              <a:t>spp.</a:t>
            </a:r>
            <a:r>
              <a:rPr lang="en-US" i="1" dirty="0"/>
              <a:t> </a:t>
            </a:r>
            <a:r>
              <a:rPr lang="en-US" dirty="0"/>
              <a:t>Biosafety Alert</a:t>
            </a:r>
          </a:p>
        </p:txBody>
      </p:sp>
      <p:sp>
        <p:nvSpPr>
          <p:cNvPr id="508931" name="Rectangle 3">
            <a:extLst>
              <a:ext uri="{FF2B5EF4-FFF2-40B4-BE49-F238E27FC236}">
                <a16:creationId xmlns:a16="http://schemas.microsoft.com/office/drawing/2014/main" id="{B186D6D9-C7BB-4B55-A222-8484AD5CC9FB}"/>
              </a:ext>
            </a:extLst>
          </p:cNvPr>
          <p:cNvSpPr>
            <a:spLocks noGrp="1" noChangeArrowheads="1"/>
          </p:cNvSpPr>
          <p:nvPr>
            <p:ph idx="1"/>
          </p:nvPr>
        </p:nvSpPr>
        <p:spPr>
          <a:xfrm>
            <a:off x="1679575" y="1519238"/>
            <a:ext cx="8890000" cy="5338762"/>
          </a:xfrm>
        </p:spPr>
        <p:txBody>
          <a:bodyPr/>
          <a:lstStyle/>
          <a:p>
            <a:pPr eaLnBrk="1" hangingPunct="1">
              <a:lnSpc>
                <a:spcPct val="90000"/>
              </a:lnSpc>
              <a:defRPr/>
            </a:pPr>
            <a:r>
              <a:rPr lang="en-US" dirty="0"/>
              <a:t>Brucellosis has been the most commonly reported laboratory-associated bacterial infection, aerosols are highly infectious. </a:t>
            </a:r>
            <a:r>
              <a:rPr lang="en-US" dirty="0">
                <a:effectLst/>
              </a:rPr>
              <a:t>Infective dose = 10 -100 organisms</a:t>
            </a:r>
            <a:endParaRPr lang="en-US" dirty="0"/>
          </a:p>
          <a:p>
            <a:pPr eaLnBrk="1" hangingPunct="1">
              <a:lnSpc>
                <a:spcPct val="90000"/>
              </a:lnSpc>
              <a:defRPr/>
            </a:pPr>
            <a:r>
              <a:rPr lang="en-US" dirty="0"/>
              <a:t>Laboratory workers can also acquire the disease from direct exposure to cultures of the organism</a:t>
            </a:r>
          </a:p>
          <a:p>
            <a:pPr eaLnBrk="1" hangingPunct="1">
              <a:lnSpc>
                <a:spcPct val="90000"/>
              </a:lnSpc>
              <a:defRPr/>
            </a:pPr>
            <a:r>
              <a:rPr lang="en-US" dirty="0"/>
              <a:t>Cases have occurred in clinical laboratory settings by “sniffing” cultures, direct skin contact with cultures, and aerosol generating procedures.</a:t>
            </a:r>
            <a:r>
              <a:rPr lang="en-US" i="1" dirty="0"/>
              <a:t> </a:t>
            </a:r>
            <a:endParaRPr lang="en-US" sz="1000" dirty="0"/>
          </a:p>
        </p:txBody>
      </p:sp>
    </p:spTree>
    <p:extLst>
      <p:ext uri="{BB962C8B-B14F-4D97-AF65-F5344CB8AC3E}">
        <p14:creationId xmlns:p14="http://schemas.microsoft.com/office/powerpoint/2010/main" val="830631234"/>
      </p:ext>
    </p:extLst>
  </p:cSld>
  <p:clrMapOvr>
    <a:masterClrMapping/>
  </p:clrMapOvr>
  <p:transition spd="med">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3545509-6467-4B53-A406-0E534836CBDA}"/>
              </a:ext>
            </a:extLst>
          </p:cNvPr>
          <p:cNvSpPr>
            <a:spLocks noGrp="1" noChangeArrowheads="1"/>
          </p:cNvSpPr>
          <p:nvPr>
            <p:ph type="title"/>
          </p:nvPr>
        </p:nvSpPr>
        <p:spPr>
          <a:xfrm>
            <a:off x="762000" y="274639"/>
            <a:ext cx="11201400" cy="1277273"/>
          </a:xfrm>
        </p:spPr>
        <p:txBody>
          <a:bodyPr/>
          <a:lstStyle/>
          <a:p>
            <a:pPr algn="l" eaLnBrk="1" hangingPunct="1">
              <a:defRPr/>
            </a:pPr>
            <a:r>
              <a:rPr lang="en-US" dirty="0"/>
              <a:t>Sentinel Laboratory Procedures for </a:t>
            </a:r>
            <a:r>
              <a:rPr lang="en-US" i="1" dirty="0"/>
              <a:t>Brucella</a:t>
            </a:r>
            <a:r>
              <a:rPr lang="en-US" dirty="0"/>
              <a:t> spp.</a:t>
            </a:r>
            <a:endParaRPr lang="en-US" i="1" dirty="0"/>
          </a:p>
        </p:txBody>
      </p:sp>
      <p:sp>
        <p:nvSpPr>
          <p:cNvPr id="524291" name="Rectangle 3">
            <a:extLst>
              <a:ext uri="{FF2B5EF4-FFF2-40B4-BE49-F238E27FC236}">
                <a16:creationId xmlns:a16="http://schemas.microsoft.com/office/drawing/2014/main" id="{A8D248FD-2AFD-4892-916C-CBD991DF0CF1}"/>
              </a:ext>
            </a:extLst>
          </p:cNvPr>
          <p:cNvSpPr>
            <a:spLocks noGrp="1" noChangeArrowheads="1"/>
          </p:cNvSpPr>
          <p:nvPr>
            <p:ph idx="1"/>
          </p:nvPr>
        </p:nvSpPr>
        <p:spPr>
          <a:xfrm>
            <a:off x="1981200" y="1295400"/>
            <a:ext cx="8934450" cy="5004447"/>
          </a:xfrm>
        </p:spPr>
        <p:txBody>
          <a:bodyPr/>
          <a:lstStyle/>
          <a:p>
            <a:pPr eaLnBrk="1" hangingPunct="1">
              <a:lnSpc>
                <a:spcPct val="90000"/>
              </a:lnSpc>
              <a:buFont typeface="Wingdings" panose="05000000000000000000" pitchFamily="2" charset="2"/>
              <a:buNone/>
              <a:defRPr/>
            </a:pPr>
            <a:r>
              <a:rPr lang="en-US" sz="2400" dirty="0"/>
              <a:t>IF YOU SEE:</a:t>
            </a:r>
          </a:p>
          <a:p>
            <a:pPr eaLnBrk="1" hangingPunct="1">
              <a:lnSpc>
                <a:spcPct val="90000"/>
              </a:lnSpc>
              <a:buFont typeface="Wingdings" panose="05000000000000000000" pitchFamily="2" charset="2"/>
              <a:buNone/>
              <a:defRPr/>
            </a:pPr>
            <a:endParaRPr lang="en-US" sz="1600" dirty="0"/>
          </a:p>
          <a:p>
            <a:pPr lvl="1" eaLnBrk="1" hangingPunct="1">
              <a:lnSpc>
                <a:spcPct val="90000"/>
              </a:lnSpc>
              <a:buFont typeface="Arial" panose="020B0604020202020204" pitchFamily="34" charset="0"/>
              <a:buChar char="•"/>
              <a:defRPr/>
            </a:pPr>
            <a:r>
              <a:rPr lang="en-US" dirty="0"/>
              <a:t>Very small, faintly staining, Gram negative </a:t>
            </a:r>
            <a:r>
              <a:rPr lang="en-US" dirty="0" err="1"/>
              <a:t>coccobacilli</a:t>
            </a:r>
            <a:r>
              <a:rPr lang="en-US" dirty="0"/>
              <a:t> from blood, bone marrow, or lymphoid tissue</a:t>
            </a:r>
          </a:p>
          <a:p>
            <a:pPr lvl="1" eaLnBrk="1" hangingPunct="1">
              <a:lnSpc>
                <a:spcPct val="90000"/>
              </a:lnSpc>
              <a:buFont typeface="Arial" panose="020B0604020202020204" pitchFamily="34" charset="0"/>
              <a:buChar char="•"/>
              <a:defRPr/>
            </a:pPr>
            <a:r>
              <a:rPr lang="en-US" dirty="0"/>
              <a:t>Slow growth on BAP, CHOC needing 2-3 days for colonies to appear</a:t>
            </a:r>
          </a:p>
          <a:p>
            <a:pPr lvl="1" eaLnBrk="1" hangingPunct="1">
              <a:lnSpc>
                <a:spcPct val="90000"/>
              </a:lnSpc>
              <a:buFont typeface="Arial" panose="020B0604020202020204" pitchFamily="34" charset="0"/>
              <a:buChar char="•"/>
              <a:defRPr/>
            </a:pPr>
            <a:r>
              <a:rPr lang="en-US" dirty="0"/>
              <a:t>Oxidase (+), </a:t>
            </a:r>
            <a:r>
              <a:rPr lang="en-US" dirty="0" err="1"/>
              <a:t>urease</a:t>
            </a:r>
            <a:r>
              <a:rPr lang="en-US" dirty="0"/>
              <a:t> (+), catalase (+)</a:t>
            </a:r>
          </a:p>
          <a:p>
            <a:pPr lvl="1" eaLnBrk="1" hangingPunct="1">
              <a:lnSpc>
                <a:spcPct val="90000"/>
              </a:lnSpc>
              <a:buFont typeface="Arial" panose="020B0604020202020204" pitchFamily="34" charset="0"/>
              <a:buChar char="•"/>
              <a:defRPr/>
            </a:pPr>
            <a:r>
              <a:rPr lang="en-US" dirty="0"/>
              <a:t>Satellite phenomenon- growth on BAP without need to satellite around </a:t>
            </a:r>
            <a:r>
              <a:rPr lang="en-US" i="1" dirty="0"/>
              <a:t>S. </a:t>
            </a:r>
            <a:r>
              <a:rPr lang="en-US" i="1" dirty="0" err="1"/>
              <a:t>aureus</a:t>
            </a:r>
            <a:r>
              <a:rPr lang="en-US" i="1" dirty="0"/>
              <a:t> </a:t>
            </a:r>
            <a:endParaRPr lang="en-US" sz="1600" i="1" dirty="0"/>
          </a:p>
          <a:p>
            <a:pPr lvl="1" eaLnBrk="1" hangingPunct="1">
              <a:lnSpc>
                <a:spcPct val="90000"/>
              </a:lnSpc>
              <a:buFont typeface="Wingdings" panose="05000000000000000000" pitchFamily="2" charset="2"/>
              <a:buNone/>
              <a:defRPr/>
            </a:pPr>
            <a:r>
              <a:rPr lang="en-US" dirty="0">
                <a:solidFill>
                  <a:srgbClr val="B42E34"/>
                </a:solidFill>
              </a:rPr>
              <a:t>And you cannot rule out </a:t>
            </a:r>
            <a:r>
              <a:rPr lang="en-US" i="1" dirty="0">
                <a:solidFill>
                  <a:srgbClr val="B42E34"/>
                </a:solidFill>
              </a:rPr>
              <a:t>Brucella</a:t>
            </a:r>
            <a:r>
              <a:rPr lang="en-US" dirty="0">
                <a:solidFill>
                  <a:srgbClr val="B42E34"/>
                </a:solidFill>
              </a:rPr>
              <a:t> spp. using the protocol flow chart…….</a:t>
            </a:r>
          </a:p>
        </p:txBody>
      </p:sp>
    </p:spTree>
    <p:extLst>
      <p:ext uri="{BB962C8B-B14F-4D97-AF65-F5344CB8AC3E}">
        <p14:creationId xmlns:p14="http://schemas.microsoft.com/office/powerpoint/2010/main" val="3850791390"/>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24291">
                                            <p:txEl>
                                              <p:pRg st="0" end="0"/>
                                            </p:txEl>
                                          </p:spTgt>
                                        </p:tgtEl>
                                        <p:attrNameLst>
                                          <p:attrName>style.visibility</p:attrName>
                                        </p:attrNameLst>
                                      </p:cBhvr>
                                      <p:to>
                                        <p:strVal val="visible"/>
                                      </p:to>
                                    </p:set>
                                    <p:animEffect transition="in" filter="box(in)">
                                      <p:cBhvr>
                                        <p:cTn id="7" dur="500"/>
                                        <p:tgtEl>
                                          <p:spTgt spid="524291">
                                            <p:txEl>
                                              <p:pRg st="0" end="0"/>
                                            </p:txEl>
                                          </p:spTgt>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24291">
                                            <p:txEl>
                                              <p:pRg st="2" end="2"/>
                                            </p:txEl>
                                          </p:spTgt>
                                        </p:tgtEl>
                                        <p:attrNameLst>
                                          <p:attrName>style.visibility</p:attrName>
                                        </p:attrNameLst>
                                      </p:cBhvr>
                                      <p:to>
                                        <p:strVal val="visible"/>
                                      </p:to>
                                    </p:set>
                                    <p:animEffect transition="in" filter="box(in)">
                                      <p:cBhvr>
                                        <p:cTn id="10" dur="500"/>
                                        <p:tgtEl>
                                          <p:spTgt spid="524291">
                                            <p:txEl>
                                              <p:pRg st="2" end="2"/>
                                            </p:txEl>
                                          </p:spTgt>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524291">
                                            <p:txEl>
                                              <p:pRg st="3" end="3"/>
                                            </p:txEl>
                                          </p:spTgt>
                                        </p:tgtEl>
                                        <p:attrNameLst>
                                          <p:attrName>style.visibility</p:attrName>
                                        </p:attrNameLst>
                                      </p:cBhvr>
                                      <p:to>
                                        <p:strVal val="visible"/>
                                      </p:to>
                                    </p:set>
                                    <p:animEffect transition="in" filter="box(in)">
                                      <p:cBhvr>
                                        <p:cTn id="13" dur="500"/>
                                        <p:tgtEl>
                                          <p:spTgt spid="524291">
                                            <p:txEl>
                                              <p:pRg st="3" end="3"/>
                                            </p:txEl>
                                          </p:spTgt>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524291">
                                            <p:txEl>
                                              <p:pRg st="4" end="4"/>
                                            </p:txEl>
                                          </p:spTgt>
                                        </p:tgtEl>
                                        <p:attrNameLst>
                                          <p:attrName>style.visibility</p:attrName>
                                        </p:attrNameLst>
                                      </p:cBhvr>
                                      <p:to>
                                        <p:strVal val="visible"/>
                                      </p:to>
                                    </p:set>
                                    <p:animEffect transition="in" filter="box(in)">
                                      <p:cBhvr>
                                        <p:cTn id="16" dur="500"/>
                                        <p:tgtEl>
                                          <p:spTgt spid="524291">
                                            <p:txEl>
                                              <p:pRg st="4" end="4"/>
                                            </p:txEl>
                                          </p:spTgt>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524291">
                                            <p:txEl>
                                              <p:pRg st="5" end="5"/>
                                            </p:txEl>
                                          </p:spTgt>
                                        </p:tgtEl>
                                        <p:attrNameLst>
                                          <p:attrName>style.visibility</p:attrName>
                                        </p:attrNameLst>
                                      </p:cBhvr>
                                      <p:to>
                                        <p:strVal val="visible"/>
                                      </p:to>
                                    </p:set>
                                    <p:animEffect transition="in" filter="box(in)">
                                      <p:cBhvr>
                                        <p:cTn id="19" dur="500"/>
                                        <p:tgtEl>
                                          <p:spTgt spid="524291">
                                            <p:txEl>
                                              <p:pRg st="5" end="5"/>
                                            </p:txEl>
                                          </p:spTgt>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524291">
                                            <p:txEl>
                                              <p:pRg st="6" end="6"/>
                                            </p:txEl>
                                          </p:spTgt>
                                        </p:tgtEl>
                                        <p:attrNameLst>
                                          <p:attrName>style.visibility</p:attrName>
                                        </p:attrNameLst>
                                      </p:cBhvr>
                                      <p:to>
                                        <p:strVal val="visible"/>
                                      </p:to>
                                    </p:set>
                                    <p:animEffect transition="in" filter="box(in)">
                                      <p:cBhvr>
                                        <p:cTn id="22" dur="500"/>
                                        <p:tgtEl>
                                          <p:spTgt spid="5242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4291"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0434" name="Rectangle 2">
            <a:extLst>
              <a:ext uri="{FF2B5EF4-FFF2-40B4-BE49-F238E27FC236}">
                <a16:creationId xmlns:a16="http://schemas.microsoft.com/office/drawing/2014/main" id="{ACDA964D-51C4-4E29-90FD-3D970EEFAD3A}"/>
              </a:ext>
            </a:extLst>
          </p:cNvPr>
          <p:cNvSpPr>
            <a:spLocks noGrp="1" noChangeArrowheads="1"/>
          </p:cNvSpPr>
          <p:nvPr>
            <p:ph idx="1"/>
          </p:nvPr>
        </p:nvSpPr>
        <p:spPr>
          <a:xfrm>
            <a:off x="1714500" y="2228851"/>
            <a:ext cx="8407400" cy="1742015"/>
          </a:xfrm>
        </p:spPr>
        <p:txBody>
          <a:bodyPr/>
          <a:lstStyle/>
          <a:p>
            <a:pPr eaLnBrk="1" hangingPunct="1">
              <a:lnSpc>
                <a:spcPct val="35000"/>
              </a:lnSpc>
              <a:defRPr/>
            </a:pPr>
            <a:endParaRPr lang="en-US" dirty="0"/>
          </a:p>
          <a:p>
            <a:pPr algn="ctr" eaLnBrk="1" hangingPunct="1">
              <a:buFont typeface="Wingdings" panose="05000000000000000000" pitchFamily="2" charset="2"/>
              <a:buNone/>
              <a:defRPr/>
            </a:pPr>
            <a:r>
              <a:rPr lang="en-US" sz="4000" dirty="0">
                <a:solidFill>
                  <a:schemeClr val="accent1"/>
                </a:solidFill>
              </a:rPr>
              <a:t>CONTACT YOUR LRN </a:t>
            </a:r>
            <a:endParaRPr lang="en-US" sz="4000" dirty="0" smtClean="0">
              <a:solidFill>
                <a:schemeClr val="accent1"/>
              </a:solidFill>
            </a:endParaRPr>
          </a:p>
          <a:p>
            <a:pPr algn="ctr" eaLnBrk="1" hangingPunct="1">
              <a:buFont typeface="Wingdings" panose="05000000000000000000" pitchFamily="2" charset="2"/>
              <a:buNone/>
              <a:defRPr/>
            </a:pPr>
            <a:r>
              <a:rPr lang="en-US" sz="4000" dirty="0" smtClean="0">
                <a:solidFill>
                  <a:schemeClr val="accent1"/>
                </a:solidFill>
              </a:rPr>
              <a:t>reference </a:t>
            </a:r>
            <a:r>
              <a:rPr lang="en-US" sz="4000" dirty="0">
                <a:solidFill>
                  <a:schemeClr val="accent1"/>
                </a:solidFill>
              </a:rPr>
              <a:t>laboratory</a:t>
            </a:r>
          </a:p>
        </p:txBody>
      </p:sp>
    </p:spTree>
    <p:extLst>
      <p:ext uri="{BB962C8B-B14F-4D97-AF65-F5344CB8AC3E}">
        <p14:creationId xmlns:p14="http://schemas.microsoft.com/office/powerpoint/2010/main" val="2865827909"/>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170434">
                                            <p:txEl>
                                              <p:pRg st="1" end="1"/>
                                            </p:txEl>
                                          </p:spTgt>
                                        </p:tgtEl>
                                        <p:attrNameLst>
                                          <p:attrName>style.visibility</p:attrName>
                                        </p:attrNameLst>
                                      </p:cBhvr>
                                      <p:to>
                                        <p:strVal val="visible"/>
                                      </p:to>
                                    </p:set>
                                    <p:anim calcmode="lin" valueType="num">
                                      <p:cBhvr>
                                        <p:cTn id="7" dur="500" fill="hold"/>
                                        <p:tgtEl>
                                          <p:spTgt spid="1170434">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170434">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170434">
                                            <p:txEl>
                                              <p:pRg st="1" end="1"/>
                                            </p:txEl>
                                          </p:spTgt>
                                        </p:tgtEl>
                                      </p:cBhvr>
                                    </p:animEffect>
                                  </p:childTnLst>
                                </p:cTn>
                              </p:par>
                            </p:childTnLst>
                          </p:cTn>
                        </p:par>
                        <p:par>
                          <p:cTn id="10" fill="hold">
                            <p:stCondLst>
                              <p:cond delay="500"/>
                            </p:stCondLst>
                            <p:childTnLst>
                              <p:par>
                                <p:cTn id="11" presetID="53" presetClass="entr" presetSubtype="0" fill="hold" grpId="0" nodeType="afterEffect">
                                  <p:stCondLst>
                                    <p:cond delay="0"/>
                                  </p:stCondLst>
                                  <p:childTnLst>
                                    <p:set>
                                      <p:cBhvr>
                                        <p:cTn id="12" dur="1" fill="hold">
                                          <p:stCondLst>
                                            <p:cond delay="0"/>
                                          </p:stCondLst>
                                        </p:cTn>
                                        <p:tgtEl>
                                          <p:spTgt spid="1170434">
                                            <p:txEl>
                                              <p:pRg st="2" end="2"/>
                                            </p:txEl>
                                          </p:spTgt>
                                        </p:tgtEl>
                                        <p:attrNameLst>
                                          <p:attrName>style.visibility</p:attrName>
                                        </p:attrNameLst>
                                      </p:cBhvr>
                                      <p:to>
                                        <p:strVal val="visible"/>
                                      </p:to>
                                    </p:set>
                                    <p:anim calcmode="lin" valueType="num">
                                      <p:cBhvr>
                                        <p:cTn id="13" dur="500" fill="hold"/>
                                        <p:tgtEl>
                                          <p:spTgt spid="1170434">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1170434">
                                            <p:txEl>
                                              <p:pRg st="2" end="2"/>
                                            </p:txEl>
                                          </p:spTgt>
                                        </p:tgtEl>
                                        <p:attrNameLst>
                                          <p:attrName>ppt_h</p:attrName>
                                        </p:attrNameLst>
                                      </p:cBhvr>
                                      <p:tavLst>
                                        <p:tav tm="0">
                                          <p:val>
                                            <p:fltVal val="0"/>
                                          </p:val>
                                        </p:tav>
                                        <p:tav tm="100000">
                                          <p:val>
                                            <p:strVal val="#ppt_h"/>
                                          </p:val>
                                        </p:tav>
                                      </p:tavLst>
                                    </p:anim>
                                    <p:animEffect transition="in" filter="fade">
                                      <p:cBhvr>
                                        <p:cTn id="15" dur="500"/>
                                        <p:tgtEl>
                                          <p:spTgt spid="117043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0434"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BDEEBA12-9D78-44B6-9F4F-EE02876EB349}"/>
              </a:ext>
            </a:extLst>
          </p:cNvPr>
          <p:cNvSpPr>
            <a:spLocks noGrp="1" noRot="1" noChangeArrowheads="1"/>
          </p:cNvSpPr>
          <p:nvPr>
            <p:ph type="title"/>
          </p:nvPr>
        </p:nvSpPr>
        <p:spPr>
          <a:xfrm>
            <a:off x="609600" y="304800"/>
            <a:ext cx="10972800" cy="661720"/>
          </a:xfrm>
        </p:spPr>
        <p:txBody>
          <a:bodyPr/>
          <a:lstStyle/>
          <a:p>
            <a:pPr eaLnBrk="1" hangingPunct="1">
              <a:defRPr/>
            </a:pPr>
            <a:r>
              <a:rPr lang="en-US" dirty="0">
                <a:solidFill>
                  <a:srgbClr val="00A0AF"/>
                </a:solidFill>
                <a:latin typeface="+mj-lt"/>
              </a:rPr>
              <a:t>CLINICAL SIGNIFICANCE AND BIOTERRORISM</a:t>
            </a:r>
          </a:p>
        </p:txBody>
      </p:sp>
      <p:sp>
        <p:nvSpPr>
          <p:cNvPr id="34819" name="Rectangle 3">
            <a:extLst>
              <a:ext uri="{FF2B5EF4-FFF2-40B4-BE49-F238E27FC236}">
                <a16:creationId xmlns:a16="http://schemas.microsoft.com/office/drawing/2014/main" id="{3292FF28-64B4-480E-A586-E5597E3FF344}"/>
              </a:ext>
            </a:extLst>
          </p:cNvPr>
          <p:cNvSpPr>
            <a:spLocks noChangeArrowheads="1"/>
          </p:cNvSpPr>
          <p:nvPr/>
        </p:nvSpPr>
        <p:spPr bwMode="auto">
          <a:xfrm>
            <a:off x="1638300" y="2057400"/>
            <a:ext cx="9069388" cy="4114800"/>
          </a:xfrm>
          <a:prstGeom prst="rect">
            <a:avLst/>
          </a:prstGeom>
          <a:noFill/>
          <a:ln w="9525">
            <a:noFill/>
            <a:miter lim="800000"/>
            <a:headEnd/>
            <a:tailEnd/>
          </a:ln>
        </p:spPr>
        <p:txBody>
          <a:bodyPr/>
          <a:lstStyle/>
          <a:p>
            <a:pPr marL="342900" indent="-342900">
              <a:spcBef>
                <a:spcPct val="20000"/>
              </a:spcBef>
              <a:buClr>
                <a:schemeClr val="hlink"/>
              </a:buClr>
              <a:buSzPct val="70000"/>
              <a:buFont typeface="Wingdings" pitchFamily="2" charset="2"/>
              <a:buChar char="n"/>
              <a:defRPr/>
            </a:pPr>
            <a:r>
              <a:rPr lang="en-US" sz="2800" i="1" dirty="0">
                <a:latin typeface="Arial" charset="0"/>
              </a:rPr>
              <a:t>B. </a:t>
            </a:r>
            <a:r>
              <a:rPr lang="en-US" sz="2800" i="1" dirty="0" err="1">
                <a:latin typeface="Arial" charset="0"/>
              </a:rPr>
              <a:t>melitensis</a:t>
            </a:r>
            <a:r>
              <a:rPr lang="en-US" sz="2800" dirty="0">
                <a:latin typeface="Arial" charset="0"/>
              </a:rPr>
              <a:t>; (goats, sheep, camels) most severe and more acute</a:t>
            </a:r>
          </a:p>
          <a:p>
            <a:pPr marL="342900" indent="-342900">
              <a:spcBef>
                <a:spcPct val="20000"/>
              </a:spcBef>
              <a:buClr>
                <a:schemeClr val="hlink"/>
              </a:buClr>
              <a:buSzPct val="70000"/>
              <a:buFont typeface="Wingdings" pitchFamily="2" charset="2"/>
              <a:buChar char="n"/>
              <a:defRPr/>
            </a:pPr>
            <a:r>
              <a:rPr lang="en-US" sz="2800" i="1" dirty="0">
                <a:latin typeface="Arial" charset="0"/>
              </a:rPr>
              <a:t>B. </a:t>
            </a:r>
            <a:r>
              <a:rPr lang="en-US" sz="2800" i="1" dirty="0" err="1">
                <a:latin typeface="Arial" charset="0"/>
              </a:rPr>
              <a:t>abortus</a:t>
            </a:r>
            <a:r>
              <a:rPr lang="en-US" sz="2800" dirty="0">
                <a:latin typeface="Arial" charset="0"/>
              </a:rPr>
              <a:t>; (cattle) more chronic</a:t>
            </a:r>
          </a:p>
          <a:p>
            <a:pPr marL="342900" indent="-342900">
              <a:spcBef>
                <a:spcPct val="20000"/>
              </a:spcBef>
              <a:buClr>
                <a:schemeClr val="hlink"/>
              </a:buClr>
              <a:buSzPct val="70000"/>
              <a:buFont typeface="Wingdings" pitchFamily="2" charset="2"/>
              <a:buChar char="n"/>
              <a:defRPr/>
            </a:pPr>
            <a:r>
              <a:rPr lang="en-US" sz="2800" i="1" dirty="0">
                <a:latin typeface="Arial" charset="0"/>
              </a:rPr>
              <a:t>B. </a:t>
            </a:r>
            <a:r>
              <a:rPr lang="en-US" sz="2800" i="1" dirty="0" err="1">
                <a:latin typeface="Arial" charset="0"/>
              </a:rPr>
              <a:t>suis</a:t>
            </a:r>
            <a:r>
              <a:rPr lang="en-US" sz="2800" dirty="0">
                <a:latin typeface="Arial" charset="0"/>
              </a:rPr>
              <a:t>; (pigs) severe, associated with </a:t>
            </a:r>
            <a:r>
              <a:rPr lang="en-US" sz="2800" dirty="0" err="1">
                <a:latin typeface="Arial" charset="0"/>
              </a:rPr>
              <a:t>osteomyelitis</a:t>
            </a:r>
            <a:endParaRPr lang="en-US" sz="2800" dirty="0">
              <a:latin typeface="Arial" charset="0"/>
            </a:endParaRPr>
          </a:p>
          <a:p>
            <a:pPr marL="342900" indent="-342900">
              <a:spcBef>
                <a:spcPct val="20000"/>
              </a:spcBef>
              <a:buClr>
                <a:schemeClr val="hlink"/>
              </a:buClr>
              <a:buSzPct val="70000"/>
              <a:buFont typeface="Wingdings" pitchFamily="2" charset="2"/>
              <a:buChar char="n"/>
              <a:defRPr/>
            </a:pPr>
            <a:r>
              <a:rPr lang="en-US" sz="2800" i="1" dirty="0">
                <a:latin typeface="Arial" charset="0"/>
              </a:rPr>
              <a:t>B. </a:t>
            </a:r>
            <a:r>
              <a:rPr lang="en-US" sz="2800" i="1" dirty="0" err="1">
                <a:latin typeface="Arial" charset="0"/>
              </a:rPr>
              <a:t>canis</a:t>
            </a:r>
            <a:r>
              <a:rPr lang="en-US" sz="2800" dirty="0">
                <a:latin typeface="Arial" charset="0"/>
              </a:rPr>
              <a:t>; (dogs) very rare in humans</a:t>
            </a:r>
          </a:p>
          <a:p>
            <a:pPr marL="342900" indent="-342900">
              <a:spcBef>
                <a:spcPct val="20000"/>
              </a:spcBef>
              <a:buClr>
                <a:schemeClr val="hlink"/>
              </a:buClr>
              <a:buSzPct val="70000"/>
              <a:buFont typeface="Wingdings" pitchFamily="2" charset="2"/>
              <a:buChar char="n"/>
              <a:defRPr/>
            </a:pPr>
            <a:r>
              <a:rPr lang="en-US" sz="2800" i="1" dirty="0">
                <a:latin typeface="Arial" charset="0"/>
              </a:rPr>
              <a:t>B. </a:t>
            </a:r>
            <a:r>
              <a:rPr lang="en-US" sz="2800" i="1" dirty="0" err="1">
                <a:latin typeface="Arial" charset="0"/>
              </a:rPr>
              <a:t>melitensis</a:t>
            </a:r>
            <a:r>
              <a:rPr lang="en-US" sz="2800" dirty="0">
                <a:latin typeface="Arial" charset="0"/>
              </a:rPr>
              <a:t> and </a:t>
            </a:r>
            <a:r>
              <a:rPr lang="en-US" sz="2800" i="1" dirty="0">
                <a:latin typeface="Arial" charset="0"/>
              </a:rPr>
              <a:t>B. </a:t>
            </a:r>
            <a:r>
              <a:rPr lang="en-US" sz="2800" i="1" dirty="0" err="1">
                <a:latin typeface="Arial" charset="0"/>
              </a:rPr>
              <a:t>suis</a:t>
            </a:r>
            <a:r>
              <a:rPr lang="en-US" sz="2800" i="1" dirty="0">
                <a:latin typeface="Arial" charset="0"/>
              </a:rPr>
              <a:t>:</a:t>
            </a:r>
            <a:r>
              <a:rPr lang="en-US" sz="2800" dirty="0">
                <a:latin typeface="Arial" charset="0"/>
              </a:rPr>
              <a:t> BT agents of concern</a:t>
            </a:r>
          </a:p>
          <a:p>
            <a:pPr marL="742950" lvl="1" indent="-285750">
              <a:spcBef>
                <a:spcPct val="20000"/>
              </a:spcBef>
              <a:buClr>
                <a:schemeClr val="accent2"/>
              </a:buClr>
              <a:buSzPct val="70000"/>
              <a:buFont typeface="Wingdings" pitchFamily="2" charset="2"/>
              <a:buChar char="n"/>
              <a:defRPr/>
            </a:pPr>
            <a:r>
              <a:rPr lang="en-US" dirty="0">
                <a:latin typeface="Arial" charset="0"/>
              </a:rPr>
              <a:t>most easily aerosolized </a:t>
            </a:r>
          </a:p>
          <a:p>
            <a:pPr marL="742950" lvl="1" indent="-285750">
              <a:spcBef>
                <a:spcPct val="20000"/>
              </a:spcBef>
              <a:buClr>
                <a:schemeClr val="accent2"/>
              </a:buClr>
              <a:buSzPct val="70000"/>
              <a:buFont typeface="Wingdings" pitchFamily="2" charset="2"/>
              <a:buChar char="n"/>
              <a:defRPr/>
            </a:pPr>
            <a:r>
              <a:rPr lang="en-US" dirty="0">
                <a:latin typeface="Arial" charset="0"/>
              </a:rPr>
              <a:t>studied as biological weapons agents</a:t>
            </a:r>
          </a:p>
          <a:p>
            <a:pPr marL="742950" lvl="1" indent="-285750">
              <a:spcBef>
                <a:spcPct val="20000"/>
              </a:spcBef>
              <a:buClr>
                <a:schemeClr val="accent2"/>
              </a:buClr>
              <a:buSzPct val="70000"/>
              <a:buFont typeface="Wingdings" pitchFamily="2" charset="2"/>
              <a:buChar char="n"/>
              <a:defRPr/>
            </a:pPr>
            <a:r>
              <a:rPr lang="en-US" dirty="0">
                <a:latin typeface="Arial" charset="0"/>
              </a:rPr>
              <a:t>causes high morbidity</a:t>
            </a:r>
          </a:p>
        </p:txBody>
      </p:sp>
    </p:spTree>
    <p:extLst>
      <p:ext uri="{BB962C8B-B14F-4D97-AF65-F5344CB8AC3E}">
        <p14:creationId xmlns:p14="http://schemas.microsoft.com/office/powerpoint/2010/main" val="3306779699"/>
      </p:ext>
    </p:extLst>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BC918CEA-8432-4BA2-AEAF-EA1D42AE461E}"/>
              </a:ext>
            </a:extLst>
          </p:cNvPr>
          <p:cNvSpPr>
            <a:spLocks noGrp="1" noRot="1" noChangeArrowheads="1"/>
          </p:cNvSpPr>
          <p:nvPr>
            <p:ph type="title"/>
          </p:nvPr>
        </p:nvSpPr>
        <p:spPr>
          <a:xfrm>
            <a:off x="1611313" y="455613"/>
            <a:ext cx="8843962" cy="707886"/>
          </a:xfrm>
        </p:spPr>
        <p:txBody>
          <a:bodyPr/>
          <a:lstStyle/>
          <a:p>
            <a:pPr eaLnBrk="1" hangingPunct="1">
              <a:defRPr/>
            </a:pPr>
            <a:r>
              <a:rPr lang="en-US" sz="4300" dirty="0" smtClean="0">
                <a:solidFill>
                  <a:srgbClr val="00A0AF"/>
                </a:solidFill>
                <a:latin typeface="+mj-lt"/>
              </a:rPr>
              <a:t>BRUCELLOSIS: TRANSMISSION</a:t>
            </a:r>
            <a:endParaRPr lang="en-US" sz="4300" dirty="0">
              <a:solidFill>
                <a:srgbClr val="00A0AF"/>
              </a:solidFill>
              <a:latin typeface="+mj-lt"/>
            </a:endParaRPr>
          </a:p>
        </p:txBody>
      </p:sp>
      <p:sp>
        <p:nvSpPr>
          <p:cNvPr id="30723" name="Rectangle 3">
            <a:extLst>
              <a:ext uri="{FF2B5EF4-FFF2-40B4-BE49-F238E27FC236}">
                <a16:creationId xmlns:a16="http://schemas.microsoft.com/office/drawing/2014/main" id="{844E8F95-24C7-467A-8486-5E5F57DD227E}"/>
              </a:ext>
            </a:extLst>
          </p:cNvPr>
          <p:cNvSpPr>
            <a:spLocks noGrp="1" noChangeArrowheads="1"/>
          </p:cNvSpPr>
          <p:nvPr>
            <p:ph idx="1"/>
          </p:nvPr>
        </p:nvSpPr>
        <p:spPr>
          <a:xfrm>
            <a:off x="1724025" y="1828800"/>
            <a:ext cx="8743950" cy="3428631"/>
          </a:xfrm>
        </p:spPr>
        <p:txBody>
          <a:bodyPr/>
          <a:lstStyle/>
          <a:p>
            <a:pPr eaLnBrk="1" hangingPunct="1">
              <a:lnSpc>
                <a:spcPct val="90000"/>
              </a:lnSpc>
              <a:defRPr/>
            </a:pPr>
            <a:r>
              <a:rPr lang="en-US" dirty="0">
                <a:latin typeface="Arial" charset="0"/>
              </a:rPr>
              <a:t>Ingestion-Unpasteurized dairy products</a:t>
            </a:r>
          </a:p>
          <a:p>
            <a:pPr lvl="1" eaLnBrk="1" hangingPunct="1">
              <a:lnSpc>
                <a:spcPct val="90000"/>
              </a:lnSpc>
              <a:defRPr/>
            </a:pPr>
            <a:r>
              <a:rPr lang="en-US" dirty="0">
                <a:latin typeface="Arial" charset="0"/>
              </a:rPr>
              <a:t>The </a:t>
            </a:r>
            <a:r>
              <a:rPr lang="en-US" dirty="0">
                <a:solidFill>
                  <a:schemeClr val="accent1"/>
                </a:solidFill>
                <a:latin typeface="Arial" charset="0"/>
              </a:rPr>
              <a:t>most common </a:t>
            </a:r>
            <a:r>
              <a:rPr lang="en-US" dirty="0">
                <a:latin typeface="Arial" charset="0"/>
              </a:rPr>
              <a:t>mode of transmission</a:t>
            </a:r>
          </a:p>
          <a:p>
            <a:pPr eaLnBrk="1" hangingPunct="1">
              <a:lnSpc>
                <a:spcPct val="90000"/>
              </a:lnSpc>
              <a:defRPr/>
            </a:pPr>
            <a:r>
              <a:rPr lang="en-US" dirty="0">
                <a:latin typeface="Arial" charset="0"/>
              </a:rPr>
              <a:t>Direct skin contact</a:t>
            </a:r>
          </a:p>
          <a:p>
            <a:pPr lvl="1" eaLnBrk="1" hangingPunct="1">
              <a:lnSpc>
                <a:spcPct val="90000"/>
              </a:lnSpc>
              <a:defRPr/>
            </a:pPr>
            <a:r>
              <a:rPr lang="en-US" dirty="0">
                <a:latin typeface="Arial" charset="0"/>
              </a:rPr>
              <a:t>Occupational hazard for farmers, butchers, veterinarians, hunters, and laboratory personnel</a:t>
            </a:r>
          </a:p>
          <a:p>
            <a:pPr eaLnBrk="1" hangingPunct="1">
              <a:lnSpc>
                <a:spcPct val="90000"/>
              </a:lnSpc>
              <a:defRPr/>
            </a:pPr>
            <a:r>
              <a:rPr lang="en-US" dirty="0">
                <a:latin typeface="Arial" charset="0"/>
              </a:rPr>
              <a:t>Aerosols </a:t>
            </a:r>
          </a:p>
          <a:p>
            <a:pPr lvl="1" eaLnBrk="1" hangingPunct="1">
              <a:lnSpc>
                <a:spcPct val="90000"/>
              </a:lnSpc>
              <a:defRPr/>
            </a:pPr>
            <a:r>
              <a:rPr lang="en-US" dirty="0">
                <a:latin typeface="Arial" charset="0"/>
              </a:rPr>
              <a:t>Highly infectious; easily aerosolized</a:t>
            </a:r>
          </a:p>
        </p:txBody>
      </p:sp>
    </p:spTree>
    <p:extLst>
      <p:ext uri="{BB962C8B-B14F-4D97-AF65-F5344CB8AC3E}">
        <p14:creationId xmlns:p14="http://schemas.microsoft.com/office/powerpoint/2010/main" val="1433897140"/>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8F39EFD-CF5B-46C8-A6C1-0EE540832CE4}"/>
              </a:ext>
            </a:extLst>
          </p:cNvPr>
          <p:cNvSpPr>
            <a:spLocks noGrp="1" noChangeArrowheads="1"/>
          </p:cNvSpPr>
          <p:nvPr>
            <p:ph type="title"/>
          </p:nvPr>
        </p:nvSpPr>
        <p:spPr>
          <a:xfrm>
            <a:off x="533400" y="274639"/>
            <a:ext cx="10820400" cy="1277273"/>
          </a:xfrm>
        </p:spPr>
        <p:txBody>
          <a:bodyPr/>
          <a:lstStyle/>
          <a:p>
            <a:pPr algn="l" eaLnBrk="1" hangingPunct="1">
              <a:defRPr/>
            </a:pPr>
            <a:r>
              <a:rPr lang="en-US" dirty="0"/>
              <a:t>Sentinel Laboratory Procedures for </a:t>
            </a:r>
            <a:r>
              <a:rPr lang="en-US" i="1" dirty="0"/>
              <a:t>Brucella </a:t>
            </a:r>
            <a:r>
              <a:rPr lang="en-US" dirty="0"/>
              <a:t>spp</a:t>
            </a:r>
            <a:r>
              <a:rPr lang="en-US" sz="2200" i="1" dirty="0"/>
              <a:t>.</a:t>
            </a:r>
          </a:p>
        </p:txBody>
      </p:sp>
      <p:sp>
        <p:nvSpPr>
          <p:cNvPr id="79874" name="Rectangle 3">
            <a:extLst>
              <a:ext uri="{FF2B5EF4-FFF2-40B4-BE49-F238E27FC236}">
                <a16:creationId xmlns:a16="http://schemas.microsoft.com/office/drawing/2014/main" id="{2BE1D80A-697B-403D-B92F-0C583DAA3898}"/>
              </a:ext>
            </a:extLst>
          </p:cNvPr>
          <p:cNvSpPr>
            <a:spLocks noGrp="1" noChangeArrowheads="1"/>
          </p:cNvSpPr>
          <p:nvPr>
            <p:ph idx="1"/>
          </p:nvPr>
        </p:nvSpPr>
        <p:spPr>
          <a:xfrm>
            <a:off x="2017714" y="2108200"/>
            <a:ext cx="8548687" cy="3884140"/>
          </a:xfrm>
        </p:spPr>
        <p:txBody>
          <a:bodyPr/>
          <a:lstStyle/>
          <a:p>
            <a:pPr marL="0" indent="0" eaLnBrk="1" hangingPunct="1">
              <a:buNone/>
              <a:defRPr/>
            </a:pPr>
            <a:r>
              <a:rPr lang="en-US" sz="2800" dirty="0"/>
              <a:t>In a Sentinel Laboratory, you could encounter this</a:t>
            </a:r>
          </a:p>
          <a:p>
            <a:pPr marL="0" indent="0" eaLnBrk="1" hangingPunct="1">
              <a:buNone/>
              <a:defRPr/>
            </a:pPr>
            <a:r>
              <a:rPr lang="en-US" sz="2800" dirty="0"/>
              <a:t>organism in:</a:t>
            </a:r>
          </a:p>
          <a:p>
            <a:pPr algn="ctr" eaLnBrk="1" hangingPunct="1">
              <a:defRPr/>
            </a:pPr>
            <a:endParaRPr lang="en-US" sz="1400" dirty="0"/>
          </a:p>
          <a:p>
            <a:pPr marL="1291590" lvl="2" indent="-514350">
              <a:defRPr/>
            </a:pPr>
            <a:r>
              <a:rPr lang="en-US" sz="2800" dirty="0"/>
              <a:t>Bone Marrow or whole blood</a:t>
            </a:r>
          </a:p>
          <a:p>
            <a:pPr marL="1291590" lvl="2" indent="-514350">
              <a:defRPr/>
            </a:pPr>
            <a:r>
              <a:rPr lang="en-US" sz="2800" dirty="0"/>
              <a:t>Joint or abdominal fluid </a:t>
            </a:r>
          </a:p>
          <a:p>
            <a:pPr marL="1291590" lvl="2" indent="-514350">
              <a:defRPr/>
            </a:pPr>
            <a:r>
              <a:rPr lang="en-US" sz="2800" dirty="0"/>
              <a:t>Spleen, liver abscesses</a:t>
            </a:r>
          </a:p>
          <a:p>
            <a:pPr marL="1291590" lvl="2" indent="-514350">
              <a:defRPr/>
            </a:pPr>
            <a:r>
              <a:rPr lang="en-US" sz="2800" dirty="0"/>
              <a:t>Rarely sputum</a:t>
            </a:r>
          </a:p>
          <a:p>
            <a:pPr marL="1291590" lvl="2" indent="-514350">
              <a:defRPr/>
            </a:pPr>
            <a:r>
              <a:rPr lang="en-US" sz="2800" dirty="0"/>
              <a:t>Serum used for antibody titers</a:t>
            </a:r>
          </a:p>
        </p:txBody>
      </p:sp>
    </p:spTree>
    <p:extLst>
      <p:ext uri="{BB962C8B-B14F-4D97-AF65-F5344CB8AC3E}">
        <p14:creationId xmlns:p14="http://schemas.microsoft.com/office/powerpoint/2010/main" val="3892856449"/>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9874">
                                            <p:txEl>
                                              <p:pRg st="3" end="3"/>
                                            </p:txEl>
                                          </p:spTgt>
                                        </p:tgtEl>
                                        <p:attrNameLst>
                                          <p:attrName>style.visibility</p:attrName>
                                        </p:attrNameLst>
                                      </p:cBhvr>
                                      <p:to>
                                        <p:strVal val="visible"/>
                                      </p:to>
                                    </p:set>
                                    <p:anim calcmode="lin" valueType="num">
                                      <p:cBhvr additive="base">
                                        <p:cTn id="7" dur="500" fill="hold"/>
                                        <p:tgtEl>
                                          <p:spTgt spid="79874">
                                            <p:txEl>
                                              <p:pRg st="3" end="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9874">
                                            <p:txEl>
                                              <p:pRg st="3" end="3"/>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9874">
                                            <p:txEl>
                                              <p:pRg st="4" end="4"/>
                                            </p:txEl>
                                          </p:spTgt>
                                        </p:tgtEl>
                                        <p:attrNameLst>
                                          <p:attrName>style.visibility</p:attrName>
                                        </p:attrNameLst>
                                      </p:cBhvr>
                                      <p:to>
                                        <p:strVal val="visible"/>
                                      </p:to>
                                    </p:set>
                                    <p:anim calcmode="lin" valueType="num">
                                      <p:cBhvr additive="base">
                                        <p:cTn id="11" dur="500" fill="hold"/>
                                        <p:tgtEl>
                                          <p:spTgt spid="79874">
                                            <p:txEl>
                                              <p:pRg st="4" end="4"/>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79874">
                                            <p:txEl>
                                              <p:pRg st="4" end="4"/>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9874">
                                            <p:txEl>
                                              <p:pRg st="5" end="5"/>
                                            </p:txEl>
                                          </p:spTgt>
                                        </p:tgtEl>
                                        <p:attrNameLst>
                                          <p:attrName>style.visibility</p:attrName>
                                        </p:attrNameLst>
                                      </p:cBhvr>
                                      <p:to>
                                        <p:strVal val="visible"/>
                                      </p:to>
                                    </p:set>
                                    <p:anim calcmode="lin" valueType="num">
                                      <p:cBhvr additive="base">
                                        <p:cTn id="15" dur="500" fill="hold"/>
                                        <p:tgtEl>
                                          <p:spTgt spid="79874">
                                            <p:txEl>
                                              <p:pRg st="5" end="5"/>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79874">
                                            <p:txEl>
                                              <p:pRg st="5" end="5"/>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79874">
                                            <p:txEl>
                                              <p:pRg st="6" end="6"/>
                                            </p:txEl>
                                          </p:spTgt>
                                        </p:tgtEl>
                                        <p:attrNameLst>
                                          <p:attrName>style.visibility</p:attrName>
                                        </p:attrNameLst>
                                      </p:cBhvr>
                                      <p:to>
                                        <p:strVal val="visible"/>
                                      </p:to>
                                    </p:set>
                                    <p:anim calcmode="lin" valueType="num">
                                      <p:cBhvr additive="base">
                                        <p:cTn id="19" dur="500" fill="hold"/>
                                        <p:tgtEl>
                                          <p:spTgt spid="79874">
                                            <p:txEl>
                                              <p:pRg st="6" end="6"/>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9874">
                                            <p:txEl>
                                              <p:pRg st="6" end="6"/>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79874">
                                            <p:txEl>
                                              <p:pRg st="7" end="7"/>
                                            </p:txEl>
                                          </p:spTgt>
                                        </p:tgtEl>
                                        <p:attrNameLst>
                                          <p:attrName>style.visibility</p:attrName>
                                        </p:attrNameLst>
                                      </p:cBhvr>
                                      <p:to>
                                        <p:strVal val="visible"/>
                                      </p:to>
                                    </p:set>
                                    <p:anim calcmode="lin" valueType="num">
                                      <p:cBhvr additive="base">
                                        <p:cTn id="23" dur="500" fill="hold"/>
                                        <p:tgtEl>
                                          <p:spTgt spid="79874">
                                            <p:txEl>
                                              <p:pRg st="7" end="7"/>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79874">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8CC0DC48-14CD-495F-82AD-64A8088504B4}"/>
              </a:ext>
            </a:extLst>
          </p:cNvPr>
          <p:cNvSpPr>
            <a:spLocks noGrp="1" noChangeArrowheads="1"/>
          </p:cNvSpPr>
          <p:nvPr>
            <p:ph type="title"/>
          </p:nvPr>
        </p:nvSpPr>
        <p:spPr>
          <a:xfrm>
            <a:off x="609600" y="304800"/>
            <a:ext cx="10572751" cy="1277273"/>
          </a:xfrm>
        </p:spPr>
        <p:txBody>
          <a:bodyPr/>
          <a:lstStyle/>
          <a:p>
            <a:pPr algn="l" eaLnBrk="1" hangingPunct="1">
              <a:defRPr/>
            </a:pPr>
            <a:r>
              <a:rPr lang="en-US" dirty="0"/>
              <a:t>Sentinel Laboratory Procedures for </a:t>
            </a:r>
            <a:r>
              <a:rPr lang="en-US" i="1" dirty="0"/>
              <a:t>Brucella</a:t>
            </a:r>
            <a:r>
              <a:rPr lang="en-US" dirty="0"/>
              <a:t> spp.</a:t>
            </a:r>
            <a:endParaRPr lang="en-US" i="1" dirty="0"/>
          </a:p>
        </p:txBody>
      </p:sp>
      <p:sp>
        <p:nvSpPr>
          <p:cNvPr id="105474" name="Rectangle 3">
            <a:extLst>
              <a:ext uri="{FF2B5EF4-FFF2-40B4-BE49-F238E27FC236}">
                <a16:creationId xmlns:a16="http://schemas.microsoft.com/office/drawing/2014/main" id="{03946CE4-0273-4074-B9CF-8DE36B76839C}"/>
              </a:ext>
            </a:extLst>
          </p:cNvPr>
          <p:cNvSpPr>
            <a:spLocks noGrp="1" noChangeArrowheads="1"/>
          </p:cNvSpPr>
          <p:nvPr>
            <p:ph idx="1"/>
          </p:nvPr>
        </p:nvSpPr>
        <p:spPr>
          <a:xfrm>
            <a:off x="1671639" y="1882776"/>
            <a:ext cx="8639175" cy="5318379"/>
          </a:xfrm>
        </p:spPr>
        <p:txBody>
          <a:bodyPr/>
          <a:lstStyle/>
          <a:p>
            <a:pPr eaLnBrk="1" hangingPunct="1">
              <a:buFont typeface="Wingdings" panose="05000000000000000000" pitchFamily="2" charset="2"/>
              <a:buNone/>
              <a:defRPr/>
            </a:pPr>
            <a:r>
              <a:rPr lang="en-US" dirty="0"/>
              <a:t>Serum—not for culture!</a:t>
            </a:r>
          </a:p>
          <a:p>
            <a:pPr marL="0" indent="0">
              <a:spcAft>
                <a:spcPts val="1200"/>
              </a:spcAft>
              <a:buNone/>
              <a:defRPr/>
            </a:pPr>
            <a:r>
              <a:rPr lang="en-US" sz="2800" dirty="0"/>
              <a:t>If brucellosis is suspected, the diagnoses is often made by serology. Collect acute and convalescent serum samples 14 to 28 days apart:</a:t>
            </a:r>
            <a:endParaRPr lang="en-US" dirty="0"/>
          </a:p>
          <a:p>
            <a:pPr marL="548640">
              <a:defRPr/>
            </a:pPr>
            <a:r>
              <a:rPr lang="en-US" sz="2000" dirty="0"/>
              <a:t>Collect at least 1 ml without anticoagulant for serologic diagnosis </a:t>
            </a:r>
          </a:p>
          <a:p>
            <a:pPr marL="548640">
              <a:defRPr/>
            </a:pPr>
            <a:r>
              <a:rPr lang="en-US" sz="2000" dirty="0"/>
              <a:t>Store at 4°C until testing is performed. </a:t>
            </a:r>
          </a:p>
          <a:p>
            <a:pPr marL="548640">
              <a:defRPr/>
            </a:pPr>
            <a:r>
              <a:rPr lang="en-US" sz="2000" dirty="0"/>
              <a:t>Acute specimen is collected as soon as possible after onset of disease</a:t>
            </a:r>
          </a:p>
          <a:p>
            <a:pPr marL="548640">
              <a:defRPr/>
            </a:pPr>
            <a:r>
              <a:rPr lang="en-US" sz="2000" dirty="0"/>
              <a:t>Convalescent-phase should be collected &gt;14 days after the acute specimen. </a:t>
            </a:r>
          </a:p>
          <a:p>
            <a:pPr>
              <a:buFont typeface="Wingdings" panose="05000000000000000000" pitchFamily="2" charset="2"/>
              <a:buNone/>
              <a:defRPr/>
            </a:pPr>
            <a:r>
              <a:rPr lang="en-US" dirty="0"/>
              <a:t>	</a:t>
            </a:r>
          </a:p>
          <a:p>
            <a:pPr eaLnBrk="1" hangingPunct="1">
              <a:defRPr/>
            </a:pPr>
            <a:endParaRPr lang="en-US" sz="2800" dirty="0"/>
          </a:p>
        </p:txBody>
      </p:sp>
    </p:spTree>
    <p:extLst>
      <p:ext uri="{BB962C8B-B14F-4D97-AF65-F5344CB8AC3E}">
        <p14:creationId xmlns:p14="http://schemas.microsoft.com/office/powerpoint/2010/main" val="2207499329"/>
      </p:ext>
    </p:extLst>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2400B7E-534B-4CA3-B6AC-FA4E4DA606FD}"/>
              </a:ext>
            </a:extLst>
          </p:cNvPr>
          <p:cNvSpPr>
            <a:spLocks noGrp="1" noChangeArrowheads="1"/>
          </p:cNvSpPr>
          <p:nvPr>
            <p:ph type="title"/>
          </p:nvPr>
        </p:nvSpPr>
        <p:spPr>
          <a:xfrm>
            <a:off x="457200" y="274639"/>
            <a:ext cx="11049000" cy="1277273"/>
          </a:xfrm>
        </p:spPr>
        <p:txBody>
          <a:bodyPr/>
          <a:lstStyle/>
          <a:p>
            <a:pPr algn="l" eaLnBrk="1" hangingPunct="1">
              <a:defRPr/>
            </a:pPr>
            <a:r>
              <a:rPr lang="en-US" dirty="0"/>
              <a:t>Sentinel Laboratory Procedures for </a:t>
            </a:r>
            <a:r>
              <a:rPr lang="en-US" i="1" dirty="0"/>
              <a:t>Brucella</a:t>
            </a:r>
            <a:r>
              <a:rPr lang="en-US" dirty="0"/>
              <a:t> spp</a:t>
            </a:r>
            <a:r>
              <a:rPr lang="en-US" sz="2200" dirty="0"/>
              <a:t>.</a:t>
            </a:r>
            <a:endParaRPr lang="en-US" sz="2200" i="1" dirty="0"/>
          </a:p>
        </p:txBody>
      </p:sp>
      <p:sp>
        <p:nvSpPr>
          <p:cNvPr id="509955" name="Rectangle 3">
            <a:extLst>
              <a:ext uri="{FF2B5EF4-FFF2-40B4-BE49-F238E27FC236}">
                <a16:creationId xmlns:a16="http://schemas.microsoft.com/office/drawing/2014/main" id="{4164101B-279A-4545-91F3-27972D0A5C43}"/>
              </a:ext>
            </a:extLst>
          </p:cNvPr>
          <p:cNvSpPr>
            <a:spLocks noGrp="1" noChangeArrowheads="1"/>
          </p:cNvSpPr>
          <p:nvPr>
            <p:ph idx="1"/>
          </p:nvPr>
        </p:nvSpPr>
        <p:spPr>
          <a:xfrm>
            <a:off x="1865313" y="2219326"/>
            <a:ext cx="8743950" cy="3323987"/>
          </a:xfrm>
        </p:spPr>
        <p:txBody>
          <a:bodyPr/>
          <a:lstStyle/>
          <a:p>
            <a:pPr lvl="2" indent="-365760">
              <a:lnSpc>
                <a:spcPct val="90000"/>
              </a:lnSpc>
              <a:defRPr/>
            </a:pPr>
            <a:r>
              <a:rPr lang="en-US" sz="2800" dirty="0"/>
              <a:t>Gram stain morphology</a:t>
            </a:r>
          </a:p>
          <a:p>
            <a:pPr lvl="2" indent="-365760">
              <a:lnSpc>
                <a:spcPct val="90000"/>
              </a:lnSpc>
              <a:defRPr/>
            </a:pPr>
            <a:r>
              <a:rPr lang="en-US" sz="2800" dirty="0"/>
              <a:t>Culture characteristics</a:t>
            </a:r>
          </a:p>
          <a:p>
            <a:pPr lvl="2" indent="-365760">
              <a:lnSpc>
                <a:spcPct val="90000"/>
              </a:lnSpc>
              <a:defRPr/>
            </a:pPr>
            <a:r>
              <a:rPr lang="en-US" sz="2800" dirty="0"/>
              <a:t>Oxidase </a:t>
            </a:r>
          </a:p>
          <a:p>
            <a:pPr lvl="2" indent="-365760">
              <a:lnSpc>
                <a:spcPct val="90000"/>
              </a:lnSpc>
              <a:defRPr/>
            </a:pPr>
            <a:r>
              <a:rPr lang="en-US" sz="2800" dirty="0" err="1"/>
              <a:t>Catalase</a:t>
            </a:r>
            <a:r>
              <a:rPr lang="en-US" sz="2800" dirty="0"/>
              <a:t> </a:t>
            </a:r>
          </a:p>
          <a:p>
            <a:pPr lvl="2" indent="-365760">
              <a:lnSpc>
                <a:spcPct val="90000"/>
              </a:lnSpc>
              <a:defRPr/>
            </a:pPr>
            <a:r>
              <a:rPr lang="en-US" sz="2800" dirty="0" err="1"/>
              <a:t>Urease</a:t>
            </a:r>
            <a:endParaRPr lang="en-US" sz="2800" dirty="0"/>
          </a:p>
          <a:p>
            <a:pPr lvl="2" indent="-365760">
              <a:lnSpc>
                <a:spcPct val="90000"/>
              </a:lnSpc>
              <a:defRPr/>
            </a:pPr>
            <a:r>
              <a:rPr lang="en-US" sz="2800" dirty="0"/>
              <a:t>Satellite phenomenon</a:t>
            </a:r>
          </a:p>
          <a:p>
            <a:pPr lvl="2" indent="-365760">
              <a:lnSpc>
                <a:spcPct val="90000"/>
              </a:lnSpc>
              <a:buClr>
                <a:srgbClr val="FFFF99"/>
              </a:buClr>
              <a:defRPr/>
            </a:pPr>
            <a:endParaRPr lang="en-US" sz="2800" dirty="0"/>
          </a:p>
        </p:txBody>
      </p:sp>
    </p:spTree>
    <p:extLst>
      <p:ext uri="{BB962C8B-B14F-4D97-AF65-F5344CB8AC3E}">
        <p14:creationId xmlns:p14="http://schemas.microsoft.com/office/powerpoint/2010/main" val="1411101955"/>
      </p:ext>
    </p:extLst>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EF269B10-41A4-414C-8D9F-ECA5DD4B0FE7}"/>
              </a:ext>
            </a:extLst>
          </p:cNvPr>
          <p:cNvSpPr>
            <a:spLocks noGrp="1" noChangeArrowheads="1"/>
          </p:cNvSpPr>
          <p:nvPr>
            <p:ph type="title"/>
          </p:nvPr>
        </p:nvSpPr>
        <p:spPr>
          <a:xfrm>
            <a:off x="381000" y="274639"/>
            <a:ext cx="11506200" cy="1277273"/>
          </a:xfrm>
        </p:spPr>
        <p:txBody>
          <a:bodyPr/>
          <a:lstStyle/>
          <a:p>
            <a:pPr algn="l" eaLnBrk="1" hangingPunct="1">
              <a:defRPr/>
            </a:pPr>
            <a:r>
              <a:rPr lang="en-US" dirty="0"/>
              <a:t>Sentinel Laboratory Procedures for </a:t>
            </a:r>
            <a:r>
              <a:rPr lang="en-US" i="1" dirty="0"/>
              <a:t>Brucella</a:t>
            </a:r>
            <a:r>
              <a:rPr lang="en-US" dirty="0"/>
              <a:t> spp.</a:t>
            </a:r>
            <a:endParaRPr lang="en-US" i="1" dirty="0"/>
          </a:p>
        </p:txBody>
      </p:sp>
      <p:sp>
        <p:nvSpPr>
          <p:cNvPr id="513027" name="Rectangle 3">
            <a:extLst>
              <a:ext uri="{FF2B5EF4-FFF2-40B4-BE49-F238E27FC236}">
                <a16:creationId xmlns:a16="http://schemas.microsoft.com/office/drawing/2014/main" id="{B9B0230A-0DEE-4214-9CA0-E56B97CE0CE7}"/>
              </a:ext>
            </a:extLst>
          </p:cNvPr>
          <p:cNvSpPr>
            <a:spLocks noGrp="1" noChangeArrowheads="1"/>
          </p:cNvSpPr>
          <p:nvPr>
            <p:ph idx="1"/>
          </p:nvPr>
        </p:nvSpPr>
        <p:spPr>
          <a:xfrm>
            <a:off x="1868489" y="2009775"/>
            <a:ext cx="7267575" cy="3545586"/>
          </a:xfrm>
        </p:spPr>
        <p:txBody>
          <a:bodyPr/>
          <a:lstStyle/>
          <a:p>
            <a:pPr eaLnBrk="1" hangingPunct="1">
              <a:buFont typeface="Wingdings" panose="05000000000000000000" pitchFamily="2" charset="2"/>
              <a:buNone/>
              <a:defRPr/>
            </a:pPr>
            <a:r>
              <a:rPr lang="en-US" sz="3000" dirty="0"/>
              <a:t>Gram stain morphology</a:t>
            </a:r>
          </a:p>
          <a:p>
            <a:pPr eaLnBrk="1" hangingPunct="1">
              <a:buFont typeface="Wingdings" panose="05000000000000000000" pitchFamily="2" charset="2"/>
              <a:buNone/>
              <a:defRPr/>
            </a:pPr>
            <a:endParaRPr lang="en-US" sz="2000" u="sng" dirty="0"/>
          </a:p>
          <a:p>
            <a:pPr lvl="1" eaLnBrk="1" hangingPunct="1">
              <a:defRPr/>
            </a:pPr>
            <a:r>
              <a:rPr lang="en-US" dirty="0"/>
              <a:t>Very small, faintly staining, Gram negative </a:t>
            </a:r>
            <a:r>
              <a:rPr lang="en-US" dirty="0" err="1"/>
              <a:t>coccobacilli</a:t>
            </a:r>
            <a:r>
              <a:rPr lang="en-US" dirty="0"/>
              <a:t>; may be slow to decolorize</a:t>
            </a:r>
          </a:p>
          <a:p>
            <a:pPr lvl="1" eaLnBrk="1" hangingPunct="1">
              <a:defRPr/>
            </a:pPr>
            <a:endParaRPr lang="en-US" sz="1600" dirty="0"/>
          </a:p>
          <a:p>
            <a:pPr lvl="1" eaLnBrk="1" hangingPunct="1">
              <a:defRPr/>
            </a:pPr>
            <a:r>
              <a:rPr lang="en-US" dirty="0"/>
              <a:t>Larger than </a:t>
            </a:r>
            <a:r>
              <a:rPr lang="en-US" i="1" dirty="0"/>
              <a:t>F. tularensis-</a:t>
            </a:r>
            <a:r>
              <a:rPr lang="en-US" dirty="0"/>
              <a:t>-discrete organisms evident</a:t>
            </a:r>
          </a:p>
        </p:txBody>
      </p:sp>
    </p:spTree>
    <p:extLst>
      <p:ext uri="{BB962C8B-B14F-4D97-AF65-F5344CB8AC3E}">
        <p14:creationId xmlns:p14="http://schemas.microsoft.com/office/powerpoint/2010/main" val="1047254601"/>
      </p:ext>
    </p:extLst>
  </p:cSld>
  <p:clrMapOvr>
    <a:masterClrMapping/>
  </p:clrMapOvr>
  <p:transition spd="med">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3"/>
          <p:cNvSpPr txBox="1">
            <a:spLocks noChangeArrowheads="1"/>
          </p:cNvSpPr>
          <p:nvPr/>
        </p:nvSpPr>
        <p:spPr bwMode="auto">
          <a:xfrm>
            <a:off x="2979739" y="6221413"/>
            <a:ext cx="30194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0"/>
              </a:spcBef>
              <a:buClrTx/>
              <a:buSzTx/>
              <a:buFontTx/>
              <a:buNone/>
            </a:pPr>
            <a:endParaRPr lang="en-US" altLang="en-US" sz="2400" i="1" baseline="-25000">
              <a:latin typeface="Times New Roman" panose="02020603050405020304" pitchFamily="18" charset="0"/>
            </a:endParaRPr>
          </a:p>
        </p:txBody>
      </p:sp>
      <p:sp>
        <p:nvSpPr>
          <p:cNvPr id="7" name="Rectangle 7">
            <a:extLst>
              <a:ext uri="{FF2B5EF4-FFF2-40B4-BE49-F238E27FC236}">
                <a16:creationId xmlns:a16="http://schemas.microsoft.com/office/drawing/2014/main" id="{216157A7-C320-4717-A809-978F43384E78}"/>
              </a:ext>
            </a:extLst>
          </p:cNvPr>
          <p:cNvSpPr>
            <a:spLocks noGrp="1" noChangeArrowheads="1"/>
          </p:cNvSpPr>
          <p:nvPr>
            <p:ph type="title"/>
          </p:nvPr>
        </p:nvSpPr>
        <p:spPr>
          <a:xfrm>
            <a:off x="533400" y="274639"/>
            <a:ext cx="11201400" cy="1277273"/>
          </a:xfrm>
        </p:spPr>
        <p:txBody>
          <a:bodyPr/>
          <a:lstStyle/>
          <a:p>
            <a:pPr algn="l" eaLnBrk="1" hangingPunct="1">
              <a:defRPr/>
            </a:pPr>
            <a:r>
              <a:rPr lang="en-US" dirty="0"/>
              <a:t>Sentinel Laboratory Procedures for </a:t>
            </a:r>
            <a:r>
              <a:rPr lang="en-US" i="1" dirty="0"/>
              <a:t>Brucella</a:t>
            </a:r>
            <a:r>
              <a:rPr lang="en-US" dirty="0"/>
              <a:t> spp.</a:t>
            </a:r>
            <a:endParaRPr lang="en-US" i="1" dirty="0"/>
          </a:p>
        </p:txBody>
      </p:sp>
      <p:pic>
        <p:nvPicPr>
          <p:cNvPr id="22532" name="Picture 5" descr="PHIL_Burcella GS 1937_lore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343400" y="1714501"/>
            <a:ext cx="5353050" cy="3719513"/>
          </a:xfrm>
          <a:ln>
            <a:solidFill>
              <a:srgbClr val="000000"/>
            </a:solidFill>
          </a:ln>
        </p:spPr>
      </p:pic>
      <p:pic>
        <p:nvPicPr>
          <p:cNvPr id="22534" name="Picture 10" descr="Brucella-leclai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6651" y="2487614"/>
            <a:ext cx="3167063" cy="37607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4776293"/>
      </p:ext>
    </p:extLst>
  </p:cSld>
  <p:clrMapOvr>
    <a:masterClrMapping/>
  </p:clrMapOvr>
  <p:transition spd="med">
    <p:fade thruBlk="1"/>
  </p:transition>
  <p:timing>
    <p:tnLst>
      <p:par>
        <p:cTn id="1" dur="indefinite" restart="never" nodeType="tmRoot"/>
      </p:par>
    </p:tnLst>
  </p:timing>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mso-contentType ?>
<FormTemplates xmlns="http://schemas.microsoft.com/sharepoint/v3/contenttype/forms">
  <Display>DocumentLibraryForm</Display>
  <Edit>DocumentLibraryForm</Edit>
  <New>DocumentLibraryForm</New>
</FormTemplates>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p:properties xmlns:p="http://schemas.microsoft.com/office/2006/metadata/properties" xmlns:xsi="http://www.w3.org/2001/XMLSchema-instance" xmlns:pc="http://schemas.microsoft.com/office/infopath/2007/PartnerControls">
  <documentManagement>
    <Description xmlns="5af08be3-da31-4ed0-bd15-c2f68cc29029" xsi:nil="true"/>
    <_dlc_DocId xmlns="5af08be3-da31-4ed0-bd15-c2f68cc29029">Q77AU6S3KYZS-1709364991-23</_dlc_DocId>
    <_dlc_DocIdUrl xmlns="5af08be3-da31-4ed0-bd15-c2f68cc29029">
      <Url>https://www.aphlweb.org/aphl_departments/Operations/Marketing/_layouts/15/DocIdRedir.aspx?ID=Q77AU6S3KYZS-1709364991-23</Url>
      <Description>Q77AU6S3KYZS-1709364991-23</Description>
    </_dlc_DocIdUrl>
  </documentManagement>
</p:properties>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ct:contentTypeSchema xmlns:ct="http://schemas.microsoft.com/office/2006/metadata/contentType" xmlns:ma="http://schemas.microsoft.com/office/2006/metadata/properties/metaAttributes" ct:_="" ma:_="" ma:contentTypeName="Document" ma:contentTypeID="0x0101006F71CFE22024D948A1D2C1A43FEDA1A4" ma:contentTypeVersion="1" ma:contentTypeDescription="Create a new document." ma:contentTypeScope="" ma:versionID="29d9a1775f72932f9130d49e715be2bd">
  <xsd:schema xmlns:xsd="http://www.w3.org/2001/XMLSchema" xmlns:xs="http://www.w3.org/2001/XMLSchema" xmlns:p="http://schemas.microsoft.com/office/2006/metadata/properties" xmlns:ns2="5af08be3-da31-4ed0-bd15-c2f68cc29029" targetNamespace="http://schemas.microsoft.com/office/2006/metadata/properties" ma:root="true" ma:fieldsID="01afd40105b7c9b5a72189ac5a361998" ns2:_="">
    <xsd:import namespace="5af08be3-da31-4ed0-bd15-c2f68cc29029"/>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4" nillable="true" ma:displayName="Description" ma:internalName="Description">
      <xsd:simpleType>
        <xsd:restriction base="dms:Note">
          <xsd:maxLength value="255"/>
        </xsd:restriction>
      </xsd:simpleType>
    </xsd:element>
    <xsd:element name="_dlc_DocId" ma:index="5" nillable="true" ma:displayName="Document ID Value" ma:description="The value of the document ID assigned to this item." ma:internalName="_dlc_DocId" ma:readOnly="true">
      <xsd:simpleType>
        <xsd:restriction base="dms:Text"/>
      </xsd:simpleType>
    </xsd:element>
    <xsd:element name="_dlc_DocIdUrl" ma:index="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7544C62A-92D9-496F-953A-73B578701840}">
  <ds:schemaRefs>
    <ds:schemaRef ds:uri="ESRI.ArcGIS.Mapping.OfficeIntegration.PowerPointInfo"/>
  </ds:schemaRefs>
</ds:datastoreItem>
</file>

<file path=customXml/itemProps10.xml><?xml version="1.0" encoding="utf-8"?>
<ds:datastoreItem xmlns:ds="http://schemas.openxmlformats.org/officeDocument/2006/customXml" ds:itemID="{3CB14718-F86C-48F9-B5ED-2FF913F5F8EA}">
  <ds:schemaRefs>
    <ds:schemaRef ds:uri="ESRI.ArcGIS.Mapping.OfficeIntegration.PowerPointInfo"/>
  </ds:schemaRefs>
</ds:datastoreItem>
</file>

<file path=customXml/itemProps11.xml><?xml version="1.0" encoding="utf-8"?>
<ds:datastoreItem xmlns:ds="http://schemas.openxmlformats.org/officeDocument/2006/customXml" ds:itemID="{6EAB6CF9-6967-427E-B0B8-23EC865871FC}">
  <ds:schemaRefs>
    <ds:schemaRef ds:uri="ESRI.ArcGIS.Mapping.OfficeIntegration.PowerPointInfo"/>
  </ds:schemaRefs>
</ds:datastoreItem>
</file>

<file path=customXml/itemProps12.xml><?xml version="1.0" encoding="utf-8"?>
<ds:datastoreItem xmlns:ds="http://schemas.openxmlformats.org/officeDocument/2006/customXml" ds:itemID="{F290B368-66FD-4A15-A16F-8EAB723F7314}">
  <ds:schemaRefs>
    <ds:schemaRef ds:uri="ESRI.ArcGIS.Mapping.OfficeIntegration.PowerPointInfo"/>
  </ds:schemaRefs>
</ds:datastoreItem>
</file>

<file path=customXml/itemProps13.xml><?xml version="1.0" encoding="utf-8"?>
<ds:datastoreItem xmlns:ds="http://schemas.openxmlformats.org/officeDocument/2006/customXml" ds:itemID="{FDFFBCD2-D2F7-49AC-9C79-DEF8F80ABD06}">
  <ds:schemaRefs>
    <ds:schemaRef ds:uri="ESRI.ArcGIS.Mapping.OfficeIntegration.PowerPointInfo"/>
  </ds:schemaRefs>
</ds:datastoreItem>
</file>

<file path=customXml/itemProps14.xml><?xml version="1.0" encoding="utf-8"?>
<ds:datastoreItem xmlns:ds="http://schemas.openxmlformats.org/officeDocument/2006/customXml" ds:itemID="{9E738231-2982-4EDA-A09B-0758772A5F1D}">
  <ds:schemaRefs>
    <ds:schemaRef ds:uri="ESRI.ArcGIS.Mapping.OfficeIntegration.PowerPointInfo"/>
  </ds:schemaRefs>
</ds:datastoreItem>
</file>

<file path=customXml/itemProps15.xml><?xml version="1.0" encoding="utf-8"?>
<ds:datastoreItem xmlns:ds="http://schemas.openxmlformats.org/officeDocument/2006/customXml" ds:itemID="{11E68E8E-F173-4F8E-B312-6E3A15FF825E}">
  <ds:schemaRefs>
    <ds:schemaRef ds:uri="ESRI.ArcGIS.Mapping.OfficeIntegration.PowerPointInfo"/>
  </ds:schemaRefs>
</ds:datastoreItem>
</file>

<file path=customXml/itemProps16.xml><?xml version="1.0" encoding="utf-8"?>
<ds:datastoreItem xmlns:ds="http://schemas.openxmlformats.org/officeDocument/2006/customXml" ds:itemID="{C29AAC04-E94B-48E5-817F-6E95EE7A5B76}">
  <ds:schemaRefs>
    <ds:schemaRef ds:uri="ESRI.ArcGIS.Mapping.OfficeIntegration.PowerPointInfo"/>
  </ds:schemaRefs>
</ds:datastoreItem>
</file>

<file path=customXml/itemProps17.xml><?xml version="1.0" encoding="utf-8"?>
<ds:datastoreItem xmlns:ds="http://schemas.openxmlformats.org/officeDocument/2006/customXml" ds:itemID="{3E902DBD-76DD-4186-AD13-C85D9B7AB902}">
  <ds:schemaRefs>
    <ds:schemaRef ds:uri="ESRI.ArcGIS.Mapping.OfficeIntegration.PowerPointInfo"/>
  </ds:schemaRefs>
</ds:datastoreItem>
</file>

<file path=customXml/itemProps18.xml><?xml version="1.0" encoding="utf-8"?>
<ds:datastoreItem xmlns:ds="http://schemas.openxmlformats.org/officeDocument/2006/customXml" ds:itemID="{DCFFE37A-0F73-435F-98C3-A5BF08CD7535}">
  <ds:schemaRefs>
    <ds:schemaRef ds:uri="ESRI.ArcGIS.Mapping.OfficeIntegration.PowerPointInfo"/>
  </ds:schemaRefs>
</ds:datastoreItem>
</file>

<file path=customXml/itemProps19.xml><?xml version="1.0" encoding="utf-8"?>
<ds:datastoreItem xmlns:ds="http://schemas.openxmlformats.org/officeDocument/2006/customXml" ds:itemID="{466DEDA0-8176-4123-B8D8-46C15ECA40C3}">
  <ds:schemaRefs>
    <ds:schemaRef ds:uri="ESRI.ArcGIS.Mapping.OfficeIntegration.PowerPointInfo"/>
  </ds:schemaRefs>
</ds:datastoreItem>
</file>

<file path=customXml/itemProps2.xml><?xml version="1.0" encoding="utf-8"?>
<ds:datastoreItem xmlns:ds="http://schemas.openxmlformats.org/officeDocument/2006/customXml" ds:itemID="{BD9B836E-7942-4168-84ED-DB04C52DD171}">
  <ds:schemaRefs>
    <ds:schemaRef ds:uri="ESRI.ArcGIS.Mapping.OfficeIntegration.PowerPointInfo"/>
  </ds:schemaRefs>
</ds:datastoreItem>
</file>

<file path=customXml/itemProps20.xml><?xml version="1.0" encoding="utf-8"?>
<ds:datastoreItem xmlns:ds="http://schemas.openxmlformats.org/officeDocument/2006/customXml" ds:itemID="{D0F91A8E-917D-4C48-8932-3E1403E153B8}">
  <ds:schemaRefs>
    <ds:schemaRef ds:uri="ESRI.ArcGIS.Mapping.OfficeIntegration.PowerPointInfo"/>
  </ds:schemaRefs>
</ds:datastoreItem>
</file>

<file path=customXml/itemProps21.xml><?xml version="1.0" encoding="utf-8"?>
<ds:datastoreItem xmlns:ds="http://schemas.openxmlformats.org/officeDocument/2006/customXml" ds:itemID="{9FE70074-89FE-4E5F-9BE6-82EC1B3E3A56}">
  <ds:schemaRefs>
    <ds:schemaRef ds:uri="ESRI.ArcGIS.Mapping.OfficeIntegration.PowerPointInfo"/>
  </ds:schemaRefs>
</ds:datastoreItem>
</file>

<file path=customXml/itemProps22.xml><?xml version="1.0" encoding="utf-8"?>
<ds:datastoreItem xmlns:ds="http://schemas.openxmlformats.org/officeDocument/2006/customXml" ds:itemID="{25048C94-B5FB-45DD-8DFC-33F00E6FB842}">
  <ds:schemaRefs>
    <ds:schemaRef ds:uri="ESRI.ArcGIS.Mapping.OfficeIntegration.PowerPointInfo"/>
  </ds:schemaRefs>
</ds:datastoreItem>
</file>

<file path=customXml/itemProps23.xml><?xml version="1.0" encoding="utf-8"?>
<ds:datastoreItem xmlns:ds="http://schemas.openxmlformats.org/officeDocument/2006/customXml" ds:itemID="{518F09DD-610E-4075-BC56-B7DF243660DD}">
  <ds:schemaRefs>
    <ds:schemaRef ds:uri="ESRI.ArcGIS.Mapping.OfficeIntegration.PowerPointInfo"/>
  </ds:schemaRefs>
</ds:datastoreItem>
</file>

<file path=customXml/itemProps24.xml><?xml version="1.0" encoding="utf-8"?>
<ds:datastoreItem xmlns:ds="http://schemas.openxmlformats.org/officeDocument/2006/customXml" ds:itemID="{54227F77-8CE9-4A4F-9AA0-58EE46410DA5}">
  <ds:schemaRefs>
    <ds:schemaRef ds:uri="ESRI.ArcGIS.Mapping.OfficeIntegration.PowerPointInfo"/>
  </ds:schemaRefs>
</ds:datastoreItem>
</file>

<file path=customXml/itemProps25.xml><?xml version="1.0" encoding="utf-8"?>
<ds:datastoreItem xmlns:ds="http://schemas.openxmlformats.org/officeDocument/2006/customXml" ds:itemID="{EF5FE898-CD85-4A5B-9F20-CEE135BE7203}">
  <ds:schemaRefs>
    <ds:schemaRef ds:uri="ESRI.ArcGIS.Mapping.OfficeIntegration.PowerPointInfo"/>
  </ds:schemaRefs>
</ds:datastoreItem>
</file>

<file path=customXml/itemProps26.xml><?xml version="1.0" encoding="utf-8"?>
<ds:datastoreItem xmlns:ds="http://schemas.openxmlformats.org/officeDocument/2006/customXml" ds:itemID="{F188959C-0977-4BAA-A936-57ECB52BB7A1}">
  <ds:schemaRefs>
    <ds:schemaRef ds:uri="ESRI.ArcGIS.Mapping.OfficeIntegration.PowerPointInfo"/>
  </ds:schemaRefs>
</ds:datastoreItem>
</file>

<file path=customXml/itemProps27.xml><?xml version="1.0" encoding="utf-8"?>
<ds:datastoreItem xmlns:ds="http://schemas.openxmlformats.org/officeDocument/2006/customXml" ds:itemID="{CB07F4E0-E5EC-4988-AD39-AD761E4B0FF4}">
  <ds:schemaRefs>
    <ds:schemaRef ds:uri="ESRI.ArcGIS.Mapping.OfficeIntegration.PowerPointInfo"/>
  </ds:schemaRefs>
</ds:datastoreItem>
</file>

<file path=customXml/itemProps28.xml><?xml version="1.0" encoding="utf-8"?>
<ds:datastoreItem xmlns:ds="http://schemas.openxmlformats.org/officeDocument/2006/customXml" ds:itemID="{196FA939-82E4-432E-A989-B60D1079997C}">
  <ds:schemaRefs>
    <ds:schemaRef ds:uri="ESRI.ArcGIS.Mapping.OfficeIntegration.PowerPointInfo"/>
  </ds:schemaRefs>
</ds:datastoreItem>
</file>

<file path=customXml/itemProps29.xml><?xml version="1.0" encoding="utf-8"?>
<ds:datastoreItem xmlns:ds="http://schemas.openxmlformats.org/officeDocument/2006/customXml" ds:itemID="{0B0D479A-D420-44BF-A32E-A7DCD8D7A6C9}">
  <ds:schemaRefs>
    <ds:schemaRef ds:uri="ESRI.ArcGIS.Mapping.OfficeIntegration.PowerPointInfo"/>
  </ds:schemaRefs>
</ds:datastoreItem>
</file>

<file path=customXml/itemProps3.xml><?xml version="1.0" encoding="utf-8"?>
<ds:datastoreItem xmlns:ds="http://schemas.openxmlformats.org/officeDocument/2006/customXml" ds:itemID="{E874D8A2-B784-4807-AA1B-60A0F5E02E12}">
  <ds:schemaRefs>
    <ds:schemaRef ds:uri="http://schemas.microsoft.com/sharepoint/v3/contenttype/forms"/>
  </ds:schemaRefs>
</ds:datastoreItem>
</file>

<file path=customXml/itemProps30.xml><?xml version="1.0" encoding="utf-8"?>
<ds:datastoreItem xmlns:ds="http://schemas.openxmlformats.org/officeDocument/2006/customXml" ds:itemID="{C94CADE6-0054-4362-BA1C-78A07FCA4D23}">
  <ds:schemaRefs>
    <ds:schemaRef ds:uri="ESRI.ArcGIS.Mapping.OfficeIntegration.PowerPointInfo"/>
  </ds:schemaRefs>
</ds:datastoreItem>
</file>

<file path=customXml/itemProps31.xml><?xml version="1.0" encoding="utf-8"?>
<ds:datastoreItem xmlns:ds="http://schemas.openxmlformats.org/officeDocument/2006/customXml" ds:itemID="{9C5C8FE0-9DF5-4A87-84C8-6EA4B11258FD}">
  <ds:schemaRefs>
    <ds:schemaRef ds:uri="ESRI.ArcGIS.Mapping.OfficeIntegration.PowerPointInfo"/>
  </ds:schemaRefs>
</ds:datastoreItem>
</file>

<file path=customXml/itemProps32.xml><?xml version="1.0" encoding="utf-8"?>
<ds:datastoreItem xmlns:ds="http://schemas.openxmlformats.org/officeDocument/2006/customXml" ds:itemID="{5826FE81-E538-4589-9520-3E93D2160F89}">
  <ds:schemaRefs>
    <ds:schemaRef ds:uri="ESRI.ArcGIS.Mapping.OfficeIntegration.PowerPointInfo"/>
  </ds:schemaRefs>
</ds:datastoreItem>
</file>

<file path=customXml/itemProps33.xml><?xml version="1.0" encoding="utf-8"?>
<ds:datastoreItem xmlns:ds="http://schemas.openxmlformats.org/officeDocument/2006/customXml" ds:itemID="{4E7AFAD3-A568-4CEF-8A43-ECA5A58E7B69}">
  <ds:schemaRefs>
    <ds:schemaRef ds:uri="ESRI.ArcGIS.Mapping.OfficeIntegration.PowerPointInfo"/>
  </ds:schemaRefs>
</ds:datastoreItem>
</file>

<file path=customXml/itemProps34.xml><?xml version="1.0" encoding="utf-8"?>
<ds:datastoreItem xmlns:ds="http://schemas.openxmlformats.org/officeDocument/2006/customXml" ds:itemID="{BFA85535-6ABA-417B-96E9-5BC318D0E645}">
  <ds:schemaRefs>
    <ds:schemaRef ds:uri="ESRI.ArcGIS.Mapping.OfficeIntegration.PowerPointInfo"/>
  </ds:schemaRefs>
</ds:datastoreItem>
</file>

<file path=customXml/itemProps35.xml><?xml version="1.0" encoding="utf-8"?>
<ds:datastoreItem xmlns:ds="http://schemas.openxmlformats.org/officeDocument/2006/customXml" ds:itemID="{98331C9F-0C9C-4DF9-A2D5-D23182DF5BF1}">
  <ds:schemaRefs>
    <ds:schemaRef ds:uri="ESRI.ArcGIS.Mapping.OfficeIntegration.PowerPointInfo"/>
  </ds:schemaRefs>
</ds:datastoreItem>
</file>

<file path=customXml/itemProps36.xml><?xml version="1.0" encoding="utf-8"?>
<ds:datastoreItem xmlns:ds="http://schemas.openxmlformats.org/officeDocument/2006/customXml" ds:itemID="{A7A014C6-604F-41C7-8CD6-EFAEC12486BE}">
  <ds:schemaRefs>
    <ds:schemaRef ds:uri="ESRI.ArcGIS.Mapping.OfficeIntegration.PowerPointInfo"/>
  </ds:schemaRefs>
</ds:datastoreItem>
</file>

<file path=customXml/itemProps37.xml><?xml version="1.0" encoding="utf-8"?>
<ds:datastoreItem xmlns:ds="http://schemas.openxmlformats.org/officeDocument/2006/customXml" ds:itemID="{5FA0AA7B-E49A-4DB6-B0C4-5318F946CCD8}">
  <ds:schemaRefs>
    <ds:schemaRef ds:uri="ESRI.ArcGIS.Mapping.OfficeIntegration.PowerPointInfo"/>
  </ds:schemaRefs>
</ds:datastoreItem>
</file>

<file path=customXml/itemProps38.xml><?xml version="1.0" encoding="utf-8"?>
<ds:datastoreItem xmlns:ds="http://schemas.openxmlformats.org/officeDocument/2006/customXml" ds:itemID="{5EC94A90-11B6-4B01-85D7-835C3C610EA7}">
  <ds:schemaRefs>
    <ds:schemaRef ds:uri="ESRI.ArcGIS.Mapping.OfficeIntegration.PowerPointInfo"/>
  </ds:schemaRefs>
</ds:datastoreItem>
</file>

<file path=customXml/itemProps39.xml><?xml version="1.0" encoding="utf-8"?>
<ds:datastoreItem xmlns:ds="http://schemas.openxmlformats.org/officeDocument/2006/customXml" ds:itemID="{A2BBC639-DA30-49A7-ADC6-2980953B3F63}">
  <ds:schemaRefs>
    <ds:schemaRef ds:uri="ESRI.ArcGIS.Mapping.OfficeIntegration.PowerPointInfo"/>
  </ds:schemaRefs>
</ds:datastoreItem>
</file>

<file path=customXml/itemProps4.xml><?xml version="1.0" encoding="utf-8"?>
<ds:datastoreItem xmlns:ds="http://schemas.openxmlformats.org/officeDocument/2006/customXml" ds:itemID="{54D4EB55-8D22-409B-A9F4-4C1494405F9F}">
  <ds:schemaRefs>
    <ds:schemaRef ds:uri="ESRI.ArcGIS.Mapping.OfficeIntegration.PowerPointInfo"/>
  </ds:schemaRefs>
</ds:datastoreItem>
</file>

<file path=customXml/itemProps40.xml><?xml version="1.0" encoding="utf-8"?>
<ds:datastoreItem xmlns:ds="http://schemas.openxmlformats.org/officeDocument/2006/customXml" ds:itemID="{915EE810-39ED-415F-B64D-619A22BE726E}">
  <ds:schemaRefs>
    <ds:schemaRef ds:uri="ESRI.ArcGIS.Mapping.OfficeIntegration.PowerPointInfo"/>
  </ds:schemaRefs>
</ds:datastoreItem>
</file>

<file path=customXml/itemProps41.xml><?xml version="1.0" encoding="utf-8"?>
<ds:datastoreItem xmlns:ds="http://schemas.openxmlformats.org/officeDocument/2006/customXml" ds:itemID="{FB4A3A52-1DCF-4C99-BC00-3441BEA399AA}">
  <ds:schemaRefs>
    <ds:schemaRef ds:uri="ESRI.ArcGIS.Mapping.OfficeIntegration.PowerPointInfo"/>
  </ds:schemaRefs>
</ds:datastoreItem>
</file>

<file path=customXml/itemProps42.xml><?xml version="1.0" encoding="utf-8"?>
<ds:datastoreItem xmlns:ds="http://schemas.openxmlformats.org/officeDocument/2006/customXml" ds:itemID="{EE76ECA5-5EA3-4DDF-8604-A0C5EDCA5D73}">
  <ds:schemaRefs>
    <ds:schemaRef ds:uri="ESRI.ArcGIS.Mapping.OfficeIntegration.PowerPointInfo"/>
  </ds:schemaRefs>
</ds:datastoreItem>
</file>

<file path=customXml/itemProps43.xml><?xml version="1.0" encoding="utf-8"?>
<ds:datastoreItem xmlns:ds="http://schemas.openxmlformats.org/officeDocument/2006/customXml" ds:itemID="{42BDAE73-361D-4344-A807-80D197BDBAA6}">
  <ds:schemaRefs>
    <ds:schemaRef ds:uri="http://schemas.microsoft.com/sharepoint/events"/>
  </ds:schemaRefs>
</ds:datastoreItem>
</file>

<file path=customXml/itemProps44.xml><?xml version="1.0" encoding="utf-8"?>
<ds:datastoreItem xmlns:ds="http://schemas.openxmlformats.org/officeDocument/2006/customXml" ds:itemID="{5C43F66C-07F1-463A-B875-242A50107928}">
  <ds:schemaRefs>
    <ds:schemaRef ds:uri="ESRI.ArcGIS.Mapping.OfficeIntegration.PowerPointInfo"/>
  </ds:schemaRefs>
</ds:datastoreItem>
</file>

<file path=customXml/itemProps45.xml><?xml version="1.0" encoding="utf-8"?>
<ds:datastoreItem xmlns:ds="http://schemas.openxmlformats.org/officeDocument/2006/customXml" ds:itemID="{C98DF059-8A46-41C2-80A2-18A6A24010E6}">
  <ds:schemaRefs>
    <ds:schemaRef ds:uri="ESRI.ArcGIS.Mapping.OfficeIntegration.PowerPointInfo"/>
  </ds:schemaRefs>
</ds:datastoreItem>
</file>

<file path=customXml/itemProps46.xml><?xml version="1.0" encoding="utf-8"?>
<ds:datastoreItem xmlns:ds="http://schemas.openxmlformats.org/officeDocument/2006/customXml" ds:itemID="{0DBB0A8D-48BF-4250-8ADA-8C4E4DF96553}">
  <ds:schemaRefs>
    <ds:schemaRef ds:uri="ESRI.ArcGIS.Mapping.OfficeIntegration.PowerPointInfo"/>
  </ds:schemaRefs>
</ds:datastoreItem>
</file>

<file path=customXml/itemProps47.xml><?xml version="1.0" encoding="utf-8"?>
<ds:datastoreItem xmlns:ds="http://schemas.openxmlformats.org/officeDocument/2006/customXml" ds:itemID="{5677317C-AD1F-4189-AEA8-A73B58BFAB29}">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5af08be3-da31-4ed0-bd15-c2f68cc29029"/>
    <ds:schemaRef ds:uri="http://purl.org/dc/terms/"/>
    <ds:schemaRef ds:uri="http://schemas.openxmlformats.org/package/2006/metadata/core-properties"/>
    <ds:schemaRef ds:uri="http://www.w3.org/XML/1998/namespace"/>
    <ds:schemaRef ds:uri="http://purl.org/dc/dcmitype/"/>
  </ds:schemaRefs>
</ds:datastoreItem>
</file>

<file path=customXml/itemProps48.xml><?xml version="1.0" encoding="utf-8"?>
<ds:datastoreItem xmlns:ds="http://schemas.openxmlformats.org/officeDocument/2006/customXml" ds:itemID="{5230ECC0-8BA5-4A0D-A931-8BD398517947}">
  <ds:schemaRefs>
    <ds:schemaRef ds:uri="ESRI.ArcGIS.Mapping.OfficeIntegration.PowerPointInfo"/>
  </ds:schemaRefs>
</ds:datastoreItem>
</file>

<file path=customXml/itemProps49.xml><?xml version="1.0" encoding="utf-8"?>
<ds:datastoreItem xmlns:ds="http://schemas.openxmlformats.org/officeDocument/2006/customXml" ds:itemID="{D149EFD1-3D7E-49DA-88FB-306E508F7142}">
  <ds:schemaRefs>
    <ds:schemaRef ds:uri="ESRI.ArcGIS.Mapping.OfficeIntegration.PowerPointInfo"/>
  </ds:schemaRefs>
</ds:datastoreItem>
</file>

<file path=customXml/itemProps5.xml><?xml version="1.0" encoding="utf-8"?>
<ds:datastoreItem xmlns:ds="http://schemas.openxmlformats.org/officeDocument/2006/customXml" ds:itemID="{3E617227-2BD4-4881-8D44-1187655793C0}">
  <ds:schemaRefs>
    <ds:schemaRef ds:uri="ESRI.ArcGIS.Mapping.OfficeIntegration.PowerPointInfo"/>
  </ds:schemaRefs>
</ds:datastoreItem>
</file>

<file path=customXml/itemProps50.xml><?xml version="1.0" encoding="utf-8"?>
<ds:datastoreItem xmlns:ds="http://schemas.openxmlformats.org/officeDocument/2006/customXml" ds:itemID="{03FF03D1-528E-45AF-9922-1A0BBBA909CB}">
  <ds:schemaRefs>
    <ds:schemaRef ds:uri="ESRI.ArcGIS.Mapping.OfficeIntegration.PowerPointInfo"/>
  </ds:schemaRefs>
</ds:datastoreItem>
</file>

<file path=customXml/itemProps51.xml><?xml version="1.0" encoding="utf-8"?>
<ds:datastoreItem xmlns:ds="http://schemas.openxmlformats.org/officeDocument/2006/customXml" ds:itemID="{A9B464D0-39D1-4FDD-B688-D9DCB651DCAD}">
  <ds:schemaRefs>
    <ds:schemaRef ds:uri="ESRI.ArcGIS.Mapping.OfficeIntegration.PowerPointInfo"/>
  </ds:schemaRefs>
</ds:datastoreItem>
</file>

<file path=customXml/itemProps52.xml><?xml version="1.0" encoding="utf-8"?>
<ds:datastoreItem xmlns:ds="http://schemas.openxmlformats.org/officeDocument/2006/customXml" ds:itemID="{F5272A79-3F55-4CAB-A107-46B417E97E84}">
  <ds:schemaRefs>
    <ds:schemaRef ds:uri="ESRI.ArcGIS.Mapping.OfficeIntegration.PowerPointInfo"/>
  </ds:schemaRefs>
</ds:datastoreItem>
</file>

<file path=customXml/itemProps53.xml><?xml version="1.0" encoding="utf-8"?>
<ds:datastoreItem xmlns:ds="http://schemas.openxmlformats.org/officeDocument/2006/customXml" ds:itemID="{A619B994-DBE2-4316-94C7-08C753354DED}">
  <ds:schemaRefs>
    <ds:schemaRef ds:uri="ESRI.ArcGIS.Mapping.OfficeIntegration.PowerPointInfo"/>
  </ds:schemaRefs>
</ds:datastoreItem>
</file>

<file path=customXml/itemProps54.xml><?xml version="1.0" encoding="utf-8"?>
<ds:datastoreItem xmlns:ds="http://schemas.openxmlformats.org/officeDocument/2006/customXml" ds:itemID="{5396F036-39EC-4113-AE70-71B49CCB4F26}">
  <ds:schemaRefs>
    <ds:schemaRef ds:uri="ESRI.ArcGIS.Mapping.OfficeIntegration.PowerPointInfo"/>
  </ds:schemaRefs>
</ds:datastoreItem>
</file>

<file path=customXml/itemProps55.xml><?xml version="1.0" encoding="utf-8"?>
<ds:datastoreItem xmlns:ds="http://schemas.openxmlformats.org/officeDocument/2006/customXml" ds:itemID="{D2E303A4-EB9B-45D4-8040-42CB668899F1}">
  <ds:schemaRefs>
    <ds:schemaRef ds:uri="ESRI.ArcGIS.Mapping.OfficeIntegration.PowerPointInfo"/>
  </ds:schemaRefs>
</ds:datastoreItem>
</file>

<file path=customXml/itemProps56.xml><?xml version="1.0" encoding="utf-8"?>
<ds:datastoreItem xmlns:ds="http://schemas.openxmlformats.org/officeDocument/2006/customXml" ds:itemID="{85EC03DC-BEF1-49B9-99D1-9D7ED2D85A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f08be3-da31-4ed0-bd15-c2f68cc290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6.xml><?xml version="1.0" encoding="utf-8"?>
<ds:datastoreItem xmlns:ds="http://schemas.openxmlformats.org/officeDocument/2006/customXml" ds:itemID="{2D3941FC-5EC8-4A52-AB39-876A21E402B2}">
  <ds:schemaRefs>
    <ds:schemaRef ds:uri="ESRI.ArcGIS.Mapping.OfficeIntegration.PowerPointInfo"/>
  </ds:schemaRefs>
</ds:datastoreItem>
</file>

<file path=customXml/itemProps7.xml><?xml version="1.0" encoding="utf-8"?>
<ds:datastoreItem xmlns:ds="http://schemas.openxmlformats.org/officeDocument/2006/customXml" ds:itemID="{3E2B29F9-6B81-4B70-89D0-42AB53245CB6}">
  <ds:schemaRefs>
    <ds:schemaRef ds:uri="ESRI.ArcGIS.Mapping.OfficeIntegration.PowerPointInfo"/>
  </ds:schemaRefs>
</ds:datastoreItem>
</file>

<file path=customXml/itemProps8.xml><?xml version="1.0" encoding="utf-8"?>
<ds:datastoreItem xmlns:ds="http://schemas.openxmlformats.org/officeDocument/2006/customXml" ds:itemID="{78ABB736-7643-41CA-99D7-80756949B719}">
  <ds:schemaRefs>
    <ds:schemaRef ds:uri="ESRI.ArcGIS.Mapping.OfficeIntegration.PowerPointInfo"/>
  </ds:schemaRefs>
</ds:datastoreItem>
</file>

<file path=customXml/itemProps9.xml><?xml version="1.0" encoding="utf-8"?>
<ds:datastoreItem xmlns:ds="http://schemas.openxmlformats.org/officeDocument/2006/customXml" ds:itemID="{4455359C-A82F-4796-BA4B-2B882485F4BC}">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APHL_PPTTemp_121914_FINAL</Template>
  <TotalTime>159</TotalTime>
  <Words>1577</Words>
  <Application>Microsoft Office PowerPoint</Application>
  <PresentationFormat>Widescreen</PresentationFormat>
  <Paragraphs>263</Paragraphs>
  <Slides>21</Slides>
  <Notes>20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21</vt:i4>
      </vt:variant>
    </vt:vector>
  </HeadingPairs>
  <TitlesOfParts>
    <vt:vector size="31" baseType="lpstr">
      <vt:lpstr>Arial</vt:lpstr>
      <vt:lpstr>Calibri</vt:lpstr>
      <vt:lpstr>Franklin Gothic Demi</vt:lpstr>
      <vt:lpstr>Franklin Gothic Medium</vt:lpstr>
      <vt:lpstr>Gill Sans MT</vt:lpstr>
      <vt:lpstr>Myriad Web Pro</vt:lpstr>
      <vt:lpstr>Times New Roman</vt:lpstr>
      <vt:lpstr>Wingdings</vt:lpstr>
      <vt:lpstr>APHL_PPTTemp_120814</vt:lpstr>
      <vt:lpstr>1_Office Theme</vt:lpstr>
      <vt:lpstr>Agents of Bioterrorism</vt:lpstr>
      <vt:lpstr>Brucella spp. Biosafety Alert</vt:lpstr>
      <vt:lpstr>CLINICAL SIGNIFICANCE AND BIOTERRORISM</vt:lpstr>
      <vt:lpstr>BRUCELLOSIS: TRANSMISSION</vt:lpstr>
      <vt:lpstr>Sentinel Laboratory Procedures for Brucella spp.</vt:lpstr>
      <vt:lpstr>Sentinel Laboratory Procedures for Brucella spp.</vt:lpstr>
      <vt:lpstr>Sentinel Laboratory Procedures for Brucella spp.</vt:lpstr>
      <vt:lpstr>Sentinel Laboratory Procedures for Brucella spp.</vt:lpstr>
      <vt:lpstr>Sentinel Laboratory Procedures for Brucella spp.</vt:lpstr>
      <vt:lpstr>Sentinel Laboratory Procedures for Brucella spp.</vt:lpstr>
      <vt:lpstr>Sentinel Laboratory Procedures for Brucella spp.</vt:lpstr>
      <vt:lpstr>Sentinel Laboratory Procedures for Brucella spp.</vt:lpstr>
      <vt:lpstr>Sentinel Laboratory Procedures for Brucella spp.</vt:lpstr>
      <vt:lpstr>Sentinel Laboratory Procedures for Brucella spp.</vt:lpstr>
      <vt:lpstr>Sentinel Laboratory Procedures for Brucella spp.</vt:lpstr>
      <vt:lpstr>Sentinel Laboratory Procedures for Brucella spp.</vt:lpstr>
      <vt:lpstr>Sentinel Laboratory Procedures for Brucella spp.</vt:lpstr>
      <vt:lpstr>PowerPoint Presentation</vt:lpstr>
      <vt:lpstr>PowerPoint Presentation</vt:lpstr>
      <vt:lpstr>Sentinel Laboratory Procedures for Brucella spp.</vt:lpstr>
      <vt:lpstr>PowerPoint Presentation</vt:lpstr>
    </vt:vector>
  </TitlesOfParts>
  <Company>Association of Public Health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Albrecht, Kristy | APHL</dc:creator>
  <cp:lastModifiedBy>Moleta, Pamela | APHL</cp:lastModifiedBy>
  <cp:revision>13</cp:revision>
  <cp:lastPrinted>2014-11-25T16:01:43Z</cp:lastPrinted>
  <dcterms:created xsi:type="dcterms:W3CDTF">2019-05-14T14:22:52Z</dcterms:created>
  <dcterms:modified xsi:type="dcterms:W3CDTF">2020-07-27T16:39:08Z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0x0101006F71CFE22024D948A1D2C1A43FEDA1A4</vt:lpwstr>
  </property>
  <property fmtid="{D5CDD505-2E9C-101B-9397-08002B2CF9AE}" pid="3" name="_dlc_DocIdItemGuid">
    <vt:lpwstr>f4b3ab1c-9a2e-41d7-981a-7f3660de77ca</vt:lpwstr>
  </property>
</Properties>
</file>