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7"/>
    <p:sldMasterId id="2147483657" r:id="rId58"/>
  </p:sldMasterIdLst>
  <p:notesMasterIdLst>
    <p:notesMasterId r:id="rId85"/>
  </p:notesMasterIdLst>
  <p:handoutMasterIdLst>
    <p:handoutMasterId r:id="rId86"/>
  </p:handoutMasterIdLst>
  <p:sldIdLst>
    <p:sldId id="325" r:id="rId59"/>
    <p:sldId id="299" r:id="rId60"/>
    <p:sldId id="300" r:id="rId61"/>
    <p:sldId id="301" r:id="rId62"/>
    <p:sldId id="302" r:id="rId63"/>
    <p:sldId id="303" r:id="rId64"/>
    <p:sldId id="304" r:id="rId65"/>
    <p:sldId id="305" r:id="rId66"/>
    <p:sldId id="306" r:id="rId67"/>
    <p:sldId id="307" r:id="rId68"/>
    <p:sldId id="308" r:id="rId69"/>
    <p:sldId id="309" r:id="rId70"/>
    <p:sldId id="310" r:id="rId71"/>
    <p:sldId id="311" r:id="rId72"/>
    <p:sldId id="312" r:id="rId73"/>
    <p:sldId id="313" r:id="rId74"/>
    <p:sldId id="314" r:id="rId75"/>
    <p:sldId id="315" r:id="rId76"/>
    <p:sldId id="316" r:id="rId77"/>
    <p:sldId id="317" r:id="rId78"/>
    <p:sldId id="318" r:id="rId79"/>
    <p:sldId id="319" r:id="rId80"/>
    <p:sldId id="320" r:id="rId81"/>
    <p:sldId id="321" r:id="rId82"/>
    <p:sldId id="322" r:id="rId83"/>
    <p:sldId id="323" r:id="rId84"/>
  </p:sldIdLst>
  <p:sldSz cx="12192000" cy="6858000"/>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42E34"/>
    <a:srgbClr val="00A0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p:cViewPr varScale="1">
        <p:scale>
          <a:sx n="88" d="100"/>
          <a:sy n="88" d="100"/>
        </p:scale>
        <p:origin x="403" y="62"/>
      </p:cViewPr>
      <p:guideLst>
        <p:guide orient="horz" pos="864"/>
        <p:guide pos="384"/>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5.xml"/><Relationship Id="rId68" Type="http://schemas.openxmlformats.org/officeDocument/2006/relationships/slide" Target="slides/slide10.xml"/><Relationship Id="rId76" Type="http://schemas.openxmlformats.org/officeDocument/2006/relationships/slide" Target="slides/slide18.xml"/><Relationship Id="rId84" Type="http://schemas.openxmlformats.org/officeDocument/2006/relationships/slide" Target="slides/slide26.xml"/><Relationship Id="rId89" Type="http://schemas.openxmlformats.org/officeDocument/2006/relationships/theme" Target="theme/theme1.xml"/><Relationship Id="rId7" Type="http://schemas.openxmlformats.org/officeDocument/2006/relationships/customXml" Target="../customXml/item7.xml"/><Relationship Id="rId71"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Master" Target="slideMasters/slideMaster2.xml"/><Relationship Id="rId66" Type="http://schemas.openxmlformats.org/officeDocument/2006/relationships/slide" Target="slides/slide8.xml"/><Relationship Id="rId74" Type="http://schemas.openxmlformats.org/officeDocument/2006/relationships/slide" Target="slides/slide16.xml"/><Relationship Id="rId79" Type="http://schemas.openxmlformats.org/officeDocument/2006/relationships/slide" Target="slides/slide21.xml"/><Relationship Id="rId87" Type="http://schemas.openxmlformats.org/officeDocument/2006/relationships/presProps" Target="presProps.xml"/><Relationship Id="rId5" Type="http://schemas.openxmlformats.org/officeDocument/2006/relationships/customXml" Target="../customXml/item5.xml"/><Relationship Id="rId61" Type="http://schemas.openxmlformats.org/officeDocument/2006/relationships/slide" Target="slides/slide3.xml"/><Relationship Id="rId82" Type="http://schemas.openxmlformats.org/officeDocument/2006/relationships/slide" Target="slides/slide24.xml"/><Relationship Id="rId90" Type="http://schemas.openxmlformats.org/officeDocument/2006/relationships/tableStyles" Target="tableStyles.xml"/><Relationship Id="rId19" Type="http://schemas.openxmlformats.org/officeDocument/2006/relationships/customXml" Target="../customXml/item19.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customXml" Target="../customXml/item56.xml"/><Relationship Id="rId64" Type="http://schemas.openxmlformats.org/officeDocument/2006/relationships/slide" Target="slides/slide6.xml"/><Relationship Id="rId69" Type="http://schemas.openxmlformats.org/officeDocument/2006/relationships/slide" Target="slides/slide11.xml"/><Relationship Id="rId77" Type="http://schemas.openxmlformats.org/officeDocument/2006/relationships/slide" Target="slides/slide19.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4.xml"/><Relationship Id="rId80" Type="http://schemas.openxmlformats.org/officeDocument/2006/relationships/slide" Target="slides/slide22.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1.xml"/><Relationship Id="rId67" Type="http://schemas.openxmlformats.org/officeDocument/2006/relationships/slide" Target="slides/slide9.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4.xml"/><Relationship Id="rId70" Type="http://schemas.openxmlformats.org/officeDocument/2006/relationships/slide" Target="slides/slide12.xml"/><Relationship Id="rId75" Type="http://schemas.openxmlformats.org/officeDocument/2006/relationships/slide" Target="slides/slide17.xml"/><Relationship Id="rId83" Type="http://schemas.openxmlformats.org/officeDocument/2006/relationships/slide" Target="slides/slide25.xml"/><Relationship Id="rId88"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1.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2.xml"/><Relationship Id="rId65" Type="http://schemas.openxmlformats.org/officeDocument/2006/relationships/slide" Target="slides/slide7.xml"/><Relationship Id="rId73" Type="http://schemas.openxmlformats.org/officeDocument/2006/relationships/slide" Target="slides/slide15.xml"/><Relationship Id="rId78" Type="http://schemas.openxmlformats.org/officeDocument/2006/relationships/slide" Target="slides/slide20.xml"/><Relationship Id="rId81" Type="http://schemas.openxmlformats.org/officeDocument/2006/relationships/slide" Target="slides/slide23.xml"/><Relationship Id="rId86"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7/27/2020</a:t>
            </a:fld>
            <a:endParaRPr lang="en-US"/>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7/27/2020</a:t>
            </a:fld>
            <a:endParaRPr lang="en-US"/>
          </a:p>
        </p:txBody>
      </p:sp>
      <p:sp>
        <p:nvSpPr>
          <p:cNvPr id="4" name="Slide Image Placeholder 3"/>
          <p:cNvSpPr>
            <a:spLocks noGrp="1" noRot="1" noChangeAspect="1"/>
          </p:cNvSpPr>
          <p:nvPr>
            <p:ph type="sldImg" idx="2"/>
          </p:nvPr>
        </p:nvSpPr>
        <p:spPr>
          <a:xfrm>
            <a:off x="431800" y="692150"/>
            <a:ext cx="6146800" cy="3457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2C93770-5E90-4214-9EDE-00DD2CD9B28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008103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1CFB4FAC-AE38-4977-B87F-CB92B5F20C1B}"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6794435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ChangeArrowheads="1" noTextEdit="1"/>
          </p:cNvSpPr>
          <p:nvPr>
            <p:ph type="sldImg"/>
          </p:nvPr>
        </p:nvSpPr>
        <p:spPr>
          <a:ln/>
        </p:spPr>
      </p:sp>
      <p:sp>
        <p:nvSpPr>
          <p:cNvPr id="187395" name="Notes Placeholder 2"/>
          <p:cNvSpPr>
            <a:spLocks noGrp="1"/>
          </p:cNvSpPr>
          <p:nvPr>
            <p:ph type="body" idx="1"/>
          </p:nvPr>
        </p:nvSpPr>
        <p:spPr>
          <a:xfrm>
            <a:off x="973138" y="4560888"/>
            <a:ext cx="8126412"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Grey-white translucent pinpoint colonies after 24hrs. </a:t>
            </a:r>
          </a:p>
        </p:txBody>
      </p:sp>
      <p:sp>
        <p:nvSpPr>
          <p:cNvPr id="187396"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1FAFDDE0-DEC7-4306-B5BA-0E74630A579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961565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Slide Image Placeholder 1"/>
          <p:cNvSpPr>
            <a:spLocks noGrp="1" noRot="1" noChangeAspect="1" noChangeArrowheads="1" noTextEdit="1"/>
          </p:cNvSpPr>
          <p:nvPr>
            <p:ph type="sldImg"/>
          </p:nvPr>
        </p:nvSpPr>
        <p:spPr>
          <a:ln/>
        </p:spPr>
      </p:sp>
      <p:sp>
        <p:nvSpPr>
          <p:cNvPr id="189443" name="Notes Placeholder 2"/>
          <p:cNvSpPr>
            <a:spLocks noGrp="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Colonies are approx 1-2 mm in diameter gray –white to slightly yellow and opaque </a:t>
            </a:r>
          </a:p>
          <a:p>
            <a:endParaRPr lang="en-US" altLang="en-US" smtClean="0"/>
          </a:p>
        </p:txBody>
      </p:sp>
      <p:sp>
        <p:nvSpPr>
          <p:cNvPr id="189444"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5B2344A8-738B-4B8C-B4BC-26BD1737A09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519992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ChangeArrowheads="1" noTextEdit="1"/>
          </p:cNvSpPr>
          <p:nvPr>
            <p:ph type="sldImg"/>
          </p:nvPr>
        </p:nvSpPr>
        <p:spPr>
          <a:ln/>
        </p:spPr>
      </p:sp>
      <p:sp>
        <p:nvSpPr>
          <p:cNvPr id="191491" name="Notes Placeholder 2"/>
          <p:cNvSpPr>
            <a:spLocks noGrp="1"/>
          </p:cNvSpPr>
          <p:nvPr>
            <p:ph type="body" idx="1"/>
          </p:nvPr>
        </p:nvSpPr>
        <p:spPr>
          <a:xfrm>
            <a:off x="973138" y="4560888"/>
            <a:ext cx="20659725"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After 48–72 h of incubation colonies have a raised, irregular "fried egg" appearance, which becomes more prominent as the culture ages. There is little or no hemolysis . </a:t>
            </a:r>
          </a:p>
        </p:txBody>
      </p:sp>
      <p:sp>
        <p:nvSpPr>
          <p:cNvPr id="191492"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EEE9A3B9-8F2E-47C0-B977-56B536D816A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89416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64E1172B-8C9D-4E82-93F3-81C77430DAC1}"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93539" name="Rectangle 2"/>
          <p:cNvSpPr>
            <a:spLocks noGrp="1" noRot="1" noChangeAspect="1" noChangeArrowheads="1" noTextEdit="1"/>
          </p:cNvSpPr>
          <p:nvPr>
            <p:ph type="sldImg"/>
          </p:nvPr>
        </p:nvSpPr>
        <p:spPr>
          <a:ln/>
        </p:spPr>
      </p:sp>
      <p:sp>
        <p:nvSpPr>
          <p:cNvPr id="193540" name="Rectangle 3"/>
          <p:cNvSpPr>
            <a:spLocks noGrp="1" noChangeArrowheads="1"/>
          </p:cNvSpPr>
          <p:nvPr>
            <p:ph type="body" idx="1"/>
          </p:nvPr>
        </p:nvSpPr>
        <p:spPr>
          <a:xfrm>
            <a:off x="973138" y="4560888"/>
            <a:ext cx="5011737" cy="6524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Older colonies of wild-type strains often show a “skirt” or take on a raised irregular  “fried-egg” appearance. Very little or no hemolysis will been seen on BAP </a:t>
            </a:r>
          </a:p>
        </p:txBody>
      </p:sp>
    </p:spTree>
    <p:extLst>
      <p:ext uri="{BB962C8B-B14F-4D97-AF65-F5344CB8AC3E}">
        <p14:creationId xmlns:p14="http://schemas.microsoft.com/office/powerpoint/2010/main" val="2681818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ChangeArrowheads="1" noTextEdit="1"/>
          </p:cNvSpPr>
          <p:nvPr>
            <p:ph type="sldImg"/>
          </p:nvPr>
        </p:nvSpPr>
        <p:spPr>
          <a:ln/>
        </p:spPr>
      </p:sp>
      <p:sp>
        <p:nvSpPr>
          <p:cNvPr id="195587" name="Notes Placeholder 2"/>
          <p:cNvSpPr>
            <a:spLocks noGrp="1"/>
          </p:cNvSpPr>
          <p:nvPr>
            <p:ph type="body" idx="1"/>
          </p:nvPr>
        </p:nvSpPr>
        <p:spPr>
          <a:xfrm>
            <a:off x="973138" y="4560888"/>
            <a:ext cx="5102225"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Y. pestis will grow as small, non-lactose fermenting colonies on MAC or EMB agar. Colonies may not be visible at 24 hrs . </a:t>
            </a:r>
          </a:p>
        </p:txBody>
      </p:sp>
      <p:sp>
        <p:nvSpPr>
          <p:cNvPr id="195588"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D3BD5158-7555-4638-9D7B-94E30261BAD7}"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2052392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0E080CA2-191E-4577-BB8A-D9E7C390975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97635" name="Rectangle 2"/>
          <p:cNvSpPr>
            <a:spLocks noGrp="1" noRot="1" noChangeAspect="1" noChangeArrowheads="1" noTextEdit="1"/>
          </p:cNvSpPr>
          <p:nvPr>
            <p:ph type="sldImg"/>
          </p:nvPr>
        </p:nvSpPr>
        <p:spPr>
          <a:ln/>
        </p:spPr>
      </p:sp>
      <p:sp>
        <p:nvSpPr>
          <p:cNvPr id="19763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475396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08577A80-1C1F-487D-8DB8-F3D5A2E01CBE}"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99683" name="Rectangle 2"/>
          <p:cNvSpPr>
            <a:spLocks noGrp="1" noRot="1" noChangeAspect="1" noChangeArrowheads="1" noTextEdit="1"/>
          </p:cNvSpPr>
          <p:nvPr>
            <p:ph type="sldImg"/>
          </p:nvPr>
        </p:nvSpPr>
        <p:spPr>
          <a:ln/>
        </p:spPr>
      </p:sp>
      <p:sp>
        <p:nvSpPr>
          <p:cNvPr id="199684"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4342622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400F38CF-DB63-421C-A632-99DA3DEF8882}"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2841091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CCC04AE3-0FEA-463B-9547-7AC3A262AD0E}"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21</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03779" name="Rectangle 2"/>
          <p:cNvSpPr>
            <a:spLocks noGrp="1" noRot="1" noChangeAspect="1" noChangeArrowheads="1" noTextEdit="1"/>
          </p:cNvSpPr>
          <p:nvPr>
            <p:ph type="sldImg"/>
          </p:nvPr>
        </p:nvSpPr>
        <p:spPr>
          <a:ln/>
        </p:spPr>
      </p:sp>
      <p:sp>
        <p:nvSpPr>
          <p:cNvPr id="203780"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13536723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p:cNvSpPr>
            <a:spLocks noGrp="1" noRot="1" noChangeAspect="1" noChangeArrowheads="1" noTextEdit="1"/>
          </p:cNvSpPr>
          <p:nvPr>
            <p:ph type="sldImg"/>
          </p:nvPr>
        </p:nvSpPr>
        <p:spPr>
          <a:ln/>
        </p:spPr>
      </p:sp>
      <p:sp>
        <p:nvSpPr>
          <p:cNvPr id="1689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The organism can also occasionally be passed from human to human by close contact as in primary pneumonic plague </a:t>
            </a:r>
            <a:r>
              <a:rPr lang="en-US" altLang="en-US" sz="800" smtClean="0"/>
              <a:t>http://www.asm.org/images/PSAB/YERSINIA_PESTIS_50713.pdf</a:t>
            </a:r>
          </a:p>
          <a:p>
            <a:endParaRPr lang="en-US" altLang="en-US" smtClean="0"/>
          </a:p>
        </p:txBody>
      </p:sp>
      <p:sp>
        <p:nvSpPr>
          <p:cNvPr id="168964"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53748CC6-9012-4837-A6FA-823843B6EE2E}"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958568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ChangeArrowheads="1" noTextEdit="1"/>
          </p:cNvSpPr>
          <p:nvPr>
            <p:ph type="sldImg"/>
          </p:nvPr>
        </p:nvSpPr>
        <p:spPr>
          <a:ln/>
        </p:spPr>
      </p:sp>
      <p:sp>
        <p:nvSpPr>
          <p:cNvPr id="205827" name="Notes Placeholder 2"/>
          <p:cNvSpPr>
            <a:spLocks noGrp="1"/>
          </p:cNvSpPr>
          <p:nvPr>
            <p:ph type="body" idx="1"/>
          </p:nvPr>
        </p:nvSpPr>
        <p:spPr>
          <a:xfrm>
            <a:off x="973138" y="4560888"/>
            <a:ext cx="10536237"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Always take note on the growth rate, colony morphology , gram stain , they can help determine what species you may have and when ever you are in doubt send to us! I couldn’t find any reference to a human infection from Y. ruckeri. Note change for urease in March 2016. </a:t>
            </a:r>
          </a:p>
          <a:p>
            <a:endParaRPr lang="en-US" altLang="en-US" smtClean="0"/>
          </a:p>
        </p:txBody>
      </p:sp>
      <p:sp>
        <p:nvSpPr>
          <p:cNvPr id="205828"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AF6386B-4F07-4E26-9522-B7817367C027}"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22</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1344998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xfrm>
            <a:off x="7034213" y="9302750"/>
            <a:ext cx="28098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AB7A8C9-3122-4814-A214-E83E7E9504E8}"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23</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07875" name="Rectangle 2"/>
          <p:cNvSpPr>
            <a:spLocks noGrp="1" noRot="1" noChangeAspect="1" noChangeArrowheads="1" noTextEdit="1"/>
          </p:cNvSpPr>
          <p:nvPr>
            <p:ph type="sldImg"/>
          </p:nvPr>
        </p:nvSpPr>
        <p:spPr>
          <a:xfrm>
            <a:off x="455613" y="720725"/>
            <a:ext cx="6400800" cy="3600450"/>
          </a:xfrm>
          <a:ln/>
        </p:spPr>
      </p:sp>
      <p:sp>
        <p:nvSpPr>
          <p:cNvPr id="207876" name="Rectangle 3"/>
          <p:cNvSpPr>
            <a:spLocks noGrp="1" noChangeArrowheads="1"/>
          </p:cNvSpPr>
          <p:nvPr>
            <p:ph type="body" idx="1"/>
          </p:nvPr>
        </p:nvSpPr>
        <p:spPr>
          <a:xfrm>
            <a:off x="973138" y="4560888"/>
            <a:ext cx="236537" cy="282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 </a:t>
            </a:r>
          </a:p>
        </p:txBody>
      </p:sp>
    </p:spTree>
    <p:extLst>
      <p:ext uri="{BB962C8B-B14F-4D97-AF65-F5344CB8AC3E}">
        <p14:creationId xmlns:p14="http://schemas.microsoft.com/office/powerpoint/2010/main" val="1549591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ChangeArrowheads="1" noTextEdit="1"/>
          </p:cNvSpPr>
          <p:nvPr>
            <p:ph type="sldImg"/>
          </p:nvPr>
        </p:nvSpPr>
        <p:spPr>
          <a:ln/>
        </p:spPr>
      </p:sp>
      <p:sp>
        <p:nvSpPr>
          <p:cNvPr id="2099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209924" name="Slide Number Placeholder 3"/>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1059B09D-7C2A-427B-B8B3-C0EDA07CA3C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24</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7966387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824E96D-CE56-4D63-85E0-C7BDC95DE35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11971" name="Rectangle 2"/>
          <p:cNvSpPr>
            <a:spLocks noGrp="1" noRot="1" noChangeAspect="1" noChangeArrowheads="1" noTextEdit="1"/>
          </p:cNvSpPr>
          <p:nvPr>
            <p:ph type="sldImg"/>
          </p:nvPr>
        </p:nvSpPr>
        <p:spPr>
          <a:ln/>
        </p:spPr>
      </p:sp>
      <p:sp>
        <p:nvSpPr>
          <p:cNvPr id="211972" name="Rectangle 3"/>
          <p:cNvSpPr>
            <a:spLocks noGrp="1" noChangeArrowheads="1"/>
          </p:cNvSpPr>
          <p:nvPr>
            <p:ph type="body" idx="1"/>
          </p:nvPr>
        </p:nvSpPr>
        <p:spPr>
          <a:xfrm>
            <a:off x="973138" y="4560888"/>
            <a:ext cx="990600"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Add motility</a:t>
            </a:r>
          </a:p>
          <a:p>
            <a:endParaRPr lang="en-US" altLang="en-US" smtClean="0"/>
          </a:p>
        </p:txBody>
      </p:sp>
    </p:spTree>
    <p:extLst>
      <p:ext uri="{BB962C8B-B14F-4D97-AF65-F5344CB8AC3E}">
        <p14:creationId xmlns:p14="http://schemas.microsoft.com/office/powerpoint/2010/main" val="433885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ED896C06-FFA4-45A8-A4AB-A3D7AB34FD55}"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26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214019" name="Rectangle 2"/>
          <p:cNvSpPr>
            <a:spLocks noGrp="1" noRot="1" noChangeAspect="1" noChangeArrowheads="1" noTextEdit="1"/>
          </p:cNvSpPr>
          <p:nvPr>
            <p:ph type="sldImg"/>
          </p:nvPr>
        </p:nvSpPr>
        <p:spPr>
          <a:ln/>
        </p:spPr>
      </p:sp>
      <p:sp>
        <p:nvSpPr>
          <p:cNvPr id="214020"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511365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p:cNvSpPr>
            <a:spLocks noGrp="1" noRot="1" noChangeAspect="1" noChangeArrowheads="1" noTextEdit="1"/>
          </p:cNvSpPr>
          <p:nvPr>
            <p:ph type="sldImg"/>
          </p:nvPr>
        </p:nvSpPr>
        <p:spPr>
          <a:ln/>
        </p:spPr>
      </p:sp>
      <p:sp>
        <p:nvSpPr>
          <p:cNvPr id="171011" name="Notes Placeholder 2"/>
          <p:cNvSpPr>
            <a:spLocks noGrp="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
        <p:nvSpPr>
          <p:cNvPr id="171012" name="Slide Number Placeholder 3"/>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42950" indent="-285750" defTabSz="976313">
              <a:spcBef>
                <a:spcPct val="30000"/>
              </a:spcBef>
              <a:defRPr sz="1200">
                <a:solidFill>
                  <a:schemeClr val="tx1"/>
                </a:solidFill>
                <a:latin typeface="Times New Roman" panose="02020603050405020304" pitchFamily="18" charset="0"/>
              </a:defRPr>
            </a:lvl2pPr>
            <a:lvl3pPr marL="1143000" indent="-228600" defTabSz="976313">
              <a:spcBef>
                <a:spcPct val="30000"/>
              </a:spcBef>
              <a:defRPr sz="1200">
                <a:solidFill>
                  <a:schemeClr val="tx1"/>
                </a:solidFill>
                <a:latin typeface="Times New Roman" panose="02020603050405020304" pitchFamily="18" charset="0"/>
              </a:defRPr>
            </a:lvl3pPr>
            <a:lvl4pPr marL="1600200" indent="-228600" defTabSz="976313">
              <a:spcBef>
                <a:spcPct val="30000"/>
              </a:spcBef>
              <a:defRPr sz="1200">
                <a:solidFill>
                  <a:schemeClr val="tx1"/>
                </a:solidFill>
                <a:latin typeface="Times New Roman" panose="02020603050405020304" pitchFamily="18" charset="0"/>
              </a:defRPr>
            </a:lvl4pPr>
            <a:lvl5pPr marL="2057400" indent="-228600" defTabSz="976313">
              <a:spcBef>
                <a:spcPct val="30000"/>
              </a:spcBef>
              <a:defRPr sz="1200">
                <a:solidFill>
                  <a:schemeClr val="tx1"/>
                </a:solidFill>
                <a:latin typeface="Times New Roman" panose="02020603050405020304" pitchFamily="18" charset="0"/>
              </a:defRPr>
            </a:lvl5pPr>
            <a:lvl6pPr marL="2514600" indent="-228600"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04B40F04-1749-43B0-A291-702014B073D9}"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5</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Tree>
    <p:extLst>
      <p:ext uri="{BB962C8B-B14F-4D97-AF65-F5344CB8AC3E}">
        <p14:creationId xmlns:p14="http://schemas.microsoft.com/office/powerpoint/2010/main" val="39722896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9F5458C6-0F49-4A56-BF88-E4019E773BEE}"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6</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Note changes in protocol for specimen collection</a:t>
            </a:r>
          </a:p>
        </p:txBody>
      </p:sp>
    </p:spTree>
    <p:extLst>
      <p:ext uri="{BB962C8B-B14F-4D97-AF65-F5344CB8AC3E}">
        <p14:creationId xmlns:p14="http://schemas.microsoft.com/office/powerpoint/2010/main" val="1055823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3783A4C1-8D20-428D-8515-C94C84680453}"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7</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75107" name="Rectangle 2"/>
          <p:cNvSpPr>
            <a:spLocks noGrp="1" noRot="1" noChangeAspect="1" noChangeArrowheads="1" noTextEdit="1"/>
          </p:cNvSpPr>
          <p:nvPr>
            <p:ph type="sldImg"/>
          </p:nvPr>
        </p:nvSpPr>
        <p:spPr>
          <a:ln/>
        </p:spPr>
      </p:sp>
      <p:sp>
        <p:nvSpPr>
          <p:cNvPr id="175108" name="Rectangle 3"/>
          <p:cNvSpPr>
            <a:spLocks noGrp="1" noChangeArrowheads="1"/>
          </p:cNvSpPr>
          <p:nvPr>
            <p:ph type="body" idx="1"/>
          </p:nvPr>
        </p:nvSpPr>
        <p:spPr>
          <a:xfrm>
            <a:off x="973138" y="4560888"/>
            <a:ext cx="5402262" cy="166052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 Note that culture characteristic in broth is not recommended because it is hard to interpret, not specific, and broth culture of </a:t>
            </a:r>
            <a:r>
              <a:rPr lang="en-US" altLang="en-US" i="1" smtClean="0"/>
              <a:t>Y. pestis</a:t>
            </a:r>
            <a:r>
              <a:rPr lang="en-US" altLang="en-US" smtClean="0"/>
              <a:t> in a glass tube does present an unnecessary potential safety hazard.  The Wayson (or Giemsa) stain is of limited value except when staining direct specimen materials where bipolar staining or organisms is most likely to be seen.  This characteristics is not sensitive and not specific. Use extreme caution when performing the catalase test to avoid exposure to the aerosol produced.</a:t>
            </a:r>
          </a:p>
          <a:p>
            <a:endParaRPr lang="en-US" altLang="en-US" smtClean="0"/>
          </a:p>
        </p:txBody>
      </p:sp>
    </p:spTree>
    <p:extLst>
      <p:ext uri="{BB962C8B-B14F-4D97-AF65-F5344CB8AC3E}">
        <p14:creationId xmlns:p14="http://schemas.microsoft.com/office/powerpoint/2010/main" val="6676469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18B561BD-D74C-4602-A77E-6CD7661A318F}"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8</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77155" name="Rectangle 2"/>
          <p:cNvSpPr>
            <a:spLocks noGrp="1" noRot="1" noChangeAspect="1" noChangeArrowheads="1" noTextEdit="1"/>
          </p:cNvSpPr>
          <p:nvPr>
            <p:ph type="sldImg"/>
          </p:nvPr>
        </p:nvSpPr>
        <p:spPr>
          <a:ln/>
        </p:spPr>
      </p:sp>
      <p:sp>
        <p:nvSpPr>
          <p:cNvPr id="177156" name="Rectangle 3"/>
          <p:cNvSpPr>
            <a:spLocks noGrp="1" noChangeArrowheads="1"/>
          </p:cNvSpPr>
          <p:nvPr>
            <p:ph type="body" idx="1"/>
          </p:nvPr>
        </p:nvSpPr>
        <p:spPr>
          <a:xfrm>
            <a:off x="973138" y="4560888"/>
            <a:ext cx="198437" cy="2841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723276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A2047E59-5214-4394-B968-DE2A7ED172A6}"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9</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79203" name="Rectangle 2"/>
          <p:cNvSpPr>
            <a:spLocks noGrp="1" noRot="1" noChangeAspect="1" noChangeArrowheads="1" noTextEdit="1"/>
          </p:cNvSpPr>
          <p:nvPr>
            <p:ph type="sldImg"/>
          </p:nvPr>
        </p:nvSpPr>
        <p:spPr>
          <a:ln/>
        </p:spPr>
      </p:sp>
      <p:sp>
        <p:nvSpPr>
          <p:cNvPr id="179204" name="Rectangle 3"/>
          <p:cNvSpPr>
            <a:spLocks noGrp="1" noChangeArrowheads="1"/>
          </p:cNvSpPr>
          <p:nvPr>
            <p:ph type="body" idx="1"/>
          </p:nvPr>
        </p:nvSpPr>
        <p:spPr>
          <a:xfrm>
            <a:off x="973138" y="4560888"/>
            <a:ext cx="11882437"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mtClean="0"/>
              <a:t>Gram stain from culture of </a:t>
            </a:r>
            <a:r>
              <a:rPr lang="en-US" altLang="en-US" i="1" smtClean="0"/>
              <a:t>Y. pestis   </a:t>
            </a:r>
            <a:endParaRPr lang="en-US" altLang="en-US" smtClean="0"/>
          </a:p>
          <a:p>
            <a:r>
              <a:rPr lang="en-US" altLang="en-US" smtClean="0"/>
              <a:t>Gram stained specimens containing </a:t>
            </a:r>
            <a:r>
              <a:rPr lang="en-US" altLang="en-US" i="1" smtClean="0"/>
              <a:t>Y. pestis often reveal Gram negative bacilli, 1–2 μm x 0.5 μm, that are seen mostly in single cells or pairs and/or short chains in liquid media (Figure 1). </a:t>
            </a:r>
          </a:p>
        </p:txBody>
      </p:sp>
    </p:spTree>
    <p:extLst>
      <p:ext uri="{BB962C8B-B14F-4D97-AF65-F5344CB8AC3E}">
        <p14:creationId xmlns:p14="http://schemas.microsoft.com/office/powerpoint/2010/main" val="42685128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8814D539-A24C-46A1-9690-F8BA5C3A89A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10</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xfrm>
            <a:off x="973138" y="4560888"/>
            <a:ext cx="26633487" cy="5238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a:p>
            <a:r>
              <a:rPr lang="en-US" altLang="en-US" smtClean="0"/>
              <a:t>, Wright or Giemsa stains performed on peripheral blood or tissue by hematology or histopathology may reveal the bipolar staining characteristics of </a:t>
            </a:r>
            <a:r>
              <a:rPr lang="en-US" altLang="en-US" i="1" smtClean="0"/>
              <a:t>Y. pestis, whereas the Gram stain may not. (Note that in patients with overwhelming sepsis, bipolar staining bacilli may be detected in peripheral blood smears). It is useful to note these characteristics in the event that hematology or histopathology asks for a microbiology consult. </a:t>
            </a:r>
            <a:endParaRPr lang="en-US" altLang="en-US" smtClean="0"/>
          </a:p>
        </p:txBody>
      </p:sp>
    </p:spTree>
    <p:extLst>
      <p:ext uri="{BB962C8B-B14F-4D97-AF65-F5344CB8AC3E}">
        <p14:creationId xmlns:p14="http://schemas.microsoft.com/office/powerpoint/2010/main" val="1304343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xfrm>
            <a:off x="6951663" y="9302750"/>
            <a:ext cx="363537" cy="2984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76313">
              <a:spcBef>
                <a:spcPct val="30000"/>
              </a:spcBef>
              <a:defRPr sz="1200">
                <a:solidFill>
                  <a:schemeClr val="tx1"/>
                </a:solidFill>
                <a:latin typeface="Times New Roman" panose="02020603050405020304" pitchFamily="18" charset="0"/>
              </a:defRPr>
            </a:lvl1pPr>
            <a:lvl2pPr marL="777875" indent="-298450" defTabSz="976313">
              <a:spcBef>
                <a:spcPct val="30000"/>
              </a:spcBef>
              <a:defRPr sz="1200">
                <a:solidFill>
                  <a:schemeClr val="tx1"/>
                </a:solidFill>
                <a:latin typeface="Times New Roman" panose="02020603050405020304" pitchFamily="18" charset="0"/>
              </a:defRPr>
            </a:lvl2pPr>
            <a:lvl3pPr marL="1195388" indent="-238125" defTabSz="976313">
              <a:spcBef>
                <a:spcPct val="30000"/>
              </a:spcBef>
              <a:defRPr sz="1200">
                <a:solidFill>
                  <a:schemeClr val="tx1"/>
                </a:solidFill>
                <a:latin typeface="Times New Roman" panose="02020603050405020304" pitchFamily="18" charset="0"/>
              </a:defRPr>
            </a:lvl3pPr>
            <a:lvl4pPr marL="1674813" indent="-238125" defTabSz="976313">
              <a:spcBef>
                <a:spcPct val="30000"/>
              </a:spcBef>
              <a:defRPr sz="1200">
                <a:solidFill>
                  <a:schemeClr val="tx1"/>
                </a:solidFill>
                <a:latin typeface="Times New Roman" panose="02020603050405020304" pitchFamily="18" charset="0"/>
              </a:defRPr>
            </a:lvl4pPr>
            <a:lvl5pPr marL="2154238" indent="-238125" defTabSz="976313">
              <a:spcBef>
                <a:spcPct val="30000"/>
              </a:spcBef>
              <a:defRPr sz="1200">
                <a:solidFill>
                  <a:schemeClr val="tx1"/>
                </a:solidFill>
                <a:latin typeface="Times New Roman" panose="02020603050405020304" pitchFamily="18" charset="0"/>
              </a:defRPr>
            </a:lvl5pPr>
            <a:lvl6pPr marL="2611438" indent="-238125" defTabSz="976313" eaLnBrk="0" fontAlgn="base" hangingPunct="0">
              <a:spcBef>
                <a:spcPct val="30000"/>
              </a:spcBef>
              <a:spcAft>
                <a:spcPct val="0"/>
              </a:spcAft>
              <a:defRPr sz="1200">
                <a:solidFill>
                  <a:schemeClr val="tx1"/>
                </a:solidFill>
                <a:latin typeface="Times New Roman" panose="02020603050405020304" pitchFamily="18" charset="0"/>
              </a:defRPr>
            </a:lvl6pPr>
            <a:lvl7pPr marL="3068638" indent="-238125" defTabSz="976313" eaLnBrk="0" fontAlgn="base" hangingPunct="0">
              <a:spcBef>
                <a:spcPct val="30000"/>
              </a:spcBef>
              <a:spcAft>
                <a:spcPct val="0"/>
              </a:spcAft>
              <a:defRPr sz="1200">
                <a:solidFill>
                  <a:schemeClr val="tx1"/>
                </a:solidFill>
                <a:latin typeface="Times New Roman" panose="02020603050405020304" pitchFamily="18" charset="0"/>
              </a:defRPr>
            </a:lvl7pPr>
            <a:lvl8pPr marL="3525838" indent="-238125" defTabSz="976313" eaLnBrk="0" fontAlgn="base" hangingPunct="0">
              <a:spcBef>
                <a:spcPct val="30000"/>
              </a:spcBef>
              <a:spcAft>
                <a:spcPct val="0"/>
              </a:spcAft>
              <a:defRPr sz="1200">
                <a:solidFill>
                  <a:schemeClr val="tx1"/>
                </a:solidFill>
                <a:latin typeface="Times New Roman" panose="02020603050405020304" pitchFamily="18" charset="0"/>
              </a:defRPr>
            </a:lvl8pPr>
            <a:lvl9pPr marL="3983038" indent="-238125" defTabSz="976313"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76313" rtl="0" eaLnBrk="0" fontAlgn="base" latinLnBrk="0" hangingPunct="0">
              <a:lnSpc>
                <a:spcPct val="100000"/>
              </a:lnSpc>
              <a:spcBef>
                <a:spcPct val="0"/>
              </a:spcBef>
              <a:spcAft>
                <a:spcPct val="0"/>
              </a:spcAft>
              <a:buClrTx/>
              <a:buSzTx/>
              <a:buFontTx/>
              <a:buNone/>
              <a:tabLst/>
              <a:defRPr/>
            </a:pPr>
            <a:fld id="{EEE40CAC-2279-46A9-9F7A-08DB45B9BC54}" type="slidenum">
              <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76313" rtl="0" eaLnBrk="0" fontAlgn="base" latinLnBrk="0" hangingPunct="0">
                <a:lnSpc>
                  <a:spcPct val="100000"/>
                </a:lnSpc>
                <a:spcBef>
                  <a:spcPct val="0"/>
                </a:spcBef>
                <a:spcAft>
                  <a:spcPct val="0"/>
                </a:spcAft>
                <a:buClrTx/>
                <a:buSzTx/>
                <a:buFontTx/>
                <a:buNone/>
                <a:tabLst/>
                <a:defRPr/>
              </a:pPr>
              <a:t>11</a:t>
            </a:fld>
            <a:endParaRPr kumimoji="0" lang="en-US" altLang="en-US" sz="13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xfrm>
            <a:off x="973138" y="4560888"/>
            <a:ext cx="5476875" cy="4730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lstStyle/>
          <a:p>
            <a:r>
              <a:rPr lang="en-US" altLang="en-US" smtClean="0"/>
              <a:t>A Wright-Geimsa stain of </a:t>
            </a:r>
            <a:r>
              <a:rPr lang="en-US" altLang="en-US" i="1" smtClean="0"/>
              <a:t>Y. pestis</a:t>
            </a:r>
            <a:r>
              <a:rPr lang="en-US" altLang="en-US" smtClean="0"/>
              <a:t> from a smear of blood.  Bi-polar staining is best observed in organisms found in specimen material.  </a:t>
            </a:r>
          </a:p>
        </p:txBody>
      </p:sp>
    </p:spTree>
    <p:extLst>
      <p:ext uri="{BB962C8B-B14F-4D97-AF65-F5344CB8AC3E}">
        <p14:creationId xmlns:p14="http://schemas.microsoft.com/office/powerpoint/2010/main" val="2779283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842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28903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64783083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6"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38638946"/>
      </p:ext>
    </p:extLst>
  </p:cSld>
  <p:clrMapOvr>
    <a:masterClrMapping/>
  </p:clrMapOvr>
  <p:transition spd="med">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330ECEE9-DDF7-4A15-8549-5F2EECC7F6D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5">
            <a:extLst>
              <a:ext uri="{FF2B5EF4-FFF2-40B4-BE49-F238E27FC236}">
                <a16:creationId xmlns:a16="http://schemas.microsoft.com/office/drawing/2014/main" id="{F4DC0C7C-CB09-4A28-8182-061FC42485CE}"/>
              </a:ext>
            </a:extLst>
          </p:cNvPr>
          <p:cNvSpPr>
            <a:spLocks noGrp="1" noChangeArrowheads="1"/>
          </p:cNvSpPr>
          <p:nvPr>
            <p:ph type="sldNum" sz="quarter" idx="11"/>
          </p:nvPr>
        </p:nvSpPr>
        <p:spPr>
          <a:ln/>
        </p:spPr>
        <p:txBody>
          <a:bodyPr/>
          <a:lstStyle>
            <a:lvl1pPr>
              <a:defRPr/>
            </a:lvl1pPr>
          </a:lstStyle>
          <a:p>
            <a:pPr>
              <a:defRPr/>
            </a:pPr>
            <a:endParaRPr lang="en-US"/>
          </a:p>
        </p:txBody>
      </p:sp>
      <p:sp>
        <p:nvSpPr>
          <p:cNvPr id="4" name="Rectangle 14">
            <a:extLst>
              <a:ext uri="{FF2B5EF4-FFF2-40B4-BE49-F238E27FC236}">
                <a16:creationId xmlns:a16="http://schemas.microsoft.com/office/drawing/2014/main" id="{C7FA3FE9-33C0-46F3-A380-4FA741B576C1}"/>
              </a:ext>
            </a:extLst>
          </p:cNvPr>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8308874"/>
      </p:ext>
    </p:extLst>
  </p:cSld>
  <p:clrMapOvr>
    <a:masterClrMapping/>
  </p:clrMapOvr>
  <p:transition spd="med">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Content Placeholder 2"/>
          <p:cNvSpPr>
            <a:spLocks noGrp="1"/>
          </p:cNvSpPr>
          <p:nvPr>
            <p:ph sz="half" idx="1"/>
          </p:nvPr>
        </p:nvSpPr>
        <p:spPr>
          <a:xfrm>
            <a:off x="609601" y="1600202"/>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1" y="1600202"/>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798386-C931-4EF1-9F27-32AD20886D95}"/>
              </a:ext>
            </a:extLst>
          </p:cNvPr>
          <p:cNvSpPr>
            <a:spLocks noGrp="1" noChangeArrowheads="1"/>
          </p:cNvSpPr>
          <p:nvPr>
            <p:ph type="dt" sz="half"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3968DD4B-18F6-4120-86C8-A18349EF30F8}"/>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84FD8288-1007-48FC-B662-8426764D8E76}"/>
              </a:ext>
            </a:extLst>
          </p:cNvPr>
          <p:cNvSpPr>
            <a:spLocks noGrp="1" noChangeArrowheads="1"/>
          </p:cNvSpPr>
          <p:nvPr>
            <p:ph type="sldNum" sz="quarter" idx="12"/>
          </p:nvPr>
        </p:nvSpPr>
        <p:spPr/>
        <p:txBody>
          <a:bodyPr/>
          <a:lstStyle>
            <a:lvl1pPr>
              <a:defRPr>
                <a:effectLst>
                  <a:outerShdw blurRad="38100" dist="38100" dir="2700000" algn="tl">
                    <a:srgbClr val="000000"/>
                  </a:outerShdw>
                </a:effectLst>
                <a:latin typeface="Arial" panose="020B0604020202020204" pitchFamily="34" charset="0"/>
                <a:cs typeface="Arial" panose="020B0604020202020204" pitchFamily="34" charset="0"/>
              </a:defRPr>
            </a:lvl1pPr>
          </a:lstStyle>
          <a:p>
            <a:pPr>
              <a:defRPr/>
            </a:pPr>
            <a:fld id="{B10CF94C-62E2-410A-AA79-4AEBC745679F}" type="slidenum">
              <a:rPr lang="en-US" altLang="en-US"/>
              <a:pPr>
                <a:defRPr/>
              </a:pPr>
              <a:t>‹#›</a:t>
            </a:fld>
            <a:endParaRPr lang="en-US" altLang="en-US"/>
          </a:p>
        </p:txBody>
      </p:sp>
    </p:spTree>
    <p:extLst>
      <p:ext uri="{BB962C8B-B14F-4D97-AF65-F5344CB8AC3E}">
        <p14:creationId xmlns:p14="http://schemas.microsoft.com/office/powerpoint/2010/main" val="29513037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235912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277273"/>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415498"/>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3788470129"/>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09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6197600" y="1600202"/>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25211344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2"/>
            <a:ext cx="10972800" cy="456535"/>
          </a:xfrm>
        </p:spPr>
        <p:txBody>
          <a:bodyPr/>
          <a:lstStyle>
            <a:lvl1pPr>
              <a:defRPr/>
            </a:lvl1pPr>
          </a:lstStyle>
          <a:p>
            <a:r>
              <a:rPr lang="en-US" dirty="0" smtClean="0"/>
              <a:t>Click to edit Master title style</a:t>
            </a:r>
            <a:endParaRPr lang="en-US" dirty="0"/>
          </a:p>
        </p:txBody>
      </p:sp>
    </p:spTree>
    <p:extLst>
      <p:ext uri="{BB962C8B-B14F-4D97-AF65-F5344CB8AC3E}">
        <p14:creationId xmlns:p14="http://schemas.microsoft.com/office/powerpoint/2010/main" val="201461822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wonderful quote to illustrate my point, or a profound statement that should be highlighted. It also serves to break up the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414287029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609600" y="1371600"/>
            <a:ext cx="10972800" cy="228370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9463870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304800"/>
            <a:ext cx="10972800" cy="1892826"/>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609600" y="1678698"/>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609600" y="990603"/>
            <a:ext cx="10769600" cy="53860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81236"/>
            <a:ext cx="103632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609600" y="3546902"/>
            <a:ext cx="9421091"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1871139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09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97600" y="1600201"/>
            <a:ext cx="5384800" cy="200054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09600" y="6356353"/>
            <a:ext cx="2844800" cy="365125"/>
          </a:xfrm>
          <a:prstGeom prst="rect">
            <a:avLst/>
          </a:prstGeom>
        </p:spPr>
        <p:txBody>
          <a:bodyPr/>
          <a:lstStyle/>
          <a:p>
            <a:fld id="{B1209E44-C6BC-4F75-A957-C02067578B29}" type="datetimeFigureOut">
              <a:rPr lang="en-US" smtClean="0"/>
              <a:t>7/27/2020</a:t>
            </a:fld>
            <a:endParaRPr lang="en-US"/>
          </a:p>
        </p:txBody>
      </p:sp>
      <p:sp>
        <p:nvSpPr>
          <p:cNvPr id="6" name="Footer Placeholder 5"/>
          <p:cNvSpPr>
            <a:spLocks noGrp="1"/>
          </p:cNvSpPr>
          <p:nvPr>
            <p:ph type="ftr" sz="quarter" idx="11"/>
          </p:nvPr>
        </p:nvSpPr>
        <p:spPr>
          <a:xfrm>
            <a:off x="2235200" y="6264278"/>
            <a:ext cx="3860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737600" y="6356353"/>
            <a:ext cx="2844800" cy="365125"/>
          </a:xfrm>
          <a:prstGeom prst="rect">
            <a:avLst/>
          </a:prstGeom>
        </p:spPr>
        <p:txBody>
          <a:bodyPr/>
          <a:lstStyle/>
          <a:p>
            <a:fld id="{B944E559-FB9F-45B3-9F57-C4734B5E7B09}" type="slidenum">
              <a:rPr lang="en-US" smtClean="0"/>
              <a:t>‹#›</a:t>
            </a:fld>
            <a:endParaRPr lang="en-US"/>
          </a:p>
        </p:txBody>
      </p:sp>
    </p:spTree>
    <p:extLst>
      <p:ext uri="{BB962C8B-B14F-4D97-AF65-F5344CB8AC3E}">
        <p14:creationId xmlns:p14="http://schemas.microsoft.com/office/powerpoint/2010/main" val="73249758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109728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1320800" y="2362203"/>
            <a:ext cx="95504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1320800" y="1114487"/>
            <a:ext cx="9753600" cy="3416320"/>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11854335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9416288" y="1575912"/>
            <a:ext cx="2775712"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hasCustomPrompt="1"/>
          </p:nvPr>
        </p:nvSpPr>
        <p:spPr>
          <a:xfrm>
            <a:off x="609600" y="2793887"/>
            <a:ext cx="10363200" cy="1892826"/>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609600" y="3499994"/>
            <a:ext cx="85344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94488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TextBox 6"/>
          <p:cNvSpPr txBox="1"/>
          <p:nvPr userDrawn="1"/>
        </p:nvSpPr>
        <p:spPr>
          <a:xfrm>
            <a:off x="406402" y="1561398"/>
            <a:ext cx="4027649" cy="369332"/>
          </a:xfrm>
          <a:prstGeom prst="rect">
            <a:avLst/>
          </a:prstGeom>
          <a:noFill/>
        </p:spPr>
        <p:txBody>
          <a:bodyPr wrap="square" rtlCol="0">
            <a:spAutoFit/>
          </a:bodyPr>
          <a:lstStyle/>
          <a:p>
            <a:r>
              <a:rPr lang="en-US" sz="1800" dirty="0" smtClean="0">
                <a:solidFill>
                  <a:schemeClr val="bg1"/>
                </a:solidFill>
                <a:latin typeface="Franklin Gothic Medium" panose="020B0603020102020204" pitchFamily="34" charset="0"/>
              </a:rPr>
              <a:t>Analysis.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Answers.</a:t>
            </a:r>
            <a:r>
              <a:rPr lang="en-US" sz="1800" baseline="0" dirty="0" smtClean="0">
                <a:solidFill>
                  <a:schemeClr val="bg1"/>
                </a:solidFill>
                <a:latin typeface="Franklin Gothic Medium" panose="020B0603020102020204" pitchFamily="34" charset="0"/>
              </a:rPr>
              <a:t> </a:t>
            </a:r>
            <a:r>
              <a:rPr lang="en-US" sz="1800" dirty="0" smtClean="0">
                <a:solidFill>
                  <a:schemeClr val="bg1"/>
                </a:solidFill>
                <a:latin typeface="Franklin Gothic Medium" panose="020B0603020102020204" pitchFamily="34" charset="0"/>
              </a:rPr>
              <a:t>Action.</a:t>
            </a:r>
            <a:endParaRPr lang="en-US" sz="1800" dirty="0">
              <a:solidFill>
                <a:schemeClr val="bg1"/>
              </a:solidFill>
              <a:latin typeface="Franklin Gothic Medium" panose="020B0603020102020204" pitchFamily="34" charset="0"/>
            </a:endParaRPr>
          </a:p>
        </p:txBody>
      </p:sp>
      <p:sp>
        <p:nvSpPr>
          <p:cNvPr id="8" name="TextBox 7"/>
          <p:cNvSpPr txBox="1"/>
          <p:nvPr userDrawn="1"/>
        </p:nvSpPr>
        <p:spPr>
          <a:xfrm>
            <a:off x="10034209" y="1590427"/>
            <a:ext cx="1300356" cy="323165"/>
          </a:xfrm>
          <a:prstGeom prst="rect">
            <a:avLst/>
          </a:prstGeom>
          <a:noFill/>
        </p:spPr>
        <p:txBody>
          <a:bodyPr wrap="none" rtlCol="0">
            <a:spAutoFit/>
          </a:bodyPr>
          <a:lstStyle/>
          <a:p>
            <a:r>
              <a:rPr lang="en-US" sz="1500" dirty="0" smtClean="0">
                <a:solidFill>
                  <a:schemeClr val="bg1"/>
                </a:solidFill>
                <a:latin typeface="Franklin Gothic Medium" panose="020B0603020102020204" pitchFamily="34" charset="0"/>
              </a:rPr>
              <a:t>www.aphl.org</a:t>
            </a:r>
            <a:endParaRPr lang="en-US" sz="1500" dirty="0">
              <a:solidFill>
                <a:schemeClr val="bg1"/>
              </a:solidFill>
              <a:latin typeface="Franklin Gothic Medium" panose="020B0603020102020204" pitchFamily="34" charset="0"/>
            </a:endParaRPr>
          </a:p>
        </p:txBody>
      </p:sp>
      <p:sp>
        <p:nvSpPr>
          <p:cNvPr id="3" name="Chevron 2"/>
          <p:cNvSpPr/>
          <p:nvPr userDrawn="1"/>
        </p:nvSpPr>
        <p:spPr>
          <a:xfrm>
            <a:off x="9042400" y="1447800"/>
            <a:ext cx="747776"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1"/>
              </a:solidFill>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457200"/>
            <a:ext cx="2100404" cy="919977"/>
          </a:xfrm>
          <a:prstGeom prst="rect">
            <a:avLst/>
          </a:prstGeom>
        </p:spPr>
      </p:pic>
    </p:spTree>
    <p:extLst>
      <p:ext uri="{BB962C8B-B14F-4D97-AF65-F5344CB8AC3E}">
        <p14:creationId xmlns:p14="http://schemas.microsoft.com/office/powerpoint/2010/main" val="204894610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0"/>
            <a:ext cx="109728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219200"/>
            <a:ext cx="10972800" cy="2283702"/>
          </a:xfrm>
          <a:prstGeom prst="rect">
            <a:avLst/>
          </a:prstGeom>
        </p:spPr>
        <p:txBody>
          <a:bodyPr vert="horz" lIns="91440" tIns="45720" rIns="91440" bIns="45720" rtlCol="0">
            <a:sp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2235202" y="6393543"/>
            <a:ext cx="2449581"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 Answers. 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855200" y="6393543"/>
            <a:ext cx="1370568" cy="338554"/>
          </a:xfrm>
          <a:prstGeom prst="rect">
            <a:avLst/>
          </a:prstGeom>
          <a:noFill/>
        </p:spPr>
        <p:txBody>
          <a:bodyPr wrap="none" rtlCol="0">
            <a:spAutoFit/>
          </a:bodyPr>
          <a:lstStyle/>
          <a:p>
            <a:r>
              <a:rPr lang="en-US" sz="1600" dirty="0" smtClean="0">
                <a:solidFill>
                  <a:schemeClr val="tx2"/>
                </a:solidFill>
                <a:latin typeface="Franklin Gothic Medium" panose="020B0603020102020204" pitchFamily="34" charset="0"/>
              </a:rPr>
              <a:t>www.aphl.org</a:t>
            </a:r>
            <a:endParaRPr lang="en-US" sz="1600" dirty="0">
              <a:solidFill>
                <a:schemeClr val="tx2"/>
              </a:solidFill>
              <a:latin typeface="Franklin Gothic Medium" panose="020B0603020102020204" pitchFamily="34" charset="0"/>
            </a:endParaRPr>
          </a:p>
        </p:txBody>
      </p:sp>
      <p:sp>
        <p:nvSpPr>
          <p:cNvPr id="8" name="Rectangle 7"/>
          <p:cNvSpPr/>
          <p:nvPr userDrawn="1"/>
        </p:nvSpPr>
        <p:spPr>
          <a:xfrm>
            <a:off x="609600" y="5867400"/>
            <a:ext cx="1365248" cy="99060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5304" y="5958217"/>
            <a:ext cx="1077137" cy="745379"/>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 id="2147483666" r:id="rId10"/>
    <p:sldLayoutId id="2147483667" r:id="rId11"/>
    <p:sldLayoutId id="2147483669" r:id="rId12"/>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04803"/>
            <a:ext cx="10972800" cy="456535"/>
          </a:xfrm>
          <a:prstGeom prst="rect">
            <a:avLst/>
          </a:prstGeom>
        </p:spPr>
        <p:txBody>
          <a:bodyPr vert="horz" lIns="0" tIns="0" rIns="0" bIns="45720" rtlCol="0" anchor="t" anchorCtr="0">
            <a:spAutoFit/>
          </a:bodyPr>
          <a:lstStyle/>
          <a:p>
            <a:r>
              <a:rPr lang="en-US" dirty="0" smtClean="0"/>
              <a:t>2nd option</a:t>
            </a:r>
            <a:endParaRPr lang="en-US" dirty="0"/>
          </a:p>
        </p:txBody>
      </p:sp>
      <p:sp>
        <p:nvSpPr>
          <p:cNvPr id="3" name="Text Placeholder 2"/>
          <p:cNvSpPr>
            <a:spLocks noGrp="1"/>
          </p:cNvSpPr>
          <p:nvPr>
            <p:ph type="body" idx="1"/>
          </p:nvPr>
        </p:nvSpPr>
        <p:spPr>
          <a:xfrm>
            <a:off x="609600" y="1219203"/>
            <a:ext cx="10972800" cy="2062103"/>
          </a:xfrm>
          <a:prstGeom prst="rect">
            <a:avLst/>
          </a:prstGeom>
        </p:spPr>
        <p:txBody>
          <a:bodyPr vert="horz" lIns="91440" tIns="45720" rIns="91440" bIns="45720" rtlCol="0">
            <a:spAutoFit/>
          </a:bodyPr>
          <a:lstStyle/>
          <a:p>
            <a:pPr lvl="0"/>
            <a:r>
              <a:rPr lang="en-US" dirty="0" smtClean="0"/>
              <a:t>This layout is a second option for placement of the logo block. However, choose either this or the preferred first option for your whole slide deck; do jump back and forth between options in the same deck.</a:t>
            </a:r>
            <a:endParaRPr lang="en-US" dirty="0"/>
          </a:p>
        </p:txBody>
      </p:sp>
      <p:sp>
        <p:nvSpPr>
          <p:cNvPr id="7" name="Rectangle 6"/>
          <p:cNvSpPr/>
          <p:nvPr/>
        </p:nvSpPr>
        <p:spPr>
          <a:xfrm>
            <a:off x="10055096" y="5467487"/>
            <a:ext cx="1146304"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extBox 3"/>
          <p:cNvSpPr txBox="1"/>
          <p:nvPr/>
        </p:nvSpPr>
        <p:spPr>
          <a:xfrm>
            <a:off x="10100685" y="4615545"/>
            <a:ext cx="973023" cy="830997"/>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Analysis.</a:t>
            </a:r>
          </a:p>
          <a:p>
            <a:r>
              <a:rPr lang="en-US" sz="1600" dirty="0" smtClean="0">
                <a:solidFill>
                  <a:srgbClr val="00A0AF"/>
                </a:solidFill>
                <a:latin typeface="Franklin Gothic Medium" panose="020B0603020102020204" pitchFamily="34" charset="0"/>
              </a:rPr>
              <a:t>Answers.</a:t>
            </a:r>
          </a:p>
          <a:p>
            <a:r>
              <a:rPr lang="en-US" sz="1600" dirty="0" smtClean="0">
                <a:solidFill>
                  <a:srgbClr val="00A0AF"/>
                </a:solidFill>
                <a:latin typeface="Franklin Gothic Medium" panose="020B0603020102020204" pitchFamily="34" charset="0"/>
              </a:rPr>
              <a:t>Action.</a:t>
            </a:r>
            <a:endParaRPr lang="en-US" sz="1600" dirty="0">
              <a:solidFill>
                <a:srgbClr val="00A0AF"/>
              </a:solidFill>
              <a:latin typeface="Franklin Gothic Medium" panose="020B0603020102020204" pitchFamily="34" charset="0"/>
            </a:endParaRPr>
          </a:p>
        </p:txBody>
      </p:sp>
      <p:sp>
        <p:nvSpPr>
          <p:cNvPr id="9" name="TextBox 8"/>
          <p:cNvSpPr txBox="1"/>
          <p:nvPr/>
        </p:nvSpPr>
        <p:spPr>
          <a:xfrm>
            <a:off x="9979220" y="6324603"/>
            <a:ext cx="1300356" cy="323165"/>
          </a:xfrm>
          <a:prstGeom prst="rect">
            <a:avLst/>
          </a:prstGeom>
          <a:noFill/>
        </p:spPr>
        <p:txBody>
          <a:bodyPr wrap="none" rtlCol="0">
            <a:spAutoFit/>
          </a:bodyPr>
          <a:lstStyle/>
          <a:p>
            <a:r>
              <a:rPr lang="en-US" sz="1500" dirty="0" smtClean="0">
                <a:solidFill>
                  <a:schemeClr val="tx2"/>
                </a:solidFill>
                <a:latin typeface="Franklin Gothic Medium" panose="020B0603020102020204" pitchFamily="34" charset="0"/>
              </a:rPr>
              <a:t>www.aphl.org</a:t>
            </a:r>
            <a:endParaRPr lang="en-US" sz="1500" dirty="0">
              <a:solidFill>
                <a:schemeClr val="tx2"/>
              </a:solidFill>
              <a:latin typeface="Franklin Gothic Medium" panose="020B0603020102020204" pitchFamily="34" charset="0"/>
            </a:endParaRPr>
          </a:p>
        </p:txBody>
      </p:sp>
      <p:pic>
        <p:nvPicPr>
          <p:cNvPr id="6" name="Picture 5"/>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210800" y="5562600"/>
            <a:ext cx="904397" cy="625843"/>
          </a:xfrm>
          <a:prstGeom prst="rect">
            <a:avLst/>
          </a:prstGeom>
        </p:spPr>
      </p:pic>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iming>
    <p:tnLst>
      <p:par>
        <p:cTn id="1" dur="indefinite" restart="never" nodeType="tmRoot"/>
      </p:par>
    </p:tnLst>
  </p:timing>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0.xml"/><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09600" y="2793886"/>
            <a:ext cx="7772400" cy="661720"/>
          </a:xfrm>
        </p:spPr>
        <p:txBody>
          <a:bodyPr/>
          <a:lstStyle/>
          <a:p>
            <a:r>
              <a:rPr lang="en-US" dirty="0" smtClean="0"/>
              <a:t>Agents of Bioterrorism</a:t>
            </a:r>
            <a:endParaRPr lang="en-US" dirty="0"/>
          </a:p>
        </p:txBody>
      </p:sp>
      <p:sp>
        <p:nvSpPr>
          <p:cNvPr id="4" name="Subtitle 3"/>
          <p:cNvSpPr>
            <a:spLocks noGrp="1"/>
          </p:cNvSpPr>
          <p:nvPr>
            <p:ph type="subTitle" idx="1"/>
          </p:nvPr>
        </p:nvSpPr>
        <p:spPr>
          <a:xfrm>
            <a:off x="609600" y="3499994"/>
            <a:ext cx="8534400" cy="538609"/>
          </a:xfrm>
        </p:spPr>
        <p:txBody>
          <a:bodyPr/>
          <a:lstStyle/>
          <a:p>
            <a:pPr fontAlgn="base">
              <a:spcAft>
                <a:spcPct val="0"/>
              </a:spcAft>
              <a:buClr>
                <a:srgbClr val="FFFF99"/>
              </a:buClr>
              <a:buSzPct val="70000"/>
              <a:defRPr/>
            </a:pPr>
            <a:r>
              <a:rPr lang="en-US" i="1" kern="0" dirty="0" smtClean="0">
                <a:latin typeface="+mn-lt"/>
              </a:rPr>
              <a:t>Yersinia pestis: </a:t>
            </a:r>
            <a:r>
              <a:rPr lang="en-US" kern="0" dirty="0" smtClean="0">
                <a:latin typeface="+mn-lt"/>
              </a:rPr>
              <a:t>Plague</a:t>
            </a:r>
            <a:endParaRPr lang="en-US" kern="0" dirty="0">
              <a:latin typeface="+mn-lt"/>
            </a:endParaRPr>
          </a:p>
        </p:txBody>
      </p:sp>
    </p:spTree>
    <p:extLst>
      <p:ext uri="{BB962C8B-B14F-4D97-AF65-F5344CB8AC3E}">
        <p14:creationId xmlns:p14="http://schemas.microsoft.com/office/powerpoint/2010/main" val="209381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3010" name="Rectangle 2">
            <a:extLst>
              <a:ext uri="{FF2B5EF4-FFF2-40B4-BE49-F238E27FC236}">
                <a16:creationId xmlns:a16="http://schemas.microsoft.com/office/drawing/2014/main" id="{AF3CD9CE-643F-43B1-83EA-AABDC4361068}"/>
              </a:ext>
            </a:extLst>
          </p:cNvPr>
          <p:cNvSpPr>
            <a:spLocks noGrp="1" noChangeArrowheads="1"/>
          </p:cNvSpPr>
          <p:nvPr>
            <p:ph idx="1"/>
          </p:nvPr>
        </p:nvSpPr>
        <p:spPr>
          <a:xfrm>
            <a:off x="1752600" y="1371600"/>
            <a:ext cx="8382000" cy="3079750"/>
          </a:xfrm>
        </p:spPr>
        <p:txBody>
          <a:bodyPr anchor="ctr">
            <a:spAutoFit/>
          </a:bodyPr>
          <a:lstStyle/>
          <a:p>
            <a:pPr eaLnBrk="1" hangingPunct="1">
              <a:buFont typeface="Wingdings" panose="05000000000000000000" pitchFamily="2" charset="2"/>
              <a:buNone/>
              <a:defRPr/>
            </a:pPr>
            <a:r>
              <a:rPr lang="en-US" sz="2800" dirty="0" err="1"/>
              <a:t>Giemsa</a:t>
            </a:r>
            <a:r>
              <a:rPr lang="en-US" sz="2800" dirty="0"/>
              <a:t> or </a:t>
            </a:r>
            <a:r>
              <a:rPr lang="en-US" sz="2800" dirty="0" err="1"/>
              <a:t>Wayson</a:t>
            </a:r>
            <a:r>
              <a:rPr lang="en-US" sz="2800" dirty="0"/>
              <a:t> Stain Morphology*</a:t>
            </a:r>
          </a:p>
          <a:p>
            <a:pPr eaLnBrk="1" hangingPunct="1">
              <a:buFont typeface="Wingdings" panose="05000000000000000000" pitchFamily="2" charset="2"/>
              <a:buNone/>
              <a:defRPr/>
            </a:pPr>
            <a:endParaRPr lang="en-US" sz="1600" dirty="0"/>
          </a:p>
          <a:p>
            <a:pPr lvl="1" eaLnBrk="1" hangingPunct="1">
              <a:buFont typeface="Arial" panose="020B0604020202020204" pitchFamily="34" charset="0"/>
              <a:buChar char="•"/>
              <a:defRPr/>
            </a:pPr>
            <a:r>
              <a:rPr lang="en-US" sz="2400" dirty="0"/>
              <a:t>Dark blue rod-shaped organisms</a:t>
            </a:r>
          </a:p>
          <a:p>
            <a:pPr lvl="1" eaLnBrk="1" hangingPunct="1">
              <a:buFont typeface="Arial" panose="020B0604020202020204" pitchFamily="34" charset="0"/>
              <a:buChar char="•"/>
              <a:defRPr/>
            </a:pPr>
            <a:endParaRPr lang="en-US" sz="1600" dirty="0"/>
          </a:p>
          <a:p>
            <a:pPr lvl="1" eaLnBrk="1" hangingPunct="1">
              <a:buFont typeface="Arial" panose="020B0604020202020204" pitchFamily="34" charset="0"/>
              <a:buChar char="•"/>
              <a:defRPr/>
            </a:pPr>
            <a:r>
              <a:rPr lang="en-US" sz="2400" dirty="0"/>
              <a:t>From direct specimen material </a:t>
            </a:r>
            <a:r>
              <a:rPr lang="en-US" sz="2400" u="sng" dirty="0"/>
              <a:t>may</a:t>
            </a:r>
            <a:r>
              <a:rPr lang="en-US" sz="2400" dirty="0"/>
              <a:t> show bipolar - “safety-pin” morphology**</a:t>
            </a:r>
          </a:p>
          <a:p>
            <a:pPr lvl="1" eaLnBrk="1" hangingPunct="1">
              <a:buFont typeface="Arial" panose="020B0604020202020204" pitchFamily="34" charset="0"/>
              <a:buChar char="•"/>
              <a:defRPr/>
            </a:pPr>
            <a:endParaRPr lang="en-US" sz="1600" dirty="0"/>
          </a:p>
          <a:p>
            <a:pPr lvl="1" eaLnBrk="1" hangingPunct="1">
              <a:buFont typeface="Arial" panose="020B0604020202020204" pitchFamily="34" charset="0"/>
              <a:buChar char="•"/>
              <a:defRPr/>
            </a:pPr>
            <a:r>
              <a:rPr lang="en-US" sz="2400" dirty="0"/>
              <a:t>“Safety-pin” feature is neither specific nor sensitive</a:t>
            </a:r>
            <a:endParaRPr lang="en-US" sz="2400" i="1" dirty="0"/>
          </a:p>
        </p:txBody>
      </p:sp>
      <p:sp>
        <p:nvSpPr>
          <p:cNvPr id="2" name="Rectangle 7">
            <a:extLst>
              <a:ext uri="{FF2B5EF4-FFF2-40B4-BE49-F238E27FC236}">
                <a16:creationId xmlns:a16="http://schemas.microsoft.com/office/drawing/2014/main" id="{272C527C-BF92-4FA5-AFD8-459908042880}"/>
              </a:ext>
            </a:extLst>
          </p:cNvPr>
          <p:cNvSpPr>
            <a:spLocks noChangeArrowheads="1"/>
          </p:cNvSpPr>
          <p:nvPr/>
        </p:nvSpPr>
        <p:spPr bwMode="auto">
          <a:xfrm>
            <a:off x="1676400" y="4953001"/>
            <a:ext cx="9064626" cy="1295400"/>
          </a:xfrm>
          <a:prstGeom prst="rect">
            <a:avLst/>
          </a:prstGeom>
          <a:noFill/>
          <a:ln w="9525">
            <a:noFill/>
            <a:miter lim="800000"/>
            <a:headEnd/>
            <a:tailEnd/>
          </a:ln>
        </p:spPr>
        <p:txBody>
          <a:bodyPr anchor="ctr"/>
          <a:lstStyle/>
          <a:p>
            <a:pPr marL="342900" indent="-342900" eaLnBrk="0" fontAlgn="base" hangingPunct="0">
              <a:spcBef>
                <a:spcPct val="0"/>
              </a:spcBef>
              <a:spcAft>
                <a:spcPct val="0"/>
              </a:spcAft>
              <a:buFont typeface="Arial" pitchFamily="34" charset="0"/>
              <a:buChar char="•"/>
              <a:defRPr/>
            </a:pPr>
            <a:r>
              <a:rPr lang="en-US" sz="2300" dirty="0">
                <a:latin typeface="Gill Sans MT" panose="020B0502020104020203" pitchFamily="34" charset="0"/>
                <a:cs typeface="Arial" panose="020B0604020202020204" pitchFamily="34" charset="0"/>
              </a:rPr>
              <a:t>*</a:t>
            </a:r>
            <a:r>
              <a:rPr lang="en-US" sz="2300" dirty="0" err="1">
                <a:latin typeface="Gill Sans MT" panose="020B0502020104020203" pitchFamily="34" charset="0"/>
                <a:cs typeface="Arial" panose="020B0604020202020204" pitchFamily="34" charset="0"/>
              </a:rPr>
              <a:t>Giemsa</a:t>
            </a:r>
            <a:r>
              <a:rPr lang="en-US" sz="2300" dirty="0">
                <a:latin typeface="Gill Sans MT" panose="020B0502020104020203" pitchFamily="34" charset="0"/>
                <a:cs typeface="Arial" panose="020B0604020202020204" pitchFamily="34" charset="0"/>
              </a:rPr>
              <a:t> &amp; </a:t>
            </a:r>
            <a:r>
              <a:rPr lang="en-US" sz="2300" dirty="0" err="1">
                <a:latin typeface="Gill Sans MT" panose="020B0502020104020203" pitchFamily="34" charset="0"/>
                <a:cs typeface="Arial" panose="020B0604020202020204" pitchFamily="34" charset="0"/>
              </a:rPr>
              <a:t>Wayson</a:t>
            </a:r>
            <a:r>
              <a:rPr lang="en-US" sz="2300" dirty="0">
                <a:latin typeface="Gill Sans MT" panose="020B0502020104020203" pitchFamily="34" charset="0"/>
                <a:cs typeface="Arial" panose="020B0604020202020204" pitchFamily="34" charset="0"/>
              </a:rPr>
              <a:t> stains aren’t normally performed in the microbiology lab.</a:t>
            </a:r>
          </a:p>
          <a:p>
            <a:pPr marL="342900" indent="-342900" eaLnBrk="0" fontAlgn="base" hangingPunct="0">
              <a:spcBef>
                <a:spcPct val="0"/>
              </a:spcBef>
              <a:spcAft>
                <a:spcPct val="0"/>
              </a:spcAft>
              <a:buFont typeface="Arial" pitchFamily="34" charset="0"/>
              <a:buChar char="•"/>
              <a:defRPr/>
            </a:pPr>
            <a:r>
              <a:rPr lang="en-US" sz="2300" dirty="0">
                <a:latin typeface="Gill Sans MT" panose="020B0502020104020203" pitchFamily="34" charset="0"/>
                <a:cs typeface="Arial" panose="020B0604020202020204" pitchFamily="34" charset="0"/>
              </a:rPr>
              <a:t>** In patients with overwhelming </a:t>
            </a:r>
            <a:r>
              <a:rPr lang="en-US" sz="2300" dirty="0" smtClean="0">
                <a:latin typeface="Gill Sans MT" panose="020B0502020104020203" pitchFamily="34" charset="0"/>
                <a:cs typeface="Arial" panose="020B0604020202020204" pitchFamily="34" charset="0"/>
              </a:rPr>
              <a:t>sepsis, </a:t>
            </a:r>
            <a:r>
              <a:rPr lang="en-US" sz="2300" dirty="0">
                <a:latin typeface="Gill Sans MT" panose="020B0502020104020203" pitchFamily="34" charset="0"/>
                <a:cs typeface="Arial" panose="020B0604020202020204" pitchFamily="34" charset="0"/>
              </a:rPr>
              <a:t>bipolar staining may be seen on a Gram stain of the direct specimen.</a:t>
            </a:r>
          </a:p>
        </p:txBody>
      </p:sp>
      <p:sp>
        <p:nvSpPr>
          <p:cNvPr id="8"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1663546922"/>
      </p:ext>
    </p:extLst>
  </p:cSld>
  <p:clrMapOvr>
    <a:masterClrMapping/>
  </p:clrMapOvr>
  <p:transition spd="med">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3" descr="Giemsa_YP"/>
          <p:cNvPicPr>
            <a:picLocks noChangeAspect="1" noChangeArrowheads="1"/>
          </p:cNvPicPr>
          <p:nvPr/>
        </p:nvPicPr>
        <p:blipFill>
          <a:blip r:embed="rId3">
            <a:extLst>
              <a:ext uri="{28A0092B-C50C-407E-A947-70E740481C1C}">
                <a14:useLocalDpi xmlns:a14="http://schemas.microsoft.com/office/drawing/2010/main" val="0"/>
              </a:ext>
            </a:extLst>
          </a:blip>
          <a:srcRect l="29459"/>
          <a:stretch>
            <a:fillRect/>
          </a:stretch>
        </p:blipFill>
        <p:spPr bwMode="auto">
          <a:xfrm>
            <a:off x="6432551" y="2070101"/>
            <a:ext cx="3565525" cy="32353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82276" name="Picture 6" descr="Ypwayson99"/>
          <p:cNvPicPr>
            <a:picLocks noChangeAspect="1" noChangeArrowheads="1"/>
          </p:cNvPicPr>
          <p:nvPr/>
        </p:nvPicPr>
        <p:blipFill>
          <a:blip r:embed="rId4">
            <a:extLst>
              <a:ext uri="{28A0092B-C50C-407E-A947-70E740481C1C}">
                <a14:useLocalDpi xmlns:a14="http://schemas.microsoft.com/office/drawing/2010/main" val="0"/>
              </a:ext>
            </a:extLst>
          </a:blip>
          <a:srcRect l="5714"/>
          <a:stretch>
            <a:fillRect/>
          </a:stretch>
        </p:blipFill>
        <p:spPr bwMode="auto">
          <a:xfrm>
            <a:off x="2279651" y="2079625"/>
            <a:ext cx="3565525" cy="32591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57511" name="Text Box 7">
            <a:extLst>
              <a:ext uri="{FF2B5EF4-FFF2-40B4-BE49-F238E27FC236}">
                <a16:creationId xmlns:a16="http://schemas.microsoft.com/office/drawing/2014/main" id="{54F0B699-B415-49FF-9AF4-CA2EE368FBB1}"/>
              </a:ext>
            </a:extLst>
          </p:cNvPr>
          <p:cNvSpPr txBox="1">
            <a:spLocks noChangeArrowheads="1"/>
          </p:cNvSpPr>
          <p:nvPr/>
        </p:nvSpPr>
        <p:spPr bwMode="auto">
          <a:xfrm>
            <a:off x="2324100" y="5816600"/>
            <a:ext cx="7912100" cy="457200"/>
          </a:xfrm>
          <a:prstGeom prst="rect">
            <a:avLst/>
          </a:prstGeom>
          <a:noFill/>
          <a:ln w="9525" algn="ctr">
            <a:noFill/>
            <a:miter lim="800000"/>
            <a:headEnd/>
            <a:tailEnd/>
          </a:ln>
          <a:effectLst/>
        </p:spPr>
        <p:txBody>
          <a:bodyPr lIns="0" rIns="0">
            <a:spAutoFit/>
          </a:bodyPr>
          <a:lstStyle/>
          <a:p>
            <a:pPr marL="1371600" indent="-457200" eaLnBrk="0" fontAlgn="base" hangingPunct="0">
              <a:spcBef>
                <a:spcPct val="50000"/>
              </a:spcBef>
              <a:spcAft>
                <a:spcPct val="0"/>
              </a:spcAft>
              <a:defRPr/>
            </a:pPr>
            <a:r>
              <a:rPr lang="en-US" sz="2400" dirty="0">
                <a:latin typeface="Gill Sans MT" panose="020B0502020104020203" pitchFamily="34" charset="0"/>
                <a:cs typeface="Arial" panose="020B0604020202020204" pitchFamily="34" charset="0"/>
              </a:rPr>
              <a:t>Wayson Stain                         Wright-</a:t>
            </a:r>
            <a:r>
              <a:rPr lang="en-US" sz="2400" dirty="0" err="1">
                <a:latin typeface="Gill Sans MT" panose="020B0502020104020203" pitchFamily="34" charset="0"/>
                <a:cs typeface="Arial" panose="020B0604020202020204" pitchFamily="34" charset="0"/>
              </a:rPr>
              <a:t>Giemsa</a:t>
            </a:r>
            <a:r>
              <a:rPr lang="en-US" sz="2400" dirty="0">
                <a:latin typeface="Gill Sans MT" panose="020B0502020104020203" pitchFamily="34" charset="0"/>
                <a:cs typeface="Arial" panose="020B0604020202020204" pitchFamily="34" charset="0"/>
              </a:rPr>
              <a:t> Stain</a:t>
            </a:r>
          </a:p>
        </p:txBody>
      </p:sp>
      <p:sp>
        <p:nvSpPr>
          <p:cNvPr id="9"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1208114351"/>
      </p:ext>
    </p:extLst>
  </p:cSld>
  <p:clrMapOvr>
    <a:masterClrMapping/>
  </p:clrMapOvr>
  <p:transition spd="med">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a:extLst>
              <a:ext uri="{FF2B5EF4-FFF2-40B4-BE49-F238E27FC236}">
                <a16:creationId xmlns:a16="http://schemas.microsoft.com/office/drawing/2014/main" id="{4F512F29-031C-4654-B701-D0DFBAAAB9A1}"/>
              </a:ext>
            </a:extLst>
          </p:cNvPr>
          <p:cNvSpPr>
            <a:spLocks noGrp="1" noChangeArrowheads="1"/>
          </p:cNvSpPr>
          <p:nvPr>
            <p:ph idx="1"/>
          </p:nvPr>
        </p:nvSpPr>
        <p:spPr>
          <a:xfrm>
            <a:off x="1981200" y="1219200"/>
            <a:ext cx="8629650" cy="4998291"/>
          </a:xfrm>
        </p:spPr>
        <p:txBody>
          <a:bodyPr/>
          <a:lstStyle/>
          <a:p>
            <a:pPr eaLnBrk="1" hangingPunct="1">
              <a:lnSpc>
                <a:spcPct val="90000"/>
              </a:lnSpc>
              <a:buFont typeface="Wingdings" panose="05000000000000000000" pitchFamily="2" charset="2"/>
              <a:buNone/>
              <a:defRPr/>
            </a:pPr>
            <a:r>
              <a:rPr lang="en-US" sz="2800" dirty="0"/>
              <a:t>Culture characteristics</a:t>
            </a:r>
          </a:p>
          <a:p>
            <a:pPr eaLnBrk="1" hangingPunct="1">
              <a:lnSpc>
                <a:spcPct val="90000"/>
              </a:lnSpc>
              <a:buFont typeface="Wingdings" panose="05000000000000000000" pitchFamily="2" charset="2"/>
              <a:buNone/>
              <a:defRPr/>
            </a:pPr>
            <a:endParaRPr lang="en-US" sz="1600" dirty="0"/>
          </a:p>
          <a:p>
            <a:pPr lvl="1" eaLnBrk="1" hangingPunct="1">
              <a:lnSpc>
                <a:spcPct val="90000"/>
              </a:lnSpc>
              <a:buClr>
                <a:schemeClr val="tx1"/>
              </a:buClr>
              <a:buFont typeface="Arial" panose="020B0604020202020204" pitchFamily="34" charset="0"/>
              <a:buChar char="•"/>
              <a:defRPr/>
            </a:pPr>
            <a:r>
              <a:rPr lang="en-US" sz="2400" dirty="0"/>
              <a:t>Grows on routine culture media: BAP, CHOC, and MAC/EMB</a:t>
            </a:r>
          </a:p>
          <a:p>
            <a:pPr lvl="1" eaLnBrk="1" hangingPunct="1">
              <a:lnSpc>
                <a:spcPct val="90000"/>
              </a:lnSpc>
              <a:buClr>
                <a:schemeClr val="tx1"/>
              </a:buClr>
              <a:buFont typeface="Arial" panose="020B0604020202020204" pitchFamily="34" charset="0"/>
              <a:buChar char="•"/>
              <a:defRPr/>
            </a:pPr>
            <a:endParaRPr lang="en-US" sz="1600" dirty="0"/>
          </a:p>
          <a:p>
            <a:pPr lvl="1" eaLnBrk="1" hangingPunct="1">
              <a:lnSpc>
                <a:spcPct val="90000"/>
              </a:lnSpc>
              <a:buClr>
                <a:schemeClr val="tx1"/>
              </a:buClr>
              <a:buFont typeface="Arial" panose="020B0604020202020204" pitchFamily="34" charset="0"/>
              <a:buChar char="•"/>
              <a:defRPr/>
            </a:pPr>
            <a:r>
              <a:rPr lang="en-US" sz="2400" dirty="0"/>
              <a:t>Resembles other </a:t>
            </a:r>
            <a:r>
              <a:rPr lang="en-US" sz="2400" i="1" dirty="0" err="1"/>
              <a:t>Enterobacteriaceae</a:t>
            </a:r>
            <a:r>
              <a:rPr lang="en-US" sz="2400" i="1" dirty="0"/>
              <a:t>, EXCEPT </a:t>
            </a:r>
            <a:r>
              <a:rPr lang="en-US" sz="2400" dirty="0"/>
              <a:t>grows more slowly</a:t>
            </a:r>
          </a:p>
          <a:p>
            <a:pPr lvl="1" eaLnBrk="1" hangingPunct="1">
              <a:lnSpc>
                <a:spcPct val="90000"/>
              </a:lnSpc>
              <a:buClr>
                <a:schemeClr val="tx1"/>
              </a:buClr>
              <a:buFont typeface="Arial" panose="020B0604020202020204" pitchFamily="34" charset="0"/>
              <a:buChar char="•"/>
              <a:defRPr/>
            </a:pPr>
            <a:endParaRPr lang="en-US" sz="1600" dirty="0"/>
          </a:p>
          <a:p>
            <a:pPr lvl="1" eaLnBrk="1" hangingPunct="1">
              <a:lnSpc>
                <a:spcPct val="90000"/>
              </a:lnSpc>
              <a:buClr>
                <a:schemeClr val="tx1"/>
              </a:buClr>
              <a:buFont typeface="Arial" panose="020B0604020202020204" pitchFamily="34" charset="0"/>
              <a:buChar char="•"/>
              <a:defRPr/>
            </a:pPr>
            <a:r>
              <a:rPr lang="en-US" sz="2400" dirty="0"/>
              <a:t>Slow growing at 35-37</a:t>
            </a:r>
            <a:r>
              <a:rPr lang="en-US" sz="2400" baseline="30000" dirty="0"/>
              <a:t>o</a:t>
            </a:r>
            <a:r>
              <a:rPr lang="en-US" sz="2400" dirty="0"/>
              <a:t>C and at 25- 28</a:t>
            </a:r>
            <a:r>
              <a:rPr lang="en-US" sz="2400" baseline="30000" dirty="0"/>
              <a:t>o</a:t>
            </a:r>
            <a:r>
              <a:rPr lang="en-US" sz="2400" dirty="0"/>
              <a:t>C (optimal but optional)</a:t>
            </a:r>
          </a:p>
          <a:p>
            <a:pPr lvl="1" eaLnBrk="1" hangingPunct="1">
              <a:lnSpc>
                <a:spcPct val="90000"/>
              </a:lnSpc>
              <a:buClr>
                <a:schemeClr val="tx1"/>
              </a:buClr>
              <a:buFont typeface="Arial" panose="020B0604020202020204" pitchFamily="34" charset="0"/>
              <a:buChar char="•"/>
              <a:defRPr/>
            </a:pPr>
            <a:endParaRPr lang="en-US" sz="2400" dirty="0"/>
          </a:p>
          <a:p>
            <a:pPr lvl="1" eaLnBrk="1" hangingPunct="1">
              <a:lnSpc>
                <a:spcPct val="90000"/>
              </a:lnSpc>
              <a:buClr>
                <a:schemeClr val="tx1"/>
              </a:buClr>
              <a:buFont typeface="Arial" panose="020B0604020202020204" pitchFamily="34" charset="0"/>
              <a:buChar char="•"/>
              <a:defRPr/>
            </a:pPr>
            <a:r>
              <a:rPr lang="en-US" sz="2400" dirty="0"/>
              <a:t>Non-lactose </a:t>
            </a:r>
            <a:r>
              <a:rPr lang="en-US" sz="2400" dirty="0" err="1"/>
              <a:t>fermenter</a:t>
            </a:r>
            <a:r>
              <a:rPr lang="en-US" sz="2400" dirty="0"/>
              <a:t> on MAC/EMB</a:t>
            </a:r>
          </a:p>
          <a:p>
            <a:pPr lvl="1" eaLnBrk="1" hangingPunct="1">
              <a:lnSpc>
                <a:spcPct val="90000"/>
              </a:lnSpc>
              <a:buClr>
                <a:schemeClr val="tx1"/>
              </a:buClr>
              <a:buFont typeface="Arial" panose="020B0604020202020204" pitchFamily="34" charset="0"/>
              <a:buChar char="•"/>
              <a:defRPr/>
            </a:pPr>
            <a:endParaRPr lang="en-US" sz="1600" dirty="0"/>
          </a:p>
          <a:p>
            <a:pPr lvl="1" eaLnBrk="1" hangingPunct="1">
              <a:lnSpc>
                <a:spcPct val="90000"/>
              </a:lnSpc>
              <a:buClr>
                <a:schemeClr val="tx1"/>
              </a:buClr>
              <a:buFont typeface="Arial" panose="020B0604020202020204" pitchFamily="34" charset="0"/>
              <a:buChar char="•"/>
              <a:defRPr/>
            </a:pPr>
            <a:r>
              <a:rPr lang="en-US" sz="2400" dirty="0"/>
              <a:t>Grows in routine blood culture systems</a:t>
            </a:r>
          </a:p>
        </p:txBody>
      </p:sp>
      <p:sp>
        <p:nvSpPr>
          <p:cNvPr id="7"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4132939174"/>
      </p:ext>
    </p:extLst>
  </p:cSld>
  <p:clrMapOvr>
    <a:masterClrMapping/>
  </p:clrMapOvr>
  <p:transition spd="med">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4" descr="Yp SBA 6% 24hrs  25 35C cropp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0426" y="2049463"/>
            <a:ext cx="7102475" cy="3581400"/>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AEA2D1E-A27F-4A3C-BA48-E8A8BA433FEA}"/>
              </a:ext>
            </a:extLst>
          </p:cNvPr>
          <p:cNvSpPr txBox="1"/>
          <p:nvPr/>
        </p:nvSpPr>
        <p:spPr>
          <a:xfrm>
            <a:off x="1214439" y="3048001"/>
            <a:ext cx="1843087" cy="1108075"/>
          </a:xfrm>
          <a:prstGeom prst="rect">
            <a:avLst/>
          </a:prstGeom>
          <a:noFill/>
        </p:spPr>
        <p:txBody>
          <a:bodyPr>
            <a:spAutoFit/>
          </a:bodyPr>
          <a:lstStyle/>
          <a:p>
            <a:pPr eaLnBrk="0" fontAlgn="base" hangingPunct="0">
              <a:spcAft>
                <a:spcPct val="0"/>
              </a:spcAft>
              <a:defRPr/>
            </a:pPr>
            <a:r>
              <a:rPr lang="en-US" sz="2200" dirty="0">
                <a:latin typeface="Gill Sans MT" panose="020B0502020104020203" pitchFamily="34" charset="0"/>
                <a:cs typeface="Arial" panose="020B0604020202020204" pitchFamily="34" charset="0"/>
              </a:rPr>
              <a:t>Growth on BAP after </a:t>
            </a:r>
          </a:p>
          <a:p>
            <a:pPr eaLnBrk="0" fontAlgn="base" hangingPunct="0">
              <a:spcAft>
                <a:spcPct val="0"/>
              </a:spcAft>
              <a:defRPr/>
            </a:pPr>
            <a:r>
              <a:rPr lang="en-US" sz="2200" dirty="0">
                <a:latin typeface="Gill Sans MT" panose="020B0502020104020203" pitchFamily="34" charset="0"/>
                <a:cs typeface="Arial" panose="020B0604020202020204" pitchFamily="34" charset="0"/>
              </a:rPr>
              <a:t>24 hrs</a:t>
            </a:r>
          </a:p>
        </p:txBody>
      </p:sp>
      <p:grpSp>
        <p:nvGrpSpPr>
          <p:cNvPr id="186375" name="Group 9"/>
          <p:cNvGrpSpPr>
            <a:grpSpLocks/>
          </p:cNvGrpSpPr>
          <p:nvPr/>
        </p:nvGrpSpPr>
        <p:grpSpPr bwMode="auto">
          <a:xfrm>
            <a:off x="4624389" y="5935663"/>
            <a:ext cx="5000625" cy="438150"/>
            <a:chOff x="3672113" y="5936343"/>
            <a:chExt cx="5000173" cy="438143"/>
          </a:xfrm>
        </p:grpSpPr>
        <p:sp>
          <p:nvSpPr>
            <p:cNvPr id="8" name="TextBox 7">
              <a:extLst>
                <a:ext uri="{FF2B5EF4-FFF2-40B4-BE49-F238E27FC236}">
                  <a16:creationId xmlns:a16="http://schemas.microsoft.com/office/drawing/2014/main" id="{7C140069-69FB-4CAA-97BA-E2030092F434}"/>
                </a:ext>
              </a:extLst>
            </p:cNvPr>
            <p:cNvSpPr txBox="1"/>
            <p:nvPr/>
          </p:nvSpPr>
          <p:spPr>
            <a:xfrm>
              <a:off x="3672113" y="5936343"/>
              <a:ext cx="1481003" cy="430205"/>
            </a:xfrm>
            <a:prstGeom prst="rect">
              <a:avLst/>
            </a:prstGeom>
            <a:noFill/>
          </p:spPr>
          <p:txBody>
            <a:bodyPr>
              <a:spAutoFit/>
            </a:bodyPr>
            <a:lstStyle/>
            <a:p>
              <a:pPr algn="ctr" eaLnBrk="0" fontAlgn="base" hangingPunct="0">
                <a:spcBef>
                  <a:spcPct val="50000"/>
                </a:spcBef>
                <a:spcAft>
                  <a:spcPct val="0"/>
                </a:spcAft>
                <a:defRPr/>
              </a:pPr>
              <a:r>
                <a:rPr lang="en-US" sz="2200" dirty="0">
                  <a:latin typeface="Gill Sans MT" panose="020B0502020104020203" pitchFamily="34" charset="0"/>
                  <a:cs typeface="Arial" panose="020B0604020202020204" pitchFamily="34" charset="0"/>
                </a:rPr>
                <a:t>@ 25C</a:t>
              </a:r>
            </a:p>
          </p:txBody>
        </p:sp>
        <p:sp>
          <p:nvSpPr>
            <p:cNvPr id="9" name="TextBox 8">
              <a:extLst>
                <a:ext uri="{FF2B5EF4-FFF2-40B4-BE49-F238E27FC236}">
                  <a16:creationId xmlns:a16="http://schemas.microsoft.com/office/drawing/2014/main" id="{2827F539-5496-4828-93EF-E2758A8F8AC1}"/>
                </a:ext>
              </a:extLst>
            </p:cNvPr>
            <p:cNvSpPr txBox="1"/>
            <p:nvPr/>
          </p:nvSpPr>
          <p:spPr>
            <a:xfrm>
              <a:off x="7191282" y="5944280"/>
              <a:ext cx="1481004" cy="430206"/>
            </a:xfrm>
            <a:prstGeom prst="rect">
              <a:avLst/>
            </a:prstGeom>
            <a:noFill/>
          </p:spPr>
          <p:txBody>
            <a:bodyPr>
              <a:spAutoFit/>
            </a:bodyPr>
            <a:lstStyle/>
            <a:p>
              <a:pPr algn="ctr" eaLnBrk="0" fontAlgn="base" hangingPunct="0">
                <a:spcBef>
                  <a:spcPct val="50000"/>
                </a:spcBef>
                <a:spcAft>
                  <a:spcPct val="0"/>
                </a:spcAft>
                <a:defRPr/>
              </a:pPr>
              <a:r>
                <a:rPr lang="en-US" sz="2200" dirty="0">
                  <a:latin typeface="Gill Sans MT" panose="020B0502020104020203" pitchFamily="34" charset="0"/>
                  <a:cs typeface="Arial" panose="020B0604020202020204" pitchFamily="34" charset="0"/>
                </a:rPr>
                <a:t>@ 35C</a:t>
              </a:r>
            </a:p>
          </p:txBody>
        </p:sp>
      </p:grpSp>
      <p:sp>
        <p:nvSpPr>
          <p:cNvPr id="10" name="Rectangle 7">
            <a:extLst>
              <a:ext uri="{FF2B5EF4-FFF2-40B4-BE49-F238E27FC236}">
                <a16:creationId xmlns:a16="http://schemas.microsoft.com/office/drawing/2014/main" id="{4C350FCA-B43A-4EA3-8EFA-088EDE17360A}"/>
              </a:ext>
            </a:extLst>
          </p:cNvPr>
          <p:cNvSpPr txBox="1">
            <a:spLocks noChangeArrowheads="1"/>
          </p:cNvSpPr>
          <p:nvPr/>
        </p:nvSpPr>
        <p:spPr>
          <a:xfrm>
            <a:off x="1143000" y="274638"/>
            <a:ext cx="10363200" cy="1277273"/>
          </a:xfrm>
          <a:prstGeom prst="rect">
            <a:avLst/>
          </a:prstGeom>
        </p:spPr>
        <p:txBody>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pPr>
              <a:defRPr/>
            </a:pPr>
            <a:r>
              <a:rPr lang="en-US" smtClean="0"/>
              <a:t>Sentinel Laboratory Procedures for </a:t>
            </a:r>
            <a:r>
              <a:rPr lang="en-US" i="1" smtClean="0"/>
              <a:t>Y. pestis</a:t>
            </a:r>
            <a:endParaRPr lang="en-US" i="1" dirty="0"/>
          </a:p>
        </p:txBody>
      </p:sp>
    </p:spTree>
    <p:extLst>
      <p:ext uri="{BB962C8B-B14F-4D97-AF65-F5344CB8AC3E}">
        <p14:creationId xmlns:p14="http://schemas.microsoft.com/office/powerpoint/2010/main" val="1537992923"/>
      </p:ext>
    </p:extLst>
  </p:cSld>
  <p:clrMapOvr>
    <a:masterClrMapping/>
  </p:clrMapOvr>
  <p:transition spd="med">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8418" name="Picture 5" descr="Yp SBA 6% 48 hrs 25 35C cropp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055814"/>
            <a:ext cx="6878638" cy="3582987"/>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grpSp>
        <p:nvGrpSpPr>
          <p:cNvPr id="188422" name="Group 5"/>
          <p:cNvGrpSpPr>
            <a:grpSpLocks/>
          </p:cNvGrpSpPr>
          <p:nvPr/>
        </p:nvGrpSpPr>
        <p:grpSpPr bwMode="auto">
          <a:xfrm>
            <a:off x="4516439" y="5935663"/>
            <a:ext cx="5000625" cy="438150"/>
            <a:chOff x="3672113" y="5936343"/>
            <a:chExt cx="5000173" cy="438143"/>
          </a:xfrm>
        </p:grpSpPr>
        <p:sp>
          <p:nvSpPr>
            <p:cNvPr id="7" name="TextBox 6">
              <a:extLst>
                <a:ext uri="{FF2B5EF4-FFF2-40B4-BE49-F238E27FC236}">
                  <a16:creationId xmlns:a16="http://schemas.microsoft.com/office/drawing/2014/main" id="{D271C4DB-BB07-4F8A-A96A-6BA7C4C21B25}"/>
                </a:ext>
              </a:extLst>
            </p:cNvPr>
            <p:cNvSpPr txBox="1"/>
            <p:nvPr/>
          </p:nvSpPr>
          <p:spPr>
            <a:xfrm>
              <a:off x="3672113" y="5936343"/>
              <a:ext cx="1481003" cy="430205"/>
            </a:xfrm>
            <a:prstGeom prst="rect">
              <a:avLst/>
            </a:prstGeom>
            <a:noFill/>
          </p:spPr>
          <p:txBody>
            <a:bodyPr>
              <a:spAutoFit/>
            </a:bodyPr>
            <a:lstStyle/>
            <a:p>
              <a:pPr algn="ctr" eaLnBrk="0" fontAlgn="base" hangingPunct="0">
                <a:spcBef>
                  <a:spcPct val="50000"/>
                </a:spcBef>
                <a:spcAft>
                  <a:spcPct val="0"/>
                </a:spcAft>
                <a:defRPr/>
              </a:pPr>
              <a:r>
                <a:rPr lang="en-US" sz="2200" dirty="0">
                  <a:latin typeface="Gill Sans MT" panose="020B0502020104020203" pitchFamily="34" charset="0"/>
                  <a:cs typeface="Arial" panose="020B0604020202020204" pitchFamily="34" charset="0"/>
                </a:rPr>
                <a:t>@ 25C</a:t>
              </a:r>
            </a:p>
          </p:txBody>
        </p:sp>
        <p:sp>
          <p:nvSpPr>
            <p:cNvPr id="8" name="TextBox 7">
              <a:extLst>
                <a:ext uri="{FF2B5EF4-FFF2-40B4-BE49-F238E27FC236}">
                  <a16:creationId xmlns:a16="http://schemas.microsoft.com/office/drawing/2014/main" id="{F2723BC7-E8D1-4602-81E4-CF2F5420C1BF}"/>
                </a:ext>
              </a:extLst>
            </p:cNvPr>
            <p:cNvSpPr txBox="1"/>
            <p:nvPr/>
          </p:nvSpPr>
          <p:spPr>
            <a:xfrm>
              <a:off x="7191282" y="5944280"/>
              <a:ext cx="1481004" cy="430206"/>
            </a:xfrm>
            <a:prstGeom prst="rect">
              <a:avLst/>
            </a:prstGeom>
            <a:noFill/>
          </p:spPr>
          <p:txBody>
            <a:bodyPr>
              <a:spAutoFit/>
            </a:bodyPr>
            <a:lstStyle/>
            <a:p>
              <a:pPr algn="ctr" eaLnBrk="0" fontAlgn="base" hangingPunct="0">
                <a:spcBef>
                  <a:spcPct val="50000"/>
                </a:spcBef>
                <a:spcAft>
                  <a:spcPct val="0"/>
                </a:spcAft>
                <a:defRPr/>
              </a:pPr>
              <a:r>
                <a:rPr lang="en-US" sz="2200" dirty="0">
                  <a:latin typeface="Gill Sans MT" panose="020B0502020104020203" pitchFamily="34" charset="0"/>
                  <a:cs typeface="Arial" panose="020B0604020202020204" pitchFamily="34" charset="0"/>
                </a:rPr>
                <a:t>@ 35C</a:t>
              </a:r>
            </a:p>
          </p:txBody>
        </p:sp>
      </p:grpSp>
      <p:sp>
        <p:nvSpPr>
          <p:cNvPr id="9" name="TextBox 8">
            <a:extLst>
              <a:ext uri="{FF2B5EF4-FFF2-40B4-BE49-F238E27FC236}">
                <a16:creationId xmlns:a16="http://schemas.microsoft.com/office/drawing/2014/main" id="{E3E10CC4-CC9B-435D-92C5-4CCE61766C62}"/>
              </a:ext>
            </a:extLst>
          </p:cNvPr>
          <p:cNvSpPr txBox="1"/>
          <p:nvPr/>
        </p:nvSpPr>
        <p:spPr>
          <a:xfrm>
            <a:off x="1214439" y="3048001"/>
            <a:ext cx="1843087" cy="1108075"/>
          </a:xfrm>
          <a:prstGeom prst="rect">
            <a:avLst/>
          </a:prstGeom>
          <a:noFill/>
        </p:spPr>
        <p:txBody>
          <a:bodyPr>
            <a:spAutoFit/>
          </a:bodyPr>
          <a:lstStyle/>
          <a:p>
            <a:pPr eaLnBrk="0" fontAlgn="base" hangingPunct="0">
              <a:spcAft>
                <a:spcPct val="0"/>
              </a:spcAft>
              <a:defRPr/>
            </a:pPr>
            <a:r>
              <a:rPr lang="en-US" sz="2200" dirty="0">
                <a:latin typeface="Gill Sans MT" panose="020B0502020104020203" pitchFamily="34" charset="0"/>
                <a:cs typeface="Arial" panose="020B0604020202020204" pitchFamily="34" charset="0"/>
              </a:rPr>
              <a:t>Growth on BAP after </a:t>
            </a:r>
          </a:p>
          <a:p>
            <a:pPr eaLnBrk="0" fontAlgn="base" hangingPunct="0">
              <a:spcAft>
                <a:spcPct val="0"/>
              </a:spcAft>
              <a:defRPr/>
            </a:pPr>
            <a:r>
              <a:rPr lang="en-US" sz="2200" dirty="0">
                <a:latin typeface="Gill Sans MT" panose="020B0502020104020203" pitchFamily="34" charset="0"/>
                <a:cs typeface="Arial" panose="020B0604020202020204" pitchFamily="34" charset="0"/>
              </a:rPr>
              <a:t>48 hrs</a:t>
            </a:r>
          </a:p>
        </p:txBody>
      </p:sp>
      <p:sp>
        <p:nvSpPr>
          <p:cNvPr id="10" name="Rectangle 7">
            <a:extLst>
              <a:ext uri="{FF2B5EF4-FFF2-40B4-BE49-F238E27FC236}">
                <a16:creationId xmlns:a16="http://schemas.microsoft.com/office/drawing/2014/main" id="{4C350FCA-B43A-4EA3-8EFA-088EDE17360A}"/>
              </a:ext>
            </a:extLst>
          </p:cNvPr>
          <p:cNvSpPr txBox="1">
            <a:spLocks noChangeArrowheads="1"/>
          </p:cNvSpPr>
          <p:nvPr/>
        </p:nvSpPr>
        <p:spPr>
          <a:xfrm>
            <a:off x="1243014" y="304800"/>
            <a:ext cx="10496551" cy="1277273"/>
          </a:xfrm>
          <a:prstGeom prst="rect">
            <a:avLst/>
          </a:prstGeom>
        </p:spPr>
        <p:txBody>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pPr>
              <a:defRPr/>
            </a:pPr>
            <a:r>
              <a:rPr lang="en-US" smtClean="0"/>
              <a:t>Sentinel Laboratory Procedures for </a:t>
            </a:r>
            <a:r>
              <a:rPr lang="en-US" i="1" smtClean="0"/>
              <a:t>Y. pestis</a:t>
            </a:r>
            <a:endParaRPr lang="en-US" i="1" dirty="0"/>
          </a:p>
        </p:txBody>
      </p:sp>
    </p:spTree>
    <p:extLst>
      <p:ext uri="{BB962C8B-B14F-4D97-AF65-F5344CB8AC3E}">
        <p14:creationId xmlns:p14="http://schemas.microsoft.com/office/powerpoint/2010/main" val="203792077"/>
      </p:ext>
    </p:extLst>
  </p:cSld>
  <p:clrMapOvr>
    <a:masterClrMapping/>
  </p:clrMapOvr>
  <p:transition spd="med">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466" name="Picture 4" descr="48 hour Y"/>
          <p:cNvPicPr>
            <a:picLocks noChangeAspect="1" noChangeArrowheads="1"/>
          </p:cNvPicPr>
          <p:nvPr/>
        </p:nvPicPr>
        <p:blipFill>
          <a:blip r:embed="rId3">
            <a:extLst>
              <a:ext uri="{28A0092B-C50C-407E-A947-70E740481C1C}">
                <a14:useLocalDpi xmlns:a14="http://schemas.microsoft.com/office/drawing/2010/main" val="0"/>
              </a:ext>
            </a:extLst>
          </a:blip>
          <a:srcRect t="10587" r="11821"/>
          <a:stretch>
            <a:fillRect/>
          </a:stretch>
        </p:blipFill>
        <p:spPr bwMode="auto">
          <a:xfrm>
            <a:off x="3646489" y="2368551"/>
            <a:ext cx="4975225" cy="2887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0470" name="TextBox 3"/>
          <p:cNvSpPr txBox="1">
            <a:spLocks noChangeArrowheads="1"/>
          </p:cNvSpPr>
          <p:nvPr/>
        </p:nvSpPr>
        <p:spPr bwMode="auto">
          <a:xfrm>
            <a:off x="4591050" y="5572126"/>
            <a:ext cx="3086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400" dirty="0">
                <a:cs typeface="Arial" panose="020B0604020202020204" pitchFamily="34" charset="0"/>
              </a:rPr>
              <a:t>Fried Egg  Appearance</a:t>
            </a:r>
          </a:p>
        </p:txBody>
      </p:sp>
      <p:sp>
        <p:nvSpPr>
          <p:cNvPr id="7" name="Rectangle 7">
            <a:extLst>
              <a:ext uri="{FF2B5EF4-FFF2-40B4-BE49-F238E27FC236}">
                <a16:creationId xmlns:a16="http://schemas.microsoft.com/office/drawing/2014/main" id="{4C350FCA-B43A-4EA3-8EFA-088EDE17360A}"/>
              </a:ext>
            </a:extLst>
          </p:cNvPr>
          <p:cNvSpPr txBox="1">
            <a:spLocks noChangeArrowheads="1"/>
          </p:cNvSpPr>
          <p:nvPr/>
        </p:nvSpPr>
        <p:spPr>
          <a:xfrm>
            <a:off x="838200" y="274638"/>
            <a:ext cx="9886951" cy="1277273"/>
          </a:xfrm>
          <a:prstGeom prst="rect">
            <a:avLst/>
          </a:prstGeom>
        </p:spPr>
        <p:txBody>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pPr>
              <a:defRPr/>
            </a:pPr>
            <a:r>
              <a:rPr lang="en-US" smtClean="0"/>
              <a:t>Sentinel Laboratory Procedures for </a:t>
            </a:r>
            <a:r>
              <a:rPr lang="en-US" i="1" smtClean="0"/>
              <a:t>Y. pestis</a:t>
            </a:r>
            <a:endParaRPr lang="en-US" i="1" dirty="0"/>
          </a:p>
        </p:txBody>
      </p:sp>
    </p:spTree>
    <p:extLst>
      <p:ext uri="{BB962C8B-B14F-4D97-AF65-F5344CB8AC3E}">
        <p14:creationId xmlns:p14="http://schemas.microsoft.com/office/powerpoint/2010/main" val="1259129622"/>
      </p:ext>
    </p:extLst>
  </p:cSld>
  <p:clrMapOvr>
    <a:masterClrMapping/>
  </p:clrMapOvr>
  <p:transition spd="med">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5" name="Picture 15" descr="PHIL_1921_lo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9301" y="2525713"/>
            <a:ext cx="4759325" cy="35734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92517" name="Picture 5"/>
          <p:cNvPicPr>
            <a:picLocks noChangeAspect="1" noChangeArrowheads="1"/>
          </p:cNvPicPr>
          <p:nvPr/>
        </p:nvPicPr>
        <p:blipFill>
          <a:blip r:embed="rId4">
            <a:lum bright="12000"/>
            <a:extLst>
              <a:ext uri="{28A0092B-C50C-407E-A947-70E740481C1C}">
                <a14:useLocalDpi xmlns:a14="http://schemas.microsoft.com/office/drawing/2010/main" val="0"/>
              </a:ext>
            </a:extLst>
          </a:blip>
          <a:srcRect l="30341" t="39969" r="37932" b="33469"/>
          <a:stretch>
            <a:fillRect/>
          </a:stretch>
        </p:blipFill>
        <p:spPr bwMode="auto">
          <a:xfrm>
            <a:off x="4973638" y="2105025"/>
            <a:ext cx="4876800" cy="3062288"/>
          </a:xfrm>
          <a:prstGeom prst="rect">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9"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3433553634"/>
      </p:ext>
    </p:extLst>
  </p:cSld>
  <p:clrMapOvr>
    <a:masterClrMapping/>
  </p:clrMapOvr>
  <p:transition spd="med">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3"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884614" y="1600201"/>
            <a:ext cx="4422775" cy="4525963"/>
          </a:xfrm>
          <a:ln algn="ctr">
            <a:solidFill>
              <a:schemeClr val="accent2"/>
            </a:solidFill>
          </a:ln>
        </p:spPr>
      </p:pic>
      <p:sp>
        <p:nvSpPr>
          <p:cNvPr id="8" name="TextBox 7">
            <a:extLst>
              <a:ext uri="{FF2B5EF4-FFF2-40B4-BE49-F238E27FC236}">
                <a16:creationId xmlns:a16="http://schemas.microsoft.com/office/drawing/2014/main" id="{DE42BFA7-8131-4219-8179-A7BAC25987C4}"/>
              </a:ext>
            </a:extLst>
          </p:cNvPr>
          <p:cNvSpPr txBox="1"/>
          <p:nvPr/>
        </p:nvSpPr>
        <p:spPr>
          <a:xfrm>
            <a:off x="1214439" y="3048001"/>
            <a:ext cx="1843087" cy="1108075"/>
          </a:xfrm>
          <a:prstGeom prst="rect">
            <a:avLst/>
          </a:prstGeom>
          <a:noFill/>
        </p:spPr>
        <p:txBody>
          <a:bodyPr>
            <a:spAutoFit/>
          </a:bodyPr>
          <a:lstStyle/>
          <a:p>
            <a:pPr eaLnBrk="0" fontAlgn="base" hangingPunct="0">
              <a:spcAft>
                <a:spcPct val="0"/>
              </a:spcAft>
              <a:defRPr/>
            </a:pPr>
            <a:r>
              <a:rPr lang="en-US" sz="2200" dirty="0">
                <a:latin typeface="Gill Sans MT" panose="020B0502020104020203" pitchFamily="34" charset="0"/>
                <a:cs typeface="Arial" panose="020B0604020202020204" pitchFamily="34" charset="0"/>
              </a:rPr>
              <a:t>Growth on MAC after </a:t>
            </a:r>
          </a:p>
          <a:p>
            <a:pPr eaLnBrk="0" fontAlgn="base" hangingPunct="0">
              <a:spcAft>
                <a:spcPct val="0"/>
              </a:spcAft>
              <a:defRPr/>
            </a:pPr>
            <a:r>
              <a:rPr lang="en-US" sz="2200" dirty="0">
                <a:latin typeface="Gill Sans MT" panose="020B0502020104020203" pitchFamily="34" charset="0"/>
                <a:cs typeface="Arial" panose="020B0604020202020204" pitchFamily="34" charset="0"/>
              </a:rPr>
              <a:t>24 hrs @35C</a:t>
            </a:r>
          </a:p>
        </p:txBody>
      </p:sp>
      <p:sp>
        <p:nvSpPr>
          <p:cNvPr id="9"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1992437785"/>
      </p:ext>
    </p:extLst>
  </p:cSld>
  <p:clrMapOvr>
    <a:masterClrMapping/>
  </p:clrMapOvr>
  <p:transition spd="med">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D0C6A3E8-5EFC-4802-99A1-0031872CF426}"/>
              </a:ext>
            </a:extLst>
          </p:cNvPr>
          <p:cNvSpPr>
            <a:spLocks noGrp="1" noChangeArrowheads="1"/>
          </p:cNvSpPr>
          <p:nvPr>
            <p:ph idx="1"/>
          </p:nvPr>
        </p:nvSpPr>
        <p:spPr>
          <a:xfrm>
            <a:off x="2105025" y="2009776"/>
            <a:ext cx="7867650" cy="2702278"/>
          </a:xfrm>
        </p:spPr>
        <p:txBody>
          <a:bodyPr/>
          <a:lstStyle/>
          <a:p>
            <a:pPr eaLnBrk="1" hangingPunct="1">
              <a:lnSpc>
                <a:spcPct val="90000"/>
              </a:lnSpc>
              <a:buFont typeface="Wingdings" panose="05000000000000000000" pitchFamily="2" charset="2"/>
              <a:buNone/>
              <a:defRPr/>
            </a:pPr>
            <a:r>
              <a:rPr lang="en-US" dirty="0"/>
              <a:t>Screening Tests:</a:t>
            </a:r>
          </a:p>
          <a:p>
            <a:pPr lvl="1" eaLnBrk="1" hangingPunct="1">
              <a:lnSpc>
                <a:spcPct val="90000"/>
              </a:lnSpc>
              <a:buClr>
                <a:schemeClr val="tx1"/>
              </a:buClr>
              <a:buFont typeface="Arial" panose="020B0604020202020204" pitchFamily="34" charset="0"/>
              <a:buChar char="•"/>
              <a:defRPr/>
            </a:pPr>
            <a:r>
              <a:rPr lang="en-US" sz="3200" dirty="0"/>
              <a:t>Oxidase</a:t>
            </a:r>
          </a:p>
          <a:p>
            <a:pPr lvl="1" eaLnBrk="1" hangingPunct="1">
              <a:lnSpc>
                <a:spcPct val="90000"/>
              </a:lnSpc>
              <a:buClr>
                <a:schemeClr val="tx1"/>
              </a:buClr>
              <a:buFont typeface="Arial" panose="020B0604020202020204" pitchFamily="34" charset="0"/>
              <a:buChar char="•"/>
              <a:defRPr/>
            </a:pPr>
            <a:r>
              <a:rPr lang="en-US" sz="3200" dirty="0" err="1"/>
              <a:t>Catalase</a:t>
            </a:r>
            <a:r>
              <a:rPr lang="en-US" sz="3200" dirty="0"/>
              <a:t> </a:t>
            </a:r>
          </a:p>
          <a:p>
            <a:pPr lvl="1" eaLnBrk="1" hangingPunct="1">
              <a:lnSpc>
                <a:spcPct val="90000"/>
              </a:lnSpc>
              <a:buClr>
                <a:schemeClr val="tx1"/>
              </a:buClr>
              <a:buFont typeface="Arial" panose="020B0604020202020204" pitchFamily="34" charset="0"/>
              <a:buChar char="•"/>
              <a:defRPr/>
            </a:pPr>
            <a:r>
              <a:rPr lang="en-US" sz="3200" dirty="0" err="1"/>
              <a:t>Urease</a:t>
            </a:r>
            <a:r>
              <a:rPr lang="en-US" sz="3200" dirty="0"/>
              <a:t> </a:t>
            </a:r>
          </a:p>
          <a:p>
            <a:pPr lvl="1" eaLnBrk="1" hangingPunct="1">
              <a:lnSpc>
                <a:spcPct val="90000"/>
              </a:lnSpc>
              <a:buClr>
                <a:schemeClr val="tx1"/>
              </a:buClr>
              <a:buFont typeface="Arial" panose="020B0604020202020204" pitchFamily="34" charset="0"/>
              <a:buChar char="•"/>
              <a:defRPr/>
            </a:pPr>
            <a:r>
              <a:rPr lang="en-US" sz="3200" dirty="0"/>
              <a:t>Spot </a:t>
            </a:r>
            <a:r>
              <a:rPr lang="en-US" sz="3200" dirty="0" err="1"/>
              <a:t>indole</a:t>
            </a:r>
            <a:endParaRPr lang="en-US" sz="3200" dirty="0"/>
          </a:p>
        </p:txBody>
      </p:sp>
      <p:sp>
        <p:nvSpPr>
          <p:cNvPr id="6"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a:xfrm>
            <a:off x="1143000" y="274638"/>
            <a:ext cx="9582151" cy="1277273"/>
          </a:xfrm>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1504235487"/>
      </p:ext>
    </p:extLst>
  </p:cSld>
  <p:clrMapOvr>
    <a:masterClrMapping/>
  </p:clrMapOvr>
  <p:transition spd="med">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a:extLst>
              <a:ext uri="{FF2B5EF4-FFF2-40B4-BE49-F238E27FC236}">
                <a16:creationId xmlns:a16="http://schemas.microsoft.com/office/drawing/2014/main" id="{F04CE395-7897-4201-8292-AA7DE38FA76B}"/>
              </a:ext>
            </a:extLst>
          </p:cNvPr>
          <p:cNvSpPr>
            <a:spLocks noGrp="1" noChangeArrowheads="1"/>
          </p:cNvSpPr>
          <p:nvPr>
            <p:ph idx="1"/>
          </p:nvPr>
        </p:nvSpPr>
        <p:spPr>
          <a:xfrm>
            <a:off x="609600" y="2474913"/>
            <a:ext cx="4987925" cy="1384995"/>
          </a:xfrm>
        </p:spPr>
        <p:txBody>
          <a:bodyPr wrap="square">
            <a:spAutoFit/>
          </a:bodyPr>
          <a:lstStyle/>
          <a:p>
            <a:pPr marL="0" lvl="1" indent="0" eaLnBrk="1" hangingPunct="1">
              <a:buNone/>
              <a:defRPr/>
            </a:pPr>
            <a:r>
              <a:rPr lang="en-US" dirty="0"/>
              <a:t>Urease detection with Christensen’s </a:t>
            </a:r>
            <a:r>
              <a:rPr lang="en-US" dirty="0" smtClean="0"/>
              <a:t>urea </a:t>
            </a:r>
            <a:r>
              <a:rPr lang="en-US" dirty="0"/>
              <a:t>agar </a:t>
            </a:r>
            <a:r>
              <a:rPr lang="en-US" dirty="0" smtClean="0"/>
              <a:t>or </a:t>
            </a:r>
            <a:r>
              <a:rPr lang="en-US" dirty="0"/>
              <a:t>broth maybe used</a:t>
            </a:r>
          </a:p>
        </p:txBody>
      </p:sp>
      <p:pic>
        <p:nvPicPr>
          <p:cNvPr id="198661" name="Picture 5"/>
          <p:cNvPicPr>
            <a:picLocks noChangeAspect="1" noChangeArrowheads="1"/>
          </p:cNvPicPr>
          <p:nvPr/>
        </p:nvPicPr>
        <p:blipFill>
          <a:blip r:embed="rId3">
            <a:extLst>
              <a:ext uri="{28A0092B-C50C-407E-A947-70E740481C1C}">
                <a14:useLocalDpi xmlns:a14="http://schemas.microsoft.com/office/drawing/2010/main" val="0"/>
              </a:ext>
            </a:extLst>
          </a:blip>
          <a:srcRect l="7469" r="3735"/>
          <a:stretch>
            <a:fillRect/>
          </a:stretch>
        </p:blipFill>
        <p:spPr bwMode="auto">
          <a:xfrm>
            <a:off x="6923088" y="1939926"/>
            <a:ext cx="2360612" cy="39338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C36FD4D-9246-4837-98E4-F43557AB64A9}"/>
              </a:ext>
            </a:extLst>
          </p:cNvPr>
          <p:cNvSpPr txBox="1"/>
          <p:nvPr/>
        </p:nvSpPr>
        <p:spPr>
          <a:xfrm>
            <a:off x="4987926" y="4716463"/>
            <a:ext cx="5859463" cy="1016000"/>
          </a:xfrm>
          <a:prstGeom prst="rect">
            <a:avLst/>
          </a:prstGeom>
          <a:noFill/>
        </p:spPr>
        <p:txBody>
          <a:bodyPr>
            <a:spAutoFit/>
          </a:bodyPr>
          <a:lstStyle/>
          <a:p>
            <a:pPr eaLnBrk="0" fontAlgn="base" hangingPunct="0">
              <a:spcBef>
                <a:spcPct val="50000"/>
              </a:spcBef>
              <a:spcAft>
                <a:spcPct val="0"/>
              </a:spcAft>
              <a:defRPr/>
            </a:pPr>
            <a:r>
              <a:rPr lang="en-US" sz="2400" dirty="0">
                <a:solidFill>
                  <a:srgbClr val="FFFFFF"/>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rPr>
              <a:t>       </a:t>
            </a:r>
            <a:r>
              <a:rPr lang="en-US" sz="2400" dirty="0">
                <a:latin typeface="Gill Sans MT" panose="020B0502020104020203" pitchFamily="34" charset="0"/>
                <a:cs typeface="Arial" panose="020B0604020202020204" pitchFamily="34" charset="0"/>
              </a:rPr>
              <a:t>Positive                                 Negative</a:t>
            </a:r>
          </a:p>
          <a:p>
            <a:pPr eaLnBrk="0" fontAlgn="base" hangingPunct="0">
              <a:spcBef>
                <a:spcPct val="50000"/>
              </a:spcBef>
              <a:spcAft>
                <a:spcPct val="0"/>
              </a:spcAft>
              <a:defRPr/>
            </a:pPr>
            <a:r>
              <a:rPr lang="en-US" sz="2400" i="1" dirty="0">
                <a:latin typeface="Gill Sans MT" panose="020B0502020104020203" pitchFamily="34" charset="0"/>
                <a:cs typeface="Arial" panose="020B0604020202020204" pitchFamily="34" charset="0"/>
              </a:rPr>
              <a:t>                                                    Y. pestis </a:t>
            </a:r>
          </a:p>
        </p:txBody>
      </p:sp>
      <p:sp>
        <p:nvSpPr>
          <p:cNvPr id="9"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1021640319"/>
      </p:ext>
    </p:extLst>
  </p:cSld>
  <p:clrMapOvr>
    <a:masterClrMapping/>
  </p:clrMapOvr>
  <p:transition spd="med">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FA2BC4D5-3FB0-4A54-B20B-E3FEBAD7952D}"/>
              </a:ext>
            </a:extLst>
          </p:cNvPr>
          <p:cNvSpPr>
            <a:spLocks noGrp="1" noChangeArrowheads="1"/>
          </p:cNvSpPr>
          <p:nvPr>
            <p:ph type="title"/>
          </p:nvPr>
        </p:nvSpPr>
        <p:spPr>
          <a:xfrm>
            <a:off x="990600" y="304800"/>
            <a:ext cx="7596187" cy="661720"/>
          </a:xfrm>
        </p:spPr>
        <p:txBody>
          <a:bodyPr/>
          <a:lstStyle/>
          <a:p>
            <a:pPr algn="l" eaLnBrk="1" hangingPunct="1">
              <a:defRPr/>
            </a:pPr>
            <a:r>
              <a:rPr lang="en-US" i="1" dirty="0"/>
              <a:t>Yersinia </a:t>
            </a:r>
            <a:r>
              <a:rPr lang="en-US" i="1" dirty="0" err="1"/>
              <a:t>pestis</a:t>
            </a:r>
            <a:r>
              <a:rPr lang="en-US" i="1" dirty="0"/>
              <a:t> </a:t>
            </a:r>
            <a:r>
              <a:rPr lang="en-US" dirty="0"/>
              <a:t>Biosafety Alert</a:t>
            </a:r>
          </a:p>
        </p:txBody>
      </p:sp>
      <p:sp>
        <p:nvSpPr>
          <p:cNvPr id="1563650" name="Rectangle 2">
            <a:extLst>
              <a:ext uri="{FF2B5EF4-FFF2-40B4-BE49-F238E27FC236}">
                <a16:creationId xmlns:a16="http://schemas.microsoft.com/office/drawing/2014/main" id="{A3CACD7B-9F89-4AF9-AF54-55B8BDE17053}"/>
              </a:ext>
            </a:extLst>
          </p:cNvPr>
          <p:cNvSpPr>
            <a:spLocks noGrp="1" noChangeArrowheads="1"/>
          </p:cNvSpPr>
          <p:nvPr>
            <p:ph idx="1"/>
          </p:nvPr>
        </p:nvSpPr>
        <p:spPr>
          <a:xfrm>
            <a:off x="1746250" y="2409825"/>
            <a:ext cx="8877300" cy="1766637"/>
          </a:xfrm>
        </p:spPr>
        <p:txBody>
          <a:bodyPr/>
          <a:lstStyle/>
          <a:p>
            <a:pPr>
              <a:defRPr/>
            </a:pPr>
            <a:r>
              <a:rPr lang="en-US" dirty="0" smtClean="0"/>
              <a:t>Dangerous</a:t>
            </a:r>
            <a:r>
              <a:rPr lang="en-US" dirty="0"/>
              <a:t>, highly virulent </a:t>
            </a:r>
            <a:r>
              <a:rPr lang="en-US" dirty="0" smtClean="0"/>
              <a:t>organism </a:t>
            </a:r>
          </a:p>
          <a:p>
            <a:pPr>
              <a:defRPr/>
            </a:pPr>
            <a:r>
              <a:rPr lang="en-US" dirty="0"/>
              <a:t>S</a:t>
            </a:r>
            <a:r>
              <a:rPr lang="en-US" dirty="0" smtClean="0"/>
              <a:t>hould </a:t>
            </a:r>
            <a:r>
              <a:rPr lang="en-US" dirty="0"/>
              <a:t>not be manipulated on an open </a:t>
            </a:r>
            <a:r>
              <a:rPr lang="en-US" dirty="0" smtClean="0"/>
              <a:t>bench  </a:t>
            </a:r>
          </a:p>
          <a:p>
            <a:pPr>
              <a:defRPr/>
            </a:pPr>
            <a:r>
              <a:rPr lang="en-US" dirty="0" smtClean="0"/>
              <a:t>Laboratory-acquired </a:t>
            </a:r>
            <a:r>
              <a:rPr lang="en-US" dirty="0"/>
              <a:t>infections can </a:t>
            </a:r>
            <a:r>
              <a:rPr lang="en-US" dirty="0" smtClean="0"/>
              <a:t>occur</a:t>
            </a:r>
            <a:endParaRPr lang="en-US" dirty="0"/>
          </a:p>
        </p:txBody>
      </p:sp>
    </p:spTree>
    <p:extLst>
      <p:ext uri="{BB962C8B-B14F-4D97-AF65-F5344CB8AC3E}">
        <p14:creationId xmlns:p14="http://schemas.microsoft.com/office/powerpoint/2010/main" val="2521136764"/>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2" fill="hold" grpId="0" nodeType="withEffect">
                                  <p:stCondLst>
                                    <p:cond delay="0"/>
                                  </p:stCondLst>
                                  <p:childTnLst>
                                    <p:set>
                                      <p:cBhvr>
                                        <p:cTn id="6" dur="1" fill="hold">
                                          <p:stCondLst>
                                            <p:cond delay="0"/>
                                          </p:stCondLst>
                                        </p:cTn>
                                        <p:tgtEl>
                                          <p:spTgt spid="1563650">
                                            <p:txEl>
                                              <p:pRg st="0" end="0"/>
                                            </p:txEl>
                                          </p:spTgt>
                                        </p:tgtEl>
                                        <p:attrNameLst>
                                          <p:attrName>style.visibility</p:attrName>
                                        </p:attrNameLst>
                                      </p:cBhvr>
                                      <p:to>
                                        <p:strVal val="visible"/>
                                      </p:to>
                                    </p:set>
                                    <p:animEffect transition="in" filter="wipe(right)">
                                      <p:cBhvr>
                                        <p:cTn id="7" dur="500"/>
                                        <p:tgtEl>
                                          <p:spTgt spid="1563650">
                                            <p:txEl>
                                              <p:pRg st="0" end="0"/>
                                            </p:txEl>
                                          </p:spTgt>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563650">
                                            <p:txEl>
                                              <p:pRg st="1" end="1"/>
                                            </p:txEl>
                                          </p:spTgt>
                                        </p:tgtEl>
                                        <p:attrNameLst>
                                          <p:attrName>style.visibility</p:attrName>
                                        </p:attrNameLst>
                                      </p:cBhvr>
                                      <p:to>
                                        <p:strVal val="visible"/>
                                      </p:to>
                                    </p:set>
                                    <p:animEffect transition="in" filter="wipe(right)">
                                      <p:cBhvr>
                                        <p:cTn id="10" dur="500"/>
                                        <p:tgtEl>
                                          <p:spTgt spid="1563650">
                                            <p:txEl>
                                              <p:pRg st="1" end="1"/>
                                            </p:txEl>
                                          </p:spTgt>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1563650">
                                            <p:txEl>
                                              <p:pRg st="2" end="2"/>
                                            </p:txEl>
                                          </p:spTgt>
                                        </p:tgtEl>
                                        <p:attrNameLst>
                                          <p:attrName>style.visibility</p:attrName>
                                        </p:attrNameLst>
                                      </p:cBhvr>
                                      <p:to>
                                        <p:strVal val="visible"/>
                                      </p:to>
                                    </p:set>
                                    <p:animEffect transition="in" filter="wipe(right)">
                                      <p:cBhvr>
                                        <p:cTn id="13" dur="500"/>
                                        <p:tgtEl>
                                          <p:spTgt spid="156365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3650"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3">
            <a:extLst>
              <a:ext uri="{FF2B5EF4-FFF2-40B4-BE49-F238E27FC236}">
                <a16:creationId xmlns:a16="http://schemas.microsoft.com/office/drawing/2014/main" id="{B715CE95-8CDC-4A5E-8A5A-1E7A54E851DA}"/>
              </a:ext>
            </a:extLst>
          </p:cNvPr>
          <p:cNvSpPr>
            <a:spLocks noGrp="1" noChangeArrowheads="1"/>
          </p:cNvSpPr>
          <p:nvPr>
            <p:ph idx="1"/>
          </p:nvPr>
        </p:nvSpPr>
        <p:spPr>
          <a:xfrm>
            <a:off x="2076450" y="3314701"/>
            <a:ext cx="2243138" cy="523875"/>
          </a:xfrm>
        </p:spPr>
        <p:txBody>
          <a:bodyPr>
            <a:spAutoFit/>
          </a:bodyPr>
          <a:lstStyle/>
          <a:p>
            <a:pPr marL="0" lvl="1" indent="0" eaLnBrk="1" hangingPunct="1">
              <a:buNone/>
              <a:defRPr/>
            </a:pPr>
            <a:r>
              <a:rPr lang="en-US" dirty="0" err="1"/>
              <a:t>Spot indole </a:t>
            </a:r>
          </a:p>
        </p:txBody>
      </p:sp>
      <p:grpSp>
        <p:nvGrpSpPr>
          <p:cNvPr id="200710" name="Group 11"/>
          <p:cNvGrpSpPr>
            <a:grpSpLocks/>
          </p:cNvGrpSpPr>
          <p:nvPr/>
        </p:nvGrpSpPr>
        <p:grpSpPr bwMode="auto">
          <a:xfrm>
            <a:off x="4572000" y="2057400"/>
            <a:ext cx="5643563" cy="2479675"/>
            <a:chOff x="2592" y="2640"/>
            <a:chExt cx="2544" cy="915"/>
          </a:xfrm>
        </p:grpSpPr>
        <p:pic>
          <p:nvPicPr>
            <p:cNvPr id="200712" name="Picture 6"/>
            <p:cNvPicPr>
              <a:picLocks noChangeAspect="1" noChangeArrowheads="1"/>
            </p:cNvPicPr>
            <p:nvPr/>
          </p:nvPicPr>
          <p:blipFill>
            <a:blip r:embed="rId3">
              <a:extLst>
                <a:ext uri="{28A0092B-C50C-407E-A947-70E740481C1C}">
                  <a14:useLocalDpi xmlns:a14="http://schemas.microsoft.com/office/drawing/2010/main" val="0"/>
                </a:ext>
              </a:extLst>
            </a:blip>
            <a:srcRect l="25810"/>
            <a:stretch>
              <a:fillRect/>
            </a:stretch>
          </p:blipFill>
          <p:spPr bwMode="auto">
            <a:xfrm>
              <a:off x="2592" y="2640"/>
              <a:ext cx="2544" cy="91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9" name="Oval 7">
              <a:extLst>
                <a:ext uri="{FF2B5EF4-FFF2-40B4-BE49-F238E27FC236}">
                  <a16:creationId xmlns:a16="http://schemas.microsoft.com/office/drawing/2014/main" id="{8CF93C0D-D71B-4E92-B36C-B1B7F76BF2E5}"/>
                </a:ext>
              </a:extLst>
            </p:cNvPr>
            <p:cNvSpPr>
              <a:spLocks noChangeArrowheads="1"/>
            </p:cNvSpPr>
            <p:nvPr/>
          </p:nvSpPr>
          <p:spPr bwMode="auto">
            <a:xfrm>
              <a:off x="4368" y="3024"/>
              <a:ext cx="144" cy="144"/>
            </a:xfrm>
            <a:prstGeom prst="ellipse">
              <a:avLst/>
            </a:prstGeom>
            <a:solidFill>
              <a:srgbClr val="F7F3D5"/>
            </a:solidFill>
            <a:ln w="9525">
              <a:solidFill>
                <a:schemeClr val="tx1"/>
              </a:solidFill>
              <a:round/>
              <a:headEnd/>
              <a:tailEnd/>
            </a:ln>
          </p:spPr>
          <p:txBody>
            <a:bodyPr wrap="none" anchor="ctr"/>
            <a:lstStyle/>
            <a:p>
              <a:pPr eaLnBrk="0" fontAlgn="base" hangingPunct="0">
                <a:spcBef>
                  <a:spcPct val="50000"/>
                </a:spcBef>
                <a:spcAft>
                  <a:spcPct val="0"/>
                </a:spcAft>
                <a:defRPr/>
              </a:pPr>
              <a:endParaRPr lang="en-US" sz="2400">
                <a:solidFill>
                  <a:srgbClr val="003399"/>
                </a:solidFill>
                <a:effectLst>
                  <a:outerShdw blurRad="38100" dist="38100" dir="2700000" algn="tl">
                    <a:srgbClr val="000000">
                      <a:alpha val="43137"/>
                    </a:srgbClr>
                  </a:outerShdw>
                </a:effectLst>
                <a:latin typeface="Gill Sans MT" panose="020B0502020104020203" pitchFamily="34" charset="0"/>
                <a:cs typeface="Arial" panose="020B0604020202020204" pitchFamily="34" charset="0"/>
              </a:endParaRPr>
            </a:p>
          </p:txBody>
        </p:sp>
      </p:grpSp>
      <p:sp>
        <p:nvSpPr>
          <p:cNvPr id="10" name="TextBox 9">
            <a:extLst>
              <a:ext uri="{FF2B5EF4-FFF2-40B4-BE49-F238E27FC236}">
                <a16:creationId xmlns:a16="http://schemas.microsoft.com/office/drawing/2014/main" id="{8C8FE490-77A3-4D24-8EC0-7CB42FFC6518}"/>
              </a:ext>
            </a:extLst>
          </p:cNvPr>
          <p:cNvSpPr txBox="1"/>
          <p:nvPr/>
        </p:nvSpPr>
        <p:spPr>
          <a:xfrm>
            <a:off x="5105400" y="4800600"/>
            <a:ext cx="5334000" cy="461665"/>
          </a:xfrm>
          <a:prstGeom prst="rect">
            <a:avLst/>
          </a:prstGeom>
          <a:noFill/>
        </p:spPr>
        <p:txBody>
          <a:bodyPr wrap="square">
            <a:spAutoFit/>
          </a:bodyPr>
          <a:lstStyle/>
          <a:p>
            <a:pPr eaLnBrk="0" fontAlgn="base" hangingPunct="0">
              <a:spcBef>
                <a:spcPct val="50000"/>
              </a:spcBef>
              <a:spcAft>
                <a:spcPct val="0"/>
              </a:spcAft>
              <a:defRPr/>
            </a:pPr>
            <a:r>
              <a:rPr lang="en-US" sz="2400" dirty="0">
                <a:latin typeface="Gill Sans MT" panose="020B0502020104020203" pitchFamily="34" charset="0"/>
                <a:cs typeface="Arial" panose="020B0604020202020204" pitchFamily="34" charset="0"/>
              </a:rPr>
              <a:t>Positive         </a:t>
            </a:r>
            <a:r>
              <a:rPr lang="en-US" sz="2400" dirty="0" smtClean="0">
                <a:latin typeface="Gill Sans MT" panose="020B0502020104020203" pitchFamily="34" charset="0"/>
                <a:cs typeface="Arial" panose="020B0604020202020204" pitchFamily="34" charset="0"/>
              </a:rPr>
              <a:t>                 Negative</a:t>
            </a:r>
            <a:endParaRPr lang="en-US" sz="2400" dirty="0">
              <a:latin typeface="Gill Sans MT" panose="020B0502020104020203" pitchFamily="34" charset="0"/>
              <a:cs typeface="Arial" panose="020B0604020202020204" pitchFamily="34" charset="0"/>
            </a:endParaRPr>
          </a:p>
        </p:txBody>
      </p:sp>
      <p:sp>
        <p:nvSpPr>
          <p:cNvPr id="11"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3890357664"/>
      </p:ext>
    </p:extLst>
  </p:cSld>
  <p:clrMapOvr>
    <a:masterClrMapping/>
  </p:clrMapOvr>
  <p:transition spd="med">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a:extLst>
              <a:ext uri="{FF2B5EF4-FFF2-40B4-BE49-F238E27FC236}">
                <a16:creationId xmlns:a16="http://schemas.microsoft.com/office/drawing/2014/main" id="{CF61B0CF-4D54-46CE-99F5-C78AD987043E}"/>
              </a:ext>
            </a:extLst>
          </p:cNvPr>
          <p:cNvSpPr>
            <a:spLocks noGrp="1" noChangeArrowheads="1"/>
          </p:cNvSpPr>
          <p:nvPr>
            <p:ph idx="1"/>
          </p:nvPr>
        </p:nvSpPr>
        <p:spPr>
          <a:xfrm>
            <a:off x="2105025" y="2009776"/>
            <a:ext cx="7867650" cy="2702278"/>
          </a:xfrm>
        </p:spPr>
        <p:txBody>
          <a:bodyPr/>
          <a:lstStyle/>
          <a:p>
            <a:pPr eaLnBrk="1" hangingPunct="1">
              <a:lnSpc>
                <a:spcPct val="90000"/>
              </a:lnSpc>
              <a:buFont typeface="Wingdings" panose="05000000000000000000" pitchFamily="2" charset="2"/>
              <a:buNone/>
              <a:defRPr/>
            </a:pPr>
            <a:r>
              <a:rPr lang="en-US" dirty="0"/>
              <a:t>Screening Tests Results:</a:t>
            </a:r>
          </a:p>
          <a:p>
            <a:pPr lvl="1" eaLnBrk="1" hangingPunct="1">
              <a:lnSpc>
                <a:spcPct val="90000"/>
              </a:lnSpc>
              <a:buFont typeface="Arial" panose="020B0604020202020204" pitchFamily="34" charset="0"/>
              <a:buChar char="•"/>
              <a:defRPr/>
            </a:pPr>
            <a:r>
              <a:rPr lang="en-US" sz="3200" dirty="0"/>
              <a:t>Oxidase - negative</a:t>
            </a:r>
          </a:p>
          <a:p>
            <a:pPr lvl="1" eaLnBrk="1" hangingPunct="1">
              <a:lnSpc>
                <a:spcPct val="90000"/>
              </a:lnSpc>
              <a:buFont typeface="Arial" panose="020B0604020202020204" pitchFamily="34" charset="0"/>
              <a:buChar char="•"/>
              <a:defRPr/>
            </a:pPr>
            <a:r>
              <a:rPr lang="en-US" sz="3200" dirty="0" err="1"/>
              <a:t>Catalase</a:t>
            </a:r>
            <a:r>
              <a:rPr lang="en-US" sz="3200" dirty="0"/>
              <a:t> - positive</a:t>
            </a:r>
          </a:p>
          <a:p>
            <a:pPr lvl="1" eaLnBrk="1" hangingPunct="1">
              <a:lnSpc>
                <a:spcPct val="90000"/>
              </a:lnSpc>
              <a:buFont typeface="Arial" panose="020B0604020202020204" pitchFamily="34" charset="0"/>
              <a:buChar char="•"/>
              <a:defRPr/>
            </a:pPr>
            <a:r>
              <a:rPr lang="en-US" sz="3200" dirty="0" err="1"/>
              <a:t>Urease</a:t>
            </a:r>
            <a:r>
              <a:rPr lang="en-US" sz="3200" dirty="0"/>
              <a:t> - negative</a:t>
            </a:r>
          </a:p>
          <a:p>
            <a:pPr lvl="1" eaLnBrk="1" hangingPunct="1">
              <a:lnSpc>
                <a:spcPct val="90000"/>
              </a:lnSpc>
              <a:buFont typeface="Arial" panose="020B0604020202020204" pitchFamily="34" charset="0"/>
              <a:buChar char="•"/>
              <a:defRPr/>
            </a:pPr>
            <a:r>
              <a:rPr lang="en-US" sz="3200" dirty="0"/>
              <a:t>Spot </a:t>
            </a:r>
            <a:r>
              <a:rPr lang="en-US" sz="3200" dirty="0" err="1"/>
              <a:t>indole</a:t>
            </a:r>
            <a:r>
              <a:rPr lang="en-US" sz="3200" dirty="0"/>
              <a:t> - negative</a:t>
            </a:r>
          </a:p>
        </p:txBody>
      </p:sp>
      <p:sp>
        <p:nvSpPr>
          <p:cNvPr id="8"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3199163000"/>
      </p:ext>
    </p:extLst>
  </p:cSld>
  <p:clrMapOvr>
    <a:masterClrMapping/>
  </p:clrMapOvr>
  <p:transition spd="med">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039A33D-C220-46AD-9E83-CAC313A2DB0E}"/>
              </a:ext>
            </a:extLst>
          </p:cNvPr>
          <p:cNvSpPr>
            <a:spLocks noGrp="1"/>
          </p:cNvSpPr>
          <p:nvPr>
            <p:ph type="title"/>
          </p:nvPr>
        </p:nvSpPr>
        <p:spPr/>
        <p:txBody>
          <a:bodyPr/>
          <a:lstStyle/>
          <a:p>
            <a:pPr>
              <a:defRPr/>
            </a:pPr>
            <a:r>
              <a:rPr lang="en-US" dirty="0"/>
              <a:t>Table 1: Differentiation of other important </a:t>
            </a:r>
            <a:r>
              <a:rPr lang="en-US" i="1" dirty="0"/>
              <a:t>Yersinia species</a:t>
            </a:r>
            <a:endParaRPr lang="en-US" dirty="0"/>
          </a:p>
        </p:txBody>
      </p:sp>
      <p:graphicFrame>
        <p:nvGraphicFramePr>
          <p:cNvPr id="181884" name="Group 636">
            <a:extLst>
              <a:ext uri="{FF2B5EF4-FFF2-40B4-BE49-F238E27FC236}">
                <a16:creationId xmlns:a16="http://schemas.microsoft.com/office/drawing/2014/main" id="{06099A10-E494-4612-9604-F8EE42DE18C4}"/>
              </a:ext>
            </a:extLst>
          </p:cNvPr>
          <p:cNvGraphicFramePr>
            <a:graphicFrameLocks noGrp="1"/>
          </p:cNvGraphicFramePr>
          <p:nvPr/>
        </p:nvGraphicFramePr>
        <p:xfrm>
          <a:off x="1109663" y="1514476"/>
          <a:ext cx="9663112" cy="4176713"/>
        </p:xfrm>
        <a:graphic>
          <a:graphicData uri="http://schemas.openxmlformats.org/drawingml/2006/table">
            <a:tbl>
              <a:tblPr/>
              <a:tblGrid>
                <a:gridCol w="3305174">
                  <a:extLst>
                    <a:ext uri="{9D8B030D-6E8A-4147-A177-3AD203B41FA5}">
                      <a16:colId xmlns:a16="http://schemas.microsoft.com/office/drawing/2014/main" val="20000"/>
                    </a:ext>
                  </a:extLst>
                </a:gridCol>
                <a:gridCol w="1582564">
                  <a:extLst>
                    <a:ext uri="{9D8B030D-6E8A-4147-A177-3AD203B41FA5}">
                      <a16:colId xmlns:a16="http://schemas.microsoft.com/office/drawing/2014/main" val="20001"/>
                    </a:ext>
                  </a:extLst>
                </a:gridCol>
                <a:gridCol w="1811833">
                  <a:extLst>
                    <a:ext uri="{9D8B030D-6E8A-4147-A177-3AD203B41FA5}">
                      <a16:colId xmlns:a16="http://schemas.microsoft.com/office/drawing/2014/main" val="20002"/>
                    </a:ext>
                  </a:extLst>
                </a:gridCol>
                <a:gridCol w="1516883">
                  <a:extLst>
                    <a:ext uri="{9D8B030D-6E8A-4147-A177-3AD203B41FA5}">
                      <a16:colId xmlns:a16="http://schemas.microsoft.com/office/drawing/2014/main" val="20003"/>
                    </a:ext>
                  </a:extLst>
                </a:gridCol>
                <a:gridCol w="1446658">
                  <a:extLst>
                    <a:ext uri="{9D8B030D-6E8A-4147-A177-3AD203B41FA5}">
                      <a16:colId xmlns:a16="http://schemas.microsoft.com/office/drawing/2014/main" val="20004"/>
                    </a:ext>
                  </a:extLst>
                </a:gridCol>
              </a:tblGrid>
              <a:tr h="105925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3200" b="1" i="0" u="none" strike="noStrike" cap="none" normalizeH="0" baseline="0" dirty="0">
                          <a:ln>
                            <a:noFill/>
                          </a:ln>
                          <a:solidFill>
                            <a:schemeClr val="tx1"/>
                          </a:solidFill>
                          <a:effectLst/>
                          <a:latin typeface="Calibri" pitchFamily="34" charset="0"/>
                          <a:cs typeface="Arial" pitchFamily="34" charset="0"/>
                        </a:rPr>
                        <a:t>Yersinia species</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3200" b="1" i="0" u="none" strike="noStrike" cap="none" normalizeH="0" baseline="0" dirty="0">
                          <a:ln>
                            <a:noFill/>
                          </a:ln>
                          <a:solidFill>
                            <a:schemeClr val="tx1"/>
                          </a:solidFill>
                          <a:effectLst/>
                          <a:latin typeface="Calibri" pitchFamily="34" charset="0"/>
                          <a:cs typeface="Arial" pitchFamily="34" charset="0"/>
                        </a:rPr>
                        <a:t>Oxidase</a:t>
                      </a:r>
                    </a:p>
                  </a:txBody>
                  <a:tcPr marL="9524" marR="9524" marT="952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3200" b="1" i="0" u="none" strike="noStrike" cap="none" normalizeH="0" baseline="0" dirty="0">
                          <a:ln>
                            <a:noFill/>
                          </a:ln>
                          <a:solidFill>
                            <a:schemeClr val="tx1"/>
                          </a:solidFill>
                          <a:effectLst/>
                          <a:latin typeface="Calibri" pitchFamily="34" charset="0"/>
                          <a:cs typeface="Arial" pitchFamily="34" charset="0"/>
                        </a:rPr>
                        <a:t>Catalase</a:t>
                      </a:r>
                    </a:p>
                  </a:txBody>
                  <a:tcPr marL="9524" marR="9524" marT="952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3200" b="1" i="0" u="none" strike="noStrike" cap="none" normalizeH="0" baseline="0" dirty="0">
                          <a:ln>
                            <a:noFill/>
                          </a:ln>
                          <a:solidFill>
                            <a:schemeClr val="tx1"/>
                          </a:solidFill>
                          <a:effectLst/>
                          <a:latin typeface="Calibri" pitchFamily="34" charset="0"/>
                          <a:cs typeface="Arial" pitchFamily="34" charset="0"/>
                        </a:rPr>
                        <a:t>Urea*</a:t>
                      </a:r>
                    </a:p>
                  </a:txBody>
                  <a:tcPr marL="9524" marR="9524" marT="952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3200" b="1" i="0" u="none" strike="noStrike" cap="none" normalizeH="0" baseline="0" dirty="0">
                          <a:ln>
                            <a:noFill/>
                          </a:ln>
                          <a:solidFill>
                            <a:schemeClr val="tx1"/>
                          </a:solidFill>
                          <a:effectLst/>
                          <a:latin typeface="Calibri" pitchFamily="34" charset="0"/>
                          <a:cs typeface="Arial" pitchFamily="34" charset="0"/>
                        </a:rPr>
                        <a:t>Indole</a:t>
                      </a:r>
                    </a:p>
                  </a:txBody>
                  <a:tcPr marL="9524" marR="9524" marT="9522"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92729">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1" u="none" strike="noStrike" cap="none" normalizeH="0" baseline="0" dirty="0">
                          <a:ln>
                            <a:noFill/>
                          </a:ln>
                          <a:solidFill>
                            <a:schemeClr val="tx2"/>
                          </a:solidFill>
                          <a:effectLst/>
                          <a:latin typeface="Calibri" pitchFamily="34" charset="0"/>
                          <a:cs typeface="Arial" pitchFamily="34" charset="0"/>
                        </a:rPr>
                        <a:t>Y. pseudotuberculosis</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2"/>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2"/>
                          </a:solidFill>
                          <a:effectLst/>
                          <a:latin typeface="Calibri" pitchFamily="34" charset="0"/>
                          <a:cs typeface="Arial" pitchFamily="34" charset="0"/>
                        </a:rPr>
                        <a:t>positive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2"/>
                          </a:solidFill>
                          <a:effectLst/>
                          <a:latin typeface="Calibri" pitchFamily="34" charset="0"/>
                          <a:cs typeface="Arial" pitchFamily="34" charset="0"/>
                        </a:rPr>
                        <a:t>positive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2"/>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4962">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1" u="none" strike="noStrike" cap="none" normalizeH="0" baseline="0" dirty="0">
                          <a:ln>
                            <a:noFill/>
                          </a:ln>
                          <a:solidFill>
                            <a:schemeClr val="tx1"/>
                          </a:solidFill>
                          <a:effectLst/>
                          <a:latin typeface="Calibri" pitchFamily="34" charset="0"/>
                          <a:cs typeface="Arial" pitchFamily="34" charset="0"/>
                        </a:rPr>
                        <a:t>Y. </a:t>
                      </a:r>
                      <a:r>
                        <a:rPr kumimoji="0" lang="en-US" sz="2400" b="0" i="1" u="none" strike="noStrike" cap="none" normalizeH="0" baseline="0" dirty="0" err="1">
                          <a:ln>
                            <a:noFill/>
                          </a:ln>
                          <a:solidFill>
                            <a:schemeClr val="tx1"/>
                          </a:solidFill>
                          <a:effectLst/>
                          <a:latin typeface="Calibri" pitchFamily="34" charset="0"/>
                          <a:cs typeface="Arial" pitchFamily="34" charset="0"/>
                        </a:rPr>
                        <a:t>enterocolitica</a:t>
                      </a:r>
                      <a:endParaRPr kumimoji="0" lang="en-US" sz="2400" b="0" i="1" u="none" strike="noStrike" cap="none" normalizeH="0" baseline="0" dirty="0">
                        <a:ln>
                          <a:noFill/>
                        </a:ln>
                        <a:solidFill>
                          <a:schemeClr val="tx1"/>
                        </a:solidFill>
                        <a:effectLst/>
                        <a:latin typeface="Calibri" pitchFamily="34" charset="0"/>
                        <a:cs typeface="Arial" pitchFamily="34" charset="0"/>
                      </a:endParaRP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positive </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positive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variable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63117">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1" u="none" strike="noStrike" cap="none" normalizeH="0" baseline="0" dirty="0">
                          <a:ln>
                            <a:noFill/>
                          </a:ln>
                          <a:solidFill>
                            <a:schemeClr val="tx1"/>
                          </a:solidFill>
                          <a:effectLst/>
                          <a:latin typeface="Calibri" pitchFamily="34" charset="0"/>
                          <a:cs typeface="Arial" pitchFamily="34" charset="0"/>
                        </a:rPr>
                        <a:t>Y. </a:t>
                      </a:r>
                      <a:r>
                        <a:rPr kumimoji="0" lang="en-US" sz="2400" b="0" i="1" u="none" strike="noStrike" cap="none" normalizeH="0" baseline="0" dirty="0" err="1">
                          <a:ln>
                            <a:noFill/>
                          </a:ln>
                          <a:solidFill>
                            <a:schemeClr val="tx1"/>
                          </a:solidFill>
                          <a:effectLst/>
                          <a:latin typeface="Calibri" pitchFamily="34" charset="0"/>
                          <a:cs typeface="Arial" pitchFamily="34" charset="0"/>
                        </a:rPr>
                        <a:t>frederiksenii</a:t>
                      </a:r>
                      <a:endParaRPr kumimoji="0" lang="en-US" sz="2400" b="0" i="1" u="none" strike="noStrike" cap="none" normalizeH="0" baseline="0" dirty="0">
                        <a:ln>
                          <a:noFill/>
                        </a:ln>
                        <a:solidFill>
                          <a:schemeClr val="tx1"/>
                        </a:solidFill>
                        <a:effectLst/>
                        <a:latin typeface="Calibri" pitchFamily="34" charset="0"/>
                        <a:cs typeface="Arial" pitchFamily="34" charset="0"/>
                      </a:endParaRP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positive </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positive </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positive </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4904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0" i="1" u="none" strike="noStrike" cap="none" normalizeH="0" baseline="0" dirty="0">
                          <a:ln>
                            <a:noFill/>
                          </a:ln>
                          <a:solidFill>
                            <a:schemeClr val="tx1"/>
                          </a:solidFill>
                          <a:effectLst/>
                          <a:latin typeface="Calibri" pitchFamily="34" charset="0"/>
                          <a:cs typeface="Arial" pitchFamily="34" charset="0"/>
                        </a:rPr>
                        <a:t>Y. </a:t>
                      </a:r>
                      <a:r>
                        <a:rPr kumimoji="0" lang="en-US" sz="2400" b="0" i="1" u="none" strike="noStrike" cap="none" normalizeH="0" baseline="0" dirty="0" err="1">
                          <a:ln>
                            <a:noFill/>
                          </a:ln>
                          <a:solidFill>
                            <a:schemeClr val="tx1"/>
                          </a:solidFill>
                          <a:effectLst/>
                          <a:latin typeface="Calibri" pitchFamily="34" charset="0"/>
                          <a:cs typeface="Arial" pitchFamily="34" charset="0"/>
                        </a:rPr>
                        <a:t>kristensenii</a:t>
                      </a:r>
                      <a:endParaRPr kumimoji="0" lang="en-US" sz="2400" b="0" i="1" u="none" strike="noStrike" cap="none" normalizeH="0" baseline="0" dirty="0">
                        <a:ln>
                          <a:noFill/>
                        </a:ln>
                        <a:solidFill>
                          <a:schemeClr val="tx1"/>
                        </a:solidFill>
                        <a:effectLst/>
                        <a:latin typeface="Calibri" pitchFamily="34" charset="0"/>
                        <a:cs typeface="Arial" pitchFamily="34" charset="0"/>
                      </a:endParaRP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positive </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positive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variable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34962">
                <a:tc>
                  <a:txBody>
                    <a:bodyPr/>
                    <a:lstStyle/>
                    <a:p>
                      <a:pPr marL="0" marR="0" lvl="0" indent="0" algn="l" defTabSz="914400" rtl="0" eaLnBrk="1" fontAlgn="b" latinLnBrk="0" hangingPunct="1">
                        <a:lnSpc>
                          <a:spcPct val="100000"/>
                        </a:lnSpc>
                        <a:spcBef>
                          <a:spcPct val="0"/>
                        </a:spcBef>
                        <a:spcAft>
                          <a:spcPct val="0"/>
                        </a:spcAft>
                        <a:buClrTx/>
                        <a:buSzTx/>
                        <a:buFontTx/>
                        <a:buNone/>
                        <a:tabLst/>
                        <a:defRPr/>
                      </a:pPr>
                      <a:r>
                        <a:rPr kumimoji="0" lang="en-US" sz="2400" b="0" i="1" u="none" strike="noStrike" cap="none" normalizeH="0" baseline="0" dirty="0">
                          <a:ln>
                            <a:noFill/>
                          </a:ln>
                          <a:solidFill>
                            <a:schemeClr val="tx1"/>
                          </a:solidFill>
                          <a:effectLst/>
                          <a:latin typeface="Calibri" pitchFamily="34" charset="0"/>
                          <a:cs typeface="Arial" pitchFamily="34" charset="0"/>
                        </a:rPr>
                        <a:t>Y. </a:t>
                      </a:r>
                      <a:r>
                        <a:rPr kumimoji="0" lang="en-US" sz="2400" b="0" i="1" u="none" strike="noStrike" cap="none" normalizeH="0" baseline="0" dirty="0" err="1">
                          <a:ln>
                            <a:noFill/>
                          </a:ln>
                          <a:solidFill>
                            <a:schemeClr val="tx1"/>
                          </a:solidFill>
                          <a:effectLst/>
                          <a:latin typeface="Calibri" pitchFamily="34" charset="0"/>
                          <a:cs typeface="Arial" pitchFamily="34" charset="0"/>
                        </a:rPr>
                        <a:t>Ruckeri</a:t>
                      </a:r>
                      <a:r>
                        <a:rPr kumimoji="0" lang="en-US" sz="2400" b="0" i="1" u="none" strike="noStrike" cap="none" normalizeH="0" baseline="0" dirty="0">
                          <a:ln>
                            <a:noFill/>
                          </a:ln>
                          <a:solidFill>
                            <a:schemeClr val="tx1"/>
                          </a:solidFill>
                          <a:effectLst/>
                          <a:latin typeface="Calibri" pitchFamily="34" charset="0"/>
                          <a:cs typeface="Arial" pitchFamily="34" charset="0"/>
                        </a:rPr>
                        <a:t> </a:t>
                      </a:r>
                      <a:r>
                        <a:rPr kumimoji="0" lang="en-US" sz="2000" b="0" i="1" u="none" strike="noStrike" cap="none" normalizeH="0" baseline="0" dirty="0">
                          <a:ln>
                            <a:noFill/>
                          </a:ln>
                          <a:solidFill>
                            <a:schemeClr val="tx1"/>
                          </a:solidFill>
                          <a:effectLst/>
                          <a:latin typeface="Calibri" pitchFamily="34" charset="0"/>
                          <a:cs typeface="Arial" pitchFamily="34" charset="0"/>
                        </a:rPr>
                        <a:t>(</a:t>
                      </a:r>
                      <a:r>
                        <a:rPr lang="en-US" altLang="en-US" sz="2000" dirty="0"/>
                        <a:t>Infections in fish)</a:t>
                      </a:r>
                      <a:endParaRPr kumimoji="0" lang="en-US" sz="2000" b="0" i="1" u="none" strike="noStrike" cap="none" normalizeH="0" baseline="0" dirty="0">
                        <a:ln>
                          <a:noFill/>
                        </a:ln>
                        <a:solidFill>
                          <a:schemeClr val="tx1"/>
                        </a:solidFill>
                        <a:effectLst/>
                        <a:latin typeface="Calibri" pitchFamily="34" charset="0"/>
                        <a:cs typeface="Arial" pitchFamily="34" charset="0"/>
                      </a:endParaRP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positive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chemeClr val="tx1"/>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2651">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2400" b="1" i="1" u="none" strike="noStrike" cap="none" normalizeH="0" baseline="0" dirty="0">
                          <a:ln>
                            <a:noFill/>
                          </a:ln>
                          <a:solidFill>
                            <a:schemeClr val="tx1"/>
                          </a:solidFill>
                          <a:effectLst/>
                          <a:latin typeface="Calibri" pitchFamily="34" charset="0"/>
                          <a:cs typeface="Arial" pitchFamily="34" charset="0"/>
                        </a:rPr>
                        <a:t>Y. </a:t>
                      </a:r>
                      <a:r>
                        <a:rPr kumimoji="0" lang="en-US" sz="2400" b="1" i="1" u="none" strike="noStrike" cap="none" normalizeH="0" baseline="0" dirty="0" err="1">
                          <a:ln>
                            <a:noFill/>
                          </a:ln>
                          <a:solidFill>
                            <a:schemeClr val="tx1"/>
                          </a:solidFill>
                          <a:effectLst/>
                          <a:latin typeface="Calibri" pitchFamily="34" charset="0"/>
                          <a:cs typeface="Arial" pitchFamily="34" charset="0"/>
                        </a:rPr>
                        <a:t>pestis</a:t>
                      </a:r>
                      <a:endParaRPr kumimoji="0" lang="en-US" sz="2400" b="1" i="1" u="none" strike="noStrike" cap="none" normalizeH="0" baseline="0" dirty="0">
                        <a:ln>
                          <a:noFill/>
                        </a:ln>
                        <a:solidFill>
                          <a:schemeClr val="tx1"/>
                        </a:solidFill>
                        <a:effectLst/>
                        <a:latin typeface="Calibri" pitchFamily="34" charset="0"/>
                        <a:cs typeface="Arial" pitchFamily="34" charset="0"/>
                      </a:endParaRP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Calibri" pitchFamily="34" charset="0"/>
                          <a:cs typeface="Arial" pitchFamily="34" charset="0"/>
                        </a:rPr>
                        <a:t>positive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a:ln>
                            <a:noFill/>
                          </a:ln>
                          <a:solidFill>
                            <a:schemeClr val="tx1"/>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2400" b="1" i="0" u="none" strike="noStrike" cap="none" normalizeH="0" baseline="0" dirty="0">
                          <a:ln>
                            <a:noFill/>
                          </a:ln>
                          <a:solidFill>
                            <a:schemeClr val="tx1"/>
                          </a:solidFill>
                          <a:effectLst/>
                          <a:latin typeface="Calibri" pitchFamily="34" charset="0"/>
                          <a:cs typeface="Arial" pitchFamily="34" charset="0"/>
                        </a:rPr>
                        <a:t>negative</a:t>
                      </a:r>
                    </a:p>
                  </a:txBody>
                  <a:tcPr marL="9524" marR="9524" marT="9522"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
        <p:nvSpPr>
          <p:cNvPr id="204853" name="TextBox 3"/>
          <p:cNvSpPr txBox="1">
            <a:spLocks noChangeArrowheads="1"/>
          </p:cNvSpPr>
          <p:nvPr/>
        </p:nvSpPr>
        <p:spPr bwMode="auto">
          <a:xfrm>
            <a:off x="1109664" y="5789614"/>
            <a:ext cx="101298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fontAlgn="base">
              <a:spcBef>
                <a:spcPct val="0"/>
              </a:spcBef>
              <a:spcAft>
                <a:spcPct val="0"/>
              </a:spcAft>
              <a:buClrTx/>
              <a:buSzTx/>
              <a:buNone/>
            </a:pPr>
            <a:r>
              <a:rPr lang="en-US" altLang="en-US" sz="2400">
                <a:solidFill>
                  <a:srgbClr val="FFFFFF"/>
                </a:solidFill>
                <a:cs typeface="Arial" panose="020B0604020202020204" pitchFamily="34" charset="0"/>
              </a:rPr>
              <a:t>* </a:t>
            </a:r>
            <a:r>
              <a:rPr lang="en-US" altLang="en-US" sz="2000" i="1">
                <a:solidFill>
                  <a:srgbClr val="FFFFFF"/>
                </a:solidFill>
                <a:cs typeface="Arial" panose="020B0604020202020204" pitchFamily="34" charset="0"/>
              </a:rPr>
              <a:t>Y. pseudotuberculosis</a:t>
            </a:r>
            <a:r>
              <a:rPr lang="en-US" altLang="en-US" sz="2000">
                <a:solidFill>
                  <a:srgbClr val="FFFFFF"/>
                </a:solidFill>
                <a:cs typeface="Arial" panose="020B0604020202020204" pitchFamily="34" charset="0"/>
              </a:rPr>
              <a:t> and </a:t>
            </a:r>
            <a:r>
              <a:rPr lang="en-US" altLang="en-US" sz="2000" i="1">
                <a:solidFill>
                  <a:srgbClr val="FFFFFF"/>
                </a:solidFill>
                <a:cs typeface="Arial" panose="020B0604020202020204" pitchFamily="34" charset="0"/>
              </a:rPr>
              <a:t>Y. enterocolitica</a:t>
            </a:r>
            <a:r>
              <a:rPr lang="en-US" altLang="en-US" sz="2000">
                <a:solidFill>
                  <a:srgbClr val="FFFFFF"/>
                </a:solidFill>
                <a:cs typeface="Arial" panose="020B0604020202020204" pitchFamily="34" charset="0"/>
              </a:rPr>
              <a:t> give stronger reactions in urea agar or broth when incubated at 25-28</a:t>
            </a:r>
            <a:r>
              <a:rPr lang="en-US" altLang="en-US" sz="2000" baseline="30000">
                <a:solidFill>
                  <a:srgbClr val="FFFFFF"/>
                </a:solidFill>
                <a:cs typeface="Arial" panose="020B0604020202020204" pitchFamily="34" charset="0"/>
              </a:rPr>
              <a:t>o</a:t>
            </a:r>
            <a:r>
              <a:rPr lang="en-US" altLang="en-US" sz="2000">
                <a:solidFill>
                  <a:srgbClr val="FFFFFF"/>
                </a:solidFill>
                <a:cs typeface="Arial" panose="020B0604020202020204" pitchFamily="34" charset="0"/>
              </a:rPr>
              <a:t>C, but incubation at this temperature is not necessary to demonstrate urease production</a:t>
            </a:r>
          </a:p>
        </p:txBody>
      </p:sp>
    </p:spTree>
    <p:extLst>
      <p:ext uri="{BB962C8B-B14F-4D97-AF65-F5344CB8AC3E}">
        <p14:creationId xmlns:p14="http://schemas.microsoft.com/office/powerpoint/2010/main" val="2419905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71B91BD2-465C-452F-9795-9659E515A5B4}"/>
              </a:ext>
            </a:extLst>
          </p:cNvPr>
          <p:cNvSpPr>
            <a:spLocks noGrp="1" noChangeArrowheads="1"/>
          </p:cNvSpPr>
          <p:nvPr>
            <p:ph type="title"/>
          </p:nvPr>
        </p:nvSpPr>
        <p:spPr/>
        <p:txBody>
          <a:bodyPr/>
          <a:lstStyle/>
          <a:p>
            <a:pPr eaLnBrk="1" hangingPunct="1">
              <a:defRPr/>
            </a:pPr>
            <a:r>
              <a:rPr lang="en-US" sz="4000"/>
              <a:t>Similar Organisms Ruled out by Sentinel Procedures</a:t>
            </a:r>
          </a:p>
        </p:txBody>
      </p:sp>
      <p:sp>
        <p:nvSpPr>
          <p:cNvPr id="3075" name="Rectangle 3">
            <a:extLst>
              <a:ext uri="{FF2B5EF4-FFF2-40B4-BE49-F238E27FC236}">
                <a16:creationId xmlns:a16="http://schemas.microsoft.com/office/drawing/2014/main" id="{E5BBF90C-CBEC-4634-B792-2DC0B13FE4C5}"/>
              </a:ext>
            </a:extLst>
          </p:cNvPr>
          <p:cNvSpPr>
            <a:spLocks noGrp="1" noChangeArrowheads="1"/>
          </p:cNvSpPr>
          <p:nvPr>
            <p:ph type="body" sz="half" idx="2"/>
          </p:nvPr>
        </p:nvSpPr>
        <p:spPr>
          <a:xfrm>
            <a:off x="6181726" y="1600201"/>
            <a:ext cx="4543425" cy="4525963"/>
          </a:xfrm>
        </p:spPr>
        <p:txBody>
          <a:bodyPr/>
          <a:lstStyle/>
          <a:p>
            <a:pPr lvl="1" eaLnBrk="1" hangingPunct="1">
              <a:buClr>
                <a:srgbClr val="FFFF99"/>
              </a:buClr>
              <a:buFontTx/>
              <a:buNone/>
              <a:defRPr/>
            </a:pPr>
            <a:endParaRPr lang="en-US" sz="2400" b="1" i="1"/>
          </a:p>
          <a:p>
            <a:pPr lvl="1" eaLnBrk="1" hangingPunct="1">
              <a:buClr>
                <a:srgbClr val="FFFF99"/>
              </a:buClr>
              <a:buFontTx/>
              <a:buNone/>
              <a:defRPr/>
            </a:pPr>
            <a:r>
              <a:rPr lang="en-US" sz="2200" b="1" i="1"/>
              <a:t> </a:t>
            </a:r>
            <a:endParaRPr lang="en-US" sz="2400"/>
          </a:p>
        </p:txBody>
      </p:sp>
      <p:sp>
        <p:nvSpPr>
          <p:cNvPr id="206852" name="Rectangle 4"/>
          <p:cNvSpPr>
            <a:spLocks noChangeArrowheads="1"/>
          </p:cNvSpPr>
          <p:nvPr/>
        </p:nvSpPr>
        <p:spPr bwMode="auto">
          <a:xfrm>
            <a:off x="6802438" y="1824038"/>
            <a:ext cx="44370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34290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indent="-4572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lvl="1" fontAlgn="base">
              <a:spcBef>
                <a:spcPct val="0"/>
              </a:spcBef>
              <a:spcAft>
                <a:spcPct val="0"/>
              </a:spcAft>
              <a:buClrTx/>
              <a:buSzTx/>
              <a:buNone/>
            </a:pPr>
            <a:r>
              <a:rPr lang="en-US" altLang="en-US" sz="2400" b="1" i="1">
                <a:solidFill>
                  <a:srgbClr val="003399"/>
                </a:solidFill>
                <a:cs typeface="Arial" panose="020B0604020202020204" pitchFamily="34" charset="0"/>
              </a:rPr>
              <a:t> </a:t>
            </a:r>
            <a:endParaRPr lang="en-US" altLang="en-US" sz="2400" i="1">
              <a:solidFill>
                <a:srgbClr val="003399"/>
              </a:solidFill>
              <a:cs typeface="Arial" panose="020B0604020202020204" pitchFamily="34" charset="0"/>
            </a:endParaRPr>
          </a:p>
          <a:p>
            <a:pPr lvl="2" fontAlgn="base">
              <a:spcBef>
                <a:spcPct val="0"/>
              </a:spcBef>
              <a:spcAft>
                <a:spcPct val="0"/>
              </a:spcAft>
              <a:buClrTx/>
              <a:buSzTx/>
              <a:buNone/>
            </a:pPr>
            <a:endParaRPr lang="en-US" altLang="en-US" i="1">
              <a:solidFill>
                <a:srgbClr val="003399"/>
              </a:solidFill>
              <a:cs typeface="Arial" panose="020B0604020202020204" pitchFamily="34" charset="0"/>
            </a:endParaRPr>
          </a:p>
        </p:txBody>
      </p:sp>
      <p:graphicFrame>
        <p:nvGraphicFramePr>
          <p:cNvPr id="6149" name="Group 5">
            <a:extLst>
              <a:ext uri="{FF2B5EF4-FFF2-40B4-BE49-F238E27FC236}">
                <a16:creationId xmlns:a16="http://schemas.microsoft.com/office/drawing/2014/main" id="{0E5931CC-895D-4ED1-8977-A66074FA1B29}"/>
              </a:ext>
            </a:extLst>
          </p:cNvPr>
          <p:cNvGraphicFramePr>
            <a:graphicFrameLocks noGrp="1"/>
          </p:cNvGraphicFramePr>
          <p:nvPr>
            <p:ph idx="1"/>
            <p:extLst>
              <p:ext uri="{D42A27DB-BD31-4B8C-83A1-F6EECF244321}">
                <p14:modId xmlns:p14="http://schemas.microsoft.com/office/powerpoint/2010/main" val="2570362914"/>
              </p:ext>
            </p:extLst>
          </p:nvPr>
        </p:nvGraphicFramePr>
        <p:xfrm>
          <a:off x="1520032" y="1581151"/>
          <a:ext cx="9323388" cy="4406940"/>
        </p:xfrm>
        <a:graphic>
          <a:graphicData uri="http://schemas.openxmlformats.org/drawingml/2006/table">
            <a:tbl>
              <a:tblPr/>
              <a:tblGrid>
                <a:gridCol w="1857533">
                  <a:extLst>
                    <a:ext uri="{9D8B030D-6E8A-4147-A177-3AD203B41FA5}">
                      <a16:colId xmlns:a16="http://schemas.microsoft.com/office/drawing/2014/main" val="20000"/>
                    </a:ext>
                  </a:extLst>
                </a:gridCol>
                <a:gridCol w="1069868">
                  <a:extLst>
                    <a:ext uri="{9D8B030D-6E8A-4147-A177-3AD203B41FA5}">
                      <a16:colId xmlns:a16="http://schemas.microsoft.com/office/drawing/2014/main" val="20001"/>
                    </a:ext>
                  </a:extLst>
                </a:gridCol>
                <a:gridCol w="1686069">
                  <a:extLst>
                    <a:ext uri="{9D8B030D-6E8A-4147-A177-3AD203B41FA5}">
                      <a16:colId xmlns:a16="http://schemas.microsoft.com/office/drawing/2014/main" val="20002"/>
                    </a:ext>
                  </a:extLst>
                </a:gridCol>
                <a:gridCol w="1318134">
                  <a:extLst>
                    <a:ext uri="{9D8B030D-6E8A-4147-A177-3AD203B41FA5}">
                      <a16:colId xmlns:a16="http://schemas.microsoft.com/office/drawing/2014/main" val="20003"/>
                    </a:ext>
                  </a:extLst>
                </a:gridCol>
                <a:gridCol w="1069867">
                  <a:extLst>
                    <a:ext uri="{9D8B030D-6E8A-4147-A177-3AD203B41FA5}">
                      <a16:colId xmlns:a16="http://schemas.microsoft.com/office/drawing/2014/main" val="20004"/>
                    </a:ext>
                  </a:extLst>
                </a:gridCol>
                <a:gridCol w="864468">
                  <a:extLst>
                    <a:ext uri="{9D8B030D-6E8A-4147-A177-3AD203B41FA5}">
                      <a16:colId xmlns:a16="http://schemas.microsoft.com/office/drawing/2014/main" val="20005"/>
                    </a:ext>
                  </a:extLst>
                </a:gridCol>
                <a:gridCol w="1457449">
                  <a:extLst>
                    <a:ext uri="{9D8B030D-6E8A-4147-A177-3AD203B41FA5}">
                      <a16:colId xmlns:a16="http://schemas.microsoft.com/office/drawing/2014/main" val="20006"/>
                    </a:ext>
                  </a:extLst>
                </a:gridCol>
              </a:tblGrid>
              <a:tr h="45714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Organism</a:t>
                      </a:r>
                    </a:p>
                  </a:txBody>
                  <a:tcPr marL="102879" marR="102879"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a:ln>
                            <a:noFill/>
                          </a:ln>
                          <a:solidFill>
                            <a:schemeClr val="tx1"/>
                          </a:solidFill>
                          <a:effectLst/>
                          <a:latin typeface="Arial" charset="0"/>
                        </a:rPr>
                        <a:t>Gram Stain</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dirty="0">
                          <a:ln>
                            <a:noFill/>
                          </a:ln>
                          <a:solidFill>
                            <a:schemeClr val="tx1"/>
                          </a:solidFill>
                          <a:effectLst/>
                          <a:latin typeface="Arial" charset="0"/>
                        </a:rPr>
                        <a:t>Growth on BAP</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a:ln>
                            <a:noFill/>
                          </a:ln>
                          <a:solidFill>
                            <a:schemeClr val="tx1"/>
                          </a:solidFill>
                          <a:effectLst/>
                          <a:latin typeface="Arial" charset="0"/>
                        </a:rPr>
                        <a:t>Growth on MacConkey</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a:ln>
                            <a:noFill/>
                          </a:ln>
                          <a:solidFill>
                            <a:schemeClr val="tx1"/>
                          </a:solidFill>
                          <a:effectLst/>
                          <a:latin typeface="Arial" charset="0"/>
                        </a:rPr>
                        <a:t>Oxidase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a:ln>
                            <a:noFill/>
                          </a:ln>
                          <a:solidFill>
                            <a:schemeClr val="tx1"/>
                          </a:solidFill>
                          <a:effectLst/>
                          <a:latin typeface="Arial" charset="0"/>
                        </a:rPr>
                        <a:t>Catalase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a:ln>
                            <a:noFill/>
                          </a:ln>
                          <a:solidFill>
                            <a:schemeClr val="tx1"/>
                          </a:solidFill>
                          <a:effectLst/>
                          <a:latin typeface="Arial" charset="0"/>
                        </a:rPr>
                        <a:t>Urease</a:t>
                      </a:r>
                    </a:p>
                  </a:txBody>
                  <a:tcPr marL="102879" marR="102879" marT="45694" marB="456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93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Yersinia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pestis</a:t>
                      </a:r>
                    </a:p>
                  </a:txBody>
                  <a:tcPr marL="102879" marR="102879"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Non-Lactose Fermenter</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93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Yersinia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pseudotuberculosis</a:t>
                      </a:r>
                    </a:p>
                  </a:txBody>
                  <a:tcPr marL="102879" marR="102879"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Non-Lactose Fermenter</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txBody>
                  <a:tcPr marL="102879" marR="102879" marT="45694" marB="456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2"/>
                  </a:ext>
                </a:extLst>
              </a:tr>
              <a:tr h="493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Yersinia enterocolitica</a:t>
                      </a:r>
                    </a:p>
                  </a:txBody>
                  <a:tcPr marL="102879" marR="102879"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Slow</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Non-Lactose Fermenter</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dirty="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3"/>
                  </a:ext>
                </a:extLst>
              </a:tr>
              <a:tr h="493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Escherichia</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coli</a:t>
                      </a:r>
                    </a:p>
                  </a:txBody>
                  <a:tcPr marL="102879" marR="102879"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Good</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Lactose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Fermenter</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93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Klebsiella pneumoniae</a:t>
                      </a:r>
                    </a:p>
                  </a:txBody>
                  <a:tcPr marL="102879" marR="102879"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Very good, 2-4 mm colonies 24 </a:t>
                      </a:r>
                      <a:r>
                        <a:rPr kumimoji="0" lang="en-US" sz="1200" b="0" i="0" u="none" strike="noStrike" cap="none" normalizeH="0" baseline="0" dirty="0" err="1">
                          <a:ln>
                            <a:noFill/>
                          </a:ln>
                          <a:solidFill>
                            <a:schemeClr val="tx1"/>
                          </a:solidFill>
                          <a:effectLst/>
                          <a:latin typeface="Arial" charset="0"/>
                        </a:rPr>
                        <a:t>hrs</a:t>
                      </a:r>
                      <a:endParaRPr kumimoji="0" lang="en-US" sz="1200" b="0" i="0" u="none" strike="noStrike" cap="none" normalizeH="0" baseline="0" dirty="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Lactose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Fermenter</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txBody>
                  <a:tcPr marL="102879" marR="102879" marT="45694" marB="456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5"/>
                  </a:ext>
                </a:extLst>
              </a:tr>
              <a:tr h="493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dirty="0">
                          <a:ln>
                            <a:noFill/>
                          </a:ln>
                          <a:solidFill>
                            <a:schemeClr val="tx1"/>
                          </a:solidFill>
                          <a:effectLst/>
                          <a:latin typeface="Arial" charset="0"/>
                        </a:rPr>
                        <a:t>Staphylococcus epidermidis</a:t>
                      </a:r>
                    </a:p>
                  </a:txBody>
                  <a:tcPr marL="102879" marR="102879"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Good</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No growth</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txBody>
                  <a:tcPr marL="102879" marR="102879" marT="45694" marB="456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extLst>
                  <a:ext uri="{0D108BD9-81ED-4DB2-BD59-A6C34878D82A}">
                    <a16:rowId xmlns:a16="http://schemas.microsoft.com/office/drawing/2014/main" val="10006"/>
                  </a:ext>
                </a:extLst>
              </a:tr>
              <a:tr h="493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Enterobacter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cloacae</a:t>
                      </a:r>
                    </a:p>
                  </a:txBody>
                  <a:tcPr marL="102879" marR="102879"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Good</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Lactose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Fermenter</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200" b="0" i="0" u="none" strike="noStrike" cap="none" normalizeH="0" baseline="0">
                        <a:ln>
                          <a:noFill/>
                        </a:ln>
                        <a:solidFill>
                          <a:schemeClr val="tx1"/>
                        </a:solidFill>
                        <a:effectLst/>
                        <a:latin typeface="Arial" charset="0"/>
                      </a:endParaRP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Variable</a:t>
                      </a:r>
                    </a:p>
                  </a:txBody>
                  <a:tcPr marL="102879" marR="102879" marT="45694" marB="456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9372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Pasteurella </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1" i="1" u="none" strike="noStrike" cap="none" normalizeH="0" baseline="0">
                          <a:ln>
                            <a:noFill/>
                          </a:ln>
                          <a:solidFill>
                            <a:schemeClr val="tx1"/>
                          </a:solidFill>
                          <a:effectLst/>
                          <a:latin typeface="Arial" charset="0"/>
                        </a:rPr>
                        <a:t>multocida</a:t>
                      </a:r>
                    </a:p>
                  </a:txBody>
                  <a:tcPr marL="102879" marR="102879" marT="45694" marB="45694"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Gram</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Good</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Variable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Positive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1">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a:ln>
                            <a:noFill/>
                          </a:ln>
                          <a:solidFill>
                            <a:schemeClr val="tx1"/>
                          </a:solidFill>
                          <a:effectLst/>
                          <a:latin typeface="Arial" charset="0"/>
                        </a:rPr>
                        <a:t>Positive</a:t>
                      </a:r>
                    </a:p>
                  </a:txBody>
                  <a:tcPr marL="102879" marR="102879" marT="45694" marB="4569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200" b="0" i="0" u="none" strike="noStrike" cap="none" normalizeH="0" baseline="0" dirty="0">
                          <a:ln>
                            <a:noFill/>
                          </a:ln>
                          <a:solidFill>
                            <a:schemeClr val="tx1"/>
                          </a:solidFill>
                          <a:effectLst/>
                          <a:latin typeface="Arial" charset="0"/>
                        </a:rPr>
                        <a:t>Negative</a:t>
                      </a:r>
                    </a:p>
                  </a:txBody>
                  <a:tcPr marL="102879" marR="102879" marT="45694" marB="45694"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588117341"/>
      </p:ext>
    </p:extLst>
  </p:cSld>
  <p:clrMapOvr>
    <a:masterClrMapping/>
  </p:clrMapOvr>
  <p:transition spd="med">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ounded Rectangle 2"/>
          <p:cNvSpPr>
            <a:spLocks/>
          </p:cNvSpPr>
          <p:nvPr/>
        </p:nvSpPr>
        <p:spPr bwMode="auto">
          <a:xfrm>
            <a:off x="3035301" y="231776"/>
            <a:ext cx="8137525" cy="1654175"/>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endParaRPr lang="en-US" altLang="en-US" sz="1600">
              <a:solidFill>
                <a:srgbClr val="003399"/>
              </a:solidFill>
              <a:latin typeface="Calibri" panose="020F0502020204030204" pitchFamily="34" charset="0"/>
              <a:cs typeface="Arial" panose="020B0604020202020204" pitchFamily="34" charset="0"/>
            </a:endParaRPr>
          </a:p>
          <a:p>
            <a:pPr algn="ctr" eaLnBrk="0" fontAlgn="base" hangingPunct="0">
              <a:spcBef>
                <a:spcPct val="0"/>
              </a:spcBef>
              <a:spcAft>
                <a:spcPct val="0"/>
              </a:spcAft>
              <a:buClrTx/>
              <a:buSzTx/>
              <a:buNone/>
            </a:pPr>
            <a:r>
              <a:rPr lang="en-US" altLang="en-US" sz="1600" b="1" u="sng">
                <a:solidFill>
                  <a:srgbClr val="003399"/>
                </a:solidFill>
                <a:latin typeface="Calibri" panose="020F0502020204030204" pitchFamily="34" charset="0"/>
                <a:cs typeface="Arial" panose="020B0604020202020204" pitchFamily="34" charset="0"/>
              </a:rPr>
              <a:t>Major characteristics of </a:t>
            </a:r>
            <a:r>
              <a:rPr lang="en-US" altLang="en-US" sz="1600" b="1" i="1" u="sng">
                <a:solidFill>
                  <a:srgbClr val="003399"/>
                </a:solidFill>
                <a:latin typeface="Calibri" panose="020F0502020204030204" pitchFamily="34" charset="0"/>
                <a:cs typeface="Arial" panose="020B0604020202020204" pitchFamily="34" charset="0"/>
              </a:rPr>
              <a:t>Yersinia pestis</a:t>
            </a:r>
            <a:r>
              <a:rPr lang="en-US" altLang="en-US" sz="1600" b="1" u="sng">
                <a:solidFill>
                  <a:srgbClr val="003399"/>
                </a:solidFill>
                <a:latin typeface="Calibri" panose="020F0502020204030204" pitchFamily="34" charset="0"/>
                <a:cs typeface="Arial" panose="020B0604020202020204" pitchFamily="34" charset="0"/>
              </a:rPr>
              <a:t>:</a:t>
            </a:r>
            <a:endParaRPr lang="en-US" altLang="en-US" sz="1600" b="1" u="sng">
              <a:solidFill>
                <a:srgbClr val="003399"/>
              </a:solidFill>
              <a:cs typeface="Arial" panose="020B0604020202020204" pitchFamily="34" charset="0"/>
            </a:endParaRPr>
          </a:p>
          <a:p>
            <a:pPr algn="ctr" eaLnBrk="0" fontAlgn="base" hangingPunct="0">
              <a:spcBef>
                <a:spcPct val="0"/>
              </a:spcBef>
              <a:spcAft>
                <a:spcPct val="0"/>
              </a:spcAft>
              <a:buClrTx/>
              <a:buSzTx/>
              <a:buNone/>
            </a:pPr>
            <a:r>
              <a:rPr lang="en-US" altLang="en-US" sz="1400" b="1" u="sng">
                <a:solidFill>
                  <a:srgbClr val="003399"/>
                </a:solidFill>
                <a:latin typeface="Calibri" panose="020F0502020204030204" pitchFamily="34" charset="0"/>
                <a:cs typeface="Arial" panose="020B0604020202020204" pitchFamily="34" charset="0"/>
              </a:rPr>
              <a:t>Gram stain morphology:</a:t>
            </a:r>
            <a:r>
              <a:rPr lang="en-US" altLang="en-US" sz="1400">
                <a:solidFill>
                  <a:srgbClr val="003399"/>
                </a:solidFill>
                <a:latin typeface="Calibri" panose="020F0502020204030204" pitchFamily="34" charset="0"/>
                <a:cs typeface="Arial" panose="020B0604020202020204" pitchFamily="34" charset="0"/>
              </a:rPr>
              <a:t> Gram negative bacilli, 0.5 x 1-2 mm</a:t>
            </a:r>
            <a:endParaRPr lang="en-US" altLang="en-US" sz="1400">
              <a:solidFill>
                <a:srgbClr val="003399"/>
              </a:solidFill>
              <a:cs typeface="Arial" panose="020B0604020202020204" pitchFamily="34" charset="0"/>
            </a:endParaRPr>
          </a:p>
          <a:p>
            <a:pPr algn="ctr" eaLnBrk="0" fontAlgn="base" hangingPunct="0">
              <a:spcBef>
                <a:spcPct val="0"/>
              </a:spcBef>
              <a:spcAft>
                <a:spcPct val="0"/>
              </a:spcAft>
              <a:buClrTx/>
              <a:buSzTx/>
              <a:buNone/>
            </a:pPr>
            <a:r>
              <a:rPr lang="en-US" altLang="en-US" sz="1400" b="1" u="sng">
                <a:solidFill>
                  <a:srgbClr val="003399"/>
                </a:solidFill>
                <a:latin typeface="Calibri" panose="020F0502020204030204" pitchFamily="34" charset="0"/>
                <a:cs typeface="Arial" panose="020B0604020202020204" pitchFamily="34" charset="0"/>
              </a:rPr>
              <a:t>Colony morphology:</a:t>
            </a:r>
            <a:r>
              <a:rPr lang="en-US" altLang="en-US" sz="1400">
                <a:solidFill>
                  <a:srgbClr val="003399"/>
                </a:solidFill>
                <a:latin typeface="Calibri" panose="020F0502020204030204" pitchFamily="34" charset="0"/>
                <a:cs typeface="Arial" panose="020B0604020202020204" pitchFamily="34" charset="0"/>
              </a:rPr>
              <a:t> Slow growing, pinpoint colonies after 24h; colonies are 1-2 mm, gray-white to slightly yellow and opaque on BAP after 48 h; non-lactose fermenter on MAC/EMB; </a:t>
            </a:r>
          </a:p>
          <a:p>
            <a:pPr algn="ctr" eaLnBrk="0" fontAlgn="base" hangingPunct="0">
              <a:spcBef>
                <a:spcPct val="0"/>
              </a:spcBef>
              <a:spcAft>
                <a:spcPct val="0"/>
              </a:spcAft>
              <a:buClrTx/>
              <a:buSzTx/>
              <a:buNone/>
            </a:pPr>
            <a:r>
              <a:rPr lang="en-US" altLang="en-US" sz="1400" i="1">
                <a:solidFill>
                  <a:srgbClr val="003399"/>
                </a:solidFill>
                <a:latin typeface="Calibri" panose="020F0502020204030204" pitchFamily="34" charset="0"/>
                <a:cs typeface="Arial" panose="020B0604020202020204" pitchFamily="34" charset="0"/>
              </a:rPr>
              <a:t>Specimen is blood, sputum, or lymph node aspirate</a:t>
            </a:r>
            <a:endParaRPr lang="en-US" altLang="en-US" sz="1400">
              <a:solidFill>
                <a:srgbClr val="003399"/>
              </a:solidFill>
              <a:cs typeface="Arial" panose="020B0604020202020204" pitchFamily="34" charset="0"/>
            </a:endParaRPr>
          </a:p>
          <a:p>
            <a:pPr algn="ctr" eaLnBrk="0" fontAlgn="base" hangingPunct="0">
              <a:spcBef>
                <a:spcPct val="0"/>
              </a:spcBef>
              <a:spcAft>
                <a:spcPct val="0"/>
              </a:spcAft>
              <a:buClrTx/>
              <a:buSzTx/>
              <a:buNone/>
            </a:pPr>
            <a:r>
              <a:rPr lang="en-US" altLang="en-US" sz="1400" b="1" i="1">
                <a:solidFill>
                  <a:srgbClr val="FF0000"/>
                </a:solidFill>
                <a:latin typeface="Calibri" panose="020F0502020204030204" pitchFamily="34" charset="0"/>
                <a:cs typeface="Arial" panose="020B0604020202020204" pitchFamily="34" charset="0"/>
              </a:rPr>
              <a:t>Perform all work in a biosafety cabinet using BSL-2 practices.</a:t>
            </a:r>
            <a:endParaRPr lang="en-US" altLang="en-US" sz="1400" b="1">
              <a:solidFill>
                <a:srgbClr val="003399"/>
              </a:solidFill>
              <a:cs typeface="Arial" panose="020B0604020202020204" pitchFamily="34" charset="0"/>
            </a:endParaRPr>
          </a:p>
          <a:p>
            <a:pPr eaLnBrk="0" fontAlgn="base" hangingPunct="0">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208899" name="Rounded Rectangle 4"/>
          <p:cNvSpPr>
            <a:spLocks/>
          </p:cNvSpPr>
          <p:nvPr/>
        </p:nvSpPr>
        <p:spPr bwMode="auto">
          <a:xfrm>
            <a:off x="4968875" y="2859089"/>
            <a:ext cx="2674938" cy="896937"/>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Oxidase: Negative</a:t>
            </a:r>
            <a:br>
              <a:rPr lang="en-US" altLang="en-US" sz="1100">
                <a:solidFill>
                  <a:srgbClr val="003399"/>
                </a:solidFill>
                <a:latin typeface="Calibri" panose="020F0502020204030204" pitchFamily="34" charset="0"/>
                <a:cs typeface="Arial" panose="020B0604020202020204" pitchFamily="34" charset="0"/>
              </a:rPr>
            </a:br>
            <a:r>
              <a:rPr lang="en-US" altLang="en-US" sz="1100">
                <a:solidFill>
                  <a:srgbClr val="003399"/>
                </a:solidFill>
                <a:latin typeface="Calibri" panose="020F0502020204030204" pitchFamily="34" charset="0"/>
                <a:cs typeface="Arial" panose="020B0604020202020204" pitchFamily="34" charset="0"/>
              </a:rPr>
              <a:t>Catalase: Positive</a:t>
            </a:r>
            <a:br>
              <a:rPr lang="en-US" altLang="en-US" sz="1100">
                <a:solidFill>
                  <a:srgbClr val="003399"/>
                </a:solidFill>
                <a:latin typeface="Calibri" panose="020F0502020204030204" pitchFamily="34" charset="0"/>
                <a:cs typeface="Arial" panose="020B0604020202020204" pitchFamily="34" charset="0"/>
              </a:rPr>
            </a:br>
            <a:r>
              <a:rPr lang="en-US" altLang="en-US" sz="1100">
                <a:solidFill>
                  <a:srgbClr val="003399"/>
                </a:solidFill>
                <a:latin typeface="Calibri" panose="020F0502020204030204" pitchFamily="34" charset="0"/>
                <a:cs typeface="Arial" panose="020B0604020202020204" pitchFamily="34" charset="0"/>
              </a:rPr>
              <a:t>Indole: Negative</a:t>
            </a:r>
          </a:p>
          <a:p>
            <a:pPr algn="ct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Urease: Negative</a:t>
            </a:r>
            <a:endParaRPr lang="en-US" altLang="en-US" sz="2400">
              <a:solidFill>
                <a:srgbClr val="003399"/>
              </a:solidFill>
              <a:cs typeface="Arial" panose="020B0604020202020204" pitchFamily="34" charset="0"/>
            </a:endParaRPr>
          </a:p>
        </p:txBody>
      </p:sp>
      <p:sp>
        <p:nvSpPr>
          <p:cNvPr id="208900" name="Rounded Rectangle 9"/>
          <p:cNvSpPr>
            <a:spLocks/>
          </p:cNvSpPr>
          <p:nvPr/>
        </p:nvSpPr>
        <p:spPr bwMode="auto">
          <a:xfrm>
            <a:off x="8596314" y="2827338"/>
            <a:ext cx="2192337" cy="1104900"/>
          </a:xfrm>
          <a:prstGeom prst="roundRect">
            <a:avLst>
              <a:gd name="adj" fmla="val 16667"/>
            </a:avLst>
          </a:prstGeom>
          <a:solidFill>
            <a:srgbClr val="FFFFFF"/>
          </a:solidFill>
          <a:ln w="25400">
            <a:solidFill>
              <a:srgbClr val="4F81B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Not </a:t>
            </a:r>
            <a:r>
              <a:rPr lang="en-US" altLang="en-US" sz="1100" i="1">
                <a:solidFill>
                  <a:srgbClr val="003399"/>
                </a:solidFill>
                <a:latin typeface="Calibri" panose="020F0502020204030204" pitchFamily="34" charset="0"/>
                <a:cs typeface="Arial" panose="020B0604020202020204" pitchFamily="34" charset="0"/>
              </a:rPr>
              <a:t>Yersinia pestis. </a:t>
            </a:r>
            <a:r>
              <a:rPr lang="en-US" altLang="en-US" sz="1100">
                <a:solidFill>
                  <a:srgbClr val="003399"/>
                </a:solidFill>
                <a:latin typeface="Calibri" panose="020F0502020204030204" pitchFamily="34" charset="0"/>
                <a:cs typeface="Arial" panose="020B0604020202020204" pitchFamily="34" charset="0"/>
              </a:rPr>
              <a:t>Continue identification per routine laboratory procedures. </a:t>
            </a:r>
          </a:p>
          <a:p>
            <a:pPr eaLnBrk="0" fontAlgn="base" hangingPunct="0">
              <a:spcBef>
                <a:spcPct val="0"/>
              </a:spcBef>
              <a:spcAft>
                <a:spcPct val="0"/>
              </a:spcAft>
              <a:buClrTx/>
              <a:buSzTx/>
              <a:buNone/>
            </a:pPr>
            <a:r>
              <a:rPr lang="en-US" altLang="en-US" sz="1100">
                <a:solidFill>
                  <a:srgbClr val="003399"/>
                </a:solidFill>
                <a:latin typeface="Calibri" panose="020F0502020204030204" pitchFamily="34" charset="0"/>
                <a:cs typeface="Arial" panose="020B0604020202020204" pitchFamily="34" charset="0"/>
              </a:rPr>
              <a:t>May be other Yersinia spp.</a:t>
            </a:r>
            <a:endParaRPr lang="en-US" altLang="en-US" sz="2400">
              <a:solidFill>
                <a:srgbClr val="003399"/>
              </a:solidFill>
              <a:cs typeface="Arial" panose="020B0604020202020204" pitchFamily="34" charset="0"/>
            </a:endParaRPr>
          </a:p>
        </p:txBody>
      </p:sp>
      <p:grpSp>
        <p:nvGrpSpPr>
          <p:cNvPr id="208901" name="Group 14" descr="Title: Yes Arrow"/>
          <p:cNvGrpSpPr>
            <a:grpSpLocks/>
          </p:cNvGrpSpPr>
          <p:nvPr/>
        </p:nvGrpSpPr>
        <p:grpSpPr bwMode="auto">
          <a:xfrm>
            <a:off x="7618413" y="3146425"/>
            <a:ext cx="977900" cy="311150"/>
            <a:chOff x="0" y="0"/>
            <a:chExt cx="9785" cy="3111"/>
          </a:xfrm>
        </p:grpSpPr>
        <p:cxnSp>
          <p:nvCxnSpPr>
            <p:cNvPr id="208916" name="Straight Arrow Connector 15"/>
            <p:cNvCxnSpPr>
              <a:cxnSpLocks noChangeShapeType="1"/>
            </p:cNvCxnSpPr>
            <p:nvPr/>
          </p:nvCxnSpPr>
          <p:spPr bwMode="auto">
            <a:xfrm>
              <a:off x="0" y="2339"/>
              <a:ext cx="9785" cy="0"/>
            </a:xfrm>
            <a:prstGeom prst="straightConnector1">
              <a:avLst/>
            </a:prstGeom>
            <a:noFill/>
            <a:ln w="25400">
              <a:solidFill>
                <a:srgbClr val="4579B8"/>
              </a:solidFill>
              <a:round/>
              <a:headEnd/>
              <a:tailEnd type="triangle" w="lg" len="lg"/>
            </a:ln>
            <a:extLst>
              <a:ext uri="{909E8E84-426E-40DD-AFC4-6F175D3DCCD1}">
                <a14:hiddenFill xmlns:a14="http://schemas.microsoft.com/office/drawing/2010/main">
                  <a:noFill/>
                </a14:hiddenFill>
              </a:ext>
            </a:extLst>
          </p:spPr>
        </p:cxnSp>
        <p:sp>
          <p:nvSpPr>
            <p:cNvPr id="208917" name="Text Box 2"/>
            <p:cNvSpPr txBox="1">
              <a:spLocks noChangeArrowheads="1"/>
            </p:cNvSpPr>
            <p:nvPr/>
          </p:nvSpPr>
          <p:spPr bwMode="auto">
            <a:xfrm>
              <a:off x="2551" y="0"/>
              <a:ext cx="5421" cy="3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solidFill>
                    <a:srgbClr val="FFFFFF"/>
                  </a:solidFill>
                  <a:latin typeface="Calibri" panose="020F0502020204030204" pitchFamily="34" charset="0"/>
                  <a:cs typeface="Arial" panose="020B0604020202020204" pitchFamily="34" charset="0"/>
                </a:rPr>
                <a:t>No</a:t>
              </a:r>
              <a:endParaRPr lang="en-US" altLang="en-US" sz="2400">
                <a:solidFill>
                  <a:srgbClr val="FFFFFF"/>
                </a:solidFill>
                <a:cs typeface="Arial" panose="020B0604020202020204" pitchFamily="34" charset="0"/>
              </a:endParaRPr>
            </a:p>
          </p:txBody>
        </p:sp>
      </p:grpSp>
      <p:cxnSp>
        <p:nvCxnSpPr>
          <p:cNvPr id="208902" name="Straight Arrow Connector 28"/>
          <p:cNvCxnSpPr>
            <a:cxnSpLocks noChangeShapeType="1"/>
          </p:cNvCxnSpPr>
          <p:nvPr/>
        </p:nvCxnSpPr>
        <p:spPr bwMode="auto">
          <a:xfrm>
            <a:off x="5829300" y="1916113"/>
            <a:ext cx="0" cy="855662"/>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208903" name="Text Box 2"/>
          <p:cNvSpPr txBox="1">
            <a:spLocks noChangeArrowheads="1"/>
          </p:cNvSpPr>
          <p:nvPr/>
        </p:nvSpPr>
        <p:spPr bwMode="auto">
          <a:xfrm>
            <a:off x="5829301" y="1916114"/>
            <a:ext cx="460375" cy="363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solidFill>
                  <a:srgbClr val="FFFFFF"/>
                </a:solidFill>
                <a:latin typeface="Calibri" panose="020F0502020204030204" pitchFamily="34" charset="0"/>
                <a:cs typeface="Arial" panose="020B0604020202020204" pitchFamily="34" charset="0"/>
              </a:rPr>
              <a:t>Yes</a:t>
            </a:r>
            <a:endParaRPr lang="en-US" altLang="en-US" sz="2400">
              <a:solidFill>
                <a:srgbClr val="FFFFFF"/>
              </a:solidFill>
              <a:cs typeface="Arial" panose="020B0604020202020204" pitchFamily="34" charset="0"/>
            </a:endParaRPr>
          </a:p>
        </p:txBody>
      </p:sp>
      <p:sp>
        <p:nvSpPr>
          <p:cNvPr id="208904" name="Rounded Rectangle 13"/>
          <p:cNvSpPr>
            <a:spLocks/>
          </p:cNvSpPr>
          <p:nvPr/>
        </p:nvSpPr>
        <p:spPr bwMode="auto">
          <a:xfrm>
            <a:off x="4881564" y="5795963"/>
            <a:ext cx="5889625" cy="665162"/>
          </a:xfrm>
          <a:prstGeom prst="roundRect">
            <a:avLst>
              <a:gd name="adj" fmla="val 16667"/>
            </a:avLst>
          </a:prstGeom>
          <a:solidFill>
            <a:srgbClr val="FFFFFF"/>
          </a:solidFill>
          <a:ln w="25400">
            <a:solidFill>
              <a:srgbClr val="C0504D"/>
            </a:solidFill>
            <a:round/>
            <a:headEnd/>
            <a:tailEnd/>
          </a:ln>
        </p:spPr>
        <p:txBody>
          <a:bodyPr anchor="ct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u="sng">
                <a:solidFill>
                  <a:srgbClr val="003399"/>
                </a:solidFill>
                <a:latin typeface="Calibri" panose="020F0502020204030204" pitchFamily="34" charset="0"/>
                <a:cs typeface="Arial" panose="020B0604020202020204" pitchFamily="34" charset="0"/>
              </a:rPr>
              <a:t>WARNING:</a:t>
            </a:r>
            <a:r>
              <a:rPr lang="en-US" altLang="en-US" sz="1100">
                <a:solidFill>
                  <a:srgbClr val="003399"/>
                </a:solidFill>
                <a:latin typeface="Calibri" panose="020F0502020204030204" pitchFamily="34" charset="0"/>
                <a:cs typeface="Arial" panose="020B0604020202020204" pitchFamily="34" charset="0"/>
              </a:rPr>
              <a:t> Some of the automated identification systems do not identify </a:t>
            </a:r>
            <a:r>
              <a:rPr lang="en-US" altLang="en-US" sz="1100" i="1">
                <a:solidFill>
                  <a:srgbClr val="003399"/>
                </a:solidFill>
                <a:latin typeface="Calibri" panose="020F0502020204030204" pitchFamily="34" charset="0"/>
                <a:cs typeface="Arial" panose="020B0604020202020204" pitchFamily="34" charset="0"/>
              </a:rPr>
              <a:t>Y. pestis</a:t>
            </a:r>
            <a:r>
              <a:rPr lang="en-US" altLang="en-US" sz="1100">
                <a:solidFill>
                  <a:srgbClr val="003399"/>
                </a:solidFill>
                <a:latin typeface="Calibri" panose="020F0502020204030204" pitchFamily="34" charset="0"/>
                <a:cs typeface="Arial" panose="020B0604020202020204" pitchFamily="34" charset="0"/>
              </a:rPr>
              <a:t> adequately. </a:t>
            </a:r>
            <a:endParaRPr lang="en-US" altLang="en-US" sz="700">
              <a:solidFill>
                <a:srgbClr val="003399"/>
              </a:solidFill>
              <a:cs typeface="Arial" panose="020B0604020202020204" pitchFamily="34" charset="0"/>
            </a:endParaRPr>
          </a:p>
          <a:p>
            <a:pPr algn="ctr" eaLnBrk="0" fontAlgn="base" hangingPunct="0">
              <a:spcBef>
                <a:spcPct val="0"/>
              </a:spcBef>
              <a:spcAft>
                <a:spcPct val="0"/>
              </a:spcAft>
              <a:buClrTx/>
              <a:buSzTx/>
              <a:buNone/>
            </a:pPr>
            <a:r>
              <a:rPr lang="en-US" altLang="en-US" sz="1100" i="1">
                <a:solidFill>
                  <a:srgbClr val="003399"/>
                </a:solidFill>
                <a:latin typeface="Calibri" panose="020F0502020204030204" pitchFamily="34" charset="0"/>
                <a:cs typeface="Arial" panose="020B0604020202020204" pitchFamily="34" charset="0"/>
              </a:rPr>
              <a:t>Y. pestis</a:t>
            </a:r>
            <a:r>
              <a:rPr lang="en-US" altLang="en-US" sz="1100">
                <a:solidFill>
                  <a:srgbClr val="003399"/>
                </a:solidFill>
                <a:latin typeface="Calibri" panose="020F0502020204030204" pitchFamily="34" charset="0"/>
                <a:cs typeface="Arial" panose="020B0604020202020204" pitchFamily="34" charset="0"/>
              </a:rPr>
              <a:t> has been falsely identified as </a:t>
            </a:r>
            <a:r>
              <a:rPr lang="en-US" altLang="en-US" sz="1100" i="1">
                <a:solidFill>
                  <a:srgbClr val="003399"/>
                </a:solidFill>
                <a:latin typeface="Calibri" panose="020F0502020204030204" pitchFamily="34" charset="0"/>
                <a:cs typeface="Arial" panose="020B0604020202020204" pitchFamily="34" charset="0"/>
              </a:rPr>
              <a:t>Y. pseudotuberculosis, Shigella</a:t>
            </a:r>
            <a:r>
              <a:rPr lang="en-US" altLang="en-US" sz="1100">
                <a:solidFill>
                  <a:srgbClr val="003399"/>
                </a:solidFill>
                <a:latin typeface="Calibri" panose="020F0502020204030204" pitchFamily="34" charset="0"/>
                <a:cs typeface="Arial" panose="020B0604020202020204" pitchFamily="34" charset="0"/>
              </a:rPr>
              <a:t>, H</a:t>
            </a:r>
            <a:r>
              <a:rPr lang="en-US" altLang="en-US" sz="1100" baseline="-30000">
                <a:solidFill>
                  <a:srgbClr val="003399"/>
                </a:solidFill>
                <a:latin typeface="Calibri" panose="020F0502020204030204" pitchFamily="34" charset="0"/>
                <a:cs typeface="Arial" panose="020B0604020202020204" pitchFamily="34" charset="0"/>
              </a:rPr>
              <a:t>2</a:t>
            </a:r>
            <a:r>
              <a:rPr lang="en-US" altLang="en-US" sz="1100">
                <a:solidFill>
                  <a:srgbClr val="003399"/>
                </a:solidFill>
                <a:latin typeface="Calibri" panose="020F0502020204030204" pitchFamily="34" charset="0"/>
                <a:cs typeface="Arial" panose="020B0604020202020204" pitchFamily="34" charset="0"/>
              </a:rPr>
              <a:t>S negative </a:t>
            </a:r>
            <a:r>
              <a:rPr lang="en-US" altLang="en-US" sz="1100" i="1">
                <a:solidFill>
                  <a:srgbClr val="003399"/>
                </a:solidFill>
                <a:latin typeface="Calibri" panose="020F0502020204030204" pitchFamily="34" charset="0"/>
                <a:cs typeface="Arial" panose="020B0604020202020204" pitchFamily="34" charset="0"/>
              </a:rPr>
              <a:t>Salmonella</a:t>
            </a:r>
            <a:r>
              <a:rPr lang="en-US" altLang="en-US" sz="1100">
                <a:solidFill>
                  <a:srgbClr val="003399"/>
                </a:solidFill>
                <a:latin typeface="Calibri" panose="020F0502020204030204" pitchFamily="34" charset="0"/>
                <a:cs typeface="Arial" panose="020B0604020202020204" pitchFamily="34" charset="0"/>
              </a:rPr>
              <a:t>,  </a:t>
            </a:r>
            <a:r>
              <a:rPr lang="en-US" altLang="en-US" sz="1100" i="1">
                <a:solidFill>
                  <a:srgbClr val="003399"/>
                </a:solidFill>
                <a:latin typeface="Calibri" panose="020F0502020204030204" pitchFamily="34" charset="0"/>
                <a:cs typeface="Arial" panose="020B0604020202020204" pitchFamily="34" charset="0"/>
              </a:rPr>
              <a:t>Acinetobacter</a:t>
            </a:r>
            <a:r>
              <a:rPr lang="en-US" altLang="en-US" sz="1100">
                <a:solidFill>
                  <a:srgbClr val="003399"/>
                </a:solidFill>
                <a:latin typeface="Calibri" panose="020F0502020204030204" pitchFamily="34" charset="0"/>
                <a:cs typeface="Arial" panose="020B0604020202020204" pitchFamily="34" charset="0"/>
              </a:rPr>
              <a:t> and </a:t>
            </a:r>
            <a:r>
              <a:rPr lang="en-US" altLang="en-US" sz="1100" i="1">
                <a:solidFill>
                  <a:srgbClr val="003399"/>
                </a:solidFill>
                <a:latin typeface="Calibri" panose="020F0502020204030204" pitchFamily="34" charset="0"/>
                <a:cs typeface="Arial" panose="020B0604020202020204" pitchFamily="34" charset="0"/>
              </a:rPr>
              <a:t>Pseudomonas </a:t>
            </a:r>
            <a:r>
              <a:rPr lang="en-US" altLang="en-US" sz="1100">
                <a:solidFill>
                  <a:srgbClr val="003399"/>
                </a:solidFill>
                <a:latin typeface="Calibri" panose="020F0502020204030204" pitchFamily="34" charset="0"/>
                <a:cs typeface="Arial" panose="020B0604020202020204" pitchFamily="34" charset="0"/>
              </a:rPr>
              <a:t>spp..</a:t>
            </a:r>
            <a:endParaRPr lang="en-US" altLang="en-US" sz="2400">
              <a:solidFill>
                <a:srgbClr val="003399"/>
              </a:solidFill>
              <a:cs typeface="Arial" panose="020B0604020202020204" pitchFamily="34" charset="0"/>
            </a:endParaRPr>
          </a:p>
        </p:txBody>
      </p:sp>
      <p:grpSp>
        <p:nvGrpSpPr>
          <p:cNvPr id="208905" name="Group 20" descr="Title: No Arrow"/>
          <p:cNvGrpSpPr>
            <a:grpSpLocks/>
          </p:cNvGrpSpPr>
          <p:nvPr/>
        </p:nvGrpSpPr>
        <p:grpSpPr bwMode="auto">
          <a:xfrm>
            <a:off x="5795963" y="3756025"/>
            <a:ext cx="844550" cy="711200"/>
            <a:chOff x="6562" y="-230932"/>
            <a:chExt cx="524014" cy="488936"/>
          </a:xfrm>
        </p:grpSpPr>
        <p:cxnSp>
          <p:nvCxnSpPr>
            <p:cNvPr id="208914" name="Straight Arrow Connector 21"/>
            <p:cNvCxnSpPr>
              <a:cxnSpLocks noChangeShapeType="1"/>
            </p:cNvCxnSpPr>
            <p:nvPr/>
          </p:nvCxnSpPr>
          <p:spPr bwMode="auto">
            <a:xfrm>
              <a:off x="6562" y="-230932"/>
              <a:ext cx="0" cy="488936"/>
            </a:xfrm>
            <a:prstGeom prst="straightConnector1">
              <a:avLst/>
            </a:prstGeom>
            <a:noFill/>
            <a:ln w="25400">
              <a:solidFill>
                <a:srgbClr val="4579B8"/>
              </a:solidFill>
              <a:round/>
              <a:headEnd/>
              <a:tailEnd type="triangle" w="lg" len="med"/>
            </a:ln>
            <a:extLst>
              <a:ext uri="{909E8E84-426E-40DD-AFC4-6F175D3DCCD1}">
                <a14:hiddenFill xmlns:a14="http://schemas.microsoft.com/office/drawing/2010/main">
                  <a:noFill/>
                </a14:hiddenFill>
              </a:ext>
            </a:extLst>
          </p:spPr>
        </p:cxnSp>
        <p:sp>
          <p:nvSpPr>
            <p:cNvPr id="208915" name="Text Box 2"/>
            <p:cNvSpPr txBox="1">
              <a:spLocks noChangeArrowheads="1"/>
            </p:cNvSpPr>
            <p:nvPr/>
          </p:nvSpPr>
          <p:spPr bwMode="auto">
            <a:xfrm>
              <a:off x="115921" y="-71561"/>
              <a:ext cx="414655" cy="329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algn="ctr" eaLnBrk="0" fontAlgn="base" hangingPunct="0">
                <a:spcBef>
                  <a:spcPct val="0"/>
                </a:spcBef>
                <a:spcAft>
                  <a:spcPct val="0"/>
                </a:spcAft>
                <a:buClrTx/>
                <a:buSzTx/>
                <a:buNone/>
              </a:pPr>
              <a:r>
                <a:rPr lang="en-US" altLang="en-US" sz="1100" b="1">
                  <a:solidFill>
                    <a:srgbClr val="FFFFFF"/>
                  </a:solidFill>
                  <a:latin typeface="Calibri" panose="020F0502020204030204" pitchFamily="34" charset="0"/>
                  <a:cs typeface="Arial" panose="020B0604020202020204" pitchFamily="34" charset="0"/>
                </a:rPr>
                <a:t>YES</a:t>
              </a:r>
              <a:endParaRPr lang="en-US" altLang="en-US" sz="2400">
                <a:solidFill>
                  <a:srgbClr val="FFFFFF"/>
                </a:solidFill>
                <a:cs typeface="Arial" panose="020B0604020202020204" pitchFamily="34" charset="0"/>
              </a:endParaRPr>
            </a:p>
          </p:txBody>
        </p:sp>
      </p:grpSp>
      <p:sp>
        <p:nvSpPr>
          <p:cNvPr id="208906" name="Rectangle 30"/>
          <p:cNvSpPr>
            <a:spLocks noChangeArrowheads="1"/>
          </p:cNvSpPr>
          <p:nvPr/>
        </p:nvSpPr>
        <p:spPr bwMode="auto">
          <a:xfrm>
            <a:off x="1323976" y="2582863"/>
            <a:ext cx="2155825" cy="204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endParaRPr lang="en-US" altLang="en-US" sz="2600" i="1">
              <a:solidFill>
                <a:srgbClr val="17365D"/>
              </a:solidFill>
              <a:latin typeface="Cambria" panose="02040503050406030204" pitchFamily="18" charset="0"/>
              <a:cs typeface="Times New Roman" panose="02020603050405020304" pitchFamily="18" charset="0"/>
            </a:endParaRPr>
          </a:p>
          <a:p>
            <a:pPr eaLnBrk="0" fontAlgn="base" hangingPunct="0">
              <a:spcBef>
                <a:spcPct val="0"/>
              </a:spcBef>
              <a:spcAft>
                <a:spcPct val="0"/>
              </a:spcAft>
              <a:buClrTx/>
              <a:buSzTx/>
              <a:buNone/>
            </a:pPr>
            <a:r>
              <a:rPr lang="en-US" altLang="en-US" sz="2600" i="1">
                <a:solidFill>
                  <a:srgbClr val="FFFFFF"/>
                </a:solidFill>
                <a:latin typeface="Times New Roman" panose="02020603050405020304" pitchFamily="18" charset="0"/>
                <a:cs typeface="Times New Roman" panose="02020603050405020304" pitchFamily="18" charset="0"/>
              </a:rPr>
              <a:t>Yersinia pestis</a:t>
            </a:r>
            <a:br>
              <a:rPr lang="en-US" altLang="en-US" sz="2600" i="1">
                <a:solidFill>
                  <a:srgbClr val="FFFFFF"/>
                </a:solidFill>
                <a:latin typeface="Times New Roman" panose="02020603050405020304" pitchFamily="18" charset="0"/>
                <a:cs typeface="Times New Roman" panose="02020603050405020304" pitchFamily="18" charset="0"/>
              </a:rPr>
            </a:br>
            <a:r>
              <a:rPr lang="en-US" altLang="en-US" sz="2600">
                <a:solidFill>
                  <a:srgbClr val="FFFFFF"/>
                </a:solidFill>
                <a:latin typeface="Times New Roman" panose="02020603050405020304" pitchFamily="18" charset="0"/>
                <a:cs typeface="Times New Roman" panose="02020603050405020304" pitchFamily="18" charset="0"/>
              </a:rPr>
              <a:t>Identification </a:t>
            </a:r>
          </a:p>
          <a:p>
            <a:pPr eaLnBrk="0" fontAlgn="base" hangingPunct="0">
              <a:spcBef>
                <a:spcPct val="0"/>
              </a:spcBef>
              <a:spcAft>
                <a:spcPct val="0"/>
              </a:spcAft>
              <a:buClrTx/>
              <a:buSzTx/>
              <a:buNone/>
            </a:pPr>
            <a:r>
              <a:rPr lang="en-US" altLang="en-US" sz="2600">
                <a:solidFill>
                  <a:srgbClr val="FFFFFF"/>
                </a:solidFill>
                <a:latin typeface="Times New Roman" panose="02020603050405020304" pitchFamily="18" charset="0"/>
                <a:cs typeface="Times New Roman" panose="02020603050405020304" pitchFamily="18" charset="0"/>
              </a:rPr>
              <a:t>Flowchart</a:t>
            </a:r>
            <a:endParaRPr lang="en-US" altLang="en-US" sz="700">
              <a:solidFill>
                <a:srgbClr val="FFFFFF"/>
              </a:solidFill>
              <a:latin typeface="Times New Roman" panose="02020603050405020304" pitchFamily="18" charset="0"/>
              <a:cs typeface="Times New Roman" panose="02020603050405020304" pitchFamily="18" charset="0"/>
            </a:endParaRPr>
          </a:p>
          <a:p>
            <a:pPr eaLnBrk="0" fontAlgn="base" hangingPunct="0">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208907" name="Rectangle 32"/>
          <p:cNvSpPr>
            <a:spLocks noChangeArrowheads="1"/>
          </p:cNvSpPr>
          <p:nvPr/>
        </p:nvSpPr>
        <p:spPr bwMode="auto">
          <a:xfrm>
            <a:off x="952500" y="207964"/>
            <a:ext cx="2954338"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r>
              <a:rPr lang="en-US" altLang="en-US" sz="1400">
                <a:solidFill>
                  <a:srgbClr val="003399"/>
                </a:solidFill>
                <a:cs typeface="Arial" panose="020B0604020202020204" pitchFamily="34" charset="0"/>
              </a:rPr>
              <a:t/>
            </a:r>
            <a:br>
              <a:rPr lang="en-US" altLang="en-US" sz="1400">
                <a:solidFill>
                  <a:srgbClr val="003399"/>
                </a:solidFill>
                <a:cs typeface="Arial" panose="020B0604020202020204" pitchFamily="34" charset="0"/>
              </a:rPr>
            </a:br>
            <a:endParaRPr lang="en-US" altLang="en-US" sz="1400">
              <a:solidFill>
                <a:srgbClr val="003399"/>
              </a:solidFill>
              <a:cs typeface="Arial" panose="020B0604020202020204" pitchFamily="34" charset="0"/>
            </a:endParaRPr>
          </a:p>
          <a:p>
            <a:pPr eaLnBrk="0" fontAlgn="base" hangingPunct="0">
              <a:spcBef>
                <a:spcPct val="0"/>
              </a:spcBef>
              <a:spcAft>
                <a:spcPct val="0"/>
              </a:spcAft>
              <a:buClrTx/>
              <a:buSzTx/>
              <a:buNone/>
            </a:pPr>
            <a:r>
              <a:rPr lang="en-US" altLang="en-US" sz="1400">
                <a:solidFill>
                  <a:srgbClr val="003399"/>
                </a:solidFill>
                <a:latin typeface="Calibri" panose="020F0502020204030204" pitchFamily="34" charset="0"/>
                <a:cs typeface="Arial" panose="020B0604020202020204" pitchFamily="34" charset="0"/>
              </a:rPr>
              <a:t>			</a:t>
            </a:r>
            <a:endParaRPr lang="en-US" altLang="en-US" sz="1400">
              <a:solidFill>
                <a:srgbClr val="003399"/>
              </a:solidFill>
              <a:cs typeface="Arial" panose="020B0604020202020204" pitchFamily="34" charset="0"/>
            </a:endParaRPr>
          </a:p>
          <a:p>
            <a:pPr eaLnBrk="0" fontAlgn="base" hangingPunct="0">
              <a:spcBef>
                <a:spcPct val="0"/>
              </a:spcBef>
              <a:spcAft>
                <a:spcPct val="0"/>
              </a:spcAft>
              <a:buClrTx/>
              <a:buSzTx/>
              <a:buNone/>
            </a:pPr>
            <a:endParaRPr lang="en-US" altLang="en-US" sz="1400">
              <a:solidFill>
                <a:srgbClr val="003399"/>
              </a:solidFill>
              <a:cs typeface="Arial" panose="020B0604020202020204" pitchFamily="34" charset="0"/>
            </a:endParaRPr>
          </a:p>
        </p:txBody>
      </p:sp>
      <p:sp>
        <p:nvSpPr>
          <p:cNvPr id="208909" name="Rectangle 49"/>
          <p:cNvSpPr>
            <a:spLocks noChangeArrowheads="1"/>
          </p:cNvSpPr>
          <p:nvPr/>
        </p:nvSpPr>
        <p:spPr bwMode="auto">
          <a:xfrm>
            <a:off x="952501" y="912169"/>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FFFF99"/>
              </a:buClr>
              <a:buSzPct val="70000"/>
              <a:buFont typeface="Wingdings" panose="05000000000000000000" pitchFamily="2" charset="2"/>
              <a:buChar char="n"/>
              <a:defRPr sz="3200">
                <a:solidFill>
                  <a:schemeClr val="tx1"/>
                </a:solidFill>
                <a:latin typeface="Gill Sans MT" panose="020B0502020104020203" pitchFamily="34" charset="0"/>
              </a:defRPr>
            </a:lvl1pPr>
            <a:lvl2pPr marL="742950" indent="-285750">
              <a:spcBef>
                <a:spcPct val="20000"/>
              </a:spcBef>
              <a:buClr>
                <a:srgbClr val="CCECFF"/>
              </a:buClr>
              <a:buSzPct val="70000"/>
              <a:buFont typeface="Wingdings" panose="05000000000000000000" pitchFamily="2" charset="2"/>
              <a:buChar char="n"/>
              <a:defRPr sz="2800">
                <a:solidFill>
                  <a:schemeClr val="tx1"/>
                </a:solidFill>
                <a:latin typeface="Gill Sans MT" panose="020B0502020104020203"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ill Sans MT" panose="020B0502020104020203"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ill Sans MT" panose="020B0502020104020203"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ill Sans MT" panose="020B0502020104020203" pitchFamily="34" charset="0"/>
              </a:defRPr>
            </a:lvl9pPr>
          </a:lstStyle>
          <a:p>
            <a:pPr eaLnBrk="0" fontAlgn="base" hangingPunct="0">
              <a:spcBef>
                <a:spcPct val="0"/>
              </a:spcBef>
              <a:spcAft>
                <a:spcPct val="0"/>
              </a:spcAft>
              <a:buClrTx/>
              <a:buSzTx/>
              <a:buNone/>
            </a:pPr>
            <a:endParaRPr lang="en-US" altLang="en-US" sz="2400">
              <a:solidFill>
                <a:srgbClr val="003399"/>
              </a:solidFill>
              <a:cs typeface="Arial" panose="020B0604020202020204" pitchFamily="34" charset="0"/>
            </a:endParaRPr>
          </a:p>
        </p:txBody>
      </p:sp>
      <p:sp>
        <p:nvSpPr>
          <p:cNvPr id="21" name="AutoShape 17">
            <a:extLst>
              <a:ext uri="{FF2B5EF4-FFF2-40B4-BE49-F238E27FC236}">
                <a16:creationId xmlns:a16="http://schemas.microsoft.com/office/drawing/2014/main" id="{270C2DF2-1309-4C2D-BA73-E6CBF1591F42}"/>
              </a:ext>
            </a:extLst>
          </p:cNvPr>
          <p:cNvSpPr>
            <a:spLocks noChangeArrowheads="1"/>
          </p:cNvSpPr>
          <p:nvPr/>
        </p:nvSpPr>
        <p:spPr bwMode="auto">
          <a:xfrm>
            <a:off x="1114212" y="3457575"/>
            <a:ext cx="3586163" cy="1887538"/>
          </a:xfrm>
          <a:prstGeom prst="flowChartAlternateProcess">
            <a:avLst/>
          </a:prstGeom>
          <a:solidFill>
            <a:srgbClr val="FFFFFF"/>
          </a:solidFill>
          <a:ln w="19050">
            <a:solidFill>
              <a:srgbClr val="FF0000"/>
            </a:solidFill>
            <a:miter lim="800000"/>
            <a:headEnd/>
            <a:tailEnd/>
          </a:ln>
        </p:spPr>
        <p:txBody>
          <a:bodyPr upright="1"/>
          <a:lstStyle/>
          <a:p>
            <a:pPr eaLnBrk="0" fontAlgn="base" hangingPunct="0">
              <a:lnSpc>
                <a:spcPct val="115000"/>
              </a:lnSpc>
              <a:defRPr/>
            </a:pPr>
            <a:r>
              <a:rPr lang="en-US" sz="1400" b="1" u="sng" dirty="0">
                <a:solidFill>
                  <a:srgbClr val="FF0000"/>
                </a:solidFill>
                <a:latin typeface="Myriad Web Pro"/>
                <a:ea typeface="Myriad Web Pro"/>
                <a:cs typeface="Times New Roman"/>
              </a:rPr>
              <a:t>SAFETY:</a:t>
            </a:r>
            <a:r>
              <a:rPr lang="en-US" sz="1400" b="1" dirty="0">
                <a:solidFill>
                  <a:srgbClr val="FF0000"/>
                </a:solidFill>
                <a:latin typeface="Myriad Web Pro"/>
                <a:ea typeface="Myriad Web Pro"/>
                <a:cs typeface="Times New Roman"/>
              </a:rPr>
              <a:t> </a:t>
            </a:r>
            <a:r>
              <a:rPr lang="en-US" sz="1400" dirty="0">
                <a:solidFill>
                  <a:srgbClr val="FF0000"/>
                </a:solidFill>
                <a:latin typeface="Myriad Web Pro"/>
                <a:ea typeface="Calibri" panose="020F0502020204030204" pitchFamily="34" charset="0"/>
                <a:cs typeface="Times New Roman" panose="02020603050405020304" pitchFamily="18" charset="0"/>
              </a:rPr>
              <a:t>As soon as </a:t>
            </a:r>
            <a:r>
              <a:rPr lang="en-US" sz="1400" i="1" dirty="0">
                <a:solidFill>
                  <a:srgbClr val="FF0000"/>
                </a:solidFill>
                <a:latin typeface="Myriad Web Pro"/>
                <a:ea typeface="Calibri" panose="020F0502020204030204" pitchFamily="34" charset="0"/>
                <a:cs typeface="Times New Roman" panose="02020603050405020304" pitchFamily="18" charset="0"/>
              </a:rPr>
              <a:t>Yersinia</a:t>
            </a:r>
            <a:r>
              <a:rPr lang="en-US" sz="1400" dirty="0">
                <a:solidFill>
                  <a:srgbClr val="FF0000"/>
                </a:solidFill>
                <a:latin typeface="Myriad Web Pro"/>
                <a:ea typeface="Calibri" panose="020F0502020204030204" pitchFamily="34" charset="0"/>
                <a:cs typeface="Times New Roman" panose="02020603050405020304" pitchFamily="18" charset="0"/>
              </a:rPr>
              <a:t> is suspected, perform ALL further work in a Class II Biological Safety Cabinet using BSL-3 practices. If </a:t>
            </a:r>
            <a:r>
              <a:rPr lang="en-US" sz="1400" i="1" dirty="0">
                <a:solidFill>
                  <a:srgbClr val="FF0000"/>
                </a:solidFill>
                <a:latin typeface="Myriad Web Pro"/>
                <a:ea typeface="Calibri" panose="020F0502020204030204" pitchFamily="34" charset="0"/>
                <a:cs typeface="Times New Roman" panose="02020603050405020304" pitchFamily="18" charset="0"/>
              </a:rPr>
              <a:t>Yersinia </a:t>
            </a:r>
            <a:r>
              <a:rPr lang="en-US" sz="1400" dirty="0">
                <a:solidFill>
                  <a:srgbClr val="FF0000"/>
                </a:solidFill>
                <a:latin typeface="Myriad Web Pro"/>
                <a:ea typeface="Calibri" panose="020F0502020204030204" pitchFamily="34" charset="0"/>
                <a:cs typeface="Times New Roman" panose="02020603050405020304" pitchFamily="18" charset="0"/>
              </a:rPr>
              <a:t>cannot be ruled out with tests below, do not attempt further ID using commercial automated or kit identification systems.</a:t>
            </a:r>
            <a:endParaRPr lang="en-US" sz="1400" dirty="0">
              <a:solidFill>
                <a:srgbClr val="003399"/>
              </a:solidFill>
              <a:latin typeface="Myriad Web Pro"/>
              <a:ea typeface="Calibri" panose="020F0502020204030204" pitchFamily="34" charset="0"/>
              <a:cs typeface="Times New Roman" panose="02020603050405020304" pitchFamily="18" charset="0"/>
            </a:endParaRPr>
          </a:p>
          <a:p>
            <a:pPr algn="ctr" fontAlgn="base">
              <a:spcAft>
                <a:spcPts val="600"/>
              </a:spcAft>
              <a:defRPr/>
            </a:pPr>
            <a:r>
              <a:rPr lang="en-US" sz="1200" b="1" dirty="0">
                <a:solidFill>
                  <a:srgbClr val="FF0000"/>
                </a:solidFill>
                <a:latin typeface="Myriad Web Pro"/>
                <a:ea typeface="Myriad Web Pro"/>
                <a:cs typeface="Times New Roman"/>
              </a:rPr>
              <a:t> </a:t>
            </a:r>
            <a:endParaRPr lang="en-US" sz="950" dirty="0">
              <a:solidFill>
                <a:srgbClr val="262626"/>
              </a:solidFill>
              <a:latin typeface="Myriad Web Pro"/>
              <a:ea typeface="Myriad Web Pro"/>
              <a:cs typeface="Times New Roman"/>
            </a:endParaRPr>
          </a:p>
          <a:p>
            <a:pPr fontAlgn="base">
              <a:spcAft>
                <a:spcPts val="600"/>
              </a:spcAft>
              <a:defRPr/>
            </a:pPr>
            <a:r>
              <a:rPr lang="en-US" sz="950" dirty="0">
                <a:solidFill>
                  <a:srgbClr val="262626"/>
                </a:solidFill>
                <a:latin typeface="Myriad Web Pro"/>
                <a:ea typeface="Myriad Web Pro"/>
                <a:cs typeface="Times New Roman"/>
              </a:rPr>
              <a:t> </a:t>
            </a:r>
          </a:p>
        </p:txBody>
      </p:sp>
      <p:sp>
        <p:nvSpPr>
          <p:cNvPr id="22" name="Rounded Rectangle 288">
            <a:extLst>
              <a:ext uri="{FF2B5EF4-FFF2-40B4-BE49-F238E27FC236}">
                <a16:creationId xmlns:a16="http://schemas.microsoft.com/office/drawing/2014/main" id="{919E7FE6-C522-4808-BF25-6D6328079DB2}"/>
              </a:ext>
            </a:extLst>
          </p:cNvPr>
          <p:cNvSpPr>
            <a:spLocks/>
          </p:cNvSpPr>
          <p:nvPr/>
        </p:nvSpPr>
        <p:spPr>
          <a:xfrm>
            <a:off x="4881564" y="4484688"/>
            <a:ext cx="5889625" cy="1135062"/>
          </a:xfrm>
          <a:prstGeom prst="roundRect">
            <a:avLst/>
          </a:prstGeom>
          <a:solidFill>
            <a:sysClr val="window" lastClr="FFFFFF"/>
          </a:solidFill>
          <a:ln w="25400" cap="flat" cmpd="sng" algn="ctr">
            <a:solidFill>
              <a:srgbClr val="4F81BD"/>
            </a:solidFill>
            <a:prstDash val="solid"/>
          </a:ln>
          <a:effectLst/>
        </p:spPr>
        <p:txBody>
          <a:bodyPr anchor="ctr"/>
          <a:lstStyle/>
          <a:p>
            <a:pPr algn="ctr">
              <a:lnSpc>
                <a:spcPct val="115000"/>
              </a:lnSpc>
              <a:defRPr/>
            </a:pPr>
            <a:r>
              <a:rPr lang="en-US" sz="1200" b="1" i="1" kern="0" dirty="0">
                <a:solidFill>
                  <a:sysClr val="windowText" lastClr="000000"/>
                </a:solidFill>
                <a:latin typeface="Calibri"/>
                <a:ea typeface="Calibri" panose="020F0502020204030204" pitchFamily="34" charset="0"/>
                <a:cs typeface="Times New Roman" panose="02020603050405020304" pitchFamily="18" charset="0"/>
              </a:rPr>
              <a:t>Y. pestis</a:t>
            </a:r>
            <a:r>
              <a:rPr lang="en-US" sz="1200" b="1" kern="0" dirty="0">
                <a:solidFill>
                  <a:sysClr val="windowText" lastClr="000000"/>
                </a:solidFill>
                <a:latin typeface="Calibri"/>
                <a:ea typeface="Calibri" panose="020F0502020204030204" pitchFamily="34" charset="0"/>
                <a:cs typeface="Times New Roman" panose="02020603050405020304" pitchFamily="18" charset="0"/>
              </a:rPr>
              <a:t> is NOT ruled out. </a:t>
            </a:r>
            <a:endParaRPr lang="en-US" sz="1100" kern="0" dirty="0">
              <a:solidFill>
                <a:sysClr val="windowText" lastClr="000000"/>
              </a:solidFill>
              <a:latin typeface="Calibri"/>
              <a:ea typeface="Calibri" panose="020F0502020204030204" pitchFamily="34" charset="0"/>
              <a:cs typeface="Times New Roman" panose="02020603050405020304" pitchFamily="18" charset="0"/>
            </a:endParaRPr>
          </a:p>
          <a:p>
            <a:pPr algn="ctr">
              <a:lnSpc>
                <a:spcPct val="115000"/>
              </a:lnSpc>
              <a:defRPr/>
            </a:pPr>
            <a:r>
              <a:rPr lang="en-US" sz="1100" kern="0" dirty="0">
                <a:solidFill>
                  <a:srgbClr val="0066CC"/>
                </a:solidFill>
                <a:latin typeface="Calibri"/>
                <a:ea typeface="Calibri" panose="020F0502020204030204" pitchFamily="34" charset="0"/>
                <a:cs typeface="Times New Roman" panose="02020603050405020304" pitchFamily="18" charset="0"/>
              </a:rPr>
              <a:t>Contact your LRN reference laboratory to refer the isolate. </a:t>
            </a:r>
          </a:p>
          <a:p>
            <a:pPr algn="ctr">
              <a:lnSpc>
                <a:spcPct val="115000"/>
              </a:lnSpc>
              <a:defRPr/>
            </a:pPr>
            <a:r>
              <a:rPr lang="en-US" sz="1100" b="1" kern="0" dirty="0">
                <a:solidFill>
                  <a:srgbClr val="FF0000"/>
                </a:solidFill>
                <a:latin typeface="Calibri"/>
                <a:ea typeface="Calibri" panose="020F0502020204030204" pitchFamily="34" charset="0"/>
                <a:cs typeface="Times New Roman" panose="02020603050405020304" pitchFamily="18" charset="0"/>
              </a:rPr>
              <a:t>Place Reference Lab Contact Information Here</a:t>
            </a:r>
            <a:r>
              <a:rPr lang="en-US" sz="1100" kern="0" dirty="0">
                <a:solidFill>
                  <a:sysClr val="windowText" lastClr="000000"/>
                </a:solidFill>
                <a:latin typeface="Calibri"/>
                <a:ea typeface="Calibri" panose="020F0502020204030204" pitchFamily="34" charset="0"/>
                <a:cs typeface="Times New Roman" panose="02020603050405020304" pitchFamily="18" charset="0"/>
              </a:rPr>
              <a:t> </a:t>
            </a:r>
          </a:p>
          <a:p>
            <a:pPr algn="ctr">
              <a:lnSpc>
                <a:spcPct val="115000"/>
              </a:lnSpc>
              <a:defRPr/>
            </a:pPr>
            <a:r>
              <a:rPr lang="en-US" sz="1100" b="1" u="sng" kern="0" dirty="0">
                <a:solidFill>
                  <a:sysClr val="windowText" lastClr="000000"/>
                </a:solidFill>
                <a:latin typeface="Calibri"/>
                <a:ea typeface="Calibri" panose="020F0502020204030204" pitchFamily="34" charset="0"/>
                <a:cs typeface="Times New Roman" panose="02020603050405020304" pitchFamily="18" charset="0"/>
              </a:rPr>
              <a:t>Report:</a:t>
            </a:r>
            <a:r>
              <a:rPr lang="en-US" sz="1100" kern="0" dirty="0">
                <a:solidFill>
                  <a:sysClr val="windowText" lastClr="000000"/>
                </a:solidFill>
                <a:latin typeface="Calibri"/>
                <a:ea typeface="Calibri" panose="020F0502020204030204" pitchFamily="34" charset="0"/>
                <a:cs typeface="Times New Roman" panose="02020603050405020304" pitchFamily="18" charset="0"/>
              </a:rPr>
              <a:t> Possible </a:t>
            </a:r>
            <a:r>
              <a:rPr lang="en-US" sz="1100" i="1" kern="0" dirty="0">
                <a:solidFill>
                  <a:sysClr val="windowText" lastClr="000000"/>
                </a:solidFill>
                <a:latin typeface="Calibri"/>
                <a:ea typeface="Calibri" panose="020F0502020204030204" pitchFamily="34" charset="0"/>
                <a:cs typeface="Times New Roman" panose="02020603050405020304" pitchFamily="18" charset="0"/>
              </a:rPr>
              <a:t>Y. pestis</a:t>
            </a:r>
            <a:r>
              <a:rPr lang="en-US" sz="1100" kern="0" dirty="0">
                <a:solidFill>
                  <a:sysClr val="windowText" lastClr="000000"/>
                </a:solidFill>
                <a:latin typeface="Calibri"/>
                <a:ea typeface="Calibri" panose="020F0502020204030204" pitchFamily="34" charset="0"/>
                <a:cs typeface="Times New Roman" panose="02020603050405020304" pitchFamily="18" charset="0"/>
              </a:rPr>
              <a:t> </a:t>
            </a:r>
            <a:r>
              <a:rPr lang="en-US" sz="1100" kern="0" dirty="0">
                <a:solidFill>
                  <a:srgbClr val="000000"/>
                </a:solidFill>
                <a:latin typeface="Calibri"/>
                <a:ea typeface="Calibri" panose="020F0502020204030204" pitchFamily="34" charset="0"/>
                <a:cs typeface="Times New Roman" panose="02020603050405020304" pitchFamily="18" charset="0"/>
              </a:rPr>
              <a:t>submitted to LRN reference laboratory for confirmatory testing.</a:t>
            </a:r>
            <a:endParaRPr lang="en-US" sz="1100" kern="0" dirty="0">
              <a:solidFill>
                <a:sysClr val="windowText" lastClr="000000"/>
              </a:solidFill>
              <a:latin typeface="Calibri"/>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6647539"/>
      </p:ext>
    </p:extLst>
  </p:cSld>
  <p:clrMapOvr>
    <a:masterClrMapping/>
  </p:clrMapOvr>
  <p:transition spd="med">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5683" name="Rectangle 3">
            <a:extLst>
              <a:ext uri="{FF2B5EF4-FFF2-40B4-BE49-F238E27FC236}">
                <a16:creationId xmlns:a16="http://schemas.microsoft.com/office/drawing/2014/main" id="{5320AEC0-ADFB-4E1E-AAF5-5FA464163E84}"/>
              </a:ext>
            </a:extLst>
          </p:cNvPr>
          <p:cNvSpPr>
            <a:spLocks noGrp="1" noChangeArrowheads="1"/>
          </p:cNvSpPr>
          <p:nvPr>
            <p:ph idx="1"/>
          </p:nvPr>
        </p:nvSpPr>
        <p:spPr>
          <a:xfrm>
            <a:off x="1865314" y="1679575"/>
            <a:ext cx="9045575" cy="4648200"/>
          </a:xfrm>
        </p:spPr>
        <p:txBody>
          <a:bodyPr anchor="ctr"/>
          <a:lstStyle/>
          <a:p>
            <a:pPr eaLnBrk="1" hangingPunct="1">
              <a:lnSpc>
                <a:spcPct val="90000"/>
              </a:lnSpc>
              <a:buFont typeface="Wingdings" panose="05000000000000000000" pitchFamily="2" charset="2"/>
              <a:buNone/>
              <a:defRPr/>
            </a:pPr>
            <a:r>
              <a:rPr lang="en-US" sz="2000" dirty="0"/>
              <a:t>IF YOU SEE:</a:t>
            </a:r>
          </a:p>
          <a:p>
            <a:pPr eaLnBrk="1" hangingPunct="1">
              <a:lnSpc>
                <a:spcPct val="90000"/>
              </a:lnSpc>
              <a:buFont typeface="Wingdings" panose="05000000000000000000" pitchFamily="2" charset="2"/>
              <a:buNone/>
              <a:defRPr/>
            </a:pPr>
            <a:endParaRPr lang="en-US" sz="1600" dirty="0">
              <a:solidFill>
                <a:srgbClr val="CCFFFF"/>
              </a:solidFill>
            </a:endParaRPr>
          </a:p>
          <a:p>
            <a:pPr lvl="1" eaLnBrk="1" hangingPunct="1">
              <a:lnSpc>
                <a:spcPct val="90000"/>
              </a:lnSpc>
              <a:buFont typeface="Arial" panose="020B0604020202020204" pitchFamily="34" charset="0"/>
              <a:buChar char="•"/>
              <a:defRPr/>
            </a:pPr>
            <a:r>
              <a:rPr lang="en-US" dirty="0"/>
              <a:t>Gram negative bacilli from blood, lymph node, or respiratory specimens</a:t>
            </a:r>
          </a:p>
          <a:p>
            <a:pPr lvl="1" eaLnBrk="1" hangingPunct="1">
              <a:lnSpc>
                <a:spcPct val="90000"/>
              </a:lnSpc>
              <a:buFont typeface="Arial" panose="020B0604020202020204" pitchFamily="34" charset="0"/>
              <a:buChar char="•"/>
              <a:defRPr/>
            </a:pPr>
            <a:r>
              <a:rPr lang="en-US" dirty="0"/>
              <a:t>Colonies resemble </a:t>
            </a:r>
            <a:r>
              <a:rPr lang="en-US" dirty="0" err="1"/>
              <a:t>enterics</a:t>
            </a:r>
            <a:r>
              <a:rPr lang="en-US" dirty="0"/>
              <a:t>, but grow much more slowly</a:t>
            </a:r>
          </a:p>
          <a:p>
            <a:pPr lvl="1" eaLnBrk="1" hangingPunct="1">
              <a:lnSpc>
                <a:spcPct val="90000"/>
              </a:lnSpc>
              <a:buFont typeface="Arial" panose="020B0604020202020204" pitchFamily="34" charset="0"/>
              <a:buChar char="•"/>
              <a:defRPr/>
            </a:pPr>
            <a:r>
              <a:rPr lang="en-US" dirty="0"/>
              <a:t>Non-lactose </a:t>
            </a:r>
            <a:r>
              <a:rPr lang="en-US" dirty="0" err="1"/>
              <a:t>fermenter</a:t>
            </a:r>
            <a:r>
              <a:rPr lang="en-US" dirty="0"/>
              <a:t> on MAC/EMB</a:t>
            </a:r>
          </a:p>
          <a:p>
            <a:pPr lvl="1" eaLnBrk="1" hangingPunct="1">
              <a:lnSpc>
                <a:spcPct val="90000"/>
              </a:lnSpc>
              <a:buFont typeface="Arial" panose="020B0604020202020204" pitchFamily="34" charset="0"/>
              <a:buChar char="•"/>
              <a:defRPr/>
            </a:pPr>
            <a:r>
              <a:rPr lang="en-US" dirty="0"/>
              <a:t>Catalase (+), </a:t>
            </a:r>
            <a:r>
              <a:rPr lang="en-US" dirty="0" err="1"/>
              <a:t>oxidase</a:t>
            </a:r>
            <a:r>
              <a:rPr lang="en-US" dirty="0"/>
              <a:t> (-), </a:t>
            </a:r>
            <a:r>
              <a:rPr lang="en-US" dirty="0" err="1"/>
              <a:t>urease</a:t>
            </a:r>
            <a:r>
              <a:rPr lang="en-US" dirty="0"/>
              <a:t> (-), </a:t>
            </a:r>
            <a:r>
              <a:rPr lang="en-US" dirty="0" err="1"/>
              <a:t>indole</a:t>
            </a:r>
            <a:r>
              <a:rPr lang="en-US" dirty="0"/>
              <a:t> (-) </a:t>
            </a:r>
          </a:p>
          <a:p>
            <a:pPr lvl="1" eaLnBrk="1" hangingPunct="1">
              <a:lnSpc>
                <a:spcPct val="90000"/>
              </a:lnSpc>
              <a:defRPr/>
            </a:pPr>
            <a:endParaRPr lang="en-US" sz="1800" dirty="0"/>
          </a:p>
          <a:p>
            <a:pPr lvl="1" eaLnBrk="1" hangingPunct="1">
              <a:lnSpc>
                <a:spcPct val="90000"/>
              </a:lnSpc>
              <a:buFont typeface="Wingdings" panose="05000000000000000000" pitchFamily="2" charset="2"/>
              <a:buNone/>
              <a:defRPr/>
            </a:pPr>
            <a:r>
              <a:rPr lang="en-US" dirty="0">
                <a:solidFill>
                  <a:srgbClr val="B42E34"/>
                </a:solidFill>
              </a:rPr>
              <a:t>And you cannot rule out </a:t>
            </a:r>
            <a:r>
              <a:rPr lang="en-US" i="1" dirty="0">
                <a:solidFill>
                  <a:srgbClr val="B42E34"/>
                </a:solidFill>
              </a:rPr>
              <a:t>Y. pestis </a:t>
            </a:r>
            <a:r>
              <a:rPr lang="en-US" dirty="0">
                <a:solidFill>
                  <a:srgbClr val="B42E34"/>
                </a:solidFill>
              </a:rPr>
              <a:t>using the protocol flow chart……</a:t>
            </a:r>
          </a:p>
        </p:txBody>
      </p:sp>
      <p:sp>
        <p:nvSpPr>
          <p:cNvPr id="7"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3779455514"/>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455683">
                                            <p:txEl>
                                              <p:pRg st="0" end="0"/>
                                            </p:txEl>
                                          </p:spTgt>
                                        </p:tgtEl>
                                        <p:attrNameLst>
                                          <p:attrName>style.visibility</p:attrName>
                                        </p:attrNameLst>
                                      </p:cBhvr>
                                      <p:to>
                                        <p:strVal val="visible"/>
                                      </p:to>
                                    </p:set>
                                    <p:animEffect transition="in" filter="blinds(horizontal)">
                                      <p:cBhvr>
                                        <p:cTn id="7" dur="500"/>
                                        <p:tgtEl>
                                          <p:spTgt spid="45568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55683">
                                            <p:txEl>
                                              <p:pRg st="2" end="2"/>
                                            </p:txEl>
                                          </p:spTgt>
                                        </p:tgtEl>
                                        <p:attrNameLst>
                                          <p:attrName>style.visibility</p:attrName>
                                        </p:attrNameLst>
                                      </p:cBhvr>
                                      <p:to>
                                        <p:strVal val="visible"/>
                                      </p:to>
                                    </p:set>
                                    <p:animEffect transition="in" filter="blinds(horizontal)">
                                      <p:cBhvr>
                                        <p:cTn id="10" dur="500"/>
                                        <p:tgtEl>
                                          <p:spTgt spid="455683">
                                            <p:txEl>
                                              <p:pRg st="2" end="2"/>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55683">
                                            <p:txEl>
                                              <p:pRg st="3" end="3"/>
                                            </p:txEl>
                                          </p:spTgt>
                                        </p:tgtEl>
                                        <p:attrNameLst>
                                          <p:attrName>style.visibility</p:attrName>
                                        </p:attrNameLst>
                                      </p:cBhvr>
                                      <p:to>
                                        <p:strVal val="visible"/>
                                      </p:to>
                                    </p:set>
                                    <p:animEffect transition="in" filter="blinds(horizontal)">
                                      <p:cBhvr>
                                        <p:cTn id="13" dur="500"/>
                                        <p:tgtEl>
                                          <p:spTgt spid="455683">
                                            <p:txEl>
                                              <p:pRg st="3" end="3"/>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55683">
                                            <p:txEl>
                                              <p:pRg st="4" end="4"/>
                                            </p:txEl>
                                          </p:spTgt>
                                        </p:tgtEl>
                                        <p:attrNameLst>
                                          <p:attrName>style.visibility</p:attrName>
                                        </p:attrNameLst>
                                      </p:cBhvr>
                                      <p:to>
                                        <p:strVal val="visible"/>
                                      </p:to>
                                    </p:set>
                                    <p:animEffect transition="in" filter="blinds(horizontal)">
                                      <p:cBhvr>
                                        <p:cTn id="16" dur="500"/>
                                        <p:tgtEl>
                                          <p:spTgt spid="455683">
                                            <p:txEl>
                                              <p:pRg st="4" end="4"/>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55683">
                                            <p:txEl>
                                              <p:pRg st="5" end="5"/>
                                            </p:txEl>
                                          </p:spTgt>
                                        </p:tgtEl>
                                        <p:attrNameLst>
                                          <p:attrName>style.visibility</p:attrName>
                                        </p:attrNameLst>
                                      </p:cBhvr>
                                      <p:to>
                                        <p:strVal val="visible"/>
                                      </p:to>
                                    </p:set>
                                    <p:animEffect transition="in" filter="blinds(horizontal)">
                                      <p:cBhvr>
                                        <p:cTn id="19" dur="500"/>
                                        <p:tgtEl>
                                          <p:spTgt spid="455683">
                                            <p:txEl>
                                              <p:pRg st="5" end="5"/>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55683">
                                            <p:txEl>
                                              <p:pRg st="7" end="7"/>
                                            </p:txEl>
                                          </p:spTgt>
                                        </p:tgtEl>
                                        <p:attrNameLst>
                                          <p:attrName>style.visibility</p:attrName>
                                        </p:attrNameLst>
                                      </p:cBhvr>
                                      <p:to>
                                        <p:strVal val="visible"/>
                                      </p:to>
                                    </p:set>
                                    <p:animEffect transition="in" filter="blinds(horizontal)">
                                      <p:cBhvr>
                                        <p:cTn id="22" dur="500"/>
                                        <p:tgtEl>
                                          <p:spTgt spid="45568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5683"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70434" name="Rectangle 2">
            <a:extLst>
              <a:ext uri="{FF2B5EF4-FFF2-40B4-BE49-F238E27FC236}">
                <a16:creationId xmlns:a16="http://schemas.microsoft.com/office/drawing/2014/main" id="{137ED83C-52E2-4B0D-AB30-8AB111C656FE}"/>
              </a:ext>
            </a:extLst>
          </p:cNvPr>
          <p:cNvSpPr>
            <a:spLocks noGrp="1" noChangeArrowheads="1"/>
          </p:cNvSpPr>
          <p:nvPr>
            <p:ph idx="1"/>
          </p:nvPr>
        </p:nvSpPr>
        <p:spPr>
          <a:xfrm>
            <a:off x="1714500" y="2228850"/>
            <a:ext cx="8407400" cy="1742015"/>
          </a:xfrm>
        </p:spPr>
        <p:txBody>
          <a:bodyPr/>
          <a:lstStyle/>
          <a:p>
            <a:pPr eaLnBrk="1" hangingPunct="1">
              <a:lnSpc>
                <a:spcPct val="35000"/>
              </a:lnSpc>
              <a:defRPr/>
            </a:pPr>
            <a:endParaRPr lang="en-US" dirty="0"/>
          </a:p>
          <a:p>
            <a:pPr algn="ctr" eaLnBrk="1" hangingPunct="1">
              <a:buFont typeface="Wingdings" panose="05000000000000000000" pitchFamily="2" charset="2"/>
              <a:buNone/>
              <a:defRPr/>
            </a:pPr>
            <a:r>
              <a:rPr lang="en-US" sz="4000" dirty="0">
                <a:solidFill>
                  <a:srgbClr val="B42E34"/>
                </a:solidFill>
              </a:rPr>
              <a:t>CONTACT YOUR LRN </a:t>
            </a:r>
            <a:endParaRPr lang="en-US" sz="4000" dirty="0" smtClean="0">
              <a:solidFill>
                <a:srgbClr val="B42E34"/>
              </a:solidFill>
            </a:endParaRPr>
          </a:p>
          <a:p>
            <a:pPr algn="ctr" eaLnBrk="1" hangingPunct="1">
              <a:buFont typeface="Wingdings" panose="05000000000000000000" pitchFamily="2" charset="2"/>
              <a:buNone/>
              <a:defRPr/>
            </a:pPr>
            <a:r>
              <a:rPr lang="en-US" sz="4000" dirty="0" smtClean="0">
                <a:solidFill>
                  <a:srgbClr val="B42E34"/>
                </a:solidFill>
              </a:rPr>
              <a:t>reference </a:t>
            </a:r>
            <a:r>
              <a:rPr lang="en-US" sz="4000" dirty="0">
                <a:solidFill>
                  <a:srgbClr val="B42E34"/>
                </a:solidFill>
              </a:rPr>
              <a:t>laboratory</a:t>
            </a:r>
          </a:p>
        </p:txBody>
      </p:sp>
    </p:spTree>
    <p:extLst>
      <p:ext uri="{BB962C8B-B14F-4D97-AF65-F5344CB8AC3E}">
        <p14:creationId xmlns:p14="http://schemas.microsoft.com/office/powerpoint/2010/main" val="3679202819"/>
      </p:ext>
    </p:extLst>
  </p:cSld>
  <p:clrMapOvr>
    <a:masterClrMapping/>
  </p:clrMapOvr>
  <p:transition spd="med">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1170434">
                                            <p:txEl>
                                              <p:pRg st="1" end="1"/>
                                            </p:txEl>
                                          </p:spTgt>
                                        </p:tgtEl>
                                        <p:attrNameLst>
                                          <p:attrName>style.visibility</p:attrName>
                                        </p:attrNameLst>
                                      </p:cBhvr>
                                      <p:to>
                                        <p:strVal val="visible"/>
                                      </p:to>
                                    </p:set>
                                    <p:anim calcmode="lin" valueType="num">
                                      <p:cBhvr>
                                        <p:cTn id="7" dur="500" fill="hold"/>
                                        <p:tgtEl>
                                          <p:spTgt spid="1170434">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170434">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1170434">
                                            <p:txEl>
                                              <p:pRg st="1" end="1"/>
                                            </p:txEl>
                                          </p:spTgt>
                                        </p:tgtEl>
                                      </p:cBhvr>
                                    </p:animEffect>
                                  </p:childTnLst>
                                </p:cTn>
                              </p:par>
                            </p:childTnLst>
                          </p:cTn>
                        </p:par>
                        <p:par>
                          <p:cTn id="10" fill="hold">
                            <p:stCondLst>
                              <p:cond delay="500"/>
                            </p:stCondLst>
                            <p:childTnLst>
                              <p:par>
                                <p:cTn id="11" presetID="53" presetClass="entr" presetSubtype="0" fill="hold" grpId="0" nodeType="afterEffect">
                                  <p:stCondLst>
                                    <p:cond delay="0"/>
                                  </p:stCondLst>
                                  <p:childTnLst>
                                    <p:set>
                                      <p:cBhvr>
                                        <p:cTn id="12" dur="1" fill="hold">
                                          <p:stCondLst>
                                            <p:cond delay="0"/>
                                          </p:stCondLst>
                                        </p:cTn>
                                        <p:tgtEl>
                                          <p:spTgt spid="1170434">
                                            <p:txEl>
                                              <p:pRg st="2" end="2"/>
                                            </p:txEl>
                                          </p:spTgt>
                                        </p:tgtEl>
                                        <p:attrNameLst>
                                          <p:attrName>style.visibility</p:attrName>
                                        </p:attrNameLst>
                                      </p:cBhvr>
                                      <p:to>
                                        <p:strVal val="visible"/>
                                      </p:to>
                                    </p:set>
                                    <p:anim calcmode="lin" valueType="num">
                                      <p:cBhvr>
                                        <p:cTn id="13" dur="500" fill="hold"/>
                                        <p:tgtEl>
                                          <p:spTgt spid="1170434">
                                            <p:txEl>
                                              <p:pRg st="2" end="2"/>
                                            </p:txEl>
                                          </p:spTgt>
                                        </p:tgtEl>
                                        <p:attrNameLst>
                                          <p:attrName>ppt_w</p:attrName>
                                        </p:attrNameLst>
                                      </p:cBhvr>
                                      <p:tavLst>
                                        <p:tav tm="0">
                                          <p:val>
                                            <p:fltVal val="0"/>
                                          </p:val>
                                        </p:tav>
                                        <p:tav tm="100000">
                                          <p:val>
                                            <p:strVal val="#ppt_w"/>
                                          </p:val>
                                        </p:tav>
                                      </p:tavLst>
                                    </p:anim>
                                    <p:anim calcmode="lin" valueType="num">
                                      <p:cBhvr>
                                        <p:cTn id="14" dur="500" fill="hold"/>
                                        <p:tgtEl>
                                          <p:spTgt spid="1170434">
                                            <p:txEl>
                                              <p:pRg st="2" end="2"/>
                                            </p:txEl>
                                          </p:spTgt>
                                        </p:tgtEl>
                                        <p:attrNameLst>
                                          <p:attrName>ppt_h</p:attrName>
                                        </p:attrNameLst>
                                      </p:cBhvr>
                                      <p:tavLst>
                                        <p:tav tm="0">
                                          <p:val>
                                            <p:fltVal val="0"/>
                                          </p:val>
                                        </p:tav>
                                        <p:tav tm="100000">
                                          <p:val>
                                            <p:strVal val="#ppt_h"/>
                                          </p:val>
                                        </p:tav>
                                      </p:tavLst>
                                    </p:anim>
                                    <p:animEffect transition="in" filter="fade">
                                      <p:cBhvr>
                                        <p:cTn id="15" dur="500"/>
                                        <p:tgtEl>
                                          <p:spTgt spid="117043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0434"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C066A-512B-4505-A1FA-F6E27052C513}"/>
              </a:ext>
            </a:extLst>
          </p:cNvPr>
          <p:cNvSpPr>
            <a:spLocks noGrp="1"/>
          </p:cNvSpPr>
          <p:nvPr>
            <p:ph type="title"/>
          </p:nvPr>
        </p:nvSpPr>
        <p:spPr>
          <a:xfrm>
            <a:off x="3071814" y="274638"/>
            <a:ext cx="7653337" cy="1143000"/>
          </a:xfrm>
        </p:spPr>
        <p:txBody>
          <a:bodyPr/>
          <a:lstStyle/>
          <a:p>
            <a:pPr algn="l">
              <a:defRPr/>
            </a:pPr>
            <a:r>
              <a:rPr lang="en-US" dirty="0"/>
              <a:t>Geographic distribution </a:t>
            </a:r>
          </a:p>
        </p:txBody>
      </p:sp>
      <p:sp>
        <p:nvSpPr>
          <p:cNvPr id="3" name="Content Placeholder 2">
            <a:extLst>
              <a:ext uri="{FF2B5EF4-FFF2-40B4-BE49-F238E27FC236}">
                <a16:creationId xmlns:a16="http://schemas.microsoft.com/office/drawing/2014/main" id="{E882FA4F-B5FF-4463-964D-953556675BC6}"/>
              </a:ext>
            </a:extLst>
          </p:cNvPr>
          <p:cNvSpPr>
            <a:spLocks noGrp="1"/>
          </p:cNvSpPr>
          <p:nvPr>
            <p:ph idx="1"/>
          </p:nvPr>
        </p:nvSpPr>
        <p:spPr>
          <a:xfrm>
            <a:off x="609600" y="1219200"/>
            <a:ext cx="10972800" cy="3022366"/>
          </a:xfrm>
        </p:spPr>
        <p:txBody>
          <a:bodyPr/>
          <a:lstStyle/>
          <a:p>
            <a:pPr>
              <a:defRPr/>
            </a:pPr>
            <a:r>
              <a:rPr lang="en-US" dirty="0"/>
              <a:t>From 2007-2011, a total of 23 human cases of plague from the U.S. were reported to the CDC. </a:t>
            </a:r>
          </a:p>
          <a:p>
            <a:pPr>
              <a:buFont typeface="Wingdings" panose="05000000000000000000" pitchFamily="2" charset="2"/>
              <a:buNone/>
              <a:defRPr/>
            </a:pPr>
            <a:endParaRPr lang="en-US" sz="2000" dirty="0"/>
          </a:p>
          <a:p>
            <a:pPr>
              <a:defRPr/>
            </a:pPr>
            <a:r>
              <a:rPr lang="en-US" dirty="0" smtClean="0"/>
              <a:t>Zoonotic </a:t>
            </a:r>
            <a:r>
              <a:rPr lang="en-US" dirty="0"/>
              <a:t>disease transmitted </a:t>
            </a:r>
            <a:r>
              <a:rPr lang="en-US" dirty="0" smtClean="0"/>
              <a:t>by animals </a:t>
            </a:r>
            <a:r>
              <a:rPr lang="en-US" dirty="0"/>
              <a:t>and their infected fleas. Most cases occur in the late winter to summer months and are associated with flea contact. </a:t>
            </a:r>
            <a:endParaRPr lang="en-US" sz="1000" dirty="0"/>
          </a:p>
        </p:txBody>
      </p:sp>
    </p:spTree>
    <p:extLst>
      <p:ext uri="{BB962C8B-B14F-4D97-AF65-F5344CB8AC3E}">
        <p14:creationId xmlns:p14="http://schemas.microsoft.com/office/powerpoint/2010/main" val="3736469391"/>
      </p:ext>
    </p:extLst>
  </p:cSld>
  <p:clrMapOvr>
    <a:masterClrMapping/>
  </p:clrMapOvr>
  <p:transition spd="med">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B59D5-84C5-48E0-89DC-B77685946ED6}"/>
              </a:ext>
            </a:extLst>
          </p:cNvPr>
          <p:cNvSpPr>
            <a:spLocks noGrp="1"/>
          </p:cNvSpPr>
          <p:nvPr>
            <p:ph type="title"/>
          </p:nvPr>
        </p:nvSpPr>
        <p:spPr/>
        <p:txBody>
          <a:bodyPr>
            <a:normAutofit/>
          </a:bodyPr>
          <a:lstStyle/>
          <a:p>
            <a:pPr>
              <a:defRPr/>
            </a:pPr>
            <a:r>
              <a:rPr lang="en-US" dirty="0"/>
              <a:t>Clinical Presentations of Plague</a:t>
            </a:r>
          </a:p>
        </p:txBody>
      </p:sp>
      <p:sp>
        <p:nvSpPr>
          <p:cNvPr id="3" name="Content Placeholder 2">
            <a:extLst>
              <a:ext uri="{FF2B5EF4-FFF2-40B4-BE49-F238E27FC236}">
                <a16:creationId xmlns:a16="http://schemas.microsoft.com/office/drawing/2014/main" id="{551F6F3E-F5EC-47BE-B0B4-1E31F1974869}"/>
              </a:ext>
            </a:extLst>
          </p:cNvPr>
          <p:cNvSpPr>
            <a:spLocks noGrp="1"/>
          </p:cNvSpPr>
          <p:nvPr>
            <p:ph idx="1"/>
          </p:nvPr>
        </p:nvSpPr>
        <p:spPr>
          <a:xfrm>
            <a:off x="1641475" y="1600200"/>
            <a:ext cx="6597650" cy="4706938"/>
          </a:xfrm>
        </p:spPr>
        <p:txBody>
          <a:bodyPr>
            <a:normAutofit fontScale="77500" lnSpcReduction="20000"/>
          </a:bodyPr>
          <a:lstStyle/>
          <a:p>
            <a:pPr marL="0" indent="0">
              <a:buNone/>
              <a:defRPr/>
            </a:pPr>
            <a:r>
              <a:rPr lang="en-US" dirty="0"/>
              <a:t>Three clinical forms of disease:</a:t>
            </a:r>
          </a:p>
          <a:p>
            <a:pPr lvl="1">
              <a:buFont typeface="Wingdings" panose="05000000000000000000" pitchFamily="2" charset="2"/>
              <a:buChar char="§"/>
              <a:defRPr/>
            </a:pPr>
            <a:r>
              <a:rPr lang="en-US" dirty="0"/>
              <a:t>Bubonic</a:t>
            </a:r>
          </a:p>
          <a:p>
            <a:pPr lvl="2">
              <a:buFont typeface="Wingdings" panose="05000000000000000000" pitchFamily="2" charset="2"/>
              <a:buChar char="§"/>
              <a:defRPr/>
            </a:pPr>
            <a:r>
              <a:rPr lang="en-US" dirty="0"/>
              <a:t>Results from bite of an infective flea</a:t>
            </a:r>
          </a:p>
          <a:p>
            <a:pPr lvl="2">
              <a:buFont typeface="Wingdings" panose="05000000000000000000" pitchFamily="2" charset="2"/>
              <a:buChar char="§"/>
              <a:defRPr/>
            </a:pPr>
            <a:r>
              <a:rPr lang="en-US" dirty="0"/>
              <a:t>Lymph nodes become inflamed (bubo)</a:t>
            </a:r>
          </a:p>
          <a:p>
            <a:pPr lvl="2">
              <a:buFont typeface="Wingdings" panose="05000000000000000000" pitchFamily="2" charset="2"/>
              <a:buChar char="§"/>
              <a:defRPr/>
            </a:pPr>
            <a:r>
              <a:rPr lang="en-US" dirty="0"/>
              <a:t>Most common clinical presentation</a:t>
            </a:r>
          </a:p>
          <a:p>
            <a:pPr lvl="1">
              <a:buFont typeface="Wingdings" panose="05000000000000000000" pitchFamily="2" charset="2"/>
              <a:buChar char="§"/>
              <a:defRPr/>
            </a:pPr>
            <a:r>
              <a:rPr lang="en-US" dirty="0"/>
              <a:t>Septicemic</a:t>
            </a:r>
          </a:p>
          <a:p>
            <a:pPr lvl="2">
              <a:buFont typeface="Wingdings" panose="05000000000000000000" pitchFamily="2" charset="2"/>
              <a:buChar char="§"/>
              <a:defRPr/>
            </a:pPr>
            <a:r>
              <a:rPr lang="en-US" dirty="0"/>
              <a:t>Results form bites or direct contact with infective material through cracks in the skin</a:t>
            </a:r>
          </a:p>
          <a:p>
            <a:pPr lvl="2">
              <a:buFont typeface="Wingdings" panose="05000000000000000000" pitchFamily="2" charset="2"/>
              <a:buChar char="§"/>
              <a:defRPr/>
            </a:pPr>
            <a:r>
              <a:rPr lang="en-US" dirty="0"/>
              <a:t>Similar to bubonic without swollen lymph nodes</a:t>
            </a:r>
          </a:p>
          <a:p>
            <a:pPr lvl="2">
              <a:buFont typeface="Wingdings" panose="05000000000000000000" pitchFamily="2" charset="2"/>
              <a:buChar char="§"/>
              <a:defRPr/>
            </a:pPr>
            <a:r>
              <a:rPr lang="en-US" dirty="0"/>
              <a:t>Blood-borne organisms</a:t>
            </a:r>
          </a:p>
          <a:p>
            <a:pPr lvl="1">
              <a:buFont typeface="Wingdings" panose="05000000000000000000" pitchFamily="2" charset="2"/>
              <a:buChar char="§"/>
              <a:defRPr/>
            </a:pPr>
            <a:r>
              <a:rPr lang="en-US" dirty="0"/>
              <a:t>Pneumonic</a:t>
            </a:r>
          </a:p>
          <a:p>
            <a:pPr lvl="2">
              <a:buFont typeface="Wingdings" panose="05000000000000000000" pitchFamily="2" charset="2"/>
              <a:buChar char="§"/>
              <a:defRPr/>
            </a:pPr>
            <a:r>
              <a:rPr lang="en-US" dirty="0"/>
              <a:t>Deadliest, least common</a:t>
            </a:r>
          </a:p>
          <a:p>
            <a:pPr lvl="2">
              <a:buFont typeface="Wingdings" panose="05000000000000000000" pitchFamily="2" charset="2"/>
              <a:buChar char="§"/>
              <a:defRPr/>
            </a:pPr>
            <a:r>
              <a:rPr lang="en-US" dirty="0"/>
              <a:t>Results from aerosol transmission</a:t>
            </a:r>
          </a:p>
          <a:p>
            <a:pPr lvl="2">
              <a:buFont typeface="Wingdings" panose="05000000000000000000" pitchFamily="2" charset="2"/>
              <a:buChar char="§"/>
              <a:defRPr/>
            </a:pPr>
            <a:r>
              <a:rPr lang="en-US" dirty="0"/>
              <a:t>Secondary pneumonic plague can occur from advanced infection of an initial bubonic form</a:t>
            </a:r>
          </a:p>
        </p:txBody>
      </p:sp>
      <p:pic>
        <p:nvPicPr>
          <p:cNvPr id="167940" name="Picture 5" descr="buboonneck"/>
          <p:cNvPicPr>
            <a:picLocks noChangeAspect="1" noChangeArrowheads="1"/>
          </p:cNvPicPr>
          <p:nvPr/>
        </p:nvPicPr>
        <p:blipFill>
          <a:blip r:embed="rId3">
            <a:lum bright="18000" contrast="6000"/>
            <a:extLst>
              <a:ext uri="{28A0092B-C50C-407E-A947-70E740481C1C}">
                <a14:useLocalDpi xmlns:a14="http://schemas.microsoft.com/office/drawing/2010/main" val="0"/>
              </a:ext>
            </a:extLst>
          </a:blip>
          <a:srcRect/>
          <a:stretch>
            <a:fillRect/>
          </a:stretch>
        </p:blipFill>
        <p:spPr bwMode="auto">
          <a:xfrm>
            <a:off x="7227888" y="1844675"/>
            <a:ext cx="1962150" cy="13081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7941" name="Picture 6" descr="patient ha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7775" y="2795588"/>
            <a:ext cx="1836738" cy="14906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7942" name="Picture 7" descr="xra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9288" y="4276725"/>
            <a:ext cx="2068512" cy="157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2940874"/>
      </p:ext>
    </p:extLst>
  </p:cSld>
  <p:clrMapOvr>
    <a:masterClrMapping/>
  </p:clrMapOvr>
  <p:transition spd="med">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51AAD-2D45-4F04-B6E5-D11952CF467D}"/>
              </a:ext>
            </a:extLst>
          </p:cNvPr>
          <p:cNvSpPr>
            <a:spLocks noGrp="1"/>
          </p:cNvSpPr>
          <p:nvPr>
            <p:ph type="title"/>
          </p:nvPr>
        </p:nvSpPr>
        <p:spPr>
          <a:xfrm>
            <a:off x="609600" y="228600"/>
            <a:ext cx="7675562" cy="1277273"/>
          </a:xfrm>
        </p:spPr>
        <p:txBody>
          <a:bodyPr/>
          <a:lstStyle/>
          <a:p>
            <a:pPr algn="l">
              <a:defRPr/>
            </a:pPr>
            <a:r>
              <a:rPr lang="en-US" dirty="0"/>
              <a:t>   </a:t>
            </a:r>
            <a:r>
              <a:rPr lang="en-US" dirty="0" smtClean="0"/>
              <a:t>Bioterrorism</a:t>
            </a:r>
            <a:r>
              <a:rPr lang="en-US" dirty="0"/>
              <a:t/>
            </a:r>
            <a:br>
              <a:rPr lang="en-US" dirty="0"/>
            </a:br>
            <a:endParaRPr lang="en-US" dirty="0"/>
          </a:p>
        </p:txBody>
      </p:sp>
      <p:sp>
        <p:nvSpPr>
          <p:cNvPr id="3" name="Content Placeholder 2">
            <a:extLst>
              <a:ext uri="{FF2B5EF4-FFF2-40B4-BE49-F238E27FC236}">
                <a16:creationId xmlns:a16="http://schemas.microsoft.com/office/drawing/2014/main" id="{9E9F8933-04BA-46B6-BF83-A51B28607F70}"/>
              </a:ext>
            </a:extLst>
          </p:cNvPr>
          <p:cNvSpPr>
            <a:spLocks noGrp="1"/>
          </p:cNvSpPr>
          <p:nvPr>
            <p:ph idx="1"/>
          </p:nvPr>
        </p:nvSpPr>
        <p:spPr/>
        <p:txBody>
          <a:bodyPr/>
          <a:lstStyle/>
          <a:p>
            <a:pPr>
              <a:defRPr/>
            </a:pPr>
            <a:r>
              <a:rPr lang="en-US" dirty="0"/>
              <a:t>Primary pneumonic plague is most likely the form that would be seen if </a:t>
            </a:r>
            <a:r>
              <a:rPr lang="en-US" i="1" dirty="0"/>
              <a:t>Y. pestis </a:t>
            </a:r>
            <a:r>
              <a:rPr lang="en-US" dirty="0"/>
              <a:t>were used in a bioterrorism event. This is due to the high likelihood of aerosol delivery; the communicability of this form of the disease would make control of this particular agent even more problematic.</a:t>
            </a:r>
            <a:endParaRPr lang="en-US" sz="1000" dirty="0"/>
          </a:p>
        </p:txBody>
      </p:sp>
    </p:spTree>
    <p:extLst>
      <p:ext uri="{BB962C8B-B14F-4D97-AF65-F5344CB8AC3E}">
        <p14:creationId xmlns:p14="http://schemas.microsoft.com/office/powerpoint/2010/main" val="3815806025"/>
      </p:ext>
    </p:extLst>
  </p:cSld>
  <p:clrMapOvr>
    <a:masterClrMapping/>
  </p:clrMapOvr>
  <p:transition spd="med">
    <p:fade thruBlk="1"/>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Rectangle 7">
            <a:extLst>
              <a:ext uri="{FF2B5EF4-FFF2-40B4-BE49-F238E27FC236}">
                <a16:creationId xmlns:a16="http://schemas.microsoft.com/office/drawing/2014/main" id="{8EBE13D1-5873-4769-8CA2-B941480CFE7E}"/>
              </a:ext>
            </a:extLst>
          </p:cNvPr>
          <p:cNvSpPr>
            <a:spLocks noGrp="1" noChangeArrowheads="1"/>
          </p:cNvSpPr>
          <p:nvPr>
            <p:ph type="title"/>
          </p:nvPr>
        </p:nvSpPr>
        <p:spPr>
          <a:xfrm>
            <a:off x="762000" y="274638"/>
            <a:ext cx="9963151" cy="1277273"/>
          </a:xfrm>
        </p:spPr>
        <p:txBody>
          <a:bodyPr/>
          <a:lstStyle/>
          <a:p>
            <a:pPr algn="l" eaLnBrk="1" hangingPunct="1">
              <a:defRPr/>
            </a:pPr>
            <a:r>
              <a:rPr lang="en-US" b="0" dirty="0"/>
              <a:t>Sentinel Laboratory Procedures for </a:t>
            </a:r>
            <a:r>
              <a:rPr lang="en-US" b="0" i="1" dirty="0"/>
              <a:t>Y. pestis</a:t>
            </a:r>
          </a:p>
        </p:txBody>
      </p:sp>
      <p:sp>
        <p:nvSpPr>
          <p:cNvPr id="79874" name="Rectangle 3">
            <a:extLst>
              <a:ext uri="{FF2B5EF4-FFF2-40B4-BE49-F238E27FC236}">
                <a16:creationId xmlns:a16="http://schemas.microsoft.com/office/drawing/2014/main" id="{4A1C46B2-6B44-4A36-9816-79E92164EE49}"/>
              </a:ext>
            </a:extLst>
          </p:cNvPr>
          <p:cNvSpPr>
            <a:spLocks noGrp="1" noChangeArrowheads="1"/>
          </p:cNvSpPr>
          <p:nvPr>
            <p:ph idx="1"/>
          </p:nvPr>
        </p:nvSpPr>
        <p:spPr>
          <a:xfrm>
            <a:off x="1600200" y="2006191"/>
            <a:ext cx="8597900" cy="3404009"/>
          </a:xfrm>
        </p:spPr>
        <p:txBody>
          <a:bodyPr/>
          <a:lstStyle/>
          <a:p>
            <a:pPr eaLnBrk="1" hangingPunct="1">
              <a:buFont typeface="Wingdings" panose="05000000000000000000" pitchFamily="2" charset="2"/>
              <a:buNone/>
              <a:defRPr/>
            </a:pPr>
            <a:r>
              <a:rPr lang="en-US" sz="2800" dirty="0"/>
              <a:t>In a Sentinel Laboratory, you could encounter this</a:t>
            </a:r>
          </a:p>
          <a:p>
            <a:pPr eaLnBrk="1" hangingPunct="1">
              <a:buFont typeface="Wingdings" panose="05000000000000000000" pitchFamily="2" charset="2"/>
              <a:buNone/>
              <a:defRPr/>
            </a:pPr>
            <a:r>
              <a:rPr lang="en-US" sz="2800" dirty="0"/>
              <a:t>organism in:</a:t>
            </a:r>
          </a:p>
          <a:p>
            <a:pPr algn="ctr" eaLnBrk="1" hangingPunct="1">
              <a:buFont typeface="Wingdings" panose="05000000000000000000" pitchFamily="2" charset="2"/>
              <a:buNone/>
              <a:defRPr/>
            </a:pPr>
            <a:endParaRPr lang="en-US" sz="1600" dirty="0">
              <a:solidFill>
                <a:srgbClr val="00FFCC"/>
              </a:solidFill>
            </a:endParaRPr>
          </a:p>
          <a:p>
            <a:pPr lvl="1" eaLnBrk="1" hangingPunct="1">
              <a:buFont typeface="Arial" panose="020B0604020202020204" pitchFamily="34" charset="0"/>
              <a:buChar char="•"/>
              <a:defRPr/>
            </a:pPr>
            <a:r>
              <a:rPr lang="en-US" dirty="0"/>
              <a:t>Lower respiratory tract</a:t>
            </a:r>
          </a:p>
          <a:p>
            <a:pPr lvl="1" eaLnBrk="1" hangingPunct="1">
              <a:buFont typeface="Arial" panose="020B0604020202020204" pitchFamily="34" charset="0"/>
              <a:buChar char="•"/>
              <a:defRPr/>
            </a:pPr>
            <a:r>
              <a:rPr lang="en-US" dirty="0"/>
              <a:t>Blood </a:t>
            </a:r>
          </a:p>
          <a:p>
            <a:pPr lvl="1" eaLnBrk="1" hangingPunct="1">
              <a:buFont typeface="Arial" panose="020B0604020202020204" pitchFamily="34" charset="0"/>
              <a:buChar char="•"/>
              <a:defRPr/>
            </a:pPr>
            <a:r>
              <a:rPr lang="en-US" dirty="0"/>
              <a:t>Aspirate, tissue or biopsy specimen</a:t>
            </a:r>
          </a:p>
          <a:p>
            <a:pPr lvl="1" eaLnBrk="1" hangingPunct="1">
              <a:buFont typeface="Arial" panose="020B0604020202020204" pitchFamily="34" charset="0"/>
              <a:buChar char="•"/>
              <a:defRPr/>
            </a:pPr>
            <a:r>
              <a:rPr lang="en-US" dirty="0"/>
              <a:t>Swabs of tissue (not recommended) </a:t>
            </a:r>
            <a:endParaRPr lang="en-US" sz="2400" dirty="0"/>
          </a:p>
        </p:txBody>
      </p:sp>
    </p:spTree>
    <p:extLst>
      <p:ext uri="{BB962C8B-B14F-4D97-AF65-F5344CB8AC3E}">
        <p14:creationId xmlns:p14="http://schemas.microsoft.com/office/powerpoint/2010/main" val="1950272539"/>
      </p:ext>
    </p:extLst>
  </p:cSld>
  <p:clrMapOvr>
    <a:masterClrMapping/>
  </p:clrMapOvr>
  <p:transition spd="med">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a:xfrm>
            <a:off x="1143000" y="274638"/>
            <a:ext cx="9582151" cy="1277273"/>
          </a:xfrm>
        </p:spPr>
        <p:txBody>
          <a:bodyPr/>
          <a:lstStyle/>
          <a:p>
            <a:pPr algn="l" eaLnBrk="1" hangingPunct="1">
              <a:defRPr/>
            </a:pPr>
            <a:r>
              <a:rPr lang="en-US" b="0" dirty="0"/>
              <a:t>Sentinel Laboratory Procedures for </a:t>
            </a:r>
            <a:r>
              <a:rPr lang="en-US" b="0" i="1" dirty="0"/>
              <a:t>Y. pestis</a:t>
            </a:r>
          </a:p>
        </p:txBody>
      </p:sp>
      <p:sp>
        <p:nvSpPr>
          <p:cNvPr id="448518" name="Rectangle 6">
            <a:extLst>
              <a:ext uri="{FF2B5EF4-FFF2-40B4-BE49-F238E27FC236}">
                <a16:creationId xmlns:a16="http://schemas.microsoft.com/office/drawing/2014/main" id="{BD3A4A48-7912-45EB-96E2-F76CB36BF899}"/>
              </a:ext>
            </a:extLst>
          </p:cNvPr>
          <p:cNvSpPr>
            <a:spLocks noGrp="1" noChangeArrowheads="1"/>
          </p:cNvSpPr>
          <p:nvPr>
            <p:ph idx="1"/>
          </p:nvPr>
        </p:nvSpPr>
        <p:spPr>
          <a:xfrm>
            <a:off x="2251075" y="2393842"/>
            <a:ext cx="8401050" cy="3108543"/>
          </a:xfrm>
        </p:spPr>
        <p:txBody>
          <a:bodyPr anchor="ctr"/>
          <a:lstStyle/>
          <a:p>
            <a:pPr marL="1291590" lvl="2" indent="-514350" eaLnBrk="1" hangingPunct="1">
              <a:defRPr/>
            </a:pPr>
            <a:r>
              <a:rPr lang="en-US" sz="2800" dirty="0"/>
              <a:t>Gram stain morphology</a:t>
            </a:r>
          </a:p>
          <a:p>
            <a:pPr marL="1291590" lvl="2" indent="-514350" eaLnBrk="1" hangingPunct="1">
              <a:defRPr/>
            </a:pPr>
            <a:r>
              <a:rPr lang="en-US" sz="2800" dirty="0"/>
              <a:t>Culture characteristics</a:t>
            </a:r>
          </a:p>
          <a:p>
            <a:pPr marL="1291590" lvl="2" indent="-514350" eaLnBrk="1" hangingPunct="1">
              <a:defRPr/>
            </a:pPr>
            <a:r>
              <a:rPr lang="en-US" sz="2800" dirty="0"/>
              <a:t>Oxidase </a:t>
            </a:r>
          </a:p>
          <a:p>
            <a:pPr marL="1291590" lvl="2" indent="-514350" eaLnBrk="1" hangingPunct="1">
              <a:defRPr/>
            </a:pPr>
            <a:r>
              <a:rPr lang="en-US" sz="2800" dirty="0" err="1"/>
              <a:t>Catalase</a:t>
            </a:r>
            <a:r>
              <a:rPr lang="en-US" sz="2800" dirty="0"/>
              <a:t> </a:t>
            </a:r>
          </a:p>
          <a:p>
            <a:pPr marL="1291590" lvl="2" indent="-514350" eaLnBrk="1" hangingPunct="1">
              <a:defRPr/>
            </a:pPr>
            <a:r>
              <a:rPr lang="en-US" sz="2800" dirty="0" err="1"/>
              <a:t>Urease</a:t>
            </a:r>
            <a:endParaRPr lang="en-US" sz="2800" dirty="0"/>
          </a:p>
          <a:p>
            <a:pPr marL="1291590" lvl="2" indent="-514350" eaLnBrk="1" hangingPunct="1">
              <a:defRPr/>
            </a:pPr>
            <a:r>
              <a:rPr lang="en-US" sz="2800" dirty="0" err="1"/>
              <a:t>Indole</a:t>
            </a:r>
            <a:r>
              <a:rPr lang="en-US" sz="2800" dirty="0"/>
              <a:t> </a:t>
            </a:r>
          </a:p>
        </p:txBody>
      </p:sp>
    </p:spTree>
    <p:extLst>
      <p:ext uri="{BB962C8B-B14F-4D97-AF65-F5344CB8AC3E}">
        <p14:creationId xmlns:p14="http://schemas.microsoft.com/office/powerpoint/2010/main" val="2172464446"/>
      </p:ext>
    </p:extLst>
  </p:cSld>
  <p:clrMapOvr>
    <a:masterClrMapping/>
  </p:clrMapOvr>
  <p:transition spd="med">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9475" name="Rectangle 3">
            <a:extLst>
              <a:ext uri="{FF2B5EF4-FFF2-40B4-BE49-F238E27FC236}">
                <a16:creationId xmlns:a16="http://schemas.microsoft.com/office/drawing/2014/main" id="{9F6B9F3A-AC5F-4148-A88C-393440DA8109}"/>
              </a:ext>
            </a:extLst>
          </p:cNvPr>
          <p:cNvSpPr>
            <a:spLocks noGrp="1" noChangeArrowheads="1"/>
          </p:cNvSpPr>
          <p:nvPr>
            <p:ph idx="1"/>
          </p:nvPr>
        </p:nvSpPr>
        <p:spPr>
          <a:xfrm>
            <a:off x="2290763" y="2565400"/>
            <a:ext cx="7905750" cy="2222500"/>
          </a:xfrm>
        </p:spPr>
        <p:txBody>
          <a:bodyPr anchor="ctr">
            <a:spAutoFit/>
          </a:bodyPr>
          <a:lstStyle/>
          <a:p>
            <a:pPr eaLnBrk="1" hangingPunct="1">
              <a:buFont typeface="Wingdings" panose="05000000000000000000" pitchFamily="2" charset="2"/>
              <a:buNone/>
              <a:defRPr/>
            </a:pPr>
            <a:r>
              <a:rPr lang="en-US" sz="2800" dirty="0"/>
              <a:t>Gram stain </a:t>
            </a:r>
            <a:r>
              <a:rPr lang="en-US" sz="2800" dirty="0" smtClean="0"/>
              <a:t>morphology:</a:t>
            </a:r>
            <a:endParaRPr lang="en-US" sz="2800" dirty="0"/>
          </a:p>
          <a:p>
            <a:pPr eaLnBrk="1" hangingPunct="1">
              <a:defRPr/>
            </a:pPr>
            <a:endParaRPr lang="en-US" sz="2000" dirty="0"/>
          </a:p>
          <a:p>
            <a:pPr lvl="1" eaLnBrk="1" hangingPunct="1">
              <a:buFont typeface="Arial" panose="020B0604020202020204" pitchFamily="34" charset="0"/>
              <a:buChar char="•"/>
              <a:defRPr/>
            </a:pPr>
            <a:r>
              <a:rPr lang="en-US" sz="2400" b="1" dirty="0" smtClean="0"/>
              <a:t>Large</a:t>
            </a:r>
            <a:r>
              <a:rPr lang="en-US" sz="2400" dirty="0" smtClean="0"/>
              <a:t> </a:t>
            </a:r>
            <a:r>
              <a:rPr lang="en-US" sz="2400" dirty="0"/>
              <a:t>Gram negative bacilli</a:t>
            </a:r>
          </a:p>
          <a:p>
            <a:pPr lvl="1" eaLnBrk="1" hangingPunct="1">
              <a:buFont typeface="Arial" panose="020B0604020202020204" pitchFamily="34" charset="0"/>
              <a:buChar char="•"/>
              <a:defRPr/>
            </a:pPr>
            <a:endParaRPr lang="en-US" sz="2400" dirty="0"/>
          </a:p>
          <a:p>
            <a:pPr lvl="1" eaLnBrk="1" hangingPunct="1">
              <a:buFont typeface="Arial" panose="020B0604020202020204" pitchFamily="34" charset="0"/>
              <a:buChar char="•"/>
              <a:defRPr/>
            </a:pPr>
            <a:r>
              <a:rPr lang="en-US" sz="2400" dirty="0"/>
              <a:t>Resembles other </a:t>
            </a:r>
            <a:r>
              <a:rPr lang="en-US" sz="2400" i="1" dirty="0" err="1"/>
              <a:t>Enterobacteriaceae</a:t>
            </a:r>
            <a:endParaRPr lang="en-US" sz="2400" i="1" dirty="0"/>
          </a:p>
        </p:txBody>
      </p:sp>
      <p:sp>
        <p:nvSpPr>
          <p:cNvPr id="7" name="Rectangle 7">
            <a:extLst>
              <a:ext uri="{FF2B5EF4-FFF2-40B4-BE49-F238E27FC236}">
                <a16:creationId xmlns:a16="http://schemas.microsoft.com/office/drawing/2014/main" id="{4C350FCA-B43A-4EA3-8EFA-088EDE17360A}"/>
              </a:ext>
            </a:extLst>
          </p:cNvPr>
          <p:cNvSpPr txBox="1">
            <a:spLocks noChangeArrowheads="1"/>
          </p:cNvSpPr>
          <p:nvPr/>
        </p:nvSpPr>
        <p:spPr>
          <a:xfrm>
            <a:off x="1143000" y="274638"/>
            <a:ext cx="9582151" cy="1277273"/>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pPr>
              <a:defRPr/>
            </a:pPr>
            <a:r>
              <a:rPr lang="en-US" smtClean="0"/>
              <a:t>Sentinel Laboratory Procedures for </a:t>
            </a:r>
            <a:r>
              <a:rPr lang="en-US" i="1" smtClean="0"/>
              <a:t>Y. pestis</a:t>
            </a:r>
            <a:endParaRPr lang="en-US" i="1" dirty="0"/>
          </a:p>
        </p:txBody>
      </p:sp>
    </p:spTree>
    <p:extLst>
      <p:ext uri="{BB962C8B-B14F-4D97-AF65-F5344CB8AC3E}">
        <p14:creationId xmlns:p14="http://schemas.microsoft.com/office/powerpoint/2010/main" val="1869467094"/>
      </p:ext>
    </p:extLst>
  </p:cSld>
  <p:clrMapOvr>
    <a:masterClrMapping/>
  </p:clrMapOvr>
  <p:transition spd="med">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11" descr="PHIL_1914_lor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05113" y="2012950"/>
            <a:ext cx="6456362" cy="3968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7">
            <a:extLst>
              <a:ext uri="{FF2B5EF4-FFF2-40B4-BE49-F238E27FC236}">
                <a16:creationId xmlns:a16="http://schemas.microsoft.com/office/drawing/2014/main" id="{4C350FCA-B43A-4EA3-8EFA-088EDE17360A}"/>
              </a:ext>
            </a:extLst>
          </p:cNvPr>
          <p:cNvSpPr>
            <a:spLocks noGrp="1" noChangeArrowheads="1"/>
          </p:cNvSpPr>
          <p:nvPr>
            <p:ph type="title"/>
          </p:nvPr>
        </p:nvSpPr>
        <p:spPr/>
        <p:txBody>
          <a:bodyPr/>
          <a:lstStyle/>
          <a:p>
            <a:pPr algn="l" eaLnBrk="1" hangingPunct="1">
              <a:defRPr/>
            </a:pPr>
            <a:r>
              <a:rPr lang="en-US" b="0" dirty="0"/>
              <a:t>Sentinel Laboratory Procedures for </a:t>
            </a:r>
            <a:r>
              <a:rPr lang="en-US" b="0" i="1" dirty="0"/>
              <a:t>Y. pestis</a:t>
            </a:r>
          </a:p>
        </p:txBody>
      </p:sp>
    </p:spTree>
    <p:extLst>
      <p:ext uri="{BB962C8B-B14F-4D97-AF65-F5344CB8AC3E}">
        <p14:creationId xmlns:p14="http://schemas.microsoft.com/office/powerpoint/2010/main" val="50405936"/>
      </p:ext>
    </p:extLst>
  </p:cSld>
  <p:clrMapOvr>
    <a:masterClrMapping/>
  </p:clrMapOvr>
  <p:transition spd="med">
    <p:fade thruBlk="1"/>
  </p:transition>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ct:contentTypeSchema xmlns:ct="http://schemas.microsoft.com/office/2006/metadata/contentType" xmlns:ma="http://schemas.microsoft.com/office/2006/metadata/properties/metaAttributes" ct:_="" ma:_="" ma:contentTypeName="Document" ma:contentTypeID="0x0101006F71CFE22024D948A1D2C1A43FEDA1A4" ma:contentTypeVersion="1" ma:contentTypeDescription="Create a new document." ma:contentTypeScope="" ma:versionID="29d9a1775f72932f9130d49e715be2bd">
  <xsd:schema xmlns:xsd="http://www.w3.org/2001/XMLSchema" xmlns:xs="http://www.w3.org/2001/XMLSchema" xmlns:p="http://schemas.microsoft.com/office/2006/metadata/properties" xmlns:ns2="5af08be3-da31-4ed0-bd15-c2f68cc29029" targetNamespace="http://schemas.microsoft.com/office/2006/metadata/properties" ma:root="true" ma:fieldsID="01afd40105b7c9b5a72189ac5a361998" ns2:_="">
    <xsd:import namespace="5af08be3-da31-4ed0-bd15-c2f68cc29029"/>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4" nillable="true" ma:displayName="Description" ma:internalName="Description">
      <xsd:simpleType>
        <xsd:restriction base="dms:Note">
          <xsd:maxLength value="255"/>
        </xsd:restriction>
      </xsd:simpleType>
    </xsd:element>
    <xsd:element name="_dlc_DocId" ma:index="5" nillable="true" ma:displayName="Document ID Value" ma:description="The value of the document ID assigned to this item." ma:internalName="_dlc_DocId" ma:readOnly="true">
      <xsd:simpleType>
        <xsd:restriction base="dms:Text"/>
      </xsd:simpleType>
    </xsd:element>
    <xsd:element name="_dlc_DocIdUrl" ma:index="6"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EsriMapsInfo xmlns="ESRI.ArcGIS.Mapping.OfficeIntegration.PowerPointInfo">
  <Version>Version1</Version>
  <RequiresSignIn>False</RequiresSignIn>
</EsriMapsInfo>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p:properties xmlns:p="http://schemas.microsoft.com/office/2006/metadata/properties" xmlns:xsi="http://www.w3.org/2001/XMLSchema-instance" xmlns:pc="http://schemas.microsoft.com/office/infopath/2007/PartnerControls">
  <documentManagement>
    <Description xmlns="5af08be3-da31-4ed0-bd15-c2f68cc29029" xsi:nil="true"/>
    <_dlc_DocId xmlns="5af08be3-da31-4ed0-bd15-c2f68cc29029">Q77AU6S3KYZS-1709364991-23</_dlc_DocId>
    <_dlc_DocIdUrl xmlns="5af08be3-da31-4ed0-bd15-c2f68cc29029">
      <Url>https://www.aphlweb.org/aphl_departments/Operations/Marketing/_layouts/15/DocIdRedir.aspx?ID=Q77AU6S3KYZS-1709364991-23</Url>
      <Description>Q77AU6S3KYZS-1709364991-23</Description>
    </_dlc_DocIdUrl>
  </documentManagement>
</p:properties>
</file>

<file path=customXml/item5.xml><?xml version="1.0" encoding="utf-8"?>
<EsriMapsInfo xmlns="ESRI.ArcGIS.Mapping.OfficeIntegration.PowerPointInfo">
  <Version>Version1</Version>
  <RequiresSignIn>False</RequiresSignIn>
</EsriMapsInfo>
</file>

<file path=customXml/item50.xml><?xml version="1.0" encoding="utf-8"?>
<?mso-contentType ?>
<FormTemplates xmlns="http://schemas.microsoft.com/sharepoint/v3/contenttype/forms">
  <Display>DocumentLibraryForm</Display>
  <Edit>DocumentLibraryForm</Edit>
  <New>DocumentLibraryForm</New>
</FormTemplates>
</file>

<file path=customXml/item51.xml><?xml version="1.0" encoding="utf-8"?>
<EsriMapsInfo xmlns="ESRI.ArcGIS.Mapping.OfficeIntegration.PowerPointInfo">
  <Version>Version1</Version>
  <RequiresSignIn>False</RequiresSignIn>
</EsriMapsInfo>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56.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10.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11.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12.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13.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14.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15.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16.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17.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18.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19.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2.xml><?xml version="1.0" encoding="utf-8"?>
<ds:datastoreItem xmlns:ds="http://schemas.openxmlformats.org/officeDocument/2006/customXml" ds:itemID="{42BDAE73-361D-4344-A807-80D197BDBAA6}">
  <ds:schemaRefs>
    <ds:schemaRef ds:uri="http://schemas.microsoft.com/sharepoint/events"/>
  </ds:schemaRefs>
</ds:datastoreItem>
</file>

<file path=customXml/itemProps20.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21.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22.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23.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24.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25.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26.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27.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28.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29.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3.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30.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31.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32.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33.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34.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35.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36.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37.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38.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39.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4.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40.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41.xml><?xml version="1.0" encoding="utf-8"?>
<ds:datastoreItem xmlns:ds="http://schemas.openxmlformats.org/officeDocument/2006/customXml" ds:itemID="{85EC03DC-BEF1-49B9-99D1-9D7ED2D85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2.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43.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44.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45.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46.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47.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48.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49.xml><?xml version="1.0" encoding="utf-8"?>
<ds:datastoreItem xmlns:ds="http://schemas.openxmlformats.org/officeDocument/2006/customXml" ds:itemID="{5677317C-AD1F-4189-AEA8-A73B58BFAB29}">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5af08be3-da31-4ed0-bd15-c2f68cc29029"/>
    <ds:schemaRef ds:uri="http://www.w3.org/XML/1998/namespace"/>
  </ds:schemaRefs>
</ds:datastoreItem>
</file>

<file path=customXml/itemProps5.xml><?xml version="1.0" encoding="utf-8"?>
<ds:datastoreItem xmlns:ds="http://schemas.openxmlformats.org/officeDocument/2006/customXml" ds:itemID="{78ABB736-7643-41CA-99D7-80756949B719}">
  <ds:schemaRefs>
    <ds:schemaRef ds:uri="ESRI.ArcGIS.Mapping.OfficeIntegration.PowerPointInfo"/>
  </ds:schemaRefs>
</ds:datastoreItem>
</file>

<file path=customXml/itemProps50.xml><?xml version="1.0" encoding="utf-8"?>
<ds:datastoreItem xmlns:ds="http://schemas.openxmlformats.org/officeDocument/2006/customXml" ds:itemID="{E874D8A2-B784-4807-AA1B-60A0F5E02E12}">
  <ds:schemaRefs>
    <ds:schemaRef ds:uri="http://schemas.microsoft.com/sharepoint/v3/contenttype/forms"/>
  </ds:schemaRefs>
</ds:datastoreItem>
</file>

<file path=customXml/itemProps51.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52.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53.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54.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55.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56.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6.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7.xml><?xml version="1.0" encoding="utf-8"?>
<ds:datastoreItem xmlns:ds="http://schemas.openxmlformats.org/officeDocument/2006/customXml" ds:itemID="{F188959C-0977-4BAA-A936-57ECB52BB7A1}">
  <ds:schemaRefs>
    <ds:schemaRef ds:uri="ESRI.ArcGIS.Mapping.OfficeIntegration.PowerPointInfo"/>
  </ds:schemaRefs>
</ds:datastoreItem>
</file>

<file path=customXml/itemProps8.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9.xml><?xml version="1.0" encoding="utf-8"?>
<ds:datastoreItem xmlns:ds="http://schemas.openxmlformats.org/officeDocument/2006/customXml" ds:itemID="{0B0D479A-D420-44BF-A32E-A7DCD8D7A6C9}">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APHL_PPTTemp_121914_FINAL</Template>
  <TotalTime>229</TotalTime>
  <Words>1533</Words>
  <Application>Microsoft Office PowerPoint</Application>
  <PresentationFormat>Widescreen</PresentationFormat>
  <Paragraphs>306</Paragraphs>
  <Slides>26</Slides>
  <Notes>24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26</vt:i4>
      </vt:variant>
    </vt:vector>
  </HeadingPairs>
  <TitlesOfParts>
    <vt:vector size="37" baseType="lpstr">
      <vt:lpstr>Arial</vt:lpstr>
      <vt:lpstr>Calibri</vt:lpstr>
      <vt:lpstr>Cambria</vt:lpstr>
      <vt:lpstr>Franklin Gothic Demi</vt:lpstr>
      <vt:lpstr>Franklin Gothic Medium</vt:lpstr>
      <vt:lpstr>Gill Sans MT</vt:lpstr>
      <vt:lpstr>Myriad Web Pro</vt:lpstr>
      <vt:lpstr>Times New Roman</vt:lpstr>
      <vt:lpstr>Wingdings</vt:lpstr>
      <vt:lpstr>APHL_PPTTemp_120814</vt:lpstr>
      <vt:lpstr>1_Office Theme</vt:lpstr>
      <vt:lpstr>Agents of Bioterrorism</vt:lpstr>
      <vt:lpstr>Yersinia pestis Biosafety Alert</vt:lpstr>
      <vt:lpstr>Geographic distribution </vt:lpstr>
      <vt:lpstr>Clinical Presentations of Plague</vt:lpstr>
      <vt:lpstr>   Bioterrorism </vt:lpstr>
      <vt:lpstr>Sentinel Laboratory Procedures for Y. pestis</vt:lpstr>
      <vt:lpstr>Sentinel Laboratory Procedures for Y. pestis</vt:lpstr>
      <vt:lpstr>PowerPoint Presentation</vt:lpstr>
      <vt:lpstr>Sentinel Laboratory Procedures for Y. pestis</vt:lpstr>
      <vt:lpstr>Sentinel Laboratory Procedures for Y. pestis</vt:lpstr>
      <vt:lpstr>Sentinel Laboratory Procedures for Y. pestis</vt:lpstr>
      <vt:lpstr>Sentinel Laboratory Procedures for Y. pestis</vt:lpstr>
      <vt:lpstr>PowerPoint Presentation</vt:lpstr>
      <vt:lpstr>PowerPoint Presentation</vt:lpstr>
      <vt:lpstr>PowerPoint Presentation</vt:lpstr>
      <vt:lpstr>Sentinel Laboratory Procedures for Y. pestis</vt:lpstr>
      <vt:lpstr>Sentinel Laboratory Procedures for Y. pestis</vt:lpstr>
      <vt:lpstr>Sentinel Laboratory Procedures for Y. pestis</vt:lpstr>
      <vt:lpstr>Sentinel Laboratory Procedures for Y. pestis</vt:lpstr>
      <vt:lpstr>Sentinel Laboratory Procedures for Y. pestis</vt:lpstr>
      <vt:lpstr>Sentinel Laboratory Procedures for Y. pestis</vt:lpstr>
      <vt:lpstr>Table 1: Differentiation of other important Yersinia species</vt:lpstr>
      <vt:lpstr>Similar Organisms Ruled out by Sentinel Procedures</vt:lpstr>
      <vt:lpstr>PowerPoint Presentation</vt:lpstr>
      <vt:lpstr>Sentinel Laboratory Procedures for Y. pestis</vt:lpstr>
      <vt:lpstr>PowerPoint Presentation</vt:lpstr>
    </vt:vector>
  </TitlesOfParts>
  <Company>Association of Public Health Laboratories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Albrecht, Kristy | APHL</dc:creator>
  <cp:lastModifiedBy>Moleta, Pamela | APHL</cp:lastModifiedBy>
  <cp:revision>16</cp:revision>
  <cp:lastPrinted>2014-11-25T16:01:43Z</cp:lastPrinted>
  <dcterms:created xsi:type="dcterms:W3CDTF">2019-05-14T14:22:52Z</dcterms:created>
  <dcterms:modified xsi:type="dcterms:W3CDTF">2020-07-27T16:37:43Z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0x0101006F71CFE22024D948A1D2C1A43FEDA1A4</vt:lpwstr>
  </property>
  <property fmtid="{D5CDD505-2E9C-101B-9397-08002B2CF9AE}" pid="3" name="_dlc_DocIdItemGuid">
    <vt:lpwstr>f4b3ab1c-9a2e-41d7-981a-7f3660de77ca</vt:lpwstr>
  </property>
</Properties>
</file>