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8"/>
  </p:notesMasterIdLst>
  <p:handoutMasterIdLst>
    <p:handoutMasterId r:id="rId89"/>
  </p:handoutMasterIdLst>
  <p:sldIdLst>
    <p:sldId id="299" r:id="rId59"/>
    <p:sldId id="270" r:id="rId60"/>
    <p:sldId id="271" r:id="rId61"/>
    <p:sldId id="272" r:id="rId62"/>
    <p:sldId id="273" r:id="rId63"/>
    <p:sldId id="274" r:id="rId64"/>
    <p:sldId id="275" r:id="rId65"/>
    <p:sldId id="276" r:id="rId66"/>
    <p:sldId id="277" r:id="rId67"/>
    <p:sldId id="278" r:id="rId68"/>
    <p:sldId id="279" r:id="rId69"/>
    <p:sldId id="280" r:id="rId70"/>
    <p:sldId id="281" r:id="rId71"/>
    <p:sldId id="282" r:id="rId72"/>
    <p:sldId id="283" r:id="rId73"/>
    <p:sldId id="284" r:id="rId74"/>
    <p:sldId id="285" r:id="rId75"/>
    <p:sldId id="286" r:id="rId76"/>
    <p:sldId id="287" r:id="rId77"/>
    <p:sldId id="288" r:id="rId78"/>
    <p:sldId id="289" r:id="rId79"/>
    <p:sldId id="290" r:id="rId80"/>
    <p:sldId id="291" r:id="rId81"/>
    <p:sldId id="292" r:id="rId82"/>
    <p:sldId id="293" r:id="rId83"/>
    <p:sldId id="294" r:id="rId84"/>
    <p:sldId id="295" r:id="rId85"/>
    <p:sldId id="296" r:id="rId86"/>
    <p:sldId id="297" r:id="rId87"/>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84" Type="http://schemas.openxmlformats.org/officeDocument/2006/relationships/slide" Target="slides/slide26.xml"/><Relationship Id="rId89" Type="http://schemas.openxmlformats.org/officeDocument/2006/relationships/handoutMaster" Target="handoutMasters/handoutMaster1.xml"/><Relationship Id="rId7" Type="http://schemas.openxmlformats.org/officeDocument/2006/relationships/customXml" Target="../customXml/item7.xml"/><Relationship Id="rId71" Type="http://schemas.openxmlformats.org/officeDocument/2006/relationships/slide" Target="slides/slide13.xml"/><Relationship Id="rId9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slide" Target="slides/slide21.xml"/><Relationship Id="rId87" Type="http://schemas.openxmlformats.org/officeDocument/2006/relationships/slide" Target="slides/slide29.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slide" Target="slides/slide24.xml"/><Relationship Id="rId90" Type="http://schemas.openxmlformats.org/officeDocument/2006/relationships/presProps" Target="presProps.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slide" Target="slides/slide27.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slide" Target="slides/slide28.xml"/><Relationship Id="rId4" Type="http://schemas.openxmlformats.org/officeDocument/2006/relationships/customXml" Target="../customXml/item4.xml"/><Relationship Id="rId9" Type="http://schemas.openxmlformats.org/officeDocument/2006/relationships/customXml" Target="../customXml/item9.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CF5927E0-6EC1-43CB-A416-6C8CA72ACBA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140328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5F3C197-2771-409E-AEAD-E72B401F5A2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719669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E7C77CC5-10B7-438F-A44B-1A5F67D61A7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901867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5A0D50E-3DDD-4164-8179-62A11AE8CE32}"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xfrm>
            <a:off x="973138" y="4560888"/>
            <a:ext cx="5418137" cy="4683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Here is the kind of growth you might see on sheep blood agar after 24 to 48 hours.  Growth on BAP becomes progressively weaker with subsequent subculture. </a:t>
            </a:r>
          </a:p>
        </p:txBody>
      </p:sp>
    </p:spTree>
    <p:extLst>
      <p:ext uri="{BB962C8B-B14F-4D97-AF65-F5344CB8AC3E}">
        <p14:creationId xmlns:p14="http://schemas.microsoft.com/office/powerpoint/2010/main" val="1968326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7A82F77-DDF0-4E6D-BB15-A5986EE4B04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315507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ChangeArrowheads="1" noTextEdit="1"/>
          </p:cNvSpPr>
          <p:nvPr>
            <p:ph type="sldImg"/>
          </p:nvPr>
        </p:nvSpPr>
        <p:spPr>
          <a:ln/>
        </p:spPr>
      </p:sp>
      <p:sp>
        <p:nvSpPr>
          <p:cNvPr id="137219" name="Notes Placeholder 2"/>
          <p:cNvSpPr>
            <a:spLocks noGrp="1"/>
          </p:cNvSpPr>
          <p:nvPr>
            <p:ph type="body" idx="1"/>
          </p:nvPr>
        </p:nvSpPr>
        <p:spPr>
          <a:xfrm>
            <a:off x="973138" y="4560888"/>
            <a:ext cx="7312025"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After 48hrs or more 1-2mm white to grey to bluish grey, opaque flat with an entire edge , smooth and shiny surface</a:t>
            </a:r>
          </a:p>
          <a:p>
            <a:endParaRPr lang="en-US" altLang="en-US" smtClean="0"/>
          </a:p>
        </p:txBody>
      </p:sp>
      <p:sp>
        <p:nvSpPr>
          <p:cNvPr id="137220"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B18423F-FCC5-471D-A361-0C276B3C8345}"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826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B4B0D7A-301A-47B4-8E29-5FBD646F62B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xfrm>
            <a:off x="973138" y="4560888"/>
            <a:ext cx="2513012"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 close-up of colonies after 72 hours.</a:t>
            </a:r>
          </a:p>
        </p:txBody>
      </p:sp>
    </p:spTree>
    <p:extLst>
      <p:ext uri="{BB962C8B-B14F-4D97-AF65-F5344CB8AC3E}">
        <p14:creationId xmlns:p14="http://schemas.microsoft.com/office/powerpoint/2010/main" val="3406713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ChangeArrowheads="1" noTextEdit="1"/>
          </p:cNvSpPr>
          <p:nvPr>
            <p:ph type="sldImg"/>
          </p:nvPr>
        </p:nvSpPr>
        <p:spPr>
          <a:ln/>
        </p:spPr>
      </p:sp>
      <p:sp>
        <p:nvSpPr>
          <p:cNvPr id="141315" name="Notes Placeholder 2"/>
          <p:cNvSpPr>
            <a:spLocks noGrp="1"/>
          </p:cNvSpPr>
          <p:nvPr>
            <p:ph type="body" idx="1"/>
          </p:nvPr>
        </p:nvSpPr>
        <p:spPr>
          <a:xfrm>
            <a:off x="973138" y="4560888"/>
            <a:ext cx="4924425"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Won’t grow on MAC or EMB plates BCYE- buffered charcoal yeast extract </a:t>
            </a:r>
          </a:p>
        </p:txBody>
      </p:sp>
      <p:sp>
        <p:nvSpPr>
          <p:cNvPr id="141316"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DCFAE2F-13D9-4772-8FC1-CE59D0F39C3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359570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ChangeArrowheads="1" noTextEdit="1"/>
          </p:cNvSpPr>
          <p:nvPr>
            <p:ph type="sldImg"/>
          </p:nvPr>
        </p:nvSpPr>
        <p:spPr>
          <a:ln/>
        </p:spPr>
      </p:sp>
      <p:sp>
        <p:nvSpPr>
          <p:cNvPr id="143363" name="Notes Placeholder 2"/>
          <p:cNvSpPr>
            <a:spLocks noGrp="1"/>
          </p:cNvSpPr>
          <p:nvPr>
            <p:ph type="body" idx="1"/>
          </p:nvPr>
        </p:nvSpPr>
        <p:spPr>
          <a:xfrm>
            <a:off x="973138" y="4560888"/>
            <a:ext cx="13923962"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Remember plates should be taped shut and all subsequent work to be performed in the BSC  with Biosafety level III practices , further identification should not be attempted with commercial automated or kit identifications</a:t>
            </a:r>
          </a:p>
          <a:p>
            <a:endParaRPr lang="en-US" altLang="en-US" smtClean="0"/>
          </a:p>
        </p:txBody>
      </p:sp>
      <p:sp>
        <p:nvSpPr>
          <p:cNvPr id="143364"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56AA1FE-D39E-4E95-B262-83F2C530B96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39173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35A940A-7B55-49C0-99C2-693CD6A1C49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971368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E8336EE3-3C94-4368-976E-8D2AFD06732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617692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ChangeArrowheads="1" noTextEdit="1"/>
          </p:cNvSpPr>
          <p:nvPr>
            <p:ph type="sldImg"/>
          </p:nvPr>
        </p:nvSpPr>
        <p:spPr>
          <a:ln/>
        </p:spPr>
      </p:sp>
      <p:sp>
        <p:nvSpPr>
          <p:cNvPr id="111619" name="Notes Placeholder 2"/>
          <p:cNvSpPr>
            <a:spLocks noGrp="1"/>
          </p:cNvSpPr>
          <p:nvPr>
            <p:ph type="body" idx="1"/>
          </p:nvPr>
        </p:nvSpPr>
        <p:spPr>
          <a:xfrm>
            <a:off x="973138" y="4560888"/>
            <a:ext cx="55070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Most patients have a recent history of animal contact (bite, scratch) or arthropod bite. </a:t>
            </a:r>
          </a:p>
        </p:txBody>
      </p:sp>
      <p:sp>
        <p:nvSpPr>
          <p:cNvPr id="111620"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308174A-CA56-4AB2-AD5E-B4ED6F9C77E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5552587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E0E4A30D-7901-480F-A456-FCAEE04FD3C1}"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184398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697CA6E-7F00-4B5C-B65E-F163B76E4CF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3603" name="Rectangle 2"/>
          <p:cNvSpPr>
            <a:spLocks noGrp="1" noRot="1" noChangeAspect="1" noChangeArrowheads="1" noTextEdit="1"/>
          </p:cNvSpPr>
          <p:nvPr>
            <p:ph type="sldImg"/>
          </p:nvPr>
        </p:nvSpPr>
        <p:spPr>
          <a:xfrm>
            <a:off x="455613" y="720725"/>
            <a:ext cx="6400800" cy="3600450"/>
          </a:xfrm>
          <a:ln/>
        </p:spPr>
      </p:sp>
      <p:sp>
        <p:nvSpPr>
          <p:cNvPr id="153604" name="Rectangle 3"/>
          <p:cNvSpPr>
            <a:spLocks noGrp="1" noChangeArrowheads="1"/>
          </p:cNvSpPr>
          <p:nvPr>
            <p:ph type="body" idx="1"/>
          </p:nvPr>
        </p:nvSpPr>
        <p:spPr>
          <a:xfrm>
            <a:off x="973138" y="4560888"/>
            <a:ext cx="236537"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 </a:t>
            </a:r>
          </a:p>
        </p:txBody>
      </p:sp>
    </p:spTree>
    <p:extLst>
      <p:ext uri="{BB962C8B-B14F-4D97-AF65-F5344CB8AC3E}">
        <p14:creationId xmlns:p14="http://schemas.microsoft.com/office/powerpoint/2010/main" val="3948110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ChangeArrowheads="1" noTextEdit="1"/>
          </p:cNvSpPr>
          <p:nvPr>
            <p:ph type="sldImg"/>
          </p:nvPr>
        </p:nvSpPr>
        <p:spPr>
          <a:ln/>
        </p:spPr>
      </p:sp>
      <p:sp>
        <p:nvSpPr>
          <p:cNvPr id="155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5565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CB24ED04-6871-43EF-95F3-B28AE489F30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39493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ChangeArrowheads="1" noTextEdit="1"/>
          </p:cNvSpPr>
          <p:nvPr>
            <p:ph type="sldImg"/>
          </p:nvPr>
        </p:nvSpPr>
        <p:spPr>
          <a:ln/>
        </p:spPr>
      </p:sp>
      <p:sp>
        <p:nvSpPr>
          <p:cNvPr id="157699" name="Notes Placeholder 2"/>
          <p:cNvSpPr>
            <a:spLocks noGrp="1"/>
          </p:cNvSpPr>
          <p:nvPr>
            <p:ph type="body" idx="1"/>
          </p:nvPr>
        </p:nvSpPr>
        <p:spPr>
          <a:xfrm>
            <a:off x="973138" y="4560888"/>
            <a:ext cx="13230225" cy="1244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Telll them ON ASM website - </a:t>
            </a:r>
            <a:r>
              <a:rPr lang="en-US" altLang="en-US" b="1" smtClean="0"/>
              <a:t>Note: Biochemical test procedures and quality control instructions can be found at the end of the </a:t>
            </a:r>
            <a:r>
              <a:rPr lang="en-US" altLang="en-US" b="1" i="1" smtClean="0"/>
              <a:t>General Recommendation and Biochemical Testing Procedures document. </a:t>
            </a:r>
          </a:p>
          <a:p>
            <a:endParaRPr lang="en-US" altLang="en-US" b="1" i="1" smtClean="0"/>
          </a:p>
          <a:p>
            <a:endParaRPr lang="en-US" altLang="en-US" b="1" i="1" smtClean="0"/>
          </a:p>
          <a:p>
            <a:r>
              <a:rPr lang="en-US" altLang="en-US" b="1" i="1" smtClean="0"/>
              <a:t>End of presentation add this for protocols and procedures .</a:t>
            </a:r>
            <a:endParaRPr lang="en-US" altLang="en-US" smtClean="0"/>
          </a:p>
        </p:txBody>
      </p:sp>
      <p:sp>
        <p:nvSpPr>
          <p:cNvPr id="157700"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7613A0DA-FA52-490F-BE73-85F5AAAD38F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74574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A804355-8E96-4C55-B51F-9AD67472FB8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557275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91E68BA-9788-4F6D-9AB4-F7C46706222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872581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ChangeArrowheads="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3668" name="Slide Number Placeholder 3"/>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7F78EA2-B2CA-4E2E-ABC3-E01E4A74AE1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282481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ChangeArrowheads="1" noTextEdit="1"/>
          </p:cNvSpPr>
          <p:nvPr>
            <p:ph type="sldImg"/>
          </p:nvPr>
        </p:nvSpPr>
        <p:spPr>
          <a:ln/>
        </p:spPr>
      </p:sp>
      <p:sp>
        <p:nvSpPr>
          <p:cNvPr id="1157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5716"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EDFF7753-B01D-4169-B393-6DC486B97DF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201160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ChangeArrowheads="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8788"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4A1AA46E-5631-4689-8686-D1DEDC4EFDB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98775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6D98E6A9-556C-45D8-963F-234DEF5D6E8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417989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C65EA81-DD02-4365-A4C7-6255F76B69F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xfrm>
            <a:off x="973138" y="4560888"/>
            <a:ext cx="623728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Use extreme caution when performing the catalase test to avoid exposure to the aerosol produced.</a:t>
            </a:r>
          </a:p>
        </p:txBody>
      </p:sp>
    </p:spTree>
    <p:extLst>
      <p:ext uri="{BB962C8B-B14F-4D97-AF65-F5344CB8AC3E}">
        <p14:creationId xmlns:p14="http://schemas.microsoft.com/office/powerpoint/2010/main" val="4067139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05DB4CF-C1A5-4683-9778-167DF17FA3C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xfrm>
            <a:off x="973138" y="4560888"/>
            <a:ext cx="7407275"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Smaller than H. influenzae and bipolar staining isn’t a distinct feature 0.2-0.5 micrometers by 0.7 to 1.0 micrometers</a:t>
            </a:r>
          </a:p>
        </p:txBody>
      </p:sp>
    </p:spTree>
    <p:extLst>
      <p:ext uri="{BB962C8B-B14F-4D97-AF65-F5344CB8AC3E}">
        <p14:creationId xmlns:p14="http://schemas.microsoft.com/office/powerpoint/2010/main" val="4077054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7BAFEC63-361A-4068-925C-1F59C157BC1D}"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xfrm>
            <a:off x="973138" y="4560888"/>
            <a:ext cx="7407275"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Smaller than H. influenzae and bipolar staining isn’t a distinct feature 0.2-0.5 micrometers by 0.7 to 1.0 micrometers</a:t>
            </a:r>
          </a:p>
          <a:p>
            <a:endParaRPr lang="en-US" altLang="en-US" smtClean="0"/>
          </a:p>
        </p:txBody>
      </p:sp>
    </p:spTree>
    <p:extLst>
      <p:ext uri="{BB962C8B-B14F-4D97-AF65-F5344CB8AC3E}">
        <p14:creationId xmlns:p14="http://schemas.microsoft.com/office/powerpoint/2010/main" val="1535752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38638946"/>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8308874"/>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2"/>
            <a:ext cx="10972800" cy="4525963"/>
          </a:xfrm>
        </p:spPr>
        <p:txBody>
          <a:bodyPr/>
          <a:lstStyle/>
          <a:p>
            <a:pPr lvl="0"/>
            <a:r>
              <a:rPr lang="en-US" noProof="0"/>
              <a:t>Click icon to add table</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73073653"/>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 id="2147483668" r:id="rId12"/>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0.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2.bin"/><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7772400" cy="661720"/>
          </a:xfrm>
        </p:spPr>
        <p:txBody>
          <a:bodyPr/>
          <a:lstStyle/>
          <a:p>
            <a:r>
              <a:rPr lang="en-US" dirty="0" smtClean="0"/>
              <a:t>Agents of Bioterrorism</a:t>
            </a:r>
            <a:endParaRPr lang="en-US" dirty="0"/>
          </a:p>
        </p:txBody>
      </p:sp>
      <p:sp>
        <p:nvSpPr>
          <p:cNvPr id="5" name="Subtitle 4"/>
          <p:cNvSpPr>
            <a:spLocks noGrp="1"/>
          </p:cNvSpPr>
          <p:nvPr>
            <p:ph type="subTitle" idx="1"/>
          </p:nvPr>
        </p:nvSpPr>
        <p:spPr>
          <a:xfrm>
            <a:off x="609600" y="3499994"/>
            <a:ext cx="8534400" cy="538609"/>
          </a:xfrm>
        </p:spPr>
        <p:txBody>
          <a:bodyPr/>
          <a:lstStyle/>
          <a:p>
            <a:pPr fontAlgn="base">
              <a:spcAft>
                <a:spcPct val="0"/>
              </a:spcAft>
              <a:buClr>
                <a:srgbClr val="FFFF99"/>
              </a:buClr>
              <a:buSzPct val="70000"/>
              <a:defRPr/>
            </a:pPr>
            <a:r>
              <a:rPr lang="en-US" i="1" kern="0" dirty="0"/>
              <a:t>Francisella </a:t>
            </a:r>
            <a:r>
              <a:rPr lang="en-US" i="1" kern="0" dirty="0" smtClean="0"/>
              <a:t>tularensis: </a:t>
            </a:r>
            <a:r>
              <a:rPr lang="en-US" kern="0" dirty="0" smtClean="0"/>
              <a:t>Tularemia</a:t>
            </a:r>
            <a:endParaRPr lang="en-US" dirty="0"/>
          </a:p>
        </p:txBody>
      </p:sp>
    </p:spTree>
    <p:extLst>
      <p:ext uri="{BB962C8B-B14F-4D97-AF65-F5344CB8AC3E}">
        <p14:creationId xmlns:p14="http://schemas.microsoft.com/office/powerpoint/2010/main" val="23142448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6E30AD6-4EB3-425F-AB41-C429C8EC60F0}"/>
              </a:ext>
            </a:extLst>
          </p:cNvPr>
          <p:cNvSpPr>
            <a:spLocks noGrp="1" noChangeArrowheads="1"/>
          </p:cNvSpPr>
          <p:nvPr>
            <p:ph type="title"/>
          </p:nvPr>
        </p:nvSpPr>
        <p:spPr>
          <a:xfrm>
            <a:off x="1066800" y="274638"/>
            <a:ext cx="10591800" cy="1277273"/>
          </a:xfrm>
        </p:spPr>
        <p:txBody>
          <a:bodyPr/>
          <a:lstStyle/>
          <a:p>
            <a:pPr algn="l" eaLnBrk="1" hangingPunct="1">
              <a:defRPr/>
            </a:pPr>
            <a:r>
              <a:rPr lang="en-US" b="0" dirty="0"/>
              <a:t>Sentinel Laboratory Procedures for </a:t>
            </a:r>
            <a:r>
              <a:rPr lang="en-US" b="0" i="1" dirty="0"/>
              <a:t>F. tularensis</a:t>
            </a:r>
          </a:p>
        </p:txBody>
      </p:sp>
      <p:sp>
        <p:nvSpPr>
          <p:cNvPr id="61442" name="Rectangle 1027">
            <a:extLst>
              <a:ext uri="{FF2B5EF4-FFF2-40B4-BE49-F238E27FC236}">
                <a16:creationId xmlns:a16="http://schemas.microsoft.com/office/drawing/2014/main" id="{557EF57F-E2D3-48C2-B6E5-3D37E5CE7ECA}"/>
              </a:ext>
            </a:extLst>
          </p:cNvPr>
          <p:cNvSpPr>
            <a:spLocks noGrp="1" noChangeArrowheads="1"/>
          </p:cNvSpPr>
          <p:nvPr>
            <p:ph idx="1"/>
          </p:nvPr>
        </p:nvSpPr>
        <p:spPr>
          <a:xfrm>
            <a:off x="1865314" y="2009776"/>
            <a:ext cx="8497887" cy="2739211"/>
          </a:xfrm>
        </p:spPr>
        <p:txBody>
          <a:bodyPr/>
          <a:lstStyle/>
          <a:p>
            <a:pPr>
              <a:defRPr/>
            </a:pPr>
            <a:r>
              <a:rPr lang="en-US" sz="2800" dirty="0"/>
              <a:t>Gram Stain Morphology</a:t>
            </a:r>
          </a:p>
          <a:p>
            <a:pPr>
              <a:defRPr/>
            </a:pPr>
            <a:endParaRPr lang="en-US" sz="1600" u="sng" dirty="0"/>
          </a:p>
          <a:p>
            <a:pPr lvl="1">
              <a:buFont typeface="Arial" panose="020B0604020202020204" pitchFamily="34" charset="0"/>
              <a:buChar char="•"/>
              <a:defRPr/>
            </a:pPr>
            <a:r>
              <a:rPr lang="en-US" sz="2400" b="1" dirty="0"/>
              <a:t>Very small </a:t>
            </a:r>
            <a:r>
              <a:rPr lang="en-US" sz="2400" dirty="0"/>
              <a:t>Gram negative </a:t>
            </a:r>
            <a:r>
              <a:rPr lang="en-US" sz="2400" dirty="0" err="1"/>
              <a:t>coccobacillus</a:t>
            </a:r>
            <a:endParaRPr lang="en-US" sz="2400" dirty="0"/>
          </a:p>
          <a:p>
            <a:pPr lvl="1">
              <a:buFont typeface="Arial" panose="020B0604020202020204" pitchFamily="34" charset="0"/>
              <a:buChar char="•"/>
              <a:defRPr/>
            </a:pPr>
            <a:endParaRPr lang="en-US" sz="1600" dirty="0"/>
          </a:p>
          <a:p>
            <a:pPr lvl="1">
              <a:buFont typeface="Arial" panose="020B0604020202020204" pitchFamily="34" charset="0"/>
              <a:buChar char="•"/>
              <a:defRPr/>
            </a:pPr>
            <a:r>
              <a:rPr lang="en-US" sz="2400" dirty="0"/>
              <a:t>May stain weakly</a:t>
            </a:r>
          </a:p>
          <a:p>
            <a:pPr lvl="1">
              <a:buFont typeface="Arial" panose="020B0604020202020204" pitchFamily="34" charset="0"/>
              <a:buChar char="•"/>
              <a:defRPr/>
            </a:pPr>
            <a:endParaRPr lang="en-US" sz="1600" dirty="0"/>
          </a:p>
          <a:p>
            <a:pPr lvl="1">
              <a:buFont typeface="Arial" panose="020B0604020202020204" pitchFamily="34" charset="0"/>
              <a:buChar char="•"/>
              <a:defRPr/>
            </a:pPr>
            <a:r>
              <a:rPr lang="en-US" sz="2400" dirty="0"/>
              <a:t>Often difficult to see individual cells</a:t>
            </a:r>
          </a:p>
        </p:txBody>
      </p:sp>
    </p:spTree>
    <p:extLst>
      <p:ext uri="{BB962C8B-B14F-4D97-AF65-F5344CB8AC3E}">
        <p14:creationId xmlns:p14="http://schemas.microsoft.com/office/powerpoint/2010/main" val="3798255009"/>
      </p:ext>
    </p:extLst>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11" descr="Ft_gram"/>
          <p:cNvPicPr>
            <a:picLocks noChangeAspect="1" noChangeArrowheads="1"/>
          </p:cNvPicPr>
          <p:nvPr/>
        </p:nvPicPr>
        <p:blipFill>
          <a:blip r:embed="rId3">
            <a:lum contrast="18000"/>
            <a:extLst>
              <a:ext uri="{28A0092B-C50C-407E-A947-70E740481C1C}">
                <a14:useLocalDpi xmlns:a14="http://schemas.microsoft.com/office/drawing/2010/main" val="0"/>
              </a:ext>
            </a:extLst>
          </a:blip>
          <a:srcRect l="4205" r="2524" b="2438"/>
          <a:stretch>
            <a:fillRect/>
          </a:stretch>
        </p:blipFill>
        <p:spPr bwMode="auto">
          <a:xfrm>
            <a:off x="4529139" y="2846388"/>
            <a:ext cx="5126037" cy="33067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5956" name="Picture 12" descr="Francisella tularensis is gram-negative in its staining morpholo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3289" y="2039938"/>
            <a:ext cx="3984625" cy="3194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a:xfrm>
            <a:off x="1371600" y="274638"/>
            <a:ext cx="10515600" cy="1277273"/>
          </a:xfrm>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1671044572"/>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5747" name="Rectangle 3">
            <a:extLst>
              <a:ext uri="{FF2B5EF4-FFF2-40B4-BE49-F238E27FC236}">
                <a16:creationId xmlns:a16="http://schemas.microsoft.com/office/drawing/2014/main" id="{BB208100-7EE5-4E90-A78C-9235C99AF724}"/>
              </a:ext>
            </a:extLst>
          </p:cNvPr>
          <p:cNvSpPr>
            <a:spLocks noGrp="1" noChangeArrowheads="1"/>
          </p:cNvSpPr>
          <p:nvPr>
            <p:ph idx="1"/>
          </p:nvPr>
        </p:nvSpPr>
        <p:spPr>
          <a:xfrm>
            <a:off x="1865313" y="1665289"/>
            <a:ext cx="8894762" cy="5029069"/>
          </a:xfrm>
        </p:spPr>
        <p:txBody>
          <a:bodyPr/>
          <a:lstStyle/>
          <a:p>
            <a:pPr eaLnBrk="1" hangingPunct="1">
              <a:buFont typeface="Wingdings" panose="05000000000000000000" pitchFamily="2" charset="2"/>
              <a:buNone/>
              <a:defRPr/>
            </a:pPr>
            <a:r>
              <a:rPr lang="en-US" sz="2800" u="sng" dirty="0"/>
              <a:t>Culture characteristics</a:t>
            </a:r>
          </a:p>
          <a:p>
            <a:pPr eaLnBrk="1" hangingPunct="1">
              <a:defRPr/>
            </a:pPr>
            <a:endParaRPr lang="en-US" sz="1600" dirty="0"/>
          </a:p>
          <a:p>
            <a:pPr lvl="1" eaLnBrk="1" hangingPunct="1">
              <a:spcBef>
                <a:spcPts val="0"/>
              </a:spcBef>
              <a:buFont typeface="Arial" panose="020B0604020202020204" pitchFamily="34" charset="0"/>
              <a:buChar char="•"/>
              <a:defRPr/>
            </a:pPr>
            <a:r>
              <a:rPr lang="en-US" sz="2400" dirty="0"/>
              <a:t>Slow growing, nutritionally fastidious</a:t>
            </a:r>
          </a:p>
          <a:p>
            <a:pPr lvl="1" eaLnBrk="1" hangingPunct="1">
              <a:spcBef>
                <a:spcPts val="0"/>
              </a:spcBef>
              <a:buFont typeface="Arial" panose="020B0604020202020204" pitchFamily="34" charset="0"/>
              <a:buChar char="•"/>
              <a:defRPr/>
            </a:pPr>
            <a:endParaRPr lang="en-US" sz="1600" dirty="0"/>
          </a:p>
          <a:p>
            <a:pPr lvl="1" eaLnBrk="1" hangingPunct="1">
              <a:spcBef>
                <a:spcPts val="0"/>
              </a:spcBef>
              <a:buFont typeface="Arial" panose="020B0604020202020204" pitchFamily="34" charset="0"/>
              <a:buChar char="•"/>
              <a:defRPr/>
            </a:pPr>
            <a:r>
              <a:rPr lang="en-US" sz="2400" dirty="0"/>
              <a:t>Grows on BAP initially, poorly or not at all on subculture</a:t>
            </a:r>
          </a:p>
          <a:p>
            <a:pPr lvl="1" eaLnBrk="1" hangingPunct="1">
              <a:spcBef>
                <a:spcPts val="0"/>
              </a:spcBef>
              <a:buFont typeface="Arial" panose="020B0604020202020204" pitchFamily="34" charset="0"/>
              <a:buChar char="•"/>
              <a:defRPr/>
            </a:pPr>
            <a:endParaRPr lang="en-US" sz="2400" dirty="0"/>
          </a:p>
          <a:p>
            <a:pPr lvl="1" eaLnBrk="1" hangingPunct="1">
              <a:spcBef>
                <a:spcPts val="0"/>
              </a:spcBef>
              <a:buFont typeface="Arial" panose="020B0604020202020204" pitchFamily="34" charset="0"/>
              <a:buChar char="•"/>
              <a:defRPr/>
            </a:pPr>
            <a:r>
              <a:rPr lang="en-US" sz="2400" dirty="0">
                <a:latin typeface="Calibri" panose="020F0502020204030204" pitchFamily="34" charset="0"/>
              </a:rPr>
              <a:t>Grows on CHOC but not BAP in 24h or it grows better on CHOC than on BAP in 48 hours</a:t>
            </a:r>
            <a:endParaRPr lang="en-US" sz="2400" dirty="0"/>
          </a:p>
          <a:p>
            <a:pPr lvl="1" eaLnBrk="1" hangingPunct="1">
              <a:spcBef>
                <a:spcPts val="0"/>
              </a:spcBef>
              <a:buFont typeface="Arial" panose="020B0604020202020204" pitchFamily="34" charset="0"/>
              <a:buChar char="•"/>
              <a:defRPr/>
            </a:pPr>
            <a:endParaRPr lang="en-US" sz="1600" dirty="0"/>
          </a:p>
          <a:p>
            <a:pPr lvl="1" eaLnBrk="1" hangingPunct="1">
              <a:spcBef>
                <a:spcPts val="0"/>
              </a:spcBef>
              <a:buFont typeface="Arial" panose="020B0604020202020204" pitchFamily="34" charset="0"/>
              <a:buChar char="•"/>
              <a:defRPr/>
            </a:pPr>
            <a:r>
              <a:rPr lang="en-US" sz="2400" dirty="0" err="1"/>
              <a:t>Cysteine</a:t>
            </a:r>
            <a:r>
              <a:rPr lang="en-US" sz="2400" dirty="0"/>
              <a:t>-enriched media such as CHOC, TM, BCYE, </a:t>
            </a:r>
            <a:r>
              <a:rPr lang="en-US" sz="2400" dirty="0" err="1"/>
              <a:t>thioglycollate</a:t>
            </a:r>
            <a:r>
              <a:rPr lang="en-US" sz="2400" dirty="0"/>
              <a:t> broth support subculture</a:t>
            </a:r>
          </a:p>
          <a:p>
            <a:pPr lvl="1" eaLnBrk="1" hangingPunct="1">
              <a:spcBef>
                <a:spcPts val="0"/>
              </a:spcBef>
              <a:buFont typeface="Arial" panose="020B0604020202020204" pitchFamily="34" charset="0"/>
              <a:buChar char="•"/>
              <a:defRPr/>
            </a:pPr>
            <a:endParaRPr lang="en-US" sz="1600" dirty="0"/>
          </a:p>
          <a:p>
            <a:pPr lvl="1" eaLnBrk="1" hangingPunct="1">
              <a:spcBef>
                <a:spcPts val="0"/>
              </a:spcBef>
              <a:buFont typeface="Arial" panose="020B0604020202020204" pitchFamily="34" charset="0"/>
              <a:buChar char="•"/>
              <a:defRPr/>
            </a:pPr>
            <a:r>
              <a:rPr lang="en-US" sz="2400" dirty="0"/>
              <a:t>Will  NOT grow on MAC or EMB plates</a:t>
            </a:r>
          </a:p>
          <a:p>
            <a:pPr lvl="1" eaLnBrk="1" hangingPunct="1">
              <a:buFont typeface="Wingdings" panose="05000000000000000000" pitchFamily="2" charset="2"/>
              <a:buNone/>
              <a:defRPr/>
            </a:pPr>
            <a:endParaRPr lang="en-US" dirty="0"/>
          </a:p>
        </p:txBody>
      </p:sp>
      <p:sp>
        <p:nvSpPr>
          <p:cNvPr id="8"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3994615938"/>
      </p:ext>
    </p:extLst>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7">
            <a:extLst>
              <a:ext uri="{FF2B5EF4-FFF2-40B4-BE49-F238E27FC236}">
                <a16:creationId xmlns:a16="http://schemas.microsoft.com/office/drawing/2014/main" id="{29B8EC7A-EA81-434F-A110-6E95686F2E4F}"/>
              </a:ext>
            </a:extLst>
          </p:cNvPr>
          <p:cNvSpPr>
            <a:spLocks noGrp="1" noChangeArrowheads="1"/>
          </p:cNvSpPr>
          <p:nvPr>
            <p:ph idx="1"/>
          </p:nvPr>
        </p:nvSpPr>
        <p:spPr>
          <a:xfrm>
            <a:off x="1865313" y="2009775"/>
            <a:ext cx="8591550" cy="3390900"/>
          </a:xfrm>
        </p:spPr>
        <p:txBody>
          <a:bodyPr/>
          <a:lstStyle/>
          <a:p>
            <a:pPr eaLnBrk="1" hangingPunct="1">
              <a:buClr>
                <a:schemeClr val="bg2">
                  <a:lumMod val="10000"/>
                  <a:lumOff val="90000"/>
                </a:schemeClr>
              </a:buClr>
              <a:buFont typeface="Wingdings" panose="05000000000000000000" pitchFamily="2" charset="2"/>
              <a:buNone/>
              <a:defRPr/>
            </a:pPr>
            <a:r>
              <a:rPr lang="en-US" sz="2800" u="sng" dirty="0"/>
              <a:t>Colonies on BAP @ 35</a:t>
            </a:r>
            <a:r>
              <a:rPr lang="en-US" sz="2800" u="sng" dirty="0">
                <a:cs typeface="Lucida Sans Unicode" pitchFamily="34" charset="0"/>
              </a:rPr>
              <a:t>° C  </a:t>
            </a:r>
            <a:endParaRPr lang="en-US" sz="2800" u="sng" dirty="0"/>
          </a:p>
          <a:p>
            <a:pPr eaLnBrk="1" hangingPunct="1">
              <a:buFont typeface="Wingdings" panose="05000000000000000000" pitchFamily="2" charset="2"/>
              <a:buNone/>
              <a:defRPr/>
            </a:pPr>
            <a:endParaRPr lang="en-US" sz="1600" u="sng" dirty="0"/>
          </a:p>
          <a:p>
            <a:pPr lvl="1" eaLnBrk="1" hangingPunct="1">
              <a:buClr>
                <a:srgbClr val="FFFF99"/>
              </a:buClr>
              <a:buSzPct val="100000"/>
              <a:buFont typeface="Wingdings" panose="05000000000000000000" pitchFamily="2" charset="2"/>
              <a:buChar char="§"/>
              <a:defRPr/>
            </a:pPr>
            <a:r>
              <a:rPr lang="en-US" dirty="0"/>
              <a:t>After 18</a:t>
            </a:r>
            <a:r>
              <a:rPr lang="en-US" dirty="0">
                <a:cs typeface="Lucida Sans Unicode" pitchFamily="34" charset="0"/>
              </a:rPr>
              <a:t> to 24 hrs: pin-point</a:t>
            </a:r>
            <a:r>
              <a:rPr lang="en-US" dirty="0"/>
              <a:t>, translucent colonies usually too small to be seen individually</a:t>
            </a:r>
          </a:p>
          <a:p>
            <a:pPr lvl="1" eaLnBrk="1" hangingPunct="1">
              <a:buClr>
                <a:srgbClr val="FFFF99"/>
              </a:buClr>
              <a:buSzPct val="100000"/>
              <a:buFont typeface="Wingdings" panose="05000000000000000000" pitchFamily="2" charset="2"/>
              <a:buChar char="§"/>
              <a:defRPr/>
            </a:pPr>
            <a:endParaRPr lang="en-US" sz="1600" dirty="0"/>
          </a:p>
          <a:p>
            <a:pPr lvl="1" eaLnBrk="1" hangingPunct="1">
              <a:buClr>
                <a:srgbClr val="FFFF99"/>
              </a:buClr>
              <a:buSzPct val="100000"/>
              <a:buFont typeface="Wingdings" panose="05000000000000000000" pitchFamily="2" charset="2"/>
              <a:buChar char="§"/>
              <a:defRPr/>
            </a:pPr>
            <a:r>
              <a:rPr lang="en-US" dirty="0"/>
              <a:t>After 48 hrs: &lt;1 mm, gray-white, opaque, no </a:t>
            </a:r>
            <a:r>
              <a:rPr lang="en-US" dirty="0" err="1"/>
              <a:t>hemolysis</a:t>
            </a:r>
            <a:endParaRPr lang="en-US" dirty="0"/>
          </a:p>
          <a:p>
            <a:pPr lvl="1" eaLnBrk="1" hangingPunct="1">
              <a:buFont typeface="Wingdings" panose="05000000000000000000" pitchFamily="2" charset="2"/>
              <a:buNone/>
              <a:defRPr/>
            </a:pPr>
            <a:endParaRPr lang="en-US" dirty="0"/>
          </a:p>
        </p:txBody>
      </p:sp>
      <p:sp>
        <p:nvSpPr>
          <p:cNvPr id="8"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1411950891"/>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7"/>
          <p:cNvSpPr txBox="1">
            <a:spLocks noChangeArrowheads="1"/>
          </p:cNvSpPr>
          <p:nvPr/>
        </p:nvSpPr>
        <p:spPr bwMode="auto">
          <a:xfrm>
            <a:off x="2927351" y="5675313"/>
            <a:ext cx="17430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ClrTx/>
              <a:buSzTx/>
              <a:buNone/>
            </a:pPr>
            <a:r>
              <a:rPr lang="en-US" altLang="en-US" sz="2800" baseline="-25000">
                <a:solidFill>
                  <a:srgbClr val="FFFFFF"/>
                </a:solidFill>
                <a:cs typeface="Arial" panose="020B0604020202020204" pitchFamily="34" charset="0"/>
              </a:rPr>
              <a:t>24 hours</a:t>
            </a:r>
          </a:p>
        </p:txBody>
      </p:sp>
      <p:pic>
        <p:nvPicPr>
          <p:cNvPr id="132100" name="Picture 13"/>
          <p:cNvPicPr>
            <a:picLocks noChangeAspect="1" noChangeArrowheads="1"/>
          </p:cNvPicPr>
          <p:nvPr/>
        </p:nvPicPr>
        <p:blipFill>
          <a:blip r:embed="rId3">
            <a:extLst>
              <a:ext uri="{28A0092B-C50C-407E-A947-70E740481C1C}">
                <a14:useLocalDpi xmlns:a14="http://schemas.microsoft.com/office/drawing/2010/main" val="0"/>
              </a:ext>
            </a:extLst>
          </a:blip>
          <a:srcRect r="49225" b="1189"/>
          <a:stretch>
            <a:fillRect/>
          </a:stretch>
        </p:blipFill>
        <p:spPr bwMode="auto">
          <a:xfrm>
            <a:off x="1881189" y="2365376"/>
            <a:ext cx="3151187" cy="3178175"/>
          </a:xfrm>
          <a:prstGeom prst="rect">
            <a:avLst/>
          </a:prstGeom>
          <a:noFill/>
          <a:ln w="952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132101" name="Picture 14"/>
          <p:cNvPicPr>
            <a:picLocks noChangeAspect="1" noChangeArrowheads="1"/>
          </p:cNvPicPr>
          <p:nvPr/>
        </p:nvPicPr>
        <p:blipFill>
          <a:blip r:embed="rId4">
            <a:extLst>
              <a:ext uri="{28A0092B-C50C-407E-A947-70E740481C1C}">
                <a14:useLocalDpi xmlns:a14="http://schemas.microsoft.com/office/drawing/2010/main" val="0"/>
              </a:ext>
            </a:extLst>
          </a:blip>
          <a:srcRect r="49501" b="398"/>
          <a:stretch>
            <a:fillRect/>
          </a:stretch>
        </p:blipFill>
        <p:spPr bwMode="auto">
          <a:xfrm>
            <a:off x="5553075" y="2371725"/>
            <a:ext cx="3143250" cy="3170238"/>
          </a:xfrm>
          <a:prstGeom prst="rect">
            <a:avLst/>
          </a:prstGeom>
          <a:noFill/>
          <a:ln w="952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32102" name="Text Box 15"/>
          <p:cNvSpPr txBox="1">
            <a:spLocks noChangeArrowheads="1"/>
          </p:cNvSpPr>
          <p:nvPr/>
        </p:nvSpPr>
        <p:spPr bwMode="auto">
          <a:xfrm>
            <a:off x="6850064" y="5716588"/>
            <a:ext cx="17430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ClrTx/>
              <a:buSzTx/>
              <a:buNone/>
            </a:pPr>
            <a:r>
              <a:rPr lang="en-US" altLang="en-US" sz="2800" baseline="-25000">
                <a:solidFill>
                  <a:srgbClr val="FFFFFF"/>
                </a:solidFill>
                <a:cs typeface="Arial" panose="020B0604020202020204" pitchFamily="34" charset="0"/>
              </a:rPr>
              <a:t>48 hours</a:t>
            </a:r>
          </a:p>
        </p:txBody>
      </p:sp>
      <p:sp>
        <p:nvSpPr>
          <p:cNvPr id="132103" name="Text Box 16"/>
          <p:cNvSpPr txBox="1">
            <a:spLocks noChangeArrowheads="1"/>
          </p:cNvSpPr>
          <p:nvPr/>
        </p:nvSpPr>
        <p:spPr bwMode="auto">
          <a:xfrm>
            <a:off x="9202739" y="3386138"/>
            <a:ext cx="17430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800" baseline="-25000">
                <a:solidFill>
                  <a:srgbClr val="FFFFFF"/>
                </a:solidFill>
                <a:cs typeface="Arial" panose="020B0604020202020204" pitchFamily="34" charset="0"/>
              </a:rPr>
              <a:t>Growth on sheep blood agar @ 35C</a:t>
            </a:r>
          </a:p>
        </p:txBody>
      </p:sp>
      <p:sp>
        <p:nvSpPr>
          <p:cNvPr id="12"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1356167033"/>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7">
            <a:extLst>
              <a:ext uri="{FF2B5EF4-FFF2-40B4-BE49-F238E27FC236}">
                <a16:creationId xmlns:a16="http://schemas.microsoft.com/office/drawing/2014/main" id="{661E405A-C4FE-4BAE-91A9-108D998EE88F}"/>
              </a:ext>
            </a:extLst>
          </p:cNvPr>
          <p:cNvSpPr>
            <a:spLocks noGrp="1" noChangeArrowheads="1"/>
          </p:cNvSpPr>
          <p:nvPr>
            <p:ph idx="1"/>
          </p:nvPr>
        </p:nvSpPr>
        <p:spPr>
          <a:xfrm>
            <a:off x="1865313" y="2009775"/>
            <a:ext cx="8553450" cy="4216539"/>
          </a:xfrm>
        </p:spPr>
        <p:txBody>
          <a:bodyPr/>
          <a:lstStyle/>
          <a:p>
            <a:pPr eaLnBrk="1" hangingPunct="1">
              <a:buClr>
                <a:schemeClr val="bg2">
                  <a:lumMod val="10000"/>
                  <a:lumOff val="90000"/>
                </a:schemeClr>
              </a:buClr>
              <a:buFont typeface="Wingdings" panose="05000000000000000000" pitchFamily="2" charset="2"/>
              <a:buNone/>
              <a:defRPr/>
            </a:pPr>
            <a:r>
              <a:rPr lang="en-US" sz="2800" dirty="0"/>
              <a:t>Colonies on CHOC @ 35°C</a:t>
            </a:r>
          </a:p>
          <a:p>
            <a:pPr eaLnBrk="1" hangingPunct="1">
              <a:defRPr/>
            </a:pPr>
            <a:endParaRPr lang="en-US" sz="1600" u="sng" dirty="0"/>
          </a:p>
          <a:p>
            <a:pPr lvl="1" eaLnBrk="1" hangingPunct="1">
              <a:buSzPct val="100000"/>
              <a:buFont typeface="Wingdings" panose="05000000000000000000" pitchFamily="2" charset="2"/>
              <a:buChar char="§"/>
              <a:defRPr/>
            </a:pPr>
            <a:r>
              <a:rPr lang="en-US" sz="2400" dirty="0"/>
              <a:t>After 24 hrs: very small pinpoint, gray-white, opaque</a:t>
            </a:r>
          </a:p>
          <a:p>
            <a:pPr lvl="1" eaLnBrk="1" hangingPunct="1">
              <a:buSzPct val="100000"/>
              <a:buFont typeface="Wingdings" panose="05000000000000000000" pitchFamily="2" charset="2"/>
              <a:buChar char="§"/>
              <a:defRPr/>
            </a:pPr>
            <a:endParaRPr lang="en-US" sz="1600" dirty="0"/>
          </a:p>
          <a:p>
            <a:pPr lvl="1" eaLnBrk="1" hangingPunct="1">
              <a:buSzPct val="100000"/>
              <a:buFont typeface="Wingdings" panose="05000000000000000000" pitchFamily="2" charset="2"/>
              <a:buChar char="§"/>
              <a:defRPr/>
            </a:pPr>
            <a:r>
              <a:rPr lang="en-US" sz="2400" dirty="0"/>
              <a:t>After 48 hrs: 1-2 mm, grey-white or bluish-grey, opaque, flat with an entire edge, smooth, shiny</a:t>
            </a:r>
          </a:p>
          <a:p>
            <a:pPr lvl="1" eaLnBrk="1" hangingPunct="1">
              <a:buSzPct val="100000"/>
              <a:buFont typeface="Wingdings" panose="05000000000000000000" pitchFamily="2" charset="2"/>
              <a:buChar char="§"/>
              <a:defRPr/>
            </a:pPr>
            <a:endParaRPr lang="en-US" sz="1600" dirty="0"/>
          </a:p>
          <a:p>
            <a:pPr lvl="1" eaLnBrk="1" hangingPunct="1">
              <a:buSzPct val="100000"/>
              <a:buFont typeface="Wingdings" panose="05000000000000000000" pitchFamily="2" charset="2"/>
              <a:buChar char="§"/>
              <a:defRPr/>
            </a:pPr>
            <a:r>
              <a:rPr lang="en-US" sz="2400" dirty="0"/>
              <a:t>Mature growth at 72 hrs</a:t>
            </a:r>
          </a:p>
          <a:p>
            <a:pPr lvl="1" eaLnBrk="1" hangingPunct="1">
              <a:defRPr/>
            </a:pPr>
            <a:endParaRPr lang="en-US" dirty="0"/>
          </a:p>
          <a:p>
            <a:pPr eaLnBrk="1" hangingPunct="1">
              <a:defRPr/>
            </a:pPr>
            <a:endParaRPr lang="en-US" dirty="0"/>
          </a:p>
        </p:txBody>
      </p:sp>
      <p:sp>
        <p:nvSpPr>
          <p:cNvPr id="7"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327735170"/>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5"/>
          <p:cNvPicPr>
            <a:picLocks noChangeAspect="1" noChangeArrowheads="1"/>
          </p:cNvPicPr>
          <p:nvPr/>
        </p:nvPicPr>
        <p:blipFill>
          <a:blip r:embed="rId3">
            <a:extLst>
              <a:ext uri="{28A0092B-C50C-407E-A947-70E740481C1C}">
                <a14:useLocalDpi xmlns:a14="http://schemas.microsoft.com/office/drawing/2010/main" val="0"/>
              </a:ext>
            </a:extLst>
          </a:blip>
          <a:srcRect r="49300" b="-1337"/>
          <a:stretch>
            <a:fillRect/>
          </a:stretch>
        </p:blipFill>
        <p:spPr bwMode="auto">
          <a:xfrm>
            <a:off x="4564064" y="2419350"/>
            <a:ext cx="3101975" cy="3067050"/>
          </a:xfrm>
          <a:prstGeom prst="rect">
            <a:avLst/>
          </a:prstGeom>
          <a:noFill/>
          <a:ln w="952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136195" name="Picture 6"/>
          <p:cNvPicPr>
            <a:picLocks noChangeAspect="1" noChangeArrowheads="1"/>
          </p:cNvPicPr>
          <p:nvPr/>
        </p:nvPicPr>
        <p:blipFill>
          <a:blip r:embed="rId4">
            <a:extLst>
              <a:ext uri="{28A0092B-C50C-407E-A947-70E740481C1C}">
                <a14:useLocalDpi xmlns:a14="http://schemas.microsoft.com/office/drawing/2010/main" val="0"/>
              </a:ext>
            </a:extLst>
          </a:blip>
          <a:srcRect r="48297"/>
          <a:stretch>
            <a:fillRect/>
          </a:stretch>
        </p:blipFill>
        <p:spPr bwMode="auto">
          <a:xfrm>
            <a:off x="1622425" y="1735138"/>
            <a:ext cx="2978150" cy="2908300"/>
          </a:xfrm>
          <a:prstGeom prst="rect">
            <a:avLst/>
          </a:prstGeom>
          <a:noFill/>
          <a:ln w="952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136196" name="Picture 7" descr="PHIL_1913_lores"/>
          <p:cNvPicPr>
            <a:picLocks noChangeAspect="1" noChangeArrowheads="1"/>
          </p:cNvPicPr>
          <p:nvPr/>
        </p:nvPicPr>
        <p:blipFill>
          <a:blip r:embed="rId5">
            <a:extLst>
              <a:ext uri="{28A0092B-C50C-407E-A947-70E740481C1C}">
                <a14:useLocalDpi xmlns:a14="http://schemas.microsoft.com/office/drawing/2010/main" val="0"/>
              </a:ext>
            </a:extLst>
          </a:blip>
          <a:srcRect l="14674" t="5721" r="11711" b="4213"/>
          <a:stretch>
            <a:fillRect/>
          </a:stretch>
        </p:blipFill>
        <p:spPr bwMode="auto">
          <a:xfrm>
            <a:off x="7596188" y="3184525"/>
            <a:ext cx="3236912" cy="29733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36198" name="Text Box 10"/>
          <p:cNvSpPr txBox="1">
            <a:spLocks noChangeArrowheads="1"/>
          </p:cNvSpPr>
          <p:nvPr/>
        </p:nvSpPr>
        <p:spPr bwMode="auto">
          <a:xfrm>
            <a:off x="2235201" y="4711700"/>
            <a:ext cx="1743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ClrTx/>
              <a:buSzTx/>
              <a:buNone/>
            </a:pPr>
            <a:r>
              <a:rPr lang="en-US" altLang="en-US" sz="2400" baseline="-25000">
                <a:solidFill>
                  <a:srgbClr val="FFFFFF"/>
                </a:solidFill>
                <a:cs typeface="Arial" panose="020B0604020202020204" pitchFamily="34" charset="0"/>
              </a:rPr>
              <a:t>After 24 hrs</a:t>
            </a:r>
          </a:p>
        </p:txBody>
      </p:sp>
      <p:sp>
        <p:nvSpPr>
          <p:cNvPr id="136199" name="Text Box 11"/>
          <p:cNvSpPr txBox="1">
            <a:spLocks noChangeArrowheads="1"/>
          </p:cNvSpPr>
          <p:nvPr/>
        </p:nvSpPr>
        <p:spPr bwMode="auto">
          <a:xfrm>
            <a:off x="5283201" y="5537200"/>
            <a:ext cx="1743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ClrTx/>
              <a:buSzTx/>
              <a:buNone/>
            </a:pPr>
            <a:r>
              <a:rPr lang="en-US" altLang="en-US" sz="2400" baseline="-25000">
                <a:solidFill>
                  <a:srgbClr val="FFFFFF"/>
                </a:solidFill>
                <a:cs typeface="Arial" panose="020B0604020202020204" pitchFamily="34" charset="0"/>
              </a:rPr>
              <a:t>After 48 hrs</a:t>
            </a:r>
          </a:p>
        </p:txBody>
      </p:sp>
      <p:sp>
        <p:nvSpPr>
          <p:cNvPr id="136200" name="Text Box 12"/>
          <p:cNvSpPr txBox="1">
            <a:spLocks noChangeArrowheads="1"/>
          </p:cNvSpPr>
          <p:nvPr/>
        </p:nvSpPr>
        <p:spPr bwMode="auto">
          <a:xfrm>
            <a:off x="8407401" y="6184900"/>
            <a:ext cx="1743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ClrTx/>
              <a:buSzTx/>
              <a:buNone/>
            </a:pPr>
            <a:r>
              <a:rPr lang="en-US" altLang="en-US" sz="2400" baseline="-25000">
                <a:solidFill>
                  <a:srgbClr val="FFFFFF"/>
                </a:solidFill>
                <a:cs typeface="Arial" panose="020B0604020202020204" pitchFamily="34" charset="0"/>
              </a:rPr>
              <a:t>   After72 hrs</a:t>
            </a:r>
          </a:p>
        </p:txBody>
      </p:sp>
      <p:sp>
        <p:nvSpPr>
          <p:cNvPr id="136201" name="Text Box 13"/>
          <p:cNvSpPr txBox="1">
            <a:spLocks noChangeArrowheads="1"/>
          </p:cNvSpPr>
          <p:nvPr/>
        </p:nvSpPr>
        <p:spPr bwMode="auto">
          <a:xfrm>
            <a:off x="8261350" y="1643064"/>
            <a:ext cx="254158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800" baseline="-25000">
                <a:solidFill>
                  <a:srgbClr val="FFFFFF"/>
                </a:solidFill>
                <a:cs typeface="Arial" panose="020B0604020202020204" pitchFamily="34" charset="0"/>
              </a:rPr>
              <a:t>Growth on chocolate agar @ 35C</a:t>
            </a:r>
          </a:p>
        </p:txBody>
      </p:sp>
      <p:sp>
        <p:nvSpPr>
          <p:cNvPr id="14"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642790337"/>
      </p:ext>
    </p:extLst>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6"/>
          <p:cNvSpPr txBox="1">
            <a:spLocks noChangeArrowheads="1"/>
          </p:cNvSpPr>
          <p:nvPr/>
        </p:nvSpPr>
        <p:spPr bwMode="auto">
          <a:xfrm>
            <a:off x="2357439" y="3175001"/>
            <a:ext cx="1743075"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ClrTx/>
              <a:buSzTx/>
              <a:buNone/>
            </a:pPr>
            <a:r>
              <a:rPr lang="en-US" altLang="en-US" sz="2800" baseline="-25000">
                <a:solidFill>
                  <a:srgbClr val="FFFFFF"/>
                </a:solidFill>
                <a:cs typeface="Arial" panose="020B0604020202020204" pitchFamily="34" charset="0"/>
              </a:rPr>
              <a:t>Growth on chocolate agar after 72 hours @ 35C</a:t>
            </a:r>
          </a:p>
        </p:txBody>
      </p:sp>
      <p:pic>
        <p:nvPicPr>
          <p:cNvPr id="138245" name="Picture 4" descr="PHIL_1912tularemia_lores"/>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5081589" y="3100388"/>
            <a:ext cx="2028825" cy="1524000"/>
          </a:xfrm>
          <a:ln>
            <a:solidFill>
              <a:srgbClr val="000000"/>
            </a:solidFill>
          </a:ln>
        </p:spPr>
      </p:pic>
      <p:sp>
        <p:nvSpPr>
          <p:cNvPr id="9"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4248746775"/>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5" descr="UK BCYE"/>
          <p:cNvPicPr>
            <a:picLocks noChangeAspect="1" noChangeArrowheads="1"/>
          </p:cNvPicPr>
          <p:nvPr/>
        </p:nvPicPr>
        <p:blipFill>
          <a:blip r:embed="rId3">
            <a:lum bright="12000"/>
            <a:extLst>
              <a:ext uri="{28A0092B-C50C-407E-A947-70E740481C1C}">
                <a14:useLocalDpi xmlns:a14="http://schemas.microsoft.com/office/drawing/2010/main" val="0"/>
              </a:ext>
            </a:extLst>
          </a:blip>
          <a:srcRect l="50339" t="28334" b="4376"/>
          <a:stretch>
            <a:fillRect/>
          </a:stretch>
        </p:blipFill>
        <p:spPr bwMode="auto">
          <a:xfrm>
            <a:off x="3309939" y="2027239"/>
            <a:ext cx="3343275" cy="325437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40292" name="Text Box 10"/>
          <p:cNvSpPr txBox="1">
            <a:spLocks noChangeArrowheads="1"/>
          </p:cNvSpPr>
          <p:nvPr/>
        </p:nvSpPr>
        <p:spPr bwMode="auto">
          <a:xfrm>
            <a:off x="4124325" y="5441951"/>
            <a:ext cx="27638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ClrTx/>
              <a:buSzTx/>
              <a:buNone/>
            </a:pPr>
            <a:r>
              <a:rPr lang="en-US" altLang="en-US" sz="2800" baseline="-25000">
                <a:solidFill>
                  <a:srgbClr val="FFFFFF"/>
                </a:solidFill>
                <a:cs typeface="Arial" panose="020B0604020202020204" pitchFamily="34" charset="0"/>
              </a:rPr>
              <a:t>After 24 hrs</a:t>
            </a:r>
          </a:p>
        </p:txBody>
      </p:sp>
      <p:pic>
        <p:nvPicPr>
          <p:cNvPr id="140293" name="Picture 11" descr="UK BCYE"/>
          <p:cNvPicPr>
            <a:picLocks noChangeAspect="1" noChangeArrowheads="1"/>
          </p:cNvPicPr>
          <p:nvPr/>
        </p:nvPicPr>
        <p:blipFill>
          <a:blip r:embed="rId4">
            <a:extLst>
              <a:ext uri="{28A0092B-C50C-407E-A947-70E740481C1C}">
                <a14:useLocalDpi xmlns:a14="http://schemas.microsoft.com/office/drawing/2010/main" val="0"/>
              </a:ext>
            </a:extLst>
          </a:blip>
          <a:srcRect l="54007" t="35635" r="626" b="5833"/>
          <a:stretch>
            <a:fillRect/>
          </a:stretch>
        </p:blipFill>
        <p:spPr bwMode="auto">
          <a:xfrm>
            <a:off x="7007225" y="2008189"/>
            <a:ext cx="3392488" cy="32480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40294" name="Text Box 12"/>
          <p:cNvSpPr txBox="1">
            <a:spLocks noChangeArrowheads="1"/>
          </p:cNvSpPr>
          <p:nvPr/>
        </p:nvSpPr>
        <p:spPr bwMode="auto">
          <a:xfrm>
            <a:off x="7947026" y="5502276"/>
            <a:ext cx="25114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ClrTx/>
              <a:buSzTx/>
              <a:buNone/>
            </a:pPr>
            <a:r>
              <a:rPr lang="en-US" altLang="en-US" sz="2800" baseline="-25000">
                <a:solidFill>
                  <a:srgbClr val="FFFFFF"/>
                </a:solidFill>
                <a:cs typeface="Arial" panose="020B0604020202020204" pitchFamily="34" charset="0"/>
              </a:rPr>
              <a:t>After 48 hrs</a:t>
            </a:r>
          </a:p>
        </p:txBody>
      </p:sp>
      <p:sp>
        <p:nvSpPr>
          <p:cNvPr id="140295" name="Text Box 13"/>
          <p:cNvSpPr txBox="1">
            <a:spLocks noChangeArrowheads="1"/>
          </p:cNvSpPr>
          <p:nvPr/>
        </p:nvSpPr>
        <p:spPr bwMode="auto">
          <a:xfrm>
            <a:off x="1344614" y="3225801"/>
            <a:ext cx="17875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2800" baseline="-25000">
                <a:solidFill>
                  <a:srgbClr val="FFFFFF"/>
                </a:solidFill>
                <a:cs typeface="Arial" panose="020B0604020202020204" pitchFamily="34" charset="0"/>
              </a:rPr>
              <a:t>Growth on BCYE @ 35C</a:t>
            </a:r>
          </a:p>
        </p:txBody>
      </p:sp>
      <p:sp>
        <p:nvSpPr>
          <p:cNvPr id="12"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3086737893"/>
      </p:ext>
    </p:extLst>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9" name="Rectangle 3">
            <a:extLst>
              <a:ext uri="{FF2B5EF4-FFF2-40B4-BE49-F238E27FC236}">
                <a16:creationId xmlns:a16="http://schemas.microsoft.com/office/drawing/2014/main" id="{C24D438A-D8FA-44D5-8478-5560605CAAE2}"/>
              </a:ext>
            </a:extLst>
          </p:cNvPr>
          <p:cNvSpPr>
            <a:spLocks noGrp="1" noChangeArrowheads="1"/>
          </p:cNvSpPr>
          <p:nvPr>
            <p:ph idx="1"/>
          </p:nvPr>
        </p:nvSpPr>
        <p:spPr>
          <a:xfrm>
            <a:off x="1320801" y="2162175"/>
            <a:ext cx="9458325" cy="3608388"/>
          </a:xfrm>
        </p:spPr>
        <p:txBody>
          <a:bodyPr/>
          <a:lstStyle/>
          <a:p>
            <a:pPr lvl="2">
              <a:defRPr/>
            </a:pPr>
            <a:endParaRPr lang="en-US" dirty="0"/>
          </a:p>
          <a:p>
            <a:pPr lvl="2">
              <a:defRPr/>
            </a:pPr>
            <a:endParaRPr lang="en-US" dirty="0"/>
          </a:p>
          <a:p>
            <a:pPr lvl="2">
              <a:buFont typeface="Wingdings" panose="05000000000000000000" pitchFamily="2" charset="2"/>
              <a:buNone/>
              <a:defRPr/>
            </a:pPr>
            <a:r>
              <a:rPr lang="en-US" sz="2800" baseline="-25000" dirty="0">
                <a:effectLst/>
              </a:rPr>
              <a:t>Growth on </a:t>
            </a:r>
          </a:p>
          <a:p>
            <a:pPr lvl="2">
              <a:buFont typeface="Wingdings" panose="05000000000000000000" pitchFamily="2" charset="2"/>
              <a:buNone/>
              <a:defRPr/>
            </a:pPr>
            <a:r>
              <a:rPr lang="en-US" sz="2800" baseline="-25000" dirty="0">
                <a:effectLst/>
              </a:rPr>
              <a:t>TM after 48 hrs</a:t>
            </a:r>
          </a:p>
          <a:p>
            <a:pPr lvl="2">
              <a:buFont typeface="Wingdings" panose="05000000000000000000" pitchFamily="2" charset="2"/>
              <a:buNone/>
              <a:defRPr/>
            </a:pPr>
            <a:r>
              <a:rPr lang="en-US" sz="2800" baseline="-25000" dirty="0">
                <a:effectLst/>
              </a:rPr>
              <a:t>@ 35C</a:t>
            </a:r>
          </a:p>
          <a:p>
            <a:pPr lvl="2">
              <a:buFont typeface="Wingdings" panose="05000000000000000000" pitchFamily="2" charset="2"/>
              <a:buChar char="§"/>
              <a:defRPr/>
            </a:pPr>
            <a:endParaRPr lang="en-US" sz="2800" dirty="0"/>
          </a:p>
        </p:txBody>
      </p:sp>
      <p:pic>
        <p:nvPicPr>
          <p:cNvPr id="142340" name="Picture 4" descr="UK Thayer-Martin"/>
          <p:cNvPicPr>
            <a:picLocks noChangeAspect="1" noChangeArrowheads="1"/>
          </p:cNvPicPr>
          <p:nvPr/>
        </p:nvPicPr>
        <p:blipFill>
          <a:blip r:embed="rId3">
            <a:extLst>
              <a:ext uri="{28A0092B-C50C-407E-A947-70E740481C1C}">
                <a14:useLocalDpi xmlns:a14="http://schemas.microsoft.com/office/drawing/2010/main" val="0"/>
              </a:ext>
            </a:extLst>
          </a:blip>
          <a:srcRect l="57938" t="39000" b="4500"/>
          <a:stretch>
            <a:fillRect/>
          </a:stretch>
        </p:blipFill>
        <p:spPr bwMode="auto">
          <a:xfrm>
            <a:off x="4333875" y="1979613"/>
            <a:ext cx="3663950" cy="3530600"/>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780505204"/>
      </p:ext>
    </p:extLst>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9AD389D-94CD-495C-9E0E-242DE167FE93}"/>
              </a:ext>
            </a:extLst>
          </p:cNvPr>
          <p:cNvSpPr>
            <a:spLocks noGrp="1" noChangeArrowheads="1"/>
          </p:cNvSpPr>
          <p:nvPr>
            <p:ph type="title"/>
          </p:nvPr>
        </p:nvSpPr>
        <p:spPr>
          <a:xfrm>
            <a:off x="914400" y="274638"/>
            <a:ext cx="10744200" cy="1277273"/>
          </a:xfrm>
        </p:spPr>
        <p:txBody>
          <a:bodyPr/>
          <a:lstStyle/>
          <a:p>
            <a:pPr algn="l" eaLnBrk="1" hangingPunct="1">
              <a:defRPr/>
            </a:pPr>
            <a:r>
              <a:rPr lang="en-US" i="1" dirty="0"/>
              <a:t>Francisella tularensis </a:t>
            </a:r>
            <a:r>
              <a:rPr lang="en-US" dirty="0"/>
              <a:t>Biosafety Alert</a:t>
            </a:r>
          </a:p>
        </p:txBody>
      </p:sp>
      <p:sp>
        <p:nvSpPr>
          <p:cNvPr id="437251" name="Rectangle 3">
            <a:extLst>
              <a:ext uri="{FF2B5EF4-FFF2-40B4-BE49-F238E27FC236}">
                <a16:creationId xmlns:a16="http://schemas.microsoft.com/office/drawing/2014/main" id="{2F85FB0A-B76C-4BA5-B6D6-27CF88CE2E5A}"/>
              </a:ext>
            </a:extLst>
          </p:cNvPr>
          <p:cNvSpPr>
            <a:spLocks noGrp="1" noChangeArrowheads="1"/>
          </p:cNvSpPr>
          <p:nvPr>
            <p:ph idx="1"/>
          </p:nvPr>
        </p:nvSpPr>
        <p:spPr>
          <a:xfrm>
            <a:off x="762000" y="1828800"/>
            <a:ext cx="9861550" cy="2160591"/>
          </a:xfrm>
        </p:spPr>
        <p:txBody>
          <a:bodyPr/>
          <a:lstStyle/>
          <a:p>
            <a:pPr>
              <a:defRPr/>
            </a:pPr>
            <a:r>
              <a:rPr lang="en-US" dirty="0"/>
              <a:t>This is a dangerous, highly virulent organism and it should not be manipulated on an open bench. It has a very low infectious does (10-50 organisms).</a:t>
            </a:r>
          </a:p>
          <a:p>
            <a:pPr>
              <a:defRPr/>
            </a:pPr>
            <a:r>
              <a:rPr lang="en-US" dirty="0"/>
              <a:t>Laboratory-acquired infections can occur.</a:t>
            </a:r>
          </a:p>
        </p:txBody>
      </p:sp>
    </p:spTree>
    <p:extLst>
      <p:ext uri="{BB962C8B-B14F-4D97-AF65-F5344CB8AC3E}">
        <p14:creationId xmlns:p14="http://schemas.microsoft.com/office/powerpoint/2010/main" val="1918308254"/>
      </p:ext>
    </p:extLst>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3F0A4989-9D49-4829-A49D-70B29D94FCFE}"/>
              </a:ext>
            </a:extLst>
          </p:cNvPr>
          <p:cNvSpPr>
            <a:spLocks noGrp="1" noChangeArrowheads="1"/>
          </p:cNvSpPr>
          <p:nvPr>
            <p:ph idx="1"/>
          </p:nvPr>
        </p:nvSpPr>
        <p:spPr>
          <a:xfrm>
            <a:off x="2162175" y="1371600"/>
            <a:ext cx="7867650" cy="4611688"/>
          </a:xfrm>
        </p:spPr>
        <p:txBody>
          <a:bodyPr/>
          <a:lstStyle/>
          <a:p>
            <a:pPr eaLnBrk="1" hangingPunct="1">
              <a:lnSpc>
                <a:spcPct val="90000"/>
              </a:lnSpc>
              <a:buFont typeface="Wingdings" panose="05000000000000000000" pitchFamily="2" charset="2"/>
              <a:buNone/>
              <a:defRPr/>
            </a:pPr>
            <a:r>
              <a:rPr lang="en-US" sz="3600" dirty="0"/>
              <a:t>Screening Tests:</a:t>
            </a:r>
            <a:endParaRPr lang="en-US" dirty="0"/>
          </a:p>
          <a:p>
            <a:pPr lvl="1" eaLnBrk="1" hangingPunct="1">
              <a:lnSpc>
                <a:spcPct val="90000"/>
              </a:lnSpc>
              <a:defRPr/>
            </a:pPr>
            <a:r>
              <a:rPr lang="en-US" sz="3200" dirty="0"/>
              <a:t>Oxidase</a:t>
            </a:r>
          </a:p>
          <a:p>
            <a:pPr lvl="1" eaLnBrk="1" hangingPunct="1">
              <a:lnSpc>
                <a:spcPct val="90000"/>
              </a:lnSpc>
              <a:defRPr/>
            </a:pPr>
            <a:r>
              <a:rPr lang="en-US" sz="3200" dirty="0" err="1"/>
              <a:t>Catalase</a:t>
            </a:r>
            <a:endParaRPr lang="en-US" sz="3200" dirty="0"/>
          </a:p>
          <a:p>
            <a:pPr lvl="1" eaLnBrk="1" hangingPunct="1">
              <a:lnSpc>
                <a:spcPct val="90000"/>
              </a:lnSpc>
              <a:defRPr/>
            </a:pPr>
            <a:r>
              <a:rPr lang="en-US" sz="3200" i="1" dirty="0"/>
              <a:t>beta</a:t>
            </a:r>
            <a:r>
              <a:rPr lang="en-US" sz="3200" dirty="0"/>
              <a:t>-lactamase</a:t>
            </a:r>
          </a:p>
          <a:p>
            <a:pPr lvl="1" eaLnBrk="1" hangingPunct="1">
              <a:lnSpc>
                <a:spcPct val="90000"/>
              </a:lnSpc>
              <a:defRPr/>
            </a:pPr>
            <a:r>
              <a:rPr lang="en-US" sz="3200" dirty="0"/>
              <a:t>Satellite phenomenon*</a:t>
            </a:r>
          </a:p>
          <a:p>
            <a:pPr marL="457200" lvl="1" indent="0" eaLnBrk="1" hangingPunct="1">
              <a:lnSpc>
                <a:spcPct val="90000"/>
              </a:lnSpc>
              <a:buClr>
                <a:srgbClr val="FFFF99"/>
              </a:buClr>
              <a:buNone/>
              <a:defRPr/>
            </a:pPr>
            <a:endParaRPr lang="en-US" sz="3200" dirty="0"/>
          </a:p>
          <a:p>
            <a:pPr marL="457200" lvl="1" indent="0" eaLnBrk="1" hangingPunct="1">
              <a:lnSpc>
                <a:spcPct val="90000"/>
              </a:lnSpc>
              <a:buClr>
                <a:srgbClr val="FFFF99"/>
              </a:buClr>
              <a:buNone/>
              <a:defRPr/>
            </a:pPr>
            <a:r>
              <a:rPr lang="en-US" sz="2200" dirty="0"/>
              <a:t>*Note:  </a:t>
            </a:r>
            <a:r>
              <a:rPr lang="en-US" sz="2200" i="1" dirty="0"/>
              <a:t>F. </a:t>
            </a:r>
            <a:r>
              <a:rPr lang="en-US" sz="2200" i="1" dirty="0" err="1"/>
              <a:t>tularensis</a:t>
            </a:r>
            <a:r>
              <a:rPr lang="en-US" sz="2200" i="1" dirty="0"/>
              <a:t> </a:t>
            </a:r>
            <a:r>
              <a:rPr lang="en-US" sz="2200" dirty="0"/>
              <a:t>does not need </a:t>
            </a:r>
            <a:r>
              <a:rPr lang="en-US" sz="2200" dirty="0" err="1"/>
              <a:t>hemin</a:t>
            </a:r>
            <a:r>
              <a:rPr lang="en-US" sz="2200" dirty="0"/>
              <a:t> or NAD (X or V) but may not grow on the </a:t>
            </a:r>
            <a:r>
              <a:rPr lang="en-US" sz="2200" dirty="0" err="1"/>
              <a:t>tryptic</a:t>
            </a:r>
            <a:r>
              <a:rPr lang="en-US" sz="2200" dirty="0"/>
              <a:t> soy agar plates or it may make a very fine film since the medium does not contain cysteine.  Look very carefully at the plates.</a:t>
            </a:r>
          </a:p>
        </p:txBody>
      </p:sp>
      <p:sp>
        <p:nvSpPr>
          <p:cNvPr id="8"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3826512866"/>
      </p:ext>
    </p:extLst>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5394"/>
          <a:stretch>
            <a:fillRect/>
          </a:stretch>
        </p:blipFill>
        <p:spPr>
          <a:xfrm>
            <a:off x="3906839" y="2551114"/>
            <a:ext cx="4714875" cy="1724025"/>
          </a:xfrm>
          <a:ln>
            <a:solidFill>
              <a:schemeClr val="accent2"/>
            </a:solidFill>
          </a:ln>
        </p:spPr>
      </p:pic>
      <p:sp>
        <p:nvSpPr>
          <p:cNvPr id="1568773" name="Text Box 5">
            <a:extLst>
              <a:ext uri="{FF2B5EF4-FFF2-40B4-BE49-F238E27FC236}">
                <a16:creationId xmlns:a16="http://schemas.microsoft.com/office/drawing/2014/main" id="{E142F20B-C790-4215-A743-B60A9DBFEF1F}"/>
              </a:ext>
            </a:extLst>
          </p:cNvPr>
          <p:cNvSpPr txBox="1">
            <a:spLocks noChangeArrowheads="1"/>
          </p:cNvSpPr>
          <p:nvPr/>
        </p:nvSpPr>
        <p:spPr bwMode="auto">
          <a:xfrm>
            <a:off x="3352800" y="4322155"/>
            <a:ext cx="6610350" cy="830263"/>
          </a:xfrm>
          <a:prstGeom prst="rect">
            <a:avLst/>
          </a:prstGeom>
          <a:noFill/>
          <a:ln w="9525" algn="ctr">
            <a:noFill/>
            <a:miter lim="800000"/>
            <a:headEnd/>
            <a:tailEnd/>
          </a:ln>
          <a:effectLst/>
        </p:spPr>
        <p:txBody>
          <a:bodyPr lIns="0" rIns="0">
            <a:spAutoFit/>
          </a:bodyPr>
          <a:lstStyle/>
          <a:p>
            <a:pPr marL="1371600" indent="-457200" eaLnBrk="0" fontAlgn="base" hangingPunct="0">
              <a:spcBef>
                <a:spcPct val="50000"/>
              </a:spcBef>
              <a:spcAft>
                <a:spcPct val="0"/>
              </a:spcAft>
              <a:defRPr/>
            </a:pPr>
            <a:r>
              <a:rPr lang="en-US" sz="2400" dirty="0">
                <a:solidFill>
                  <a:srgbClr val="FFFFFF"/>
                </a:solidFill>
                <a:effectLst>
                  <a:outerShdw blurRad="38100" dist="38100" dir="2700000" algn="tl">
                    <a:srgbClr val="000000"/>
                  </a:outerShdw>
                </a:effectLst>
                <a:latin typeface="Gill Sans MT" panose="020B0502020104020203" pitchFamily="34" charset="0"/>
                <a:cs typeface="Arial" panose="020B0604020202020204" pitchFamily="34" charset="0"/>
              </a:rPr>
              <a:t>     </a:t>
            </a:r>
            <a:r>
              <a:rPr lang="en-US" sz="2400" dirty="0">
                <a:latin typeface="Gill Sans MT" panose="020B0502020104020203" pitchFamily="34" charset="0"/>
                <a:cs typeface="Arial" panose="020B0604020202020204" pitchFamily="34" charset="0"/>
              </a:rPr>
              <a:t>Positive               Negative   			                   </a:t>
            </a:r>
            <a:r>
              <a:rPr lang="en-US" sz="2400" i="1" dirty="0">
                <a:latin typeface="Gill Sans MT" panose="020B0502020104020203" pitchFamily="34" charset="0"/>
                <a:cs typeface="Arial" panose="020B0604020202020204" pitchFamily="34" charset="0"/>
              </a:rPr>
              <a:t>F. tularensis</a:t>
            </a:r>
          </a:p>
        </p:txBody>
      </p:sp>
      <p:sp>
        <p:nvSpPr>
          <p:cNvPr id="146438" name="Rectangle 7"/>
          <p:cNvSpPr>
            <a:spLocks noChangeArrowheads="1"/>
          </p:cNvSpPr>
          <p:nvPr/>
        </p:nvSpPr>
        <p:spPr bwMode="auto">
          <a:xfrm>
            <a:off x="1141413" y="3127376"/>
            <a:ext cx="26146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lnSpc>
                <a:spcPct val="90000"/>
              </a:lnSpc>
              <a:spcAft>
                <a:spcPct val="0"/>
              </a:spcAft>
              <a:buSzTx/>
              <a:buNone/>
            </a:pPr>
            <a:r>
              <a:rPr lang="en-US" altLang="en-US" sz="2400">
                <a:solidFill>
                  <a:srgbClr val="FFFFFF"/>
                </a:solidFill>
                <a:cs typeface="Arial" panose="020B0604020202020204" pitchFamily="34" charset="0"/>
              </a:rPr>
              <a:t>Oxidase Test</a:t>
            </a:r>
          </a:p>
        </p:txBody>
      </p:sp>
      <p:sp>
        <p:nvSpPr>
          <p:cNvPr id="8" name="Rectangle 7">
            <a:extLst>
              <a:ext uri="{FF2B5EF4-FFF2-40B4-BE49-F238E27FC236}">
                <a16:creationId xmlns:a16="http://schemas.microsoft.com/office/drawing/2014/main" id="{09C41B79-2867-4ED3-B975-B3F5D7F91E8F}"/>
              </a:ext>
            </a:extLst>
          </p:cNvPr>
          <p:cNvSpPr txBox="1">
            <a:spLocks noChangeArrowheads="1"/>
          </p:cNvSpPr>
          <p:nvPr/>
        </p:nvSpPr>
        <p:spPr>
          <a:xfrm>
            <a:off x="685800" y="396562"/>
            <a:ext cx="10515600" cy="1277273"/>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pPr>
              <a:defRPr/>
            </a:pPr>
            <a:r>
              <a:rPr lang="en-US" dirty="0" smtClean="0"/>
              <a:t>Sentinel Laboratory Procedures for </a:t>
            </a:r>
            <a:r>
              <a:rPr lang="en-US" i="1" dirty="0" smtClean="0"/>
              <a:t>F. </a:t>
            </a:r>
            <a:r>
              <a:rPr lang="en-US" i="1" dirty="0" err="1" smtClean="0"/>
              <a:t>tularensis</a:t>
            </a:r>
            <a:endParaRPr lang="en-US" i="1" dirty="0"/>
          </a:p>
        </p:txBody>
      </p:sp>
    </p:spTree>
    <p:extLst>
      <p:ext uri="{BB962C8B-B14F-4D97-AF65-F5344CB8AC3E}">
        <p14:creationId xmlns:p14="http://schemas.microsoft.com/office/powerpoint/2010/main" val="3525791771"/>
      </p:ext>
    </p:extLst>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4"/>
          <p:cNvPicPr>
            <a:picLocks noChangeAspect="1" noChangeArrowheads="1"/>
          </p:cNvPicPr>
          <p:nvPr/>
        </p:nvPicPr>
        <p:blipFill>
          <a:blip r:embed="rId2">
            <a:extLst>
              <a:ext uri="{28A0092B-C50C-407E-A947-70E740481C1C}">
                <a14:useLocalDpi xmlns:a14="http://schemas.microsoft.com/office/drawing/2010/main" val="0"/>
              </a:ext>
            </a:extLst>
          </a:blip>
          <a:srcRect l="40688" r="44386" b="21095"/>
          <a:stretch>
            <a:fillRect/>
          </a:stretch>
        </p:blipFill>
        <p:spPr bwMode="auto">
          <a:xfrm>
            <a:off x="7094538" y="1182139"/>
            <a:ext cx="2895600" cy="2685012"/>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pic>
        <p:nvPicPr>
          <p:cNvPr id="147459" name="Picture 5"/>
          <p:cNvPicPr>
            <a:picLocks noChangeAspect="1" noChangeArrowheads="1"/>
          </p:cNvPicPr>
          <p:nvPr/>
        </p:nvPicPr>
        <p:blipFill>
          <a:blip r:embed="rId2">
            <a:extLst>
              <a:ext uri="{28A0092B-C50C-407E-A947-70E740481C1C}">
                <a14:useLocalDpi xmlns:a14="http://schemas.microsoft.com/office/drawing/2010/main" val="0"/>
              </a:ext>
            </a:extLst>
          </a:blip>
          <a:srcRect l="9247" t="7384" r="76752" b="15822"/>
          <a:stretch>
            <a:fillRect/>
          </a:stretch>
        </p:blipFill>
        <p:spPr bwMode="auto">
          <a:xfrm>
            <a:off x="3962400" y="1183580"/>
            <a:ext cx="2792413" cy="2683571"/>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sp>
        <p:nvSpPr>
          <p:cNvPr id="4" name="Text Box 6">
            <a:extLst>
              <a:ext uri="{FF2B5EF4-FFF2-40B4-BE49-F238E27FC236}">
                <a16:creationId xmlns:a16="http://schemas.microsoft.com/office/drawing/2014/main" id="{CC7CC243-863C-4612-B538-541E4BF5570F}"/>
              </a:ext>
            </a:extLst>
          </p:cNvPr>
          <p:cNvSpPr txBox="1">
            <a:spLocks noChangeArrowheads="1"/>
          </p:cNvSpPr>
          <p:nvPr/>
        </p:nvSpPr>
        <p:spPr bwMode="auto">
          <a:xfrm>
            <a:off x="3733800" y="3997326"/>
            <a:ext cx="3051175" cy="400110"/>
          </a:xfrm>
          <a:prstGeom prst="rect">
            <a:avLst/>
          </a:prstGeom>
          <a:noFill/>
          <a:ln w="9525">
            <a:noFill/>
            <a:miter lim="800000"/>
            <a:headEnd/>
            <a:tailEnd/>
          </a:ln>
          <a:effectLst/>
        </p:spPr>
        <p:txBody>
          <a:bodyPr wrap="square">
            <a:spAutoFit/>
          </a:bodyPr>
          <a:lstStyle/>
          <a:p>
            <a:pPr algn="ctr" eaLnBrk="0" fontAlgn="base" hangingPunct="0">
              <a:spcBef>
                <a:spcPct val="50000"/>
              </a:spcBef>
              <a:spcAft>
                <a:spcPct val="0"/>
              </a:spcAft>
              <a:defRPr/>
            </a:pPr>
            <a:r>
              <a:rPr lang="en-US" sz="2000" dirty="0" smtClean="0">
                <a:latin typeface="Gill Sans MT" panose="020B0502020104020203" pitchFamily="34" charset="0"/>
                <a:cs typeface="Arial" panose="020B0604020202020204" pitchFamily="34" charset="0"/>
              </a:rPr>
              <a:t>Positive</a:t>
            </a:r>
            <a:endParaRPr lang="en-US" sz="2000" dirty="0">
              <a:latin typeface="Gill Sans MT" panose="020B0502020104020203" pitchFamily="34" charset="0"/>
              <a:cs typeface="Arial" panose="020B0604020202020204" pitchFamily="34" charset="0"/>
            </a:endParaRPr>
          </a:p>
        </p:txBody>
      </p:sp>
      <p:sp>
        <p:nvSpPr>
          <p:cNvPr id="5" name="Text Box 7">
            <a:extLst>
              <a:ext uri="{FF2B5EF4-FFF2-40B4-BE49-F238E27FC236}">
                <a16:creationId xmlns:a16="http://schemas.microsoft.com/office/drawing/2014/main" id="{8DD634CD-690A-4447-93FA-D00692726C5E}"/>
              </a:ext>
            </a:extLst>
          </p:cNvPr>
          <p:cNvSpPr txBox="1">
            <a:spLocks noChangeArrowheads="1"/>
          </p:cNvSpPr>
          <p:nvPr/>
        </p:nvSpPr>
        <p:spPr bwMode="auto">
          <a:xfrm>
            <a:off x="7677150" y="3954463"/>
            <a:ext cx="1454150" cy="400110"/>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defRPr/>
            </a:pPr>
            <a:r>
              <a:rPr lang="en-US" sz="2000" dirty="0">
                <a:latin typeface="Gill Sans MT" panose="020B0502020104020203" pitchFamily="34" charset="0"/>
                <a:cs typeface="Arial" panose="020B0604020202020204" pitchFamily="34" charset="0"/>
              </a:rPr>
              <a:t>Negative</a:t>
            </a:r>
          </a:p>
        </p:txBody>
      </p:sp>
      <p:sp>
        <p:nvSpPr>
          <p:cNvPr id="147465" name="Rectangle 11"/>
          <p:cNvSpPr>
            <a:spLocks noChangeArrowheads="1"/>
          </p:cNvSpPr>
          <p:nvPr/>
        </p:nvSpPr>
        <p:spPr bwMode="auto">
          <a:xfrm>
            <a:off x="1317626" y="2411449"/>
            <a:ext cx="26146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lnSpc>
                <a:spcPct val="90000"/>
              </a:lnSpc>
              <a:spcAft>
                <a:spcPct val="0"/>
              </a:spcAft>
              <a:buSzTx/>
              <a:buNone/>
            </a:pPr>
            <a:r>
              <a:rPr lang="en-US" altLang="en-US" sz="2400" i="1" dirty="0">
                <a:cs typeface="Arial" panose="020B0604020202020204" pitchFamily="34" charset="0"/>
              </a:rPr>
              <a:t>beta</a:t>
            </a:r>
            <a:r>
              <a:rPr lang="en-US" altLang="en-US" sz="2400" dirty="0">
                <a:cs typeface="Arial" panose="020B0604020202020204" pitchFamily="34" charset="0"/>
              </a:rPr>
              <a:t>-lactamase Test</a:t>
            </a:r>
          </a:p>
        </p:txBody>
      </p:sp>
      <p:sp>
        <p:nvSpPr>
          <p:cNvPr id="10" name="Rectangle 7">
            <a:extLst>
              <a:ext uri="{FF2B5EF4-FFF2-40B4-BE49-F238E27FC236}">
                <a16:creationId xmlns:a16="http://schemas.microsoft.com/office/drawing/2014/main" id="{09C41B79-2867-4ED3-B975-B3F5D7F91E8F}"/>
              </a:ext>
            </a:extLst>
          </p:cNvPr>
          <p:cNvSpPr txBox="1">
            <a:spLocks noChangeArrowheads="1"/>
          </p:cNvSpPr>
          <p:nvPr/>
        </p:nvSpPr>
        <p:spPr>
          <a:xfrm>
            <a:off x="762000" y="304800"/>
            <a:ext cx="10515600" cy="1277273"/>
          </a:xfrm>
          <a:prstGeom prst="rect">
            <a:avLst/>
          </a:prstGeom>
        </p:spPr>
        <p:txBody>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pPr>
              <a:defRPr/>
            </a:pPr>
            <a:r>
              <a:rPr lang="en-US" smtClean="0"/>
              <a:t>Sentinel Laboratory Procedures for </a:t>
            </a:r>
            <a:r>
              <a:rPr lang="en-US" i="1" smtClean="0"/>
              <a:t>F. tularensis</a:t>
            </a:r>
            <a:endParaRPr lang="en-US" i="1" dirty="0"/>
          </a:p>
        </p:txBody>
      </p:sp>
    </p:spTree>
    <p:extLst>
      <p:ext uri="{BB962C8B-B14F-4D97-AF65-F5344CB8AC3E}">
        <p14:creationId xmlns:p14="http://schemas.microsoft.com/office/powerpoint/2010/main" val="4007096887"/>
      </p:ext>
    </p:extLst>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C8E918F2-7E6C-4CA0-9227-39113F9AD0E4}"/>
              </a:ext>
            </a:extLst>
          </p:cNvPr>
          <p:cNvSpPr>
            <a:spLocks noGrp="1" noChangeArrowheads="1"/>
          </p:cNvSpPr>
          <p:nvPr>
            <p:ph idx="1"/>
          </p:nvPr>
        </p:nvSpPr>
        <p:spPr>
          <a:xfrm>
            <a:off x="2105025" y="2009776"/>
            <a:ext cx="7867650" cy="3200876"/>
          </a:xfrm>
        </p:spPr>
        <p:txBody>
          <a:bodyPr/>
          <a:lstStyle/>
          <a:p>
            <a:pPr eaLnBrk="1" hangingPunct="1">
              <a:lnSpc>
                <a:spcPct val="90000"/>
              </a:lnSpc>
              <a:buFont typeface="Wingdings" panose="05000000000000000000" pitchFamily="2" charset="2"/>
              <a:buNone/>
              <a:defRPr/>
            </a:pPr>
            <a:r>
              <a:rPr lang="en-US" sz="3600" dirty="0"/>
              <a:t>Screening Tests </a:t>
            </a:r>
            <a:r>
              <a:rPr lang="en-US" sz="3600" dirty="0" smtClean="0"/>
              <a:t>Results:</a:t>
            </a:r>
            <a:endParaRPr lang="en-US" dirty="0"/>
          </a:p>
          <a:p>
            <a:pPr lvl="1" eaLnBrk="1" hangingPunct="1">
              <a:lnSpc>
                <a:spcPct val="90000"/>
              </a:lnSpc>
              <a:defRPr/>
            </a:pPr>
            <a:r>
              <a:rPr lang="en-US" sz="3200" dirty="0"/>
              <a:t>Oxidase – negative</a:t>
            </a:r>
          </a:p>
          <a:p>
            <a:pPr lvl="1" eaLnBrk="1" hangingPunct="1">
              <a:lnSpc>
                <a:spcPct val="90000"/>
              </a:lnSpc>
              <a:defRPr/>
            </a:pPr>
            <a:r>
              <a:rPr lang="en-US" sz="3200" dirty="0"/>
              <a:t>Catalase – negative (or weakly positive) </a:t>
            </a:r>
          </a:p>
          <a:p>
            <a:pPr lvl="1" eaLnBrk="1" hangingPunct="1">
              <a:lnSpc>
                <a:spcPct val="90000"/>
              </a:lnSpc>
              <a:defRPr/>
            </a:pPr>
            <a:r>
              <a:rPr lang="en-US" sz="3200" i="1" dirty="0"/>
              <a:t>beta</a:t>
            </a:r>
            <a:r>
              <a:rPr lang="en-US" sz="3200" dirty="0"/>
              <a:t>-lactamase - positive</a:t>
            </a:r>
          </a:p>
          <a:p>
            <a:pPr lvl="1" eaLnBrk="1" hangingPunct="1">
              <a:lnSpc>
                <a:spcPct val="90000"/>
              </a:lnSpc>
              <a:defRPr/>
            </a:pPr>
            <a:r>
              <a:rPr lang="en-US" sz="3200" dirty="0"/>
              <a:t>Satellite phenomenon - negative</a:t>
            </a:r>
          </a:p>
        </p:txBody>
      </p:sp>
      <p:sp>
        <p:nvSpPr>
          <p:cNvPr id="8"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747197663"/>
      </p:ext>
    </p:extLst>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1347" name="Rectangle 3">
            <a:extLst>
              <a:ext uri="{FF2B5EF4-FFF2-40B4-BE49-F238E27FC236}">
                <a16:creationId xmlns:a16="http://schemas.microsoft.com/office/drawing/2014/main" id="{F78EA70B-0B75-4F0C-A432-2FEE0C701D70}"/>
              </a:ext>
            </a:extLst>
          </p:cNvPr>
          <p:cNvSpPr>
            <a:spLocks noGrp="1" noChangeArrowheads="1"/>
          </p:cNvSpPr>
          <p:nvPr>
            <p:ph sz="half" idx="1"/>
          </p:nvPr>
        </p:nvSpPr>
        <p:spPr>
          <a:xfrm>
            <a:off x="1295400" y="1618715"/>
            <a:ext cx="5614988" cy="5435334"/>
          </a:xfrm>
        </p:spPr>
        <p:txBody>
          <a:bodyPr/>
          <a:lstStyle/>
          <a:p>
            <a:pPr lvl="1" eaLnBrk="1" hangingPunct="1">
              <a:buSzPct val="80000"/>
              <a:buFont typeface="Arial" panose="020B0604020202020204" pitchFamily="34" charset="0"/>
              <a:buChar char="•"/>
              <a:defRPr/>
            </a:pPr>
            <a:r>
              <a:rPr lang="en-US" sz="2800" i="1" dirty="0" err="1"/>
              <a:t>Acinetobacter</a:t>
            </a:r>
            <a:r>
              <a:rPr lang="en-US" sz="2800" i="1" dirty="0"/>
              <a:t> </a:t>
            </a:r>
            <a:r>
              <a:rPr lang="en-US" sz="2800" dirty="0"/>
              <a:t>spp. (oxidase negative, MAC +)</a:t>
            </a:r>
          </a:p>
          <a:p>
            <a:pPr lvl="1" eaLnBrk="1" hangingPunct="1">
              <a:buSzPct val="80000"/>
              <a:buFont typeface="Arial" panose="020B0604020202020204" pitchFamily="34" charset="0"/>
              <a:buChar char="•"/>
              <a:defRPr/>
            </a:pPr>
            <a:r>
              <a:rPr lang="en-US" sz="2800" i="1" dirty="0" err="1"/>
              <a:t>Aggregatibacter</a:t>
            </a:r>
            <a:r>
              <a:rPr lang="en-US" sz="2800" dirty="0"/>
              <a:t> spp.</a:t>
            </a:r>
          </a:p>
          <a:p>
            <a:pPr lvl="1" eaLnBrk="1" hangingPunct="1">
              <a:buSzPct val="80000"/>
              <a:buFont typeface="Arial" panose="020B0604020202020204" pitchFamily="34" charset="0"/>
              <a:buChar char="•"/>
              <a:defRPr/>
            </a:pPr>
            <a:r>
              <a:rPr lang="en-US" sz="2800" i="1" dirty="0"/>
              <a:t>H. influenzae </a:t>
            </a:r>
            <a:r>
              <a:rPr lang="en-US" sz="2800" dirty="0"/>
              <a:t>(satellite  or XV  positive)</a:t>
            </a:r>
          </a:p>
          <a:p>
            <a:pPr lvl="1" eaLnBrk="1" hangingPunct="1">
              <a:buSzPct val="80000"/>
              <a:buFont typeface="Arial" panose="020B0604020202020204" pitchFamily="34" charset="0"/>
              <a:buChar char="•"/>
              <a:defRPr/>
            </a:pPr>
            <a:r>
              <a:rPr lang="en-US" sz="2800" i="1" dirty="0" err="1"/>
              <a:t>Brucella</a:t>
            </a:r>
            <a:r>
              <a:rPr lang="en-US" sz="2800" i="1" dirty="0"/>
              <a:t> </a:t>
            </a:r>
            <a:r>
              <a:rPr lang="en-US" sz="2800" dirty="0"/>
              <a:t>spp. (gram stain, </a:t>
            </a:r>
            <a:r>
              <a:rPr lang="en-US" sz="2800" dirty="0" err="1"/>
              <a:t>catalase</a:t>
            </a:r>
            <a:r>
              <a:rPr lang="en-US" sz="2800" dirty="0"/>
              <a:t>  positive)</a:t>
            </a:r>
          </a:p>
          <a:p>
            <a:pPr lvl="1" eaLnBrk="1" hangingPunct="1">
              <a:buSzPct val="80000"/>
              <a:buFont typeface="Arial" panose="020B0604020202020204" pitchFamily="34" charset="0"/>
              <a:buChar char="•"/>
              <a:defRPr/>
            </a:pPr>
            <a:r>
              <a:rPr lang="en-US" sz="2800" i="1" dirty="0" err="1"/>
              <a:t>Pasteurella</a:t>
            </a:r>
            <a:r>
              <a:rPr lang="en-US" sz="2800" i="1" dirty="0"/>
              <a:t> </a:t>
            </a:r>
            <a:r>
              <a:rPr lang="en-US" sz="2800" dirty="0"/>
              <a:t>spp. (</a:t>
            </a:r>
            <a:r>
              <a:rPr lang="en-US" sz="2800" dirty="0" err="1"/>
              <a:t>nonsticky</a:t>
            </a:r>
            <a:r>
              <a:rPr lang="en-US" sz="2800" dirty="0"/>
              <a:t>,</a:t>
            </a:r>
          </a:p>
          <a:p>
            <a:pPr lvl="1" eaLnBrk="1" hangingPunct="1">
              <a:buSzPct val="80000"/>
              <a:buFont typeface="Arial" panose="020B0604020202020204" pitchFamily="34" charset="0"/>
              <a:buChar char="•"/>
              <a:defRPr/>
            </a:pPr>
            <a:r>
              <a:rPr lang="en-US" sz="2800" dirty="0" smtClean="0"/>
              <a:t>MAC/EMB </a:t>
            </a:r>
            <a:r>
              <a:rPr lang="en-US" sz="2800" dirty="0"/>
              <a:t>+) </a:t>
            </a:r>
          </a:p>
          <a:p>
            <a:pPr marL="457200" lvl="1" indent="0" eaLnBrk="1" hangingPunct="1">
              <a:buClr>
                <a:srgbClr val="FFFF99"/>
              </a:buClr>
              <a:buSzPct val="80000"/>
              <a:buNone/>
              <a:defRPr/>
            </a:pPr>
            <a:endParaRPr lang="en-US" sz="2800" dirty="0"/>
          </a:p>
          <a:p>
            <a:pPr lvl="1" eaLnBrk="1" hangingPunct="1">
              <a:defRPr/>
            </a:pPr>
            <a:endParaRPr lang="en-US" sz="2800" dirty="0"/>
          </a:p>
        </p:txBody>
      </p:sp>
      <p:sp>
        <p:nvSpPr>
          <p:cNvPr id="441348" name="Rectangle 4">
            <a:extLst>
              <a:ext uri="{FF2B5EF4-FFF2-40B4-BE49-F238E27FC236}">
                <a16:creationId xmlns:a16="http://schemas.microsoft.com/office/drawing/2014/main" id="{5BF27E40-8CA1-4342-BD71-A201A91DDD6D}"/>
              </a:ext>
            </a:extLst>
          </p:cNvPr>
          <p:cNvSpPr>
            <a:spLocks noGrp="1" noChangeArrowheads="1"/>
          </p:cNvSpPr>
          <p:nvPr>
            <p:ph sz="half" idx="2"/>
          </p:nvPr>
        </p:nvSpPr>
        <p:spPr>
          <a:xfrm>
            <a:off x="6705600" y="966520"/>
            <a:ext cx="4206875" cy="4918269"/>
          </a:xfrm>
        </p:spPr>
        <p:txBody>
          <a:bodyPr/>
          <a:lstStyle/>
          <a:p>
            <a:pPr marL="457200" lvl="1" indent="0" eaLnBrk="1" hangingPunct="1">
              <a:buSzPct val="80000"/>
              <a:buNone/>
              <a:defRPr/>
            </a:pPr>
            <a:r>
              <a:rPr lang="en-US" sz="2800" dirty="0"/>
              <a:t>Less frequent:</a:t>
            </a:r>
          </a:p>
          <a:p>
            <a:pPr lvl="1" eaLnBrk="1" hangingPunct="1">
              <a:buSzPct val="80000"/>
              <a:buFont typeface="Arial" panose="020B0604020202020204" pitchFamily="34" charset="0"/>
              <a:buChar char="•"/>
              <a:defRPr/>
            </a:pPr>
            <a:r>
              <a:rPr lang="en-US" sz="2800" i="1" dirty="0" err="1"/>
              <a:t>Dysgonomonas</a:t>
            </a:r>
            <a:r>
              <a:rPr lang="en-US" sz="2800" dirty="0"/>
              <a:t> spp. (DF-3)</a:t>
            </a:r>
          </a:p>
          <a:p>
            <a:pPr lvl="1" eaLnBrk="1" hangingPunct="1">
              <a:buSzPct val="80000"/>
              <a:buFont typeface="Arial" panose="020B0604020202020204" pitchFamily="34" charset="0"/>
              <a:buChar char="•"/>
              <a:defRPr/>
            </a:pPr>
            <a:r>
              <a:rPr lang="en-US" sz="2800" i="1" dirty="0" err="1"/>
              <a:t>Bordetella</a:t>
            </a:r>
            <a:r>
              <a:rPr lang="en-US" sz="2800" dirty="0"/>
              <a:t>, </a:t>
            </a:r>
            <a:r>
              <a:rPr lang="en-US" sz="2800" dirty="0" err="1"/>
              <a:t>Grp</a:t>
            </a:r>
            <a:r>
              <a:rPr lang="en-US" sz="2800" dirty="0"/>
              <a:t>. IV (inert, urea pos)</a:t>
            </a:r>
          </a:p>
          <a:p>
            <a:pPr lvl="1" eaLnBrk="1" hangingPunct="1">
              <a:buSzPct val="80000"/>
              <a:buFont typeface="Arial" panose="020B0604020202020204" pitchFamily="34" charset="0"/>
              <a:buChar char="•"/>
              <a:defRPr/>
            </a:pPr>
            <a:r>
              <a:rPr lang="en-US" sz="2800" i="1" dirty="0" err="1"/>
              <a:t>Psychrobacter</a:t>
            </a:r>
            <a:r>
              <a:rPr lang="en-US" sz="2800" i="1" dirty="0"/>
              <a:t> </a:t>
            </a:r>
            <a:r>
              <a:rPr lang="en-US" sz="2800" i="1" dirty="0" err="1"/>
              <a:t>phenylpyruvicus</a:t>
            </a:r>
            <a:endParaRPr lang="en-US" sz="2800" i="1" dirty="0"/>
          </a:p>
          <a:p>
            <a:pPr lvl="1" eaLnBrk="1" hangingPunct="1">
              <a:buSzPct val="80000"/>
              <a:buFont typeface="Arial" panose="020B0604020202020204" pitchFamily="34" charset="0"/>
              <a:buChar char="•"/>
              <a:defRPr/>
            </a:pPr>
            <a:r>
              <a:rPr lang="en-US" sz="2800" i="1" dirty="0" err="1"/>
              <a:t>Oligella</a:t>
            </a:r>
            <a:r>
              <a:rPr lang="en-US" sz="2800" i="1" dirty="0"/>
              <a:t> </a:t>
            </a:r>
            <a:r>
              <a:rPr lang="en-US" sz="2800" i="1" dirty="0" err="1"/>
              <a:t>ureolytica</a:t>
            </a:r>
            <a:endParaRPr lang="en-US" sz="2800" i="1" dirty="0"/>
          </a:p>
          <a:p>
            <a:pPr lvl="1" eaLnBrk="1" hangingPunct="1">
              <a:buSzPct val="80000"/>
              <a:buFont typeface="Arial" panose="020B0604020202020204" pitchFamily="34" charset="0"/>
              <a:buChar char="•"/>
              <a:defRPr/>
            </a:pPr>
            <a:r>
              <a:rPr lang="en-US" sz="2800" i="1" dirty="0" err="1"/>
              <a:t>Haemophilus</a:t>
            </a:r>
            <a:r>
              <a:rPr lang="en-US" sz="2800" i="1" dirty="0"/>
              <a:t> </a:t>
            </a:r>
            <a:r>
              <a:rPr lang="en-US" sz="2800" dirty="0"/>
              <a:t>spp.</a:t>
            </a:r>
          </a:p>
          <a:p>
            <a:pPr lvl="1" eaLnBrk="1" hangingPunct="1">
              <a:buFont typeface="Lucida Sans Unicode" pitchFamily="34" charset="0"/>
              <a:buChar char="›"/>
              <a:defRPr/>
            </a:pPr>
            <a:endParaRPr lang="en-US" sz="2800" dirty="0"/>
          </a:p>
        </p:txBody>
      </p:sp>
      <p:sp>
        <p:nvSpPr>
          <p:cNvPr id="8"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2791737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441347">
                                            <p:txEl>
                                              <p:pRg st="0" end="0"/>
                                            </p:txEl>
                                          </p:spTgt>
                                        </p:tgtEl>
                                        <p:attrNameLst>
                                          <p:attrName>style.visibility</p:attrName>
                                        </p:attrNameLst>
                                      </p:cBhvr>
                                      <p:to>
                                        <p:strVal val="visible"/>
                                      </p:to>
                                    </p:set>
                                    <p:animEffect transition="in" filter="dissolve">
                                      <p:cBhvr>
                                        <p:cTn id="7" dur="500"/>
                                        <p:tgtEl>
                                          <p:spTgt spid="44134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41347">
                                            <p:txEl>
                                              <p:pRg st="1" end="1"/>
                                            </p:txEl>
                                          </p:spTgt>
                                        </p:tgtEl>
                                        <p:attrNameLst>
                                          <p:attrName>style.visibility</p:attrName>
                                        </p:attrNameLst>
                                      </p:cBhvr>
                                      <p:to>
                                        <p:strVal val="visible"/>
                                      </p:to>
                                    </p:set>
                                    <p:animEffect transition="in" filter="dissolve">
                                      <p:cBhvr>
                                        <p:cTn id="10" dur="500"/>
                                        <p:tgtEl>
                                          <p:spTgt spid="44134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41347">
                                            <p:txEl>
                                              <p:pRg st="2" end="2"/>
                                            </p:txEl>
                                          </p:spTgt>
                                        </p:tgtEl>
                                        <p:attrNameLst>
                                          <p:attrName>style.visibility</p:attrName>
                                        </p:attrNameLst>
                                      </p:cBhvr>
                                      <p:to>
                                        <p:strVal val="visible"/>
                                      </p:to>
                                    </p:set>
                                    <p:animEffect transition="in" filter="dissolve">
                                      <p:cBhvr>
                                        <p:cTn id="13" dur="500"/>
                                        <p:tgtEl>
                                          <p:spTgt spid="44134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441347">
                                            <p:txEl>
                                              <p:pRg st="3" end="3"/>
                                            </p:txEl>
                                          </p:spTgt>
                                        </p:tgtEl>
                                        <p:attrNameLst>
                                          <p:attrName>style.visibility</p:attrName>
                                        </p:attrNameLst>
                                      </p:cBhvr>
                                      <p:to>
                                        <p:strVal val="visible"/>
                                      </p:to>
                                    </p:set>
                                    <p:animEffect transition="in" filter="dissolve">
                                      <p:cBhvr>
                                        <p:cTn id="16" dur="500"/>
                                        <p:tgtEl>
                                          <p:spTgt spid="441347">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441347">
                                            <p:txEl>
                                              <p:pRg st="4" end="4"/>
                                            </p:txEl>
                                          </p:spTgt>
                                        </p:tgtEl>
                                        <p:attrNameLst>
                                          <p:attrName>style.visibility</p:attrName>
                                        </p:attrNameLst>
                                      </p:cBhvr>
                                      <p:to>
                                        <p:strVal val="visible"/>
                                      </p:to>
                                    </p:set>
                                    <p:animEffect transition="in" filter="dissolve">
                                      <p:cBhvr>
                                        <p:cTn id="19" dur="500"/>
                                        <p:tgtEl>
                                          <p:spTgt spid="441347">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441347">
                                            <p:txEl>
                                              <p:pRg st="5" end="5"/>
                                            </p:txEl>
                                          </p:spTgt>
                                        </p:tgtEl>
                                        <p:attrNameLst>
                                          <p:attrName>style.visibility</p:attrName>
                                        </p:attrNameLst>
                                      </p:cBhvr>
                                      <p:to>
                                        <p:strVal val="visible"/>
                                      </p:to>
                                    </p:set>
                                    <p:animEffect transition="in" filter="dissolve">
                                      <p:cBhvr>
                                        <p:cTn id="22" dur="500"/>
                                        <p:tgtEl>
                                          <p:spTgt spid="441347">
                                            <p:txEl>
                                              <p:pRg st="5" end="5"/>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441348">
                                            <p:txEl>
                                              <p:pRg st="0" end="0"/>
                                            </p:txEl>
                                          </p:spTgt>
                                        </p:tgtEl>
                                        <p:attrNameLst>
                                          <p:attrName>style.visibility</p:attrName>
                                        </p:attrNameLst>
                                      </p:cBhvr>
                                      <p:to>
                                        <p:strVal val="visible"/>
                                      </p:to>
                                    </p:set>
                                    <p:animEffect transition="in" filter="dissolve">
                                      <p:cBhvr>
                                        <p:cTn id="25" dur="500"/>
                                        <p:tgtEl>
                                          <p:spTgt spid="441348">
                                            <p:txEl>
                                              <p:pRg st="0" end="0"/>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441348">
                                            <p:txEl>
                                              <p:pRg st="1" end="1"/>
                                            </p:txEl>
                                          </p:spTgt>
                                        </p:tgtEl>
                                        <p:attrNameLst>
                                          <p:attrName>style.visibility</p:attrName>
                                        </p:attrNameLst>
                                      </p:cBhvr>
                                      <p:to>
                                        <p:strVal val="visible"/>
                                      </p:to>
                                    </p:set>
                                    <p:animEffect transition="in" filter="dissolve">
                                      <p:cBhvr>
                                        <p:cTn id="28" dur="500"/>
                                        <p:tgtEl>
                                          <p:spTgt spid="441348">
                                            <p:txEl>
                                              <p:pRg st="1" end="1"/>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441348">
                                            <p:txEl>
                                              <p:pRg st="2" end="2"/>
                                            </p:txEl>
                                          </p:spTgt>
                                        </p:tgtEl>
                                        <p:attrNameLst>
                                          <p:attrName>style.visibility</p:attrName>
                                        </p:attrNameLst>
                                      </p:cBhvr>
                                      <p:to>
                                        <p:strVal val="visible"/>
                                      </p:to>
                                    </p:set>
                                    <p:animEffect transition="in" filter="dissolve">
                                      <p:cBhvr>
                                        <p:cTn id="31" dur="500"/>
                                        <p:tgtEl>
                                          <p:spTgt spid="441348">
                                            <p:txEl>
                                              <p:pRg st="2" end="2"/>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441348">
                                            <p:txEl>
                                              <p:pRg st="3" end="3"/>
                                            </p:txEl>
                                          </p:spTgt>
                                        </p:tgtEl>
                                        <p:attrNameLst>
                                          <p:attrName>style.visibility</p:attrName>
                                        </p:attrNameLst>
                                      </p:cBhvr>
                                      <p:to>
                                        <p:strVal val="visible"/>
                                      </p:to>
                                    </p:set>
                                    <p:animEffect transition="in" filter="dissolve">
                                      <p:cBhvr>
                                        <p:cTn id="34" dur="500"/>
                                        <p:tgtEl>
                                          <p:spTgt spid="441348">
                                            <p:txEl>
                                              <p:pRg st="3" end="3"/>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441348">
                                            <p:txEl>
                                              <p:pRg st="4" end="4"/>
                                            </p:txEl>
                                          </p:spTgt>
                                        </p:tgtEl>
                                        <p:attrNameLst>
                                          <p:attrName>style.visibility</p:attrName>
                                        </p:attrNameLst>
                                      </p:cBhvr>
                                      <p:to>
                                        <p:strVal val="visible"/>
                                      </p:to>
                                    </p:set>
                                    <p:animEffect transition="in" filter="dissolve">
                                      <p:cBhvr>
                                        <p:cTn id="37" dur="500"/>
                                        <p:tgtEl>
                                          <p:spTgt spid="441348">
                                            <p:txEl>
                                              <p:pRg st="4" end="4"/>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441348">
                                            <p:txEl>
                                              <p:pRg st="5" end="5"/>
                                            </p:txEl>
                                          </p:spTgt>
                                        </p:tgtEl>
                                        <p:attrNameLst>
                                          <p:attrName>style.visibility</p:attrName>
                                        </p:attrNameLst>
                                      </p:cBhvr>
                                      <p:to>
                                        <p:strVal val="visible"/>
                                      </p:to>
                                    </p:set>
                                    <p:animEffect transition="in" filter="dissolve">
                                      <p:cBhvr>
                                        <p:cTn id="40" dur="500"/>
                                        <p:tgtEl>
                                          <p:spTgt spid="44134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47" grpId="0" build="p" autoUpdateAnimBg="0"/>
      <p:bldP spid="441348"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81DE6714-F113-403C-BE5C-5204039595C1}"/>
              </a:ext>
            </a:extLst>
          </p:cNvPr>
          <p:cNvSpPr>
            <a:spLocks noGrp="1" noChangeArrowheads="1"/>
          </p:cNvSpPr>
          <p:nvPr>
            <p:ph type="title"/>
          </p:nvPr>
        </p:nvSpPr>
        <p:spPr/>
        <p:txBody>
          <a:bodyPr/>
          <a:lstStyle/>
          <a:p>
            <a:pPr eaLnBrk="1" hangingPunct="1">
              <a:defRPr/>
            </a:pPr>
            <a:r>
              <a:rPr lang="en-US" sz="4000"/>
              <a:t>Similar Gram-Negative Bacteria Ruled out by Sentinel Procedures</a:t>
            </a:r>
          </a:p>
        </p:txBody>
      </p:sp>
      <p:graphicFrame>
        <p:nvGraphicFramePr>
          <p:cNvPr id="3075" name="Group 3">
            <a:extLst>
              <a:ext uri="{FF2B5EF4-FFF2-40B4-BE49-F238E27FC236}">
                <a16:creationId xmlns:a16="http://schemas.microsoft.com/office/drawing/2014/main" id="{3B241F1B-2571-4347-BCF6-9CB8B2068339}"/>
              </a:ext>
            </a:extLst>
          </p:cNvPr>
          <p:cNvGraphicFramePr>
            <a:graphicFrameLocks noGrp="1"/>
          </p:cNvGraphicFramePr>
          <p:nvPr>
            <p:ph idx="1"/>
            <p:extLst>
              <p:ext uri="{D42A27DB-BD31-4B8C-83A1-F6EECF244321}">
                <p14:modId xmlns:p14="http://schemas.microsoft.com/office/powerpoint/2010/main" val="1766708414"/>
              </p:ext>
            </p:extLst>
          </p:nvPr>
        </p:nvGraphicFramePr>
        <p:xfrm>
          <a:off x="1914525" y="1841500"/>
          <a:ext cx="8402637" cy="4260852"/>
        </p:xfrm>
        <a:graphic>
          <a:graphicData uri="http://schemas.openxmlformats.org/drawingml/2006/table">
            <a:tbl>
              <a:tblPr/>
              <a:tblGrid>
                <a:gridCol w="2116147">
                  <a:extLst>
                    <a:ext uri="{9D8B030D-6E8A-4147-A177-3AD203B41FA5}">
                      <a16:colId xmlns:a16="http://schemas.microsoft.com/office/drawing/2014/main" val="20000"/>
                    </a:ext>
                  </a:extLst>
                </a:gridCol>
                <a:gridCol w="980292">
                  <a:extLst>
                    <a:ext uri="{9D8B030D-6E8A-4147-A177-3AD203B41FA5}">
                      <a16:colId xmlns:a16="http://schemas.microsoft.com/office/drawing/2014/main" val="20001"/>
                    </a:ext>
                  </a:extLst>
                </a:gridCol>
                <a:gridCol w="861468">
                  <a:extLst>
                    <a:ext uri="{9D8B030D-6E8A-4147-A177-3AD203B41FA5}">
                      <a16:colId xmlns:a16="http://schemas.microsoft.com/office/drawing/2014/main" val="20002"/>
                    </a:ext>
                  </a:extLst>
                </a:gridCol>
                <a:gridCol w="1231957">
                  <a:extLst>
                    <a:ext uri="{9D8B030D-6E8A-4147-A177-3AD203B41FA5}">
                      <a16:colId xmlns:a16="http://schemas.microsoft.com/office/drawing/2014/main" val="20003"/>
                    </a:ext>
                  </a:extLst>
                </a:gridCol>
                <a:gridCol w="960030">
                  <a:extLst>
                    <a:ext uri="{9D8B030D-6E8A-4147-A177-3AD203B41FA5}">
                      <a16:colId xmlns:a16="http://schemas.microsoft.com/office/drawing/2014/main" val="20004"/>
                    </a:ext>
                  </a:extLst>
                </a:gridCol>
                <a:gridCol w="1026566">
                  <a:extLst>
                    <a:ext uri="{9D8B030D-6E8A-4147-A177-3AD203B41FA5}">
                      <a16:colId xmlns:a16="http://schemas.microsoft.com/office/drawing/2014/main" val="20005"/>
                    </a:ext>
                  </a:extLst>
                </a:gridCol>
                <a:gridCol w="1226177">
                  <a:extLst>
                    <a:ext uri="{9D8B030D-6E8A-4147-A177-3AD203B41FA5}">
                      <a16:colId xmlns:a16="http://schemas.microsoft.com/office/drawing/2014/main" val="20006"/>
                    </a:ext>
                  </a:extLst>
                </a:gridCol>
              </a:tblGrid>
              <a:tr h="8230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Organism</a:t>
                      </a:r>
                    </a:p>
                  </a:txBody>
                  <a:tcPr marL="102867" marR="10286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Gram Stain</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Growth on BAP</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Growth on cystine containing agar</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Oxidase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Catalase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Symbol" pitchFamily="18" charset="2"/>
                        </a:rPr>
                        <a:t>b-</a:t>
                      </a:r>
                      <a:r>
                        <a:rPr kumimoji="0" lang="en-US" sz="1200" b="1" i="0" u="none" strike="noStrike" cap="none" normalizeH="0" baseline="0" dirty="0">
                          <a:ln>
                            <a:noFill/>
                          </a:ln>
                          <a:solidFill>
                            <a:schemeClr val="tx1"/>
                          </a:solidFill>
                          <a:effectLst/>
                          <a:latin typeface="Arial" charset="0"/>
                        </a:rPr>
                        <a:t>Lactamase</a:t>
                      </a:r>
                    </a:p>
                  </a:txBody>
                  <a:tcPr marL="102867" marR="10286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61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Francisella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tularensis</a:t>
                      </a:r>
                    </a:p>
                  </a:txBody>
                  <a:tcPr marL="102867" marR="10286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Little to no growth</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Weak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 or Negative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endParaRP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txBody>
                  <a:tcPr marL="102867" marR="10286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2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Francisella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philomiragia</a:t>
                      </a:r>
                    </a:p>
                  </a:txBody>
                  <a:tcPr marL="102867" marR="10286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endParaRP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alpha val="49001"/>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txBody>
                  <a:tcPr marL="102867" marR="10286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85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Brucella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abortus</a:t>
                      </a:r>
                    </a:p>
                  </a:txBody>
                  <a:tcPr marL="102867" marR="10286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alpha val="49001"/>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txBody>
                  <a:tcPr marL="102867" marR="10286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12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Haemophilus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influenzae</a:t>
                      </a:r>
                    </a:p>
                  </a:txBody>
                  <a:tcPr marL="102867" marR="10286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No growth</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  </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endParaRP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alpha val="49001"/>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txBody>
                  <a:tcPr marL="102867" marR="10286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096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Actinobacillus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actinomycetemcomitans</a:t>
                      </a:r>
                    </a:p>
                  </a:txBody>
                  <a:tcPr marL="102867" marR="10286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endParaRP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endParaRP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alpha val="49001"/>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5"/>
                  </a:ext>
                </a:extLst>
              </a:tr>
              <a:tr h="5112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Pasteurella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multocida</a:t>
                      </a:r>
                    </a:p>
                  </a:txBody>
                  <a:tcPr marL="102867" marR="102867"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Good</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Good</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txBody>
                  <a:tcPr marL="102867" marR="102867"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alpha val="49001"/>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Negative</a:t>
                      </a:r>
                    </a:p>
                  </a:txBody>
                  <a:tcPr marL="102867" marR="102867"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400273405"/>
      </p:ext>
    </p:extLst>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8246" name="Group 70">
            <a:extLst>
              <a:ext uri="{FF2B5EF4-FFF2-40B4-BE49-F238E27FC236}">
                <a16:creationId xmlns:a16="http://schemas.microsoft.com/office/drawing/2014/main" id="{B9398A61-46A8-40A8-8B1C-C4F0C08B46DB}"/>
              </a:ext>
            </a:extLst>
          </p:cNvPr>
          <p:cNvGraphicFramePr>
            <a:graphicFrameLocks noGrp="1"/>
          </p:cNvGraphicFramePr>
          <p:nvPr/>
        </p:nvGraphicFramePr>
        <p:xfrm>
          <a:off x="1052513" y="1042988"/>
          <a:ext cx="10101262" cy="4578351"/>
        </p:xfrm>
        <a:graphic>
          <a:graphicData uri="http://schemas.openxmlformats.org/drawingml/2006/table">
            <a:tbl>
              <a:tblPr/>
              <a:tblGrid>
                <a:gridCol w="1560512">
                  <a:extLst>
                    <a:ext uri="{9D8B030D-6E8A-4147-A177-3AD203B41FA5}">
                      <a16:colId xmlns:a16="http://schemas.microsoft.com/office/drawing/2014/main" val="20000"/>
                    </a:ext>
                  </a:extLst>
                </a:gridCol>
                <a:gridCol w="1455738">
                  <a:extLst>
                    <a:ext uri="{9D8B030D-6E8A-4147-A177-3AD203B41FA5}">
                      <a16:colId xmlns:a16="http://schemas.microsoft.com/office/drawing/2014/main" val="20001"/>
                    </a:ext>
                  </a:extLst>
                </a:gridCol>
                <a:gridCol w="1998662">
                  <a:extLst>
                    <a:ext uri="{9D8B030D-6E8A-4147-A177-3AD203B41FA5}">
                      <a16:colId xmlns:a16="http://schemas.microsoft.com/office/drawing/2014/main" val="20002"/>
                    </a:ext>
                  </a:extLst>
                </a:gridCol>
                <a:gridCol w="1998663">
                  <a:extLst>
                    <a:ext uri="{9D8B030D-6E8A-4147-A177-3AD203B41FA5}">
                      <a16:colId xmlns:a16="http://schemas.microsoft.com/office/drawing/2014/main" val="20003"/>
                    </a:ext>
                  </a:extLst>
                </a:gridCol>
                <a:gridCol w="1452562">
                  <a:extLst>
                    <a:ext uri="{9D8B030D-6E8A-4147-A177-3AD203B41FA5}">
                      <a16:colId xmlns:a16="http://schemas.microsoft.com/office/drawing/2014/main" val="20004"/>
                    </a:ext>
                  </a:extLst>
                </a:gridCol>
                <a:gridCol w="1635125">
                  <a:extLst>
                    <a:ext uri="{9D8B030D-6E8A-4147-A177-3AD203B41FA5}">
                      <a16:colId xmlns:a16="http://schemas.microsoft.com/office/drawing/2014/main" val="20005"/>
                    </a:ext>
                  </a:extLst>
                </a:gridCol>
              </a:tblGrid>
              <a:tr h="103401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1" u="none" strike="noStrike" cap="none" normalizeH="0" baseline="0">
                          <a:ln>
                            <a:noFill/>
                          </a:ln>
                          <a:solidFill>
                            <a:schemeClr val="tx1"/>
                          </a:solidFill>
                          <a:effectLst/>
                          <a:latin typeface="Times New Roman" pitchFamily="18" charset="0"/>
                          <a:cs typeface="Arial" pitchFamily="34" charset="0"/>
                        </a:rPr>
                        <a:t>Brucella </a:t>
                      </a:r>
                      <a:endParaRPr kumimoji="0" lang="en-US" sz="1800" b="0" i="0" u="none" strike="noStrike" cap="none" normalizeH="0" baseline="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spp.</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1" u="none" strike="noStrike" cap="none" normalizeH="0" baseline="0">
                          <a:ln>
                            <a:noFill/>
                          </a:ln>
                          <a:solidFill>
                            <a:schemeClr val="tx1"/>
                          </a:solidFill>
                          <a:effectLst/>
                          <a:latin typeface="Times New Roman" pitchFamily="18" charset="0"/>
                          <a:cs typeface="Arial" pitchFamily="34" charset="0"/>
                        </a:rPr>
                        <a:t>Francisella tularensis</a:t>
                      </a:r>
                      <a:endParaRPr kumimoji="0" lang="en-US" sz="1800" b="0" i="0" u="none" strike="noStrike" cap="none" normalizeH="0" baseline="0">
                        <a:ln>
                          <a:noFill/>
                        </a:ln>
                        <a:solidFill>
                          <a:schemeClr val="tx1"/>
                        </a:solidFill>
                        <a:effectLst/>
                        <a:latin typeface="Times New Roman" pitchFamily="18" charset="0"/>
                        <a:cs typeface="Arial"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1" u="none" strike="noStrike" cap="none" normalizeH="0" baseline="0">
                          <a:ln>
                            <a:noFill/>
                          </a:ln>
                          <a:solidFill>
                            <a:schemeClr val="tx1"/>
                          </a:solidFill>
                          <a:effectLst/>
                          <a:latin typeface="Times New Roman" pitchFamily="18" charset="0"/>
                          <a:cs typeface="Arial" pitchFamily="34" charset="0"/>
                        </a:rPr>
                        <a:t>Psychrobacter phenylpyruvicus</a:t>
                      </a:r>
                      <a:endParaRPr kumimoji="0" lang="en-US" sz="1800" b="0" i="0" u="none" strike="noStrike" cap="none" normalizeH="0" baseline="0">
                        <a:ln>
                          <a:noFill/>
                        </a:ln>
                        <a:solidFill>
                          <a:schemeClr val="tx1"/>
                        </a:solidFill>
                        <a:effectLst/>
                        <a:latin typeface="Times New Roman" pitchFamily="18" charset="0"/>
                        <a:cs typeface="Arial"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1" u="none" strike="noStrike" cap="none" normalizeH="0" baseline="0">
                          <a:ln>
                            <a:noFill/>
                          </a:ln>
                          <a:solidFill>
                            <a:schemeClr val="tx1"/>
                          </a:solidFill>
                          <a:effectLst/>
                          <a:latin typeface="Times New Roman" pitchFamily="18" charset="0"/>
                          <a:cs typeface="Arial" pitchFamily="34" charset="0"/>
                        </a:rPr>
                        <a:t>Oligella ureolytica</a:t>
                      </a:r>
                      <a:r>
                        <a:rPr kumimoji="0" lang="en-US" sz="1800" b="0" i="0" u="none" strike="noStrike" cap="none" normalizeH="0" baseline="0">
                          <a:ln>
                            <a:noFill/>
                          </a:ln>
                          <a:solidFill>
                            <a:schemeClr val="tx1"/>
                          </a:solidFill>
                          <a:effectLst/>
                          <a:latin typeface="Times New Roman" pitchFamily="18" charset="0"/>
                          <a:cs typeface="Arial" pitchFamily="34" charset="0"/>
                        </a:rPr>
                        <a:t>a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1" u="none" strike="noStrike" cap="none" normalizeH="0" baseline="0">
                          <a:ln>
                            <a:noFill/>
                          </a:ln>
                          <a:solidFill>
                            <a:schemeClr val="tx1"/>
                          </a:solidFill>
                          <a:effectLst/>
                          <a:latin typeface="Times New Roman" pitchFamily="18" charset="0"/>
                          <a:cs typeface="Arial" pitchFamily="34" charset="0"/>
                        </a:rPr>
                        <a:t>Haemophilus </a:t>
                      </a:r>
                      <a:r>
                        <a:rPr kumimoji="0" lang="en-US" sz="1800" b="0" i="0" u="none" strike="noStrike" cap="none" normalizeH="0" baseline="0">
                          <a:ln>
                            <a:noFill/>
                          </a:ln>
                          <a:solidFill>
                            <a:schemeClr val="tx1"/>
                          </a:solidFill>
                          <a:effectLst/>
                          <a:latin typeface="Times New Roman" pitchFamily="18" charset="0"/>
                          <a:cs typeface="Arial" pitchFamily="34" charset="0"/>
                        </a:rPr>
                        <a:t>spp. </a:t>
                      </a:r>
                      <a:r>
                        <a:rPr kumimoji="0" lang="en-US" sz="1800" b="0" i="0" u="none" strike="noStrike" cap="none" normalizeH="0" baseline="30000">
                          <a:ln>
                            <a:noFill/>
                          </a:ln>
                          <a:solidFill>
                            <a:schemeClr val="tx1"/>
                          </a:solidFill>
                          <a:effectLst/>
                          <a:latin typeface="Times New Roman" pitchFamily="18" charset="0"/>
                          <a:cs typeface="Arial" pitchFamily="34" charset="0"/>
                        </a:rPr>
                        <a:t>b </a:t>
                      </a:r>
                      <a:endParaRPr kumimoji="0" lang="en-US" sz="1800" b="0" i="0" u="none" strike="noStrike" cap="none" normalizeH="0" baseline="0">
                        <a:ln>
                          <a:noFill/>
                        </a:ln>
                        <a:solidFill>
                          <a:schemeClr val="tx1"/>
                        </a:solidFill>
                        <a:effectLst/>
                        <a:latin typeface="Times New Roman" pitchFamily="18" charset="0"/>
                        <a:cs typeface="Arial"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2852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Gram stain morphology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tiny ccb, stains faintly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Tiny ccb, stains faint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Times New Roman" pitchFamily="18" charset="0"/>
                          <a:cs typeface="Arial" pitchFamily="34" charset="0"/>
                        </a:rPr>
                        <a:t>ccb</a:t>
                      </a:r>
                      <a:r>
                        <a:rPr kumimoji="0" lang="en-US" sz="1800" b="0" i="0" u="none" strike="noStrike" cap="none" normalizeH="0" baseline="0" dirty="0">
                          <a:ln>
                            <a:noFill/>
                          </a:ln>
                          <a:solidFill>
                            <a:schemeClr val="tx1"/>
                          </a:solidFill>
                          <a:effectLst/>
                          <a:latin typeface="Times New Roman" pitchFamily="18" charset="0"/>
                          <a:cs typeface="Arial" pitchFamily="34" charset="0"/>
                        </a:rPr>
                        <a:t>, bacilli, retains crystal violet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tiny ccb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Tiny ccb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330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Catalase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 or weakly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v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330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Oxidase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v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166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Motility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delayed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8588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BAP distinctions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(scant growth)</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No growth </a:t>
                      </a:r>
                      <a:r>
                        <a:rPr kumimoji="0" lang="en-US" sz="1800" b="0" i="0" u="none" strike="noStrike" cap="none" normalizeH="0" baseline="30000" dirty="0">
                          <a:ln>
                            <a:noFill/>
                          </a:ln>
                          <a:solidFill>
                            <a:schemeClr val="tx1"/>
                          </a:solidFill>
                          <a:effectLst/>
                          <a:latin typeface="Times New Roman" pitchFamily="18" charset="0"/>
                          <a:cs typeface="Arial" pitchFamily="34" charset="0"/>
                        </a:rPr>
                        <a:t>b</a:t>
                      </a:r>
                      <a:endParaRPr kumimoji="0" lang="en-US" sz="1800" b="0" i="0" u="none" strike="noStrike" cap="none" normalizeH="0" baseline="0" dirty="0">
                        <a:ln>
                          <a:noFill/>
                        </a:ln>
                        <a:solidFill>
                          <a:schemeClr val="tx1"/>
                        </a:solidFill>
                        <a:effectLst/>
                        <a:latin typeface="Times New Roman" pitchFamily="18" charset="0"/>
                        <a:cs typeface="Arial"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8166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Beta-</a:t>
                      </a:r>
                      <a:r>
                        <a:rPr kumimoji="0" lang="en-US" sz="1800" b="0" i="0" u="none" strike="noStrike" cap="none" normalizeH="0" baseline="0" dirty="0" err="1">
                          <a:ln>
                            <a:noFill/>
                          </a:ln>
                          <a:solidFill>
                            <a:schemeClr val="tx1"/>
                          </a:solidFill>
                          <a:effectLst/>
                          <a:latin typeface="Times New Roman" pitchFamily="18" charset="0"/>
                          <a:cs typeface="Arial" pitchFamily="34" charset="0"/>
                        </a:rPr>
                        <a:t>lactamase</a:t>
                      </a:r>
                      <a:endParaRPr kumimoji="0" lang="en-US" sz="1800" b="0" i="0" u="none" strike="noStrike" cap="none" normalizeH="0" baseline="0" dirty="0">
                        <a:ln>
                          <a:noFill/>
                        </a:ln>
                        <a:solidFill>
                          <a:schemeClr val="tx1"/>
                        </a:solidFill>
                        <a:effectLst/>
                        <a:latin typeface="Times New Roman" pitchFamily="18" charset="0"/>
                        <a:cs typeface="Arial"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Arial"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54684" name="Rectangle 2"/>
          <p:cNvSpPr>
            <a:spLocks noChangeArrowheads="1"/>
          </p:cNvSpPr>
          <p:nvPr/>
        </p:nvSpPr>
        <p:spPr bwMode="auto">
          <a:xfrm>
            <a:off x="2157413" y="293688"/>
            <a:ext cx="7967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2400" b="1">
                <a:solidFill>
                  <a:srgbClr val="FFFFFF"/>
                </a:solidFill>
                <a:latin typeface="Times New Roman" panose="02020603050405020304" pitchFamily="18" charset="0"/>
                <a:cs typeface="Arial" panose="020B0604020202020204" pitchFamily="34" charset="0"/>
              </a:rPr>
              <a:t>Presumptive ID Chart for </a:t>
            </a:r>
            <a:r>
              <a:rPr lang="en-US" altLang="en-US" sz="2400" b="1" i="1">
                <a:solidFill>
                  <a:srgbClr val="FFFFFF"/>
                </a:solidFill>
                <a:latin typeface="Times New Roman" panose="02020603050405020304" pitchFamily="18" charset="0"/>
                <a:cs typeface="Arial" panose="020B0604020202020204" pitchFamily="34" charset="0"/>
              </a:rPr>
              <a:t>Francisella tularensis </a:t>
            </a:r>
            <a:r>
              <a:rPr lang="en-US" altLang="en-US" sz="2400" b="1" baseline="30000">
                <a:solidFill>
                  <a:srgbClr val="FFFFFF"/>
                </a:solidFill>
                <a:latin typeface="Times New Roman" panose="02020603050405020304" pitchFamily="18" charset="0"/>
                <a:cs typeface="Arial" panose="020B0604020202020204" pitchFamily="34" charset="0"/>
              </a:rPr>
              <a:t>a</a:t>
            </a:r>
            <a:endParaRPr lang="en-US" altLang="en-US" sz="2400">
              <a:solidFill>
                <a:srgbClr val="003399"/>
              </a:solidFill>
              <a:cs typeface="Arial" panose="020B0604020202020204" pitchFamily="34" charset="0"/>
            </a:endParaRPr>
          </a:p>
        </p:txBody>
      </p:sp>
      <p:sp>
        <p:nvSpPr>
          <p:cNvPr id="154685" name="TextBox 3"/>
          <p:cNvSpPr txBox="1">
            <a:spLocks noChangeArrowheads="1"/>
          </p:cNvSpPr>
          <p:nvPr/>
        </p:nvSpPr>
        <p:spPr bwMode="auto">
          <a:xfrm>
            <a:off x="1398589" y="5730875"/>
            <a:ext cx="82756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1400">
                <a:solidFill>
                  <a:srgbClr val="FFFFFF"/>
                </a:solidFill>
                <a:latin typeface="Times New Roman" panose="02020603050405020304" pitchFamily="18" charset="0"/>
                <a:cs typeface="Arial" panose="020B0604020202020204" pitchFamily="34" charset="0"/>
              </a:rPr>
              <a:t>a  Reactions extracted from ASM Sentinel Protocols for </a:t>
            </a:r>
            <a:r>
              <a:rPr lang="en-US" altLang="en-US" sz="1400" i="1">
                <a:solidFill>
                  <a:srgbClr val="FFFFFF"/>
                </a:solidFill>
                <a:latin typeface="Times New Roman" panose="02020603050405020304" pitchFamily="18" charset="0"/>
                <a:cs typeface="Arial" panose="020B0604020202020204" pitchFamily="34" charset="0"/>
              </a:rPr>
              <a:t>Brucella </a:t>
            </a:r>
            <a:r>
              <a:rPr lang="en-US" altLang="en-US" sz="1400">
                <a:solidFill>
                  <a:srgbClr val="FFFFFF"/>
                </a:solidFill>
                <a:latin typeface="Times New Roman" panose="02020603050405020304" pitchFamily="18" charset="0"/>
                <a:cs typeface="Arial" panose="020B0604020202020204" pitchFamily="34" charset="0"/>
              </a:rPr>
              <a:t>spp. and </a:t>
            </a:r>
            <a:r>
              <a:rPr lang="en-US" altLang="en-US" sz="1400" i="1">
                <a:solidFill>
                  <a:srgbClr val="FFFFFF"/>
                </a:solidFill>
                <a:latin typeface="Times New Roman" panose="02020603050405020304" pitchFamily="18" charset="0"/>
                <a:cs typeface="Arial" panose="020B0604020202020204" pitchFamily="34" charset="0"/>
              </a:rPr>
              <a:t>F. tularensis</a:t>
            </a:r>
            <a:r>
              <a:rPr lang="en-US" altLang="en-US" sz="1400">
                <a:solidFill>
                  <a:srgbClr val="FFFFFF"/>
                </a:solidFill>
                <a:latin typeface="Times New Roman" panose="02020603050405020304" pitchFamily="18" charset="0"/>
                <a:cs typeface="Arial" panose="020B0604020202020204" pitchFamily="34" charset="0"/>
              </a:rPr>
              <a:t>; NA, not applicable; </a:t>
            </a:r>
          </a:p>
          <a:p>
            <a:pPr fontAlgn="base">
              <a:spcBef>
                <a:spcPct val="0"/>
              </a:spcBef>
              <a:spcAft>
                <a:spcPct val="0"/>
              </a:spcAft>
              <a:buClrTx/>
              <a:buSzTx/>
              <a:buNone/>
            </a:pPr>
            <a:r>
              <a:rPr lang="en-US" altLang="en-US" sz="1400">
                <a:solidFill>
                  <a:srgbClr val="FFFFFF"/>
                </a:solidFill>
                <a:latin typeface="Times New Roman" panose="02020603050405020304" pitchFamily="18" charset="0"/>
                <a:cs typeface="Arial" panose="020B0604020202020204" pitchFamily="34" charset="0"/>
              </a:rPr>
              <a:t>v, variable; ccb, coccobacilli. </a:t>
            </a:r>
            <a:r>
              <a:rPr lang="en-US" altLang="en-US" sz="1400" i="1">
                <a:solidFill>
                  <a:srgbClr val="FFFFFF"/>
                </a:solidFill>
                <a:latin typeface="Times New Roman" panose="02020603050405020304" pitchFamily="18" charset="0"/>
                <a:cs typeface="Arial" panose="020B0604020202020204" pitchFamily="34" charset="0"/>
              </a:rPr>
              <a:t>O. ureolytica </a:t>
            </a:r>
            <a:r>
              <a:rPr lang="en-US" altLang="en-US" sz="1400">
                <a:solidFill>
                  <a:srgbClr val="FFFFFF"/>
                </a:solidFill>
                <a:latin typeface="Times New Roman" panose="02020603050405020304" pitchFamily="18" charset="0"/>
                <a:cs typeface="Arial" panose="020B0604020202020204" pitchFamily="34" charset="0"/>
              </a:rPr>
              <a:t>is primarily a uropathogen. </a:t>
            </a:r>
          </a:p>
          <a:p>
            <a:pPr fontAlgn="base">
              <a:spcBef>
                <a:spcPct val="0"/>
              </a:spcBef>
              <a:spcAft>
                <a:spcPct val="0"/>
              </a:spcAft>
              <a:buClrTx/>
              <a:buSzTx/>
              <a:buNone/>
            </a:pPr>
            <a:r>
              <a:rPr lang="en-US" altLang="en-US" sz="1400">
                <a:solidFill>
                  <a:srgbClr val="FFFFFF"/>
                </a:solidFill>
                <a:latin typeface="Times New Roman" panose="02020603050405020304" pitchFamily="18" charset="0"/>
                <a:cs typeface="Arial" panose="020B0604020202020204" pitchFamily="34" charset="0"/>
              </a:rPr>
              <a:t>b Only grows on CHOC (requires X &amp; V); or on BAP associated with staphylococcus colony (satellite test).</a:t>
            </a:r>
          </a:p>
        </p:txBody>
      </p:sp>
      <p:sp>
        <p:nvSpPr>
          <p:cNvPr id="154686" name="Rectangle 68"/>
          <p:cNvSpPr>
            <a:spLocks noChangeArrowheads="1"/>
          </p:cNvSpPr>
          <p:nvPr/>
        </p:nvSpPr>
        <p:spPr bwMode="auto">
          <a:xfrm>
            <a:off x="952501" y="-71482"/>
            <a:ext cx="627287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800">
                <a:solidFill>
                  <a:srgbClr val="000000"/>
                </a:solidFill>
                <a:latin typeface="Times New Roman" panose="02020603050405020304" pitchFamily="18" charset="0"/>
                <a:cs typeface="Arial" panose="020B0604020202020204" pitchFamily="34" charset="0"/>
              </a:rPr>
              <a:t>a  </a:t>
            </a:r>
            <a:r>
              <a:rPr lang="en-US" altLang="en-US" sz="1100">
                <a:solidFill>
                  <a:srgbClr val="000000"/>
                </a:solidFill>
                <a:latin typeface="Times New Roman" panose="02020603050405020304" pitchFamily="18" charset="0"/>
                <a:cs typeface="Arial" panose="020B0604020202020204" pitchFamily="34" charset="0"/>
              </a:rPr>
              <a:t>Reactions extracted from ASM Sentinel Protocols for </a:t>
            </a:r>
            <a:r>
              <a:rPr lang="en-US" altLang="en-US" sz="1100" i="1">
                <a:solidFill>
                  <a:srgbClr val="000000"/>
                </a:solidFill>
                <a:latin typeface="Times New Roman" panose="02020603050405020304" pitchFamily="18" charset="0"/>
                <a:cs typeface="Arial" panose="020B0604020202020204" pitchFamily="34" charset="0"/>
              </a:rPr>
              <a:t>Brucella </a:t>
            </a:r>
            <a:r>
              <a:rPr lang="en-US" altLang="en-US" sz="1100">
                <a:solidFill>
                  <a:srgbClr val="000000"/>
                </a:solidFill>
                <a:latin typeface="Times New Roman" panose="02020603050405020304" pitchFamily="18" charset="0"/>
                <a:cs typeface="Arial" panose="020B0604020202020204" pitchFamily="34" charset="0"/>
              </a:rPr>
              <a:t>spp. and </a:t>
            </a:r>
            <a:r>
              <a:rPr lang="en-US" altLang="en-US" sz="1100" i="1">
                <a:solidFill>
                  <a:srgbClr val="000000"/>
                </a:solidFill>
                <a:latin typeface="Times New Roman" panose="02020603050405020304" pitchFamily="18" charset="0"/>
                <a:cs typeface="Arial" panose="020B0604020202020204" pitchFamily="34" charset="0"/>
              </a:rPr>
              <a:t>F. tularemia</a:t>
            </a:r>
            <a:r>
              <a:rPr lang="en-US" altLang="en-US" sz="1100">
                <a:solidFill>
                  <a:srgbClr val="000000"/>
                </a:solidFill>
                <a:latin typeface="Times New Roman" panose="02020603050405020304" pitchFamily="18" charset="0"/>
                <a:cs typeface="Arial" panose="020B0604020202020204" pitchFamily="34" charset="0"/>
              </a:rPr>
              <a:t>; NA, not applicable; </a:t>
            </a:r>
            <a:endParaRPr lang="en-US" altLang="en-US" sz="1000">
              <a:solidFill>
                <a:srgbClr val="003399"/>
              </a:solidFill>
              <a:cs typeface="Arial" panose="020B0604020202020204" pitchFamily="34" charset="0"/>
            </a:endParaRPr>
          </a:p>
          <a:p>
            <a:pPr eaLnBrk="0" fontAlgn="base" hangingPunct="0">
              <a:spcBef>
                <a:spcPct val="0"/>
              </a:spcBef>
              <a:spcAft>
                <a:spcPct val="0"/>
              </a:spcAft>
              <a:buClrTx/>
              <a:buSzTx/>
              <a:buNone/>
            </a:pPr>
            <a:r>
              <a:rPr lang="en-US" altLang="en-US" sz="1100">
                <a:solidFill>
                  <a:srgbClr val="000000"/>
                </a:solidFill>
                <a:latin typeface="Times New Roman" panose="02020603050405020304" pitchFamily="18" charset="0"/>
                <a:cs typeface="Arial" panose="020B0604020202020204" pitchFamily="34" charset="0"/>
              </a:rPr>
              <a:t>v, variable; ccb, coocbacilli. </a:t>
            </a:r>
            <a:r>
              <a:rPr lang="en-US" altLang="en-US" sz="1100" i="1">
                <a:solidFill>
                  <a:srgbClr val="000000"/>
                </a:solidFill>
                <a:latin typeface="Times New Roman" panose="02020603050405020304" pitchFamily="18" charset="0"/>
                <a:cs typeface="Arial" panose="020B0604020202020204" pitchFamily="34" charset="0"/>
              </a:rPr>
              <a:t>O. ureolytica </a:t>
            </a:r>
            <a:r>
              <a:rPr lang="en-US" altLang="en-US" sz="1100">
                <a:solidFill>
                  <a:srgbClr val="000000"/>
                </a:solidFill>
                <a:latin typeface="Times New Roman" panose="02020603050405020304" pitchFamily="18" charset="0"/>
                <a:cs typeface="Arial" panose="020B0604020202020204" pitchFamily="34" charset="0"/>
              </a:rPr>
              <a:t>is primarily a uropathogen. </a:t>
            </a:r>
            <a:endParaRPr lang="en-US" altLang="en-US" sz="1000">
              <a:solidFill>
                <a:srgbClr val="003399"/>
              </a:solidFill>
              <a:cs typeface="Arial" panose="020B0604020202020204" pitchFamily="34" charset="0"/>
            </a:endParaRPr>
          </a:p>
          <a:p>
            <a:pPr eaLnBrk="0" fontAlgn="base" hangingPunct="0">
              <a:spcBef>
                <a:spcPct val="0"/>
              </a:spcBef>
              <a:spcAft>
                <a:spcPct val="0"/>
              </a:spcAft>
              <a:buClrTx/>
              <a:buSzTx/>
              <a:buNone/>
            </a:pPr>
            <a:r>
              <a:rPr lang="en-US" altLang="en-US" sz="800">
                <a:solidFill>
                  <a:srgbClr val="003399"/>
                </a:solidFill>
                <a:latin typeface="Calibri" panose="020F0502020204030204" pitchFamily="34" charset="0"/>
                <a:cs typeface="Arial" panose="020B0604020202020204" pitchFamily="34" charset="0"/>
              </a:rPr>
              <a:t>b </a:t>
            </a:r>
            <a:r>
              <a:rPr lang="en-US" altLang="en-US" sz="1100">
                <a:solidFill>
                  <a:srgbClr val="003399"/>
                </a:solidFill>
                <a:latin typeface="Calibri" panose="020F0502020204030204" pitchFamily="34" charset="0"/>
                <a:cs typeface="Arial" panose="020B0604020202020204" pitchFamily="34" charset="0"/>
              </a:rPr>
              <a:t>Only grows on CHOC (requires X &amp; V); or on BAP associated with staphylococcus colony (satellite test).</a:t>
            </a:r>
            <a:endParaRPr lang="en-US" altLang="en-US" sz="2400">
              <a:solidFill>
                <a:srgbClr val="003399"/>
              </a:solidFill>
              <a:cs typeface="Arial" panose="020B0604020202020204" pitchFamily="34" charset="0"/>
            </a:endParaRPr>
          </a:p>
        </p:txBody>
      </p:sp>
    </p:spTree>
    <p:extLst>
      <p:ext uri="{BB962C8B-B14F-4D97-AF65-F5344CB8AC3E}">
        <p14:creationId xmlns:p14="http://schemas.microsoft.com/office/powerpoint/2010/main" val="3622452463"/>
      </p:ext>
    </p:extLst>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31"/>
          <p:cNvSpPr>
            <a:spLocks noChangeArrowheads="1"/>
          </p:cNvSpPr>
          <p:nvPr/>
        </p:nvSpPr>
        <p:spPr bwMode="auto">
          <a:xfrm>
            <a:off x="1541464" y="1776413"/>
            <a:ext cx="3151187"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endParaRPr lang="en-US" altLang="en-US" sz="2600" i="1">
              <a:solidFill>
                <a:srgbClr val="17365D"/>
              </a:solidFill>
              <a:latin typeface="Cambria" panose="02040503050406030204" pitchFamily="18" charset="0"/>
              <a:cs typeface="Times New Roman" panose="02020603050405020304" pitchFamily="18" charset="0"/>
            </a:endParaRPr>
          </a:p>
          <a:p>
            <a:pPr eaLnBrk="0" fontAlgn="base" hangingPunct="0">
              <a:spcBef>
                <a:spcPct val="0"/>
              </a:spcBef>
              <a:spcAft>
                <a:spcPct val="0"/>
              </a:spcAft>
              <a:buClrTx/>
              <a:buSzTx/>
              <a:buNone/>
            </a:pPr>
            <a:r>
              <a:rPr lang="en-US" altLang="en-US" sz="2400" b="1" i="1">
                <a:solidFill>
                  <a:srgbClr val="FFFFFF"/>
                </a:solidFill>
                <a:latin typeface="Calibri" panose="020F0502020204030204" pitchFamily="34" charset="0"/>
                <a:cs typeface="Times New Roman" panose="02020603050405020304" pitchFamily="18" charset="0"/>
              </a:rPr>
              <a:t>Francisella tularensis</a:t>
            </a:r>
            <a:r>
              <a:rPr lang="en-US" altLang="en-US" sz="2400" b="1">
                <a:solidFill>
                  <a:srgbClr val="FFFFFF"/>
                </a:solidFill>
                <a:latin typeface="Calibri" panose="020F0502020204030204" pitchFamily="34" charset="0"/>
                <a:cs typeface="Times New Roman" panose="02020603050405020304" pitchFamily="18" charset="0"/>
              </a:rPr>
              <a:t> </a:t>
            </a:r>
            <a:br>
              <a:rPr lang="en-US" altLang="en-US" sz="2400" b="1">
                <a:solidFill>
                  <a:srgbClr val="FFFFFF"/>
                </a:solidFill>
                <a:latin typeface="Calibri" panose="020F0502020204030204" pitchFamily="34" charset="0"/>
                <a:cs typeface="Times New Roman" panose="02020603050405020304" pitchFamily="18" charset="0"/>
              </a:rPr>
            </a:br>
            <a:r>
              <a:rPr lang="en-US" altLang="en-US" sz="2400" b="1">
                <a:solidFill>
                  <a:srgbClr val="FFFFFF"/>
                </a:solidFill>
                <a:latin typeface="Calibri" panose="020F0502020204030204" pitchFamily="34" charset="0"/>
                <a:cs typeface="Times New Roman" panose="02020603050405020304" pitchFamily="18" charset="0"/>
              </a:rPr>
              <a:t>Identification Flowchart</a:t>
            </a:r>
          </a:p>
          <a:p>
            <a:pPr eaLnBrk="0" fontAlgn="base" hangingPunct="0">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156675" name="Rectangle 48"/>
          <p:cNvSpPr>
            <a:spLocks noChangeArrowheads="1"/>
          </p:cNvSpPr>
          <p:nvPr/>
        </p:nvSpPr>
        <p:spPr bwMode="auto">
          <a:xfrm>
            <a:off x="952501" y="454969"/>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endParaRPr lang="en-US" altLang="en-US" sz="2400">
              <a:solidFill>
                <a:srgbClr val="003399"/>
              </a:solidFill>
              <a:cs typeface="Arial" panose="020B0604020202020204" pitchFamily="34" charset="0"/>
            </a:endParaRPr>
          </a:p>
        </p:txBody>
      </p:sp>
      <p:grpSp>
        <p:nvGrpSpPr>
          <p:cNvPr id="156678" name="Group 33"/>
          <p:cNvGrpSpPr>
            <a:grpSpLocks/>
          </p:cNvGrpSpPr>
          <p:nvPr/>
        </p:nvGrpSpPr>
        <p:grpSpPr bwMode="auto">
          <a:xfrm>
            <a:off x="4454526" y="203200"/>
            <a:ext cx="5680075" cy="6535738"/>
            <a:chOff x="0" y="0"/>
            <a:chExt cx="6157595" cy="7126090"/>
          </a:xfrm>
        </p:grpSpPr>
        <p:sp>
          <p:nvSpPr>
            <p:cNvPr id="36" name="Rounded Rectangle 35">
              <a:extLst>
                <a:ext uri="{FF2B5EF4-FFF2-40B4-BE49-F238E27FC236}">
                  <a16:creationId xmlns:a16="http://schemas.microsoft.com/office/drawing/2014/main" id="{0653C89E-FE60-4288-9178-A0A6B566D5D4}"/>
                </a:ext>
              </a:extLst>
            </p:cNvPr>
            <p:cNvSpPr>
              <a:spLocks/>
            </p:cNvSpPr>
            <p:nvPr/>
          </p:nvSpPr>
          <p:spPr>
            <a:xfrm>
              <a:off x="0" y="0"/>
              <a:ext cx="6157595" cy="1343174"/>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base">
                <a:defRPr/>
              </a:pPr>
              <a:r>
                <a:rPr lang="en-US" sz="1600" dirty="0">
                  <a:solidFill>
                    <a:srgbClr val="262626"/>
                  </a:solidFill>
                  <a:latin typeface="Gill Sans MT"/>
                  <a:ea typeface="Myriad Web Pro"/>
                  <a:cs typeface="Times New Roman"/>
                </a:rPr>
                <a:t>Major characteristics of </a:t>
              </a:r>
              <a:r>
                <a:rPr lang="en-US" sz="1600" i="1" dirty="0" err="1">
                  <a:solidFill>
                    <a:srgbClr val="262626"/>
                  </a:solidFill>
                  <a:latin typeface="Gill Sans MT"/>
                  <a:ea typeface="Myriad Web Pro"/>
                  <a:cs typeface="Times New Roman"/>
                </a:rPr>
                <a:t>Francisella</a:t>
              </a:r>
              <a:r>
                <a:rPr lang="en-US" sz="1600" i="1" dirty="0">
                  <a:solidFill>
                    <a:srgbClr val="262626"/>
                  </a:solidFill>
                  <a:latin typeface="Gill Sans MT"/>
                  <a:ea typeface="Myriad Web Pro"/>
                  <a:cs typeface="Times New Roman"/>
                </a:rPr>
                <a:t> </a:t>
              </a:r>
              <a:r>
                <a:rPr lang="en-US" sz="1600" i="1" dirty="0" err="1">
                  <a:solidFill>
                    <a:srgbClr val="262626"/>
                  </a:solidFill>
                  <a:latin typeface="Gill Sans MT"/>
                  <a:ea typeface="Myriad Web Pro"/>
                  <a:cs typeface="Times New Roman"/>
                </a:rPr>
                <a:t>tularensis</a:t>
              </a:r>
              <a:endParaRPr lang="en-US" sz="950" dirty="0">
                <a:solidFill>
                  <a:srgbClr val="262626"/>
                </a:solidFill>
                <a:latin typeface="Gill Sans MT"/>
                <a:ea typeface="Myriad Web Pro"/>
                <a:cs typeface="Times New Roman"/>
              </a:endParaRPr>
            </a:p>
            <a:p>
              <a:pPr algn="ctr" fontAlgn="base">
                <a:defRPr/>
              </a:pPr>
              <a:r>
                <a:rPr lang="en-US" sz="1200" b="1" u="sng" dirty="0">
                  <a:solidFill>
                    <a:srgbClr val="262626"/>
                  </a:solidFill>
                  <a:latin typeface="Gill Sans MT"/>
                  <a:ea typeface="Myriad Web Pro"/>
                  <a:cs typeface="Times New Roman"/>
                </a:rPr>
                <a:t>Gram stain morphology:</a:t>
              </a:r>
              <a:r>
                <a:rPr lang="en-US" sz="1200" dirty="0">
                  <a:solidFill>
                    <a:srgbClr val="262626"/>
                  </a:solidFill>
                  <a:latin typeface="Gill Sans MT"/>
                  <a:ea typeface="Myriad Web Pro"/>
                  <a:cs typeface="Times New Roman"/>
                </a:rPr>
                <a:t> Pleomorphic, minute (0.2 to 0.5 by 0.7 to 1.0 µm) faintly staining, Gram negative coccobacillus</a:t>
              </a:r>
              <a:endParaRPr lang="en-US" sz="950" dirty="0">
                <a:solidFill>
                  <a:srgbClr val="262626"/>
                </a:solidFill>
                <a:latin typeface="Gill Sans MT"/>
                <a:ea typeface="Myriad Web Pro"/>
                <a:cs typeface="Times New Roman"/>
              </a:endParaRPr>
            </a:p>
            <a:p>
              <a:pPr algn="ctr" fontAlgn="base">
                <a:defRPr/>
              </a:pPr>
              <a:r>
                <a:rPr lang="en-US" sz="1200" b="1" u="sng" dirty="0">
                  <a:solidFill>
                    <a:srgbClr val="262626"/>
                  </a:solidFill>
                  <a:latin typeface="Gill Sans MT"/>
                  <a:ea typeface="Myriad Web Pro"/>
                  <a:cs typeface="Times New Roman"/>
                </a:rPr>
                <a:t>Colony morphology:</a:t>
              </a:r>
              <a:r>
                <a:rPr lang="en-US" sz="1200" dirty="0">
                  <a:solidFill>
                    <a:srgbClr val="262626"/>
                  </a:solidFill>
                  <a:latin typeface="Gill Sans MT"/>
                  <a:ea typeface="Myriad Web Pro"/>
                  <a:cs typeface="Times New Roman"/>
                </a:rPr>
                <a:t> No growth on MAC/EMB, scant to no growth on BAP after &gt; 48 h. </a:t>
              </a:r>
              <a:endParaRPr lang="en-US" sz="950" dirty="0">
                <a:solidFill>
                  <a:srgbClr val="262626"/>
                </a:solidFill>
                <a:latin typeface="Gill Sans MT"/>
                <a:ea typeface="Myriad Web Pro"/>
                <a:cs typeface="Times New Roman"/>
              </a:endParaRPr>
            </a:p>
            <a:p>
              <a:pPr algn="ctr" fontAlgn="base">
                <a:spcAft>
                  <a:spcPts val="600"/>
                </a:spcAft>
                <a:defRPr/>
              </a:pPr>
              <a:r>
                <a:rPr lang="en-US" sz="1200" dirty="0">
                  <a:solidFill>
                    <a:srgbClr val="262626"/>
                  </a:solidFill>
                  <a:latin typeface="Gill Sans MT"/>
                  <a:ea typeface="Myriad Web Pro"/>
                  <a:cs typeface="Times New Roman"/>
                </a:rPr>
                <a:t>Produces 1-2 mm gray to grayish-white colonies on CHOC after &gt; 48 h</a:t>
              </a:r>
              <a:endParaRPr lang="en-US" sz="950" dirty="0">
                <a:solidFill>
                  <a:srgbClr val="262626"/>
                </a:solidFill>
                <a:latin typeface="Gill Sans MT"/>
                <a:ea typeface="Myriad Web Pro"/>
                <a:cs typeface="Times New Roman"/>
              </a:endParaRPr>
            </a:p>
          </p:txBody>
        </p:sp>
        <p:sp>
          <p:nvSpPr>
            <p:cNvPr id="37" name="Rounded Rectangle 36">
              <a:extLst>
                <a:ext uri="{FF2B5EF4-FFF2-40B4-BE49-F238E27FC236}">
                  <a16:creationId xmlns:a16="http://schemas.microsoft.com/office/drawing/2014/main" id="{C3D81E05-CBFB-4AE8-832D-2A682A3FBDF9}"/>
                </a:ext>
              </a:extLst>
            </p:cNvPr>
            <p:cNvSpPr>
              <a:spLocks/>
            </p:cNvSpPr>
            <p:nvPr/>
          </p:nvSpPr>
          <p:spPr>
            <a:xfrm>
              <a:off x="92932" y="2513258"/>
              <a:ext cx="4027046" cy="600621"/>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base">
                <a:spcAft>
                  <a:spcPts val="600"/>
                </a:spcAft>
                <a:defRPr/>
              </a:pPr>
              <a:endParaRPr lang="en-US" sz="1200" dirty="0">
                <a:solidFill>
                  <a:srgbClr val="262626"/>
                </a:solidFill>
                <a:latin typeface="Gill Sans MT"/>
                <a:ea typeface="Myriad Web Pro"/>
                <a:cs typeface="Times New Roman"/>
              </a:endParaRPr>
            </a:p>
            <a:p>
              <a:pPr algn="ctr" fontAlgn="base">
                <a:spcAft>
                  <a:spcPts val="600"/>
                </a:spcAft>
                <a:defRPr/>
              </a:pPr>
              <a:r>
                <a:rPr lang="en-US" sz="1200" dirty="0">
                  <a:solidFill>
                    <a:srgbClr val="262626"/>
                  </a:solidFill>
                  <a:latin typeface="Gill Sans MT"/>
                  <a:ea typeface="Myriad Web Pro"/>
                  <a:cs typeface="Times New Roman"/>
                </a:rPr>
                <a:t>Do colonies fail to exhibit enhanced growth (satellite) around </a:t>
              </a:r>
              <a:r>
                <a:rPr lang="en-US" sz="1200" i="1" dirty="0">
                  <a:solidFill>
                    <a:srgbClr val="262626"/>
                  </a:solidFill>
                  <a:latin typeface="Gill Sans MT"/>
                  <a:ea typeface="Myriad Web Pro"/>
                  <a:cs typeface="Times New Roman"/>
                </a:rPr>
                <a:t>S. aureus</a:t>
              </a:r>
              <a:r>
                <a:rPr lang="en-US" sz="1200" dirty="0">
                  <a:solidFill>
                    <a:srgbClr val="262626"/>
                  </a:solidFill>
                  <a:latin typeface="Gill Sans MT"/>
                  <a:ea typeface="Myriad Web Pro"/>
                  <a:cs typeface="Times New Roman"/>
                </a:rPr>
                <a:t>, indicating no requirement for X and V factors? </a:t>
              </a:r>
              <a:endParaRPr lang="en-US" sz="950" dirty="0">
                <a:solidFill>
                  <a:srgbClr val="262626"/>
                </a:solidFill>
                <a:latin typeface="Gill Sans MT"/>
                <a:ea typeface="Myriad Web Pro"/>
                <a:cs typeface="Times New Roman"/>
              </a:endParaRPr>
            </a:p>
            <a:p>
              <a:pPr algn="ctr" fontAlgn="base">
                <a:spcAft>
                  <a:spcPts val="600"/>
                </a:spcAft>
                <a:defRPr/>
              </a:pPr>
              <a:r>
                <a:rPr lang="en-US" sz="950" dirty="0">
                  <a:solidFill>
                    <a:srgbClr val="262626"/>
                  </a:solidFill>
                  <a:latin typeface="Gill Sans MT"/>
                  <a:ea typeface="Myriad Web Pro"/>
                  <a:cs typeface="Times New Roman"/>
                </a:rPr>
                <a:t> </a:t>
              </a:r>
            </a:p>
          </p:txBody>
        </p:sp>
        <p:sp>
          <p:nvSpPr>
            <p:cNvPr id="38" name="Rounded Rectangle 37">
              <a:extLst>
                <a:ext uri="{FF2B5EF4-FFF2-40B4-BE49-F238E27FC236}">
                  <a16:creationId xmlns:a16="http://schemas.microsoft.com/office/drawing/2014/main" id="{A029816E-4339-4824-93BA-5CE649CAA168}"/>
                </a:ext>
              </a:extLst>
            </p:cNvPr>
            <p:cNvSpPr>
              <a:spLocks/>
            </p:cNvSpPr>
            <p:nvPr/>
          </p:nvSpPr>
          <p:spPr>
            <a:xfrm>
              <a:off x="58513" y="3496405"/>
              <a:ext cx="3598528" cy="59023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base">
                <a:spcAft>
                  <a:spcPts val="600"/>
                </a:spcAft>
                <a:defRPr/>
              </a:pPr>
              <a:r>
                <a:rPr lang="en-US" sz="1200">
                  <a:solidFill>
                    <a:srgbClr val="262626"/>
                  </a:solidFill>
                  <a:latin typeface="Gill Sans MT"/>
                  <a:ea typeface="Myriad Web Pro"/>
                  <a:cs typeface="Times New Roman"/>
                </a:rPr>
                <a:t>Oxidase negative and catalase weakly positive or negative?</a:t>
              </a:r>
              <a:endParaRPr lang="en-US" sz="950">
                <a:solidFill>
                  <a:srgbClr val="262626"/>
                </a:solidFill>
                <a:latin typeface="Gill Sans MT"/>
                <a:ea typeface="Myriad Web Pro"/>
                <a:cs typeface="Times New Roman"/>
              </a:endParaRPr>
            </a:p>
          </p:txBody>
        </p:sp>
        <p:sp>
          <p:nvSpPr>
            <p:cNvPr id="39" name="Rounded Rectangle 38">
              <a:extLst>
                <a:ext uri="{FF2B5EF4-FFF2-40B4-BE49-F238E27FC236}">
                  <a16:creationId xmlns:a16="http://schemas.microsoft.com/office/drawing/2014/main" id="{B2E8CFEB-6954-44E7-8862-77C7465EC2A2}"/>
                </a:ext>
              </a:extLst>
            </p:cNvPr>
            <p:cNvSpPr>
              <a:spLocks/>
            </p:cNvSpPr>
            <p:nvPr/>
          </p:nvSpPr>
          <p:spPr>
            <a:xfrm>
              <a:off x="58513" y="4398201"/>
              <a:ext cx="2677814" cy="507151"/>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base">
                <a:defRPr/>
              </a:pPr>
              <a:r>
                <a:rPr lang="en-US" sz="1200">
                  <a:solidFill>
                    <a:srgbClr val="262626"/>
                  </a:solidFill>
                  <a:latin typeface="Gill Sans MT"/>
                  <a:ea typeface="Myriad Web Pro"/>
                  <a:cs typeface="Times New Roman"/>
                </a:rPr>
                <a:t>β lactamase positive?</a:t>
              </a:r>
              <a:endParaRPr lang="en-US" sz="950">
                <a:solidFill>
                  <a:srgbClr val="262626"/>
                </a:solidFill>
                <a:latin typeface="Gill Sans MT"/>
                <a:ea typeface="Myriad Web Pro"/>
                <a:cs typeface="Times New Roman"/>
              </a:endParaRPr>
            </a:p>
            <a:p>
              <a:pPr algn="ctr" fontAlgn="base">
                <a:defRPr/>
              </a:pPr>
              <a:r>
                <a:rPr lang="en-US" sz="1200">
                  <a:solidFill>
                    <a:srgbClr val="262626"/>
                  </a:solidFill>
                  <a:latin typeface="Gill Sans MT"/>
                  <a:ea typeface="Myriad Web Pro"/>
                  <a:cs typeface="Times New Roman"/>
                </a:rPr>
                <a:t>No growth on MAC?</a:t>
              </a:r>
              <a:endParaRPr lang="en-US" sz="950">
                <a:solidFill>
                  <a:srgbClr val="262626"/>
                </a:solidFill>
                <a:latin typeface="Gill Sans MT"/>
                <a:ea typeface="Myriad Web Pro"/>
                <a:cs typeface="Times New Roman"/>
              </a:endParaRPr>
            </a:p>
          </p:txBody>
        </p:sp>
        <p:sp>
          <p:nvSpPr>
            <p:cNvPr id="40" name="Rounded Rectangle 39">
              <a:extLst>
                <a:ext uri="{FF2B5EF4-FFF2-40B4-BE49-F238E27FC236}">
                  <a16:creationId xmlns:a16="http://schemas.microsoft.com/office/drawing/2014/main" id="{3CA7B749-0B90-4823-B75C-A4F1CF9523E6}"/>
                </a:ext>
              </a:extLst>
            </p:cNvPr>
            <p:cNvSpPr>
              <a:spLocks/>
            </p:cNvSpPr>
            <p:nvPr/>
          </p:nvSpPr>
          <p:spPr>
            <a:xfrm>
              <a:off x="4710268" y="2649999"/>
              <a:ext cx="1278673" cy="543501"/>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fontAlgn="base">
                <a:spcAft>
                  <a:spcPts val="600"/>
                </a:spcAft>
                <a:defRPr/>
              </a:pPr>
              <a:r>
                <a:rPr lang="en-US" sz="1200">
                  <a:solidFill>
                    <a:srgbClr val="262626"/>
                  </a:solidFill>
                  <a:latin typeface="Gill Sans MT"/>
                  <a:ea typeface="Myriad Web Pro"/>
                  <a:cs typeface="Times New Roman"/>
                </a:rPr>
                <a:t>Consider </a:t>
              </a:r>
              <a:r>
                <a:rPr lang="en-US" sz="1200" i="1">
                  <a:solidFill>
                    <a:srgbClr val="262626"/>
                  </a:solidFill>
                  <a:latin typeface="Gill Sans MT"/>
                  <a:ea typeface="Myriad Web Pro"/>
                  <a:cs typeface="Times New Roman"/>
                </a:rPr>
                <a:t>Haemophilus</a:t>
              </a:r>
              <a:endParaRPr lang="en-US" sz="950">
                <a:solidFill>
                  <a:srgbClr val="262626"/>
                </a:solidFill>
                <a:latin typeface="Gill Sans MT"/>
                <a:ea typeface="Myriad Web Pro"/>
                <a:cs typeface="Times New Roman"/>
              </a:endParaRPr>
            </a:p>
          </p:txBody>
        </p:sp>
        <p:sp>
          <p:nvSpPr>
            <p:cNvPr id="41" name="Rounded Rectangle 40">
              <a:extLst>
                <a:ext uri="{FF2B5EF4-FFF2-40B4-BE49-F238E27FC236}">
                  <a16:creationId xmlns:a16="http://schemas.microsoft.com/office/drawing/2014/main" id="{CF72614B-6E2D-45A7-B13C-DF880E65D64D}"/>
                </a:ext>
              </a:extLst>
            </p:cNvPr>
            <p:cNvSpPr>
              <a:spLocks/>
            </p:cNvSpPr>
            <p:nvPr/>
          </p:nvSpPr>
          <p:spPr>
            <a:xfrm>
              <a:off x="4663802" y="3645262"/>
              <a:ext cx="1325139" cy="33233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fontAlgn="base">
                <a:spcAft>
                  <a:spcPts val="600"/>
                </a:spcAft>
                <a:defRPr/>
              </a:pPr>
              <a:r>
                <a:rPr lang="en-US" sz="1200">
                  <a:solidFill>
                    <a:srgbClr val="262626"/>
                  </a:solidFill>
                  <a:latin typeface="Gill Sans MT"/>
                  <a:ea typeface="Myriad Web Pro"/>
                  <a:cs typeface="Times New Roman"/>
                </a:rPr>
                <a:t>Not </a:t>
              </a:r>
              <a:r>
                <a:rPr lang="en-US" sz="1200" i="1">
                  <a:solidFill>
                    <a:srgbClr val="262626"/>
                  </a:solidFill>
                  <a:latin typeface="Gill Sans MT"/>
                  <a:ea typeface="Myriad Web Pro"/>
                  <a:cs typeface="Times New Roman"/>
                </a:rPr>
                <a:t>Francisella</a:t>
              </a:r>
              <a:endParaRPr lang="en-US" sz="950">
                <a:solidFill>
                  <a:srgbClr val="262626"/>
                </a:solidFill>
                <a:latin typeface="Gill Sans MT"/>
                <a:ea typeface="Myriad Web Pro"/>
                <a:cs typeface="Times New Roman"/>
              </a:endParaRPr>
            </a:p>
          </p:txBody>
        </p:sp>
        <p:sp>
          <p:nvSpPr>
            <p:cNvPr id="42" name="Rounded Rectangle 41">
              <a:extLst>
                <a:ext uri="{FF2B5EF4-FFF2-40B4-BE49-F238E27FC236}">
                  <a16:creationId xmlns:a16="http://schemas.microsoft.com/office/drawing/2014/main" id="{D9148B03-638F-47C9-8CFF-06C585D378B5}"/>
                </a:ext>
              </a:extLst>
            </p:cNvPr>
            <p:cNvSpPr>
              <a:spLocks/>
            </p:cNvSpPr>
            <p:nvPr/>
          </p:nvSpPr>
          <p:spPr>
            <a:xfrm>
              <a:off x="3842904" y="4235497"/>
              <a:ext cx="2146037" cy="7564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fontAlgn="base">
                <a:spcAft>
                  <a:spcPts val="600"/>
                </a:spcAft>
                <a:defRPr/>
              </a:pPr>
              <a:r>
                <a:rPr lang="en-US" sz="1200">
                  <a:solidFill>
                    <a:srgbClr val="262626"/>
                  </a:solidFill>
                  <a:latin typeface="Gill Sans MT"/>
                  <a:ea typeface="Myriad Web Pro"/>
                  <a:cs typeface="Times New Roman"/>
                </a:rPr>
                <a:t>Not </a:t>
              </a:r>
              <a:r>
                <a:rPr lang="en-US" sz="1200" i="1">
                  <a:solidFill>
                    <a:srgbClr val="262626"/>
                  </a:solidFill>
                  <a:latin typeface="Gill Sans MT"/>
                  <a:ea typeface="Myriad Web Pro"/>
                  <a:cs typeface="Times New Roman"/>
                </a:rPr>
                <a:t>Francisella</a:t>
              </a:r>
              <a:r>
                <a:rPr lang="en-US" sz="1200">
                  <a:solidFill>
                    <a:srgbClr val="262626"/>
                  </a:solidFill>
                  <a:latin typeface="Gill Sans MT"/>
                  <a:ea typeface="Myriad Web Pro"/>
                  <a:cs typeface="Times New Roman"/>
                </a:rPr>
                <a:t>; continue identification per routine laboratory procedures</a:t>
              </a:r>
              <a:endParaRPr lang="en-US" sz="950">
                <a:solidFill>
                  <a:srgbClr val="262626"/>
                </a:solidFill>
                <a:latin typeface="Gill Sans MT"/>
                <a:ea typeface="Myriad Web Pro"/>
                <a:cs typeface="Times New Roman"/>
              </a:endParaRPr>
            </a:p>
          </p:txBody>
        </p:sp>
        <p:sp>
          <p:nvSpPr>
            <p:cNvPr id="43" name="Text Box 2">
              <a:extLst>
                <a:ext uri="{FF2B5EF4-FFF2-40B4-BE49-F238E27FC236}">
                  <a16:creationId xmlns:a16="http://schemas.microsoft.com/office/drawing/2014/main" id="{1571C014-78B3-42C7-A34B-9E3DFF820EFB}"/>
                </a:ext>
              </a:extLst>
            </p:cNvPr>
            <p:cNvSpPr txBox="1">
              <a:spLocks noChangeArrowheads="1"/>
            </p:cNvSpPr>
            <p:nvPr/>
          </p:nvSpPr>
          <p:spPr bwMode="auto">
            <a:xfrm>
              <a:off x="4132026" y="2615381"/>
              <a:ext cx="542102" cy="311561"/>
            </a:xfrm>
            <a:prstGeom prst="rect">
              <a:avLst/>
            </a:prstGeom>
            <a:noFill/>
            <a:ln w="9525">
              <a:noFill/>
              <a:miter lim="800000"/>
              <a:headEnd/>
              <a:tailEnd/>
            </a:ln>
          </p:spPr>
          <p:txBody>
            <a:bodyPr/>
            <a:lstStyle/>
            <a:p>
              <a:pPr algn="ctr" fontAlgn="base">
                <a:spcAft>
                  <a:spcPts val="600"/>
                </a:spcAft>
                <a:defRPr/>
              </a:pPr>
              <a:r>
                <a:rPr lang="en-US" sz="1200" b="1">
                  <a:solidFill>
                    <a:srgbClr val="FFFFFF"/>
                  </a:solidFill>
                  <a:latin typeface="Myriad Web Pro"/>
                  <a:ea typeface="Myriad Web Pro"/>
                  <a:cs typeface="Times New Roman"/>
                </a:rPr>
                <a:t>No</a:t>
              </a:r>
              <a:endParaRPr lang="en-US" sz="950">
                <a:solidFill>
                  <a:srgbClr val="262626"/>
                </a:solidFill>
                <a:latin typeface="Myriad Web Pro"/>
                <a:ea typeface="Myriad Web Pro"/>
                <a:cs typeface="Times New Roman"/>
              </a:endParaRPr>
            </a:p>
          </p:txBody>
        </p:sp>
        <p:cxnSp>
          <p:nvCxnSpPr>
            <p:cNvPr id="44" name="Straight Arrow Connector 43" title="Arrow">
              <a:extLst>
                <a:ext uri="{FF2B5EF4-FFF2-40B4-BE49-F238E27FC236}">
                  <a16:creationId xmlns:a16="http://schemas.microsoft.com/office/drawing/2014/main" id="{6ED2EAB1-982F-44A9-8CB5-0B58300A77AA}"/>
                </a:ext>
              </a:extLst>
            </p:cNvPr>
            <p:cNvCxnSpPr>
              <a:cxnSpLocks/>
            </p:cNvCxnSpPr>
            <p:nvPr/>
          </p:nvCxnSpPr>
          <p:spPr>
            <a:xfrm>
              <a:off x="3657041" y="3795850"/>
              <a:ext cx="979226" cy="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45" name="Text Box 2">
              <a:extLst>
                <a:ext uri="{FF2B5EF4-FFF2-40B4-BE49-F238E27FC236}">
                  <a16:creationId xmlns:a16="http://schemas.microsoft.com/office/drawing/2014/main" id="{B3B73394-0D8C-4883-B3D9-5C159C25D612}"/>
                </a:ext>
              </a:extLst>
            </p:cNvPr>
            <p:cNvSpPr txBox="1">
              <a:spLocks noChangeArrowheads="1"/>
            </p:cNvSpPr>
            <p:nvPr/>
          </p:nvSpPr>
          <p:spPr bwMode="auto">
            <a:xfrm>
              <a:off x="3911743" y="3541409"/>
              <a:ext cx="542102" cy="311561"/>
            </a:xfrm>
            <a:prstGeom prst="rect">
              <a:avLst/>
            </a:prstGeom>
            <a:noFill/>
            <a:ln w="9525">
              <a:noFill/>
              <a:miter lim="800000"/>
              <a:headEnd/>
              <a:tailEnd/>
            </a:ln>
          </p:spPr>
          <p:txBody>
            <a:bodyPr/>
            <a:lstStyle/>
            <a:p>
              <a:pPr algn="ctr" fontAlgn="base">
                <a:spcAft>
                  <a:spcPts val="600"/>
                </a:spcAft>
                <a:defRPr/>
              </a:pPr>
              <a:r>
                <a:rPr lang="en-US" sz="1200" b="1">
                  <a:solidFill>
                    <a:srgbClr val="FFFFFF"/>
                  </a:solidFill>
                  <a:latin typeface="Myriad Web Pro"/>
                  <a:ea typeface="Myriad Web Pro"/>
                  <a:cs typeface="Times New Roman"/>
                </a:rPr>
                <a:t>No</a:t>
              </a:r>
              <a:endParaRPr lang="en-US" sz="950">
                <a:solidFill>
                  <a:srgbClr val="262626"/>
                </a:solidFill>
                <a:latin typeface="Myriad Web Pro"/>
                <a:ea typeface="Myriad Web Pro"/>
                <a:cs typeface="Times New Roman"/>
              </a:endParaRPr>
            </a:p>
          </p:txBody>
        </p:sp>
        <p:cxnSp>
          <p:nvCxnSpPr>
            <p:cNvPr id="46" name="Straight Arrow Connector 45" title="Arrow">
              <a:extLst>
                <a:ext uri="{FF2B5EF4-FFF2-40B4-BE49-F238E27FC236}">
                  <a16:creationId xmlns:a16="http://schemas.microsoft.com/office/drawing/2014/main" id="{0C26836D-724D-4A2D-B486-EC4AAC66851A}"/>
                </a:ext>
              </a:extLst>
            </p:cNvPr>
            <p:cNvCxnSpPr>
              <a:cxnSpLocks/>
            </p:cNvCxnSpPr>
            <p:nvPr/>
          </p:nvCxnSpPr>
          <p:spPr>
            <a:xfrm>
              <a:off x="2743210" y="4652642"/>
              <a:ext cx="1099694" cy="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47" name="Text Box 2">
              <a:extLst>
                <a:ext uri="{FF2B5EF4-FFF2-40B4-BE49-F238E27FC236}">
                  <a16:creationId xmlns:a16="http://schemas.microsoft.com/office/drawing/2014/main" id="{2DB8BFBA-73BD-49F3-8291-BDE6D9035DF1}"/>
                </a:ext>
              </a:extLst>
            </p:cNvPr>
            <p:cNvSpPr txBox="1">
              <a:spLocks noChangeArrowheads="1"/>
            </p:cNvSpPr>
            <p:nvPr/>
          </p:nvSpPr>
          <p:spPr bwMode="auto">
            <a:xfrm>
              <a:off x="2997912" y="4420703"/>
              <a:ext cx="542103" cy="311561"/>
            </a:xfrm>
            <a:prstGeom prst="rect">
              <a:avLst/>
            </a:prstGeom>
            <a:noFill/>
            <a:ln w="9525">
              <a:noFill/>
              <a:miter lim="800000"/>
              <a:headEnd/>
              <a:tailEnd/>
            </a:ln>
          </p:spPr>
          <p:txBody>
            <a:bodyPr/>
            <a:lstStyle/>
            <a:p>
              <a:pPr algn="ctr" fontAlgn="base">
                <a:spcAft>
                  <a:spcPts val="600"/>
                </a:spcAft>
                <a:defRPr/>
              </a:pPr>
              <a:r>
                <a:rPr lang="en-US" sz="1200" b="1">
                  <a:solidFill>
                    <a:srgbClr val="FFFFFF"/>
                  </a:solidFill>
                  <a:latin typeface="Myriad Web Pro"/>
                  <a:ea typeface="Myriad Web Pro"/>
                  <a:cs typeface="Times New Roman"/>
                </a:rPr>
                <a:t>No</a:t>
              </a:r>
              <a:endParaRPr lang="en-US" sz="950">
                <a:solidFill>
                  <a:srgbClr val="262626"/>
                </a:solidFill>
                <a:latin typeface="Myriad Web Pro"/>
                <a:ea typeface="Myriad Web Pro"/>
                <a:cs typeface="Times New Roman"/>
              </a:endParaRPr>
            </a:p>
          </p:txBody>
        </p:sp>
        <p:cxnSp>
          <p:nvCxnSpPr>
            <p:cNvPr id="48" name="Straight Arrow Connector 47" title="arrow">
              <a:extLst>
                <a:ext uri="{FF2B5EF4-FFF2-40B4-BE49-F238E27FC236}">
                  <a16:creationId xmlns:a16="http://schemas.microsoft.com/office/drawing/2014/main" id="{BB32DD06-E939-4DFC-8BBF-2259355313C6}"/>
                </a:ext>
              </a:extLst>
            </p:cNvPr>
            <p:cNvCxnSpPr>
              <a:cxnSpLocks/>
            </p:cNvCxnSpPr>
            <p:nvPr/>
          </p:nvCxnSpPr>
          <p:spPr>
            <a:xfrm>
              <a:off x="1330303" y="4086641"/>
              <a:ext cx="0" cy="254441"/>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sp>
          <p:nvSpPr>
            <p:cNvPr id="49" name="Text Box 2">
              <a:extLst>
                <a:ext uri="{FF2B5EF4-FFF2-40B4-BE49-F238E27FC236}">
                  <a16:creationId xmlns:a16="http://schemas.microsoft.com/office/drawing/2014/main" id="{36461C6E-00BC-4030-B676-706BF1722F43}"/>
                </a:ext>
              </a:extLst>
            </p:cNvPr>
            <p:cNvSpPr txBox="1">
              <a:spLocks noChangeArrowheads="1"/>
            </p:cNvSpPr>
            <p:nvPr/>
          </p:nvSpPr>
          <p:spPr bwMode="auto">
            <a:xfrm>
              <a:off x="1342349" y="4097026"/>
              <a:ext cx="543823" cy="330600"/>
            </a:xfrm>
            <a:prstGeom prst="rect">
              <a:avLst/>
            </a:prstGeom>
            <a:noFill/>
            <a:ln w="9525">
              <a:noFill/>
              <a:miter lim="800000"/>
              <a:headEnd/>
              <a:tailEnd/>
            </a:ln>
          </p:spPr>
          <p:txBody>
            <a:bodyPr/>
            <a:lstStyle/>
            <a:p>
              <a:pPr algn="ctr" fontAlgn="base">
                <a:spcAft>
                  <a:spcPts val="600"/>
                </a:spcAft>
                <a:defRPr/>
              </a:pPr>
              <a:r>
                <a:rPr lang="en-US" sz="1200" b="1">
                  <a:solidFill>
                    <a:srgbClr val="FFFFFF"/>
                  </a:solidFill>
                  <a:latin typeface="Myriad Web Pro"/>
                  <a:ea typeface="Myriad Web Pro"/>
                  <a:cs typeface="Times New Roman"/>
                </a:rPr>
                <a:t>Yes</a:t>
              </a:r>
              <a:endParaRPr lang="en-US" sz="950">
                <a:solidFill>
                  <a:srgbClr val="262626"/>
                </a:solidFill>
                <a:latin typeface="Myriad Web Pro"/>
                <a:ea typeface="Myriad Web Pro"/>
                <a:cs typeface="Times New Roman"/>
              </a:endParaRPr>
            </a:p>
          </p:txBody>
        </p:sp>
        <p:cxnSp>
          <p:nvCxnSpPr>
            <p:cNvPr id="50" name="Straight Arrow Connector 49" title="arrow">
              <a:extLst>
                <a:ext uri="{FF2B5EF4-FFF2-40B4-BE49-F238E27FC236}">
                  <a16:creationId xmlns:a16="http://schemas.microsoft.com/office/drawing/2014/main" id="{295D971D-AA71-4D94-B3E2-EA12A7F1E8C0}"/>
                </a:ext>
              </a:extLst>
            </p:cNvPr>
            <p:cNvCxnSpPr>
              <a:cxnSpLocks/>
            </p:cNvCxnSpPr>
            <p:nvPr/>
          </p:nvCxnSpPr>
          <p:spPr>
            <a:xfrm>
              <a:off x="1330303" y="4907084"/>
              <a:ext cx="0" cy="242325"/>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descr="test test">
              <a:extLst>
                <a:ext uri="{FF2B5EF4-FFF2-40B4-BE49-F238E27FC236}">
                  <a16:creationId xmlns:a16="http://schemas.microsoft.com/office/drawing/2014/main" id="{3E1AF7A4-AAB5-496E-A2E9-C8DBFB69D610}"/>
                </a:ext>
              </a:extLst>
            </p:cNvPr>
            <p:cNvCxnSpPr>
              <a:cxnSpLocks noChangeShapeType="1"/>
            </p:cNvCxnSpPr>
            <p:nvPr/>
          </p:nvCxnSpPr>
          <p:spPr bwMode="auto">
            <a:xfrm>
              <a:off x="1330303" y="1343174"/>
              <a:ext cx="12046" cy="321946"/>
            </a:xfrm>
            <a:prstGeom prst="straightConnector1">
              <a:avLst/>
            </a:prstGeom>
            <a:noFill/>
            <a:ln w="25400">
              <a:solidFill>
                <a:schemeClr val="accent1">
                  <a:lumMod val="95000"/>
                  <a:lumOff val="0"/>
                </a:schemeClr>
              </a:solidFill>
              <a:round/>
              <a:headEnd/>
              <a:tailEnd type="triangle" w="lg" len="med"/>
            </a:ln>
            <a:extLst>
              <a:ext uri="{909E8E84-426E-40DD-AFC4-6F175D3DCCD1}">
                <a14:hiddenFill xmlns:a14="http://schemas.microsoft.com/office/drawing/2010/main">
                  <a:noFill/>
                </a14:hiddenFill>
              </a:ext>
            </a:extLst>
          </p:spPr>
        </p:cxnSp>
        <p:sp>
          <p:nvSpPr>
            <p:cNvPr id="52" name="Text Box 2">
              <a:extLst>
                <a:ext uri="{FF2B5EF4-FFF2-40B4-BE49-F238E27FC236}">
                  <a16:creationId xmlns:a16="http://schemas.microsoft.com/office/drawing/2014/main" id="{00BD6498-714D-42F5-983F-B915906FD949}"/>
                </a:ext>
              </a:extLst>
            </p:cNvPr>
            <p:cNvSpPr txBox="1">
              <a:spLocks noChangeArrowheads="1"/>
            </p:cNvSpPr>
            <p:nvPr/>
          </p:nvSpPr>
          <p:spPr bwMode="auto">
            <a:xfrm>
              <a:off x="1342349" y="1343174"/>
              <a:ext cx="543823" cy="439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upright="1"/>
            <a:lstStyle/>
            <a:p>
              <a:pPr algn="ctr" fontAlgn="base">
                <a:spcAft>
                  <a:spcPts val="600"/>
                </a:spcAft>
                <a:defRPr/>
              </a:pPr>
              <a:r>
                <a:rPr lang="en-US" sz="1200" b="1">
                  <a:solidFill>
                    <a:srgbClr val="FFFFFF"/>
                  </a:solidFill>
                  <a:latin typeface="Myriad Web Pro"/>
                  <a:ea typeface="Myriad Web Pro"/>
                  <a:cs typeface="Times New Roman"/>
                </a:rPr>
                <a:t>Yes</a:t>
              </a:r>
              <a:endParaRPr lang="en-US" sz="950">
                <a:solidFill>
                  <a:srgbClr val="262626"/>
                </a:solidFill>
                <a:latin typeface="Myriad Web Pro"/>
                <a:ea typeface="Myriad Web Pro"/>
                <a:cs typeface="Times New Roman"/>
              </a:endParaRPr>
            </a:p>
            <a:p>
              <a:pPr fontAlgn="base">
                <a:spcAft>
                  <a:spcPts val="600"/>
                </a:spcAft>
                <a:defRPr/>
              </a:pPr>
              <a:r>
                <a:rPr lang="en-US" sz="950">
                  <a:solidFill>
                    <a:srgbClr val="262626"/>
                  </a:solidFill>
                  <a:latin typeface="Myriad Web Pro"/>
                  <a:ea typeface="Myriad Web Pro"/>
                  <a:cs typeface="Times New Roman"/>
                </a:rPr>
                <a:t> </a:t>
              </a:r>
            </a:p>
          </p:txBody>
        </p:sp>
        <p:sp>
          <p:nvSpPr>
            <p:cNvPr id="54" name="Rounded Rectangle 53">
              <a:extLst>
                <a:ext uri="{FF2B5EF4-FFF2-40B4-BE49-F238E27FC236}">
                  <a16:creationId xmlns:a16="http://schemas.microsoft.com/office/drawing/2014/main" id="{48741DA6-38F2-479B-B9E2-39EDC6A59821}"/>
                </a:ext>
              </a:extLst>
            </p:cNvPr>
            <p:cNvSpPr>
              <a:spLocks/>
            </p:cNvSpPr>
            <p:nvPr/>
          </p:nvSpPr>
          <p:spPr>
            <a:xfrm>
              <a:off x="277075" y="6563549"/>
              <a:ext cx="5636144" cy="562541"/>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fontAlgn="base">
                <a:defRPr/>
              </a:pPr>
              <a:r>
                <a:rPr lang="en-US" sz="1200" b="1" u="sng" dirty="0">
                  <a:solidFill>
                    <a:srgbClr val="262626"/>
                  </a:solidFill>
                  <a:latin typeface="Gill Sans MT"/>
                  <a:ea typeface="Myriad Web Pro"/>
                  <a:cs typeface="Times New Roman"/>
                </a:rPr>
                <a:t>WARNING:</a:t>
              </a:r>
              <a:r>
                <a:rPr lang="en-US" sz="1200" dirty="0">
                  <a:solidFill>
                    <a:srgbClr val="262626"/>
                  </a:solidFill>
                  <a:latin typeface="Gill Sans MT"/>
                  <a:ea typeface="Myriad Web Pro"/>
                  <a:cs typeface="Times New Roman"/>
                </a:rPr>
                <a:t> Automated identification systems may key out as non-</a:t>
              </a:r>
              <a:r>
                <a:rPr lang="en-US" sz="1200" i="1" dirty="0">
                  <a:solidFill>
                    <a:srgbClr val="262626"/>
                  </a:solidFill>
                  <a:latin typeface="Gill Sans MT"/>
                  <a:ea typeface="Myriad Web Pro"/>
                  <a:cs typeface="Times New Roman"/>
                </a:rPr>
                <a:t>F. </a:t>
              </a:r>
              <a:r>
                <a:rPr lang="en-US" sz="1200" i="1" dirty="0" err="1">
                  <a:solidFill>
                    <a:srgbClr val="262626"/>
                  </a:solidFill>
                  <a:latin typeface="Gill Sans MT"/>
                  <a:ea typeface="Myriad Web Pro"/>
                  <a:cs typeface="Times New Roman"/>
                </a:rPr>
                <a:t>tularensis</a:t>
              </a:r>
              <a:endParaRPr lang="en-US" sz="950" dirty="0">
                <a:solidFill>
                  <a:srgbClr val="262626"/>
                </a:solidFill>
                <a:latin typeface="Gill Sans MT"/>
                <a:ea typeface="Myriad Web Pro"/>
                <a:cs typeface="Times New Roman"/>
              </a:endParaRPr>
            </a:p>
            <a:p>
              <a:pPr algn="ctr" fontAlgn="base">
                <a:defRPr/>
              </a:pPr>
              <a:r>
                <a:rPr lang="en-US" sz="1200" dirty="0">
                  <a:solidFill>
                    <a:srgbClr val="262626"/>
                  </a:solidFill>
                  <a:latin typeface="Gill Sans MT"/>
                  <a:ea typeface="Myriad Web Pro"/>
                  <a:cs typeface="Times New Roman"/>
                </a:rPr>
                <a:t>(e.g. </a:t>
              </a:r>
              <a:r>
                <a:rPr lang="en-US" sz="1200" i="1" dirty="0" err="1">
                  <a:solidFill>
                    <a:srgbClr val="262626"/>
                  </a:solidFill>
                  <a:latin typeface="Gill Sans MT"/>
                  <a:ea typeface="Myriad Web Pro"/>
                  <a:cs typeface="Times New Roman"/>
                </a:rPr>
                <a:t>Haemophilus</a:t>
              </a:r>
              <a:r>
                <a:rPr lang="en-US" sz="1200" i="1" dirty="0">
                  <a:solidFill>
                    <a:srgbClr val="262626"/>
                  </a:solidFill>
                  <a:latin typeface="Gill Sans MT"/>
                  <a:ea typeface="Myriad Web Pro"/>
                  <a:cs typeface="Times New Roman"/>
                </a:rPr>
                <a:t> </a:t>
              </a:r>
              <a:r>
                <a:rPr lang="en-US" sz="1200" i="1" dirty="0" err="1">
                  <a:solidFill>
                    <a:srgbClr val="262626"/>
                  </a:solidFill>
                  <a:latin typeface="Gill Sans MT"/>
                  <a:ea typeface="Myriad Web Pro"/>
                  <a:cs typeface="Times New Roman"/>
                </a:rPr>
                <a:t>influenzae</a:t>
              </a:r>
              <a:r>
                <a:rPr lang="en-US" sz="1200" dirty="0">
                  <a:solidFill>
                    <a:srgbClr val="262626"/>
                  </a:solidFill>
                  <a:latin typeface="Gill Sans MT"/>
                  <a:ea typeface="Myriad Web Pro"/>
                  <a:cs typeface="Times New Roman"/>
                </a:rPr>
                <a:t> and </a:t>
              </a:r>
              <a:r>
                <a:rPr lang="en-US" sz="1200" i="1" dirty="0" err="1">
                  <a:solidFill>
                    <a:srgbClr val="262626"/>
                  </a:solidFill>
                  <a:latin typeface="Gill Sans MT"/>
                  <a:ea typeface="Myriad Web Pro"/>
                  <a:cs typeface="Times New Roman"/>
                </a:rPr>
                <a:t>Aggregatibacter</a:t>
              </a:r>
              <a:r>
                <a:rPr lang="en-US" sz="1200" dirty="0">
                  <a:solidFill>
                    <a:srgbClr val="262626"/>
                  </a:solidFill>
                  <a:latin typeface="Gill Sans MT"/>
                  <a:ea typeface="Myriad Web Pro"/>
                  <a:cs typeface="Times New Roman"/>
                </a:rPr>
                <a:t>)</a:t>
              </a:r>
              <a:endParaRPr lang="en-US" sz="950" dirty="0">
                <a:solidFill>
                  <a:srgbClr val="262626"/>
                </a:solidFill>
                <a:latin typeface="Gill Sans MT"/>
                <a:ea typeface="Myriad Web Pro"/>
                <a:cs typeface="Times New Roman"/>
              </a:endParaRPr>
            </a:p>
          </p:txBody>
        </p:sp>
        <p:cxnSp>
          <p:nvCxnSpPr>
            <p:cNvPr id="55" name="Straight Arrow Connector 54" title="arrow">
              <a:extLst>
                <a:ext uri="{FF2B5EF4-FFF2-40B4-BE49-F238E27FC236}">
                  <a16:creationId xmlns:a16="http://schemas.microsoft.com/office/drawing/2014/main" id="{953F0C90-1CF0-495D-8A29-B79755BF6269}"/>
                </a:ext>
              </a:extLst>
            </p:cNvPr>
            <p:cNvCxnSpPr>
              <a:cxnSpLocks/>
            </p:cNvCxnSpPr>
            <p:nvPr/>
          </p:nvCxnSpPr>
          <p:spPr>
            <a:xfrm>
              <a:off x="1330303" y="3160612"/>
              <a:ext cx="0" cy="268289"/>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sp>
          <p:nvSpPr>
            <p:cNvPr id="56" name="Text Box 2">
              <a:extLst>
                <a:ext uri="{FF2B5EF4-FFF2-40B4-BE49-F238E27FC236}">
                  <a16:creationId xmlns:a16="http://schemas.microsoft.com/office/drawing/2014/main" id="{9F4D2C13-9DD9-444B-B9FB-4B5ACCC998BB}"/>
                </a:ext>
              </a:extLst>
            </p:cNvPr>
            <p:cNvSpPr txBox="1">
              <a:spLocks noChangeArrowheads="1"/>
            </p:cNvSpPr>
            <p:nvPr/>
          </p:nvSpPr>
          <p:spPr bwMode="auto">
            <a:xfrm>
              <a:off x="1342349" y="3195230"/>
              <a:ext cx="567917" cy="334063"/>
            </a:xfrm>
            <a:prstGeom prst="rect">
              <a:avLst/>
            </a:prstGeom>
            <a:noFill/>
            <a:ln w="9525">
              <a:noFill/>
              <a:miter lim="800000"/>
              <a:headEnd/>
              <a:tailEnd/>
            </a:ln>
          </p:spPr>
          <p:txBody>
            <a:bodyPr/>
            <a:lstStyle/>
            <a:p>
              <a:pPr algn="ctr" fontAlgn="base">
                <a:spcAft>
                  <a:spcPts val="600"/>
                </a:spcAft>
                <a:defRPr/>
              </a:pPr>
              <a:r>
                <a:rPr lang="en-US" sz="1200" b="1">
                  <a:solidFill>
                    <a:srgbClr val="FFFFFF"/>
                  </a:solidFill>
                  <a:latin typeface="Myriad Web Pro"/>
                  <a:ea typeface="Myriad Web Pro"/>
                  <a:cs typeface="Times New Roman"/>
                </a:rPr>
                <a:t>Yes</a:t>
              </a:r>
              <a:endParaRPr lang="en-US" sz="950">
                <a:solidFill>
                  <a:srgbClr val="262626"/>
                </a:solidFill>
                <a:latin typeface="Myriad Web Pro"/>
                <a:ea typeface="Myriad Web Pro"/>
                <a:cs typeface="Times New Roman"/>
              </a:endParaRPr>
            </a:p>
            <a:p>
              <a:pPr fontAlgn="base">
                <a:spcAft>
                  <a:spcPts val="600"/>
                </a:spcAft>
                <a:defRPr/>
              </a:pPr>
              <a:r>
                <a:rPr lang="en-US" sz="950">
                  <a:solidFill>
                    <a:srgbClr val="262626"/>
                  </a:solidFill>
                  <a:latin typeface="Myriad Web Pro"/>
                  <a:ea typeface="Myriad Web Pro"/>
                  <a:cs typeface="Times New Roman"/>
                </a:rPr>
                <a:t> </a:t>
              </a:r>
            </a:p>
          </p:txBody>
        </p:sp>
        <p:sp>
          <p:nvSpPr>
            <p:cNvPr id="57" name="Rounded Rectangle 56">
              <a:extLst>
                <a:ext uri="{FF2B5EF4-FFF2-40B4-BE49-F238E27FC236}">
                  <a16:creationId xmlns:a16="http://schemas.microsoft.com/office/drawing/2014/main" id="{9262F75D-C129-4B08-8FB2-E43397961A05}"/>
                </a:ext>
              </a:extLst>
            </p:cNvPr>
            <p:cNvSpPr>
              <a:spLocks/>
            </p:cNvSpPr>
            <p:nvPr/>
          </p:nvSpPr>
          <p:spPr>
            <a:xfrm>
              <a:off x="80886" y="1665120"/>
              <a:ext cx="4039093" cy="571195"/>
            </a:xfrm>
            <a:prstGeom prst="roundRect">
              <a:avLst/>
            </a:prstGeom>
            <a:solidFill>
              <a:srgbClr val="FFFFFF"/>
            </a:solidFill>
            <a:ln w="25400" cap="flat" cmpd="sng" algn="ctr">
              <a:solidFill>
                <a:srgbClr val="566C11"/>
              </a:solidFill>
              <a:prstDash val="solid"/>
            </a:ln>
            <a:effectLst/>
          </p:spPr>
          <p:txBody>
            <a:bodyPr anchor="ctr"/>
            <a:lstStyle/>
            <a:p>
              <a:pPr algn="ctr" fontAlgn="base">
                <a:spcAft>
                  <a:spcPts val="600"/>
                </a:spcAft>
                <a:defRPr/>
              </a:pPr>
              <a:endParaRPr lang="en-US" sz="1050" dirty="0">
                <a:solidFill>
                  <a:srgbClr val="262626"/>
                </a:solidFill>
                <a:latin typeface="Myriad Web Pro"/>
                <a:ea typeface="Myriad Web Pro"/>
                <a:cs typeface="Times New Roman"/>
              </a:endParaRPr>
            </a:p>
            <a:p>
              <a:pPr algn="ctr" fontAlgn="base">
                <a:spcAft>
                  <a:spcPts val="600"/>
                </a:spcAft>
                <a:defRPr/>
              </a:pPr>
              <a:r>
                <a:rPr lang="en-US" sz="1050" dirty="0">
                  <a:solidFill>
                    <a:srgbClr val="262626"/>
                  </a:solidFill>
                  <a:latin typeface="Myriad Web Pro"/>
                  <a:ea typeface="Myriad Web Pro"/>
                  <a:cs typeface="Times New Roman"/>
                </a:rPr>
                <a:t>Does the organism grow on CHOC but not BAP in 24h? Or does it grow better on CHOC than on BAP in 48 hours?</a:t>
              </a:r>
            </a:p>
            <a:p>
              <a:pPr algn="ctr" fontAlgn="base">
                <a:spcAft>
                  <a:spcPts val="600"/>
                </a:spcAft>
                <a:defRPr/>
              </a:pPr>
              <a:r>
                <a:rPr lang="en-US" sz="950" dirty="0">
                  <a:solidFill>
                    <a:srgbClr val="262626"/>
                  </a:solidFill>
                  <a:latin typeface="Myriad Web Pro"/>
                  <a:ea typeface="Myriad Web Pro"/>
                  <a:cs typeface="Times New Roman"/>
                </a:rPr>
                <a:t> </a:t>
              </a:r>
            </a:p>
          </p:txBody>
        </p:sp>
        <p:sp>
          <p:nvSpPr>
            <p:cNvPr id="58" name="Rounded Rectangle 57">
              <a:extLst>
                <a:ext uri="{FF2B5EF4-FFF2-40B4-BE49-F238E27FC236}">
                  <a16:creationId xmlns:a16="http://schemas.microsoft.com/office/drawing/2014/main" id="{4E7F42C6-6495-442F-8B65-3BBF56D23AF5}"/>
                </a:ext>
              </a:extLst>
            </p:cNvPr>
            <p:cNvSpPr>
              <a:spLocks/>
            </p:cNvSpPr>
            <p:nvPr/>
          </p:nvSpPr>
          <p:spPr>
            <a:xfrm>
              <a:off x="4710268" y="1665120"/>
              <a:ext cx="1447327" cy="579850"/>
            </a:xfrm>
            <a:prstGeom prst="roundRect">
              <a:avLst/>
            </a:prstGeom>
            <a:solidFill>
              <a:srgbClr val="FFFFFF"/>
            </a:solidFill>
            <a:ln w="25400" cap="flat" cmpd="sng" algn="ctr">
              <a:solidFill>
                <a:srgbClr val="566C11"/>
              </a:solidFill>
              <a:prstDash val="solid"/>
            </a:ln>
            <a:effectLst/>
          </p:spPr>
          <p:txBody>
            <a:bodyPr anchor="ctr"/>
            <a:lstStyle/>
            <a:p>
              <a:pPr fontAlgn="base">
                <a:spcAft>
                  <a:spcPts val="600"/>
                </a:spcAft>
                <a:defRPr/>
              </a:pPr>
              <a:endParaRPr lang="en-US" sz="1200" dirty="0">
                <a:solidFill>
                  <a:srgbClr val="262626"/>
                </a:solidFill>
                <a:latin typeface="Myriad Web Pro"/>
                <a:ea typeface="Myriad Web Pro"/>
                <a:cs typeface="Times New Roman"/>
              </a:endParaRPr>
            </a:p>
            <a:p>
              <a:pPr fontAlgn="base">
                <a:spcAft>
                  <a:spcPts val="600"/>
                </a:spcAft>
                <a:defRPr/>
              </a:pPr>
              <a:r>
                <a:rPr lang="en-US" sz="1200" dirty="0">
                  <a:solidFill>
                    <a:srgbClr val="262626"/>
                  </a:solidFill>
                  <a:latin typeface="Myriad Web Pro"/>
                  <a:ea typeface="Myriad Web Pro"/>
                  <a:cs typeface="Times New Roman"/>
                </a:rPr>
                <a:t>Not </a:t>
              </a:r>
              <a:r>
                <a:rPr lang="en-US" sz="1200" i="1" dirty="0" err="1">
                  <a:solidFill>
                    <a:srgbClr val="262626"/>
                  </a:solidFill>
                  <a:latin typeface="Myriad Web Pro"/>
                  <a:ea typeface="Myriad Web Pro"/>
                  <a:cs typeface="Times New Roman"/>
                </a:rPr>
                <a:t>Francisella</a:t>
              </a:r>
              <a:endParaRPr lang="en-US" sz="950" dirty="0">
                <a:solidFill>
                  <a:srgbClr val="262626"/>
                </a:solidFill>
                <a:latin typeface="Myriad Web Pro"/>
                <a:ea typeface="Myriad Web Pro"/>
                <a:cs typeface="Times New Roman"/>
              </a:endParaRPr>
            </a:p>
            <a:p>
              <a:pPr fontAlgn="base">
                <a:spcAft>
                  <a:spcPts val="600"/>
                </a:spcAft>
                <a:defRPr/>
              </a:pPr>
              <a:r>
                <a:rPr lang="en-US" sz="1200" dirty="0">
                  <a:solidFill>
                    <a:srgbClr val="262626"/>
                  </a:solidFill>
                  <a:latin typeface="Myriad Web Pro"/>
                  <a:ea typeface="Myriad Web Pro"/>
                  <a:cs typeface="Times New Roman"/>
                </a:rPr>
                <a:t> </a:t>
              </a:r>
              <a:endParaRPr lang="en-US" sz="950" dirty="0">
                <a:solidFill>
                  <a:srgbClr val="262626"/>
                </a:solidFill>
                <a:latin typeface="Myriad Web Pro"/>
                <a:ea typeface="Myriad Web Pro"/>
                <a:cs typeface="Times New Roman"/>
              </a:endParaRPr>
            </a:p>
          </p:txBody>
        </p:sp>
        <p:sp>
          <p:nvSpPr>
            <p:cNvPr id="59" name="Text Box 2">
              <a:extLst>
                <a:ext uri="{FF2B5EF4-FFF2-40B4-BE49-F238E27FC236}">
                  <a16:creationId xmlns:a16="http://schemas.microsoft.com/office/drawing/2014/main" id="{EDC99B04-7BB8-46A5-9C99-7CBEBA465C34}"/>
                </a:ext>
              </a:extLst>
            </p:cNvPr>
            <p:cNvSpPr txBox="1">
              <a:spLocks noChangeArrowheads="1"/>
            </p:cNvSpPr>
            <p:nvPr/>
          </p:nvSpPr>
          <p:spPr bwMode="auto">
            <a:xfrm>
              <a:off x="4132026" y="1666851"/>
              <a:ext cx="542102" cy="311561"/>
            </a:xfrm>
            <a:prstGeom prst="rect">
              <a:avLst/>
            </a:prstGeom>
            <a:noFill/>
            <a:ln w="9525">
              <a:noFill/>
              <a:miter lim="800000"/>
              <a:headEnd/>
              <a:tailEnd/>
            </a:ln>
          </p:spPr>
          <p:txBody>
            <a:bodyPr/>
            <a:lstStyle/>
            <a:p>
              <a:pPr algn="ctr" fontAlgn="base">
                <a:spcAft>
                  <a:spcPts val="600"/>
                </a:spcAft>
                <a:defRPr/>
              </a:pPr>
              <a:r>
                <a:rPr lang="en-US" sz="1200" b="1">
                  <a:solidFill>
                    <a:srgbClr val="FFFFFF"/>
                  </a:solidFill>
                  <a:latin typeface="Myriad Web Pro"/>
                  <a:ea typeface="Myriad Web Pro"/>
                  <a:cs typeface="Times New Roman"/>
                </a:rPr>
                <a:t>No</a:t>
              </a:r>
              <a:endParaRPr lang="en-US" sz="950">
                <a:solidFill>
                  <a:srgbClr val="262626"/>
                </a:solidFill>
                <a:latin typeface="Myriad Web Pro"/>
                <a:ea typeface="Myriad Web Pro"/>
                <a:cs typeface="Times New Roman"/>
              </a:endParaRPr>
            </a:p>
          </p:txBody>
        </p:sp>
        <p:sp>
          <p:nvSpPr>
            <p:cNvPr id="60" name="Text Box 2">
              <a:extLst>
                <a:ext uri="{FF2B5EF4-FFF2-40B4-BE49-F238E27FC236}">
                  <a16:creationId xmlns:a16="http://schemas.microsoft.com/office/drawing/2014/main" id="{AAE88C72-7B66-44F9-BA78-30522E9F8291}"/>
                </a:ext>
              </a:extLst>
            </p:cNvPr>
            <p:cNvSpPr txBox="1">
              <a:spLocks noChangeArrowheads="1"/>
            </p:cNvSpPr>
            <p:nvPr/>
          </p:nvSpPr>
          <p:spPr bwMode="auto">
            <a:xfrm>
              <a:off x="1342349" y="2244970"/>
              <a:ext cx="567917" cy="335793"/>
            </a:xfrm>
            <a:prstGeom prst="rect">
              <a:avLst/>
            </a:prstGeom>
            <a:noFill/>
            <a:ln w="9525">
              <a:noFill/>
              <a:miter lim="800000"/>
              <a:headEnd/>
              <a:tailEnd/>
            </a:ln>
          </p:spPr>
          <p:txBody>
            <a:bodyPr/>
            <a:lstStyle/>
            <a:p>
              <a:pPr algn="ctr" fontAlgn="base">
                <a:spcAft>
                  <a:spcPts val="600"/>
                </a:spcAft>
                <a:defRPr/>
              </a:pPr>
              <a:r>
                <a:rPr lang="en-US" sz="1200" b="1">
                  <a:solidFill>
                    <a:srgbClr val="FFFFFF"/>
                  </a:solidFill>
                  <a:latin typeface="Myriad Web Pro"/>
                  <a:ea typeface="Myriad Web Pro"/>
                  <a:cs typeface="Times New Roman"/>
                </a:rPr>
                <a:t>Yes</a:t>
              </a:r>
              <a:endParaRPr lang="en-US" sz="950">
                <a:solidFill>
                  <a:srgbClr val="262626"/>
                </a:solidFill>
                <a:latin typeface="Myriad Web Pro"/>
                <a:ea typeface="Myriad Web Pro"/>
                <a:cs typeface="Times New Roman"/>
              </a:endParaRPr>
            </a:p>
            <a:p>
              <a:pPr fontAlgn="base">
                <a:spcAft>
                  <a:spcPts val="600"/>
                </a:spcAft>
                <a:defRPr/>
              </a:pPr>
              <a:r>
                <a:rPr lang="en-US" sz="950">
                  <a:solidFill>
                    <a:srgbClr val="262626"/>
                  </a:solidFill>
                  <a:latin typeface="Myriad Web Pro"/>
                  <a:ea typeface="Myriad Web Pro"/>
                  <a:cs typeface="Times New Roman"/>
                </a:rPr>
                <a:t> </a:t>
              </a:r>
            </a:p>
          </p:txBody>
        </p:sp>
        <p:cxnSp>
          <p:nvCxnSpPr>
            <p:cNvPr id="61" name="Straight Arrow Connector 60" title="arrow">
              <a:extLst>
                <a:ext uri="{FF2B5EF4-FFF2-40B4-BE49-F238E27FC236}">
                  <a16:creationId xmlns:a16="http://schemas.microsoft.com/office/drawing/2014/main" id="{CC5B97F0-B07F-4D37-AE14-EF1C30BD79EC}"/>
                </a:ext>
              </a:extLst>
            </p:cNvPr>
            <p:cNvCxnSpPr>
              <a:cxnSpLocks/>
            </p:cNvCxnSpPr>
            <p:nvPr/>
          </p:nvCxnSpPr>
          <p:spPr>
            <a:xfrm>
              <a:off x="1342349" y="2244970"/>
              <a:ext cx="0" cy="268288"/>
            </a:xfrm>
            <a:prstGeom prst="straightConnector1">
              <a:avLst/>
            </a:prstGeom>
            <a:noFill/>
            <a:ln w="25400" cap="flat" cmpd="sng" algn="ctr">
              <a:solidFill>
                <a:srgbClr val="566C11">
                  <a:shade val="95000"/>
                  <a:satMod val="105000"/>
                </a:srgbClr>
              </a:solidFill>
              <a:prstDash val="solid"/>
              <a:tailEnd type="triangle" w="lg" len="med"/>
            </a:ln>
            <a:effectLst/>
          </p:spPr>
        </p:cxnSp>
      </p:grpSp>
      <p:cxnSp>
        <p:nvCxnSpPr>
          <p:cNvPr id="62" name="Straight Arrow Connector 61" title="Arrow">
            <a:extLst>
              <a:ext uri="{FF2B5EF4-FFF2-40B4-BE49-F238E27FC236}">
                <a16:creationId xmlns:a16="http://schemas.microsoft.com/office/drawing/2014/main" id="{8242EB6C-C55F-45B2-AE6B-C133C312EF43}"/>
              </a:ext>
            </a:extLst>
          </p:cNvPr>
          <p:cNvCxnSpPr>
            <a:cxnSpLocks/>
            <a:endCxn id="40" idx="1"/>
          </p:cNvCxnSpPr>
          <p:nvPr/>
        </p:nvCxnSpPr>
        <p:spPr>
          <a:xfrm>
            <a:off x="8266114" y="2882900"/>
            <a:ext cx="534987" cy="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73" name="Straight Arrow Connector 72" title="Arrow">
            <a:extLst>
              <a:ext uri="{FF2B5EF4-FFF2-40B4-BE49-F238E27FC236}">
                <a16:creationId xmlns:a16="http://schemas.microsoft.com/office/drawing/2014/main" id="{EB200558-3C3D-46AF-87C9-B98F3A78E3F3}"/>
              </a:ext>
            </a:extLst>
          </p:cNvPr>
          <p:cNvCxnSpPr>
            <a:cxnSpLocks/>
            <a:endCxn id="58" idx="1"/>
          </p:cNvCxnSpPr>
          <p:nvPr/>
        </p:nvCxnSpPr>
        <p:spPr>
          <a:xfrm flipV="1">
            <a:off x="8232775" y="1995489"/>
            <a:ext cx="566738" cy="7937"/>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75" name="AutoShape 27">
            <a:extLst>
              <a:ext uri="{FF2B5EF4-FFF2-40B4-BE49-F238E27FC236}">
                <a16:creationId xmlns:a16="http://schemas.microsoft.com/office/drawing/2014/main" id="{87915127-436D-4C97-9F99-B9323A022A76}"/>
              </a:ext>
            </a:extLst>
          </p:cNvPr>
          <p:cNvSpPr>
            <a:spLocks noChangeArrowheads="1"/>
          </p:cNvSpPr>
          <p:nvPr/>
        </p:nvSpPr>
        <p:spPr bwMode="auto">
          <a:xfrm>
            <a:off x="1069976" y="4067174"/>
            <a:ext cx="3197225" cy="1876425"/>
          </a:xfrm>
          <a:prstGeom prst="flowChartAlternateProcess">
            <a:avLst/>
          </a:prstGeom>
          <a:solidFill>
            <a:srgbClr val="FFFFFF"/>
          </a:solidFill>
          <a:ln w="19050">
            <a:solidFill>
              <a:srgbClr val="FF0000"/>
            </a:solidFill>
            <a:miter lim="800000"/>
            <a:headEnd/>
            <a:tailEnd/>
          </a:ln>
        </p:spPr>
        <p:txBody>
          <a:bodyPr upright="1"/>
          <a:lstStyle/>
          <a:p>
            <a:pPr algn="ctr" fontAlgn="base">
              <a:defRPr/>
            </a:pPr>
            <a:r>
              <a:rPr lang="en-US" sz="1400" b="1" u="sng" dirty="0">
                <a:solidFill>
                  <a:srgbClr val="FF0000"/>
                </a:solidFill>
                <a:latin typeface="Myriad Web Pro"/>
                <a:ea typeface="Myriad Web Pro"/>
                <a:cs typeface="Times New Roman"/>
              </a:rPr>
              <a:t>SAFETY</a:t>
            </a:r>
            <a:r>
              <a:rPr lang="en-US" sz="1400" u="sng" dirty="0">
                <a:solidFill>
                  <a:srgbClr val="FF0000"/>
                </a:solidFill>
                <a:latin typeface="Myriad Web Pro"/>
                <a:ea typeface="Myriad Web Pro"/>
                <a:cs typeface="Times New Roman"/>
              </a:rPr>
              <a:t>:</a:t>
            </a:r>
            <a:r>
              <a:rPr lang="en-US" sz="1400" dirty="0">
                <a:solidFill>
                  <a:srgbClr val="FF0000"/>
                </a:solidFill>
                <a:latin typeface="Myriad Web Pro"/>
                <a:ea typeface="Myriad Web Pro"/>
                <a:cs typeface="Times New Roman"/>
              </a:rPr>
              <a:t> </a:t>
            </a:r>
            <a:r>
              <a:rPr lang="en-US" sz="1400" dirty="0">
                <a:solidFill>
                  <a:srgbClr val="FF0000"/>
                </a:solidFill>
                <a:latin typeface="Myriad Web Pro"/>
                <a:ea typeface="Calibri" panose="020F0502020204030204" pitchFamily="34" charset="0"/>
                <a:cs typeface="Times New Roman" panose="02020603050405020304" pitchFamily="18" charset="0"/>
              </a:rPr>
              <a:t>As soon as </a:t>
            </a:r>
            <a:r>
              <a:rPr lang="en-US" sz="1400" i="1" dirty="0" err="1">
                <a:solidFill>
                  <a:srgbClr val="FF0000"/>
                </a:solidFill>
                <a:latin typeface="Myriad Web Pro"/>
                <a:ea typeface="Calibri" panose="020F0502020204030204" pitchFamily="34" charset="0"/>
                <a:cs typeface="Times New Roman" panose="02020603050405020304" pitchFamily="18" charset="0"/>
              </a:rPr>
              <a:t>Francisella</a:t>
            </a:r>
            <a:r>
              <a:rPr lang="en-US" sz="1400" dirty="0">
                <a:solidFill>
                  <a:srgbClr val="FF0000"/>
                </a:solidFill>
                <a:latin typeface="Myriad Web Pro"/>
                <a:ea typeface="Calibri" panose="020F0502020204030204" pitchFamily="34" charset="0"/>
                <a:cs typeface="Times New Roman" panose="02020603050405020304" pitchFamily="18" charset="0"/>
              </a:rPr>
              <a:t> is suspected, perform ALL further work in a Class II Biological Safety Cabinet using BSL-3 practices.</a:t>
            </a:r>
            <a:r>
              <a:rPr lang="en-US" sz="1400" dirty="0">
                <a:solidFill>
                  <a:srgbClr val="003399"/>
                </a:solidFill>
                <a:latin typeface="Myriad Web Pro"/>
                <a:ea typeface="Calibri" panose="020F0502020204030204" pitchFamily="34" charset="0"/>
                <a:cs typeface="Times New Roman" panose="02020603050405020304" pitchFamily="18" charset="0"/>
              </a:rPr>
              <a:t> </a:t>
            </a:r>
            <a:r>
              <a:rPr lang="en-US" sz="1400" dirty="0">
                <a:solidFill>
                  <a:srgbClr val="FF0000"/>
                </a:solidFill>
                <a:latin typeface="Myriad Web Pro"/>
                <a:ea typeface="Calibri" panose="020F0502020204030204" pitchFamily="34" charset="0"/>
                <a:cs typeface="Times New Roman" panose="02020603050405020304" pitchFamily="18" charset="0"/>
              </a:rPr>
              <a:t>If </a:t>
            </a:r>
            <a:r>
              <a:rPr lang="en-US" sz="1400" i="1" dirty="0" err="1">
                <a:solidFill>
                  <a:srgbClr val="FF0000"/>
                </a:solidFill>
                <a:latin typeface="Myriad Web Pro"/>
                <a:ea typeface="Calibri" panose="020F0502020204030204" pitchFamily="34" charset="0"/>
                <a:cs typeface="Times New Roman" panose="02020603050405020304" pitchFamily="18" charset="0"/>
              </a:rPr>
              <a:t>Francisella</a:t>
            </a:r>
            <a:r>
              <a:rPr lang="en-US" sz="1400" dirty="0">
                <a:solidFill>
                  <a:srgbClr val="FF0000"/>
                </a:solidFill>
                <a:latin typeface="Myriad Web Pro"/>
                <a:ea typeface="Calibri" panose="020F0502020204030204" pitchFamily="34" charset="0"/>
                <a:cs typeface="Times New Roman" panose="02020603050405020304" pitchFamily="18" charset="0"/>
              </a:rPr>
              <a:t> cannot be ruled out</a:t>
            </a:r>
            <a:r>
              <a:rPr lang="en-US" sz="1600" dirty="0">
                <a:solidFill>
                  <a:srgbClr val="FF0000"/>
                </a:solidFill>
                <a:latin typeface="Myriad Web Pro"/>
                <a:ea typeface="Calibri" panose="020F0502020204030204" pitchFamily="34" charset="0"/>
                <a:cs typeface="Times New Roman" panose="02020603050405020304" pitchFamily="18" charset="0"/>
              </a:rPr>
              <a:t> </a:t>
            </a:r>
            <a:r>
              <a:rPr lang="en-US" sz="1400" dirty="0">
                <a:solidFill>
                  <a:srgbClr val="FF0000"/>
                </a:solidFill>
                <a:latin typeface="Myriad Web Pro"/>
                <a:ea typeface="Calibri" panose="020F0502020204030204" pitchFamily="34" charset="0"/>
                <a:cs typeface="Times New Roman" panose="02020603050405020304" pitchFamily="18" charset="0"/>
              </a:rPr>
              <a:t>with tests below, do not attempt further ID using commercial automated or kit identification systems.</a:t>
            </a:r>
            <a:endParaRPr lang="en-US" sz="950" dirty="0">
              <a:solidFill>
                <a:srgbClr val="262626"/>
              </a:solidFill>
              <a:latin typeface="Myriad Web Pro"/>
              <a:ea typeface="Myriad Web Pro"/>
              <a:cs typeface="Times New Roman"/>
            </a:endParaRPr>
          </a:p>
        </p:txBody>
      </p:sp>
      <p:sp>
        <p:nvSpPr>
          <p:cNvPr id="63" name="Rounded Rectangle 288">
            <a:extLst>
              <a:ext uri="{FF2B5EF4-FFF2-40B4-BE49-F238E27FC236}">
                <a16:creationId xmlns:a16="http://schemas.microsoft.com/office/drawing/2014/main" id="{FF0F11D8-2D11-4D85-A082-FABD95DC847D}"/>
              </a:ext>
            </a:extLst>
          </p:cNvPr>
          <p:cNvSpPr>
            <a:spLocks/>
          </p:cNvSpPr>
          <p:nvPr/>
        </p:nvSpPr>
        <p:spPr>
          <a:xfrm>
            <a:off x="4454526" y="4941889"/>
            <a:ext cx="5895975" cy="1208087"/>
          </a:xfrm>
          <a:prstGeom prst="roundRect">
            <a:avLst/>
          </a:prstGeom>
          <a:solidFill>
            <a:sysClr val="window" lastClr="FFFFFF"/>
          </a:solidFill>
          <a:ln w="25400" cap="flat" cmpd="sng" algn="ctr">
            <a:solidFill>
              <a:srgbClr val="4F81BD"/>
            </a:solidFill>
            <a:prstDash val="solid"/>
          </a:ln>
          <a:effectLst/>
        </p:spPr>
        <p:txBody>
          <a:bodyPr anchor="ctr"/>
          <a:lstStyle/>
          <a:p>
            <a:pPr algn="ctr">
              <a:lnSpc>
                <a:spcPct val="115000"/>
              </a:lnSpc>
              <a:defRPr/>
            </a:pPr>
            <a:r>
              <a:rPr lang="en-US" sz="1400" b="1" i="1" kern="0" dirty="0">
                <a:solidFill>
                  <a:srgbClr val="000514"/>
                </a:solidFill>
                <a:latin typeface="Calibri"/>
                <a:ea typeface="Calibri" panose="020F0502020204030204" pitchFamily="34" charset="0"/>
                <a:cs typeface="Times New Roman" panose="02020603050405020304" pitchFamily="18" charset="0"/>
              </a:rPr>
              <a:t>F. </a:t>
            </a:r>
            <a:r>
              <a:rPr lang="en-US" sz="1400" b="1" i="1" kern="0" dirty="0" err="1">
                <a:solidFill>
                  <a:srgbClr val="000514"/>
                </a:solidFill>
                <a:latin typeface="Calibri"/>
                <a:ea typeface="Calibri" panose="020F0502020204030204" pitchFamily="34" charset="0"/>
                <a:cs typeface="Times New Roman" panose="02020603050405020304" pitchFamily="18" charset="0"/>
              </a:rPr>
              <a:t>tularensis</a:t>
            </a:r>
            <a:r>
              <a:rPr lang="en-US" sz="1400" b="1" kern="0" dirty="0">
                <a:solidFill>
                  <a:srgbClr val="000514"/>
                </a:solidFill>
                <a:latin typeface="Calibri"/>
                <a:ea typeface="Calibri" panose="020F0502020204030204" pitchFamily="34" charset="0"/>
                <a:cs typeface="Times New Roman" panose="02020603050405020304" pitchFamily="18" charset="0"/>
              </a:rPr>
              <a:t> is NOT ruled out. </a:t>
            </a:r>
            <a:endParaRPr lang="en-US" sz="1400" kern="0" dirty="0">
              <a:solidFill>
                <a:srgbClr val="000514"/>
              </a:solidFill>
              <a:latin typeface="Calibri"/>
              <a:ea typeface="Calibri" panose="020F0502020204030204" pitchFamily="34" charset="0"/>
              <a:cs typeface="Times New Roman" panose="02020603050405020304" pitchFamily="18" charset="0"/>
            </a:endParaRPr>
          </a:p>
          <a:p>
            <a:pPr algn="ctr">
              <a:lnSpc>
                <a:spcPct val="115000"/>
              </a:lnSpc>
              <a:defRPr/>
            </a:pPr>
            <a:r>
              <a:rPr lang="en-US" sz="1200" kern="0" dirty="0">
                <a:solidFill>
                  <a:srgbClr val="0066CC"/>
                </a:solidFill>
                <a:latin typeface="Calibri"/>
                <a:ea typeface="Calibri" panose="020F0502020204030204" pitchFamily="34" charset="0"/>
                <a:cs typeface="Times New Roman" panose="02020603050405020304" pitchFamily="18" charset="0"/>
              </a:rPr>
              <a:t>Contact your LRN reference laboratory to refer the isolate. </a:t>
            </a:r>
          </a:p>
          <a:p>
            <a:pPr algn="ctr">
              <a:lnSpc>
                <a:spcPct val="115000"/>
              </a:lnSpc>
              <a:defRPr/>
            </a:pPr>
            <a:r>
              <a:rPr lang="en-US" sz="1200" b="1" kern="0" dirty="0">
                <a:solidFill>
                  <a:srgbClr val="FF0000"/>
                </a:solidFill>
                <a:latin typeface="Calibri"/>
                <a:ea typeface="Calibri" panose="020F0502020204030204" pitchFamily="34" charset="0"/>
                <a:cs typeface="Times New Roman" panose="02020603050405020304" pitchFamily="18" charset="0"/>
              </a:rPr>
              <a:t>Place Reference Lab Contact Information Here </a:t>
            </a:r>
            <a:endParaRPr lang="en-US" sz="1200" kern="0" dirty="0">
              <a:solidFill>
                <a:srgbClr val="1F497D"/>
              </a:solidFill>
              <a:latin typeface="Calibri"/>
              <a:ea typeface="Calibri" panose="020F0502020204030204" pitchFamily="34" charset="0"/>
              <a:cs typeface="Times New Roman" panose="02020603050405020304" pitchFamily="18" charset="0"/>
            </a:endParaRPr>
          </a:p>
          <a:p>
            <a:pPr indent="182880" algn="ctr">
              <a:lnSpc>
                <a:spcPct val="115000"/>
              </a:lnSpc>
              <a:defRPr/>
            </a:pPr>
            <a:r>
              <a:rPr lang="en-US" sz="1200" b="1" u="sng" kern="0" dirty="0">
                <a:solidFill>
                  <a:srgbClr val="000514"/>
                </a:solidFill>
                <a:latin typeface="Calibri"/>
                <a:ea typeface="Calibri" panose="020F0502020204030204" pitchFamily="34" charset="0"/>
                <a:cs typeface="Times New Roman" panose="02020603050405020304" pitchFamily="18" charset="0"/>
              </a:rPr>
              <a:t>Report:</a:t>
            </a:r>
            <a:r>
              <a:rPr lang="en-US" sz="1200" kern="0" dirty="0">
                <a:solidFill>
                  <a:srgbClr val="000514"/>
                </a:solidFill>
                <a:latin typeface="Calibri"/>
                <a:ea typeface="Calibri" panose="020F0502020204030204" pitchFamily="34" charset="0"/>
                <a:cs typeface="Times New Roman" panose="02020603050405020304" pitchFamily="18" charset="0"/>
              </a:rPr>
              <a:t> Possible </a:t>
            </a:r>
            <a:r>
              <a:rPr lang="en-US" sz="1200" i="1" kern="0" dirty="0">
                <a:solidFill>
                  <a:srgbClr val="000514"/>
                </a:solidFill>
                <a:latin typeface="Calibri"/>
                <a:ea typeface="Calibri" panose="020F0502020204030204" pitchFamily="34" charset="0"/>
                <a:cs typeface="Times New Roman" panose="02020603050405020304" pitchFamily="18" charset="0"/>
              </a:rPr>
              <a:t>F. </a:t>
            </a:r>
            <a:r>
              <a:rPr lang="en-US" sz="1200" i="1" kern="0" dirty="0" err="1">
                <a:solidFill>
                  <a:srgbClr val="000514"/>
                </a:solidFill>
                <a:latin typeface="Calibri"/>
                <a:ea typeface="Calibri" panose="020F0502020204030204" pitchFamily="34" charset="0"/>
                <a:cs typeface="Times New Roman" panose="02020603050405020304" pitchFamily="18" charset="0"/>
              </a:rPr>
              <a:t>tularensis</a:t>
            </a:r>
            <a:r>
              <a:rPr lang="en-US" sz="1200" kern="0" dirty="0">
                <a:solidFill>
                  <a:srgbClr val="000514"/>
                </a:solidFill>
                <a:latin typeface="Calibri"/>
                <a:ea typeface="Calibri" panose="020F0502020204030204" pitchFamily="34" charset="0"/>
                <a:cs typeface="Times New Roman" panose="02020603050405020304" pitchFamily="18" charset="0"/>
              </a:rPr>
              <a:t> </a:t>
            </a:r>
            <a:r>
              <a:rPr lang="en-US" sz="1200" kern="0" dirty="0">
                <a:solidFill>
                  <a:srgbClr val="000000"/>
                </a:solidFill>
                <a:latin typeface="Calibri"/>
                <a:ea typeface="Calibri" panose="020F0502020204030204" pitchFamily="34" charset="0"/>
                <a:cs typeface="Times New Roman" panose="02020603050405020304" pitchFamily="18" charset="0"/>
              </a:rPr>
              <a:t>submitted to LRN reference laboratory for confirmatory testing</a:t>
            </a:r>
            <a:r>
              <a:rPr lang="en-US" sz="1100" kern="0" dirty="0">
                <a:solidFill>
                  <a:srgbClr val="000000"/>
                </a:solidFill>
                <a:latin typeface="Calibri"/>
                <a:ea typeface="Calibri" panose="020F0502020204030204" pitchFamily="34" charset="0"/>
                <a:cs typeface="Times New Roman" panose="02020603050405020304" pitchFamily="18" charset="0"/>
              </a:rPr>
              <a:t>.</a:t>
            </a:r>
            <a:endParaRPr lang="en-US" sz="1100" kern="0" dirty="0">
              <a:solidFill>
                <a:srgbClr val="1F497D"/>
              </a:solidFill>
              <a:latin typeface="Calibri"/>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3140001"/>
      </p:ext>
    </p:extLst>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4419" name="Rectangle 3">
            <a:extLst>
              <a:ext uri="{FF2B5EF4-FFF2-40B4-BE49-F238E27FC236}">
                <a16:creationId xmlns:a16="http://schemas.microsoft.com/office/drawing/2014/main" id="{E5D9E409-8AED-465E-9090-7A6233385E68}"/>
              </a:ext>
            </a:extLst>
          </p:cNvPr>
          <p:cNvSpPr>
            <a:spLocks noGrp="1" noChangeArrowheads="1"/>
          </p:cNvSpPr>
          <p:nvPr>
            <p:ph idx="1"/>
          </p:nvPr>
        </p:nvSpPr>
        <p:spPr>
          <a:xfrm>
            <a:off x="1371600" y="1295400"/>
            <a:ext cx="9007475" cy="4468916"/>
          </a:xfrm>
        </p:spPr>
        <p:txBody>
          <a:bodyPr/>
          <a:lstStyle/>
          <a:p>
            <a:pPr eaLnBrk="1" hangingPunct="1">
              <a:lnSpc>
                <a:spcPct val="90000"/>
              </a:lnSpc>
              <a:spcAft>
                <a:spcPts val="1200"/>
              </a:spcAft>
              <a:buNone/>
              <a:defRPr/>
            </a:pPr>
            <a:r>
              <a:rPr lang="en-US" sz="2800" dirty="0"/>
              <a:t>IF YOU SEE:</a:t>
            </a:r>
          </a:p>
          <a:p>
            <a:pPr lvl="1" eaLnBrk="1" hangingPunct="1">
              <a:defRPr/>
            </a:pPr>
            <a:r>
              <a:rPr lang="en-US" sz="2400" dirty="0"/>
              <a:t>Tiny, Gram negative coccobacilli from blood, lymph node aspirate, skin ulcer, or respiratory specimens</a:t>
            </a:r>
          </a:p>
          <a:p>
            <a:pPr lvl="1" eaLnBrk="1" hangingPunct="1">
              <a:defRPr/>
            </a:pPr>
            <a:r>
              <a:rPr lang="en-US" sz="2400" dirty="0">
                <a:latin typeface="Calibri" panose="020F0502020204030204" pitchFamily="34" charset="0"/>
              </a:rPr>
              <a:t>Grows on CHOC (slowly) but not BAP in 24h or it grows better on CHOC than on BAP in 48 hours </a:t>
            </a:r>
          </a:p>
          <a:p>
            <a:pPr lvl="1" eaLnBrk="1" hangingPunct="1">
              <a:spcBef>
                <a:spcPts val="0"/>
              </a:spcBef>
              <a:defRPr/>
            </a:pPr>
            <a:r>
              <a:rPr lang="en-US" sz="2400" dirty="0"/>
              <a:t>No growth on MAC/EMB</a:t>
            </a:r>
          </a:p>
          <a:p>
            <a:pPr lvl="1" eaLnBrk="1" hangingPunct="1">
              <a:spcBef>
                <a:spcPts val="0"/>
              </a:spcBef>
              <a:spcAft>
                <a:spcPts val="600"/>
              </a:spcAft>
              <a:defRPr/>
            </a:pPr>
            <a:r>
              <a:rPr lang="en-US" sz="2400" dirty="0"/>
              <a:t>Oxidase (-), satellite (-) </a:t>
            </a:r>
          </a:p>
          <a:p>
            <a:pPr lvl="1" eaLnBrk="1" hangingPunct="1">
              <a:spcBef>
                <a:spcPts val="0"/>
              </a:spcBef>
              <a:spcAft>
                <a:spcPts val="600"/>
              </a:spcAft>
              <a:defRPr/>
            </a:pPr>
            <a:r>
              <a:rPr lang="en-US" sz="2400" dirty="0"/>
              <a:t>Catalase (-) or wk (+), 	beta-lactamase (+)</a:t>
            </a:r>
          </a:p>
          <a:p>
            <a:pPr lvl="1" eaLnBrk="1" hangingPunct="1">
              <a:spcAft>
                <a:spcPts val="1200"/>
              </a:spcAft>
              <a:buNone/>
              <a:defRPr/>
            </a:pPr>
            <a:r>
              <a:rPr lang="en-US" dirty="0">
                <a:solidFill>
                  <a:srgbClr val="B42E34"/>
                </a:solidFill>
              </a:rPr>
              <a:t>And cannot rule out </a:t>
            </a:r>
            <a:r>
              <a:rPr lang="en-US" i="1" dirty="0">
                <a:solidFill>
                  <a:srgbClr val="B42E34"/>
                </a:solidFill>
              </a:rPr>
              <a:t>F. tularensis </a:t>
            </a:r>
            <a:r>
              <a:rPr lang="en-US" dirty="0">
                <a:solidFill>
                  <a:srgbClr val="B42E34"/>
                </a:solidFill>
              </a:rPr>
              <a:t>using the protocol flow chart……</a:t>
            </a:r>
          </a:p>
        </p:txBody>
      </p:sp>
      <p:sp>
        <p:nvSpPr>
          <p:cNvPr id="8" name="Rectangle 7">
            <a:extLst>
              <a:ext uri="{FF2B5EF4-FFF2-40B4-BE49-F238E27FC236}">
                <a16:creationId xmlns:a16="http://schemas.microsoft.com/office/drawing/2014/main" id="{09C41B79-2867-4ED3-B975-B3F5D7F91E8F}"/>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F. tularensis</a:t>
            </a:r>
          </a:p>
        </p:txBody>
      </p:sp>
    </p:spTree>
    <p:extLst>
      <p:ext uri="{BB962C8B-B14F-4D97-AF65-F5344CB8AC3E}">
        <p14:creationId xmlns:p14="http://schemas.microsoft.com/office/powerpoint/2010/main" val="4132893413"/>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44419">
                                            <p:txEl>
                                              <p:pRg st="0" end="0"/>
                                            </p:txEl>
                                          </p:spTgt>
                                        </p:tgtEl>
                                        <p:attrNameLst>
                                          <p:attrName>style.visibility</p:attrName>
                                        </p:attrNameLst>
                                      </p:cBhvr>
                                      <p:to>
                                        <p:strVal val="visible"/>
                                      </p:to>
                                    </p:set>
                                    <p:animEffect transition="in" filter="box(in)">
                                      <p:cBhvr>
                                        <p:cTn id="7" dur="500"/>
                                        <p:tgtEl>
                                          <p:spTgt spid="444419">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444419">
                                            <p:txEl>
                                              <p:pRg st="1" end="1"/>
                                            </p:txEl>
                                          </p:spTgt>
                                        </p:tgtEl>
                                        <p:attrNameLst>
                                          <p:attrName>style.visibility</p:attrName>
                                        </p:attrNameLst>
                                      </p:cBhvr>
                                      <p:to>
                                        <p:strVal val="visible"/>
                                      </p:to>
                                    </p:set>
                                    <p:animEffect transition="in" filter="box(in)">
                                      <p:cBhvr>
                                        <p:cTn id="10" dur="500"/>
                                        <p:tgtEl>
                                          <p:spTgt spid="444419">
                                            <p:txEl>
                                              <p:pRg st="1" end="1"/>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44419">
                                            <p:txEl>
                                              <p:pRg st="2" end="2"/>
                                            </p:txEl>
                                          </p:spTgt>
                                        </p:tgtEl>
                                        <p:attrNameLst>
                                          <p:attrName>style.visibility</p:attrName>
                                        </p:attrNameLst>
                                      </p:cBhvr>
                                      <p:to>
                                        <p:strVal val="visible"/>
                                      </p:to>
                                    </p:set>
                                    <p:animEffect transition="in" filter="box(in)">
                                      <p:cBhvr>
                                        <p:cTn id="13" dur="500"/>
                                        <p:tgtEl>
                                          <p:spTgt spid="444419">
                                            <p:txEl>
                                              <p:pRg st="2" end="2"/>
                                            </p:txEl>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444419">
                                            <p:txEl>
                                              <p:pRg st="3" end="3"/>
                                            </p:txEl>
                                          </p:spTgt>
                                        </p:tgtEl>
                                        <p:attrNameLst>
                                          <p:attrName>style.visibility</p:attrName>
                                        </p:attrNameLst>
                                      </p:cBhvr>
                                      <p:to>
                                        <p:strVal val="visible"/>
                                      </p:to>
                                    </p:set>
                                    <p:animEffect transition="in" filter="box(in)">
                                      <p:cBhvr>
                                        <p:cTn id="16" dur="500"/>
                                        <p:tgtEl>
                                          <p:spTgt spid="444419">
                                            <p:txEl>
                                              <p:pRg st="3" end="3"/>
                                            </p:txEl>
                                          </p:spTgt>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444419">
                                            <p:txEl>
                                              <p:pRg st="4" end="4"/>
                                            </p:txEl>
                                          </p:spTgt>
                                        </p:tgtEl>
                                        <p:attrNameLst>
                                          <p:attrName>style.visibility</p:attrName>
                                        </p:attrNameLst>
                                      </p:cBhvr>
                                      <p:to>
                                        <p:strVal val="visible"/>
                                      </p:to>
                                    </p:set>
                                    <p:animEffect transition="in" filter="box(in)">
                                      <p:cBhvr>
                                        <p:cTn id="19" dur="500"/>
                                        <p:tgtEl>
                                          <p:spTgt spid="444419">
                                            <p:txEl>
                                              <p:pRg st="4" end="4"/>
                                            </p:txEl>
                                          </p:spTgt>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444419">
                                            <p:txEl>
                                              <p:pRg st="5" end="5"/>
                                            </p:txEl>
                                          </p:spTgt>
                                        </p:tgtEl>
                                        <p:attrNameLst>
                                          <p:attrName>style.visibility</p:attrName>
                                        </p:attrNameLst>
                                      </p:cBhvr>
                                      <p:to>
                                        <p:strVal val="visible"/>
                                      </p:to>
                                    </p:set>
                                    <p:animEffect transition="in" filter="box(in)">
                                      <p:cBhvr>
                                        <p:cTn id="22" dur="500"/>
                                        <p:tgtEl>
                                          <p:spTgt spid="444419">
                                            <p:txEl>
                                              <p:pRg st="5" end="5"/>
                                            </p:txEl>
                                          </p:spTgt>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444419">
                                            <p:txEl>
                                              <p:pRg st="6" end="6"/>
                                            </p:txEl>
                                          </p:spTgt>
                                        </p:tgtEl>
                                        <p:attrNameLst>
                                          <p:attrName>style.visibility</p:attrName>
                                        </p:attrNameLst>
                                      </p:cBhvr>
                                      <p:to>
                                        <p:strVal val="visible"/>
                                      </p:to>
                                    </p:set>
                                    <p:animEffect transition="in" filter="box(in)">
                                      <p:cBhvr>
                                        <p:cTn id="25" dur="500"/>
                                        <p:tgtEl>
                                          <p:spTgt spid="4444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4419"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0434" name="Rectangle 2">
            <a:extLst>
              <a:ext uri="{FF2B5EF4-FFF2-40B4-BE49-F238E27FC236}">
                <a16:creationId xmlns:a16="http://schemas.microsoft.com/office/drawing/2014/main" id="{F99BB04E-BB11-4B0F-8F1E-F87DA1A31A93}"/>
              </a:ext>
            </a:extLst>
          </p:cNvPr>
          <p:cNvSpPr>
            <a:spLocks noGrp="1" noChangeArrowheads="1"/>
          </p:cNvSpPr>
          <p:nvPr>
            <p:ph idx="1"/>
          </p:nvPr>
        </p:nvSpPr>
        <p:spPr>
          <a:xfrm>
            <a:off x="1714500" y="2228850"/>
            <a:ext cx="8407400" cy="1742015"/>
          </a:xfrm>
        </p:spPr>
        <p:txBody>
          <a:bodyPr/>
          <a:lstStyle/>
          <a:p>
            <a:pPr eaLnBrk="1" hangingPunct="1">
              <a:lnSpc>
                <a:spcPct val="35000"/>
              </a:lnSpc>
              <a:defRPr/>
            </a:pPr>
            <a:endParaRPr lang="en-US" dirty="0"/>
          </a:p>
          <a:p>
            <a:pPr algn="ctr" eaLnBrk="1" hangingPunct="1">
              <a:buFont typeface="Wingdings" panose="05000000000000000000" pitchFamily="2" charset="2"/>
              <a:buNone/>
              <a:defRPr/>
            </a:pPr>
            <a:r>
              <a:rPr lang="en-US" sz="4000" dirty="0">
                <a:solidFill>
                  <a:srgbClr val="B42E34"/>
                </a:solidFill>
              </a:rPr>
              <a:t>CONTACT YOUR </a:t>
            </a:r>
            <a:r>
              <a:rPr lang="en-US" sz="4000">
                <a:solidFill>
                  <a:srgbClr val="B42E34"/>
                </a:solidFill>
              </a:rPr>
              <a:t>LRN </a:t>
            </a:r>
            <a:endParaRPr lang="en-US" sz="4000" smtClean="0">
              <a:solidFill>
                <a:srgbClr val="B42E34"/>
              </a:solidFill>
            </a:endParaRPr>
          </a:p>
          <a:p>
            <a:pPr algn="ctr" eaLnBrk="1" hangingPunct="1">
              <a:buFont typeface="Wingdings" panose="05000000000000000000" pitchFamily="2" charset="2"/>
              <a:buNone/>
              <a:defRPr/>
            </a:pPr>
            <a:r>
              <a:rPr lang="en-US" sz="4000" smtClean="0">
                <a:solidFill>
                  <a:srgbClr val="B42E34"/>
                </a:solidFill>
              </a:rPr>
              <a:t>reference </a:t>
            </a:r>
            <a:r>
              <a:rPr lang="en-US" sz="4000" dirty="0">
                <a:solidFill>
                  <a:srgbClr val="B42E34"/>
                </a:solidFill>
              </a:rPr>
              <a:t>laboratory</a:t>
            </a:r>
          </a:p>
        </p:txBody>
      </p:sp>
    </p:spTree>
    <p:extLst>
      <p:ext uri="{BB962C8B-B14F-4D97-AF65-F5344CB8AC3E}">
        <p14:creationId xmlns:p14="http://schemas.microsoft.com/office/powerpoint/2010/main" val="3344141691"/>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170434">
                                            <p:txEl>
                                              <p:pRg st="1" end="1"/>
                                            </p:txEl>
                                          </p:spTgt>
                                        </p:tgtEl>
                                        <p:attrNameLst>
                                          <p:attrName>style.visibility</p:attrName>
                                        </p:attrNameLst>
                                      </p:cBhvr>
                                      <p:to>
                                        <p:strVal val="visible"/>
                                      </p:to>
                                    </p:set>
                                    <p:anim calcmode="lin" valueType="num">
                                      <p:cBhvr>
                                        <p:cTn id="7" dur="500" fill="hold"/>
                                        <p:tgtEl>
                                          <p:spTgt spid="117043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7043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70434">
                                            <p:txEl>
                                              <p:pRg st="1" end="1"/>
                                            </p:txEl>
                                          </p:spTgt>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170434">
                                            <p:txEl>
                                              <p:pRg st="2" end="2"/>
                                            </p:txEl>
                                          </p:spTgt>
                                        </p:tgtEl>
                                        <p:attrNameLst>
                                          <p:attrName>style.visibility</p:attrName>
                                        </p:attrNameLst>
                                      </p:cBhvr>
                                      <p:to>
                                        <p:strVal val="visible"/>
                                      </p:to>
                                    </p:set>
                                    <p:anim calcmode="lin" valueType="num">
                                      <p:cBhvr>
                                        <p:cTn id="13" dur="500" fill="hold"/>
                                        <p:tgtEl>
                                          <p:spTgt spid="117043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170434">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11704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434"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F89EE-3B71-40E1-AD21-25D3AEEFD473}"/>
              </a:ext>
            </a:extLst>
          </p:cNvPr>
          <p:cNvSpPr>
            <a:spLocks noGrp="1"/>
          </p:cNvSpPr>
          <p:nvPr>
            <p:ph type="title"/>
          </p:nvPr>
        </p:nvSpPr>
        <p:spPr/>
        <p:txBody>
          <a:bodyPr/>
          <a:lstStyle/>
          <a:p>
            <a:pPr>
              <a:defRPr/>
            </a:pPr>
            <a:r>
              <a:rPr lang="en-US" dirty="0"/>
              <a:t>Geographic distribution</a:t>
            </a:r>
          </a:p>
        </p:txBody>
      </p:sp>
      <p:sp>
        <p:nvSpPr>
          <p:cNvPr id="3" name="Content Placeholder 2">
            <a:extLst>
              <a:ext uri="{FF2B5EF4-FFF2-40B4-BE49-F238E27FC236}">
                <a16:creationId xmlns:a16="http://schemas.microsoft.com/office/drawing/2014/main" id="{6207A6F0-8839-475F-8DE3-05D1616D20C1}"/>
              </a:ext>
            </a:extLst>
          </p:cNvPr>
          <p:cNvSpPr>
            <a:spLocks noGrp="1"/>
          </p:cNvSpPr>
          <p:nvPr>
            <p:ph idx="1"/>
          </p:nvPr>
        </p:nvSpPr>
        <p:spPr>
          <a:xfrm>
            <a:off x="1466850" y="1219200"/>
            <a:ext cx="9258300" cy="5133713"/>
          </a:xfrm>
        </p:spPr>
        <p:txBody>
          <a:bodyPr/>
          <a:lstStyle/>
          <a:p>
            <a:pPr>
              <a:spcAft>
                <a:spcPts val="1800"/>
              </a:spcAft>
              <a:defRPr/>
            </a:pPr>
            <a:r>
              <a:rPr lang="en-US" sz="2400" i="1" dirty="0"/>
              <a:t>F. tularensis </a:t>
            </a:r>
            <a:r>
              <a:rPr lang="en-US" sz="2400" dirty="0"/>
              <a:t>is a </a:t>
            </a:r>
            <a:r>
              <a:rPr lang="en-US" sz="2400" dirty="0" err="1"/>
              <a:t>zoonotic</a:t>
            </a:r>
            <a:r>
              <a:rPr lang="en-US" sz="2400" dirty="0"/>
              <a:t> pathogen that is widespread throughout the Northern Hemisphere and is responsible for recent tularemia outbreaks in several countries including Norway and Turkey .</a:t>
            </a:r>
          </a:p>
          <a:p>
            <a:pPr>
              <a:spcAft>
                <a:spcPts val="1800"/>
              </a:spcAft>
              <a:defRPr/>
            </a:pPr>
            <a:r>
              <a:rPr lang="en-US" sz="2400" dirty="0"/>
              <a:t>Within the United States, tularemia has been reported in every state </a:t>
            </a:r>
            <a:r>
              <a:rPr lang="en-US" sz="2400" dirty="0" smtClean="0"/>
              <a:t>(with </a:t>
            </a:r>
            <a:r>
              <a:rPr lang="en-US" sz="2400" dirty="0"/>
              <a:t>the exception of </a:t>
            </a:r>
            <a:r>
              <a:rPr lang="en-US" sz="2400" dirty="0" smtClean="0"/>
              <a:t>Hawaii) </a:t>
            </a:r>
            <a:r>
              <a:rPr lang="en-US" sz="2400" dirty="0"/>
              <a:t>and approximately 120 cases are reported a year</a:t>
            </a:r>
          </a:p>
          <a:p>
            <a:pPr>
              <a:defRPr/>
            </a:pPr>
            <a:r>
              <a:rPr lang="en-US" sz="2400" i="1" dirty="0" smtClean="0"/>
              <a:t>F. </a:t>
            </a:r>
            <a:r>
              <a:rPr lang="en-US" sz="2400" i="1" dirty="0"/>
              <a:t>tularensis </a:t>
            </a:r>
            <a:r>
              <a:rPr lang="en-US" sz="2400" dirty="0"/>
              <a:t>is a zoonotic pathogen with an extremely wide host range that includes mammals, birds and amphibians. The primary hosts for </a:t>
            </a:r>
            <a:r>
              <a:rPr lang="en-US" sz="2400" i="1" dirty="0"/>
              <a:t>F. tularensis </a:t>
            </a:r>
            <a:r>
              <a:rPr lang="en-US" sz="2400" dirty="0"/>
              <a:t>are believed to be small rodents (hares, voles, muskrats). </a:t>
            </a:r>
            <a:endParaRPr lang="en-US" dirty="0"/>
          </a:p>
          <a:p>
            <a:pPr>
              <a:defRPr/>
            </a:pPr>
            <a:endParaRPr lang="en-US" sz="1000" dirty="0"/>
          </a:p>
          <a:p>
            <a:pPr marL="731520">
              <a:buNone/>
              <a:defRPr/>
            </a:pPr>
            <a:endParaRPr lang="en-US" sz="1000" dirty="0"/>
          </a:p>
        </p:txBody>
      </p:sp>
    </p:spTree>
    <p:extLst>
      <p:ext uri="{BB962C8B-B14F-4D97-AF65-F5344CB8AC3E}">
        <p14:creationId xmlns:p14="http://schemas.microsoft.com/office/powerpoint/2010/main" val="1719584773"/>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89D19-EE60-4F7D-AA47-2D270F856D1B}"/>
              </a:ext>
            </a:extLst>
          </p:cNvPr>
          <p:cNvSpPr>
            <a:spLocks noGrp="1"/>
          </p:cNvSpPr>
          <p:nvPr>
            <p:ph type="title"/>
          </p:nvPr>
        </p:nvSpPr>
        <p:spPr/>
        <p:txBody>
          <a:bodyPr/>
          <a:lstStyle/>
          <a:p>
            <a:pPr>
              <a:defRPr/>
            </a:pPr>
            <a:r>
              <a:rPr lang="en-US" dirty="0"/>
              <a:t>Disease Transmission</a:t>
            </a:r>
          </a:p>
        </p:txBody>
      </p:sp>
      <p:sp>
        <p:nvSpPr>
          <p:cNvPr id="3" name="Content Placeholder 2">
            <a:extLst>
              <a:ext uri="{FF2B5EF4-FFF2-40B4-BE49-F238E27FC236}">
                <a16:creationId xmlns:a16="http://schemas.microsoft.com/office/drawing/2014/main" id="{F03BB25A-7BA0-486D-AD86-6BE241BB6CBF}"/>
              </a:ext>
            </a:extLst>
          </p:cNvPr>
          <p:cNvSpPr>
            <a:spLocks noGrp="1"/>
          </p:cNvSpPr>
          <p:nvPr>
            <p:ph idx="1"/>
          </p:nvPr>
        </p:nvSpPr>
        <p:spPr>
          <a:xfrm>
            <a:off x="457200" y="1066800"/>
            <a:ext cx="4540250" cy="4953000"/>
          </a:xfrm>
        </p:spPr>
        <p:txBody>
          <a:bodyPr>
            <a:normAutofit fontScale="85000" lnSpcReduction="20000"/>
          </a:bodyPr>
          <a:lstStyle/>
          <a:p>
            <a:pPr>
              <a:buFont typeface="Wingdings" panose="05000000000000000000" pitchFamily="2" charset="2"/>
              <a:buChar char="§"/>
              <a:defRPr/>
            </a:pPr>
            <a:r>
              <a:rPr lang="en-US" dirty="0"/>
              <a:t>Bite of an infected arthropod</a:t>
            </a:r>
          </a:p>
          <a:p>
            <a:pPr lvl="1">
              <a:buFont typeface="Wingdings" panose="05000000000000000000" pitchFamily="2" charset="2"/>
              <a:buChar char="§"/>
              <a:defRPr/>
            </a:pPr>
            <a:r>
              <a:rPr lang="en-US" dirty="0"/>
              <a:t>Ticks, deer fly, horse fly and mosquitoes</a:t>
            </a:r>
          </a:p>
          <a:p>
            <a:pPr>
              <a:buFont typeface="Wingdings" panose="05000000000000000000" pitchFamily="2" charset="2"/>
              <a:buChar char="§"/>
              <a:defRPr/>
            </a:pPr>
            <a:r>
              <a:rPr lang="en-US" dirty="0"/>
              <a:t>Contact with infected animal or carcasses</a:t>
            </a:r>
          </a:p>
          <a:p>
            <a:pPr>
              <a:buFont typeface="Wingdings" panose="05000000000000000000" pitchFamily="2" charset="2"/>
              <a:buChar char="§"/>
              <a:defRPr/>
            </a:pPr>
            <a:r>
              <a:rPr lang="en-US" dirty="0"/>
              <a:t>Ingestion of contaminated food or water</a:t>
            </a:r>
          </a:p>
          <a:p>
            <a:pPr>
              <a:buFont typeface="Wingdings" panose="05000000000000000000" pitchFamily="2" charset="2"/>
              <a:buChar char="§"/>
              <a:defRPr/>
            </a:pPr>
            <a:r>
              <a:rPr lang="en-US" dirty="0"/>
              <a:t>Inhalation of infectious aerosols</a:t>
            </a:r>
          </a:p>
          <a:p>
            <a:pPr lvl="1">
              <a:buFont typeface="Wingdings" panose="05000000000000000000" pitchFamily="2" charset="2"/>
              <a:buChar char="§"/>
              <a:defRPr/>
            </a:pPr>
            <a:r>
              <a:rPr lang="en-US" dirty="0"/>
              <a:t>No evidence for person to person transmission via the respiratory route</a:t>
            </a:r>
          </a:p>
          <a:p>
            <a:pPr lvl="1">
              <a:defRPr/>
            </a:pPr>
            <a:endParaRPr lang="en-US" dirty="0"/>
          </a:p>
        </p:txBody>
      </p:sp>
      <p:pic>
        <p:nvPicPr>
          <p:cNvPr id="112644" name="Picture 6" descr="CH121_Fig1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066800"/>
            <a:ext cx="6858000" cy="5219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9716390"/>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1EB55-8D23-4C53-AB69-DDD02FF6577C}"/>
              </a:ext>
            </a:extLst>
          </p:cNvPr>
          <p:cNvSpPr>
            <a:spLocks noGrp="1"/>
          </p:cNvSpPr>
          <p:nvPr>
            <p:ph type="title"/>
          </p:nvPr>
        </p:nvSpPr>
        <p:spPr/>
        <p:txBody>
          <a:bodyPr/>
          <a:lstStyle/>
          <a:p>
            <a:pPr>
              <a:defRPr/>
            </a:pPr>
            <a:r>
              <a:rPr lang="en-US" dirty="0"/>
              <a:t>Clinical Presentation</a:t>
            </a:r>
          </a:p>
        </p:txBody>
      </p:sp>
      <p:graphicFrame>
        <p:nvGraphicFramePr>
          <p:cNvPr id="4" name="Group 61">
            <a:extLst>
              <a:ext uri="{FF2B5EF4-FFF2-40B4-BE49-F238E27FC236}">
                <a16:creationId xmlns:a16="http://schemas.microsoft.com/office/drawing/2014/main" id="{913E401C-A368-4CB7-B981-9FBF333DBDDC}"/>
              </a:ext>
            </a:extLst>
          </p:cNvPr>
          <p:cNvGraphicFramePr>
            <a:graphicFrameLocks noGrp="1"/>
          </p:cNvGraphicFramePr>
          <p:nvPr>
            <p:ph idx="1"/>
            <p:extLst>
              <p:ext uri="{D42A27DB-BD31-4B8C-83A1-F6EECF244321}">
                <p14:modId xmlns:p14="http://schemas.microsoft.com/office/powerpoint/2010/main" val="1828125560"/>
              </p:ext>
            </p:extLst>
          </p:nvPr>
        </p:nvGraphicFramePr>
        <p:xfrm>
          <a:off x="1358900" y="1066800"/>
          <a:ext cx="7372350" cy="4724400"/>
        </p:xfrm>
        <a:graphic>
          <a:graphicData uri="http://schemas.openxmlformats.org/drawingml/2006/table">
            <a:tbl>
              <a:tblPr>
                <a:tableStyleId>{5DA37D80-6434-44D0-A028-1B22A696006F}</a:tableStyleId>
              </a:tblPr>
              <a:tblGrid>
                <a:gridCol w="222885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1574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100" u="none" strike="noStrike" cap="none" normalizeH="0" baseline="0" dirty="0">
                          <a:ln>
                            <a:noFill/>
                          </a:ln>
                          <a:effectLst/>
                        </a:rPr>
                        <a:t>Ulceroglandular</a:t>
                      </a:r>
                      <a:endParaRPr kumimoji="0" lang="en-US" sz="2100" b="0" i="0" u="none" strike="noStrike" cap="none" normalizeH="0" baseline="0" dirty="0">
                        <a:ln>
                          <a:noFill/>
                        </a:ln>
                        <a:solidFill>
                          <a:schemeClr val="tx1"/>
                        </a:solidFill>
                        <a:effectLst/>
                        <a:latin typeface="Arial" charset="0"/>
                      </a:endParaRPr>
                    </a:p>
                  </a:txBody>
                  <a:tcPr marL="102870" marR="102870"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Most common form (45 to 80% of cases)</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Results from a bite of infected arthropod or handling infected materials</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Ulcer at site of exposure with inflamed lymph nodes</a:t>
                      </a:r>
                      <a:endParaRPr kumimoji="0" lang="en-US" sz="1600" b="0" i="0" u="none" strike="noStrike" cap="none" normalizeH="0" baseline="0" dirty="0">
                        <a:ln>
                          <a:noFill/>
                        </a:ln>
                        <a:solidFill>
                          <a:schemeClr val="tx1"/>
                        </a:solidFill>
                        <a:effectLst/>
                        <a:latin typeface="Arial" charset="0"/>
                      </a:endParaRPr>
                    </a:p>
                  </a:txBody>
                  <a:tcPr marL="102870" marR="102870" anchor="ctr" horzOverflow="overflow"/>
                </a:tc>
                <a:extLst>
                  <a:ext uri="{0D108BD9-81ED-4DB2-BD59-A6C34878D82A}">
                    <a16:rowId xmlns:a16="http://schemas.microsoft.com/office/drawing/2014/main" val="10000"/>
                  </a:ext>
                </a:extLst>
              </a:tr>
              <a:tr h="20753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100" u="none" strike="noStrike" cap="none" normalizeH="0" baseline="0" dirty="0">
                          <a:ln>
                            <a:noFill/>
                          </a:ln>
                          <a:effectLst/>
                        </a:rPr>
                        <a:t>Glandular</a:t>
                      </a:r>
                      <a:endParaRPr kumimoji="0" lang="en-US" sz="2100" b="0" i="0" u="none" strike="noStrike" cap="none" normalizeH="0" baseline="0" dirty="0">
                        <a:ln>
                          <a:noFill/>
                        </a:ln>
                        <a:solidFill>
                          <a:schemeClr val="tx1"/>
                        </a:solidFill>
                        <a:effectLst/>
                        <a:latin typeface="Arial" charset="0"/>
                      </a:endParaRPr>
                    </a:p>
                  </a:txBody>
                  <a:tcPr marL="102870" marR="102870"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Results from a bite of infected arthropod or handling infected materials </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Regional </a:t>
                      </a:r>
                      <a:r>
                        <a:rPr kumimoji="0" lang="en-US" sz="1600" u="none" strike="noStrike" cap="none" normalizeH="0" baseline="0" dirty="0" err="1">
                          <a:ln>
                            <a:noFill/>
                          </a:ln>
                          <a:effectLst/>
                        </a:rPr>
                        <a:t>lymphadenopathy</a:t>
                      </a:r>
                      <a:endParaRPr kumimoji="0" lang="en-US" sz="1600" u="none" strike="noStrike" cap="none" normalizeH="0" baseline="0" dirty="0">
                        <a:ln>
                          <a:noFill/>
                        </a:ln>
                        <a:effectLst/>
                      </a:endParaRP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Ulcer is undetectable</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10 to 25% of cases</a:t>
                      </a:r>
                      <a:endParaRPr kumimoji="0" lang="en-US" sz="1600" b="0" i="0" u="none" strike="noStrike" cap="none" normalizeH="0" baseline="0" dirty="0">
                        <a:ln>
                          <a:noFill/>
                        </a:ln>
                        <a:solidFill>
                          <a:schemeClr val="tx1"/>
                        </a:solidFill>
                        <a:effectLst/>
                        <a:latin typeface="Arial" charset="0"/>
                      </a:endParaRPr>
                    </a:p>
                  </a:txBody>
                  <a:tcPr marL="102870" marR="102870" anchor="ctr" horzOverflow="overflow"/>
                </a:tc>
                <a:extLst>
                  <a:ext uri="{0D108BD9-81ED-4DB2-BD59-A6C34878D82A}">
                    <a16:rowId xmlns:a16="http://schemas.microsoft.com/office/drawing/2014/main" val="10001"/>
                  </a:ext>
                </a:extLst>
              </a:tr>
              <a:tr h="1074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100" u="none" strike="noStrike" cap="none" normalizeH="0" baseline="0" dirty="0" err="1">
                          <a:ln>
                            <a:noFill/>
                          </a:ln>
                          <a:effectLst/>
                        </a:rPr>
                        <a:t>Oculoglandular</a:t>
                      </a:r>
                      <a:endParaRPr kumimoji="0" lang="en-US" sz="2100" b="0" i="0" u="none" strike="noStrike" cap="none" normalizeH="0" baseline="0" dirty="0">
                        <a:ln>
                          <a:noFill/>
                        </a:ln>
                        <a:solidFill>
                          <a:schemeClr val="tx1"/>
                        </a:solidFill>
                        <a:effectLst/>
                        <a:latin typeface="Arial" charset="0"/>
                      </a:endParaRPr>
                    </a:p>
                  </a:txBody>
                  <a:tcPr marL="102870" marR="102870"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Results from touching the eye with contaminated fingers</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Conjunctivitis with regional </a:t>
                      </a:r>
                      <a:r>
                        <a:rPr kumimoji="0" lang="en-US" sz="1600" u="none" strike="noStrike" cap="none" normalizeH="0" baseline="0" dirty="0" err="1">
                          <a:ln>
                            <a:noFill/>
                          </a:ln>
                          <a:effectLst/>
                        </a:rPr>
                        <a:t>lymphadenopathy</a:t>
                      </a:r>
                      <a:endParaRPr kumimoji="0" lang="en-US" sz="1600" b="0" i="0" u="none" strike="noStrike" cap="none" normalizeH="0" baseline="0" dirty="0">
                        <a:ln>
                          <a:noFill/>
                        </a:ln>
                        <a:solidFill>
                          <a:schemeClr val="tx1"/>
                        </a:solidFill>
                        <a:effectLst/>
                        <a:latin typeface="Arial" charset="0"/>
                      </a:endParaRPr>
                    </a:p>
                  </a:txBody>
                  <a:tcPr marL="102870" marR="102870" anchor="ctr" horzOverflow="overflow"/>
                </a:tc>
                <a:extLst>
                  <a:ext uri="{0D108BD9-81ED-4DB2-BD59-A6C34878D82A}">
                    <a16:rowId xmlns:a16="http://schemas.microsoft.com/office/drawing/2014/main" val="10002"/>
                  </a:ext>
                </a:extLst>
              </a:tr>
            </a:tbl>
          </a:graphicData>
        </a:graphic>
      </p:graphicFrame>
      <p:pic>
        <p:nvPicPr>
          <p:cNvPr id="114705" name="Picture 4" descr="TLRM02"/>
          <p:cNvPicPr>
            <a:picLocks noChangeAspect="1" noChangeArrowheads="1"/>
          </p:cNvPicPr>
          <p:nvPr/>
        </p:nvPicPr>
        <p:blipFill>
          <a:blip r:embed="rId3">
            <a:extLst>
              <a:ext uri="{28A0092B-C50C-407E-A947-70E740481C1C}">
                <a14:useLocalDpi xmlns:a14="http://schemas.microsoft.com/office/drawing/2010/main" val="0"/>
              </a:ext>
            </a:extLst>
          </a:blip>
          <a:srcRect l="3372" r="24719"/>
          <a:stretch>
            <a:fillRect/>
          </a:stretch>
        </p:blipFill>
        <p:spPr bwMode="auto">
          <a:xfrm>
            <a:off x="8921750" y="609600"/>
            <a:ext cx="1803400" cy="1608138"/>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114706" name="Picture 10" descr="OR tule 08 hand pic"/>
          <p:cNvPicPr>
            <a:picLocks noChangeAspect="1" noChangeArrowheads="1"/>
          </p:cNvPicPr>
          <p:nvPr/>
        </p:nvPicPr>
        <p:blipFill>
          <a:blip r:embed="rId4">
            <a:lum bright="12000" contrast="-6000"/>
            <a:extLst>
              <a:ext uri="{28A0092B-C50C-407E-A947-70E740481C1C}">
                <a14:useLocalDpi xmlns:a14="http://schemas.microsoft.com/office/drawing/2010/main" val="0"/>
              </a:ext>
            </a:extLst>
          </a:blip>
          <a:srcRect l="8257" b="9497"/>
          <a:stretch>
            <a:fillRect/>
          </a:stretch>
        </p:blipFill>
        <p:spPr bwMode="auto">
          <a:xfrm>
            <a:off x="8794750" y="2133601"/>
            <a:ext cx="2101850"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3407432"/>
      </p:ext>
    </p:extLst>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0FDC-7C95-4173-8AA0-C39F6108EB1E}"/>
              </a:ext>
            </a:extLst>
          </p:cNvPr>
          <p:cNvSpPr>
            <a:spLocks noGrp="1"/>
          </p:cNvSpPr>
          <p:nvPr>
            <p:ph type="title"/>
          </p:nvPr>
        </p:nvSpPr>
        <p:spPr/>
        <p:txBody>
          <a:bodyPr/>
          <a:lstStyle/>
          <a:p>
            <a:pPr>
              <a:defRPr/>
            </a:pPr>
            <a:r>
              <a:rPr lang="en-US" dirty="0"/>
              <a:t>Clinical Presentation</a:t>
            </a:r>
          </a:p>
        </p:txBody>
      </p:sp>
      <p:graphicFrame>
        <p:nvGraphicFramePr>
          <p:cNvPr id="4" name="Table 3">
            <a:extLst>
              <a:ext uri="{FF2B5EF4-FFF2-40B4-BE49-F238E27FC236}">
                <a16:creationId xmlns:a16="http://schemas.microsoft.com/office/drawing/2014/main" id="{F6596180-F801-4466-80D8-4628E6C588A3}"/>
              </a:ext>
            </a:extLst>
          </p:cNvPr>
          <p:cNvGraphicFramePr>
            <a:graphicFrameLocks noGrp="1"/>
          </p:cNvGraphicFramePr>
          <p:nvPr>
            <p:extLst>
              <p:ext uri="{D42A27DB-BD31-4B8C-83A1-F6EECF244321}">
                <p14:modId xmlns:p14="http://schemas.microsoft.com/office/powerpoint/2010/main" val="4119053865"/>
              </p:ext>
            </p:extLst>
          </p:nvPr>
        </p:nvGraphicFramePr>
        <p:xfrm>
          <a:off x="1371600" y="1143000"/>
          <a:ext cx="7629525" cy="4495800"/>
        </p:xfrm>
        <a:graphic>
          <a:graphicData uri="http://schemas.openxmlformats.org/drawingml/2006/table">
            <a:tbl>
              <a:tblPr>
                <a:tableStyleId>{5DA37D80-6434-44D0-A028-1B22A696006F}</a:tableStyleId>
              </a:tblPr>
              <a:tblGrid>
                <a:gridCol w="2143125">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201048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100" u="none" strike="noStrike" cap="none" normalizeH="0" baseline="0" dirty="0" err="1">
                          <a:ln>
                            <a:noFill/>
                          </a:ln>
                          <a:effectLst/>
                        </a:rPr>
                        <a:t>Oropharyngeal</a:t>
                      </a:r>
                      <a:endParaRPr kumimoji="0" lang="en-US" sz="2100" b="0" i="0" u="none" strike="noStrike" cap="none" normalizeH="0" baseline="0" dirty="0">
                        <a:ln>
                          <a:noFill/>
                        </a:ln>
                        <a:solidFill>
                          <a:schemeClr val="tx1"/>
                        </a:solidFill>
                        <a:effectLst/>
                        <a:latin typeface="Arial" charset="0"/>
                      </a:endParaRPr>
                    </a:p>
                  </a:txBody>
                  <a:tcPr marL="102870" marR="102870"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Results from ingestion of contaminated food or water</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Acute septicemia with no localizing signs</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Regional neck lymphadenitis</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Can present as </a:t>
                      </a:r>
                      <a:r>
                        <a:rPr kumimoji="0" lang="en-US" sz="1600" u="none" strike="noStrike" cap="none" normalizeH="0" baseline="0" dirty="0" err="1">
                          <a:ln>
                            <a:noFill/>
                          </a:ln>
                          <a:effectLst/>
                        </a:rPr>
                        <a:t>pharyngitis</a:t>
                      </a:r>
                      <a:endParaRPr kumimoji="0" lang="en-US" sz="1600" b="0" i="0" u="none" strike="noStrike" cap="none" normalizeH="0" baseline="0" dirty="0">
                        <a:ln>
                          <a:noFill/>
                        </a:ln>
                        <a:solidFill>
                          <a:schemeClr val="tx1"/>
                        </a:solidFill>
                        <a:effectLst/>
                        <a:latin typeface="Arial" charset="0"/>
                      </a:endParaRPr>
                    </a:p>
                  </a:txBody>
                  <a:tcPr marL="102870" marR="102870" anchor="ctr" horzOverflow="overflow"/>
                </a:tc>
                <a:extLst>
                  <a:ext uri="{0D108BD9-81ED-4DB2-BD59-A6C34878D82A}">
                    <a16:rowId xmlns:a16="http://schemas.microsoft.com/office/drawing/2014/main" val="10000"/>
                  </a:ext>
                </a:extLst>
              </a:tr>
              <a:tr h="10406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100" u="none" strike="noStrike" cap="none" normalizeH="0" baseline="0" dirty="0">
                          <a:ln>
                            <a:noFill/>
                          </a:ln>
                          <a:effectLst/>
                        </a:rPr>
                        <a:t>Typhoidal</a:t>
                      </a:r>
                      <a:endParaRPr kumimoji="0" lang="en-US" sz="2100" b="0" i="0" u="none" strike="noStrike" cap="none" normalizeH="0" baseline="0" dirty="0">
                        <a:ln>
                          <a:noFill/>
                        </a:ln>
                        <a:solidFill>
                          <a:schemeClr val="tx1"/>
                        </a:solidFill>
                        <a:effectLst/>
                        <a:latin typeface="Arial" charset="0"/>
                      </a:endParaRPr>
                    </a:p>
                  </a:txBody>
                  <a:tcPr marL="102870" marR="102870"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Acute septicemia with no localizing signs</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Route of infection is unknown</a:t>
                      </a:r>
                      <a:endParaRPr kumimoji="0" lang="en-US" sz="1600" b="0" i="0" u="none" strike="noStrike" cap="none" normalizeH="0" baseline="0" dirty="0">
                        <a:ln>
                          <a:noFill/>
                        </a:ln>
                        <a:solidFill>
                          <a:schemeClr val="tx1"/>
                        </a:solidFill>
                        <a:effectLst/>
                        <a:latin typeface="Arial" charset="0"/>
                      </a:endParaRPr>
                    </a:p>
                  </a:txBody>
                  <a:tcPr marL="102870" marR="102870" anchor="ctr" horzOverflow="overflow"/>
                </a:tc>
                <a:extLst>
                  <a:ext uri="{0D108BD9-81ED-4DB2-BD59-A6C34878D82A}">
                    <a16:rowId xmlns:a16="http://schemas.microsoft.com/office/drawing/2014/main" val="10001"/>
                  </a:ext>
                </a:extLst>
              </a:tr>
              <a:tr h="144471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100" u="none" strike="noStrike" cap="none" normalizeH="0" baseline="0" dirty="0">
                          <a:ln>
                            <a:noFill/>
                          </a:ln>
                          <a:effectLst/>
                        </a:rPr>
                        <a:t>Pneumonic</a:t>
                      </a:r>
                      <a:endParaRPr kumimoji="0" lang="en-US" sz="2100" b="0" i="0" u="none" strike="noStrike" cap="none" normalizeH="0" baseline="0" dirty="0">
                        <a:ln>
                          <a:noFill/>
                        </a:ln>
                        <a:solidFill>
                          <a:schemeClr val="tx1"/>
                        </a:solidFill>
                        <a:effectLst/>
                        <a:latin typeface="Arial" charset="0"/>
                      </a:endParaRPr>
                    </a:p>
                  </a:txBody>
                  <a:tcPr marL="102870" marR="102870"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Results from inhaling infectious aerosols</a:t>
                      </a:r>
                    </a:p>
                    <a:p>
                      <a:pPr marL="0" marR="0" lvl="0" indent="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Most severe and lethal form</a:t>
                      </a:r>
                    </a:p>
                    <a:p>
                      <a:pPr marL="57150" marR="0" lvl="0" indent="-57150" algn="l" defTabSz="914400" rtl="0" eaLnBrk="1" fontAlgn="base" latinLnBrk="0" hangingPunct="1">
                        <a:lnSpc>
                          <a:spcPct val="100000"/>
                        </a:lnSpc>
                        <a:spcBef>
                          <a:spcPct val="20000"/>
                        </a:spcBef>
                        <a:spcAft>
                          <a:spcPct val="0"/>
                        </a:spcAft>
                        <a:buClr>
                          <a:schemeClr val="accent1"/>
                        </a:buClr>
                        <a:buSzTx/>
                        <a:buFontTx/>
                        <a:buChar char="•"/>
                        <a:tabLst/>
                      </a:pPr>
                      <a:r>
                        <a:rPr kumimoji="0" lang="en-US" sz="1600" u="none" strike="noStrike" cap="none" normalizeH="0" baseline="0" dirty="0">
                          <a:ln>
                            <a:noFill/>
                          </a:ln>
                          <a:effectLst/>
                        </a:rPr>
                        <a:t>May present as unresponsive community acquired  pneumonia</a:t>
                      </a:r>
                      <a:endParaRPr kumimoji="0" lang="en-US" sz="1600" b="0" i="0" u="none" strike="noStrike" cap="none" normalizeH="0" baseline="0" dirty="0">
                        <a:ln>
                          <a:noFill/>
                        </a:ln>
                        <a:solidFill>
                          <a:schemeClr val="tx1"/>
                        </a:solidFill>
                        <a:effectLst/>
                        <a:latin typeface="Arial" charset="0"/>
                      </a:endParaRPr>
                    </a:p>
                  </a:txBody>
                  <a:tcPr marL="102870" marR="102870" anchor="ctr" horzOverflow="overflow"/>
                </a:tc>
                <a:extLst>
                  <a:ext uri="{0D108BD9-81ED-4DB2-BD59-A6C34878D82A}">
                    <a16:rowId xmlns:a16="http://schemas.microsoft.com/office/drawing/2014/main" val="10002"/>
                  </a:ext>
                </a:extLst>
              </a:tr>
            </a:tbl>
          </a:graphicData>
        </a:graphic>
      </p:graphicFrame>
      <p:graphicFrame>
        <p:nvGraphicFramePr>
          <p:cNvPr id="116753" name="Object 2"/>
          <p:cNvGraphicFramePr>
            <a:graphicFrameLocks noChangeAspect="1"/>
          </p:cNvGraphicFramePr>
          <p:nvPr>
            <p:extLst>
              <p:ext uri="{D42A27DB-BD31-4B8C-83A1-F6EECF244321}">
                <p14:modId xmlns:p14="http://schemas.microsoft.com/office/powerpoint/2010/main" val="895829962"/>
              </p:ext>
            </p:extLst>
          </p:nvPr>
        </p:nvGraphicFramePr>
        <p:xfrm>
          <a:off x="9220200" y="1164866"/>
          <a:ext cx="1717675" cy="1881188"/>
        </p:xfrm>
        <a:graphic>
          <a:graphicData uri="http://schemas.openxmlformats.org/presentationml/2006/ole">
            <mc:AlternateContent xmlns:mc="http://schemas.openxmlformats.org/markup-compatibility/2006">
              <mc:Choice xmlns:v="urn:schemas-microsoft-com:vml" Requires="v">
                <p:oleObj spid="_x0000_s1050" name="Document" r:id="rId3" imgW="5715000" imgH="2924175" progId="">
                  <p:embed/>
                </p:oleObj>
              </mc:Choice>
              <mc:Fallback>
                <p:oleObj name="Document" r:id="rId3" imgW="5715000" imgH="2924175" progId="">
                  <p:embed/>
                  <p:pic>
                    <p:nvPicPr>
                      <p:cNvPr id="116753" name="Object 2"/>
                      <p:cNvPicPr>
                        <a:picLocks noChangeAspect="1" noChangeArrowheads="1"/>
                      </p:cNvPicPr>
                      <p:nvPr/>
                    </p:nvPicPr>
                    <p:blipFill>
                      <a:blip r:embed="rId4">
                        <a:extLst>
                          <a:ext uri="{28A0092B-C50C-407E-A947-70E740481C1C}">
                            <a14:useLocalDpi xmlns:a14="http://schemas.microsoft.com/office/drawing/2010/main" val="0"/>
                          </a:ext>
                        </a:extLst>
                      </a:blip>
                      <a:srcRect l="21317" r="37183"/>
                      <a:stretch>
                        <a:fillRect/>
                      </a:stretch>
                    </p:blipFill>
                    <p:spPr bwMode="auto">
                      <a:xfrm>
                        <a:off x="9220200" y="1164866"/>
                        <a:ext cx="1717675" cy="1881188"/>
                      </a:xfrm>
                      <a:prstGeom prst="rect">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6754" name="Object 3"/>
          <p:cNvGraphicFramePr>
            <a:graphicFrameLocks noChangeAspect="1"/>
          </p:cNvGraphicFramePr>
          <p:nvPr>
            <p:extLst>
              <p:ext uri="{D42A27DB-BD31-4B8C-83A1-F6EECF244321}">
                <p14:modId xmlns:p14="http://schemas.microsoft.com/office/powerpoint/2010/main" val="854910005"/>
              </p:ext>
            </p:extLst>
          </p:nvPr>
        </p:nvGraphicFramePr>
        <p:xfrm>
          <a:off x="9296400" y="4114800"/>
          <a:ext cx="2117725" cy="1835150"/>
        </p:xfrm>
        <a:graphic>
          <a:graphicData uri="http://schemas.openxmlformats.org/presentationml/2006/ole">
            <mc:AlternateContent xmlns:mc="http://schemas.openxmlformats.org/markup-compatibility/2006">
              <mc:Choice xmlns:v="urn:schemas-microsoft-com:vml" Requires="v">
                <p:oleObj spid="_x0000_s1051" name="Document" r:id="rId5" imgW="5715000" imgH="3362325" progId="">
                  <p:embed/>
                </p:oleObj>
              </mc:Choice>
              <mc:Fallback>
                <p:oleObj name="Document" r:id="rId5" imgW="5715000" imgH="3362325" progId="">
                  <p:embed/>
                  <p:pic>
                    <p:nvPicPr>
                      <p:cNvPr id="116754" name="Object 3"/>
                      <p:cNvPicPr>
                        <a:picLocks noChangeAspect="1" noChangeArrowheads="1"/>
                      </p:cNvPicPr>
                      <p:nvPr/>
                    </p:nvPicPr>
                    <p:blipFill>
                      <a:blip r:embed="rId6">
                        <a:extLst>
                          <a:ext uri="{28A0092B-C50C-407E-A947-70E740481C1C}">
                            <a14:useLocalDpi xmlns:a14="http://schemas.microsoft.com/office/drawing/2010/main" val="0"/>
                          </a:ext>
                        </a:extLst>
                      </a:blip>
                      <a:srcRect l="21953" t="6818" r="23289" b="2272"/>
                      <a:stretch>
                        <a:fillRect/>
                      </a:stretch>
                    </p:blipFill>
                    <p:spPr bwMode="auto">
                      <a:xfrm>
                        <a:off x="9296400" y="4114800"/>
                        <a:ext cx="2117725" cy="183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903507386"/>
      </p:ext>
    </p:extLst>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32777-16E6-45B2-90A2-CE39157A7E96}"/>
              </a:ext>
            </a:extLst>
          </p:cNvPr>
          <p:cNvSpPr>
            <a:spLocks noGrp="1"/>
          </p:cNvSpPr>
          <p:nvPr>
            <p:ph type="title"/>
          </p:nvPr>
        </p:nvSpPr>
        <p:spPr/>
        <p:txBody>
          <a:bodyPr/>
          <a:lstStyle/>
          <a:p>
            <a:pPr>
              <a:defRPr/>
            </a:pPr>
            <a:r>
              <a:rPr lang="en-US" dirty="0"/>
              <a:t>Bioterrorism </a:t>
            </a:r>
          </a:p>
        </p:txBody>
      </p:sp>
      <p:sp>
        <p:nvSpPr>
          <p:cNvPr id="3" name="Content Placeholder 2">
            <a:extLst>
              <a:ext uri="{FF2B5EF4-FFF2-40B4-BE49-F238E27FC236}">
                <a16:creationId xmlns:a16="http://schemas.microsoft.com/office/drawing/2014/main" id="{E3FED725-B370-4F2F-BDA5-A66AE4908ADB}"/>
              </a:ext>
            </a:extLst>
          </p:cNvPr>
          <p:cNvSpPr>
            <a:spLocks noGrp="1"/>
          </p:cNvSpPr>
          <p:nvPr>
            <p:ph idx="1"/>
          </p:nvPr>
        </p:nvSpPr>
        <p:spPr>
          <a:xfrm>
            <a:off x="1447800" y="966520"/>
            <a:ext cx="9258300" cy="4653582"/>
          </a:xfrm>
        </p:spPr>
        <p:txBody>
          <a:bodyPr/>
          <a:lstStyle/>
          <a:p>
            <a:pPr>
              <a:defRPr/>
            </a:pPr>
            <a:r>
              <a:rPr lang="en-US" sz="2800" dirty="0"/>
              <a:t>The most likely exposure in a bioterrorism attack is from an aerosol and the pneumonic form would likely be the primary clinical presentation. </a:t>
            </a:r>
            <a:r>
              <a:rPr lang="en-US" sz="2800" i="1" dirty="0" smtClean="0"/>
              <a:t>F. </a:t>
            </a:r>
            <a:r>
              <a:rPr lang="en-US" sz="2800" i="1" dirty="0"/>
              <a:t>tularensis </a:t>
            </a:r>
            <a:r>
              <a:rPr lang="en-US" sz="2800" dirty="0"/>
              <a:t>was actively pursued as a biological warfare agent by both the United States and the former Soviet Union. </a:t>
            </a:r>
          </a:p>
          <a:p>
            <a:pPr>
              <a:defRPr/>
            </a:pPr>
            <a:endParaRPr lang="en-US" sz="900" dirty="0"/>
          </a:p>
          <a:p>
            <a:pPr>
              <a:defRPr/>
            </a:pPr>
            <a:r>
              <a:rPr lang="en-US" sz="2800" dirty="0"/>
              <a:t>The bacterium’s low infective dose (&lt;10 organisms)  and ability to infect via aerosol not only make it a potential bioterrorism agent but also a significant occupational hazard in the clinical microbiology laboratory.</a:t>
            </a:r>
          </a:p>
        </p:txBody>
      </p:sp>
    </p:spTree>
    <p:extLst>
      <p:ext uri="{BB962C8B-B14F-4D97-AF65-F5344CB8AC3E}">
        <p14:creationId xmlns:p14="http://schemas.microsoft.com/office/powerpoint/2010/main" val="2450895161"/>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E7E6500-C230-4C4C-A98B-D26EE6D895C1}"/>
              </a:ext>
            </a:extLst>
          </p:cNvPr>
          <p:cNvSpPr>
            <a:spLocks noGrp="1" noChangeArrowheads="1"/>
          </p:cNvSpPr>
          <p:nvPr>
            <p:ph type="title"/>
          </p:nvPr>
        </p:nvSpPr>
        <p:spPr>
          <a:xfrm>
            <a:off x="1219200" y="304800"/>
            <a:ext cx="10820400" cy="1277273"/>
          </a:xfrm>
        </p:spPr>
        <p:txBody>
          <a:bodyPr/>
          <a:lstStyle/>
          <a:p>
            <a:pPr algn="l" eaLnBrk="1" hangingPunct="1">
              <a:defRPr/>
            </a:pPr>
            <a:r>
              <a:rPr lang="en-US" b="0" dirty="0"/>
              <a:t>Sentinel Laboratory Procedures for </a:t>
            </a:r>
            <a:r>
              <a:rPr lang="en-US" b="0" i="1" dirty="0"/>
              <a:t>F. tularensis</a:t>
            </a:r>
          </a:p>
        </p:txBody>
      </p:sp>
      <p:sp>
        <p:nvSpPr>
          <p:cNvPr id="617475" name="Rectangle 3">
            <a:extLst>
              <a:ext uri="{FF2B5EF4-FFF2-40B4-BE49-F238E27FC236}">
                <a16:creationId xmlns:a16="http://schemas.microsoft.com/office/drawing/2014/main" id="{FB0E804B-1AD4-4BA6-ABEA-B38D0D1940CA}"/>
              </a:ext>
            </a:extLst>
          </p:cNvPr>
          <p:cNvSpPr>
            <a:spLocks noGrp="1" noChangeArrowheads="1"/>
          </p:cNvSpPr>
          <p:nvPr>
            <p:ph idx="1"/>
          </p:nvPr>
        </p:nvSpPr>
        <p:spPr>
          <a:xfrm>
            <a:off x="914400" y="1447800"/>
            <a:ext cx="8547100" cy="4579715"/>
          </a:xfrm>
        </p:spPr>
        <p:txBody>
          <a:bodyPr/>
          <a:lstStyle/>
          <a:p>
            <a:pPr marL="0" indent="0" eaLnBrk="1" hangingPunct="1">
              <a:lnSpc>
                <a:spcPct val="90000"/>
              </a:lnSpc>
              <a:buNone/>
              <a:defRPr/>
            </a:pPr>
            <a:r>
              <a:rPr lang="en-US" sz="2800" dirty="0"/>
              <a:t>In a Sentinel Laboratory, you could encounter this organism in</a:t>
            </a:r>
            <a:r>
              <a:rPr lang="en-US" dirty="0"/>
              <a:t>:</a:t>
            </a:r>
          </a:p>
          <a:p>
            <a:pPr marL="640080">
              <a:buClr>
                <a:schemeClr val="tx1"/>
              </a:buClr>
              <a:defRPr/>
            </a:pPr>
            <a:r>
              <a:rPr lang="en-US" sz="2400" b="1" dirty="0">
                <a:solidFill>
                  <a:srgbClr val="00FFCC"/>
                </a:solidFill>
              </a:rPr>
              <a:t> </a:t>
            </a:r>
            <a:r>
              <a:rPr lang="en-US" sz="2400" b="1" dirty="0"/>
              <a:t>Tissue - </a:t>
            </a:r>
            <a:r>
              <a:rPr lang="en-US" sz="2400" dirty="0"/>
              <a:t>Biopsy or scraping of an ulcer or conjunctival swab</a:t>
            </a:r>
          </a:p>
          <a:p>
            <a:pPr marL="640080">
              <a:defRPr/>
            </a:pPr>
            <a:r>
              <a:rPr lang="en-US" sz="2400" b="1" dirty="0"/>
              <a:t> Aspirate -  </a:t>
            </a:r>
            <a:r>
              <a:rPr lang="en-US" sz="2400" dirty="0"/>
              <a:t>lymph node or lesion </a:t>
            </a:r>
          </a:p>
          <a:p>
            <a:pPr marL="640080">
              <a:defRPr/>
            </a:pPr>
            <a:r>
              <a:rPr lang="en-US" sz="2400" b="1" dirty="0"/>
              <a:t> Blood </a:t>
            </a:r>
          </a:p>
          <a:p>
            <a:pPr marL="640080">
              <a:defRPr/>
            </a:pPr>
            <a:r>
              <a:rPr lang="en-US" sz="2400" b="1" dirty="0"/>
              <a:t> Bone Marrow</a:t>
            </a:r>
          </a:p>
          <a:p>
            <a:pPr marL="640080">
              <a:defRPr/>
            </a:pPr>
            <a:r>
              <a:rPr lang="en-US" sz="2400" b="1" dirty="0"/>
              <a:t> Respiratory secretions</a:t>
            </a:r>
          </a:p>
          <a:p>
            <a:pPr marL="640080">
              <a:defRPr/>
            </a:pPr>
            <a:r>
              <a:rPr lang="en-US" sz="2400" b="1" dirty="0"/>
              <a:t> Serum may be collected for antibody titer testing</a:t>
            </a:r>
          </a:p>
          <a:p>
            <a:pPr marL="640080">
              <a:defRPr/>
            </a:pPr>
            <a:endParaRPr lang="en-US" sz="1000" b="1" dirty="0"/>
          </a:p>
          <a:p>
            <a:pPr marL="0" indent="0">
              <a:buNone/>
              <a:defRPr/>
            </a:pPr>
            <a:endParaRPr lang="en-US" sz="2400" b="1" dirty="0">
              <a:solidFill>
                <a:srgbClr val="00FFCC"/>
              </a:solidFill>
            </a:endParaRPr>
          </a:p>
        </p:txBody>
      </p:sp>
    </p:spTree>
    <p:extLst>
      <p:ext uri="{BB962C8B-B14F-4D97-AF65-F5344CB8AC3E}">
        <p14:creationId xmlns:p14="http://schemas.microsoft.com/office/powerpoint/2010/main" val="3968130629"/>
      </p:ext>
    </p:extLst>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0C0B68A-A089-4F2D-BD83-2B783FD1EBB8}"/>
              </a:ext>
            </a:extLst>
          </p:cNvPr>
          <p:cNvSpPr>
            <a:spLocks noGrp="1" noChangeArrowheads="1"/>
          </p:cNvSpPr>
          <p:nvPr>
            <p:ph type="title"/>
          </p:nvPr>
        </p:nvSpPr>
        <p:spPr>
          <a:xfrm>
            <a:off x="457200" y="274638"/>
            <a:ext cx="11887200" cy="1277273"/>
          </a:xfrm>
        </p:spPr>
        <p:txBody>
          <a:bodyPr/>
          <a:lstStyle/>
          <a:p>
            <a:pPr algn="l" eaLnBrk="1" hangingPunct="1">
              <a:defRPr/>
            </a:pPr>
            <a:r>
              <a:rPr lang="en-US" b="0" dirty="0" smtClean="0">
                <a:solidFill>
                  <a:srgbClr val="00A0AF"/>
                </a:solidFill>
              </a:rPr>
              <a:t>Sentinel Laboratory Procedures for </a:t>
            </a:r>
            <a:r>
              <a:rPr lang="en-US" b="0" i="1" dirty="0" smtClean="0">
                <a:solidFill>
                  <a:srgbClr val="00A0AF"/>
                </a:solidFill>
              </a:rPr>
              <a:t>F. </a:t>
            </a:r>
            <a:r>
              <a:rPr lang="en-US" b="0" i="1" dirty="0" err="1" smtClean="0">
                <a:solidFill>
                  <a:srgbClr val="00A0AF"/>
                </a:solidFill>
              </a:rPr>
              <a:t>tularensis</a:t>
            </a:r>
            <a:endParaRPr lang="en-US" b="0" i="1" dirty="0">
              <a:solidFill>
                <a:srgbClr val="00A0AF"/>
              </a:solidFill>
            </a:endParaRPr>
          </a:p>
        </p:txBody>
      </p:sp>
      <p:sp>
        <p:nvSpPr>
          <p:cNvPr id="729091" name="Rectangle 3">
            <a:extLst>
              <a:ext uri="{FF2B5EF4-FFF2-40B4-BE49-F238E27FC236}">
                <a16:creationId xmlns:a16="http://schemas.microsoft.com/office/drawing/2014/main" id="{961F9794-26B4-49E2-B872-F057572BD766}"/>
              </a:ext>
            </a:extLst>
          </p:cNvPr>
          <p:cNvSpPr>
            <a:spLocks noGrp="1" noChangeArrowheads="1"/>
          </p:cNvSpPr>
          <p:nvPr>
            <p:ph idx="1"/>
          </p:nvPr>
        </p:nvSpPr>
        <p:spPr>
          <a:xfrm>
            <a:off x="2232025" y="2537394"/>
            <a:ext cx="8534400" cy="2850011"/>
          </a:xfrm>
        </p:spPr>
        <p:txBody>
          <a:bodyPr anchor="ctr"/>
          <a:lstStyle/>
          <a:p>
            <a:pPr marL="1234440" lvl="2" indent="-457200" eaLnBrk="1" hangingPunct="1">
              <a:lnSpc>
                <a:spcPct val="90000"/>
              </a:lnSpc>
              <a:defRPr/>
            </a:pPr>
            <a:r>
              <a:rPr lang="en-US" sz="2800" dirty="0" smtClean="0"/>
              <a:t>Gram stain</a:t>
            </a:r>
          </a:p>
          <a:p>
            <a:pPr marL="1234440" lvl="2" indent="-457200" eaLnBrk="1" hangingPunct="1">
              <a:lnSpc>
                <a:spcPct val="90000"/>
              </a:lnSpc>
              <a:defRPr/>
            </a:pPr>
            <a:r>
              <a:rPr lang="en-US" sz="2800" dirty="0" smtClean="0"/>
              <a:t>Culture characteristics</a:t>
            </a:r>
          </a:p>
          <a:p>
            <a:pPr marL="1234440" lvl="2" indent="-457200" eaLnBrk="1" hangingPunct="1">
              <a:lnSpc>
                <a:spcPct val="90000"/>
              </a:lnSpc>
              <a:defRPr/>
            </a:pPr>
            <a:r>
              <a:rPr lang="en-US" sz="2800" dirty="0" smtClean="0"/>
              <a:t>Oxidase</a:t>
            </a:r>
          </a:p>
          <a:p>
            <a:pPr marL="1234440" lvl="2" indent="-457200" eaLnBrk="1" hangingPunct="1">
              <a:lnSpc>
                <a:spcPct val="90000"/>
              </a:lnSpc>
              <a:defRPr/>
            </a:pPr>
            <a:r>
              <a:rPr lang="en-US" sz="2800" dirty="0" smtClean="0"/>
              <a:t>Catalase</a:t>
            </a:r>
          </a:p>
          <a:p>
            <a:pPr marL="1234440" lvl="2" indent="-457200" eaLnBrk="1" hangingPunct="1">
              <a:lnSpc>
                <a:spcPct val="90000"/>
              </a:lnSpc>
              <a:defRPr/>
            </a:pPr>
            <a:r>
              <a:rPr lang="en-US" sz="2800" i="1" dirty="0" smtClean="0"/>
              <a:t>beta</a:t>
            </a:r>
            <a:r>
              <a:rPr lang="en-US" sz="2800" dirty="0" smtClean="0"/>
              <a:t>-lactamase </a:t>
            </a:r>
          </a:p>
          <a:p>
            <a:pPr marL="1234440" lvl="2" indent="-457200" eaLnBrk="1" hangingPunct="1">
              <a:lnSpc>
                <a:spcPct val="90000"/>
              </a:lnSpc>
              <a:defRPr/>
            </a:pPr>
            <a:r>
              <a:rPr lang="en-US" sz="2800" dirty="0" smtClean="0"/>
              <a:t>Satellite phenomenon</a:t>
            </a:r>
            <a:endParaRPr lang="en-US" sz="2800" dirty="0"/>
          </a:p>
        </p:txBody>
      </p:sp>
    </p:spTree>
    <p:extLst>
      <p:ext uri="{BB962C8B-B14F-4D97-AF65-F5344CB8AC3E}">
        <p14:creationId xmlns:p14="http://schemas.microsoft.com/office/powerpoint/2010/main" val="1894104504"/>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1.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10.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11.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12.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13.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14.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15.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16.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17.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18.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19.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2.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20.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21.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22.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23.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24.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25.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26.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27.xml><?xml version="1.0" encoding="utf-8"?>
<ds:datastoreItem xmlns:ds="http://schemas.openxmlformats.org/officeDocument/2006/customXml" ds:itemID="{5677317C-AD1F-4189-AEA8-A73B58BFAB29}">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5af08be3-da31-4ed0-bd15-c2f68cc29029"/>
    <ds:schemaRef ds:uri="http://purl.org/dc/terms/"/>
    <ds:schemaRef ds:uri="http://schemas.openxmlformats.org/package/2006/metadata/core-properties"/>
    <ds:schemaRef ds:uri="http://purl.org/dc/dcmitype/"/>
    <ds:schemaRef ds:uri="http://www.w3.org/XML/1998/namespace"/>
  </ds:schemaRefs>
</ds:datastoreItem>
</file>

<file path=customXml/itemProps28.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29.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3.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30.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31.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32.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33.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34.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35.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36.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37.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38.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39.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4.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40.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41.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42.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43.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44.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45.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46.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47.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48.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49.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5.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50.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51.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2.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53.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54.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55.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56.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6.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7.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8.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9.xml><?xml version="1.0" encoding="utf-8"?>
<ds:datastoreItem xmlns:ds="http://schemas.openxmlformats.org/officeDocument/2006/customXml" ds:itemID="{EE76ECA5-5EA3-4DDF-8604-A0C5EDCA5D73}">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229</TotalTime>
  <Words>1834</Words>
  <Application>Microsoft Office PowerPoint</Application>
  <PresentationFormat>Widescreen</PresentationFormat>
  <Paragraphs>353</Paragraphs>
  <Slides>29</Slides>
  <Notes>25</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43" baseType="lpstr">
      <vt:lpstr>Arial</vt:lpstr>
      <vt:lpstr>Calibri</vt:lpstr>
      <vt:lpstr>Cambria</vt:lpstr>
      <vt:lpstr>Franklin Gothic Demi</vt:lpstr>
      <vt:lpstr>Franklin Gothic Medium</vt:lpstr>
      <vt:lpstr>Gill Sans MT</vt:lpstr>
      <vt:lpstr>Lucida Sans Unicode</vt:lpstr>
      <vt:lpstr>Myriad Web Pro</vt:lpstr>
      <vt:lpstr>Symbol</vt:lpstr>
      <vt:lpstr>Times New Roman</vt:lpstr>
      <vt:lpstr>Wingdings</vt:lpstr>
      <vt:lpstr>APHL_PPTTemp_120814</vt:lpstr>
      <vt:lpstr>1_Office Theme</vt:lpstr>
      <vt:lpstr>Document</vt:lpstr>
      <vt:lpstr>Agents of Bioterrorism</vt:lpstr>
      <vt:lpstr>Francisella tularensis Biosafety Alert</vt:lpstr>
      <vt:lpstr>Geographic distribution</vt:lpstr>
      <vt:lpstr>Disease Transmission</vt:lpstr>
      <vt:lpstr>Clinical Presentation</vt:lpstr>
      <vt:lpstr>Clinical Presentation</vt:lpstr>
      <vt:lpstr>Bioterrorism </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Sentinel Laboratory Procedures for F. tularensis</vt:lpstr>
      <vt:lpstr>PowerPoint Presentation</vt:lpstr>
      <vt:lpstr>PowerPoint Presentation</vt:lpstr>
      <vt:lpstr>Sentinel Laboratory Procedures for F. tularensis</vt:lpstr>
      <vt:lpstr>Sentinel Laboratory Procedures for F. tularensis</vt:lpstr>
      <vt:lpstr>Similar Gram-Negative Bacteria Ruled out by Sentinel Procedures</vt:lpstr>
      <vt:lpstr>PowerPoint Presentation</vt:lpstr>
      <vt:lpstr>PowerPoint Presentation</vt:lpstr>
      <vt:lpstr>Sentinel Laboratory Procedures for F. tularensis</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18</cp:revision>
  <cp:lastPrinted>2014-11-25T16:01:43Z</cp:lastPrinted>
  <dcterms:created xsi:type="dcterms:W3CDTF">2019-05-14T14:22:52Z</dcterms:created>
  <dcterms:modified xsi:type="dcterms:W3CDTF">2020-07-27T16:37:28Z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