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9"/>
  </p:notesMasterIdLst>
  <p:handoutMasterIdLst>
    <p:handoutMasterId r:id="rId90"/>
  </p:handoutMasterIdLst>
  <p:sldIdLst>
    <p:sldId id="268" r:id="rId59"/>
    <p:sldId id="290" r:id="rId60"/>
    <p:sldId id="291" r:id="rId61"/>
    <p:sldId id="292" r:id="rId62"/>
    <p:sldId id="293" r:id="rId63"/>
    <p:sldId id="294" r:id="rId64"/>
    <p:sldId id="295" r:id="rId65"/>
    <p:sldId id="296" r:id="rId66"/>
    <p:sldId id="297" r:id="rId67"/>
    <p:sldId id="298" r:id="rId68"/>
    <p:sldId id="299" r:id="rId69"/>
    <p:sldId id="300" r:id="rId70"/>
    <p:sldId id="301" r:id="rId71"/>
    <p:sldId id="302" r:id="rId72"/>
    <p:sldId id="303" r:id="rId73"/>
    <p:sldId id="304" r:id="rId74"/>
    <p:sldId id="305" r:id="rId75"/>
    <p:sldId id="306" r:id="rId76"/>
    <p:sldId id="307" r:id="rId77"/>
    <p:sldId id="308" r:id="rId78"/>
    <p:sldId id="309" r:id="rId79"/>
    <p:sldId id="310" r:id="rId80"/>
    <p:sldId id="311" r:id="rId81"/>
    <p:sldId id="312" r:id="rId82"/>
    <p:sldId id="313" r:id="rId83"/>
    <p:sldId id="314" r:id="rId84"/>
    <p:sldId id="315" r:id="rId85"/>
    <p:sldId id="316" r:id="rId86"/>
    <p:sldId id="317" r:id="rId87"/>
    <p:sldId id="318" r:id="rId88"/>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slide" Target="slides/slide26.xml"/><Relationship Id="rId89" Type="http://schemas.openxmlformats.org/officeDocument/2006/relationships/notesMaster" Target="notesMasters/notesMaster1.xml"/><Relationship Id="rId7" Type="http://schemas.openxmlformats.org/officeDocument/2006/relationships/customXml" Target="../customXml/item7.xml"/><Relationship Id="rId71" Type="http://schemas.openxmlformats.org/officeDocument/2006/relationships/slide" Target="slides/slide13.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slide" Target="slides/slide29.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slide" Target="slides/slide24.xml"/><Relationship Id="rId90" Type="http://schemas.openxmlformats.org/officeDocument/2006/relationships/handoutMaster" Target="handoutMasters/handoutMaster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slide" Target="slides/slide30.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9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ChangeArrowheads="1" noTextEdit="1"/>
          </p:cNvSpPr>
          <p:nvPr>
            <p:ph type="sldImg"/>
          </p:nvPr>
        </p:nvSpPr>
        <p:spPr>
          <a:ln/>
        </p:spPr>
      </p:sp>
      <p:sp>
        <p:nvSpPr>
          <p:cNvPr id="51203" name="Notes Placeholder 2"/>
          <p:cNvSpPr>
            <a:spLocks noGrp="1"/>
          </p:cNvSpPr>
          <p:nvPr>
            <p:ph type="body" idx="1"/>
          </p:nvPr>
        </p:nvSpPr>
        <p:spPr>
          <a:xfrm>
            <a:off x="973138" y="4560888"/>
            <a:ext cx="13644562"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t>Though the minimum infectious inhaled dose has not been specifically determined, the U. S. Department of Defense (DoD) estimates that the 50% lethal dose for humans is between 8,000 and 10,000 spores. </a:t>
            </a:r>
          </a:p>
          <a:p>
            <a:endParaRPr lang="en-US" altLang="en-US" smtClean="0"/>
          </a:p>
        </p:txBody>
      </p:sp>
      <p:sp>
        <p:nvSpPr>
          <p:cNvPr id="51204" name="Slide Number Placeholder 3"/>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BFDA258-4242-4180-9A2D-6B3BF1D23A3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26256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7F63DEE-1DFC-43F7-9898-2C294F959DC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31982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5BB92BC-E5EA-4505-8362-1BEA80EE141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181494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D1E2BDB-489E-483C-9360-888CFA44D5C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5779" name="Rectangle 2"/>
          <p:cNvSpPr>
            <a:spLocks noGrp="1" noChangeArrowheads="1"/>
          </p:cNvSpPr>
          <p:nvPr>
            <p:ph type="body" idx="1"/>
          </p:nvPr>
        </p:nvSpPr>
        <p:spPr>
          <a:xfrm>
            <a:off x="931863" y="4533900"/>
            <a:ext cx="9786937"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Edge shape is strain, incubation, and medium dependent.  Shape may vary from smooth or entire to “medusa head”, to a single project not unlike a comma.</a:t>
            </a:r>
          </a:p>
        </p:txBody>
      </p:sp>
    </p:spTree>
    <p:extLst>
      <p:ext uri="{BB962C8B-B14F-4D97-AF65-F5344CB8AC3E}">
        <p14:creationId xmlns:p14="http://schemas.microsoft.com/office/powerpoint/2010/main" val="4125658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14C4607-A9C9-42FC-89AA-FEA2BFFB264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7827" name="Rectangle 2"/>
          <p:cNvSpPr>
            <a:spLocks noGrp="1" noChangeArrowheads="1"/>
          </p:cNvSpPr>
          <p:nvPr>
            <p:ph type="body" idx="1"/>
          </p:nvPr>
        </p:nvSpPr>
        <p:spPr>
          <a:xfrm>
            <a:off x="931863" y="4533900"/>
            <a:ext cx="1860550" cy="2524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smtClean="0"/>
              <a:t>Consistency like petroleum jelly</a:t>
            </a:r>
          </a:p>
        </p:txBody>
      </p:sp>
    </p:spTree>
    <p:extLst>
      <p:ext uri="{BB962C8B-B14F-4D97-AF65-F5344CB8AC3E}">
        <p14:creationId xmlns:p14="http://schemas.microsoft.com/office/powerpoint/2010/main" val="1361882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6AFA05F-4916-4EA9-A5EE-DB59C4D56D8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973138" y="4560888"/>
            <a:ext cx="5395912" cy="83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This is a culture of wild-type </a:t>
            </a:r>
            <a:r>
              <a:rPr lang="en-US" altLang="en-US" i="1" smtClean="0"/>
              <a:t>B. anthracis</a:t>
            </a:r>
            <a:r>
              <a:rPr lang="en-US" altLang="en-US" smtClean="0"/>
              <a:t> with the “Medusa head” colony morphology. Bacillus Anthracis is gamma hemolytic  (no hemolysis.) As you can see the distinct difference from </a:t>
            </a:r>
            <a:r>
              <a:rPr lang="en-US" altLang="en-US" i="1" smtClean="0"/>
              <a:t>Bacillus cereus </a:t>
            </a:r>
            <a:r>
              <a:rPr lang="en-US" altLang="en-US" smtClean="0"/>
              <a:t>which is alpha to beta hemolytic </a:t>
            </a:r>
          </a:p>
        </p:txBody>
      </p:sp>
    </p:spTree>
    <p:extLst>
      <p:ext uri="{BB962C8B-B14F-4D97-AF65-F5344CB8AC3E}">
        <p14:creationId xmlns:p14="http://schemas.microsoft.com/office/powerpoint/2010/main" val="2755545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B668E9D-4092-4AC3-BE7E-01C3BBFB272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973138" y="4560888"/>
            <a:ext cx="203025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Where do you obtain the bacteria to inoculate the motility medium? If it is from a BAP or chocolate, please send us those plates or slants when you are dealing with a suspicious organism. Motility slants are not the optimum for growth or optimum for PCR. </a:t>
            </a:r>
          </a:p>
        </p:txBody>
      </p:sp>
    </p:spTree>
    <p:extLst>
      <p:ext uri="{BB962C8B-B14F-4D97-AF65-F5344CB8AC3E}">
        <p14:creationId xmlns:p14="http://schemas.microsoft.com/office/powerpoint/2010/main" val="4054583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910FD47-A903-41D4-BDE4-9D7306475F5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xfrm>
            <a:off x="973138" y="4564063"/>
            <a:ext cx="5380037" cy="83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Using a 24 hour culture of motility medium, you can see the motile organism on the left, the non-motile </a:t>
            </a:r>
            <a:r>
              <a:rPr lang="en-US" altLang="en-US" i="1" smtClean="0"/>
              <a:t>B. anthracis</a:t>
            </a:r>
            <a:r>
              <a:rPr lang="en-US" altLang="en-US" smtClean="0"/>
              <a:t> on the right. TTC indicator (tetrazolium chloride) is not recommended for suspect </a:t>
            </a:r>
            <a:r>
              <a:rPr lang="en-US" altLang="en-US" i="1" smtClean="0"/>
              <a:t>B. anthracis </a:t>
            </a:r>
            <a:r>
              <a:rPr lang="en-US" altLang="en-US" smtClean="0"/>
              <a:t>because it will inhibit growth.  Also, always use positive and negative (motile and non-motile) controls. </a:t>
            </a:r>
          </a:p>
        </p:txBody>
      </p:sp>
    </p:spTree>
    <p:extLst>
      <p:ext uri="{BB962C8B-B14F-4D97-AF65-F5344CB8AC3E}">
        <p14:creationId xmlns:p14="http://schemas.microsoft.com/office/powerpoint/2010/main" val="3791423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A0EA73A-3852-4AC9-ACBF-D66970E8DFD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59969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ChangeArrowheads="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Look for bubbles</a:t>
            </a:r>
          </a:p>
        </p:txBody>
      </p:sp>
      <p:sp>
        <p:nvSpPr>
          <p:cNvPr id="88068"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E74C5AD-7260-4BC9-815F-6DFF0E57C66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63510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4CFAD92-E695-40E0-A7A5-3CC5328ECA6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973138" y="4560888"/>
            <a:ext cx="726122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Careful only to not take up any of the esp from blood plates media agar. In doing so you can create a false positive</a:t>
            </a:r>
          </a:p>
        </p:txBody>
      </p:sp>
    </p:spTree>
    <p:extLst>
      <p:ext uri="{BB962C8B-B14F-4D97-AF65-F5344CB8AC3E}">
        <p14:creationId xmlns:p14="http://schemas.microsoft.com/office/powerpoint/2010/main" val="3667430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ChangeArrowheads="1" noTextEdit="1"/>
          </p:cNvSpPr>
          <p:nvPr>
            <p:ph type="sldImg"/>
          </p:nvPr>
        </p:nvSpPr>
        <p:spPr>
          <a:ln/>
        </p:spPr>
      </p:sp>
      <p:sp>
        <p:nvSpPr>
          <p:cNvPr id="53251" name="Notes Placeholder 2"/>
          <p:cNvSpPr>
            <a:spLocks noGrp="1"/>
          </p:cNvSpPr>
          <p:nvPr>
            <p:ph type="body" idx="1"/>
          </p:nvPr>
        </p:nvSpPr>
        <p:spPr>
          <a:xfrm>
            <a:off x="973138" y="4560888"/>
            <a:ext cx="23407687"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Cases have also been reported in livestock in South Dakota, Nebraska, Arkansas, Mississippi, Louisiana, and California. Endemic in southern Europe, parts of Africa, Austrialia, Asia and Noth and South America Its persists in arid deserts of the Middle East, Asia, Africa, Australia and South America with the majority of cases reported from Iran, Turkey, Pakistan, and Sudan. </a:t>
            </a:r>
          </a:p>
          <a:p>
            <a:endParaRPr lang="en-US" altLang="en-US" smtClean="0"/>
          </a:p>
        </p:txBody>
      </p:sp>
      <p:sp>
        <p:nvSpPr>
          <p:cNvPr id="53252" name="Slide Number Placeholder 3"/>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DE13C281-D689-4F8C-A407-1F40AF5AF25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4121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3CBFA95-636D-4C47-88A0-0E2BCA56AC90}"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92757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235DBF1-FBA0-4E78-BB60-65CA8204373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973138" y="4560888"/>
            <a:ext cx="1666557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Because </a:t>
            </a:r>
            <a:r>
              <a:rPr lang="en-US" altLang="en-US" i="1" smtClean="0"/>
              <a:t>B. anthracis</a:t>
            </a:r>
            <a:r>
              <a:rPr lang="en-US" altLang="en-US" smtClean="0"/>
              <a:t> shares common characteristics with the other members of the “</a:t>
            </a:r>
            <a:r>
              <a:rPr lang="en-US" altLang="en-US" i="1" smtClean="0"/>
              <a:t>B. cereus</a:t>
            </a:r>
            <a:r>
              <a:rPr lang="en-US" altLang="en-US" smtClean="0"/>
              <a:t> group” organisms that might be readily encountered in the environment, careful determination of motility and hemolysis are key to making an accurate rule-out or refereral.</a:t>
            </a:r>
          </a:p>
        </p:txBody>
      </p:sp>
    </p:spTree>
    <p:extLst>
      <p:ext uri="{BB962C8B-B14F-4D97-AF65-F5344CB8AC3E}">
        <p14:creationId xmlns:p14="http://schemas.microsoft.com/office/powerpoint/2010/main" val="1481413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Bacillus anthracis </a:t>
            </a:r>
            <a:r>
              <a:rPr lang="en-US" altLang="en-US" smtClean="0"/>
              <a:t>is designated in the United States as a Select Agent.  Possession, use, storage and transfer of select agents require registration with Centers for Disease Control and Prevention and/or the United States Department of Agriculture. Bacillus cereus biovar anthracis was first described as an agent of anthrax-like disease in gorillas and chimpanzees in Cameroon and Côte d’Ivoire (Klee). The organism has since been recovered from an elephant and goats in other countries of Africa (Antonation).</a:t>
            </a:r>
          </a:p>
          <a:p>
            <a:endParaRPr lang="en-US" altLang="en-US" smtClean="0"/>
          </a:p>
          <a:p>
            <a:endParaRPr lang="en-US" altLang="en-US" smtClean="0"/>
          </a:p>
        </p:txBody>
      </p:sp>
      <p:sp>
        <p:nvSpPr>
          <p:cNvPr id="96260"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Times New Roman" panose="02020603050405020304" pitchFamily="18" charset="0"/>
              </a:defRPr>
            </a:lvl1pPr>
            <a:lvl2pPr marL="742950" indent="-285750" defTabSz="966788">
              <a:spcBef>
                <a:spcPct val="30000"/>
              </a:spcBef>
              <a:defRPr sz="1200">
                <a:solidFill>
                  <a:schemeClr val="tx1"/>
                </a:solidFill>
                <a:latin typeface="Times New Roman" panose="02020603050405020304" pitchFamily="18" charset="0"/>
              </a:defRPr>
            </a:lvl2pPr>
            <a:lvl3pPr marL="1143000" indent="-228600" defTabSz="966788">
              <a:spcBef>
                <a:spcPct val="30000"/>
              </a:spcBef>
              <a:defRPr sz="1200">
                <a:solidFill>
                  <a:schemeClr val="tx1"/>
                </a:solidFill>
                <a:latin typeface="Times New Roman" panose="02020603050405020304" pitchFamily="18" charset="0"/>
              </a:defRPr>
            </a:lvl3pPr>
            <a:lvl4pPr marL="1600200" indent="-228600" defTabSz="966788">
              <a:spcBef>
                <a:spcPct val="30000"/>
              </a:spcBef>
              <a:defRPr sz="1200">
                <a:solidFill>
                  <a:schemeClr val="tx1"/>
                </a:solidFill>
                <a:latin typeface="Times New Roman" panose="02020603050405020304" pitchFamily="18" charset="0"/>
              </a:defRPr>
            </a:lvl4pPr>
            <a:lvl5pPr marL="2057400" indent="-228600" defTabSz="966788">
              <a:spcBef>
                <a:spcPct val="30000"/>
              </a:spcBef>
              <a:defRPr sz="1200">
                <a:solidFill>
                  <a:schemeClr val="tx1"/>
                </a:solidFill>
                <a:latin typeface="Times New Roman" panose="02020603050405020304" pitchFamily="18" charset="0"/>
              </a:defRPr>
            </a:lvl5pPr>
            <a:lvl6pPr marL="2514600" indent="-228600" defTabSz="9667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67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67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67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66788" rtl="0" eaLnBrk="0" fontAlgn="base" latinLnBrk="0" hangingPunct="0">
              <a:lnSpc>
                <a:spcPct val="100000"/>
              </a:lnSpc>
              <a:spcBef>
                <a:spcPct val="0"/>
              </a:spcBef>
              <a:spcAft>
                <a:spcPct val="0"/>
              </a:spcAft>
              <a:buClrTx/>
              <a:buSzTx/>
              <a:buFontTx/>
              <a:buNone/>
              <a:tabLst/>
              <a:defRPr/>
            </a:pPr>
            <a:fld id="{EF982C0C-5A08-457C-AABC-1D7A62651A0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66788" rtl="0" eaLnBrk="0" fontAlgn="base" latinLnBrk="0" hangingPunct="0">
                <a:lnSpc>
                  <a:spcPct val="100000"/>
                </a:lnSpc>
                <a:spcBef>
                  <a:spcPct val="0"/>
                </a:spcBef>
                <a:spcAft>
                  <a:spcPct val="0"/>
                </a:spcAft>
                <a:buClrTx/>
                <a:buSzTx/>
                <a:buFontTx/>
                <a:buNone/>
                <a:tabLst/>
                <a:defRPr/>
              </a:pPr>
              <a:t>25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93350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ChangeArrowheads="1" noTextEdit="1"/>
          </p:cNvSpPr>
          <p:nvPr>
            <p:ph type="sldImg"/>
          </p:nvPr>
        </p:nvSpPr>
        <p:spPr>
          <a:ln/>
        </p:spPr>
      </p:sp>
      <p:sp>
        <p:nvSpPr>
          <p:cNvPr id="99331" name="Notes Placeholder 2"/>
          <p:cNvSpPr>
            <a:spLocks noGrp="1"/>
          </p:cNvSpPr>
          <p:nvPr>
            <p:ph type="body" idx="1"/>
          </p:nvPr>
        </p:nvSpPr>
        <p:spPr>
          <a:xfrm>
            <a:off x="973138" y="4560888"/>
            <a:ext cx="26174700" cy="1243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Current ASM/APHL/CDC recommendations:</a:t>
            </a:r>
          </a:p>
          <a:p>
            <a:r>
              <a:rPr lang="en-US" altLang="en-US" smtClean="0"/>
              <a:t>Sentinel laboratories should continue using the existing ASM Sentinel Level Clinical Laboratory Guidelines.</a:t>
            </a:r>
          </a:p>
          <a:p>
            <a:r>
              <a:rPr lang="en-US" altLang="en-US" smtClean="0"/>
              <a:t>1) Suspect Bacillus spp. isolates that are large Gram-positive bacilli and weakly or non-hemolytic (at 24 hours or less) should be tested for motility and catalase production. Semi-solid medium is recommended for motility for consistent results.</a:t>
            </a:r>
          </a:p>
          <a:p>
            <a:r>
              <a:rPr lang="en-US" altLang="en-US" smtClean="0"/>
              <a:t>2) Isolates that are positive for catalase and motility should be investigated further by contacting the patient’s attending physician to determine if the patient has an anthrax-like illness or if the patient has an infection caused by this organism. If the isolate is deemed significant, the local LRN reference laboratory (e.g. state or local public health laboratory) should be contacted and the isolate forwarded for further testing.</a:t>
            </a:r>
          </a:p>
          <a:p>
            <a:r>
              <a:rPr lang="en-US" altLang="en-US" smtClean="0"/>
              <a:t>3) If the sentinel laboratory is unable or unwilling to contact the patient’s physician, notify the local LRN reference laboratory and provide the physician’s contact information and laboratory testing results.</a:t>
            </a:r>
          </a:p>
        </p:txBody>
      </p:sp>
      <p:sp>
        <p:nvSpPr>
          <p:cNvPr id="9933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Times New Roman" panose="02020603050405020304" pitchFamily="18" charset="0"/>
              </a:defRPr>
            </a:lvl1pPr>
            <a:lvl2pPr marL="742950" indent="-285750" defTabSz="966788">
              <a:spcBef>
                <a:spcPct val="30000"/>
              </a:spcBef>
              <a:defRPr sz="1200">
                <a:solidFill>
                  <a:schemeClr val="tx1"/>
                </a:solidFill>
                <a:latin typeface="Times New Roman" panose="02020603050405020304" pitchFamily="18" charset="0"/>
              </a:defRPr>
            </a:lvl2pPr>
            <a:lvl3pPr marL="1143000" indent="-228600" defTabSz="966788">
              <a:spcBef>
                <a:spcPct val="30000"/>
              </a:spcBef>
              <a:defRPr sz="1200">
                <a:solidFill>
                  <a:schemeClr val="tx1"/>
                </a:solidFill>
                <a:latin typeface="Times New Roman" panose="02020603050405020304" pitchFamily="18" charset="0"/>
              </a:defRPr>
            </a:lvl3pPr>
            <a:lvl4pPr marL="1600200" indent="-228600" defTabSz="966788">
              <a:spcBef>
                <a:spcPct val="30000"/>
              </a:spcBef>
              <a:defRPr sz="1200">
                <a:solidFill>
                  <a:schemeClr val="tx1"/>
                </a:solidFill>
                <a:latin typeface="Times New Roman" panose="02020603050405020304" pitchFamily="18" charset="0"/>
              </a:defRPr>
            </a:lvl4pPr>
            <a:lvl5pPr marL="2057400" indent="-228600" defTabSz="966788">
              <a:spcBef>
                <a:spcPct val="30000"/>
              </a:spcBef>
              <a:defRPr sz="1200">
                <a:solidFill>
                  <a:schemeClr val="tx1"/>
                </a:solidFill>
                <a:latin typeface="Times New Roman" panose="02020603050405020304" pitchFamily="18" charset="0"/>
              </a:defRPr>
            </a:lvl5pPr>
            <a:lvl6pPr marL="2514600" indent="-228600" defTabSz="9667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67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67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67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66788" rtl="0" eaLnBrk="0" fontAlgn="base" latinLnBrk="0" hangingPunct="0">
              <a:lnSpc>
                <a:spcPct val="100000"/>
              </a:lnSpc>
              <a:spcBef>
                <a:spcPct val="0"/>
              </a:spcBef>
              <a:spcAft>
                <a:spcPct val="0"/>
              </a:spcAft>
              <a:buClrTx/>
              <a:buSzTx/>
              <a:buFontTx/>
              <a:buNone/>
              <a:tabLst/>
              <a:defRPr/>
            </a:pPr>
            <a:fld id="{198FF94B-821F-42D5-98C3-CEC8ECC3426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66788" rtl="0" eaLnBrk="0" fontAlgn="base" latinLnBrk="0" hangingPunct="0">
                <a:lnSpc>
                  <a:spcPct val="100000"/>
                </a:lnSpc>
                <a:spcBef>
                  <a:spcPct val="0"/>
                </a:spcBef>
                <a:spcAft>
                  <a:spcPct val="0"/>
                </a:spcAft>
                <a:buClrTx/>
                <a:buSzTx/>
                <a:buFontTx/>
                <a:buNone/>
                <a:tabLst/>
                <a:defRPr/>
              </a:pPr>
              <a:t>27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09091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ChangeArrowheads="1" noTextEdit="1"/>
          </p:cNvSpPr>
          <p:nvPr>
            <p:ph type="sldImg"/>
          </p:nvPr>
        </p:nvSpPr>
        <p:spPr>
          <a:ln/>
        </p:spPr>
      </p:sp>
      <p:sp>
        <p:nvSpPr>
          <p:cNvPr id="101379"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1380"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D20C197-1A80-4184-A21C-B5B9CA0A053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893456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D7A4126-765A-4024-96E1-5FFA895A750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815765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79BE600-E053-4453-85BB-1311CE13F6C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91422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FE0AD93-A852-48F7-B9CB-72AD3ED3171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710648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58C2AB9-560D-4F23-A5D0-3B9CDA62E67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973138" y="4560888"/>
            <a:ext cx="5457825"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 catalase testing should always be done with caution to avoid exposure to the aerosol created.</a:t>
            </a:r>
          </a:p>
        </p:txBody>
      </p:sp>
    </p:spTree>
    <p:extLst>
      <p:ext uri="{BB962C8B-B14F-4D97-AF65-F5344CB8AC3E}">
        <p14:creationId xmlns:p14="http://schemas.microsoft.com/office/powerpoint/2010/main" val="2771151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xfrm>
            <a:off x="6958013" y="9302750"/>
            <a:ext cx="3571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D07C03B-2017-42AE-9B92-61AD6C7BD57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560400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9D843D5-3816-4624-9B06-9DF575D2D20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973138" y="4560888"/>
            <a:ext cx="5376862"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is the Gram stain of the spinal fluid from the first victim of the October, 2001, anthrax spore release.</a:t>
            </a:r>
          </a:p>
        </p:txBody>
      </p:sp>
    </p:spTree>
    <p:extLst>
      <p:ext uri="{BB962C8B-B14F-4D97-AF65-F5344CB8AC3E}">
        <p14:creationId xmlns:p14="http://schemas.microsoft.com/office/powerpoint/2010/main" val="1189069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B056D3B-0A35-418E-9F99-CEA10118517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050615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F3559E0-5BA5-47D2-AB13-8F2C7E7A848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973138" y="4560888"/>
            <a:ext cx="5207000"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Gram stain of cells taken from a colony—long chains, but spores are not evident.</a:t>
            </a:r>
          </a:p>
          <a:p>
            <a:endParaRPr lang="en-US" altLang="en-US" smtClean="0"/>
          </a:p>
        </p:txBody>
      </p:sp>
    </p:spTree>
    <p:extLst>
      <p:ext uri="{BB962C8B-B14F-4D97-AF65-F5344CB8AC3E}">
        <p14:creationId xmlns:p14="http://schemas.microsoft.com/office/powerpoint/2010/main" val="2133755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3114D6B-97F6-4FB6-A832-348268B3F2A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973138" y="4560888"/>
            <a:ext cx="5416550" cy="892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are </a:t>
            </a:r>
            <a:r>
              <a:rPr lang="en-US" altLang="en-US" i="1" smtClean="0"/>
              <a:t>B. anthracis</a:t>
            </a:r>
            <a:r>
              <a:rPr lang="en-US" altLang="en-US" smtClean="0"/>
              <a:t> cells showing characteristic broad, blunt-ended bacilli.  These cells do have typical spores: oval, central to subterminal, do not cause swelling of the vegetative cell.</a:t>
            </a:r>
          </a:p>
          <a:p>
            <a:endParaRPr lang="en-US" altLang="en-US" smtClean="0"/>
          </a:p>
        </p:txBody>
      </p:sp>
    </p:spTree>
    <p:extLst>
      <p:ext uri="{BB962C8B-B14F-4D97-AF65-F5344CB8AC3E}">
        <p14:creationId xmlns:p14="http://schemas.microsoft.com/office/powerpoint/2010/main" val="2120073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35612028"/>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50262073"/>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hyperlink" Target="https://www.cdc.gov/anthrax/types/cutaneous.html"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p:txBody>
          <a:bodyPr/>
          <a:lstStyle/>
          <a:p>
            <a:r>
              <a:rPr lang="en-US" i="1" dirty="0" smtClean="0"/>
              <a:t>Bacillus anthracis</a:t>
            </a:r>
            <a:r>
              <a:rPr lang="en-US" dirty="0" smtClean="0"/>
              <a:t>: Anthrax</a:t>
            </a:r>
            <a:endParaRPr lang="en-US" dirty="0"/>
          </a:p>
        </p:txBody>
      </p:sp>
    </p:spTree>
    <p:extLst>
      <p:ext uri="{BB962C8B-B14F-4D97-AF65-F5344CB8AC3E}">
        <p14:creationId xmlns:p14="http://schemas.microsoft.com/office/powerpoint/2010/main" val="185501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4C9F352-4B29-4D44-96F6-E8BB45A1D43C}"/>
              </a:ext>
            </a:extLst>
          </p:cNvPr>
          <p:cNvSpPr>
            <a:spLocks noGrp="1" noChangeArrowheads="1"/>
          </p:cNvSpPr>
          <p:nvPr>
            <p:ph type="title"/>
          </p:nvPr>
        </p:nvSpPr>
        <p:spPr>
          <a:xfrm>
            <a:off x="533400" y="274638"/>
            <a:ext cx="11430000" cy="1277273"/>
          </a:xfrm>
        </p:spPr>
        <p:txBody>
          <a:bodyPr/>
          <a:lstStyle/>
          <a:p>
            <a:pPr algn="l" eaLnBrk="1" hangingPunct="1">
              <a:defRPr/>
            </a:pPr>
            <a:r>
              <a:rPr lang="en-US" b="0" dirty="0"/>
              <a:t>Sentinel Laboratory Procedures for </a:t>
            </a:r>
            <a:r>
              <a:rPr lang="en-US" b="0" i="1" dirty="0"/>
              <a:t>B. anthracis</a:t>
            </a:r>
          </a:p>
        </p:txBody>
      </p:sp>
      <p:sp>
        <p:nvSpPr>
          <p:cNvPr id="41987" name="Rectangle 8">
            <a:extLst>
              <a:ext uri="{FF2B5EF4-FFF2-40B4-BE49-F238E27FC236}">
                <a16:creationId xmlns:a16="http://schemas.microsoft.com/office/drawing/2014/main" id="{DC755F9F-5374-40BF-9AC1-65BE0511CC68}"/>
              </a:ext>
            </a:extLst>
          </p:cNvPr>
          <p:cNvSpPr>
            <a:spLocks noGrp="1" noChangeArrowheads="1"/>
          </p:cNvSpPr>
          <p:nvPr>
            <p:ph idx="1"/>
          </p:nvPr>
        </p:nvSpPr>
        <p:spPr>
          <a:xfrm>
            <a:off x="1752600" y="1371600"/>
            <a:ext cx="8739187" cy="5620000"/>
          </a:xfrm>
        </p:spPr>
        <p:txBody>
          <a:bodyPr/>
          <a:lstStyle/>
          <a:p>
            <a:pPr marL="0" indent="0" eaLnBrk="1" hangingPunct="1">
              <a:buNone/>
              <a:defRPr/>
            </a:pPr>
            <a:r>
              <a:rPr lang="en-US" sz="2800" dirty="0"/>
              <a:t>Gram stain morphology – </a:t>
            </a:r>
            <a:r>
              <a:rPr lang="en-US" sz="2800" b="1" dirty="0"/>
              <a:t>from </a:t>
            </a:r>
            <a:r>
              <a:rPr lang="en-US" sz="2800" b="1" i="1" dirty="0"/>
              <a:t>culture</a:t>
            </a:r>
          </a:p>
          <a:p>
            <a:pPr eaLnBrk="1" hangingPunct="1">
              <a:defRPr/>
            </a:pPr>
            <a:endParaRPr lang="en-US" sz="1600" u="sng" dirty="0"/>
          </a:p>
          <a:p>
            <a:pPr lvl="1" eaLnBrk="1" hangingPunct="1">
              <a:buFont typeface="Arial" panose="020B0604020202020204" pitchFamily="34" charset="0"/>
              <a:buChar char="•"/>
              <a:defRPr/>
            </a:pPr>
            <a:r>
              <a:rPr lang="en-US" sz="2400" dirty="0"/>
              <a:t>Large Gram positive bacilli</a:t>
            </a:r>
          </a:p>
          <a:p>
            <a:pPr lvl="1" eaLnBrk="1" hangingPunct="1">
              <a:buFont typeface="Arial" panose="020B0604020202020204" pitchFamily="34" charset="0"/>
              <a:buChar char="•"/>
              <a:defRPr/>
            </a:pPr>
            <a:endParaRPr lang="en-US" sz="1600" dirty="0"/>
          </a:p>
          <a:p>
            <a:pPr lvl="1" eaLnBrk="1" hangingPunct="1">
              <a:buFont typeface="Arial" panose="020B0604020202020204" pitchFamily="34" charset="0"/>
              <a:buChar char="•"/>
              <a:defRPr/>
            </a:pPr>
            <a:r>
              <a:rPr lang="en-US" sz="2400" dirty="0" err="1"/>
              <a:t>Nonencapsulated</a:t>
            </a:r>
            <a:r>
              <a:rPr lang="en-US" sz="2400" dirty="0"/>
              <a:t>, often in long chains</a:t>
            </a:r>
          </a:p>
          <a:p>
            <a:pPr lvl="1" eaLnBrk="1" hangingPunct="1">
              <a:buFont typeface="Arial" panose="020B0604020202020204" pitchFamily="34" charset="0"/>
              <a:buChar char="•"/>
              <a:defRPr/>
            </a:pPr>
            <a:endParaRPr lang="en-US" sz="1600" dirty="0"/>
          </a:p>
          <a:p>
            <a:pPr lvl="1" eaLnBrk="1" hangingPunct="1">
              <a:buFont typeface="Arial" panose="020B0604020202020204" pitchFamily="34" charset="0"/>
              <a:buChar char="•"/>
              <a:defRPr/>
            </a:pPr>
            <a:r>
              <a:rPr lang="en-US" sz="2400" dirty="0"/>
              <a:t>Cells are more readily decolorized with age</a:t>
            </a:r>
          </a:p>
          <a:p>
            <a:pPr lvl="1" eaLnBrk="1" hangingPunct="1">
              <a:buFont typeface="Arial" panose="020B0604020202020204" pitchFamily="34" charset="0"/>
              <a:buChar char="•"/>
              <a:defRPr/>
            </a:pPr>
            <a:endParaRPr lang="en-US" sz="1600" dirty="0"/>
          </a:p>
          <a:p>
            <a:pPr lvl="1" eaLnBrk="1" hangingPunct="1">
              <a:buFont typeface="Arial" panose="020B0604020202020204" pitchFamily="34" charset="0"/>
              <a:buChar char="•"/>
              <a:defRPr/>
            </a:pPr>
            <a:r>
              <a:rPr lang="en-US" sz="2400" dirty="0">
                <a:sym typeface="Symbol" pitchFamily="18" charset="2"/>
              </a:rPr>
              <a:t>Central to </a:t>
            </a:r>
            <a:r>
              <a:rPr lang="en-US" sz="2400" dirty="0" err="1">
                <a:sym typeface="Symbol" pitchFamily="18" charset="2"/>
              </a:rPr>
              <a:t>subterminal</a:t>
            </a:r>
            <a:r>
              <a:rPr lang="en-US" sz="2400" dirty="0">
                <a:sym typeface="Symbol" pitchFamily="18" charset="2"/>
              </a:rPr>
              <a:t> oval spores, with no swelling of cell</a:t>
            </a:r>
          </a:p>
          <a:p>
            <a:pPr lvl="1" eaLnBrk="1" hangingPunct="1">
              <a:buFont typeface="Arial" panose="020B0604020202020204" pitchFamily="34" charset="0"/>
              <a:buChar char="•"/>
              <a:defRPr/>
            </a:pPr>
            <a:endParaRPr lang="en-US" sz="1600" dirty="0">
              <a:sym typeface="Symbol" pitchFamily="18" charset="2"/>
            </a:endParaRPr>
          </a:p>
          <a:p>
            <a:pPr lvl="1" eaLnBrk="1" hangingPunct="1">
              <a:buFont typeface="Arial" panose="020B0604020202020204" pitchFamily="34" charset="0"/>
              <a:buChar char="•"/>
              <a:defRPr/>
            </a:pPr>
            <a:r>
              <a:rPr lang="en-US" sz="2400" dirty="0">
                <a:sym typeface="Symbol" pitchFamily="18" charset="2"/>
              </a:rPr>
              <a:t>Presence of spores increases with age of culture</a:t>
            </a:r>
            <a:endParaRPr lang="en-US" sz="2400" dirty="0"/>
          </a:p>
          <a:p>
            <a:pPr marL="990600" lvl="1" indent="-533400" eaLnBrk="1" hangingPunct="1">
              <a:buFont typeface="Gill Sans MT" pitchFamily="34" charset="0"/>
              <a:buChar char="›"/>
              <a:defRPr/>
            </a:pPr>
            <a:endParaRPr lang="en-US" dirty="0"/>
          </a:p>
          <a:p>
            <a:pPr marL="990600" lvl="1" indent="-533400" eaLnBrk="1" hangingPunct="1">
              <a:buFont typeface="Lucida Sans Unicode" pitchFamily="34" charset="0"/>
              <a:buChar char="›"/>
              <a:defRPr/>
            </a:pPr>
            <a:endParaRPr lang="en-US" dirty="0"/>
          </a:p>
        </p:txBody>
      </p:sp>
    </p:spTree>
    <p:extLst>
      <p:ext uri="{BB962C8B-B14F-4D97-AF65-F5344CB8AC3E}">
        <p14:creationId xmlns:p14="http://schemas.microsoft.com/office/powerpoint/2010/main" val="1905665847"/>
      </p:ext>
    </p:extLst>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descr="newgram3"/>
          <p:cNvPicPr>
            <a:picLocks noChangeAspect="1" noChangeArrowheads="1"/>
          </p:cNvPicPr>
          <p:nvPr/>
        </p:nvPicPr>
        <p:blipFill>
          <a:blip r:embed="rId3">
            <a:lum bright="-12000" contrast="12000"/>
            <a:extLst>
              <a:ext uri="{28A0092B-C50C-407E-A947-70E740481C1C}">
                <a14:useLocalDpi xmlns:a14="http://schemas.microsoft.com/office/drawing/2010/main" val="0"/>
              </a:ext>
            </a:extLst>
          </a:blip>
          <a:srcRect/>
          <a:stretch>
            <a:fillRect/>
          </a:stretch>
        </p:blipFill>
        <p:spPr bwMode="auto">
          <a:xfrm>
            <a:off x="2546350" y="2236789"/>
            <a:ext cx="5537200" cy="38131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6564" name="Picture 7" descr="Banthracis2C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0289" y="1809750"/>
            <a:ext cx="3119437" cy="3162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537B9491-2BBD-4DA3-917F-30233E0BEAF5}"/>
              </a:ext>
            </a:extLst>
          </p:cNvPr>
          <p:cNvSpPr>
            <a:spLocks noGrp="1" noChangeArrowheads="1"/>
          </p:cNvSpPr>
          <p:nvPr>
            <p:ph type="title"/>
          </p:nvPr>
        </p:nvSpPr>
        <p:spPr>
          <a:xfrm>
            <a:off x="914400" y="274638"/>
            <a:ext cx="10744200" cy="1277273"/>
          </a:xfrm>
        </p:spPr>
        <p:txBody>
          <a:bodyPr/>
          <a:lstStyle/>
          <a:p>
            <a:pPr algn="l" eaLnBrk="1" hangingPunct="1">
              <a:defRPr/>
            </a:pPr>
            <a:r>
              <a:rPr lang="en-US" b="0" dirty="0"/>
              <a:t>Sentinel Laboratory Procedures for </a:t>
            </a:r>
            <a:r>
              <a:rPr lang="en-US" b="0" i="1" dirty="0"/>
              <a:t>B. anthracis</a:t>
            </a:r>
          </a:p>
        </p:txBody>
      </p:sp>
    </p:spTree>
    <p:extLst>
      <p:ext uri="{BB962C8B-B14F-4D97-AF65-F5344CB8AC3E}">
        <p14:creationId xmlns:p14="http://schemas.microsoft.com/office/powerpoint/2010/main" val="35303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DD866F5-F859-4CD3-A79E-EE644AEE41EE}"/>
              </a:ext>
            </a:extLst>
          </p:cNvPr>
          <p:cNvSpPr>
            <a:spLocks noGrp="1" noChangeArrowheads="1"/>
          </p:cNvSpPr>
          <p:nvPr>
            <p:ph type="title"/>
          </p:nvPr>
        </p:nvSpPr>
        <p:spPr>
          <a:xfrm>
            <a:off x="228600" y="274638"/>
            <a:ext cx="10496551" cy="1277273"/>
          </a:xfrm>
        </p:spPr>
        <p:txBody>
          <a:bodyPr/>
          <a:lstStyle/>
          <a:p>
            <a:pPr algn="l" eaLnBrk="1" hangingPunct="1">
              <a:defRPr/>
            </a:pPr>
            <a:r>
              <a:rPr lang="en-US" b="0" dirty="0"/>
              <a:t>Sentinel Laboratory Procedures for </a:t>
            </a:r>
            <a:r>
              <a:rPr lang="en-US" b="0" i="1" dirty="0"/>
              <a:t>B. anthracis</a:t>
            </a:r>
          </a:p>
        </p:txBody>
      </p:sp>
      <p:pic>
        <p:nvPicPr>
          <p:cNvPr id="68611"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92413" y="2600325"/>
            <a:ext cx="4572000" cy="3390900"/>
          </a:xfrm>
        </p:spPr>
      </p:pic>
      <p:pic>
        <p:nvPicPr>
          <p:cNvPr id="68613" name="Picture 8"/>
          <p:cNvPicPr>
            <a:picLocks noChangeAspect="1" noChangeArrowheads="1"/>
          </p:cNvPicPr>
          <p:nvPr/>
        </p:nvPicPr>
        <p:blipFill>
          <a:blip r:embed="rId4">
            <a:extLst>
              <a:ext uri="{28A0092B-C50C-407E-A947-70E740481C1C}">
                <a14:useLocalDpi xmlns:a14="http://schemas.microsoft.com/office/drawing/2010/main" val="0"/>
              </a:ext>
            </a:extLst>
          </a:blip>
          <a:srcRect l="54178" t="45062" r="2226" b="19247"/>
          <a:stretch>
            <a:fillRect/>
          </a:stretch>
        </p:blipFill>
        <p:spPr bwMode="auto">
          <a:xfrm>
            <a:off x="5951538" y="1730375"/>
            <a:ext cx="4083050" cy="3468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938468"/>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77EF5D6-B398-4D11-AA87-1FEBDF59E031}"/>
              </a:ext>
            </a:extLst>
          </p:cNvPr>
          <p:cNvSpPr>
            <a:spLocks noGrp="1" noChangeArrowheads="1"/>
          </p:cNvSpPr>
          <p:nvPr>
            <p:ph type="title"/>
          </p:nvPr>
        </p:nvSpPr>
        <p:spPr>
          <a:xfrm>
            <a:off x="152400" y="274638"/>
            <a:ext cx="10572751" cy="1277273"/>
          </a:xfrm>
        </p:spPr>
        <p:txBody>
          <a:bodyPr/>
          <a:lstStyle/>
          <a:p>
            <a:pPr algn="l" eaLnBrk="1" hangingPunct="1">
              <a:defRPr/>
            </a:pPr>
            <a:r>
              <a:rPr lang="en-US" b="0" dirty="0"/>
              <a:t>Sentinel Laboratory Procedures for </a:t>
            </a:r>
            <a:r>
              <a:rPr lang="en-US" b="0" i="1" dirty="0"/>
              <a:t>B. anthracis</a:t>
            </a:r>
          </a:p>
        </p:txBody>
      </p:sp>
      <p:sp>
        <p:nvSpPr>
          <p:cNvPr id="1150978" name="Rectangle 2">
            <a:extLst>
              <a:ext uri="{FF2B5EF4-FFF2-40B4-BE49-F238E27FC236}">
                <a16:creationId xmlns:a16="http://schemas.microsoft.com/office/drawing/2014/main" id="{00F44B3B-F214-4B9E-A8E1-E799FCEAD371}"/>
              </a:ext>
            </a:extLst>
          </p:cNvPr>
          <p:cNvSpPr>
            <a:spLocks noGrp="1" noChangeArrowheads="1"/>
          </p:cNvSpPr>
          <p:nvPr>
            <p:ph idx="1"/>
          </p:nvPr>
        </p:nvSpPr>
        <p:spPr>
          <a:xfrm>
            <a:off x="1978026" y="1867768"/>
            <a:ext cx="8277225" cy="3773341"/>
          </a:xfrm>
        </p:spPr>
        <p:txBody>
          <a:bodyPr anchor="ctr">
            <a:spAutoFit/>
          </a:bodyPr>
          <a:lstStyle/>
          <a:p>
            <a:pPr eaLnBrk="1" hangingPunct="1">
              <a:buFont typeface="Wingdings" panose="05000000000000000000" pitchFamily="2" charset="2"/>
              <a:buNone/>
              <a:defRPr/>
            </a:pPr>
            <a:r>
              <a:rPr lang="en-US" sz="2800" u="sng" dirty="0"/>
              <a:t>Culture characteristics</a:t>
            </a:r>
          </a:p>
          <a:p>
            <a:pPr eaLnBrk="1" hangingPunct="1">
              <a:defRPr/>
            </a:pPr>
            <a:endParaRPr lang="en-US" sz="1600" dirty="0"/>
          </a:p>
          <a:p>
            <a:pPr lvl="1" eaLnBrk="1" hangingPunct="1">
              <a:buClr>
                <a:schemeClr val="tx1"/>
              </a:buClr>
              <a:defRPr/>
            </a:pPr>
            <a:r>
              <a:rPr lang="en-US" sz="2400" dirty="0"/>
              <a:t>Organism will grow on most routine culture media – BAP, CHOC, but </a:t>
            </a:r>
            <a:r>
              <a:rPr lang="en-US" sz="2400" b="1" dirty="0"/>
              <a:t>NOT</a:t>
            </a:r>
            <a:r>
              <a:rPr lang="en-US" sz="2400" dirty="0"/>
              <a:t> MAC or EMB</a:t>
            </a:r>
          </a:p>
          <a:p>
            <a:pPr lvl="1" eaLnBrk="1" hangingPunct="1">
              <a:buClr>
                <a:schemeClr val="tx1"/>
              </a:buClr>
              <a:defRPr/>
            </a:pPr>
            <a:endParaRPr lang="en-US" sz="2400" dirty="0"/>
          </a:p>
          <a:p>
            <a:pPr lvl="1" eaLnBrk="1" hangingPunct="1">
              <a:buClr>
                <a:schemeClr val="tx1"/>
              </a:buClr>
              <a:defRPr/>
            </a:pPr>
            <a:r>
              <a:rPr lang="en-US" sz="2400" dirty="0"/>
              <a:t>Will grow in routine blood culture systems</a:t>
            </a:r>
          </a:p>
          <a:p>
            <a:pPr lvl="1" eaLnBrk="1" hangingPunct="1">
              <a:buClr>
                <a:schemeClr val="tx1"/>
              </a:buClr>
              <a:defRPr/>
            </a:pPr>
            <a:endParaRPr lang="en-US" sz="2400" dirty="0"/>
          </a:p>
          <a:p>
            <a:pPr lvl="1" eaLnBrk="1" hangingPunct="1">
              <a:buClr>
                <a:schemeClr val="tx1"/>
              </a:buClr>
              <a:defRPr/>
            </a:pPr>
            <a:r>
              <a:rPr lang="en-US" sz="2400" dirty="0"/>
              <a:t>Growth on plate media may be evident as early as 8 hours</a:t>
            </a:r>
          </a:p>
        </p:txBody>
      </p:sp>
    </p:spTree>
    <p:extLst>
      <p:ext uri="{BB962C8B-B14F-4D97-AF65-F5344CB8AC3E}">
        <p14:creationId xmlns:p14="http://schemas.microsoft.com/office/powerpoint/2010/main" val="103717941"/>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4C598F3-5DD1-49A5-B82B-91805C9A1EFA}"/>
              </a:ext>
            </a:extLst>
          </p:cNvPr>
          <p:cNvSpPr>
            <a:spLocks noGrp="1" noChangeArrowheads="1"/>
          </p:cNvSpPr>
          <p:nvPr>
            <p:ph type="title"/>
          </p:nvPr>
        </p:nvSpPr>
        <p:spPr>
          <a:xfrm>
            <a:off x="609600" y="274638"/>
            <a:ext cx="11049000" cy="1277273"/>
          </a:xfrm>
        </p:spPr>
        <p:txBody>
          <a:bodyPr/>
          <a:lstStyle/>
          <a:p>
            <a:pPr algn="l" eaLnBrk="1" hangingPunct="1">
              <a:defRPr/>
            </a:pPr>
            <a:r>
              <a:rPr lang="en-US" b="0" dirty="0"/>
              <a:t>Sentinel Laboratory Procedures for </a:t>
            </a:r>
            <a:r>
              <a:rPr lang="en-US" b="0" i="1" dirty="0"/>
              <a:t>B. anthracis</a:t>
            </a:r>
          </a:p>
        </p:txBody>
      </p:sp>
      <p:sp>
        <p:nvSpPr>
          <p:cNvPr id="47106" name="Rectangle 2">
            <a:extLst>
              <a:ext uri="{FF2B5EF4-FFF2-40B4-BE49-F238E27FC236}">
                <a16:creationId xmlns:a16="http://schemas.microsoft.com/office/drawing/2014/main" id="{961F121D-21DE-4266-8D59-3007D0ED3CC9}"/>
              </a:ext>
            </a:extLst>
          </p:cNvPr>
          <p:cNvSpPr>
            <a:spLocks noGrp="1" noChangeArrowheads="1"/>
          </p:cNvSpPr>
          <p:nvPr>
            <p:ph idx="1"/>
          </p:nvPr>
        </p:nvSpPr>
        <p:spPr>
          <a:xfrm>
            <a:off x="1673225" y="2239856"/>
            <a:ext cx="8947150" cy="3410164"/>
          </a:xfrm>
        </p:spPr>
        <p:txBody>
          <a:bodyPr anchor="ctr">
            <a:spAutoFit/>
          </a:bodyPr>
          <a:lstStyle/>
          <a:p>
            <a:pPr lvl="1" eaLnBrk="1" hangingPunct="1">
              <a:buFont typeface="Wingdings" panose="05000000000000000000" pitchFamily="2" charset="2"/>
              <a:buNone/>
              <a:defRPr/>
            </a:pPr>
            <a:r>
              <a:rPr lang="en-US" sz="2600" u="sng" dirty="0"/>
              <a:t>Colony on BAP @ 35°C, 18-24 hr</a:t>
            </a:r>
          </a:p>
          <a:p>
            <a:pPr eaLnBrk="1" hangingPunct="1">
              <a:defRPr/>
            </a:pPr>
            <a:endParaRPr lang="en-US" sz="1800" dirty="0"/>
          </a:p>
          <a:p>
            <a:pPr lvl="2" eaLnBrk="1" hangingPunct="1">
              <a:buClr>
                <a:schemeClr val="tx1"/>
              </a:buClr>
              <a:buSzPct val="100000"/>
              <a:buFont typeface="Wingdings" panose="05000000000000000000" pitchFamily="2" charset="2"/>
              <a:buChar char="§"/>
              <a:defRPr/>
            </a:pPr>
            <a:r>
              <a:rPr lang="en-US" dirty="0"/>
              <a:t>Flat or slightly raised, white to grey</a:t>
            </a:r>
          </a:p>
          <a:p>
            <a:pPr lvl="2" eaLnBrk="1" hangingPunct="1">
              <a:buClr>
                <a:schemeClr val="tx1"/>
              </a:buClr>
              <a:buSzPct val="100000"/>
              <a:buFont typeface="Wingdings" panose="05000000000000000000" pitchFamily="2" charset="2"/>
              <a:buChar char="§"/>
              <a:defRPr/>
            </a:pPr>
            <a:r>
              <a:rPr lang="en-US" dirty="0"/>
              <a:t>Undulate edge may show curling </a:t>
            </a:r>
            <a:r>
              <a:rPr lang="en-US" dirty="0" smtClean="0"/>
              <a:t>resembling </a:t>
            </a:r>
            <a:r>
              <a:rPr lang="en-US" dirty="0"/>
              <a:t>a Medusa head</a:t>
            </a:r>
          </a:p>
          <a:p>
            <a:pPr lvl="2" eaLnBrk="1" hangingPunct="1">
              <a:buClr>
                <a:schemeClr val="tx1"/>
              </a:buClr>
              <a:buSzPct val="100000"/>
              <a:buFont typeface="Wingdings" panose="05000000000000000000" pitchFamily="2" charset="2"/>
              <a:buChar char="§"/>
              <a:defRPr/>
            </a:pPr>
            <a:r>
              <a:rPr lang="en-US" dirty="0"/>
              <a:t>Surface has “ground glass” appearance</a:t>
            </a:r>
          </a:p>
          <a:p>
            <a:pPr lvl="2" eaLnBrk="1" hangingPunct="1">
              <a:buClr>
                <a:schemeClr val="tx1"/>
              </a:buClr>
              <a:buSzPct val="100000"/>
              <a:buFont typeface="Wingdings" panose="05000000000000000000" pitchFamily="2" charset="2"/>
              <a:buChar char="§"/>
              <a:defRPr/>
            </a:pPr>
            <a:r>
              <a:rPr lang="en-US" dirty="0"/>
              <a:t>Tenacious or sticky consistency</a:t>
            </a:r>
            <a:endParaRPr lang="en-US" sz="1400" u="sng" dirty="0"/>
          </a:p>
          <a:p>
            <a:pPr lvl="2" eaLnBrk="1" hangingPunct="1">
              <a:buClr>
                <a:schemeClr val="tx1"/>
              </a:buClr>
              <a:buSzPct val="100000"/>
              <a:buFont typeface="Wingdings" panose="05000000000000000000" pitchFamily="2" charset="2"/>
              <a:buChar char="§"/>
              <a:defRPr/>
            </a:pPr>
            <a:r>
              <a:rPr lang="en-US" i="1" dirty="0"/>
              <a:t>B. anthracis</a:t>
            </a:r>
            <a:r>
              <a:rPr lang="en-US" dirty="0"/>
              <a:t> is non-hemolytic </a:t>
            </a:r>
          </a:p>
        </p:txBody>
      </p:sp>
    </p:spTree>
    <p:extLst>
      <p:ext uri="{BB962C8B-B14F-4D97-AF65-F5344CB8AC3E}">
        <p14:creationId xmlns:p14="http://schemas.microsoft.com/office/powerpoint/2010/main" val="3186722189"/>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2"/>
          <p:cNvGraphicFramePr>
            <a:graphicFrameLocks noChangeAspect="1"/>
          </p:cNvGraphicFramePr>
          <p:nvPr/>
        </p:nvGraphicFramePr>
        <p:xfrm>
          <a:off x="2205038" y="2249488"/>
          <a:ext cx="3657600" cy="4025900"/>
        </p:xfrm>
        <a:graphic>
          <a:graphicData uri="http://schemas.openxmlformats.org/presentationml/2006/ole">
            <mc:AlternateContent xmlns:mc="http://schemas.openxmlformats.org/markup-compatibility/2006">
              <mc:Choice xmlns:v="urn:schemas-microsoft-com:vml" Requires="v">
                <p:oleObj spid="_x0000_s26635" name="Photo Editor Photo" r:id="rId4" imgW="2362530" imgH="2600000" progId="">
                  <p:embed/>
                </p:oleObj>
              </mc:Choice>
              <mc:Fallback>
                <p:oleObj name="Photo Editor Photo" r:id="rId4" imgW="2362530" imgH="2600000" progId="">
                  <p:embed/>
                  <p:pic>
                    <p:nvPicPr>
                      <p:cNvPr id="7475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5038" y="2249488"/>
                        <a:ext cx="3657600" cy="4025900"/>
                      </a:xfrm>
                      <a:prstGeom prst="rect">
                        <a:avLst/>
                      </a:prstGeom>
                      <a:noFill/>
                      <a:ln w="2857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4755" name="Picture 4" descr="Banthracis1C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2513" y="1760539"/>
            <a:ext cx="4640262" cy="336073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4756" name="Picture 5" descr="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9276" y="4105276"/>
            <a:ext cx="3008313" cy="230981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84106" name="Rectangle 10">
            <a:extLst>
              <a:ext uri="{FF2B5EF4-FFF2-40B4-BE49-F238E27FC236}">
                <a16:creationId xmlns:a16="http://schemas.microsoft.com/office/drawing/2014/main" id="{0356ECBA-A89E-4B14-A039-B2F286BFB759}"/>
              </a:ext>
            </a:extLst>
          </p:cNvPr>
          <p:cNvSpPr>
            <a:spLocks noChangeArrowheads="1"/>
          </p:cNvSpPr>
          <p:nvPr/>
        </p:nvSpPr>
        <p:spPr bwMode="auto">
          <a:xfrm>
            <a:off x="3797300" y="1257300"/>
            <a:ext cx="1308100" cy="457200"/>
          </a:xfrm>
          <a:prstGeom prst="rect">
            <a:avLst/>
          </a:prstGeom>
          <a:noFill/>
          <a:ln w="9525" algn="ctr">
            <a:noFill/>
            <a:miter lim="800000"/>
            <a:headEnd/>
            <a:tailEnd/>
          </a:ln>
          <a:effectLst/>
        </p:spPr>
        <p:txBody>
          <a:bodyPr wrap="none" lIns="0" rIns="0" anchor="ct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74759" name="Text Box 14"/>
          <p:cNvSpPr txBox="1">
            <a:spLocks noChangeArrowheads="1"/>
          </p:cNvSpPr>
          <p:nvPr/>
        </p:nvSpPr>
        <p:spPr bwMode="auto">
          <a:xfrm>
            <a:off x="8042276" y="5373688"/>
            <a:ext cx="27590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i="1" baseline="-25000">
                <a:solidFill>
                  <a:srgbClr val="FFFFFF"/>
                </a:solidFill>
                <a:cs typeface="Arial" panose="020B0604020202020204" pitchFamily="34" charset="0"/>
              </a:rPr>
              <a:t>B. anthracis</a:t>
            </a:r>
            <a:r>
              <a:rPr lang="en-US" altLang="en-US" sz="2800" baseline="-25000">
                <a:solidFill>
                  <a:srgbClr val="FFFFFF"/>
                </a:solidFill>
                <a:cs typeface="Arial" panose="020B0604020202020204" pitchFamily="34" charset="0"/>
              </a:rPr>
              <a:t> on sheep blood agar @35C for 18 hrs</a:t>
            </a:r>
          </a:p>
        </p:txBody>
      </p:sp>
      <p:sp>
        <p:nvSpPr>
          <p:cNvPr id="10" name="Rectangle 7">
            <a:extLst>
              <a:ext uri="{FF2B5EF4-FFF2-40B4-BE49-F238E27FC236}">
                <a16:creationId xmlns:a16="http://schemas.microsoft.com/office/drawing/2014/main" id="{E6C3A1C0-D1BC-46E5-8959-65A4194206DA}"/>
              </a:ext>
            </a:extLst>
          </p:cNvPr>
          <p:cNvSpPr>
            <a:spLocks noGrp="1" noChangeArrowheads="1"/>
          </p:cNvSpPr>
          <p:nvPr>
            <p:ph type="title"/>
          </p:nvPr>
        </p:nvSpPr>
        <p:spPr>
          <a:xfrm>
            <a:off x="762000" y="274638"/>
            <a:ext cx="10668000" cy="1277273"/>
          </a:xfrm>
        </p:spPr>
        <p:txBody>
          <a:bodyPr/>
          <a:lstStyle/>
          <a:p>
            <a:pPr algn="l" eaLnBrk="1" hangingPunct="1">
              <a:defRPr/>
            </a:pPr>
            <a:r>
              <a:rPr lang="en-US" b="0" dirty="0"/>
              <a:t>Sentinel Laboratory Procedures for </a:t>
            </a:r>
            <a:r>
              <a:rPr lang="en-US" b="0" i="1" dirty="0"/>
              <a:t>B. anthracis</a:t>
            </a:r>
          </a:p>
        </p:txBody>
      </p:sp>
    </p:spTree>
    <p:extLst>
      <p:ext uri="{BB962C8B-B14F-4D97-AF65-F5344CB8AC3E}">
        <p14:creationId xmlns:p14="http://schemas.microsoft.com/office/powerpoint/2010/main" val="240388623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p:cNvGraphicFramePr>
            <a:graphicFrameLocks noChangeAspect="1"/>
          </p:cNvGraphicFramePr>
          <p:nvPr/>
        </p:nvGraphicFramePr>
        <p:xfrm>
          <a:off x="4724400" y="1905000"/>
          <a:ext cx="5829300" cy="3429000"/>
        </p:xfrm>
        <a:graphic>
          <a:graphicData uri="http://schemas.openxmlformats.org/presentationml/2006/ole">
            <mc:AlternateContent xmlns:mc="http://schemas.openxmlformats.org/markup-compatibility/2006">
              <mc:Choice xmlns:v="urn:schemas-microsoft-com:vml" Requires="v">
                <p:oleObj spid="_x0000_s27659" name="Photo Editor Photo" r:id="rId4" imgW="4315427" imgH="2505425" progId="">
                  <p:embed/>
                </p:oleObj>
              </mc:Choice>
              <mc:Fallback>
                <p:oleObj name="Photo Editor Photo" r:id="rId4" imgW="4315427" imgH="2505425" progId="">
                  <p:embed/>
                  <p:pic>
                    <p:nvPicPr>
                      <p:cNvPr id="7680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905000"/>
                        <a:ext cx="5829300" cy="3429000"/>
                      </a:xfrm>
                      <a:prstGeom prst="rect">
                        <a:avLst/>
                      </a:prstGeom>
                      <a:noFill/>
                      <a:ln w="2857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6803" name="Picture 4" descr="PHIL_1898_lor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814" y="3009900"/>
            <a:ext cx="4719637" cy="332898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081D6D24-5E4C-4933-B637-3F77C1126FB0}"/>
              </a:ext>
            </a:extLst>
          </p:cNvPr>
          <p:cNvSpPr>
            <a:spLocks noGrp="1" noChangeArrowheads="1"/>
          </p:cNvSpPr>
          <p:nvPr>
            <p:ph type="title"/>
          </p:nvPr>
        </p:nvSpPr>
        <p:spPr>
          <a:xfrm>
            <a:off x="990600" y="274638"/>
            <a:ext cx="10515600" cy="1277273"/>
          </a:xfrm>
        </p:spPr>
        <p:txBody>
          <a:bodyPr/>
          <a:lstStyle/>
          <a:p>
            <a:pPr algn="l" eaLnBrk="1" hangingPunct="1">
              <a:defRPr/>
            </a:pPr>
            <a:r>
              <a:rPr lang="en-US" b="0" dirty="0"/>
              <a:t>Sentinel Laboratory Procedures for </a:t>
            </a:r>
            <a:r>
              <a:rPr lang="en-US" b="0" i="1" dirty="0"/>
              <a:t>B. anthracis</a:t>
            </a:r>
          </a:p>
        </p:txBody>
      </p:sp>
    </p:spTree>
    <p:extLst>
      <p:ext uri="{BB962C8B-B14F-4D97-AF65-F5344CB8AC3E}">
        <p14:creationId xmlns:p14="http://schemas.microsoft.com/office/powerpoint/2010/main" val="89453198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8"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422401"/>
            <a:ext cx="6135688"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 Box 7"/>
          <p:cNvSpPr txBox="1">
            <a:spLocks noChangeArrowheads="1"/>
          </p:cNvSpPr>
          <p:nvPr/>
        </p:nvSpPr>
        <p:spPr bwMode="auto">
          <a:xfrm>
            <a:off x="2609850" y="3352800"/>
            <a:ext cx="152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endParaRPr lang="en-US" altLang="en-US" b="1">
              <a:solidFill>
                <a:srgbClr val="003399"/>
              </a:solidFill>
              <a:latin typeface="Lucida Sans Unicode" panose="020B0602030504020204" pitchFamily="34" charset="0"/>
              <a:cs typeface="Arial" panose="020B0604020202020204" pitchFamily="34" charset="0"/>
            </a:endParaRPr>
          </a:p>
        </p:txBody>
      </p:sp>
      <p:sp>
        <p:nvSpPr>
          <p:cNvPr id="78852" name="Text Box 8"/>
          <p:cNvSpPr txBox="1">
            <a:spLocks noChangeArrowheads="1"/>
          </p:cNvSpPr>
          <p:nvPr/>
        </p:nvSpPr>
        <p:spPr bwMode="auto">
          <a:xfrm>
            <a:off x="9105900" y="3790950"/>
            <a:ext cx="152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endParaRPr lang="en-US" altLang="en-US" b="1">
              <a:solidFill>
                <a:srgbClr val="003399"/>
              </a:solidFill>
              <a:latin typeface="Lucida Sans Unicode" panose="020B0602030504020204" pitchFamily="34" charset="0"/>
              <a:cs typeface="Arial" panose="020B0604020202020204" pitchFamily="34" charset="0"/>
            </a:endParaRPr>
          </a:p>
        </p:txBody>
      </p:sp>
      <p:sp>
        <p:nvSpPr>
          <p:cNvPr id="78853" name="Text Box 9"/>
          <p:cNvSpPr txBox="1">
            <a:spLocks noChangeArrowheads="1"/>
          </p:cNvSpPr>
          <p:nvPr/>
        </p:nvSpPr>
        <p:spPr bwMode="auto">
          <a:xfrm>
            <a:off x="1219200" y="4315619"/>
            <a:ext cx="14993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Aft>
                <a:spcPct val="0"/>
              </a:spcAft>
              <a:buSzTx/>
              <a:buNone/>
            </a:pPr>
            <a:r>
              <a:rPr lang="en-US" altLang="en-US" sz="2400" i="1" dirty="0">
                <a:solidFill>
                  <a:srgbClr val="000000"/>
                </a:solidFill>
                <a:cs typeface="Arial" panose="020B0604020202020204" pitchFamily="34" charset="0"/>
              </a:rPr>
              <a:t>B. cereus</a:t>
            </a:r>
          </a:p>
        </p:txBody>
      </p:sp>
      <p:sp>
        <p:nvSpPr>
          <p:cNvPr id="78854" name="Text Box 10"/>
          <p:cNvSpPr txBox="1">
            <a:spLocks noChangeArrowheads="1"/>
          </p:cNvSpPr>
          <p:nvPr/>
        </p:nvSpPr>
        <p:spPr bwMode="auto">
          <a:xfrm>
            <a:off x="9754394" y="4163219"/>
            <a:ext cx="22090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Aft>
                <a:spcPct val="0"/>
              </a:spcAft>
              <a:buSzTx/>
              <a:buNone/>
            </a:pPr>
            <a:r>
              <a:rPr lang="en-US" altLang="en-US" sz="2800" i="1" dirty="0">
                <a:solidFill>
                  <a:srgbClr val="000000"/>
                </a:solidFill>
                <a:cs typeface="Arial" panose="020B0604020202020204" pitchFamily="34" charset="0"/>
              </a:rPr>
              <a:t>B. </a:t>
            </a:r>
            <a:r>
              <a:rPr lang="en-US" altLang="en-US" sz="2800" i="1" dirty="0" err="1">
                <a:solidFill>
                  <a:srgbClr val="000000"/>
                </a:solidFill>
                <a:cs typeface="Arial" panose="020B0604020202020204" pitchFamily="34" charset="0"/>
              </a:rPr>
              <a:t>anthracis</a:t>
            </a:r>
            <a:endParaRPr lang="en-US" altLang="en-US" sz="2800" i="1" dirty="0">
              <a:solidFill>
                <a:srgbClr val="000000"/>
              </a:solidFill>
              <a:cs typeface="Arial" panose="020B0604020202020204" pitchFamily="34" charset="0"/>
            </a:endParaRPr>
          </a:p>
        </p:txBody>
      </p:sp>
      <p:pic>
        <p:nvPicPr>
          <p:cNvPr id="78856" name="Picture 19" descr="anthraxhem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7338" y="3190875"/>
            <a:ext cx="31305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Text Box 20"/>
          <p:cNvSpPr txBox="1">
            <a:spLocks noChangeArrowheads="1"/>
          </p:cNvSpPr>
          <p:nvPr/>
        </p:nvSpPr>
        <p:spPr bwMode="auto">
          <a:xfrm>
            <a:off x="872259" y="1217405"/>
            <a:ext cx="3829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3600" baseline="-25000" dirty="0">
                <a:cs typeface="Arial" panose="020B0604020202020204" pitchFamily="34" charset="0"/>
              </a:rPr>
              <a:t>Growth on sheep blood agar after 18 </a:t>
            </a:r>
            <a:r>
              <a:rPr lang="en-US" altLang="en-US" sz="3600" baseline="-25000" dirty="0" err="1">
                <a:cs typeface="Arial" panose="020B0604020202020204" pitchFamily="34" charset="0"/>
              </a:rPr>
              <a:t>hrs</a:t>
            </a:r>
            <a:r>
              <a:rPr lang="en-US" altLang="en-US" sz="3600" baseline="-25000" dirty="0">
                <a:cs typeface="Arial" panose="020B0604020202020204" pitchFamily="34" charset="0"/>
              </a:rPr>
              <a:t> @35C </a:t>
            </a:r>
          </a:p>
        </p:txBody>
      </p:sp>
      <p:sp>
        <p:nvSpPr>
          <p:cNvPr id="13" name="Rectangle 7">
            <a:extLst>
              <a:ext uri="{FF2B5EF4-FFF2-40B4-BE49-F238E27FC236}">
                <a16:creationId xmlns:a16="http://schemas.microsoft.com/office/drawing/2014/main" id="{34C941CC-E659-4FDA-92F3-3526D42469DC}"/>
              </a:ext>
            </a:extLst>
          </p:cNvPr>
          <p:cNvSpPr>
            <a:spLocks noGrp="1" noChangeArrowheads="1"/>
          </p:cNvSpPr>
          <p:nvPr>
            <p:ph type="title"/>
          </p:nvPr>
        </p:nvSpPr>
        <p:spPr>
          <a:xfrm>
            <a:off x="685800" y="274638"/>
            <a:ext cx="10972800" cy="1277273"/>
          </a:xfrm>
        </p:spPr>
        <p:txBody>
          <a:bodyPr/>
          <a:lstStyle/>
          <a:p>
            <a:pPr algn="l" eaLnBrk="1" hangingPunct="1">
              <a:defRPr/>
            </a:pPr>
            <a:r>
              <a:rPr lang="en-US" b="0" dirty="0"/>
              <a:t>Sentinel Laboratory Procedures for </a:t>
            </a:r>
            <a:r>
              <a:rPr lang="en-US" b="0" i="1" dirty="0"/>
              <a:t>B. anthracis</a:t>
            </a:r>
          </a:p>
        </p:txBody>
      </p:sp>
    </p:spTree>
    <p:extLst>
      <p:ext uri="{BB962C8B-B14F-4D97-AF65-F5344CB8AC3E}">
        <p14:creationId xmlns:p14="http://schemas.microsoft.com/office/powerpoint/2010/main" val="2790898238"/>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4940847-695E-4270-8A99-7001C6CE4C6E}"/>
              </a:ext>
            </a:extLst>
          </p:cNvPr>
          <p:cNvSpPr>
            <a:spLocks noGrp="1" noChangeArrowheads="1"/>
          </p:cNvSpPr>
          <p:nvPr>
            <p:ph type="title"/>
          </p:nvPr>
        </p:nvSpPr>
        <p:spPr>
          <a:xfrm>
            <a:off x="990600" y="381000"/>
            <a:ext cx="7596187" cy="661720"/>
          </a:xfrm>
        </p:spPr>
        <p:txBody>
          <a:bodyPr/>
          <a:lstStyle/>
          <a:p>
            <a:pPr algn="l" eaLnBrk="1" hangingPunct="1">
              <a:defRPr/>
            </a:pPr>
            <a:r>
              <a:rPr lang="en-US" b="0" dirty="0" smtClean="0"/>
              <a:t>Screening Tests: Motility</a:t>
            </a:r>
            <a:endParaRPr lang="en-US" b="0" i="1" dirty="0"/>
          </a:p>
        </p:txBody>
      </p:sp>
      <p:sp>
        <p:nvSpPr>
          <p:cNvPr id="50178" name="Rectangle 3">
            <a:extLst>
              <a:ext uri="{FF2B5EF4-FFF2-40B4-BE49-F238E27FC236}">
                <a16:creationId xmlns:a16="http://schemas.microsoft.com/office/drawing/2014/main" id="{094521E7-3324-4467-AE7C-EA1BD38F382A}"/>
              </a:ext>
            </a:extLst>
          </p:cNvPr>
          <p:cNvSpPr>
            <a:spLocks noGrp="1" noChangeArrowheads="1"/>
          </p:cNvSpPr>
          <p:nvPr>
            <p:ph idx="1"/>
          </p:nvPr>
        </p:nvSpPr>
        <p:spPr>
          <a:xfrm>
            <a:off x="1903413" y="2420889"/>
            <a:ext cx="8382000" cy="2308324"/>
          </a:xfrm>
        </p:spPr>
        <p:txBody>
          <a:bodyPr anchor="ctr">
            <a:spAutoFit/>
          </a:bodyPr>
          <a:lstStyle/>
          <a:p>
            <a:pPr lvl="1" eaLnBrk="1" hangingPunct="1">
              <a:buClr>
                <a:schemeClr val="tx1"/>
              </a:buClr>
              <a:buFont typeface="Arial" panose="020B0604020202020204" pitchFamily="34" charset="0"/>
              <a:buChar char="•"/>
              <a:defRPr/>
            </a:pPr>
            <a:r>
              <a:rPr lang="en-US" sz="2400" dirty="0" smtClean="0"/>
              <a:t>Motility </a:t>
            </a:r>
            <a:r>
              <a:rPr lang="en-US" sz="2400" dirty="0"/>
              <a:t>can be detected by microscopic wet preparation (using TSB)—not recommended due to safety concerns and difficulty interpreting.</a:t>
            </a:r>
          </a:p>
          <a:p>
            <a:pPr lvl="1" eaLnBrk="1" hangingPunct="1">
              <a:buClr>
                <a:schemeClr val="tx1"/>
              </a:buClr>
              <a:buFont typeface="Arial" panose="020B0604020202020204" pitchFamily="34" charset="0"/>
              <a:buChar char="•"/>
              <a:defRPr/>
            </a:pPr>
            <a:endParaRPr lang="en-US" sz="1600" dirty="0"/>
          </a:p>
          <a:p>
            <a:pPr lvl="1" eaLnBrk="1" hangingPunct="1">
              <a:buClr>
                <a:schemeClr val="tx1"/>
              </a:buClr>
              <a:buFont typeface="Arial" panose="020B0604020202020204" pitchFamily="34" charset="0"/>
              <a:buChar char="•"/>
              <a:defRPr/>
            </a:pPr>
            <a:r>
              <a:rPr lang="en-US" sz="2400" dirty="0"/>
              <a:t>Motility test medium is more reliable but results take longer</a:t>
            </a:r>
            <a:endParaRPr lang="en-US" sz="2400" i="1" dirty="0"/>
          </a:p>
        </p:txBody>
      </p:sp>
    </p:spTree>
    <p:extLst>
      <p:ext uri="{BB962C8B-B14F-4D97-AF65-F5344CB8AC3E}">
        <p14:creationId xmlns:p14="http://schemas.microsoft.com/office/powerpoint/2010/main" val="648569997"/>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946" name="Object 3"/>
          <p:cNvGraphicFramePr>
            <a:graphicFrameLocks noChangeAspect="1"/>
          </p:cNvGraphicFramePr>
          <p:nvPr/>
        </p:nvGraphicFramePr>
        <p:xfrm>
          <a:off x="3987800" y="1866900"/>
          <a:ext cx="3822700" cy="4064000"/>
        </p:xfrm>
        <a:graphic>
          <a:graphicData uri="http://schemas.openxmlformats.org/presentationml/2006/ole">
            <mc:AlternateContent xmlns:mc="http://schemas.openxmlformats.org/markup-compatibility/2006">
              <mc:Choice xmlns:v="urn:schemas-microsoft-com:vml" Requires="v">
                <p:oleObj spid="_x0000_s30731" name="Image" r:id="rId4" imgW="10585245" imgH="11258736" progId="">
                  <p:embed/>
                </p:oleObj>
              </mc:Choice>
              <mc:Fallback>
                <p:oleObj name="Image" r:id="rId4" imgW="10585245" imgH="11258736" progId="">
                  <p:embed/>
                  <p:pic>
                    <p:nvPicPr>
                      <p:cNvPr id="8294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1866900"/>
                        <a:ext cx="38227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948" name="Text Box 8"/>
          <p:cNvSpPr txBox="1">
            <a:spLocks noChangeArrowheads="1"/>
          </p:cNvSpPr>
          <p:nvPr/>
        </p:nvSpPr>
        <p:spPr bwMode="auto">
          <a:xfrm>
            <a:off x="2349501" y="3355976"/>
            <a:ext cx="17430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baseline="-25000" dirty="0">
                <a:cs typeface="Arial" panose="020B0604020202020204" pitchFamily="34" charset="0"/>
              </a:rPr>
              <a:t>Positive</a:t>
            </a:r>
          </a:p>
          <a:p>
            <a:pPr eaLnBrk="0" fontAlgn="base" hangingPunct="0">
              <a:spcBef>
                <a:spcPct val="0"/>
              </a:spcBef>
              <a:spcAft>
                <a:spcPct val="0"/>
              </a:spcAft>
              <a:buClrTx/>
              <a:buSzTx/>
              <a:buNone/>
            </a:pPr>
            <a:r>
              <a:rPr lang="en-US" altLang="en-US" sz="2800" baseline="-25000" dirty="0">
                <a:cs typeface="Arial" panose="020B0604020202020204" pitchFamily="34" charset="0"/>
              </a:rPr>
              <a:t>(</a:t>
            </a:r>
            <a:r>
              <a:rPr lang="en-US" altLang="en-US" sz="2800" i="1" baseline="-25000" dirty="0">
                <a:cs typeface="Arial" panose="020B0604020202020204" pitchFamily="34" charset="0"/>
              </a:rPr>
              <a:t>B. </a:t>
            </a:r>
            <a:r>
              <a:rPr lang="en-US" altLang="en-US" sz="2800" i="1" baseline="-25000" dirty="0" smtClean="0">
                <a:cs typeface="Arial" panose="020B0604020202020204" pitchFamily="34" charset="0"/>
              </a:rPr>
              <a:t>cereus)</a:t>
            </a:r>
            <a:r>
              <a:rPr lang="en-US" altLang="en-US" sz="2800" baseline="-25000" dirty="0" smtClean="0">
                <a:solidFill>
                  <a:srgbClr val="FFFFFF"/>
                </a:solidFill>
                <a:cs typeface="Arial" panose="020B0604020202020204" pitchFamily="34" charset="0"/>
              </a:rPr>
              <a:t>)</a:t>
            </a:r>
            <a:endParaRPr lang="en-US" altLang="en-US" sz="2800" baseline="-25000" dirty="0">
              <a:solidFill>
                <a:srgbClr val="FFFFFF"/>
              </a:solidFill>
              <a:cs typeface="Arial" panose="020B0604020202020204" pitchFamily="34" charset="0"/>
            </a:endParaRPr>
          </a:p>
        </p:txBody>
      </p:sp>
      <p:sp>
        <p:nvSpPr>
          <p:cNvPr id="82949" name="Text Box 9"/>
          <p:cNvSpPr txBox="1">
            <a:spLocks noChangeArrowheads="1"/>
          </p:cNvSpPr>
          <p:nvPr/>
        </p:nvSpPr>
        <p:spPr bwMode="auto">
          <a:xfrm>
            <a:off x="8216901" y="3355976"/>
            <a:ext cx="17430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baseline="-25000" dirty="0">
                <a:cs typeface="Arial" panose="020B0604020202020204" pitchFamily="34" charset="0"/>
              </a:rPr>
              <a:t>Negative</a:t>
            </a:r>
          </a:p>
          <a:p>
            <a:pPr eaLnBrk="0" fontAlgn="base" hangingPunct="0">
              <a:spcBef>
                <a:spcPct val="0"/>
              </a:spcBef>
              <a:spcAft>
                <a:spcPct val="0"/>
              </a:spcAft>
              <a:buClrTx/>
              <a:buSzTx/>
              <a:buNone/>
            </a:pPr>
            <a:r>
              <a:rPr lang="en-US" altLang="en-US" sz="2800" baseline="-25000" dirty="0">
                <a:cs typeface="Arial" panose="020B0604020202020204" pitchFamily="34" charset="0"/>
              </a:rPr>
              <a:t>(</a:t>
            </a:r>
            <a:r>
              <a:rPr lang="en-US" altLang="en-US" sz="2800" i="1" baseline="-25000" dirty="0">
                <a:cs typeface="Arial" panose="020B0604020202020204" pitchFamily="34" charset="0"/>
              </a:rPr>
              <a:t>B. </a:t>
            </a:r>
            <a:r>
              <a:rPr lang="en-US" altLang="en-US" sz="2800" i="1" baseline="-25000" dirty="0" err="1">
                <a:cs typeface="Arial" panose="020B0604020202020204" pitchFamily="34" charset="0"/>
              </a:rPr>
              <a:t>anthracis</a:t>
            </a:r>
            <a:r>
              <a:rPr lang="en-US" altLang="en-US" sz="2800" baseline="-25000" dirty="0">
                <a:solidFill>
                  <a:srgbClr val="FFFFFF"/>
                </a:solidFill>
                <a:cs typeface="Arial" panose="020B0604020202020204" pitchFamily="34" charset="0"/>
              </a:rPr>
              <a:t>)</a:t>
            </a:r>
          </a:p>
        </p:txBody>
      </p:sp>
      <p:sp>
        <p:nvSpPr>
          <p:cNvPr id="7" name="Rectangle 7">
            <a:extLst>
              <a:ext uri="{FF2B5EF4-FFF2-40B4-BE49-F238E27FC236}">
                <a16:creationId xmlns:a16="http://schemas.microsoft.com/office/drawing/2014/main" id="{30CF16E5-A9F1-44EC-B636-6817CC13577B}"/>
              </a:ext>
            </a:extLst>
          </p:cNvPr>
          <p:cNvSpPr txBox="1">
            <a:spLocks noChangeArrowheads="1"/>
          </p:cNvSpPr>
          <p:nvPr/>
        </p:nvSpPr>
        <p:spPr>
          <a:xfrm>
            <a:off x="609600" y="274638"/>
            <a:ext cx="11201400" cy="1143000"/>
          </a:xfrm>
          <a:prstGeom prst="rect">
            <a:avLst/>
          </a:prstGeom>
        </p:spPr>
        <p:txBody>
          <a:bodyPr anchor="ctr"/>
          <a:lstStyle/>
          <a:p>
            <a:pPr fontAlgn="base">
              <a:spcBef>
                <a:spcPct val="0"/>
              </a:spcBef>
              <a:spcAft>
                <a:spcPct val="0"/>
              </a:spcAft>
              <a:defRPr/>
            </a:pPr>
            <a:r>
              <a:rPr lang="en-US" sz="4000" kern="0" dirty="0">
                <a:solidFill>
                  <a:srgbClr val="00A0AF"/>
                </a:solidFill>
                <a:latin typeface="+mj-lt"/>
                <a:cs typeface="Arial" panose="020B0604020202020204" pitchFamily="34" charset="0"/>
              </a:rPr>
              <a:t>Sentinel Laboratory Procedures for </a:t>
            </a:r>
            <a:r>
              <a:rPr lang="en-US" sz="4000" i="1" kern="0" dirty="0">
                <a:solidFill>
                  <a:srgbClr val="00A0AF"/>
                </a:solidFill>
                <a:latin typeface="+mj-lt"/>
                <a:cs typeface="Arial" panose="020B0604020202020204" pitchFamily="34" charset="0"/>
              </a:rPr>
              <a:t>B. </a:t>
            </a:r>
            <a:r>
              <a:rPr lang="en-US" sz="4000" i="1" kern="0" dirty="0" err="1">
                <a:solidFill>
                  <a:srgbClr val="00A0AF"/>
                </a:solidFill>
                <a:latin typeface="+mj-lt"/>
                <a:cs typeface="Arial" panose="020B0604020202020204" pitchFamily="34" charset="0"/>
              </a:rPr>
              <a:t>anthracis</a:t>
            </a:r>
            <a:endParaRPr lang="en-US" sz="4000" i="1" kern="0" dirty="0">
              <a:solidFill>
                <a:srgbClr val="00A0AF"/>
              </a:solidFill>
              <a:latin typeface="+mj-lt"/>
              <a:cs typeface="Arial" panose="020B0604020202020204" pitchFamily="34" charset="0"/>
            </a:endParaRPr>
          </a:p>
        </p:txBody>
      </p:sp>
    </p:spTree>
    <p:extLst>
      <p:ext uri="{BB962C8B-B14F-4D97-AF65-F5344CB8AC3E}">
        <p14:creationId xmlns:p14="http://schemas.microsoft.com/office/powerpoint/2010/main" val="2065889345"/>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49451-7A48-4944-BFB1-4E93785069B2}"/>
              </a:ext>
            </a:extLst>
          </p:cNvPr>
          <p:cNvSpPr>
            <a:spLocks noGrp="1"/>
          </p:cNvSpPr>
          <p:nvPr>
            <p:ph type="title"/>
          </p:nvPr>
        </p:nvSpPr>
        <p:spPr/>
        <p:txBody>
          <a:bodyPr/>
          <a:lstStyle/>
          <a:p>
            <a:pPr>
              <a:defRPr/>
            </a:pPr>
            <a:r>
              <a:rPr lang="en-US" dirty="0"/>
              <a:t>Anthrax and Bioterrorism </a:t>
            </a:r>
          </a:p>
        </p:txBody>
      </p:sp>
      <p:sp>
        <p:nvSpPr>
          <p:cNvPr id="3" name="Content Placeholder 2">
            <a:extLst>
              <a:ext uri="{FF2B5EF4-FFF2-40B4-BE49-F238E27FC236}">
                <a16:creationId xmlns:a16="http://schemas.microsoft.com/office/drawing/2014/main" id="{7E8FE113-177C-410F-8E91-FE6091C80A3B}"/>
              </a:ext>
            </a:extLst>
          </p:cNvPr>
          <p:cNvSpPr>
            <a:spLocks noGrp="1"/>
          </p:cNvSpPr>
          <p:nvPr>
            <p:ph idx="1"/>
          </p:nvPr>
        </p:nvSpPr>
        <p:spPr>
          <a:xfrm>
            <a:off x="1498600" y="1816101"/>
            <a:ext cx="9258300" cy="4081117"/>
          </a:xfrm>
        </p:spPr>
        <p:txBody>
          <a:bodyPr/>
          <a:lstStyle/>
          <a:p>
            <a:pPr>
              <a:defRPr/>
            </a:pPr>
            <a:r>
              <a:rPr lang="en-US" sz="2400" dirty="0"/>
              <a:t>The use of </a:t>
            </a:r>
            <a:r>
              <a:rPr lang="en-US" sz="2400" i="1" dirty="0"/>
              <a:t>B. anthracis </a:t>
            </a:r>
            <a:r>
              <a:rPr lang="en-US" sz="2400" dirty="0"/>
              <a:t>as a bioterrorism agent to inflict disease and </a:t>
            </a:r>
            <a:r>
              <a:rPr lang="en-US" sz="2400" dirty="0" smtClean="0"/>
              <a:t>death has occurred for </a:t>
            </a:r>
            <a:r>
              <a:rPr lang="en-US" sz="2400" dirty="0"/>
              <a:t>centuries. </a:t>
            </a:r>
          </a:p>
          <a:p>
            <a:pPr>
              <a:defRPr/>
            </a:pPr>
            <a:r>
              <a:rPr lang="en-US" sz="2400" dirty="0"/>
              <a:t>Used by many countries, primarily for military purposes in the conduct of biowarfare. </a:t>
            </a:r>
          </a:p>
          <a:p>
            <a:pPr>
              <a:defRPr/>
            </a:pPr>
            <a:r>
              <a:rPr lang="en-US" sz="2400" dirty="0"/>
              <a:t>Inhalational anthrax results from the inhalation of </a:t>
            </a:r>
            <a:r>
              <a:rPr lang="en-US" sz="2400" i="1" dirty="0"/>
              <a:t>B. anthracis </a:t>
            </a:r>
            <a:r>
              <a:rPr lang="en-US" sz="2400" dirty="0"/>
              <a:t>spores and can occur following an intentional aerosol release, as was evident in the 2001 anthrax event. </a:t>
            </a:r>
          </a:p>
          <a:p>
            <a:pPr>
              <a:defRPr/>
            </a:pPr>
            <a:r>
              <a:rPr lang="en-US" sz="2400" dirty="0"/>
              <a:t>Incubation period ranges from 1 to 6 days. </a:t>
            </a:r>
          </a:p>
          <a:p>
            <a:pPr>
              <a:defRPr/>
            </a:pPr>
            <a:r>
              <a:rPr lang="en-US" sz="2400" dirty="0"/>
              <a:t>Aerosolization of anthrax spores is the most likely method to be used in a bioterrorism event.</a:t>
            </a:r>
            <a:endParaRPr lang="en-US" sz="1000" dirty="0"/>
          </a:p>
        </p:txBody>
      </p:sp>
    </p:spTree>
    <p:extLst>
      <p:ext uri="{BB962C8B-B14F-4D97-AF65-F5344CB8AC3E}">
        <p14:creationId xmlns:p14="http://schemas.microsoft.com/office/powerpoint/2010/main" val="533521178"/>
      </p:ext>
    </p:extLst>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5BF8E86E-0470-48CE-9608-BDBECACAE252}"/>
              </a:ext>
            </a:extLst>
          </p:cNvPr>
          <p:cNvSpPr>
            <a:spLocks noGrp="1" noChangeArrowheads="1"/>
          </p:cNvSpPr>
          <p:nvPr>
            <p:ph type="title"/>
          </p:nvPr>
        </p:nvSpPr>
        <p:spPr>
          <a:xfrm>
            <a:off x="1143000" y="457200"/>
            <a:ext cx="7596187" cy="661720"/>
          </a:xfrm>
        </p:spPr>
        <p:txBody>
          <a:bodyPr/>
          <a:lstStyle/>
          <a:p>
            <a:pPr algn="l" eaLnBrk="1" hangingPunct="1">
              <a:defRPr/>
            </a:pPr>
            <a:r>
              <a:rPr lang="en-US" dirty="0" smtClean="0"/>
              <a:t>Screening Tests: Catalase</a:t>
            </a:r>
            <a:endParaRPr lang="en-US" b="0" i="1" dirty="0"/>
          </a:p>
        </p:txBody>
      </p:sp>
      <p:sp>
        <p:nvSpPr>
          <p:cNvPr id="51202" name="Rectangle 3">
            <a:extLst>
              <a:ext uri="{FF2B5EF4-FFF2-40B4-BE49-F238E27FC236}">
                <a16:creationId xmlns:a16="http://schemas.microsoft.com/office/drawing/2014/main" id="{DB063545-40AB-4CF0-A9B3-8BB972BB5A20}"/>
              </a:ext>
            </a:extLst>
          </p:cNvPr>
          <p:cNvSpPr>
            <a:spLocks noGrp="1" noChangeArrowheads="1"/>
          </p:cNvSpPr>
          <p:nvPr>
            <p:ph idx="1"/>
          </p:nvPr>
        </p:nvSpPr>
        <p:spPr>
          <a:xfrm>
            <a:off x="1865313" y="2009775"/>
            <a:ext cx="8343900" cy="4056495"/>
          </a:xfrm>
        </p:spPr>
        <p:txBody>
          <a:bodyPr/>
          <a:lstStyle/>
          <a:p>
            <a:pPr eaLnBrk="1" hangingPunct="1">
              <a:buClr>
                <a:schemeClr val="tx1"/>
              </a:buClr>
              <a:defRPr/>
            </a:pPr>
            <a:endParaRPr lang="en-US" sz="1600" dirty="0"/>
          </a:p>
          <a:p>
            <a:pPr lvl="1" eaLnBrk="1" hangingPunct="1">
              <a:buClr>
                <a:schemeClr val="tx1"/>
              </a:buClr>
              <a:buFont typeface="Arial" panose="020B0604020202020204" pitchFamily="34" charset="0"/>
              <a:buChar char="•"/>
              <a:defRPr/>
            </a:pPr>
            <a:r>
              <a:rPr lang="en-US" sz="2400" dirty="0" err="1"/>
              <a:t>Catalase</a:t>
            </a:r>
            <a:r>
              <a:rPr lang="en-US" sz="2400" dirty="0"/>
              <a:t> - Positive</a:t>
            </a:r>
          </a:p>
          <a:p>
            <a:pPr lvl="1">
              <a:buClr>
                <a:schemeClr val="tx1"/>
              </a:buClr>
              <a:buFont typeface="Arial" panose="020B0604020202020204" pitchFamily="34" charset="0"/>
              <a:buChar char="•"/>
              <a:defRPr/>
            </a:pPr>
            <a:endParaRPr lang="en-US" sz="2400" dirty="0"/>
          </a:p>
          <a:p>
            <a:pPr lvl="1" eaLnBrk="1" hangingPunct="1">
              <a:buClr>
                <a:schemeClr val="tx1"/>
              </a:buClr>
              <a:buFont typeface="Arial" panose="020B0604020202020204" pitchFamily="34" charset="0"/>
              <a:buChar char="•"/>
              <a:defRPr/>
            </a:pPr>
            <a:r>
              <a:rPr lang="en-US" sz="2400" dirty="0"/>
              <a:t>Catalase test is very dangerous—do not perform as a slide test on the open bench</a:t>
            </a:r>
          </a:p>
          <a:p>
            <a:pPr lvl="1">
              <a:buClr>
                <a:schemeClr val="tx1"/>
              </a:buClr>
              <a:buFont typeface="Arial" panose="020B0604020202020204" pitchFamily="34" charset="0"/>
              <a:buChar char="•"/>
              <a:defRPr/>
            </a:pPr>
            <a:endParaRPr lang="en-US" sz="1600" dirty="0"/>
          </a:p>
          <a:p>
            <a:pPr lvl="1" eaLnBrk="1" hangingPunct="1">
              <a:buClr>
                <a:schemeClr val="tx1"/>
              </a:buClr>
              <a:buFont typeface="Arial" panose="020B0604020202020204" pitchFamily="34" charset="0"/>
              <a:buChar char="•"/>
              <a:defRPr/>
            </a:pPr>
            <a:r>
              <a:rPr lang="en-US" sz="2400" dirty="0"/>
              <a:t>Recommend doing tube test or doing it in a BSC or doing the slide test in a covered </a:t>
            </a:r>
            <a:r>
              <a:rPr lang="en-US" sz="2400" dirty="0" err="1"/>
              <a:t>petri</a:t>
            </a:r>
            <a:r>
              <a:rPr lang="en-US" sz="2400" dirty="0"/>
              <a:t> dish</a:t>
            </a:r>
          </a:p>
          <a:p>
            <a:pPr eaLnBrk="1" hangingPunct="1">
              <a:lnSpc>
                <a:spcPct val="45000"/>
              </a:lnSpc>
              <a:defRPr/>
            </a:pPr>
            <a:endParaRPr lang="en-US" dirty="0"/>
          </a:p>
          <a:p>
            <a:pPr eaLnBrk="1" hangingPunct="1">
              <a:defRPr/>
            </a:pPr>
            <a:endParaRPr lang="en-US" dirty="0"/>
          </a:p>
        </p:txBody>
      </p:sp>
    </p:spTree>
    <p:extLst>
      <p:ext uri="{BB962C8B-B14F-4D97-AF65-F5344CB8AC3E}">
        <p14:creationId xmlns:p14="http://schemas.microsoft.com/office/powerpoint/2010/main" val="2152865859"/>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9A0D9-3586-4F93-9641-1DEDB32BEE17}"/>
              </a:ext>
            </a:extLst>
          </p:cNvPr>
          <p:cNvSpPr>
            <a:spLocks noGrp="1"/>
          </p:cNvSpPr>
          <p:nvPr>
            <p:ph type="title"/>
          </p:nvPr>
        </p:nvSpPr>
        <p:spPr/>
        <p:txBody>
          <a:bodyPr/>
          <a:lstStyle/>
          <a:p>
            <a:pPr>
              <a:defRPr/>
            </a:pPr>
            <a:r>
              <a:rPr lang="en-US" dirty="0"/>
              <a:t>Catalase Test</a:t>
            </a:r>
          </a:p>
        </p:txBody>
      </p:sp>
      <p:pic>
        <p:nvPicPr>
          <p:cNvPr id="87043" name="Picture 1" descr="G:\Shoolah\My Documents\K Drive\NLTN\On-Demand Products\Anthrax_BTTRAIN\Catalase_Neg_Slide_w_cover.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25651" y="1887539"/>
            <a:ext cx="4271963" cy="3171825"/>
          </a:xfrm>
          <a:noFill/>
          <a:extLst>
            <a:ext uri="{909E8E84-426E-40DD-AFC4-6F175D3DCCD1}">
              <a14:hiddenFill xmlns:a14="http://schemas.microsoft.com/office/drawing/2010/main">
                <a:solidFill>
                  <a:srgbClr val="FFFFFF"/>
                </a:solidFill>
              </a14:hiddenFill>
            </a:ext>
          </a:extLst>
        </p:spPr>
      </p:pic>
      <p:pic>
        <p:nvPicPr>
          <p:cNvPr id="87044" name="Picture 2" descr="G:\Shoolah\My Documents\K Drive\NLTN\On-Demand Products\Anthrax_BTTRAIN\Catalase_Pos_Slide_w_cover_.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6526" y="1876425"/>
            <a:ext cx="4208463"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TextBox 5"/>
          <p:cNvSpPr txBox="1">
            <a:spLocks noChangeArrowheads="1"/>
          </p:cNvSpPr>
          <p:nvPr/>
        </p:nvSpPr>
        <p:spPr bwMode="auto">
          <a:xfrm>
            <a:off x="3554413" y="5614988"/>
            <a:ext cx="1282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a:solidFill>
                  <a:srgbClr val="FFFFFF"/>
                </a:solidFill>
                <a:cs typeface="Arial" panose="020B0604020202020204" pitchFamily="34" charset="0"/>
              </a:rPr>
              <a:t>Negative</a:t>
            </a:r>
          </a:p>
        </p:txBody>
      </p:sp>
      <p:sp>
        <p:nvSpPr>
          <p:cNvPr id="87046" name="TextBox 6"/>
          <p:cNvSpPr txBox="1">
            <a:spLocks noChangeArrowheads="1"/>
          </p:cNvSpPr>
          <p:nvPr/>
        </p:nvSpPr>
        <p:spPr bwMode="auto">
          <a:xfrm>
            <a:off x="7962901" y="5638801"/>
            <a:ext cx="1135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a:solidFill>
                  <a:srgbClr val="FFFFFF"/>
                </a:solidFill>
                <a:cs typeface="Arial" panose="020B0604020202020204" pitchFamily="34" charset="0"/>
              </a:rPr>
              <a:t>Positive</a:t>
            </a:r>
          </a:p>
        </p:txBody>
      </p:sp>
    </p:spTree>
    <p:extLst>
      <p:ext uri="{BB962C8B-B14F-4D97-AF65-F5344CB8AC3E}">
        <p14:creationId xmlns:p14="http://schemas.microsoft.com/office/powerpoint/2010/main" val="1639529008"/>
      </p:ext>
    </p:extLst>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0806961D-AD63-4B53-B02A-94C2F72F31ED}"/>
              </a:ext>
            </a:extLst>
          </p:cNvPr>
          <p:cNvSpPr>
            <a:spLocks noGrp="1" noChangeArrowheads="1"/>
          </p:cNvSpPr>
          <p:nvPr>
            <p:ph type="title"/>
          </p:nvPr>
        </p:nvSpPr>
        <p:spPr>
          <a:xfrm>
            <a:off x="914400" y="274638"/>
            <a:ext cx="9810751" cy="1277273"/>
          </a:xfrm>
        </p:spPr>
        <p:txBody>
          <a:bodyPr/>
          <a:lstStyle/>
          <a:p>
            <a:pPr algn="l" eaLnBrk="1" hangingPunct="1">
              <a:defRPr/>
            </a:pPr>
            <a:r>
              <a:rPr lang="en-US" b="0" dirty="0" smtClean="0"/>
              <a:t>Screening Tests: Catalase tube test</a:t>
            </a:r>
            <a:endParaRPr lang="en-US" b="0" i="1" dirty="0"/>
          </a:p>
        </p:txBody>
      </p:sp>
      <p:sp>
        <p:nvSpPr>
          <p:cNvPr id="51202" name="Rectangle 3">
            <a:extLst>
              <a:ext uri="{FF2B5EF4-FFF2-40B4-BE49-F238E27FC236}">
                <a16:creationId xmlns:a16="http://schemas.microsoft.com/office/drawing/2014/main" id="{FBCBFF5D-CCBC-4C57-9AAB-A672A33D1B50}"/>
              </a:ext>
            </a:extLst>
          </p:cNvPr>
          <p:cNvSpPr>
            <a:spLocks noGrp="1" noChangeArrowheads="1"/>
          </p:cNvSpPr>
          <p:nvPr>
            <p:ph idx="1"/>
          </p:nvPr>
        </p:nvSpPr>
        <p:spPr>
          <a:xfrm>
            <a:off x="1865313" y="2009775"/>
            <a:ext cx="8343900" cy="2973122"/>
          </a:xfrm>
        </p:spPr>
        <p:txBody>
          <a:bodyPr/>
          <a:lstStyle/>
          <a:p>
            <a:pPr marL="548640" lvl="1" indent="-342900" eaLnBrk="1" hangingPunct="1">
              <a:defRPr/>
            </a:pPr>
            <a:r>
              <a:rPr lang="en-US" sz="2400" dirty="0" smtClean="0"/>
              <a:t>Use </a:t>
            </a:r>
            <a:r>
              <a:rPr lang="en-US" sz="2400" dirty="0"/>
              <a:t>a small test tube with cap</a:t>
            </a:r>
          </a:p>
          <a:p>
            <a:pPr marL="548640" lvl="1" indent="-342900" eaLnBrk="1" hangingPunct="1">
              <a:defRPr/>
            </a:pPr>
            <a:r>
              <a:rPr lang="en-US" sz="2400" dirty="0"/>
              <a:t>Add 1 – 2 drops of hydrogen peroxide to tube</a:t>
            </a:r>
          </a:p>
          <a:p>
            <a:pPr marL="548640" lvl="1" indent="-342900" eaLnBrk="1" hangingPunct="1">
              <a:defRPr/>
            </a:pPr>
            <a:r>
              <a:rPr lang="en-US" sz="2400" dirty="0"/>
              <a:t>Transfer colony material from plate to wall of tube just above the level of peroxide</a:t>
            </a:r>
          </a:p>
          <a:p>
            <a:pPr marL="548640" lvl="1" indent="-342900" eaLnBrk="1" hangingPunct="1">
              <a:defRPr/>
            </a:pPr>
            <a:r>
              <a:rPr lang="en-US" sz="2400" dirty="0"/>
              <a:t>Cap tube</a:t>
            </a:r>
          </a:p>
          <a:p>
            <a:pPr marL="548640" lvl="1" indent="-342900" eaLnBrk="1" hangingPunct="1">
              <a:defRPr/>
            </a:pPr>
            <a:r>
              <a:rPr lang="en-US" sz="2400" dirty="0"/>
              <a:t>Tilt the tube until the peroxide washes over to material on the wall and observe for evidence of bubbling</a:t>
            </a:r>
            <a:endParaRPr lang="en-US" dirty="0"/>
          </a:p>
        </p:txBody>
      </p:sp>
    </p:spTree>
    <p:extLst>
      <p:ext uri="{BB962C8B-B14F-4D97-AF65-F5344CB8AC3E}">
        <p14:creationId xmlns:p14="http://schemas.microsoft.com/office/powerpoint/2010/main" val="3735667437"/>
      </p:ext>
    </p:extLst>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F3A6E613-BD9A-488A-ABCE-737614443B7A}"/>
              </a:ext>
            </a:extLst>
          </p:cNvPr>
          <p:cNvSpPr>
            <a:spLocks noGrp="1" noChangeArrowheads="1"/>
          </p:cNvSpPr>
          <p:nvPr>
            <p:ph type="title"/>
          </p:nvPr>
        </p:nvSpPr>
        <p:spPr>
          <a:xfrm>
            <a:off x="685800" y="274638"/>
            <a:ext cx="11049000" cy="661720"/>
          </a:xfrm>
        </p:spPr>
        <p:txBody>
          <a:bodyPr/>
          <a:lstStyle/>
          <a:p>
            <a:pPr algn="l" eaLnBrk="1" hangingPunct="1">
              <a:defRPr/>
            </a:pPr>
            <a:r>
              <a:rPr lang="en-US" b="0" dirty="0" smtClean="0"/>
              <a:t>Catalase tube test for </a:t>
            </a:r>
            <a:r>
              <a:rPr lang="en-US" b="0" i="1" dirty="0" smtClean="0"/>
              <a:t>B</a:t>
            </a:r>
            <a:r>
              <a:rPr lang="en-US" b="0" i="1" dirty="0"/>
              <a:t>. anthracis</a:t>
            </a:r>
          </a:p>
        </p:txBody>
      </p:sp>
      <p:sp>
        <p:nvSpPr>
          <p:cNvPr id="20" name="Pentagon 42">
            <a:extLst>
              <a:ext uri="{FF2B5EF4-FFF2-40B4-BE49-F238E27FC236}">
                <a16:creationId xmlns:a16="http://schemas.microsoft.com/office/drawing/2014/main" id="{9064BF36-F36A-4230-8AE9-6619C597D9DC}"/>
              </a:ext>
            </a:extLst>
          </p:cNvPr>
          <p:cNvSpPr/>
          <p:nvPr/>
        </p:nvSpPr>
        <p:spPr bwMode="auto">
          <a:xfrm rot="7428897">
            <a:off x="2240757" y="2324894"/>
            <a:ext cx="1825625" cy="141288"/>
          </a:xfrm>
          <a:custGeom>
            <a:avLst/>
            <a:gdLst>
              <a:gd name="connsiteX0" fmla="*/ 0 w 1246471"/>
              <a:gd name="connsiteY0" fmla="*/ 0 h 282074"/>
              <a:gd name="connsiteX1" fmla="*/ 908115 w 1246471"/>
              <a:gd name="connsiteY1" fmla="*/ 0 h 282074"/>
              <a:gd name="connsiteX2" fmla="*/ 1246471 w 1246471"/>
              <a:gd name="connsiteY2" fmla="*/ 141037 h 282074"/>
              <a:gd name="connsiteX3" fmla="*/ 908115 w 1246471"/>
              <a:gd name="connsiteY3" fmla="*/ 282074 h 282074"/>
              <a:gd name="connsiteX4" fmla="*/ 0 w 1246471"/>
              <a:gd name="connsiteY4" fmla="*/ 282074 h 282074"/>
              <a:gd name="connsiteX5" fmla="*/ 0 w 1246471"/>
              <a:gd name="connsiteY5" fmla="*/ 0 h 282074"/>
              <a:gd name="connsiteX0" fmla="*/ 0 w 1410100"/>
              <a:gd name="connsiteY0" fmla="*/ 0 h 282074"/>
              <a:gd name="connsiteX1" fmla="*/ 908115 w 1410100"/>
              <a:gd name="connsiteY1" fmla="*/ 0 h 282074"/>
              <a:gd name="connsiteX2" fmla="*/ 1410100 w 1410100"/>
              <a:gd name="connsiteY2" fmla="*/ 141037 h 282074"/>
              <a:gd name="connsiteX3" fmla="*/ 908115 w 1410100"/>
              <a:gd name="connsiteY3" fmla="*/ 282074 h 282074"/>
              <a:gd name="connsiteX4" fmla="*/ 0 w 1410100"/>
              <a:gd name="connsiteY4" fmla="*/ 282074 h 282074"/>
              <a:gd name="connsiteX5" fmla="*/ 0 w 1410100"/>
              <a:gd name="connsiteY5" fmla="*/ 0 h 28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100" h="282074">
                <a:moveTo>
                  <a:pt x="0" y="0"/>
                </a:moveTo>
                <a:lnTo>
                  <a:pt x="908115" y="0"/>
                </a:lnTo>
                <a:lnTo>
                  <a:pt x="1410100" y="141037"/>
                </a:lnTo>
                <a:lnTo>
                  <a:pt x="908115" y="282074"/>
                </a:lnTo>
                <a:lnTo>
                  <a:pt x="0" y="282074"/>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srgbClr val="FFFFFF"/>
              </a:solidFill>
              <a:latin typeface="Gill Sans MT"/>
            </a:endParaRPr>
          </a:p>
        </p:txBody>
      </p:sp>
      <p:grpSp>
        <p:nvGrpSpPr>
          <p:cNvPr id="91142" name="Group 20"/>
          <p:cNvGrpSpPr>
            <a:grpSpLocks/>
          </p:cNvGrpSpPr>
          <p:nvPr/>
        </p:nvGrpSpPr>
        <p:grpSpPr bwMode="auto">
          <a:xfrm>
            <a:off x="2324101" y="3359150"/>
            <a:ext cx="531813" cy="2401888"/>
            <a:chOff x="2291372" y="2662651"/>
            <a:chExt cx="787493" cy="2887344"/>
          </a:xfrm>
        </p:grpSpPr>
        <p:sp>
          <p:nvSpPr>
            <p:cNvPr id="41" name="Flowchart: Delay 6">
              <a:extLst>
                <a:ext uri="{FF2B5EF4-FFF2-40B4-BE49-F238E27FC236}">
                  <a16:creationId xmlns:a16="http://schemas.microsoft.com/office/drawing/2014/main" id="{6612F82D-F72B-4871-9730-B571D6B0451A}"/>
                </a:ext>
              </a:extLst>
            </p:cNvPr>
            <p:cNvSpPr/>
            <p:nvPr/>
          </p:nvSpPr>
          <p:spPr>
            <a:xfrm rot="5400000">
              <a:off x="1241447" y="3712576"/>
              <a:ext cx="2887344" cy="787493"/>
            </a:xfrm>
            <a:custGeom>
              <a:avLst/>
              <a:gdLst>
                <a:gd name="connsiteX0" fmla="*/ 0 w 1822271"/>
                <a:gd name="connsiteY0" fmla="*/ 0 h 533400"/>
                <a:gd name="connsiteX1" fmla="*/ 911136 w 1822271"/>
                <a:gd name="connsiteY1" fmla="*/ 0 h 533400"/>
                <a:gd name="connsiteX2" fmla="*/ 1822272 w 1822271"/>
                <a:gd name="connsiteY2" fmla="*/ 266700 h 533400"/>
                <a:gd name="connsiteX3" fmla="*/ 911136 w 1822271"/>
                <a:gd name="connsiteY3" fmla="*/ 533400 h 533400"/>
                <a:gd name="connsiteX4" fmla="*/ 0 w 1822271"/>
                <a:gd name="connsiteY4" fmla="*/ 533400 h 533400"/>
                <a:gd name="connsiteX5" fmla="*/ 0 w 1822271"/>
                <a:gd name="connsiteY5" fmla="*/ 0 h 533400"/>
                <a:gd name="connsiteX0" fmla="*/ 0 w 1466140"/>
                <a:gd name="connsiteY0" fmla="*/ 0 h 533400"/>
                <a:gd name="connsiteX1" fmla="*/ 911136 w 1466140"/>
                <a:gd name="connsiteY1" fmla="*/ 0 h 533400"/>
                <a:gd name="connsiteX2" fmla="*/ 1466140 w 1466140"/>
                <a:gd name="connsiteY2" fmla="*/ 266700 h 533400"/>
                <a:gd name="connsiteX3" fmla="*/ 911136 w 1466140"/>
                <a:gd name="connsiteY3" fmla="*/ 533400 h 533400"/>
                <a:gd name="connsiteX4" fmla="*/ 0 w 1466140"/>
                <a:gd name="connsiteY4" fmla="*/ 533400 h 533400"/>
                <a:gd name="connsiteX5" fmla="*/ 0 w 146614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140" h="533400">
                  <a:moveTo>
                    <a:pt x="0" y="0"/>
                  </a:moveTo>
                  <a:lnTo>
                    <a:pt x="911136" y="0"/>
                  </a:lnTo>
                  <a:cubicBezTo>
                    <a:pt x="1414343" y="0"/>
                    <a:pt x="1466140" y="119406"/>
                    <a:pt x="1466140" y="266700"/>
                  </a:cubicBezTo>
                  <a:cubicBezTo>
                    <a:pt x="1466140" y="413994"/>
                    <a:pt x="1414343" y="533400"/>
                    <a:pt x="911136" y="533400"/>
                  </a:cubicBezTo>
                  <a:lnTo>
                    <a:pt x="0" y="533400"/>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42" name="Oval 3">
              <a:extLst>
                <a:ext uri="{FF2B5EF4-FFF2-40B4-BE49-F238E27FC236}">
                  <a16:creationId xmlns:a16="http://schemas.microsoft.com/office/drawing/2014/main" id="{6D5F4045-FDD0-437C-B0F4-09AF5B7EFF40}"/>
                </a:ext>
              </a:extLst>
            </p:cNvPr>
            <p:cNvSpPr/>
            <p:nvPr/>
          </p:nvSpPr>
          <p:spPr>
            <a:xfrm>
              <a:off x="2500587" y="5338167"/>
              <a:ext cx="369063" cy="171752"/>
            </a:xfrm>
            <a:custGeom>
              <a:avLst/>
              <a:gdLst>
                <a:gd name="connsiteX0" fmla="*/ 0 w 268086"/>
                <a:gd name="connsiteY0" fmla="*/ 96429 h 192857"/>
                <a:gd name="connsiteX1" fmla="*/ 134043 w 268086"/>
                <a:gd name="connsiteY1" fmla="*/ 0 h 192857"/>
                <a:gd name="connsiteX2" fmla="*/ 268086 w 268086"/>
                <a:gd name="connsiteY2" fmla="*/ 96429 h 192857"/>
                <a:gd name="connsiteX3" fmla="*/ 134043 w 268086"/>
                <a:gd name="connsiteY3" fmla="*/ 192858 h 192857"/>
                <a:gd name="connsiteX4" fmla="*/ 0 w 268086"/>
                <a:gd name="connsiteY4" fmla="*/ 96429 h 192857"/>
                <a:gd name="connsiteX0" fmla="*/ 0 w 268086"/>
                <a:gd name="connsiteY0" fmla="*/ 67554 h 163983"/>
                <a:gd name="connsiteX1" fmla="*/ 134043 w 268086"/>
                <a:gd name="connsiteY1" fmla="*/ 0 h 163983"/>
                <a:gd name="connsiteX2" fmla="*/ 268086 w 268086"/>
                <a:gd name="connsiteY2" fmla="*/ 67554 h 163983"/>
                <a:gd name="connsiteX3" fmla="*/ 134043 w 268086"/>
                <a:gd name="connsiteY3" fmla="*/ 163983 h 163983"/>
                <a:gd name="connsiteX4" fmla="*/ 0 w 268086"/>
                <a:gd name="connsiteY4" fmla="*/ 67554 h 163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086" h="163983">
                  <a:moveTo>
                    <a:pt x="0" y="67554"/>
                  </a:moveTo>
                  <a:cubicBezTo>
                    <a:pt x="0" y="40224"/>
                    <a:pt x="60013" y="0"/>
                    <a:pt x="134043" y="0"/>
                  </a:cubicBezTo>
                  <a:cubicBezTo>
                    <a:pt x="208073" y="0"/>
                    <a:pt x="268086" y="14298"/>
                    <a:pt x="268086" y="67554"/>
                  </a:cubicBezTo>
                  <a:cubicBezTo>
                    <a:pt x="268086" y="120810"/>
                    <a:pt x="208073" y="163983"/>
                    <a:pt x="134043" y="163983"/>
                  </a:cubicBezTo>
                  <a:cubicBezTo>
                    <a:pt x="60013" y="163983"/>
                    <a:pt x="0" y="94884"/>
                    <a:pt x="0" y="67554"/>
                  </a:cubicBezTo>
                  <a:close/>
                </a:path>
              </a:pathLst>
            </a:custGeom>
            <a:solidFill>
              <a:schemeClr val="tx1">
                <a:alpha val="33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91168" name="Oval 42"/>
            <p:cNvSpPr>
              <a:spLocks noChangeArrowheads="1"/>
            </p:cNvSpPr>
            <p:nvPr/>
          </p:nvSpPr>
          <p:spPr bwMode="auto">
            <a:xfrm>
              <a:off x="2633033" y="4381500"/>
              <a:ext cx="104172" cy="213099"/>
            </a:xfrm>
            <a:prstGeom prst="ellipse">
              <a:avLst/>
            </a:prstGeom>
            <a:solidFill>
              <a:schemeClr val="tx1">
                <a:alpha val="32941"/>
              </a:schemeClr>
            </a:solidFill>
            <a:ln w="9525" algn="ctr">
              <a:solidFill>
                <a:schemeClr val="bg1"/>
              </a:solidFill>
              <a:round/>
              <a:headEnd/>
              <a:tailEnd/>
            </a:ln>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200" b="1">
                <a:solidFill>
                  <a:srgbClr val="FFFFFF"/>
                </a:solidFill>
                <a:latin typeface="Garamond" panose="02020404030301010803" pitchFamily="18" charset="0"/>
                <a:cs typeface="Arial" panose="020B0604020202020204" pitchFamily="34" charset="0"/>
              </a:endParaRPr>
            </a:p>
          </p:txBody>
        </p:sp>
        <p:sp>
          <p:nvSpPr>
            <p:cNvPr id="91169" name="Oval 43"/>
            <p:cNvSpPr>
              <a:spLocks noChangeArrowheads="1"/>
            </p:cNvSpPr>
            <p:nvPr/>
          </p:nvSpPr>
          <p:spPr bwMode="auto">
            <a:xfrm>
              <a:off x="2633033" y="3003154"/>
              <a:ext cx="104172" cy="213099"/>
            </a:xfrm>
            <a:prstGeom prst="ellipse">
              <a:avLst/>
            </a:prstGeom>
            <a:solidFill>
              <a:schemeClr val="tx1">
                <a:alpha val="32941"/>
              </a:schemeClr>
            </a:solidFill>
            <a:ln w="9525" algn="ctr">
              <a:solidFill>
                <a:schemeClr val="bg1"/>
              </a:solidFill>
              <a:round/>
              <a:headEnd/>
              <a:tailEnd/>
            </a:ln>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200" b="1">
                <a:solidFill>
                  <a:srgbClr val="FFFFFF"/>
                </a:solidFill>
                <a:latin typeface="Garamond" panose="02020404030301010803" pitchFamily="18" charset="0"/>
                <a:cs typeface="Arial" panose="020B0604020202020204" pitchFamily="34" charset="0"/>
              </a:endParaRPr>
            </a:p>
          </p:txBody>
        </p:sp>
      </p:grpSp>
      <p:grpSp>
        <p:nvGrpSpPr>
          <p:cNvPr id="91143" name="Group 21"/>
          <p:cNvGrpSpPr>
            <a:grpSpLocks/>
          </p:cNvGrpSpPr>
          <p:nvPr/>
        </p:nvGrpSpPr>
        <p:grpSpPr bwMode="auto">
          <a:xfrm>
            <a:off x="3654426" y="3430589"/>
            <a:ext cx="531813" cy="2401887"/>
            <a:chOff x="1726038" y="2434071"/>
            <a:chExt cx="531880" cy="2401680"/>
          </a:xfrm>
        </p:grpSpPr>
        <p:sp>
          <p:nvSpPr>
            <p:cNvPr id="39" name="Flowchart: Delay 6">
              <a:extLst>
                <a:ext uri="{FF2B5EF4-FFF2-40B4-BE49-F238E27FC236}">
                  <a16:creationId xmlns:a16="http://schemas.microsoft.com/office/drawing/2014/main" id="{A5DDACC6-7AD9-4D77-A4EB-BCFE4B0524C5}"/>
                </a:ext>
              </a:extLst>
            </p:cNvPr>
            <p:cNvSpPr/>
            <p:nvPr/>
          </p:nvSpPr>
          <p:spPr>
            <a:xfrm rot="5400000">
              <a:off x="791138" y="3368971"/>
              <a:ext cx="2401680" cy="531880"/>
            </a:xfrm>
            <a:custGeom>
              <a:avLst/>
              <a:gdLst>
                <a:gd name="connsiteX0" fmla="*/ 0 w 1822271"/>
                <a:gd name="connsiteY0" fmla="*/ 0 h 533400"/>
                <a:gd name="connsiteX1" fmla="*/ 911136 w 1822271"/>
                <a:gd name="connsiteY1" fmla="*/ 0 h 533400"/>
                <a:gd name="connsiteX2" fmla="*/ 1822272 w 1822271"/>
                <a:gd name="connsiteY2" fmla="*/ 266700 h 533400"/>
                <a:gd name="connsiteX3" fmla="*/ 911136 w 1822271"/>
                <a:gd name="connsiteY3" fmla="*/ 533400 h 533400"/>
                <a:gd name="connsiteX4" fmla="*/ 0 w 1822271"/>
                <a:gd name="connsiteY4" fmla="*/ 533400 h 533400"/>
                <a:gd name="connsiteX5" fmla="*/ 0 w 1822271"/>
                <a:gd name="connsiteY5" fmla="*/ 0 h 533400"/>
                <a:gd name="connsiteX0" fmla="*/ 0 w 1466140"/>
                <a:gd name="connsiteY0" fmla="*/ 0 h 533400"/>
                <a:gd name="connsiteX1" fmla="*/ 911136 w 1466140"/>
                <a:gd name="connsiteY1" fmla="*/ 0 h 533400"/>
                <a:gd name="connsiteX2" fmla="*/ 1466140 w 1466140"/>
                <a:gd name="connsiteY2" fmla="*/ 266700 h 533400"/>
                <a:gd name="connsiteX3" fmla="*/ 911136 w 1466140"/>
                <a:gd name="connsiteY3" fmla="*/ 533400 h 533400"/>
                <a:gd name="connsiteX4" fmla="*/ 0 w 1466140"/>
                <a:gd name="connsiteY4" fmla="*/ 533400 h 533400"/>
                <a:gd name="connsiteX5" fmla="*/ 0 w 146614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140" h="533400">
                  <a:moveTo>
                    <a:pt x="0" y="0"/>
                  </a:moveTo>
                  <a:lnTo>
                    <a:pt x="911136" y="0"/>
                  </a:lnTo>
                  <a:cubicBezTo>
                    <a:pt x="1414343" y="0"/>
                    <a:pt x="1466140" y="119406"/>
                    <a:pt x="1466140" y="266700"/>
                  </a:cubicBezTo>
                  <a:cubicBezTo>
                    <a:pt x="1466140" y="413994"/>
                    <a:pt x="1414343" y="533400"/>
                    <a:pt x="911136" y="533400"/>
                  </a:cubicBezTo>
                  <a:lnTo>
                    <a:pt x="0" y="533400"/>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40" name="Oval 3">
              <a:extLst>
                <a:ext uri="{FF2B5EF4-FFF2-40B4-BE49-F238E27FC236}">
                  <a16:creationId xmlns:a16="http://schemas.microsoft.com/office/drawing/2014/main" id="{0504BF5D-41AA-4AFC-A9B2-2ACB5725BEB9}"/>
                </a:ext>
              </a:extLst>
            </p:cNvPr>
            <p:cNvSpPr/>
            <p:nvPr/>
          </p:nvSpPr>
          <p:spPr>
            <a:xfrm>
              <a:off x="1813362" y="4532565"/>
              <a:ext cx="357232" cy="258740"/>
            </a:xfrm>
            <a:custGeom>
              <a:avLst/>
              <a:gdLst>
                <a:gd name="connsiteX0" fmla="*/ 0 w 268086"/>
                <a:gd name="connsiteY0" fmla="*/ 96429 h 192857"/>
                <a:gd name="connsiteX1" fmla="*/ 134043 w 268086"/>
                <a:gd name="connsiteY1" fmla="*/ 0 h 192857"/>
                <a:gd name="connsiteX2" fmla="*/ 268086 w 268086"/>
                <a:gd name="connsiteY2" fmla="*/ 96429 h 192857"/>
                <a:gd name="connsiteX3" fmla="*/ 134043 w 268086"/>
                <a:gd name="connsiteY3" fmla="*/ 192858 h 192857"/>
                <a:gd name="connsiteX4" fmla="*/ 0 w 268086"/>
                <a:gd name="connsiteY4" fmla="*/ 96429 h 192857"/>
                <a:gd name="connsiteX0" fmla="*/ 0 w 268086"/>
                <a:gd name="connsiteY0" fmla="*/ 67554 h 163983"/>
                <a:gd name="connsiteX1" fmla="*/ 134043 w 268086"/>
                <a:gd name="connsiteY1" fmla="*/ 0 h 163983"/>
                <a:gd name="connsiteX2" fmla="*/ 268086 w 268086"/>
                <a:gd name="connsiteY2" fmla="*/ 67554 h 163983"/>
                <a:gd name="connsiteX3" fmla="*/ 134043 w 268086"/>
                <a:gd name="connsiteY3" fmla="*/ 163983 h 163983"/>
                <a:gd name="connsiteX4" fmla="*/ 0 w 268086"/>
                <a:gd name="connsiteY4" fmla="*/ 67554 h 163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086" h="163983">
                  <a:moveTo>
                    <a:pt x="0" y="67554"/>
                  </a:moveTo>
                  <a:cubicBezTo>
                    <a:pt x="0" y="40224"/>
                    <a:pt x="60013" y="0"/>
                    <a:pt x="134043" y="0"/>
                  </a:cubicBezTo>
                  <a:cubicBezTo>
                    <a:pt x="208073" y="0"/>
                    <a:pt x="268086" y="14298"/>
                    <a:pt x="268086" y="67554"/>
                  </a:cubicBezTo>
                  <a:cubicBezTo>
                    <a:pt x="268086" y="120810"/>
                    <a:pt x="208073" y="163983"/>
                    <a:pt x="134043" y="163983"/>
                  </a:cubicBezTo>
                  <a:cubicBezTo>
                    <a:pt x="60013" y="163983"/>
                    <a:pt x="0" y="94884"/>
                    <a:pt x="0" y="67554"/>
                  </a:cubicBezTo>
                  <a:close/>
                </a:path>
              </a:pathLst>
            </a:custGeom>
            <a:solidFill>
              <a:schemeClr val="tx1">
                <a:alpha val="33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grpSp>
      <p:grpSp>
        <p:nvGrpSpPr>
          <p:cNvPr id="91144" name="Group 22"/>
          <p:cNvGrpSpPr>
            <a:grpSpLocks/>
          </p:cNvGrpSpPr>
          <p:nvPr/>
        </p:nvGrpSpPr>
        <p:grpSpPr bwMode="auto">
          <a:xfrm>
            <a:off x="5121276" y="3413126"/>
            <a:ext cx="531813" cy="2403475"/>
            <a:chOff x="2526621" y="2434071"/>
            <a:chExt cx="531880" cy="2401680"/>
          </a:xfrm>
        </p:grpSpPr>
        <p:sp>
          <p:nvSpPr>
            <p:cNvPr id="91160" name="Oval 34"/>
            <p:cNvSpPr>
              <a:spLocks noChangeArrowheads="1"/>
            </p:cNvSpPr>
            <p:nvPr/>
          </p:nvSpPr>
          <p:spPr bwMode="auto">
            <a:xfrm>
              <a:off x="2971548" y="3996661"/>
              <a:ext cx="57873" cy="219919"/>
            </a:xfrm>
            <a:prstGeom prst="ellipse">
              <a:avLst/>
            </a:prstGeom>
            <a:solidFill>
              <a:srgbClr val="FFFF00"/>
            </a:solidFill>
            <a:ln w="9525" algn="ctr">
              <a:solidFill>
                <a:srgbClr val="FFFF00"/>
              </a:solidFill>
              <a:round/>
              <a:headEnd/>
              <a:tailEnd/>
            </a:ln>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200" b="1">
                <a:solidFill>
                  <a:srgbClr val="FFFFFF"/>
                </a:solidFill>
                <a:latin typeface="Garamond" panose="02020404030301010803" pitchFamily="18" charset="0"/>
                <a:cs typeface="Arial" panose="020B0604020202020204" pitchFamily="34" charset="0"/>
              </a:endParaRPr>
            </a:p>
          </p:txBody>
        </p:sp>
        <p:grpSp>
          <p:nvGrpSpPr>
            <p:cNvPr id="91161" name="Group 35"/>
            <p:cNvGrpSpPr>
              <a:grpSpLocks/>
            </p:cNvGrpSpPr>
            <p:nvPr/>
          </p:nvGrpSpPr>
          <p:grpSpPr bwMode="auto">
            <a:xfrm>
              <a:off x="2526621" y="2434071"/>
              <a:ext cx="531880" cy="2401680"/>
              <a:chOff x="1726038" y="2434071"/>
              <a:chExt cx="531880" cy="2401680"/>
            </a:xfrm>
          </p:grpSpPr>
          <p:sp>
            <p:nvSpPr>
              <p:cNvPr id="37" name="Flowchart: Delay 6">
                <a:extLst>
                  <a:ext uri="{FF2B5EF4-FFF2-40B4-BE49-F238E27FC236}">
                    <a16:creationId xmlns:a16="http://schemas.microsoft.com/office/drawing/2014/main" id="{ED35423C-4D1B-4081-8B06-46BBB591B1B0}"/>
                  </a:ext>
                </a:extLst>
              </p:cNvPr>
              <p:cNvSpPr/>
              <p:nvPr/>
            </p:nvSpPr>
            <p:spPr>
              <a:xfrm rot="5400000">
                <a:off x="791138" y="3368971"/>
                <a:ext cx="2401680" cy="531880"/>
              </a:xfrm>
              <a:custGeom>
                <a:avLst/>
                <a:gdLst>
                  <a:gd name="connsiteX0" fmla="*/ 0 w 1822271"/>
                  <a:gd name="connsiteY0" fmla="*/ 0 h 533400"/>
                  <a:gd name="connsiteX1" fmla="*/ 911136 w 1822271"/>
                  <a:gd name="connsiteY1" fmla="*/ 0 h 533400"/>
                  <a:gd name="connsiteX2" fmla="*/ 1822272 w 1822271"/>
                  <a:gd name="connsiteY2" fmla="*/ 266700 h 533400"/>
                  <a:gd name="connsiteX3" fmla="*/ 911136 w 1822271"/>
                  <a:gd name="connsiteY3" fmla="*/ 533400 h 533400"/>
                  <a:gd name="connsiteX4" fmla="*/ 0 w 1822271"/>
                  <a:gd name="connsiteY4" fmla="*/ 533400 h 533400"/>
                  <a:gd name="connsiteX5" fmla="*/ 0 w 1822271"/>
                  <a:gd name="connsiteY5" fmla="*/ 0 h 533400"/>
                  <a:gd name="connsiteX0" fmla="*/ 0 w 1466140"/>
                  <a:gd name="connsiteY0" fmla="*/ 0 h 533400"/>
                  <a:gd name="connsiteX1" fmla="*/ 911136 w 1466140"/>
                  <a:gd name="connsiteY1" fmla="*/ 0 h 533400"/>
                  <a:gd name="connsiteX2" fmla="*/ 1466140 w 1466140"/>
                  <a:gd name="connsiteY2" fmla="*/ 266700 h 533400"/>
                  <a:gd name="connsiteX3" fmla="*/ 911136 w 1466140"/>
                  <a:gd name="connsiteY3" fmla="*/ 533400 h 533400"/>
                  <a:gd name="connsiteX4" fmla="*/ 0 w 1466140"/>
                  <a:gd name="connsiteY4" fmla="*/ 533400 h 533400"/>
                  <a:gd name="connsiteX5" fmla="*/ 0 w 146614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140" h="533400">
                    <a:moveTo>
                      <a:pt x="0" y="0"/>
                    </a:moveTo>
                    <a:lnTo>
                      <a:pt x="911136" y="0"/>
                    </a:lnTo>
                    <a:cubicBezTo>
                      <a:pt x="1414343" y="0"/>
                      <a:pt x="1466140" y="119406"/>
                      <a:pt x="1466140" y="266700"/>
                    </a:cubicBezTo>
                    <a:cubicBezTo>
                      <a:pt x="1466140" y="413994"/>
                      <a:pt x="1414343" y="533400"/>
                      <a:pt x="911136" y="533400"/>
                    </a:cubicBezTo>
                    <a:lnTo>
                      <a:pt x="0" y="533400"/>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38" name="Oval 3">
                <a:extLst>
                  <a:ext uri="{FF2B5EF4-FFF2-40B4-BE49-F238E27FC236}">
                    <a16:creationId xmlns:a16="http://schemas.microsoft.com/office/drawing/2014/main" id="{210F0DDC-5277-47C3-B7E0-9910B71B55CA}"/>
                  </a:ext>
                </a:extLst>
              </p:cNvPr>
              <p:cNvSpPr/>
              <p:nvPr/>
            </p:nvSpPr>
            <p:spPr>
              <a:xfrm>
                <a:off x="1813362" y="4532765"/>
                <a:ext cx="357232" cy="258569"/>
              </a:xfrm>
              <a:custGeom>
                <a:avLst/>
                <a:gdLst>
                  <a:gd name="connsiteX0" fmla="*/ 0 w 268086"/>
                  <a:gd name="connsiteY0" fmla="*/ 96429 h 192857"/>
                  <a:gd name="connsiteX1" fmla="*/ 134043 w 268086"/>
                  <a:gd name="connsiteY1" fmla="*/ 0 h 192857"/>
                  <a:gd name="connsiteX2" fmla="*/ 268086 w 268086"/>
                  <a:gd name="connsiteY2" fmla="*/ 96429 h 192857"/>
                  <a:gd name="connsiteX3" fmla="*/ 134043 w 268086"/>
                  <a:gd name="connsiteY3" fmla="*/ 192858 h 192857"/>
                  <a:gd name="connsiteX4" fmla="*/ 0 w 268086"/>
                  <a:gd name="connsiteY4" fmla="*/ 96429 h 192857"/>
                  <a:gd name="connsiteX0" fmla="*/ 0 w 268086"/>
                  <a:gd name="connsiteY0" fmla="*/ 67554 h 163983"/>
                  <a:gd name="connsiteX1" fmla="*/ 134043 w 268086"/>
                  <a:gd name="connsiteY1" fmla="*/ 0 h 163983"/>
                  <a:gd name="connsiteX2" fmla="*/ 268086 w 268086"/>
                  <a:gd name="connsiteY2" fmla="*/ 67554 h 163983"/>
                  <a:gd name="connsiteX3" fmla="*/ 134043 w 268086"/>
                  <a:gd name="connsiteY3" fmla="*/ 163983 h 163983"/>
                  <a:gd name="connsiteX4" fmla="*/ 0 w 268086"/>
                  <a:gd name="connsiteY4" fmla="*/ 67554 h 163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086" h="163983">
                    <a:moveTo>
                      <a:pt x="0" y="67554"/>
                    </a:moveTo>
                    <a:cubicBezTo>
                      <a:pt x="0" y="40224"/>
                      <a:pt x="60013" y="0"/>
                      <a:pt x="134043" y="0"/>
                    </a:cubicBezTo>
                    <a:cubicBezTo>
                      <a:pt x="208073" y="0"/>
                      <a:pt x="268086" y="14298"/>
                      <a:pt x="268086" y="67554"/>
                    </a:cubicBezTo>
                    <a:cubicBezTo>
                      <a:pt x="268086" y="120810"/>
                      <a:pt x="208073" y="163983"/>
                      <a:pt x="134043" y="163983"/>
                    </a:cubicBezTo>
                    <a:cubicBezTo>
                      <a:pt x="60013" y="163983"/>
                      <a:pt x="0" y="94884"/>
                      <a:pt x="0" y="67554"/>
                    </a:cubicBezTo>
                    <a:close/>
                  </a:path>
                </a:pathLst>
              </a:custGeom>
              <a:solidFill>
                <a:schemeClr val="tx1">
                  <a:alpha val="33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grpSp>
      </p:grpSp>
      <p:grpSp>
        <p:nvGrpSpPr>
          <p:cNvPr id="91145" name="Group 23"/>
          <p:cNvGrpSpPr>
            <a:grpSpLocks/>
          </p:cNvGrpSpPr>
          <p:nvPr/>
        </p:nvGrpSpPr>
        <p:grpSpPr bwMode="auto">
          <a:xfrm>
            <a:off x="6789738" y="2871788"/>
            <a:ext cx="531812" cy="2914650"/>
            <a:chOff x="3396652" y="1921397"/>
            <a:chExt cx="531881" cy="2914354"/>
          </a:xfrm>
        </p:grpSpPr>
        <p:grpSp>
          <p:nvGrpSpPr>
            <p:cNvPr id="91154" name="Group 28"/>
            <p:cNvGrpSpPr>
              <a:grpSpLocks/>
            </p:cNvGrpSpPr>
            <p:nvPr/>
          </p:nvGrpSpPr>
          <p:grpSpPr bwMode="auto">
            <a:xfrm>
              <a:off x="3396652" y="2434071"/>
              <a:ext cx="531880" cy="2401680"/>
              <a:chOff x="2526621" y="2434071"/>
              <a:chExt cx="531880" cy="2401680"/>
            </a:xfrm>
          </p:grpSpPr>
          <p:sp>
            <p:nvSpPr>
              <p:cNvPr id="91156" name="Oval 30"/>
              <p:cNvSpPr>
                <a:spLocks noChangeArrowheads="1"/>
              </p:cNvSpPr>
              <p:nvPr/>
            </p:nvSpPr>
            <p:spPr bwMode="auto">
              <a:xfrm>
                <a:off x="2971548" y="3996661"/>
                <a:ext cx="57873" cy="219919"/>
              </a:xfrm>
              <a:prstGeom prst="ellipse">
                <a:avLst/>
              </a:prstGeom>
              <a:solidFill>
                <a:srgbClr val="FFFF00"/>
              </a:solidFill>
              <a:ln w="9525" algn="ctr">
                <a:solidFill>
                  <a:srgbClr val="FFFF00"/>
                </a:solidFill>
                <a:round/>
                <a:headEnd/>
                <a:tailEnd/>
              </a:ln>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200" b="1">
                  <a:solidFill>
                    <a:srgbClr val="FFFFFF"/>
                  </a:solidFill>
                  <a:latin typeface="Garamond" panose="02020404030301010803" pitchFamily="18" charset="0"/>
                  <a:cs typeface="Arial" panose="020B0604020202020204" pitchFamily="34" charset="0"/>
                </a:endParaRPr>
              </a:p>
            </p:txBody>
          </p:sp>
          <p:grpSp>
            <p:nvGrpSpPr>
              <p:cNvPr id="91157" name="Group 31"/>
              <p:cNvGrpSpPr>
                <a:grpSpLocks/>
              </p:cNvGrpSpPr>
              <p:nvPr/>
            </p:nvGrpSpPr>
            <p:grpSpPr bwMode="auto">
              <a:xfrm>
                <a:off x="2526621" y="2434071"/>
                <a:ext cx="531880" cy="2401680"/>
                <a:chOff x="1726038" y="2434071"/>
                <a:chExt cx="531880" cy="2401680"/>
              </a:xfrm>
            </p:grpSpPr>
            <p:sp>
              <p:nvSpPr>
                <p:cNvPr id="33" name="Flowchart: Delay 6">
                  <a:extLst>
                    <a:ext uri="{FF2B5EF4-FFF2-40B4-BE49-F238E27FC236}">
                      <a16:creationId xmlns:a16="http://schemas.microsoft.com/office/drawing/2014/main" id="{743D38EA-D86B-4EB2-B02D-C0DBF716E5EE}"/>
                    </a:ext>
                  </a:extLst>
                </p:cNvPr>
                <p:cNvSpPr/>
                <p:nvPr/>
              </p:nvSpPr>
              <p:spPr>
                <a:xfrm rot="5400000">
                  <a:off x="791156" y="3368988"/>
                  <a:ext cx="2401644" cy="531881"/>
                </a:xfrm>
                <a:custGeom>
                  <a:avLst/>
                  <a:gdLst>
                    <a:gd name="connsiteX0" fmla="*/ 0 w 1822271"/>
                    <a:gd name="connsiteY0" fmla="*/ 0 h 533400"/>
                    <a:gd name="connsiteX1" fmla="*/ 911136 w 1822271"/>
                    <a:gd name="connsiteY1" fmla="*/ 0 h 533400"/>
                    <a:gd name="connsiteX2" fmla="*/ 1822272 w 1822271"/>
                    <a:gd name="connsiteY2" fmla="*/ 266700 h 533400"/>
                    <a:gd name="connsiteX3" fmla="*/ 911136 w 1822271"/>
                    <a:gd name="connsiteY3" fmla="*/ 533400 h 533400"/>
                    <a:gd name="connsiteX4" fmla="*/ 0 w 1822271"/>
                    <a:gd name="connsiteY4" fmla="*/ 533400 h 533400"/>
                    <a:gd name="connsiteX5" fmla="*/ 0 w 1822271"/>
                    <a:gd name="connsiteY5" fmla="*/ 0 h 533400"/>
                    <a:gd name="connsiteX0" fmla="*/ 0 w 1466140"/>
                    <a:gd name="connsiteY0" fmla="*/ 0 h 533400"/>
                    <a:gd name="connsiteX1" fmla="*/ 911136 w 1466140"/>
                    <a:gd name="connsiteY1" fmla="*/ 0 h 533400"/>
                    <a:gd name="connsiteX2" fmla="*/ 1466140 w 1466140"/>
                    <a:gd name="connsiteY2" fmla="*/ 266700 h 533400"/>
                    <a:gd name="connsiteX3" fmla="*/ 911136 w 1466140"/>
                    <a:gd name="connsiteY3" fmla="*/ 533400 h 533400"/>
                    <a:gd name="connsiteX4" fmla="*/ 0 w 1466140"/>
                    <a:gd name="connsiteY4" fmla="*/ 533400 h 533400"/>
                    <a:gd name="connsiteX5" fmla="*/ 0 w 146614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140" h="533400">
                      <a:moveTo>
                        <a:pt x="0" y="0"/>
                      </a:moveTo>
                      <a:lnTo>
                        <a:pt x="911136" y="0"/>
                      </a:lnTo>
                      <a:cubicBezTo>
                        <a:pt x="1414343" y="0"/>
                        <a:pt x="1466140" y="119406"/>
                        <a:pt x="1466140" y="266700"/>
                      </a:cubicBezTo>
                      <a:cubicBezTo>
                        <a:pt x="1466140" y="413994"/>
                        <a:pt x="1414343" y="533400"/>
                        <a:pt x="911136" y="533400"/>
                      </a:cubicBezTo>
                      <a:lnTo>
                        <a:pt x="0" y="533400"/>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34" name="Oval 3">
                  <a:extLst>
                    <a:ext uri="{FF2B5EF4-FFF2-40B4-BE49-F238E27FC236}">
                      <a16:creationId xmlns:a16="http://schemas.microsoft.com/office/drawing/2014/main" id="{FB8B2787-7B76-4968-A04B-C4D0769D10A0}"/>
                    </a:ext>
                  </a:extLst>
                </p:cNvPr>
                <p:cNvSpPr/>
                <p:nvPr/>
              </p:nvSpPr>
              <p:spPr>
                <a:xfrm>
                  <a:off x="1813361" y="4532569"/>
                  <a:ext cx="357234" cy="258737"/>
                </a:xfrm>
                <a:custGeom>
                  <a:avLst/>
                  <a:gdLst>
                    <a:gd name="connsiteX0" fmla="*/ 0 w 268086"/>
                    <a:gd name="connsiteY0" fmla="*/ 96429 h 192857"/>
                    <a:gd name="connsiteX1" fmla="*/ 134043 w 268086"/>
                    <a:gd name="connsiteY1" fmla="*/ 0 h 192857"/>
                    <a:gd name="connsiteX2" fmla="*/ 268086 w 268086"/>
                    <a:gd name="connsiteY2" fmla="*/ 96429 h 192857"/>
                    <a:gd name="connsiteX3" fmla="*/ 134043 w 268086"/>
                    <a:gd name="connsiteY3" fmla="*/ 192858 h 192857"/>
                    <a:gd name="connsiteX4" fmla="*/ 0 w 268086"/>
                    <a:gd name="connsiteY4" fmla="*/ 96429 h 192857"/>
                    <a:gd name="connsiteX0" fmla="*/ 0 w 268086"/>
                    <a:gd name="connsiteY0" fmla="*/ 67554 h 163983"/>
                    <a:gd name="connsiteX1" fmla="*/ 134043 w 268086"/>
                    <a:gd name="connsiteY1" fmla="*/ 0 h 163983"/>
                    <a:gd name="connsiteX2" fmla="*/ 268086 w 268086"/>
                    <a:gd name="connsiteY2" fmla="*/ 67554 h 163983"/>
                    <a:gd name="connsiteX3" fmla="*/ 134043 w 268086"/>
                    <a:gd name="connsiteY3" fmla="*/ 163983 h 163983"/>
                    <a:gd name="connsiteX4" fmla="*/ 0 w 268086"/>
                    <a:gd name="connsiteY4" fmla="*/ 67554 h 163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086" h="163983">
                      <a:moveTo>
                        <a:pt x="0" y="67554"/>
                      </a:moveTo>
                      <a:cubicBezTo>
                        <a:pt x="0" y="40224"/>
                        <a:pt x="60013" y="0"/>
                        <a:pt x="134043" y="0"/>
                      </a:cubicBezTo>
                      <a:cubicBezTo>
                        <a:pt x="208073" y="0"/>
                        <a:pt x="268086" y="14298"/>
                        <a:pt x="268086" y="67554"/>
                      </a:cubicBezTo>
                      <a:cubicBezTo>
                        <a:pt x="268086" y="120810"/>
                        <a:pt x="208073" y="163983"/>
                        <a:pt x="134043" y="163983"/>
                      </a:cubicBezTo>
                      <a:cubicBezTo>
                        <a:pt x="60013" y="163983"/>
                        <a:pt x="0" y="94884"/>
                        <a:pt x="0" y="67554"/>
                      </a:cubicBezTo>
                      <a:close/>
                    </a:path>
                  </a:pathLst>
                </a:custGeom>
                <a:solidFill>
                  <a:schemeClr val="tx1">
                    <a:alpha val="33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grpSp>
        </p:grpSp>
        <p:sp>
          <p:nvSpPr>
            <p:cNvPr id="91155" name="AutoShape 590"/>
            <p:cNvSpPr>
              <a:spLocks noChangeArrowheads="1"/>
            </p:cNvSpPr>
            <p:nvPr/>
          </p:nvSpPr>
          <p:spPr bwMode="auto">
            <a:xfrm>
              <a:off x="3396652" y="1921397"/>
              <a:ext cx="531881" cy="467130"/>
            </a:xfrm>
            <a:prstGeom prst="flowChartAlternateProcess">
              <a:avLst/>
            </a:prstGeom>
            <a:gradFill rotWithShape="1">
              <a:gsLst>
                <a:gs pos="0">
                  <a:srgbClr val="EAEAEA"/>
                </a:gs>
                <a:gs pos="100000">
                  <a:srgbClr val="B2B2B2"/>
                </a:gs>
              </a:gsLst>
              <a:lin ang="0" scaled="1"/>
            </a:gradFill>
            <a:ln w="9525">
              <a:solidFill>
                <a:schemeClr val="tx1"/>
              </a:solidFill>
              <a:miter lim="800000"/>
              <a:headEnd/>
              <a:tailEnd/>
            </a:ln>
          </p:spPr>
          <p:txBody>
            <a:bodyPr wrap="none"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grpSp>
      <p:grpSp>
        <p:nvGrpSpPr>
          <p:cNvPr id="91146" name="Group 1"/>
          <p:cNvGrpSpPr>
            <a:grpSpLocks/>
          </p:cNvGrpSpPr>
          <p:nvPr/>
        </p:nvGrpSpPr>
        <p:grpSpPr bwMode="auto">
          <a:xfrm>
            <a:off x="7624764" y="3494089"/>
            <a:ext cx="2727325" cy="1525587"/>
            <a:chOff x="5208588" y="3570286"/>
            <a:chExt cx="2727324" cy="1525589"/>
          </a:xfrm>
        </p:grpSpPr>
        <p:sp>
          <p:nvSpPr>
            <p:cNvPr id="25" name="Oval 43">
              <a:extLst>
                <a:ext uri="{FF2B5EF4-FFF2-40B4-BE49-F238E27FC236}">
                  <a16:creationId xmlns:a16="http://schemas.microsoft.com/office/drawing/2014/main" id="{8686E899-E9AB-4541-BEA7-A8B4605E91A5}"/>
                </a:ext>
              </a:extLst>
            </p:cNvPr>
            <p:cNvSpPr/>
            <p:nvPr/>
          </p:nvSpPr>
          <p:spPr bwMode="auto">
            <a:xfrm rot="20256351">
              <a:off x="5405438" y="4927600"/>
              <a:ext cx="1011237" cy="168275"/>
            </a:xfrm>
            <a:custGeom>
              <a:avLst/>
              <a:gdLst>
                <a:gd name="connsiteX0" fmla="*/ 0 w 765035"/>
                <a:gd name="connsiteY0" fmla="*/ 134342 h 268684"/>
                <a:gd name="connsiteX1" fmla="*/ 382518 w 765035"/>
                <a:gd name="connsiteY1" fmla="*/ 0 h 268684"/>
                <a:gd name="connsiteX2" fmla="*/ 765036 w 765035"/>
                <a:gd name="connsiteY2" fmla="*/ 134342 h 268684"/>
                <a:gd name="connsiteX3" fmla="*/ 382518 w 765035"/>
                <a:gd name="connsiteY3" fmla="*/ 268684 h 268684"/>
                <a:gd name="connsiteX4" fmla="*/ 0 w 765035"/>
                <a:gd name="connsiteY4" fmla="*/ 134342 h 268684"/>
                <a:gd name="connsiteX0" fmla="*/ 0 w 765036"/>
                <a:gd name="connsiteY0" fmla="*/ 88044 h 222386"/>
                <a:gd name="connsiteX1" fmla="*/ 382518 w 765036"/>
                <a:gd name="connsiteY1" fmla="*/ 0 h 222386"/>
                <a:gd name="connsiteX2" fmla="*/ 765036 w 765036"/>
                <a:gd name="connsiteY2" fmla="*/ 88044 h 222386"/>
                <a:gd name="connsiteX3" fmla="*/ 382518 w 765036"/>
                <a:gd name="connsiteY3" fmla="*/ 222386 h 222386"/>
                <a:gd name="connsiteX4" fmla="*/ 0 w 765036"/>
                <a:gd name="connsiteY4" fmla="*/ 88044 h 222386"/>
                <a:gd name="connsiteX0" fmla="*/ 14941 w 779977"/>
                <a:gd name="connsiteY0" fmla="*/ 88044 h 225630"/>
                <a:gd name="connsiteX1" fmla="*/ 397459 w 779977"/>
                <a:gd name="connsiteY1" fmla="*/ 0 h 225630"/>
                <a:gd name="connsiteX2" fmla="*/ 779977 w 779977"/>
                <a:gd name="connsiteY2" fmla="*/ 88044 h 225630"/>
                <a:gd name="connsiteX3" fmla="*/ 397459 w 779977"/>
                <a:gd name="connsiteY3" fmla="*/ 222386 h 225630"/>
                <a:gd name="connsiteX4" fmla="*/ 108644 w 779977"/>
                <a:gd name="connsiteY4" fmla="*/ 176088 h 225630"/>
                <a:gd name="connsiteX5" fmla="*/ 14941 w 779977"/>
                <a:gd name="connsiteY5" fmla="*/ 88044 h 225630"/>
                <a:gd name="connsiteX0" fmla="*/ 11484 w 813189"/>
                <a:gd name="connsiteY0" fmla="*/ 90867 h 225640"/>
                <a:gd name="connsiteX1" fmla="*/ 430671 w 813189"/>
                <a:gd name="connsiteY1" fmla="*/ 10 h 225640"/>
                <a:gd name="connsiteX2" fmla="*/ 813189 w 813189"/>
                <a:gd name="connsiteY2" fmla="*/ 88054 h 225640"/>
                <a:gd name="connsiteX3" fmla="*/ 430671 w 813189"/>
                <a:gd name="connsiteY3" fmla="*/ 222396 h 225640"/>
                <a:gd name="connsiteX4" fmla="*/ 141856 w 813189"/>
                <a:gd name="connsiteY4" fmla="*/ 176098 h 225640"/>
                <a:gd name="connsiteX5" fmla="*/ 11484 w 813189"/>
                <a:gd name="connsiteY5" fmla="*/ 90867 h 225640"/>
                <a:gd name="connsiteX0" fmla="*/ 20430 w 822135"/>
                <a:gd name="connsiteY0" fmla="*/ 90867 h 227517"/>
                <a:gd name="connsiteX1" fmla="*/ 439617 w 822135"/>
                <a:gd name="connsiteY1" fmla="*/ 10 h 227517"/>
                <a:gd name="connsiteX2" fmla="*/ 822135 w 822135"/>
                <a:gd name="connsiteY2" fmla="*/ 88054 h 227517"/>
                <a:gd name="connsiteX3" fmla="*/ 439617 w 822135"/>
                <a:gd name="connsiteY3" fmla="*/ 222396 h 227517"/>
                <a:gd name="connsiteX4" fmla="*/ 99936 w 822135"/>
                <a:gd name="connsiteY4" fmla="*/ 188802 h 227517"/>
                <a:gd name="connsiteX5" fmla="*/ 20430 w 822135"/>
                <a:gd name="connsiteY5" fmla="*/ 90867 h 227517"/>
                <a:gd name="connsiteX0" fmla="*/ 22509 w 812355"/>
                <a:gd name="connsiteY0" fmla="*/ 8456 h 293454"/>
                <a:gd name="connsiteX1" fmla="*/ 429837 w 812355"/>
                <a:gd name="connsiteY1" fmla="*/ 65947 h 293454"/>
                <a:gd name="connsiteX2" fmla="*/ 812355 w 812355"/>
                <a:gd name="connsiteY2" fmla="*/ 153991 h 293454"/>
                <a:gd name="connsiteX3" fmla="*/ 429837 w 812355"/>
                <a:gd name="connsiteY3" fmla="*/ 288333 h 293454"/>
                <a:gd name="connsiteX4" fmla="*/ 90156 w 812355"/>
                <a:gd name="connsiteY4" fmla="*/ 254739 h 293454"/>
                <a:gd name="connsiteX5" fmla="*/ 22509 w 812355"/>
                <a:gd name="connsiteY5" fmla="*/ 8456 h 29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355" h="293454">
                  <a:moveTo>
                    <a:pt x="22509" y="8456"/>
                  </a:moveTo>
                  <a:cubicBezTo>
                    <a:pt x="79122" y="-23009"/>
                    <a:pt x="298196" y="41691"/>
                    <a:pt x="429837" y="65947"/>
                  </a:cubicBezTo>
                  <a:cubicBezTo>
                    <a:pt x="561478" y="90203"/>
                    <a:pt x="812355" y="79796"/>
                    <a:pt x="812355" y="153991"/>
                  </a:cubicBezTo>
                  <a:cubicBezTo>
                    <a:pt x="812355" y="228186"/>
                    <a:pt x="550203" y="271542"/>
                    <a:pt x="429837" y="288333"/>
                  </a:cubicBezTo>
                  <a:cubicBezTo>
                    <a:pt x="309471" y="305124"/>
                    <a:pt x="153909" y="277129"/>
                    <a:pt x="90156" y="254739"/>
                  </a:cubicBezTo>
                  <a:cubicBezTo>
                    <a:pt x="26403" y="232349"/>
                    <a:pt x="-34104" y="39921"/>
                    <a:pt x="22509" y="8456"/>
                  </a:cubicBezTo>
                  <a:close/>
                </a:path>
              </a:pathLst>
            </a:custGeom>
            <a:solidFill>
              <a:schemeClr val="tx1">
                <a:lumMod val="95000"/>
                <a:alpha val="33000"/>
              </a:schemeClr>
            </a:solidFill>
            <a:ln w="9525" cap="flat" cmpd="sng" algn="ctr">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defRPr/>
              </a:pPr>
              <a:endParaRPr lang="en-US" sz="1200" b="1" dirty="0">
                <a:solidFill>
                  <a:srgbClr val="FFFFFF"/>
                </a:solidFill>
                <a:latin typeface="Garamond" pitchFamily="18" charset="0"/>
                <a:cs typeface="Arial" panose="020B0604020202020204" pitchFamily="34" charset="0"/>
              </a:endParaRPr>
            </a:p>
          </p:txBody>
        </p:sp>
        <p:sp>
          <p:nvSpPr>
            <p:cNvPr id="91151" name="Oval 25"/>
            <p:cNvSpPr>
              <a:spLocks noChangeArrowheads="1"/>
            </p:cNvSpPr>
            <p:nvPr/>
          </p:nvSpPr>
          <p:spPr bwMode="auto">
            <a:xfrm rot="3649305">
              <a:off x="6070667" y="4859439"/>
              <a:ext cx="57879" cy="219931"/>
            </a:xfrm>
            <a:prstGeom prst="ellipse">
              <a:avLst/>
            </a:prstGeom>
            <a:solidFill>
              <a:srgbClr val="FFFF00"/>
            </a:solidFill>
            <a:ln w="9525" algn="ctr">
              <a:solidFill>
                <a:srgbClr val="FFFF00"/>
              </a:solidFill>
              <a:round/>
              <a:headEnd/>
              <a:tailEnd/>
            </a:ln>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200" b="1">
                <a:solidFill>
                  <a:srgbClr val="FFFFFF"/>
                </a:solidFill>
                <a:latin typeface="Garamond" panose="02020404030301010803" pitchFamily="18" charset="0"/>
                <a:cs typeface="Arial" panose="020B0604020202020204" pitchFamily="34" charset="0"/>
              </a:endParaRPr>
            </a:p>
          </p:txBody>
        </p:sp>
        <p:sp>
          <p:nvSpPr>
            <p:cNvPr id="27" name="Flowchart: Delay 6">
              <a:extLst>
                <a:ext uri="{FF2B5EF4-FFF2-40B4-BE49-F238E27FC236}">
                  <a16:creationId xmlns:a16="http://schemas.microsoft.com/office/drawing/2014/main" id="{6BE6DC76-BCFB-48C1-9ED2-22793B22A343}"/>
                </a:ext>
              </a:extLst>
            </p:cNvPr>
            <p:cNvSpPr/>
            <p:nvPr/>
          </p:nvSpPr>
          <p:spPr bwMode="auto">
            <a:xfrm rot="9049305">
              <a:off x="5208588" y="4292599"/>
              <a:ext cx="2401886" cy="531814"/>
            </a:xfrm>
            <a:custGeom>
              <a:avLst/>
              <a:gdLst>
                <a:gd name="connsiteX0" fmla="*/ 0 w 1822271"/>
                <a:gd name="connsiteY0" fmla="*/ 0 h 533400"/>
                <a:gd name="connsiteX1" fmla="*/ 911136 w 1822271"/>
                <a:gd name="connsiteY1" fmla="*/ 0 h 533400"/>
                <a:gd name="connsiteX2" fmla="*/ 1822272 w 1822271"/>
                <a:gd name="connsiteY2" fmla="*/ 266700 h 533400"/>
                <a:gd name="connsiteX3" fmla="*/ 911136 w 1822271"/>
                <a:gd name="connsiteY3" fmla="*/ 533400 h 533400"/>
                <a:gd name="connsiteX4" fmla="*/ 0 w 1822271"/>
                <a:gd name="connsiteY4" fmla="*/ 533400 h 533400"/>
                <a:gd name="connsiteX5" fmla="*/ 0 w 1822271"/>
                <a:gd name="connsiteY5" fmla="*/ 0 h 533400"/>
                <a:gd name="connsiteX0" fmla="*/ 0 w 1466140"/>
                <a:gd name="connsiteY0" fmla="*/ 0 h 533400"/>
                <a:gd name="connsiteX1" fmla="*/ 911136 w 1466140"/>
                <a:gd name="connsiteY1" fmla="*/ 0 h 533400"/>
                <a:gd name="connsiteX2" fmla="*/ 1466140 w 1466140"/>
                <a:gd name="connsiteY2" fmla="*/ 266700 h 533400"/>
                <a:gd name="connsiteX3" fmla="*/ 911136 w 1466140"/>
                <a:gd name="connsiteY3" fmla="*/ 533400 h 533400"/>
                <a:gd name="connsiteX4" fmla="*/ 0 w 1466140"/>
                <a:gd name="connsiteY4" fmla="*/ 533400 h 533400"/>
                <a:gd name="connsiteX5" fmla="*/ 0 w 146614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140" h="533400">
                  <a:moveTo>
                    <a:pt x="0" y="0"/>
                  </a:moveTo>
                  <a:lnTo>
                    <a:pt x="911136" y="0"/>
                  </a:lnTo>
                  <a:cubicBezTo>
                    <a:pt x="1414343" y="0"/>
                    <a:pt x="1466140" y="119406"/>
                    <a:pt x="1466140" y="266700"/>
                  </a:cubicBezTo>
                  <a:cubicBezTo>
                    <a:pt x="1466140" y="413994"/>
                    <a:pt x="1414343" y="533400"/>
                    <a:pt x="911136" y="533400"/>
                  </a:cubicBezTo>
                  <a:lnTo>
                    <a:pt x="0" y="533400"/>
                  </a:lnTo>
                  <a:lnTo>
                    <a:pt x="0" y="0"/>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srgbClr val="FFFFFF"/>
                </a:solidFill>
                <a:latin typeface="Gill Sans MT"/>
              </a:endParaRPr>
            </a:p>
          </p:txBody>
        </p:sp>
        <p:sp>
          <p:nvSpPr>
            <p:cNvPr id="91153" name="AutoShape 590"/>
            <p:cNvSpPr>
              <a:spLocks noChangeArrowheads="1"/>
            </p:cNvSpPr>
            <p:nvPr/>
          </p:nvSpPr>
          <p:spPr bwMode="auto">
            <a:xfrm rot="3649305">
              <a:off x="7436365" y="3602677"/>
              <a:ext cx="531938" cy="467156"/>
            </a:xfrm>
            <a:prstGeom prst="flowChartAlternateProcess">
              <a:avLst/>
            </a:prstGeom>
            <a:gradFill rotWithShape="1">
              <a:gsLst>
                <a:gs pos="0">
                  <a:srgbClr val="EAEAEA"/>
                </a:gs>
                <a:gs pos="100000">
                  <a:srgbClr val="B2B2B2"/>
                </a:gs>
              </a:gsLst>
              <a:lin ang="0" scaled="1"/>
            </a:gradFill>
            <a:ln w="9525">
              <a:solidFill>
                <a:schemeClr val="tx1"/>
              </a:solidFill>
              <a:miter lim="800000"/>
              <a:headEnd/>
              <a:tailEnd/>
            </a:ln>
          </p:spPr>
          <p:txBody>
            <a:bodyPr wrap="none"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grpSp>
      <p:grpSp>
        <p:nvGrpSpPr>
          <p:cNvPr id="91147" name="Group 2"/>
          <p:cNvGrpSpPr>
            <a:grpSpLocks/>
          </p:cNvGrpSpPr>
          <p:nvPr/>
        </p:nvGrpSpPr>
        <p:grpSpPr bwMode="auto">
          <a:xfrm>
            <a:off x="5257801" y="1430338"/>
            <a:ext cx="258763" cy="3541712"/>
            <a:chOff x="4125400" y="1410245"/>
            <a:chExt cx="258444" cy="3540872"/>
          </a:xfrm>
        </p:grpSpPr>
        <p:sp>
          <p:nvSpPr>
            <p:cNvPr id="91148" name="Rectangle 15"/>
            <p:cNvSpPr>
              <a:spLocks noChangeArrowheads="1"/>
            </p:cNvSpPr>
            <p:nvPr/>
          </p:nvSpPr>
          <p:spPr bwMode="auto">
            <a:xfrm rot="-5890255">
              <a:off x="3249100" y="2286545"/>
              <a:ext cx="1828800" cy="76200"/>
            </a:xfrm>
            <a:prstGeom prst="rect">
              <a:avLst/>
            </a:prstGeom>
            <a:solidFill>
              <a:srgbClr val="C0C0C0"/>
            </a:solidFill>
            <a:ln w="9525">
              <a:solidFill>
                <a:schemeClr val="tx1"/>
              </a:solidFill>
              <a:miter lim="800000"/>
              <a:headEnd/>
              <a:tailEnd/>
            </a:ln>
          </p:spPr>
          <p:txBody>
            <a:bodyPr wrap="none"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91149" name="Line 16"/>
            <p:cNvSpPr>
              <a:spLocks noChangeShapeType="1"/>
            </p:cNvSpPr>
            <p:nvPr/>
          </p:nvSpPr>
          <p:spPr bwMode="auto">
            <a:xfrm rot="15995565" flipH="1">
              <a:off x="3489142" y="4056415"/>
              <a:ext cx="1710391" cy="790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3399"/>
                </a:solidFill>
                <a:latin typeface="Gill Sans MT" panose="020B0502020104020203" pitchFamily="34" charset="0"/>
                <a:cs typeface="Arial" panose="020B0604020202020204" pitchFamily="34" charset="0"/>
              </a:endParaRPr>
            </a:p>
          </p:txBody>
        </p:sp>
      </p:grpSp>
    </p:spTree>
    <p:extLst>
      <p:ext uri="{BB962C8B-B14F-4D97-AF65-F5344CB8AC3E}">
        <p14:creationId xmlns:p14="http://schemas.microsoft.com/office/powerpoint/2010/main" val="1981965364"/>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D8738D2B-2436-4E6C-BA18-5537E20057BE}"/>
              </a:ext>
            </a:extLst>
          </p:cNvPr>
          <p:cNvSpPr>
            <a:spLocks noGrp="1" noChangeArrowheads="1"/>
          </p:cNvSpPr>
          <p:nvPr>
            <p:ph type="title"/>
          </p:nvPr>
        </p:nvSpPr>
        <p:spPr>
          <a:xfrm>
            <a:off x="990600" y="412750"/>
            <a:ext cx="10591800" cy="1277273"/>
          </a:xfrm>
        </p:spPr>
        <p:txBody>
          <a:bodyPr/>
          <a:lstStyle/>
          <a:p>
            <a:pPr algn="l" eaLnBrk="1" hangingPunct="1">
              <a:defRPr/>
            </a:pPr>
            <a:r>
              <a:rPr lang="en-US" b="0" dirty="0" smtClean="0"/>
              <a:t>Sentinel Laboratory Procedures for </a:t>
            </a:r>
            <a:r>
              <a:rPr lang="en-US" b="0" i="1" dirty="0" smtClean="0"/>
              <a:t>B. </a:t>
            </a:r>
            <a:r>
              <a:rPr lang="en-US" b="0" i="1" dirty="0" err="1" smtClean="0"/>
              <a:t>anthracis</a:t>
            </a:r>
            <a:endParaRPr lang="en-US" b="0" i="1" dirty="0"/>
          </a:p>
        </p:txBody>
      </p:sp>
      <p:sp>
        <p:nvSpPr>
          <p:cNvPr id="1166339" name="Rectangle 3">
            <a:extLst>
              <a:ext uri="{FF2B5EF4-FFF2-40B4-BE49-F238E27FC236}">
                <a16:creationId xmlns:a16="http://schemas.microsoft.com/office/drawing/2014/main" id="{297FE2B6-61EE-49E9-BC43-0E0167780FE7}"/>
              </a:ext>
            </a:extLst>
          </p:cNvPr>
          <p:cNvSpPr>
            <a:spLocks noGrp="1" noChangeArrowheads="1"/>
          </p:cNvSpPr>
          <p:nvPr>
            <p:ph idx="1"/>
          </p:nvPr>
        </p:nvSpPr>
        <p:spPr>
          <a:xfrm>
            <a:off x="1681163" y="1905000"/>
            <a:ext cx="9086850" cy="4807470"/>
          </a:xfrm>
        </p:spPr>
        <p:txBody>
          <a:bodyPr/>
          <a:lstStyle/>
          <a:p>
            <a:pPr marL="0" indent="0">
              <a:buNone/>
              <a:defRPr/>
            </a:pPr>
            <a:r>
              <a:rPr lang="en-US" sz="2800" i="1" dirty="0" smtClean="0"/>
              <a:t>B</a:t>
            </a:r>
            <a:r>
              <a:rPr lang="en-US" sz="2800" i="1" dirty="0"/>
              <a:t>. </a:t>
            </a:r>
            <a:r>
              <a:rPr lang="en-US" sz="2800" i="1" dirty="0" smtClean="0"/>
              <a:t>cereus</a:t>
            </a:r>
            <a:r>
              <a:rPr lang="en-US" sz="2800" dirty="0" smtClean="0"/>
              <a:t> </a:t>
            </a:r>
            <a:r>
              <a:rPr lang="en-US" sz="2800" dirty="0"/>
              <a:t>Group Characteristics</a:t>
            </a:r>
          </a:p>
          <a:p>
            <a:pPr>
              <a:defRPr/>
            </a:pPr>
            <a:endParaRPr lang="en-US" sz="1600" dirty="0"/>
          </a:p>
          <a:p>
            <a:pPr lvl="1">
              <a:buFont typeface="Arial" panose="020B0604020202020204" pitchFamily="34" charset="0"/>
              <a:buChar char="•"/>
              <a:defRPr/>
            </a:pPr>
            <a:r>
              <a:rPr lang="en-US" sz="2400" dirty="0"/>
              <a:t>Ground glass colony/ non-swelling,  </a:t>
            </a:r>
            <a:r>
              <a:rPr lang="en-US" sz="2400" dirty="0" err="1"/>
              <a:t>subterminal</a:t>
            </a:r>
            <a:r>
              <a:rPr lang="en-US" sz="2400" dirty="0"/>
              <a:t> spores--</a:t>
            </a:r>
            <a:r>
              <a:rPr lang="en-US" sz="2400" i="1" dirty="0"/>
              <a:t>B. anthracis, B. cereus, B cereus </a:t>
            </a:r>
            <a:r>
              <a:rPr lang="en-US" sz="2400" dirty="0"/>
              <a:t>var.</a:t>
            </a:r>
            <a:r>
              <a:rPr lang="en-US" sz="2400" i="1" dirty="0"/>
              <a:t> </a:t>
            </a:r>
            <a:r>
              <a:rPr lang="en-US" sz="2400" i="1" dirty="0" err="1"/>
              <a:t>mycoides</a:t>
            </a:r>
            <a:r>
              <a:rPr lang="en-US" sz="2400" i="1" dirty="0"/>
              <a:t>, </a:t>
            </a:r>
            <a:r>
              <a:rPr lang="en-US" sz="2400" dirty="0"/>
              <a:t>and</a:t>
            </a:r>
            <a:r>
              <a:rPr lang="en-US" sz="2400" i="1" dirty="0"/>
              <a:t> B. </a:t>
            </a:r>
            <a:r>
              <a:rPr lang="en-US" sz="2400" i="1" dirty="0" err="1"/>
              <a:t>thuringiensis</a:t>
            </a:r>
            <a:r>
              <a:rPr lang="en-US" sz="2400" i="1" dirty="0"/>
              <a:t>  </a:t>
            </a:r>
          </a:p>
          <a:p>
            <a:pPr lvl="1">
              <a:buFont typeface="Arial" panose="020B0604020202020204" pitchFamily="34" charset="0"/>
              <a:buChar char="•"/>
              <a:defRPr/>
            </a:pPr>
            <a:endParaRPr lang="en-US" sz="1600" i="1" dirty="0"/>
          </a:p>
          <a:p>
            <a:pPr lvl="1">
              <a:buFont typeface="Arial" panose="020B0604020202020204" pitchFamily="34" charset="0"/>
              <a:buChar char="•"/>
              <a:defRPr/>
            </a:pPr>
            <a:endParaRPr lang="en-US" sz="1600" i="1" dirty="0"/>
          </a:p>
          <a:p>
            <a:pPr lvl="1">
              <a:buFont typeface="Arial" panose="020B0604020202020204" pitchFamily="34" charset="0"/>
              <a:buChar char="•"/>
              <a:defRPr/>
            </a:pPr>
            <a:r>
              <a:rPr lang="en-US" sz="2400" dirty="0"/>
              <a:t>N</a:t>
            </a:r>
            <a:r>
              <a:rPr lang="en-US" sz="2400" dirty="0" smtClean="0"/>
              <a:t>on-motile—</a:t>
            </a:r>
            <a:r>
              <a:rPr lang="en-US" sz="2400" i="1" dirty="0" smtClean="0"/>
              <a:t>B</a:t>
            </a:r>
            <a:r>
              <a:rPr lang="en-US" sz="2400" i="1" dirty="0"/>
              <a:t>. anthracis </a:t>
            </a:r>
            <a:r>
              <a:rPr lang="en-US" sz="2400" dirty="0"/>
              <a:t>and </a:t>
            </a:r>
            <a:r>
              <a:rPr lang="en-US" sz="2400" i="1" dirty="0"/>
              <a:t>B cereus </a:t>
            </a:r>
            <a:r>
              <a:rPr lang="en-US" sz="2400" dirty="0" err="1"/>
              <a:t>var</a:t>
            </a:r>
            <a:r>
              <a:rPr lang="en-US" sz="2400" i="1" dirty="0"/>
              <a:t> </a:t>
            </a:r>
            <a:r>
              <a:rPr lang="en-US" sz="2400" i="1" dirty="0" err="1"/>
              <a:t>mycoides</a:t>
            </a:r>
            <a:r>
              <a:rPr lang="en-US" sz="2400" i="1" dirty="0"/>
              <a:t> (</a:t>
            </a:r>
            <a:r>
              <a:rPr lang="en-US" sz="2400" dirty="0"/>
              <a:t>and</a:t>
            </a:r>
            <a:r>
              <a:rPr lang="en-US" sz="2400" i="1" dirty="0"/>
              <a:t> B. </a:t>
            </a:r>
            <a:r>
              <a:rPr lang="en-US" sz="2400" i="1" dirty="0" err="1"/>
              <a:t>megaterium</a:t>
            </a:r>
            <a:r>
              <a:rPr lang="en-US" sz="2400" i="1" dirty="0"/>
              <a:t>)</a:t>
            </a:r>
          </a:p>
          <a:p>
            <a:pPr lvl="1">
              <a:buFont typeface="Arial" panose="020B0604020202020204" pitchFamily="34" charset="0"/>
              <a:buChar char="•"/>
              <a:defRPr/>
            </a:pPr>
            <a:endParaRPr lang="en-US" sz="2400" i="1" dirty="0"/>
          </a:p>
          <a:p>
            <a:pPr lvl="1">
              <a:buFont typeface="Arial" panose="020B0604020202020204" pitchFamily="34" charset="0"/>
              <a:buChar char="•"/>
              <a:defRPr/>
            </a:pPr>
            <a:r>
              <a:rPr lang="en-US" sz="2400" dirty="0"/>
              <a:t>N</a:t>
            </a:r>
            <a:r>
              <a:rPr lang="en-US" sz="2400" dirty="0" smtClean="0"/>
              <a:t>on-hemolytic-</a:t>
            </a:r>
            <a:r>
              <a:rPr lang="en-US" sz="2400" dirty="0"/>
              <a:t>-presumptive </a:t>
            </a:r>
            <a:r>
              <a:rPr lang="en-US" sz="2400" i="1" dirty="0"/>
              <a:t>B. anthracis</a:t>
            </a:r>
            <a:endParaRPr lang="en-US" sz="2400" dirty="0"/>
          </a:p>
          <a:p>
            <a:pPr eaLnBrk="1" hangingPunct="1">
              <a:defRPr/>
            </a:pPr>
            <a:endParaRPr lang="en-US" sz="2800" i="1" dirty="0"/>
          </a:p>
        </p:txBody>
      </p:sp>
      <p:sp>
        <p:nvSpPr>
          <p:cNvPr id="93190" name="AutoShape 9"/>
          <p:cNvSpPr>
            <a:spLocks noChangeArrowheads="1"/>
          </p:cNvSpPr>
          <p:nvPr/>
        </p:nvSpPr>
        <p:spPr bwMode="auto">
          <a:xfrm>
            <a:off x="5410201" y="3654425"/>
            <a:ext cx="371475" cy="514350"/>
          </a:xfrm>
          <a:prstGeom prst="downArrow">
            <a:avLst>
              <a:gd name="adj1" fmla="val 49574"/>
              <a:gd name="adj2" fmla="val 53846"/>
            </a:avLst>
          </a:prstGeom>
          <a:solidFill>
            <a:schemeClr val="accent1"/>
          </a:solidFill>
          <a:ln w="9525">
            <a:solidFill>
              <a:schemeClr val="tx1"/>
            </a:solidFill>
            <a:miter lim="800000"/>
            <a:headEnd/>
            <a:tailEnd/>
          </a:ln>
        </p:spPr>
        <p:txBody>
          <a:bodyPr vert="eaVert" wrap="none"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93191" name="AutoShape 10"/>
          <p:cNvSpPr>
            <a:spLocks noChangeArrowheads="1"/>
          </p:cNvSpPr>
          <p:nvPr/>
        </p:nvSpPr>
        <p:spPr bwMode="auto">
          <a:xfrm>
            <a:off x="5424489" y="4887913"/>
            <a:ext cx="371475" cy="514350"/>
          </a:xfrm>
          <a:prstGeom prst="downArrow">
            <a:avLst>
              <a:gd name="adj1" fmla="val 49574"/>
              <a:gd name="adj2" fmla="val 53846"/>
            </a:avLst>
          </a:prstGeom>
          <a:solidFill>
            <a:schemeClr val="accent1"/>
          </a:solidFill>
          <a:ln w="9525">
            <a:solidFill>
              <a:schemeClr val="tx1"/>
            </a:solidFill>
            <a:miter lim="800000"/>
            <a:headEnd/>
            <a:tailEnd/>
          </a:ln>
        </p:spPr>
        <p:txBody>
          <a:bodyPr vert="eaVert" wrap="none"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spTree>
    <p:extLst>
      <p:ext uri="{BB962C8B-B14F-4D97-AF65-F5344CB8AC3E}">
        <p14:creationId xmlns:p14="http://schemas.microsoft.com/office/powerpoint/2010/main" val="3841627075"/>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CA688-C279-4D1C-A297-4A4C52D833C2}"/>
              </a:ext>
            </a:extLst>
          </p:cNvPr>
          <p:cNvSpPr>
            <a:spLocks noGrp="1"/>
          </p:cNvSpPr>
          <p:nvPr>
            <p:ph type="title"/>
          </p:nvPr>
        </p:nvSpPr>
        <p:spPr>
          <a:xfrm>
            <a:off x="1855788" y="261938"/>
            <a:ext cx="8572500" cy="914400"/>
          </a:xfrm>
        </p:spPr>
        <p:txBody>
          <a:bodyPr/>
          <a:lstStyle/>
          <a:p>
            <a:pPr>
              <a:defRPr/>
            </a:pPr>
            <a:r>
              <a:rPr lang="en-US" dirty="0"/>
              <a:t>Select Agent Regulations</a:t>
            </a:r>
          </a:p>
        </p:txBody>
      </p:sp>
      <p:sp>
        <p:nvSpPr>
          <p:cNvPr id="22531" name="Content Placeholder 2">
            <a:extLst>
              <a:ext uri="{FF2B5EF4-FFF2-40B4-BE49-F238E27FC236}">
                <a16:creationId xmlns:a16="http://schemas.microsoft.com/office/drawing/2014/main" id="{D76CED48-D028-485C-AF69-474DAB3242FE}"/>
              </a:ext>
            </a:extLst>
          </p:cNvPr>
          <p:cNvSpPr>
            <a:spLocks noGrp="1"/>
          </p:cNvSpPr>
          <p:nvPr>
            <p:ph idx="1"/>
          </p:nvPr>
        </p:nvSpPr>
        <p:spPr>
          <a:xfrm>
            <a:off x="1304926" y="1176338"/>
            <a:ext cx="9680575" cy="5032147"/>
          </a:xfrm>
        </p:spPr>
        <p:txBody>
          <a:bodyPr/>
          <a:lstStyle/>
          <a:p>
            <a:pPr>
              <a:defRPr/>
            </a:pPr>
            <a:r>
              <a:rPr lang="en-US" altLang="en-US" sz="2100" dirty="0">
                <a:effectLst/>
              </a:rPr>
              <a:t>Wild-type </a:t>
            </a:r>
            <a:r>
              <a:rPr lang="en-US" altLang="en-US" sz="2100" i="1" dirty="0">
                <a:effectLst/>
              </a:rPr>
              <a:t>Bacillus anthracis </a:t>
            </a:r>
            <a:r>
              <a:rPr lang="en-US" altLang="en-US" sz="2100" dirty="0">
                <a:effectLst/>
              </a:rPr>
              <a:t>is a Tier 1 Overlap Select Agent requiring registration with CDC and/or USDA for possession, use, storage and transfer</a:t>
            </a:r>
          </a:p>
          <a:p>
            <a:pPr marL="0" indent="0">
              <a:buNone/>
              <a:defRPr/>
            </a:pPr>
            <a:endParaRPr lang="en-US" altLang="en-US" sz="2100" dirty="0">
              <a:effectLst/>
            </a:endParaRPr>
          </a:p>
          <a:p>
            <a:pPr>
              <a:defRPr/>
            </a:pPr>
            <a:r>
              <a:rPr lang="en-US" altLang="en-US" sz="2100" i="1" dirty="0" smtClean="0">
                <a:effectLst/>
              </a:rPr>
              <a:t>Bacillus </a:t>
            </a:r>
            <a:r>
              <a:rPr lang="en-US" altLang="en-US" sz="2100" i="1" dirty="0">
                <a:effectLst/>
              </a:rPr>
              <a:t>cereus </a:t>
            </a:r>
            <a:r>
              <a:rPr lang="en-US" altLang="en-US" sz="2100" dirty="0">
                <a:effectLst/>
              </a:rPr>
              <a:t>biovar </a:t>
            </a:r>
            <a:r>
              <a:rPr lang="en-US" altLang="en-US" sz="2100" i="1" dirty="0" err="1">
                <a:effectLst/>
              </a:rPr>
              <a:t>anthracis</a:t>
            </a:r>
            <a:r>
              <a:rPr lang="en-US" altLang="en-US" sz="2100" dirty="0">
                <a:effectLst/>
              </a:rPr>
              <a:t> </a:t>
            </a:r>
            <a:r>
              <a:rPr lang="en-US" altLang="en-US" sz="2100" dirty="0" smtClean="0">
                <a:effectLst/>
              </a:rPr>
              <a:t>added to </a:t>
            </a:r>
            <a:r>
              <a:rPr lang="en-US" altLang="en-US" sz="2100" dirty="0">
                <a:effectLst/>
              </a:rPr>
              <a:t>the HHS List of Select Agents and </a:t>
            </a:r>
            <a:r>
              <a:rPr lang="en-US" altLang="en-US" sz="2100" dirty="0" smtClean="0">
                <a:effectLst/>
              </a:rPr>
              <a:t>Toxins in 2017</a:t>
            </a:r>
            <a:endParaRPr lang="en-US" altLang="en-US" sz="2100" dirty="0">
              <a:effectLst/>
            </a:endParaRPr>
          </a:p>
          <a:p>
            <a:pPr>
              <a:defRPr/>
            </a:pPr>
            <a:r>
              <a:rPr lang="en-US" altLang="en-US" sz="2100" dirty="0">
                <a:effectLst/>
              </a:rPr>
              <a:t>Tier 1 agent</a:t>
            </a:r>
          </a:p>
          <a:p>
            <a:pPr>
              <a:defRPr/>
            </a:pPr>
            <a:r>
              <a:rPr lang="en-US" altLang="en-US" sz="2100" dirty="0">
                <a:effectLst/>
              </a:rPr>
              <a:t>Not an Overlap select agent</a:t>
            </a:r>
          </a:p>
          <a:p>
            <a:pPr>
              <a:defRPr/>
            </a:pPr>
            <a:endParaRPr lang="en-US" altLang="en-US" sz="2100" dirty="0"/>
          </a:p>
          <a:p>
            <a:pPr>
              <a:defRPr/>
            </a:pPr>
            <a:r>
              <a:rPr lang="en-US" altLang="en-US" sz="2100" i="1" dirty="0">
                <a:effectLst/>
              </a:rPr>
              <a:t>Bacillus cereus </a:t>
            </a:r>
            <a:r>
              <a:rPr lang="en-US" altLang="en-US" sz="2100" dirty="0" err="1">
                <a:effectLst/>
              </a:rPr>
              <a:t>biovar</a:t>
            </a:r>
            <a:r>
              <a:rPr lang="en-US" altLang="en-US" sz="2100" dirty="0">
                <a:effectLst/>
              </a:rPr>
              <a:t> </a:t>
            </a:r>
            <a:r>
              <a:rPr lang="en-US" altLang="en-US" sz="2100" i="1" dirty="0">
                <a:effectLst/>
              </a:rPr>
              <a:t>anthracis</a:t>
            </a:r>
            <a:r>
              <a:rPr lang="en-US" altLang="en-US" sz="2100" dirty="0">
                <a:effectLst/>
              </a:rPr>
              <a:t> was first described as an agent of anthrax-like disease in gorillas and chimpanzees in Cameroon and Côte d’Ivoire (Klee). The organism has since been recovered from an elephant and goats in other countries of Africa (</a:t>
            </a:r>
            <a:r>
              <a:rPr lang="en-US" altLang="en-US" sz="2100" dirty="0" err="1">
                <a:effectLst/>
              </a:rPr>
              <a:t>Antonation</a:t>
            </a:r>
            <a:r>
              <a:rPr lang="en-US" altLang="en-US" sz="2100" dirty="0">
                <a:effectLst/>
              </a:rPr>
              <a:t>). It carries the 2 virulence plasmids found in </a:t>
            </a:r>
            <a:r>
              <a:rPr lang="en-US" altLang="en-US" sz="2100" i="1" dirty="0">
                <a:effectLst/>
              </a:rPr>
              <a:t>Bacillus anthracis. </a:t>
            </a:r>
            <a:endParaRPr lang="en-US" altLang="en-US" sz="2100" dirty="0">
              <a:effectLst/>
            </a:endParaRPr>
          </a:p>
          <a:p>
            <a:pPr>
              <a:defRPr/>
            </a:pPr>
            <a:endParaRPr lang="en-US" altLang="en-US" sz="1900" dirty="0">
              <a:solidFill>
                <a:srgbClr val="FFFFFF"/>
              </a:solidFill>
            </a:endParaRPr>
          </a:p>
        </p:txBody>
      </p:sp>
    </p:spTree>
    <p:extLst>
      <p:ext uri="{BB962C8B-B14F-4D97-AF65-F5344CB8AC3E}">
        <p14:creationId xmlns:p14="http://schemas.microsoft.com/office/powerpoint/2010/main" val="2031947873"/>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6A970-80EC-4DAE-9592-6D17BA0B184A}"/>
              </a:ext>
            </a:extLst>
          </p:cNvPr>
          <p:cNvSpPr>
            <a:spLocks noGrp="1"/>
          </p:cNvSpPr>
          <p:nvPr>
            <p:ph type="title"/>
          </p:nvPr>
        </p:nvSpPr>
        <p:spPr/>
        <p:txBody>
          <a:bodyPr/>
          <a:lstStyle/>
          <a:p>
            <a:pPr>
              <a:defRPr/>
            </a:pPr>
            <a:r>
              <a:rPr lang="en-US" i="1" dirty="0"/>
              <a:t>B. cereus </a:t>
            </a:r>
            <a:r>
              <a:rPr lang="en-US" dirty="0"/>
              <a:t>biovar </a:t>
            </a:r>
            <a:r>
              <a:rPr lang="en-US" i="1" dirty="0"/>
              <a:t>anthracis</a:t>
            </a:r>
            <a:endParaRPr lang="en-US" dirty="0"/>
          </a:p>
        </p:txBody>
      </p:sp>
      <p:sp>
        <p:nvSpPr>
          <p:cNvPr id="3" name="Content Placeholder 2">
            <a:extLst>
              <a:ext uri="{FF2B5EF4-FFF2-40B4-BE49-F238E27FC236}">
                <a16:creationId xmlns:a16="http://schemas.microsoft.com/office/drawing/2014/main" id="{1DE83DF2-25A5-40F5-8F41-AD4BAB03454D}"/>
              </a:ext>
            </a:extLst>
          </p:cNvPr>
          <p:cNvSpPr>
            <a:spLocks noGrp="1"/>
          </p:cNvSpPr>
          <p:nvPr>
            <p:ph idx="1"/>
          </p:nvPr>
        </p:nvSpPr>
        <p:spPr>
          <a:xfrm>
            <a:off x="1466850" y="964211"/>
            <a:ext cx="9258300" cy="5176802"/>
          </a:xfrm>
        </p:spPr>
        <p:txBody>
          <a:bodyPr/>
          <a:lstStyle/>
          <a:p>
            <a:pPr marL="0" indent="0">
              <a:buNone/>
              <a:defRPr/>
            </a:pPr>
            <a:r>
              <a:rPr lang="en-US" sz="2000" dirty="0">
                <a:effectLst/>
              </a:rPr>
              <a:t>Current </a:t>
            </a:r>
            <a:r>
              <a:rPr lang="en-US" sz="2000" dirty="0" smtClean="0">
                <a:effectLst/>
              </a:rPr>
              <a:t>recommendations</a:t>
            </a:r>
            <a:r>
              <a:rPr lang="en-US" sz="2000" dirty="0">
                <a:effectLst/>
              </a:rPr>
              <a:t>:</a:t>
            </a:r>
          </a:p>
          <a:p>
            <a:pPr marL="457200" indent="-457200">
              <a:buFont typeface="+mj-lt"/>
              <a:buAutoNum type="arabicPeriod"/>
              <a:defRPr/>
            </a:pPr>
            <a:r>
              <a:rPr lang="en-US" sz="2000" dirty="0" smtClean="0">
                <a:effectLst/>
              </a:rPr>
              <a:t>Suspect </a:t>
            </a:r>
            <a:r>
              <a:rPr lang="en-US" sz="2000" dirty="0">
                <a:effectLst/>
              </a:rPr>
              <a:t>Bacillus spp. isolates that are large Gram-positive bacilli and weakly or non-hemolytic (at 24 hours or less) should be tested for motility and catalase production. Semi-solid medium is recommended for motility for consistent results.</a:t>
            </a:r>
          </a:p>
          <a:p>
            <a:pPr marL="457200" indent="-457200">
              <a:buFont typeface="+mj-lt"/>
              <a:buAutoNum type="arabicPeriod"/>
              <a:defRPr/>
            </a:pPr>
            <a:r>
              <a:rPr lang="en-US" sz="2000" dirty="0" smtClean="0">
                <a:effectLst/>
              </a:rPr>
              <a:t>Isolates </a:t>
            </a:r>
            <a:r>
              <a:rPr lang="en-US" sz="2000" dirty="0">
                <a:effectLst/>
              </a:rPr>
              <a:t>that are positive for catalase and motility should be investigated further by contacting the patient’s attending physician to determine if the patient has an anthrax-like illness or if the patient has an infection caused by this organism. Travel history is important. If the isolate is deemed significant, the local LRN reference laboratory (e.g. state or local public health laboratory) should be contacted and the isolate forwarded for further testing.</a:t>
            </a:r>
          </a:p>
          <a:p>
            <a:pPr marL="457200" indent="-457200">
              <a:buFont typeface="+mj-lt"/>
              <a:buAutoNum type="arabicPeriod"/>
              <a:defRPr/>
            </a:pPr>
            <a:r>
              <a:rPr lang="en-US" sz="2000" dirty="0" smtClean="0">
                <a:effectLst/>
              </a:rPr>
              <a:t>If </a:t>
            </a:r>
            <a:r>
              <a:rPr lang="en-US" sz="2000" dirty="0">
                <a:effectLst/>
              </a:rPr>
              <a:t>the sentinel laboratory is unable or unwilling to contact the patient’s physician, notify the local LRN reference laboratory and provide the physician’s contact information and laboratory testing results</a:t>
            </a:r>
            <a:r>
              <a:rPr lang="en-US" sz="2000" dirty="0"/>
              <a:t>.</a:t>
            </a:r>
          </a:p>
          <a:p>
            <a:pPr>
              <a:defRPr/>
            </a:pPr>
            <a:endParaRPr lang="en-US" dirty="0"/>
          </a:p>
        </p:txBody>
      </p:sp>
    </p:spTree>
    <p:extLst>
      <p:ext uri="{BB962C8B-B14F-4D97-AF65-F5344CB8AC3E}">
        <p14:creationId xmlns:p14="http://schemas.microsoft.com/office/powerpoint/2010/main" val="3121287028"/>
      </p:ext>
    </p:ext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FF37F-B32A-40CD-B4CC-9468683EA66C}"/>
              </a:ext>
            </a:extLst>
          </p:cNvPr>
          <p:cNvSpPr>
            <a:spLocks noGrp="1"/>
          </p:cNvSpPr>
          <p:nvPr>
            <p:ph type="title"/>
          </p:nvPr>
        </p:nvSpPr>
        <p:spPr>
          <a:xfrm>
            <a:off x="2228850" y="312738"/>
            <a:ext cx="7962900" cy="914400"/>
          </a:xfrm>
        </p:spPr>
        <p:txBody>
          <a:bodyPr/>
          <a:lstStyle/>
          <a:p>
            <a:pPr>
              <a:defRPr/>
            </a:pPr>
            <a:r>
              <a:rPr lang="en-US" i="1" dirty="0"/>
              <a:t>B. cereus </a:t>
            </a:r>
            <a:r>
              <a:rPr lang="en-US" dirty="0"/>
              <a:t>biovar </a:t>
            </a:r>
            <a:r>
              <a:rPr lang="en-US" i="1" dirty="0"/>
              <a:t>anthracis</a:t>
            </a:r>
          </a:p>
        </p:txBody>
      </p:sp>
      <p:sp>
        <p:nvSpPr>
          <p:cNvPr id="24579" name="Content Placeholder 2">
            <a:extLst>
              <a:ext uri="{FF2B5EF4-FFF2-40B4-BE49-F238E27FC236}">
                <a16:creationId xmlns:a16="http://schemas.microsoft.com/office/drawing/2014/main" id="{1115F003-ECEA-45B5-80D1-E2675385D378}"/>
              </a:ext>
            </a:extLst>
          </p:cNvPr>
          <p:cNvSpPr>
            <a:spLocks noGrp="1"/>
          </p:cNvSpPr>
          <p:nvPr>
            <p:ph idx="1"/>
          </p:nvPr>
        </p:nvSpPr>
        <p:spPr>
          <a:xfrm>
            <a:off x="2206625" y="5251450"/>
            <a:ext cx="8223250" cy="469900"/>
          </a:xfrm>
        </p:spPr>
        <p:txBody>
          <a:bodyPr/>
          <a:lstStyle/>
          <a:p>
            <a:pPr marL="0" indent="0">
              <a:buNone/>
              <a:defRPr/>
            </a:pPr>
            <a:r>
              <a:rPr lang="en-US" altLang="en-US" sz="2400" dirty="0"/>
              <a:t> Cameroon (CA) strain                      Côte d'Ivoire (CI) strain</a:t>
            </a:r>
          </a:p>
        </p:txBody>
      </p:sp>
      <p:pic>
        <p:nvPicPr>
          <p:cNvPr id="98308" name="Picture 3" descr="H:\Bioterrorism\Training\Level B Training - Reference\CDC 2017\B. cereus bv anthracis (CA)-5% CO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701" y="2495551"/>
            <a:ext cx="3497263" cy="233362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8309" name="Picture 4" descr="H:\Bioterrorism\Training\Level B Training - Reference\CDC 2017\B. cereus bv anthracis (CI)-5% CO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2495550"/>
            <a:ext cx="3497262" cy="233203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9545F40-8D6B-42CA-88CD-41ADAA7E9E43}"/>
              </a:ext>
            </a:extLst>
          </p:cNvPr>
          <p:cNvSpPr txBox="1"/>
          <p:nvPr/>
        </p:nvSpPr>
        <p:spPr>
          <a:xfrm>
            <a:off x="5791200" y="1227138"/>
            <a:ext cx="1832296" cy="461665"/>
          </a:xfrm>
          <a:prstGeom prst="rect">
            <a:avLst/>
          </a:prstGeom>
          <a:noFill/>
        </p:spPr>
        <p:txBody>
          <a:bodyPr wrap="none">
            <a:spAutoFit/>
          </a:bodyPr>
          <a:lstStyle/>
          <a:p>
            <a:pPr fontAlgn="base">
              <a:spcBef>
                <a:spcPct val="0"/>
              </a:spcBef>
              <a:spcAft>
                <a:spcPct val="0"/>
              </a:spcAft>
              <a:defRPr/>
            </a:pPr>
            <a:r>
              <a:rPr lang="en-US" sz="2400" dirty="0" smtClean="0">
                <a:latin typeface="Gill Sans MT" panose="020B0502020104020203" pitchFamily="34" charset="0"/>
                <a:cs typeface="Arial" panose="020B0604020202020204" pitchFamily="34" charset="0"/>
              </a:rPr>
              <a:t>BAP 5% CO</a:t>
            </a:r>
            <a:r>
              <a:rPr lang="en-US" sz="2400" baseline="-25000" dirty="0" smtClean="0">
                <a:latin typeface="Gill Sans MT" panose="020B0502020104020203" pitchFamily="34" charset="0"/>
                <a:cs typeface="Arial" panose="020B0604020202020204" pitchFamily="34" charset="0"/>
              </a:rPr>
              <a:t>2</a:t>
            </a:r>
            <a:endParaRPr lang="en-US" sz="2400" baseline="-25000" dirty="0">
              <a:latin typeface="Gill Sans MT" panose="020B0502020104020203" pitchFamily="34" charset="0"/>
              <a:cs typeface="Arial" panose="020B0604020202020204" pitchFamily="34" charset="0"/>
            </a:endParaRPr>
          </a:p>
        </p:txBody>
      </p:sp>
      <p:sp>
        <p:nvSpPr>
          <p:cNvPr id="98311" name="TextBox 2"/>
          <p:cNvSpPr txBox="1">
            <a:spLocks noChangeArrowheads="1"/>
          </p:cNvSpPr>
          <p:nvPr/>
        </p:nvSpPr>
        <p:spPr bwMode="auto">
          <a:xfrm>
            <a:off x="6985000" y="6123304"/>
            <a:ext cx="520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000" dirty="0">
                <a:cs typeface="Arial" panose="020B0604020202020204" pitchFamily="34" charset="0"/>
              </a:rPr>
              <a:t>Photos courtesy of Alex </a:t>
            </a:r>
            <a:r>
              <a:rPr lang="en-US" altLang="en-US" sz="2000" dirty="0" err="1">
                <a:cs typeface="Arial" panose="020B0604020202020204" pitchFamily="34" charset="0"/>
              </a:rPr>
              <a:t>Hoffmaster</a:t>
            </a:r>
            <a:r>
              <a:rPr lang="en-US" altLang="en-US" sz="2000" dirty="0">
                <a:cs typeface="Arial" panose="020B0604020202020204" pitchFamily="34" charset="0"/>
              </a:rPr>
              <a:t>., PhD., CDC</a:t>
            </a:r>
          </a:p>
        </p:txBody>
      </p:sp>
    </p:spTree>
    <p:extLst>
      <p:ext uri="{BB962C8B-B14F-4D97-AF65-F5344CB8AC3E}">
        <p14:creationId xmlns:p14="http://schemas.microsoft.com/office/powerpoint/2010/main" val="887559151"/>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0"/>
          <p:cNvSpPr>
            <a:spLocks noChangeArrowheads="1"/>
          </p:cNvSpPr>
          <p:nvPr/>
        </p:nvSpPr>
        <p:spPr bwMode="auto">
          <a:xfrm>
            <a:off x="1327151" y="2081213"/>
            <a:ext cx="2447925"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600" i="1">
                <a:solidFill>
                  <a:srgbClr val="FFFFFF"/>
                </a:solidFill>
                <a:latin typeface="Cambria" panose="02040503050406030204" pitchFamily="18" charset="0"/>
                <a:cs typeface="Times New Roman" panose="02020603050405020304" pitchFamily="18" charset="0"/>
              </a:rPr>
              <a:t> </a:t>
            </a:r>
          </a:p>
          <a:p>
            <a:pPr eaLnBrk="0" fontAlgn="base" hangingPunct="0">
              <a:spcBef>
                <a:spcPct val="0"/>
              </a:spcBef>
              <a:spcAft>
                <a:spcPct val="0"/>
              </a:spcAft>
              <a:buClrTx/>
              <a:buSzTx/>
              <a:buNone/>
            </a:pPr>
            <a:r>
              <a:rPr lang="en-US" altLang="en-US" sz="2600" i="1">
                <a:solidFill>
                  <a:srgbClr val="FFFFFF"/>
                </a:solidFill>
                <a:latin typeface="Calibri" panose="020F0502020204030204" pitchFamily="34" charset="0"/>
                <a:cs typeface="Times New Roman" panose="02020603050405020304" pitchFamily="18" charset="0"/>
              </a:rPr>
              <a:t>Bacillus anthracis</a:t>
            </a:r>
            <a:br>
              <a:rPr lang="en-US" altLang="en-US" sz="2600" i="1">
                <a:solidFill>
                  <a:srgbClr val="FFFFFF"/>
                </a:solidFill>
                <a:latin typeface="Calibri" panose="020F0502020204030204" pitchFamily="34" charset="0"/>
                <a:cs typeface="Times New Roman" panose="02020603050405020304" pitchFamily="18" charset="0"/>
              </a:rPr>
            </a:br>
            <a:r>
              <a:rPr lang="en-US" altLang="en-US" sz="2600">
                <a:solidFill>
                  <a:srgbClr val="FFFFFF"/>
                </a:solidFill>
                <a:latin typeface="Calibri" panose="020F0502020204030204" pitchFamily="34" charset="0"/>
                <a:cs typeface="Times New Roman" panose="02020603050405020304" pitchFamily="18" charset="0"/>
              </a:rPr>
              <a:t>Identification Flowchart</a:t>
            </a:r>
            <a:endParaRPr lang="en-US" altLang="en-US" sz="700">
              <a:solidFill>
                <a:srgbClr val="FFFFFF"/>
              </a:solidFill>
              <a:latin typeface="Calibri" panose="020F0502020204030204" pitchFamily="34" charset="0"/>
              <a:cs typeface="Times New Roman" panose="02020603050405020304" pitchFamily="18" charset="0"/>
            </a:endParaRPr>
          </a:p>
          <a:p>
            <a:pPr eaLnBrk="0" fontAlgn="base" hangingPunct="0">
              <a:spcBef>
                <a:spcPct val="0"/>
              </a:spcBef>
              <a:spcAft>
                <a:spcPct val="0"/>
              </a:spcAft>
              <a:buClrTx/>
              <a:buSzTx/>
              <a:buNone/>
            </a:pPr>
            <a:endParaRPr lang="en-US" altLang="en-US" sz="2400">
              <a:solidFill>
                <a:srgbClr val="FFFFFF"/>
              </a:solidFill>
              <a:cs typeface="Arial" panose="020B0604020202020204" pitchFamily="34" charset="0"/>
            </a:endParaRPr>
          </a:p>
        </p:txBody>
      </p:sp>
      <p:sp>
        <p:nvSpPr>
          <p:cNvPr id="100355" name="Rectangle 32"/>
          <p:cNvSpPr>
            <a:spLocks noChangeArrowheads="1"/>
          </p:cNvSpPr>
          <p:nvPr/>
        </p:nvSpPr>
        <p:spPr bwMode="auto">
          <a:xfrm>
            <a:off x="952501" y="85637"/>
            <a:ext cx="1847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400">
                <a:solidFill>
                  <a:srgbClr val="003399"/>
                </a:solidFill>
                <a:cs typeface="Arial" panose="020B0604020202020204" pitchFamily="34" charset="0"/>
              </a:rPr>
              <a:t/>
            </a:r>
            <a:br>
              <a:rPr lang="en-US" altLang="en-US" sz="2400">
                <a:solidFill>
                  <a:srgbClr val="003399"/>
                </a:solidFill>
                <a:cs typeface="Arial" panose="020B0604020202020204" pitchFamily="34" charset="0"/>
              </a:rPr>
            </a:br>
            <a:endParaRPr lang="en-US" altLang="en-US" sz="2400">
              <a:solidFill>
                <a:srgbClr val="003399"/>
              </a:solidFill>
              <a:cs typeface="Arial" panose="020B0604020202020204" pitchFamily="34" charset="0"/>
            </a:endParaRPr>
          </a:p>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100356" name="Rectangle 38"/>
          <p:cNvSpPr>
            <a:spLocks noChangeArrowheads="1"/>
          </p:cNvSpPr>
          <p:nvPr/>
        </p:nvSpPr>
        <p:spPr bwMode="auto">
          <a:xfrm>
            <a:off x="952501" y="514292"/>
            <a:ext cx="2954655"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1100">
              <a:solidFill>
                <a:srgbClr val="003399"/>
              </a:solidFill>
              <a:latin typeface="Calibri" panose="020F0502020204030204" pitchFamily="34" charset="0"/>
              <a:cs typeface="Arial" panose="020B0604020202020204" pitchFamily="34" charset="0"/>
            </a:endParaRPr>
          </a:p>
          <a:p>
            <a:pP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			</a:t>
            </a:r>
            <a:endParaRPr lang="en-US" altLang="en-US" sz="700">
              <a:solidFill>
                <a:srgbClr val="003399"/>
              </a:solidFill>
              <a:cs typeface="Arial" panose="020B0604020202020204" pitchFamily="34" charset="0"/>
            </a:endParaRPr>
          </a:p>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100357" name="Rectangle 48"/>
          <p:cNvSpPr>
            <a:spLocks noChangeArrowheads="1"/>
          </p:cNvSpPr>
          <p:nvPr/>
        </p:nvSpPr>
        <p:spPr bwMode="auto">
          <a:xfrm>
            <a:off x="952500" y="683569"/>
            <a:ext cx="10287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36" name="Line 7">
            <a:extLst>
              <a:ext uri="{FF2B5EF4-FFF2-40B4-BE49-F238E27FC236}">
                <a16:creationId xmlns:a16="http://schemas.microsoft.com/office/drawing/2014/main" id="{DEE5F8CD-3EE8-4DB7-A7E2-75BBBADE22A3}"/>
              </a:ext>
            </a:extLst>
          </p:cNvPr>
          <p:cNvSpPr>
            <a:spLocks noChangeShapeType="1"/>
          </p:cNvSpPr>
          <p:nvPr/>
        </p:nvSpPr>
        <p:spPr bwMode="auto">
          <a:xfrm>
            <a:off x="2781300" y="419100"/>
            <a:ext cx="0" cy="990600"/>
          </a:xfrm>
          <a:prstGeom prst="line">
            <a:avLst/>
          </a:prstGeom>
          <a:noFill/>
          <a:ln w="9525">
            <a:solidFill>
              <a:srgbClr val="FFFF99"/>
            </a:solidFill>
            <a:round/>
            <a:headEnd/>
            <a:tailEnd/>
          </a:ln>
          <a:effectLst/>
        </p:spPr>
        <p:txBody>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100360" name="Text Box 52" descr="Yes"/>
          <p:cNvSpPr txBox="1">
            <a:spLocks noChangeArrowheads="1"/>
          </p:cNvSpPr>
          <p:nvPr/>
        </p:nvSpPr>
        <p:spPr bwMode="auto">
          <a:xfrm>
            <a:off x="2551113" y="3313114"/>
            <a:ext cx="595312"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fontAlgn="base">
              <a:spcBef>
                <a:spcPct val="0"/>
              </a:spcBef>
              <a:spcAft>
                <a:spcPct val="0"/>
              </a:spcAft>
              <a:buClrTx/>
              <a:buSzTx/>
              <a:buNone/>
            </a:pPr>
            <a:r>
              <a:rPr lang="en-US" altLang="en-US" sz="1200" b="1">
                <a:solidFill>
                  <a:srgbClr val="262626"/>
                </a:solidFill>
                <a:latin typeface="Myriad Web Pro" pitchFamily="34" charset="0"/>
                <a:ea typeface="Myriad Web Pro" pitchFamily="34" charset="0"/>
                <a:cs typeface="Times New Roman" panose="02020603050405020304" pitchFamily="18" charset="0"/>
              </a:rPr>
              <a:t>Yes</a:t>
            </a:r>
            <a:endParaRPr lang="en-US" altLang="en-US" sz="1200">
              <a:solidFill>
                <a:srgbClr val="262626"/>
              </a:solidFill>
              <a:latin typeface="Times New Roman" panose="02020603050405020304" pitchFamily="18" charset="0"/>
              <a:ea typeface="Myriad Web Pro" pitchFamily="34" charset="0"/>
              <a:cs typeface="Times New Roman" panose="02020603050405020304" pitchFamily="18" charset="0"/>
            </a:endParaRPr>
          </a:p>
          <a:p>
            <a:pPr eaLnBrk="0" fontAlgn="base" hangingPunct="0">
              <a:spcBef>
                <a:spcPct val="0"/>
              </a:spcBef>
              <a:spcAft>
                <a:spcPct val="0"/>
              </a:spcAft>
              <a:buClrTx/>
              <a:buSzTx/>
              <a:buNone/>
            </a:pPr>
            <a:endParaRPr lang="en-US" altLang="en-US" sz="1800">
              <a:solidFill>
                <a:srgbClr val="FFFFFF"/>
              </a:solidFill>
              <a:latin typeface="Arial" panose="020B0604020202020204" pitchFamily="34" charset="0"/>
              <a:ea typeface="Myriad Web Pro" pitchFamily="34" charset="0"/>
              <a:cs typeface="Arial" panose="020B0604020202020204" pitchFamily="34" charset="0"/>
            </a:endParaRPr>
          </a:p>
        </p:txBody>
      </p:sp>
      <p:sp>
        <p:nvSpPr>
          <p:cNvPr id="100361" name="Rectangle 70"/>
          <p:cNvSpPr>
            <a:spLocks noChangeArrowheads="1"/>
          </p:cNvSpPr>
          <p:nvPr/>
        </p:nvSpPr>
        <p:spPr bwMode="auto">
          <a:xfrm>
            <a:off x="952501" y="-22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100362" name="Rectangle 90"/>
          <p:cNvSpPr>
            <a:spLocks noChangeArrowheads="1"/>
          </p:cNvSpPr>
          <p:nvPr/>
        </p:nvSpPr>
        <p:spPr bwMode="auto">
          <a:xfrm>
            <a:off x="952501" y="958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1800">
              <a:solidFill>
                <a:srgbClr val="FFFFFF"/>
              </a:solidFill>
              <a:latin typeface="Arial" panose="020B0604020202020204" pitchFamily="34" charset="0"/>
              <a:cs typeface="Arial" panose="020B0604020202020204" pitchFamily="34" charset="0"/>
            </a:endParaRPr>
          </a:p>
        </p:txBody>
      </p:sp>
      <p:grpSp>
        <p:nvGrpSpPr>
          <p:cNvPr id="100363" name="Group 11"/>
          <p:cNvGrpSpPr>
            <a:grpSpLocks/>
          </p:cNvGrpSpPr>
          <p:nvPr/>
        </p:nvGrpSpPr>
        <p:grpSpPr bwMode="auto">
          <a:xfrm>
            <a:off x="4565650" y="517525"/>
            <a:ext cx="6038850" cy="5316538"/>
            <a:chOff x="0" y="414442"/>
            <a:chExt cx="6038983" cy="5319210"/>
          </a:xfrm>
        </p:grpSpPr>
        <p:cxnSp>
          <p:nvCxnSpPr>
            <p:cNvPr id="100365" name="Straight Arrow Connector 12" descr="down arrow"/>
            <p:cNvCxnSpPr>
              <a:cxnSpLocks noChangeShapeType="1"/>
            </p:cNvCxnSpPr>
            <p:nvPr/>
          </p:nvCxnSpPr>
          <p:spPr bwMode="auto">
            <a:xfrm>
              <a:off x="1435396" y="3784963"/>
              <a:ext cx="0" cy="574158"/>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4" name="Rounded Rectangle 13">
              <a:extLst>
                <a:ext uri="{FF2B5EF4-FFF2-40B4-BE49-F238E27FC236}">
                  <a16:creationId xmlns:a16="http://schemas.microsoft.com/office/drawing/2014/main" id="{8BAA47F9-56AB-4AC9-80C7-C2A8AB41B8C1}"/>
                </a:ext>
              </a:extLst>
            </p:cNvPr>
            <p:cNvSpPr>
              <a:spLocks/>
            </p:cNvSpPr>
            <p:nvPr/>
          </p:nvSpPr>
          <p:spPr bwMode="auto">
            <a:xfrm>
              <a:off x="74615" y="414442"/>
              <a:ext cx="5964368" cy="1415174"/>
            </a:xfrm>
            <a:prstGeom prst="roundRect">
              <a:avLst>
                <a:gd name="adj" fmla="val 16667"/>
              </a:avLst>
            </a:prstGeom>
            <a:solidFill>
              <a:srgbClr val="FFFFFF"/>
            </a:solidFill>
            <a:ln w="25400">
              <a:solidFill>
                <a:srgbClr val="4F81BD"/>
              </a:solidFill>
              <a:round/>
              <a:headEnd/>
              <a:tailEnd/>
            </a:ln>
          </p:spPr>
          <p:txBody>
            <a:bodyPr anchor="ctr" upright="1"/>
            <a:lstStyle/>
            <a:p>
              <a:pPr algn="ctr" fontAlgn="base">
                <a:defRPr/>
              </a:pPr>
              <a:r>
                <a:rPr lang="en-US" sz="1600" dirty="0">
                  <a:solidFill>
                    <a:srgbClr val="262626"/>
                  </a:solidFill>
                  <a:latin typeface="Myriad Web Pro"/>
                  <a:ea typeface="Myriad Web Pro"/>
                  <a:cs typeface="Times New Roman"/>
                </a:rPr>
                <a:t>Major characteristics of </a:t>
              </a:r>
              <a:r>
                <a:rPr lang="en-US" sz="1600" i="1" dirty="0">
                  <a:solidFill>
                    <a:srgbClr val="262626"/>
                  </a:solidFill>
                  <a:latin typeface="Myriad Web Pro"/>
                  <a:ea typeface="Myriad Web Pro"/>
                  <a:cs typeface="Times New Roman"/>
                </a:rPr>
                <a:t>Bacillus anthracis</a:t>
              </a:r>
              <a:r>
                <a:rPr lang="en-US" sz="1600" dirty="0">
                  <a:solidFill>
                    <a:srgbClr val="262626"/>
                  </a:solidFill>
                  <a:latin typeface="Myriad Web Pro"/>
                  <a:ea typeface="Myriad Web Pro"/>
                  <a:cs typeface="Times New Roman"/>
                </a:rPr>
                <a:t>:</a:t>
              </a:r>
              <a:endParaRPr lang="en-US" sz="950" dirty="0">
                <a:solidFill>
                  <a:srgbClr val="262626"/>
                </a:solidFill>
                <a:latin typeface="Myriad Web Pro"/>
                <a:ea typeface="Myriad Web Pro"/>
                <a:cs typeface="Times New Roman"/>
              </a:endParaRPr>
            </a:p>
            <a:p>
              <a:pPr algn="ctr" fontAlgn="base">
                <a:defRPr/>
              </a:pPr>
              <a:r>
                <a:rPr lang="en-US" sz="1200" b="1" u="sng" dirty="0">
                  <a:solidFill>
                    <a:srgbClr val="262626"/>
                  </a:solidFill>
                  <a:latin typeface="Myriad Web Pro"/>
                  <a:ea typeface="Myriad Web Pro"/>
                  <a:cs typeface="Times New Roman"/>
                </a:rPr>
                <a:t>Gram stain morphology:</a:t>
              </a:r>
              <a:r>
                <a:rPr lang="en-US" sz="1200" dirty="0">
                  <a:solidFill>
                    <a:srgbClr val="262626"/>
                  </a:solidFill>
                  <a:latin typeface="Myriad Web Pro"/>
                  <a:ea typeface="Myriad Web Pro"/>
                  <a:cs typeface="Times New Roman"/>
                </a:rPr>
                <a:t> Large, Gram positive bacilli. Spores may be found in cultures grown in 5% CO</a:t>
              </a:r>
              <a:r>
                <a:rPr lang="en-US" sz="1200" baseline="-25000" dirty="0">
                  <a:solidFill>
                    <a:srgbClr val="262626"/>
                  </a:solidFill>
                  <a:latin typeface="Myriad Web Pro"/>
                  <a:ea typeface="Myriad Web Pro"/>
                  <a:cs typeface="Times New Roman"/>
                </a:rPr>
                <a:t>2</a:t>
              </a:r>
              <a:r>
                <a:rPr lang="en-US" sz="1200" dirty="0">
                  <a:solidFill>
                    <a:srgbClr val="262626"/>
                  </a:solidFill>
                  <a:latin typeface="Myriad Web Pro"/>
                  <a:ea typeface="Myriad Web Pro"/>
                  <a:cs typeface="Times New Roman"/>
                </a:rPr>
                <a:t> but not usually in clinical samples</a:t>
              </a:r>
              <a:endParaRPr lang="en-US" sz="950" dirty="0">
                <a:solidFill>
                  <a:srgbClr val="262626"/>
                </a:solidFill>
                <a:latin typeface="Myriad Web Pro"/>
                <a:ea typeface="Myriad Web Pro"/>
                <a:cs typeface="Times New Roman"/>
              </a:endParaRPr>
            </a:p>
            <a:p>
              <a:pPr algn="ctr" fontAlgn="base">
                <a:defRPr/>
              </a:pPr>
              <a:r>
                <a:rPr lang="en-US" sz="1200" dirty="0">
                  <a:solidFill>
                    <a:srgbClr val="262626"/>
                  </a:solidFill>
                  <a:latin typeface="Myriad Web Pro"/>
                  <a:ea typeface="Myriad Web Pro"/>
                  <a:cs typeface="Times New Roman"/>
                </a:rPr>
                <a:t> </a:t>
              </a:r>
              <a:endParaRPr lang="en-US" sz="950" dirty="0">
                <a:solidFill>
                  <a:srgbClr val="262626"/>
                </a:solidFill>
                <a:latin typeface="Myriad Web Pro"/>
                <a:ea typeface="Myriad Web Pro"/>
                <a:cs typeface="Times New Roman"/>
              </a:endParaRPr>
            </a:p>
            <a:p>
              <a:pPr algn="ctr" fontAlgn="base">
                <a:defRPr/>
              </a:pPr>
              <a:r>
                <a:rPr lang="en-US" sz="1200" b="1" u="sng" dirty="0">
                  <a:solidFill>
                    <a:srgbClr val="262626"/>
                  </a:solidFill>
                  <a:latin typeface="Myriad Web Pro"/>
                  <a:ea typeface="Myriad Web Pro"/>
                  <a:cs typeface="Times New Roman"/>
                </a:rPr>
                <a:t>Colony morphology:</a:t>
              </a:r>
              <a:r>
                <a:rPr lang="en-US" sz="1200" dirty="0">
                  <a:solidFill>
                    <a:srgbClr val="262626"/>
                  </a:solidFill>
                  <a:latin typeface="Myriad Web Pro"/>
                  <a:ea typeface="Myriad Web Pro"/>
                  <a:cs typeface="Times New Roman"/>
                </a:rPr>
                <a:t> Ground glass appearance, non-pigmented, gamma hemolytic on BAP, </a:t>
              </a:r>
              <a:endParaRPr lang="en-US" sz="950" dirty="0">
                <a:solidFill>
                  <a:srgbClr val="262626"/>
                </a:solidFill>
                <a:latin typeface="Myriad Web Pro"/>
                <a:ea typeface="Myriad Web Pro"/>
                <a:cs typeface="Times New Roman"/>
              </a:endParaRPr>
            </a:p>
            <a:p>
              <a:pPr algn="ctr" fontAlgn="base">
                <a:defRPr/>
              </a:pPr>
              <a:r>
                <a:rPr lang="en-US" sz="1200" dirty="0">
                  <a:solidFill>
                    <a:srgbClr val="262626"/>
                  </a:solidFill>
                  <a:latin typeface="Myriad Web Pro"/>
                  <a:ea typeface="Myriad Web Pro"/>
                  <a:cs typeface="Times New Roman"/>
                </a:rPr>
                <a:t>No growth on MAC (or EMB)</a:t>
              </a:r>
              <a:endParaRPr lang="en-US" sz="950" dirty="0">
                <a:solidFill>
                  <a:srgbClr val="262626"/>
                </a:solidFill>
                <a:latin typeface="Myriad Web Pro"/>
                <a:ea typeface="Myriad Web Pro"/>
                <a:cs typeface="Times New Roman"/>
              </a:endParaRPr>
            </a:p>
          </p:txBody>
        </p:sp>
        <p:sp>
          <p:nvSpPr>
            <p:cNvPr id="15" name="Rounded Rectangle 14">
              <a:extLst>
                <a:ext uri="{FF2B5EF4-FFF2-40B4-BE49-F238E27FC236}">
                  <a16:creationId xmlns:a16="http://schemas.microsoft.com/office/drawing/2014/main" id="{D9C5C0CA-D3D4-4DD9-A6F6-63AA359F283A}"/>
                </a:ext>
              </a:extLst>
            </p:cNvPr>
            <p:cNvSpPr>
              <a:spLocks/>
            </p:cNvSpPr>
            <p:nvPr/>
          </p:nvSpPr>
          <p:spPr bwMode="auto">
            <a:xfrm>
              <a:off x="0" y="2350578"/>
              <a:ext cx="2679759" cy="339896"/>
            </a:xfrm>
            <a:prstGeom prst="roundRect">
              <a:avLst>
                <a:gd name="adj" fmla="val 16667"/>
              </a:avLst>
            </a:prstGeom>
            <a:solidFill>
              <a:srgbClr val="FFFFFF"/>
            </a:solidFill>
            <a:ln w="25400">
              <a:solidFill>
                <a:srgbClr val="4F81BD"/>
              </a:solidFill>
              <a:round/>
              <a:headEnd/>
              <a:tailEnd/>
            </a:ln>
          </p:spPr>
          <p:txBody>
            <a:bodyPr anchor="ctr" upright="1"/>
            <a:lstStyle/>
            <a:p>
              <a:pPr algn="ctr" fontAlgn="base">
                <a:spcAft>
                  <a:spcPts val="600"/>
                </a:spcAft>
                <a:defRPr/>
              </a:pPr>
              <a:r>
                <a:rPr lang="en-US" sz="1200" dirty="0">
                  <a:solidFill>
                    <a:srgbClr val="262626"/>
                  </a:solidFill>
                  <a:latin typeface="Myriad Web Pro"/>
                  <a:ea typeface="Myriad Web Pro"/>
                  <a:cs typeface="Times New Roman"/>
                </a:rPr>
                <a:t>Gamma hemolytic (no hemolysis)?</a:t>
              </a:r>
              <a:endParaRPr lang="en-US" sz="950" dirty="0">
                <a:solidFill>
                  <a:srgbClr val="262626"/>
                </a:solidFill>
                <a:latin typeface="Myriad Web Pro"/>
                <a:ea typeface="Myriad Web Pro"/>
                <a:cs typeface="Times New Roman"/>
              </a:endParaRPr>
            </a:p>
          </p:txBody>
        </p:sp>
        <p:sp>
          <p:nvSpPr>
            <p:cNvPr id="16" name="Rounded Rectangle 15">
              <a:extLst>
                <a:ext uri="{FF2B5EF4-FFF2-40B4-BE49-F238E27FC236}">
                  <a16:creationId xmlns:a16="http://schemas.microsoft.com/office/drawing/2014/main" id="{EAF244FB-79CE-4ABC-ABE5-B4902B927481}"/>
                </a:ext>
              </a:extLst>
            </p:cNvPr>
            <p:cNvSpPr>
              <a:spLocks/>
            </p:cNvSpPr>
            <p:nvPr/>
          </p:nvSpPr>
          <p:spPr bwMode="auto">
            <a:xfrm>
              <a:off x="85727" y="3435385"/>
              <a:ext cx="2678172" cy="324013"/>
            </a:xfrm>
            <a:prstGeom prst="roundRect">
              <a:avLst>
                <a:gd name="adj" fmla="val 16667"/>
              </a:avLst>
            </a:prstGeom>
            <a:solidFill>
              <a:srgbClr val="FFFFFF"/>
            </a:solidFill>
            <a:ln w="25400">
              <a:solidFill>
                <a:srgbClr val="4F81BD"/>
              </a:solidFill>
              <a:round/>
              <a:headEnd/>
              <a:tailEnd/>
            </a:ln>
          </p:spPr>
          <p:txBody>
            <a:bodyPr anchor="ctr" upright="1"/>
            <a:lstStyle/>
            <a:p>
              <a:pPr algn="ctr" fontAlgn="base">
                <a:spcAft>
                  <a:spcPts val="600"/>
                </a:spcAft>
                <a:defRPr/>
              </a:pPr>
              <a:r>
                <a:rPr lang="en-US" sz="1200">
                  <a:solidFill>
                    <a:srgbClr val="262626"/>
                  </a:solidFill>
                  <a:latin typeface="Myriad Web Pro"/>
                  <a:ea typeface="Myriad Web Pro"/>
                  <a:cs typeface="Times New Roman"/>
                </a:rPr>
                <a:t>Catalase positive?</a:t>
              </a:r>
              <a:endParaRPr lang="en-US" sz="950">
                <a:solidFill>
                  <a:srgbClr val="262626"/>
                </a:solidFill>
                <a:latin typeface="Myriad Web Pro"/>
                <a:ea typeface="Myriad Web Pro"/>
                <a:cs typeface="Times New Roman"/>
              </a:endParaRPr>
            </a:p>
          </p:txBody>
        </p:sp>
        <p:sp>
          <p:nvSpPr>
            <p:cNvPr id="18" name="Rounded Rectangle 17">
              <a:extLst>
                <a:ext uri="{FF2B5EF4-FFF2-40B4-BE49-F238E27FC236}">
                  <a16:creationId xmlns:a16="http://schemas.microsoft.com/office/drawing/2014/main" id="{3792964B-7CD6-42B0-858F-A6481C875E0B}"/>
                </a:ext>
              </a:extLst>
            </p:cNvPr>
            <p:cNvSpPr>
              <a:spLocks/>
            </p:cNvSpPr>
            <p:nvPr/>
          </p:nvSpPr>
          <p:spPr bwMode="auto">
            <a:xfrm>
              <a:off x="3752933" y="2094861"/>
              <a:ext cx="2200323" cy="821150"/>
            </a:xfrm>
            <a:prstGeom prst="roundRect">
              <a:avLst>
                <a:gd name="adj" fmla="val 16667"/>
              </a:avLst>
            </a:prstGeom>
            <a:solidFill>
              <a:srgbClr val="FFFFFF"/>
            </a:solidFill>
            <a:ln w="25400">
              <a:solidFill>
                <a:srgbClr val="4F81BD"/>
              </a:solidFill>
              <a:round/>
              <a:headEnd/>
              <a:tailEnd/>
            </a:ln>
          </p:spPr>
          <p:txBody>
            <a:bodyPr anchor="ctr" upright="1"/>
            <a:lstStyle/>
            <a:p>
              <a:pPr fontAlgn="base">
                <a:spcAft>
                  <a:spcPts val="600"/>
                </a:spcAft>
                <a:defRPr/>
              </a:pPr>
              <a:r>
                <a:rPr lang="en-US" sz="1200" i="1">
                  <a:solidFill>
                    <a:srgbClr val="262626"/>
                  </a:solidFill>
                  <a:latin typeface="Myriad Web Pro"/>
                  <a:ea typeface="Myriad Web Pro"/>
                  <a:cs typeface="Times New Roman"/>
                </a:rPr>
                <a:t>Bacillus anthracis</a:t>
              </a:r>
              <a:r>
                <a:rPr lang="en-US" sz="1200">
                  <a:solidFill>
                    <a:srgbClr val="262626"/>
                  </a:solidFill>
                  <a:latin typeface="Myriad Web Pro"/>
                  <a:ea typeface="Myriad Web Pro"/>
                  <a:cs typeface="Times New Roman"/>
                </a:rPr>
                <a:t> is ruled out. Continue with routine identification.</a:t>
              </a:r>
              <a:endParaRPr lang="en-US" sz="950">
                <a:solidFill>
                  <a:srgbClr val="262626"/>
                </a:solidFill>
                <a:latin typeface="Myriad Web Pro"/>
                <a:ea typeface="Myriad Web Pro"/>
                <a:cs typeface="Times New Roman"/>
              </a:endParaRPr>
            </a:p>
          </p:txBody>
        </p:sp>
        <p:sp>
          <p:nvSpPr>
            <p:cNvPr id="19" name="Rounded Rectangle 18">
              <a:extLst>
                <a:ext uri="{FF2B5EF4-FFF2-40B4-BE49-F238E27FC236}">
                  <a16:creationId xmlns:a16="http://schemas.microsoft.com/office/drawing/2014/main" id="{D1793DCB-D89B-41CB-A709-31D77A67E0FB}"/>
                </a:ext>
              </a:extLst>
            </p:cNvPr>
            <p:cNvSpPr>
              <a:spLocks/>
            </p:cNvSpPr>
            <p:nvPr/>
          </p:nvSpPr>
          <p:spPr bwMode="auto">
            <a:xfrm>
              <a:off x="3732295" y="3200316"/>
              <a:ext cx="2220961" cy="775089"/>
            </a:xfrm>
            <a:prstGeom prst="roundRect">
              <a:avLst>
                <a:gd name="adj" fmla="val 16667"/>
              </a:avLst>
            </a:prstGeom>
            <a:solidFill>
              <a:srgbClr val="FFFFFF"/>
            </a:solidFill>
            <a:ln w="25400">
              <a:solidFill>
                <a:srgbClr val="4F81BD"/>
              </a:solidFill>
              <a:round/>
              <a:headEnd/>
              <a:tailEnd/>
            </a:ln>
          </p:spPr>
          <p:txBody>
            <a:bodyPr anchor="ctr" upright="1"/>
            <a:lstStyle/>
            <a:p>
              <a:pPr fontAlgn="base">
                <a:spcAft>
                  <a:spcPts val="600"/>
                </a:spcAft>
                <a:defRPr/>
              </a:pPr>
              <a:r>
                <a:rPr lang="en-US" sz="1200" i="1">
                  <a:solidFill>
                    <a:srgbClr val="262626"/>
                  </a:solidFill>
                  <a:latin typeface="Myriad Web Pro"/>
                  <a:ea typeface="Myriad Web Pro"/>
                  <a:cs typeface="Times New Roman"/>
                </a:rPr>
                <a:t>Bacillus anthracis</a:t>
              </a:r>
              <a:r>
                <a:rPr lang="en-US" sz="1200">
                  <a:solidFill>
                    <a:srgbClr val="262626"/>
                  </a:solidFill>
                  <a:latin typeface="Myriad Web Pro"/>
                  <a:ea typeface="Myriad Web Pro"/>
                  <a:cs typeface="Times New Roman"/>
                </a:rPr>
                <a:t> is ruled out. Continue with routine identification.</a:t>
              </a:r>
              <a:endParaRPr lang="en-US" sz="950">
                <a:solidFill>
                  <a:srgbClr val="262626"/>
                </a:solidFill>
                <a:latin typeface="Myriad Web Pro"/>
                <a:ea typeface="Myriad Web Pro"/>
                <a:cs typeface="Times New Roman"/>
              </a:endParaRPr>
            </a:p>
          </p:txBody>
        </p:sp>
        <p:sp>
          <p:nvSpPr>
            <p:cNvPr id="21" name="Text Box 2" descr="Yes">
              <a:extLst>
                <a:ext uri="{FF2B5EF4-FFF2-40B4-BE49-F238E27FC236}">
                  <a16:creationId xmlns:a16="http://schemas.microsoft.com/office/drawing/2014/main" id="{5AB26AA7-34F5-43B0-85C7-7A5DAABCB274}"/>
                </a:ext>
              </a:extLst>
            </p:cNvPr>
            <p:cNvSpPr txBox="1">
              <a:spLocks noChangeArrowheads="1"/>
            </p:cNvSpPr>
            <p:nvPr/>
          </p:nvSpPr>
          <p:spPr bwMode="auto">
            <a:xfrm>
              <a:off x="2924239" y="2212395"/>
              <a:ext cx="615964" cy="31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dirty="0">
                  <a:solidFill>
                    <a:srgbClr val="FFFFFF"/>
                  </a:solidFill>
                  <a:latin typeface="Myriad Web Pro"/>
                  <a:ea typeface="Myriad Web Pro"/>
                  <a:cs typeface="Times New Roman"/>
                </a:rPr>
                <a:t>Yes</a:t>
              </a:r>
              <a:endParaRPr lang="en-US" sz="950" dirty="0">
                <a:solidFill>
                  <a:srgbClr val="262626"/>
                </a:solidFill>
                <a:latin typeface="Myriad Web Pro"/>
                <a:ea typeface="Myriad Web Pro"/>
                <a:cs typeface="Times New Roman"/>
              </a:endParaRPr>
            </a:p>
          </p:txBody>
        </p:sp>
        <p:cxnSp>
          <p:nvCxnSpPr>
            <p:cNvPr id="100372" name="Straight Arrow Connector 21" descr="riight arrow"/>
            <p:cNvCxnSpPr>
              <a:cxnSpLocks noChangeShapeType="1"/>
            </p:cNvCxnSpPr>
            <p:nvPr/>
          </p:nvCxnSpPr>
          <p:spPr bwMode="auto">
            <a:xfrm>
              <a:off x="2753833" y="3582944"/>
              <a:ext cx="999460"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23" name="Text Box 2">
              <a:extLst>
                <a:ext uri="{FF2B5EF4-FFF2-40B4-BE49-F238E27FC236}">
                  <a16:creationId xmlns:a16="http://schemas.microsoft.com/office/drawing/2014/main" id="{A8BE5EC7-AFEE-4302-931C-F5005B80F9B7}"/>
                </a:ext>
              </a:extLst>
            </p:cNvPr>
            <p:cNvSpPr txBox="1">
              <a:spLocks noChangeArrowheads="1"/>
            </p:cNvSpPr>
            <p:nvPr/>
          </p:nvSpPr>
          <p:spPr bwMode="auto">
            <a:xfrm>
              <a:off x="3082993" y="3286085"/>
              <a:ext cx="488961" cy="3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sp>
          <p:nvSpPr>
            <p:cNvPr id="26" name="Text Box 2" descr="Yes">
              <a:extLst>
                <a:ext uri="{FF2B5EF4-FFF2-40B4-BE49-F238E27FC236}">
                  <a16:creationId xmlns:a16="http://schemas.microsoft.com/office/drawing/2014/main" id="{DD0D249E-F435-40EC-94FF-F03D5C92DB7D}"/>
                </a:ext>
              </a:extLst>
            </p:cNvPr>
            <p:cNvSpPr txBox="1">
              <a:spLocks noChangeArrowheads="1"/>
            </p:cNvSpPr>
            <p:nvPr/>
          </p:nvSpPr>
          <p:spPr bwMode="auto">
            <a:xfrm>
              <a:off x="1435132" y="3975406"/>
              <a:ext cx="595326" cy="28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a:p>
              <a:pPr fontAlgn="base">
                <a:spcAft>
                  <a:spcPts val="600"/>
                </a:spcAft>
                <a:defRPr/>
              </a:pPr>
              <a:r>
                <a:rPr lang="en-US" sz="950">
                  <a:solidFill>
                    <a:srgbClr val="262626"/>
                  </a:solidFill>
                  <a:latin typeface="Myriad Web Pro"/>
                  <a:ea typeface="Myriad Web Pro"/>
                  <a:cs typeface="Times New Roman"/>
                </a:rPr>
                <a:t> </a:t>
              </a:r>
            </a:p>
          </p:txBody>
        </p:sp>
        <p:sp>
          <p:nvSpPr>
            <p:cNvPr id="100375" name="Rounded Rectangle 26"/>
            <p:cNvSpPr>
              <a:spLocks/>
            </p:cNvSpPr>
            <p:nvPr/>
          </p:nvSpPr>
          <p:spPr bwMode="auto">
            <a:xfrm>
              <a:off x="112714" y="4383936"/>
              <a:ext cx="5888167" cy="1349716"/>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lnSpc>
                  <a:spcPct val="115000"/>
                </a:lnSpc>
                <a:spcBef>
                  <a:spcPct val="0"/>
                </a:spcBef>
                <a:spcAft>
                  <a:spcPct val="0"/>
                </a:spcAft>
                <a:buClrTx/>
                <a:buSzTx/>
                <a:buNone/>
              </a:pPr>
              <a:r>
                <a:rPr lang="en-US" altLang="en-US" sz="1400" b="1" i="1">
                  <a:solidFill>
                    <a:srgbClr val="000000"/>
                  </a:solidFill>
                  <a:latin typeface="Calibri" panose="020F0502020204030204" pitchFamily="34" charset="0"/>
                  <a:ea typeface="Calibri" panose="020F0502020204030204" pitchFamily="34" charset="0"/>
                  <a:cs typeface="Times New Roman" panose="02020603050405020304" pitchFamily="18" charset="0"/>
                </a:rPr>
                <a:t>Bacillus anthracis </a:t>
              </a:r>
              <a:r>
                <a:rPr lang="en-US" altLang="en-US" sz="1400" b="1">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altLang="en-US" sz="1400" b="1" i="1">
                  <a:solidFill>
                    <a:srgbClr val="000000"/>
                  </a:solidFill>
                  <a:latin typeface="Calibri" panose="020F0502020204030204" pitchFamily="34" charset="0"/>
                  <a:ea typeface="Calibri" panose="020F0502020204030204" pitchFamily="34" charset="0"/>
                  <a:cs typeface="Times New Roman" panose="02020603050405020304" pitchFamily="18" charset="0"/>
                </a:rPr>
                <a:t>B. cereus </a:t>
              </a:r>
              <a:r>
                <a:rPr lang="en-US" altLang="en-US" sz="1400" b="1">
                  <a:solidFill>
                    <a:srgbClr val="000000"/>
                  </a:solidFill>
                  <a:latin typeface="Calibri" panose="020F0502020204030204" pitchFamily="34" charset="0"/>
                  <a:ea typeface="Calibri" panose="020F0502020204030204" pitchFamily="34" charset="0"/>
                  <a:cs typeface="Times New Roman" panose="02020603050405020304" pitchFamily="18" charset="0"/>
                </a:rPr>
                <a:t>biovar </a:t>
              </a:r>
              <a:r>
                <a:rPr lang="en-US" altLang="en-US" sz="1400" b="1" i="1">
                  <a:solidFill>
                    <a:srgbClr val="000000"/>
                  </a:solidFill>
                  <a:latin typeface="Calibri" panose="020F0502020204030204" pitchFamily="34" charset="0"/>
                  <a:ea typeface="Calibri" panose="020F0502020204030204" pitchFamily="34" charset="0"/>
                  <a:cs typeface="Times New Roman" panose="02020603050405020304" pitchFamily="18" charset="0"/>
                </a:rPr>
                <a:t>anthracis</a:t>
              </a:r>
              <a:r>
                <a:rPr lang="en-US" altLang="en-US" sz="1400" b="1">
                  <a:solidFill>
                    <a:srgbClr val="000000"/>
                  </a:solidFill>
                  <a:latin typeface="Calibri" panose="020F0502020204030204" pitchFamily="34" charset="0"/>
                  <a:ea typeface="Calibri" panose="020F0502020204030204" pitchFamily="34" charset="0"/>
                  <a:cs typeface="Times New Roman" panose="02020603050405020304" pitchFamily="18" charset="0"/>
                </a:rPr>
                <a:t> NOT ruled out. </a:t>
              </a:r>
              <a:endParaRPr lang="en-US" altLang="en-US" sz="1200">
                <a:solidFill>
                  <a:srgbClr val="003399"/>
                </a:solidFill>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15000"/>
                </a:lnSpc>
                <a:spcBef>
                  <a:spcPct val="0"/>
                </a:spcBef>
                <a:spcAft>
                  <a:spcPct val="0"/>
                </a:spcAft>
                <a:buClrTx/>
                <a:buSzTx/>
                <a:buNone/>
              </a:pPr>
              <a:r>
                <a:rPr lang="en-US" altLang="en-US" sz="1200">
                  <a:solidFill>
                    <a:srgbClr val="0066CC"/>
                  </a:solidFill>
                  <a:latin typeface="Calibri" panose="020F0502020204030204" pitchFamily="34" charset="0"/>
                  <a:ea typeface="Calibri" panose="020F0502020204030204" pitchFamily="34" charset="0"/>
                  <a:cs typeface="Times New Roman" panose="02020603050405020304" pitchFamily="18" charset="0"/>
                </a:rPr>
                <a:t>Contact your LRN reference laboratory to refer isolate.</a:t>
              </a:r>
            </a:p>
            <a:p>
              <a:pPr algn="ctr" eaLnBrk="0" fontAlgn="base" hangingPunct="0">
                <a:lnSpc>
                  <a:spcPct val="115000"/>
                </a:lnSpc>
                <a:spcBef>
                  <a:spcPct val="0"/>
                </a:spcBef>
                <a:spcAft>
                  <a:spcPct val="0"/>
                </a:spcAft>
                <a:buClrTx/>
                <a:buSzTx/>
                <a:buNone/>
              </a:pPr>
              <a:r>
                <a:rPr lang="en-US" altLang="en-US" sz="1200" b="1">
                  <a:solidFill>
                    <a:srgbClr val="FF0000"/>
                  </a:solidFill>
                  <a:latin typeface="Calibri" panose="020F0502020204030204" pitchFamily="34" charset="0"/>
                  <a:ea typeface="Calibri" panose="020F0502020204030204" pitchFamily="34" charset="0"/>
                  <a:cs typeface="Times New Roman" panose="02020603050405020304" pitchFamily="18" charset="0"/>
                </a:rPr>
                <a:t>Place Reference Lab Contact Information Here</a:t>
              </a:r>
              <a:endParaRPr lang="en-US" altLang="en-US" sz="1200">
                <a:solidFill>
                  <a:srgbClr val="003399"/>
                </a:solidFill>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15000"/>
                </a:lnSpc>
                <a:spcBef>
                  <a:spcPct val="0"/>
                </a:spcBef>
                <a:spcAft>
                  <a:spcPct val="0"/>
                </a:spcAft>
                <a:buClrTx/>
                <a:buSzTx/>
                <a:buNone/>
              </a:pPr>
              <a:r>
                <a:rPr lang="en-US" altLang="en-US" sz="1200">
                  <a:solidFill>
                    <a:srgbClr val="003399"/>
                  </a:solidFill>
                  <a:latin typeface="Calibri" panose="020F0502020204030204" pitchFamily="34" charset="0"/>
                  <a:ea typeface="Calibri" panose="020F0502020204030204" pitchFamily="34" charset="0"/>
                  <a:cs typeface="Times New Roman" panose="02020603050405020304" pitchFamily="18" charset="0"/>
                </a:rPr>
                <a:t> </a:t>
              </a:r>
            </a:p>
            <a:p>
              <a:pPr algn="ctr" eaLnBrk="0" fontAlgn="base" hangingPunct="0">
                <a:lnSpc>
                  <a:spcPct val="115000"/>
                </a:lnSpc>
                <a:spcBef>
                  <a:spcPct val="0"/>
                </a:spcBef>
                <a:spcAft>
                  <a:spcPct val="0"/>
                </a:spcAft>
                <a:buClrTx/>
                <a:buSzTx/>
                <a:buNone/>
              </a:pPr>
              <a:r>
                <a:rPr lang="en-US" altLang="en-US" sz="1200" b="1" u="sng">
                  <a:solidFill>
                    <a:srgbClr val="000000"/>
                  </a:solidFill>
                  <a:latin typeface="Calibri" panose="020F0502020204030204" pitchFamily="34" charset="0"/>
                  <a:ea typeface="Calibri" panose="020F0502020204030204" pitchFamily="34" charset="0"/>
                  <a:cs typeface="Times New Roman" panose="02020603050405020304" pitchFamily="18" charset="0"/>
                </a:rPr>
                <a:t>Report:</a:t>
              </a:r>
              <a:r>
                <a:rPr lang="en-US" altLang="en-US" sz="1200">
                  <a:solidFill>
                    <a:srgbClr val="000000"/>
                  </a:solidFill>
                  <a:latin typeface="Calibri" panose="020F0502020204030204" pitchFamily="34" charset="0"/>
                  <a:ea typeface="Calibri" panose="020F0502020204030204" pitchFamily="34" charset="0"/>
                  <a:cs typeface="Times New Roman" panose="02020603050405020304" pitchFamily="18" charset="0"/>
                </a:rPr>
                <a:t> Possible </a:t>
              </a:r>
              <a:r>
                <a:rPr lang="en-US" altLang="en-US" sz="1200" i="1">
                  <a:solidFill>
                    <a:srgbClr val="000000"/>
                  </a:solidFill>
                  <a:latin typeface="Calibri" panose="020F0502020204030204" pitchFamily="34" charset="0"/>
                  <a:ea typeface="Calibri" panose="020F0502020204030204" pitchFamily="34" charset="0"/>
                  <a:cs typeface="Times New Roman" panose="02020603050405020304" pitchFamily="18" charset="0"/>
                </a:rPr>
                <a:t>Bacillus anthracis</a:t>
              </a:r>
              <a:r>
                <a:rPr lang="en-US" altLang="en-US" sz="1200">
                  <a:solidFill>
                    <a:srgbClr val="000000"/>
                  </a:solidFill>
                  <a:latin typeface="Calibri" panose="020F0502020204030204" pitchFamily="34" charset="0"/>
                  <a:ea typeface="Calibri" panose="020F0502020204030204" pitchFamily="34" charset="0"/>
                  <a:cs typeface="Times New Roman" panose="02020603050405020304" pitchFamily="18" charset="0"/>
                </a:rPr>
                <a:t> or </a:t>
              </a:r>
              <a:r>
                <a:rPr lang="en-US" altLang="en-US" sz="1200" i="1">
                  <a:solidFill>
                    <a:srgbClr val="000000"/>
                  </a:solidFill>
                  <a:latin typeface="Calibri" panose="020F0502020204030204" pitchFamily="34" charset="0"/>
                  <a:ea typeface="Calibri" panose="020F0502020204030204" pitchFamily="34" charset="0"/>
                  <a:cs typeface="Times New Roman" panose="02020603050405020304" pitchFamily="18" charset="0"/>
                </a:rPr>
                <a:t>B. cereus </a:t>
              </a:r>
              <a:r>
                <a:rPr lang="en-US" altLang="en-US" sz="1200">
                  <a:solidFill>
                    <a:srgbClr val="000000"/>
                  </a:solidFill>
                  <a:latin typeface="Calibri" panose="020F0502020204030204" pitchFamily="34" charset="0"/>
                  <a:ea typeface="Calibri" panose="020F0502020204030204" pitchFamily="34" charset="0"/>
                  <a:cs typeface="Times New Roman" panose="02020603050405020304" pitchFamily="18" charset="0"/>
                </a:rPr>
                <a:t>biovar </a:t>
              </a:r>
              <a:r>
                <a:rPr lang="en-US" altLang="en-US" sz="1200" i="1">
                  <a:solidFill>
                    <a:srgbClr val="000000"/>
                  </a:solidFill>
                  <a:latin typeface="Calibri" panose="020F0502020204030204" pitchFamily="34" charset="0"/>
                  <a:ea typeface="Calibri" panose="020F0502020204030204" pitchFamily="34" charset="0"/>
                  <a:cs typeface="Times New Roman" panose="02020603050405020304" pitchFamily="18" charset="0"/>
                </a:rPr>
                <a:t>anthracis</a:t>
              </a:r>
              <a:r>
                <a:rPr lang="en-US" altLang="en-US" sz="1200">
                  <a:solidFill>
                    <a:srgbClr val="000000"/>
                  </a:solidFill>
                  <a:latin typeface="Calibri" panose="020F0502020204030204" pitchFamily="34" charset="0"/>
                  <a:ea typeface="Calibri" panose="020F0502020204030204" pitchFamily="34" charset="0"/>
                  <a:cs typeface="Times New Roman" panose="02020603050405020304" pitchFamily="18" charset="0"/>
                </a:rPr>
                <a:t> submitted to LRN reference laboratory for confirmatory testing. </a:t>
              </a:r>
              <a:endParaRPr lang="en-US" altLang="en-US" sz="1200">
                <a:solidFill>
                  <a:srgbClr val="003399"/>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00376" name="Straight Arrow Connector 27" descr="Down arrow"/>
            <p:cNvCxnSpPr>
              <a:cxnSpLocks noChangeShapeType="1"/>
            </p:cNvCxnSpPr>
            <p:nvPr/>
          </p:nvCxnSpPr>
          <p:spPr bwMode="auto">
            <a:xfrm>
              <a:off x="1435132" y="2744534"/>
              <a:ext cx="10632" cy="60605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29" name="Text Box 2" descr="No">
              <a:extLst>
                <a:ext uri="{FF2B5EF4-FFF2-40B4-BE49-F238E27FC236}">
                  <a16:creationId xmlns:a16="http://schemas.microsoft.com/office/drawing/2014/main" id="{5586FF7F-315B-451C-8E94-3BDB49ADEFC2}"/>
                </a:ext>
              </a:extLst>
            </p:cNvPr>
            <p:cNvSpPr txBox="1">
              <a:spLocks noChangeArrowheads="1"/>
            </p:cNvSpPr>
            <p:nvPr/>
          </p:nvSpPr>
          <p:spPr bwMode="auto">
            <a:xfrm>
              <a:off x="1489108" y="2754005"/>
              <a:ext cx="414347" cy="2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cxnSp>
          <p:nvCxnSpPr>
            <p:cNvPr id="100378" name="Straight Arrow Connector 31" descr="Down arrow"/>
            <p:cNvCxnSpPr>
              <a:cxnSpLocks noChangeShapeType="1"/>
            </p:cNvCxnSpPr>
            <p:nvPr/>
          </p:nvCxnSpPr>
          <p:spPr bwMode="auto">
            <a:xfrm>
              <a:off x="1435563" y="1858871"/>
              <a:ext cx="0" cy="471140"/>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3" name="Text Box 2" descr="Yes">
              <a:extLst>
                <a:ext uri="{FF2B5EF4-FFF2-40B4-BE49-F238E27FC236}">
                  <a16:creationId xmlns:a16="http://schemas.microsoft.com/office/drawing/2014/main" id="{261B1B2A-02D5-43DA-8156-8EB88405E479}"/>
                </a:ext>
              </a:extLst>
            </p:cNvPr>
            <p:cNvSpPr txBox="1">
              <a:spLocks noChangeArrowheads="1"/>
            </p:cNvSpPr>
            <p:nvPr/>
          </p:nvSpPr>
          <p:spPr bwMode="auto">
            <a:xfrm>
              <a:off x="1414494" y="1829616"/>
              <a:ext cx="520711" cy="385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p:txBody>
        </p:sp>
        <p:cxnSp>
          <p:nvCxnSpPr>
            <p:cNvPr id="100380" name="Straight Arrow Connector 21" descr="riight arrow"/>
            <p:cNvCxnSpPr>
              <a:cxnSpLocks noChangeShapeType="1"/>
            </p:cNvCxnSpPr>
            <p:nvPr/>
          </p:nvCxnSpPr>
          <p:spPr bwMode="auto">
            <a:xfrm>
              <a:off x="2763899" y="2519998"/>
              <a:ext cx="999460"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grpSp>
      <p:sp>
        <p:nvSpPr>
          <p:cNvPr id="34" name="Flowchart: Alternate Process 33">
            <a:extLst>
              <a:ext uri="{FF2B5EF4-FFF2-40B4-BE49-F238E27FC236}">
                <a16:creationId xmlns:a16="http://schemas.microsoft.com/office/drawing/2014/main" id="{D15E8E6E-DA60-4A9F-852E-0F5D93AB7C84}"/>
              </a:ext>
            </a:extLst>
          </p:cNvPr>
          <p:cNvSpPr>
            <a:spLocks noChangeArrowheads="1"/>
          </p:cNvSpPr>
          <p:nvPr/>
        </p:nvSpPr>
        <p:spPr bwMode="auto">
          <a:xfrm>
            <a:off x="1101725" y="4260850"/>
            <a:ext cx="3359150" cy="1917700"/>
          </a:xfrm>
          <a:prstGeom prst="flowChartAlternateProcess">
            <a:avLst/>
          </a:prstGeom>
          <a:solidFill>
            <a:srgbClr val="FFFFFF"/>
          </a:solidFill>
          <a:ln w="19050">
            <a:solidFill>
              <a:srgbClr val="FF0000"/>
            </a:solidFill>
            <a:miter lim="800000"/>
            <a:headEnd/>
            <a:tailEnd/>
          </a:ln>
        </p:spPr>
        <p:txBody>
          <a:bodyPr upright="1"/>
          <a:lstStyle/>
          <a:p>
            <a:pPr algn="ctr" fontAlgn="base">
              <a:defRPr/>
            </a:pPr>
            <a:r>
              <a:rPr lang="en-US" sz="1400" b="1" u="sng" dirty="0">
                <a:solidFill>
                  <a:srgbClr val="FF0000"/>
                </a:solidFill>
                <a:latin typeface="Myriad Web Pro"/>
                <a:ea typeface="Myriad Web Pro"/>
                <a:cs typeface="Times New Roman"/>
              </a:rPr>
              <a:t>SAFETY:</a:t>
            </a:r>
            <a:r>
              <a:rPr lang="en-US" sz="1400" dirty="0">
                <a:solidFill>
                  <a:srgbClr val="FF0000"/>
                </a:solidFill>
                <a:latin typeface="Myriad Web Pro"/>
                <a:ea typeface="Myriad Web Pro"/>
                <a:cs typeface="Times New Roman"/>
              </a:rPr>
              <a:t> As soon as </a:t>
            </a:r>
            <a:r>
              <a:rPr lang="en-US" sz="1400" i="1" dirty="0">
                <a:solidFill>
                  <a:srgbClr val="FF0000"/>
                </a:solidFill>
                <a:latin typeface="Myriad Web Pro"/>
                <a:ea typeface="Myriad Web Pro"/>
                <a:cs typeface="Times New Roman"/>
              </a:rPr>
              <a:t>B. anthracis </a:t>
            </a:r>
            <a:r>
              <a:rPr lang="en-US" sz="1400" dirty="0">
                <a:solidFill>
                  <a:srgbClr val="FF0000"/>
                </a:solidFill>
                <a:latin typeface="Myriad Web Pro"/>
                <a:ea typeface="Myriad Web Pro"/>
                <a:cs typeface="Times New Roman"/>
              </a:rPr>
              <a:t>or </a:t>
            </a:r>
            <a:r>
              <a:rPr lang="en-US" sz="1400" i="1" dirty="0">
                <a:solidFill>
                  <a:srgbClr val="FF0000"/>
                </a:solidFill>
                <a:latin typeface="Myriad Web Pro"/>
                <a:ea typeface="Myriad Web Pro"/>
                <a:cs typeface="Times New Roman"/>
              </a:rPr>
              <a:t>B. cereus </a:t>
            </a:r>
            <a:r>
              <a:rPr lang="en-US" sz="1400" dirty="0">
                <a:solidFill>
                  <a:srgbClr val="FF0000"/>
                </a:solidFill>
                <a:latin typeface="Myriad Web Pro"/>
                <a:ea typeface="Myriad Web Pro"/>
                <a:cs typeface="Times New Roman"/>
              </a:rPr>
              <a:t>biovar </a:t>
            </a:r>
            <a:r>
              <a:rPr lang="en-US" sz="1400" i="1" dirty="0">
                <a:solidFill>
                  <a:srgbClr val="FF0000"/>
                </a:solidFill>
                <a:latin typeface="Myriad Web Pro"/>
                <a:ea typeface="Myriad Web Pro"/>
                <a:cs typeface="Times New Roman"/>
              </a:rPr>
              <a:t>anthracis</a:t>
            </a:r>
            <a:r>
              <a:rPr lang="en-US" sz="1400" dirty="0">
                <a:solidFill>
                  <a:srgbClr val="FF0000"/>
                </a:solidFill>
                <a:latin typeface="Myriad Web Pro"/>
                <a:ea typeface="Myriad Web Pro"/>
                <a:cs typeface="Times New Roman"/>
              </a:rPr>
              <a:t> is suspected, perform ALL further work in a Class II BSC using BSL-3 practices. If B. anthracis and B. cereus biovar anthracis cannot be ruled out with tests below, do not attempt further ID using commercial automated or kit identification systems.</a:t>
            </a:r>
            <a:r>
              <a:rPr lang="en-US" sz="950" dirty="0">
                <a:solidFill>
                  <a:srgbClr val="262626"/>
                </a:solidFill>
                <a:latin typeface="Myriad Web Pro"/>
                <a:ea typeface="Myriad Web Pro"/>
                <a:cs typeface="Times New Roman"/>
              </a:rPr>
              <a:t> </a:t>
            </a:r>
          </a:p>
        </p:txBody>
      </p:sp>
    </p:spTree>
    <p:extLst>
      <p:ext uri="{BB962C8B-B14F-4D97-AF65-F5344CB8AC3E}">
        <p14:creationId xmlns:p14="http://schemas.microsoft.com/office/powerpoint/2010/main" val="1247521246"/>
      </p:ext>
    </p:extLst>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1005E089-3826-4A8C-8606-A16CB6FC1CA7}"/>
              </a:ext>
            </a:extLst>
          </p:cNvPr>
          <p:cNvSpPr>
            <a:spLocks noGrp="1" noChangeArrowheads="1"/>
          </p:cNvSpPr>
          <p:nvPr>
            <p:ph type="title"/>
          </p:nvPr>
        </p:nvSpPr>
        <p:spPr>
          <a:xfrm>
            <a:off x="1198563" y="685800"/>
            <a:ext cx="10363200" cy="1277273"/>
          </a:xfrm>
        </p:spPr>
        <p:txBody>
          <a:bodyPr/>
          <a:lstStyle/>
          <a:p>
            <a:pPr algn="l" eaLnBrk="1" hangingPunct="1">
              <a:defRPr/>
            </a:pPr>
            <a:r>
              <a:rPr lang="en-US" b="0" dirty="0"/>
              <a:t>Sentinel Laboratory Procedures for </a:t>
            </a:r>
            <a:r>
              <a:rPr lang="en-US" b="0" i="1" dirty="0"/>
              <a:t>B. anthracis</a:t>
            </a:r>
          </a:p>
        </p:txBody>
      </p:sp>
      <p:sp>
        <p:nvSpPr>
          <p:cNvPr id="1168387" name="Rectangle 3">
            <a:extLst>
              <a:ext uri="{FF2B5EF4-FFF2-40B4-BE49-F238E27FC236}">
                <a16:creationId xmlns:a16="http://schemas.microsoft.com/office/drawing/2014/main" id="{0E5D1238-5812-4E74-8937-F3DCB1AE7C06}"/>
              </a:ext>
            </a:extLst>
          </p:cNvPr>
          <p:cNvSpPr>
            <a:spLocks noGrp="1" noChangeArrowheads="1"/>
          </p:cNvSpPr>
          <p:nvPr>
            <p:ph idx="1"/>
          </p:nvPr>
        </p:nvSpPr>
        <p:spPr>
          <a:xfrm>
            <a:off x="1846263" y="1758951"/>
            <a:ext cx="9067800" cy="4714875"/>
          </a:xfrm>
        </p:spPr>
        <p:txBody>
          <a:bodyPr/>
          <a:lstStyle/>
          <a:p>
            <a:pPr eaLnBrk="1" hangingPunct="1">
              <a:lnSpc>
                <a:spcPct val="90000"/>
              </a:lnSpc>
              <a:buFont typeface="Wingdings" panose="05000000000000000000" pitchFamily="2" charset="2"/>
              <a:buNone/>
              <a:defRPr/>
            </a:pPr>
            <a:r>
              <a:rPr lang="en-US" sz="2800" dirty="0">
                <a:solidFill>
                  <a:srgbClr val="B42E34"/>
                </a:solidFill>
              </a:rPr>
              <a:t>IF YOU SEE:</a:t>
            </a:r>
          </a:p>
          <a:p>
            <a:pPr eaLnBrk="1" hangingPunct="1">
              <a:lnSpc>
                <a:spcPct val="90000"/>
              </a:lnSpc>
              <a:buFont typeface="Wingdings" panose="05000000000000000000" pitchFamily="2" charset="2"/>
              <a:buNone/>
              <a:defRPr/>
            </a:pPr>
            <a:endParaRPr lang="en-US" sz="1800" dirty="0">
              <a:solidFill>
                <a:srgbClr val="CCFFFF"/>
              </a:solidFill>
            </a:endParaRPr>
          </a:p>
          <a:p>
            <a:pPr lvl="1" eaLnBrk="1" hangingPunct="1">
              <a:lnSpc>
                <a:spcPct val="90000"/>
              </a:lnSpc>
              <a:buFont typeface="Arial" panose="020B0604020202020204" pitchFamily="34" charset="0"/>
              <a:buChar char="•"/>
              <a:defRPr/>
            </a:pPr>
            <a:r>
              <a:rPr lang="en-US" dirty="0"/>
              <a:t>Rapidly growing, flat, “ground-glass” colonies on BAP</a:t>
            </a:r>
          </a:p>
          <a:p>
            <a:pPr lvl="1" eaLnBrk="1" hangingPunct="1">
              <a:lnSpc>
                <a:spcPct val="90000"/>
              </a:lnSpc>
              <a:buFont typeface="Arial" panose="020B0604020202020204" pitchFamily="34" charset="0"/>
              <a:buChar char="•"/>
              <a:defRPr/>
            </a:pPr>
            <a:r>
              <a:rPr lang="en-US" dirty="0"/>
              <a:t>Large Gram positive bacilli</a:t>
            </a:r>
          </a:p>
          <a:p>
            <a:pPr lvl="1" eaLnBrk="1" hangingPunct="1">
              <a:lnSpc>
                <a:spcPct val="90000"/>
              </a:lnSpc>
              <a:buFont typeface="Arial" panose="020B0604020202020204" pitchFamily="34" charset="0"/>
              <a:buChar char="•"/>
              <a:defRPr/>
            </a:pPr>
            <a:r>
              <a:rPr lang="en-US" dirty="0"/>
              <a:t>non-hemolytic</a:t>
            </a:r>
          </a:p>
          <a:p>
            <a:pPr lvl="1" eaLnBrk="1" hangingPunct="1">
              <a:lnSpc>
                <a:spcPct val="90000"/>
              </a:lnSpc>
              <a:buFont typeface="Arial" panose="020B0604020202020204" pitchFamily="34" charset="0"/>
              <a:buChar char="•"/>
              <a:defRPr/>
            </a:pPr>
            <a:r>
              <a:rPr lang="en-US" dirty="0"/>
              <a:t>non-motile</a:t>
            </a:r>
          </a:p>
          <a:p>
            <a:pPr lvl="1" eaLnBrk="1" hangingPunct="1">
              <a:lnSpc>
                <a:spcPct val="90000"/>
              </a:lnSpc>
              <a:buFont typeface="Arial" panose="020B0604020202020204" pitchFamily="34" charset="0"/>
              <a:buChar char="•"/>
              <a:defRPr/>
            </a:pPr>
            <a:r>
              <a:rPr lang="en-US" dirty="0" err="1"/>
              <a:t>Catalase</a:t>
            </a:r>
            <a:r>
              <a:rPr lang="en-US" dirty="0"/>
              <a:t> positive</a:t>
            </a:r>
          </a:p>
          <a:p>
            <a:pPr lvl="1" eaLnBrk="1" hangingPunct="1">
              <a:lnSpc>
                <a:spcPct val="90000"/>
              </a:lnSpc>
              <a:buFont typeface="Arial" panose="020B0604020202020204" pitchFamily="34" charset="0"/>
              <a:buChar char="•"/>
              <a:defRPr/>
            </a:pPr>
            <a:endParaRPr lang="en-US" sz="1600" dirty="0"/>
          </a:p>
          <a:p>
            <a:pPr lvl="1" eaLnBrk="1" hangingPunct="1">
              <a:lnSpc>
                <a:spcPct val="90000"/>
              </a:lnSpc>
              <a:buFont typeface="Arial" panose="020B0604020202020204" pitchFamily="34" charset="0"/>
              <a:buChar char="•"/>
              <a:defRPr/>
            </a:pPr>
            <a:r>
              <a:rPr lang="en-US" dirty="0"/>
              <a:t>And cannot rule out </a:t>
            </a:r>
            <a:r>
              <a:rPr lang="en-US" i="1" dirty="0"/>
              <a:t>B. anthracis </a:t>
            </a:r>
            <a:r>
              <a:rPr lang="en-US" dirty="0"/>
              <a:t>using the protocol flow chart…….</a:t>
            </a:r>
          </a:p>
        </p:txBody>
      </p:sp>
    </p:spTree>
    <p:extLst>
      <p:ext uri="{BB962C8B-B14F-4D97-AF65-F5344CB8AC3E}">
        <p14:creationId xmlns:p14="http://schemas.microsoft.com/office/powerpoint/2010/main" val="86098141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168387">
                                            <p:txEl>
                                              <p:pRg st="0" end="0"/>
                                            </p:txEl>
                                          </p:spTgt>
                                        </p:tgtEl>
                                        <p:attrNameLst>
                                          <p:attrName>style.visibility</p:attrName>
                                        </p:attrNameLst>
                                      </p:cBhvr>
                                      <p:to>
                                        <p:strVal val="visible"/>
                                      </p:to>
                                    </p:set>
                                    <p:animEffect transition="in" filter="box(in)">
                                      <p:cBhvr>
                                        <p:cTn id="7" dur="500"/>
                                        <p:tgtEl>
                                          <p:spTgt spid="1168387">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68387">
                                            <p:txEl>
                                              <p:pRg st="2" end="2"/>
                                            </p:txEl>
                                          </p:spTgt>
                                        </p:tgtEl>
                                        <p:attrNameLst>
                                          <p:attrName>style.visibility</p:attrName>
                                        </p:attrNameLst>
                                      </p:cBhvr>
                                      <p:to>
                                        <p:strVal val="visible"/>
                                      </p:to>
                                    </p:set>
                                    <p:animEffect transition="in" filter="box(in)">
                                      <p:cBhvr>
                                        <p:cTn id="10" dur="500"/>
                                        <p:tgtEl>
                                          <p:spTgt spid="1168387">
                                            <p:txEl>
                                              <p:pRg st="2" end="2"/>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168387">
                                            <p:txEl>
                                              <p:pRg st="3" end="3"/>
                                            </p:txEl>
                                          </p:spTgt>
                                        </p:tgtEl>
                                        <p:attrNameLst>
                                          <p:attrName>style.visibility</p:attrName>
                                        </p:attrNameLst>
                                      </p:cBhvr>
                                      <p:to>
                                        <p:strVal val="visible"/>
                                      </p:to>
                                    </p:set>
                                    <p:animEffect transition="in" filter="box(in)">
                                      <p:cBhvr>
                                        <p:cTn id="13" dur="500"/>
                                        <p:tgtEl>
                                          <p:spTgt spid="1168387">
                                            <p:txEl>
                                              <p:pRg st="3" end="3"/>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168387">
                                            <p:txEl>
                                              <p:pRg st="4" end="4"/>
                                            </p:txEl>
                                          </p:spTgt>
                                        </p:tgtEl>
                                        <p:attrNameLst>
                                          <p:attrName>style.visibility</p:attrName>
                                        </p:attrNameLst>
                                      </p:cBhvr>
                                      <p:to>
                                        <p:strVal val="visible"/>
                                      </p:to>
                                    </p:set>
                                    <p:animEffect transition="in" filter="box(in)">
                                      <p:cBhvr>
                                        <p:cTn id="16" dur="500"/>
                                        <p:tgtEl>
                                          <p:spTgt spid="1168387">
                                            <p:txEl>
                                              <p:pRg st="4" end="4"/>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168387">
                                            <p:txEl>
                                              <p:pRg st="5" end="5"/>
                                            </p:txEl>
                                          </p:spTgt>
                                        </p:tgtEl>
                                        <p:attrNameLst>
                                          <p:attrName>style.visibility</p:attrName>
                                        </p:attrNameLst>
                                      </p:cBhvr>
                                      <p:to>
                                        <p:strVal val="visible"/>
                                      </p:to>
                                    </p:set>
                                    <p:animEffect transition="in" filter="box(in)">
                                      <p:cBhvr>
                                        <p:cTn id="19" dur="500"/>
                                        <p:tgtEl>
                                          <p:spTgt spid="1168387">
                                            <p:txEl>
                                              <p:pRg st="5" end="5"/>
                                            </p:txEl>
                                          </p:spTgt>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168387">
                                            <p:txEl>
                                              <p:pRg st="6" end="6"/>
                                            </p:txEl>
                                          </p:spTgt>
                                        </p:tgtEl>
                                        <p:attrNameLst>
                                          <p:attrName>style.visibility</p:attrName>
                                        </p:attrNameLst>
                                      </p:cBhvr>
                                      <p:to>
                                        <p:strVal val="visible"/>
                                      </p:to>
                                    </p:set>
                                    <p:animEffect transition="in" filter="box(in)">
                                      <p:cBhvr>
                                        <p:cTn id="22" dur="500"/>
                                        <p:tgtEl>
                                          <p:spTgt spid="1168387">
                                            <p:txEl>
                                              <p:pRg st="6" end="6"/>
                                            </p:txEl>
                                          </p:spTgt>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168387">
                                            <p:txEl>
                                              <p:pRg st="8" end="8"/>
                                            </p:txEl>
                                          </p:spTgt>
                                        </p:tgtEl>
                                        <p:attrNameLst>
                                          <p:attrName>style.visibility</p:attrName>
                                        </p:attrNameLst>
                                      </p:cBhvr>
                                      <p:to>
                                        <p:strVal val="visible"/>
                                      </p:to>
                                    </p:set>
                                    <p:animEffect transition="in" filter="box(in)">
                                      <p:cBhvr>
                                        <p:cTn id="25" dur="500"/>
                                        <p:tgtEl>
                                          <p:spTgt spid="11683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838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75687-F200-48A9-AD3D-9DADDF2A69F7}"/>
              </a:ext>
            </a:extLst>
          </p:cNvPr>
          <p:cNvSpPr>
            <a:spLocks noGrp="1"/>
          </p:cNvSpPr>
          <p:nvPr>
            <p:ph type="title"/>
          </p:nvPr>
        </p:nvSpPr>
        <p:spPr/>
        <p:txBody>
          <a:bodyPr/>
          <a:lstStyle/>
          <a:p>
            <a:pPr>
              <a:defRPr/>
            </a:pPr>
            <a:r>
              <a:rPr lang="en-US" dirty="0"/>
              <a:t> </a:t>
            </a:r>
            <a:r>
              <a:rPr lang="en-US" i="1" dirty="0"/>
              <a:t>Bacillus anthracis</a:t>
            </a:r>
          </a:p>
        </p:txBody>
      </p:sp>
      <p:sp>
        <p:nvSpPr>
          <p:cNvPr id="3" name="Content Placeholder 2">
            <a:extLst>
              <a:ext uri="{FF2B5EF4-FFF2-40B4-BE49-F238E27FC236}">
                <a16:creationId xmlns:a16="http://schemas.microsoft.com/office/drawing/2014/main" id="{DFE15575-77A9-47A5-8317-7568AA24DE03}"/>
              </a:ext>
            </a:extLst>
          </p:cNvPr>
          <p:cNvSpPr>
            <a:spLocks noGrp="1"/>
          </p:cNvSpPr>
          <p:nvPr>
            <p:ph idx="1"/>
          </p:nvPr>
        </p:nvSpPr>
        <p:spPr>
          <a:xfrm>
            <a:off x="1682750" y="2022476"/>
            <a:ext cx="9005888" cy="4382738"/>
          </a:xfrm>
        </p:spPr>
        <p:txBody>
          <a:bodyPr/>
          <a:lstStyle/>
          <a:p>
            <a:pPr>
              <a:spcAft>
                <a:spcPts val="1200"/>
              </a:spcAft>
              <a:defRPr/>
            </a:pPr>
            <a:r>
              <a:rPr lang="en-US" sz="2400" dirty="0"/>
              <a:t>Naturally occurring in the environment.</a:t>
            </a:r>
          </a:p>
          <a:p>
            <a:pPr>
              <a:defRPr/>
            </a:pPr>
            <a:r>
              <a:rPr lang="en-US" sz="2400" dirty="0" smtClean="0"/>
              <a:t>Zoonotic </a:t>
            </a:r>
            <a:r>
              <a:rPr lang="en-US" sz="2400" dirty="0"/>
              <a:t>disease that occurs most frequently in herbivorous animals (e.g., cattle, sheep, and goats), which acquire endospores from contaminated soil. </a:t>
            </a:r>
          </a:p>
          <a:p>
            <a:pPr>
              <a:defRPr/>
            </a:pPr>
            <a:r>
              <a:rPr lang="en-US" sz="2400" dirty="0"/>
              <a:t>Human disease is less common and results from contact with infected animals or with commercial products derived from them, such as wool and hides. </a:t>
            </a:r>
          </a:p>
          <a:p>
            <a:pPr>
              <a:defRPr/>
            </a:pPr>
            <a:r>
              <a:rPr lang="en-US" sz="2400" dirty="0"/>
              <a:t>Five naturally occurring cases of anthrax have been reported since 2006: gastrointestinal, cutaneous, and inhalational.</a:t>
            </a:r>
          </a:p>
          <a:p>
            <a:pPr>
              <a:defRPr/>
            </a:pPr>
            <a:endParaRPr lang="en-US" dirty="0"/>
          </a:p>
        </p:txBody>
      </p:sp>
    </p:spTree>
    <p:extLst>
      <p:ext uri="{BB962C8B-B14F-4D97-AF65-F5344CB8AC3E}">
        <p14:creationId xmlns:p14="http://schemas.microsoft.com/office/powerpoint/2010/main" val="3300249666"/>
      </p:ext>
    </p:extLst>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7BC151DE-F83D-4220-B80E-6B07E684DF03}"/>
              </a:ext>
            </a:extLst>
          </p:cNvPr>
          <p:cNvSpPr>
            <a:spLocks noGrp="1" noChangeArrowheads="1"/>
          </p:cNvSpPr>
          <p:nvPr>
            <p:ph idx="1"/>
          </p:nvPr>
        </p:nvSpPr>
        <p:spPr>
          <a:xfrm>
            <a:off x="1714500" y="2228850"/>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t>CONTACT YOUR </a:t>
            </a:r>
            <a:r>
              <a:rPr lang="en-US" sz="4000"/>
              <a:t>LRN </a:t>
            </a:r>
            <a:endParaRPr lang="en-US" sz="4000" smtClean="0"/>
          </a:p>
          <a:p>
            <a:pPr algn="ctr" eaLnBrk="1" hangingPunct="1">
              <a:buFont typeface="Wingdings" panose="05000000000000000000" pitchFamily="2" charset="2"/>
              <a:buNone/>
              <a:defRPr/>
            </a:pPr>
            <a:r>
              <a:rPr lang="en-US" sz="4000" smtClean="0"/>
              <a:t>reference </a:t>
            </a:r>
            <a:r>
              <a:rPr lang="en-US" sz="4000" dirty="0"/>
              <a:t>laboratory</a:t>
            </a:r>
          </a:p>
        </p:txBody>
      </p:sp>
    </p:spTree>
    <p:extLst>
      <p:ext uri="{BB962C8B-B14F-4D97-AF65-F5344CB8AC3E}">
        <p14:creationId xmlns:p14="http://schemas.microsoft.com/office/powerpoint/2010/main" val="223074144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73CC9-6B1E-4DBB-A809-5D686EE07D09}"/>
              </a:ext>
            </a:extLst>
          </p:cNvPr>
          <p:cNvSpPr>
            <a:spLocks noGrp="1"/>
          </p:cNvSpPr>
          <p:nvPr>
            <p:ph type="title"/>
          </p:nvPr>
        </p:nvSpPr>
        <p:spPr>
          <a:xfrm>
            <a:off x="228600" y="304800"/>
            <a:ext cx="11353800" cy="1585049"/>
          </a:xfrm>
        </p:spPr>
        <p:txBody>
          <a:bodyPr/>
          <a:lstStyle/>
          <a:p>
            <a:pPr>
              <a:defRPr/>
            </a:pPr>
            <a:r>
              <a:rPr lang="en-US" sz="2800" dirty="0"/>
              <a:t/>
            </a:r>
            <a:br>
              <a:rPr lang="en-US" sz="2800" dirty="0"/>
            </a:br>
            <a:r>
              <a:rPr lang="en-US" sz="2800" dirty="0"/>
              <a:t>      </a:t>
            </a:r>
            <a:r>
              <a:rPr lang="en-US" dirty="0" smtClean="0"/>
              <a:t>Infection </a:t>
            </a:r>
            <a:r>
              <a:rPr lang="en-US" dirty="0"/>
              <a:t>can occur in one of four forms: </a:t>
            </a:r>
            <a:r>
              <a:rPr lang="en-US" sz="3200" dirty="0"/>
              <a:t/>
            </a:r>
            <a:br>
              <a:rPr lang="en-US" sz="3200" dirty="0"/>
            </a:br>
            <a:endParaRPr lang="en-US" sz="3200" dirty="0"/>
          </a:p>
        </p:txBody>
      </p:sp>
      <p:sp>
        <p:nvSpPr>
          <p:cNvPr id="3" name="Content Placeholder 2">
            <a:extLst>
              <a:ext uri="{FF2B5EF4-FFF2-40B4-BE49-F238E27FC236}">
                <a16:creationId xmlns:a16="http://schemas.microsoft.com/office/drawing/2014/main" id="{D92E5955-7BEA-4F16-BB3B-AAA9D557D745}"/>
              </a:ext>
            </a:extLst>
          </p:cNvPr>
          <p:cNvSpPr>
            <a:spLocks noGrp="1"/>
          </p:cNvSpPr>
          <p:nvPr>
            <p:ph idx="1"/>
          </p:nvPr>
        </p:nvSpPr>
        <p:spPr>
          <a:xfrm>
            <a:off x="1595438" y="2327275"/>
            <a:ext cx="9258300" cy="3440942"/>
          </a:xfrm>
        </p:spPr>
        <p:txBody>
          <a:bodyPr/>
          <a:lstStyle/>
          <a:p>
            <a:pPr>
              <a:defRPr/>
            </a:pPr>
            <a:r>
              <a:rPr lang="en-US" sz="2800" b="1" dirty="0" err="1"/>
              <a:t>Cutanous</a:t>
            </a:r>
            <a:r>
              <a:rPr lang="en-US" sz="2800" dirty="0"/>
              <a:t> - via broken skin </a:t>
            </a:r>
          </a:p>
          <a:p>
            <a:pPr>
              <a:defRPr/>
            </a:pPr>
            <a:r>
              <a:rPr lang="en-US" sz="2800" b="1" dirty="0"/>
              <a:t>Gastrointestinal</a:t>
            </a:r>
            <a:r>
              <a:rPr lang="en-US" sz="2800" dirty="0"/>
              <a:t> - via ingestion</a:t>
            </a:r>
          </a:p>
          <a:p>
            <a:pPr>
              <a:defRPr/>
            </a:pPr>
            <a:r>
              <a:rPr lang="en-US" sz="2800" b="1" dirty="0"/>
              <a:t>Inhalation anthrax – </a:t>
            </a:r>
            <a:r>
              <a:rPr lang="en-US" sz="2800" dirty="0"/>
              <a:t>via</a:t>
            </a:r>
            <a:r>
              <a:rPr lang="en-US" sz="2800" b="1" dirty="0"/>
              <a:t> </a:t>
            </a:r>
            <a:r>
              <a:rPr lang="en-US" sz="2800" dirty="0"/>
              <a:t>breathing in anthrax spores. Commonly know as “</a:t>
            </a:r>
            <a:r>
              <a:rPr lang="en-US" sz="2800" dirty="0" err="1"/>
              <a:t>woolsorter</a:t>
            </a:r>
            <a:r>
              <a:rPr lang="en-US" sz="2800" dirty="0"/>
              <a:t> disease” due to its prevalence in the textile mills by workers handling wool and other contaminated animal products. </a:t>
            </a:r>
          </a:p>
          <a:p>
            <a:pPr>
              <a:buFont typeface="Wingdings" panose="05000000000000000000" pitchFamily="2" charset="2"/>
              <a:buNone/>
              <a:defRPr/>
            </a:pPr>
            <a:endParaRPr lang="en-US" dirty="0"/>
          </a:p>
        </p:txBody>
      </p:sp>
    </p:spTree>
    <p:extLst>
      <p:ext uri="{BB962C8B-B14F-4D97-AF65-F5344CB8AC3E}">
        <p14:creationId xmlns:p14="http://schemas.microsoft.com/office/powerpoint/2010/main" val="357110629"/>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73CC9-6B1E-4DBB-A809-5D686EE07D09}"/>
              </a:ext>
            </a:extLst>
          </p:cNvPr>
          <p:cNvSpPr>
            <a:spLocks noGrp="1"/>
          </p:cNvSpPr>
          <p:nvPr>
            <p:ph type="title"/>
          </p:nvPr>
        </p:nvSpPr>
        <p:spPr>
          <a:xfrm>
            <a:off x="-304800" y="76200"/>
            <a:ext cx="10972800" cy="1585049"/>
          </a:xfrm>
        </p:spPr>
        <p:txBody>
          <a:bodyPr/>
          <a:lstStyle/>
          <a:p>
            <a:pPr>
              <a:defRPr/>
            </a:pPr>
            <a:r>
              <a:rPr lang="en-US" sz="2800" dirty="0"/>
              <a:t/>
            </a:r>
            <a:br>
              <a:rPr lang="en-US" sz="2800" dirty="0"/>
            </a:br>
            <a:r>
              <a:rPr lang="en-US" sz="2800" dirty="0"/>
              <a:t> </a:t>
            </a:r>
            <a:r>
              <a:rPr lang="en-US" sz="3600" dirty="0"/>
              <a:t>         </a:t>
            </a:r>
            <a:r>
              <a:rPr lang="en-US" dirty="0"/>
              <a:t>Infection can occur in one of four forms: </a:t>
            </a:r>
            <a:r>
              <a:rPr lang="en-US" sz="3200" dirty="0"/>
              <a:t/>
            </a:r>
            <a:br>
              <a:rPr lang="en-US" sz="3200" dirty="0"/>
            </a:br>
            <a:endParaRPr lang="en-US" sz="3200" dirty="0"/>
          </a:p>
        </p:txBody>
      </p:sp>
      <p:sp>
        <p:nvSpPr>
          <p:cNvPr id="3" name="Content Placeholder 2">
            <a:extLst>
              <a:ext uri="{FF2B5EF4-FFF2-40B4-BE49-F238E27FC236}">
                <a16:creationId xmlns:a16="http://schemas.microsoft.com/office/drawing/2014/main" id="{D92E5955-7BEA-4F16-BB3B-AAA9D557D745}"/>
              </a:ext>
            </a:extLst>
          </p:cNvPr>
          <p:cNvSpPr>
            <a:spLocks noGrp="1"/>
          </p:cNvSpPr>
          <p:nvPr>
            <p:ph idx="1"/>
          </p:nvPr>
        </p:nvSpPr>
        <p:spPr>
          <a:xfrm>
            <a:off x="1595438" y="1935163"/>
            <a:ext cx="9258300" cy="4298950"/>
          </a:xfrm>
        </p:spPr>
        <p:txBody>
          <a:bodyPr/>
          <a:lstStyle/>
          <a:p>
            <a:pPr>
              <a:defRPr/>
            </a:pPr>
            <a:r>
              <a:rPr lang="en-US" sz="2800" b="1" dirty="0"/>
              <a:t>Injection anthrax - </a:t>
            </a:r>
            <a:r>
              <a:rPr lang="en-US" sz="2800" dirty="0">
                <a:effectLst/>
              </a:rPr>
              <a:t>Recently, another type of anthrax infection has been identified in heroin-injecting drug users in northern Europe. This type of infection has never been reported in the United States.</a:t>
            </a:r>
            <a:r>
              <a:rPr lang="en-US" dirty="0">
                <a:effectLst/>
              </a:rPr>
              <a:t> </a:t>
            </a:r>
            <a:r>
              <a:rPr lang="en-US" sz="2800" dirty="0">
                <a:effectLst/>
              </a:rPr>
              <a:t>Symptoms may be similar to those of </a:t>
            </a:r>
            <a:r>
              <a:rPr lang="en-US" sz="2800" u="sng" dirty="0">
                <a:effectLst/>
                <a:hlinkClick r:id="rId2"/>
              </a:rPr>
              <a:t>cutaneous anthrax</a:t>
            </a:r>
            <a:r>
              <a:rPr lang="en-US" sz="2800" dirty="0">
                <a:effectLst/>
              </a:rPr>
              <a:t>, but there may be infection deep under the skin or in the muscle where the drug was injected. Injection anthrax can spread throughout the body faster and be harder to recognize and treat.</a:t>
            </a:r>
            <a:endParaRPr lang="en-US" sz="2800" b="1" dirty="0"/>
          </a:p>
          <a:p>
            <a:pPr>
              <a:buFont typeface="Wingdings" panose="05000000000000000000" pitchFamily="2" charset="2"/>
              <a:buNone/>
              <a:defRPr/>
            </a:pPr>
            <a:endParaRPr lang="en-US" dirty="0"/>
          </a:p>
        </p:txBody>
      </p:sp>
    </p:spTree>
    <p:extLst>
      <p:ext uri="{BB962C8B-B14F-4D97-AF65-F5344CB8AC3E}">
        <p14:creationId xmlns:p14="http://schemas.microsoft.com/office/powerpoint/2010/main" val="1637075474"/>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6AB593D-2B1D-4595-AB18-8799B9461B8A}"/>
              </a:ext>
            </a:extLst>
          </p:cNvPr>
          <p:cNvSpPr>
            <a:spLocks noGrp="1" noChangeArrowheads="1"/>
          </p:cNvSpPr>
          <p:nvPr>
            <p:ph type="title"/>
          </p:nvPr>
        </p:nvSpPr>
        <p:spPr>
          <a:xfrm>
            <a:off x="381000" y="274638"/>
            <a:ext cx="10344151" cy="1277273"/>
          </a:xfrm>
        </p:spPr>
        <p:txBody>
          <a:bodyPr/>
          <a:lstStyle/>
          <a:p>
            <a:pPr algn="l" eaLnBrk="1" hangingPunct="1">
              <a:defRPr/>
            </a:pPr>
            <a:r>
              <a:rPr lang="en-US" b="0" dirty="0"/>
              <a:t>Sentinel Laboratory Procedures for </a:t>
            </a:r>
            <a:r>
              <a:rPr lang="en-US" b="0" i="1" dirty="0"/>
              <a:t>B. anthracis</a:t>
            </a:r>
          </a:p>
        </p:txBody>
      </p:sp>
      <p:sp>
        <p:nvSpPr>
          <p:cNvPr id="1133571" name="Rectangle 3">
            <a:extLst>
              <a:ext uri="{FF2B5EF4-FFF2-40B4-BE49-F238E27FC236}">
                <a16:creationId xmlns:a16="http://schemas.microsoft.com/office/drawing/2014/main" id="{2A9A3476-E832-4647-A022-1EC56ACAD281}"/>
              </a:ext>
            </a:extLst>
          </p:cNvPr>
          <p:cNvSpPr>
            <a:spLocks noGrp="1" noChangeArrowheads="1"/>
          </p:cNvSpPr>
          <p:nvPr>
            <p:ph idx="1"/>
          </p:nvPr>
        </p:nvSpPr>
        <p:spPr>
          <a:xfrm>
            <a:off x="1752600" y="1066800"/>
            <a:ext cx="10439400" cy="5022850"/>
          </a:xfrm>
        </p:spPr>
        <p:txBody>
          <a:bodyPr wrap="square" anchor="ctr">
            <a:spAutoFit/>
          </a:bodyPr>
          <a:lstStyle/>
          <a:p>
            <a:pPr eaLnBrk="1" hangingPunct="1">
              <a:buFont typeface="Wingdings" panose="05000000000000000000" pitchFamily="2" charset="2"/>
              <a:buNone/>
              <a:defRPr/>
            </a:pPr>
            <a:r>
              <a:rPr lang="en-US" sz="2800" dirty="0"/>
              <a:t>In a Sentinel Laboratory, you could encounter</a:t>
            </a:r>
          </a:p>
          <a:p>
            <a:pPr eaLnBrk="1" hangingPunct="1">
              <a:buFont typeface="Wingdings" panose="05000000000000000000" pitchFamily="2" charset="2"/>
              <a:buNone/>
              <a:defRPr/>
            </a:pPr>
            <a:r>
              <a:rPr lang="en-US" sz="2800" dirty="0"/>
              <a:t>this organism in:</a:t>
            </a:r>
          </a:p>
          <a:p>
            <a:pPr algn="ctr" eaLnBrk="1" hangingPunct="1">
              <a:buFont typeface="Wingdings" panose="05000000000000000000" pitchFamily="2" charset="2"/>
              <a:buNone/>
              <a:defRPr/>
            </a:pPr>
            <a:endParaRPr lang="en-US" sz="800" dirty="0">
              <a:solidFill>
                <a:srgbClr val="00FFCC"/>
              </a:solidFill>
            </a:endParaRPr>
          </a:p>
          <a:p>
            <a:pPr>
              <a:defRPr/>
            </a:pPr>
            <a:r>
              <a:rPr lang="en-US" sz="2800" b="1" dirty="0"/>
              <a:t>Cutaneous  - </a:t>
            </a:r>
            <a:r>
              <a:rPr lang="en-US" sz="2800" dirty="0"/>
              <a:t>Vesicles (early), </a:t>
            </a:r>
            <a:r>
              <a:rPr lang="en-US" sz="2800" dirty="0" err="1"/>
              <a:t>Eschars</a:t>
            </a:r>
            <a:r>
              <a:rPr lang="en-US" sz="2800" dirty="0"/>
              <a:t> (late), (</a:t>
            </a:r>
            <a:r>
              <a:rPr lang="en-US" sz="2800" dirty="0" err="1"/>
              <a:t>unroof</a:t>
            </a:r>
            <a:r>
              <a:rPr lang="en-US" sz="2800" dirty="0"/>
              <a:t> vesicle and aspirate fluid) </a:t>
            </a:r>
          </a:p>
          <a:p>
            <a:pPr>
              <a:defRPr/>
            </a:pPr>
            <a:r>
              <a:rPr lang="en-US" sz="2800" b="1" dirty="0"/>
              <a:t>Inhalational  -</a:t>
            </a:r>
            <a:r>
              <a:rPr lang="en-US" sz="2800" dirty="0"/>
              <a:t> Sputum, Blood culture or CSF culture (inhalational, </a:t>
            </a:r>
            <a:r>
              <a:rPr lang="en-US" sz="2800" dirty="0" err="1"/>
              <a:t>septicemic</a:t>
            </a:r>
            <a:r>
              <a:rPr lang="en-US" sz="2800" dirty="0"/>
              <a:t>)</a:t>
            </a:r>
          </a:p>
          <a:p>
            <a:pPr>
              <a:defRPr/>
            </a:pPr>
            <a:r>
              <a:rPr lang="en-US" sz="2800" b="1" dirty="0"/>
              <a:t>Gastrointestinal  -  </a:t>
            </a:r>
            <a:r>
              <a:rPr lang="en-US" sz="2800" dirty="0"/>
              <a:t>Stool and Blood culture</a:t>
            </a:r>
          </a:p>
          <a:p>
            <a:pPr>
              <a:defRPr/>
            </a:pPr>
            <a:r>
              <a:rPr lang="en-US" sz="2800" b="1" dirty="0"/>
              <a:t>Postmortem Tissue  - </a:t>
            </a:r>
            <a:r>
              <a:rPr lang="en-US" sz="2800" dirty="0"/>
              <a:t>Tissue pieces</a:t>
            </a:r>
          </a:p>
          <a:p>
            <a:pPr>
              <a:defRPr/>
            </a:pPr>
            <a:r>
              <a:rPr lang="en-US" sz="2800" dirty="0"/>
              <a:t>Environmental or non-clinical specimens are </a:t>
            </a:r>
            <a:r>
              <a:rPr lang="en-US" sz="2800" dirty="0">
                <a:solidFill>
                  <a:srgbClr val="FF0000"/>
                </a:solidFill>
              </a:rPr>
              <a:t>not</a:t>
            </a:r>
            <a:r>
              <a:rPr lang="en-US" sz="2800" dirty="0"/>
              <a:t> to be processed by Sentinel Labs</a:t>
            </a:r>
            <a:r>
              <a:rPr lang="en-US" sz="2800" b="1" dirty="0"/>
              <a:t>	</a:t>
            </a:r>
          </a:p>
        </p:txBody>
      </p:sp>
    </p:spTree>
    <p:extLst>
      <p:ext uri="{BB962C8B-B14F-4D97-AF65-F5344CB8AC3E}">
        <p14:creationId xmlns:p14="http://schemas.microsoft.com/office/powerpoint/2010/main" val="3060705032"/>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451A16CE-22C6-4A7E-A113-CE2175F6F4DE}"/>
              </a:ext>
            </a:extLst>
          </p:cNvPr>
          <p:cNvSpPr>
            <a:spLocks noGrp="1" noChangeArrowheads="1"/>
          </p:cNvSpPr>
          <p:nvPr>
            <p:ph type="title"/>
          </p:nvPr>
        </p:nvSpPr>
        <p:spPr>
          <a:xfrm>
            <a:off x="609600" y="274638"/>
            <a:ext cx="11506200" cy="1277273"/>
          </a:xfrm>
        </p:spPr>
        <p:txBody>
          <a:bodyPr/>
          <a:lstStyle/>
          <a:p>
            <a:pPr algn="l" eaLnBrk="1" hangingPunct="1">
              <a:defRPr/>
            </a:pPr>
            <a:r>
              <a:rPr lang="en-US" b="0" dirty="0"/>
              <a:t>Sentinel Laboratory Procedures for </a:t>
            </a:r>
            <a:r>
              <a:rPr lang="en-US" b="0" i="1" dirty="0"/>
              <a:t>B. anthracis</a:t>
            </a:r>
          </a:p>
        </p:txBody>
      </p:sp>
      <p:sp>
        <p:nvSpPr>
          <p:cNvPr id="38914" name="Rectangle 3">
            <a:extLst>
              <a:ext uri="{FF2B5EF4-FFF2-40B4-BE49-F238E27FC236}">
                <a16:creationId xmlns:a16="http://schemas.microsoft.com/office/drawing/2014/main" id="{16A3F214-E0D2-4375-8852-A89A55357B47}"/>
              </a:ext>
            </a:extLst>
          </p:cNvPr>
          <p:cNvSpPr>
            <a:spLocks noGrp="1" noChangeArrowheads="1"/>
          </p:cNvSpPr>
          <p:nvPr>
            <p:ph idx="1"/>
          </p:nvPr>
        </p:nvSpPr>
        <p:spPr>
          <a:xfrm>
            <a:off x="1971675" y="2178050"/>
            <a:ext cx="8401050" cy="3108543"/>
          </a:xfrm>
        </p:spPr>
        <p:txBody>
          <a:bodyPr/>
          <a:lstStyle/>
          <a:p>
            <a:pPr marL="1371600" lvl="2" indent="-457200" eaLnBrk="1" hangingPunct="1">
              <a:buClr>
                <a:schemeClr val="tx1"/>
              </a:buClr>
              <a:defRPr/>
            </a:pPr>
            <a:r>
              <a:rPr lang="en-US" sz="2800" dirty="0"/>
              <a:t>Gram stain</a:t>
            </a:r>
          </a:p>
          <a:p>
            <a:pPr marL="1371600" lvl="2" indent="-457200" eaLnBrk="1" hangingPunct="1">
              <a:buClr>
                <a:schemeClr val="tx1"/>
              </a:buClr>
              <a:defRPr/>
            </a:pPr>
            <a:r>
              <a:rPr lang="en-US" sz="2800" dirty="0"/>
              <a:t>Culture characteristics</a:t>
            </a:r>
          </a:p>
          <a:p>
            <a:pPr marL="1371600" lvl="2" indent="-457200" eaLnBrk="1" hangingPunct="1">
              <a:buClr>
                <a:schemeClr val="tx1"/>
              </a:buClr>
              <a:defRPr/>
            </a:pPr>
            <a:r>
              <a:rPr lang="en-US" sz="2800" dirty="0" err="1"/>
              <a:t>Hemolysis</a:t>
            </a:r>
            <a:endParaRPr lang="en-US" sz="2800" dirty="0"/>
          </a:p>
          <a:p>
            <a:pPr marL="1371600" lvl="2" indent="-457200" eaLnBrk="1" hangingPunct="1">
              <a:buClr>
                <a:schemeClr val="tx1"/>
              </a:buClr>
              <a:defRPr/>
            </a:pPr>
            <a:r>
              <a:rPr lang="en-US" sz="2800" dirty="0" err="1"/>
              <a:t>Catalase</a:t>
            </a:r>
            <a:endParaRPr lang="en-US" sz="2800" dirty="0"/>
          </a:p>
          <a:p>
            <a:pPr marL="1371600" lvl="2" indent="-457200" eaLnBrk="1" hangingPunct="1">
              <a:buClr>
                <a:schemeClr val="tx1"/>
              </a:buClr>
              <a:defRPr/>
            </a:pPr>
            <a:r>
              <a:rPr lang="en-US" sz="2800" dirty="0"/>
              <a:t>Motility</a:t>
            </a:r>
          </a:p>
          <a:p>
            <a:pPr marL="990600" lvl="1" indent="-533400" eaLnBrk="1" hangingPunct="1">
              <a:buClr>
                <a:schemeClr val="accent1">
                  <a:lumMod val="20000"/>
                  <a:lumOff val="80000"/>
                </a:schemeClr>
              </a:buClr>
              <a:buNone/>
              <a:defRPr/>
            </a:pPr>
            <a:endParaRPr lang="en-US" dirty="0"/>
          </a:p>
        </p:txBody>
      </p:sp>
    </p:spTree>
    <p:extLst>
      <p:ext uri="{BB962C8B-B14F-4D97-AF65-F5344CB8AC3E}">
        <p14:creationId xmlns:p14="http://schemas.microsoft.com/office/powerpoint/2010/main" val="804870294"/>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4FB7C34-C97B-4257-9442-F91A37F8AFC9}"/>
              </a:ext>
            </a:extLst>
          </p:cNvPr>
          <p:cNvSpPr>
            <a:spLocks noGrp="1" noChangeArrowheads="1"/>
          </p:cNvSpPr>
          <p:nvPr>
            <p:ph type="title"/>
          </p:nvPr>
        </p:nvSpPr>
        <p:spPr>
          <a:xfrm>
            <a:off x="76200" y="274638"/>
            <a:ext cx="10648951" cy="1277273"/>
          </a:xfrm>
        </p:spPr>
        <p:txBody>
          <a:bodyPr/>
          <a:lstStyle/>
          <a:p>
            <a:pPr algn="l" eaLnBrk="1" hangingPunct="1">
              <a:defRPr/>
            </a:pPr>
            <a:r>
              <a:rPr lang="en-US" b="0" dirty="0"/>
              <a:t>Sentinel Laboratory Procedures for </a:t>
            </a:r>
            <a:r>
              <a:rPr lang="en-US" b="0" i="1" dirty="0"/>
              <a:t>B. anthracis</a:t>
            </a:r>
          </a:p>
        </p:txBody>
      </p:sp>
      <p:sp>
        <p:nvSpPr>
          <p:cNvPr id="39938" name="Rectangle 3">
            <a:extLst>
              <a:ext uri="{FF2B5EF4-FFF2-40B4-BE49-F238E27FC236}">
                <a16:creationId xmlns:a16="http://schemas.microsoft.com/office/drawing/2014/main" id="{7A330943-74D5-4D8C-AA0F-FF03BAD742E7}"/>
              </a:ext>
            </a:extLst>
          </p:cNvPr>
          <p:cNvSpPr>
            <a:spLocks noGrp="1" noChangeArrowheads="1"/>
          </p:cNvSpPr>
          <p:nvPr>
            <p:ph idx="1"/>
          </p:nvPr>
        </p:nvSpPr>
        <p:spPr>
          <a:xfrm>
            <a:off x="2024063" y="2266951"/>
            <a:ext cx="8731250" cy="5001369"/>
          </a:xfrm>
        </p:spPr>
        <p:txBody>
          <a:bodyPr/>
          <a:lstStyle/>
          <a:p>
            <a:pPr marL="0" indent="0" eaLnBrk="1" hangingPunct="1">
              <a:buNone/>
              <a:defRPr/>
            </a:pPr>
            <a:r>
              <a:rPr lang="en-US" sz="2800" dirty="0"/>
              <a:t>Gram stain morphology – </a:t>
            </a:r>
            <a:r>
              <a:rPr lang="en-US" sz="2800" b="1" i="1" dirty="0"/>
              <a:t>in clinical specimen s</a:t>
            </a:r>
            <a:r>
              <a:rPr lang="en-US" sz="2800" b="1" dirty="0"/>
              <a:t>mears</a:t>
            </a:r>
            <a:endParaRPr lang="en-US" sz="2800" dirty="0"/>
          </a:p>
          <a:p>
            <a:pPr eaLnBrk="1" hangingPunct="1">
              <a:defRPr/>
            </a:pPr>
            <a:endParaRPr lang="en-US" sz="1600" u="sng" dirty="0"/>
          </a:p>
          <a:p>
            <a:pPr marL="182880" indent="-365760">
              <a:defRPr/>
            </a:pPr>
            <a:r>
              <a:rPr lang="en-US" sz="2400" dirty="0"/>
              <a:t>Large Gram positive bacilli in short chains, 2 - 4 cells</a:t>
            </a:r>
          </a:p>
          <a:p>
            <a:pPr marL="182880" indent="-365760">
              <a:defRPr/>
            </a:pPr>
            <a:endParaRPr lang="en-US" sz="2400" dirty="0"/>
          </a:p>
          <a:p>
            <a:pPr marL="182880" lvl="1" indent="-365760">
              <a:buFont typeface="Arial" panose="020B0604020202020204" pitchFamily="34" charset="0"/>
              <a:buChar char="•"/>
              <a:defRPr/>
            </a:pPr>
            <a:r>
              <a:rPr lang="en-US" sz="2400" dirty="0">
                <a:sym typeface="Symbol" pitchFamily="18" charset="2"/>
              </a:rPr>
              <a:t>Spores are NOT usually present </a:t>
            </a:r>
          </a:p>
          <a:p>
            <a:pPr marL="342900" lvl="1" indent="-342900">
              <a:buClr>
                <a:srgbClr val="FFFF99"/>
              </a:buClr>
              <a:buNone/>
              <a:defRPr/>
            </a:pPr>
            <a:endParaRPr lang="en-US" sz="2400" dirty="0">
              <a:sym typeface="Symbol" pitchFamily="18" charset="2"/>
            </a:endParaRPr>
          </a:p>
          <a:p>
            <a:pPr marL="342900" lvl="1" indent="-342900">
              <a:buClr>
                <a:srgbClr val="FFFF99"/>
              </a:buClr>
              <a:buNone/>
              <a:defRPr/>
            </a:pPr>
            <a:endParaRPr lang="en-US" sz="2400" dirty="0">
              <a:sym typeface="Symbol" pitchFamily="18" charset="2"/>
            </a:endParaRPr>
          </a:p>
          <a:p>
            <a:pPr marL="342900" lvl="1" indent="-342900" eaLnBrk="1" hangingPunct="1">
              <a:buClr>
                <a:srgbClr val="C2F0FF"/>
              </a:buClr>
              <a:buNone/>
              <a:defRPr/>
            </a:pPr>
            <a:r>
              <a:rPr lang="en-US" sz="2400" dirty="0">
                <a:sym typeface="Symbol" pitchFamily="18" charset="2"/>
              </a:rPr>
              <a:t> </a:t>
            </a:r>
          </a:p>
          <a:p>
            <a:pPr marL="342900" lvl="1" indent="-342900" eaLnBrk="1" hangingPunct="1">
              <a:buClr>
                <a:srgbClr val="C2F0FF"/>
              </a:buClr>
              <a:defRPr/>
            </a:pPr>
            <a:endParaRPr lang="en-US" sz="1600" dirty="0">
              <a:sym typeface="Symbol" pitchFamily="18" charset="2"/>
            </a:endParaRPr>
          </a:p>
          <a:p>
            <a:pPr marL="342900" lvl="1" indent="-342900" eaLnBrk="1" hangingPunct="1">
              <a:lnSpc>
                <a:spcPct val="45000"/>
              </a:lnSpc>
              <a:defRPr/>
            </a:pPr>
            <a:endParaRPr lang="en-US" dirty="0"/>
          </a:p>
          <a:p>
            <a:pPr marL="342900" lvl="1" indent="-342900" eaLnBrk="1" hangingPunct="1">
              <a:buFont typeface="Lucida Sans Unicode" pitchFamily="34" charset="0"/>
              <a:buChar char="›"/>
              <a:defRPr/>
            </a:pPr>
            <a:endParaRPr lang="en-US" dirty="0"/>
          </a:p>
        </p:txBody>
      </p:sp>
    </p:spTree>
    <p:extLst>
      <p:ext uri="{BB962C8B-B14F-4D97-AF65-F5344CB8AC3E}">
        <p14:creationId xmlns:p14="http://schemas.microsoft.com/office/powerpoint/2010/main" val="106138987"/>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3"/>
          <p:cNvGrpSpPr>
            <a:grpSpLocks/>
          </p:cNvGrpSpPr>
          <p:nvPr/>
        </p:nvGrpSpPr>
        <p:grpSpPr bwMode="auto">
          <a:xfrm>
            <a:off x="4260851" y="1766889"/>
            <a:ext cx="3686175" cy="4540471"/>
            <a:chOff x="3312" y="1395"/>
            <a:chExt cx="1968" cy="2764"/>
          </a:xfrm>
        </p:grpSpPr>
        <p:pic>
          <p:nvPicPr>
            <p:cNvPr id="62471" name="Picture 4" descr="05f2banthracis in cs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0" y="1395"/>
              <a:ext cx="1906" cy="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2" name="Rectangle 5"/>
            <p:cNvSpPr>
              <a:spLocks noChangeArrowheads="1"/>
            </p:cNvSpPr>
            <p:nvPr/>
          </p:nvSpPr>
          <p:spPr bwMode="auto">
            <a:xfrm>
              <a:off x="3312" y="3840"/>
              <a:ext cx="1968"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fontAlgn="base">
                <a:spcBef>
                  <a:spcPct val="0"/>
                </a:spcBef>
                <a:spcAft>
                  <a:spcPct val="0"/>
                </a:spcAft>
                <a:buClrTx/>
                <a:buSzTx/>
                <a:buNone/>
              </a:pPr>
              <a:r>
                <a:rPr lang="en-US" altLang="en-US" sz="1400" dirty="0">
                  <a:latin typeface="Arial Unicode MS" pitchFamily="34" charset="-128"/>
                  <a:cs typeface="Arial" panose="020B0604020202020204" pitchFamily="34" charset="0"/>
                </a:rPr>
                <a:t>Bush, et al. 2001. N </a:t>
              </a:r>
              <a:r>
                <a:rPr lang="en-US" altLang="en-US" sz="1400" dirty="0" err="1">
                  <a:latin typeface="Arial Unicode MS" pitchFamily="34" charset="-128"/>
                  <a:cs typeface="Arial" panose="020B0604020202020204" pitchFamily="34" charset="0"/>
                </a:rPr>
                <a:t>Engl</a:t>
              </a:r>
              <a:r>
                <a:rPr lang="en-US" altLang="en-US" sz="1400" dirty="0">
                  <a:latin typeface="Arial Unicode MS" pitchFamily="34" charset="-128"/>
                  <a:cs typeface="Arial" panose="020B0604020202020204" pitchFamily="34" charset="0"/>
                </a:rPr>
                <a:t> J Med 345(22):1607-1610</a:t>
              </a:r>
            </a:p>
          </p:txBody>
        </p:sp>
      </p:grpSp>
      <p:sp>
        <p:nvSpPr>
          <p:cNvPr id="1293321" name="Rectangle 9">
            <a:extLst>
              <a:ext uri="{FF2B5EF4-FFF2-40B4-BE49-F238E27FC236}">
                <a16:creationId xmlns:a16="http://schemas.microsoft.com/office/drawing/2014/main" id="{61D8F476-8462-4ABA-A055-26FF2B797AB7}"/>
              </a:ext>
            </a:extLst>
          </p:cNvPr>
          <p:cNvSpPr>
            <a:spLocks noChangeArrowheads="1"/>
          </p:cNvSpPr>
          <p:nvPr/>
        </p:nvSpPr>
        <p:spPr bwMode="auto">
          <a:xfrm>
            <a:off x="1857375" y="3268663"/>
            <a:ext cx="2455921" cy="1047750"/>
          </a:xfrm>
          <a:prstGeom prst="rect">
            <a:avLst/>
          </a:prstGeom>
          <a:noFill/>
          <a:ln w="9525">
            <a:noFill/>
            <a:miter lim="800000"/>
            <a:headEnd/>
            <a:tailEnd/>
          </a:ln>
          <a:effectLst/>
        </p:spPr>
        <p:txBody>
          <a:bodyPr/>
          <a:lstStyle/>
          <a:p>
            <a:pPr eaLnBrk="0" fontAlgn="base" hangingPunct="0">
              <a:lnSpc>
                <a:spcPct val="80000"/>
              </a:lnSpc>
              <a:spcBef>
                <a:spcPct val="0"/>
              </a:spcBef>
              <a:spcAft>
                <a:spcPct val="0"/>
              </a:spcAft>
              <a:defRPr/>
            </a:pPr>
            <a:r>
              <a:rPr lang="en-US" sz="2400" dirty="0">
                <a:latin typeface="Verdana" pitchFamily="34" charset="0"/>
                <a:cs typeface="Arial" panose="020B0604020202020204" pitchFamily="34" charset="0"/>
              </a:rPr>
              <a:t>Gram Stain of Spinal Fluid</a:t>
            </a:r>
          </a:p>
        </p:txBody>
      </p:sp>
      <p:sp>
        <p:nvSpPr>
          <p:cNvPr id="11" name="Rectangle 7">
            <a:extLst>
              <a:ext uri="{FF2B5EF4-FFF2-40B4-BE49-F238E27FC236}">
                <a16:creationId xmlns:a16="http://schemas.microsoft.com/office/drawing/2014/main" id="{7ADD0C66-1CAF-4C51-BF8D-033166B5B6BE}"/>
              </a:ext>
            </a:extLst>
          </p:cNvPr>
          <p:cNvSpPr>
            <a:spLocks noGrp="1" noChangeArrowheads="1"/>
          </p:cNvSpPr>
          <p:nvPr>
            <p:ph type="title"/>
          </p:nvPr>
        </p:nvSpPr>
        <p:spPr>
          <a:xfrm>
            <a:off x="533400" y="274638"/>
            <a:ext cx="11506200" cy="1277273"/>
          </a:xfrm>
        </p:spPr>
        <p:txBody>
          <a:bodyPr/>
          <a:lstStyle/>
          <a:p>
            <a:pPr algn="l" eaLnBrk="1" hangingPunct="1">
              <a:defRPr/>
            </a:pPr>
            <a:r>
              <a:rPr lang="en-US" b="0" dirty="0"/>
              <a:t>Sentinel Laboratory Procedures for </a:t>
            </a:r>
            <a:r>
              <a:rPr lang="en-US" b="0" i="1" dirty="0"/>
              <a:t>B. anthracis</a:t>
            </a:r>
          </a:p>
        </p:txBody>
      </p:sp>
    </p:spTree>
    <p:extLst>
      <p:ext uri="{BB962C8B-B14F-4D97-AF65-F5344CB8AC3E}">
        <p14:creationId xmlns:p14="http://schemas.microsoft.com/office/powerpoint/2010/main" val="514960956"/>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mso-contentType ?>
<FormTemplates xmlns="http://schemas.microsoft.com/sharepoint/v3/contenttype/forms">
  <Display>DocumentLibraryForm</Display>
  <Edit>DocumentLibraryForm</Edit>
  <New>DocumentLibraryForm</New>
</FormTemplates>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10.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11.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12.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13.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14.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15.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16.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17.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18.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19.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2.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0.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21.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22.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23.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24.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25.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26.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27.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8.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29.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3.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3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31.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32.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33.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34.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35.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36.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37.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38.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39.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40.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41.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42.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43.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44.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45.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46.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47.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8.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9.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5.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50.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51.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52.xml><?xml version="1.0" encoding="utf-8"?>
<ds:datastoreItem xmlns:ds="http://schemas.openxmlformats.org/officeDocument/2006/customXml" ds:itemID="{5677317C-AD1F-4189-AEA8-A73B58BFAB2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5af08be3-da31-4ed0-bd15-c2f68cc29029"/>
    <ds:schemaRef ds:uri="http://www.w3.org/XML/1998/namespace"/>
  </ds:schemaRefs>
</ds:datastoreItem>
</file>

<file path=customXml/itemProps53.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54.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55.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56.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6.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7.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8.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9.xml><?xml version="1.0" encoding="utf-8"?>
<ds:datastoreItem xmlns:ds="http://schemas.openxmlformats.org/officeDocument/2006/customXml" ds:itemID="{4455359C-A82F-4796-BA4B-2B882485F4BC}">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175</TotalTime>
  <Words>2204</Words>
  <Application>Microsoft Office PowerPoint</Application>
  <PresentationFormat>Widescreen</PresentationFormat>
  <Paragraphs>222</Paragraphs>
  <Slides>30</Slides>
  <Notes>26</Notes>
  <HiddenSlides>0</HiddenSlides>
  <MMClips>0</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2</vt:i4>
      </vt:variant>
      <vt:variant>
        <vt:lpstr>Slide Titles</vt:lpstr>
      </vt:variant>
      <vt:variant>
        <vt:i4>30</vt:i4>
      </vt:variant>
    </vt:vector>
  </HeadingPairs>
  <TitlesOfParts>
    <vt:vector size="48" baseType="lpstr">
      <vt:lpstr>Arial</vt:lpstr>
      <vt:lpstr>Arial Unicode MS</vt:lpstr>
      <vt:lpstr>Calibri</vt:lpstr>
      <vt:lpstr>Cambria</vt:lpstr>
      <vt:lpstr>Franklin Gothic Demi</vt:lpstr>
      <vt:lpstr>Franklin Gothic Medium</vt:lpstr>
      <vt:lpstr>Garamond</vt:lpstr>
      <vt:lpstr>Gill Sans MT</vt:lpstr>
      <vt:lpstr>Lucida Sans Unicode</vt:lpstr>
      <vt:lpstr>Myriad Web Pro</vt:lpstr>
      <vt:lpstr>Symbol</vt:lpstr>
      <vt:lpstr>Times New Roman</vt:lpstr>
      <vt:lpstr>Verdana</vt:lpstr>
      <vt:lpstr>Wingdings</vt:lpstr>
      <vt:lpstr>APHL_PPTTemp_120814</vt:lpstr>
      <vt:lpstr>1_Office Theme</vt:lpstr>
      <vt:lpstr>Photo Editor Photo</vt:lpstr>
      <vt:lpstr>Image</vt:lpstr>
      <vt:lpstr>Agents of Bioterrorism</vt:lpstr>
      <vt:lpstr>Anthrax and Bioterrorism </vt:lpstr>
      <vt:lpstr> Bacillus anthracis</vt:lpstr>
      <vt:lpstr>       Infection can occur in one of four forms:  </vt:lpstr>
      <vt:lpstr>           Infection can occur in one of four forms:  </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Sentinel Laboratory Procedures for B. anthracis</vt:lpstr>
      <vt:lpstr>Screening Tests: Motility</vt:lpstr>
      <vt:lpstr>PowerPoint Presentation</vt:lpstr>
      <vt:lpstr>Screening Tests: Catalase</vt:lpstr>
      <vt:lpstr>Catalase Test</vt:lpstr>
      <vt:lpstr>Screening Tests: Catalase tube test</vt:lpstr>
      <vt:lpstr>Catalase tube test for B. anthracis</vt:lpstr>
      <vt:lpstr>Sentinel Laboratory Procedures for B. anthracis</vt:lpstr>
      <vt:lpstr>Select Agent Regulations</vt:lpstr>
      <vt:lpstr>B. cereus biovar anthracis</vt:lpstr>
      <vt:lpstr>B. cereus biovar anthracis</vt:lpstr>
      <vt:lpstr>PowerPoint Presentation</vt:lpstr>
      <vt:lpstr>Sentinel Laboratory Procedures for B. anthracis</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14</cp:revision>
  <cp:lastPrinted>2014-11-25T16:01:43Z</cp:lastPrinted>
  <dcterms:created xsi:type="dcterms:W3CDTF">2019-05-14T14:22:52Z</dcterms:created>
  <dcterms:modified xsi:type="dcterms:W3CDTF">2020-07-27T16:33:17Z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