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78"/>
  </p:notesMasterIdLst>
  <p:handoutMasterIdLst>
    <p:handoutMasterId r:id="rId79"/>
  </p:handoutMasterIdLst>
  <p:sldIdLst>
    <p:sldId id="268" r:id="rId59"/>
    <p:sldId id="270" r:id="rId60"/>
    <p:sldId id="271" r:id="rId61"/>
    <p:sldId id="272" r:id="rId62"/>
    <p:sldId id="273" r:id="rId63"/>
    <p:sldId id="274" r:id="rId64"/>
    <p:sldId id="275" r:id="rId65"/>
    <p:sldId id="276" r:id="rId66"/>
    <p:sldId id="278" r:id="rId67"/>
    <p:sldId id="279" r:id="rId68"/>
    <p:sldId id="280" r:id="rId69"/>
    <p:sldId id="281" r:id="rId70"/>
    <p:sldId id="282" r:id="rId71"/>
    <p:sldId id="283" r:id="rId72"/>
    <p:sldId id="284" r:id="rId73"/>
    <p:sldId id="285" r:id="rId74"/>
    <p:sldId id="286" r:id="rId75"/>
    <p:sldId id="287" r:id="rId76"/>
    <p:sldId id="288" r:id="rId77"/>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handoutMaster" Target="handoutMasters/handoutMaster1.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theme" Target="theme/theme1.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osha.gov/pls/oshaweb/owadisp.show_document?p_id=10051&amp;p_table=STANDARDS" TargetMode="External"/><Relationship Id="rId3" Type="http://schemas.openxmlformats.org/officeDocument/2006/relationships/hyperlink" Target="http://www.asm.org/index.php/policy/sentinel-level-clinical-microbiology-laboratory-guidelines.html." TargetMode="External"/><Relationship Id="rId7" Type="http://schemas.openxmlformats.org/officeDocument/2006/relationships/hyperlink" Target="https://www.cdc.gov/mmwr/preview/mmwrhtml/su6101a1.htm"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cdc.gov/biosafety/publications/bmbl5/index.htm" TargetMode="External"/><Relationship Id="rId5" Type="http://schemas.openxmlformats.org/officeDocument/2006/relationships/hyperlink" Target="https://www.asm.org/index.php/science-skills-in-the-lab/sentinel-guidelines" TargetMode="External"/><Relationship Id="rId4" Type="http://schemas.openxmlformats.org/officeDocument/2006/relationships/hyperlink" Target="https://www.ecfr.gov/cgi-bin/text-idx?tpl=/ecfrbrowse/Title49/49cfr172_main_02.tpl" TargetMode="External"/><Relationship Id="rId9" Type="http://schemas.openxmlformats.org/officeDocument/2006/relationships/hyperlink" Target="https://www.selectagents.gov/regulations.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1CFC2C0-0589-4EC5-BB41-50676C5B975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973138" y="4560888"/>
            <a:ext cx="5467350" cy="2647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marL="238125" indent="-238125"/>
            <a:r>
              <a:rPr lang="en-US" altLang="en-US" smtClean="0"/>
              <a:t>Three broad topics are presented: </a:t>
            </a:r>
          </a:p>
          <a:p>
            <a:pPr marL="238125" indent="-238125"/>
            <a:endParaRPr lang="en-US" altLang="en-US" smtClean="0"/>
          </a:p>
          <a:p>
            <a:pPr marL="238125" indent="-238125">
              <a:buFontTx/>
              <a:buAutoNum type="arabicPeriod"/>
            </a:pPr>
            <a:r>
              <a:rPr lang="en-US" altLang="en-US" smtClean="0"/>
              <a:t>An overview of the LRN and where the Sentinel Laboratory fits into the program—roles and responsibilities</a:t>
            </a:r>
          </a:p>
          <a:p>
            <a:pPr marL="238125" indent="-238125">
              <a:buFontTx/>
              <a:buAutoNum type="arabicPeriod"/>
            </a:pPr>
            <a:r>
              <a:rPr lang="en-US" altLang="en-US" smtClean="0"/>
              <a:t>An overview of the agents of bioterrorism with special regard for the Sentinel Laboratory Protocols</a:t>
            </a:r>
          </a:p>
          <a:p>
            <a:pPr marL="238125" indent="-238125">
              <a:buFontTx/>
              <a:buAutoNum type="arabicPeriod"/>
            </a:pPr>
            <a:r>
              <a:rPr lang="en-US" altLang="en-US" smtClean="0"/>
              <a:t>A brief discussion of how to proceed developing a laboratory preparedness plan—not just for bioterrorism, but all hazards and possible public health emergencies.</a:t>
            </a:r>
          </a:p>
          <a:p>
            <a:pPr marL="238125" indent="-238125">
              <a:buFontTx/>
              <a:buAutoNum type="arabicPeriod"/>
            </a:pPr>
            <a:endParaRPr lang="en-US" altLang="en-US" smtClean="0"/>
          </a:p>
          <a:p>
            <a:pPr marL="238125" indent="-238125"/>
            <a:r>
              <a:rPr lang="en-US" altLang="en-US" smtClean="0"/>
              <a:t>As you design your course, you can pick and chose and re-organize this presentation to meet your needs.  For example, each section could be delivered separately, or combined with other topics depending on the focus of your program.</a:t>
            </a:r>
          </a:p>
        </p:txBody>
      </p:sp>
    </p:spTree>
    <p:extLst>
      <p:ext uri="{BB962C8B-B14F-4D97-AF65-F5344CB8AC3E}">
        <p14:creationId xmlns:p14="http://schemas.microsoft.com/office/powerpoint/2010/main" val="1610451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DBA09B1-22F5-4FC0-8570-BAD3CCF74ED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973138" y="4440238"/>
            <a:ext cx="5427662"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 next level are the LRN Reference Laboratories.</a:t>
            </a:r>
          </a:p>
        </p:txBody>
      </p:sp>
    </p:spTree>
    <p:extLst>
      <p:ext uri="{BB962C8B-B14F-4D97-AF65-F5344CB8AC3E}">
        <p14:creationId xmlns:p14="http://schemas.microsoft.com/office/powerpoint/2010/main" val="2707224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30F4EF9-EA61-4870-9229-4A1FE93AF2B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73138" y="4440238"/>
            <a:ext cx="5427662"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Finally, the LRN National Reference Labortories.</a:t>
            </a:r>
          </a:p>
        </p:txBody>
      </p:sp>
    </p:spTree>
    <p:extLst>
      <p:ext uri="{BB962C8B-B14F-4D97-AF65-F5344CB8AC3E}">
        <p14:creationId xmlns:p14="http://schemas.microsoft.com/office/powerpoint/2010/main" val="309683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Don’t confuse with P&amp;S categories A and B. they are separate from the Select Agent List and Tier 1 – different agencies. </a:t>
            </a:r>
          </a:p>
        </p:txBody>
      </p:sp>
      <p:sp>
        <p:nvSpPr>
          <p:cNvPr id="34820"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2713891-153D-42D7-8763-88B4BC6E55E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46506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0530F63-5991-4558-94B0-9E1B53F0C2F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973138" y="4508500"/>
            <a:ext cx="5430837"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When a Sentinel Laboratory cultures a suspect organism that it cannot rule-out as a BT agent, the isolate then moves through the LRN as seen above.</a:t>
            </a:r>
          </a:p>
          <a:p>
            <a:r>
              <a:rPr lang="en-US" altLang="en-US" smtClean="0"/>
              <a:t>BRRAT – Biological Rapid Response and Advanced Technology Laboratory</a:t>
            </a:r>
          </a:p>
        </p:txBody>
      </p:sp>
    </p:spTree>
    <p:extLst>
      <p:ext uri="{BB962C8B-B14F-4D97-AF65-F5344CB8AC3E}">
        <p14:creationId xmlns:p14="http://schemas.microsoft.com/office/powerpoint/2010/main" val="3643085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3BC3655-0092-4739-82DB-7D0C50CC189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73138" y="4440238"/>
            <a:ext cx="5427662"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Finally, the LRN National Reference Labortories.</a:t>
            </a:r>
          </a:p>
        </p:txBody>
      </p:sp>
    </p:spTree>
    <p:extLst>
      <p:ext uri="{BB962C8B-B14F-4D97-AF65-F5344CB8AC3E}">
        <p14:creationId xmlns:p14="http://schemas.microsoft.com/office/powerpoint/2010/main" val="3750382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39A616D-EC37-43F5-9BCA-1E89492D3AA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973138" y="4560888"/>
            <a:ext cx="5424487" cy="3829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Although we are focusing on bioterrorism and the LRN-B arm of the government response program, we need to recognize that National Center for Environmental Health at CDC has established the LRN-C to respond to a possible chemical release.  Sentinel Laboratories need to be able to collect, package and ship specimens to LRN Reference or National Reference Laboratories as directed.</a:t>
            </a:r>
          </a:p>
          <a:p>
            <a:endParaRPr lang="en-US" altLang="en-US" smtClean="0"/>
          </a:p>
          <a:p>
            <a:r>
              <a:rPr lang="en-US" altLang="en-US" smtClean="0"/>
              <a:t>In the event of a possible release of chemical agent (and that could be an industrial accident), clinical samples—blood and urine—would be collected from victims and sent to NCEH in Atlanta.  Using the GC mass spectrophotometer that can screen 150 metabolites or adducts, the particular agent can be identified.  CDC will then contact those state laboratories that can detect the analyte and the will serve as high-through-put surge laboratories and will receive samples from other victims, possible victims, and worried well.  This meets the requirement of detecting possible terror agents accurately and rapidly.</a:t>
            </a:r>
          </a:p>
          <a:p>
            <a:endParaRPr lang="en-US" altLang="en-US" smtClean="0"/>
          </a:p>
          <a:p>
            <a:r>
              <a:rPr lang="en-US" altLang="en-US" smtClean="0"/>
              <a:t>Although this structure covers the state public health laboratories, LRN Sentinel Laboratories would resemble the Level 3 laboratories by having chemical terror response as part of their overall terrorism response plan, and would be ready to collect, package, and ship specimens as appropriate.</a:t>
            </a:r>
          </a:p>
        </p:txBody>
      </p:sp>
    </p:spTree>
    <p:extLst>
      <p:ext uri="{BB962C8B-B14F-4D97-AF65-F5344CB8AC3E}">
        <p14:creationId xmlns:p14="http://schemas.microsoft.com/office/powerpoint/2010/main" val="757082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1251414-A3C4-4BD8-BDD0-917D59A2918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788505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ChangeArrowheads="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E6A45FA-0C6D-48DB-9B37-D9FBF1A97D7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87294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ChangeArrowheads="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Tell them about this new reference guide. All of the changes except for </a:t>
            </a:r>
            <a:r>
              <a:rPr lang="en-US" altLang="en-US" i="1" smtClean="0"/>
              <a:t>B. cereus </a:t>
            </a:r>
            <a:r>
              <a:rPr lang="en-US" altLang="en-US" smtClean="0"/>
              <a:t>bv</a:t>
            </a:r>
            <a:r>
              <a:rPr lang="en-US" altLang="en-US" i="1" smtClean="0"/>
              <a:t> anthracis </a:t>
            </a:r>
            <a:r>
              <a:rPr lang="en-US" altLang="en-US" smtClean="0"/>
              <a:t>are in it. Give them a link to your website where they can download it with your contact information. </a:t>
            </a:r>
          </a:p>
        </p:txBody>
      </p:sp>
      <p:sp>
        <p:nvSpPr>
          <p:cNvPr id="47108"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86716D3-FC20-48F9-AA0D-2EC0E708EA2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8474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6D3D9FF-6C54-4D62-A69C-F1978EED8B3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403686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323AF0E-6E02-47E5-8218-4F60F9F38FA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xfrm>
            <a:off x="973138" y="4560888"/>
            <a:ext cx="5424487" cy="41703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a:buFontTx/>
              <a:buChar char="•"/>
            </a:pPr>
            <a:r>
              <a:rPr lang="en-US" altLang="en-US" smtClean="0"/>
              <a:t>Concern over the ability of the laboratory “system” to respond to the threat of bioterrorism, in light of the well-documented need to rebuild the long-neglected public health infrastructure, led to the establishment of the national Bioterrorism Preparedness Initiative.  Through this initiative</a:t>
            </a:r>
            <a:r>
              <a:rPr lang="en-US" altLang="en-US" b="1" smtClean="0"/>
              <a:t>, </a:t>
            </a:r>
            <a:r>
              <a:rPr lang="en-US" altLang="en-US" smtClean="0"/>
              <a:t>in February 1999, the Centers for Disease Control and Prevention (CDC) in partnership with the Association of Public Health Laboratories (APHL), the Federal Bureau of Investigation (FBI), the Department of Defense (DoD), and the state public health laboratories, established a collaborative and voluntary system of laboratories, the Laboratory Response Network (LRN) for bioterrorism. </a:t>
            </a:r>
          </a:p>
          <a:p>
            <a:pPr>
              <a:buFontTx/>
              <a:buChar char="•"/>
            </a:pPr>
            <a:r>
              <a:rPr lang="en-US" altLang="en-US" smtClean="0"/>
              <a:t>All laboratorians should be familiar with the Laboratory Response Network, whether or not you consider yourself a “member”.  The concept was developed to ensure the emergency response that would be mounted following a bioterror agent release--including local, state and federal emergency responders, mobilization of the nation pharmaceutical stockpile, epidemiology teams from CDC—all of this mobilization of resources would be based on the test results confirmed by laboratories using standardized reagents and protocols and by laboratorians trained by or thorough the CDC.  Clinical laboratories that would likely be the sentinels in such an event need only be capable of ruling out an isolate as a bioterror agent or sending the isolate to a Level B/C laboratory (State Public Health Laboratory) for confirmation. </a:t>
            </a:r>
          </a:p>
          <a:p>
            <a:endParaRPr lang="en-US" altLang="en-US" smtClean="0"/>
          </a:p>
        </p:txBody>
      </p:sp>
    </p:spTree>
    <p:extLst>
      <p:ext uri="{BB962C8B-B14F-4D97-AF65-F5344CB8AC3E}">
        <p14:creationId xmlns:p14="http://schemas.microsoft.com/office/powerpoint/2010/main" val="128665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508CD20-2FF4-4E1F-9309-3BCB447EC42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971550" y="4560888"/>
            <a:ext cx="198438"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03962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xfrm>
            <a:off x="6964363" y="9318625"/>
            <a:ext cx="350837"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2650" indent="-238125" defTabSz="976313">
              <a:spcBef>
                <a:spcPct val="30000"/>
              </a:spcBef>
              <a:defRPr sz="1200">
                <a:solidFill>
                  <a:schemeClr val="tx1"/>
                </a:solidFill>
                <a:latin typeface="Times New Roman" panose="02020603050405020304" pitchFamily="18" charset="0"/>
              </a:defRPr>
            </a:lvl5pPr>
            <a:lvl6pPr marL="2609850"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7050"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4250"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1450"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FFD98C4-8815-4045-AFEB-1FD56EB9277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973138" y="4595813"/>
            <a:ext cx="5337175"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This map shows the 153 LRN labs as of March 2014</a:t>
            </a:r>
          </a:p>
        </p:txBody>
      </p:sp>
    </p:spTree>
    <p:extLst>
      <p:ext uri="{BB962C8B-B14F-4D97-AF65-F5344CB8AC3E}">
        <p14:creationId xmlns:p14="http://schemas.microsoft.com/office/powerpoint/2010/main" val="1210934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ChangeArrowheads="1" noTextEdit="1"/>
          </p:cNvSpPr>
          <p:nvPr>
            <p:ph type="sldImg"/>
          </p:nvPr>
        </p:nvSpPr>
        <p:spPr>
          <a:ln/>
        </p:spPr>
      </p:sp>
      <p:sp>
        <p:nvSpPr>
          <p:cNvPr id="204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This is from the updated April 2019 website. It is missing the legend and international partner. You need to decide if you want to use this map.</a:t>
            </a:r>
          </a:p>
        </p:txBody>
      </p:sp>
      <p:sp>
        <p:nvSpPr>
          <p:cNvPr id="204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defRPr sz="2400">
                <a:solidFill>
                  <a:schemeClr val="bg1"/>
                </a:solidFill>
                <a:latin typeface="Gill Sans MT" panose="020B0502020104020203" pitchFamily="34" charset="0"/>
                <a:cs typeface="Arial" panose="020B0604020202020204" pitchFamily="34" charset="0"/>
              </a:defRPr>
            </a:lvl1pPr>
            <a:lvl2pPr marL="742950" indent="-285750" defTabSz="976313">
              <a:defRPr sz="2400">
                <a:solidFill>
                  <a:schemeClr val="bg1"/>
                </a:solidFill>
                <a:latin typeface="Gill Sans MT" panose="020B0502020104020203" pitchFamily="34" charset="0"/>
                <a:cs typeface="Arial" panose="020B0604020202020204" pitchFamily="34" charset="0"/>
              </a:defRPr>
            </a:lvl2pPr>
            <a:lvl3pPr marL="1143000" indent="-228600" defTabSz="976313">
              <a:defRPr sz="2400">
                <a:solidFill>
                  <a:schemeClr val="bg1"/>
                </a:solidFill>
                <a:latin typeface="Gill Sans MT" panose="020B0502020104020203" pitchFamily="34" charset="0"/>
                <a:cs typeface="Arial" panose="020B0604020202020204" pitchFamily="34" charset="0"/>
              </a:defRPr>
            </a:lvl3pPr>
            <a:lvl4pPr marL="1600200" indent="-228600" defTabSz="976313">
              <a:defRPr sz="2400">
                <a:solidFill>
                  <a:schemeClr val="bg1"/>
                </a:solidFill>
                <a:latin typeface="Gill Sans MT" panose="020B0502020104020203" pitchFamily="34" charset="0"/>
                <a:cs typeface="Arial" panose="020B0604020202020204" pitchFamily="34" charset="0"/>
              </a:defRPr>
            </a:lvl4pPr>
            <a:lvl5pPr marL="2057400" indent="-228600" defTabSz="976313">
              <a:defRPr sz="2400">
                <a:solidFill>
                  <a:schemeClr val="bg1"/>
                </a:solidFill>
                <a:latin typeface="Gill Sans MT" panose="020B0502020104020203" pitchFamily="34" charset="0"/>
                <a:cs typeface="Arial" panose="020B0604020202020204" pitchFamily="34" charset="0"/>
              </a:defRPr>
            </a:lvl5pPr>
            <a:lvl6pPr marL="25146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6pPr>
            <a:lvl7pPr marL="29718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7pPr>
            <a:lvl8pPr marL="34290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8pPr>
            <a:lvl9pPr marL="38862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FADA6DD-1320-414C-8B6D-9371083A155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997385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F5442F4-BBC3-48A7-A726-C6E12883C2B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2531" name="Rectangle 2"/>
          <p:cNvSpPr>
            <a:spLocks noGrp="1" noRot="1" noChangeAspect="1" noChangeArrowheads="1" noTextEdit="1"/>
          </p:cNvSpPr>
          <p:nvPr>
            <p:ph type="sldImg"/>
          </p:nvPr>
        </p:nvSpPr>
        <p:spPr>
          <a:xfrm>
            <a:off x="3659188" y="2519363"/>
            <a:ext cx="0" cy="0"/>
          </a:xfrm>
          <a:ln/>
        </p:spPr>
      </p:sp>
      <p:sp>
        <p:nvSpPr>
          <p:cNvPr id="235524" name="Rectangle 3">
            <a:extLst>
              <a:ext uri="{FF2B5EF4-FFF2-40B4-BE49-F238E27FC236}">
                <a16:creationId xmlns:a16="http://schemas.microsoft.com/office/drawing/2014/main" id="{78C4224A-887A-4595-A0D5-C4E7D3DDE7EE}"/>
              </a:ext>
            </a:extLst>
          </p:cNvPr>
          <p:cNvSpPr>
            <a:spLocks noGrp="1" noChangeArrowheads="1"/>
          </p:cNvSpPr>
          <p:nvPr>
            <p:ph type="body" idx="1"/>
          </p:nvPr>
        </p:nvSpPr>
        <p:spPr>
          <a:xfrm>
            <a:off x="973138" y="4560888"/>
            <a:ext cx="17308512" cy="284162"/>
          </a:xfrm>
          <a:ln/>
        </p:spPr>
        <p:txBody>
          <a:bodyPr/>
          <a:lstStyle/>
          <a:p>
            <a:pPr>
              <a:defRPr/>
            </a:pPr>
            <a:r>
              <a:rPr lang="en-US" dirty="0"/>
              <a:t>Current structure—three levels: the Sentinel Laboratories, Reference Laboratories, and the National Laboratories.</a:t>
            </a:r>
          </a:p>
          <a:p>
            <a:pPr>
              <a:defRPr/>
            </a:pPr>
            <a:r>
              <a:rPr lang="en-US" cap="all" dirty="0"/>
              <a:t>National laboratories, </a:t>
            </a:r>
            <a:r>
              <a:rPr lang="en-US" dirty="0"/>
              <a:t>including those operated by CDC, U.S. Army Medical Research Institute for Infectious Diseases (USAMRIID), and the Naval Medical Research Center (NMRC), are responsible for specialized strain characterizations, </a:t>
            </a:r>
            <a:r>
              <a:rPr lang="en-US" dirty="0" err="1"/>
              <a:t>bioforensics</a:t>
            </a:r>
            <a:r>
              <a:rPr lang="en-US" dirty="0"/>
              <a:t>, select agent activity, and handling highly infectious biological agents.</a:t>
            </a:r>
            <a:endParaRPr lang="en-US" cap="all" dirty="0"/>
          </a:p>
          <a:p>
            <a:pPr>
              <a:defRPr/>
            </a:pPr>
            <a:endParaRPr lang="en-US" cap="all" dirty="0"/>
          </a:p>
          <a:p>
            <a:pPr>
              <a:defRPr/>
            </a:pPr>
            <a:r>
              <a:rPr lang="en-US" cap="all" dirty="0"/>
              <a:t>Reference laboratories </a:t>
            </a:r>
            <a:r>
              <a:rPr lang="en-US" dirty="0"/>
              <a:t>are responsible for investigation and/or referral of specimens. they are made up of more than 150 state and local public health, military, international, veterinary, agriculture, food, and water testing laboratories. in addition to laboratories located in </a:t>
            </a:r>
            <a:r>
              <a:rPr lang="en-US" cap="all" dirty="0"/>
              <a:t>the United States, </a:t>
            </a:r>
            <a:r>
              <a:rPr lang="en-US" dirty="0"/>
              <a:t>facilities located in </a:t>
            </a:r>
            <a:r>
              <a:rPr lang="en-US" cap="all" dirty="0"/>
              <a:t>Australia, Canada, the United Kingdom, Mexico and South Korea serve as reference laboratories abroad.</a:t>
            </a:r>
          </a:p>
          <a:p>
            <a:pPr>
              <a:defRPr/>
            </a:pPr>
            <a:endParaRPr lang="en-US" cap="all" dirty="0"/>
          </a:p>
          <a:p>
            <a:pPr>
              <a:defRPr/>
            </a:pPr>
            <a:r>
              <a:rPr lang="en-US" cap="all" dirty="0"/>
              <a:t>Sentinel laboratories </a:t>
            </a:r>
            <a:r>
              <a:rPr lang="en-US" dirty="0"/>
              <a:t>play a key role in the early detection of biological agents. sentinel laboratories provide routine diagnostic services, rule-out, and referral steps in the identification process. </a:t>
            </a:r>
            <a:endParaRPr lang="en-US" cap="all" dirty="0"/>
          </a:p>
          <a:p>
            <a:pPr>
              <a:defRPr/>
            </a:pPr>
            <a:endParaRPr lang="en-US" dirty="0"/>
          </a:p>
          <a:p>
            <a:pPr>
              <a:defRPr/>
            </a:pPr>
            <a:endParaRPr lang="en-US" dirty="0"/>
          </a:p>
        </p:txBody>
      </p:sp>
    </p:spTree>
    <p:extLst>
      <p:ext uri="{BB962C8B-B14F-4D97-AF65-F5344CB8AC3E}">
        <p14:creationId xmlns:p14="http://schemas.microsoft.com/office/powerpoint/2010/main" val="2926132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21018D6-11EA-4B01-94B1-FC2CB1CD2ED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6627" name="Rectangle 2"/>
          <p:cNvSpPr>
            <a:spLocks noGrp="1" noRot="1" noChangeAspect="1" noChangeArrowheads="1" noTextEdit="1"/>
          </p:cNvSpPr>
          <p:nvPr>
            <p:ph type="sldImg"/>
          </p:nvPr>
        </p:nvSpPr>
        <p:spPr>
          <a:ln/>
        </p:spPr>
      </p:sp>
      <p:sp>
        <p:nvSpPr>
          <p:cNvPr id="248836" name="Rectangle 3">
            <a:extLst>
              <a:ext uri="{FF2B5EF4-FFF2-40B4-BE49-F238E27FC236}">
                <a16:creationId xmlns:a16="http://schemas.microsoft.com/office/drawing/2014/main" id="{5FB8C07F-6020-425B-A08D-3B75AE83FE20}"/>
              </a:ext>
            </a:extLst>
          </p:cNvPr>
          <p:cNvSpPr>
            <a:spLocks noGrp="1" noChangeArrowheads="1"/>
          </p:cNvSpPr>
          <p:nvPr>
            <p:ph type="body" idx="1"/>
          </p:nvPr>
        </p:nvSpPr>
        <p:spPr>
          <a:xfrm>
            <a:off x="973138" y="4440238"/>
            <a:ext cx="5427662" cy="9386887"/>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a:spcBef>
                <a:spcPts val="0"/>
              </a:spcBef>
              <a:spcAft>
                <a:spcPts val="0"/>
              </a:spcAft>
              <a:defRPr/>
            </a:pP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Responsibilities</a:t>
            </a:r>
            <a:r>
              <a:rPr lang="en-US" kern="0" spc="-7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 </a:t>
            </a: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of</a:t>
            </a:r>
            <a:r>
              <a:rPr lang="en-US" kern="0" spc="-7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 </a:t>
            </a: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the</a:t>
            </a:r>
            <a:r>
              <a:rPr lang="en-US" kern="0" spc="-7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 </a:t>
            </a: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Sentinel</a:t>
            </a:r>
            <a:r>
              <a:rPr lang="en-US" kern="0" spc="-7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 </a:t>
            </a: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Clinical</a:t>
            </a:r>
            <a:r>
              <a:rPr lang="en-US" kern="0" spc="-65"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 </a:t>
            </a:r>
            <a:r>
              <a:rPr lang="en-US" kern="0" dirty="0">
                <a:solidFill>
                  <a:srgbClr val="231F20"/>
                </a:solidFill>
                <a:latin typeface="Franklin Gothic Medium" panose="020B0603020102020204" pitchFamily="34" charset="0"/>
                <a:ea typeface="Arial" panose="020B0604020202020204" pitchFamily="34" charset="0"/>
                <a:cs typeface="Times New Roman" panose="02020603050405020304" pitchFamily="18" charset="0"/>
              </a:rPr>
              <a:t>Laboratory</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Clinical core/central laboratories are responsible for providing their satellite facilities with written directions and training as needed for appropriate sample collection and handling.</a:t>
            </a:r>
            <a:r>
              <a:rPr lang="en-US" kern="0" dirty="0">
                <a:latin typeface="Calibri" panose="020F0502020204030204" pitchFamily="34" charset="0"/>
                <a:ea typeface="Arial" panose="020B0604020202020204" pitchFamily="34" charset="0"/>
                <a:cs typeface="Times New Roman" panose="02020603050405020304" pitchFamily="18" charset="0"/>
              </a:rPr>
              <a:t> Core/central laboratories should also provide satellite facilities with procedures for the recognition of the agents of bioterrorism and assure training at a level commensurate with the complexity of services offered at that facility. </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maintains</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capability</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to</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perform</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the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testing</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outlined</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in</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ASM</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Sentinel</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1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Level</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Clinical</a:t>
            </a:r>
            <a:r>
              <a:rPr lang="en-US" i="1" u="sng" kern="0" spc="14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Microbiology</a:t>
            </a:r>
            <a:r>
              <a:rPr lang="en-US" i="1" u="sng" kern="0" spc="-3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Laboratory</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Protocols and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Guidelines</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for</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Suspected</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Agents</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of</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Bioterrorism</a:t>
            </a:r>
            <a:r>
              <a:rPr lang="en-US" i="1" u="sng" kern="0" spc="-3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and</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Emerging</a:t>
            </a:r>
            <a:r>
              <a:rPr lang="en-US" i="1" u="sng" kern="0" spc="-3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Infectious</a:t>
            </a:r>
            <a:r>
              <a:rPr lang="en-US" i="1" u="sng" kern="0" spc="2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3"/>
              </a:rPr>
              <a:t>Diseases</a:t>
            </a:r>
            <a:r>
              <a:rPr lang="en-US" sz="1400" b="1" u="sng" kern="0" baseline="30000" dirty="0">
                <a:solidFill>
                  <a:srgbClr val="0563C1"/>
                </a:solidFill>
                <a:latin typeface="Arial" panose="020B0604020202020204" pitchFamily="34" charset="0"/>
                <a:ea typeface="Arial" panose="020B0604020202020204" pitchFamily="34" charset="0"/>
                <a:cs typeface="Times New Roman" panose="02020603050405020304" pitchFamily="18" charset="0"/>
                <a:hlinkClick r:id="rId3"/>
              </a:rPr>
              <a:t>2</a:t>
            </a:r>
            <a:r>
              <a:rPr lang="en-US" i="1"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must demonstrate</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annual</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competency</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by</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participation</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in</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proficiency</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testing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or</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exercises,</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such</a:t>
            </a:r>
            <a:r>
              <a:rPr lang="en-US" kern="0" spc="28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as the APHL, CDC and College of American Pathologists (CAP) Laboratory Preparedness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Exercise (LPX),</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State-developed</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proficiency/challenge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sets, or other equivalent assessment.</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is</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familiar</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with</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reportable</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disease</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guidelines</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in</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its</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jurisdiction,</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has</a:t>
            </a:r>
            <a:r>
              <a:rPr lang="en-US" kern="0" spc="-2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policies</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a:t>
            </a:r>
            <a:r>
              <a:rPr lang="en-US" kern="0" spc="2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procedures</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in</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place</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to</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refer</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clinical and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diagnostic</a:t>
            </a:r>
            <a:r>
              <a:rPr lang="en-US" kern="0" spc="-4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samples</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or</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isolates</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suspected</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to</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contain</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agents</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of</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public</a:t>
            </a:r>
            <a:r>
              <a:rPr lang="en-US" kern="0" spc="20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health</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significance</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to</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appropriate</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local</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or</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state</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public</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health</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ensures a</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sufficient number of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personnel</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have</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met</a:t>
            </a:r>
            <a:r>
              <a:rPr lang="en-US" kern="0" spc="-3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applicable</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federal</a:t>
            </a:r>
            <a:r>
              <a:rPr lang="en-US" u="sng" kern="0" spc="-3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regulations</a:t>
            </a:r>
            <a:r>
              <a:rPr lang="en-US" u="sng" kern="0" spc="-4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spc="-1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for</a:t>
            </a:r>
            <a:r>
              <a:rPr lang="en-US" u="sng" kern="0" spc="-3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packaging</a:t>
            </a:r>
            <a:r>
              <a:rPr lang="en-US" u="sng" kern="0" spc="-3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and</a:t>
            </a:r>
            <a:r>
              <a:rPr lang="en-US" u="sng" kern="0" spc="-3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shipping</a:t>
            </a:r>
            <a:r>
              <a:rPr lang="en-US" u="sng" kern="0" spc="17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of Category A and B</a:t>
            </a:r>
            <a:r>
              <a:rPr lang="en-US" u="sng" kern="0" spc="-6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infectious</a:t>
            </a:r>
            <a:r>
              <a:rPr lang="en-US" u="sng" kern="0" spc="-6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4"/>
              </a:rPr>
              <a:t>substances.</a:t>
            </a:r>
            <a:r>
              <a:rPr lang="en-US" kern="0"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1</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The</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has</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policies</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procedures</a:t>
            </a:r>
            <a:r>
              <a:rPr lang="en-US" kern="0" spc="-4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5" dirty="0">
                <a:solidFill>
                  <a:srgbClr val="231F20"/>
                </a:solidFill>
                <a:latin typeface="Calibri" panose="020F0502020204030204" pitchFamily="34" charset="0"/>
                <a:ea typeface="Arial" panose="020B0604020202020204" pitchFamily="34" charset="0"/>
                <a:cs typeface="Times New Roman" panose="02020603050405020304" pitchFamily="18" charset="0"/>
              </a:rPr>
              <a:t>for</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the collection and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referral</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of</a:t>
            </a:r>
            <a:r>
              <a:rPr lang="en-US" kern="0" spc="-4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suspect</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biothreat</a:t>
            </a:r>
            <a:r>
              <a:rPr lang="en-US" kern="0" spc="-3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agents</a:t>
            </a:r>
            <a:r>
              <a:rPr lang="en-US" kern="0" spc="-40" dirty="0">
                <a:solidFill>
                  <a:srgbClr val="231F20"/>
                </a:solidFill>
                <a:latin typeface="Calibri" panose="020F0502020204030204" pitchFamily="34" charset="0"/>
                <a:ea typeface="Arial" panose="020B0604020202020204" pitchFamily="34" charset="0"/>
                <a:cs typeface="Times New Roman" panose="02020603050405020304" pitchFamily="18" charset="0"/>
              </a:rPr>
              <a:t> or other emerging threat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samples</a:t>
            </a:r>
            <a:r>
              <a:rPr lang="en-US" kern="0" spc="-4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and/or</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isolates</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to</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appropriate</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LRN reference laboratory</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consistent with</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American Society for Microbiology (ASM)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5"/>
              </a:rPr>
              <a:t>Sentinel Level Clinical Microbiology Laboratory Protocols and Guidelines for Suspected Agents of Bioterrorism and Emerging Infectious Diseases</a:t>
            </a:r>
            <a:r>
              <a:rPr lang="en-US" i="1"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t>
            </a:r>
            <a:r>
              <a:rPr lang="en-US" i="1" kern="0"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2</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laboratory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complies</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with the practices as outlined in the current edition of the</a:t>
            </a:r>
            <a:r>
              <a:rPr lang="en-US"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Biosafety</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in</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Microbiological</a:t>
            </a:r>
            <a:r>
              <a:rPr lang="en-US" i="1" u="sng" kern="0" spc="-3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and</a:t>
            </a:r>
            <a:r>
              <a:rPr lang="en-US" i="1" u="sng" kern="0" spc="-2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 </a:t>
            </a:r>
            <a:r>
              <a:rPr lang="en-US" i="1"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Biomedical</a:t>
            </a:r>
            <a:r>
              <a:rPr lang="en-US" i="1" u="sng" kern="0" spc="-2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6"/>
              </a:rPr>
              <a:t>Laboratories (BMBL)</a:t>
            </a:r>
            <a:r>
              <a:rPr lang="en-US" i="1" kern="0" spc="-2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guidelines</a:t>
            </a:r>
            <a:r>
              <a:rPr lang="en-US" i="1" kern="0" spc="-5"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3</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and those detailed in the </a:t>
            </a:r>
            <a:r>
              <a:rPr lang="en-US" i="1"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7"/>
              </a:rPr>
              <a:t>Guidelines for Safe Work Practices in Human and Animal Medical Diagnostic Laboratories</a:t>
            </a:r>
            <a:r>
              <a:rPr lang="en-US" i="1"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a:t>
            </a:r>
            <a:r>
              <a:rPr lang="en-US" i="1" kern="0" spc="-5"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4</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laboratory has a biosafety and biosecurity risk assessment policy and ensures that such risk assessments are routinely performed as part of their quality management program.  </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Based on the laboratory’s risk assessment, the</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laboratory</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has</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and utilizes a</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Class</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II</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or</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higher</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currently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certified</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Biological</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 S</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afety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Cabinet (BSC) when there is a risk of aerosol production or when working with a biological threat agent or an emerging threat organism is suspected.</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laboratory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complies</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with applicable Occupational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Safety</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and Health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Administration</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(OSHA)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8"/>
              </a:rPr>
              <a:t>regulations</a:t>
            </a:r>
            <a:r>
              <a:rPr lang="en-US" u="sng" kern="0" spc="-5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8"/>
              </a:rPr>
              <a:t> </a:t>
            </a:r>
            <a:r>
              <a:rPr lang="en-US" u="sng" kern="0" spc="-1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8"/>
              </a:rPr>
              <a:t>for bloodborne pathogens</a:t>
            </a:r>
            <a:r>
              <a:rPr lang="en-US" i="1" kern="0" spc="-5"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5</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 and has</a:t>
            </a:r>
            <a:r>
              <a:rPr lang="en-US" kern="0" spc="-4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a:t>
            </a:r>
            <a:r>
              <a:rPr lang="en-US" kern="0" spc="-4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respiratory</a:t>
            </a:r>
            <a:r>
              <a:rPr lang="en-US" kern="0" spc="-45"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10" dirty="0">
                <a:solidFill>
                  <a:srgbClr val="231F20"/>
                </a:solidFill>
                <a:latin typeface="Calibri" panose="020F0502020204030204" pitchFamily="34" charset="0"/>
                <a:ea typeface="Arial" panose="020B0604020202020204" pitchFamily="34" charset="0"/>
                <a:cs typeface="Times New Roman" panose="02020603050405020304" pitchFamily="18" charset="0"/>
              </a:rPr>
              <a:t>protection</a:t>
            </a:r>
            <a:r>
              <a:rPr lang="en-US" kern="0" spc="-50" dirty="0">
                <a:solidFill>
                  <a:srgbClr val="231F20"/>
                </a:solidFill>
                <a:latin typeface="Calibri" panose="020F0502020204030204" pitchFamily="34" charset="0"/>
                <a:ea typeface="Arial" panose="020B0604020202020204" pitchFamily="34" charset="0"/>
                <a:cs typeface="Times New Roman" panose="02020603050405020304" pitchFamily="18" charset="0"/>
              </a:rPr>
              <a:t>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program.</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342900" indent="-342900">
              <a:spcBef>
                <a:spcPts val="0"/>
              </a:spcBef>
              <a:spcAft>
                <a:spcPts val="0"/>
              </a:spcAft>
              <a:buFont typeface="+mj-lt"/>
              <a:buAutoNum type="arabicPeriod"/>
              <a:defRPr/>
            </a:pP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The laboratory </a:t>
            </a:r>
            <a:r>
              <a:rPr lang="en-US" kern="0" spc="-5" dirty="0">
                <a:solidFill>
                  <a:srgbClr val="231F20"/>
                </a:solidFill>
                <a:latin typeface="Calibri" panose="020F0502020204030204" pitchFamily="34" charset="0"/>
                <a:ea typeface="Arial" panose="020B0604020202020204" pitchFamily="34" charset="0"/>
                <a:cs typeface="Times New Roman" panose="02020603050405020304" pitchFamily="18" charset="0"/>
              </a:rPr>
              <a:t>complies</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 with the applicable </a:t>
            </a:r>
            <a:r>
              <a:rPr lang="en-US" u="sng" kern="0"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9"/>
              </a:rPr>
              <a:t>rules and regulations of the Federal Select Agent </a:t>
            </a:r>
            <a:r>
              <a:rPr lang="en-US" u="sng" kern="0" spc="-5" dirty="0">
                <a:solidFill>
                  <a:srgbClr val="0563C1"/>
                </a:solidFill>
                <a:latin typeface="Calibri" panose="020F0502020204030204" pitchFamily="34" charset="0"/>
                <a:ea typeface="Arial" panose="020B0604020202020204" pitchFamily="34" charset="0"/>
                <a:cs typeface="Times New Roman" panose="02020603050405020304" pitchFamily="18" charset="0"/>
                <a:hlinkClick r:id="rId9"/>
              </a:rPr>
              <a:t>Program</a:t>
            </a:r>
            <a:r>
              <a:rPr lang="en-US" kern="0" dirty="0">
                <a:solidFill>
                  <a:srgbClr val="231F20"/>
                </a:solidFill>
                <a:latin typeface="Calibri" panose="020F0502020204030204" pitchFamily="34" charset="0"/>
                <a:ea typeface="Arial" panose="020B0604020202020204" pitchFamily="34" charset="0"/>
                <a:cs typeface="Times New Roman" panose="02020603050405020304" pitchFamily="18" charset="0"/>
              </a:rPr>
              <a:t>.</a:t>
            </a:r>
            <a:r>
              <a:rPr lang="en-US" kern="0" spc="-5" baseline="30000" dirty="0">
                <a:solidFill>
                  <a:srgbClr val="231F20"/>
                </a:solidFill>
                <a:latin typeface="Calibri" panose="020F0502020204030204" pitchFamily="34" charset="0"/>
                <a:ea typeface="Arial" panose="020B0604020202020204" pitchFamily="34" charset="0"/>
                <a:cs typeface="Times New Roman" panose="02020603050405020304" pitchFamily="18" charset="0"/>
              </a:rPr>
              <a:t>6</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marL="742950" lvl="1" indent="-285750">
              <a:spcBef>
                <a:spcPts val="0"/>
              </a:spcBef>
              <a:spcAft>
                <a:spcPts val="0"/>
              </a:spcAft>
              <a:buFont typeface="+mj-lt"/>
              <a:buAutoNum type="alphaLcPeriod"/>
              <a:defRPr/>
            </a:pPr>
            <a:r>
              <a:rPr lang="en-US" kern="0" dirty="0">
                <a:latin typeface="Calibri" panose="020F0502020204030204" pitchFamily="34" charset="0"/>
                <a:ea typeface="Arial" panose="020B0604020202020204" pitchFamily="34" charset="0"/>
                <a:cs typeface="Times New Roman" panose="02020603050405020304" pitchFamily="18" charset="0"/>
              </a:rPr>
              <a:t>The laboratory has policies and procedures for secure storage of any remaining suspect biothreat or other emerging threat agent material retained within its facilities until it is transferred or destroyed. </a:t>
            </a:r>
            <a:endParaRPr lang="en-US" sz="1400" b="1" kern="0" dirty="0">
              <a:latin typeface="Arial" panose="020B0604020202020204" pitchFamily="34" charset="0"/>
              <a:ea typeface="Arial" panose="020B0604020202020204" pitchFamily="34" charset="0"/>
              <a:cs typeface="Times New Roman" panose="02020603050405020304" pitchFamily="18" charset="0"/>
            </a:endParaRPr>
          </a:p>
          <a:p>
            <a:pPr>
              <a:defRPr/>
            </a:pPr>
            <a:r>
              <a:rPr lang="en-US" dirty="0">
                <a:latin typeface="Calibri" panose="020F0502020204030204" pitchFamily="34" charset="0"/>
                <a:ea typeface="Calibri" panose="020F0502020204030204" pitchFamily="34" charset="0"/>
                <a:cs typeface="Times New Roman" panose="02020603050405020304" pitchFamily="18" charset="0"/>
              </a:rPr>
              <a:t>The laboratory has policies and procedures for final decontamination/destruction of any remaining suspect biothreat or other emerging threat agent material within the required time-frame (e.g., primary samples or subcultures retained within its facilities).</a:t>
            </a:r>
            <a:endParaRPr lang="en-US" altLang="en-US" dirty="0"/>
          </a:p>
        </p:txBody>
      </p:sp>
    </p:spTree>
    <p:extLst>
      <p:ext uri="{BB962C8B-B14F-4D97-AF65-F5344CB8AC3E}">
        <p14:creationId xmlns:p14="http://schemas.microsoft.com/office/powerpoint/2010/main" val="2792722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AF66C49-7CB8-498A-B270-881E152ABAAA}"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73138" y="4440238"/>
            <a:ext cx="5427662"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 next level are the LRN Reference Laboratories.</a:t>
            </a:r>
          </a:p>
        </p:txBody>
      </p:sp>
    </p:spTree>
    <p:extLst>
      <p:ext uri="{BB962C8B-B14F-4D97-AF65-F5344CB8AC3E}">
        <p14:creationId xmlns:p14="http://schemas.microsoft.com/office/powerpoint/2010/main" val="2981920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35612028"/>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50262073"/>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emergency.cdc.gov/lrn/"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hyperlink" Target="https://emergency.cdc.gov/bioterrorism/index.asp" TargetMode="External"/><Relationship Id="rId5" Type="http://schemas.openxmlformats.org/officeDocument/2006/relationships/hyperlink" Target="https://emergency.cdc.gov/labissues/index.asp" TargetMode="External"/><Relationship Id="rId4" Type="http://schemas.openxmlformats.org/officeDocument/2006/relationships/hyperlink" Target="https://emergency.cdc.gov/lrn/biological.asp"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asm.org/"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hyperlink" Target="https://asm.org/Articles/Policy/Laboratory-Response-Network-(LRN)-Sentinel-Level-C"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p:txBody>
          <a:bodyPr/>
          <a:lstStyle/>
          <a:p>
            <a:r>
              <a:rPr lang="en-US" dirty="0" smtClean="0"/>
              <a:t>An Overview for Sentinel Laboratories</a:t>
            </a:r>
            <a:endParaRPr lang="en-US" dirty="0"/>
          </a:p>
        </p:txBody>
      </p:sp>
    </p:spTree>
    <p:extLst>
      <p:ext uri="{BB962C8B-B14F-4D97-AF65-F5344CB8AC3E}">
        <p14:creationId xmlns:p14="http://schemas.microsoft.com/office/powerpoint/2010/main" val="185501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260C934-206C-4569-8449-4A7E11D31C87}"/>
              </a:ext>
            </a:extLst>
          </p:cNvPr>
          <p:cNvSpPr>
            <a:spLocks noGrp="1" noChangeArrowheads="1"/>
          </p:cNvSpPr>
          <p:nvPr>
            <p:ph type="title"/>
          </p:nvPr>
        </p:nvSpPr>
        <p:spPr>
          <a:xfrm>
            <a:off x="1295400" y="533400"/>
            <a:ext cx="7596187" cy="661720"/>
          </a:xfrm>
        </p:spPr>
        <p:txBody>
          <a:bodyPr/>
          <a:lstStyle/>
          <a:p>
            <a:pPr algn="l" eaLnBrk="1" hangingPunct="1">
              <a:defRPr/>
            </a:pPr>
            <a:r>
              <a:rPr lang="en-US" dirty="0" smtClean="0"/>
              <a:t>LRN Reference Laboratories</a:t>
            </a:r>
            <a:endParaRPr lang="en-US" dirty="0"/>
          </a:p>
        </p:txBody>
      </p:sp>
      <p:sp>
        <p:nvSpPr>
          <p:cNvPr id="20483" name="Rectangle 3">
            <a:extLst>
              <a:ext uri="{FF2B5EF4-FFF2-40B4-BE49-F238E27FC236}">
                <a16:creationId xmlns:a16="http://schemas.microsoft.com/office/drawing/2014/main" id="{50BB01B3-6110-42D3-84ED-499107E59766}"/>
              </a:ext>
            </a:extLst>
          </p:cNvPr>
          <p:cNvSpPr>
            <a:spLocks noGrp="1" noChangeArrowheads="1"/>
          </p:cNvSpPr>
          <p:nvPr>
            <p:ph idx="1"/>
          </p:nvPr>
        </p:nvSpPr>
        <p:spPr>
          <a:xfrm>
            <a:off x="1066800" y="1752600"/>
            <a:ext cx="10287000" cy="4401205"/>
          </a:xfrm>
        </p:spPr>
        <p:txBody>
          <a:bodyPr/>
          <a:lstStyle/>
          <a:p>
            <a:pPr lvl="1" eaLnBrk="1" hangingPunct="1">
              <a:defRPr/>
            </a:pPr>
            <a:r>
              <a:rPr lang="en-US" dirty="0" smtClean="0"/>
              <a:t>Formally </a:t>
            </a:r>
            <a:r>
              <a:rPr lang="en-US" dirty="0"/>
              <a:t>registered with the LRN </a:t>
            </a:r>
          </a:p>
          <a:p>
            <a:pPr lvl="1" eaLnBrk="1" hangingPunct="1">
              <a:defRPr/>
            </a:pPr>
            <a:r>
              <a:rPr lang="en-US" dirty="0"/>
              <a:t>Connected through a secure website for information, results sharing and ordering reagents</a:t>
            </a:r>
          </a:p>
          <a:p>
            <a:pPr lvl="1" eaLnBrk="1" hangingPunct="1">
              <a:defRPr/>
            </a:pPr>
            <a:r>
              <a:rPr lang="en-US" dirty="0"/>
              <a:t>Receive isolates from Sentinel Laboratories for confirmation</a:t>
            </a:r>
          </a:p>
          <a:p>
            <a:pPr lvl="1" eaLnBrk="1" hangingPunct="1">
              <a:buClrTx/>
              <a:buFont typeface="Gill Sans MT" pitchFamily="34" charset="0"/>
              <a:buChar char="–"/>
              <a:defRPr/>
            </a:pPr>
            <a:endParaRPr lang="en-US" sz="2400" dirty="0"/>
          </a:p>
          <a:p>
            <a:pPr lvl="1" eaLnBrk="1" hangingPunct="1">
              <a:defRPr/>
            </a:pPr>
            <a:endParaRPr lang="en-US" sz="3200" dirty="0"/>
          </a:p>
          <a:p>
            <a:pPr lvl="1" eaLnBrk="1" hangingPunct="1">
              <a:defRPr/>
            </a:pPr>
            <a:endParaRPr lang="en-US" dirty="0"/>
          </a:p>
        </p:txBody>
      </p:sp>
    </p:spTree>
    <p:extLst>
      <p:ext uri="{BB962C8B-B14F-4D97-AF65-F5344CB8AC3E}">
        <p14:creationId xmlns:p14="http://schemas.microsoft.com/office/powerpoint/2010/main" val="1876043913"/>
      </p:ext>
    </p:extLst>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A594134-08D0-4AB8-9C0B-97ED8C60DC01}"/>
              </a:ext>
            </a:extLst>
          </p:cNvPr>
          <p:cNvSpPr>
            <a:spLocks noGrp="1" noChangeArrowheads="1"/>
          </p:cNvSpPr>
          <p:nvPr>
            <p:ph type="title"/>
          </p:nvPr>
        </p:nvSpPr>
        <p:spPr>
          <a:xfrm>
            <a:off x="1219200" y="533400"/>
            <a:ext cx="7596187" cy="661720"/>
          </a:xfrm>
        </p:spPr>
        <p:txBody>
          <a:bodyPr/>
          <a:lstStyle/>
          <a:p>
            <a:pPr algn="l" eaLnBrk="1" hangingPunct="1">
              <a:defRPr/>
            </a:pPr>
            <a:r>
              <a:rPr lang="en-US" dirty="0" smtClean="0"/>
              <a:t>LRN Reference Laboratories</a:t>
            </a:r>
            <a:endParaRPr lang="en-US" dirty="0"/>
          </a:p>
        </p:txBody>
      </p:sp>
      <p:sp>
        <p:nvSpPr>
          <p:cNvPr id="21507" name="Rectangle 3">
            <a:extLst>
              <a:ext uri="{FF2B5EF4-FFF2-40B4-BE49-F238E27FC236}">
                <a16:creationId xmlns:a16="http://schemas.microsoft.com/office/drawing/2014/main" id="{043ACF35-D3AA-45D0-AA66-7CBF4425BFBB}"/>
              </a:ext>
            </a:extLst>
          </p:cNvPr>
          <p:cNvSpPr>
            <a:spLocks noGrp="1" noChangeArrowheads="1"/>
          </p:cNvSpPr>
          <p:nvPr>
            <p:ph idx="1"/>
          </p:nvPr>
        </p:nvSpPr>
        <p:spPr>
          <a:xfrm>
            <a:off x="1447800" y="1828800"/>
            <a:ext cx="9144000" cy="3299365"/>
          </a:xfrm>
        </p:spPr>
        <p:txBody>
          <a:bodyPr/>
          <a:lstStyle/>
          <a:p>
            <a:pPr eaLnBrk="1" hangingPunct="1">
              <a:buFont typeface="Wingdings" panose="05000000000000000000" pitchFamily="2" charset="2"/>
              <a:buNone/>
              <a:defRPr/>
            </a:pPr>
            <a:endParaRPr lang="en-US" sz="1800" u="sng" dirty="0"/>
          </a:p>
          <a:p>
            <a:pPr lvl="1" eaLnBrk="1" hangingPunct="1">
              <a:defRPr/>
            </a:pPr>
            <a:r>
              <a:rPr lang="en-US" dirty="0"/>
              <a:t>Receive proficiency test samples from the LRN</a:t>
            </a:r>
          </a:p>
          <a:p>
            <a:pPr lvl="1" eaLnBrk="1" hangingPunct="1">
              <a:defRPr/>
            </a:pPr>
            <a:r>
              <a:rPr lang="en-US" dirty="0"/>
              <a:t>Perform rapid molecular tests to detect biological agents</a:t>
            </a:r>
          </a:p>
          <a:p>
            <a:pPr lvl="1" eaLnBrk="1" hangingPunct="1">
              <a:defRPr/>
            </a:pPr>
            <a:r>
              <a:rPr lang="en-US" dirty="0"/>
              <a:t>May process environmental samples</a:t>
            </a:r>
          </a:p>
          <a:p>
            <a:pPr lvl="1" eaLnBrk="1" hangingPunct="1">
              <a:defRPr/>
            </a:pPr>
            <a:r>
              <a:rPr lang="en-US" dirty="0" smtClean="0"/>
              <a:t>Refer </a:t>
            </a:r>
            <a:r>
              <a:rPr lang="en-US" dirty="0"/>
              <a:t>isolates to the LRN National Reference Laboratory</a:t>
            </a:r>
          </a:p>
        </p:txBody>
      </p:sp>
    </p:spTree>
    <p:extLst>
      <p:ext uri="{BB962C8B-B14F-4D97-AF65-F5344CB8AC3E}">
        <p14:creationId xmlns:p14="http://schemas.microsoft.com/office/powerpoint/2010/main" val="4256285824"/>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775D4C6-2290-4839-8A77-56307DDE1852}"/>
              </a:ext>
            </a:extLst>
          </p:cNvPr>
          <p:cNvSpPr>
            <a:spLocks noGrp="1" noChangeArrowheads="1"/>
          </p:cNvSpPr>
          <p:nvPr>
            <p:ph type="title"/>
          </p:nvPr>
        </p:nvSpPr>
        <p:spPr>
          <a:xfrm>
            <a:off x="1600200" y="533400"/>
            <a:ext cx="7596187" cy="661720"/>
          </a:xfrm>
        </p:spPr>
        <p:txBody>
          <a:bodyPr/>
          <a:lstStyle/>
          <a:p>
            <a:pPr algn="l" eaLnBrk="1" hangingPunct="1">
              <a:defRPr/>
            </a:pPr>
            <a:r>
              <a:rPr lang="en-US" dirty="0" smtClean="0"/>
              <a:t>LRN National Laboratories</a:t>
            </a:r>
            <a:endParaRPr lang="en-US" dirty="0"/>
          </a:p>
        </p:txBody>
      </p:sp>
      <p:sp>
        <p:nvSpPr>
          <p:cNvPr id="22531" name="Rectangle 3">
            <a:extLst>
              <a:ext uri="{FF2B5EF4-FFF2-40B4-BE49-F238E27FC236}">
                <a16:creationId xmlns:a16="http://schemas.microsoft.com/office/drawing/2014/main" id="{6685476B-BA0A-4849-A412-67D07ED84D0C}"/>
              </a:ext>
            </a:extLst>
          </p:cNvPr>
          <p:cNvSpPr>
            <a:spLocks noGrp="1" noChangeArrowheads="1"/>
          </p:cNvSpPr>
          <p:nvPr>
            <p:ph idx="1"/>
          </p:nvPr>
        </p:nvSpPr>
        <p:spPr>
          <a:xfrm>
            <a:off x="1889126" y="2105026"/>
            <a:ext cx="8524875" cy="2505301"/>
          </a:xfrm>
        </p:spPr>
        <p:txBody>
          <a:bodyPr/>
          <a:lstStyle/>
          <a:p>
            <a:pPr lvl="1" eaLnBrk="1" hangingPunct="1">
              <a:defRPr/>
            </a:pPr>
            <a:r>
              <a:rPr lang="en-US" dirty="0" smtClean="0"/>
              <a:t>CDC</a:t>
            </a:r>
            <a:r>
              <a:rPr lang="en-US" dirty="0"/>
              <a:t>, USAMRIID</a:t>
            </a:r>
          </a:p>
          <a:p>
            <a:pPr lvl="1" eaLnBrk="1" hangingPunct="1">
              <a:defRPr/>
            </a:pPr>
            <a:r>
              <a:rPr lang="en-US" dirty="0"/>
              <a:t>Have highest biosafety </a:t>
            </a:r>
            <a:r>
              <a:rPr lang="en-US" dirty="0" smtClean="0"/>
              <a:t>level</a:t>
            </a:r>
          </a:p>
          <a:p>
            <a:pPr lvl="1" eaLnBrk="1" hangingPunct="1">
              <a:defRPr/>
            </a:pPr>
            <a:r>
              <a:rPr lang="en-US" dirty="0" smtClean="0"/>
              <a:t>Work </a:t>
            </a:r>
            <a:r>
              <a:rPr lang="en-US" dirty="0"/>
              <a:t>with highly dangerous/infectious agents (smallpox, Ebola)</a:t>
            </a:r>
          </a:p>
          <a:p>
            <a:pPr lvl="1" eaLnBrk="1" hangingPunct="1">
              <a:defRPr/>
            </a:pPr>
            <a:r>
              <a:rPr lang="en-US" dirty="0" smtClean="0"/>
              <a:t>Further characterize biological agent isolates</a:t>
            </a:r>
            <a:endParaRPr lang="en-US" sz="2400" dirty="0"/>
          </a:p>
        </p:txBody>
      </p:sp>
    </p:spTree>
    <p:extLst>
      <p:ext uri="{BB962C8B-B14F-4D97-AF65-F5344CB8AC3E}">
        <p14:creationId xmlns:p14="http://schemas.microsoft.com/office/powerpoint/2010/main" val="522131977"/>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3A71-EA90-4A31-80DD-D85C4C5D488C}"/>
              </a:ext>
            </a:extLst>
          </p:cNvPr>
          <p:cNvSpPr>
            <a:spLocks noGrp="1"/>
          </p:cNvSpPr>
          <p:nvPr>
            <p:ph type="title"/>
          </p:nvPr>
        </p:nvSpPr>
        <p:spPr/>
        <p:txBody>
          <a:bodyPr/>
          <a:lstStyle/>
          <a:p>
            <a:pPr>
              <a:defRPr/>
            </a:pPr>
            <a:r>
              <a:rPr lang="en-US" dirty="0"/>
              <a:t>LRN Agent Categories</a:t>
            </a:r>
          </a:p>
        </p:txBody>
      </p:sp>
      <p:pic>
        <p:nvPicPr>
          <p:cNvPr id="3379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474914" y="1600200"/>
            <a:ext cx="7996237" cy="49974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Line 4">
            <a:extLst>
              <a:ext uri="{FF2B5EF4-FFF2-40B4-BE49-F238E27FC236}">
                <a16:creationId xmlns:a16="http://schemas.microsoft.com/office/drawing/2014/main" id="{2819BE69-A572-4D9C-ACA0-693183A7D4E4}"/>
              </a:ext>
            </a:extLst>
          </p:cNvPr>
          <p:cNvSpPr>
            <a:spLocks noChangeShapeType="1"/>
          </p:cNvSpPr>
          <p:nvPr/>
        </p:nvSpPr>
        <p:spPr bwMode="auto">
          <a:xfrm>
            <a:off x="2819400" y="514350"/>
            <a:ext cx="0" cy="876300"/>
          </a:xfrm>
          <a:prstGeom prst="line">
            <a:avLst/>
          </a:prstGeom>
          <a:noFill/>
          <a:ln w="9525">
            <a:solidFill>
              <a:srgbClr val="FFFF99"/>
            </a:solidFill>
            <a:round/>
            <a:headEnd/>
            <a:tailEnd/>
          </a:ln>
          <a:effectLst/>
        </p:spPr>
        <p:txBody>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Tree>
    <p:extLst>
      <p:ext uri="{BB962C8B-B14F-4D97-AF65-F5344CB8AC3E}">
        <p14:creationId xmlns:p14="http://schemas.microsoft.com/office/powerpoint/2010/main" val="500144847"/>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802982" y="1480417"/>
            <a:ext cx="6202362" cy="2425700"/>
          </a:xfrm>
          <a:prstGeom prst="rect">
            <a:avLst/>
          </a:prstGeom>
          <a:solidFill>
            <a:schemeClr val="bg1">
              <a:lumMod val="95000"/>
            </a:schemeClr>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0000"/>
            </a:extrusionClr>
            <a:contourClr>
              <a:srgbClr val="CC0000"/>
            </a:contourClr>
          </a:sp3d>
        </p:spPr>
        <p:txBody>
          <a:bodyPr wrap="none" anchor="ctr">
            <a:flatTx/>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2400">
              <a:solidFill>
                <a:srgbClr val="FFFFFF"/>
              </a:solidFill>
              <a:latin typeface="Times New Roman" panose="02020603050405020304" pitchFamily="18" charset="0"/>
              <a:cs typeface="Arial" panose="020B0604020202020204" pitchFamily="34" charset="0"/>
            </a:endParaRPr>
          </a:p>
        </p:txBody>
      </p:sp>
      <p:sp>
        <p:nvSpPr>
          <p:cNvPr id="35843" name="Text Box 3"/>
          <p:cNvSpPr txBox="1">
            <a:spLocks noChangeArrowheads="1"/>
          </p:cNvSpPr>
          <p:nvPr/>
        </p:nvSpPr>
        <p:spPr bwMode="auto">
          <a:xfrm>
            <a:off x="5930742" y="1579027"/>
            <a:ext cx="619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400" b="1" dirty="0">
                <a:cs typeface="Arial" panose="020B0604020202020204" pitchFamily="34" charset="0"/>
              </a:rPr>
              <a:t>National </a:t>
            </a:r>
            <a:r>
              <a:rPr lang="en-US" altLang="en-US" sz="2400" b="1" dirty="0" smtClean="0">
                <a:cs typeface="Arial" panose="020B0604020202020204" pitchFamily="34" charset="0"/>
              </a:rPr>
              <a:t>Laboratory </a:t>
            </a:r>
            <a:r>
              <a:rPr lang="en-US" altLang="en-US" sz="2400" b="1" dirty="0">
                <a:cs typeface="Arial" panose="020B0604020202020204" pitchFamily="34" charset="0"/>
              </a:rPr>
              <a:t>(CDC)</a:t>
            </a:r>
          </a:p>
        </p:txBody>
      </p:sp>
      <p:sp>
        <p:nvSpPr>
          <p:cNvPr id="1340420" name="Text Box 4">
            <a:extLst>
              <a:ext uri="{FF2B5EF4-FFF2-40B4-BE49-F238E27FC236}">
                <a16:creationId xmlns:a16="http://schemas.microsoft.com/office/drawing/2014/main" id="{FEFF3462-CC46-42C1-96C0-8C417F38CCAF}"/>
              </a:ext>
            </a:extLst>
          </p:cNvPr>
          <p:cNvSpPr txBox="1">
            <a:spLocks noChangeArrowheads="1"/>
          </p:cNvSpPr>
          <p:nvPr/>
        </p:nvSpPr>
        <p:spPr bwMode="auto">
          <a:xfrm>
            <a:off x="304800" y="439738"/>
            <a:ext cx="11658600" cy="707886"/>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US" sz="4000" b="1" dirty="0">
                <a:solidFill>
                  <a:srgbClr val="00A0AF"/>
                </a:solidFill>
                <a:latin typeface="+mj-lt"/>
                <a:cs typeface="Arial" panose="020B0604020202020204" pitchFamily="34" charset="0"/>
              </a:rPr>
              <a:t>LRN Structure for Testing </a:t>
            </a:r>
            <a:r>
              <a:rPr lang="en-US" sz="4000" b="1" dirty="0" smtClean="0">
                <a:solidFill>
                  <a:srgbClr val="00A0AF"/>
                </a:solidFill>
                <a:latin typeface="+mj-lt"/>
                <a:cs typeface="Arial" panose="020B0604020202020204" pitchFamily="34" charset="0"/>
              </a:rPr>
              <a:t>and Specimen </a:t>
            </a:r>
            <a:r>
              <a:rPr lang="en-US" sz="4000" b="1" dirty="0">
                <a:solidFill>
                  <a:srgbClr val="00A0AF"/>
                </a:solidFill>
                <a:latin typeface="+mj-lt"/>
                <a:cs typeface="Arial" panose="020B0604020202020204" pitchFamily="34" charset="0"/>
              </a:rPr>
              <a:t>Flow</a:t>
            </a:r>
          </a:p>
        </p:txBody>
      </p:sp>
      <p:sp>
        <p:nvSpPr>
          <p:cNvPr id="35845" name="Rectangle 14"/>
          <p:cNvSpPr>
            <a:spLocks noChangeArrowheads="1"/>
          </p:cNvSpPr>
          <p:nvPr/>
        </p:nvSpPr>
        <p:spPr bwMode="auto">
          <a:xfrm>
            <a:off x="9764714" y="49514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1800">
              <a:solidFill>
                <a:srgbClr val="003399"/>
              </a:solidFill>
              <a:latin typeface="Arial" panose="020B0604020202020204" pitchFamily="34" charset="0"/>
              <a:cs typeface="Arial" panose="020B0604020202020204" pitchFamily="34" charset="0"/>
            </a:endParaRPr>
          </a:p>
        </p:txBody>
      </p:sp>
      <p:sp>
        <p:nvSpPr>
          <p:cNvPr id="35846" name="Rectangle 21"/>
          <p:cNvSpPr>
            <a:spLocks noChangeArrowheads="1"/>
          </p:cNvSpPr>
          <p:nvPr/>
        </p:nvSpPr>
        <p:spPr bwMode="auto">
          <a:xfrm>
            <a:off x="4802982" y="4615667"/>
            <a:ext cx="2286000" cy="1485900"/>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wrap="none" anchor="ctr">
            <a:flatTx/>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2000" b="1" dirty="0">
                <a:cs typeface="Arial" panose="020B0604020202020204" pitchFamily="34" charset="0"/>
              </a:rPr>
              <a:t>LRN </a:t>
            </a:r>
          </a:p>
          <a:p>
            <a:pPr algn="ctr" eaLnBrk="0" fontAlgn="base" hangingPunct="0">
              <a:spcBef>
                <a:spcPct val="0"/>
              </a:spcBef>
              <a:spcAft>
                <a:spcPct val="0"/>
              </a:spcAft>
              <a:buClrTx/>
              <a:buSzTx/>
              <a:buNone/>
            </a:pPr>
            <a:r>
              <a:rPr lang="en-US" altLang="en-US" sz="2000" b="1" dirty="0">
                <a:cs typeface="Arial" panose="020B0604020202020204" pitchFamily="34" charset="0"/>
              </a:rPr>
              <a:t>REFERENCE </a:t>
            </a:r>
          </a:p>
          <a:p>
            <a:pPr algn="ctr" eaLnBrk="0" fontAlgn="base" hangingPunct="0">
              <a:spcBef>
                <a:spcPct val="0"/>
              </a:spcBef>
              <a:spcAft>
                <a:spcPct val="0"/>
              </a:spcAft>
              <a:buClrTx/>
              <a:buSzTx/>
              <a:buNone/>
            </a:pPr>
            <a:r>
              <a:rPr lang="en-US" altLang="en-US" sz="2000" b="1" dirty="0">
                <a:cs typeface="Arial" panose="020B0604020202020204" pitchFamily="34" charset="0"/>
              </a:rPr>
              <a:t>LABORATORY</a:t>
            </a:r>
          </a:p>
        </p:txBody>
      </p:sp>
      <p:sp>
        <p:nvSpPr>
          <p:cNvPr id="1340443" name="Line 27">
            <a:extLst>
              <a:ext uri="{FF2B5EF4-FFF2-40B4-BE49-F238E27FC236}">
                <a16:creationId xmlns:a16="http://schemas.microsoft.com/office/drawing/2014/main" id="{2C05E9D2-CEBA-41A5-9D53-D9EB14CEB52C}"/>
              </a:ext>
            </a:extLst>
          </p:cNvPr>
          <p:cNvSpPr>
            <a:spLocks noChangeShapeType="1"/>
          </p:cNvSpPr>
          <p:nvPr/>
        </p:nvSpPr>
        <p:spPr bwMode="auto">
          <a:xfrm>
            <a:off x="4367213" y="2557463"/>
            <a:ext cx="0" cy="0"/>
          </a:xfrm>
          <a:prstGeom prst="line">
            <a:avLst/>
          </a:prstGeom>
          <a:noFill/>
          <a:ln w="14288">
            <a:solidFill>
              <a:srgbClr val="000000"/>
            </a:solidFill>
            <a:round/>
            <a:headEnd/>
            <a:tailEnd/>
          </a:ln>
          <a:effectLst/>
        </p:spPr>
        <p:txBody>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35848" name="Rectangle 35"/>
          <p:cNvSpPr>
            <a:spLocks noChangeArrowheads="1"/>
          </p:cNvSpPr>
          <p:nvPr/>
        </p:nvSpPr>
        <p:spPr bwMode="auto">
          <a:xfrm>
            <a:off x="784303" y="4752542"/>
            <a:ext cx="2286000" cy="914400"/>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wrap="none" anchor="ctr">
            <a:flatTx/>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2000" b="1" dirty="0">
                <a:cs typeface="Arial" panose="020B0604020202020204" pitchFamily="34" charset="0"/>
              </a:rPr>
              <a:t>SENTINEL</a:t>
            </a:r>
          </a:p>
          <a:p>
            <a:pPr algn="ctr" eaLnBrk="0" fontAlgn="base" hangingPunct="0">
              <a:spcBef>
                <a:spcPct val="0"/>
              </a:spcBef>
              <a:spcAft>
                <a:spcPct val="0"/>
              </a:spcAft>
              <a:buClrTx/>
              <a:buSzTx/>
              <a:buNone/>
            </a:pPr>
            <a:r>
              <a:rPr lang="en-US" altLang="en-US" sz="2000" b="1" dirty="0">
                <a:cs typeface="Arial" panose="020B0604020202020204" pitchFamily="34" charset="0"/>
              </a:rPr>
              <a:t>LABORATORY</a:t>
            </a:r>
            <a:endParaRPr lang="en-US" altLang="en-US" sz="1800" b="1" dirty="0">
              <a:latin typeface="Arial" panose="020B0604020202020204" pitchFamily="34" charset="0"/>
              <a:cs typeface="Arial" panose="020B0604020202020204" pitchFamily="34" charset="0"/>
            </a:endParaRPr>
          </a:p>
        </p:txBody>
      </p:sp>
      <p:sp>
        <p:nvSpPr>
          <p:cNvPr id="1340452" name="AutoShape 36">
            <a:extLst>
              <a:ext uri="{FF2B5EF4-FFF2-40B4-BE49-F238E27FC236}">
                <a16:creationId xmlns:a16="http://schemas.microsoft.com/office/drawing/2014/main" id="{BF55BB41-DE45-4709-8AB4-DD04FCE2D136}"/>
              </a:ext>
            </a:extLst>
          </p:cNvPr>
          <p:cNvSpPr>
            <a:spLocks noChangeArrowheads="1"/>
          </p:cNvSpPr>
          <p:nvPr/>
        </p:nvSpPr>
        <p:spPr bwMode="auto">
          <a:xfrm rot="5400000">
            <a:off x="3712368" y="4677424"/>
            <a:ext cx="619125" cy="1033462"/>
          </a:xfrm>
          <a:prstGeom prst="upArrow">
            <a:avLst>
              <a:gd name="adj1" fmla="val 36926"/>
              <a:gd name="adj2" fmla="val 76406"/>
            </a:avLst>
          </a:prstGeom>
          <a:solidFill>
            <a:srgbClr val="B42E34"/>
          </a:solidFill>
          <a:ln w="9525" algn="ctr">
            <a:solidFill>
              <a:srgbClr val="B42E34"/>
            </a:solidFill>
            <a:miter lim="800000"/>
            <a:headEnd/>
            <a:tailEnd/>
          </a:ln>
          <a:effectLst/>
        </p:spPr>
        <p:txBody>
          <a:bodyPr wrap="none" anchor="ct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1340465" name="AutoShape 49">
            <a:extLst>
              <a:ext uri="{FF2B5EF4-FFF2-40B4-BE49-F238E27FC236}">
                <a16:creationId xmlns:a16="http://schemas.microsoft.com/office/drawing/2014/main" id="{798338A3-08ED-4E90-9B96-5ACD20FFB157}"/>
              </a:ext>
            </a:extLst>
          </p:cNvPr>
          <p:cNvSpPr>
            <a:spLocks noChangeArrowheads="1"/>
          </p:cNvSpPr>
          <p:nvPr/>
        </p:nvSpPr>
        <p:spPr bwMode="auto">
          <a:xfrm rot="5400000" flipH="1">
            <a:off x="7910188" y="3970352"/>
            <a:ext cx="1136403" cy="1564381"/>
          </a:xfrm>
          <a:custGeom>
            <a:avLst/>
            <a:gdLst>
              <a:gd name="G0" fmla="+- 12427 0 0"/>
              <a:gd name="G1" fmla="+- 2729 0 0"/>
              <a:gd name="G2" fmla="+- 12158 0 2729"/>
              <a:gd name="G3" fmla="+- G2 0 2729"/>
              <a:gd name="G4" fmla="*/ G3 32768 32059"/>
              <a:gd name="G5" fmla="*/ G4 1 2"/>
              <a:gd name="G6" fmla="+- 21600 0 12427"/>
              <a:gd name="G7" fmla="*/ G6 2729 6079"/>
              <a:gd name="G8" fmla="+- G7 12427 0"/>
              <a:gd name="T0" fmla="*/ 12427 w 21600"/>
              <a:gd name="T1" fmla="*/ 0 h 21600"/>
              <a:gd name="T2" fmla="*/ 12427 w 21600"/>
              <a:gd name="T3" fmla="*/ 12158 h 21600"/>
              <a:gd name="T4" fmla="*/ 342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2729"/>
                </a:lnTo>
                <a:cubicBezTo>
                  <a:pt x="5564" y="2729"/>
                  <a:pt x="0" y="6951"/>
                  <a:pt x="0" y="12158"/>
                </a:cubicBezTo>
                <a:lnTo>
                  <a:pt x="0" y="21600"/>
                </a:lnTo>
                <a:lnTo>
                  <a:pt x="6848" y="21600"/>
                </a:lnTo>
                <a:lnTo>
                  <a:pt x="6848" y="12158"/>
                </a:lnTo>
                <a:cubicBezTo>
                  <a:pt x="6848" y="10651"/>
                  <a:pt x="9346" y="9429"/>
                  <a:pt x="12427" y="9429"/>
                </a:cubicBezTo>
                <a:lnTo>
                  <a:pt x="12427" y="12158"/>
                </a:lnTo>
                <a:close/>
              </a:path>
            </a:pathLst>
          </a:custGeom>
          <a:solidFill>
            <a:srgbClr val="B42E34"/>
          </a:solidFill>
          <a:ln w="9525" algn="ctr">
            <a:solidFill>
              <a:srgbClr val="000000"/>
            </a:solidFill>
            <a:miter lim="800000"/>
            <a:headEnd/>
            <a:tailEnd/>
          </a:ln>
          <a:effectLst/>
        </p:spPr>
        <p:txBody>
          <a:bodyPr wrap="none" lIns="0" rIns="0" anchor="ct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35851" name="Rectangle 52"/>
          <p:cNvSpPr>
            <a:spLocks noChangeArrowheads="1"/>
          </p:cNvSpPr>
          <p:nvPr/>
        </p:nvSpPr>
        <p:spPr bwMode="auto">
          <a:xfrm>
            <a:off x="5091841" y="2901800"/>
            <a:ext cx="1868487" cy="639763"/>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nchor="ctr">
            <a:flatTx/>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400" b="1" dirty="0">
                <a:solidFill>
                  <a:srgbClr val="000000"/>
                </a:solidFill>
                <a:latin typeface="Arial" panose="020B0604020202020204" pitchFamily="34" charset="0"/>
                <a:cs typeface="Arial" panose="020B0604020202020204" pitchFamily="34" charset="0"/>
              </a:rPr>
              <a:t>Agent Specific Laboratory</a:t>
            </a:r>
          </a:p>
        </p:txBody>
      </p:sp>
      <p:sp>
        <p:nvSpPr>
          <p:cNvPr id="1340471" name="Line 55">
            <a:extLst>
              <a:ext uri="{FF2B5EF4-FFF2-40B4-BE49-F238E27FC236}">
                <a16:creationId xmlns:a16="http://schemas.microsoft.com/office/drawing/2014/main" id="{D0FAE752-6740-46E6-9B42-8E0FE9C9FD8B}"/>
              </a:ext>
            </a:extLst>
          </p:cNvPr>
          <p:cNvSpPr>
            <a:spLocks noChangeShapeType="1"/>
          </p:cNvSpPr>
          <p:nvPr/>
        </p:nvSpPr>
        <p:spPr bwMode="auto">
          <a:xfrm flipH="1">
            <a:off x="7249186" y="3202632"/>
            <a:ext cx="1485900" cy="19050"/>
          </a:xfrm>
          <a:prstGeom prst="line">
            <a:avLst/>
          </a:prstGeom>
          <a:noFill/>
          <a:ln w="50800">
            <a:solidFill>
              <a:schemeClr val="bg1"/>
            </a:solidFill>
            <a:round/>
            <a:headEnd/>
            <a:tailEnd type="triangle" w="med" len="med"/>
          </a:ln>
          <a:effectLst/>
        </p:spPr>
        <p:txBody>
          <a:bodyPr wrap="none" lIns="0" rIns="0" anchor="ct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35853" name="Rectangle 8"/>
          <p:cNvSpPr>
            <a:spLocks noChangeArrowheads="1"/>
          </p:cNvSpPr>
          <p:nvPr/>
        </p:nvSpPr>
        <p:spPr bwMode="auto">
          <a:xfrm>
            <a:off x="8837110" y="2313055"/>
            <a:ext cx="2039937" cy="1319213"/>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wrap="none" anchor="ctr">
            <a:flatTx/>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400" b="1">
                <a:solidFill>
                  <a:srgbClr val="000000"/>
                </a:solidFill>
                <a:latin typeface="Arial" panose="020B0604020202020204" pitchFamily="34" charset="0"/>
                <a:cs typeface="Arial" panose="020B0604020202020204" pitchFamily="34" charset="0"/>
              </a:rPr>
              <a:t>Contact CDC </a:t>
            </a:r>
          </a:p>
          <a:p>
            <a:pPr algn="ctr" eaLnBrk="0" fontAlgn="base" hangingPunct="0">
              <a:spcBef>
                <a:spcPct val="0"/>
              </a:spcBef>
              <a:spcAft>
                <a:spcPct val="0"/>
              </a:spcAft>
              <a:buClrTx/>
              <a:buSzTx/>
              <a:buNone/>
            </a:pPr>
            <a:r>
              <a:rPr lang="en-US" altLang="en-US" sz="1400" b="1">
                <a:solidFill>
                  <a:srgbClr val="000000"/>
                </a:solidFill>
                <a:latin typeface="Arial" panose="020B0604020202020204" pitchFamily="34" charset="0"/>
                <a:cs typeface="Arial" panose="020B0604020202020204" pitchFamily="34" charset="0"/>
              </a:rPr>
              <a:t>Emergency Operations </a:t>
            </a:r>
          </a:p>
          <a:p>
            <a:pPr algn="ctr" eaLnBrk="0" fontAlgn="base" hangingPunct="0">
              <a:spcBef>
                <a:spcPct val="0"/>
              </a:spcBef>
              <a:spcAft>
                <a:spcPct val="0"/>
              </a:spcAft>
              <a:buClrTx/>
              <a:buSzTx/>
              <a:buNone/>
            </a:pPr>
            <a:r>
              <a:rPr lang="en-US" altLang="en-US" sz="1400" b="1">
                <a:solidFill>
                  <a:srgbClr val="000000"/>
                </a:solidFill>
                <a:latin typeface="Arial" panose="020B0604020202020204" pitchFamily="34" charset="0"/>
                <a:cs typeface="Arial" panose="020B0604020202020204" pitchFamily="34" charset="0"/>
              </a:rPr>
              <a:t>Center for BRRAT Lab</a:t>
            </a:r>
          </a:p>
          <a:p>
            <a:pPr algn="ctr" eaLnBrk="0" fontAlgn="base" hangingPunct="0">
              <a:spcBef>
                <a:spcPct val="0"/>
              </a:spcBef>
              <a:spcAft>
                <a:spcPct val="0"/>
              </a:spcAft>
              <a:buClrTx/>
              <a:buSzTx/>
              <a:buNone/>
            </a:pPr>
            <a:r>
              <a:rPr lang="en-US" altLang="en-US" sz="1400" b="1">
                <a:solidFill>
                  <a:srgbClr val="000000"/>
                </a:solidFill>
                <a:latin typeface="Arial" panose="020B0604020202020204" pitchFamily="34" charset="0"/>
                <a:cs typeface="Arial" panose="020B0604020202020204" pitchFamily="34" charset="0"/>
              </a:rPr>
              <a:t>Consultation </a:t>
            </a:r>
          </a:p>
        </p:txBody>
      </p:sp>
    </p:spTree>
    <p:extLst>
      <p:ext uri="{BB962C8B-B14F-4D97-AF65-F5344CB8AC3E}">
        <p14:creationId xmlns:p14="http://schemas.microsoft.com/office/powerpoint/2010/main" val="399824638"/>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775D4C6-2290-4839-8A77-56307DDE1852}"/>
              </a:ext>
            </a:extLst>
          </p:cNvPr>
          <p:cNvSpPr>
            <a:spLocks noGrp="1" noChangeArrowheads="1"/>
          </p:cNvSpPr>
          <p:nvPr>
            <p:ph type="title"/>
          </p:nvPr>
        </p:nvSpPr>
        <p:spPr>
          <a:xfrm>
            <a:off x="1371600" y="304800"/>
            <a:ext cx="7596187" cy="661720"/>
          </a:xfrm>
        </p:spPr>
        <p:txBody>
          <a:bodyPr/>
          <a:lstStyle/>
          <a:p>
            <a:pPr algn="l" eaLnBrk="1" hangingPunct="1">
              <a:defRPr/>
            </a:pPr>
            <a:r>
              <a:rPr lang="en-US" dirty="0" smtClean="0"/>
              <a:t>Important Links</a:t>
            </a:r>
            <a:endParaRPr lang="en-US" dirty="0"/>
          </a:p>
        </p:txBody>
      </p:sp>
      <p:sp>
        <p:nvSpPr>
          <p:cNvPr id="22531" name="Rectangle 3">
            <a:extLst>
              <a:ext uri="{FF2B5EF4-FFF2-40B4-BE49-F238E27FC236}">
                <a16:creationId xmlns:a16="http://schemas.microsoft.com/office/drawing/2014/main" id="{6685476B-BA0A-4849-A412-67D07ED84D0C}"/>
              </a:ext>
            </a:extLst>
          </p:cNvPr>
          <p:cNvSpPr>
            <a:spLocks noGrp="1" noChangeArrowheads="1"/>
          </p:cNvSpPr>
          <p:nvPr>
            <p:ph idx="1"/>
          </p:nvPr>
        </p:nvSpPr>
        <p:spPr>
          <a:xfrm>
            <a:off x="1671638" y="1450976"/>
            <a:ext cx="8947150" cy="3367076"/>
          </a:xfrm>
        </p:spPr>
        <p:txBody>
          <a:bodyPr/>
          <a:lstStyle/>
          <a:p>
            <a:pPr lvl="1" eaLnBrk="1" hangingPunct="1">
              <a:defRPr/>
            </a:pPr>
            <a:r>
              <a:rPr lang="en-US" dirty="0" smtClean="0"/>
              <a:t>LRN</a:t>
            </a:r>
            <a:r>
              <a:rPr lang="en-US" dirty="0"/>
              <a:t>: </a:t>
            </a:r>
            <a:r>
              <a:rPr lang="en-US" dirty="0">
                <a:hlinkClick r:id="rId3"/>
              </a:rPr>
              <a:t>https://emergency.cdc.gov/lrn/</a:t>
            </a:r>
            <a:endParaRPr lang="en-US" dirty="0"/>
          </a:p>
          <a:p>
            <a:pPr lvl="1" eaLnBrk="1" hangingPunct="1">
              <a:defRPr/>
            </a:pPr>
            <a:r>
              <a:rPr lang="en-US" dirty="0"/>
              <a:t>Biological Structure: </a:t>
            </a:r>
            <a:r>
              <a:rPr lang="en-US" dirty="0">
                <a:hlinkClick r:id="rId4"/>
              </a:rPr>
              <a:t>https://emergency.cdc.gov/lrn/biological.asp</a:t>
            </a:r>
            <a:r>
              <a:rPr lang="en-US" dirty="0"/>
              <a:t> </a:t>
            </a:r>
          </a:p>
          <a:p>
            <a:pPr lvl="1" eaLnBrk="1" hangingPunct="1">
              <a:defRPr/>
            </a:pPr>
            <a:r>
              <a:rPr lang="en-US" dirty="0"/>
              <a:t>Laboratory Information: </a:t>
            </a:r>
            <a:r>
              <a:rPr lang="en-US" dirty="0">
                <a:hlinkClick r:id="rId5"/>
              </a:rPr>
              <a:t>https://emergency.cdc.gov/labissues/index.asp</a:t>
            </a:r>
            <a:endParaRPr lang="en-US" dirty="0"/>
          </a:p>
          <a:p>
            <a:pPr lvl="1" eaLnBrk="1" hangingPunct="1">
              <a:defRPr/>
            </a:pPr>
            <a:r>
              <a:rPr lang="en-US" dirty="0"/>
              <a:t>Bioterrorism Agents: </a:t>
            </a:r>
            <a:r>
              <a:rPr lang="en-US" dirty="0">
                <a:hlinkClick r:id="rId6"/>
              </a:rPr>
              <a:t>https://emergency.cdc.gov/bioterrorism/index.asp</a:t>
            </a:r>
            <a:endParaRPr lang="en-US" sz="2400" dirty="0"/>
          </a:p>
        </p:txBody>
      </p:sp>
    </p:spTree>
    <p:extLst>
      <p:ext uri="{BB962C8B-B14F-4D97-AF65-F5344CB8AC3E}">
        <p14:creationId xmlns:p14="http://schemas.microsoft.com/office/powerpoint/2010/main" val="2139496716"/>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83" name="Oval 3">
            <a:extLst>
              <a:ext uri="{FF2B5EF4-FFF2-40B4-BE49-F238E27FC236}">
                <a16:creationId xmlns:a16="http://schemas.microsoft.com/office/drawing/2014/main" id="{139A0F1A-7482-4C96-B2C4-CB35A73C55CC}"/>
              </a:ext>
            </a:extLst>
          </p:cNvPr>
          <p:cNvSpPr>
            <a:spLocks noChangeArrowheads="1"/>
          </p:cNvSpPr>
          <p:nvPr/>
        </p:nvSpPr>
        <p:spPr bwMode="auto">
          <a:xfrm>
            <a:off x="952500" y="1524000"/>
            <a:ext cx="10287000" cy="4724400"/>
          </a:xfrm>
          <a:prstGeom prst="ellipse">
            <a:avLst/>
          </a:prstGeom>
          <a:solidFill>
            <a:schemeClr val="bg1">
              <a:lumMod val="95000"/>
            </a:schemeClr>
          </a:solidFill>
          <a:ln w="9525">
            <a:solidFill>
              <a:schemeClr val="tx1"/>
            </a:solidFill>
            <a:round/>
            <a:headEnd/>
            <a:tailEnd/>
          </a:ln>
          <a:effectLst/>
        </p:spPr>
        <p:txBody>
          <a:bodyPr wrap="none" anchor="ctr"/>
          <a:lstStyle/>
          <a:p>
            <a:pPr algn="ctr" fontAlgn="base">
              <a:spcBef>
                <a:spcPct val="0"/>
              </a:spcBef>
              <a:spcAft>
                <a:spcPct val="0"/>
              </a:spcAft>
              <a:defRPr/>
            </a:pPr>
            <a:endParaRPr lang="en-US" sz="800">
              <a:solidFill>
                <a:srgbClr val="FFFFCC"/>
              </a:solidFill>
              <a:effectLst>
                <a:outerShdw blurRad="38100" dist="38100" dir="2700000" algn="tl">
                  <a:srgbClr val="000000"/>
                </a:outerShdw>
              </a:effectLst>
              <a:latin typeface="Arial" charset="0"/>
              <a:cs typeface="Arial" panose="020B0604020202020204" pitchFamily="34" charset="0"/>
            </a:endParaRPr>
          </a:p>
        </p:txBody>
      </p:sp>
      <p:sp>
        <p:nvSpPr>
          <p:cNvPr id="1402884" name="Oval 4">
            <a:extLst>
              <a:ext uri="{FF2B5EF4-FFF2-40B4-BE49-F238E27FC236}">
                <a16:creationId xmlns:a16="http://schemas.microsoft.com/office/drawing/2014/main" id="{5303135C-D976-46B7-AD25-76634CA64261}"/>
              </a:ext>
            </a:extLst>
          </p:cNvPr>
          <p:cNvSpPr>
            <a:spLocks noChangeArrowheads="1"/>
          </p:cNvSpPr>
          <p:nvPr/>
        </p:nvSpPr>
        <p:spPr bwMode="auto">
          <a:xfrm>
            <a:off x="1552576" y="1828800"/>
            <a:ext cx="7286625" cy="4038600"/>
          </a:xfrm>
          <a:prstGeom prst="ellipse">
            <a:avLst/>
          </a:prstGeom>
          <a:solidFill>
            <a:schemeClr val="bg1">
              <a:lumMod val="75000"/>
            </a:schemeClr>
          </a:solidFill>
          <a:ln w="9525">
            <a:solidFill>
              <a:schemeClr val="tx1"/>
            </a:solidFill>
            <a:round/>
            <a:headEnd/>
            <a:tailEnd/>
          </a:ln>
          <a:effectLst/>
        </p:spPr>
        <p:txBody>
          <a:bodyPr wrap="none" anchor="ctr"/>
          <a:lstStyle/>
          <a:p>
            <a:pPr algn="ctr" fontAlgn="base">
              <a:spcBef>
                <a:spcPct val="0"/>
              </a:spcBef>
              <a:spcAft>
                <a:spcPct val="0"/>
              </a:spcAft>
              <a:defRPr/>
            </a:pPr>
            <a:endParaRPr lang="en-US" sz="800">
              <a:solidFill>
                <a:srgbClr val="99FF99"/>
              </a:solidFill>
              <a:effectLst>
                <a:outerShdw blurRad="38100" dist="38100" dir="2700000" algn="tl">
                  <a:srgbClr val="000000"/>
                </a:outerShdw>
              </a:effectLst>
              <a:latin typeface="Arial" charset="0"/>
              <a:cs typeface="Arial" panose="020B0604020202020204" pitchFamily="34" charset="0"/>
            </a:endParaRPr>
          </a:p>
        </p:txBody>
      </p:sp>
      <p:sp>
        <p:nvSpPr>
          <p:cNvPr id="1402885" name="Oval 5">
            <a:extLst>
              <a:ext uri="{FF2B5EF4-FFF2-40B4-BE49-F238E27FC236}">
                <a16:creationId xmlns:a16="http://schemas.microsoft.com/office/drawing/2014/main" id="{AF75ED6E-C3D4-4DC7-BDE7-36874F39D5CF}"/>
              </a:ext>
            </a:extLst>
          </p:cNvPr>
          <p:cNvSpPr>
            <a:spLocks noChangeArrowheads="1"/>
          </p:cNvSpPr>
          <p:nvPr/>
        </p:nvSpPr>
        <p:spPr bwMode="auto">
          <a:xfrm>
            <a:off x="1724026" y="2286000"/>
            <a:ext cx="4886325" cy="3124200"/>
          </a:xfrm>
          <a:prstGeom prst="ellipse">
            <a:avLst/>
          </a:prstGeom>
          <a:solidFill>
            <a:schemeClr val="bg1">
              <a:lumMod val="50000"/>
              <a:alpha val="99001"/>
            </a:schemeClr>
          </a:solidFill>
          <a:ln w="9525">
            <a:solidFill>
              <a:schemeClr val="tx1"/>
            </a:solidFill>
            <a:round/>
            <a:headEnd/>
            <a:tailEnd/>
          </a:ln>
          <a:effectLst/>
        </p:spPr>
        <p:txBody>
          <a:bodyPr wrap="none" anchor="ctr"/>
          <a:lstStyle/>
          <a:p>
            <a:pPr algn="ctr" fontAlgn="base">
              <a:spcBef>
                <a:spcPct val="0"/>
              </a:spcBef>
              <a:spcAft>
                <a:spcPct val="0"/>
              </a:spcAft>
              <a:defRPr/>
            </a:pPr>
            <a:endParaRPr lang="en-US" sz="1600">
              <a:solidFill>
                <a:srgbClr val="FFFFFF"/>
              </a:solidFill>
              <a:effectLst>
                <a:outerShdw blurRad="38100" dist="38100" dir="2700000" algn="tl">
                  <a:srgbClr val="000000"/>
                </a:outerShdw>
              </a:effectLst>
              <a:latin typeface="Arial" charset="0"/>
              <a:cs typeface="Arial" panose="020B0604020202020204" pitchFamily="34" charset="0"/>
            </a:endParaRPr>
          </a:p>
        </p:txBody>
      </p:sp>
      <p:sp>
        <p:nvSpPr>
          <p:cNvPr id="1402886" name="Oval 6">
            <a:extLst>
              <a:ext uri="{FF2B5EF4-FFF2-40B4-BE49-F238E27FC236}">
                <a16:creationId xmlns:a16="http://schemas.microsoft.com/office/drawing/2014/main" id="{A2C4B9C9-6266-4CF5-ADDD-3FE35CAE43DB}"/>
              </a:ext>
            </a:extLst>
          </p:cNvPr>
          <p:cNvSpPr>
            <a:spLocks noChangeArrowheads="1"/>
          </p:cNvSpPr>
          <p:nvPr/>
        </p:nvSpPr>
        <p:spPr bwMode="auto">
          <a:xfrm>
            <a:off x="2066926" y="2667000"/>
            <a:ext cx="2143125" cy="1905000"/>
          </a:xfrm>
          <a:prstGeom prst="ellipse">
            <a:avLst/>
          </a:prstGeom>
          <a:noFill/>
          <a:ln w="9525">
            <a:solidFill>
              <a:schemeClr val="tx1"/>
            </a:solidFill>
            <a:round/>
            <a:headEnd/>
            <a:tailEnd/>
          </a:ln>
          <a:effectLst/>
        </p:spPr>
        <p:txBody>
          <a:bodyPr wrap="none" anchor="ctr"/>
          <a:lstStyle/>
          <a:p>
            <a:pPr algn="ctr" fontAlgn="base">
              <a:spcBef>
                <a:spcPct val="0"/>
              </a:spcBef>
              <a:spcAft>
                <a:spcPct val="0"/>
              </a:spcAft>
              <a:defRPr/>
            </a:pPr>
            <a:r>
              <a:rPr lang="en-US" sz="2400" b="1" dirty="0">
                <a:latin typeface="Book Antiqua" pitchFamily="18" charset="0"/>
                <a:cs typeface="Arial" panose="020B0604020202020204" pitchFamily="34" charset="0"/>
              </a:rPr>
              <a:t>CDC</a:t>
            </a:r>
          </a:p>
        </p:txBody>
      </p:sp>
      <p:sp>
        <p:nvSpPr>
          <p:cNvPr id="1402887" name="Text Box 7">
            <a:extLst>
              <a:ext uri="{FF2B5EF4-FFF2-40B4-BE49-F238E27FC236}">
                <a16:creationId xmlns:a16="http://schemas.microsoft.com/office/drawing/2014/main" id="{40BEE36A-3D7E-48B8-B532-1C4A283C35A2}"/>
              </a:ext>
            </a:extLst>
          </p:cNvPr>
          <p:cNvSpPr txBox="1">
            <a:spLocks noChangeArrowheads="1"/>
          </p:cNvSpPr>
          <p:nvPr/>
        </p:nvSpPr>
        <p:spPr bwMode="auto">
          <a:xfrm>
            <a:off x="4535489" y="2446338"/>
            <a:ext cx="1646237" cy="214312"/>
          </a:xfrm>
          <a:prstGeom prst="rect">
            <a:avLst/>
          </a:prstGeom>
          <a:noFill/>
          <a:ln w="9525">
            <a:noFill/>
            <a:miter lim="800000"/>
            <a:headEnd/>
            <a:tailEnd/>
          </a:ln>
          <a:effectLst/>
        </p:spPr>
        <p:txBody>
          <a:bodyPr>
            <a:spAutoFit/>
          </a:bodyPr>
          <a:lstStyle/>
          <a:p>
            <a:pPr fontAlgn="base">
              <a:spcBef>
                <a:spcPct val="0"/>
              </a:spcBef>
              <a:spcAft>
                <a:spcPct val="0"/>
              </a:spcAft>
              <a:defRPr/>
            </a:pPr>
            <a:endParaRPr lang="en-US" sz="800">
              <a:solidFill>
                <a:srgbClr val="FFFFFF"/>
              </a:solidFill>
              <a:effectLst>
                <a:outerShdw blurRad="38100" dist="38100" dir="2700000" algn="tl">
                  <a:srgbClr val="000000"/>
                </a:outerShdw>
              </a:effectLst>
              <a:latin typeface="Arial" charset="0"/>
              <a:cs typeface="Arial" panose="020B0604020202020204" pitchFamily="34" charset="0"/>
            </a:endParaRPr>
          </a:p>
        </p:txBody>
      </p:sp>
      <p:sp>
        <p:nvSpPr>
          <p:cNvPr id="39943" name="Text Box 8"/>
          <p:cNvSpPr txBox="1">
            <a:spLocks noChangeArrowheads="1"/>
          </p:cNvSpPr>
          <p:nvPr/>
        </p:nvSpPr>
        <p:spPr bwMode="auto">
          <a:xfrm>
            <a:off x="4257676" y="2598738"/>
            <a:ext cx="1838323" cy="2754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fontAlgn="base">
              <a:spcBef>
                <a:spcPct val="0"/>
              </a:spcBef>
              <a:spcAft>
                <a:spcPct val="0"/>
              </a:spcAft>
              <a:buClrTx/>
              <a:buSzTx/>
              <a:buNone/>
            </a:pPr>
            <a:r>
              <a:rPr lang="en-US" altLang="en-US" sz="1800" b="1" dirty="0">
                <a:solidFill>
                  <a:srgbClr val="000000"/>
                </a:solidFill>
                <a:latin typeface="Arial Unicode MS" pitchFamily="34" charset="-128"/>
                <a:cs typeface="Arial" panose="020B0604020202020204" pitchFamily="34" charset="0"/>
              </a:rPr>
              <a:t>Level 1 </a:t>
            </a:r>
          </a:p>
          <a:p>
            <a:pPr fontAlgn="base">
              <a:spcBef>
                <a:spcPct val="0"/>
              </a:spcBef>
              <a:spcAft>
                <a:spcPct val="0"/>
              </a:spcAft>
              <a:buClrTx/>
              <a:buSzTx/>
              <a:buFontTx/>
              <a:buChar char="•"/>
            </a:pPr>
            <a:endParaRPr lang="en-US" altLang="en-US" sz="1400" b="1" dirty="0">
              <a:solidFill>
                <a:srgbClr val="000000"/>
              </a:solidFill>
              <a:latin typeface="Arial Unicode MS" pitchFamily="34" charset="-128"/>
              <a:cs typeface="Arial" panose="020B0604020202020204" pitchFamily="34" charset="0"/>
            </a:endParaRPr>
          </a:p>
          <a:p>
            <a:pPr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Level 2 </a:t>
            </a:r>
          </a:p>
          <a:p>
            <a:pPr fontAlgn="base">
              <a:spcBef>
                <a:spcPct val="0"/>
              </a:spcBef>
              <a:spcAft>
                <a:spcPct val="0"/>
              </a:spcAft>
              <a:buClrTx/>
              <a:buSzTx/>
              <a:buNone/>
            </a:pPr>
            <a:r>
              <a:rPr lang="en-US" altLang="en-US" sz="1400" b="1" dirty="0">
                <a:solidFill>
                  <a:srgbClr val="000000"/>
                </a:solidFill>
                <a:latin typeface="Arial Unicode MS" pitchFamily="34" charset="-128"/>
                <a:cs typeface="Arial" panose="020B0604020202020204" pitchFamily="34" charset="0"/>
              </a:rPr>
              <a:t> activities plus:</a:t>
            </a:r>
          </a:p>
          <a:p>
            <a:pPr fontAlgn="base">
              <a:spcBef>
                <a:spcPct val="0"/>
              </a:spcBef>
              <a:spcAft>
                <a:spcPct val="0"/>
              </a:spcAft>
              <a:buClrTx/>
              <a:buSzTx/>
              <a:buNone/>
            </a:pPr>
            <a:endParaRPr lang="en-US" altLang="en-US" sz="1400" b="1" dirty="0">
              <a:solidFill>
                <a:srgbClr val="000000"/>
              </a:solidFill>
              <a:latin typeface="Arial Unicode MS" pitchFamily="34" charset="-128"/>
              <a:cs typeface="Arial" panose="020B0604020202020204" pitchFamily="34" charset="0"/>
            </a:endParaRP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Nerve Agents</a:t>
            </a: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Mustard Agents</a:t>
            </a: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Other toxic industrial chemicals</a:t>
            </a:r>
          </a:p>
        </p:txBody>
      </p:sp>
      <p:sp>
        <p:nvSpPr>
          <p:cNvPr id="1402889" name="Text Box 9">
            <a:extLst>
              <a:ext uri="{FF2B5EF4-FFF2-40B4-BE49-F238E27FC236}">
                <a16:creationId xmlns:a16="http://schemas.microsoft.com/office/drawing/2014/main" id="{A5808364-9E22-49C4-B9D7-8FB3F10CF594}"/>
              </a:ext>
            </a:extLst>
          </p:cNvPr>
          <p:cNvSpPr txBox="1">
            <a:spLocks noChangeArrowheads="1"/>
          </p:cNvSpPr>
          <p:nvPr/>
        </p:nvSpPr>
        <p:spPr bwMode="auto">
          <a:xfrm>
            <a:off x="7621589" y="2598738"/>
            <a:ext cx="1646237" cy="214312"/>
          </a:xfrm>
          <a:prstGeom prst="rect">
            <a:avLst/>
          </a:prstGeom>
          <a:noFill/>
          <a:ln w="9525">
            <a:noFill/>
            <a:miter lim="800000"/>
            <a:headEnd/>
            <a:tailEnd/>
          </a:ln>
          <a:effectLst/>
        </p:spPr>
        <p:txBody>
          <a:bodyPr>
            <a:spAutoFit/>
          </a:bodyPr>
          <a:lstStyle/>
          <a:p>
            <a:pPr fontAlgn="base">
              <a:spcBef>
                <a:spcPct val="0"/>
              </a:spcBef>
              <a:spcAft>
                <a:spcPct val="0"/>
              </a:spcAft>
              <a:defRPr/>
            </a:pPr>
            <a:endParaRPr lang="en-US" sz="800">
              <a:solidFill>
                <a:srgbClr val="FFFFFF"/>
              </a:solidFill>
              <a:effectLst>
                <a:outerShdw blurRad="38100" dist="38100" dir="2700000" algn="tl">
                  <a:srgbClr val="000000"/>
                </a:outerShdw>
              </a:effectLst>
              <a:latin typeface="Arial" charset="0"/>
              <a:cs typeface="Arial" panose="020B0604020202020204" pitchFamily="34" charset="0"/>
            </a:endParaRPr>
          </a:p>
        </p:txBody>
      </p:sp>
      <p:sp>
        <p:nvSpPr>
          <p:cNvPr id="1402890" name="Text Box 10">
            <a:extLst>
              <a:ext uri="{FF2B5EF4-FFF2-40B4-BE49-F238E27FC236}">
                <a16:creationId xmlns:a16="http://schemas.microsoft.com/office/drawing/2014/main" id="{DEDAC5AE-C222-4055-8401-5DA418988411}"/>
              </a:ext>
            </a:extLst>
          </p:cNvPr>
          <p:cNvSpPr txBox="1">
            <a:spLocks noChangeArrowheads="1"/>
          </p:cNvSpPr>
          <p:nvPr/>
        </p:nvSpPr>
        <p:spPr bwMode="auto">
          <a:xfrm>
            <a:off x="7124700" y="2057401"/>
            <a:ext cx="857250" cy="214313"/>
          </a:xfrm>
          <a:prstGeom prst="rect">
            <a:avLst/>
          </a:prstGeom>
          <a:noFill/>
          <a:ln w="9525">
            <a:noFill/>
            <a:miter lim="800000"/>
            <a:headEnd/>
            <a:tailEnd/>
          </a:ln>
          <a:effectLst/>
        </p:spPr>
        <p:txBody>
          <a:bodyPr>
            <a:spAutoFit/>
          </a:bodyPr>
          <a:lstStyle/>
          <a:p>
            <a:pPr fontAlgn="base">
              <a:spcBef>
                <a:spcPct val="0"/>
              </a:spcBef>
              <a:spcAft>
                <a:spcPct val="0"/>
              </a:spcAft>
              <a:defRPr/>
            </a:pPr>
            <a:endParaRPr lang="en-US" sz="800">
              <a:solidFill>
                <a:srgbClr val="FFFFFF"/>
              </a:solidFill>
              <a:effectLst>
                <a:outerShdw blurRad="38100" dist="38100" dir="2700000" algn="tl">
                  <a:srgbClr val="000000"/>
                </a:outerShdw>
              </a:effectLst>
              <a:latin typeface="Arial" charset="0"/>
              <a:cs typeface="Arial" panose="020B0604020202020204" pitchFamily="34" charset="0"/>
            </a:endParaRPr>
          </a:p>
        </p:txBody>
      </p:sp>
      <p:sp>
        <p:nvSpPr>
          <p:cNvPr id="39946" name="Text Box 13"/>
          <p:cNvSpPr txBox="1">
            <a:spLocks noChangeArrowheads="1"/>
          </p:cNvSpPr>
          <p:nvPr/>
        </p:nvSpPr>
        <p:spPr bwMode="auto">
          <a:xfrm>
            <a:off x="6657975" y="2247901"/>
            <a:ext cx="1733550" cy="3108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fontAlgn="base">
              <a:spcBef>
                <a:spcPct val="0"/>
              </a:spcBef>
              <a:spcAft>
                <a:spcPct val="0"/>
              </a:spcAft>
              <a:buClrTx/>
              <a:buSzTx/>
              <a:buNone/>
            </a:pPr>
            <a:r>
              <a:rPr lang="en-US" altLang="en-US" sz="1800" b="1" dirty="0">
                <a:solidFill>
                  <a:srgbClr val="000000"/>
                </a:solidFill>
                <a:latin typeface="Arial Unicode MS" pitchFamily="34" charset="-128"/>
                <a:cs typeface="Arial" panose="020B0604020202020204" pitchFamily="34" charset="0"/>
              </a:rPr>
              <a:t>Level  2 </a:t>
            </a:r>
          </a:p>
          <a:p>
            <a:pPr fontAlgn="base">
              <a:spcBef>
                <a:spcPct val="0"/>
              </a:spcBef>
              <a:spcAft>
                <a:spcPct val="0"/>
              </a:spcAft>
              <a:buClrTx/>
              <a:buSzTx/>
              <a:buNone/>
            </a:pPr>
            <a:endParaRPr lang="en-US" altLang="en-US" sz="1400" b="1" dirty="0">
              <a:solidFill>
                <a:srgbClr val="000000"/>
              </a:solidFill>
              <a:latin typeface="Arial Unicode MS" pitchFamily="34" charset="-128"/>
              <a:cs typeface="Arial" panose="020B0604020202020204" pitchFamily="34" charset="0"/>
            </a:endParaRPr>
          </a:p>
          <a:p>
            <a:pPr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Level  3</a:t>
            </a:r>
          </a:p>
          <a:p>
            <a:pPr fontAlgn="base">
              <a:spcBef>
                <a:spcPct val="0"/>
              </a:spcBef>
              <a:spcAft>
                <a:spcPct val="0"/>
              </a:spcAft>
              <a:buClrTx/>
              <a:buSzTx/>
              <a:buNone/>
            </a:pPr>
            <a:r>
              <a:rPr lang="en-US" altLang="en-US" sz="1400" b="1" dirty="0">
                <a:solidFill>
                  <a:srgbClr val="000000"/>
                </a:solidFill>
                <a:latin typeface="Arial Unicode MS" pitchFamily="34" charset="-128"/>
                <a:cs typeface="Arial" panose="020B0604020202020204" pitchFamily="34" charset="0"/>
              </a:rPr>
              <a:t> activities plus:</a:t>
            </a:r>
          </a:p>
          <a:p>
            <a:pPr fontAlgn="base">
              <a:spcBef>
                <a:spcPct val="0"/>
              </a:spcBef>
              <a:spcAft>
                <a:spcPct val="0"/>
              </a:spcAft>
              <a:buClrTx/>
              <a:buSzTx/>
              <a:buNone/>
            </a:pPr>
            <a:endParaRPr lang="en-US" altLang="en-US" sz="1400" b="1" dirty="0">
              <a:solidFill>
                <a:srgbClr val="000000"/>
              </a:solidFill>
              <a:latin typeface="Arial Unicode MS" pitchFamily="34" charset="-128"/>
              <a:cs typeface="Arial" panose="020B0604020202020204" pitchFamily="34" charset="0"/>
            </a:endParaRP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Cyanide</a:t>
            </a: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Nerve Agents</a:t>
            </a:r>
          </a:p>
          <a:p>
            <a:pPr lvl="1"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Toxic metals</a:t>
            </a:r>
          </a:p>
        </p:txBody>
      </p:sp>
      <p:sp>
        <p:nvSpPr>
          <p:cNvPr id="39947" name="Text Box 14"/>
          <p:cNvSpPr txBox="1">
            <a:spLocks noChangeArrowheads="1"/>
          </p:cNvSpPr>
          <p:nvPr/>
        </p:nvSpPr>
        <p:spPr bwMode="auto">
          <a:xfrm>
            <a:off x="8877300" y="2247900"/>
            <a:ext cx="1733550" cy="3105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fontAlgn="base">
              <a:spcBef>
                <a:spcPct val="0"/>
              </a:spcBef>
              <a:spcAft>
                <a:spcPct val="0"/>
              </a:spcAft>
              <a:buClrTx/>
              <a:buSzTx/>
              <a:buNone/>
            </a:pPr>
            <a:r>
              <a:rPr lang="en-US" altLang="en-US" sz="1800" b="1" dirty="0">
                <a:solidFill>
                  <a:srgbClr val="000000"/>
                </a:solidFill>
                <a:latin typeface="Arial Unicode MS" pitchFamily="34" charset="-128"/>
                <a:cs typeface="Arial" panose="020B0604020202020204" pitchFamily="34" charset="0"/>
              </a:rPr>
              <a:t>Level  3 </a:t>
            </a:r>
          </a:p>
          <a:p>
            <a:pPr fontAlgn="base">
              <a:spcBef>
                <a:spcPct val="0"/>
              </a:spcBef>
              <a:spcAft>
                <a:spcPct val="0"/>
              </a:spcAft>
              <a:buClrTx/>
              <a:buSzTx/>
              <a:buFontTx/>
              <a:buChar char="•"/>
            </a:pPr>
            <a:endParaRPr lang="en-US" altLang="en-US" sz="1400" b="1" dirty="0">
              <a:solidFill>
                <a:srgbClr val="000000"/>
              </a:solidFill>
              <a:latin typeface="Arial Unicode MS" pitchFamily="34" charset="-128"/>
              <a:cs typeface="Arial" panose="020B0604020202020204" pitchFamily="34" charset="0"/>
            </a:endParaRPr>
          </a:p>
          <a:p>
            <a:pPr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Competency in collecting, storing, and shipping clinical specimens</a:t>
            </a:r>
          </a:p>
          <a:p>
            <a:pPr fontAlgn="base">
              <a:spcBef>
                <a:spcPct val="0"/>
              </a:spcBef>
              <a:spcAft>
                <a:spcPct val="0"/>
              </a:spcAft>
              <a:buClrTx/>
              <a:buSzTx/>
              <a:buFontTx/>
              <a:buChar char="•"/>
            </a:pPr>
            <a:endParaRPr lang="en-US" altLang="en-US" sz="1400" b="1" dirty="0">
              <a:solidFill>
                <a:srgbClr val="000000"/>
              </a:solidFill>
              <a:latin typeface="Arial Unicode MS" pitchFamily="34" charset="-128"/>
              <a:cs typeface="Arial" panose="020B0604020202020204" pitchFamily="34" charset="0"/>
            </a:endParaRPr>
          </a:p>
          <a:p>
            <a:pPr fontAlgn="base">
              <a:spcBef>
                <a:spcPct val="0"/>
              </a:spcBef>
              <a:spcAft>
                <a:spcPct val="0"/>
              </a:spcAft>
              <a:buClrTx/>
              <a:buSzTx/>
              <a:buFontTx/>
              <a:buChar char="•"/>
            </a:pPr>
            <a:r>
              <a:rPr lang="en-US" altLang="en-US" sz="1400" b="1" dirty="0">
                <a:solidFill>
                  <a:srgbClr val="000000"/>
                </a:solidFill>
                <a:latin typeface="Arial Unicode MS" pitchFamily="34" charset="-128"/>
                <a:cs typeface="Arial" panose="020B0604020202020204" pitchFamily="34" charset="0"/>
              </a:rPr>
              <a:t>Comprehensive chemical terror response plan</a:t>
            </a:r>
          </a:p>
        </p:txBody>
      </p:sp>
      <p:sp>
        <p:nvSpPr>
          <p:cNvPr id="16" name="Rectangle 7">
            <a:extLst>
              <a:ext uri="{FF2B5EF4-FFF2-40B4-BE49-F238E27FC236}">
                <a16:creationId xmlns:a16="http://schemas.microsoft.com/office/drawing/2014/main" id="{89EFFD14-3EAF-4707-A32E-C4AF95127381}"/>
              </a:ext>
            </a:extLst>
          </p:cNvPr>
          <p:cNvSpPr>
            <a:spLocks noGrp="1" noChangeArrowheads="1"/>
          </p:cNvSpPr>
          <p:nvPr>
            <p:ph type="title"/>
          </p:nvPr>
        </p:nvSpPr>
        <p:spPr>
          <a:xfrm>
            <a:off x="952500" y="323851"/>
            <a:ext cx="10020300" cy="661720"/>
          </a:xfrm>
        </p:spPr>
        <p:txBody>
          <a:bodyPr/>
          <a:lstStyle/>
          <a:p>
            <a:pPr algn="l" eaLnBrk="1" hangingPunct="1">
              <a:defRPr/>
            </a:pPr>
            <a:r>
              <a:rPr lang="en-US" dirty="0"/>
              <a:t>The Laboratory Response </a:t>
            </a:r>
            <a:r>
              <a:rPr lang="en-US" dirty="0" smtClean="0"/>
              <a:t>Network -- Chemical</a:t>
            </a:r>
            <a:endParaRPr lang="en-US" dirty="0"/>
          </a:p>
        </p:txBody>
      </p:sp>
    </p:spTree>
    <p:extLst>
      <p:ext uri="{BB962C8B-B14F-4D97-AF65-F5344CB8AC3E}">
        <p14:creationId xmlns:p14="http://schemas.microsoft.com/office/powerpoint/2010/main" val="2829144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03" name="Rectangle 3">
            <a:extLst>
              <a:ext uri="{FF2B5EF4-FFF2-40B4-BE49-F238E27FC236}">
                <a16:creationId xmlns:a16="http://schemas.microsoft.com/office/drawing/2014/main" id="{CD26FFCB-04B5-4477-BA63-64012E908086}"/>
              </a:ext>
            </a:extLst>
          </p:cNvPr>
          <p:cNvSpPr>
            <a:spLocks noGrp="1" noChangeArrowheads="1"/>
          </p:cNvSpPr>
          <p:nvPr>
            <p:ph type="title"/>
          </p:nvPr>
        </p:nvSpPr>
        <p:spPr>
          <a:xfrm>
            <a:off x="609600" y="304800"/>
            <a:ext cx="10972800" cy="661720"/>
          </a:xfrm>
        </p:spPr>
        <p:txBody>
          <a:bodyPr/>
          <a:lstStyle/>
          <a:p>
            <a:pPr marL="838200" indent="-838200" eaLnBrk="1" hangingPunct="1">
              <a:defRPr/>
            </a:pPr>
            <a:r>
              <a:rPr lang="en-US" dirty="0"/>
              <a:t>Sentinel Laboratory Protocols</a:t>
            </a:r>
          </a:p>
        </p:txBody>
      </p:sp>
      <p:sp>
        <p:nvSpPr>
          <p:cNvPr id="35842" name="Rectangle 2">
            <a:extLst>
              <a:ext uri="{FF2B5EF4-FFF2-40B4-BE49-F238E27FC236}">
                <a16:creationId xmlns:a16="http://schemas.microsoft.com/office/drawing/2014/main" id="{FB74C247-1ECC-421B-B91D-F2E6111387F1}"/>
              </a:ext>
            </a:extLst>
          </p:cNvPr>
          <p:cNvSpPr>
            <a:spLocks noGrp="1" noChangeArrowheads="1"/>
          </p:cNvSpPr>
          <p:nvPr>
            <p:ph idx="1"/>
          </p:nvPr>
        </p:nvSpPr>
        <p:spPr>
          <a:xfrm>
            <a:off x="1803401" y="1857375"/>
            <a:ext cx="8753475" cy="4400550"/>
          </a:xfrm>
        </p:spPr>
        <p:txBody>
          <a:bodyPr>
            <a:spAutoFit/>
          </a:bodyPr>
          <a:lstStyle/>
          <a:p>
            <a:pPr eaLnBrk="1" hangingPunct="1">
              <a:defRPr/>
            </a:pPr>
            <a:r>
              <a:rPr lang="en-US" sz="2800" dirty="0"/>
              <a:t>Protocols are maintained by American Society for Microbiology on web site (</a:t>
            </a:r>
            <a:r>
              <a:rPr lang="en-US" sz="2800" dirty="0">
                <a:hlinkClick r:id="rId3"/>
              </a:rPr>
              <a:t>www.asm.org</a:t>
            </a:r>
            <a:r>
              <a:rPr lang="en-US" sz="2800" dirty="0"/>
              <a:t>)</a:t>
            </a:r>
          </a:p>
          <a:p>
            <a:pPr eaLnBrk="1" hangingPunct="1">
              <a:defRPr/>
            </a:pPr>
            <a:endParaRPr lang="en-US" sz="2800" dirty="0"/>
          </a:p>
          <a:p>
            <a:pPr marL="457200" lvl="1" indent="-457200" eaLnBrk="1" hangingPunct="1">
              <a:buFont typeface="Arial" panose="020B0604020202020204" pitchFamily="34" charset="0"/>
              <a:buChar char="•"/>
              <a:defRPr/>
            </a:pPr>
            <a:r>
              <a:rPr lang="en-US" dirty="0">
                <a:hlinkClick r:id="rId4"/>
              </a:rPr>
              <a:t>https://asm.org/Articles/Policy/Laboratory-Response-Network-(LRN)-Sentinel-Level-C</a:t>
            </a:r>
            <a:endParaRPr lang="en-US" dirty="0"/>
          </a:p>
          <a:p>
            <a:pPr marL="457200" lvl="1" indent="-457200" eaLnBrk="1" hangingPunct="1">
              <a:buFont typeface="Arial" panose="020B0604020202020204" pitchFamily="34" charset="0"/>
              <a:buChar char="•"/>
              <a:defRPr/>
            </a:pPr>
            <a:endParaRPr lang="en-US" dirty="0"/>
          </a:p>
          <a:p>
            <a:pPr eaLnBrk="1" hangingPunct="1">
              <a:defRPr/>
            </a:pPr>
            <a:r>
              <a:rPr lang="en-US" sz="2800" dirty="0"/>
              <a:t>Integrate protocols into laboratory SOP and review annually along with other laboratory documents</a:t>
            </a:r>
          </a:p>
          <a:p>
            <a:pPr eaLnBrk="1" hangingPunct="1">
              <a:defRPr/>
            </a:pPr>
            <a:endParaRPr lang="en-US" sz="2800" dirty="0"/>
          </a:p>
        </p:txBody>
      </p:sp>
    </p:spTree>
    <p:extLst>
      <p:ext uri="{BB962C8B-B14F-4D97-AF65-F5344CB8AC3E}">
        <p14:creationId xmlns:p14="http://schemas.microsoft.com/office/powerpoint/2010/main" val="328171490"/>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11DFF6-5F9C-4BDC-B0B9-B1F127C95ED0}"/>
              </a:ext>
            </a:extLst>
          </p:cNvPr>
          <p:cNvSpPr>
            <a:spLocks noGrp="1"/>
          </p:cNvSpPr>
          <p:nvPr>
            <p:ph idx="4294967295"/>
          </p:nvPr>
        </p:nvSpPr>
        <p:spPr>
          <a:xfrm>
            <a:off x="1466850" y="1406236"/>
            <a:ext cx="9582150" cy="4918269"/>
          </a:xfrm>
        </p:spPr>
        <p:txBody>
          <a:bodyPr/>
          <a:lstStyle/>
          <a:p>
            <a:pPr marL="0" indent="0">
              <a:buNone/>
              <a:defRPr/>
            </a:pPr>
            <a:endParaRPr lang="en-US" b="1" i="1" dirty="0"/>
          </a:p>
          <a:p>
            <a:pPr marL="0" indent="0">
              <a:buNone/>
              <a:defRPr/>
            </a:pPr>
            <a:r>
              <a:rPr lang="en-US" b="1" dirty="0">
                <a:solidFill>
                  <a:srgbClr val="FF0000"/>
                </a:solidFill>
              </a:rPr>
              <a:t>Do not </a:t>
            </a:r>
            <a:r>
              <a:rPr lang="en-US" dirty="0"/>
              <a:t>process nonclinical (environmental or animal) specimens in hospital or commercial reference laboratories; restrict processing to human clinical specimens only. </a:t>
            </a:r>
            <a:endParaRPr lang="en-US" dirty="0" smtClean="0"/>
          </a:p>
          <a:p>
            <a:pPr marL="0" indent="0">
              <a:buNone/>
              <a:defRPr/>
            </a:pPr>
            <a:endParaRPr lang="en-US" dirty="0"/>
          </a:p>
          <a:p>
            <a:pPr marL="0" indent="0">
              <a:buNone/>
              <a:defRPr/>
            </a:pPr>
            <a:r>
              <a:rPr lang="en-US" dirty="0" smtClean="0"/>
              <a:t>Nonclinical </a:t>
            </a:r>
            <a:r>
              <a:rPr lang="en-US" dirty="0"/>
              <a:t>specimens should be directed to your designated LRN reference laboratory. </a:t>
            </a:r>
          </a:p>
          <a:p>
            <a:pPr>
              <a:defRPr/>
            </a:pPr>
            <a:endParaRPr lang="en-US" dirty="0"/>
          </a:p>
        </p:txBody>
      </p:sp>
      <p:sp>
        <p:nvSpPr>
          <p:cNvPr id="7" name="Rectangle 3">
            <a:extLst>
              <a:ext uri="{FF2B5EF4-FFF2-40B4-BE49-F238E27FC236}">
                <a16:creationId xmlns:a16="http://schemas.microsoft.com/office/drawing/2014/main" id="{7FB06321-3911-496C-B46F-532AE71DABBE}"/>
              </a:ext>
            </a:extLst>
          </p:cNvPr>
          <p:cNvSpPr txBox="1">
            <a:spLocks noChangeArrowheads="1"/>
          </p:cNvSpPr>
          <p:nvPr/>
        </p:nvSpPr>
        <p:spPr>
          <a:xfrm>
            <a:off x="1371600" y="228600"/>
            <a:ext cx="9258300" cy="1143000"/>
          </a:xfrm>
          <a:prstGeom prst="rect">
            <a:avLst/>
          </a:prstGeom>
        </p:spPr>
        <p:txBody>
          <a:bodyPr/>
          <a:lstStyle/>
          <a:p>
            <a:pPr marL="838200" indent="-838200" algn="ctr" fontAlgn="base">
              <a:spcBef>
                <a:spcPct val="0"/>
              </a:spcBef>
              <a:spcAft>
                <a:spcPct val="0"/>
              </a:spcAft>
              <a:defRPr/>
            </a:pPr>
            <a:endParaRPr lang="en-US" sz="2600" b="1" dirty="0">
              <a:solidFill>
                <a:srgbClr val="FFFF99"/>
              </a:solidFill>
              <a:effectLst>
                <a:outerShdw blurRad="38100" dist="38100" dir="2700000" algn="tl">
                  <a:srgbClr val="000000"/>
                </a:outerShdw>
              </a:effectLst>
              <a:latin typeface="Gill Sans MT" panose="020B0502020104020203" pitchFamily="34" charset="0"/>
              <a:cs typeface="Arial" panose="020B0604020202020204" pitchFamily="34" charset="0"/>
            </a:endParaRPr>
          </a:p>
          <a:p>
            <a:pPr marL="838200" indent="-838200" fontAlgn="base">
              <a:spcBef>
                <a:spcPct val="0"/>
              </a:spcBef>
              <a:spcAft>
                <a:spcPct val="0"/>
              </a:spcAft>
              <a:defRPr/>
            </a:pPr>
            <a:r>
              <a:rPr lang="en-US" sz="4000" dirty="0">
                <a:solidFill>
                  <a:srgbClr val="00A0AF"/>
                </a:solidFill>
                <a:latin typeface="+mj-lt"/>
                <a:cs typeface="Arial" panose="020B0604020202020204" pitchFamily="34" charset="0"/>
              </a:rPr>
              <a:t>Sentinel Laboratory Protocols</a:t>
            </a:r>
          </a:p>
        </p:txBody>
      </p:sp>
    </p:spTree>
    <p:extLst>
      <p:ext uri="{BB962C8B-B14F-4D97-AF65-F5344CB8AC3E}">
        <p14:creationId xmlns:p14="http://schemas.microsoft.com/office/powerpoint/2010/main" val="215724251"/>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189BE-AF10-458B-AD13-0C475EFCF488}"/>
              </a:ext>
            </a:extLst>
          </p:cNvPr>
          <p:cNvSpPr>
            <a:spLocks noGrp="1"/>
          </p:cNvSpPr>
          <p:nvPr>
            <p:ph type="title"/>
          </p:nvPr>
        </p:nvSpPr>
        <p:spPr>
          <a:xfrm>
            <a:off x="304800" y="274639"/>
            <a:ext cx="10420350" cy="1004887"/>
          </a:xfrm>
        </p:spPr>
        <p:txBody>
          <a:bodyPr/>
          <a:lstStyle/>
          <a:p>
            <a:pPr>
              <a:defRPr/>
            </a:pPr>
            <a:r>
              <a:rPr lang="en-US" dirty="0"/>
              <a:t>Clinical Laboratory Preparedness and Response Guide</a:t>
            </a:r>
          </a:p>
        </p:txBody>
      </p:sp>
      <p:pic>
        <p:nvPicPr>
          <p:cNvPr id="46083" name="Content Placeholder 3"/>
          <p:cNvPicPr>
            <a:picLocks noGrp="1" noChangeArrowheads="1"/>
          </p:cNvPicPr>
          <p:nvPr>
            <p:ph idx="1"/>
          </p:nvPr>
        </p:nvPicPr>
        <p:blipFill>
          <a:blip r:embed="rId3">
            <a:extLst>
              <a:ext uri="{28A0092B-C50C-407E-A947-70E740481C1C}">
                <a14:useLocalDpi xmlns:a14="http://schemas.microsoft.com/office/drawing/2010/main" val="0"/>
              </a:ext>
            </a:extLst>
          </a:blip>
          <a:srcRect l="33295" t="15932" r="31680" b="5035"/>
          <a:stretch>
            <a:fillRect/>
          </a:stretch>
        </p:blipFill>
        <p:spPr>
          <a:xfrm>
            <a:off x="4311650" y="1600200"/>
            <a:ext cx="3760788" cy="4656138"/>
          </a:xfrm>
        </p:spPr>
      </p:pic>
    </p:spTree>
    <p:extLst>
      <p:ext uri="{BB962C8B-B14F-4D97-AF65-F5344CB8AC3E}">
        <p14:creationId xmlns:p14="http://schemas.microsoft.com/office/powerpoint/2010/main" val="1265074518"/>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8371" name="Rectangle 3">
            <a:extLst>
              <a:ext uri="{FF2B5EF4-FFF2-40B4-BE49-F238E27FC236}">
                <a16:creationId xmlns:a16="http://schemas.microsoft.com/office/drawing/2014/main" id="{F38970ED-093B-45A4-BBEE-0F3C5D44B258}"/>
              </a:ext>
            </a:extLst>
          </p:cNvPr>
          <p:cNvSpPr>
            <a:spLocks noGrp="1" noChangeArrowheads="1"/>
          </p:cNvSpPr>
          <p:nvPr>
            <p:ph idx="1"/>
          </p:nvPr>
        </p:nvSpPr>
        <p:spPr>
          <a:xfrm>
            <a:off x="1219200" y="421958"/>
            <a:ext cx="8743950" cy="4327338"/>
          </a:xfrm>
        </p:spPr>
        <p:txBody>
          <a:bodyPr anchor="ctr"/>
          <a:lstStyle/>
          <a:p>
            <a:pPr eaLnBrk="1" hangingPunct="1">
              <a:buFont typeface="Wingdings" panose="05000000000000000000" pitchFamily="2" charset="2"/>
              <a:buNone/>
              <a:defRPr/>
            </a:pPr>
            <a:r>
              <a:rPr lang="en-US" sz="4000" dirty="0" smtClean="0">
                <a:solidFill>
                  <a:srgbClr val="00A0AF"/>
                </a:solidFill>
                <a:latin typeface="+mj-lt"/>
              </a:rPr>
              <a:t>Outline</a:t>
            </a:r>
          </a:p>
          <a:p>
            <a:pPr eaLnBrk="1" hangingPunct="1">
              <a:buFont typeface="Wingdings" panose="05000000000000000000" pitchFamily="2" charset="2"/>
              <a:buNone/>
              <a:defRPr/>
            </a:pPr>
            <a:endParaRPr lang="en-US" sz="4000" dirty="0">
              <a:solidFill>
                <a:srgbClr val="00A0AF"/>
              </a:solidFill>
              <a:latin typeface="+mj-lt"/>
            </a:endParaRPr>
          </a:p>
          <a:p>
            <a:pPr eaLnBrk="1" hangingPunct="1">
              <a:buFont typeface="Wingdings" panose="05000000000000000000" pitchFamily="2" charset="2"/>
              <a:buNone/>
              <a:defRPr/>
            </a:pPr>
            <a:endParaRPr lang="en-US" sz="4000" dirty="0">
              <a:solidFill>
                <a:srgbClr val="00A0AF"/>
              </a:solidFill>
              <a:latin typeface="+mj-lt"/>
            </a:endParaRPr>
          </a:p>
          <a:p>
            <a:pPr algn="ctr" eaLnBrk="1" hangingPunct="1">
              <a:buFont typeface="Wingdings" panose="05000000000000000000" pitchFamily="2" charset="2"/>
              <a:buNone/>
              <a:defRPr/>
            </a:pPr>
            <a:endParaRPr lang="en-US" sz="2000" dirty="0"/>
          </a:p>
          <a:p>
            <a:pPr eaLnBrk="1" hangingPunct="1">
              <a:defRPr/>
            </a:pPr>
            <a:r>
              <a:rPr lang="en-US" dirty="0"/>
              <a:t>The Laboratory Response Network</a:t>
            </a:r>
          </a:p>
          <a:p>
            <a:pPr eaLnBrk="1" hangingPunct="1">
              <a:defRPr/>
            </a:pPr>
            <a:r>
              <a:rPr lang="en-US" dirty="0" smtClean="0"/>
              <a:t>Review </a:t>
            </a:r>
            <a:r>
              <a:rPr lang="en-US" dirty="0"/>
              <a:t>of the Sentinel Laboratory Protocols</a:t>
            </a:r>
          </a:p>
          <a:p>
            <a:pPr eaLnBrk="1" hangingPunct="1">
              <a:defRPr/>
            </a:pPr>
            <a:r>
              <a:rPr lang="en-US" dirty="0"/>
              <a:t>Laboratory Preparedness </a:t>
            </a:r>
          </a:p>
        </p:txBody>
      </p:sp>
      <p:sp>
        <p:nvSpPr>
          <p:cNvPr id="9219" name="Text Box 4"/>
          <p:cNvSpPr txBox="1">
            <a:spLocks noChangeArrowheads="1"/>
          </p:cNvSpPr>
          <p:nvPr/>
        </p:nvSpPr>
        <p:spPr bwMode="auto">
          <a:xfrm>
            <a:off x="858837" y="8540750"/>
            <a:ext cx="187326"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Aft>
                <a:spcPct val="0"/>
              </a:spcAft>
              <a:buSzTx/>
              <a:buNone/>
            </a:pPr>
            <a:endParaRPr lang="en-US" altLang="en-US" b="1">
              <a:solidFill>
                <a:srgbClr val="003399"/>
              </a:solidFill>
              <a:latin typeface="Lucida Sans Unicode" panose="020B0602030504020204" pitchFamily="34" charset="0"/>
              <a:cs typeface="Arial" panose="020B0604020202020204" pitchFamily="34" charset="0"/>
            </a:endParaRPr>
          </a:p>
        </p:txBody>
      </p:sp>
    </p:spTree>
    <p:extLst>
      <p:ext uri="{BB962C8B-B14F-4D97-AF65-F5344CB8AC3E}">
        <p14:creationId xmlns:p14="http://schemas.microsoft.com/office/powerpoint/2010/main" val="3616766435"/>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6146" name="Rectangle 2">
            <a:extLst>
              <a:ext uri="{FF2B5EF4-FFF2-40B4-BE49-F238E27FC236}">
                <a16:creationId xmlns:a16="http://schemas.microsoft.com/office/drawing/2014/main" id="{CD834CA5-3715-415B-8025-CB22608B4DA0}"/>
              </a:ext>
            </a:extLst>
          </p:cNvPr>
          <p:cNvSpPr>
            <a:spLocks noGrp="1" noChangeArrowheads="1"/>
          </p:cNvSpPr>
          <p:nvPr>
            <p:ph type="title"/>
          </p:nvPr>
        </p:nvSpPr>
        <p:spPr/>
        <p:txBody>
          <a:bodyPr/>
          <a:lstStyle/>
          <a:p>
            <a:pPr eaLnBrk="1" hangingPunct="1">
              <a:defRPr/>
            </a:pPr>
            <a:r>
              <a:rPr lang="en-US" dirty="0" smtClean="0"/>
              <a:t>The Laboratory Response Network (LRN)</a:t>
            </a:r>
            <a:endParaRPr lang="en-US" dirty="0"/>
          </a:p>
        </p:txBody>
      </p:sp>
      <p:pic>
        <p:nvPicPr>
          <p:cNvPr id="11268" name="Picture 4" descr="LRN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667000"/>
            <a:ext cx="303212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92139"/>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47" name="Rectangle 7">
            <a:extLst>
              <a:ext uri="{FF2B5EF4-FFF2-40B4-BE49-F238E27FC236}">
                <a16:creationId xmlns:a16="http://schemas.microsoft.com/office/drawing/2014/main" id="{CD98411B-CFD4-4DE8-A030-083738C39427}"/>
              </a:ext>
            </a:extLst>
          </p:cNvPr>
          <p:cNvSpPr>
            <a:spLocks noGrp="1" noChangeArrowheads="1"/>
          </p:cNvSpPr>
          <p:nvPr>
            <p:ph type="title"/>
          </p:nvPr>
        </p:nvSpPr>
        <p:spPr>
          <a:xfrm>
            <a:off x="914400" y="818284"/>
            <a:ext cx="7596187" cy="661720"/>
          </a:xfrm>
        </p:spPr>
        <p:txBody>
          <a:bodyPr/>
          <a:lstStyle/>
          <a:p>
            <a:pPr algn="l" eaLnBrk="1" hangingPunct="1">
              <a:defRPr/>
            </a:pPr>
            <a:r>
              <a:rPr lang="en-US" dirty="0"/>
              <a:t>The Laboratory Response Network</a:t>
            </a:r>
          </a:p>
        </p:txBody>
      </p:sp>
      <p:sp>
        <p:nvSpPr>
          <p:cNvPr id="10242" name="Rectangle 4">
            <a:extLst>
              <a:ext uri="{FF2B5EF4-FFF2-40B4-BE49-F238E27FC236}">
                <a16:creationId xmlns:a16="http://schemas.microsoft.com/office/drawing/2014/main" id="{67B9F193-31CD-4095-B8DF-7BA1A2E11DC6}"/>
              </a:ext>
            </a:extLst>
          </p:cNvPr>
          <p:cNvSpPr>
            <a:spLocks noGrp="1" noChangeArrowheads="1"/>
          </p:cNvSpPr>
          <p:nvPr>
            <p:ph idx="1"/>
          </p:nvPr>
        </p:nvSpPr>
        <p:spPr>
          <a:xfrm>
            <a:off x="950480" y="1573667"/>
            <a:ext cx="10174720" cy="3390900"/>
          </a:xfrm>
        </p:spPr>
        <p:txBody>
          <a:bodyPr anchor="ctr"/>
          <a:lstStyle/>
          <a:p>
            <a:pPr eaLnBrk="1" hangingPunct="1">
              <a:defRPr/>
            </a:pPr>
            <a:r>
              <a:rPr lang="en-US" dirty="0"/>
              <a:t>Created as part of the government bioterrorism response program</a:t>
            </a:r>
          </a:p>
          <a:p>
            <a:pPr eaLnBrk="1" hangingPunct="1">
              <a:defRPr/>
            </a:pPr>
            <a:r>
              <a:rPr lang="en-US" dirty="0"/>
              <a:t>Interconnected system of laboratories</a:t>
            </a:r>
          </a:p>
          <a:p>
            <a:pPr eaLnBrk="1" hangingPunct="1">
              <a:defRPr/>
            </a:pPr>
            <a:r>
              <a:rPr lang="en-US" dirty="0"/>
              <a:t>Provide standardized testing in response to a terrorism event</a:t>
            </a:r>
          </a:p>
        </p:txBody>
      </p:sp>
      <p:pic>
        <p:nvPicPr>
          <p:cNvPr id="13316" name="Picture 9" descr="CDCLOGO_AG_2COLOR"/>
          <p:cNvPicPr>
            <a:picLocks noChangeAspect="1" noChangeArrowheads="1"/>
          </p:cNvPicPr>
          <p:nvPr/>
        </p:nvPicPr>
        <p:blipFill>
          <a:blip r:embed="rId3">
            <a:extLst>
              <a:ext uri="{28A0092B-C50C-407E-A947-70E740481C1C}">
                <a14:useLocalDpi xmlns:a14="http://schemas.microsoft.com/office/drawing/2010/main" val="0"/>
              </a:ext>
            </a:extLst>
          </a:blip>
          <a:srcRect r="3806"/>
          <a:stretch>
            <a:fillRect/>
          </a:stretch>
        </p:blipFill>
        <p:spPr bwMode="auto">
          <a:xfrm>
            <a:off x="8915400" y="4811909"/>
            <a:ext cx="14446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2" descr="fbi_logo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6927" y="4584134"/>
            <a:ext cx="136207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3" descr="untitl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5316" y="4694610"/>
            <a:ext cx="109855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APHL_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4600" y="4870822"/>
            <a:ext cx="1604962" cy="7461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71048" name="Line 8">
            <a:extLst>
              <a:ext uri="{FF2B5EF4-FFF2-40B4-BE49-F238E27FC236}">
                <a16:creationId xmlns:a16="http://schemas.microsoft.com/office/drawing/2014/main" id="{333E1016-30F6-493B-AC3F-8376127353A1}"/>
              </a:ext>
            </a:extLst>
          </p:cNvPr>
          <p:cNvSpPr>
            <a:spLocks noChangeShapeType="1"/>
          </p:cNvSpPr>
          <p:nvPr/>
        </p:nvSpPr>
        <p:spPr bwMode="auto">
          <a:xfrm>
            <a:off x="2819400" y="514350"/>
            <a:ext cx="0" cy="876300"/>
          </a:xfrm>
          <a:prstGeom prst="line">
            <a:avLst/>
          </a:prstGeom>
          <a:noFill/>
          <a:ln w="9525">
            <a:solidFill>
              <a:srgbClr val="FFFF99"/>
            </a:solidFill>
            <a:round/>
            <a:headEnd/>
            <a:tailEnd/>
          </a:ln>
          <a:effectLst/>
        </p:spPr>
        <p:txBody>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Tree>
    <p:extLst>
      <p:ext uri="{BB962C8B-B14F-4D97-AF65-F5344CB8AC3E}">
        <p14:creationId xmlns:p14="http://schemas.microsoft.com/office/powerpoint/2010/main" val="397233338"/>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C8041AE-BBA1-43F2-9F0A-4BBB4197027F}"/>
              </a:ext>
            </a:extLst>
          </p:cNvPr>
          <p:cNvSpPr>
            <a:spLocks noGrp="1" noChangeArrowheads="1"/>
          </p:cNvSpPr>
          <p:nvPr>
            <p:ph type="title"/>
          </p:nvPr>
        </p:nvSpPr>
        <p:spPr>
          <a:xfrm>
            <a:off x="1066800" y="274638"/>
            <a:ext cx="9658351" cy="1400383"/>
          </a:xfrm>
        </p:spPr>
        <p:txBody>
          <a:bodyPr/>
          <a:lstStyle/>
          <a:p>
            <a:pPr algn="l" eaLnBrk="1" hangingPunct="1">
              <a:defRPr/>
            </a:pPr>
            <a:r>
              <a:rPr lang="en-US" sz="4400" dirty="0"/>
              <a:t>The Laboratory Response Network</a:t>
            </a:r>
          </a:p>
        </p:txBody>
      </p:sp>
      <p:sp>
        <p:nvSpPr>
          <p:cNvPr id="1200130" name="Rectangle 2">
            <a:extLst>
              <a:ext uri="{FF2B5EF4-FFF2-40B4-BE49-F238E27FC236}">
                <a16:creationId xmlns:a16="http://schemas.microsoft.com/office/drawing/2014/main" id="{00DB4560-6AA3-4782-8C3A-3EF2E2B0A5B8}"/>
              </a:ext>
            </a:extLst>
          </p:cNvPr>
          <p:cNvSpPr>
            <a:spLocks noGrp="1" noChangeArrowheads="1"/>
          </p:cNvSpPr>
          <p:nvPr>
            <p:ph idx="1"/>
          </p:nvPr>
        </p:nvSpPr>
        <p:spPr>
          <a:xfrm>
            <a:off x="1692275" y="1524000"/>
            <a:ext cx="8407400" cy="4204228"/>
          </a:xfrm>
        </p:spPr>
        <p:txBody>
          <a:bodyPr anchor="ctr"/>
          <a:lstStyle/>
          <a:p>
            <a:pPr marL="0" indent="0" eaLnBrk="1" hangingPunct="1">
              <a:buNone/>
              <a:defRPr/>
            </a:pPr>
            <a:r>
              <a:rPr lang="en-US" dirty="0"/>
              <a:t>Laboratory network includes:</a:t>
            </a:r>
          </a:p>
          <a:p>
            <a:pPr lvl="2">
              <a:defRPr/>
            </a:pPr>
            <a:r>
              <a:rPr lang="en-US" sz="2800" dirty="0"/>
              <a:t>Clinical</a:t>
            </a:r>
          </a:p>
          <a:p>
            <a:pPr lvl="2">
              <a:defRPr/>
            </a:pPr>
            <a:r>
              <a:rPr lang="en-US" sz="2800" dirty="0"/>
              <a:t>State and local public health</a:t>
            </a:r>
          </a:p>
          <a:p>
            <a:pPr lvl="2">
              <a:defRPr/>
            </a:pPr>
            <a:r>
              <a:rPr lang="en-US" sz="2800" dirty="0"/>
              <a:t>Veterinary</a:t>
            </a:r>
          </a:p>
          <a:p>
            <a:pPr lvl="2">
              <a:defRPr/>
            </a:pPr>
            <a:r>
              <a:rPr lang="en-US" sz="2800" dirty="0"/>
              <a:t>Selected federal</a:t>
            </a:r>
            <a:r>
              <a:rPr lang="en-US" sz="2800" i="1" dirty="0">
                <a:solidFill>
                  <a:srgbClr val="FFFF66"/>
                </a:solidFill>
                <a:latin typeface="+mj-lt"/>
                <a:ea typeface="+mj-ea"/>
                <a:cs typeface="+mj-cs"/>
              </a:rPr>
              <a:t> </a:t>
            </a:r>
          </a:p>
          <a:p>
            <a:pPr lvl="2">
              <a:defRPr/>
            </a:pPr>
            <a:r>
              <a:rPr lang="en-US" sz="2800" dirty="0"/>
              <a:t>Food testing and environmental </a:t>
            </a:r>
          </a:p>
          <a:p>
            <a:pPr lvl="2">
              <a:defRPr/>
            </a:pPr>
            <a:r>
              <a:rPr lang="en-US" sz="2800" dirty="0"/>
              <a:t>Military </a:t>
            </a:r>
            <a:endParaRPr lang="en-US" dirty="0"/>
          </a:p>
          <a:p>
            <a:pPr lvl="2">
              <a:defRPr/>
            </a:pPr>
            <a:r>
              <a:rPr lang="en-US" sz="2800" dirty="0"/>
              <a:t>International </a:t>
            </a:r>
          </a:p>
        </p:txBody>
      </p:sp>
      <p:sp>
        <p:nvSpPr>
          <p:cNvPr id="1200132" name="Line 4">
            <a:extLst>
              <a:ext uri="{FF2B5EF4-FFF2-40B4-BE49-F238E27FC236}">
                <a16:creationId xmlns:a16="http://schemas.microsoft.com/office/drawing/2014/main" id="{6C604934-5D79-43BD-86AB-5C98685AE959}"/>
              </a:ext>
            </a:extLst>
          </p:cNvPr>
          <p:cNvSpPr>
            <a:spLocks noChangeShapeType="1"/>
          </p:cNvSpPr>
          <p:nvPr/>
        </p:nvSpPr>
        <p:spPr bwMode="auto">
          <a:xfrm>
            <a:off x="2819400" y="514350"/>
            <a:ext cx="0" cy="876300"/>
          </a:xfrm>
          <a:prstGeom prst="line">
            <a:avLst/>
          </a:prstGeom>
          <a:noFill/>
          <a:ln w="9525">
            <a:solidFill>
              <a:srgbClr val="FFFF99"/>
            </a:solidFill>
            <a:round/>
            <a:headEnd/>
            <a:tailEnd/>
          </a:ln>
          <a:effectLst/>
        </p:spPr>
        <p:txBody>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Tree>
    <p:extLst>
      <p:ext uri="{BB962C8B-B14F-4D97-AF65-F5344CB8AC3E}">
        <p14:creationId xmlns:p14="http://schemas.microsoft.com/office/powerpoint/2010/main" val="236813626"/>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1" name="Object 1"/>
          <p:cNvGraphicFramePr>
            <a:graphicFrameLocks noChangeAspect="1"/>
          </p:cNvGraphicFramePr>
          <p:nvPr/>
        </p:nvGraphicFramePr>
        <p:xfrm>
          <a:off x="952500" y="-28575"/>
          <a:ext cx="10287000" cy="6986588"/>
        </p:xfrm>
        <a:graphic>
          <a:graphicData uri="http://schemas.openxmlformats.org/presentationml/2006/ole">
            <mc:AlternateContent xmlns:mc="http://schemas.openxmlformats.org/markup-compatibility/2006">
              <mc:Choice xmlns:v="urn:schemas-microsoft-com:vml" Requires="v">
                <p:oleObj spid="_x0000_s1031" name="Acrobat Document" r:id="rId4" imgW="18887872" imgH="12953910" progId="AcroExch.Document.11">
                  <p:embed/>
                </p:oleObj>
              </mc:Choice>
              <mc:Fallback>
                <p:oleObj name="Acrobat Document" r:id="rId4" imgW="18887872" imgH="12953910" progId="AcroExch.Document.11">
                  <p:embed/>
                  <p:pic>
                    <p:nvPicPr>
                      <p:cNvPr id="17411"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0" y="-28575"/>
                        <a:ext cx="10287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762482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Map showing locations of LRN-member laboratories across the 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24535"/>
            <a:ext cx="8850314" cy="6112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571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7093" name="AutoShape 5">
            <a:extLst>
              <a:ext uri="{FF2B5EF4-FFF2-40B4-BE49-F238E27FC236}">
                <a16:creationId xmlns:a16="http://schemas.microsoft.com/office/drawing/2014/main" id="{7CED7911-96E8-4E5F-B83A-CDE554E56507}"/>
              </a:ext>
            </a:extLst>
          </p:cNvPr>
          <p:cNvSpPr>
            <a:spLocks noChangeArrowheads="1"/>
          </p:cNvSpPr>
          <p:nvPr/>
        </p:nvSpPr>
        <p:spPr bwMode="auto">
          <a:xfrm>
            <a:off x="3896879" y="1646238"/>
            <a:ext cx="2000250" cy="1428750"/>
          </a:xfrm>
          <a:prstGeom prst="triangle">
            <a:avLst>
              <a:gd name="adj" fmla="val 50000"/>
            </a:avLst>
          </a:prstGeom>
          <a:gradFill rotWithShape="1">
            <a:gsLst>
              <a:gs pos="0">
                <a:srgbClr val="FFFFFF"/>
              </a:gs>
              <a:gs pos="100000">
                <a:srgbClr val="FFFFFF">
                  <a:gamma/>
                  <a:shade val="46275"/>
                  <a:invGamma/>
                </a:srgbClr>
              </a:gs>
            </a:gsLst>
            <a:lin ang="5400000" scaled="1"/>
          </a:gradFill>
          <a:ln w="9525" algn="ctr">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lIns="0" rIns="0" anchor="ctr">
            <a:flatTx/>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1497094" name="AutoShape 6">
            <a:extLst>
              <a:ext uri="{FF2B5EF4-FFF2-40B4-BE49-F238E27FC236}">
                <a16:creationId xmlns:a16="http://schemas.microsoft.com/office/drawing/2014/main" id="{7E57ABEF-6DAB-49A2-986E-1A59FC305FCF}"/>
              </a:ext>
            </a:extLst>
          </p:cNvPr>
          <p:cNvSpPr>
            <a:spLocks noChangeArrowheads="1"/>
          </p:cNvSpPr>
          <p:nvPr/>
        </p:nvSpPr>
        <p:spPr bwMode="auto">
          <a:xfrm rot="10800000">
            <a:off x="3051535" y="3290094"/>
            <a:ext cx="3690938" cy="1162050"/>
          </a:xfrm>
          <a:custGeom>
            <a:avLst/>
            <a:gdLst>
              <a:gd name="G0" fmla="+- 4477 0 0"/>
              <a:gd name="G1" fmla="+- 21600 0 4477"/>
              <a:gd name="G2" fmla="*/ 4477 1 2"/>
              <a:gd name="G3" fmla="+- 21600 0 G2"/>
              <a:gd name="G4" fmla="+/ 4477 21600 2"/>
              <a:gd name="G5" fmla="+/ G1 0 2"/>
              <a:gd name="G6" fmla="*/ 21600 21600 4477"/>
              <a:gd name="G7" fmla="*/ G6 1 2"/>
              <a:gd name="G8" fmla="+- 21600 0 G7"/>
              <a:gd name="G9" fmla="*/ 21600 1 2"/>
              <a:gd name="G10" fmla="+- 4477 0 G9"/>
              <a:gd name="G11" fmla="?: G10 G8 0"/>
              <a:gd name="G12" fmla="?: G10 G7 21600"/>
              <a:gd name="T0" fmla="*/ 19361 w 21600"/>
              <a:gd name="T1" fmla="*/ 10800 h 21600"/>
              <a:gd name="T2" fmla="*/ 10800 w 21600"/>
              <a:gd name="T3" fmla="*/ 21600 h 21600"/>
              <a:gd name="T4" fmla="*/ 2239 w 21600"/>
              <a:gd name="T5" fmla="*/ 10800 h 21600"/>
              <a:gd name="T6" fmla="*/ 10800 w 21600"/>
              <a:gd name="T7" fmla="*/ 0 h 21600"/>
              <a:gd name="T8" fmla="*/ 4039 w 21600"/>
              <a:gd name="T9" fmla="*/ 4039 h 21600"/>
              <a:gd name="T10" fmla="*/ 17561 w 21600"/>
              <a:gd name="T11" fmla="*/ 17561 h 21600"/>
            </a:gdLst>
            <a:ahLst/>
            <a:cxnLst>
              <a:cxn ang="0">
                <a:pos x="T0" y="T1"/>
              </a:cxn>
              <a:cxn ang="0">
                <a:pos x="T2" y="T3"/>
              </a:cxn>
              <a:cxn ang="0">
                <a:pos x="T4" y="T5"/>
              </a:cxn>
              <a:cxn ang="0">
                <a:pos x="T6" y="T7"/>
              </a:cxn>
            </a:cxnLst>
            <a:rect l="T8" t="T9" r="T10" b="T11"/>
            <a:pathLst>
              <a:path w="21600" h="21600">
                <a:moveTo>
                  <a:pt x="0" y="0"/>
                </a:moveTo>
                <a:lnTo>
                  <a:pt x="4477" y="21600"/>
                </a:lnTo>
                <a:lnTo>
                  <a:pt x="17123" y="21600"/>
                </a:lnTo>
                <a:lnTo>
                  <a:pt x="21600" y="0"/>
                </a:lnTo>
                <a:close/>
              </a:path>
            </a:pathLst>
          </a:custGeom>
          <a:gradFill rotWithShape="1">
            <a:gsLst>
              <a:gs pos="0">
                <a:srgbClr val="FFFFFF"/>
              </a:gs>
              <a:gs pos="100000">
                <a:srgbClr val="FFFFFF">
                  <a:gamma/>
                  <a:shade val="46275"/>
                  <a:invGamma/>
                </a:srgbClr>
              </a:gs>
            </a:gsLst>
            <a:lin ang="5400000" scaled="1"/>
          </a:gradFill>
          <a:ln w="9525" algn="ctr">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lIns="0" rIns="0" anchor="ctr">
            <a:flatTx/>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1497095" name="AutoShape 7">
            <a:extLst>
              <a:ext uri="{FF2B5EF4-FFF2-40B4-BE49-F238E27FC236}">
                <a16:creationId xmlns:a16="http://schemas.microsoft.com/office/drawing/2014/main" id="{FA18A9C7-D233-475F-B511-CCF64D55BC80}"/>
              </a:ext>
            </a:extLst>
          </p:cNvPr>
          <p:cNvSpPr>
            <a:spLocks noChangeArrowheads="1"/>
          </p:cNvSpPr>
          <p:nvPr/>
        </p:nvSpPr>
        <p:spPr bwMode="auto">
          <a:xfrm rot="10800000">
            <a:off x="2041884" y="4714875"/>
            <a:ext cx="5710238" cy="1276350"/>
          </a:xfrm>
          <a:custGeom>
            <a:avLst/>
            <a:gdLst>
              <a:gd name="G0" fmla="+- 3158 0 0"/>
              <a:gd name="G1" fmla="+- 21600 0 3158"/>
              <a:gd name="G2" fmla="*/ 3158 1 2"/>
              <a:gd name="G3" fmla="+- 21600 0 G2"/>
              <a:gd name="G4" fmla="+/ 3158 21600 2"/>
              <a:gd name="G5" fmla="+/ G1 0 2"/>
              <a:gd name="G6" fmla="*/ 21600 21600 3158"/>
              <a:gd name="G7" fmla="*/ G6 1 2"/>
              <a:gd name="G8" fmla="+- 21600 0 G7"/>
              <a:gd name="G9" fmla="*/ 21600 1 2"/>
              <a:gd name="G10" fmla="+- 3158 0 G9"/>
              <a:gd name="G11" fmla="?: G10 G8 0"/>
              <a:gd name="G12" fmla="?: G10 G7 21600"/>
              <a:gd name="T0" fmla="*/ 20021 w 21600"/>
              <a:gd name="T1" fmla="*/ 10800 h 21600"/>
              <a:gd name="T2" fmla="*/ 10800 w 21600"/>
              <a:gd name="T3" fmla="*/ 21600 h 21600"/>
              <a:gd name="T4" fmla="*/ 1579 w 21600"/>
              <a:gd name="T5" fmla="*/ 10800 h 21600"/>
              <a:gd name="T6" fmla="*/ 10800 w 21600"/>
              <a:gd name="T7" fmla="*/ 0 h 21600"/>
              <a:gd name="T8" fmla="*/ 3379 w 21600"/>
              <a:gd name="T9" fmla="*/ 3379 h 21600"/>
              <a:gd name="T10" fmla="*/ 18221 w 21600"/>
              <a:gd name="T11" fmla="*/ 18221 h 21600"/>
            </a:gdLst>
            <a:ahLst/>
            <a:cxnLst>
              <a:cxn ang="0">
                <a:pos x="T0" y="T1"/>
              </a:cxn>
              <a:cxn ang="0">
                <a:pos x="T2" y="T3"/>
              </a:cxn>
              <a:cxn ang="0">
                <a:pos x="T4" y="T5"/>
              </a:cxn>
              <a:cxn ang="0">
                <a:pos x="T6" y="T7"/>
              </a:cxn>
            </a:cxnLst>
            <a:rect l="T8" t="T9" r="T10" b="T11"/>
            <a:pathLst>
              <a:path w="21600" h="21600">
                <a:moveTo>
                  <a:pt x="0" y="0"/>
                </a:moveTo>
                <a:lnTo>
                  <a:pt x="3158" y="21600"/>
                </a:lnTo>
                <a:lnTo>
                  <a:pt x="18442" y="21600"/>
                </a:lnTo>
                <a:lnTo>
                  <a:pt x="21600" y="0"/>
                </a:lnTo>
                <a:close/>
              </a:path>
            </a:pathLst>
          </a:custGeom>
          <a:gradFill rotWithShape="1">
            <a:gsLst>
              <a:gs pos="0">
                <a:srgbClr val="FFFFFF"/>
              </a:gs>
              <a:gs pos="100000">
                <a:srgbClr val="FFFFFF">
                  <a:gamma/>
                  <a:shade val="46275"/>
                  <a:invGamma/>
                </a:srgbClr>
              </a:gs>
            </a:gsLst>
            <a:lin ang="5400000" scaled="1"/>
          </a:gradFill>
          <a:ln w="9525" algn="ctr">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lIns="0" rIns="0" anchor="ctr">
            <a:flatTx/>
          </a:bodyP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sp>
        <p:nvSpPr>
          <p:cNvPr id="1497096" name="Text Box 8">
            <a:extLst>
              <a:ext uri="{FF2B5EF4-FFF2-40B4-BE49-F238E27FC236}">
                <a16:creationId xmlns:a16="http://schemas.microsoft.com/office/drawing/2014/main" id="{A534FCCA-0E19-4141-A28A-54EEA432AA3F}"/>
              </a:ext>
            </a:extLst>
          </p:cNvPr>
          <p:cNvSpPr txBox="1">
            <a:spLocks noChangeArrowheads="1"/>
          </p:cNvSpPr>
          <p:nvPr/>
        </p:nvSpPr>
        <p:spPr bwMode="auto">
          <a:xfrm>
            <a:off x="5638800" y="1691913"/>
            <a:ext cx="5562600" cy="800100"/>
          </a:xfrm>
          <a:prstGeom prst="rect">
            <a:avLst/>
          </a:prstGeom>
          <a:noFill/>
          <a:ln w="9525" algn="ctr">
            <a:noFill/>
            <a:miter lim="800000"/>
            <a:headEnd/>
            <a:tailEnd/>
          </a:ln>
          <a:effectLst/>
        </p:spPr>
        <p:txBody>
          <a:bodyPr wrap="none" lIns="0" rIns="0">
            <a:flatTx/>
          </a:bodyPr>
          <a:lstStyle/>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National Laboratories </a:t>
            </a:r>
          </a:p>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(definitive characterization)</a:t>
            </a:r>
          </a:p>
        </p:txBody>
      </p:sp>
      <p:sp>
        <p:nvSpPr>
          <p:cNvPr id="1497097" name="Text Box 9">
            <a:extLst>
              <a:ext uri="{FF2B5EF4-FFF2-40B4-BE49-F238E27FC236}">
                <a16:creationId xmlns:a16="http://schemas.microsoft.com/office/drawing/2014/main" id="{A6C7625C-20E2-426D-BC29-37617662CE13}"/>
              </a:ext>
            </a:extLst>
          </p:cNvPr>
          <p:cNvSpPr txBox="1">
            <a:spLocks noChangeArrowheads="1"/>
          </p:cNvSpPr>
          <p:nvPr/>
        </p:nvSpPr>
        <p:spPr bwMode="auto">
          <a:xfrm>
            <a:off x="6553200" y="3187735"/>
            <a:ext cx="5562600" cy="800100"/>
          </a:xfrm>
          <a:prstGeom prst="rect">
            <a:avLst/>
          </a:prstGeom>
          <a:noFill/>
          <a:ln w="9525" algn="ctr">
            <a:noFill/>
            <a:miter lim="800000"/>
            <a:headEnd/>
            <a:tailEnd/>
          </a:ln>
          <a:effectLst/>
        </p:spPr>
        <p:txBody>
          <a:bodyPr wrap="none" lIns="0" rIns="0">
            <a:flatTx/>
          </a:bodyPr>
          <a:lstStyle/>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Reference Laboratories </a:t>
            </a:r>
          </a:p>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(confirmatory testing)</a:t>
            </a:r>
          </a:p>
        </p:txBody>
      </p:sp>
      <p:sp>
        <p:nvSpPr>
          <p:cNvPr id="1497098" name="Text Box 10">
            <a:extLst>
              <a:ext uri="{FF2B5EF4-FFF2-40B4-BE49-F238E27FC236}">
                <a16:creationId xmlns:a16="http://schemas.microsoft.com/office/drawing/2014/main" id="{327FE101-F5BB-4917-BD51-74C0C817D5EB}"/>
              </a:ext>
            </a:extLst>
          </p:cNvPr>
          <p:cNvSpPr txBox="1">
            <a:spLocks noChangeArrowheads="1"/>
          </p:cNvSpPr>
          <p:nvPr/>
        </p:nvSpPr>
        <p:spPr bwMode="auto">
          <a:xfrm>
            <a:off x="7315200" y="4683557"/>
            <a:ext cx="5562600" cy="952500"/>
          </a:xfrm>
          <a:prstGeom prst="rect">
            <a:avLst/>
          </a:prstGeom>
          <a:noFill/>
          <a:ln w="9525" algn="ctr">
            <a:noFill/>
            <a:miter lim="800000"/>
            <a:headEnd/>
            <a:tailEnd/>
          </a:ln>
          <a:effectLst/>
        </p:spPr>
        <p:txBody>
          <a:bodyPr wrap="none" lIns="0" rIns="0">
            <a:flatTx/>
          </a:bodyPr>
          <a:lstStyle/>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Sentinel Laboratories </a:t>
            </a:r>
          </a:p>
          <a:p>
            <a:pPr marL="1143000" indent="-228600" eaLnBrk="0" fontAlgn="base" hangingPunct="0">
              <a:spcAft>
                <a:spcPct val="0"/>
              </a:spcAft>
              <a:defRPr/>
            </a:pPr>
            <a:r>
              <a:rPr lang="en-US" sz="2400" b="1" dirty="0">
                <a:latin typeface="Gill Sans MT" panose="020B0502020104020203" pitchFamily="34" charset="0"/>
                <a:cs typeface="Arial" panose="020B0604020202020204" pitchFamily="34" charset="0"/>
              </a:rPr>
              <a:t>(recognize, rule out, refer)</a:t>
            </a:r>
          </a:p>
        </p:txBody>
      </p:sp>
      <p:sp>
        <p:nvSpPr>
          <p:cNvPr id="13" name="Rectangle 7">
            <a:extLst>
              <a:ext uri="{FF2B5EF4-FFF2-40B4-BE49-F238E27FC236}">
                <a16:creationId xmlns:a16="http://schemas.microsoft.com/office/drawing/2014/main" id="{D124DF72-7916-4726-9CDD-1F2734E3F613}"/>
              </a:ext>
            </a:extLst>
          </p:cNvPr>
          <p:cNvSpPr>
            <a:spLocks noGrp="1" noChangeArrowheads="1"/>
          </p:cNvSpPr>
          <p:nvPr>
            <p:ph type="title"/>
          </p:nvPr>
        </p:nvSpPr>
        <p:spPr>
          <a:xfrm>
            <a:off x="762000" y="388417"/>
            <a:ext cx="7596187" cy="661720"/>
          </a:xfrm>
        </p:spPr>
        <p:txBody>
          <a:bodyPr/>
          <a:lstStyle/>
          <a:p>
            <a:pPr algn="l" eaLnBrk="1" hangingPunct="1">
              <a:defRPr/>
            </a:pPr>
            <a:r>
              <a:rPr lang="en-US" dirty="0"/>
              <a:t>The Laboratory Response Network</a:t>
            </a:r>
          </a:p>
        </p:txBody>
      </p:sp>
    </p:spTree>
    <p:extLst>
      <p:ext uri="{BB962C8B-B14F-4D97-AF65-F5344CB8AC3E}">
        <p14:creationId xmlns:p14="http://schemas.microsoft.com/office/powerpoint/2010/main" val="3323827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97098"/>
                                        </p:tgtEl>
                                        <p:attrNameLst>
                                          <p:attrName>style.visibility</p:attrName>
                                        </p:attrNameLst>
                                      </p:cBhvr>
                                      <p:to>
                                        <p:strVal val="visible"/>
                                      </p:to>
                                    </p:set>
                                    <p:anim calcmode="lin" valueType="num">
                                      <p:cBhvr additive="base">
                                        <p:cTn id="7" dur="500" fill="hold"/>
                                        <p:tgtEl>
                                          <p:spTgt spid="1497098"/>
                                        </p:tgtEl>
                                        <p:attrNameLst>
                                          <p:attrName>ppt_x</p:attrName>
                                        </p:attrNameLst>
                                      </p:cBhvr>
                                      <p:tavLst>
                                        <p:tav tm="0">
                                          <p:val>
                                            <p:strVal val="0-#ppt_w/2"/>
                                          </p:val>
                                        </p:tav>
                                        <p:tav tm="100000">
                                          <p:val>
                                            <p:strVal val="#ppt_x"/>
                                          </p:val>
                                        </p:tav>
                                      </p:tavLst>
                                    </p:anim>
                                    <p:anim calcmode="lin" valueType="num">
                                      <p:cBhvr additive="base">
                                        <p:cTn id="8" dur="500" fill="hold"/>
                                        <p:tgtEl>
                                          <p:spTgt spid="14970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97097"/>
                                        </p:tgtEl>
                                        <p:attrNameLst>
                                          <p:attrName>style.visibility</p:attrName>
                                        </p:attrNameLst>
                                      </p:cBhvr>
                                      <p:to>
                                        <p:strVal val="visible"/>
                                      </p:to>
                                    </p:set>
                                    <p:anim calcmode="lin" valueType="num">
                                      <p:cBhvr additive="base">
                                        <p:cTn id="12" dur="500" fill="hold"/>
                                        <p:tgtEl>
                                          <p:spTgt spid="1497097"/>
                                        </p:tgtEl>
                                        <p:attrNameLst>
                                          <p:attrName>ppt_x</p:attrName>
                                        </p:attrNameLst>
                                      </p:cBhvr>
                                      <p:tavLst>
                                        <p:tav tm="0">
                                          <p:val>
                                            <p:strVal val="0-#ppt_w/2"/>
                                          </p:val>
                                        </p:tav>
                                        <p:tav tm="100000">
                                          <p:val>
                                            <p:strVal val="#ppt_x"/>
                                          </p:val>
                                        </p:tav>
                                      </p:tavLst>
                                    </p:anim>
                                    <p:anim calcmode="lin" valueType="num">
                                      <p:cBhvr additive="base">
                                        <p:cTn id="13" dur="500" fill="hold"/>
                                        <p:tgtEl>
                                          <p:spTgt spid="149709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497096"/>
                                        </p:tgtEl>
                                        <p:attrNameLst>
                                          <p:attrName>style.visibility</p:attrName>
                                        </p:attrNameLst>
                                      </p:cBhvr>
                                      <p:to>
                                        <p:strVal val="visible"/>
                                      </p:to>
                                    </p:set>
                                    <p:anim calcmode="lin" valueType="num">
                                      <p:cBhvr additive="base">
                                        <p:cTn id="17" dur="500" fill="hold"/>
                                        <p:tgtEl>
                                          <p:spTgt spid="1497096"/>
                                        </p:tgtEl>
                                        <p:attrNameLst>
                                          <p:attrName>ppt_x</p:attrName>
                                        </p:attrNameLst>
                                      </p:cBhvr>
                                      <p:tavLst>
                                        <p:tav tm="0">
                                          <p:val>
                                            <p:strVal val="0-#ppt_w/2"/>
                                          </p:val>
                                        </p:tav>
                                        <p:tav tm="100000">
                                          <p:val>
                                            <p:strVal val="#ppt_x"/>
                                          </p:val>
                                        </p:tav>
                                      </p:tavLst>
                                    </p:anim>
                                    <p:anim calcmode="lin" valueType="num">
                                      <p:cBhvr additive="base">
                                        <p:cTn id="18" dur="500" fill="hold"/>
                                        <p:tgtEl>
                                          <p:spTgt spid="14970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7096" grpId="0"/>
      <p:bldP spid="1497097" grpId="0"/>
      <p:bldP spid="149709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F523B87-DD33-421D-8D6F-F7305BC7F70A}"/>
              </a:ext>
            </a:extLst>
          </p:cNvPr>
          <p:cNvSpPr>
            <a:spLocks noGrp="1" noChangeArrowheads="1"/>
          </p:cNvSpPr>
          <p:nvPr>
            <p:ph type="title"/>
          </p:nvPr>
        </p:nvSpPr>
        <p:spPr>
          <a:xfrm>
            <a:off x="990600" y="304800"/>
            <a:ext cx="7596187" cy="661720"/>
          </a:xfrm>
        </p:spPr>
        <p:txBody>
          <a:bodyPr/>
          <a:lstStyle/>
          <a:p>
            <a:pPr algn="l" eaLnBrk="1" hangingPunct="1">
              <a:defRPr/>
            </a:pPr>
            <a:r>
              <a:rPr lang="en-US" dirty="0" smtClean="0"/>
              <a:t>Sentinel Laboratory Definition</a:t>
            </a:r>
            <a:endParaRPr lang="en-US" dirty="0"/>
          </a:p>
        </p:txBody>
      </p:sp>
      <p:sp>
        <p:nvSpPr>
          <p:cNvPr id="17411" name="Rectangle 3">
            <a:extLst>
              <a:ext uri="{FF2B5EF4-FFF2-40B4-BE49-F238E27FC236}">
                <a16:creationId xmlns:a16="http://schemas.microsoft.com/office/drawing/2014/main" id="{62D35B67-4EDB-4A25-B5D4-2F5F6DA74E25}"/>
              </a:ext>
            </a:extLst>
          </p:cNvPr>
          <p:cNvSpPr>
            <a:spLocks noGrp="1" noChangeArrowheads="1"/>
          </p:cNvSpPr>
          <p:nvPr>
            <p:ph idx="1"/>
          </p:nvPr>
        </p:nvSpPr>
        <p:spPr>
          <a:xfrm>
            <a:off x="762000" y="1066800"/>
            <a:ext cx="10668000" cy="5096780"/>
          </a:xfrm>
        </p:spPr>
        <p:txBody>
          <a:bodyPr/>
          <a:lstStyle/>
          <a:p>
            <a:pPr eaLnBrk="1" hangingPunct="1">
              <a:lnSpc>
                <a:spcPct val="90000"/>
              </a:lnSpc>
              <a:buFont typeface="Wingdings" panose="05000000000000000000" pitchFamily="2" charset="2"/>
              <a:buNone/>
              <a:defRPr/>
            </a:pPr>
            <a:r>
              <a:rPr lang="en-US" sz="2000" dirty="0"/>
              <a:t>	A Sentinel Clinical Laboratory is formally defined as a laboratory that is “certified to perform high complexity testing under the Clinical Laboratory Improvement Amendments of 1988 (CLIA) by the Centers for Medicare &amp; Medicaid Services (CMS) for the applicable Microbiology specialty, or the laboratory is a Department of Defense (DoD) Laboratory certified under the DoD Clinical Laboratory Improvement Program (CLIP), or the laboratory is a veterinary medical diagnostic laboratory that is fully accredited by the American Association of Veterinary Laboratory Diagnosticians (AAVLD). Laboratory in-house testing includes Gram stains and at least one of the following: lower respiratory tract, wound or blood cultures. </a:t>
            </a:r>
            <a:endParaRPr lang="en-US" sz="2000" dirty="0" smtClean="0"/>
          </a:p>
          <a:p>
            <a:pPr eaLnBrk="1" hangingPunct="1">
              <a:lnSpc>
                <a:spcPct val="90000"/>
              </a:lnSpc>
              <a:buFont typeface="Wingdings" panose="05000000000000000000" pitchFamily="2" charset="2"/>
              <a:buNone/>
              <a:defRPr/>
            </a:pPr>
            <a:endParaRPr lang="en-US" sz="2000" dirty="0"/>
          </a:p>
          <a:p>
            <a:pPr eaLnBrk="1" hangingPunct="1">
              <a:lnSpc>
                <a:spcPct val="90000"/>
              </a:lnSpc>
              <a:buFont typeface="Wingdings" panose="05000000000000000000" pitchFamily="2" charset="2"/>
              <a:buNone/>
              <a:defRPr/>
            </a:pPr>
            <a:r>
              <a:rPr lang="en-US" sz="2000" i="1" dirty="0"/>
              <a:t>Note: If the laboratory does not fully meet the definition above, all clinical laboratories should still act in accordance to the full list of items in the Responsibilities of the Sentinel Clinical Laboratory section below, as it applies to their facility.” </a:t>
            </a:r>
          </a:p>
          <a:p>
            <a:pPr eaLnBrk="1" hangingPunct="1">
              <a:lnSpc>
                <a:spcPct val="90000"/>
              </a:lnSpc>
              <a:buFont typeface="Wingdings" panose="05000000000000000000" pitchFamily="2" charset="2"/>
              <a:buNone/>
              <a:defRPr/>
            </a:pPr>
            <a:endParaRPr lang="en-US" sz="2000" dirty="0"/>
          </a:p>
          <a:p>
            <a:pPr eaLnBrk="1" hangingPunct="1">
              <a:lnSpc>
                <a:spcPct val="90000"/>
              </a:lnSpc>
              <a:buFont typeface="Arial" pitchFamily="34" charset="0"/>
              <a:buChar char="•"/>
              <a:defRPr/>
            </a:pPr>
            <a:endParaRPr lang="en-US" sz="2400" u="sng" dirty="0"/>
          </a:p>
          <a:p>
            <a:pPr lvl="1" eaLnBrk="1" hangingPunct="1">
              <a:lnSpc>
                <a:spcPct val="90000"/>
              </a:lnSpc>
              <a:buFont typeface="Arial" pitchFamily="34" charset="0"/>
              <a:buChar char="•"/>
              <a:defRPr/>
            </a:pPr>
            <a:endParaRPr lang="en-US" sz="2400" dirty="0"/>
          </a:p>
          <a:p>
            <a:pPr lvl="1" eaLnBrk="1" hangingPunct="1">
              <a:lnSpc>
                <a:spcPct val="90000"/>
              </a:lnSpc>
              <a:defRPr/>
            </a:pPr>
            <a:endParaRPr lang="en-US" sz="2400" dirty="0"/>
          </a:p>
        </p:txBody>
      </p:sp>
    </p:spTree>
    <p:extLst>
      <p:ext uri="{BB962C8B-B14F-4D97-AF65-F5344CB8AC3E}">
        <p14:creationId xmlns:p14="http://schemas.microsoft.com/office/powerpoint/2010/main" val="2064986027"/>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mso-contentType ?>
<FormTemplates xmlns="http://schemas.microsoft.com/sharepoint/v3/contenttype/forms">
  <Display>DocumentLibraryForm</Display>
  <Edit>DocumentLibraryForm</Edit>
  <New>DocumentLibraryForm</New>
</FormTemplates>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10.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11.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12.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13.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14.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15.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16.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17.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18.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19.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2.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20.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21.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22.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23.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24.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25.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26.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27.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28.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29.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3.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0.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31.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32.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3.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34.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35.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36.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37.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38.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39.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4.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40.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41.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42.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43.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44.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45.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6.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47.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48.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49.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5.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50.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51.xml><?xml version="1.0" encoding="utf-8"?>
<ds:datastoreItem xmlns:ds="http://schemas.openxmlformats.org/officeDocument/2006/customXml" ds:itemID="{5677317C-AD1F-4189-AEA8-A73B58BFAB29}">
  <ds:schemaRefs>
    <ds:schemaRef ds:uri="5af08be3-da31-4ed0-bd15-c2f68cc2902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52.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53.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54.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55.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56.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6.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7.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8.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9.xml><?xml version="1.0" encoding="utf-8"?>
<ds:datastoreItem xmlns:ds="http://schemas.openxmlformats.org/officeDocument/2006/customXml" ds:itemID="{196FA939-82E4-432E-A989-B60D1079997C}">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203</TotalTime>
  <Words>1957</Words>
  <Application>Microsoft Office PowerPoint</Application>
  <PresentationFormat>Widescreen</PresentationFormat>
  <Paragraphs>167</Paragraphs>
  <Slides>19</Slides>
  <Notes>18</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2" baseType="lpstr">
      <vt:lpstr>Arial</vt:lpstr>
      <vt:lpstr>Arial Unicode MS</vt:lpstr>
      <vt:lpstr>Book Antiqua</vt:lpstr>
      <vt:lpstr>Calibri</vt:lpstr>
      <vt:lpstr>Franklin Gothic Demi</vt:lpstr>
      <vt:lpstr>Franklin Gothic Medium</vt:lpstr>
      <vt:lpstr>Gill Sans MT</vt:lpstr>
      <vt:lpstr>Lucida Sans Unicode</vt:lpstr>
      <vt:lpstr>Times New Roman</vt:lpstr>
      <vt:lpstr>Wingdings</vt:lpstr>
      <vt:lpstr>APHL_PPTTemp_120814</vt:lpstr>
      <vt:lpstr>1_Office Theme</vt:lpstr>
      <vt:lpstr>Acrobat Document</vt:lpstr>
      <vt:lpstr>Agents of Bioterrorism</vt:lpstr>
      <vt:lpstr>PowerPoint Presentation</vt:lpstr>
      <vt:lpstr>The Laboratory Response Network (LRN)</vt:lpstr>
      <vt:lpstr>The Laboratory Response Network</vt:lpstr>
      <vt:lpstr>The Laboratory Response Network</vt:lpstr>
      <vt:lpstr>PowerPoint Presentation</vt:lpstr>
      <vt:lpstr>PowerPoint Presentation</vt:lpstr>
      <vt:lpstr>The Laboratory Response Network</vt:lpstr>
      <vt:lpstr>Sentinel Laboratory Definition</vt:lpstr>
      <vt:lpstr>LRN Reference Laboratories</vt:lpstr>
      <vt:lpstr>LRN Reference Laboratories</vt:lpstr>
      <vt:lpstr>LRN National Laboratories</vt:lpstr>
      <vt:lpstr>LRN Agent Categories</vt:lpstr>
      <vt:lpstr>PowerPoint Presentation</vt:lpstr>
      <vt:lpstr>Important Links</vt:lpstr>
      <vt:lpstr>The Laboratory Response Network -- Chemical</vt:lpstr>
      <vt:lpstr>Sentinel Laboratory Protocols</vt:lpstr>
      <vt:lpstr>PowerPoint Presentation</vt:lpstr>
      <vt:lpstr>Clinical Laboratory Preparedness and Response Guide</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13</cp:revision>
  <cp:lastPrinted>2014-11-25T16:01:43Z</cp:lastPrinted>
  <dcterms:created xsi:type="dcterms:W3CDTF">2019-05-14T14:22:52Z</dcterms:created>
  <dcterms:modified xsi:type="dcterms:W3CDTF">2020-07-27T17:02:37Z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