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1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28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8" r:id="rId3"/>
    <p:sldMasterId id="2147483665" r:id="rId4"/>
  </p:sldMasterIdLst>
  <p:notesMasterIdLst>
    <p:notesMasterId r:id="rId18"/>
  </p:notesMasterIdLst>
  <p:handoutMasterIdLst>
    <p:handoutMasterId r:id="rId19"/>
  </p:handoutMasterIdLst>
  <p:sldIdLst>
    <p:sldId id="271" r:id="rId5"/>
    <p:sldId id="323" r:id="rId6"/>
    <p:sldId id="324" r:id="rId7"/>
    <p:sldId id="334" r:id="rId8"/>
    <p:sldId id="320" r:id="rId9"/>
    <p:sldId id="327" r:id="rId10"/>
    <p:sldId id="328" r:id="rId11"/>
    <p:sldId id="329" r:id="rId12"/>
    <p:sldId id="330" r:id="rId13"/>
    <p:sldId id="331" r:id="rId14"/>
    <p:sldId id="333" r:id="rId15"/>
    <p:sldId id="332" r:id="rId16"/>
    <p:sldId id="309" r:id="rId17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2BE"/>
    <a:srgbClr val="0801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129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ustomXml" Target="../customXml/item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3675C7A-2AB2-464D-BF2F-BC2BF8846E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89F9C4-CF98-488B-A02A-753FDA97CC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A1769A-ABA5-4D6D-8B24-8AD9E34B81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0161C6-09C4-437E-8D1A-5D70284CB9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F742BB8F-0E69-4035-90E5-B208174B2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2536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93439B66-9DB1-45AF-AC0C-1DF8829F62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577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39B66-9DB1-45AF-AC0C-1DF8829F62A2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1D7542-2607-4426-B5F4-8D68550A2CB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03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E648E-3753-4DF0-AD94-C9F030BB08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25943-EDEB-4732-932D-93C9DB4C0A2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078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E648E-3753-4DF0-AD94-C9F030BB08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B96109-C269-481A-9870-051EBABEB52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228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39B66-9DB1-45AF-AC0C-1DF8829F62A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EE0494-CA8B-4548-94C0-8C414E30C17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824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DBD5F-0350-4A4B-B265-C668C30518F6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E90FF7-DB46-48EC-9C1A-910DC88E4E6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26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77F-EBC1-40C4-A9D1-0C6708A4F737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1FEE-B375-42F0-881B-C63B1DDAE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77F-EBC1-40C4-A9D1-0C6708A4F737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1FEE-B375-42F0-881B-C63B1DDAE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77F-EBC1-40C4-A9D1-0C6708A4F737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1FEE-B375-42F0-881B-C63B1DDAE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9814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E29D7-D4A1-42B0-8C75-EC8FEBA9E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9314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F8955-B9B5-46CE-8F40-AE8DEB44B4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185B2A-8FC7-4EE8-834B-8A154FFDFE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FFCBD-9DA7-40B1-86FF-8AD535AAE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158-5BC9-4E90-8C49-22B31B66200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A317D-24B2-4C5A-8C5F-8BE1DFE78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0EBC7-74ED-4576-AE24-C2D2EB8E0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A1E4-9AB6-40FA-9C3B-09DA6A74C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17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B6EC5-87B4-4B1E-8A1E-CE894A5FD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57467-0DBC-4480-9BA3-9A0428B20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69B973-FE8C-4F83-BBB4-D5AE62CAD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158-5BC9-4E90-8C49-22B31B66200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552E6-5EA4-45E4-9A0F-A12F5C3D0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9009A-1632-46C1-BC6B-787A6756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A1E4-9AB6-40FA-9C3B-09DA6A74C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99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681CA-8EA2-4F3E-A393-CA8475EFF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CF09D9-AEFE-4526-B31D-3C40970D6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B9B22-8E5F-43CB-8876-4C8234C01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158-5BC9-4E90-8C49-22B31B66200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8AC8A-861F-4FB8-AA07-1ACC3DD92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9D0DB8-E8E0-4E1C-AD58-12BC49F75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A1E4-9AB6-40FA-9C3B-09DA6A74C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980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5E0FE-9A29-4D95-B92B-40591F05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B0ABE-82C4-42B8-855F-3AD5451C5C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41FF5F-5018-456A-AA4C-25499D8C4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5425E4-E46C-4E3C-A3DC-9912E4DE9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158-5BC9-4E90-8C49-22B31B66200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1FF9F2-880A-4229-86BD-C0447B280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794ABC-8AE8-41F1-AEEF-57DF0674C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A1E4-9AB6-40FA-9C3B-09DA6A74C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105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2B404-034E-4EF2-B70A-DBB009AF9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A031C-6471-4C38-B452-3955DC780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F126D6-A2EC-4AA4-AEEA-BB795B166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748829-5CF8-42CE-90B4-FAAE6EA8E2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AA23B7-AE0E-44A8-9FA8-FD24ECB6C3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C426AE-A53B-4DA1-9E2E-DECD554BB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158-5BC9-4E90-8C49-22B31B66200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FA7897-311B-4447-A287-C118C6AAC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7058BC-B6CB-4501-BDF9-28295EDDE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A1E4-9AB6-40FA-9C3B-09DA6A74C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3062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C99AB-37B6-4C6D-8F57-CB1398372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C82C90-D651-48A2-ACB5-5AF00E114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158-5BC9-4E90-8C49-22B31B66200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4998F8-5B70-48FA-B5B7-4F3B3EAD3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D30389-3F00-4E5F-97F6-6F61F559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A1E4-9AB6-40FA-9C3B-09DA6A74C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288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77F-EBC1-40C4-A9D1-0C6708A4F737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1FEE-B375-42F0-881B-C63B1DDAE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3B804F-155C-45FE-9F7B-B323BBC40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158-5BC9-4E90-8C49-22B31B66200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ACC119-DCA0-475F-8482-2FABAF66E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F2E9D-7323-47DE-8AEE-C68BBAF17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A1E4-9AB6-40FA-9C3B-09DA6A74C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38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3DB45-78F0-4F62-B33B-F720A6AE5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06A84-5025-4113-929E-84F137E6E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82FF7C-FA45-4E3E-98D1-CE995F9C0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4EE17D-E850-45F2-9778-C6DE4DE5D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158-5BC9-4E90-8C49-22B31B66200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8703D9-976F-4F50-97CC-EBB596409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923A6A-FBD8-4D37-AEC2-C8CDA8B8F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A1E4-9AB6-40FA-9C3B-09DA6A74C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32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167F3-40DE-4ACB-A55E-A078C3144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BD4BD0-6337-4452-A08D-F4A1030523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6AB759-0F6A-40BD-AEBD-DE2206B73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9951B9-AC48-4BAC-843A-BCB2948A7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158-5BC9-4E90-8C49-22B31B66200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695BC6-098E-4CDF-8528-5345E76B5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4344C4-96AE-44B0-A38F-5D9F5FD57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A1E4-9AB6-40FA-9C3B-09DA6A74C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854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7417E-AE56-4863-BDE1-618C53633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B9DC68-79C1-4BB0-A5D1-59000C99C2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892F1-28A1-4D77-A0DD-275A37C02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158-5BC9-4E90-8C49-22B31B66200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9F6B7-6593-48E6-A581-25F61CF4D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4D9D1-8F77-4DC7-802E-051806434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A1E4-9AB6-40FA-9C3B-09DA6A74C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159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B606C2-9AE3-483F-90C4-20A20FEA9A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4062B0-1D0A-4B37-B8BF-012C4FF9F1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92A357-09F4-44A2-9392-15B3B2075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4158-5BC9-4E90-8C49-22B31B66200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16A30-A941-4C1F-B153-2C9DEC1C9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AF5F8-BFF4-4B3A-8EFE-68D89A426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5A1E4-9AB6-40FA-9C3B-09DA6A74C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8884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670BB-104D-4C54-BE20-84D341148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322AEB-3E91-438A-970D-74AC2BB06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A3D6E-7835-45B8-A458-5EDED8D8A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FB3C-5141-4A8B-94EB-794E2A275B6F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6887-AD52-4022-96C3-A6FD00DE0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112746-6039-46A1-84EB-48B773E3D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E1BF-D391-4CCD-926B-D70574752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7987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F21CB-94FD-44EB-852F-43F0BEAFE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1F5E9-8639-4B70-BEC3-82300CF25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8A428B-C829-4AA3-94C8-6156EA833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FB3C-5141-4A8B-94EB-794E2A275B6F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7C4508-6C22-42B8-8BEE-30897CCE7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EF6AA-6ADE-4908-BC1E-06A05F31F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E1BF-D391-4CCD-926B-D70574752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20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5AC5C-DD17-486B-98B2-81DC4BFE2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16272-059A-4C08-B211-EC87683A3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C518E-C347-40E6-8229-42EB61FD9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FB3C-5141-4A8B-94EB-794E2A275B6F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A6286-C574-410A-BBE2-F2F62A0B4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61A5D-B5B9-4B22-A28F-E82F9A1EF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E1BF-D391-4CCD-926B-D70574752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6171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1A918-E6DC-42AA-90A6-65C9FDEB5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43469-C5BE-43F0-AC27-9FDE90BEAD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4A5175-0342-4BC1-BE27-0EA307BAE6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668DE1-CC54-4CEF-BE47-F79CAF852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FB3C-5141-4A8B-94EB-794E2A275B6F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239BD-EE09-4EF1-848B-357B47577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1B8006-764A-4094-91BA-04CBB20A5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E1BF-D391-4CCD-926B-D70574752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390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20796-B92A-4855-8AA1-0C0AD8AD7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BDC76D-B816-4760-B4B0-C005620CD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65EF6C-9755-440A-9CBF-272F369C7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0795F0-E435-4B59-9C61-EDABCC5B3A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7A5E05-8C0F-411A-992D-9723197AD1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648991-A173-4CCD-846E-4BE1FB887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FB3C-5141-4A8B-94EB-794E2A275B6F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87C565-9F82-45AF-8487-EE803466D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3B6922-57D9-488C-9D33-4742C6CC6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E1BF-D391-4CCD-926B-D70574752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00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77F-EBC1-40C4-A9D1-0C6708A4F737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1FEE-B375-42F0-881B-C63B1DDAE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A61D8-1BCB-46DA-857D-ECF74B955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A3464C-AF31-425D-AB3D-A45F3C6E3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FB3C-5141-4A8B-94EB-794E2A275B6F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AEC3BA-B6F3-4630-9BFF-106CFDB05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0158B1-91BE-4D94-98EA-543776BA7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E1BF-D391-4CCD-926B-D70574752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535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DA22EC-F9CE-4BED-A554-65A44241C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FB3C-5141-4A8B-94EB-794E2A275B6F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6DD622-4B86-4D7B-B852-41BD2CCC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EA87D-7391-4D04-AB23-39B7ACFDF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E1BF-D391-4CCD-926B-D70574752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9075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6B0C8-D546-49C7-A4F7-AF67C317D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635E1-40D5-48E9-9AB6-039573A40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6201A2-DB06-4D28-BC6F-F6311495A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0BFBE2-B008-4666-8756-24954133C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FB3C-5141-4A8B-94EB-794E2A275B6F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5AAE9B-0CF2-4FA5-8B78-7B1DAAFC8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9FE93-2AA4-4500-A185-0824ED137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E1BF-D391-4CCD-926B-D70574752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7827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6D2A2-4E19-4CC0-8944-E6FAC114C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919996-5231-4256-B2FA-04DB2D2141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67F9C5-3843-4158-81E9-47D1C8B0B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1C865-00CA-4F71-8DBB-38D823B2F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FB3C-5141-4A8B-94EB-794E2A275B6F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FB2E57-E927-4C46-A2C0-4BFB4B40F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3ECD3A-14F6-472B-9DC4-F621E08D4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E1BF-D391-4CCD-926B-D70574752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327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6EDD3-52FF-434D-BFC3-2E5FA8E9E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4EB2D7-FC73-4C89-BA51-6893AC7BC7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63D0B-7B7D-4395-A5F7-9409D09DC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FB3C-5141-4A8B-94EB-794E2A275B6F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D4161-D797-4EA1-937C-0CE6B820D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671B5A-3BED-4B9A-9AFA-4F2BD5580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E1BF-D391-4CCD-926B-D70574752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105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D6E640-530C-4B89-8688-E6907EB988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57B95F-0D25-4675-A5C3-E4E04FDFB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7BF87-EA22-4739-9D8B-71700667B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9FB3C-5141-4A8B-94EB-794E2A275B6F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FDA75-B1A8-4485-8677-10704CFE2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E973F-BF73-4744-93A6-5F36F95B2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0E1BF-D391-4CCD-926B-D70574752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22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77F-EBC1-40C4-A9D1-0C6708A4F737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1FEE-B375-42F0-881B-C63B1DDAE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77F-EBC1-40C4-A9D1-0C6708A4F737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1FEE-B375-42F0-881B-C63B1DDAE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77F-EBC1-40C4-A9D1-0C6708A4F737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1FEE-B375-42F0-881B-C63B1DDAE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77F-EBC1-40C4-A9D1-0C6708A4F737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1FEE-B375-42F0-881B-C63B1DDAE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77F-EBC1-40C4-A9D1-0C6708A4F737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1FEE-B375-42F0-881B-C63B1DDAE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77F-EBC1-40C4-A9D1-0C6708A4F737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71FEE-B375-42F0-881B-C63B1DDAE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1277F-EBC1-40C4-A9D1-0C6708A4F737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71FEE-B375-42F0-881B-C63B1DDAE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1"/>
            <a:ext cx="9144000" cy="482601"/>
          </a:xfrm>
          <a:prstGeom prst="rect">
            <a:avLst/>
          </a:prstGeom>
          <a:solidFill>
            <a:srgbClr val="002D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3" name="Date Placeholder 1"/>
          <p:cNvSpPr txBox="1">
            <a:spLocks/>
          </p:cNvSpPr>
          <p:nvPr userDrawn="1"/>
        </p:nvSpPr>
        <p:spPr>
          <a:xfrm>
            <a:off x="152400" y="117474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E140F40-957F-429B-BF36-B42CA41DE130}" type="datetime4">
              <a:rPr lang="en-US" sz="1200" smtClean="0"/>
              <a:pPr/>
              <a:t>February 20, 2020</a:t>
            </a:fld>
            <a:endParaRPr lang="en-US" sz="1200" dirty="0"/>
          </a:p>
        </p:txBody>
      </p:sp>
      <p:sp>
        <p:nvSpPr>
          <p:cNvPr id="24" name="Slide Number Placeholder 3"/>
          <p:cNvSpPr txBox="1">
            <a:spLocks/>
          </p:cNvSpPr>
          <p:nvPr userDrawn="1"/>
        </p:nvSpPr>
        <p:spPr>
          <a:xfrm>
            <a:off x="8305800" y="117474"/>
            <a:ext cx="685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F52EC2-2C0B-4C03-9888-0B25156ED88D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0" y="-25400"/>
            <a:ext cx="9144000" cy="108525"/>
          </a:xfrm>
          <a:prstGeom prst="rect">
            <a:avLst/>
          </a:prstGeom>
          <a:solidFill>
            <a:srgbClr val="553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92801" y="5867400"/>
            <a:ext cx="3205487" cy="9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2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7" r:id="rId2"/>
  </p:sldLayoutIdLst>
  <p:hf hdr="0" ftr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A24236-564C-4D61-B5C0-16951D4D2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95598F-FB53-4331-9494-D8ACA952E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539A7-0C5F-450B-8C70-9CABEE506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54158-5BC9-4E90-8C49-22B31B662001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AD133-19F8-4D49-9FA7-904845E76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41D2D-B54A-4F56-AECC-FE67788BB5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5A1E4-9AB6-40FA-9C3B-09DA6A74C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67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2059DF-8316-4C10-8D2E-74A6BA0C1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8354D-3401-4B1D-AC95-3347237CA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F5593-2720-48D8-B1AF-BD46E8F919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9FB3C-5141-4A8B-94EB-794E2A275B6F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B9A7C-382A-40F6-AFCC-68A0ECB39E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BC897-6753-4B50-8208-B5DBB1647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0E1BF-D391-4CCD-926B-D70574752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03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04800" y="1066800"/>
            <a:ext cx="854551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Times New Roman" pitchFamily="18" charset="0"/>
              </a:rPr>
              <a:t>Lab Math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Times New Roman" pitchFamily="18" charset="0"/>
              </a:rPr>
              <a:t>Primer Preparation and Dilution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762000" y="5867400"/>
            <a:ext cx="235032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Times New Roman" pitchFamily="18" charset="0"/>
              </a:rPr>
              <a:t>February 25, 2020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Times New Roman" pitchFamily="18" charset="0"/>
              </a:rPr>
              <a:t>APHL-CDC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28600" y="3068479"/>
            <a:ext cx="8382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Times New Roman" pitchFamily="18" charset="0"/>
              </a:rPr>
              <a:t>Carlos A. Saavedra-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Times New Roman" pitchFamily="18" charset="0"/>
              </a:rPr>
              <a:t>Matiz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Times New Roman" pitchFamily="18" charset="0"/>
              </a:rPr>
              <a:t>, MD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Times New Roman" pitchFamily="18" charset="0"/>
              </a:rPr>
              <a:t>Newborn Screening Program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Times New Roman" pitchFamily="18" charset="0"/>
              </a:rPr>
              <a:t>Wadsworth Center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Times New Roman" pitchFamily="18" charset="0"/>
              </a:rPr>
              <a:t>New York State Department of Health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409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57200" y="533400"/>
            <a:ext cx="8305800" cy="6083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Times New Roman"/>
              </a:rPr>
              <a:t>Primer 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reported  Amount:  155.5 nMoles = </a:t>
            </a:r>
            <a:r>
              <a:rPr lang="en-US" sz="1600" b="1" dirty="0">
                <a:solidFill>
                  <a:prstClr val="black"/>
                </a:solidFill>
                <a:latin typeface="Times New Roman"/>
              </a:rPr>
              <a:t>0.96 mg 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= 960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g</a:t>
            </a:r>
          </a:p>
          <a:p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r>
              <a:rPr lang="en-US" sz="1600" dirty="0">
                <a:solidFill>
                  <a:prstClr val="black"/>
                </a:solidFill>
                <a:latin typeface="Times New Roman"/>
              </a:rPr>
              <a:t> </a:t>
            </a:r>
          </a:p>
          <a:p>
            <a:r>
              <a:rPr lang="en-US" sz="1600" dirty="0">
                <a:solidFill>
                  <a:prstClr val="black"/>
                </a:solidFill>
                <a:latin typeface="Times New Roman"/>
              </a:rPr>
              <a:t>If you want a 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Stock Solution 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of 1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g/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L, </a:t>
            </a:r>
            <a:r>
              <a:rPr lang="en-US" sz="1600" dirty="0" err="1">
                <a:solidFill>
                  <a:prstClr val="black"/>
                </a:solidFill>
                <a:latin typeface="Times New Roman"/>
              </a:rPr>
              <a:t>resuspend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Times New Roman"/>
              </a:rPr>
              <a:t>oligo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in 960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of dd</a:t>
            </a:r>
            <a:r>
              <a:rPr lang="en-US" sz="1600" dirty="0">
                <a:solidFill>
                  <a:prstClr val="black"/>
                </a:solidFill>
              </a:rPr>
              <a:t>H</a:t>
            </a:r>
            <a:r>
              <a:rPr lang="en-US" sz="1600" baseline="-25000" dirty="0">
                <a:solidFill>
                  <a:prstClr val="black"/>
                </a:solidFill>
              </a:rPr>
              <a:t>2</a:t>
            </a:r>
            <a:r>
              <a:rPr lang="en-US" sz="1600" dirty="0">
                <a:solidFill>
                  <a:prstClr val="black"/>
                </a:solidFill>
              </a:rPr>
              <a:t>O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or TE buffer:</a:t>
            </a:r>
          </a:p>
          <a:p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pPr lvl="3">
              <a:buFont typeface="Symbol"/>
              <a:buChar char="·"/>
            </a:pPr>
            <a:r>
              <a:rPr lang="en-US" sz="1600" dirty="0">
                <a:solidFill>
                  <a:prstClr val="black"/>
                </a:solidFill>
                <a:latin typeface="Times New Roman"/>
              </a:rPr>
              <a:t>960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g / 960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= 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1.0 </a:t>
            </a:r>
            <a:r>
              <a:rPr lang="el-GR" sz="1600" b="1" dirty="0">
                <a:solidFill>
                  <a:srgbClr val="FF0000"/>
                </a:solidFill>
              </a:rPr>
              <a:t>μ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g/</a:t>
            </a:r>
            <a:r>
              <a:rPr lang="el-GR" sz="1600" b="1" dirty="0">
                <a:solidFill>
                  <a:srgbClr val="FF0000"/>
                </a:solidFill>
              </a:rPr>
              <a:t>μ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L 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= 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1000 </a:t>
            </a:r>
            <a:r>
              <a:rPr lang="en-US" sz="1600" b="1" dirty="0" err="1">
                <a:solidFill>
                  <a:srgbClr val="FF0000"/>
                </a:solidFill>
                <a:latin typeface="Times New Roman"/>
              </a:rPr>
              <a:t>ng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/</a:t>
            </a:r>
            <a:r>
              <a:rPr lang="el-GR" sz="1600" b="1" dirty="0">
                <a:solidFill>
                  <a:srgbClr val="FF0000"/>
                </a:solidFill>
              </a:rPr>
              <a:t>μ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L</a:t>
            </a:r>
          </a:p>
          <a:p>
            <a:pPr lvl="3">
              <a:buFont typeface="Symbol"/>
              <a:buChar char="·"/>
            </a:pPr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pPr lvl="1"/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r>
              <a:rPr lang="en-US" sz="1600" dirty="0">
                <a:solidFill>
                  <a:prstClr val="black"/>
                </a:solidFill>
                <a:latin typeface="Times New Roman"/>
              </a:rPr>
              <a:t>If you want a 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Working Solution 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of 100</a:t>
            </a:r>
            <a:r>
              <a:rPr lang="el-GR" sz="16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Times New Roman"/>
              </a:rPr>
              <a:t>ng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/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make a 1:10 dilution from the stock:</a:t>
            </a:r>
          </a:p>
          <a:p>
            <a:r>
              <a:rPr lang="en-US" sz="1600" dirty="0">
                <a:solidFill>
                  <a:prstClr val="black"/>
                </a:solidFill>
                <a:latin typeface="Times New Roman"/>
              </a:rPr>
              <a:t>		</a:t>
            </a:r>
          </a:p>
          <a:p>
            <a:r>
              <a:rPr lang="en-US" sz="1600" dirty="0">
                <a:solidFill>
                  <a:prstClr val="black"/>
                </a:solidFill>
                <a:latin typeface="Times New Roman"/>
              </a:rPr>
              <a:t>	- Add 1.0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from Stock (1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g/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L) to 9.0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of dd</a:t>
            </a:r>
            <a:r>
              <a:rPr lang="en-US" sz="1600" dirty="0">
                <a:solidFill>
                  <a:prstClr val="black"/>
                </a:solidFill>
              </a:rPr>
              <a:t>H</a:t>
            </a:r>
            <a:r>
              <a:rPr lang="en-US" sz="1600" baseline="-25000" dirty="0">
                <a:solidFill>
                  <a:prstClr val="black"/>
                </a:solidFill>
              </a:rPr>
              <a:t>2</a:t>
            </a:r>
            <a:r>
              <a:rPr lang="en-US" sz="1600" dirty="0">
                <a:solidFill>
                  <a:prstClr val="black"/>
                </a:solidFill>
              </a:rPr>
              <a:t>O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or TE buffer (1:10).</a:t>
            </a:r>
          </a:p>
          <a:p>
            <a:pPr lvl="3">
              <a:buFont typeface="Symbol"/>
              <a:buChar char="·"/>
            </a:pPr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pPr lvl="3">
              <a:buFont typeface="Symbol"/>
              <a:buChar char="·"/>
            </a:pPr>
            <a:r>
              <a:rPr lang="pl-PL" sz="1600" dirty="0">
                <a:solidFill>
                  <a:prstClr val="black"/>
                </a:solidFill>
                <a:latin typeface="Times New Roman"/>
              </a:rPr>
              <a:t>1000 ng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x 1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</a:t>
            </a:r>
            <a:r>
              <a:rPr lang="pl-PL" sz="1600" dirty="0">
                <a:solidFill>
                  <a:prstClr val="black"/>
                </a:solidFill>
                <a:latin typeface="Times New Roman"/>
              </a:rPr>
              <a:t> / 10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</a:t>
            </a:r>
            <a:r>
              <a:rPr lang="pl-PL" sz="1600" dirty="0">
                <a:solidFill>
                  <a:prstClr val="black"/>
                </a:solidFill>
                <a:latin typeface="Times New Roman"/>
              </a:rPr>
              <a:t> = </a:t>
            </a:r>
            <a:r>
              <a:rPr lang="pl-PL" sz="1600" b="1" dirty="0">
                <a:solidFill>
                  <a:srgbClr val="FF0000"/>
                </a:solidFill>
                <a:latin typeface="Times New Roman"/>
              </a:rPr>
              <a:t>100 ng/</a:t>
            </a:r>
            <a:r>
              <a:rPr lang="el-GR" sz="1600" b="1" dirty="0">
                <a:solidFill>
                  <a:srgbClr val="FF0000"/>
                </a:solidFill>
              </a:rPr>
              <a:t>μ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L</a:t>
            </a:r>
          </a:p>
          <a:p>
            <a:pPr lvl="3">
              <a:buFont typeface="Symbol"/>
              <a:buChar char="·"/>
            </a:pPr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pPr lvl="3"/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pPr lvl="3"/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r>
              <a:rPr lang="en-US" sz="1600" b="1" dirty="0">
                <a:solidFill>
                  <a:srgbClr val="08019B"/>
                </a:solidFill>
                <a:latin typeface="Times New Roman"/>
              </a:rPr>
              <a:t>Concentration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in your final PCR mix:  C</a:t>
            </a:r>
            <a:r>
              <a:rPr lang="en-US" sz="1600" baseline="-25000" dirty="0">
                <a:solidFill>
                  <a:prstClr val="black"/>
                </a:solidFill>
                <a:latin typeface="Times New Roman"/>
              </a:rPr>
              <a:t>1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V</a:t>
            </a:r>
            <a:r>
              <a:rPr lang="en-US" sz="1600" baseline="-25000" dirty="0">
                <a:solidFill>
                  <a:prstClr val="black"/>
                </a:solidFill>
                <a:latin typeface="Times New Roman"/>
              </a:rPr>
              <a:t>1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= C</a:t>
            </a:r>
            <a:r>
              <a:rPr lang="en-US" sz="1600" baseline="-25000" dirty="0">
                <a:solidFill>
                  <a:prstClr val="black"/>
                </a:solidFill>
                <a:latin typeface="Times New Roman"/>
              </a:rPr>
              <a:t>2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V</a:t>
            </a:r>
            <a:r>
              <a:rPr lang="en-US" sz="1600" baseline="-25000" dirty="0">
                <a:solidFill>
                  <a:prstClr val="black"/>
                </a:solidFill>
                <a:latin typeface="Times New Roman"/>
              </a:rPr>
              <a:t>2</a:t>
            </a:r>
          </a:p>
          <a:p>
            <a:endParaRPr lang="en-US" sz="1600" baseline="-25000" dirty="0">
              <a:solidFill>
                <a:prstClr val="black"/>
              </a:solidFill>
              <a:latin typeface="Times New Roman"/>
            </a:endParaRPr>
          </a:p>
          <a:p>
            <a:endParaRPr lang="en-US" sz="1600" baseline="-25000" dirty="0">
              <a:solidFill>
                <a:prstClr val="black"/>
              </a:solidFill>
              <a:latin typeface="Times New Roman"/>
            </a:endParaRPr>
          </a:p>
          <a:p>
            <a:pPr lvl="1">
              <a:buFont typeface="Symbol"/>
              <a:buChar char="·"/>
            </a:pPr>
            <a:r>
              <a:rPr lang="en-US" sz="1600" dirty="0">
                <a:solidFill>
                  <a:prstClr val="black"/>
                </a:solidFill>
                <a:latin typeface="Times New Roman"/>
              </a:rPr>
              <a:t>100 </a:t>
            </a:r>
            <a:r>
              <a:rPr lang="en-US" sz="1600" dirty="0" err="1">
                <a:solidFill>
                  <a:prstClr val="black"/>
                </a:solidFill>
                <a:latin typeface="Times New Roman"/>
              </a:rPr>
              <a:t>ng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/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nn-NO" sz="1600" dirty="0">
                <a:solidFill>
                  <a:prstClr val="black"/>
                </a:solidFill>
                <a:latin typeface="Times New Roman"/>
              </a:rPr>
              <a:t>L x V</a:t>
            </a:r>
            <a:r>
              <a:rPr lang="nn-NO" sz="1600" baseline="-25000" dirty="0">
                <a:solidFill>
                  <a:prstClr val="black"/>
                </a:solidFill>
                <a:latin typeface="Times New Roman"/>
              </a:rPr>
              <a:t>1</a:t>
            </a:r>
            <a:r>
              <a:rPr lang="nn-NO" sz="1600" dirty="0">
                <a:solidFill>
                  <a:prstClr val="black"/>
                </a:solidFill>
                <a:latin typeface="Times New Roman"/>
              </a:rPr>
              <a:t> = 3 ng/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x 20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             V</a:t>
            </a:r>
            <a:r>
              <a:rPr lang="en-US" sz="1600" baseline="-25000" dirty="0">
                <a:solidFill>
                  <a:prstClr val="black"/>
                </a:solidFill>
                <a:latin typeface="Times New Roman"/>
              </a:rPr>
              <a:t>1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= </a:t>
            </a:r>
            <a:r>
              <a:rPr lang="en-US" sz="1600" u="sng" dirty="0">
                <a:solidFill>
                  <a:prstClr val="black"/>
                </a:solidFill>
                <a:latin typeface="Times New Roman"/>
              </a:rPr>
              <a:t>3 </a:t>
            </a:r>
            <a:r>
              <a:rPr lang="en-US" sz="1600" u="sng" dirty="0" err="1">
                <a:solidFill>
                  <a:prstClr val="black"/>
                </a:solidFill>
                <a:latin typeface="Times New Roman"/>
              </a:rPr>
              <a:t>ng</a:t>
            </a:r>
            <a:r>
              <a:rPr lang="en-US" sz="1600" u="sng" dirty="0">
                <a:solidFill>
                  <a:prstClr val="black"/>
                </a:solidFill>
                <a:latin typeface="Times New Roman"/>
              </a:rPr>
              <a:t>/</a:t>
            </a:r>
            <a:r>
              <a:rPr lang="el-GR" sz="1600" u="sng" dirty="0">
                <a:solidFill>
                  <a:prstClr val="black"/>
                </a:solidFill>
              </a:rPr>
              <a:t>μ</a:t>
            </a:r>
            <a:r>
              <a:rPr lang="en-US" sz="1600" u="sng" dirty="0">
                <a:solidFill>
                  <a:prstClr val="black"/>
                </a:solidFill>
                <a:latin typeface="Times New Roman"/>
              </a:rPr>
              <a:t>L x 20 </a:t>
            </a:r>
            <a:r>
              <a:rPr lang="el-GR" sz="1600" u="sng" dirty="0">
                <a:solidFill>
                  <a:prstClr val="black"/>
                </a:solidFill>
              </a:rPr>
              <a:t>μ</a:t>
            </a:r>
            <a:r>
              <a:rPr lang="en-US" sz="1600" u="sng" dirty="0">
                <a:solidFill>
                  <a:prstClr val="black"/>
                </a:solidFill>
                <a:latin typeface="Times New Roman"/>
              </a:rPr>
              <a:t>L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= 0.6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</a:t>
            </a:r>
          </a:p>
          <a:p>
            <a:r>
              <a:rPr lang="en-US" sz="1600" dirty="0">
                <a:solidFill>
                  <a:prstClr val="black"/>
                </a:solidFill>
                <a:latin typeface="Times New Roman"/>
              </a:rPr>
              <a:t>					       100 </a:t>
            </a:r>
            <a:r>
              <a:rPr lang="en-US" sz="1600" dirty="0" err="1">
                <a:solidFill>
                  <a:prstClr val="black"/>
                </a:solidFill>
                <a:latin typeface="Times New Roman"/>
              </a:rPr>
              <a:t>ng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/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</a:t>
            </a:r>
          </a:p>
          <a:p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endParaRPr lang="en-US" sz="1600" dirty="0">
              <a:solidFill>
                <a:prstClr val="black"/>
              </a:solidFill>
              <a:latin typeface="Times New Roman"/>
            </a:endParaRPr>
          </a:p>
        </p:txBody>
      </p:sp>
      <p:cxnSp>
        <p:nvCxnSpPr>
          <p:cNvPr id="39944" name="AutoShape 8"/>
          <p:cNvCxnSpPr>
            <a:cxnSpLocks noChangeShapeType="1"/>
          </p:cNvCxnSpPr>
          <p:nvPr/>
        </p:nvCxnSpPr>
        <p:spPr bwMode="auto">
          <a:xfrm>
            <a:off x="4114800" y="5181600"/>
            <a:ext cx="4095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3" name="Rectangle 12"/>
          <p:cNvSpPr/>
          <p:nvPr/>
        </p:nvSpPr>
        <p:spPr>
          <a:xfrm>
            <a:off x="533400" y="6019800"/>
            <a:ext cx="4315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http://www.idtdna.com/Calc/resuspension/</a:t>
            </a:r>
          </a:p>
        </p:txBody>
      </p:sp>
    </p:spTree>
    <p:extLst>
      <p:ext uri="{BB962C8B-B14F-4D97-AF65-F5344CB8AC3E}">
        <p14:creationId xmlns:p14="http://schemas.microsoft.com/office/powerpoint/2010/main" val="1938617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"/>
            <a:ext cx="9144000" cy="5638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0400" y="3121242"/>
            <a:ext cx="1752600" cy="260867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67592A-BD6C-4E9D-BBE6-1F9E19F3D938}"/>
              </a:ext>
            </a:extLst>
          </p:cNvPr>
          <p:cNvSpPr txBox="1"/>
          <p:nvPr/>
        </p:nvSpPr>
        <p:spPr>
          <a:xfrm>
            <a:off x="11723" y="6324600"/>
            <a:ext cx="2257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Same on 03-Aug-2018</a:t>
            </a:r>
          </a:p>
        </p:txBody>
      </p:sp>
    </p:spTree>
    <p:extLst>
      <p:ext uri="{BB962C8B-B14F-4D97-AF65-F5344CB8AC3E}">
        <p14:creationId xmlns:p14="http://schemas.microsoft.com/office/powerpoint/2010/main" val="2128156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464" y="457200"/>
            <a:ext cx="7924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Prepare Stock Solution and Working solution for primers forward and reverse to amplify exon 5 of the ABCD1 gene.</a:t>
            </a:r>
          </a:p>
          <a:p>
            <a:endParaRPr lang="en-US" dirty="0"/>
          </a:p>
          <a:p>
            <a:r>
              <a:rPr lang="en-US" dirty="0"/>
              <a:t>You have received:</a:t>
            </a:r>
          </a:p>
          <a:p>
            <a:endParaRPr lang="en-US" dirty="0"/>
          </a:p>
          <a:p>
            <a:r>
              <a:rPr lang="en-US" dirty="0"/>
              <a:t>ABCD1-E5-F1: 183.5 </a:t>
            </a:r>
            <a:r>
              <a:rPr lang="en-US" dirty="0" err="1"/>
              <a:t>nMoles</a:t>
            </a:r>
            <a:endParaRPr lang="en-US" dirty="0"/>
          </a:p>
          <a:p>
            <a:r>
              <a:rPr lang="en-US" dirty="0"/>
              <a:t>ABCD1-E5-R1: 354.8 </a:t>
            </a:r>
            <a:r>
              <a:rPr lang="en-US" dirty="0" err="1"/>
              <a:t>nMoles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Once your primer solutions are prepared do the calculations needed to run a PCR reaction using a 0.25 </a:t>
            </a:r>
            <a:r>
              <a:rPr lang="en-US" dirty="0" err="1"/>
              <a:t>uM</a:t>
            </a:r>
            <a:r>
              <a:rPr lang="en-US" dirty="0"/>
              <a:t> concentration for each primer in a 20 </a:t>
            </a:r>
            <a:r>
              <a:rPr lang="en-US" dirty="0" err="1"/>
              <a:t>uL</a:t>
            </a:r>
            <a:r>
              <a:rPr lang="en-US" dirty="0"/>
              <a:t> total volume PCR.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3810000"/>
            <a:ext cx="6096528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685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upload.wikimedia.org/wikipedia/commons/thumb/6/6b/Colombia_rel_2001-2.png/350px-Colombia_rel_2001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04800"/>
            <a:ext cx="4495800" cy="6248400"/>
          </a:xfrm>
          <a:prstGeom prst="rect">
            <a:avLst/>
          </a:prstGeom>
          <a:noFill/>
        </p:spPr>
      </p:pic>
      <p:pic>
        <p:nvPicPr>
          <p:cNvPr id="3" name="Picture 2" descr="P10301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304800"/>
            <a:ext cx="4343400" cy="624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4" name="Picture 4" descr="DNAmoleculeofLif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9144000" cy="548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834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26" descr="slide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762000"/>
            <a:ext cx="8382000" cy="495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868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:\APHL_CDC\CDC-MolecularWorkshop\human dna chain.JPG">
            <a:extLst>
              <a:ext uri="{FF2B5EF4-FFF2-40B4-BE49-F238E27FC236}">
                <a16:creationId xmlns:a16="http://schemas.microsoft.com/office/drawing/2014/main" id="{9360F436-0457-40E2-97C0-D8A234437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9144000" cy="5711041"/>
          </a:xfrm>
          <a:prstGeom prst="rect">
            <a:avLst/>
          </a:prstGeom>
          <a:noFill/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36509E14-A719-426F-B6E9-2021B2C20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2866" y="457200"/>
            <a:ext cx="306086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93893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533400"/>
            <a:ext cx="8305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srgbClr val="0F02BE"/>
                </a:solidFill>
              </a:rPr>
              <a:t>Concentration of a Solution</a:t>
            </a:r>
            <a:r>
              <a:rPr lang="en-US" b="1" dirty="0"/>
              <a:t>:</a:t>
            </a:r>
          </a:p>
          <a:p>
            <a:pPr lvl="0"/>
            <a:endParaRPr lang="en-US" b="1" dirty="0"/>
          </a:p>
          <a:p>
            <a:pPr lvl="0"/>
            <a:r>
              <a:rPr lang="en-US" b="1" dirty="0"/>
              <a:t>1</a:t>
            </a:r>
            <a:r>
              <a:rPr lang="en-US" b="1" dirty="0">
                <a:solidFill>
                  <a:srgbClr val="FF0000"/>
                </a:solidFill>
              </a:rPr>
              <a:t>M</a:t>
            </a:r>
            <a:r>
              <a:rPr lang="en-US" dirty="0">
                <a:solidFill>
                  <a:prstClr val="black"/>
                </a:solidFill>
              </a:rPr>
              <a:t> solution of </a:t>
            </a:r>
            <a:r>
              <a:rPr lang="en-US" b="1" dirty="0" err="1">
                <a:solidFill>
                  <a:prstClr val="black"/>
                </a:solidFill>
              </a:rPr>
              <a:t>NaOH</a:t>
            </a:r>
            <a:r>
              <a:rPr lang="en-US" dirty="0">
                <a:solidFill>
                  <a:prstClr val="black"/>
                </a:solidFill>
              </a:rPr>
              <a:t> (</a:t>
            </a:r>
            <a:r>
              <a:rPr lang="en-US" baseline="30000" dirty="0">
                <a:solidFill>
                  <a:prstClr val="black"/>
                </a:solidFill>
              </a:rPr>
              <a:t>23</a:t>
            </a:r>
            <a:r>
              <a:rPr lang="en-US" dirty="0">
                <a:solidFill>
                  <a:prstClr val="black"/>
                </a:solidFill>
              </a:rPr>
              <a:t>Na</a:t>
            </a:r>
            <a:r>
              <a:rPr lang="en-US" baseline="30000" dirty="0">
                <a:solidFill>
                  <a:prstClr val="black"/>
                </a:solidFill>
              </a:rPr>
              <a:t>16</a:t>
            </a:r>
            <a:r>
              <a:rPr lang="en-US" dirty="0">
                <a:solidFill>
                  <a:prstClr val="black"/>
                </a:solidFill>
              </a:rPr>
              <a:t>O</a:t>
            </a:r>
            <a:r>
              <a:rPr lang="en-US" baseline="30000" dirty="0">
                <a:solidFill>
                  <a:prstClr val="black"/>
                </a:solidFill>
              </a:rPr>
              <a:t>1</a:t>
            </a:r>
            <a:r>
              <a:rPr lang="en-US" dirty="0">
                <a:solidFill>
                  <a:prstClr val="black"/>
                </a:solidFill>
              </a:rPr>
              <a:t>H) = 40 g </a:t>
            </a:r>
            <a:r>
              <a:rPr lang="en-US" dirty="0" err="1">
                <a:solidFill>
                  <a:prstClr val="black"/>
                </a:solidFill>
              </a:rPr>
              <a:t>NaOH</a:t>
            </a:r>
            <a:r>
              <a:rPr lang="en-US" dirty="0">
                <a:solidFill>
                  <a:prstClr val="black"/>
                </a:solidFill>
              </a:rPr>
              <a:t>  dissolved in 1 liter of H</a:t>
            </a:r>
            <a:r>
              <a:rPr lang="en-US" baseline="-25000" dirty="0">
                <a:solidFill>
                  <a:prstClr val="black"/>
                </a:solidFill>
              </a:rPr>
              <a:t>2</a:t>
            </a:r>
            <a:r>
              <a:rPr lang="en-US" dirty="0">
                <a:solidFill>
                  <a:prstClr val="black"/>
                </a:solidFill>
              </a:rPr>
              <a:t>O = </a:t>
            </a:r>
            <a:r>
              <a:rPr lang="en-US" b="1" dirty="0">
                <a:solidFill>
                  <a:prstClr val="black"/>
                </a:solidFill>
              </a:rPr>
              <a:t>1N</a:t>
            </a:r>
          </a:p>
          <a:p>
            <a:pPr lvl="0"/>
            <a:endParaRPr lang="en-US" b="1" dirty="0">
              <a:solidFill>
                <a:prstClr val="black"/>
              </a:solidFill>
            </a:endParaRPr>
          </a:p>
          <a:p>
            <a:pPr lvl="0"/>
            <a:r>
              <a:rPr lang="en-US" b="1" dirty="0">
                <a:solidFill>
                  <a:prstClr val="black"/>
                </a:solidFill>
              </a:rPr>
              <a:t>1</a:t>
            </a:r>
            <a:r>
              <a:rPr lang="en-US" b="1" dirty="0">
                <a:solidFill>
                  <a:srgbClr val="FF0000"/>
                </a:solidFill>
              </a:rPr>
              <a:t>mM</a:t>
            </a:r>
            <a:r>
              <a:rPr lang="en-US" b="1" dirty="0">
                <a:solidFill>
                  <a:prstClr val="black"/>
                </a:solidFill>
              </a:rPr>
              <a:t> (</a:t>
            </a:r>
            <a:r>
              <a:rPr lang="en-US" b="1" dirty="0" err="1">
                <a:solidFill>
                  <a:prstClr val="black"/>
                </a:solidFill>
              </a:rPr>
              <a:t>miliM</a:t>
            </a:r>
            <a:r>
              <a:rPr lang="en-US" b="1" dirty="0">
                <a:solidFill>
                  <a:prstClr val="black"/>
                </a:solidFill>
              </a:rPr>
              <a:t>)	= </a:t>
            </a:r>
            <a:r>
              <a:rPr lang="en-US" dirty="0">
                <a:solidFill>
                  <a:prstClr val="black"/>
                </a:solidFill>
              </a:rPr>
              <a:t>1:1000 dilution of 1M or </a:t>
            </a:r>
            <a:r>
              <a:rPr lang="en-US" b="1" dirty="0">
                <a:solidFill>
                  <a:prstClr val="black"/>
                </a:solidFill>
              </a:rPr>
              <a:t>10</a:t>
            </a:r>
            <a:r>
              <a:rPr lang="en-US" b="1" baseline="30000" dirty="0">
                <a:solidFill>
                  <a:prstClr val="black"/>
                </a:solidFill>
              </a:rPr>
              <a:t>-3</a:t>
            </a:r>
          </a:p>
          <a:p>
            <a:pPr lvl="0"/>
            <a:endParaRPr lang="en-US" b="1" dirty="0">
              <a:solidFill>
                <a:prstClr val="black"/>
              </a:solidFill>
            </a:endParaRPr>
          </a:p>
          <a:p>
            <a:pPr lvl="0"/>
            <a:r>
              <a:rPr lang="en-US" b="1" dirty="0">
                <a:solidFill>
                  <a:prstClr val="black"/>
                </a:solidFill>
              </a:rPr>
              <a:t>1</a:t>
            </a:r>
            <a:r>
              <a:rPr lang="el-GR" b="1" dirty="0">
                <a:solidFill>
                  <a:srgbClr val="FF0000"/>
                </a:solidFill>
              </a:rPr>
              <a:t>μ</a:t>
            </a:r>
            <a:r>
              <a:rPr lang="en-US" b="1" dirty="0">
                <a:solidFill>
                  <a:srgbClr val="FF0000"/>
                </a:solidFill>
              </a:rPr>
              <a:t>M </a:t>
            </a:r>
            <a:r>
              <a:rPr lang="en-US" b="1" dirty="0">
                <a:solidFill>
                  <a:prstClr val="black"/>
                </a:solidFill>
              </a:rPr>
              <a:t>(</a:t>
            </a:r>
            <a:r>
              <a:rPr lang="en-US" b="1" dirty="0" err="1">
                <a:solidFill>
                  <a:prstClr val="black"/>
                </a:solidFill>
              </a:rPr>
              <a:t>microM</a:t>
            </a:r>
            <a:r>
              <a:rPr lang="en-US" b="1" dirty="0">
                <a:solidFill>
                  <a:prstClr val="black"/>
                </a:solidFill>
              </a:rPr>
              <a:t>)	= </a:t>
            </a:r>
            <a:r>
              <a:rPr lang="en-US" dirty="0">
                <a:solidFill>
                  <a:prstClr val="black"/>
                </a:solidFill>
              </a:rPr>
              <a:t>1:1000 dilution of 1mM or 1:1,000,000 of 1M or </a:t>
            </a:r>
            <a:r>
              <a:rPr lang="en-US" b="1" dirty="0">
                <a:solidFill>
                  <a:prstClr val="black"/>
                </a:solidFill>
              </a:rPr>
              <a:t>10</a:t>
            </a:r>
            <a:r>
              <a:rPr lang="en-US" b="1" baseline="30000" dirty="0">
                <a:solidFill>
                  <a:prstClr val="black"/>
                </a:solidFill>
              </a:rPr>
              <a:t>-6</a:t>
            </a:r>
            <a:endParaRPr lang="en-US" b="1" dirty="0">
              <a:solidFill>
                <a:prstClr val="black"/>
              </a:solidFill>
            </a:endParaRPr>
          </a:p>
          <a:p>
            <a:pPr lvl="0"/>
            <a:endParaRPr lang="en-US" b="1" dirty="0">
              <a:solidFill>
                <a:prstClr val="black"/>
              </a:solidFill>
            </a:endParaRPr>
          </a:p>
          <a:p>
            <a:pPr lvl="0"/>
            <a:r>
              <a:rPr lang="en-US" b="1" dirty="0">
                <a:solidFill>
                  <a:prstClr val="black"/>
                </a:solidFill>
              </a:rPr>
              <a:t>1</a:t>
            </a:r>
            <a:r>
              <a:rPr lang="en-US" b="1" dirty="0">
                <a:solidFill>
                  <a:srgbClr val="FF0000"/>
                </a:solidFill>
              </a:rPr>
              <a:t>nM</a:t>
            </a:r>
            <a:r>
              <a:rPr lang="en-US" b="1" dirty="0">
                <a:solidFill>
                  <a:prstClr val="black"/>
                </a:solidFill>
              </a:rPr>
              <a:t> (</a:t>
            </a:r>
            <a:r>
              <a:rPr lang="en-US" b="1" dirty="0" err="1">
                <a:solidFill>
                  <a:prstClr val="black"/>
                </a:solidFill>
              </a:rPr>
              <a:t>nanoM</a:t>
            </a:r>
            <a:r>
              <a:rPr lang="en-US" b="1" dirty="0">
                <a:solidFill>
                  <a:prstClr val="black"/>
                </a:solidFill>
              </a:rPr>
              <a:t>)	= </a:t>
            </a:r>
            <a:r>
              <a:rPr lang="en-US" dirty="0">
                <a:solidFill>
                  <a:prstClr val="black"/>
                </a:solidFill>
              </a:rPr>
              <a:t>1:1000 dilution of 1</a:t>
            </a:r>
            <a:r>
              <a:rPr lang="el-GR" dirty="0">
                <a:solidFill>
                  <a:prstClr val="black"/>
                </a:solidFill>
              </a:rPr>
              <a:t> μ</a:t>
            </a:r>
            <a:r>
              <a:rPr lang="en-US" dirty="0">
                <a:solidFill>
                  <a:prstClr val="black"/>
                </a:solidFill>
              </a:rPr>
              <a:t>M or 1:1,000,000,000 of 1M or </a:t>
            </a:r>
            <a:r>
              <a:rPr lang="en-US" b="1" dirty="0">
                <a:solidFill>
                  <a:prstClr val="black"/>
                </a:solidFill>
              </a:rPr>
              <a:t>10</a:t>
            </a:r>
            <a:r>
              <a:rPr lang="en-US" b="1" baseline="30000" dirty="0">
                <a:solidFill>
                  <a:prstClr val="black"/>
                </a:solidFill>
              </a:rPr>
              <a:t>-9</a:t>
            </a:r>
            <a:endParaRPr lang="en-US" b="1" dirty="0">
              <a:solidFill>
                <a:prstClr val="black"/>
              </a:solidFill>
            </a:endParaRPr>
          </a:p>
          <a:p>
            <a:pPr lvl="0"/>
            <a:endParaRPr lang="en-US" b="1" dirty="0">
              <a:solidFill>
                <a:prstClr val="black"/>
              </a:solidFill>
            </a:endParaRPr>
          </a:p>
          <a:p>
            <a:pPr lvl="0"/>
            <a:r>
              <a:rPr lang="en-US" b="1" dirty="0">
                <a:solidFill>
                  <a:prstClr val="black"/>
                </a:solidFill>
              </a:rPr>
              <a:t>1</a:t>
            </a:r>
            <a:r>
              <a:rPr lang="en-US" b="1" dirty="0">
                <a:solidFill>
                  <a:srgbClr val="FF0000"/>
                </a:solidFill>
              </a:rPr>
              <a:t>pM</a:t>
            </a:r>
            <a:r>
              <a:rPr lang="en-US" b="1" dirty="0">
                <a:solidFill>
                  <a:prstClr val="black"/>
                </a:solidFill>
              </a:rPr>
              <a:t> (</a:t>
            </a:r>
            <a:r>
              <a:rPr lang="en-US" b="1" dirty="0" err="1">
                <a:solidFill>
                  <a:prstClr val="black"/>
                </a:solidFill>
              </a:rPr>
              <a:t>picoM</a:t>
            </a:r>
            <a:r>
              <a:rPr lang="en-US" b="1" dirty="0">
                <a:solidFill>
                  <a:prstClr val="black"/>
                </a:solidFill>
              </a:rPr>
              <a:t>)	= </a:t>
            </a:r>
            <a:r>
              <a:rPr lang="en-US" dirty="0">
                <a:solidFill>
                  <a:prstClr val="black"/>
                </a:solidFill>
              </a:rPr>
              <a:t>1:1000 dilution of 1</a:t>
            </a:r>
            <a:r>
              <a:rPr lang="el-GR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nM</a:t>
            </a:r>
            <a:r>
              <a:rPr lang="en-US" dirty="0">
                <a:solidFill>
                  <a:prstClr val="black"/>
                </a:solidFill>
              </a:rPr>
              <a:t> or 1:1,000,000,000,000 of 1M or </a:t>
            </a:r>
            <a:r>
              <a:rPr lang="en-US" b="1" dirty="0">
                <a:solidFill>
                  <a:prstClr val="black"/>
                </a:solidFill>
              </a:rPr>
              <a:t>10</a:t>
            </a:r>
            <a:r>
              <a:rPr lang="en-US" b="1" baseline="30000" dirty="0">
                <a:solidFill>
                  <a:prstClr val="black"/>
                </a:solidFill>
              </a:rPr>
              <a:t>-12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3810000"/>
            <a:ext cx="7291448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3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700748"/>
            <a:ext cx="8458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/>
              </a:rPr>
              <a:t>100 </a:t>
            </a:r>
            <a:r>
              <a:rPr lang="el-GR" sz="2000" b="1" dirty="0">
                <a:solidFill>
                  <a:srgbClr val="FF0000"/>
                </a:solidFill>
              </a:rPr>
              <a:t>μ</a:t>
            </a:r>
            <a:r>
              <a:rPr lang="en-US" sz="2000" b="1" dirty="0">
                <a:solidFill>
                  <a:srgbClr val="FF0000"/>
                </a:solidFill>
                <a:latin typeface="Times New Roman"/>
              </a:rPr>
              <a:t>M	</a:t>
            </a:r>
            <a:r>
              <a:rPr lang="en-US" sz="2000" b="1" dirty="0">
                <a:solidFill>
                  <a:sysClr val="windowText" lastClr="000000"/>
                </a:solidFill>
                <a:latin typeface="Times New Roman"/>
              </a:rPr>
              <a:t>= 100 </a:t>
            </a:r>
            <a:r>
              <a:rPr lang="el-GR" sz="2000" b="1" dirty="0">
                <a:solidFill>
                  <a:sysClr val="windowText" lastClr="000000"/>
                </a:solidFill>
              </a:rPr>
              <a:t>μ</a:t>
            </a:r>
            <a:r>
              <a:rPr lang="en-US" sz="2000" b="1" dirty="0">
                <a:solidFill>
                  <a:sysClr val="windowText" lastClr="000000"/>
                </a:solidFill>
                <a:latin typeface="Times New Roman"/>
              </a:rPr>
              <a:t>Moles/L</a:t>
            </a:r>
          </a:p>
          <a:p>
            <a:endParaRPr lang="en-US" sz="2000" b="1" dirty="0">
              <a:solidFill>
                <a:srgbClr val="FF0000"/>
              </a:solidFill>
              <a:latin typeface="Times New Roman"/>
            </a:endParaRPr>
          </a:p>
          <a:p>
            <a:r>
              <a:rPr lang="en-US" sz="2000" dirty="0">
                <a:solidFill>
                  <a:prstClr val="black"/>
                </a:solidFill>
                <a:latin typeface="Times New Roman"/>
              </a:rPr>
              <a:t>	= 100 </a:t>
            </a:r>
            <a:r>
              <a:rPr lang="el-GR" sz="2000" dirty="0">
                <a:solidFill>
                  <a:prstClr val="black"/>
                </a:solidFill>
              </a:rPr>
              <a:t>μ</a:t>
            </a:r>
            <a:r>
              <a:rPr lang="en-US" sz="2000" dirty="0">
                <a:solidFill>
                  <a:prstClr val="black"/>
                </a:solidFill>
                <a:latin typeface="Times New Roman"/>
              </a:rPr>
              <a:t>Moles / 1,000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</a:rPr>
              <a:t>mL</a:t>
            </a:r>
            <a:r>
              <a:rPr lang="en-US" sz="2000" dirty="0">
                <a:solidFill>
                  <a:prstClr val="black"/>
                </a:solidFill>
                <a:latin typeface="Times New Roman"/>
              </a:rPr>
              <a:t>		or	100 </a:t>
            </a:r>
            <a:r>
              <a:rPr lang="el-GR" sz="2000" dirty="0">
                <a:solidFill>
                  <a:prstClr val="black"/>
                </a:solidFill>
              </a:rPr>
              <a:t>μ</a:t>
            </a:r>
            <a:r>
              <a:rPr lang="en-US" sz="2000" dirty="0">
                <a:solidFill>
                  <a:prstClr val="black"/>
                </a:solidFill>
                <a:latin typeface="Times New Roman"/>
              </a:rPr>
              <a:t>Moles / 10</a:t>
            </a:r>
            <a:r>
              <a:rPr lang="en-US" sz="2000" baseline="30000" dirty="0">
                <a:solidFill>
                  <a:prstClr val="black"/>
                </a:solidFill>
                <a:latin typeface="Times New Roman"/>
              </a:rPr>
              <a:t>3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</a:rPr>
              <a:t>mL</a:t>
            </a:r>
            <a:endParaRPr lang="en-US" sz="2000" dirty="0">
              <a:solidFill>
                <a:prstClr val="black"/>
              </a:solidFill>
              <a:latin typeface="Times New Roman"/>
            </a:endParaRPr>
          </a:p>
          <a:p>
            <a:endParaRPr lang="en-US" sz="2000" dirty="0">
              <a:solidFill>
                <a:prstClr val="black"/>
              </a:solidFill>
              <a:latin typeface="Times New Roman"/>
            </a:endParaRPr>
          </a:p>
          <a:p>
            <a:r>
              <a:rPr lang="en-US" sz="2000" dirty="0">
                <a:solidFill>
                  <a:prstClr val="black"/>
                </a:solidFill>
                <a:latin typeface="Times New Roman"/>
              </a:rPr>
              <a:t>	= 100,000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</a:rPr>
              <a:t>nMoles</a:t>
            </a:r>
            <a:r>
              <a:rPr lang="en-US" sz="2000" dirty="0">
                <a:solidFill>
                  <a:prstClr val="black"/>
                </a:solidFill>
                <a:latin typeface="Times New Roman"/>
              </a:rPr>
              <a:t> / 1,000 mL	or	100 x 10</a:t>
            </a:r>
            <a:r>
              <a:rPr lang="en-US" sz="2000" baseline="30000" dirty="0">
                <a:solidFill>
                  <a:prstClr val="black"/>
                </a:solidFill>
                <a:latin typeface="Times New Roman"/>
              </a:rPr>
              <a:t>3</a:t>
            </a:r>
            <a:r>
              <a:rPr lang="el-GR" sz="20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</a:rPr>
              <a:t>nMoles</a:t>
            </a:r>
            <a:r>
              <a:rPr lang="en-US" sz="2000" dirty="0">
                <a:solidFill>
                  <a:prstClr val="black"/>
                </a:solidFill>
                <a:latin typeface="Times New Roman"/>
              </a:rPr>
              <a:t> / 10</a:t>
            </a:r>
            <a:r>
              <a:rPr lang="en-US" sz="2000" baseline="30000" dirty="0">
                <a:solidFill>
                  <a:prstClr val="black"/>
                </a:solidFill>
                <a:latin typeface="Times New Roman"/>
              </a:rPr>
              <a:t>3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</a:rPr>
              <a:t>mL</a:t>
            </a:r>
            <a:endParaRPr lang="en-US" sz="2000" dirty="0">
              <a:solidFill>
                <a:prstClr val="black"/>
              </a:solidFill>
              <a:latin typeface="Times New Roman"/>
            </a:endParaRPr>
          </a:p>
          <a:p>
            <a:endParaRPr lang="en-US" sz="2000" dirty="0">
              <a:solidFill>
                <a:prstClr val="black"/>
              </a:solidFill>
              <a:latin typeface="Times New Roman"/>
            </a:endParaRPr>
          </a:p>
          <a:p>
            <a:r>
              <a:rPr lang="en-US" sz="2000" dirty="0">
                <a:solidFill>
                  <a:prstClr val="black"/>
                </a:solidFill>
                <a:latin typeface="Times New Roman"/>
              </a:rPr>
              <a:t>	= 100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</a:rPr>
              <a:t>nMoles</a:t>
            </a:r>
            <a:r>
              <a:rPr lang="en-US" sz="2000" dirty="0">
                <a:solidFill>
                  <a:prstClr val="black"/>
                </a:solidFill>
                <a:latin typeface="Times New Roman"/>
              </a:rPr>
              <a:t> /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</a:rPr>
              <a:t>mL</a:t>
            </a:r>
            <a:endParaRPr lang="en-US" sz="2000" dirty="0">
              <a:solidFill>
                <a:prstClr val="black"/>
              </a:solidFill>
              <a:latin typeface="Times New Roman"/>
            </a:endParaRPr>
          </a:p>
          <a:p>
            <a:endParaRPr lang="en-US" sz="2000" dirty="0">
              <a:solidFill>
                <a:prstClr val="black"/>
              </a:solidFill>
              <a:latin typeface="Times New Roman"/>
            </a:endParaRPr>
          </a:p>
          <a:p>
            <a:r>
              <a:rPr lang="en-US" sz="2000" dirty="0">
                <a:solidFill>
                  <a:prstClr val="black"/>
                </a:solidFill>
                <a:latin typeface="Times New Roman"/>
              </a:rPr>
              <a:t>	= 100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</a:rPr>
              <a:t>nMoles</a:t>
            </a:r>
            <a:r>
              <a:rPr lang="en-US" sz="2000" dirty="0">
                <a:solidFill>
                  <a:prstClr val="black"/>
                </a:solidFill>
                <a:latin typeface="Times New Roman"/>
              </a:rPr>
              <a:t> / 1,000 </a:t>
            </a:r>
            <a:r>
              <a:rPr lang="el-GR" sz="2000" dirty="0">
                <a:solidFill>
                  <a:prstClr val="black"/>
                </a:solidFill>
              </a:rPr>
              <a:t>μ</a:t>
            </a:r>
            <a:r>
              <a:rPr lang="en-US" sz="2000" dirty="0">
                <a:solidFill>
                  <a:prstClr val="black"/>
                </a:solidFill>
                <a:latin typeface="Times New Roman"/>
              </a:rPr>
              <a:t>L		or	100 </a:t>
            </a:r>
            <a:r>
              <a:rPr lang="en-US" sz="2000" dirty="0" err="1">
                <a:solidFill>
                  <a:prstClr val="black"/>
                </a:solidFill>
                <a:latin typeface="Times New Roman"/>
              </a:rPr>
              <a:t>nMoles</a:t>
            </a:r>
            <a:r>
              <a:rPr lang="en-US" sz="2000" dirty="0">
                <a:solidFill>
                  <a:prstClr val="black"/>
                </a:solidFill>
                <a:latin typeface="Times New Roman"/>
              </a:rPr>
              <a:t> / 10</a:t>
            </a:r>
            <a:r>
              <a:rPr lang="en-US" sz="2000" baseline="30000" dirty="0">
                <a:solidFill>
                  <a:prstClr val="black"/>
                </a:solidFill>
                <a:latin typeface="Times New Roman"/>
              </a:rPr>
              <a:t>3 </a:t>
            </a:r>
            <a:r>
              <a:rPr lang="el-GR" sz="2000" dirty="0">
                <a:solidFill>
                  <a:prstClr val="black"/>
                </a:solidFill>
              </a:rPr>
              <a:t>μ</a:t>
            </a:r>
            <a:r>
              <a:rPr lang="en-US" sz="2000" dirty="0">
                <a:solidFill>
                  <a:prstClr val="black"/>
                </a:solidFill>
                <a:latin typeface="Times New Roman"/>
              </a:rPr>
              <a:t>L</a:t>
            </a:r>
          </a:p>
          <a:p>
            <a:endParaRPr lang="en-US" sz="2000" dirty="0">
              <a:solidFill>
                <a:prstClr val="black"/>
              </a:solidFill>
              <a:latin typeface="Times New Roman"/>
            </a:endParaRPr>
          </a:p>
          <a:p>
            <a:r>
              <a:rPr lang="en-US" sz="2000" dirty="0">
                <a:solidFill>
                  <a:prstClr val="black"/>
                </a:solidFill>
                <a:latin typeface="Times New Roman"/>
              </a:rPr>
              <a:t>	= </a:t>
            </a:r>
            <a:r>
              <a:rPr lang="en-US" sz="2000" b="1" dirty="0">
                <a:solidFill>
                  <a:srgbClr val="FF0000"/>
                </a:solidFill>
                <a:latin typeface="Times New Roman"/>
              </a:rPr>
              <a:t>0.1 </a:t>
            </a:r>
            <a:r>
              <a:rPr lang="en-US" sz="2000" b="1" dirty="0" err="1">
                <a:solidFill>
                  <a:srgbClr val="FF0000"/>
                </a:solidFill>
                <a:latin typeface="Times New Roman"/>
              </a:rPr>
              <a:t>nMoles</a:t>
            </a:r>
            <a:r>
              <a:rPr lang="en-US" sz="2000" b="1" dirty="0">
                <a:solidFill>
                  <a:srgbClr val="FF0000"/>
                </a:solidFill>
                <a:latin typeface="Times New Roman"/>
              </a:rPr>
              <a:t>/</a:t>
            </a:r>
            <a:r>
              <a:rPr lang="el-GR" sz="2000" b="1" dirty="0">
                <a:solidFill>
                  <a:srgbClr val="FF0000"/>
                </a:solidFill>
              </a:rPr>
              <a:t>μ</a:t>
            </a:r>
            <a:r>
              <a:rPr lang="en-US" sz="2000" b="1" dirty="0">
                <a:solidFill>
                  <a:srgbClr val="FF0000"/>
                </a:solidFill>
                <a:latin typeface="Times New Roman"/>
              </a:rPr>
              <a:t>L = 100 </a:t>
            </a:r>
            <a:r>
              <a:rPr lang="el-GR" sz="2000" b="1" dirty="0">
                <a:solidFill>
                  <a:srgbClr val="FF0000"/>
                </a:solidFill>
              </a:rPr>
              <a:t>μ</a:t>
            </a:r>
            <a:r>
              <a:rPr lang="en-US" sz="2000" b="1" dirty="0">
                <a:solidFill>
                  <a:srgbClr val="FF0000"/>
                </a:solidFill>
                <a:latin typeface="Times New Roman"/>
              </a:rPr>
              <a:t>M</a:t>
            </a:r>
          </a:p>
          <a:p>
            <a:endParaRPr lang="en-US" sz="2000" b="1" dirty="0">
              <a:solidFill>
                <a:srgbClr val="FF0000"/>
              </a:solidFill>
              <a:latin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5334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F02BE"/>
                </a:solidFill>
              </a:rPr>
              <a:t>Demonstration: 100 </a:t>
            </a:r>
            <a:r>
              <a:rPr lang="el-GR" sz="2400" b="1" dirty="0">
                <a:solidFill>
                  <a:srgbClr val="0F02BE"/>
                </a:solidFill>
              </a:rPr>
              <a:t>μ</a:t>
            </a:r>
            <a:r>
              <a:rPr lang="en-US" sz="2400" b="1" dirty="0">
                <a:solidFill>
                  <a:srgbClr val="0F02BE"/>
                </a:solidFill>
              </a:rPr>
              <a:t>M  =  100 </a:t>
            </a:r>
            <a:r>
              <a:rPr lang="el-GR" sz="2400" b="1" dirty="0">
                <a:solidFill>
                  <a:srgbClr val="0F02BE"/>
                </a:solidFill>
              </a:rPr>
              <a:t>μ</a:t>
            </a:r>
            <a:r>
              <a:rPr lang="en-US" sz="2400" b="1" dirty="0">
                <a:solidFill>
                  <a:srgbClr val="0F02BE"/>
                </a:solidFill>
              </a:rPr>
              <a:t>Moles/L  =  0.1 </a:t>
            </a:r>
            <a:r>
              <a:rPr lang="en-US" sz="2400" b="1" dirty="0" err="1">
                <a:solidFill>
                  <a:srgbClr val="0F02BE"/>
                </a:solidFill>
              </a:rPr>
              <a:t>nMoles</a:t>
            </a:r>
            <a:r>
              <a:rPr lang="en-US" sz="2400" b="1" dirty="0">
                <a:solidFill>
                  <a:srgbClr val="0F02BE"/>
                </a:solidFill>
              </a:rPr>
              <a:t>/</a:t>
            </a:r>
            <a:r>
              <a:rPr lang="el-GR" sz="2400" b="1" dirty="0">
                <a:solidFill>
                  <a:srgbClr val="0F02BE"/>
                </a:solidFill>
              </a:rPr>
              <a:t>μ</a:t>
            </a:r>
            <a:r>
              <a:rPr lang="en-US" sz="2400" b="1" dirty="0">
                <a:solidFill>
                  <a:srgbClr val="0F02BE"/>
                </a:solidFill>
              </a:rPr>
              <a:t>L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E9E0E22-D77B-4475-B041-10D449B1B22E}"/>
              </a:ext>
            </a:extLst>
          </p:cNvPr>
          <p:cNvCxnSpPr>
            <a:cxnSpLocks/>
          </p:cNvCxnSpPr>
          <p:nvPr/>
        </p:nvCxnSpPr>
        <p:spPr>
          <a:xfrm flipV="1">
            <a:off x="6477000" y="3048000"/>
            <a:ext cx="228600" cy="152400"/>
          </a:xfrm>
          <a:prstGeom prst="line">
            <a:avLst/>
          </a:prstGeom>
          <a:ln w="19050">
            <a:solidFill>
              <a:schemeClr val="tx1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B4B11BF-AC05-493C-A0BA-A13EEA1E43CA}"/>
              </a:ext>
            </a:extLst>
          </p:cNvPr>
          <p:cNvCxnSpPr>
            <a:cxnSpLocks/>
          </p:cNvCxnSpPr>
          <p:nvPr/>
        </p:nvCxnSpPr>
        <p:spPr>
          <a:xfrm flipV="1">
            <a:off x="7772400" y="3048000"/>
            <a:ext cx="304800" cy="152400"/>
          </a:xfrm>
          <a:prstGeom prst="line">
            <a:avLst/>
          </a:prstGeom>
          <a:ln w="19050">
            <a:solidFill>
              <a:schemeClr val="tx1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52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:\APHL_CDC\CDC-MolecularWorkshop\4 001.jpg"/>
          <p:cNvPicPr/>
          <p:nvPr/>
        </p:nvPicPr>
        <p:blipFill>
          <a:blip r:embed="rId2" cstate="print">
            <a:lum bright="-20000" contrast="20000"/>
          </a:blip>
          <a:srcRect l="5128" t="38710" r="5929" b="5645"/>
          <a:stretch>
            <a:fillRect/>
          </a:stretch>
        </p:blipFill>
        <p:spPr bwMode="auto">
          <a:xfrm>
            <a:off x="838200" y="486888"/>
            <a:ext cx="7467600" cy="568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le 3"/>
          <p:cNvSpPr/>
          <p:nvPr/>
        </p:nvSpPr>
        <p:spPr>
          <a:xfrm>
            <a:off x="838200" y="2819400"/>
            <a:ext cx="74676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38200" y="4114800"/>
            <a:ext cx="7467600" cy="457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361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lum bright="-20000" contrast="20000"/>
          </a:blip>
          <a:srcRect t="17730" b="8511"/>
          <a:stretch>
            <a:fillRect/>
          </a:stretch>
        </p:blipFill>
        <p:spPr bwMode="auto">
          <a:xfrm>
            <a:off x="609600" y="533400"/>
            <a:ext cx="7848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3276600" y="1143000"/>
            <a:ext cx="2133600" cy="76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6400800" y="2133600"/>
            <a:ext cx="381000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620000" y="2133600"/>
            <a:ext cx="533400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219200" y="4876800"/>
            <a:ext cx="533400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807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43512" y="534015"/>
            <a:ext cx="8305800" cy="6083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F02BE"/>
                </a:solidFill>
                <a:latin typeface="Times New Roman"/>
              </a:rPr>
              <a:t>Concept: 0.1 nMoles/</a:t>
            </a:r>
            <a:r>
              <a:rPr lang="el-GR" sz="1600" b="1" dirty="0">
                <a:solidFill>
                  <a:srgbClr val="0F02BE"/>
                </a:solidFill>
              </a:rPr>
              <a:t>μ</a:t>
            </a:r>
            <a:r>
              <a:rPr lang="en-US" sz="1600" b="1" dirty="0">
                <a:solidFill>
                  <a:srgbClr val="0F02BE"/>
                </a:solidFill>
                <a:latin typeface="Times New Roman"/>
              </a:rPr>
              <a:t>L = 100 </a:t>
            </a:r>
            <a:r>
              <a:rPr lang="el-GR" sz="1600" b="1" dirty="0">
                <a:solidFill>
                  <a:srgbClr val="0F02BE"/>
                </a:solidFill>
              </a:rPr>
              <a:t>μ</a:t>
            </a:r>
            <a:r>
              <a:rPr lang="en-US" sz="1600" b="1" dirty="0">
                <a:solidFill>
                  <a:srgbClr val="0F02BE"/>
                </a:solidFill>
                <a:latin typeface="Times New Roman"/>
              </a:rPr>
              <a:t>M</a:t>
            </a:r>
          </a:p>
          <a:p>
            <a:endParaRPr lang="en-US" sz="1600" b="1" dirty="0">
              <a:solidFill>
                <a:prstClr val="black"/>
              </a:solidFill>
              <a:latin typeface="Times New Roman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Times New Roman"/>
              </a:rPr>
              <a:t>Primer 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reported  Amount:  </a:t>
            </a:r>
            <a:r>
              <a:rPr lang="en-US" sz="1600" b="1" dirty="0">
                <a:solidFill>
                  <a:prstClr val="black"/>
                </a:solidFill>
                <a:latin typeface="Times New Roman"/>
              </a:rPr>
              <a:t>155.5 nMoles </a:t>
            </a:r>
          </a:p>
          <a:p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r>
              <a:rPr lang="en-US" sz="1600" dirty="0">
                <a:solidFill>
                  <a:prstClr val="black"/>
                </a:solidFill>
                <a:latin typeface="Times New Roman"/>
              </a:rPr>
              <a:t> </a:t>
            </a:r>
          </a:p>
          <a:p>
            <a:r>
              <a:rPr lang="en-US" sz="1600" dirty="0">
                <a:solidFill>
                  <a:prstClr val="black"/>
                </a:solidFill>
                <a:latin typeface="Times New Roman"/>
              </a:rPr>
              <a:t>If you want a 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Stock Solution 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of 100 uM, </a:t>
            </a:r>
            <a:r>
              <a:rPr lang="en-US" sz="1600" dirty="0" err="1">
                <a:solidFill>
                  <a:prstClr val="black"/>
                </a:solidFill>
                <a:latin typeface="Times New Roman"/>
              </a:rPr>
              <a:t>resuspend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Times New Roman"/>
              </a:rPr>
              <a:t>oligo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in 1555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of dd</a:t>
            </a:r>
            <a:r>
              <a:rPr lang="en-US" sz="1600" dirty="0">
                <a:solidFill>
                  <a:prstClr val="black"/>
                </a:solidFill>
              </a:rPr>
              <a:t>H</a:t>
            </a:r>
            <a:r>
              <a:rPr lang="en-US" sz="1600" baseline="-25000" dirty="0">
                <a:solidFill>
                  <a:prstClr val="black"/>
                </a:solidFill>
              </a:rPr>
              <a:t>2</a:t>
            </a:r>
            <a:r>
              <a:rPr lang="en-US" sz="1600" dirty="0">
                <a:solidFill>
                  <a:prstClr val="black"/>
                </a:solidFill>
              </a:rPr>
              <a:t>O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or TE buffer:</a:t>
            </a:r>
          </a:p>
          <a:p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pPr lvl="3">
              <a:buFont typeface="Symbol"/>
              <a:buChar char="·"/>
            </a:pPr>
            <a:r>
              <a:rPr lang="en-US" sz="1600" dirty="0">
                <a:solidFill>
                  <a:prstClr val="black"/>
                </a:solidFill>
                <a:latin typeface="Times New Roman"/>
              </a:rPr>
              <a:t>155.5 nMoles / 1555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= 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0.1 nMoles/</a:t>
            </a:r>
            <a:r>
              <a:rPr lang="el-GR" sz="1600" b="1" dirty="0">
                <a:solidFill>
                  <a:srgbClr val="FF0000"/>
                </a:solidFill>
              </a:rPr>
              <a:t>μ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L = 100 </a:t>
            </a:r>
            <a:r>
              <a:rPr lang="el-GR" sz="1600" b="1" dirty="0">
                <a:solidFill>
                  <a:srgbClr val="FF0000"/>
                </a:solidFill>
              </a:rPr>
              <a:t>μ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M</a:t>
            </a:r>
          </a:p>
          <a:p>
            <a:pPr lvl="3">
              <a:buFont typeface="Symbol"/>
              <a:buChar char="·"/>
            </a:pPr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pPr lvl="3"/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pPr lvl="1">
              <a:buFont typeface="Symbol"/>
              <a:buChar char="·"/>
            </a:pPr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r>
              <a:rPr lang="en-US" sz="1600" dirty="0">
                <a:solidFill>
                  <a:prstClr val="black"/>
                </a:solidFill>
                <a:latin typeface="Times New Roman"/>
              </a:rPr>
              <a:t>If you want a 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Working Solution 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of 10 uM  make a 1:10 dilution from the stock:</a:t>
            </a:r>
          </a:p>
          <a:p>
            <a:r>
              <a:rPr lang="en-US" sz="1600" dirty="0">
                <a:solidFill>
                  <a:prstClr val="black"/>
                </a:solidFill>
                <a:latin typeface="Times New Roman"/>
              </a:rPr>
              <a:t>		</a:t>
            </a:r>
          </a:p>
          <a:p>
            <a:r>
              <a:rPr lang="en-US" sz="1600" dirty="0">
                <a:solidFill>
                  <a:prstClr val="black"/>
                </a:solidFill>
                <a:latin typeface="Times New Roman"/>
              </a:rPr>
              <a:t>	- Add 1.0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from Stock (100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M) to 9.0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of dd</a:t>
            </a:r>
            <a:r>
              <a:rPr lang="en-US" sz="1600" dirty="0">
                <a:solidFill>
                  <a:prstClr val="black"/>
                </a:solidFill>
              </a:rPr>
              <a:t>H</a:t>
            </a:r>
            <a:r>
              <a:rPr lang="en-US" sz="1600" baseline="-25000" dirty="0">
                <a:solidFill>
                  <a:prstClr val="black"/>
                </a:solidFill>
              </a:rPr>
              <a:t>2</a:t>
            </a:r>
            <a:r>
              <a:rPr lang="en-US" sz="1600" dirty="0">
                <a:solidFill>
                  <a:prstClr val="black"/>
                </a:solidFill>
              </a:rPr>
              <a:t>O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or TE buffer (1:10).</a:t>
            </a:r>
          </a:p>
          <a:p>
            <a:r>
              <a:rPr lang="en-US" sz="1600" dirty="0">
                <a:solidFill>
                  <a:prstClr val="black"/>
                </a:solidFill>
                <a:latin typeface="Times New Roman"/>
              </a:rPr>
              <a:t>	-         5.0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                                      45.0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</a:t>
            </a:r>
          </a:p>
          <a:p>
            <a:pPr lvl="3">
              <a:buFont typeface="Symbol"/>
              <a:buChar char="·"/>
            </a:pPr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pPr lvl="3">
              <a:buFont typeface="Symbol"/>
              <a:buChar char="·"/>
            </a:pPr>
            <a:r>
              <a:rPr lang="pl-PL" sz="1600" dirty="0">
                <a:solidFill>
                  <a:prstClr val="black"/>
                </a:solidFill>
                <a:latin typeface="Times New Roman"/>
              </a:rPr>
              <a:t>100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M x 1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</a:t>
            </a:r>
            <a:r>
              <a:rPr lang="pl-PL" sz="1600" dirty="0">
                <a:solidFill>
                  <a:prstClr val="black"/>
                </a:solidFill>
                <a:latin typeface="Times New Roman"/>
              </a:rPr>
              <a:t> / 10 u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</a:t>
            </a:r>
            <a:r>
              <a:rPr lang="pl-PL" sz="1600" dirty="0">
                <a:solidFill>
                  <a:prstClr val="black"/>
                </a:solidFill>
                <a:latin typeface="Times New Roman"/>
              </a:rPr>
              <a:t> = </a:t>
            </a:r>
            <a:r>
              <a:rPr lang="pl-PL" sz="1600" b="1" dirty="0">
                <a:solidFill>
                  <a:srgbClr val="FF0000"/>
                </a:solidFill>
                <a:latin typeface="Times New Roman"/>
              </a:rPr>
              <a:t>10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l-GR" sz="1600" b="1" dirty="0">
                <a:solidFill>
                  <a:srgbClr val="FF0000"/>
                </a:solidFill>
              </a:rPr>
              <a:t>μ</a:t>
            </a:r>
            <a:r>
              <a:rPr lang="en-US" sz="1600" b="1" dirty="0">
                <a:solidFill>
                  <a:srgbClr val="FF0000"/>
                </a:solidFill>
                <a:latin typeface="Times New Roman"/>
              </a:rPr>
              <a:t>M </a:t>
            </a:r>
          </a:p>
          <a:p>
            <a:pPr lvl="3">
              <a:buFont typeface="Symbol"/>
              <a:buChar char="·"/>
            </a:pPr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pPr lvl="3"/>
            <a:endParaRPr lang="en-US" sz="1600" dirty="0">
              <a:solidFill>
                <a:prstClr val="black"/>
              </a:solidFill>
              <a:latin typeface="Times New Roman"/>
            </a:endParaRPr>
          </a:p>
          <a:p>
            <a:r>
              <a:rPr lang="en-US" sz="1600" b="1" dirty="0">
                <a:solidFill>
                  <a:srgbClr val="08019B"/>
                </a:solidFill>
                <a:latin typeface="Times New Roman"/>
              </a:rPr>
              <a:t>Concentration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in your final PCR mix:  C</a:t>
            </a:r>
            <a:r>
              <a:rPr lang="en-US" sz="1600" baseline="-25000" dirty="0">
                <a:solidFill>
                  <a:prstClr val="black"/>
                </a:solidFill>
                <a:latin typeface="Times New Roman"/>
              </a:rPr>
              <a:t>1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V</a:t>
            </a:r>
            <a:r>
              <a:rPr lang="en-US" sz="1600" baseline="-25000" dirty="0">
                <a:solidFill>
                  <a:prstClr val="black"/>
                </a:solidFill>
                <a:latin typeface="Times New Roman"/>
              </a:rPr>
              <a:t>1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= C</a:t>
            </a:r>
            <a:r>
              <a:rPr lang="en-US" sz="1600" baseline="-25000" dirty="0">
                <a:solidFill>
                  <a:prstClr val="black"/>
                </a:solidFill>
                <a:latin typeface="Times New Roman"/>
              </a:rPr>
              <a:t>2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V</a:t>
            </a:r>
            <a:r>
              <a:rPr lang="en-US" sz="1600" baseline="-25000" dirty="0">
                <a:solidFill>
                  <a:prstClr val="black"/>
                </a:solidFill>
                <a:latin typeface="Times New Roman"/>
              </a:rPr>
              <a:t>2</a:t>
            </a:r>
          </a:p>
          <a:p>
            <a:endParaRPr lang="en-US" sz="1600" baseline="-25000" dirty="0">
              <a:solidFill>
                <a:prstClr val="black"/>
              </a:solidFill>
              <a:latin typeface="Times New Roman"/>
            </a:endParaRPr>
          </a:p>
          <a:p>
            <a:endParaRPr lang="en-US" sz="1600" baseline="-25000" dirty="0">
              <a:solidFill>
                <a:prstClr val="black"/>
              </a:solidFill>
              <a:latin typeface="Times New Roman"/>
            </a:endParaRPr>
          </a:p>
          <a:p>
            <a:pPr lvl="1">
              <a:buFont typeface="Symbol"/>
              <a:buChar char="·"/>
            </a:pPr>
            <a:r>
              <a:rPr lang="en-US" sz="1600" dirty="0">
                <a:solidFill>
                  <a:prstClr val="black"/>
                </a:solidFill>
                <a:latin typeface="Times New Roman"/>
              </a:rPr>
              <a:t>10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nn-NO" sz="1600" dirty="0">
                <a:solidFill>
                  <a:prstClr val="black"/>
                </a:solidFill>
                <a:latin typeface="Times New Roman"/>
              </a:rPr>
              <a:t>M x V</a:t>
            </a:r>
            <a:r>
              <a:rPr lang="nn-NO" sz="1600" baseline="-25000" dirty="0">
                <a:solidFill>
                  <a:prstClr val="black"/>
                </a:solidFill>
                <a:latin typeface="Times New Roman"/>
              </a:rPr>
              <a:t>1</a:t>
            </a:r>
            <a:r>
              <a:rPr lang="nn-NO" sz="1600" dirty="0">
                <a:solidFill>
                  <a:prstClr val="black"/>
                </a:solidFill>
                <a:latin typeface="Times New Roman"/>
              </a:rPr>
              <a:t> = 0.3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nn-NO" sz="1600" dirty="0">
                <a:solidFill>
                  <a:prstClr val="black"/>
                </a:solidFill>
                <a:latin typeface="Times New Roman"/>
              </a:rPr>
              <a:t>M 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x 20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              V</a:t>
            </a:r>
            <a:r>
              <a:rPr lang="en-US" sz="1600" baseline="-25000" dirty="0">
                <a:solidFill>
                  <a:prstClr val="black"/>
                </a:solidFill>
                <a:latin typeface="Times New Roman"/>
              </a:rPr>
              <a:t>1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= </a:t>
            </a:r>
            <a:r>
              <a:rPr lang="en-US" sz="1600" u="sng" dirty="0">
                <a:solidFill>
                  <a:prstClr val="black"/>
                </a:solidFill>
                <a:latin typeface="Times New Roman"/>
              </a:rPr>
              <a:t>0.3 </a:t>
            </a:r>
            <a:r>
              <a:rPr lang="el-GR" sz="1600" u="sng" dirty="0">
                <a:solidFill>
                  <a:prstClr val="black"/>
                </a:solidFill>
              </a:rPr>
              <a:t>μ</a:t>
            </a:r>
            <a:r>
              <a:rPr lang="en-US" sz="1600" u="sng" dirty="0">
                <a:solidFill>
                  <a:prstClr val="black"/>
                </a:solidFill>
                <a:latin typeface="Times New Roman"/>
              </a:rPr>
              <a:t>M x 20 </a:t>
            </a:r>
            <a:r>
              <a:rPr lang="el-GR" sz="1600" u="sng" dirty="0">
                <a:solidFill>
                  <a:prstClr val="black"/>
                </a:solidFill>
              </a:rPr>
              <a:t>μ</a:t>
            </a:r>
            <a:r>
              <a:rPr lang="en-US" sz="1600" u="sng" dirty="0">
                <a:solidFill>
                  <a:prstClr val="black"/>
                </a:solidFill>
                <a:latin typeface="Times New Roman"/>
              </a:rPr>
              <a:t>L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= 0.6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L</a:t>
            </a:r>
          </a:p>
          <a:p>
            <a:r>
              <a:rPr lang="en-US" sz="1600" dirty="0">
                <a:solidFill>
                  <a:prstClr val="black"/>
                </a:solidFill>
                <a:latin typeface="Times New Roman"/>
              </a:rPr>
              <a:t>				                  10 </a:t>
            </a:r>
            <a:r>
              <a:rPr lang="el-GR" sz="1600" dirty="0">
                <a:solidFill>
                  <a:prstClr val="black"/>
                </a:solidFill>
              </a:rPr>
              <a:t>μ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M</a:t>
            </a:r>
          </a:p>
          <a:p>
            <a:endParaRPr lang="en-US" sz="1600" dirty="0">
              <a:solidFill>
                <a:prstClr val="black"/>
              </a:solidFill>
              <a:latin typeface="Times New Roman"/>
            </a:endParaRPr>
          </a:p>
        </p:txBody>
      </p:sp>
      <p:cxnSp>
        <p:nvCxnSpPr>
          <p:cNvPr id="39944" name="AutoShape 8"/>
          <p:cNvCxnSpPr>
            <a:cxnSpLocks noChangeShapeType="1"/>
          </p:cNvCxnSpPr>
          <p:nvPr/>
        </p:nvCxnSpPr>
        <p:spPr bwMode="auto">
          <a:xfrm>
            <a:off x="3810000" y="5943600"/>
            <a:ext cx="4095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3" name="Rectangle 12"/>
          <p:cNvSpPr/>
          <p:nvPr/>
        </p:nvSpPr>
        <p:spPr>
          <a:xfrm>
            <a:off x="381000" y="6248400"/>
            <a:ext cx="4315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http://www.idtdna.com/Calc/resuspension/</a:t>
            </a:r>
          </a:p>
        </p:txBody>
      </p:sp>
    </p:spTree>
    <p:extLst>
      <p:ext uri="{BB962C8B-B14F-4D97-AF65-F5344CB8AC3E}">
        <p14:creationId xmlns:p14="http://schemas.microsoft.com/office/powerpoint/2010/main" val="3007277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A1BB4B5FD5CA4DA5606A7F967A7F6D" ma:contentTypeVersion="4" ma:contentTypeDescription="Create a new document." ma:contentTypeScope="" ma:versionID="e64b34b76df22ddc36bfd7bb66eab739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4a35ab9903d293886b59a5bfacb6d9d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DD536E1-889E-4F16-AAD8-A0D5156982F4}"/>
</file>

<file path=customXml/itemProps2.xml><?xml version="1.0" encoding="utf-8"?>
<ds:datastoreItem xmlns:ds="http://schemas.openxmlformats.org/officeDocument/2006/customXml" ds:itemID="{55B25954-5FCD-4520-901C-56F2A0CE9FA1}"/>
</file>

<file path=customXml/itemProps3.xml><?xml version="1.0" encoding="utf-8"?>
<ds:datastoreItem xmlns:ds="http://schemas.openxmlformats.org/officeDocument/2006/customXml" ds:itemID="{C0D78641-6F22-4D55-AAB7-95F77278E373}"/>
</file>

<file path=docProps/app.xml><?xml version="1.0" encoding="utf-8"?>
<Properties xmlns="http://schemas.openxmlformats.org/officeDocument/2006/extended-properties" xmlns:vt="http://schemas.openxmlformats.org/officeDocument/2006/docPropsVTypes">
  <TotalTime>3057</TotalTime>
  <Words>324</Words>
  <Application>Microsoft Office PowerPoint</Application>
  <PresentationFormat>On-screen Show (4:3)</PresentationFormat>
  <Paragraphs>95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Symbol</vt:lpstr>
      <vt:lpstr>Times New Roman</vt:lpstr>
      <vt:lpstr>Office Theme</vt:lpstr>
      <vt:lpstr>Content Master</vt:lpstr>
      <vt:lpstr>1_Custom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BroderazoMayor</dc:creator>
  <cp:lastModifiedBy>Duneman, Katherine (CDC/DDNID/NCEH/DLS)</cp:lastModifiedBy>
  <cp:revision>188</cp:revision>
  <cp:lastPrinted>2020-02-20T15:51:50Z</cp:lastPrinted>
  <dcterms:created xsi:type="dcterms:W3CDTF">2011-06-17T18:41:27Z</dcterms:created>
  <dcterms:modified xsi:type="dcterms:W3CDTF">2020-02-20T15:52:38Z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0x010100DAA1BB4B5FD5CA4DA5606A7F967A7F6D</vt:lpwstr>
  </property>
</Properties>
</file>