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73"/>
  </p:notesMasterIdLst>
  <p:handoutMasterIdLst>
    <p:handoutMasterId r:id="rId74"/>
  </p:handoutMasterIdLst>
  <p:sldIdLst>
    <p:sldId id="268" r:id="rId59"/>
    <p:sldId id="258" r:id="rId60"/>
    <p:sldId id="269" r:id="rId61"/>
    <p:sldId id="271" r:id="rId62"/>
    <p:sldId id="270" r:id="rId63"/>
    <p:sldId id="272" r:id="rId64"/>
    <p:sldId id="273" r:id="rId65"/>
    <p:sldId id="274" r:id="rId66"/>
    <p:sldId id="275" r:id="rId67"/>
    <p:sldId id="280" r:id="rId68"/>
    <p:sldId id="276" r:id="rId69"/>
    <p:sldId id="278" r:id="rId70"/>
    <p:sldId id="279" r:id="rId71"/>
    <p:sldId id="281" r:id="rId72"/>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skins, Drew | APHL" initials="GD|A" lastIdx="1" clrIdx="0">
    <p:extLst>
      <p:ext uri="{19B8F6BF-5375-455C-9EA6-DF929625EA0E}">
        <p15:presenceInfo xmlns:p15="http://schemas.microsoft.com/office/powerpoint/2012/main" userId="S-1-5-21-376835676-564275060-233764494-66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p:cViewPr>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16" Type="http://schemas.openxmlformats.org/officeDocument/2006/relationships/customXml" Target="../customXml/item1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customXml" Target="../customXml/item5.xml"/><Relationship Id="rId61" Type="http://schemas.openxmlformats.org/officeDocument/2006/relationships/slide" Target="slides/slide3.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viewProps" Target="viewProps.xml"/><Relationship Id="rId8" Type="http://schemas.openxmlformats.org/officeDocument/2006/relationships/customXml" Target="../customXml/item8.xml"/><Relationship Id="rId72" Type="http://schemas.openxmlformats.org/officeDocument/2006/relationships/slide" Target="slides/slide14.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29" Type="http://schemas.openxmlformats.org/officeDocument/2006/relationships/customXml" Target="../customXml/item29.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03T13:11:52.565" idx="1">
    <p:pos x="10" y="10"/>
    <p:text>Same TOC on left side as before? If not, update list of things to do</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11/3/2021</a:t>
            </a:fld>
            <a:endParaRPr lang="en-US" dirty="0"/>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dirty="0"/>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11/3/2021</a:t>
            </a:fld>
            <a:endParaRPr lang="en-US" dirty="0"/>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dirty="0"/>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dirty="0"/>
          </a:p>
        </p:txBody>
      </p:sp>
    </p:spTree>
    <p:extLst>
      <p:ext uri="{BB962C8B-B14F-4D97-AF65-F5344CB8AC3E}">
        <p14:creationId xmlns:p14="http://schemas.microsoft.com/office/powerpoint/2010/main" val="3333868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11</a:t>
            </a:fld>
            <a:endParaRPr lang="en-US" dirty="0"/>
          </a:p>
        </p:txBody>
      </p:sp>
    </p:spTree>
    <p:extLst>
      <p:ext uri="{BB962C8B-B14F-4D97-AF65-F5344CB8AC3E}">
        <p14:creationId xmlns:p14="http://schemas.microsoft.com/office/powerpoint/2010/main" val="3343685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12</a:t>
            </a:fld>
            <a:endParaRPr lang="en-US" dirty="0"/>
          </a:p>
        </p:txBody>
      </p:sp>
    </p:spTree>
    <p:extLst>
      <p:ext uri="{BB962C8B-B14F-4D97-AF65-F5344CB8AC3E}">
        <p14:creationId xmlns:p14="http://schemas.microsoft.com/office/powerpoint/2010/main" val="1166273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13</a:t>
            </a:fld>
            <a:endParaRPr lang="en-US" dirty="0"/>
          </a:p>
        </p:txBody>
      </p:sp>
    </p:spTree>
    <p:extLst>
      <p:ext uri="{BB962C8B-B14F-4D97-AF65-F5344CB8AC3E}">
        <p14:creationId xmlns:p14="http://schemas.microsoft.com/office/powerpoint/2010/main" val="3219473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14</a:t>
            </a:fld>
            <a:endParaRPr lang="en-US" dirty="0"/>
          </a:p>
        </p:txBody>
      </p:sp>
    </p:spTree>
    <p:extLst>
      <p:ext uri="{BB962C8B-B14F-4D97-AF65-F5344CB8AC3E}">
        <p14:creationId xmlns:p14="http://schemas.microsoft.com/office/powerpoint/2010/main" val="1517990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dirty="0"/>
          </a:p>
        </p:txBody>
      </p:sp>
    </p:spTree>
    <p:extLst>
      <p:ext uri="{BB962C8B-B14F-4D97-AF65-F5344CB8AC3E}">
        <p14:creationId xmlns:p14="http://schemas.microsoft.com/office/powerpoint/2010/main" val="2157460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dirty="0"/>
          </a:p>
        </p:txBody>
      </p:sp>
    </p:spTree>
    <p:extLst>
      <p:ext uri="{BB962C8B-B14F-4D97-AF65-F5344CB8AC3E}">
        <p14:creationId xmlns:p14="http://schemas.microsoft.com/office/powerpoint/2010/main" val="2774187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dirty="0"/>
          </a:p>
        </p:txBody>
      </p:sp>
    </p:spTree>
    <p:extLst>
      <p:ext uri="{BB962C8B-B14F-4D97-AF65-F5344CB8AC3E}">
        <p14:creationId xmlns:p14="http://schemas.microsoft.com/office/powerpoint/2010/main" val="782276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6</a:t>
            </a:fld>
            <a:endParaRPr lang="en-US" dirty="0"/>
          </a:p>
        </p:txBody>
      </p:sp>
    </p:spTree>
    <p:extLst>
      <p:ext uri="{BB962C8B-B14F-4D97-AF65-F5344CB8AC3E}">
        <p14:creationId xmlns:p14="http://schemas.microsoft.com/office/powerpoint/2010/main" val="1611891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dirty="0"/>
          </a:p>
        </p:txBody>
      </p:sp>
    </p:spTree>
    <p:extLst>
      <p:ext uri="{BB962C8B-B14F-4D97-AF65-F5344CB8AC3E}">
        <p14:creationId xmlns:p14="http://schemas.microsoft.com/office/powerpoint/2010/main" val="2183160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dirty="0"/>
          </a:p>
        </p:txBody>
      </p:sp>
    </p:spTree>
    <p:extLst>
      <p:ext uri="{BB962C8B-B14F-4D97-AF65-F5344CB8AC3E}">
        <p14:creationId xmlns:p14="http://schemas.microsoft.com/office/powerpoint/2010/main" val="3647652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dirty="0"/>
          </a:p>
        </p:txBody>
      </p:sp>
    </p:spTree>
    <p:extLst>
      <p:ext uri="{BB962C8B-B14F-4D97-AF65-F5344CB8AC3E}">
        <p14:creationId xmlns:p14="http://schemas.microsoft.com/office/powerpoint/2010/main" val="71187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692150"/>
            <a:ext cx="6146800" cy="3457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F5D2DD-098B-4B74-BABB-171488B36A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3861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11/3/2021</a:t>
            </a:fld>
            <a:endParaRPr lang="en-US" dirty="0"/>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dirty="0"/>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11/3/2021</a:t>
            </a:fld>
            <a:endParaRPr lang="en-US" dirty="0"/>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dirty="0"/>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mailto:membership@aphl.org"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mailto:membership@aphl.or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membership@aphl.or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membership@aphl.or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membership@aphl.org"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10210800" cy="661720"/>
          </a:xfrm>
        </p:spPr>
        <p:txBody>
          <a:bodyPr/>
          <a:lstStyle/>
          <a:p>
            <a:r>
              <a:rPr lang="en-US" dirty="0"/>
              <a:t>Instructions for Using APHL’s </a:t>
            </a:r>
            <a:r>
              <a:rPr lang="en-US" dirty="0" smtClean="0"/>
              <a:t>Member </a:t>
            </a:r>
            <a:r>
              <a:rPr lang="en-US" dirty="0"/>
              <a:t>Portal</a:t>
            </a:r>
          </a:p>
        </p:txBody>
      </p:sp>
    </p:spTree>
    <p:extLst>
      <p:ext uri="{BB962C8B-B14F-4D97-AF65-F5344CB8AC3E}">
        <p14:creationId xmlns:p14="http://schemas.microsoft.com/office/powerpoint/2010/main" val="185501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rgbClr val="00A0AF"/>
                </a:solidFill>
                <a:effectLst/>
                <a:uLnTx/>
                <a:uFillTx/>
                <a:latin typeface="Franklin Gothic Medium" panose="020B0603020102020204" pitchFamily="34" charset="0"/>
                <a:ea typeface="+mj-ea"/>
                <a:cs typeface="+mj-cs"/>
              </a:rPr>
              <a:t>Profile Update</a:t>
            </a:r>
            <a:endParaRPr kumimoji="0" lang="en-US" sz="4000" b="0" i="0" u="none" strike="noStrike" kern="1200" cap="none" spc="0" normalizeH="0" baseline="0" noProof="0" dirty="0">
              <a:ln>
                <a:noFill/>
              </a:ln>
              <a:solidFill>
                <a:srgbClr val="00A0AF"/>
              </a:solidFill>
              <a:effectLst/>
              <a:uLnTx/>
              <a:uFillTx/>
              <a:latin typeface="Franklin Gothic Medium" panose="020B0603020102020204" pitchFamily="34" charset="0"/>
              <a:ea typeface="+mj-ea"/>
              <a:cs typeface="+mj-cs"/>
            </a:endParaRPr>
          </a:p>
        </p:txBody>
      </p:sp>
      <p:sp>
        <p:nvSpPr>
          <p:cNvPr id="2" name="Rectangle 1"/>
          <p:cNvSpPr/>
          <p:nvPr/>
        </p:nvSpPr>
        <p:spPr>
          <a:xfrm>
            <a:off x="753291" y="1122473"/>
            <a:ext cx="10820401" cy="18569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noProof="0" dirty="0">
                <a:ln>
                  <a:noFill/>
                </a:ln>
                <a:solidFill>
                  <a:srgbClr val="3F3F3F"/>
                </a:solidFill>
                <a:effectLst/>
                <a:uLnTx/>
                <a:uFillTx/>
                <a:latin typeface="Arial"/>
                <a:ea typeface="+mn-ea"/>
                <a:cs typeface="+mn-cs"/>
              </a:rPr>
              <a:t>Update </a:t>
            </a:r>
            <a:r>
              <a:rPr kumimoji="0" lang="en-US" sz="1800" b="1" i="0" u="none" strike="noStrike" kern="1200" cap="none" spc="0" normalizeH="0" baseline="0" noProof="0" dirty="0" smtClean="0">
                <a:ln>
                  <a:noFill/>
                </a:ln>
                <a:solidFill>
                  <a:srgbClr val="3F3F3F"/>
                </a:solidFill>
                <a:effectLst/>
                <a:uLnTx/>
                <a:uFillTx/>
                <a:latin typeface="Arial"/>
                <a:ea typeface="+mn-ea"/>
                <a:cs typeface="+mn-cs"/>
              </a:rPr>
              <a:t>Information For Your Organization’s Related Profiles</a:t>
            </a:r>
          </a:p>
          <a:p>
            <a:pPr marL="285750" marR="0" lvl="0"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3F3F3F"/>
                </a:solidFill>
                <a:effectLst/>
                <a:uLnTx/>
                <a:uFillTx/>
                <a:latin typeface="Arial"/>
                <a:ea typeface="+mn-ea"/>
                <a:cs typeface="+mn-cs"/>
              </a:rPr>
              <a:t>On the organization’s related profiles page, if </a:t>
            </a:r>
            <a:r>
              <a:rPr kumimoji="0" lang="en-US" sz="1800" b="0" i="0" u="none" strike="noStrike" kern="1200" cap="none" spc="0" normalizeH="0" baseline="0" noProof="0" dirty="0">
                <a:ln>
                  <a:noFill/>
                </a:ln>
                <a:solidFill>
                  <a:srgbClr val="3F3F3F"/>
                </a:solidFill>
                <a:effectLst/>
                <a:uLnTx/>
                <a:uFillTx/>
                <a:latin typeface="Arial"/>
                <a:ea typeface="+mn-ea"/>
                <a:cs typeface="+mn-cs"/>
              </a:rPr>
              <a:t>you are a designated editor of an organization’s </a:t>
            </a:r>
            <a:r>
              <a:rPr kumimoji="0" lang="en-US" sz="1800" b="0" i="0" u="none" strike="noStrike" kern="1200" cap="none" spc="0" normalizeH="0" baseline="0" noProof="0" dirty="0" smtClean="0">
                <a:ln>
                  <a:noFill/>
                </a:ln>
                <a:solidFill>
                  <a:srgbClr val="3F3F3F"/>
                </a:solidFill>
                <a:effectLst/>
                <a:uLnTx/>
                <a:uFillTx/>
                <a:latin typeface="Arial"/>
                <a:ea typeface="+mn-ea"/>
                <a:cs typeface="+mn-cs"/>
              </a:rPr>
              <a:t>profile, </a:t>
            </a:r>
            <a:r>
              <a:rPr kumimoji="0" lang="en-US" sz="1800" b="0" i="0" u="none" strike="noStrike" kern="1200" cap="none" spc="0" normalizeH="0" baseline="0" noProof="0" dirty="0">
                <a:ln>
                  <a:noFill/>
                </a:ln>
                <a:solidFill>
                  <a:srgbClr val="3F3F3F"/>
                </a:solidFill>
                <a:effectLst/>
                <a:uLnTx/>
                <a:uFillTx/>
                <a:latin typeface="Arial"/>
                <a:ea typeface="+mn-ea"/>
                <a:cs typeface="+mn-cs"/>
              </a:rPr>
              <a:t>you will see that box checked (circled in </a:t>
            </a:r>
            <a:r>
              <a:rPr kumimoji="0" lang="en-US" sz="1800" b="0" i="0" u="none" strike="noStrike" kern="1200" cap="none" spc="0" normalizeH="0" baseline="0" noProof="0" dirty="0">
                <a:ln>
                  <a:noFill/>
                </a:ln>
                <a:solidFill>
                  <a:srgbClr val="FF0000"/>
                </a:solidFill>
                <a:effectLst/>
                <a:uLnTx/>
                <a:uFillTx/>
                <a:latin typeface="Arial"/>
                <a:ea typeface="+mn-ea"/>
                <a:cs typeface="+mn-cs"/>
              </a:rPr>
              <a:t>red</a:t>
            </a:r>
            <a:r>
              <a:rPr kumimoji="0" lang="en-US" sz="1800" b="0" i="0" u="none" strike="noStrike" kern="1200" cap="none" spc="0" normalizeH="0" baseline="0" noProof="0" dirty="0" smtClean="0">
                <a:ln>
                  <a:noFill/>
                </a:ln>
                <a:solidFill>
                  <a:srgbClr val="3F3F3F"/>
                </a:solidFill>
                <a:effectLst/>
                <a:uLnTx/>
                <a:uFillTx/>
                <a:latin typeface="Arial"/>
                <a:ea typeface="+mn-ea"/>
                <a:cs typeface="+mn-cs"/>
              </a:rPr>
              <a:t>). In the example below, Scott Becker is the only account with</a:t>
            </a:r>
            <a:r>
              <a:rPr kumimoji="0" lang="en-US" sz="1800" b="0" i="0" u="none" strike="noStrike" kern="1200" cap="none" spc="0" normalizeH="0" noProof="0" dirty="0" smtClean="0">
                <a:ln>
                  <a:noFill/>
                </a:ln>
                <a:solidFill>
                  <a:srgbClr val="3F3F3F"/>
                </a:solidFill>
                <a:effectLst/>
                <a:uLnTx/>
                <a:uFillTx/>
                <a:latin typeface="Arial"/>
                <a:ea typeface="+mn-ea"/>
                <a:cs typeface="+mn-cs"/>
              </a:rPr>
              <a:t> editing rights for APHL’s organizational profile. This means that Scott can edit profiles related to APHL’s profile.</a:t>
            </a:r>
            <a:r>
              <a:rPr lang="en-US" dirty="0" smtClean="0">
                <a:solidFill>
                  <a:srgbClr val="3F3F3F"/>
                </a:solidFill>
                <a:latin typeface="Arial"/>
              </a:rPr>
              <a:t> </a:t>
            </a:r>
            <a:r>
              <a:rPr kumimoji="0" lang="en-US" sz="1800" b="0" i="0" u="none" strike="noStrike" kern="1200" cap="none" spc="0" normalizeH="0" baseline="0" noProof="0" dirty="0" smtClean="0">
                <a:ln>
                  <a:noFill/>
                </a:ln>
                <a:solidFill>
                  <a:srgbClr val="3F3F3F"/>
                </a:solidFill>
                <a:effectLst/>
                <a:uLnTx/>
                <a:uFillTx/>
                <a:latin typeface="Arial"/>
                <a:ea typeface="+mn-ea"/>
                <a:cs typeface="+mn-cs"/>
              </a:rPr>
              <a:t>Once Scott has made his changes, they </a:t>
            </a:r>
            <a:r>
              <a:rPr kumimoji="0" lang="en-US" sz="1800" b="0" i="0" u="none" strike="noStrike" kern="1200" cap="none" spc="0" normalizeH="0" baseline="0" noProof="0" dirty="0">
                <a:ln>
                  <a:noFill/>
                </a:ln>
                <a:solidFill>
                  <a:srgbClr val="3F3F3F"/>
                </a:solidFill>
                <a:effectLst/>
                <a:uLnTx/>
                <a:uFillTx/>
                <a:latin typeface="Arial"/>
                <a:ea typeface="+mn-ea"/>
                <a:cs typeface="+mn-cs"/>
              </a:rPr>
              <a:t>are submitted </a:t>
            </a:r>
            <a:r>
              <a:rPr lang="en-US" dirty="0" smtClean="0">
                <a:solidFill>
                  <a:srgbClr val="3F3F3F"/>
                </a:solidFill>
                <a:latin typeface="Arial"/>
              </a:rPr>
              <a:t>for</a:t>
            </a:r>
            <a:r>
              <a:rPr kumimoji="0" lang="en-US" sz="1800" b="0" i="0" u="none" strike="noStrike" kern="1200" cap="none" spc="0" normalizeH="0" baseline="0" noProof="0" dirty="0" smtClean="0">
                <a:ln>
                  <a:noFill/>
                </a:ln>
                <a:solidFill>
                  <a:srgbClr val="3F3F3F"/>
                </a:solidFill>
                <a:effectLst/>
                <a:uLnTx/>
                <a:uFillTx/>
                <a:latin typeface="Arial"/>
                <a:ea typeface="+mn-ea"/>
                <a:cs typeface="+mn-cs"/>
              </a:rPr>
              <a:t> APHL review prior to approval</a:t>
            </a:r>
            <a:r>
              <a:rPr kumimoji="0" lang="en-US" sz="1800" b="0" i="0" u="none" strike="noStrike" kern="1200" cap="none" spc="0" normalizeH="0" baseline="0" noProof="0" dirty="0">
                <a:ln>
                  <a:noFill/>
                </a:ln>
                <a:solidFill>
                  <a:srgbClr val="3F3F3F"/>
                </a:solidFill>
                <a:effectLst/>
                <a:uLnTx/>
                <a:uFillTx/>
                <a:latin typeface="Arial"/>
                <a:ea typeface="+mn-ea"/>
                <a:cs typeface="+mn-cs"/>
              </a:rPr>
              <a:t>.</a:t>
            </a:r>
          </a:p>
        </p:txBody>
      </p:sp>
      <p:pic>
        <p:nvPicPr>
          <p:cNvPr id="6" name="Picture 5"/>
          <p:cNvPicPr>
            <a:picLocks noChangeAspect="1"/>
          </p:cNvPicPr>
          <p:nvPr/>
        </p:nvPicPr>
        <p:blipFill>
          <a:blip r:embed="rId3"/>
          <a:stretch>
            <a:fillRect/>
          </a:stretch>
        </p:blipFill>
        <p:spPr>
          <a:xfrm>
            <a:off x="766354" y="2907808"/>
            <a:ext cx="10820400" cy="3647183"/>
          </a:xfrm>
          <a:prstGeom prst="rect">
            <a:avLst/>
          </a:prstGeom>
        </p:spPr>
      </p:pic>
      <p:sp>
        <p:nvSpPr>
          <p:cNvPr id="14" name="Rectangular Callout 13"/>
          <p:cNvSpPr/>
          <p:nvPr/>
        </p:nvSpPr>
        <p:spPr>
          <a:xfrm>
            <a:off x="2631077" y="3540285"/>
            <a:ext cx="1295400" cy="700087"/>
          </a:xfrm>
          <a:prstGeom prst="wedgeRectCallout">
            <a:avLst>
              <a:gd name="adj1" fmla="val -21306"/>
              <a:gd name="adj2" fmla="val 89641"/>
            </a:avLst>
          </a:prstGeom>
          <a:no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3F3F3F"/>
                </a:solidFill>
                <a:effectLst/>
                <a:uLnTx/>
                <a:uFillTx/>
                <a:latin typeface="Source Sans Pro" panose="020B0604020202020204" charset="0"/>
                <a:ea typeface="+mn-ea"/>
                <a:cs typeface="+mn-cs"/>
              </a:rPr>
              <a:t>Editors of an organization profile can create/add related profiles</a:t>
            </a:r>
            <a:endParaRPr kumimoji="0" lang="en-US" sz="1000" b="0" i="0" u="none" strike="noStrike" kern="1200" cap="none" spc="0" normalizeH="0" baseline="0" noProof="0" dirty="0">
              <a:ln>
                <a:noFill/>
              </a:ln>
              <a:solidFill>
                <a:srgbClr val="3F3F3F"/>
              </a:solidFill>
              <a:effectLst/>
              <a:uLnTx/>
              <a:uFillTx/>
              <a:latin typeface="Source Sans Pro" panose="020B0604020202020204" charset="0"/>
              <a:ea typeface="+mn-ea"/>
              <a:cs typeface="+mn-cs"/>
            </a:endParaRPr>
          </a:p>
        </p:txBody>
      </p:sp>
      <p:sp>
        <p:nvSpPr>
          <p:cNvPr id="15" name="Oval 14"/>
          <p:cNvSpPr/>
          <p:nvPr/>
        </p:nvSpPr>
        <p:spPr>
          <a:xfrm>
            <a:off x="2514600" y="5410200"/>
            <a:ext cx="4572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ular Callout 11"/>
          <p:cNvSpPr/>
          <p:nvPr/>
        </p:nvSpPr>
        <p:spPr>
          <a:xfrm>
            <a:off x="8382000" y="2943391"/>
            <a:ext cx="1756694" cy="1193788"/>
          </a:xfrm>
          <a:prstGeom prst="wedgeRectCallout">
            <a:avLst>
              <a:gd name="adj1" fmla="val 83076"/>
              <a:gd name="adj2" fmla="val -32751"/>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3F3F3F"/>
                </a:solidFill>
                <a:effectLst/>
                <a:uLnTx/>
                <a:uFillTx/>
                <a:latin typeface="Source Sans Pro" panose="020B0604020202020204" charset="0"/>
                <a:ea typeface="+mn-ea"/>
                <a:cs typeface="+mn-cs"/>
              </a:rPr>
              <a:t>If you have editing rights, click here to create/add related profiles, like Member Representative(s) or Member-Associate(s), to the organization’s profile.</a:t>
            </a:r>
            <a:endParaRPr kumimoji="0" lang="en-US" sz="1000" b="0" i="0" u="none" strike="noStrike" kern="1200" cap="none" spc="0" normalizeH="0" baseline="0" noProof="0" dirty="0">
              <a:ln>
                <a:noFill/>
              </a:ln>
              <a:solidFill>
                <a:srgbClr val="3F3F3F"/>
              </a:solidFill>
              <a:effectLst/>
              <a:uLnTx/>
              <a:uFillTx/>
              <a:latin typeface="Source Sans Pro" panose="020B0604020202020204" charset="0"/>
              <a:ea typeface="+mn-ea"/>
              <a:cs typeface="+mn-cs"/>
            </a:endParaRPr>
          </a:p>
        </p:txBody>
      </p:sp>
      <p:sp>
        <p:nvSpPr>
          <p:cNvPr id="13" name="Rectangular Callout 12"/>
          <p:cNvSpPr/>
          <p:nvPr/>
        </p:nvSpPr>
        <p:spPr>
          <a:xfrm>
            <a:off x="10891838" y="4362883"/>
            <a:ext cx="1300162" cy="750093"/>
          </a:xfrm>
          <a:prstGeom prst="wedgeRectCallout">
            <a:avLst>
              <a:gd name="adj1" fmla="val -28844"/>
              <a:gd name="adj2" fmla="val 89166"/>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3F3F3F"/>
                </a:solidFill>
                <a:effectLst/>
                <a:uLnTx/>
                <a:uFillTx/>
                <a:latin typeface="Source Sans Pro" panose="020B0604020202020204" charset="0"/>
                <a:ea typeface="+mn-ea"/>
                <a:cs typeface="+mn-cs"/>
              </a:rPr>
              <a:t>Click here to edit information of the profiles related to your organization.</a:t>
            </a:r>
            <a:endParaRPr kumimoji="0" lang="en-US" sz="1000" b="0" i="0" u="none" strike="noStrike" kern="1200" cap="none" spc="0" normalizeH="0" baseline="0" noProof="0" dirty="0">
              <a:ln>
                <a:noFill/>
              </a:ln>
              <a:solidFill>
                <a:srgbClr val="3F3F3F"/>
              </a:solidFill>
              <a:effectLst/>
              <a:uLnTx/>
              <a:uFillTx/>
              <a:latin typeface="Source Sans Pro" panose="020B0604020202020204" charset="0"/>
              <a:ea typeface="+mn-ea"/>
              <a:cs typeface="+mn-cs"/>
            </a:endParaRPr>
          </a:p>
        </p:txBody>
      </p:sp>
      <p:pic>
        <p:nvPicPr>
          <p:cNvPr id="7" name="Picture 6"/>
          <p:cNvPicPr>
            <a:picLocks noChangeAspect="1"/>
          </p:cNvPicPr>
          <p:nvPr/>
        </p:nvPicPr>
        <p:blipFill>
          <a:blip r:embed="rId4"/>
          <a:stretch>
            <a:fillRect/>
          </a:stretch>
        </p:blipFill>
        <p:spPr>
          <a:xfrm>
            <a:off x="8686800" y="5410200"/>
            <a:ext cx="566059" cy="304800"/>
          </a:xfrm>
          <a:prstGeom prst="rect">
            <a:avLst/>
          </a:prstGeom>
        </p:spPr>
      </p:pic>
      <p:pic>
        <p:nvPicPr>
          <p:cNvPr id="17" name="Picture 16"/>
          <p:cNvPicPr>
            <a:picLocks noChangeAspect="1"/>
          </p:cNvPicPr>
          <p:nvPr/>
        </p:nvPicPr>
        <p:blipFill>
          <a:blip r:embed="rId4"/>
          <a:stretch>
            <a:fillRect/>
          </a:stretch>
        </p:blipFill>
        <p:spPr>
          <a:xfrm>
            <a:off x="8610600" y="5770114"/>
            <a:ext cx="566059" cy="304800"/>
          </a:xfrm>
          <a:prstGeom prst="rect">
            <a:avLst/>
          </a:prstGeom>
        </p:spPr>
      </p:pic>
      <p:pic>
        <p:nvPicPr>
          <p:cNvPr id="18" name="Picture 17"/>
          <p:cNvPicPr>
            <a:picLocks noChangeAspect="1"/>
          </p:cNvPicPr>
          <p:nvPr/>
        </p:nvPicPr>
        <p:blipFill>
          <a:blip r:embed="rId4"/>
          <a:stretch>
            <a:fillRect/>
          </a:stretch>
        </p:blipFill>
        <p:spPr>
          <a:xfrm>
            <a:off x="8610599" y="6162552"/>
            <a:ext cx="566059" cy="304800"/>
          </a:xfrm>
          <a:prstGeom prst="rect">
            <a:avLst/>
          </a:prstGeom>
        </p:spPr>
      </p:pic>
    </p:spTree>
    <p:extLst>
      <p:ext uri="{BB962C8B-B14F-4D97-AF65-F5344CB8AC3E}">
        <p14:creationId xmlns:p14="http://schemas.microsoft.com/office/powerpoint/2010/main" val="1436265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a:t>
            </a:r>
            <a:endParaRPr lang="en-US" dirty="0"/>
          </a:p>
        </p:txBody>
      </p:sp>
      <p:sp>
        <p:nvSpPr>
          <p:cNvPr id="2" name="Rectangle 1"/>
          <p:cNvSpPr/>
          <p:nvPr/>
        </p:nvSpPr>
        <p:spPr>
          <a:xfrm>
            <a:off x="735958" y="1075969"/>
            <a:ext cx="4187535" cy="4832092"/>
          </a:xfrm>
          <a:prstGeom prst="rect">
            <a:avLst/>
          </a:prstGeom>
        </p:spPr>
        <p:txBody>
          <a:bodyPr wrap="square">
            <a:spAutoFit/>
          </a:bodyPr>
          <a:lstStyle/>
          <a:p>
            <a:pPr>
              <a:spcAft>
                <a:spcPts val="800"/>
              </a:spcAft>
            </a:pPr>
            <a:r>
              <a:rPr lang="en" b="1" dirty="0"/>
              <a:t>Edit </a:t>
            </a:r>
            <a:r>
              <a:rPr lang="en" b="1" dirty="0" smtClean="0"/>
              <a:t>Organization’s Currently Related Profiles</a:t>
            </a:r>
          </a:p>
          <a:p>
            <a:pPr marL="285750" indent="-285750">
              <a:spcAft>
                <a:spcPts val="800"/>
              </a:spcAft>
              <a:buFont typeface="Arial" panose="020B0604020202020204" pitchFamily="34" charset="0"/>
              <a:buChar char="•"/>
            </a:pPr>
            <a:r>
              <a:rPr lang="en-US" sz="1400" dirty="0"/>
              <a:t>If you have editing rights for an organization’s profile, you can edit the list of current Member Representatives and/or Member-Associates.</a:t>
            </a:r>
          </a:p>
          <a:p>
            <a:pPr marL="285750" indent="-285750">
              <a:spcAft>
                <a:spcPts val="800"/>
              </a:spcAft>
              <a:buFont typeface="Arial" panose="020B0604020202020204" pitchFamily="34" charset="0"/>
              <a:buChar char="•"/>
            </a:pPr>
            <a:r>
              <a:rPr lang="en-US" sz="1400" b="1" dirty="0" smtClean="0"/>
              <a:t>If </a:t>
            </a:r>
            <a:r>
              <a:rPr lang="en-US" sz="1400" b="1" dirty="0" smtClean="0"/>
              <a:t>you are intending to </a:t>
            </a:r>
            <a:r>
              <a:rPr lang="en-US" sz="1400" b="1" dirty="0" smtClean="0"/>
              <a:t>remove/replace a current </a:t>
            </a:r>
            <a:r>
              <a:rPr lang="en-US" sz="1400" b="1" dirty="0" smtClean="0"/>
              <a:t>Member-Associate </a:t>
            </a:r>
            <a:r>
              <a:rPr lang="en-US" sz="1400" b="1" dirty="0" smtClean="0"/>
              <a:t>related to the </a:t>
            </a:r>
            <a:r>
              <a:rPr lang="en-US" sz="1400" b="1" dirty="0" smtClean="0"/>
              <a:t>organization’s </a:t>
            </a:r>
            <a:r>
              <a:rPr lang="en-US" sz="1400" b="1" dirty="0" smtClean="0"/>
              <a:t>profile, </a:t>
            </a:r>
            <a:r>
              <a:rPr lang="en-US" sz="1400" b="1" u="sng" dirty="0" smtClean="0"/>
              <a:t>DO</a:t>
            </a:r>
            <a:r>
              <a:rPr lang="en-US" sz="1400" b="1" dirty="0" smtClean="0"/>
              <a:t> </a:t>
            </a:r>
            <a:r>
              <a:rPr lang="en-US" sz="1400" b="1" u="sng" dirty="0" smtClean="0"/>
              <a:t>NOT</a:t>
            </a:r>
            <a:r>
              <a:rPr lang="en-US" sz="1400" b="1" dirty="0" smtClean="0"/>
              <a:t> change the existing related profile to a different person’s name. Instead, </a:t>
            </a:r>
            <a:r>
              <a:rPr lang="en-US" sz="1400" b="1" dirty="0" smtClean="0"/>
              <a:t>first remove the relation by changing </a:t>
            </a:r>
            <a:r>
              <a:rPr lang="en-US" sz="1400" b="1" dirty="0" smtClean="0"/>
              <a:t>the Relation Type on the existing profile to “Employee” or “Former Employee” and then use the instructions on slide </a:t>
            </a:r>
            <a:r>
              <a:rPr lang="en-US" sz="1400" b="1" dirty="0"/>
              <a:t>8</a:t>
            </a:r>
            <a:r>
              <a:rPr lang="en-US" sz="1400" b="1" dirty="0" smtClean="0"/>
              <a:t> </a:t>
            </a:r>
            <a:r>
              <a:rPr lang="en-US" sz="1400" b="1" dirty="0" smtClean="0"/>
              <a:t>to create a new </a:t>
            </a:r>
            <a:r>
              <a:rPr lang="en-US" sz="1400" b="1" dirty="0" smtClean="0"/>
              <a:t>profile/relation </a:t>
            </a:r>
            <a:r>
              <a:rPr lang="en-US" sz="1400" b="1" dirty="0" smtClean="0"/>
              <a:t>for your laboratory’s new Member-Associate.</a:t>
            </a:r>
            <a:endParaRPr lang="en-US" sz="1400" b="1" dirty="0"/>
          </a:p>
          <a:p>
            <a:pPr marL="285750" indent="-285750">
              <a:spcAft>
                <a:spcPts val="800"/>
              </a:spcAft>
              <a:buFont typeface="Arial" panose="020B0604020202020204" pitchFamily="34" charset="0"/>
              <a:buChar char="•"/>
            </a:pPr>
            <a:r>
              <a:rPr lang="en-US" sz="1400" dirty="0" smtClean="0"/>
              <a:t>Remember, all changes are submitted for APHL review prior to </a:t>
            </a:r>
            <a:r>
              <a:rPr lang="en-US" sz="1400" dirty="0" smtClean="0"/>
              <a:t>approval and may be rejected if submitted incorrectly. Contact </a:t>
            </a:r>
            <a:r>
              <a:rPr lang="en-US" sz="1400" dirty="0" smtClean="0">
                <a:hlinkClick r:id="rId3"/>
              </a:rPr>
              <a:t>membership@aphl.org</a:t>
            </a:r>
            <a:r>
              <a:rPr lang="en-US" sz="1400" dirty="0" smtClean="0"/>
              <a:t> with any questions.</a:t>
            </a:r>
            <a:endParaRPr lang="en-US" sz="1400" dirty="0"/>
          </a:p>
        </p:txBody>
      </p:sp>
      <p:pic>
        <p:nvPicPr>
          <p:cNvPr id="6" name="Picture 5"/>
          <p:cNvPicPr>
            <a:picLocks noChangeAspect="1"/>
          </p:cNvPicPr>
          <p:nvPr/>
        </p:nvPicPr>
        <p:blipFill>
          <a:blip r:embed="rId4"/>
          <a:stretch>
            <a:fillRect/>
          </a:stretch>
        </p:blipFill>
        <p:spPr>
          <a:xfrm>
            <a:off x="4897367" y="1125418"/>
            <a:ext cx="7294633" cy="4863089"/>
          </a:xfrm>
          <a:prstGeom prst="rect">
            <a:avLst/>
          </a:prstGeom>
        </p:spPr>
      </p:pic>
      <p:sp>
        <p:nvSpPr>
          <p:cNvPr id="17" name="Rectangular Callout 16"/>
          <p:cNvSpPr/>
          <p:nvPr/>
        </p:nvSpPr>
        <p:spPr>
          <a:xfrm>
            <a:off x="5334000" y="533400"/>
            <a:ext cx="1219200" cy="912709"/>
          </a:xfrm>
          <a:prstGeom prst="wedgeRectCallout">
            <a:avLst>
              <a:gd name="adj1" fmla="val 70671"/>
              <a:gd name="adj2" fmla="val 234033"/>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Source Sans Pro" panose="020B0604020202020204" charset="0"/>
              </a:rPr>
              <a:t>3.</a:t>
            </a:r>
            <a:r>
              <a:rPr lang="en-US" sz="1000" dirty="0" smtClean="0">
                <a:solidFill>
                  <a:schemeClr val="tx1"/>
                </a:solidFill>
                <a:latin typeface="Source Sans Pro" panose="020B0604020202020204" charset="0"/>
              </a:rPr>
              <a:t> Uncheck these boxes if you intend to fully remove the relationship.</a:t>
            </a:r>
            <a:endParaRPr lang="en-US" sz="1000" b="1" dirty="0">
              <a:solidFill>
                <a:schemeClr val="tx1"/>
              </a:solidFill>
              <a:latin typeface="Source Sans Pro" panose="020B0604020202020204" charset="0"/>
            </a:endParaRPr>
          </a:p>
        </p:txBody>
      </p:sp>
      <p:sp>
        <p:nvSpPr>
          <p:cNvPr id="4" name="Oval 3"/>
          <p:cNvSpPr/>
          <p:nvPr/>
        </p:nvSpPr>
        <p:spPr>
          <a:xfrm>
            <a:off x="6705600" y="4114799"/>
            <a:ext cx="1020594" cy="1996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ular Callout 10"/>
          <p:cNvSpPr/>
          <p:nvPr/>
        </p:nvSpPr>
        <p:spPr>
          <a:xfrm>
            <a:off x="10363200" y="3556963"/>
            <a:ext cx="1672933" cy="1319837"/>
          </a:xfrm>
          <a:prstGeom prst="wedgeRectCallout">
            <a:avLst>
              <a:gd name="adj1" fmla="val -77120"/>
              <a:gd name="adj2" fmla="val 17575"/>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Source Sans Pro" panose="020B0604020202020204" charset="0"/>
              </a:rPr>
              <a:t>2.</a:t>
            </a:r>
            <a:r>
              <a:rPr lang="en-US" sz="1000" dirty="0" smtClean="0">
                <a:solidFill>
                  <a:schemeClr val="tx1"/>
                </a:solidFill>
                <a:latin typeface="Source Sans Pro" panose="020B0604020202020204" charset="0"/>
              </a:rPr>
              <a:t> Use this dropdown menu to </a:t>
            </a:r>
            <a:r>
              <a:rPr lang="en-US" sz="1000" dirty="0" smtClean="0">
                <a:solidFill>
                  <a:schemeClr val="tx1"/>
                </a:solidFill>
                <a:latin typeface="Source Sans Pro" panose="020B0604020202020204" charset="0"/>
              </a:rPr>
              <a:t>change relation </a:t>
            </a:r>
            <a:r>
              <a:rPr lang="en-US" sz="1000" dirty="0" smtClean="0">
                <a:solidFill>
                  <a:schemeClr val="tx1"/>
                </a:solidFill>
                <a:latin typeface="Source Sans Pro" panose="020B0604020202020204" charset="0"/>
              </a:rPr>
              <a:t>types (e.g. Member </a:t>
            </a:r>
            <a:r>
              <a:rPr lang="en-US" sz="1000" dirty="0" smtClean="0">
                <a:solidFill>
                  <a:schemeClr val="tx1"/>
                </a:solidFill>
                <a:latin typeface="Source Sans Pro" panose="020B0604020202020204" charset="0"/>
              </a:rPr>
              <a:t>Representative, Member-Associate, former employee, etc.) </a:t>
            </a:r>
            <a:r>
              <a:rPr lang="en-US" sz="1000" dirty="0" smtClean="0">
                <a:solidFill>
                  <a:schemeClr val="tx1"/>
                </a:solidFill>
                <a:latin typeface="Source Sans Pro" panose="020B0604020202020204" charset="0"/>
              </a:rPr>
              <a:t>for a profile that already exists in </a:t>
            </a:r>
            <a:r>
              <a:rPr lang="en-US" sz="1000" dirty="0" smtClean="0">
                <a:solidFill>
                  <a:schemeClr val="tx1"/>
                </a:solidFill>
                <a:latin typeface="Source Sans Pro" panose="020B0604020202020204" charset="0"/>
              </a:rPr>
              <a:t>the APHL database.</a:t>
            </a:r>
            <a:endParaRPr lang="en-US" sz="1000" b="1" dirty="0">
              <a:solidFill>
                <a:schemeClr val="tx1"/>
              </a:solidFill>
              <a:latin typeface="Source Sans Pro" panose="020B0604020202020204" charset="0"/>
            </a:endParaRPr>
          </a:p>
        </p:txBody>
      </p:sp>
    </p:spTree>
    <p:extLst>
      <p:ext uri="{BB962C8B-B14F-4D97-AF65-F5344CB8AC3E}">
        <p14:creationId xmlns:p14="http://schemas.microsoft.com/office/powerpoint/2010/main" val="2529906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a:t>
            </a:r>
            <a:endParaRPr lang="en-US" dirty="0"/>
          </a:p>
        </p:txBody>
      </p:sp>
      <p:sp>
        <p:nvSpPr>
          <p:cNvPr id="2" name="Rectangle 1"/>
          <p:cNvSpPr/>
          <p:nvPr/>
        </p:nvSpPr>
        <p:spPr>
          <a:xfrm>
            <a:off x="685800" y="1097195"/>
            <a:ext cx="10820400" cy="1559401"/>
          </a:xfrm>
          <a:prstGeom prst="rect">
            <a:avLst/>
          </a:prstGeom>
        </p:spPr>
        <p:txBody>
          <a:bodyPr wrap="square">
            <a:spAutoFit/>
          </a:bodyPr>
          <a:lstStyle/>
          <a:p>
            <a:pPr>
              <a:spcAft>
                <a:spcPts val="800"/>
              </a:spcAft>
            </a:pPr>
            <a:r>
              <a:rPr lang="en-US" b="1" dirty="0"/>
              <a:t>Access </a:t>
            </a:r>
            <a:r>
              <a:rPr lang="en-US" b="1" dirty="0" smtClean="0"/>
              <a:t>Your Open Invoices </a:t>
            </a:r>
            <a:r>
              <a:rPr lang="en-US" b="1" dirty="0" smtClean="0"/>
              <a:t>and </a:t>
            </a:r>
            <a:r>
              <a:rPr lang="en-US" b="1" dirty="0" smtClean="0"/>
              <a:t>Payment History</a:t>
            </a:r>
          </a:p>
          <a:p>
            <a:pPr marL="285750" indent="-285750">
              <a:spcAft>
                <a:spcPts val="800"/>
              </a:spcAft>
              <a:buFont typeface="Arial" panose="020B0604020202020204" pitchFamily="34" charset="0"/>
              <a:buChar char="•"/>
            </a:pPr>
            <a:r>
              <a:rPr lang="en-US" sz="1600" dirty="0"/>
              <a:t>This </a:t>
            </a:r>
            <a:r>
              <a:rPr lang="en-US" sz="1600" dirty="0" smtClean="0"/>
              <a:t>area </a:t>
            </a:r>
            <a:r>
              <a:rPr lang="en-US" sz="1600" dirty="0"/>
              <a:t>will give you access to your open invoices, online bill pay and your transaction history</a:t>
            </a:r>
            <a:r>
              <a:rPr lang="en-US" sz="1600" dirty="0" smtClean="0"/>
              <a:t>. If you intend to use our online bill pay system, be sure to check the box next to the appropriate line item prior to submitting payment information.</a:t>
            </a:r>
            <a:endParaRPr lang="en-US" sz="1600" dirty="0"/>
          </a:p>
          <a:p>
            <a:pPr marL="285750" indent="-285750">
              <a:spcAft>
                <a:spcPts val="800"/>
              </a:spcAft>
              <a:buFont typeface="Arial" panose="020B0604020202020204" pitchFamily="34" charset="0"/>
              <a:buChar char="•"/>
            </a:pPr>
            <a:r>
              <a:rPr lang="en-US" sz="1600" dirty="0" smtClean="0"/>
              <a:t>If </a:t>
            </a:r>
            <a:r>
              <a:rPr lang="en-US" sz="1600" dirty="0"/>
              <a:t>you have any questions about this page, or cannot access this link, please contact </a:t>
            </a:r>
            <a:r>
              <a:rPr lang="en-US" sz="1600" dirty="0">
                <a:hlinkClick r:id="rId3"/>
              </a:rPr>
              <a:t>membership@aphl.org</a:t>
            </a:r>
            <a:r>
              <a:rPr lang="en-US" sz="1600" dirty="0"/>
              <a:t>.</a:t>
            </a:r>
          </a:p>
        </p:txBody>
      </p:sp>
      <p:pic>
        <p:nvPicPr>
          <p:cNvPr id="4" name="Picture 3"/>
          <p:cNvPicPr>
            <a:picLocks noChangeAspect="1"/>
          </p:cNvPicPr>
          <p:nvPr/>
        </p:nvPicPr>
        <p:blipFill>
          <a:blip r:embed="rId4"/>
          <a:stretch>
            <a:fillRect/>
          </a:stretch>
        </p:blipFill>
        <p:spPr>
          <a:xfrm>
            <a:off x="1309142" y="2743200"/>
            <a:ext cx="9573715" cy="3847123"/>
          </a:xfrm>
          <a:prstGeom prst="rect">
            <a:avLst/>
          </a:prstGeom>
        </p:spPr>
      </p:pic>
      <p:sp>
        <p:nvSpPr>
          <p:cNvPr id="10" name="Oval 9"/>
          <p:cNvSpPr/>
          <p:nvPr/>
        </p:nvSpPr>
        <p:spPr>
          <a:xfrm>
            <a:off x="8686800" y="5791200"/>
            <a:ext cx="1371600" cy="457200"/>
          </a:xfrm>
          <a:prstGeom prst="ellipse">
            <a:avLst/>
          </a:prstGeom>
          <a:no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p:cNvSpPr/>
          <p:nvPr/>
        </p:nvSpPr>
        <p:spPr>
          <a:xfrm rot="10800000">
            <a:off x="10797173" y="5410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8196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Online Bill Pay</a:t>
            </a:r>
            <a:endParaRPr lang="en-US" dirty="0"/>
          </a:p>
        </p:txBody>
      </p:sp>
      <p:sp>
        <p:nvSpPr>
          <p:cNvPr id="9" name="Rectangle 8"/>
          <p:cNvSpPr/>
          <p:nvPr/>
        </p:nvSpPr>
        <p:spPr>
          <a:xfrm>
            <a:off x="762000" y="1197344"/>
            <a:ext cx="10631246" cy="1302921"/>
          </a:xfrm>
          <a:prstGeom prst="rect">
            <a:avLst/>
          </a:prstGeom>
        </p:spPr>
        <p:txBody>
          <a:bodyPr wrap="square">
            <a:spAutoFit/>
          </a:bodyPr>
          <a:lstStyle/>
          <a:p>
            <a:pPr>
              <a:spcAft>
                <a:spcPts val="800"/>
              </a:spcAft>
            </a:pPr>
            <a:r>
              <a:rPr lang="en-US" b="1" dirty="0" smtClean="0"/>
              <a:t>Pay Your Bills</a:t>
            </a:r>
          </a:p>
          <a:p>
            <a:pPr marL="285750" indent="-285750">
              <a:spcAft>
                <a:spcPts val="800"/>
              </a:spcAft>
              <a:buFont typeface="Arial" panose="020B0604020202020204" pitchFamily="34" charset="0"/>
              <a:buChar char="•"/>
            </a:pPr>
            <a:r>
              <a:rPr lang="en-US" dirty="0" smtClean="0"/>
              <a:t>Below is an example of an open invoice. </a:t>
            </a:r>
            <a:r>
              <a:rPr lang="en-US" dirty="0" smtClean="0"/>
              <a:t>Be sure to c</a:t>
            </a:r>
            <a:r>
              <a:rPr lang="en-US" dirty="0" smtClean="0"/>
              <a:t>heck </a:t>
            </a:r>
            <a:r>
              <a:rPr lang="en-US" dirty="0"/>
              <a:t>the box </a:t>
            </a:r>
            <a:r>
              <a:rPr lang="en-US" dirty="0" smtClean="0"/>
              <a:t>next </a:t>
            </a:r>
            <a:r>
              <a:rPr lang="en-US" dirty="0" smtClean="0"/>
              <a:t>to the appropriate line item prior to submitting payment. Once you have chosen the invoice(s) that you want to submit payment for, click on the </a:t>
            </a:r>
            <a:r>
              <a:rPr lang="en-US" b="1" dirty="0" smtClean="0"/>
              <a:t>Pay Now</a:t>
            </a:r>
            <a:r>
              <a:rPr lang="en-US" dirty="0" smtClean="0"/>
              <a:t> button.</a:t>
            </a:r>
            <a:endParaRPr lang="en-US" dirty="0" smtClean="0"/>
          </a:p>
        </p:txBody>
      </p:sp>
      <p:pic>
        <p:nvPicPr>
          <p:cNvPr id="2" name="Picture 1"/>
          <p:cNvPicPr>
            <a:picLocks noChangeAspect="1"/>
          </p:cNvPicPr>
          <p:nvPr/>
        </p:nvPicPr>
        <p:blipFill>
          <a:blip r:embed="rId3"/>
          <a:stretch>
            <a:fillRect/>
          </a:stretch>
        </p:blipFill>
        <p:spPr>
          <a:xfrm>
            <a:off x="1447800" y="3457303"/>
            <a:ext cx="9305925" cy="2564751"/>
          </a:xfrm>
          <a:prstGeom prst="rect">
            <a:avLst/>
          </a:prstGeom>
        </p:spPr>
      </p:pic>
      <p:sp>
        <p:nvSpPr>
          <p:cNvPr id="6" name="Rectangular Callout 5"/>
          <p:cNvSpPr/>
          <p:nvPr/>
        </p:nvSpPr>
        <p:spPr>
          <a:xfrm>
            <a:off x="23949" y="3581400"/>
            <a:ext cx="1096130" cy="1131844"/>
          </a:xfrm>
          <a:prstGeom prst="wedgeRectCallout">
            <a:avLst>
              <a:gd name="adj1" fmla="val 95902"/>
              <a:gd name="adj2" fmla="val 118888"/>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latin typeface="Source Sans Pro" panose="020B0604020202020204" charset="0"/>
              </a:rPr>
              <a:t>Choose the invoice(s) that you’d like to pay by clicking the appropriate check box</a:t>
            </a:r>
            <a:endParaRPr lang="en-US" sz="1000" dirty="0">
              <a:solidFill>
                <a:schemeClr val="tx1"/>
              </a:solidFill>
              <a:latin typeface="Source Sans Pro" panose="020B0604020202020204" charset="0"/>
            </a:endParaRPr>
          </a:p>
        </p:txBody>
      </p:sp>
      <p:sp>
        <p:nvSpPr>
          <p:cNvPr id="10" name="Oval 9"/>
          <p:cNvSpPr/>
          <p:nvPr/>
        </p:nvSpPr>
        <p:spPr>
          <a:xfrm>
            <a:off x="1371600" y="4648200"/>
            <a:ext cx="838200" cy="3924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1037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Online Bill Pay</a:t>
            </a:r>
            <a:endParaRPr lang="en-US" dirty="0"/>
          </a:p>
        </p:txBody>
      </p:sp>
      <p:sp>
        <p:nvSpPr>
          <p:cNvPr id="9" name="Rectangle 8"/>
          <p:cNvSpPr/>
          <p:nvPr/>
        </p:nvSpPr>
        <p:spPr>
          <a:xfrm>
            <a:off x="762000" y="1197344"/>
            <a:ext cx="4267200" cy="5591274"/>
          </a:xfrm>
          <a:prstGeom prst="rect">
            <a:avLst/>
          </a:prstGeom>
        </p:spPr>
        <p:txBody>
          <a:bodyPr wrap="square">
            <a:spAutoFit/>
          </a:bodyPr>
          <a:lstStyle/>
          <a:p>
            <a:pPr>
              <a:spcAft>
                <a:spcPts val="800"/>
              </a:spcAft>
            </a:pPr>
            <a:r>
              <a:rPr lang="en-US" b="1" dirty="0" smtClean="0"/>
              <a:t>Pay Your Bills</a:t>
            </a:r>
          </a:p>
          <a:p>
            <a:pPr marL="285750" indent="-285750">
              <a:spcAft>
                <a:spcPts val="800"/>
              </a:spcAft>
              <a:buFont typeface="Arial" panose="020B0604020202020204" pitchFamily="34" charset="0"/>
              <a:buChar char="•"/>
            </a:pPr>
            <a:r>
              <a:rPr lang="en-US" dirty="0" smtClean="0"/>
              <a:t>Once you’ve </a:t>
            </a:r>
            <a:r>
              <a:rPr lang="en-US" dirty="0" smtClean="0"/>
              <a:t>clicked on the </a:t>
            </a:r>
            <a:r>
              <a:rPr lang="en-US" b="1" dirty="0" smtClean="0"/>
              <a:t>Pay Now</a:t>
            </a:r>
            <a:r>
              <a:rPr lang="en-US" dirty="0" smtClean="0"/>
              <a:t> button, a payment details pop-up page will appear.</a:t>
            </a:r>
          </a:p>
          <a:p>
            <a:pPr marL="285750" indent="-285750">
              <a:spcAft>
                <a:spcPts val="800"/>
              </a:spcAft>
              <a:buFont typeface="Arial" panose="020B0604020202020204" pitchFamily="34" charset="0"/>
              <a:buChar char="•"/>
            </a:pPr>
            <a:r>
              <a:rPr lang="en-US" dirty="0" smtClean="0"/>
              <a:t>The total balance of the invoices you’ve selected will be noted on the top right of the pop-up page (circled in </a:t>
            </a:r>
            <a:r>
              <a:rPr lang="en-US" dirty="0" smtClean="0">
                <a:solidFill>
                  <a:srgbClr val="FF0000"/>
                </a:solidFill>
              </a:rPr>
              <a:t>red</a:t>
            </a:r>
            <a:r>
              <a:rPr lang="en-US" dirty="0" smtClean="0"/>
              <a:t>).</a:t>
            </a:r>
          </a:p>
          <a:p>
            <a:pPr marL="285750" indent="-285750">
              <a:spcAft>
                <a:spcPts val="800"/>
              </a:spcAft>
              <a:buFont typeface="Arial" panose="020B0604020202020204" pitchFamily="34" charset="0"/>
              <a:buChar char="•"/>
            </a:pPr>
            <a:r>
              <a:rPr lang="en-US" dirty="0" smtClean="0"/>
              <a:t>Fields outlined in red are required information – your payment will not go through without completing these fields. </a:t>
            </a:r>
            <a:r>
              <a:rPr lang="en-US" dirty="0"/>
              <a:t>Please provide as much information as possible.</a:t>
            </a:r>
          </a:p>
          <a:p>
            <a:pPr marL="285750" indent="-285750">
              <a:spcAft>
                <a:spcPts val="800"/>
              </a:spcAft>
              <a:buFont typeface="Arial" panose="020B0604020202020204" pitchFamily="34" charset="0"/>
              <a:buChar char="•"/>
            </a:pPr>
            <a:r>
              <a:rPr lang="en-US" dirty="0" smtClean="0"/>
              <a:t>APHL </a:t>
            </a:r>
            <a:r>
              <a:rPr lang="en-US" b="1" dirty="0" smtClean="0"/>
              <a:t>does not</a:t>
            </a:r>
            <a:r>
              <a:rPr lang="en-US" dirty="0" smtClean="0"/>
              <a:t> save credit card information for future use.</a:t>
            </a:r>
          </a:p>
          <a:p>
            <a:pPr marL="285750" indent="-285750">
              <a:spcAft>
                <a:spcPts val="800"/>
              </a:spcAft>
              <a:buFont typeface="Arial" panose="020B0604020202020204" pitchFamily="34" charset="0"/>
              <a:buChar char="•"/>
            </a:pPr>
            <a:r>
              <a:rPr lang="en-US" dirty="0" smtClean="0"/>
              <a:t>Please contact </a:t>
            </a:r>
            <a:r>
              <a:rPr lang="en-US" dirty="0" smtClean="0">
                <a:hlinkClick r:id="rId3"/>
              </a:rPr>
              <a:t>membership@aphl.org</a:t>
            </a:r>
            <a:r>
              <a:rPr lang="en-US" dirty="0" smtClean="0"/>
              <a:t> with any issues you experience.</a:t>
            </a:r>
            <a:endParaRPr lang="en-US" dirty="0" smtClean="0"/>
          </a:p>
        </p:txBody>
      </p:sp>
      <p:pic>
        <p:nvPicPr>
          <p:cNvPr id="3" name="Picture 2"/>
          <p:cNvPicPr>
            <a:picLocks noChangeAspect="1"/>
          </p:cNvPicPr>
          <p:nvPr/>
        </p:nvPicPr>
        <p:blipFill>
          <a:blip r:embed="rId4"/>
          <a:stretch>
            <a:fillRect/>
          </a:stretch>
        </p:blipFill>
        <p:spPr>
          <a:xfrm>
            <a:off x="6781800" y="533400"/>
            <a:ext cx="4014203" cy="5784799"/>
          </a:xfrm>
          <a:prstGeom prst="rect">
            <a:avLst/>
          </a:prstGeom>
        </p:spPr>
      </p:pic>
      <p:sp>
        <p:nvSpPr>
          <p:cNvPr id="6" name="Rectangular Callout 5"/>
          <p:cNvSpPr/>
          <p:nvPr/>
        </p:nvSpPr>
        <p:spPr>
          <a:xfrm>
            <a:off x="5105400" y="1295400"/>
            <a:ext cx="1096130" cy="838200"/>
          </a:xfrm>
          <a:prstGeom prst="wedgeRectCallout">
            <a:avLst>
              <a:gd name="adj1" fmla="val 115764"/>
              <a:gd name="adj2" fmla="val 68876"/>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latin typeface="Source Sans Pro" panose="020B0604020202020204" charset="0"/>
              </a:rPr>
              <a:t>Required fields are highlighted with </a:t>
            </a:r>
            <a:r>
              <a:rPr lang="en-US" sz="1000" smtClean="0">
                <a:solidFill>
                  <a:schemeClr val="tx1"/>
                </a:solidFill>
                <a:latin typeface="Source Sans Pro" panose="020B0604020202020204" charset="0"/>
              </a:rPr>
              <a:t>red outlines.</a:t>
            </a:r>
            <a:endParaRPr lang="en-US" sz="1000" dirty="0">
              <a:solidFill>
                <a:schemeClr val="tx1"/>
              </a:solidFill>
              <a:latin typeface="Source Sans Pro" panose="020B0604020202020204" charset="0"/>
            </a:endParaRPr>
          </a:p>
        </p:txBody>
      </p:sp>
      <p:sp>
        <p:nvSpPr>
          <p:cNvPr id="11" name="Oval 10"/>
          <p:cNvSpPr/>
          <p:nvPr/>
        </p:nvSpPr>
        <p:spPr>
          <a:xfrm>
            <a:off x="9944740" y="531223"/>
            <a:ext cx="838200" cy="3069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00526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661720"/>
          </a:xfrm>
        </p:spPr>
        <p:txBody>
          <a:bodyPr/>
          <a:lstStyle/>
          <a:p>
            <a:r>
              <a:rPr lang="en-US" dirty="0"/>
              <a:t>Log in to take control of your account</a:t>
            </a:r>
          </a:p>
        </p:txBody>
      </p:sp>
      <p:sp>
        <p:nvSpPr>
          <p:cNvPr id="3" name="Content Placeholder 2"/>
          <p:cNvSpPr>
            <a:spLocks noGrp="1"/>
          </p:cNvSpPr>
          <p:nvPr>
            <p:ph sz="half" idx="1"/>
          </p:nvPr>
        </p:nvSpPr>
        <p:spPr>
          <a:xfrm>
            <a:off x="609600" y="1695156"/>
            <a:ext cx="5257800" cy="3943644"/>
          </a:xfrm>
        </p:spPr>
        <p:txBody>
          <a:bodyPr/>
          <a:lstStyle/>
          <a:p>
            <a:pPr marL="457200" lvl="0" indent="-317500">
              <a:spcBef>
                <a:spcPts val="0"/>
              </a:spcBef>
              <a:buClr>
                <a:srgbClr val="505B72"/>
              </a:buClr>
              <a:buSzPts val="1400"/>
              <a:buChar char="●"/>
            </a:pPr>
            <a:r>
              <a:rPr lang="en-US" sz="2000" dirty="0"/>
              <a:t>You will need to use your email address/username and password to gain access to our </a:t>
            </a:r>
            <a:r>
              <a:rPr lang="en-US" sz="2000" dirty="0" smtClean="0"/>
              <a:t>Member </a:t>
            </a:r>
            <a:r>
              <a:rPr lang="en-US" sz="2000" dirty="0"/>
              <a:t>Portal</a:t>
            </a:r>
            <a:r>
              <a:rPr lang="en-US" sz="2000" dirty="0" smtClean="0"/>
              <a:t>.</a:t>
            </a:r>
            <a:br>
              <a:rPr lang="en-US" sz="2000" dirty="0" smtClean="0"/>
            </a:br>
            <a:r>
              <a:rPr lang="en-US" sz="2000" dirty="0" smtClean="0"/>
              <a:t/>
            </a:r>
            <a:br>
              <a:rPr lang="en-US" sz="2000" dirty="0" smtClean="0"/>
            </a:br>
            <a:r>
              <a:rPr lang="en-US" sz="2000" dirty="0" smtClean="0"/>
              <a:t/>
            </a:r>
            <a:br>
              <a:rPr lang="en-US" sz="2000" dirty="0" smtClean="0"/>
            </a:br>
            <a:endParaRPr lang="en-US" sz="2000" dirty="0" smtClean="0"/>
          </a:p>
          <a:p>
            <a:pPr marL="457200" lvl="0" indent="-317500">
              <a:spcBef>
                <a:spcPts val="0"/>
              </a:spcBef>
              <a:buClr>
                <a:srgbClr val="505B72"/>
              </a:buClr>
              <a:buSzPts val="1400"/>
              <a:buChar char="●"/>
            </a:pPr>
            <a:endParaRPr lang="en-US" sz="2000" dirty="0"/>
          </a:p>
          <a:p>
            <a:pPr marL="457200" lvl="0" indent="-317500">
              <a:spcBef>
                <a:spcPts val="1000"/>
              </a:spcBef>
              <a:spcAft>
                <a:spcPts val="1000"/>
              </a:spcAft>
              <a:buClr>
                <a:srgbClr val="505B72"/>
              </a:buClr>
              <a:buSzPts val="1400"/>
              <a:buChar char="●"/>
            </a:pPr>
            <a:r>
              <a:rPr lang="en-US" sz="2000" dirty="0"/>
              <a:t>If you ever forget your password, click the “Click here for login information” link to have your password reset.</a:t>
            </a:r>
          </a:p>
          <a:p>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8400" y="4154439"/>
            <a:ext cx="4953000" cy="1139327"/>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48400" y="1632979"/>
            <a:ext cx="3201186" cy="1905000"/>
          </a:xfrm>
          <a:prstGeom prst="rect">
            <a:avLst/>
          </a:prstGeom>
        </p:spPr>
      </p:pic>
      <p:cxnSp>
        <p:nvCxnSpPr>
          <p:cNvPr id="9" name="Straight Arrow Connector 8"/>
          <p:cNvCxnSpPr/>
          <p:nvPr/>
        </p:nvCxnSpPr>
        <p:spPr>
          <a:xfrm>
            <a:off x="2590800" y="3142955"/>
            <a:ext cx="3429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6096000" y="1466555"/>
            <a:ext cx="3505200" cy="2209800"/>
          </a:xfrm>
          <a:prstGeom prst="roundRect">
            <a:avLst>
              <a:gd name="adj" fmla="val 10201"/>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096000" y="4057355"/>
            <a:ext cx="5486400" cy="1333496"/>
          </a:xfrm>
          <a:prstGeom prst="roundRect">
            <a:avLst>
              <a:gd name="adj" fmla="val 10201"/>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flipV="1">
            <a:off x="2590800" y="2761955"/>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590800" y="5150891"/>
            <a:ext cx="3429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590800" y="4971755"/>
            <a:ext cx="0" cy="17913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843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404812"/>
            <a:ext cx="10972800" cy="661988"/>
          </a:xfrm>
        </p:spPr>
        <p:txBody>
          <a:bodyPr/>
          <a:lstStyle/>
          <a:p>
            <a:r>
              <a:rPr lang="en-US" dirty="0" smtClean="0"/>
              <a:t>What Can I Do Here?</a:t>
            </a:r>
            <a:endParaRPr lang="en-US" dirty="0"/>
          </a:p>
        </p:txBody>
      </p:sp>
      <p:sp>
        <p:nvSpPr>
          <p:cNvPr id="3" name="Content Placeholder 2"/>
          <p:cNvSpPr>
            <a:spLocks noGrp="1"/>
          </p:cNvSpPr>
          <p:nvPr>
            <p:ph type="body" sz="quarter" idx="4294967295"/>
          </p:nvPr>
        </p:nvSpPr>
        <p:spPr>
          <a:xfrm>
            <a:off x="533400" y="1295400"/>
            <a:ext cx="4953000" cy="4799775"/>
          </a:xfrm>
        </p:spPr>
        <p:txBody>
          <a:bodyPr/>
          <a:lstStyle/>
          <a:p>
            <a:pPr marL="438151" indent="-285750">
              <a:spcAft>
                <a:spcPts val="300"/>
              </a:spcAft>
              <a:buSzPts val="1200"/>
            </a:pPr>
            <a:r>
              <a:rPr lang="en-US" sz="1600" dirty="0"/>
              <a:t>Update your or your organization’s profile info</a:t>
            </a:r>
          </a:p>
          <a:p>
            <a:pPr marL="438151" indent="-285750">
              <a:spcAft>
                <a:spcPts val="300"/>
              </a:spcAft>
              <a:buSzPts val="1200"/>
            </a:pPr>
            <a:r>
              <a:rPr lang="en" sz="1600" dirty="0"/>
              <a:t>Pay your bills</a:t>
            </a:r>
          </a:p>
          <a:p>
            <a:pPr marL="438151" indent="-285750">
              <a:spcAft>
                <a:spcPts val="300"/>
              </a:spcAft>
              <a:buSzPts val="1200"/>
            </a:pPr>
            <a:r>
              <a:rPr lang="en" sz="1600" dirty="0"/>
              <a:t>Change your password</a:t>
            </a:r>
          </a:p>
          <a:p>
            <a:pPr marL="438151" indent="-285750">
              <a:spcAft>
                <a:spcPts val="300"/>
              </a:spcAft>
              <a:buSzPts val="1200"/>
            </a:pPr>
            <a:r>
              <a:rPr lang="en" sz="1600" dirty="0" smtClean="0"/>
              <a:t>Contact </a:t>
            </a:r>
            <a:r>
              <a:rPr lang="en" sz="1600" dirty="0"/>
              <a:t>APHL staff</a:t>
            </a:r>
          </a:p>
          <a:p>
            <a:pPr marL="438151" indent="-285750">
              <a:spcAft>
                <a:spcPts val="300"/>
              </a:spcAft>
              <a:buSzPts val="1200"/>
            </a:pPr>
            <a:r>
              <a:rPr lang="en" sz="1600" dirty="0"/>
              <a:t>Participate in ColLABorate online communities</a:t>
            </a:r>
          </a:p>
          <a:p>
            <a:pPr marL="438151" indent="-285750">
              <a:spcAft>
                <a:spcPts val="300"/>
              </a:spcAft>
              <a:buSzPts val="1200"/>
            </a:pPr>
            <a:r>
              <a:rPr lang="en" sz="1600" dirty="0"/>
              <a:t>Visit our Job Center</a:t>
            </a:r>
          </a:p>
          <a:p>
            <a:pPr marL="438151" indent="-285750">
              <a:spcAft>
                <a:spcPts val="300"/>
              </a:spcAft>
              <a:buSzPts val="1200"/>
            </a:pPr>
            <a:r>
              <a:rPr lang="en" sz="1600" dirty="0"/>
              <a:t>View APHL program webpages</a:t>
            </a:r>
          </a:p>
          <a:p>
            <a:pPr marL="438151" indent="-285750">
              <a:spcAft>
                <a:spcPts val="300"/>
              </a:spcAft>
              <a:buSzPts val="1200"/>
            </a:pPr>
            <a:r>
              <a:rPr lang="en" sz="1600" dirty="0"/>
              <a:t>Register for conferences, trainings and webinars</a:t>
            </a:r>
          </a:p>
          <a:p>
            <a:pPr marL="438151" indent="-285750">
              <a:spcAft>
                <a:spcPts val="300"/>
              </a:spcAft>
              <a:buSzPts val="1200"/>
            </a:pPr>
            <a:r>
              <a:rPr lang="en" sz="1600" dirty="0"/>
              <a:t>Access the Member Handbook </a:t>
            </a:r>
            <a:r>
              <a:rPr lang="en" sz="1600" i="1" dirty="0"/>
              <a:t>(Members Only)</a:t>
            </a:r>
            <a:endParaRPr lang="en" sz="1600" dirty="0"/>
          </a:p>
          <a:p>
            <a:pPr marL="438151" indent="-285750">
              <a:spcAft>
                <a:spcPts val="300"/>
              </a:spcAft>
              <a:buSzPts val="1200"/>
            </a:pPr>
            <a:r>
              <a:rPr lang="en" sz="1600" dirty="0"/>
              <a:t>Access the Member Resource Center </a:t>
            </a:r>
            <a:r>
              <a:rPr lang="en" sz="1600" i="1" dirty="0"/>
              <a:t>(Members Only)</a:t>
            </a:r>
            <a:endParaRPr lang="en" sz="1600" dirty="0"/>
          </a:p>
          <a:p>
            <a:pPr marL="438151" indent="-285750">
              <a:spcAft>
                <a:spcPts val="300"/>
              </a:spcAft>
              <a:buSzPts val="1200"/>
            </a:pPr>
            <a:r>
              <a:rPr lang="en" sz="1600" dirty="0"/>
              <a:t>Access the PHLSD </a:t>
            </a:r>
            <a:r>
              <a:rPr lang="en" sz="1600" i="1" dirty="0"/>
              <a:t>(Member Labs Only)</a:t>
            </a:r>
          </a:p>
          <a:p>
            <a:pPr marL="0" indent="0">
              <a:buNone/>
            </a:pPr>
            <a:endParaRPr lang="en-US" dirty="0"/>
          </a:p>
        </p:txBody>
      </p:sp>
      <p:pic>
        <p:nvPicPr>
          <p:cNvPr id="4" name="Picture 3"/>
          <p:cNvPicPr>
            <a:picLocks noChangeAspect="1"/>
          </p:cNvPicPr>
          <p:nvPr/>
        </p:nvPicPr>
        <p:blipFill>
          <a:blip r:embed="rId3"/>
          <a:stretch>
            <a:fillRect/>
          </a:stretch>
        </p:blipFill>
        <p:spPr>
          <a:xfrm>
            <a:off x="5455920" y="1447800"/>
            <a:ext cx="6705600" cy="3733800"/>
          </a:xfrm>
          <a:prstGeom prst="rect">
            <a:avLst/>
          </a:prstGeom>
          <a:ln/>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671929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05080"/>
            <a:ext cx="10972800" cy="661720"/>
          </a:xfrm>
        </p:spPr>
        <p:txBody>
          <a:bodyPr/>
          <a:lstStyle/>
          <a:p>
            <a:r>
              <a:rPr lang="en-US" dirty="0" smtClean="0"/>
              <a:t>Table of Contents</a:t>
            </a:r>
            <a:endParaRPr lang="en-US" dirty="0"/>
          </a:p>
        </p:txBody>
      </p:sp>
      <p:sp>
        <p:nvSpPr>
          <p:cNvPr id="5" name="Text Placeholder 4"/>
          <p:cNvSpPr>
            <a:spLocks noGrp="1"/>
          </p:cNvSpPr>
          <p:nvPr>
            <p:ph type="body" sz="quarter" idx="10"/>
          </p:nvPr>
        </p:nvSpPr>
        <p:spPr>
          <a:xfrm>
            <a:off x="609600" y="1295400"/>
            <a:ext cx="2057400" cy="2342180"/>
          </a:xfrm>
        </p:spPr>
        <p:txBody>
          <a:bodyPr/>
          <a:lstStyle/>
          <a:p>
            <a:pPr algn="r">
              <a:spcAft>
                <a:spcPts val="300"/>
              </a:spcAft>
            </a:pPr>
            <a:r>
              <a:rPr lang="en-US" sz="2400" b="1" dirty="0"/>
              <a:t>Slide 5</a:t>
            </a:r>
            <a:r>
              <a:rPr lang="en-US" sz="2400" b="1" dirty="0" smtClean="0"/>
              <a:t>:</a:t>
            </a:r>
            <a:endParaRPr lang="en-US" sz="2400" b="1" dirty="0"/>
          </a:p>
          <a:p>
            <a:pPr algn="r">
              <a:spcAft>
                <a:spcPts val="300"/>
              </a:spcAft>
            </a:pPr>
            <a:r>
              <a:rPr lang="en-US" sz="2400" b="1" dirty="0"/>
              <a:t>Slides </a:t>
            </a:r>
            <a:r>
              <a:rPr lang="en-US" sz="2400" b="1" dirty="0" smtClean="0"/>
              <a:t>6-7:</a:t>
            </a:r>
            <a:endParaRPr lang="en-US" sz="2400" b="1" dirty="0"/>
          </a:p>
          <a:p>
            <a:pPr algn="r">
              <a:spcAft>
                <a:spcPts val="300"/>
              </a:spcAft>
            </a:pPr>
            <a:r>
              <a:rPr lang="en-US" sz="2400" b="1" dirty="0"/>
              <a:t>Slide 8</a:t>
            </a:r>
            <a:r>
              <a:rPr lang="en-US" sz="2400" b="1" dirty="0" smtClean="0"/>
              <a:t>:</a:t>
            </a:r>
          </a:p>
          <a:p>
            <a:pPr algn="r">
              <a:spcAft>
                <a:spcPts val="300"/>
              </a:spcAft>
            </a:pPr>
            <a:r>
              <a:rPr lang="en-US" sz="2400" b="1" dirty="0" smtClean="0"/>
              <a:t>Slides 9-11: </a:t>
            </a:r>
          </a:p>
          <a:p>
            <a:pPr algn="r">
              <a:spcAft>
                <a:spcPts val="300"/>
              </a:spcAft>
            </a:pPr>
            <a:r>
              <a:rPr lang="en-US" sz="2400" b="1" dirty="0" smtClean="0"/>
              <a:t>Slides 12-14:</a:t>
            </a:r>
            <a:endParaRPr lang="en-US" sz="2400" b="1" dirty="0"/>
          </a:p>
        </p:txBody>
      </p:sp>
      <p:sp>
        <p:nvSpPr>
          <p:cNvPr id="6" name="Text Placeholder 4"/>
          <p:cNvSpPr txBox="1">
            <a:spLocks/>
          </p:cNvSpPr>
          <p:nvPr/>
        </p:nvSpPr>
        <p:spPr>
          <a:xfrm>
            <a:off x="3276600" y="1295400"/>
            <a:ext cx="8305800" cy="2711512"/>
          </a:xfrm>
          <a:prstGeom prst="rect">
            <a:avLst/>
          </a:prstGeom>
        </p:spPr>
        <p:txBody>
          <a:bodyPr vert="horz" wrap="square" lIns="0" tIns="0" rIns="91440" bIns="45720" rtlCol="0">
            <a:sp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kern="1200" smtClean="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300"/>
              </a:spcAft>
            </a:pPr>
            <a:r>
              <a:rPr lang="en-US" sz="2400" dirty="0" smtClean="0"/>
              <a:t>Profile Update overview</a:t>
            </a:r>
          </a:p>
          <a:p>
            <a:pPr>
              <a:spcAft>
                <a:spcPts val="300"/>
              </a:spcAft>
            </a:pPr>
            <a:r>
              <a:rPr lang="en-US" sz="2400" dirty="0" smtClean="0"/>
              <a:t>Edit your personal profile information</a:t>
            </a:r>
          </a:p>
          <a:p>
            <a:pPr>
              <a:spcAft>
                <a:spcPts val="300"/>
              </a:spcAft>
            </a:pPr>
            <a:r>
              <a:rPr lang="en-US" sz="2400" dirty="0" smtClean="0"/>
              <a:t>Create </a:t>
            </a:r>
            <a:r>
              <a:rPr lang="en-US" sz="2400" dirty="0" smtClean="0"/>
              <a:t>a new profile </a:t>
            </a:r>
            <a:r>
              <a:rPr lang="en-US" sz="2400" dirty="0" smtClean="0"/>
              <a:t>and relate it </a:t>
            </a:r>
            <a:r>
              <a:rPr lang="en-US" sz="2400" dirty="0" smtClean="0"/>
              <a:t>to a current profile.</a:t>
            </a:r>
            <a:endParaRPr lang="en-US" sz="2400" dirty="0" smtClean="0"/>
          </a:p>
          <a:p>
            <a:pPr>
              <a:spcAft>
                <a:spcPts val="300"/>
              </a:spcAft>
            </a:pPr>
            <a:r>
              <a:rPr lang="en-US" sz="2400" dirty="0" smtClean="0"/>
              <a:t>As an editor, update your org’s profile and related profiles</a:t>
            </a:r>
          </a:p>
          <a:p>
            <a:pPr>
              <a:spcAft>
                <a:spcPts val="300"/>
              </a:spcAft>
            </a:pPr>
            <a:r>
              <a:rPr lang="en-US" sz="2400" dirty="0" smtClean="0"/>
              <a:t>Access </a:t>
            </a:r>
            <a:r>
              <a:rPr lang="en-US" sz="2400" dirty="0" smtClean="0"/>
              <a:t>your open invoices, </a:t>
            </a:r>
            <a:r>
              <a:rPr lang="en-US" sz="2400" dirty="0" smtClean="0"/>
              <a:t>use online </a:t>
            </a:r>
            <a:r>
              <a:rPr lang="en-US" sz="2400" dirty="0" smtClean="0"/>
              <a:t>bill pay and </a:t>
            </a:r>
            <a:r>
              <a:rPr lang="en-US" sz="2400" dirty="0" smtClean="0"/>
              <a:t>view your transaction </a:t>
            </a:r>
            <a:r>
              <a:rPr lang="en-US" sz="2400" dirty="0" smtClean="0"/>
              <a:t>history</a:t>
            </a:r>
            <a:endParaRPr lang="en-US" sz="2400" dirty="0"/>
          </a:p>
        </p:txBody>
      </p:sp>
    </p:spTree>
    <p:extLst>
      <p:ext uri="{BB962C8B-B14F-4D97-AF65-F5344CB8AC3E}">
        <p14:creationId xmlns:p14="http://schemas.microsoft.com/office/powerpoint/2010/main" val="2135303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 Change Your Account Info</a:t>
            </a:r>
            <a:endParaRPr lang="en-US" dirty="0"/>
          </a:p>
        </p:txBody>
      </p:sp>
      <p:sp>
        <p:nvSpPr>
          <p:cNvPr id="9" name="Content Placeholder 2"/>
          <p:cNvSpPr txBox="1">
            <a:spLocks/>
          </p:cNvSpPr>
          <p:nvPr/>
        </p:nvSpPr>
        <p:spPr>
          <a:xfrm>
            <a:off x="609600" y="1197344"/>
            <a:ext cx="10591800" cy="1571199"/>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52401" indent="0">
              <a:spcAft>
                <a:spcPts val="300"/>
              </a:spcAft>
              <a:buSzPts val="1200"/>
              <a:buFont typeface="Arial" panose="020B0604020202020204" pitchFamily="34" charset="0"/>
              <a:buNone/>
            </a:pPr>
            <a:r>
              <a:rPr lang="en-US" sz="1800" dirty="0" smtClean="0"/>
              <a:t>Profile Update allows you to update much of the information on your profile. If you are a Member Representative or have editing rights for an organization’s profile, you can update that </a:t>
            </a:r>
            <a:r>
              <a:rPr lang="en-US" sz="1800" dirty="0" smtClean="0"/>
              <a:t>profile’s </a:t>
            </a:r>
            <a:r>
              <a:rPr lang="en-US" sz="1800" dirty="0" smtClean="0"/>
              <a:t>information as well, including adding Member-Associates for </a:t>
            </a:r>
            <a:r>
              <a:rPr lang="en-US" sz="1800" dirty="0" smtClean="0"/>
              <a:t>your organization.</a:t>
            </a:r>
            <a:endParaRPr lang="en-US" sz="1800" dirty="0" smtClean="0"/>
          </a:p>
          <a:p>
            <a:pPr marL="152401" indent="0">
              <a:spcAft>
                <a:spcPts val="300"/>
              </a:spcAft>
              <a:buSzPts val="1200"/>
              <a:buFont typeface="Arial" panose="020B0604020202020204" pitchFamily="34" charset="0"/>
              <a:buNone/>
            </a:pPr>
            <a:r>
              <a:rPr lang="en-US" sz="1800" dirty="0" smtClean="0"/>
              <a:t>If you are unsure of how many Member Representative or Member-Associate positions that your organization has available, please contact </a:t>
            </a:r>
            <a:r>
              <a:rPr lang="en-US" sz="1800" dirty="0" smtClean="0">
                <a:solidFill>
                  <a:schemeClr val="tx2"/>
                </a:solidFill>
                <a:hlinkClick r:id="rId3"/>
              </a:rPr>
              <a:t>membership@aphl.org</a:t>
            </a:r>
            <a:r>
              <a:rPr lang="en-US" sz="1800" dirty="0" smtClean="0"/>
              <a:t>.</a:t>
            </a:r>
            <a:endParaRPr lang="en-US" sz="1800" dirty="0"/>
          </a:p>
        </p:txBody>
      </p:sp>
      <p:sp>
        <p:nvSpPr>
          <p:cNvPr id="10" name="Rectangle 9"/>
          <p:cNvSpPr/>
          <p:nvPr/>
        </p:nvSpPr>
        <p:spPr>
          <a:xfrm>
            <a:off x="872613" y="3320871"/>
            <a:ext cx="10252587" cy="2767424"/>
          </a:xfrm>
          <a:prstGeom prst="rect">
            <a:avLst/>
          </a:prstGeom>
        </p:spPr>
        <p:txBody>
          <a:bodyPr wrap="square">
            <a:spAutoFit/>
          </a:bodyPr>
          <a:lstStyle/>
          <a:p>
            <a:r>
              <a:rPr lang="en-US" sz="2000" b="1" dirty="0">
                <a:solidFill>
                  <a:schemeClr val="accent1"/>
                </a:solidFill>
              </a:rPr>
              <a:t>You can edit the following information</a:t>
            </a:r>
            <a:r>
              <a:rPr lang="en-US" sz="2000" b="1" dirty="0" smtClean="0">
                <a:solidFill>
                  <a:schemeClr val="accent1"/>
                </a:solidFill>
              </a:rPr>
              <a:t>:</a:t>
            </a:r>
            <a:endParaRPr lang="en-US" sz="2000" b="1" dirty="0">
              <a:solidFill>
                <a:schemeClr val="accent1"/>
              </a:solidFill>
            </a:endParaRPr>
          </a:p>
          <a:p>
            <a:pPr marL="285750" indent="-285750">
              <a:spcBef>
                <a:spcPts val="1000"/>
              </a:spcBef>
              <a:spcAft>
                <a:spcPts val="500"/>
              </a:spcAft>
              <a:buFont typeface="Arial" panose="020B0604020202020204" pitchFamily="34" charset="0"/>
              <a:buChar char="•"/>
            </a:pPr>
            <a:r>
              <a:rPr lang="en-US" dirty="0" smtClean="0"/>
              <a:t>Update name, address, phone number, email address, position title, website and other basic contact information for your account and organizational </a:t>
            </a:r>
            <a:r>
              <a:rPr lang="en-US" dirty="0" smtClean="0"/>
              <a:t>profiles </a:t>
            </a:r>
            <a:r>
              <a:rPr lang="en-US" dirty="0" smtClean="0"/>
              <a:t>that you have editing rights for.</a:t>
            </a:r>
          </a:p>
          <a:p>
            <a:pPr marL="285750" indent="-285750">
              <a:spcBef>
                <a:spcPts val="1000"/>
              </a:spcBef>
              <a:spcAft>
                <a:spcPts val="500"/>
              </a:spcAft>
              <a:buFont typeface="Arial" panose="020B0604020202020204" pitchFamily="34" charset="0"/>
              <a:buChar char="•"/>
            </a:pPr>
            <a:r>
              <a:rPr lang="en-US" dirty="0" smtClean="0"/>
              <a:t>Create or remove </a:t>
            </a:r>
            <a:r>
              <a:rPr lang="en-US" dirty="0"/>
              <a:t>Member Representatives, Member-Associates, Billing Contacts and/or employee accounts for organizational </a:t>
            </a:r>
            <a:r>
              <a:rPr lang="en-US" dirty="0" smtClean="0"/>
              <a:t>profiles </a:t>
            </a:r>
            <a:r>
              <a:rPr lang="en-US" dirty="0"/>
              <a:t>that you have editing rights for</a:t>
            </a:r>
            <a:r>
              <a:rPr lang="en-US" dirty="0" smtClean="0"/>
              <a:t>.</a:t>
            </a:r>
          </a:p>
          <a:p>
            <a:pPr marL="285750" indent="-285750">
              <a:spcBef>
                <a:spcPts val="1000"/>
              </a:spcBef>
              <a:spcAft>
                <a:spcPts val="500"/>
              </a:spcAft>
              <a:buFont typeface="Arial" panose="020B0604020202020204" pitchFamily="34" charset="0"/>
              <a:buChar char="•"/>
            </a:pPr>
            <a:r>
              <a:rPr lang="en-US" dirty="0" smtClean="0"/>
              <a:t>Update relationships you have to other profiles (including adding new profiles you are related to)</a:t>
            </a:r>
          </a:p>
          <a:p>
            <a:pPr marL="285750" indent="-285750">
              <a:spcBef>
                <a:spcPts val="1000"/>
              </a:spcBef>
              <a:spcAft>
                <a:spcPts val="500"/>
              </a:spcAft>
              <a:buFont typeface="Arial" panose="020B0604020202020204" pitchFamily="34" charset="0"/>
              <a:buChar char="•"/>
            </a:pPr>
            <a:r>
              <a:rPr lang="en-US" dirty="0" smtClean="0"/>
              <a:t>Update social media accounts</a:t>
            </a:r>
            <a:endParaRPr lang="en-US" dirty="0"/>
          </a:p>
        </p:txBody>
      </p:sp>
      <p:sp>
        <p:nvSpPr>
          <p:cNvPr id="6" name="Rounded Rectangle 5"/>
          <p:cNvSpPr/>
          <p:nvPr/>
        </p:nvSpPr>
        <p:spPr>
          <a:xfrm>
            <a:off x="609600" y="3008366"/>
            <a:ext cx="10744200" cy="3392434"/>
          </a:xfrm>
          <a:prstGeom prst="roundRect">
            <a:avLst>
              <a:gd name="adj" fmla="val 11450"/>
            </a:avLst>
          </a:prstGeom>
          <a:noFill/>
          <a:ln>
            <a:solidFill>
              <a:srgbClr val="B42E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951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a:t>
            </a:r>
            <a:endParaRPr lang="en-US" dirty="0"/>
          </a:p>
        </p:txBody>
      </p:sp>
      <p:sp>
        <p:nvSpPr>
          <p:cNvPr id="2" name="Rectangle 1"/>
          <p:cNvSpPr/>
          <p:nvPr/>
        </p:nvSpPr>
        <p:spPr>
          <a:xfrm>
            <a:off x="762000" y="1197344"/>
            <a:ext cx="4038600" cy="3549690"/>
          </a:xfrm>
          <a:prstGeom prst="rect">
            <a:avLst/>
          </a:prstGeom>
        </p:spPr>
        <p:txBody>
          <a:bodyPr wrap="square">
            <a:spAutoFit/>
          </a:bodyPr>
          <a:lstStyle/>
          <a:p>
            <a:pPr marL="285750" indent="-285750">
              <a:spcAft>
                <a:spcPts val="800"/>
              </a:spcAft>
              <a:buFont typeface="Arial" panose="020B0604020202020204" pitchFamily="34" charset="0"/>
              <a:buChar char="•"/>
            </a:pPr>
            <a:endParaRPr lang="en-US" dirty="0" smtClean="0"/>
          </a:p>
          <a:p>
            <a:pPr marL="285750" indent="-285750">
              <a:spcAft>
                <a:spcPts val="800"/>
              </a:spcAft>
              <a:buFont typeface="Arial" panose="020B0604020202020204" pitchFamily="34" charset="0"/>
              <a:buChar char="•"/>
            </a:pPr>
            <a:r>
              <a:rPr lang="en-US" dirty="0" smtClean="0"/>
              <a:t>Use </a:t>
            </a:r>
            <a:r>
              <a:rPr lang="en-US" dirty="0"/>
              <a:t>the </a:t>
            </a:r>
            <a:r>
              <a:rPr lang="en-US" b="1" dirty="0"/>
              <a:t>Edit </a:t>
            </a:r>
            <a:r>
              <a:rPr lang="en-US" b="1" dirty="0" smtClean="0"/>
              <a:t>This</a:t>
            </a:r>
            <a:r>
              <a:rPr lang="en-US" b="1" dirty="0" smtClean="0"/>
              <a:t> </a:t>
            </a:r>
            <a:r>
              <a:rPr lang="en-US" b="1" dirty="0"/>
              <a:t>Profile</a:t>
            </a:r>
            <a:r>
              <a:rPr lang="en-US" dirty="0"/>
              <a:t> button to update your account information.</a:t>
            </a:r>
          </a:p>
          <a:p>
            <a:pPr marL="285750" indent="-285750">
              <a:spcAft>
                <a:spcPts val="800"/>
              </a:spcAft>
              <a:buFont typeface="Arial" panose="020B0604020202020204" pitchFamily="34" charset="0"/>
              <a:buChar char="•"/>
            </a:pPr>
            <a:r>
              <a:rPr lang="en-US" dirty="0"/>
              <a:t>Use the </a:t>
            </a:r>
            <a:r>
              <a:rPr lang="en-US" b="1" dirty="0"/>
              <a:t>Add </a:t>
            </a:r>
            <a:r>
              <a:rPr lang="en-US" b="1" dirty="0" smtClean="0"/>
              <a:t>A </a:t>
            </a:r>
            <a:r>
              <a:rPr lang="en-US" b="1" dirty="0"/>
              <a:t>Profile</a:t>
            </a:r>
            <a:r>
              <a:rPr lang="en-US" dirty="0"/>
              <a:t> button to create an organizational profile and relate it to your personal profile.</a:t>
            </a:r>
          </a:p>
          <a:p>
            <a:pPr marL="285750" indent="-285750">
              <a:spcAft>
                <a:spcPts val="800"/>
              </a:spcAft>
              <a:buFont typeface="Arial" panose="020B0604020202020204" pitchFamily="34" charset="0"/>
              <a:buChar char="•"/>
            </a:pPr>
            <a:r>
              <a:rPr lang="en-US" dirty="0"/>
              <a:t>To be added as a related profile to an existing organizational profile, contact </a:t>
            </a:r>
            <a:r>
              <a:rPr lang="en-US" dirty="0">
                <a:solidFill>
                  <a:schemeClr val="tx2"/>
                </a:solidFill>
                <a:hlinkClick r:id="rId3"/>
              </a:rPr>
              <a:t>membership@aphl.org</a:t>
            </a:r>
            <a:r>
              <a:rPr lang="en-US" dirty="0"/>
              <a:t>.</a:t>
            </a:r>
          </a:p>
          <a:p>
            <a:pPr marL="285750" indent="-285750">
              <a:spcAft>
                <a:spcPts val="800"/>
              </a:spcAft>
              <a:buFont typeface="Arial" panose="020B0604020202020204" pitchFamily="34" charset="0"/>
              <a:buChar char="•"/>
            </a:pPr>
            <a:r>
              <a:rPr lang="en-US" dirty="0"/>
              <a:t>All changes require APHL </a:t>
            </a:r>
            <a:r>
              <a:rPr lang="en-US" dirty="0" smtClean="0"/>
              <a:t>review prior to approval</a:t>
            </a:r>
            <a:r>
              <a:rPr lang="en-US" dirty="0" smtClean="0"/>
              <a:t>.</a:t>
            </a:r>
            <a:endParaRPr lang="en-US" dirty="0"/>
          </a:p>
        </p:txBody>
      </p:sp>
      <p:pic>
        <p:nvPicPr>
          <p:cNvPr id="4" name="Picture 3"/>
          <p:cNvPicPr>
            <a:picLocks noChangeAspect="1"/>
          </p:cNvPicPr>
          <p:nvPr/>
        </p:nvPicPr>
        <p:blipFill>
          <a:blip r:embed="rId4"/>
          <a:stretch>
            <a:fillRect/>
          </a:stretch>
        </p:blipFill>
        <p:spPr>
          <a:xfrm>
            <a:off x="5426214" y="3331318"/>
            <a:ext cx="6407549" cy="1415716"/>
          </a:xfrm>
          <a:prstGeom prst="rect">
            <a:avLst/>
          </a:prstGeom>
        </p:spPr>
      </p:pic>
      <p:pic>
        <p:nvPicPr>
          <p:cNvPr id="5" name="Picture 4"/>
          <p:cNvPicPr>
            <a:picLocks noChangeAspect="1"/>
          </p:cNvPicPr>
          <p:nvPr/>
        </p:nvPicPr>
        <p:blipFill>
          <a:blip r:embed="rId5"/>
          <a:stretch>
            <a:fillRect/>
          </a:stretch>
        </p:blipFill>
        <p:spPr>
          <a:xfrm>
            <a:off x="5434923" y="1362529"/>
            <a:ext cx="6326777" cy="1147504"/>
          </a:xfrm>
          <a:prstGeom prst="rect">
            <a:avLst/>
          </a:prstGeom>
        </p:spPr>
      </p:pic>
      <p:sp>
        <p:nvSpPr>
          <p:cNvPr id="12" name="Oval 11"/>
          <p:cNvSpPr/>
          <p:nvPr/>
        </p:nvSpPr>
        <p:spPr>
          <a:xfrm>
            <a:off x="8620082" y="3505200"/>
            <a:ext cx="1259352"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p:nvSpPr>
        <p:spPr>
          <a:xfrm>
            <a:off x="7399918" y="1959359"/>
            <a:ext cx="1363081" cy="5150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8413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a:t>
            </a:r>
            <a:endParaRPr lang="en-US" dirty="0"/>
          </a:p>
        </p:txBody>
      </p:sp>
      <p:sp>
        <p:nvSpPr>
          <p:cNvPr id="2" name="Rectangle 1"/>
          <p:cNvSpPr/>
          <p:nvPr/>
        </p:nvSpPr>
        <p:spPr>
          <a:xfrm>
            <a:off x="609600" y="1101453"/>
            <a:ext cx="11268075" cy="1128514"/>
          </a:xfrm>
          <a:prstGeom prst="rect">
            <a:avLst/>
          </a:prstGeom>
        </p:spPr>
        <p:txBody>
          <a:bodyPr wrap="square">
            <a:spAutoFit/>
          </a:bodyPr>
          <a:lstStyle/>
          <a:p>
            <a:pPr>
              <a:spcAft>
                <a:spcPts val="800"/>
              </a:spcAft>
            </a:pPr>
            <a:r>
              <a:rPr lang="en-US" b="1" dirty="0" smtClean="0"/>
              <a:t>Edit </a:t>
            </a:r>
            <a:r>
              <a:rPr lang="en-US" b="1" dirty="0" smtClean="0"/>
              <a:t>This</a:t>
            </a:r>
            <a:r>
              <a:rPr lang="en-US" b="1" dirty="0" smtClean="0"/>
              <a:t> </a:t>
            </a:r>
            <a:r>
              <a:rPr lang="en-US" b="1" dirty="0" smtClean="0"/>
              <a:t>Profile</a:t>
            </a:r>
          </a:p>
          <a:p>
            <a:pPr marL="285750" indent="-285750">
              <a:spcAft>
                <a:spcPts val="800"/>
              </a:spcAft>
              <a:buFont typeface="Arial" panose="020B0604020202020204" pitchFamily="34" charset="0"/>
              <a:buChar char="•"/>
            </a:pPr>
            <a:r>
              <a:rPr lang="en-US" dirty="0"/>
              <a:t>The </a:t>
            </a:r>
            <a:r>
              <a:rPr lang="en-US" dirty="0" smtClean="0"/>
              <a:t>Profile Edit page shows </a:t>
            </a:r>
            <a:r>
              <a:rPr lang="en-US" dirty="0"/>
              <a:t>you all of your information on file. Add as much as you can!</a:t>
            </a:r>
          </a:p>
          <a:p>
            <a:pPr marL="285750" indent="-285750">
              <a:spcAft>
                <a:spcPts val="800"/>
              </a:spcAft>
              <a:buFont typeface="Arial" panose="020B0604020202020204" pitchFamily="34" charset="0"/>
              <a:buChar char="•"/>
            </a:pPr>
            <a:r>
              <a:rPr lang="en-US" dirty="0"/>
              <a:t>Make sure to </a:t>
            </a:r>
            <a:r>
              <a:rPr lang="en-US" dirty="0" smtClean="0"/>
              <a:t>click the </a:t>
            </a:r>
            <a:r>
              <a:rPr lang="en-US" b="1" dirty="0" smtClean="0"/>
              <a:t>Save </a:t>
            </a:r>
            <a:r>
              <a:rPr lang="en-US" b="1" dirty="0" smtClean="0"/>
              <a:t>This Profile</a:t>
            </a:r>
            <a:r>
              <a:rPr lang="en-US" dirty="0" smtClean="0"/>
              <a:t> button </a:t>
            </a:r>
            <a:r>
              <a:rPr lang="en-US" dirty="0" smtClean="0"/>
              <a:t>at the </a:t>
            </a:r>
            <a:r>
              <a:rPr lang="en-US" dirty="0" smtClean="0"/>
              <a:t>top </a:t>
            </a:r>
            <a:r>
              <a:rPr lang="en-US" dirty="0" smtClean="0"/>
              <a:t>of the page when you’re finished.</a:t>
            </a:r>
            <a:endParaRPr lang="en-US" dirty="0"/>
          </a:p>
        </p:txBody>
      </p:sp>
      <p:pic>
        <p:nvPicPr>
          <p:cNvPr id="4" name="Picture 3"/>
          <p:cNvPicPr>
            <a:picLocks noChangeAspect="1"/>
          </p:cNvPicPr>
          <p:nvPr/>
        </p:nvPicPr>
        <p:blipFill>
          <a:blip r:embed="rId3"/>
          <a:stretch>
            <a:fillRect/>
          </a:stretch>
        </p:blipFill>
        <p:spPr>
          <a:xfrm>
            <a:off x="385762" y="2438400"/>
            <a:ext cx="11420475" cy="3982356"/>
          </a:xfrm>
          <a:prstGeom prst="rect">
            <a:avLst/>
          </a:prstGeom>
        </p:spPr>
      </p:pic>
      <p:sp>
        <p:nvSpPr>
          <p:cNvPr id="9" name="Rectangle 8"/>
          <p:cNvSpPr/>
          <p:nvPr/>
        </p:nvSpPr>
        <p:spPr>
          <a:xfrm>
            <a:off x="457200" y="4190999"/>
            <a:ext cx="1447800" cy="1828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ular Callout 9"/>
          <p:cNvSpPr/>
          <p:nvPr/>
        </p:nvSpPr>
        <p:spPr>
          <a:xfrm>
            <a:off x="10886" y="6369798"/>
            <a:ext cx="2667000" cy="488202"/>
          </a:xfrm>
          <a:prstGeom prst="wedgeRectCallout">
            <a:avLst>
              <a:gd name="adj1" fmla="val -21553"/>
              <a:gd name="adj2" fmla="val -118824"/>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latin typeface="Source Sans Pro" panose="020B0604020202020204" charset="0"/>
              </a:rPr>
              <a:t>Choose different sections when updating information, then save your changes</a:t>
            </a:r>
            <a:endParaRPr lang="en-US" sz="1000" dirty="0">
              <a:solidFill>
                <a:schemeClr val="tx1"/>
              </a:solidFill>
              <a:latin typeface="Source Sans Pro" panose="020B0604020202020204" charset="0"/>
            </a:endParaRPr>
          </a:p>
        </p:txBody>
      </p:sp>
      <p:sp>
        <p:nvSpPr>
          <p:cNvPr id="11" name="Oval 10"/>
          <p:cNvSpPr/>
          <p:nvPr/>
        </p:nvSpPr>
        <p:spPr>
          <a:xfrm>
            <a:off x="9982200" y="3505200"/>
            <a:ext cx="17526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ular Callout 13"/>
          <p:cNvSpPr/>
          <p:nvPr/>
        </p:nvSpPr>
        <p:spPr>
          <a:xfrm>
            <a:off x="6095999" y="6030686"/>
            <a:ext cx="2999605" cy="838200"/>
          </a:xfrm>
          <a:prstGeom prst="wedgeRectCallout">
            <a:avLst>
              <a:gd name="adj1" fmla="val -58099"/>
              <a:gd name="adj2" fmla="val -107611"/>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latin typeface="Source Sans Pro" panose="020B0604020202020204" charset="0"/>
              </a:rPr>
              <a:t>These fields show you what information we have now. Please fill in any blanks so that we can know you as well as possible. Fields with </a:t>
            </a:r>
            <a:r>
              <a:rPr lang="en-US" sz="1000" dirty="0" smtClean="0">
                <a:solidFill>
                  <a:srgbClr val="FF0000"/>
                </a:solidFill>
                <a:latin typeface="Source Sans Pro" panose="020B0604020202020204" charset="0"/>
              </a:rPr>
              <a:t>Required</a:t>
            </a:r>
            <a:r>
              <a:rPr lang="en-US" sz="1000" dirty="0" smtClean="0">
                <a:solidFill>
                  <a:schemeClr val="tx1"/>
                </a:solidFill>
                <a:latin typeface="Source Sans Pro" panose="020B0604020202020204" charset="0"/>
              </a:rPr>
              <a:t> must be filled in order to save.</a:t>
            </a:r>
            <a:endParaRPr lang="en-US" sz="1000" dirty="0">
              <a:solidFill>
                <a:schemeClr val="tx1"/>
              </a:solidFill>
              <a:latin typeface="Source Sans Pro" panose="020B0604020202020204" charset="0"/>
            </a:endParaRPr>
          </a:p>
        </p:txBody>
      </p:sp>
    </p:spTree>
    <p:extLst>
      <p:ext uri="{BB962C8B-B14F-4D97-AF65-F5344CB8AC3E}">
        <p14:creationId xmlns:p14="http://schemas.microsoft.com/office/powerpoint/2010/main" val="1323494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a:t>
            </a:r>
            <a:endParaRPr lang="en-US" dirty="0"/>
          </a:p>
        </p:txBody>
      </p:sp>
      <p:sp>
        <p:nvSpPr>
          <p:cNvPr id="2" name="Rectangle 1"/>
          <p:cNvSpPr/>
          <p:nvPr/>
        </p:nvSpPr>
        <p:spPr>
          <a:xfrm>
            <a:off x="609600" y="1066800"/>
            <a:ext cx="4343400" cy="4555093"/>
          </a:xfrm>
          <a:prstGeom prst="rect">
            <a:avLst/>
          </a:prstGeom>
        </p:spPr>
        <p:txBody>
          <a:bodyPr wrap="square">
            <a:spAutoFit/>
          </a:bodyPr>
          <a:lstStyle/>
          <a:p>
            <a:pPr>
              <a:spcAft>
                <a:spcPts val="800"/>
              </a:spcAft>
            </a:pPr>
            <a:r>
              <a:rPr lang="en-US" b="1" dirty="0" smtClean="0"/>
              <a:t>Create a Related </a:t>
            </a:r>
            <a:r>
              <a:rPr lang="en-US" b="1" dirty="0" smtClean="0"/>
              <a:t>Profile</a:t>
            </a:r>
            <a:endParaRPr lang="en-US" b="1" dirty="0" smtClean="0"/>
          </a:p>
          <a:p>
            <a:pPr marL="285750" indent="-285750">
              <a:spcAft>
                <a:spcPts val="800"/>
              </a:spcAft>
              <a:buFont typeface="Arial" panose="020B0604020202020204" pitchFamily="34" charset="0"/>
              <a:buChar char="•"/>
            </a:pPr>
            <a:r>
              <a:rPr lang="en-US" dirty="0" smtClean="0"/>
              <a:t>Clicking on </a:t>
            </a:r>
            <a:r>
              <a:rPr lang="en-US" b="1" dirty="0" smtClean="0"/>
              <a:t>Add a Profile</a:t>
            </a:r>
            <a:r>
              <a:rPr lang="en-US" dirty="0" smtClean="0"/>
              <a:t> will take </a:t>
            </a:r>
            <a:r>
              <a:rPr lang="en-US" dirty="0" smtClean="0"/>
              <a:t>you to th</a:t>
            </a:r>
            <a:r>
              <a:rPr lang="en-US" dirty="0" smtClean="0"/>
              <a:t>e New Profile form, which </a:t>
            </a:r>
            <a:r>
              <a:rPr lang="en-US" dirty="0" smtClean="0"/>
              <a:t>allows you to create </a:t>
            </a:r>
            <a:r>
              <a:rPr lang="en-US" dirty="0" smtClean="0"/>
              <a:t>a new profile </a:t>
            </a:r>
            <a:r>
              <a:rPr lang="en-US" dirty="0" smtClean="0"/>
              <a:t>and relate it to your </a:t>
            </a:r>
            <a:r>
              <a:rPr lang="en-US" dirty="0" smtClean="0"/>
              <a:t>current profile </a:t>
            </a:r>
            <a:r>
              <a:rPr lang="en-US" dirty="0" smtClean="0"/>
              <a:t>– use this option when your </a:t>
            </a:r>
            <a:r>
              <a:rPr lang="en-US" dirty="0" smtClean="0"/>
              <a:t>organization or individual </a:t>
            </a:r>
            <a:r>
              <a:rPr lang="en-US" b="1" dirty="0" smtClean="0"/>
              <a:t>does not</a:t>
            </a:r>
            <a:r>
              <a:rPr lang="en-US" dirty="0" smtClean="0"/>
              <a:t> already </a:t>
            </a:r>
            <a:r>
              <a:rPr lang="en-US" dirty="0" smtClean="0"/>
              <a:t>exist in the system.</a:t>
            </a:r>
          </a:p>
          <a:p>
            <a:pPr marL="285750" indent="-285750">
              <a:spcAft>
                <a:spcPts val="800"/>
              </a:spcAft>
              <a:buFont typeface="Arial" panose="020B0604020202020204" pitchFamily="34" charset="0"/>
              <a:buChar char="•"/>
            </a:pPr>
            <a:r>
              <a:rPr lang="en-US" dirty="0" smtClean="0"/>
              <a:t>Be sure to choose the appropriate profile type and relationship type for the profile you’re creating.</a:t>
            </a:r>
          </a:p>
          <a:p>
            <a:pPr marL="285750" indent="-285750">
              <a:spcAft>
                <a:spcPts val="800"/>
              </a:spcAft>
              <a:buFont typeface="Arial" panose="020B0604020202020204" pitchFamily="34" charset="0"/>
              <a:buChar char="•"/>
            </a:pPr>
            <a:r>
              <a:rPr lang="en-US" dirty="0" smtClean="0"/>
              <a:t>Add </a:t>
            </a:r>
            <a:r>
              <a:rPr lang="en-US" dirty="0" smtClean="0"/>
              <a:t>any additional information </a:t>
            </a:r>
            <a:r>
              <a:rPr lang="en-US" dirty="0" smtClean="0"/>
              <a:t>for the new related </a:t>
            </a:r>
            <a:r>
              <a:rPr lang="en-US" dirty="0" smtClean="0"/>
              <a:t>profile by clicking on the </a:t>
            </a:r>
            <a:r>
              <a:rPr lang="en-US" b="1" dirty="0" smtClean="0"/>
              <a:t>Continue Editing</a:t>
            </a:r>
            <a:r>
              <a:rPr lang="en-US" dirty="0" smtClean="0"/>
              <a:t> button and be </a:t>
            </a:r>
            <a:r>
              <a:rPr lang="en-US" dirty="0" smtClean="0"/>
              <a:t>sure to click </a:t>
            </a:r>
            <a:r>
              <a:rPr lang="en-US" b="1" dirty="0" smtClean="0"/>
              <a:t>Save</a:t>
            </a:r>
            <a:r>
              <a:rPr lang="en-US" dirty="0" smtClean="0"/>
              <a:t> </a:t>
            </a:r>
            <a:r>
              <a:rPr lang="en-US" dirty="0" smtClean="0"/>
              <a:t>when you are finished.</a:t>
            </a:r>
            <a:endParaRPr lang="en-US" dirty="0"/>
          </a:p>
        </p:txBody>
      </p:sp>
      <p:pic>
        <p:nvPicPr>
          <p:cNvPr id="6" name="Picture 5"/>
          <p:cNvPicPr>
            <a:picLocks noChangeAspect="1"/>
          </p:cNvPicPr>
          <p:nvPr/>
        </p:nvPicPr>
        <p:blipFill>
          <a:blip r:embed="rId3"/>
          <a:stretch>
            <a:fillRect/>
          </a:stretch>
        </p:blipFill>
        <p:spPr>
          <a:xfrm>
            <a:off x="5297360" y="1447800"/>
            <a:ext cx="6894640" cy="4048075"/>
          </a:xfrm>
          <a:prstGeom prst="rect">
            <a:avLst/>
          </a:prstGeom>
        </p:spPr>
      </p:pic>
      <p:sp>
        <p:nvSpPr>
          <p:cNvPr id="10" name="Rectangular Callout 9"/>
          <p:cNvSpPr/>
          <p:nvPr/>
        </p:nvSpPr>
        <p:spPr>
          <a:xfrm>
            <a:off x="10439400" y="5495875"/>
            <a:ext cx="1752600" cy="826961"/>
          </a:xfrm>
          <a:prstGeom prst="wedgeRectCallout">
            <a:avLst>
              <a:gd name="adj1" fmla="val 19901"/>
              <a:gd name="adj2" fmla="val -70995"/>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Source Sans Pro" panose="020B0604020202020204" charset="0"/>
              </a:rPr>
              <a:t>4</a:t>
            </a:r>
            <a:r>
              <a:rPr lang="en-US" sz="1000" b="1" dirty="0" smtClean="0">
                <a:solidFill>
                  <a:schemeClr val="tx1"/>
                </a:solidFill>
                <a:latin typeface="Source Sans Pro" panose="020B0604020202020204" charset="0"/>
              </a:rPr>
              <a:t>.</a:t>
            </a:r>
            <a:r>
              <a:rPr lang="en-US" sz="1000" dirty="0" smtClean="0">
                <a:solidFill>
                  <a:schemeClr val="tx1"/>
                </a:solidFill>
                <a:latin typeface="Source Sans Pro" panose="020B0604020202020204" charset="0"/>
              </a:rPr>
              <a:t> Add </a:t>
            </a:r>
            <a:r>
              <a:rPr lang="en-US" sz="1000" dirty="0" smtClean="0">
                <a:solidFill>
                  <a:schemeClr val="tx1"/>
                </a:solidFill>
                <a:latin typeface="Source Sans Pro" panose="020B0604020202020204" charset="0"/>
              </a:rPr>
              <a:t>general profile information (and any other info you’d like</a:t>
            </a:r>
            <a:r>
              <a:rPr lang="en-US" sz="1000" dirty="0" smtClean="0">
                <a:solidFill>
                  <a:schemeClr val="tx1"/>
                </a:solidFill>
                <a:latin typeface="Source Sans Pro" panose="020B0604020202020204" charset="0"/>
              </a:rPr>
              <a:t>) by clicking the Continue Editing button.</a:t>
            </a:r>
            <a:endParaRPr lang="en-US" sz="1000" dirty="0">
              <a:solidFill>
                <a:schemeClr val="tx1"/>
              </a:solidFill>
              <a:latin typeface="Source Sans Pro" panose="020B0604020202020204" charset="0"/>
            </a:endParaRPr>
          </a:p>
        </p:txBody>
      </p:sp>
      <p:sp>
        <p:nvSpPr>
          <p:cNvPr id="9" name="Rectangular Callout 8"/>
          <p:cNvSpPr/>
          <p:nvPr/>
        </p:nvSpPr>
        <p:spPr>
          <a:xfrm>
            <a:off x="10820400" y="471658"/>
            <a:ext cx="1250157" cy="750095"/>
          </a:xfrm>
          <a:prstGeom prst="wedgeRectCallout">
            <a:avLst>
              <a:gd name="adj1" fmla="val 2301"/>
              <a:gd name="adj2" fmla="val 143811"/>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Source Sans Pro" panose="020B0604020202020204" charset="0"/>
              </a:rPr>
              <a:t>1.</a:t>
            </a:r>
            <a:r>
              <a:rPr lang="en-US" sz="1000" dirty="0" smtClean="0">
                <a:solidFill>
                  <a:schemeClr val="tx1"/>
                </a:solidFill>
                <a:latin typeface="Source Sans Pro" panose="020B0604020202020204" charset="0"/>
              </a:rPr>
              <a:t> Choose the appropriate profile type for the </a:t>
            </a:r>
            <a:r>
              <a:rPr lang="en-US" sz="1000" dirty="0" smtClean="0">
                <a:solidFill>
                  <a:schemeClr val="tx1"/>
                </a:solidFill>
                <a:latin typeface="Source Sans Pro" panose="020B0604020202020204" charset="0"/>
              </a:rPr>
              <a:t>profile </a:t>
            </a:r>
            <a:r>
              <a:rPr lang="en-US" sz="1000" dirty="0" smtClean="0">
                <a:solidFill>
                  <a:schemeClr val="tx1"/>
                </a:solidFill>
                <a:latin typeface="Source Sans Pro" panose="020B0604020202020204" charset="0"/>
              </a:rPr>
              <a:t>being created.</a:t>
            </a:r>
            <a:endParaRPr lang="en-US" sz="1000" dirty="0">
              <a:solidFill>
                <a:schemeClr val="tx1"/>
              </a:solidFill>
              <a:latin typeface="Source Sans Pro" panose="020B0604020202020204" charset="0"/>
            </a:endParaRPr>
          </a:p>
        </p:txBody>
      </p:sp>
      <p:sp>
        <p:nvSpPr>
          <p:cNvPr id="7" name="Rectangular Callout 6"/>
          <p:cNvSpPr/>
          <p:nvPr/>
        </p:nvSpPr>
        <p:spPr>
          <a:xfrm>
            <a:off x="6834800" y="4191000"/>
            <a:ext cx="1328737" cy="762000"/>
          </a:xfrm>
          <a:prstGeom prst="wedgeRectCallout">
            <a:avLst>
              <a:gd name="adj1" fmla="val 86716"/>
              <a:gd name="adj2" fmla="val 4494"/>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Source Sans Pro" panose="020B0604020202020204" charset="0"/>
              </a:rPr>
              <a:t>3</a:t>
            </a:r>
            <a:r>
              <a:rPr lang="en-US" sz="1000" b="1" dirty="0" smtClean="0">
                <a:solidFill>
                  <a:schemeClr val="tx1"/>
                </a:solidFill>
                <a:latin typeface="Source Sans Pro" panose="020B0604020202020204" charset="0"/>
              </a:rPr>
              <a:t>.</a:t>
            </a:r>
            <a:r>
              <a:rPr lang="en-US" sz="1000" dirty="0" smtClean="0">
                <a:solidFill>
                  <a:schemeClr val="tx1"/>
                </a:solidFill>
                <a:latin typeface="Source Sans Pro" panose="020B0604020202020204" charset="0"/>
              </a:rPr>
              <a:t> </a:t>
            </a:r>
            <a:r>
              <a:rPr lang="en-US" sz="1000" dirty="0" smtClean="0">
                <a:solidFill>
                  <a:schemeClr val="tx1"/>
                </a:solidFill>
                <a:latin typeface="Source Sans Pro" panose="020B0604020202020204" charset="0"/>
              </a:rPr>
              <a:t>Choose the appropriate “</a:t>
            </a:r>
            <a:r>
              <a:rPr lang="en-US" sz="1000" dirty="0" smtClean="0">
                <a:solidFill>
                  <a:schemeClr val="tx1"/>
                </a:solidFill>
                <a:latin typeface="Source Sans Pro" panose="020B0604020202020204" charset="0"/>
              </a:rPr>
              <a:t>relation </a:t>
            </a:r>
            <a:r>
              <a:rPr lang="en-US" sz="1000" dirty="0" smtClean="0">
                <a:solidFill>
                  <a:schemeClr val="tx1"/>
                </a:solidFill>
                <a:latin typeface="Source Sans Pro" panose="020B0604020202020204" charset="0"/>
              </a:rPr>
              <a:t>type” for the profile you’re creating.</a:t>
            </a:r>
            <a:endParaRPr lang="en-US" sz="1000" dirty="0">
              <a:solidFill>
                <a:schemeClr val="tx1"/>
              </a:solidFill>
              <a:latin typeface="Source Sans Pro" panose="020B0604020202020204" charset="0"/>
            </a:endParaRPr>
          </a:p>
        </p:txBody>
      </p:sp>
      <p:sp>
        <p:nvSpPr>
          <p:cNvPr id="11" name="Rectangular Callout 10"/>
          <p:cNvSpPr/>
          <p:nvPr/>
        </p:nvSpPr>
        <p:spPr>
          <a:xfrm>
            <a:off x="8381999" y="5495875"/>
            <a:ext cx="1031693" cy="826961"/>
          </a:xfrm>
          <a:prstGeom prst="wedgeRectCallout">
            <a:avLst>
              <a:gd name="adj1" fmla="val 112299"/>
              <a:gd name="adj2" fmla="val -74639"/>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Source Sans Pro" panose="020B0604020202020204" charset="0"/>
              </a:rPr>
              <a:t>5</a:t>
            </a:r>
            <a:r>
              <a:rPr lang="en-US" sz="1000" b="1" dirty="0" smtClean="0">
                <a:solidFill>
                  <a:schemeClr val="tx1"/>
                </a:solidFill>
                <a:latin typeface="Source Sans Pro" panose="020B0604020202020204" charset="0"/>
              </a:rPr>
              <a:t>. </a:t>
            </a:r>
            <a:r>
              <a:rPr lang="en-US" sz="1000" dirty="0" smtClean="0">
                <a:solidFill>
                  <a:schemeClr val="tx1"/>
                </a:solidFill>
                <a:latin typeface="Source Sans Pro" panose="020B0604020202020204" charset="0"/>
              </a:rPr>
              <a:t>Once </a:t>
            </a:r>
            <a:r>
              <a:rPr lang="en-US" sz="1000" dirty="0" smtClean="0">
                <a:solidFill>
                  <a:schemeClr val="tx1"/>
                </a:solidFill>
                <a:latin typeface="Source Sans Pro" panose="020B0604020202020204" charset="0"/>
              </a:rPr>
              <a:t>you’ve finished, </a:t>
            </a:r>
            <a:r>
              <a:rPr lang="en-US" sz="1000" dirty="0" smtClean="0">
                <a:solidFill>
                  <a:schemeClr val="tx1"/>
                </a:solidFill>
                <a:latin typeface="Source Sans Pro" panose="020B0604020202020204" charset="0"/>
              </a:rPr>
              <a:t>save your new </a:t>
            </a:r>
            <a:r>
              <a:rPr lang="en-US" sz="1000" dirty="0" smtClean="0">
                <a:solidFill>
                  <a:schemeClr val="tx1"/>
                </a:solidFill>
                <a:latin typeface="Source Sans Pro" panose="020B0604020202020204" charset="0"/>
              </a:rPr>
              <a:t>profile</a:t>
            </a:r>
            <a:r>
              <a:rPr lang="en-US" sz="1000" dirty="0" smtClean="0">
                <a:solidFill>
                  <a:schemeClr val="tx1"/>
                </a:solidFill>
                <a:latin typeface="Source Sans Pro" panose="020B0604020202020204" charset="0"/>
              </a:rPr>
              <a:t>.</a:t>
            </a:r>
            <a:endParaRPr lang="en-US" sz="1000" dirty="0">
              <a:solidFill>
                <a:schemeClr val="tx1"/>
              </a:solidFill>
              <a:latin typeface="Source Sans Pro" panose="020B0604020202020204" charset="0"/>
            </a:endParaRPr>
          </a:p>
        </p:txBody>
      </p:sp>
      <p:sp>
        <p:nvSpPr>
          <p:cNvPr id="12" name="Rectangular Callout 11"/>
          <p:cNvSpPr/>
          <p:nvPr/>
        </p:nvSpPr>
        <p:spPr>
          <a:xfrm>
            <a:off x="4953001" y="3962400"/>
            <a:ext cx="1219200" cy="762000"/>
          </a:xfrm>
          <a:prstGeom prst="wedgeRectCallout">
            <a:avLst>
              <a:gd name="adj1" fmla="val -20114"/>
              <a:gd name="adj2" fmla="val -166934"/>
            </a:avLst>
          </a:prstGeom>
          <a:solidFill>
            <a:schemeClr val="bg1"/>
          </a:solidFill>
          <a:ln>
            <a:solidFill>
              <a:srgbClr val="00A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Source Sans Pro" panose="020B0604020202020204" charset="0"/>
              </a:rPr>
              <a:t>2.</a:t>
            </a:r>
            <a:r>
              <a:rPr lang="en-US" sz="1000" dirty="0" smtClean="0">
                <a:solidFill>
                  <a:schemeClr val="tx1"/>
                </a:solidFill>
                <a:latin typeface="Source Sans Pro" panose="020B0604020202020204" charset="0"/>
              </a:rPr>
              <a:t> </a:t>
            </a:r>
            <a:r>
              <a:rPr lang="en-US" sz="1000" dirty="0" smtClean="0">
                <a:solidFill>
                  <a:schemeClr val="tx1"/>
                </a:solidFill>
                <a:latin typeface="Source Sans Pro" panose="020B0604020202020204" charset="0"/>
              </a:rPr>
              <a:t>Add information for your new profile in these fields.</a:t>
            </a:r>
            <a:endParaRPr lang="en-US" sz="1000" dirty="0">
              <a:solidFill>
                <a:schemeClr val="tx1"/>
              </a:solidFill>
              <a:latin typeface="Source Sans Pro" panose="020B0604020202020204" charset="0"/>
            </a:endParaRPr>
          </a:p>
        </p:txBody>
      </p:sp>
    </p:spTree>
    <p:extLst>
      <p:ext uri="{BB962C8B-B14F-4D97-AF65-F5344CB8AC3E}">
        <p14:creationId xmlns:p14="http://schemas.microsoft.com/office/powerpoint/2010/main" val="1030146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609600" y="404812"/>
            <a:ext cx="10972800" cy="661988"/>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Profile Update</a:t>
            </a:r>
            <a:endParaRPr lang="en-US" dirty="0"/>
          </a:p>
        </p:txBody>
      </p:sp>
      <p:sp>
        <p:nvSpPr>
          <p:cNvPr id="2" name="Rectangle 1"/>
          <p:cNvSpPr/>
          <p:nvPr/>
        </p:nvSpPr>
        <p:spPr>
          <a:xfrm>
            <a:off x="609601" y="1197344"/>
            <a:ext cx="4114800" cy="5283498"/>
          </a:xfrm>
          <a:prstGeom prst="rect">
            <a:avLst/>
          </a:prstGeom>
        </p:spPr>
        <p:txBody>
          <a:bodyPr wrap="square">
            <a:spAutoFit/>
          </a:bodyPr>
          <a:lstStyle/>
          <a:p>
            <a:pPr>
              <a:spcAft>
                <a:spcPts val="800"/>
              </a:spcAft>
            </a:pPr>
            <a:r>
              <a:rPr lang="en-US" b="1" dirty="0"/>
              <a:t>Update </a:t>
            </a:r>
            <a:r>
              <a:rPr lang="en-US" b="1" dirty="0" smtClean="0"/>
              <a:t>Information For Your Organization’s Related </a:t>
            </a:r>
            <a:r>
              <a:rPr lang="en-US" b="1" dirty="0" smtClean="0"/>
              <a:t>Profiles (Member Representative(s), appointed Member-Associates, employees, etc.)</a:t>
            </a:r>
            <a:endParaRPr lang="en-US" b="1" dirty="0" smtClean="0"/>
          </a:p>
          <a:p>
            <a:pPr marL="285750" indent="-285750">
              <a:spcAft>
                <a:spcPts val="800"/>
              </a:spcAft>
              <a:buFont typeface="Arial" panose="020B0604020202020204" pitchFamily="34" charset="0"/>
              <a:buChar char="•"/>
            </a:pPr>
            <a:r>
              <a:rPr lang="en-US" dirty="0" smtClean="0"/>
              <a:t>If </a:t>
            </a:r>
            <a:r>
              <a:rPr lang="en-US" dirty="0"/>
              <a:t>you are a designated editor of an organization’s </a:t>
            </a:r>
            <a:r>
              <a:rPr lang="en-US" dirty="0" smtClean="0"/>
              <a:t>profile, </a:t>
            </a:r>
            <a:r>
              <a:rPr lang="en-US" dirty="0"/>
              <a:t>you will see </a:t>
            </a:r>
            <a:r>
              <a:rPr lang="en-US" dirty="0" smtClean="0"/>
              <a:t>a </a:t>
            </a:r>
            <a:r>
              <a:rPr lang="en-US" b="1" dirty="0" smtClean="0"/>
              <a:t>Switch Profile</a:t>
            </a:r>
            <a:r>
              <a:rPr lang="en-US" dirty="0" smtClean="0"/>
              <a:t> button at the top of the page (circled </a:t>
            </a:r>
            <a:r>
              <a:rPr lang="en-US" dirty="0"/>
              <a:t>in </a:t>
            </a:r>
            <a:r>
              <a:rPr lang="en-US" dirty="0">
                <a:solidFill>
                  <a:srgbClr val="FF0000"/>
                </a:solidFill>
              </a:rPr>
              <a:t>red</a:t>
            </a:r>
            <a:r>
              <a:rPr lang="en-US" dirty="0" smtClean="0"/>
              <a:t>). Click this button to switch from your personal profile to the organization’s profile, which will </a:t>
            </a:r>
            <a:r>
              <a:rPr lang="en-US" dirty="0"/>
              <a:t>allow you to edit the profiles related to your organization</a:t>
            </a:r>
            <a:r>
              <a:rPr lang="en-US" dirty="0" smtClean="0"/>
              <a:t>.</a:t>
            </a:r>
          </a:p>
          <a:p>
            <a:pPr marL="285750" indent="-285750">
              <a:spcAft>
                <a:spcPts val="800"/>
              </a:spcAft>
              <a:buFont typeface="Arial" panose="020B0604020202020204" pitchFamily="34" charset="0"/>
              <a:buChar char="•"/>
            </a:pPr>
            <a:r>
              <a:rPr lang="en-US" dirty="0" smtClean="0"/>
              <a:t>From the organization’s profile, you can add a new related profile or view and edit all currently related profiles by clicking the appropriate button (circled in </a:t>
            </a:r>
            <a:r>
              <a:rPr lang="en-US" dirty="0" smtClean="0">
                <a:solidFill>
                  <a:srgbClr val="FF0000"/>
                </a:solidFill>
              </a:rPr>
              <a:t>red</a:t>
            </a:r>
            <a:r>
              <a:rPr lang="en-US" dirty="0" smtClean="0"/>
              <a:t>).</a:t>
            </a:r>
            <a:endParaRPr lang="en-US" dirty="0"/>
          </a:p>
        </p:txBody>
      </p:sp>
      <p:pic>
        <p:nvPicPr>
          <p:cNvPr id="17" name="Picture 16"/>
          <p:cNvPicPr>
            <a:picLocks noChangeAspect="1"/>
          </p:cNvPicPr>
          <p:nvPr/>
        </p:nvPicPr>
        <p:blipFill>
          <a:blip r:embed="rId3"/>
          <a:stretch>
            <a:fillRect/>
          </a:stretch>
        </p:blipFill>
        <p:spPr>
          <a:xfrm>
            <a:off x="5302566" y="247302"/>
            <a:ext cx="6326777" cy="1147504"/>
          </a:xfrm>
          <a:prstGeom prst="rect">
            <a:avLst/>
          </a:prstGeom>
        </p:spPr>
      </p:pic>
      <p:sp>
        <p:nvSpPr>
          <p:cNvPr id="18" name="Oval 17"/>
          <p:cNvSpPr/>
          <p:nvPr/>
        </p:nvSpPr>
        <p:spPr>
          <a:xfrm>
            <a:off x="10104866" y="470228"/>
            <a:ext cx="1224573" cy="3924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4"/>
          <a:stretch>
            <a:fillRect/>
          </a:stretch>
        </p:blipFill>
        <p:spPr>
          <a:xfrm>
            <a:off x="6265068" y="1650588"/>
            <a:ext cx="4401774" cy="1805497"/>
          </a:xfrm>
          <a:prstGeom prst="rect">
            <a:avLst/>
          </a:prstGeom>
        </p:spPr>
      </p:pic>
      <p:sp>
        <p:nvSpPr>
          <p:cNvPr id="7" name="Right Arrow 6"/>
          <p:cNvSpPr/>
          <p:nvPr/>
        </p:nvSpPr>
        <p:spPr>
          <a:xfrm rot="10800000">
            <a:off x="9456351" y="2553336"/>
            <a:ext cx="78267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4979805" y="3847453"/>
            <a:ext cx="7025910" cy="892755"/>
          </a:xfrm>
          <a:prstGeom prst="rect">
            <a:avLst/>
          </a:prstGeom>
        </p:spPr>
      </p:pic>
      <p:pic>
        <p:nvPicPr>
          <p:cNvPr id="10" name="Picture 9"/>
          <p:cNvPicPr>
            <a:picLocks noChangeAspect="1"/>
          </p:cNvPicPr>
          <p:nvPr/>
        </p:nvPicPr>
        <p:blipFill>
          <a:blip r:embed="rId6"/>
          <a:stretch>
            <a:fillRect/>
          </a:stretch>
        </p:blipFill>
        <p:spPr>
          <a:xfrm>
            <a:off x="5656080" y="5076415"/>
            <a:ext cx="5673360" cy="1368927"/>
          </a:xfrm>
          <a:prstGeom prst="rect">
            <a:avLst/>
          </a:prstGeom>
        </p:spPr>
      </p:pic>
      <p:pic>
        <p:nvPicPr>
          <p:cNvPr id="11" name="Picture 10"/>
          <p:cNvPicPr>
            <a:picLocks noChangeAspect="1"/>
          </p:cNvPicPr>
          <p:nvPr/>
        </p:nvPicPr>
        <p:blipFill>
          <a:blip r:embed="rId7"/>
          <a:stretch>
            <a:fillRect/>
          </a:stretch>
        </p:blipFill>
        <p:spPr>
          <a:xfrm>
            <a:off x="10028086" y="5914161"/>
            <a:ext cx="1277511" cy="176661"/>
          </a:xfrm>
          <a:prstGeom prst="rect">
            <a:avLst/>
          </a:prstGeom>
        </p:spPr>
      </p:pic>
      <p:sp>
        <p:nvSpPr>
          <p:cNvPr id="19" name="Oval 18"/>
          <p:cNvSpPr/>
          <p:nvPr/>
        </p:nvSpPr>
        <p:spPr>
          <a:xfrm>
            <a:off x="8488407" y="5201274"/>
            <a:ext cx="1137154" cy="3924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9753600" y="5196407"/>
            <a:ext cx="1447800" cy="3924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5418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ct:contentTypeSchema xmlns:ct="http://schemas.microsoft.com/office/2006/metadata/contentType" xmlns:ma="http://schemas.microsoft.com/office/2006/metadata/properties/metaAttributes" ct:_="" ma:_="" ma:contentTypeName="Document" ma:contentTypeID="0x01010033B8C5B21E99264CBC5A3D2EA2C8D3E8" ma:contentTypeVersion="4" ma:contentTypeDescription="Create a new document." ma:contentTypeScope="" ma:versionID="7bd64f26b031253b5189fc85511756e1">
  <xsd:schema xmlns:xsd="http://www.w3.org/2001/XMLSchema" xmlns:xs="http://www.w3.org/2001/XMLSchema" xmlns:p="http://schemas.microsoft.com/office/2006/metadata/properties" xmlns:ns1="http://schemas.microsoft.com/sharepoint/v3" targetNamespace="http://schemas.microsoft.com/office/2006/metadata/properties" ma:root="true" ma:fieldsID="24a35ab9903d293886b59a5bfacb6d9d"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mso-contentType ?>
<FormTemplates xmlns="http://schemas.microsoft.com/sharepoint/v3/contenttype/forms">
  <Display>DocumentLibraryForm</Display>
  <Edit>DocumentLibraryForm</Edit>
  <New>DocumentLibraryForm</New>
</FormTemplates>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50.xml><?xml version="1.0" encoding="utf-8"?>
<EsriMapsInfo xmlns="ESRI.ArcGIS.Mapping.OfficeIntegration.PowerPointInfo">
  <Version>Version1</Version>
  <RequiresSignIn>False</RequiresSignIn>
</EsriMapsInfo>
</file>

<file path=customXml/item51.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10.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11.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12.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13.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14.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15.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16.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7.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18.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19.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2.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20.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21.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22.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23.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24.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25.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26.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27.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28.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29.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3.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30.xml><?xml version="1.0" encoding="utf-8"?>
<ds:datastoreItem xmlns:ds="http://schemas.openxmlformats.org/officeDocument/2006/customXml" ds:itemID="{1E13619B-53FE-4D39-92BC-0F1B28FC234B}"/>
</file>

<file path=customXml/itemProps31.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32.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33.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34.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35.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6.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37.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38.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39.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4.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40.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41.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42.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43.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44.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45.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46.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47.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48.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49.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5.xml><?xml version="1.0" encoding="utf-8"?>
<ds:datastoreItem xmlns:ds="http://schemas.openxmlformats.org/officeDocument/2006/customXml" ds:itemID="{5677317C-AD1F-4189-AEA8-A73B58BFAB29}">
  <ds:schemaRefs>
    <ds:schemaRef ds:uri="5af08be3-da31-4ed0-bd15-c2f68cc2902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50.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51.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2.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53.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54.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55.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56.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6.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7.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8.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9.xml><?xml version="1.0" encoding="utf-8"?>
<ds:datastoreItem xmlns:ds="http://schemas.openxmlformats.org/officeDocument/2006/customXml" ds:itemID="{BFA85535-6ABA-417B-96E9-5BC318D0E64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1343</TotalTime>
  <Words>1337</Words>
  <Application>Microsoft Office PowerPoint</Application>
  <PresentationFormat>Widescreen</PresentationFormat>
  <Paragraphs>104</Paragraphs>
  <Slides>14</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Franklin Gothic Demi</vt:lpstr>
      <vt:lpstr>Franklin Gothic Medium</vt:lpstr>
      <vt:lpstr>Source Sans Pro</vt:lpstr>
      <vt:lpstr>APHL_PPTTemp_120814</vt:lpstr>
      <vt:lpstr>1_Office Theme</vt:lpstr>
      <vt:lpstr>Instructions for Using APHL’s Member Portal</vt:lpstr>
      <vt:lpstr>Log in to take control of your account</vt:lpstr>
      <vt:lpstr>What Can I Do Here?</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Gaskins, Drew | APHL</cp:lastModifiedBy>
  <cp:revision>51</cp:revision>
  <cp:lastPrinted>2014-11-25T16:01:43Z</cp:lastPrinted>
  <dcterms:created xsi:type="dcterms:W3CDTF">2019-05-14T14:22:52Z</dcterms:created>
  <dcterms:modified xsi:type="dcterms:W3CDTF">2021-11-03T20:12:38Z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0x01010033B8C5B21E99264CBC5A3D2EA2C8D3E8</vt:lpwstr>
  </property>
  <property fmtid="{D5CDD505-2E9C-101B-9397-08002B2CF9AE}" pid="3" name="_dlc_DocIdItemGuid">
    <vt:lpwstr>f4b3ab1c-9a2e-41d7-981a-7f3660de77ca</vt:lpwstr>
  </property>
</Properties>
</file>