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4"/>
    <p:sldMasterId id="2147483648" r:id="rId5"/>
  </p:sldMasterIdLst>
  <p:notesMasterIdLst>
    <p:notesMasterId r:id="rId24"/>
  </p:notesMasterIdLst>
  <p:handoutMasterIdLst>
    <p:handoutMasterId r:id="rId25"/>
  </p:handoutMasterIdLst>
  <p:sldIdLst>
    <p:sldId id="275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6" r:id="rId22"/>
    <p:sldId id="274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CC0000"/>
    <a:srgbClr val="A8EFF6"/>
    <a:srgbClr val="E3F2F3"/>
    <a:srgbClr val="C3A5FF"/>
    <a:srgbClr val="D2D2D2"/>
    <a:srgbClr val="71E1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01" autoAdjust="0"/>
  </p:normalViewPr>
  <p:slideViewPr>
    <p:cSldViewPr snapToGrid="0"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A15-2350-4EF1-A137-C7708DE0274D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AA9CC-CBD6-49F5-AE78-FD8967C62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24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C3C62E1-B89F-4684-883F-1E0F2D560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92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3C62E1-B89F-4684-883F-1E0F2D560DD2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3C62E1-B89F-4684-883F-1E0F2D560DD2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7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3C62E1-B89F-4684-883F-1E0F2D560DD2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539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footer bar2a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56288"/>
            <a:ext cx="9144000" cy="100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4"/>
          <p:cNvSpPr txBox="1">
            <a:spLocks noChangeArrowheads="1"/>
          </p:cNvSpPr>
          <p:nvPr userDrawn="1"/>
        </p:nvSpPr>
        <p:spPr bwMode="auto">
          <a:xfrm>
            <a:off x="1219200" y="6111875"/>
            <a:ext cx="3276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i="1">
                <a:solidFill>
                  <a:schemeClr val="bg1"/>
                </a:solidFill>
                <a:latin typeface="Trebuchet MS" pitchFamily="34" charset="0"/>
              </a:rPr>
              <a:t>WISCONSIN STATE </a:t>
            </a:r>
            <a:br>
              <a:rPr lang="en-US" sz="1400" b="1" i="1">
                <a:solidFill>
                  <a:schemeClr val="bg1"/>
                </a:solidFill>
                <a:latin typeface="Trebuchet MS" pitchFamily="34" charset="0"/>
              </a:rPr>
            </a:br>
            <a:r>
              <a:rPr lang="en-US" sz="1400" b="1" i="1">
                <a:solidFill>
                  <a:schemeClr val="bg1"/>
                </a:solidFill>
                <a:latin typeface="Trebuchet MS" pitchFamily="34" charset="0"/>
              </a:rPr>
              <a:t>LABORATORY OF HYGIENE</a:t>
            </a:r>
          </a:p>
        </p:txBody>
      </p:sp>
      <p:pic>
        <p:nvPicPr>
          <p:cNvPr id="6" name="Picture 23" descr="wslh black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175" y="6159500"/>
            <a:ext cx="1146175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8" descr="side image strip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71700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9" descr="uw_logo_h_2c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2213" y="6056313"/>
            <a:ext cx="13763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8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2235200" y="958850"/>
            <a:ext cx="6276975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9" name="Rectangle 2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11388" y="2982913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B66EEE-9F1B-4D98-B798-1BF892554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38A50-4CBA-469C-9833-8EB5EE5FB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D4AE0-3FF8-4D98-9044-F1D53226A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2050" y="1806575"/>
            <a:ext cx="3686175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0625" y="1806575"/>
            <a:ext cx="3686175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39E88-8942-4C53-A3AB-14BB8E9C7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8DD1B-E339-47F2-8BE5-D8A7D0F61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14E34-099F-48BF-9B9D-747E51981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E1900-9E4F-4FAD-9579-4AA9258A0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B783-94D9-4C3C-8124-70C68B7D9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7C934-0C8D-45E0-9AB7-61DDD3EE44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4EAA-8BED-4AAF-872D-C131963E3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0200" y="714375"/>
            <a:ext cx="2006600" cy="5245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14375"/>
            <a:ext cx="5872162" cy="5245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EBE50-5EA8-4B11-89AD-F1969C484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wslh black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62200" y="990600"/>
            <a:ext cx="4419600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0" name="Text Box 8"/>
          <p:cNvSpPr txBox="1">
            <a:spLocks noChangeArrowheads="1"/>
          </p:cNvSpPr>
          <p:nvPr userDrawn="1"/>
        </p:nvSpPr>
        <p:spPr bwMode="auto">
          <a:xfrm>
            <a:off x="838200" y="2667000"/>
            <a:ext cx="739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Wisconsin State Laboratory of Hygiene</a:t>
            </a:r>
          </a:p>
        </p:txBody>
      </p:sp>
      <p:pic>
        <p:nvPicPr>
          <p:cNvPr id="1028" name="Picture 12" descr="UW_logo_4color_pc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14700" y="3656013"/>
            <a:ext cx="2532063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9" descr="footer bar2a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405563"/>
            <a:ext cx="7967663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2050" y="1806575"/>
            <a:ext cx="752475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What is public health?</a:t>
            </a:r>
          </a:p>
          <a:p>
            <a:pPr lvl="0"/>
            <a:r>
              <a:rPr lang="en-US" smtClean="0"/>
              <a:t> What does public health do?</a:t>
            </a:r>
          </a:p>
          <a:p>
            <a:pPr lvl="0"/>
            <a:r>
              <a:rPr lang="en-US" smtClean="0"/>
              <a:t> Who is public health?</a:t>
            </a:r>
          </a:p>
          <a:p>
            <a:pPr lvl="0"/>
            <a:r>
              <a:rPr lang="en-US" smtClean="0"/>
              <a:t> How is public health paid for?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14375"/>
            <a:ext cx="787717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Objectives:  Answer these Questions</a:t>
            </a:r>
            <a:br>
              <a:rPr lang="en-US" smtClean="0"/>
            </a:b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008080"/>
                </a:solidFill>
                <a:latin typeface="+mn-lt"/>
              </a:defRPr>
            </a:lvl1pPr>
          </a:lstStyle>
          <a:p>
            <a:pPr>
              <a:defRPr/>
            </a:pPr>
            <a:fld id="{38D71C84-64D4-4C15-8AB4-C1CF05529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50" name="Text Box 26"/>
          <p:cNvSpPr txBox="1">
            <a:spLocks noChangeArrowheads="1"/>
          </p:cNvSpPr>
          <p:nvPr userDrawn="1"/>
        </p:nvSpPr>
        <p:spPr bwMode="auto">
          <a:xfrm>
            <a:off x="762000" y="6416675"/>
            <a:ext cx="3276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900" b="1" i="1">
                <a:solidFill>
                  <a:schemeClr val="bg1"/>
                </a:solidFill>
                <a:latin typeface="Trebuchet MS" pitchFamily="34" charset="0"/>
              </a:rPr>
              <a:t>WISCONSIN STATE </a:t>
            </a:r>
            <a:br>
              <a:rPr lang="en-US" sz="900" b="1" i="1">
                <a:solidFill>
                  <a:schemeClr val="bg1"/>
                </a:solidFill>
                <a:latin typeface="Trebuchet MS" pitchFamily="34" charset="0"/>
              </a:rPr>
            </a:br>
            <a:r>
              <a:rPr lang="en-US" sz="900" b="1" i="1">
                <a:solidFill>
                  <a:schemeClr val="bg1"/>
                </a:solidFill>
                <a:latin typeface="Trebuchet MS" pitchFamily="34" charset="0"/>
              </a:rPr>
              <a:t>LABORATORY OF HYGIENE</a:t>
            </a:r>
          </a:p>
        </p:txBody>
      </p:sp>
      <p:pic>
        <p:nvPicPr>
          <p:cNvPr id="2055" name="Picture 28" descr="wslh black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613" y="6464300"/>
            <a:ext cx="7572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30" descr="uw_logo_h_2c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70700" y="6415088"/>
            <a:ext cx="98266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hromagar.com/images_multimedia/000137-500x500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91"/>
          <p:cNvSpPr txBox="1">
            <a:spLocks noChangeArrowheads="1"/>
          </p:cNvSpPr>
          <p:nvPr/>
        </p:nvSpPr>
        <p:spPr bwMode="auto">
          <a:xfrm>
            <a:off x="2660650" y="1187450"/>
            <a:ext cx="575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2292" name="Text Box 100"/>
          <p:cNvSpPr txBox="1">
            <a:spLocks noChangeArrowheads="1"/>
          </p:cNvSpPr>
          <p:nvPr/>
        </p:nvSpPr>
        <p:spPr bwMode="auto">
          <a:xfrm>
            <a:off x="1820863" y="452761"/>
            <a:ext cx="7323137" cy="495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4400" b="1" dirty="0" smtClean="0">
                <a:solidFill>
                  <a:srgbClr val="CC0000"/>
                </a:solidFill>
              </a:rPr>
              <a:t>CRE Surveillance Activities</a:t>
            </a:r>
            <a:endParaRPr lang="en-US" sz="4400" b="1" dirty="0">
              <a:solidFill>
                <a:srgbClr val="CC0000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endParaRPr lang="en-US" dirty="0">
              <a:solidFill>
                <a:srgbClr val="CC0000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Dave Warshauer, PhD, D(ABMM)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Deputy Director, Communicable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Diseases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Wisconsin State Laboratory of Hygiene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endParaRPr lang="en-US" sz="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2400" b="1" dirty="0" smtClean="0"/>
              <a:t>2012 WCLN AST Workshop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sz="2400" b="1" dirty="0" smtClean="0"/>
              <a:t>May 10, 2012 Lake Delton, WI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57452"/>
            <a:ext cx="7877175" cy="154471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400" dirty="0" smtClean="0"/>
              <a:t>Not all </a:t>
            </a:r>
            <a:r>
              <a:rPr lang="en-US" sz="4400" dirty="0" err="1" smtClean="0"/>
              <a:t>carbapenem</a:t>
            </a:r>
            <a:r>
              <a:rPr lang="en-US" sz="4400" dirty="0" smtClean="0"/>
              <a:t> resistance is due to KPC</a:t>
            </a:r>
            <a:endParaRPr lang="en-US" sz="4400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332038"/>
            <a:ext cx="8229600" cy="3382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>
                <a:solidFill>
                  <a:schemeClr val="tx1"/>
                </a:solidFill>
              </a:rPr>
              <a:t>KPC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err="1" smtClean="0">
                <a:solidFill>
                  <a:schemeClr val="tx1"/>
                </a:solidFill>
              </a:rPr>
              <a:t>Metallo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β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Lactamase</a:t>
            </a:r>
            <a:r>
              <a:rPr lang="en-US" dirty="0" smtClean="0">
                <a:solidFill>
                  <a:schemeClr val="tx1"/>
                </a:solidFill>
              </a:rPr>
              <a:t> (MBL)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solidFill>
                  <a:schemeClr val="tx1"/>
                </a:solidFill>
              </a:rPr>
              <a:t>Hyper </a:t>
            </a:r>
            <a:r>
              <a:rPr lang="en-US" dirty="0" err="1" smtClean="0">
                <a:solidFill>
                  <a:schemeClr val="tx1"/>
                </a:solidFill>
              </a:rPr>
              <a:t>AmpC</a:t>
            </a:r>
            <a:r>
              <a:rPr lang="en-US" dirty="0" smtClean="0">
                <a:solidFill>
                  <a:schemeClr val="tx1"/>
                </a:solidFill>
              </a:rPr>
              <a:t> with </a:t>
            </a:r>
            <a:r>
              <a:rPr lang="en-US" dirty="0" err="1" smtClean="0">
                <a:solidFill>
                  <a:schemeClr val="tx1"/>
                </a:solidFill>
              </a:rPr>
              <a:t>porin</a:t>
            </a:r>
            <a:r>
              <a:rPr lang="en-US" dirty="0" smtClean="0">
                <a:solidFill>
                  <a:schemeClr val="tx1"/>
                </a:solidFill>
              </a:rPr>
              <a:t> abnormalities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solidFill>
                  <a:schemeClr val="tx1"/>
                </a:solidFill>
              </a:rPr>
              <a:t>Reflux/Efflux pump mechanisms</a:t>
            </a:r>
            <a:endParaRPr lang="el-GR" dirty="0" smtClean="0">
              <a:solidFill>
                <a:schemeClr val="tx1"/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10</a:t>
            </a:fld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BCCD5A89-56D9-4932-9D48-6F2BC61F5215}" type="slidenum">
              <a:rPr lang="en-US" sz="1800"/>
              <a:pPr>
                <a:defRPr/>
              </a:pPr>
              <a:t>11</a:t>
            </a:fld>
            <a:endParaRPr lang="en-US" sz="1800" dirty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4407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Culture Screen Method for Patients w/KPC</a:t>
            </a:r>
          </a:p>
        </p:txBody>
      </p:sp>
      <p:sp>
        <p:nvSpPr>
          <p:cNvPr id="13316" name="Text Box 9"/>
          <p:cNvSpPr txBox="1">
            <a:spLocks noChangeArrowheads="1"/>
          </p:cNvSpPr>
          <p:nvPr/>
        </p:nvSpPr>
        <p:spPr bwMode="auto">
          <a:xfrm>
            <a:off x="441325" y="773113"/>
            <a:ext cx="89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Rectal </a:t>
            </a:r>
          </a:p>
          <a:p>
            <a:r>
              <a:rPr lang="en-US"/>
              <a:t>Swab</a:t>
            </a:r>
          </a:p>
        </p:txBody>
      </p:sp>
      <p:sp>
        <p:nvSpPr>
          <p:cNvPr id="13317" name="Line 10"/>
          <p:cNvSpPr>
            <a:spLocks noChangeShapeType="1"/>
          </p:cNvSpPr>
          <p:nvPr/>
        </p:nvSpPr>
        <p:spPr bwMode="auto">
          <a:xfrm>
            <a:off x="1219200" y="990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8" name="Text Box 11"/>
          <p:cNvSpPr txBox="1">
            <a:spLocks noChangeArrowheads="1"/>
          </p:cNvSpPr>
          <p:nvPr/>
        </p:nvSpPr>
        <p:spPr bwMode="auto">
          <a:xfrm>
            <a:off x="1454150" y="641350"/>
            <a:ext cx="1771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/>
              <a:t>5 ml TSB</a:t>
            </a:r>
          </a:p>
          <a:p>
            <a:pPr algn="ctr"/>
            <a:r>
              <a:rPr lang="en-US" dirty="0"/>
              <a:t>Add 10 </a:t>
            </a:r>
            <a:r>
              <a:rPr lang="el-GR" dirty="0"/>
              <a:t>μ</a:t>
            </a:r>
            <a:r>
              <a:rPr lang="en-US" dirty="0"/>
              <a:t>g</a:t>
            </a:r>
          </a:p>
          <a:p>
            <a:pPr algn="ctr"/>
            <a:r>
              <a:rPr lang="en-US" dirty="0" err="1"/>
              <a:t>Ertapenem</a:t>
            </a:r>
            <a:r>
              <a:rPr lang="en-US" dirty="0"/>
              <a:t> disk</a:t>
            </a:r>
          </a:p>
          <a:p>
            <a:pPr algn="ctr"/>
            <a:r>
              <a:rPr lang="en-US" dirty="0"/>
              <a:t>(2 </a:t>
            </a:r>
            <a:r>
              <a:rPr lang="el-GR" dirty="0"/>
              <a:t>μ</a:t>
            </a:r>
            <a:r>
              <a:rPr lang="en-US" dirty="0"/>
              <a:t>g/</a:t>
            </a:r>
            <a:r>
              <a:rPr lang="en-US" dirty="0" err="1"/>
              <a:t>mL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13319" name="Line 12"/>
          <p:cNvSpPr>
            <a:spLocks noChangeShapeType="1"/>
          </p:cNvSpPr>
          <p:nvPr/>
        </p:nvSpPr>
        <p:spPr bwMode="auto">
          <a:xfrm>
            <a:off x="3124200" y="990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0" name="Text Box 13"/>
          <p:cNvSpPr txBox="1">
            <a:spLocks noChangeArrowheads="1"/>
          </p:cNvSpPr>
          <p:nvPr/>
        </p:nvSpPr>
        <p:spPr bwMode="auto">
          <a:xfrm>
            <a:off x="2971800" y="66833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35°C/18</a:t>
            </a:r>
            <a:r>
              <a:rPr lang="en-US" sz="1000" dirty="0"/>
              <a:t> </a:t>
            </a:r>
            <a:r>
              <a:rPr lang="en-US" dirty="0"/>
              <a:t>hours</a:t>
            </a:r>
          </a:p>
        </p:txBody>
      </p:sp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4648200" y="685800"/>
            <a:ext cx="1335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PCR assay</a:t>
            </a:r>
          </a:p>
          <a:p>
            <a:r>
              <a:rPr lang="en-US" dirty="0"/>
              <a:t>For BLA</a:t>
            </a:r>
            <a:r>
              <a:rPr lang="en-US" baseline="-25000" dirty="0"/>
              <a:t>KPC</a:t>
            </a:r>
          </a:p>
        </p:txBody>
      </p:sp>
      <p:sp>
        <p:nvSpPr>
          <p:cNvPr id="13322" name="Line 15"/>
          <p:cNvSpPr>
            <a:spLocks noChangeShapeType="1"/>
          </p:cNvSpPr>
          <p:nvPr/>
        </p:nvSpPr>
        <p:spPr bwMode="auto">
          <a:xfrm>
            <a:off x="6019800" y="990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3" name="Line 16"/>
          <p:cNvSpPr>
            <a:spLocks noChangeShapeType="1"/>
          </p:cNvSpPr>
          <p:nvPr/>
        </p:nvSpPr>
        <p:spPr bwMode="auto">
          <a:xfrm>
            <a:off x="6400800" y="990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160338" y="4376738"/>
            <a:ext cx="53292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Advantages:</a:t>
            </a:r>
          </a:p>
          <a:p>
            <a:pPr>
              <a:buFontTx/>
              <a:buChar char="•"/>
              <a:defRPr/>
            </a:pPr>
            <a:r>
              <a:rPr lang="en-US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Rapid and sensitive</a:t>
            </a:r>
          </a:p>
          <a:p>
            <a:pPr>
              <a:buFontTx/>
              <a:buChar char="•"/>
              <a:defRPr/>
            </a:pPr>
            <a:r>
              <a:rPr lang="en-US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Target is the BLA</a:t>
            </a:r>
            <a:r>
              <a:rPr lang="en-US" sz="20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KPC</a:t>
            </a:r>
            <a:r>
              <a:rPr lang="en-US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plasmid not bacteria</a:t>
            </a:r>
          </a:p>
        </p:txBody>
      </p:sp>
      <p:pic>
        <p:nvPicPr>
          <p:cNvPr id="13325" name="Picture 18" descr="kpcpc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8613" y="1543050"/>
            <a:ext cx="5665787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6" name="Text Box 19"/>
          <p:cNvSpPr txBox="1">
            <a:spLocks noChangeArrowheads="1"/>
          </p:cNvSpPr>
          <p:nvPr/>
        </p:nvSpPr>
        <p:spPr bwMode="auto">
          <a:xfrm>
            <a:off x="4918075" y="6049963"/>
            <a:ext cx="29003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Procedure from J. Patel, CDC</a:t>
            </a:r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838200" y="14478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838200" y="38862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defRPr/>
            </a:pPr>
            <a:fld id="{B805804E-1AE6-4F39-918F-A7F2948C587D}" type="slidenum">
              <a:rPr lang="en-US" sz="1800"/>
              <a:pPr>
                <a:defRPr/>
              </a:pPr>
              <a:t>12</a:t>
            </a:fld>
            <a:endParaRPr lang="en-US" sz="1800" dirty="0"/>
          </a:p>
        </p:txBody>
      </p:sp>
      <p:pic>
        <p:nvPicPr>
          <p:cNvPr id="14339" name="Picture 5" descr="000137-500x5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094" y="2671482"/>
            <a:ext cx="5378824" cy="360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9" descr="000032-237x23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682" y="192741"/>
            <a:ext cx="27051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1891554" y="959224"/>
            <a:ext cx="318191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Chromagar</a:t>
            </a:r>
            <a:endParaRPr lang="en-US" sz="2800" b="1" dirty="0"/>
          </a:p>
          <a:p>
            <a:pPr algn="ctr"/>
            <a:r>
              <a:rPr lang="en-US" sz="2800" b="1" dirty="0"/>
              <a:t>Not FDA Approved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55638" y="224118"/>
            <a:ext cx="7877175" cy="1129553"/>
          </a:xfrm>
        </p:spPr>
        <p:txBody>
          <a:bodyPr/>
          <a:lstStyle/>
          <a:p>
            <a:pPr eaLnBrk="1" hangingPunct="1"/>
            <a:r>
              <a:rPr lang="en-US" sz="4400" dirty="0" smtClean="0"/>
              <a:t>Testing Offered at WSLH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Modified Hodge Test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KPC PCR</a:t>
            </a:r>
          </a:p>
          <a:p>
            <a:pPr lvl="1" eaLnBrk="1" hangingPunct="1"/>
            <a:r>
              <a:rPr lang="en-US" dirty="0" smtClean="0"/>
              <a:t>Clinical labs may submit isolates for fee-exempt confirmation. </a:t>
            </a:r>
          </a:p>
        </p:txBody>
      </p:sp>
      <p:pic>
        <p:nvPicPr>
          <p:cNvPr id="15364" name="Picture 18" descr="kpcpc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962400"/>
            <a:ext cx="26606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Control KPC + and 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038600"/>
            <a:ext cx="2787650" cy="20859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13</a:t>
            </a:fld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97224"/>
            <a:ext cx="7877175" cy="144331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400" dirty="0" smtClean="0"/>
              <a:t>Laboratory Surveillance for KPC (CRE)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900517"/>
            <a:ext cx="7524750" cy="405895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dirty="0" err="1" smtClean="0">
                <a:solidFill>
                  <a:schemeClr val="tx1"/>
                </a:solidFill>
              </a:rPr>
              <a:t>Enterobacteriaceae</a:t>
            </a:r>
            <a:r>
              <a:rPr lang="en-US" dirty="0" smtClean="0">
                <a:solidFill>
                  <a:schemeClr val="tx1"/>
                </a:solidFill>
              </a:rPr>
              <a:t> (excluding </a:t>
            </a:r>
            <a:r>
              <a:rPr lang="en-US" i="1" dirty="0" smtClean="0">
                <a:solidFill>
                  <a:schemeClr val="tx1"/>
                </a:solidFill>
              </a:rPr>
              <a:t>Proteus</a:t>
            </a:r>
            <a:r>
              <a:rPr lang="en-US" dirty="0" smtClean="0">
                <a:solidFill>
                  <a:schemeClr val="tx1"/>
                </a:solidFill>
              </a:rPr>
              <a:t> spp., </a:t>
            </a:r>
            <a:r>
              <a:rPr lang="en-US" i="1" dirty="0" err="1" smtClean="0">
                <a:solidFill>
                  <a:schemeClr val="tx1"/>
                </a:solidFill>
              </a:rPr>
              <a:t>Morganella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spp</a:t>
            </a:r>
            <a:r>
              <a:rPr lang="en-US" dirty="0" smtClean="0">
                <a:solidFill>
                  <a:schemeClr val="tx1"/>
                </a:solidFill>
              </a:rPr>
              <a:t>, and </a:t>
            </a:r>
            <a:r>
              <a:rPr lang="en-US" i="1" dirty="0" err="1" smtClean="0">
                <a:solidFill>
                  <a:schemeClr val="tx1"/>
                </a:solidFill>
              </a:rPr>
              <a:t>Providencia</a:t>
            </a:r>
            <a:r>
              <a:rPr lang="en-US" dirty="0" smtClean="0">
                <a:solidFill>
                  <a:schemeClr val="tx1"/>
                </a:solidFill>
              </a:rPr>
              <a:t> spp.) that meet the following criteria:</a:t>
            </a:r>
          </a:p>
          <a:p>
            <a:pPr lvl="1" eaLnBrk="1" hangingPunct="1">
              <a:defRPr/>
            </a:pPr>
            <a:r>
              <a:rPr lang="en-US" dirty="0" err="1" smtClean="0"/>
              <a:t>Ertapenem</a:t>
            </a:r>
            <a:r>
              <a:rPr lang="en-US" dirty="0" smtClean="0"/>
              <a:t> MIC 2-4 </a:t>
            </a:r>
            <a:r>
              <a:rPr lang="en-US" dirty="0" err="1" smtClean="0"/>
              <a:t>ug</a:t>
            </a:r>
            <a:r>
              <a:rPr lang="en-US" dirty="0" smtClean="0"/>
              <a:t>/ml or DD 19-21mm</a:t>
            </a:r>
          </a:p>
          <a:p>
            <a:pPr lvl="1" eaLnBrk="1" hangingPunct="1">
              <a:defRPr/>
            </a:pPr>
            <a:r>
              <a:rPr lang="en-US" dirty="0" smtClean="0"/>
              <a:t>Or </a:t>
            </a:r>
            <a:r>
              <a:rPr lang="en-US" dirty="0" err="1" smtClean="0"/>
              <a:t>Meropenem</a:t>
            </a:r>
            <a:r>
              <a:rPr lang="en-US" dirty="0" smtClean="0"/>
              <a:t> 2-4 </a:t>
            </a:r>
            <a:r>
              <a:rPr lang="en-US" dirty="0" err="1" smtClean="0"/>
              <a:t>ug</a:t>
            </a:r>
            <a:r>
              <a:rPr lang="en-US" dirty="0" smtClean="0"/>
              <a:t>/ml or DD 16-21mm</a:t>
            </a:r>
          </a:p>
          <a:p>
            <a:pPr lvl="1" eaLnBrk="1" hangingPunct="1">
              <a:defRPr/>
            </a:pPr>
            <a:r>
              <a:rPr lang="en-US" dirty="0" smtClean="0"/>
              <a:t>Or </a:t>
            </a:r>
            <a:r>
              <a:rPr lang="en-US" dirty="0" err="1" smtClean="0"/>
              <a:t>Imipenem</a:t>
            </a:r>
            <a:r>
              <a:rPr lang="en-US" dirty="0" smtClean="0"/>
              <a:t> 2-4 </a:t>
            </a:r>
            <a:r>
              <a:rPr lang="en-US" dirty="0" err="1" smtClean="0"/>
              <a:t>ug</a:t>
            </a:r>
            <a:r>
              <a:rPr lang="en-US" dirty="0" smtClean="0"/>
              <a:t>/ml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Submit isolate to WSLH with your AST results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WSLH will perform MHT and KPC PCR</a:t>
            </a:r>
          </a:p>
          <a:p>
            <a:pPr lvl="1" eaLnBrk="1" hangingPunct="1">
              <a:buFontTx/>
              <a:buNone/>
              <a:defRPr/>
            </a:pPr>
            <a:r>
              <a:rPr lang="en-US" dirty="0" smtClean="0"/>
              <a:t>	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14</a:t>
            </a:fld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5638" y="188259"/>
            <a:ext cx="7877175" cy="181983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400" dirty="0" smtClean="0"/>
              <a:t>Isolates submitted to WSLH Dec 2011 thru February 2012</a:t>
            </a:r>
            <a:endParaRPr lang="en-US" sz="4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6670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KPC Negative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KPC Positive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Klebsiella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pneumoniae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Escherichia coli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Enterobacter</a:t>
                      </a:r>
                      <a:r>
                        <a:rPr lang="en-US" dirty="0" smtClean="0"/>
                        <a:t> cloacae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Citrobacter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freundii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15</a:t>
            </a:fld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55638" y="385482"/>
            <a:ext cx="7877175" cy="1255059"/>
          </a:xfrm>
        </p:spPr>
        <p:txBody>
          <a:bodyPr/>
          <a:lstStyle/>
          <a:p>
            <a:pPr eaLnBrk="1" hangingPunct="1"/>
            <a:r>
              <a:rPr lang="en-US" sz="4400" i="1" dirty="0" smtClean="0"/>
              <a:t>K. </a:t>
            </a:r>
            <a:r>
              <a:rPr lang="en-US" sz="4400" i="1" dirty="0" err="1" smtClean="0"/>
              <a:t>Pneumoniae</a:t>
            </a:r>
            <a:r>
              <a:rPr lang="en-US" sz="4400" i="1" dirty="0" smtClean="0"/>
              <a:t> </a:t>
            </a:r>
            <a:r>
              <a:rPr lang="en-US" sz="4400" dirty="0" smtClean="0"/>
              <a:t>KPC Cluster</a:t>
            </a:r>
            <a:br>
              <a:rPr lang="en-US" sz="4400" dirty="0" smtClean="0"/>
            </a:br>
            <a:r>
              <a:rPr lang="en-US" sz="4400" dirty="0" smtClean="0"/>
              <a:t>PFGE Subtyping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16</a:t>
            </a:fld>
            <a:endParaRPr lang="en-US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188" y="1927412"/>
            <a:ext cx="8740588" cy="398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571" y="185057"/>
            <a:ext cx="8610599" cy="870857"/>
          </a:xfrm>
        </p:spPr>
        <p:txBody>
          <a:bodyPr/>
          <a:lstStyle/>
          <a:p>
            <a:r>
              <a:rPr lang="en-US" sz="4400" dirty="0" smtClean="0"/>
              <a:t>U.S. Reported KPC- 2011</a:t>
            </a:r>
            <a:endParaRPr lang="en-US" sz="4400" dirty="0"/>
          </a:p>
        </p:txBody>
      </p:sp>
      <p:pic>
        <p:nvPicPr>
          <p:cNvPr id="5" name="Content Placeholder 4" descr="creMap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62050" y="1164771"/>
            <a:ext cx="6762750" cy="4691743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1629" y="5965371"/>
            <a:ext cx="8175171" cy="391886"/>
          </a:xfrm>
        </p:spPr>
        <p:txBody>
          <a:bodyPr/>
          <a:lstStyle/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http://www.cdc.gov/HAI/organisms/cre.html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17</a:t>
            </a:fld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ctrTitle" idx="4294967295"/>
          </p:nvPr>
        </p:nvSpPr>
        <p:spPr>
          <a:xfrm>
            <a:off x="573740" y="1"/>
            <a:ext cx="7198659" cy="2034988"/>
          </a:xfrm>
        </p:spPr>
        <p:txBody>
          <a:bodyPr/>
          <a:lstStyle/>
          <a:p>
            <a:pPr eaLnBrk="1" hangingPunct="1"/>
            <a:r>
              <a:rPr lang="en-US" sz="4400" dirty="0" smtClean="0"/>
              <a:t>Thanks to all the labs who have submitted isolates!</a:t>
            </a:r>
          </a:p>
        </p:txBody>
      </p:sp>
      <p:sp>
        <p:nvSpPr>
          <p:cNvPr id="20483" name="Subtitle 4"/>
          <p:cNvSpPr>
            <a:spLocks noGrp="1"/>
          </p:cNvSpPr>
          <p:nvPr>
            <p:ph type="subTitle" idx="4294967295"/>
          </p:nvPr>
        </p:nvSpPr>
        <p:spPr>
          <a:xfrm>
            <a:off x="313765" y="5060577"/>
            <a:ext cx="8534400" cy="1385048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chemeClr val="tx1"/>
                </a:solidFill>
              </a:rPr>
              <a:t>Please continue to submit CRE’s in the future</a:t>
            </a:r>
          </a:p>
        </p:txBody>
      </p:sp>
      <p:pic>
        <p:nvPicPr>
          <p:cNvPr id="20484" name="Picture 5" descr="Clouseau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1859" y="2134720"/>
            <a:ext cx="36576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EE1900-9E4F-4FAD-9579-4AA9258A060C}" type="slidenum">
              <a:rPr lang="en-US" sz="1800" smtClean="0"/>
              <a:pPr>
                <a:defRPr/>
              </a:pPr>
              <a:t>18</a:t>
            </a:fld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655638" y="230819"/>
            <a:ext cx="7877175" cy="1251906"/>
          </a:xfrm>
        </p:spPr>
        <p:txBody>
          <a:bodyPr/>
          <a:lstStyle/>
          <a:p>
            <a:pPr eaLnBrk="1" hangingPunct="1"/>
            <a:r>
              <a:rPr lang="en-US" sz="4400" dirty="0" smtClean="0"/>
              <a:t>Antimicrobial Susceptibility Methods</a:t>
            </a:r>
          </a:p>
        </p:txBody>
      </p:sp>
      <p:sp>
        <p:nvSpPr>
          <p:cNvPr id="4099" name="Content Placeholder 4"/>
          <p:cNvSpPr>
            <a:spLocks noGrp="1"/>
          </p:cNvSpPr>
          <p:nvPr>
            <p:ph idx="1"/>
          </p:nvPr>
        </p:nvSpPr>
        <p:spPr>
          <a:xfrm>
            <a:off x="1162050" y="1806575"/>
            <a:ext cx="7524750" cy="4423896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Kirby-Bauer Disk Diffusion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Commercial Minimal Inhibitory Concentration (MIC) Methods</a:t>
            </a:r>
          </a:p>
          <a:p>
            <a:pPr lvl="1" eaLnBrk="1" hangingPunct="1"/>
            <a:r>
              <a:rPr lang="en-US" dirty="0" err="1" smtClean="0"/>
              <a:t>Vitek</a:t>
            </a:r>
            <a:r>
              <a:rPr lang="en-US" baseline="30000" dirty="0" smtClean="0"/>
              <a:t>®</a:t>
            </a:r>
          </a:p>
          <a:p>
            <a:pPr lvl="1" eaLnBrk="1" hangingPunct="1"/>
            <a:r>
              <a:rPr lang="en-US" dirty="0" err="1" smtClean="0"/>
              <a:t>MicroScan</a:t>
            </a:r>
            <a:r>
              <a:rPr lang="en-US" baseline="30000" dirty="0" smtClean="0"/>
              <a:t>®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 smtClean="0"/>
              <a:t>BD Phoenix</a:t>
            </a:r>
            <a:r>
              <a:rPr lang="en-US" baseline="30000" dirty="0" smtClean="0"/>
              <a:t>®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 err="1" smtClean="0"/>
              <a:t>Sensititre</a:t>
            </a:r>
            <a:r>
              <a:rPr lang="en-US" baseline="30000" dirty="0" smtClean="0"/>
              <a:t>®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E-test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2</a:t>
            </a:fld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21A2AD-D5C4-4FD1-9903-E2C0EF5225B0}" type="slidenum">
              <a:rPr lang="en-US" sz="1800"/>
              <a:pPr>
                <a:defRPr/>
              </a:pPr>
              <a:t>3</a:t>
            </a:fld>
            <a:endParaRPr lang="en-US" sz="1800" dirty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09939" y="309154"/>
            <a:ext cx="9144000" cy="1757779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4400" dirty="0" err="1" smtClean="0">
                <a:solidFill>
                  <a:srgbClr val="008080"/>
                </a:solidFill>
              </a:rPr>
              <a:t>Enterobacteriaceae</a:t>
            </a:r>
            <a:r>
              <a:rPr lang="en-US" sz="3600" dirty="0" smtClean="0">
                <a:solidFill>
                  <a:srgbClr val="008080"/>
                </a:solidFill>
              </a:rPr>
              <a:t/>
            </a:r>
            <a:br>
              <a:rPr lang="en-US" sz="3600" dirty="0" smtClean="0">
                <a:solidFill>
                  <a:srgbClr val="008080"/>
                </a:solidFill>
              </a:rPr>
            </a:br>
            <a:r>
              <a:rPr lang="en-US" sz="3600" dirty="0" smtClean="0">
                <a:solidFill>
                  <a:srgbClr val="008080"/>
                </a:solidFill>
              </a:rPr>
              <a:t> </a:t>
            </a:r>
            <a:br>
              <a:rPr lang="en-US" sz="3600" dirty="0" smtClean="0">
                <a:solidFill>
                  <a:srgbClr val="008080"/>
                </a:solidFill>
              </a:rPr>
            </a:br>
            <a:r>
              <a:rPr lang="en-US" sz="24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Revised… </a:t>
            </a:r>
            <a:r>
              <a:rPr lang="en-US" sz="2800" dirty="0" err="1" smtClean="0">
                <a:solidFill>
                  <a:srgbClr val="008080"/>
                </a:solidFill>
              </a:rPr>
              <a:t>Carbapenem</a:t>
            </a:r>
            <a:r>
              <a:rPr lang="en-US" sz="2800" dirty="0" smtClean="0">
                <a:solidFill>
                  <a:srgbClr val="008080"/>
                </a:solidFill>
              </a:rPr>
              <a:t> MIC Breakpoints </a:t>
            </a:r>
            <a:br>
              <a:rPr lang="en-US" sz="2800" dirty="0" smtClean="0">
                <a:solidFill>
                  <a:srgbClr val="008080"/>
                </a:solidFill>
              </a:rPr>
            </a:br>
            <a:r>
              <a:rPr lang="en-US" sz="2800" dirty="0" smtClean="0">
                <a:solidFill>
                  <a:srgbClr val="008080"/>
                </a:solidFill>
              </a:rPr>
              <a:t>(</a:t>
            </a:r>
            <a:r>
              <a:rPr lang="en-US" sz="2800" dirty="0" smtClean="0">
                <a:solidFill>
                  <a:srgbClr val="008080"/>
                </a:solidFill>
                <a:cs typeface="Arial" charset="0"/>
              </a:rPr>
              <a:t>µ</a:t>
            </a:r>
            <a:r>
              <a:rPr lang="en-US" sz="2800" dirty="0" smtClean="0">
                <a:solidFill>
                  <a:srgbClr val="008080"/>
                </a:solidFill>
              </a:rPr>
              <a:t>g/ml)</a:t>
            </a:r>
          </a:p>
        </p:txBody>
      </p:sp>
      <p:graphicFrame>
        <p:nvGraphicFramePr>
          <p:cNvPr id="243873" name="Group 161"/>
          <p:cNvGraphicFramePr>
            <a:graphicFrameLocks noGrp="1"/>
          </p:cNvGraphicFramePr>
          <p:nvPr>
            <p:ph sz="half" idx="4294967295"/>
          </p:nvPr>
        </p:nvGraphicFramePr>
        <p:xfrm>
          <a:off x="609600" y="2209800"/>
          <a:ext cx="8128000" cy="3702728"/>
        </p:xfrm>
        <a:graphic>
          <a:graphicData uri="http://schemas.openxmlformats.org/drawingml/2006/table">
            <a:tbl>
              <a:tblPr/>
              <a:tblGrid>
                <a:gridCol w="1897062"/>
                <a:gridCol w="1082675"/>
                <a:gridCol w="949325"/>
                <a:gridCol w="1054100"/>
                <a:gridCol w="1044575"/>
                <a:gridCol w="1084263"/>
                <a:gridCol w="1016000"/>
              </a:tblGrid>
              <a:tr h="97813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Agent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CLSI M100-S19 (2009)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CLSI M100-S20 (2010) Supplement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34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Susc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Susc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Doripenem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4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Ertapenem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≤0.25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8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5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Imipenem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5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Meropenem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706035" y="3585882"/>
            <a:ext cx="838200" cy="17526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14600" y="3581400"/>
            <a:ext cx="1066800" cy="1752600"/>
          </a:xfrm>
          <a:prstGeom prst="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400" dirty="0" smtClean="0"/>
              <a:t>Which AST method does your laboratory use for the </a:t>
            </a:r>
            <a:r>
              <a:rPr lang="en-US" sz="4400" dirty="0" err="1" smtClean="0"/>
              <a:t>Enterobacteriaceae</a:t>
            </a:r>
            <a:r>
              <a:rPr lang="en-US" sz="4400" dirty="0" smtClean="0"/>
              <a:t>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423605"/>
            <a:ext cx="8229600" cy="3870664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A. Kirby-Bauer Disk Diffusion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B.  </a:t>
            </a:r>
            <a:r>
              <a:rPr lang="en-US" dirty="0" err="1" smtClean="0">
                <a:solidFill>
                  <a:schemeClr val="tx1"/>
                </a:solidFill>
              </a:rPr>
              <a:t>Vitek</a:t>
            </a:r>
            <a:r>
              <a:rPr lang="en-US" dirty="0" smtClean="0">
                <a:solidFill>
                  <a:schemeClr val="tx1"/>
                </a:solidFill>
              </a:rPr>
              <a:t> Legacy or </a:t>
            </a:r>
            <a:r>
              <a:rPr lang="en-US" dirty="0" err="1" smtClean="0">
                <a:solidFill>
                  <a:schemeClr val="tx1"/>
                </a:solidFill>
              </a:rPr>
              <a:t>Vitek</a:t>
            </a:r>
            <a:r>
              <a:rPr lang="en-US" dirty="0" smtClean="0">
                <a:solidFill>
                  <a:schemeClr val="tx1"/>
                </a:solidFill>
              </a:rPr>
              <a:t> 2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C.  </a:t>
            </a:r>
            <a:r>
              <a:rPr lang="en-US" dirty="0" err="1" smtClean="0">
                <a:solidFill>
                  <a:schemeClr val="tx1"/>
                </a:solidFill>
              </a:rPr>
              <a:t>Sensititre</a:t>
            </a:r>
            <a:endParaRPr lang="en-US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D.  </a:t>
            </a:r>
            <a:r>
              <a:rPr lang="en-US" dirty="0" err="1" smtClean="0">
                <a:solidFill>
                  <a:schemeClr val="tx1"/>
                </a:solidFill>
              </a:rPr>
              <a:t>Microscan</a:t>
            </a:r>
            <a:endParaRPr lang="en-US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E.  BD Phoenix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4</a:t>
            </a:fld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17250" y="213064"/>
            <a:ext cx="8362766" cy="1269661"/>
          </a:xfrm>
        </p:spPr>
        <p:txBody>
          <a:bodyPr/>
          <a:lstStyle/>
          <a:p>
            <a:pPr eaLnBrk="1" hangingPunct="1"/>
            <a:r>
              <a:rPr lang="en-US" sz="4400" dirty="0" smtClean="0"/>
              <a:t>Which CLSI Guidelines Is Your Laboratory Using?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162050" y="1988597"/>
            <a:ext cx="7524750" cy="3970877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A.  The “Old” 2009 CLSI Guidelines (M100-S19)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B.  The “New Revised” CLSI Guidelines 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C.  Not 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5</a:t>
            </a:fld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18" y="0"/>
            <a:ext cx="8513686" cy="185543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008080"/>
                </a:solidFill>
              </a:rPr>
              <a:t>SCREENING FOR CRE USING “OLD” 2009 CLSI BREAKPOINTS:</a:t>
            </a:r>
            <a:endParaRPr lang="en-US" sz="4000" dirty="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798989" y="1841500"/>
            <a:ext cx="7821227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		</a:t>
            </a:r>
            <a:r>
              <a:rPr lang="en-US" sz="2800" dirty="0" smtClean="0"/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IF 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dirty="0" err="1"/>
              <a:t>Ertapenem</a:t>
            </a:r>
            <a:r>
              <a:rPr lang="en-US" sz="3200" dirty="0"/>
              <a:t> MIC       2-4 </a:t>
            </a:r>
            <a:r>
              <a:rPr lang="en-US" sz="3200" dirty="0" err="1"/>
              <a:t>ug</a:t>
            </a:r>
            <a:r>
              <a:rPr lang="en-US" sz="3200" dirty="0"/>
              <a:t>/ml</a:t>
            </a:r>
          </a:p>
          <a:p>
            <a:r>
              <a:rPr lang="en-US" sz="3200" dirty="0"/>
              <a:t>	or</a:t>
            </a:r>
          </a:p>
          <a:p>
            <a:r>
              <a:rPr lang="en-US" sz="3200" dirty="0" err="1"/>
              <a:t>Imipenem</a:t>
            </a:r>
            <a:r>
              <a:rPr lang="en-US" sz="3200" dirty="0"/>
              <a:t> MIC         2-8 </a:t>
            </a:r>
            <a:r>
              <a:rPr lang="en-US" sz="3200" dirty="0" err="1"/>
              <a:t>ug</a:t>
            </a:r>
            <a:r>
              <a:rPr lang="en-US" sz="3200" dirty="0"/>
              <a:t>/ml</a:t>
            </a:r>
          </a:p>
          <a:p>
            <a:r>
              <a:rPr lang="en-US" sz="3200" dirty="0"/>
              <a:t>	or</a:t>
            </a:r>
          </a:p>
          <a:p>
            <a:r>
              <a:rPr lang="en-US" sz="3200" dirty="0" err="1"/>
              <a:t>Meropenem</a:t>
            </a:r>
            <a:r>
              <a:rPr lang="en-US" sz="3200" dirty="0"/>
              <a:t> MIC	2-8 </a:t>
            </a:r>
            <a:r>
              <a:rPr lang="en-US" sz="3200" dirty="0" err="1"/>
              <a:t>ug</a:t>
            </a:r>
            <a:r>
              <a:rPr lang="en-US" sz="3200" dirty="0"/>
              <a:t>/ml</a:t>
            </a:r>
          </a:p>
          <a:p>
            <a:endParaRPr lang="en-US" sz="1000" dirty="0"/>
          </a:p>
          <a:p>
            <a:r>
              <a:rPr lang="en-US" sz="3200" dirty="0"/>
              <a:t>	        </a:t>
            </a:r>
            <a:r>
              <a:rPr lang="en-US" sz="3200" dirty="0" smtClean="0"/>
              <a:t>		</a:t>
            </a:r>
            <a:r>
              <a:rPr lang="en-US" sz="3200" b="1" dirty="0" smtClean="0">
                <a:solidFill>
                  <a:srgbClr val="FF0000"/>
                </a:solidFill>
              </a:rPr>
              <a:t>THEN</a:t>
            </a:r>
            <a:endParaRPr lang="en-US" sz="3200" b="1" dirty="0">
              <a:solidFill>
                <a:srgbClr val="FF0000"/>
              </a:solidFill>
            </a:endParaRPr>
          </a:p>
          <a:p>
            <a:endParaRPr lang="en-US" sz="1000" dirty="0"/>
          </a:p>
          <a:p>
            <a:r>
              <a:rPr lang="en-US" sz="3200" dirty="0"/>
              <a:t>Perform Modified Hodge 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14E34-099F-48BF-9B9D-747E5198192D}" type="slidenum">
              <a:rPr lang="en-US" sz="1800" smtClean="0"/>
              <a:pPr>
                <a:defRPr/>
              </a:pPr>
              <a:t>6</a:t>
            </a:fld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A850BC-7940-410F-940F-E6F7B52189FB}" type="slidenum">
              <a:rPr lang="en-US" sz="1800"/>
              <a:pPr>
                <a:defRPr/>
              </a:pPr>
              <a:t>7</a:t>
            </a:fld>
            <a:endParaRPr lang="en-US" sz="1800" dirty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9220" name="Picture 4" descr="Control KPC + and 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1025" y="1450975"/>
            <a:ext cx="5329238" cy="3987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851025" y="4556125"/>
            <a:ext cx="3224213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3"/>
                </a:solidFill>
                <a:latin typeface="Calibri" pitchFamily="34" charset="0"/>
              </a:rPr>
              <a:t>Lawn of </a:t>
            </a:r>
            <a:r>
              <a:rPr lang="en-US" b="1" i="1" dirty="0">
                <a:solidFill>
                  <a:schemeClr val="accent3"/>
                </a:solidFill>
                <a:latin typeface="Calibri" pitchFamily="34" charset="0"/>
              </a:rPr>
              <a:t>E. coli</a:t>
            </a:r>
            <a:r>
              <a:rPr lang="en-US" b="1" dirty="0">
                <a:solidFill>
                  <a:schemeClr val="accent3"/>
                </a:solidFill>
                <a:latin typeface="Calibri" pitchFamily="34" charset="0"/>
              </a:rPr>
              <a:t> ATCC 25922</a:t>
            </a:r>
          </a:p>
          <a:p>
            <a:pPr>
              <a:defRPr/>
            </a:pPr>
            <a:r>
              <a:rPr lang="en-US" b="1" dirty="0">
                <a:solidFill>
                  <a:schemeClr val="accent3"/>
                </a:solidFill>
                <a:latin typeface="Calibri" pitchFamily="34" charset="0"/>
              </a:rPr>
              <a:t>          1:10 dilution of a</a:t>
            </a:r>
          </a:p>
          <a:p>
            <a:pPr>
              <a:defRPr/>
            </a:pPr>
            <a:r>
              <a:rPr lang="en-US" b="1" dirty="0">
                <a:solidFill>
                  <a:schemeClr val="accent3"/>
                </a:solidFill>
                <a:latin typeface="Calibri" pitchFamily="34" charset="0"/>
              </a:rPr>
              <a:t>          0.5 McFarland suspension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24" y="1773276"/>
            <a:ext cx="14922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3"/>
                </a:solidFill>
              </a:rPr>
              <a:t>Pos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0938" y="4354513"/>
            <a:ext cx="15049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accent3"/>
                </a:solidFill>
              </a:rPr>
              <a:t>Neg</a:t>
            </a:r>
            <a:r>
              <a:rPr lang="en-US" b="1" dirty="0">
                <a:solidFill>
                  <a:schemeClr val="accent3"/>
                </a:solidFill>
              </a:rPr>
              <a:t> Control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0324" y="2269098"/>
            <a:ext cx="9477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3"/>
                </a:solidFill>
              </a:rPr>
              <a:t>KPC 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78331" y="3151188"/>
            <a:ext cx="8128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3"/>
                </a:solidFill>
              </a:rPr>
              <a:t>KPC -</a:t>
            </a:r>
          </a:p>
        </p:txBody>
      </p:sp>
      <p:sp>
        <p:nvSpPr>
          <p:cNvPr id="9226" name="TextBox 9"/>
          <p:cNvSpPr txBox="1">
            <a:spLocks noChangeArrowheads="1"/>
          </p:cNvSpPr>
          <p:nvPr/>
        </p:nvSpPr>
        <p:spPr bwMode="auto">
          <a:xfrm>
            <a:off x="1322774" y="292964"/>
            <a:ext cx="62232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8080"/>
                </a:solidFill>
                <a:latin typeface="+mj-lt"/>
              </a:rPr>
              <a:t>Modified Hodge Test</a:t>
            </a:r>
          </a:p>
        </p:txBody>
      </p:sp>
      <p:sp>
        <p:nvSpPr>
          <p:cNvPr id="11" name="Oval 10"/>
          <p:cNvSpPr/>
          <p:nvPr/>
        </p:nvSpPr>
        <p:spPr>
          <a:xfrm>
            <a:off x="4046538" y="329247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8" name="TextBox 11"/>
          <p:cNvSpPr txBox="1">
            <a:spLocks noChangeArrowheads="1"/>
          </p:cNvSpPr>
          <p:nvPr/>
        </p:nvSpPr>
        <p:spPr bwMode="auto">
          <a:xfrm>
            <a:off x="1863725" y="5554663"/>
            <a:ext cx="2249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Not specific for KPC</a:t>
            </a:r>
          </a:p>
          <a:p>
            <a:r>
              <a:rPr lang="en-US"/>
              <a:t>Confirm with PCR</a:t>
            </a:r>
          </a:p>
        </p:txBody>
      </p:sp>
      <p:sp>
        <p:nvSpPr>
          <p:cNvPr id="9229" name="TextBox 12"/>
          <p:cNvSpPr txBox="1">
            <a:spLocks noChangeArrowheads="1"/>
          </p:cNvSpPr>
          <p:nvPr/>
        </p:nvSpPr>
        <p:spPr bwMode="auto">
          <a:xfrm>
            <a:off x="5292725" y="5508625"/>
            <a:ext cx="2036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Courtesy J. Patel, CDC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55638" y="124287"/>
            <a:ext cx="7877175" cy="941033"/>
          </a:xfrm>
        </p:spPr>
        <p:txBody>
          <a:bodyPr/>
          <a:lstStyle/>
          <a:p>
            <a:pPr eaLnBrk="1" hangingPunct="1"/>
            <a:r>
              <a:rPr lang="en-US" sz="4400" dirty="0" err="1" smtClean="0"/>
              <a:t>Enterobacter</a:t>
            </a:r>
            <a:r>
              <a:rPr lang="en-US" sz="4400" dirty="0" smtClean="0"/>
              <a:t> and MHT</a:t>
            </a:r>
          </a:p>
        </p:txBody>
      </p:sp>
      <p:pic>
        <p:nvPicPr>
          <p:cNvPr id="10243" name="Picture 2" descr="MHT Enterobact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95400"/>
            <a:ext cx="5181600" cy="49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14E34-099F-48BF-9B9D-747E5198192D}" type="slidenum">
              <a:rPr lang="en-US" sz="1800" smtClean="0"/>
              <a:pPr>
                <a:defRPr/>
              </a:pPr>
              <a:t>8</a:t>
            </a:fld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55638" y="337351"/>
            <a:ext cx="7877175" cy="1145374"/>
          </a:xfrm>
        </p:spPr>
        <p:txBody>
          <a:bodyPr/>
          <a:lstStyle/>
          <a:p>
            <a:pPr eaLnBrk="1" hangingPunct="1"/>
            <a:r>
              <a:rPr lang="en-US" sz="4400" dirty="0" smtClean="0"/>
              <a:t>Does Your laboratory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A.  Perform the Modified Hodge Test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B.  Perform KPC PCR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C.  Perform both Modified Hodge and 	KPC PCR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D. Not perform either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E. Don’t know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38A50-4CBA-469C-9833-8EB5EE5FB18C}" type="slidenum">
              <a:rPr lang="en-US" sz="1800" smtClean="0"/>
              <a:pPr>
                <a:defRPr/>
              </a:pPr>
              <a:t>9</a:t>
            </a:fld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SLHtemplate3a">
  <a:themeElements>
    <a:clrScheme name="WSLHtemplate3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SLHtemplate3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SLHtemplate3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0D515997CB0546990B9821911254AF" ma:contentTypeVersion="30" ma:contentTypeDescription="Create a new document." ma:contentTypeScope="" ma:versionID="0b1b17f1ebd9ab3c754f47e238ef930a">
  <xsd:schema xmlns:xsd="http://www.w3.org/2001/XMLSchema" xmlns:xs="http://www.w3.org/2001/XMLSchema" xmlns:p="http://schemas.microsoft.com/office/2006/metadata/properties" xmlns:ns1="http://schemas.microsoft.com/sharepoint/v3" xmlns:ns2="b8d4423e-d233-4bc9-97bc-d7574ce75186" targetNamespace="http://schemas.microsoft.com/office/2006/metadata/properties" ma:root="true" ma:fieldsID="89f5b89839f7fc399baeff73974617ee" ns1:_="" ns2:_="">
    <xsd:import namespace="http://schemas.microsoft.com/sharepoint/v3"/>
    <xsd:import namespace="b8d4423e-d233-4bc9-97bc-d7574ce7518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/>
                <xsd:element ref="ns2:Metadata1" minOccurs="0"/>
                <xsd:element ref="ns2:Metadata2" minOccurs="0"/>
                <xsd:element ref="ns2:Metadata3" minOccurs="0"/>
                <xsd:element ref="ns1:RatingCount" minOccurs="0"/>
                <xsd:element ref="ns2:Copyright" minOccurs="0"/>
                <xsd:element ref="ns2:Permissions" minOccurs="0"/>
                <xsd:element ref="ns1:LikesCount" minOccurs="0"/>
                <xsd:element ref="ns2:Featured" minOccurs="0"/>
                <xsd:element ref="ns2:Published_x0020_Year" minOccurs="0"/>
                <xsd:element ref="ns2:Published_x0020_Month" minOccurs="0"/>
                <xsd:element ref="ns2:End_x0020_Date" minOccurs="0"/>
                <xsd:element ref="ns2:Destin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3" nillable="true" ma:displayName="Scheduling End Date" ma:description="" ma:internalName="PublishingExpirationDate">
      <xsd:simpleType>
        <xsd:restriction base="dms:Unknown"/>
      </xsd:simpleType>
    </xsd:element>
    <xsd:element name="RatingCount" ma:index="11" nillable="true" ma:displayName="Number of Ratings" ma:decimals="0" ma:description="Number of ratings submitted" ma:internalName="RatingCount" ma:readOnly="false" ma:percentage="FALSE">
      <xsd:simpleType>
        <xsd:restriction base="dms:Number"/>
      </xsd:simpleType>
    </xsd:element>
    <xsd:element name="LikesCount" ma:index="14" nillable="true" ma:displayName="Number of Likes" ma:internalName="Likes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4423e-d233-4bc9-97bc-d7574ce75186" elementFormDefault="qualified">
    <xsd:import namespace="http://schemas.microsoft.com/office/2006/documentManagement/types"/>
    <xsd:import namespace="http://schemas.microsoft.com/office/infopath/2007/PartnerControls"/>
    <xsd:element name="Description0" ma:index="4" ma:displayName="Description" ma:description="Please enter a full description of your resource." ma:internalName="Description0" ma:readOnly="false">
      <xsd:simpleType>
        <xsd:restriction base="dms:Note"/>
      </xsd:simpleType>
    </xsd:element>
    <xsd:element name="Metadata1" ma:index="6" nillable="true" ma:displayName="Categories" ma:description="Select at least one category that relates to your resource.&lt;br&gt;&lt;br&gt;Adding a category aids in the search of your resource." ma:list="{61941f64-2feb-4028-a951-3b5c001de6c7}" ma:internalName="Metadata1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2" ma:index="7" nillable="true" ma:displayName="Topics" ma:description="Select one or more topics which relate to your resource.&lt;br&gt;&lt;br&gt;Assigning a topic to a resource allows you to &lt;br&gt;further define your resource." ma:list="{e62908a1-1960-4f5e-843f-21c192ab3536}" ma:internalName="Metadata2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3" ma:index="8" nillable="true" ma:displayName="Geographical Location or Agency" ma:description="Select the agency or state where the resource is from." ma:list="{064f33b2-56c3-4a74-b5fe-4ad23400e58d}" ma:internalName="Metadata3" ma:readOnly="false" ma:showField="Title" ma:web="81f67e4c-6aed-4aaa-86d1-aa3898cd5d42">
      <xsd:simpleType>
        <xsd:restriction base="dms:Lookup"/>
      </xsd:simpleType>
    </xsd:element>
    <xsd:element name="Copyright" ma:index="12" nillable="true" ma:displayName="Copyright" ma:description="Please indicate the copyright status of the resource." ma:format="Dropdown" ma:internalName="Copyright" ma:readOnly="false">
      <xsd:simpleType>
        <xsd:restriction base="dms:Choice">
          <xsd:enumeration value="There is no copyright associated with the document."/>
          <xsd:enumeration value="The document has a copyright and I am the owner."/>
          <xsd:enumeration value="The document has a copyright and I am NOT the owner."/>
          <xsd:enumeration value="The document has a copyright and permission to share has been obtained."/>
        </xsd:restriction>
      </xsd:simpleType>
    </xsd:element>
    <xsd:element name="Permissions" ma:index="13" nillable="true" ma:displayName="Permissions" ma:description="Please indicate your preference regarding&lt;br&gt;who has permission to view the resource." ma:format="Dropdown" ma:internalName="Permissions" ma:readOnly="false">
      <xsd:simpleType>
        <xsd:restriction base="dms:Choice">
          <xsd:enumeration value="The document can be viewed by anyone."/>
          <xsd:enumeration value="The document can only be viewed by APHL members."/>
        </xsd:restriction>
      </xsd:simpleType>
    </xsd:element>
    <xsd:element name="Featured" ma:index="15" nillable="true" ma:displayName="Featured" ma:default="0" ma:internalName="Featured" ma:readOnly="false">
      <xsd:simpleType>
        <xsd:restriction base="dms:Boolean"/>
      </xsd:simpleType>
    </xsd:element>
    <xsd:element name="Published_x0020_Year" ma:index="16" nillable="true" ma:displayName="Published Year" ma:internalName="Published_x0020_Year" ma:readOnly="false">
      <xsd:simpleType>
        <xsd:restriction base="dms:Text">
          <xsd:maxLength value="255"/>
        </xsd:restriction>
      </xsd:simpleType>
    </xsd:element>
    <xsd:element name="Published_x0020_Month" ma:index="17" nillable="true" ma:displayName="Published Month" ma:default="Jan" ma:format="Dropdown" ma:internalName="Published_x0020_Month" ma:readOnly="false">
      <xsd:simpleType>
        <xsd:restriction base="dms:Choice">
          <xsd:enumeration value="Jan"/>
          <xsd:enumeration value="Feb"/>
          <xsd:enumeration value="Mar"/>
          <xsd:enumeration value="Apr"/>
          <xsd:enumeration value="May"/>
          <xsd:enumeration value="Jun"/>
          <xsd:enumeration value="Jul"/>
          <xsd:enumeration value="Aug"/>
          <xsd:enumeration value="Sep"/>
          <xsd:enumeration value="Oct"/>
          <xsd:enumeration value="Nov"/>
          <xsd:enumeration value="Dec"/>
        </xsd:restriction>
      </xsd:simpleType>
    </xsd:element>
    <xsd:element name="End_x0020_Date" ma:index="18" nillable="true" ma:displayName="End Date" ma:format="DateOnly" ma:internalName="End_x0020_Date" ma:readOnly="false">
      <xsd:simpleType>
        <xsd:restriction base="dms:DateTime"/>
      </xsd:simpleType>
    </xsd:element>
    <xsd:element name="Destination" ma:index="23" nillable="true" ma:displayName="Destination" ma:format="Dropdown" ma:internalName="Destination">
      <xsd:simpleType>
        <xsd:restriction base="dms:Choice">
          <xsd:enumeration value="Archive"/>
          <xsd:enumeration value="Keep"/>
          <xsd:enumeration value="De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LikesCount xmlns="http://schemas.microsoft.com/sharepoint/v3" xsi:nil="true"/>
    <Metadata2 xmlns="b8d4423e-d233-4bc9-97bc-d7574ce75186">
      <Value>5</Value>
      <Value>16</Value>
    </Metadata2>
    <Metadata3 xmlns="b8d4423e-d233-4bc9-97bc-d7574ce75186">48</Metadata3>
    <Metadata1 xmlns="b8d4423e-d233-4bc9-97bc-d7574ce75186">
      <Value>1</Value>
    </Metadata1>
    <Description0 xmlns="b8d4423e-d233-4bc9-97bc-d7574ce75186">CRE Surveillance Activities
D. Warshauer's AST Training Presenation Wisconsin 2012</Description0>
    <Copyright xmlns="b8d4423e-d233-4bc9-97bc-d7574ce75186" xsi:nil="true"/>
    <Permissions xmlns="b8d4423e-d233-4bc9-97bc-d7574ce75186">The document can only be viewed by APHL members.</Permissions>
    <Featured xmlns="b8d4423e-d233-4bc9-97bc-d7574ce75186">false</Featured>
    <Published_x0020_Year xmlns="b8d4423e-d233-4bc9-97bc-d7574ce75186">2012</Published_x0020_Year>
    <End_x0020_Date xmlns="b8d4423e-d233-4bc9-97bc-d7574ce75186" xsi:nil="true"/>
    <Published_x0020_Month xmlns="b8d4423e-d233-4bc9-97bc-d7574ce75186">Jan</Published_x0020_Month>
    <RatingCount xmlns="http://schemas.microsoft.com/sharepoint/v3" xsi:nil="true"/>
    <Destination xmlns="b8d4423e-d233-4bc9-97bc-d7574ce75186">Delete</Destinati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0F58F9-4151-4748-A7F5-1A5CAFE3CC52}"/>
</file>

<file path=customXml/itemProps2.xml><?xml version="1.0" encoding="utf-8"?>
<ds:datastoreItem xmlns:ds="http://schemas.openxmlformats.org/officeDocument/2006/customXml" ds:itemID="{0AF1F767-4099-484C-A281-7E7D50DDF89E}"/>
</file>

<file path=customXml/itemProps3.xml><?xml version="1.0" encoding="utf-8"?>
<ds:datastoreItem xmlns:ds="http://schemas.openxmlformats.org/officeDocument/2006/customXml" ds:itemID="{713D6713-D206-402C-A4F6-E7BF1856386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</TotalTime>
  <Words>490</Words>
  <Application>Microsoft Office PowerPoint</Application>
  <PresentationFormat>On-screen Show (4:3)</PresentationFormat>
  <Paragraphs>164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Custom Design</vt:lpstr>
      <vt:lpstr>WSLHtemplate3a</vt:lpstr>
      <vt:lpstr>PowerPoint Presentation</vt:lpstr>
      <vt:lpstr>Antimicrobial Susceptibility Methods</vt:lpstr>
      <vt:lpstr>Enterobacteriaceae    Revised… Carbapenem MIC Breakpoints  (µg/ml)</vt:lpstr>
      <vt:lpstr>Which AST method does your laboratory use for the Enterobacteriaceae?</vt:lpstr>
      <vt:lpstr>Which CLSI Guidelines Is Your Laboratory Using?</vt:lpstr>
      <vt:lpstr>SCREENING FOR CRE USING “OLD” 2009 CLSI BREAKPOINTS:</vt:lpstr>
      <vt:lpstr>PowerPoint Presentation</vt:lpstr>
      <vt:lpstr>Enterobacter and MHT</vt:lpstr>
      <vt:lpstr>Does Your laboratory</vt:lpstr>
      <vt:lpstr>Not all carbapenem resistance is due to KPC</vt:lpstr>
      <vt:lpstr>Culture Screen Method for Patients w/KPC</vt:lpstr>
      <vt:lpstr>PowerPoint Presentation</vt:lpstr>
      <vt:lpstr>Testing Offered at WSLH</vt:lpstr>
      <vt:lpstr>Laboratory Surveillance for KPC (CRE)</vt:lpstr>
      <vt:lpstr>Isolates submitted to WSLH Dec 2011 thru February 2012</vt:lpstr>
      <vt:lpstr>K. Pneumoniae KPC Cluster PFGE Subtyping</vt:lpstr>
      <vt:lpstr>U.S. Reported KPC- 2011</vt:lpstr>
      <vt:lpstr>Thanks to all the labs who have submitted isolates!</vt:lpstr>
    </vt:vector>
  </TitlesOfParts>
  <Company>WI State Lab of Hygiene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Wisconsin AST Training Presentation, D. Warshauer</dc:title>
  <dc:creator>Toby S Kaufmann-Buhler</dc:creator>
  <cp:keywords>wisconsin; clia; training 2012; AST; D Warshauer; CRE</cp:keywords>
  <cp:lastModifiedBy>Syed Nazar</cp:lastModifiedBy>
  <cp:revision>43</cp:revision>
  <dcterms:created xsi:type="dcterms:W3CDTF">2007-11-07T16:55:18Z</dcterms:created>
  <dcterms:modified xsi:type="dcterms:W3CDTF">2017-11-08T20:24:51Z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0x0101000B0D515997CB0546990B9821911254AF</vt:lpwstr>
  </property>
  <property fmtid="{D5CDD505-2E9C-101B-9397-08002B2CF9AE}" pid="3" name="_dlc_DocIdItemGuid">
    <vt:lpwstr>696a7c08-254e-4ffe-901d-48b34fb884cc</vt:lpwstr>
  </property>
  <property fmtid="{D5CDD505-2E9C-101B-9397-08002B2CF9AE}" pid="4" name="Page Title">
    <vt:lpwstr/>
  </property>
  <property fmtid="{D5CDD505-2E9C-101B-9397-08002B2CF9AE}" pid="5" name="APHL">
    <vt:lpwstr>1-Keep</vt:lpwstr>
  </property>
</Properties>
</file>