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doc" ContentType="application/msword"/>
  <Default Extension="xlsx" ContentType="application/vnd.openxmlformats-officedocument.spreadsheetml.sheet"/>
  <Override PartName="/ppt/slides/slide100.xml" ContentType="application/vnd.openxmlformats-officedocument.presentationml.slide+xml"/>
  <Override PartName="/ppt/slides/slide102.xml" ContentType="application/vnd.openxmlformats-officedocument.presentationml.slide+xml"/>
  <Override PartName="/ppt/slides/slide101.xml" ContentType="application/vnd.openxmlformats-officedocument.presentationml.slide+xml"/>
  <Override PartName="/ppt/presentation.xml" ContentType="application/vnd.openxmlformats-officedocument.presentationml.presentation.main+xml"/>
  <Override PartName="/ppt/slides/slide99.xml" ContentType="application/vnd.openxmlformats-officedocument.presentationml.slide+xml"/>
  <Override PartName="/ppt/slides/slide65.xml" ContentType="application/vnd.openxmlformats-officedocument.presentationml.slide+xml"/>
  <Override PartName="/ppt/slides/slide64.xml" ContentType="application/vnd.openxmlformats-officedocument.presentationml.slide+xml"/>
  <Override PartName="/ppt/slides/slide63.xml" ContentType="application/vnd.openxmlformats-officedocument.presentationml.slide+xml"/>
  <Override PartName="/ppt/slides/slide62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61.xml" ContentType="application/vnd.openxmlformats-officedocument.presentationml.slide+xml"/>
  <Override PartName="/ppt/slides/slide60.xml" ContentType="application/vnd.openxmlformats-officedocument.presentationml.slide+xml"/>
  <Override PartName="/ppt/slides/slide5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86.xml" ContentType="application/vnd.openxmlformats-officedocument.presentationml.slide+xml"/>
  <Override PartName="/ppt/slides/slide85.xml" ContentType="application/vnd.openxmlformats-officedocument.presentationml.slide+xml"/>
  <Override PartName="/ppt/slides/slide8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49.xml" ContentType="application/vnd.openxmlformats-officedocument.presentationml.slide+xml"/>
  <Override PartName="/ppt/slides/slide48.xml" ContentType="application/vnd.openxmlformats-officedocument.presentationml.slide+xml"/>
  <Override PartName="/ppt/slides/slide4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37.xml" ContentType="application/vnd.openxmlformats-officedocument.presentationml.slide+xml"/>
  <Override PartName="/ppt/slides/slide36.xml" ContentType="application/vnd.openxmlformats-officedocument.presentationml.slide+xml"/>
  <Override PartName="/ppt/slides/slide3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97.xml" ContentType="application/vnd.openxmlformats-officedocument.presentationml.slide+xml"/>
  <Override PartName="/ppt/slides/slide87.xml" ContentType="application/vnd.openxmlformats-officedocument.presentationml.slide+xml"/>
  <Override PartName="/ppt/slides/slide98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8.xml" ContentType="application/vnd.openxmlformats-officedocument.drawingml.chart+xml"/>
  <Override PartName="/ppt/theme/theme4.xml" ContentType="application/vnd.openxmlformats-officedocument.theme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3.xml" ContentType="application/vnd.openxmlformats-officedocument.them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5.xml" ContentType="application/vnd.openxmlformats-officedocument.drawingml.chart+xml"/>
  <Override PartName="/ppt/charts/chart4.xml" ContentType="application/vnd.openxmlformats-officedocument.drawingml.char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chart12.xml" ContentType="application/vnd.openxmlformats-officedocument.drawingml.chart+xml"/>
  <Override PartName="/ppt/charts/chart11.xml" ContentType="application/vnd.openxmlformats-officedocument.drawingml.chart+xml"/>
  <Override PartName="/ppt/charts/chart10.xml" ContentType="application/vnd.openxmlformats-officedocument.drawingml.chart+xml"/>
  <Override PartName="/ppt/charts/chart9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4"/>
    <p:sldMasterId id="2147483648" r:id="rId5"/>
  </p:sldMasterIdLst>
  <p:notesMasterIdLst>
    <p:notesMasterId r:id="rId108"/>
  </p:notesMasterIdLst>
  <p:handoutMasterIdLst>
    <p:handoutMasterId r:id="rId109"/>
  </p:handoutMasterIdLst>
  <p:sldIdLst>
    <p:sldId id="258" r:id="rId6"/>
    <p:sldId id="256" r:id="rId7"/>
    <p:sldId id="259" r:id="rId8"/>
    <p:sldId id="303" r:id="rId9"/>
    <p:sldId id="291" r:id="rId10"/>
    <p:sldId id="292" r:id="rId11"/>
    <p:sldId id="307" r:id="rId12"/>
    <p:sldId id="312" r:id="rId13"/>
    <p:sldId id="283" r:id="rId14"/>
    <p:sldId id="286" r:id="rId15"/>
    <p:sldId id="284" r:id="rId16"/>
    <p:sldId id="299" r:id="rId17"/>
    <p:sldId id="290" r:id="rId18"/>
    <p:sldId id="263" r:id="rId19"/>
    <p:sldId id="297" r:id="rId20"/>
    <p:sldId id="295" r:id="rId21"/>
    <p:sldId id="296" r:id="rId22"/>
    <p:sldId id="282" r:id="rId23"/>
    <p:sldId id="311" r:id="rId24"/>
    <p:sldId id="294" r:id="rId25"/>
    <p:sldId id="281" r:id="rId26"/>
    <p:sldId id="333" r:id="rId27"/>
    <p:sldId id="334" r:id="rId28"/>
    <p:sldId id="335" r:id="rId29"/>
    <p:sldId id="336" r:id="rId30"/>
    <p:sldId id="337" r:id="rId31"/>
    <p:sldId id="338" r:id="rId32"/>
    <p:sldId id="339" r:id="rId33"/>
    <p:sldId id="340" r:id="rId34"/>
    <p:sldId id="341" r:id="rId35"/>
    <p:sldId id="342" r:id="rId36"/>
    <p:sldId id="343" r:id="rId37"/>
    <p:sldId id="344" r:id="rId38"/>
    <p:sldId id="345" r:id="rId39"/>
    <p:sldId id="347" r:id="rId40"/>
    <p:sldId id="348" r:id="rId41"/>
    <p:sldId id="349" r:id="rId42"/>
    <p:sldId id="350" r:id="rId43"/>
    <p:sldId id="351" r:id="rId44"/>
    <p:sldId id="352" r:id="rId45"/>
    <p:sldId id="353" r:id="rId46"/>
    <p:sldId id="354" r:id="rId47"/>
    <p:sldId id="355" r:id="rId48"/>
    <p:sldId id="356" r:id="rId49"/>
    <p:sldId id="357" r:id="rId50"/>
    <p:sldId id="262" r:id="rId51"/>
    <p:sldId id="326" r:id="rId52"/>
    <p:sldId id="327" r:id="rId53"/>
    <p:sldId id="328" r:id="rId54"/>
    <p:sldId id="329" r:id="rId55"/>
    <p:sldId id="330" r:id="rId56"/>
    <p:sldId id="331" r:id="rId57"/>
    <p:sldId id="332" r:id="rId58"/>
    <p:sldId id="310" r:id="rId59"/>
    <p:sldId id="274" r:id="rId60"/>
    <p:sldId id="276" r:id="rId61"/>
    <p:sldId id="280" r:id="rId62"/>
    <p:sldId id="275" r:id="rId63"/>
    <p:sldId id="301" r:id="rId64"/>
    <p:sldId id="300" r:id="rId65"/>
    <p:sldId id="264" r:id="rId66"/>
    <p:sldId id="287" r:id="rId67"/>
    <p:sldId id="363" r:id="rId68"/>
    <p:sldId id="364" r:id="rId69"/>
    <p:sldId id="365" r:id="rId70"/>
    <p:sldId id="265" r:id="rId71"/>
    <p:sldId id="366" r:id="rId72"/>
    <p:sldId id="288" r:id="rId73"/>
    <p:sldId id="367" r:id="rId74"/>
    <p:sldId id="368" r:id="rId75"/>
    <p:sldId id="266" r:id="rId76"/>
    <p:sldId id="302" r:id="rId77"/>
    <p:sldId id="361" r:id="rId78"/>
    <p:sldId id="359" r:id="rId79"/>
    <p:sldId id="362" r:id="rId80"/>
    <p:sldId id="285" r:id="rId81"/>
    <p:sldId id="260" r:id="rId82"/>
    <p:sldId id="317" r:id="rId83"/>
    <p:sldId id="318" r:id="rId84"/>
    <p:sldId id="319" r:id="rId85"/>
    <p:sldId id="320" r:id="rId86"/>
    <p:sldId id="321" r:id="rId87"/>
    <p:sldId id="322" r:id="rId88"/>
    <p:sldId id="323" r:id="rId89"/>
    <p:sldId id="324" r:id="rId90"/>
    <p:sldId id="325" r:id="rId91"/>
    <p:sldId id="278" r:id="rId92"/>
    <p:sldId id="267" r:id="rId93"/>
    <p:sldId id="277" r:id="rId94"/>
    <p:sldId id="273" r:id="rId95"/>
    <p:sldId id="304" r:id="rId96"/>
    <p:sldId id="305" r:id="rId97"/>
    <p:sldId id="306" r:id="rId98"/>
    <p:sldId id="293" r:id="rId99"/>
    <p:sldId id="369" r:id="rId100"/>
    <p:sldId id="370" r:id="rId101"/>
    <p:sldId id="313" r:id="rId102"/>
    <p:sldId id="268" r:id="rId103"/>
    <p:sldId id="316" r:id="rId104"/>
    <p:sldId id="279" r:id="rId105"/>
    <p:sldId id="315" r:id="rId106"/>
    <p:sldId id="269" r:id="rId10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80"/>
    <a:srgbClr val="71E1B6"/>
    <a:srgbClr val="CC0000"/>
    <a:srgbClr val="A8EFF6"/>
    <a:srgbClr val="E3F2F3"/>
    <a:srgbClr val="C3A5FF"/>
    <a:srgbClr val="D2D2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24" autoAdjust="0"/>
    <p:restoredTop sz="94660"/>
  </p:normalViewPr>
  <p:slideViewPr>
    <p:cSldViewPr snapToGrid="0">
      <p:cViewPr>
        <p:scale>
          <a:sx n="100" d="100"/>
          <a:sy n="100" d="100"/>
        </p:scale>
        <p:origin x="-72" y="4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112" Type="http://schemas.openxmlformats.org/officeDocument/2006/relationships/theme" Target="theme/theme1.xml"/><Relationship Id="rId16" Type="http://schemas.openxmlformats.org/officeDocument/2006/relationships/slide" Target="slides/slide11.xml"/><Relationship Id="rId107" Type="http://schemas.openxmlformats.org/officeDocument/2006/relationships/slide" Target="slides/slide102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102" Type="http://schemas.openxmlformats.org/officeDocument/2006/relationships/slide" Target="slides/slide97.xml"/><Relationship Id="rId5" Type="http://schemas.openxmlformats.org/officeDocument/2006/relationships/slideMaster" Target="slideMasters/slideMaster2.xml"/><Relationship Id="rId90" Type="http://schemas.openxmlformats.org/officeDocument/2006/relationships/slide" Target="slides/slide85.xml"/><Relationship Id="rId95" Type="http://schemas.openxmlformats.org/officeDocument/2006/relationships/slide" Target="slides/slide90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113" Type="http://schemas.openxmlformats.org/officeDocument/2006/relationships/tableStyles" Target="tableStyles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59" Type="http://schemas.openxmlformats.org/officeDocument/2006/relationships/slide" Target="slides/slide54.xml"/><Relationship Id="rId103" Type="http://schemas.openxmlformats.org/officeDocument/2006/relationships/slide" Target="slides/slide98.xml"/><Relationship Id="rId108" Type="http://schemas.openxmlformats.org/officeDocument/2006/relationships/notesMaster" Target="notesMasters/notesMaster1.xml"/><Relationship Id="rId54" Type="http://schemas.openxmlformats.org/officeDocument/2006/relationships/slide" Target="slides/slide49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91" Type="http://schemas.openxmlformats.org/officeDocument/2006/relationships/slide" Target="slides/slide86.xml"/><Relationship Id="rId96" Type="http://schemas.openxmlformats.org/officeDocument/2006/relationships/slide" Target="slides/slide9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6" Type="http://schemas.openxmlformats.org/officeDocument/2006/relationships/slide" Target="slides/slide101.xml"/><Relationship Id="rId114" Type="http://schemas.openxmlformats.org/officeDocument/2006/relationships/customXml" Target="../customXml/item4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slide" Target="slides/slide89.xml"/><Relationship Id="rId99" Type="http://schemas.openxmlformats.org/officeDocument/2006/relationships/slide" Target="slides/slide94.xml"/><Relationship Id="rId101" Type="http://schemas.openxmlformats.org/officeDocument/2006/relationships/slide" Target="slides/slide9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109" Type="http://schemas.openxmlformats.org/officeDocument/2006/relationships/handoutMaster" Target="handoutMasters/handoutMaster1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04" Type="http://schemas.openxmlformats.org/officeDocument/2006/relationships/slide" Target="slides/slide99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110" Type="http://schemas.openxmlformats.org/officeDocument/2006/relationships/presProps" Target="presProps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slide" Target="slides/slide95.xml"/><Relationship Id="rId105" Type="http://schemas.openxmlformats.org/officeDocument/2006/relationships/slide" Target="slides/slide100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98" Type="http://schemas.openxmlformats.org/officeDocument/2006/relationships/slide" Target="slides/slide93.xml"/><Relationship Id="rId25" Type="http://schemas.openxmlformats.org/officeDocument/2006/relationships/slide" Target="slides/slide20.xml"/><Relationship Id="rId46" Type="http://schemas.openxmlformats.org/officeDocument/2006/relationships/slide" Target="slides/slide41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62" Type="http://schemas.openxmlformats.org/officeDocument/2006/relationships/slide" Target="slides/slide57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11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cdc.gov\private\L130\euf0\RDB\Pneumococcal%20Resistance%20Trends\Manuscript\Abx%20resistance%200-4%20years%20old%20display%20revised%20slide.xls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cdc.gov\private\L130\euf0\RDB\Pneumococcal%20Resistance%20Trends\Manuscript\Abx%20resistance%200-4%20years%20old%20display%20revised%20slide.xls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en-US" sz="2600" b="1" baseline="0" dirty="0" smtClean="0">
                <a:solidFill>
                  <a:srgbClr val="008080"/>
                </a:solidFill>
                <a:effectLst/>
                <a:latin typeface="+mj-lt"/>
                <a:cs typeface="Arial" pitchFamily="34" charset="0"/>
              </a:rPr>
              <a:t>Antibiotic </a:t>
            </a:r>
            <a:r>
              <a:rPr lang="en-US" sz="2600" b="1" baseline="0" dirty="0" err="1">
                <a:solidFill>
                  <a:srgbClr val="008080"/>
                </a:solidFill>
                <a:effectLst/>
                <a:latin typeface="+mj-lt"/>
                <a:cs typeface="Arial" pitchFamily="34" charset="0"/>
              </a:rPr>
              <a:t>Nonsusceptible</a:t>
            </a:r>
            <a:r>
              <a:rPr lang="en-US" sz="2600" b="1" baseline="0" dirty="0">
                <a:solidFill>
                  <a:srgbClr val="008080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lang="en-US" sz="2600" b="1" baseline="0" dirty="0" smtClean="0">
                <a:solidFill>
                  <a:srgbClr val="008080"/>
                </a:solidFill>
                <a:effectLst/>
                <a:latin typeface="+mj-lt"/>
                <a:cs typeface="Arial" pitchFamily="34" charset="0"/>
              </a:rPr>
              <a:t>Invasive Pneumococcal Disease,  </a:t>
            </a:r>
            <a:r>
              <a:rPr lang="en-US" sz="2600" b="1" baseline="0" dirty="0">
                <a:solidFill>
                  <a:srgbClr val="008080"/>
                </a:solidFill>
                <a:effectLst/>
                <a:latin typeface="+mj-lt"/>
                <a:cs typeface="Arial" pitchFamily="34" charset="0"/>
              </a:rPr>
              <a:t>Children 0-4 Years Old</a:t>
            </a:r>
            <a:endParaRPr lang="en-US" sz="2600" b="1" dirty="0">
              <a:solidFill>
                <a:srgbClr val="008080"/>
              </a:solidFill>
              <a:effectLst/>
              <a:latin typeface="+mj-lt"/>
              <a:cs typeface="Arial" pitchFamily="34" charset="0"/>
            </a:endParaRPr>
          </a:p>
        </c:rich>
      </c:tx>
      <c:layout>
        <c:manualLayout>
          <c:xMode val="edge"/>
          <c:yMode val="edge"/>
          <c:x val="0.11497562499733435"/>
          <c:y val="6.666666666666668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3284964270009278"/>
          <c:y val="0.2206035287255752"/>
          <c:w val="0.80859698256747403"/>
          <c:h val="0.64012335958005262"/>
        </c:manualLayout>
      </c:layout>
      <c:lineChart>
        <c:grouping val="standard"/>
        <c:varyColors val="0"/>
        <c:ser>
          <c:idx val="0"/>
          <c:order val="0"/>
          <c:tx>
            <c:strRef>
              <c:f>Sheet2!$A$11</c:f>
              <c:strCache>
                <c:ptCount val="1"/>
                <c:pt idx="0">
                  <c:v>Not susceptible to 1 or more antibiotics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triangle"/>
            <c:size val="9"/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</c:spPr>
          </c:marker>
          <c:val>
            <c:numRef>
              <c:f>Sheet2!$B$11:$M$11</c:f>
              <c:numCache>
                <c:formatCode>General</c:formatCode>
                <c:ptCount val="12"/>
                <c:pt idx="0">
                  <c:v>41.205479452054789</c:v>
                </c:pt>
                <c:pt idx="1">
                  <c:v>42.164711729622255</c:v>
                </c:pt>
                <c:pt idx="2">
                  <c:v>33.28776185226004</c:v>
                </c:pt>
                <c:pt idx="3">
                  <c:v>18.261301486137789</c:v>
                </c:pt>
                <c:pt idx="4">
                  <c:v>8.1727333700592748</c:v>
                </c:pt>
                <c:pt idx="5">
                  <c:v>7.9997683449850934</c:v>
                </c:pt>
                <c:pt idx="6">
                  <c:v>8.5173213038756419</c:v>
                </c:pt>
                <c:pt idx="7">
                  <c:v>8.5634722534164567</c:v>
                </c:pt>
                <c:pt idx="8">
                  <c:v>8.6941635316483392</c:v>
                </c:pt>
                <c:pt idx="9">
                  <c:v>9.3826894157990086</c:v>
                </c:pt>
                <c:pt idx="10">
                  <c:v>9.07034922845342</c:v>
                </c:pt>
                <c:pt idx="11">
                  <c:v>10.359049773755695</c:v>
                </c:pt>
              </c:numCache>
            </c:numRef>
          </c:val>
          <c:smooth val="0"/>
        </c:ser>
        <c:ser>
          <c:idx val="8"/>
          <c:order val="1"/>
          <c:tx>
            <c:strRef>
              <c:f>Sheet2!$A$10</c:f>
              <c:strCache>
                <c:ptCount val="1"/>
                <c:pt idx="0">
                  <c:v>Not susceptible to 3 or more antibiotics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square"/>
            <c:size val="9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Sheet2!$B$1:$M$1</c:f>
              <c:numCache>
                <c:formatCode>General</c:formatCode>
                <c:ptCount val="12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</c:numCache>
            </c:numRef>
          </c:cat>
          <c:val>
            <c:numRef>
              <c:f>Sheet2!$B$10:$M$10</c:f>
              <c:numCache>
                <c:formatCode>General</c:formatCode>
                <c:ptCount val="12"/>
                <c:pt idx="0">
                  <c:v>20.998946259220151</c:v>
                </c:pt>
                <c:pt idx="1">
                  <c:v>24.935188866799187</c:v>
                </c:pt>
                <c:pt idx="2">
                  <c:v>21.049614112458691</c:v>
                </c:pt>
                <c:pt idx="3">
                  <c:v>9.1648479368631648</c:v>
                </c:pt>
                <c:pt idx="4">
                  <c:v>3.5205620671024644</c:v>
                </c:pt>
                <c:pt idx="5">
                  <c:v>2.8871344402953829</c:v>
                </c:pt>
                <c:pt idx="6">
                  <c:v>3.2669177603906663</c:v>
                </c:pt>
                <c:pt idx="7">
                  <c:v>3.8821074215487781</c:v>
                </c:pt>
                <c:pt idx="8">
                  <c:v>4.8725852234724396</c:v>
                </c:pt>
                <c:pt idx="9">
                  <c:v>4.8664435375768775</c:v>
                </c:pt>
                <c:pt idx="10">
                  <c:v>5.2083645960259846</c:v>
                </c:pt>
                <c:pt idx="11">
                  <c:v>5.8239797999999965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4297984"/>
        <c:axId val="104299904"/>
      </c:lineChart>
      <c:catAx>
        <c:axId val="1042979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04299904"/>
        <c:crosses val="autoZero"/>
        <c:auto val="1"/>
        <c:lblAlgn val="ctr"/>
        <c:lblOffset val="100"/>
        <c:noMultiLvlLbl val="0"/>
      </c:catAx>
      <c:valAx>
        <c:axId val="10429990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800" b="1" i="0" u="none" strike="noStrike" baseline="0">
                    <a:solidFill>
                      <a:schemeClr val="tx1"/>
                    </a:solidFill>
                    <a:latin typeface="Arial" pitchFamily="34" charset="0"/>
                    <a:ea typeface="Times New Roman"/>
                    <a:cs typeface="Arial" pitchFamily="34" charset="0"/>
                  </a:defRPr>
                </a:pPr>
                <a:r>
                  <a:rPr lang="en-US" sz="1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Cases per </a:t>
                </a:r>
                <a:r>
                  <a:rPr lang="en-US" sz="18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100,000 population 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042979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47438062930671976"/>
          <c:y val="0.28745960921551578"/>
          <c:w val="0.44168760298420984"/>
          <c:h val="0.27383143773694957"/>
        </c:manualLayout>
      </c:layout>
      <c:overlay val="0"/>
      <c:txPr>
        <a:bodyPr/>
        <a:lstStyle/>
        <a:p>
          <a:pPr>
            <a:defRPr sz="1400" b="1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Cipro</c:v>
                </c:pt>
              </c:strCache>
            </c:strRef>
          </c:tx>
          <c:invertIfNegative val="0"/>
          <c:cat>
            <c:numRef>
              <c:f>Sheet1!$A$2:$A$8</c:f>
              <c:numCache>
                <c:formatCode>General</c:formatCode>
                <c:ptCount val="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39</c:v>
                </c:pt>
                <c:pt idx="1">
                  <c:v>11</c:v>
                </c:pt>
                <c:pt idx="2">
                  <c:v>12</c:v>
                </c:pt>
                <c:pt idx="3">
                  <c:v>16</c:v>
                </c:pt>
                <c:pt idx="4">
                  <c:v>3.5</c:v>
                </c:pt>
                <c:pt idx="5">
                  <c:v>6</c:v>
                </c:pt>
                <c:pt idx="6">
                  <c:v>18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Erythro</c:v>
                </c:pt>
              </c:strCache>
            </c:strRef>
          </c:tx>
          <c:invertIfNegative val="0"/>
          <c:cat>
            <c:numRef>
              <c:f>Sheet1!$A$2:$A$8</c:f>
              <c:numCache>
                <c:formatCode>General</c:formatCode>
                <c:ptCount val="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0</c:v>
                </c:pt>
                <c:pt idx="4">
                  <c:v>2</c:v>
                </c:pt>
                <c:pt idx="5">
                  <c:v>3</c:v>
                </c:pt>
                <c:pt idx="6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Tetra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numRef>
              <c:f>Sheet1!$A$2:$A$8</c:f>
              <c:numCache>
                <c:formatCode>General</c:formatCode>
                <c:ptCount val="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</c:numCache>
            </c:numRef>
          </c:cat>
          <c:val>
            <c:numRef>
              <c:f>Sheet1!$D$2:$D$8</c:f>
              <c:numCache>
                <c:formatCode>General</c:formatCode>
                <c:ptCount val="7"/>
                <c:pt idx="0">
                  <c:v>57</c:v>
                </c:pt>
                <c:pt idx="1">
                  <c:v>56</c:v>
                </c:pt>
                <c:pt idx="2">
                  <c:v>54</c:v>
                </c:pt>
                <c:pt idx="3">
                  <c:v>33</c:v>
                </c:pt>
                <c:pt idx="4">
                  <c:v>3</c:v>
                </c:pt>
                <c:pt idx="5">
                  <c:v>58</c:v>
                </c:pt>
                <c:pt idx="6">
                  <c:v>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7448064"/>
        <c:axId val="137458048"/>
      </c:barChart>
      <c:catAx>
        <c:axId val="137448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7458048"/>
        <c:crosses val="autoZero"/>
        <c:auto val="1"/>
        <c:lblAlgn val="ctr"/>
        <c:lblOffset val="100"/>
        <c:noMultiLvlLbl val="0"/>
      </c:catAx>
      <c:valAx>
        <c:axId val="1374580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744806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WSLH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39</c:v>
                </c:pt>
                <c:pt idx="1">
                  <c:v>11</c:v>
                </c:pt>
                <c:pt idx="2">
                  <c:v>12</c:v>
                </c:pt>
                <c:pt idx="3">
                  <c:v>16</c:v>
                </c:pt>
                <c:pt idx="4">
                  <c:v>3.5</c:v>
                </c:pt>
                <c:pt idx="5">
                  <c:v>6</c:v>
                </c:pt>
                <c:pt idx="6">
                  <c:v>18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NARMS</c:v>
                </c:pt>
              </c:strCache>
            </c:strRef>
          </c:tx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18</c:v>
                </c:pt>
                <c:pt idx="1">
                  <c:v>19</c:v>
                </c:pt>
                <c:pt idx="2">
                  <c:v>22</c:v>
                </c:pt>
                <c:pt idx="3">
                  <c:v>20</c:v>
                </c:pt>
                <c:pt idx="4">
                  <c:v>26</c:v>
                </c:pt>
                <c:pt idx="5">
                  <c:v>23</c:v>
                </c:pt>
                <c:pt idx="6">
                  <c:v>23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</c:numCache>
            </c:numRef>
          </c:cat>
          <c:val>
            <c:numRef>
              <c:f>Sheet1!$D$2:$D$8</c:f>
              <c:numCache>
                <c:formatCode>General</c:formatCode>
                <c:ptCount val="7"/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7493120"/>
        <c:axId val="137564544"/>
      </c:lineChart>
      <c:catAx>
        <c:axId val="137493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7564544"/>
        <c:crosses val="autoZero"/>
        <c:auto val="1"/>
        <c:lblAlgn val="ctr"/>
        <c:lblOffset val="100"/>
        <c:noMultiLvlLbl val="0"/>
      </c:catAx>
      <c:valAx>
        <c:axId val="1375645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7493120"/>
        <c:crosses val="autoZero"/>
        <c:crossBetween val="between"/>
      </c:valAx>
    </c:plotArea>
    <c:legend>
      <c:legendPos val="r"/>
      <c:legendEntry>
        <c:idx val="2"/>
        <c:delete val="1"/>
      </c:legendEntry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WSLH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0</c:v>
                </c:pt>
                <c:pt idx="4">
                  <c:v>2</c:v>
                </c:pt>
                <c:pt idx="5">
                  <c:v>3</c:v>
                </c:pt>
                <c:pt idx="6">
                  <c:v>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NARMS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1</c:v>
                </c:pt>
                <c:pt idx="1">
                  <c:v>0.5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3</c:v>
                </c:pt>
                <c:pt idx="6">
                  <c:v>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7644288"/>
        <c:axId val="137654272"/>
      </c:lineChart>
      <c:catAx>
        <c:axId val="137644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7654272"/>
        <c:crosses val="autoZero"/>
        <c:auto val="1"/>
        <c:lblAlgn val="ctr"/>
        <c:lblOffset val="100"/>
        <c:noMultiLvlLbl val="0"/>
      </c:catAx>
      <c:valAx>
        <c:axId val="1376542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764428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WSLH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57</c:v>
                </c:pt>
                <c:pt idx="1">
                  <c:v>56</c:v>
                </c:pt>
                <c:pt idx="2">
                  <c:v>54</c:v>
                </c:pt>
                <c:pt idx="3">
                  <c:v>33</c:v>
                </c:pt>
                <c:pt idx="4">
                  <c:v>3</c:v>
                </c:pt>
                <c:pt idx="5">
                  <c:v>58</c:v>
                </c:pt>
                <c:pt idx="6">
                  <c:v>59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NARMS</c:v>
                </c:pt>
              </c:strCache>
            </c:strRef>
          </c:tx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38</c:v>
                </c:pt>
                <c:pt idx="1">
                  <c:v>46</c:v>
                </c:pt>
                <c:pt idx="2">
                  <c:v>41</c:v>
                </c:pt>
                <c:pt idx="3">
                  <c:v>46</c:v>
                </c:pt>
                <c:pt idx="4">
                  <c:v>44</c:v>
                </c:pt>
                <c:pt idx="5">
                  <c:v>44</c:v>
                </c:pt>
                <c:pt idx="6">
                  <c:v>44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</c:numCache>
            </c:numRef>
          </c:cat>
          <c:val>
            <c:numRef>
              <c:f>Sheet1!$D$2:$D$8</c:f>
              <c:numCache>
                <c:formatCode>General</c:formatCode>
                <c:ptCount val="7"/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7685248"/>
        <c:axId val="139395072"/>
      </c:lineChart>
      <c:catAx>
        <c:axId val="137685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9395072"/>
        <c:crosses val="autoZero"/>
        <c:auto val="1"/>
        <c:lblAlgn val="ctr"/>
        <c:lblOffset val="100"/>
        <c:noMultiLvlLbl val="0"/>
      </c:catAx>
      <c:valAx>
        <c:axId val="1393950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7685248"/>
        <c:crosses val="autoZero"/>
        <c:crossBetween val="between"/>
      </c:valAx>
    </c:plotArea>
    <c:legend>
      <c:legendPos val="r"/>
      <c:legendEntry>
        <c:idx val="2"/>
        <c:delete val="1"/>
      </c:legendEntry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WI NARMS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Tetracycline</c:v>
                </c:pt>
                <c:pt idx="1">
                  <c:v>Sulfisoxazole</c:v>
                </c:pt>
                <c:pt idx="2">
                  <c:v>Streptomycin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3.4</c:v>
                </c:pt>
                <c:pt idx="1">
                  <c:v>1.1000000000000001</c:v>
                </c:pt>
                <c:pt idx="2">
                  <c:v>1.1000000000000001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National NARMS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Tetracycline</c:v>
                </c:pt>
                <c:pt idx="1">
                  <c:v>Sulfisoxazole</c:v>
                </c:pt>
                <c:pt idx="2">
                  <c:v>Streptomycin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4.7</c:v>
                </c:pt>
                <c:pt idx="1">
                  <c:v>4</c:v>
                </c:pt>
                <c:pt idx="2">
                  <c:v>2.2999999999999998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9597696"/>
        <c:axId val="139599232"/>
      </c:barChart>
      <c:catAx>
        <c:axId val="139597696"/>
        <c:scaling>
          <c:orientation val="minMax"/>
        </c:scaling>
        <c:delete val="0"/>
        <c:axPos val="b"/>
        <c:majorTickMark val="out"/>
        <c:minorTickMark val="none"/>
        <c:tickLblPos val="nextTo"/>
        <c:crossAx val="139599232"/>
        <c:crosses val="autoZero"/>
        <c:auto val="1"/>
        <c:lblAlgn val="ctr"/>
        <c:lblOffset val="100"/>
        <c:noMultiLvlLbl val="0"/>
      </c:catAx>
      <c:valAx>
        <c:axId val="139599232"/>
        <c:scaling>
          <c:orientation val="minMax"/>
        </c:scaling>
        <c:delete val="0"/>
        <c:axPos val="l"/>
        <c:majorGridlines/>
        <c:numFmt formatCode="#,##0.0" sourceLinked="0"/>
        <c:majorTickMark val="out"/>
        <c:minorTickMark val="none"/>
        <c:tickLblPos val="nextTo"/>
        <c:crossAx val="13959769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en-US" sz="2600" baseline="0" dirty="0" smtClean="0">
                <a:solidFill>
                  <a:srgbClr val="008080"/>
                </a:solidFill>
                <a:effectLst/>
                <a:latin typeface="Tahoma" pitchFamily="34" charset="0"/>
                <a:cs typeface="Tahoma" pitchFamily="34" charset="0"/>
              </a:rPr>
              <a:t>Antibiotic </a:t>
            </a:r>
            <a:r>
              <a:rPr lang="en-US" sz="2600" baseline="0" dirty="0" err="1">
                <a:solidFill>
                  <a:srgbClr val="008080"/>
                </a:solidFill>
                <a:effectLst/>
                <a:latin typeface="Tahoma" pitchFamily="34" charset="0"/>
                <a:cs typeface="Tahoma" pitchFamily="34" charset="0"/>
              </a:rPr>
              <a:t>Nonsusceptible</a:t>
            </a:r>
            <a:r>
              <a:rPr lang="en-US" sz="2600" baseline="0" dirty="0">
                <a:solidFill>
                  <a:srgbClr val="008080"/>
                </a:solidFill>
                <a:effectLst/>
                <a:latin typeface="Tahoma" pitchFamily="34" charset="0"/>
                <a:cs typeface="Tahoma" pitchFamily="34" charset="0"/>
              </a:rPr>
              <a:t> </a:t>
            </a:r>
            <a:r>
              <a:rPr lang="en-US" sz="2600" baseline="0" dirty="0" smtClean="0">
                <a:solidFill>
                  <a:srgbClr val="008080"/>
                </a:solidFill>
                <a:effectLst/>
                <a:latin typeface="Tahoma" pitchFamily="34" charset="0"/>
                <a:cs typeface="Tahoma" pitchFamily="34" charset="0"/>
              </a:rPr>
              <a:t>Invasive Pneumococcal Disease,  </a:t>
            </a:r>
            <a:r>
              <a:rPr lang="en-US" sz="2600" baseline="0" dirty="0">
                <a:solidFill>
                  <a:srgbClr val="008080"/>
                </a:solidFill>
                <a:effectLst/>
                <a:latin typeface="Tahoma" pitchFamily="34" charset="0"/>
                <a:cs typeface="Tahoma" pitchFamily="34" charset="0"/>
              </a:rPr>
              <a:t>Children 0-4 Years Old</a:t>
            </a:r>
            <a:endParaRPr lang="en-US" sz="2600" dirty="0">
              <a:solidFill>
                <a:srgbClr val="008080"/>
              </a:solidFill>
              <a:effectLst/>
              <a:latin typeface="Tahoma" pitchFamily="34" charset="0"/>
              <a:cs typeface="Tahoma" pitchFamily="34" charset="0"/>
            </a:endParaRPr>
          </a:p>
        </c:rich>
      </c:tx>
      <c:layout>
        <c:manualLayout>
          <c:xMode val="edge"/>
          <c:yMode val="edge"/>
          <c:x val="0.11775340307889363"/>
          <c:y val="6.666666666666668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3284964270009275"/>
          <c:y val="0.22060352872557512"/>
          <c:w val="0.80859698256747403"/>
          <c:h val="0.64012335958005262"/>
        </c:manualLayout>
      </c:layout>
      <c:lineChart>
        <c:grouping val="standard"/>
        <c:varyColors val="0"/>
        <c:ser>
          <c:idx val="2"/>
          <c:order val="0"/>
          <c:tx>
            <c:strRef>
              <c:f>Sheet2!$A$4</c:f>
              <c:strCache>
                <c:ptCount val="1"/>
                <c:pt idx="0">
                  <c:v>Cotrimoxazole</c:v>
                </c:pt>
              </c:strCache>
            </c:strRef>
          </c:tx>
          <c:spPr>
            <a:ln>
              <a:solidFill>
                <a:schemeClr val="tx1">
                  <a:lumMod val="60000"/>
                  <a:lumOff val="40000"/>
                </a:schemeClr>
              </a:solidFill>
            </a:ln>
          </c:spPr>
          <c:marker>
            <c:spPr>
              <a:solidFill>
                <a:schemeClr val="tx1">
                  <a:lumMod val="60000"/>
                  <a:lumOff val="40000"/>
                </a:schemeClr>
              </a:solidFill>
              <a:ln>
                <a:solidFill>
                  <a:schemeClr val="tx1">
                    <a:lumMod val="60000"/>
                    <a:lumOff val="40000"/>
                  </a:schemeClr>
                </a:solidFill>
              </a:ln>
            </c:spPr>
          </c:marker>
          <c:cat>
            <c:numRef>
              <c:f>Sheet2!$B$1:$M$1</c:f>
              <c:numCache>
                <c:formatCode>General</c:formatCode>
                <c:ptCount val="12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</c:numCache>
            </c:numRef>
          </c:cat>
          <c:val>
            <c:numRef>
              <c:f>Sheet2!$B$4:$M$4</c:f>
              <c:numCache>
                <c:formatCode>General</c:formatCode>
                <c:ptCount val="12"/>
                <c:pt idx="0">
                  <c:v>38.729188619599583</c:v>
                </c:pt>
                <c:pt idx="1">
                  <c:v>39.220974155069577</c:v>
                </c:pt>
                <c:pt idx="2">
                  <c:v>31.411245865490631</c:v>
                </c:pt>
                <c:pt idx="3">
                  <c:v>16.96180812195573</c:v>
                </c:pt>
                <c:pt idx="4">
                  <c:v>6.9782569544352304</c:v>
                </c:pt>
                <c:pt idx="5">
                  <c:v>6.7366470273558798</c:v>
                </c:pt>
                <c:pt idx="6">
                  <c:v>6.8255246065304496</c:v>
                </c:pt>
                <c:pt idx="7">
                  <c:v>7.1362268778470295</c:v>
                </c:pt>
                <c:pt idx="8">
                  <c:v>7.5795770142904937</c:v>
                </c:pt>
                <c:pt idx="9">
                  <c:v>8.0094990734807876</c:v>
                </c:pt>
                <c:pt idx="10">
                  <c:v>7.2468064331768831</c:v>
                </c:pt>
                <c:pt idx="11">
                  <c:v>8.9269247000000007</c:v>
                </c:pt>
              </c:numCache>
            </c:numRef>
          </c:val>
          <c:smooth val="0"/>
        </c:ser>
        <c:ser>
          <c:idx val="3"/>
          <c:order val="1"/>
          <c:tx>
            <c:strRef>
              <c:f>Sheet2!$A$5</c:f>
              <c:strCache>
                <c:ptCount val="1"/>
                <c:pt idx="0">
                  <c:v>Erythromycin</c:v>
                </c:pt>
              </c:strCache>
            </c:strRef>
          </c:tx>
          <c:spPr>
            <a:ln>
              <a:solidFill>
                <a:schemeClr val="accent1">
                  <a:lumMod val="40000"/>
                  <a:lumOff val="60000"/>
                </a:schemeClr>
              </a:solidFill>
            </a:ln>
          </c:spPr>
          <c:marker>
            <c:spPr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c:spPr>
          </c:marker>
          <c:cat>
            <c:numRef>
              <c:f>Sheet2!$B$1:$M$1</c:f>
              <c:numCache>
                <c:formatCode>General</c:formatCode>
                <c:ptCount val="12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</c:numCache>
            </c:numRef>
          </c:cat>
          <c:val>
            <c:numRef>
              <c:f>Sheet2!$B$5:$M$5</c:f>
              <c:numCache>
                <c:formatCode>General</c:formatCode>
                <c:ptCount val="12"/>
                <c:pt idx="0">
                  <c:v>22.979978925184493</c:v>
                </c:pt>
                <c:pt idx="1">
                  <c:v>27.965506958250486</c:v>
                </c:pt>
                <c:pt idx="2">
                  <c:v>22.76295479603089</c:v>
                </c:pt>
                <c:pt idx="3">
                  <c:v>10.669524463810848</c:v>
                </c:pt>
                <c:pt idx="4">
                  <c:v>4.9665072018052445</c:v>
                </c:pt>
                <c:pt idx="5">
                  <c:v>5.0524852705168657</c:v>
                </c:pt>
                <c:pt idx="6">
                  <c:v>5.0753900920354864</c:v>
                </c:pt>
                <c:pt idx="7">
                  <c:v>6.1086102074370379</c:v>
                </c:pt>
                <c:pt idx="8">
                  <c:v>6.7674794770450672</c:v>
                </c:pt>
                <c:pt idx="9">
                  <c:v>7.1880119890211862</c:v>
                </c:pt>
                <c:pt idx="10">
                  <c:v>7.5665184816993927</c:v>
                </c:pt>
                <c:pt idx="11">
                  <c:v>8.3540808000000268</c:v>
                </c:pt>
              </c:numCache>
            </c:numRef>
          </c:val>
          <c:smooth val="0"/>
        </c:ser>
        <c:ser>
          <c:idx val="8"/>
          <c:order val="2"/>
          <c:tx>
            <c:strRef>
              <c:f>Sheet2!$A$10</c:f>
              <c:strCache>
                <c:ptCount val="1"/>
                <c:pt idx="0">
                  <c:v>Not susceptible to 3 or more antibiotics</c:v>
                </c:pt>
              </c:strCache>
            </c:strRef>
          </c:tx>
          <c:spPr>
            <a:ln>
              <a:solidFill>
                <a:srgbClr val="640000"/>
              </a:solidFill>
            </a:ln>
          </c:spPr>
          <c:marker>
            <c:symbol val="square"/>
            <c:size val="10"/>
            <c:spPr>
              <a:solidFill>
                <a:srgbClr val="640000"/>
              </a:solidFill>
              <a:ln>
                <a:solidFill>
                  <a:srgbClr val="640000"/>
                </a:solidFill>
              </a:ln>
            </c:spPr>
          </c:marker>
          <c:cat>
            <c:numRef>
              <c:f>Sheet2!$B$1:$M$1</c:f>
              <c:numCache>
                <c:formatCode>General</c:formatCode>
                <c:ptCount val="12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</c:numCache>
            </c:numRef>
          </c:cat>
          <c:val>
            <c:numRef>
              <c:f>Sheet2!$B$10:$M$10</c:f>
              <c:numCache>
                <c:formatCode>General</c:formatCode>
                <c:ptCount val="12"/>
                <c:pt idx="0">
                  <c:v>20.998946259220137</c:v>
                </c:pt>
                <c:pt idx="1">
                  <c:v>24.935188866799187</c:v>
                </c:pt>
                <c:pt idx="2">
                  <c:v>21.049614112458691</c:v>
                </c:pt>
                <c:pt idx="3">
                  <c:v>9.1648479368631648</c:v>
                </c:pt>
                <c:pt idx="4">
                  <c:v>3.5205620671024653</c:v>
                </c:pt>
                <c:pt idx="5">
                  <c:v>2.8871344402953847</c:v>
                </c:pt>
                <c:pt idx="6">
                  <c:v>3.2669177603906676</c:v>
                </c:pt>
                <c:pt idx="7">
                  <c:v>3.8821074215487772</c:v>
                </c:pt>
                <c:pt idx="8">
                  <c:v>4.8725852234724378</c:v>
                </c:pt>
                <c:pt idx="9">
                  <c:v>4.8664435375768775</c:v>
                </c:pt>
                <c:pt idx="10">
                  <c:v>5.2083645960259846</c:v>
                </c:pt>
                <c:pt idx="11">
                  <c:v>5.8239797999999965</c:v>
                </c:pt>
              </c:numCache>
            </c:numRef>
          </c:val>
          <c:smooth val="0"/>
        </c:ser>
        <c:ser>
          <c:idx val="5"/>
          <c:order val="3"/>
          <c:tx>
            <c:strRef>
              <c:f>Sheet2!$A$7</c:f>
              <c:strCache>
                <c:ptCount val="1"/>
                <c:pt idx="0">
                  <c:v>Meropenem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pPr>
              <a:solidFill>
                <a:schemeClr val="bg1">
                  <a:lumMod val="60000"/>
                  <a:lumOff val="40000"/>
                </a:schemeClr>
              </a:solidFill>
              <a:ln>
                <a:solidFill>
                  <a:schemeClr val="bg1">
                    <a:lumMod val="60000"/>
                    <a:lumOff val="40000"/>
                  </a:schemeClr>
                </a:solidFill>
              </a:ln>
            </c:spPr>
          </c:marker>
          <c:cat>
            <c:numRef>
              <c:f>Sheet2!$B$1:$M$1</c:f>
              <c:numCache>
                <c:formatCode>General</c:formatCode>
                <c:ptCount val="12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</c:numCache>
            </c:numRef>
          </c:cat>
          <c:val>
            <c:numRef>
              <c:f>Sheet2!$B$7:$M$7</c:f>
              <c:numCache>
                <c:formatCode>General</c:formatCode>
                <c:ptCount val="12"/>
                <c:pt idx="0">
                  <c:v>20.404636459430982</c:v>
                </c:pt>
                <c:pt idx="1">
                  <c:v>24.848608349900587</c:v>
                </c:pt>
                <c:pt idx="2">
                  <c:v>20.478500551267789</c:v>
                </c:pt>
                <c:pt idx="3">
                  <c:v>9.0964535492746368</c:v>
                </c:pt>
                <c:pt idx="4">
                  <c:v>2.9547574491752737</c:v>
                </c:pt>
                <c:pt idx="5">
                  <c:v>3.3081748795051102</c:v>
                </c:pt>
                <c:pt idx="6">
                  <c:v>3.3835933946903252</c:v>
                </c:pt>
                <c:pt idx="7">
                  <c:v>3.8250176065260098</c:v>
                </c:pt>
                <c:pt idx="8">
                  <c:v>4.1687673578597675</c:v>
                </c:pt>
                <c:pt idx="9">
                  <c:v>4.5695219073063251</c:v>
                </c:pt>
                <c:pt idx="10">
                  <c:v>5.1153927763601486</c:v>
                </c:pt>
                <c:pt idx="11">
                  <c:v>5.3943416000000006</c:v>
                </c:pt>
              </c:numCache>
            </c:numRef>
          </c:val>
          <c:smooth val="0"/>
        </c:ser>
        <c:ser>
          <c:idx val="0"/>
          <c:order val="4"/>
          <c:tx>
            <c:strRef>
              <c:f>Sheet2!$A$2</c:f>
              <c:strCache>
                <c:ptCount val="1"/>
                <c:pt idx="0">
                  <c:v>Penicillin</c:v>
                </c:pt>
              </c:strCache>
            </c:strRef>
          </c:tx>
          <c:spPr>
            <a:ln>
              <a:solidFill>
                <a:srgbClr val="FF9900"/>
              </a:solidFill>
            </a:ln>
          </c:spPr>
          <c:marker>
            <c:spPr>
              <a:solidFill>
                <a:srgbClr val="FF9900"/>
              </a:solidFill>
              <a:ln>
                <a:solidFill>
                  <a:srgbClr val="FF9900"/>
                </a:solidFill>
              </a:ln>
            </c:spPr>
          </c:marker>
          <c:cat>
            <c:numRef>
              <c:f>Sheet2!$B$1:$M$1</c:f>
              <c:numCache>
                <c:formatCode>General</c:formatCode>
                <c:ptCount val="12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</c:numCache>
            </c:numRef>
          </c:cat>
          <c:val>
            <c:numRef>
              <c:f>Sheet2!$B$2:$M$2</c:f>
              <c:numCache>
                <c:formatCode>General</c:formatCode>
                <c:ptCount val="12"/>
                <c:pt idx="0">
                  <c:v>10.895679662802976</c:v>
                </c:pt>
                <c:pt idx="1">
                  <c:v>12.900497017892691</c:v>
                </c:pt>
                <c:pt idx="2">
                  <c:v>11.09592061742007</c:v>
                </c:pt>
                <c:pt idx="3">
                  <c:v>5.8135229450251407</c:v>
                </c:pt>
                <c:pt idx="4">
                  <c:v>1.9488825728602936</c:v>
                </c:pt>
                <c:pt idx="5">
                  <c:v>1.6841617568389653</c:v>
                </c:pt>
                <c:pt idx="6">
                  <c:v>2.2751748688435049</c:v>
                </c:pt>
                <c:pt idx="7">
                  <c:v>2.8544907511388131</c:v>
                </c:pt>
                <c:pt idx="8">
                  <c:v>3.9522080145943166</c:v>
                </c:pt>
                <c:pt idx="9">
                  <c:v>4.1074354222978045</c:v>
                </c:pt>
                <c:pt idx="10">
                  <c:v>4.3693979964742971</c:v>
                </c:pt>
                <c:pt idx="11">
                  <c:v>4.5828144999999845</c:v>
                </c:pt>
              </c:numCache>
            </c:numRef>
          </c:val>
          <c:smooth val="0"/>
        </c:ser>
        <c:ser>
          <c:idx val="7"/>
          <c:order val="5"/>
          <c:tx>
            <c:strRef>
              <c:f>Sheet2!$A$9</c:f>
              <c:strCache>
                <c:ptCount val="1"/>
                <c:pt idx="0">
                  <c:v>Tetracycline</c:v>
                </c:pt>
              </c:strCache>
            </c:strRef>
          </c:tx>
          <c:spPr>
            <a:ln>
              <a:solidFill>
                <a:srgbClr val="92D050"/>
              </a:solidFill>
            </a:ln>
          </c:spPr>
          <c:marker>
            <c:symbol val="triangle"/>
            <c:size val="7"/>
            <c:spPr>
              <a:solidFill>
                <a:srgbClr val="92D050"/>
              </a:solidFill>
              <a:ln>
                <a:solidFill>
                  <a:srgbClr val="92D050"/>
                </a:solidFill>
              </a:ln>
            </c:spPr>
          </c:marker>
          <c:cat>
            <c:numRef>
              <c:f>Sheet2!$B$1:$M$1</c:f>
              <c:numCache>
                <c:formatCode>General</c:formatCode>
                <c:ptCount val="12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</c:numCache>
            </c:numRef>
          </c:cat>
          <c:val>
            <c:numRef>
              <c:f>Sheet2!$B$9:$M$9</c:f>
              <c:numCache>
                <c:formatCode>General</c:formatCode>
                <c:ptCount val="12"/>
                <c:pt idx="0">
                  <c:v>9.2118018967333999</c:v>
                </c:pt>
                <c:pt idx="1">
                  <c:v>8.9177932405566605</c:v>
                </c:pt>
                <c:pt idx="2">
                  <c:v>5.8743109151047417</c:v>
                </c:pt>
                <c:pt idx="3">
                  <c:v>4.2404520304889264</c:v>
                </c:pt>
                <c:pt idx="4">
                  <c:v>2.3260856514784067</c:v>
                </c:pt>
                <c:pt idx="5">
                  <c:v>1.9247562935302462</c:v>
                </c:pt>
                <c:pt idx="6">
                  <c:v>2.3335126859933268</c:v>
                </c:pt>
                <c:pt idx="7">
                  <c:v>3.082850011229918</c:v>
                </c:pt>
                <c:pt idx="8">
                  <c:v>3.8439283429616196</c:v>
                </c:pt>
                <c:pt idx="9">
                  <c:v>4.1074354222978045</c:v>
                </c:pt>
                <c:pt idx="10">
                  <c:v>4.5825393621559645</c:v>
                </c:pt>
                <c:pt idx="11">
                  <c:v>5.060180899999974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Sheet2!$A$8</c:f>
              <c:strCache>
                <c:ptCount val="1"/>
                <c:pt idx="0">
                  <c:v>Cefotaxime</c:v>
                </c:pt>
              </c:strCache>
            </c:strRef>
          </c:tx>
          <c:cat>
            <c:numRef>
              <c:f>Sheet2!$B$1:$M$1</c:f>
              <c:numCache>
                <c:formatCode>General</c:formatCode>
                <c:ptCount val="12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</c:numCache>
            </c:numRef>
          </c:cat>
          <c:val>
            <c:numRef>
              <c:f>Sheet2!$B$8:$M$8</c:f>
              <c:numCache>
                <c:formatCode>General</c:formatCode>
                <c:ptCount val="12"/>
                <c:pt idx="0">
                  <c:v>8.4193888303477546</c:v>
                </c:pt>
                <c:pt idx="1">
                  <c:v>8.831212723658048</c:v>
                </c:pt>
                <c:pt idx="2">
                  <c:v>8.3219404630650491</c:v>
                </c:pt>
                <c:pt idx="3">
                  <c:v>3.556508154603605</c:v>
                </c:pt>
                <c:pt idx="4">
                  <c:v>1.3202107751634207</c:v>
                </c:pt>
                <c:pt idx="5">
                  <c:v>1.1428240492835835</c:v>
                </c:pt>
                <c:pt idx="6">
                  <c:v>2.0418236002441597</c:v>
                </c:pt>
                <c:pt idx="7">
                  <c:v>2.397772230956603</c:v>
                </c:pt>
                <c:pt idx="8">
                  <c:v>3.24839014898166</c:v>
                </c:pt>
                <c:pt idx="9">
                  <c:v>3.4399771661744247</c:v>
                </c:pt>
                <c:pt idx="10">
                  <c:v>3.7832592408497012</c:v>
                </c:pt>
                <c:pt idx="11">
                  <c:v>3.8189945000000001</c:v>
                </c:pt>
              </c:numCache>
            </c:numRef>
          </c:val>
          <c:smooth val="0"/>
        </c:ser>
        <c:ser>
          <c:idx val="4"/>
          <c:order val="7"/>
          <c:tx>
            <c:strRef>
              <c:f>Sheet2!$A$6</c:f>
              <c:strCache>
                <c:ptCount val="1"/>
                <c:pt idx="0">
                  <c:v>Levofloxacin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pPr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c:spPr>
          </c:marker>
          <c:cat>
            <c:numRef>
              <c:f>Sheet2!$B$1:$M$1</c:f>
              <c:numCache>
                <c:formatCode>General</c:formatCode>
                <c:ptCount val="12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</c:numCache>
            </c:numRef>
          </c:cat>
          <c:val>
            <c:numRef>
              <c:f>Sheet2!$B$6:$M$6</c:f>
              <c:numCache>
                <c:formatCode>General</c:formatCode>
                <c:ptCount val="12"/>
                <c:pt idx="0">
                  <c:v>0</c:v>
                </c:pt>
                <c:pt idx="1">
                  <c:v>8.6580516898608309E-2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6.0148634172820334E-2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4453248"/>
        <c:axId val="104455168"/>
      </c:lineChart>
      <c:catAx>
        <c:axId val="104453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04455168"/>
        <c:crosses val="autoZero"/>
        <c:auto val="1"/>
        <c:lblAlgn val="ctr"/>
        <c:lblOffset val="100"/>
        <c:noMultiLvlLbl val="0"/>
      </c:catAx>
      <c:valAx>
        <c:axId val="10445516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800" b="1" i="0" u="none" strike="noStrike" baseline="0">
                    <a:solidFill>
                      <a:schemeClr val="tx1"/>
                    </a:solidFill>
                    <a:latin typeface="Arial" pitchFamily="34" charset="0"/>
                    <a:ea typeface="Times New Roman"/>
                    <a:cs typeface="Arial" pitchFamily="34" charset="0"/>
                  </a:defRPr>
                </a:pPr>
                <a:r>
                  <a:rPr lang="en-US" sz="1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Cases per </a:t>
                </a:r>
                <a:r>
                  <a:rPr lang="en-US" sz="18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100,000 population 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044532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47438062930671987"/>
          <c:y val="0.22264479440069998"/>
          <c:w val="0.42426284167353912"/>
          <c:h val="0.50002624671916007"/>
        </c:manualLayout>
      </c:layout>
      <c:overlay val="0"/>
      <c:txPr>
        <a:bodyPr/>
        <a:lstStyle/>
        <a:p>
          <a:pPr>
            <a:defRPr sz="1400" b="1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invertIfNegative val="0"/>
          <c:cat>
            <c:numRef>
              <c:f>Sheet1!$A$2:$A$8</c:f>
              <c:numCache>
                <c:formatCode>General</c:formatCode>
                <c:ptCount val="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</c:numCache>
            </c:numRef>
          </c:cat>
          <c:val>
            <c:numRef>
              <c:f>Sheet1!$D$2:$D$8</c:f>
              <c:numCache>
                <c:formatCode>General</c:formatCode>
                <c:ptCount val="7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3871232"/>
        <c:axId val="123872768"/>
      </c:barChar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WSLH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19</c:v>
                </c:pt>
                <c:pt idx="1">
                  <c:v>4</c:v>
                </c:pt>
                <c:pt idx="2">
                  <c:v>16</c:v>
                </c:pt>
                <c:pt idx="3">
                  <c:v>7</c:v>
                </c:pt>
                <c:pt idx="4">
                  <c:v>12</c:v>
                </c:pt>
                <c:pt idx="5">
                  <c:v>11</c:v>
                </c:pt>
                <c:pt idx="6">
                  <c:v>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NARMS</c:v>
                </c:pt>
              </c:strCache>
            </c:strRef>
          </c:tx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14</c:v>
                </c:pt>
                <c:pt idx="1">
                  <c:v>12</c:v>
                </c:pt>
                <c:pt idx="2">
                  <c:v>11</c:v>
                </c:pt>
                <c:pt idx="3">
                  <c:v>11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3871232"/>
        <c:axId val="123872768"/>
      </c:lineChart>
      <c:catAx>
        <c:axId val="1238712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3872768"/>
        <c:crosses val="autoZero"/>
        <c:auto val="1"/>
        <c:lblAlgn val="ctr"/>
        <c:lblOffset val="100"/>
        <c:noMultiLvlLbl val="0"/>
      </c:catAx>
      <c:valAx>
        <c:axId val="1238727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3871232"/>
        <c:crosses val="autoZero"/>
        <c:crossBetween val="between"/>
      </c:valAx>
    </c:plotArea>
    <c:legend>
      <c:legendPos val="r"/>
      <c:legendEntry>
        <c:idx val="0"/>
        <c:delete val="1"/>
      </c:legendEntry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WSLH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NARMS</c:v>
                </c:pt>
              </c:strCache>
            </c:strRef>
          </c:tx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0.2</c:v>
                </c:pt>
                <c:pt idx="1">
                  <c:v>0.2</c:v>
                </c:pt>
                <c:pt idx="2">
                  <c:v>0.1</c:v>
                </c:pt>
                <c:pt idx="3">
                  <c:v>0.1</c:v>
                </c:pt>
                <c:pt idx="4">
                  <c:v>0.1</c:v>
                </c:pt>
                <c:pt idx="5">
                  <c:v>0.1</c:v>
                </c:pt>
                <c:pt idx="6">
                  <c:v>0.1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</c:numCache>
            </c:numRef>
          </c:cat>
          <c:val>
            <c:numRef>
              <c:f>Sheet1!$D$2:$D$8</c:f>
              <c:numCache>
                <c:formatCode>General</c:formatCode>
                <c:ptCount val="7"/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5321600"/>
        <c:axId val="125323136"/>
      </c:lineChart>
      <c:catAx>
        <c:axId val="125321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5323136"/>
        <c:crosses val="autoZero"/>
        <c:auto val="1"/>
        <c:lblAlgn val="ctr"/>
        <c:lblOffset val="100"/>
        <c:noMultiLvlLbl val="0"/>
      </c:catAx>
      <c:valAx>
        <c:axId val="1253231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5321600"/>
        <c:crosses val="autoZero"/>
        <c:crossBetween val="between"/>
      </c:valAx>
    </c:plotArea>
    <c:legend>
      <c:legendPos val="r"/>
      <c:legendEntry>
        <c:idx val="2"/>
        <c:delete val="1"/>
      </c:legendEntry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WSLH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0</c:v>
                </c:pt>
                <c:pt idx="1">
                  <c:v>2</c:v>
                </c:pt>
                <c:pt idx="2">
                  <c:v>3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NARMS</c:v>
                </c:pt>
              </c:strCache>
            </c:strRef>
          </c:tx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15</c:v>
                </c:pt>
                <c:pt idx="1">
                  <c:v>13</c:v>
                </c:pt>
                <c:pt idx="2">
                  <c:v>13</c:v>
                </c:pt>
                <c:pt idx="3">
                  <c:v>12</c:v>
                </c:pt>
                <c:pt idx="4">
                  <c:v>12</c:v>
                </c:pt>
                <c:pt idx="5">
                  <c:v>10</c:v>
                </c:pt>
                <c:pt idx="6">
                  <c:v>10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</c:numCache>
            </c:numRef>
          </c:cat>
          <c:val>
            <c:numRef>
              <c:f>Sheet1!$D$2:$D$8</c:f>
              <c:numCache>
                <c:formatCode>General</c:formatCode>
                <c:ptCount val="7"/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5358848"/>
        <c:axId val="125360384"/>
      </c:lineChart>
      <c:catAx>
        <c:axId val="1253588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5360384"/>
        <c:crosses val="autoZero"/>
        <c:auto val="1"/>
        <c:lblAlgn val="ctr"/>
        <c:lblOffset val="100"/>
        <c:noMultiLvlLbl val="0"/>
      </c:catAx>
      <c:valAx>
        <c:axId val="1253603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5358848"/>
        <c:crosses val="autoZero"/>
        <c:crossBetween val="between"/>
      </c:valAx>
    </c:plotArea>
    <c:legend>
      <c:legendPos val="r"/>
      <c:legendEntry>
        <c:idx val="2"/>
        <c:delete val="1"/>
      </c:legendEntry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WSLH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13</c:v>
                </c:pt>
                <c:pt idx="1">
                  <c:v>7</c:v>
                </c:pt>
                <c:pt idx="2">
                  <c:v>13</c:v>
                </c:pt>
                <c:pt idx="3">
                  <c:v>7</c:v>
                </c:pt>
                <c:pt idx="4">
                  <c:v>12</c:v>
                </c:pt>
                <c:pt idx="5">
                  <c:v>9</c:v>
                </c:pt>
                <c:pt idx="6">
                  <c:v>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NARMS</c:v>
                </c:pt>
              </c:strCache>
            </c:strRef>
          </c:tx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10</c:v>
                </c:pt>
                <c:pt idx="1">
                  <c:v>8</c:v>
                </c:pt>
                <c:pt idx="2">
                  <c:v>8</c:v>
                </c:pt>
                <c:pt idx="3">
                  <c:v>6</c:v>
                </c:pt>
                <c:pt idx="4">
                  <c:v>7</c:v>
                </c:pt>
                <c:pt idx="5">
                  <c:v>6</c:v>
                </c:pt>
                <c:pt idx="6">
                  <c:v>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</c:numCache>
            </c:numRef>
          </c:cat>
          <c:val>
            <c:numRef>
              <c:f>Sheet1!$D$2:$D$8</c:f>
              <c:numCache>
                <c:formatCode>General</c:formatCode>
                <c:ptCount val="7"/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3950208"/>
        <c:axId val="123951744"/>
      </c:lineChart>
      <c:catAx>
        <c:axId val="123950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3951744"/>
        <c:crosses val="autoZero"/>
        <c:auto val="1"/>
        <c:lblAlgn val="ctr"/>
        <c:lblOffset val="100"/>
        <c:noMultiLvlLbl val="0"/>
      </c:catAx>
      <c:valAx>
        <c:axId val="1239517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3950208"/>
        <c:crosses val="autoZero"/>
        <c:crossBetween val="between"/>
      </c:valAx>
    </c:plotArea>
    <c:legend>
      <c:legendPos val="r"/>
      <c:legendEntry>
        <c:idx val="2"/>
        <c:delete val="1"/>
      </c:legendEntry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WSLH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93</c:v>
                </c:pt>
                <c:pt idx="1">
                  <c:v>78</c:v>
                </c:pt>
                <c:pt idx="2">
                  <c:v>74</c:v>
                </c:pt>
                <c:pt idx="3">
                  <c:v>64</c:v>
                </c:pt>
                <c:pt idx="4">
                  <c:v>78</c:v>
                </c:pt>
                <c:pt idx="5">
                  <c:v>57</c:v>
                </c:pt>
                <c:pt idx="6">
                  <c:v>51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NARMS</c:v>
                </c:pt>
              </c:strCache>
            </c:strRef>
          </c:tx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79</c:v>
                </c:pt>
                <c:pt idx="1">
                  <c:v>78</c:v>
                </c:pt>
                <c:pt idx="2">
                  <c:v>71</c:v>
                </c:pt>
                <c:pt idx="3">
                  <c:v>62</c:v>
                </c:pt>
                <c:pt idx="4">
                  <c:v>64</c:v>
                </c:pt>
                <c:pt idx="5">
                  <c:v>62</c:v>
                </c:pt>
                <c:pt idx="6">
                  <c:v>46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</c:numCache>
            </c:numRef>
          </c:cat>
          <c:val>
            <c:numRef>
              <c:f>Sheet1!$D$2:$D$8</c:f>
              <c:numCache>
                <c:formatCode>General</c:formatCode>
                <c:ptCount val="7"/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5105280"/>
        <c:axId val="125106816"/>
      </c:lineChart>
      <c:catAx>
        <c:axId val="125105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5106816"/>
        <c:crosses val="autoZero"/>
        <c:auto val="1"/>
        <c:lblAlgn val="ctr"/>
        <c:lblOffset val="100"/>
        <c:noMultiLvlLbl val="0"/>
      </c:catAx>
      <c:valAx>
        <c:axId val="1251068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5105280"/>
        <c:crosses val="autoZero"/>
        <c:crossBetween val="between"/>
      </c:valAx>
    </c:plotArea>
    <c:legend>
      <c:legendPos val="r"/>
      <c:legendEntry>
        <c:idx val="2"/>
        <c:delete val="1"/>
      </c:legendEntry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WSLH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0</c:v>
                </c:pt>
                <c:pt idx="1">
                  <c:v>0.70000000000000018</c:v>
                </c:pt>
                <c:pt idx="2">
                  <c:v>0</c:v>
                </c:pt>
                <c:pt idx="3">
                  <c:v>0.4</c:v>
                </c:pt>
                <c:pt idx="4">
                  <c:v>0.1</c:v>
                </c:pt>
                <c:pt idx="5">
                  <c:v>0.1</c:v>
                </c:pt>
                <c:pt idx="6">
                  <c:v>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NARMS</c:v>
                </c:pt>
              </c:strCache>
            </c:strRef>
          </c:tx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0.2</c:v>
                </c:pt>
                <c:pt idx="4">
                  <c:v>0.2</c:v>
                </c:pt>
                <c:pt idx="5">
                  <c:v>0.70000000000000018</c:v>
                </c:pt>
                <c:pt idx="6">
                  <c:v>0.6000000000000002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</c:numCache>
            </c:numRef>
          </c:cat>
          <c:val>
            <c:numRef>
              <c:f>Sheet1!$D$2:$D$8</c:f>
              <c:numCache>
                <c:formatCode>General</c:formatCode>
                <c:ptCount val="7"/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5150720"/>
        <c:axId val="125152256"/>
      </c:lineChart>
      <c:catAx>
        <c:axId val="1251507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5152256"/>
        <c:crosses val="autoZero"/>
        <c:auto val="1"/>
        <c:lblAlgn val="ctr"/>
        <c:lblOffset val="100"/>
        <c:noMultiLvlLbl val="0"/>
      </c:catAx>
      <c:valAx>
        <c:axId val="1251522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5150720"/>
        <c:crosses val="autoZero"/>
        <c:crossBetween val="between"/>
      </c:valAx>
    </c:plotArea>
    <c:legend>
      <c:legendPos val="r"/>
      <c:legendEntry>
        <c:idx val="2"/>
        <c:delete val="1"/>
      </c:legendEntry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WSLH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59</c:v>
                </c:pt>
                <c:pt idx="1">
                  <c:v>20</c:v>
                </c:pt>
                <c:pt idx="2">
                  <c:v>29</c:v>
                </c:pt>
                <c:pt idx="3">
                  <c:v>32</c:v>
                </c:pt>
                <c:pt idx="4">
                  <c:v>10</c:v>
                </c:pt>
                <c:pt idx="5">
                  <c:v>23</c:v>
                </c:pt>
                <c:pt idx="6">
                  <c:v>30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NARMS</c:v>
                </c:pt>
              </c:strCache>
            </c:strRef>
          </c:tx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39</c:v>
                </c:pt>
                <c:pt idx="1">
                  <c:v>47</c:v>
                </c:pt>
                <c:pt idx="2">
                  <c:v>53</c:v>
                </c:pt>
                <c:pt idx="3">
                  <c:v>46</c:v>
                </c:pt>
                <c:pt idx="4">
                  <c:v>26</c:v>
                </c:pt>
                <c:pt idx="5">
                  <c:v>31</c:v>
                </c:pt>
                <c:pt idx="6">
                  <c:v>40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</c:numCache>
            </c:numRef>
          </c:cat>
          <c:val>
            <c:numRef>
              <c:f>Sheet1!$D$2:$D$8</c:f>
              <c:numCache>
                <c:formatCode>General</c:formatCode>
                <c:ptCount val="7"/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5192064"/>
        <c:axId val="125193600"/>
      </c:lineChart>
      <c:catAx>
        <c:axId val="125192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5193600"/>
        <c:crosses val="autoZero"/>
        <c:auto val="1"/>
        <c:lblAlgn val="ctr"/>
        <c:lblOffset val="100"/>
        <c:noMultiLvlLbl val="0"/>
      </c:catAx>
      <c:valAx>
        <c:axId val="1251936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5192064"/>
        <c:crosses val="autoZero"/>
        <c:crossBetween val="between"/>
      </c:valAx>
    </c:plotArea>
    <c:legend>
      <c:legendPos val="r"/>
      <c:legendEntry>
        <c:idx val="2"/>
        <c:delete val="1"/>
      </c:legendEntry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417B5DB-F66E-402E-8322-D1D58936C4AC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54A40C0-B534-4F6A-9F5F-F9CD3BB8E5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8099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D1A49D1-4A41-4AA5-A021-70B6D569B6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6340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4" descr="footer bar2a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856288"/>
            <a:ext cx="9144000" cy="100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14"/>
          <p:cNvSpPr txBox="1">
            <a:spLocks noChangeArrowheads="1"/>
          </p:cNvSpPr>
          <p:nvPr userDrawn="1"/>
        </p:nvSpPr>
        <p:spPr bwMode="auto">
          <a:xfrm>
            <a:off x="1219200" y="6111875"/>
            <a:ext cx="32766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i="1">
                <a:solidFill>
                  <a:schemeClr val="bg1"/>
                </a:solidFill>
                <a:latin typeface="Trebuchet MS" pitchFamily="34" charset="0"/>
              </a:rPr>
              <a:t>WISCONSIN STATE </a:t>
            </a:r>
            <a:br>
              <a:rPr lang="en-US" sz="1400" b="1" i="1">
                <a:solidFill>
                  <a:schemeClr val="bg1"/>
                </a:solidFill>
                <a:latin typeface="Trebuchet MS" pitchFamily="34" charset="0"/>
              </a:rPr>
            </a:br>
            <a:r>
              <a:rPr lang="en-US" sz="1400" b="1" i="1">
                <a:solidFill>
                  <a:schemeClr val="bg1"/>
                </a:solidFill>
                <a:latin typeface="Trebuchet MS" pitchFamily="34" charset="0"/>
              </a:rPr>
              <a:t>LABORATORY OF HYGIENE</a:t>
            </a:r>
          </a:p>
        </p:txBody>
      </p:sp>
      <p:pic>
        <p:nvPicPr>
          <p:cNvPr id="6" name="Picture 23" descr="wslh black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0175" y="6159500"/>
            <a:ext cx="1146175" cy="40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8" descr="side image strip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171700" cy="585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9" descr="uw_logo_h_2c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42213" y="6056313"/>
            <a:ext cx="1376362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28" name="Rectangle 20"/>
          <p:cNvSpPr>
            <a:spLocks noGrp="1" noChangeArrowheads="1"/>
          </p:cNvSpPr>
          <p:nvPr>
            <p:ph type="ctrTitle" sz="quarter"/>
          </p:nvPr>
        </p:nvSpPr>
        <p:spPr>
          <a:xfrm>
            <a:off x="2235200" y="958850"/>
            <a:ext cx="6276975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3029" name="Rectangle 2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211388" y="2982913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ACC47-9F32-4BA6-B9D4-9CFBEB7BB8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4D77B-C2D1-4D9C-8559-77DD921287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A41B92-0192-4DB0-856B-F6A9F09C1A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62050" y="1806575"/>
            <a:ext cx="3686175" cy="4152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00625" y="1806575"/>
            <a:ext cx="3686175" cy="4152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4B9A49-36DC-4996-941F-5AD37A1EC2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53BDD-7174-4419-BDAA-7E0D55D091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ECD5D5-1B6D-4827-8EE6-E622AFEF3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341A54-7149-4169-B90D-9EEEFF7309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5DAC35-5AAC-482B-BC82-C0B68F3907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C1F33-FDB7-428E-932C-B079E1330A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642268-B1EE-4D0A-9BB4-A338415BC9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0200" y="714375"/>
            <a:ext cx="2006600" cy="5245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5638" y="714375"/>
            <a:ext cx="5872162" cy="5245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65DE96-7DD5-4594-B61F-71ACB87260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wslh black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362200" y="990600"/>
            <a:ext cx="4419600" cy="156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5000" name="Text Box 8"/>
          <p:cNvSpPr txBox="1">
            <a:spLocks noChangeArrowheads="1"/>
          </p:cNvSpPr>
          <p:nvPr userDrawn="1"/>
        </p:nvSpPr>
        <p:spPr bwMode="auto">
          <a:xfrm>
            <a:off x="838200" y="2667000"/>
            <a:ext cx="7391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Wisconsin State Laboratory of Hygiene</a:t>
            </a:r>
          </a:p>
        </p:txBody>
      </p:sp>
      <p:pic>
        <p:nvPicPr>
          <p:cNvPr id="1028" name="Picture 12" descr="UW_logo_4color_pc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314700" y="3656013"/>
            <a:ext cx="2532063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9" descr="footer bar2a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6405563"/>
            <a:ext cx="7967663" cy="45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62050" y="1806575"/>
            <a:ext cx="7524750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 What is public health?</a:t>
            </a:r>
          </a:p>
          <a:p>
            <a:pPr lvl="0"/>
            <a:r>
              <a:rPr lang="en-US" smtClean="0"/>
              <a:t> What does public health do?</a:t>
            </a:r>
          </a:p>
          <a:p>
            <a:pPr lvl="0"/>
            <a:r>
              <a:rPr lang="en-US" smtClean="0"/>
              <a:t> Who is public health?</a:t>
            </a:r>
          </a:p>
          <a:p>
            <a:pPr lvl="0"/>
            <a:r>
              <a:rPr lang="en-US" smtClean="0"/>
              <a:t> How is public health paid for?</a:t>
            </a:r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55638" y="714375"/>
            <a:ext cx="7877175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Objectives:  Answer these Questions</a:t>
            </a:r>
            <a:br>
              <a:rPr lang="en-US" smtClean="0"/>
            </a:b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8080"/>
                </a:solidFill>
                <a:latin typeface="+mn-lt"/>
              </a:defRPr>
            </a:lvl1pPr>
          </a:lstStyle>
          <a:p>
            <a:pPr>
              <a:defRPr/>
            </a:pPr>
            <a:fld id="{2D50EB23-D6ED-4CEA-935F-D7037E794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50" name="Text Box 26"/>
          <p:cNvSpPr txBox="1">
            <a:spLocks noChangeArrowheads="1"/>
          </p:cNvSpPr>
          <p:nvPr userDrawn="1"/>
        </p:nvSpPr>
        <p:spPr bwMode="auto">
          <a:xfrm>
            <a:off x="762000" y="6416675"/>
            <a:ext cx="3276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900" b="1" i="1">
                <a:solidFill>
                  <a:schemeClr val="bg1"/>
                </a:solidFill>
                <a:latin typeface="Trebuchet MS" pitchFamily="34" charset="0"/>
              </a:rPr>
              <a:t>WISCONSIN STATE </a:t>
            </a:r>
            <a:br>
              <a:rPr lang="en-US" sz="900" b="1" i="1">
                <a:solidFill>
                  <a:schemeClr val="bg1"/>
                </a:solidFill>
                <a:latin typeface="Trebuchet MS" pitchFamily="34" charset="0"/>
              </a:rPr>
            </a:br>
            <a:r>
              <a:rPr lang="en-US" sz="900" b="1" i="1">
                <a:solidFill>
                  <a:schemeClr val="bg1"/>
                </a:solidFill>
                <a:latin typeface="Trebuchet MS" pitchFamily="34" charset="0"/>
              </a:rPr>
              <a:t>LABORATORY OF HYGIENE</a:t>
            </a:r>
          </a:p>
        </p:txBody>
      </p:sp>
      <p:pic>
        <p:nvPicPr>
          <p:cNvPr id="2055" name="Picture 28" descr="wslh black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613" y="6464300"/>
            <a:ext cx="757237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30" descr="uw_logo_h_2c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870700" y="6415088"/>
            <a:ext cx="982663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hlink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hlink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hlink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hlink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hlink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hlink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hlink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hlink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hlink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7.emf"/><Relationship Id="rId4" Type="http://schemas.openxmlformats.org/officeDocument/2006/relationships/oleObject" Target="../embeddings/Microsoft_Word_97_-_2003_Document1.doc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8.emf"/><Relationship Id="rId4" Type="http://schemas.openxmlformats.org/officeDocument/2006/relationships/oleObject" Target="../embeddings/Microsoft_Word_97_-_2003_Document2.doc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0.emf"/><Relationship Id="rId4" Type="http://schemas.openxmlformats.org/officeDocument/2006/relationships/oleObject" Target="../embeddings/Microsoft_Word_97_-_2003_Document3.doc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1.emf"/><Relationship Id="rId4" Type="http://schemas.openxmlformats.org/officeDocument/2006/relationships/oleObject" Target="../embeddings/Microsoft_Word_97_-_2003_Document4.doc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2.emf"/><Relationship Id="rId4" Type="http://schemas.openxmlformats.org/officeDocument/2006/relationships/oleObject" Target="../embeddings/Microsoft_Word_97_-_2003_Document5.doc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3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24.emf"/><Relationship Id="rId4" Type="http://schemas.openxmlformats.org/officeDocument/2006/relationships/oleObject" Target="../embeddings/Microsoft_Word_97_-_2003_Document6.doc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5.emf"/><Relationship Id="rId4" Type="http://schemas.openxmlformats.org/officeDocument/2006/relationships/oleObject" Target="../embeddings/Microsoft_Word_97_-_2003_Document7.doc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3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3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3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3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177553"/>
            <a:ext cx="7877175" cy="905523"/>
          </a:xfrm>
        </p:spPr>
        <p:txBody>
          <a:bodyPr/>
          <a:lstStyle/>
          <a:p>
            <a:r>
              <a:rPr lang="en-US" sz="4400" dirty="0" smtClean="0"/>
              <a:t>WHO- Critical Antibiotics</a:t>
            </a:r>
            <a:endParaRPr lang="en-US" sz="44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26128" y="1020932"/>
            <a:ext cx="8220723" cy="4811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43883" y="5894773"/>
            <a:ext cx="8242917" cy="461638"/>
          </a:xfrm>
        </p:spPr>
        <p:txBody>
          <a:bodyPr/>
          <a:lstStyle/>
          <a:p>
            <a:pPr>
              <a:buNone/>
            </a:pPr>
            <a:r>
              <a:rPr lang="en-US" sz="1600" dirty="0" smtClean="0">
                <a:solidFill>
                  <a:schemeClr val="tx1"/>
                </a:solidFill>
              </a:rPr>
              <a:t>Evolving Threat of Antimicrobial Resistance- Options for Action, WHO, 2012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10</a:t>
            </a:fld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319597"/>
            <a:ext cx="7877175" cy="923278"/>
          </a:xfrm>
        </p:spPr>
        <p:txBody>
          <a:bodyPr/>
          <a:lstStyle/>
          <a:p>
            <a:r>
              <a:rPr lang="en-US" sz="4400" dirty="0" smtClean="0"/>
              <a:t>Acknowledgements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086" y="1402672"/>
            <a:ext cx="8218714" cy="4882718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City of Milwaukee Health Department Laboratory</a:t>
            </a:r>
          </a:p>
          <a:p>
            <a:pPr lvl="1"/>
            <a:r>
              <a:rPr lang="en-US" dirty="0" smtClean="0"/>
              <a:t>Sanjib Bhattacharyya, Deputy Lab Director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Centers for Disease Control and Surveillance</a:t>
            </a:r>
          </a:p>
          <a:p>
            <a:pPr lvl="1"/>
            <a:r>
              <a:rPr lang="en-US" dirty="0" smtClean="0"/>
              <a:t>Amanda Cohn, </a:t>
            </a:r>
            <a:r>
              <a:rPr lang="en-US" dirty="0" err="1" smtClean="0"/>
              <a:t>MeningNet</a:t>
            </a:r>
            <a:r>
              <a:rPr lang="en-US" dirty="0" smtClean="0"/>
              <a:t> Program</a:t>
            </a:r>
          </a:p>
          <a:p>
            <a:pPr lvl="1"/>
            <a:r>
              <a:rPr lang="en-US" dirty="0" smtClean="0"/>
              <a:t>Allison O’Donnell, NARMS Surveillance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Wisconsin Division of Public Health</a:t>
            </a:r>
          </a:p>
          <a:p>
            <a:pPr lvl="1"/>
            <a:r>
              <a:rPr lang="en-US" dirty="0" smtClean="0"/>
              <a:t>Gwen Borlaug, HAI Program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100</a:t>
            </a:fld>
            <a:endParaRPr lang="en-US" sz="1800" dirty="0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239698"/>
            <a:ext cx="7877175" cy="1243028"/>
          </a:xfrm>
        </p:spPr>
        <p:txBody>
          <a:bodyPr/>
          <a:lstStyle/>
          <a:p>
            <a:r>
              <a:rPr lang="en-US" sz="4400" dirty="0" smtClean="0"/>
              <a:t>Acknowledgements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2050" y="1411550"/>
            <a:ext cx="7524750" cy="454792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WSLH Bacteriology Unit</a:t>
            </a:r>
          </a:p>
          <a:p>
            <a:pPr lvl="1">
              <a:spcBef>
                <a:spcPct val="0"/>
              </a:spcBef>
              <a:defRPr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Mike Rauch</a:t>
            </a:r>
          </a:p>
          <a:p>
            <a:pPr lvl="1">
              <a:spcBef>
                <a:spcPct val="0"/>
              </a:spcBef>
              <a:defRPr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Ann Valley</a:t>
            </a:r>
          </a:p>
          <a:p>
            <a:pPr lvl="1">
              <a:spcBef>
                <a:spcPct val="0"/>
              </a:spcBef>
              <a:defRPr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Jared Shelerud</a:t>
            </a:r>
          </a:p>
          <a:p>
            <a:pPr lvl="1">
              <a:spcBef>
                <a:spcPct val="0"/>
              </a:spcBef>
              <a:defRPr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Kristin Gundlach</a:t>
            </a:r>
          </a:p>
          <a:p>
            <a:pPr lvl="1">
              <a:spcBef>
                <a:spcPct val="0"/>
              </a:spcBef>
              <a:defRPr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Holly Oxley</a:t>
            </a:r>
            <a:endParaRPr lang="en-US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WDPH</a:t>
            </a:r>
          </a:p>
          <a:p>
            <a:pPr lvl="1">
              <a:spcBef>
                <a:spcPct val="0"/>
              </a:spcBef>
              <a:defRPr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Susann Ahrabi-Fard, Invasive Diseases</a:t>
            </a:r>
          </a:p>
          <a:p>
            <a:pPr lvl="1">
              <a:spcBef>
                <a:spcPct val="0"/>
              </a:spcBef>
              <a:defRPr/>
            </a:pPr>
            <a:r>
              <a:rPr lang="en-US" dirty="0" smtClean="0">
                <a:latin typeface="Tahoma" pitchFamily="34" charset="0"/>
                <a:cs typeface="Tahoma" pitchFamily="34" charset="0"/>
              </a:rPr>
              <a:t>Anna Kocharian, Invasive Diseases</a:t>
            </a:r>
          </a:p>
          <a:p>
            <a:pPr lvl="1">
              <a:spcBef>
                <a:spcPct val="0"/>
              </a:spcBef>
              <a:defRPr/>
            </a:pPr>
            <a:endParaRPr lang="en-US" dirty="0" smtClean="0">
              <a:latin typeface="Tahoma" pitchFamily="34" charset="0"/>
              <a:cs typeface="Tahoma" pitchFamily="34" charset="0"/>
            </a:endParaRPr>
          </a:p>
          <a:p>
            <a:pPr lvl="1">
              <a:spcBef>
                <a:spcPct val="0"/>
              </a:spcBef>
              <a:defRPr/>
            </a:pPr>
            <a:endParaRPr lang="en-US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None/>
              <a:defRPr/>
            </a:pPr>
            <a:endParaRPr lang="en-US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101</a:t>
            </a:fld>
            <a:endParaRPr lang="en-US" sz="1800" dirty="0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 smtClean="0"/>
              <a:t>Questions/ Comments?</a:t>
            </a:r>
            <a:endParaRPr lang="en-US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102</a:t>
            </a:fld>
            <a:endParaRPr lang="en-US" sz="1800" dirty="0"/>
          </a:p>
        </p:txBody>
      </p:sp>
      <p:pic>
        <p:nvPicPr>
          <p:cNvPr id="5" name="Picture 17" descr="Thank You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19425" y="2401887"/>
            <a:ext cx="3810000" cy="2962275"/>
          </a:xfr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284085"/>
            <a:ext cx="7877175" cy="870012"/>
          </a:xfrm>
        </p:spPr>
        <p:txBody>
          <a:bodyPr/>
          <a:lstStyle/>
          <a:p>
            <a:r>
              <a:rPr lang="en-US" sz="4400" dirty="0" smtClean="0"/>
              <a:t>Emerging Resistance 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515" y="1216240"/>
            <a:ext cx="8164286" cy="5053931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WHO Strategies to combat emerging antimicrobial resistance:</a:t>
            </a:r>
          </a:p>
          <a:p>
            <a:pPr lvl="1"/>
            <a:r>
              <a:rPr lang="en-US" dirty="0" smtClean="0"/>
              <a:t>Antimicrobial resistance surveillance</a:t>
            </a:r>
          </a:p>
          <a:p>
            <a:pPr lvl="1"/>
            <a:r>
              <a:rPr lang="en-US" dirty="0" smtClean="0"/>
              <a:t>Rational antimicrobial use and regulation</a:t>
            </a:r>
          </a:p>
          <a:p>
            <a:pPr lvl="1"/>
            <a:r>
              <a:rPr lang="en-US" dirty="0" smtClean="0"/>
              <a:t>Regulated antimicrobial usage in animal husbandry</a:t>
            </a:r>
          </a:p>
          <a:p>
            <a:pPr lvl="1"/>
            <a:r>
              <a:rPr lang="en-US" dirty="0" smtClean="0"/>
              <a:t>Effective infection control and prevention</a:t>
            </a:r>
          </a:p>
          <a:p>
            <a:pPr lvl="1"/>
            <a:r>
              <a:rPr lang="en-US" dirty="0" smtClean="0"/>
              <a:t>Fostering innovations in antimicrobial development</a:t>
            </a:r>
          </a:p>
          <a:p>
            <a:pPr lvl="1"/>
            <a:r>
              <a:rPr lang="en-US" dirty="0" smtClean="0"/>
              <a:t>Political involvement and commitment  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11</a:t>
            </a:fld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195943"/>
            <a:ext cx="7877175" cy="881743"/>
          </a:xfrm>
        </p:spPr>
        <p:txBody>
          <a:bodyPr/>
          <a:lstStyle/>
          <a:p>
            <a:r>
              <a:rPr lang="en-US" sz="4400" dirty="0" smtClean="0"/>
              <a:t>Burden of Antimicrobial Resistance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1371" y="1371600"/>
            <a:ext cx="8055429" cy="50292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Estimated costs of $18,588 to $29,069 per patient, hospital stays extended between 6.4 to 12.7 days, and an attributable mortality of 6.5% in infections caused by resistant organisms (</a:t>
            </a:r>
            <a:r>
              <a:rPr lang="fr-FR" dirty="0" smtClean="0">
                <a:solidFill>
                  <a:schemeClr val="tx1"/>
                </a:solidFill>
              </a:rPr>
              <a:t>Clin. Infect. Dis. 2009; 49:1175-84)</a:t>
            </a:r>
          </a:p>
          <a:p>
            <a:r>
              <a:rPr lang="fr-FR" dirty="0" smtClean="0">
                <a:solidFill>
                  <a:schemeClr val="tx1"/>
                </a:solidFill>
              </a:rPr>
              <a:t>$20 billion/ </a:t>
            </a:r>
            <a:r>
              <a:rPr lang="fr-FR" dirty="0" err="1" smtClean="0">
                <a:solidFill>
                  <a:schemeClr val="tx1"/>
                </a:solidFill>
              </a:rPr>
              <a:t>yr</a:t>
            </a:r>
            <a:r>
              <a:rPr lang="fr-FR" dirty="0" smtClean="0">
                <a:solidFill>
                  <a:schemeClr val="tx1"/>
                </a:solidFill>
              </a:rPr>
              <a:t> in </a:t>
            </a:r>
            <a:r>
              <a:rPr lang="fr-FR" dirty="0" err="1" smtClean="0">
                <a:solidFill>
                  <a:schemeClr val="tx1"/>
                </a:solidFill>
              </a:rPr>
              <a:t>excess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healthcare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costs</a:t>
            </a:r>
            <a:r>
              <a:rPr lang="fr-FR" dirty="0" smtClean="0">
                <a:solidFill>
                  <a:schemeClr val="tx1"/>
                </a:solidFill>
              </a:rPr>
              <a:t> and an </a:t>
            </a:r>
            <a:r>
              <a:rPr lang="fr-FR" dirty="0" err="1" smtClean="0">
                <a:solidFill>
                  <a:schemeClr val="tx1"/>
                </a:solidFill>
              </a:rPr>
              <a:t>additional</a:t>
            </a:r>
            <a:r>
              <a:rPr lang="fr-FR" dirty="0" smtClean="0">
                <a:solidFill>
                  <a:schemeClr val="tx1"/>
                </a:solidFill>
              </a:rPr>
              <a:t> 8 million </a:t>
            </a:r>
            <a:r>
              <a:rPr lang="fr-FR" dirty="0" err="1" smtClean="0">
                <a:solidFill>
                  <a:schemeClr val="tx1"/>
                </a:solidFill>
              </a:rPr>
              <a:t>days</a:t>
            </a:r>
            <a:r>
              <a:rPr lang="fr-FR" dirty="0" smtClean="0">
                <a:solidFill>
                  <a:schemeClr val="tx1"/>
                </a:solidFill>
              </a:rPr>
              <a:t> of </a:t>
            </a:r>
            <a:r>
              <a:rPr lang="fr-FR" dirty="0" err="1" smtClean="0">
                <a:solidFill>
                  <a:schemeClr val="tx1"/>
                </a:solidFill>
              </a:rPr>
              <a:t>hospitalization</a:t>
            </a:r>
            <a:r>
              <a:rPr lang="fr-FR" dirty="0" smtClean="0">
                <a:solidFill>
                  <a:schemeClr val="tx1"/>
                </a:solidFill>
              </a:rPr>
              <a:t> for </a:t>
            </a:r>
            <a:r>
              <a:rPr lang="fr-FR" dirty="0" err="1" smtClean="0">
                <a:solidFill>
                  <a:schemeClr val="tx1"/>
                </a:solidFill>
              </a:rPr>
              <a:t>those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infected</a:t>
            </a:r>
            <a:r>
              <a:rPr lang="fr-FR" dirty="0" smtClean="0">
                <a:solidFill>
                  <a:schemeClr val="tx1"/>
                </a:solidFill>
              </a:rPr>
              <a:t> by </a:t>
            </a:r>
            <a:r>
              <a:rPr lang="fr-FR" dirty="0" err="1" smtClean="0">
                <a:solidFill>
                  <a:schemeClr val="tx1"/>
                </a:solidFill>
              </a:rPr>
              <a:t>resistant</a:t>
            </a:r>
            <a:r>
              <a:rPr lang="fr-FR" dirty="0" smtClean="0">
                <a:solidFill>
                  <a:schemeClr val="tx1"/>
                </a:solidFill>
              </a:rPr>
              <a:t>  </a:t>
            </a:r>
            <a:r>
              <a:rPr lang="fr-FR" dirty="0" err="1" smtClean="0">
                <a:solidFill>
                  <a:schemeClr val="tx1"/>
                </a:solidFill>
              </a:rPr>
              <a:t>organisms</a:t>
            </a:r>
            <a:r>
              <a:rPr lang="fr-FR" dirty="0" smtClean="0">
                <a:solidFill>
                  <a:schemeClr val="tx1"/>
                </a:solidFill>
              </a:rPr>
              <a:t> (CDC)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315687"/>
            <a:ext cx="7877175" cy="827314"/>
          </a:xfrm>
        </p:spPr>
        <p:txBody>
          <a:bodyPr/>
          <a:lstStyle/>
          <a:p>
            <a:r>
              <a:rPr lang="en-US" sz="4400" dirty="0" smtClean="0"/>
              <a:t>Question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0229" y="1415142"/>
            <a:ext cx="7946571" cy="4757057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chemeClr val="tx1"/>
                </a:solidFill>
              </a:rPr>
              <a:t>Which of the following organisms is/are reportable to WI public health officials?</a:t>
            </a:r>
          </a:p>
          <a:p>
            <a:pPr>
              <a:buNone/>
            </a:pPr>
            <a:endParaRPr lang="en-US" sz="1800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dirty="0" smtClean="0">
                <a:solidFill>
                  <a:schemeClr val="tx1"/>
                </a:solidFill>
              </a:rPr>
              <a:t>VRE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>
                <a:solidFill>
                  <a:schemeClr val="tx1"/>
                </a:solidFill>
              </a:rPr>
              <a:t>VISA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>
                <a:solidFill>
                  <a:schemeClr val="tx1"/>
                </a:solidFill>
              </a:rPr>
              <a:t>VRSA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>
                <a:solidFill>
                  <a:schemeClr val="tx1"/>
                </a:solidFill>
              </a:rPr>
              <a:t>KPC-positive </a:t>
            </a:r>
            <a:r>
              <a:rPr lang="en-US" i="1" dirty="0" err="1" smtClean="0">
                <a:solidFill>
                  <a:schemeClr val="tx1"/>
                </a:solidFill>
              </a:rPr>
              <a:t>Enterobacteriaceae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dirty="0" smtClean="0">
                <a:solidFill>
                  <a:schemeClr val="tx1"/>
                </a:solidFill>
              </a:rPr>
              <a:t>Both B and C</a:t>
            </a:r>
          </a:p>
          <a:p>
            <a:pPr marL="514350" indent="-514350">
              <a:buNone/>
            </a:pPr>
            <a:endParaRPr lang="en-US" i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13</a:t>
            </a:fld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257453"/>
            <a:ext cx="7877175" cy="763480"/>
          </a:xfrm>
        </p:spPr>
        <p:txBody>
          <a:bodyPr/>
          <a:lstStyle/>
          <a:p>
            <a:r>
              <a:rPr lang="en-US" sz="4400" i="1" dirty="0" smtClean="0"/>
              <a:t>Staphylococcus </a:t>
            </a:r>
            <a:r>
              <a:rPr lang="en-US" sz="4400" i="1" dirty="0" err="1" smtClean="0"/>
              <a:t>aureus</a:t>
            </a:r>
            <a:endParaRPr lang="en-US" sz="44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514" y="1047565"/>
            <a:ext cx="8164286" cy="533548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VRSA</a:t>
            </a:r>
          </a:p>
          <a:p>
            <a:pPr lvl="1"/>
            <a:r>
              <a:rPr lang="en-US" dirty="0" smtClean="0"/>
              <a:t>All isolates to date have possessed </a:t>
            </a:r>
            <a:r>
              <a:rPr lang="en-US" i="1" dirty="0" err="1" smtClean="0"/>
              <a:t>van</a:t>
            </a:r>
            <a:r>
              <a:rPr lang="en-US" dirty="0" err="1" smtClean="0"/>
              <a:t>A</a:t>
            </a:r>
            <a:endParaRPr lang="en-US" dirty="0" smtClean="0"/>
          </a:p>
          <a:p>
            <a:pPr lvl="1"/>
            <a:r>
              <a:rPr lang="en-US" dirty="0" smtClean="0"/>
              <a:t>Thought to have been obtained from VRE via plasmid- or </a:t>
            </a:r>
            <a:r>
              <a:rPr lang="en-US" dirty="0" err="1" smtClean="0"/>
              <a:t>transposon</a:t>
            </a:r>
            <a:r>
              <a:rPr lang="en-US" dirty="0" smtClean="0"/>
              <a:t>-mediated DNA transfer </a:t>
            </a:r>
          </a:p>
          <a:p>
            <a:pPr lvl="1"/>
            <a:r>
              <a:rPr lang="en-US" dirty="0" smtClean="0"/>
              <a:t>When VRSA is suspected, CDC requests retention of all VRSA, MRSA and VRE isolates from that patient</a:t>
            </a:r>
          </a:p>
          <a:p>
            <a:pPr lvl="1"/>
            <a:r>
              <a:rPr lang="en-US" dirty="0" smtClean="0"/>
              <a:t>WDPH and WSLH request submission of all VRSA to WSLH for confirmation (by E Test) and forwarding to CDC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14</a:t>
            </a:fld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884" y="124288"/>
            <a:ext cx="8088930" cy="976543"/>
          </a:xfrm>
        </p:spPr>
        <p:txBody>
          <a:bodyPr/>
          <a:lstStyle/>
          <a:p>
            <a:r>
              <a:rPr lang="en-US" sz="4400" dirty="0" smtClean="0"/>
              <a:t>VRSA- U.S. Historical Cases</a:t>
            </a:r>
            <a:endParaRPr lang="en-US" sz="44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</p:nvPr>
        </p:nvGraphicFramePr>
        <p:xfrm>
          <a:off x="381738" y="1029808"/>
          <a:ext cx="8380519" cy="5108421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1197217"/>
                <a:gridCol w="1197217"/>
                <a:gridCol w="1197217"/>
                <a:gridCol w="1197217"/>
                <a:gridCol w="1197217"/>
                <a:gridCol w="1197217"/>
                <a:gridCol w="1197217"/>
              </a:tblGrid>
              <a:tr h="33437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Case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State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Year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Age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Source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Diagnosis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Underlying Conditions </a:t>
                      </a:r>
                    </a:p>
                  </a:txBody>
                  <a:tcPr marL="0" marR="0" marT="0" marB="0" anchor="ctr"/>
                </a:tc>
              </a:tr>
              <a:tr h="344648"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MI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2002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40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Plantar ulcers and </a:t>
                      </a:r>
                      <a:br>
                        <a:rPr lang="en-US" sz="1000"/>
                      </a:br>
                      <a:r>
                        <a:rPr lang="en-US" sz="1000"/>
                        <a:t>Catheter tip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Plantar soft tissue infection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Diabetes, dialysis </a:t>
                      </a:r>
                    </a:p>
                  </a:txBody>
                  <a:tcPr marL="0" marR="0" marT="0" marB="0" anchor="ctr"/>
                </a:tc>
              </a:tr>
              <a:tr h="167189"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PA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2002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70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Plantar ulcer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Osteomyelitis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Obesity </a:t>
                      </a:r>
                    </a:p>
                  </a:txBody>
                  <a:tcPr marL="0" marR="0" marT="0" marB="0" anchor="ctr"/>
                </a:tc>
              </a:tr>
              <a:tr h="501568"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NY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2004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63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Urine from a nephrostomy tube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No infection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Multiple sclerosis, Diabetes, kidney stones </a:t>
                      </a:r>
                    </a:p>
                  </a:txBody>
                  <a:tcPr marL="0" marR="0" marT="0" marB="0" anchor="ctr"/>
                </a:tc>
              </a:tr>
              <a:tr h="334378"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MI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2005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78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Toe wound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Gangrene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Diabetes, vascular disease </a:t>
                      </a:r>
                    </a:p>
                  </a:txBody>
                  <a:tcPr marL="0" marR="0" marT="0" marB="0" anchor="ctr"/>
                </a:tc>
              </a:tr>
              <a:tr h="349941"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MI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2005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58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Surgical site wound after panniculectomy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Surgical site infection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Obesity </a:t>
                      </a:r>
                    </a:p>
                  </a:txBody>
                  <a:tcPr marL="0" marR="0" marT="0" marB="0" anchor="ctr"/>
                </a:tc>
              </a:tr>
              <a:tr h="229766"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MI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2005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48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Plantar ulcer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Osteomyelitis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MVA, chronic ulcers </a:t>
                      </a:r>
                    </a:p>
                  </a:txBody>
                  <a:tcPr marL="0" marR="0" marT="0" marB="0" anchor="ctr"/>
                </a:tc>
              </a:tr>
              <a:tr h="34464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MI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2006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43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Triceps wound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Necrotizing fasciitis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Diabetes, dialysis, chronic ulcers </a:t>
                      </a:r>
                    </a:p>
                  </a:txBody>
                  <a:tcPr marL="0" marR="0" marT="0" marB="0" anchor="ctr"/>
                </a:tc>
              </a:tr>
              <a:tr h="344648"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MI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2007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48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Toe wound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Osteomyelitis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Diabetes, obesity, chronic ulcers </a:t>
                      </a:r>
                    </a:p>
                  </a:txBody>
                  <a:tcPr marL="0" marR="0" marT="0" marB="0" anchor="ctr"/>
                </a:tc>
              </a:tr>
              <a:tr h="349941"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MI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2007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54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Surgical site wound after foot amputation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Osteomyelitis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Diabetes, hepatic encephalopathy </a:t>
                      </a:r>
                    </a:p>
                  </a:txBody>
                  <a:tcPr marL="0" marR="0" marT="0" marB="0" anchor="ctr"/>
                </a:tc>
              </a:tr>
              <a:tr h="501568"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10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MI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2009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53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Plantar foot wound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Plantar soft tissue infection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Diabetes, obesity, lupus, rheumatoid arthritis </a:t>
                      </a:r>
                    </a:p>
                  </a:txBody>
                  <a:tcPr marL="0" marR="0" marT="0" marB="0" anchor="ctr"/>
                </a:tc>
              </a:tr>
              <a:tr h="501568"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11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DE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2010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64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Wound drainage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Prosthetic joint infection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Diabetes, end-stage renal disease, dialysis </a:t>
                      </a:r>
                    </a:p>
                  </a:txBody>
                  <a:tcPr marL="0" marR="0" marT="0" marB="0" anchor="ctr"/>
                </a:tc>
              </a:tr>
              <a:tr h="804180"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DE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2010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83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Vaginal swab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Vaginal discharge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Chronic recurrent C. </a:t>
                      </a:r>
                      <a:r>
                        <a:rPr lang="en-US" sz="1000" dirty="0" err="1"/>
                        <a:t>difficile</a:t>
                      </a:r>
                      <a:r>
                        <a:rPr lang="en-US" sz="1000" dirty="0"/>
                        <a:t> infection, chronic UTIs, </a:t>
                      </a:r>
                      <a:r>
                        <a:rPr lang="en-US" sz="1000" dirty="0" err="1"/>
                        <a:t>vesicoenteric</a:t>
                      </a:r>
                      <a:r>
                        <a:rPr lang="en-US" sz="1000" dirty="0"/>
                        <a:t> fistula 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2761" y="6116715"/>
            <a:ext cx="8234039" cy="221941"/>
          </a:xfrm>
        </p:spPr>
        <p:txBody>
          <a:bodyPr/>
          <a:lstStyle/>
          <a:p>
            <a:pPr>
              <a:buNone/>
            </a:pPr>
            <a:r>
              <a:rPr lang="en-US" sz="1600" dirty="0" smtClean="0">
                <a:solidFill>
                  <a:schemeClr val="tx1"/>
                </a:solidFill>
              </a:rPr>
              <a:t>http://www.cdc.gov/HAI/settings/lab/vrsa_lab_search_containment.html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15</a:t>
            </a:fld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257453"/>
            <a:ext cx="7877175" cy="763480"/>
          </a:xfrm>
        </p:spPr>
        <p:txBody>
          <a:bodyPr/>
          <a:lstStyle/>
          <a:p>
            <a:r>
              <a:rPr lang="en-US" sz="4400" i="1" dirty="0" smtClean="0"/>
              <a:t>Staphylococcus </a:t>
            </a:r>
            <a:r>
              <a:rPr lang="en-US" sz="4400" i="1" dirty="0" err="1" smtClean="0"/>
              <a:t>aureus</a:t>
            </a:r>
            <a:endParaRPr lang="en-US" sz="44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617" y="1047565"/>
            <a:ext cx="8451542" cy="533548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VISA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NOT</a:t>
            </a:r>
            <a:r>
              <a:rPr lang="en-US" dirty="0" smtClean="0"/>
              <a:t> detected by disk diffusion; non-automated MIC methods such as E Test, Agar Dilution and Broth </a:t>
            </a:r>
            <a:r>
              <a:rPr lang="en-US" dirty="0" err="1" smtClean="0"/>
              <a:t>Microdilution</a:t>
            </a:r>
            <a:r>
              <a:rPr lang="en-US" dirty="0" smtClean="0"/>
              <a:t> are best (CDC)</a:t>
            </a:r>
          </a:p>
          <a:p>
            <a:pPr lvl="1"/>
            <a:r>
              <a:rPr lang="en-US" dirty="0" err="1" smtClean="0">
                <a:solidFill>
                  <a:schemeClr val="tx1"/>
                </a:solidFill>
              </a:rPr>
              <a:t>Vanco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/>
              <a:t>S</a:t>
            </a:r>
            <a:r>
              <a:rPr lang="en-US" dirty="0" smtClean="0">
                <a:solidFill>
                  <a:schemeClr val="tx1"/>
                </a:solidFill>
              </a:rPr>
              <a:t>creen </a:t>
            </a:r>
            <a:r>
              <a:rPr lang="en-US" dirty="0" smtClean="0"/>
              <a:t>A</a:t>
            </a:r>
            <a:r>
              <a:rPr lang="en-US" dirty="0" smtClean="0">
                <a:solidFill>
                  <a:schemeClr val="tx1"/>
                </a:solidFill>
              </a:rPr>
              <a:t>gar Test adequate for MIC= 8mcg/ml; more data needed to assess ability to adequately detect isolates with MIC= 4 mcg/ml</a:t>
            </a:r>
            <a:endParaRPr lang="en-US" dirty="0" smtClean="0"/>
          </a:p>
          <a:p>
            <a:pPr lvl="1"/>
            <a:r>
              <a:rPr lang="en-US" dirty="0" smtClean="0"/>
              <a:t>WDPH and WSLH request submission of </a:t>
            </a:r>
            <a:r>
              <a:rPr lang="en-US" smtClean="0"/>
              <a:t>all VISA </a:t>
            </a:r>
            <a:r>
              <a:rPr lang="en-US" dirty="0" smtClean="0"/>
              <a:t>to WSLH for confirmation (by E Test) and forwarding to CDC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16</a:t>
            </a:fld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0"/>
            <a:ext cx="7877175" cy="957943"/>
          </a:xfrm>
        </p:spPr>
        <p:txBody>
          <a:bodyPr/>
          <a:lstStyle/>
          <a:p>
            <a:r>
              <a:rPr lang="en-US" sz="4400" dirty="0" smtClean="0"/>
              <a:t>CDC VISA/VRSA Algorithm</a:t>
            </a:r>
            <a:endParaRPr lang="en-US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17</a:t>
            </a:fld>
            <a:endParaRPr lang="en-US" sz="1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9192" y="892630"/>
            <a:ext cx="7865616" cy="5463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141514"/>
            <a:ext cx="7877175" cy="1099457"/>
          </a:xfrm>
        </p:spPr>
        <p:txBody>
          <a:bodyPr/>
          <a:lstStyle/>
          <a:p>
            <a:r>
              <a:rPr lang="en-US" sz="4400" i="1" dirty="0" smtClean="0"/>
              <a:t>Staphylococcus </a:t>
            </a:r>
            <a:r>
              <a:rPr lang="en-US" sz="4400" i="1" dirty="0" err="1" smtClean="0"/>
              <a:t>aureus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057" y="1230086"/>
            <a:ext cx="8120743" cy="50292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MRSA</a:t>
            </a:r>
          </a:p>
          <a:p>
            <a:pPr lvl="1"/>
            <a:r>
              <a:rPr lang="en-US" dirty="0" smtClean="0"/>
              <a:t>Responsible for &gt;90,000 invasive infections each year in the U.S. (JAMA. 2007 Oct 17;298(15):1763-71)</a:t>
            </a:r>
          </a:p>
          <a:p>
            <a:pPr lvl="1"/>
            <a:r>
              <a:rPr lang="en-US" dirty="0" smtClean="0"/>
              <a:t>Almost 19,000 fatal infections in the U.S., 369,000 total hospitalizations and costs the healthcare system billions of dollars each year (“Superbug: The Fatal Menace of MRSA”, 2011, </a:t>
            </a:r>
            <a:r>
              <a:rPr lang="en-US" dirty="0" err="1" smtClean="0"/>
              <a:t>Maryn</a:t>
            </a:r>
            <a:r>
              <a:rPr lang="en-US" dirty="0" smtClean="0"/>
              <a:t> McKenna)</a:t>
            </a:r>
          </a:p>
          <a:p>
            <a:pPr lvl="1"/>
            <a:r>
              <a:rPr lang="en-US" dirty="0" smtClean="0"/>
              <a:t>Hospital-acquired (HA-MRSA) or Community-acquired (CA-MRSA)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18</a:t>
            </a:fld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55638" y="239486"/>
            <a:ext cx="7877175" cy="936171"/>
          </a:xfrm>
        </p:spPr>
        <p:txBody>
          <a:bodyPr/>
          <a:lstStyle/>
          <a:p>
            <a:r>
              <a:rPr lang="en-US" sz="4400" i="1" dirty="0" smtClean="0"/>
              <a:t>Staphylococcus </a:t>
            </a:r>
            <a:r>
              <a:rPr lang="en-US" sz="4400" i="1" dirty="0" err="1" smtClean="0"/>
              <a:t>aureus</a:t>
            </a:r>
            <a:endParaRPr lang="en-US" sz="44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76943" y="1393371"/>
            <a:ext cx="8109857" cy="4566104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HA-MRSA</a:t>
            </a:r>
          </a:p>
          <a:p>
            <a:pPr lvl="1"/>
            <a:r>
              <a:rPr lang="en-US" dirty="0" smtClean="0"/>
              <a:t>USA100 most commonly seen among isolates PFGE-</a:t>
            </a:r>
            <a:r>
              <a:rPr lang="en-US" dirty="0" err="1" smtClean="0"/>
              <a:t>subtyped</a:t>
            </a:r>
            <a:r>
              <a:rPr lang="en-US" dirty="0" smtClean="0"/>
              <a:t> at WSLH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USA500 a distant second most common PFT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CA-MRSA</a:t>
            </a:r>
          </a:p>
          <a:p>
            <a:pPr lvl="1"/>
            <a:r>
              <a:rPr lang="en-US" dirty="0" smtClean="0"/>
              <a:t>USA300 predominates among CA-MRSA isolates PFGE-</a:t>
            </a:r>
            <a:r>
              <a:rPr lang="en-US" dirty="0" err="1" smtClean="0"/>
              <a:t>subtyped</a:t>
            </a:r>
            <a:r>
              <a:rPr lang="en-US" dirty="0" smtClean="0"/>
              <a:t> at WSLH and Marshfield Clinic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USA400 </a:t>
            </a:r>
            <a:r>
              <a:rPr lang="en-US" dirty="0" smtClean="0"/>
              <a:t>a distant second most common PFT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341A54-7149-4169-B90D-9EEEFF7309DB}" type="slidenum">
              <a:rPr lang="en-US" sz="1800" smtClean="0"/>
              <a:pPr>
                <a:defRPr/>
              </a:pPr>
              <a:t>19</a:t>
            </a:fld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1"/>
          <p:cNvSpPr>
            <a:spLocks noGrp="1" noChangeArrowheads="1"/>
          </p:cNvSpPr>
          <p:nvPr>
            <p:ph type="ctrTitle"/>
          </p:nvPr>
        </p:nvSpPr>
        <p:spPr>
          <a:xfrm>
            <a:off x="1864312" y="248575"/>
            <a:ext cx="6897948" cy="2308193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FF0000"/>
                </a:solidFill>
              </a:rPr>
              <a:t>WSLH AST Surveillance Projects and Detection of Emerging Resistance Patterns in the Public Health Laboratory</a:t>
            </a:r>
          </a:p>
        </p:txBody>
      </p:sp>
      <p:sp>
        <p:nvSpPr>
          <p:cNvPr id="4100" name="Rectangle 92"/>
          <p:cNvSpPr>
            <a:spLocks noGrp="1" noChangeArrowheads="1"/>
          </p:cNvSpPr>
          <p:nvPr>
            <p:ph type="subTitle" idx="1"/>
          </p:nvPr>
        </p:nvSpPr>
        <p:spPr>
          <a:xfrm>
            <a:off x="1811045" y="2814221"/>
            <a:ext cx="7332955" cy="2956264"/>
          </a:xfrm>
        </p:spPr>
        <p:txBody>
          <a:bodyPr/>
          <a:lstStyle/>
          <a:p>
            <a:pPr eaLnBrk="1" hangingPunct="1"/>
            <a:r>
              <a:rPr lang="en-US" sz="2400" b="1" dirty="0" smtClean="0"/>
              <a:t>Tim Monson, M.S.</a:t>
            </a:r>
          </a:p>
          <a:p>
            <a:pPr eaLnBrk="1" hangingPunct="1"/>
            <a:r>
              <a:rPr lang="en-US" sz="2400" b="1" dirty="0" smtClean="0"/>
              <a:t>Dave Warshauer, Ph.D.</a:t>
            </a:r>
          </a:p>
          <a:p>
            <a:pPr eaLnBrk="1" hangingPunct="1"/>
            <a:r>
              <a:rPr lang="en-US" sz="2400" b="1" dirty="0" smtClean="0"/>
              <a:t>Wisconsin State Laboratory of Hygiene</a:t>
            </a:r>
          </a:p>
          <a:p>
            <a:pPr eaLnBrk="1" hangingPunct="1"/>
            <a:endParaRPr lang="en-US" sz="1200" b="1" dirty="0" smtClean="0">
              <a:solidFill>
                <a:schemeClr val="tx1"/>
              </a:solidFill>
            </a:endParaRPr>
          </a:p>
          <a:p>
            <a:pPr eaLnBrk="1" hangingPunct="1"/>
            <a:r>
              <a:rPr lang="en-US" sz="2400" b="1" dirty="0" smtClean="0">
                <a:solidFill>
                  <a:schemeClr val="tx1"/>
                </a:solidFill>
              </a:rPr>
              <a:t>Challenges in Antimicrobial Susceptibility Testing Conference- 2012</a:t>
            </a:r>
          </a:p>
          <a:p>
            <a:pPr eaLnBrk="1" hangingPunct="1"/>
            <a:r>
              <a:rPr lang="en-US" sz="2400" b="1" dirty="0" smtClean="0">
                <a:solidFill>
                  <a:schemeClr val="tx1"/>
                </a:solidFill>
              </a:rPr>
              <a:t>May 10,2012  Lake Delton, WI</a:t>
            </a:r>
          </a:p>
          <a:p>
            <a:pPr eaLnBrk="1" hangingPunct="1"/>
            <a:endParaRPr lang="en-US" sz="2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1722" y="6365288"/>
            <a:ext cx="2148396" cy="381741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z="18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12</a:t>
            </a:r>
            <a:endParaRPr lang="en-US" sz="18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71010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479394" y="141514"/>
            <a:ext cx="8202968" cy="1589314"/>
          </a:xfrm>
        </p:spPr>
        <p:txBody>
          <a:bodyPr/>
          <a:lstStyle/>
          <a:p>
            <a:r>
              <a:rPr lang="en-US" sz="4400" dirty="0"/>
              <a:t>USA 300 MRSA </a:t>
            </a:r>
            <a:r>
              <a:rPr lang="en-US" sz="4400" dirty="0" err="1" smtClean="0"/>
              <a:t>Antibiogram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1800" b="0" dirty="0" smtClean="0">
                <a:solidFill>
                  <a:schemeClr val="tx1"/>
                </a:solidFill>
              </a:rPr>
              <a:t>2010-2011 WSLH and Marshfield Clinic Data- WDPH HAI Program</a:t>
            </a:r>
            <a:endParaRPr lang="en-US" sz="1800" b="0" dirty="0"/>
          </a:p>
        </p:txBody>
      </p:sp>
      <p:graphicFrame>
        <p:nvGraphicFramePr>
          <p:cNvPr id="171097" name="Group 89"/>
          <p:cNvGraphicFramePr>
            <a:graphicFrameLocks noGrp="1"/>
          </p:cNvGraphicFramePr>
          <p:nvPr/>
        </p:nvGraphicFramePr>
        <p:xfrm>
          <a:off x="838200" y="1861457"/>
          <a:ext cx="7924800" cy="4419602"/>
        </p:xfrm>
        <a:graphic>
          <a:graphicData uri="http://schemas.openxmlformats.org/drawingml/2006/table">
            <a:tbl>
              <a:tblPr/>
              <a:tblGrid>
                <a:gridCol w="2641600"/>
                <a:gridCol w="2641600"/>
                <a:gridCol w="2641600"/>
              </a:tblGrid>
              <a:tr h="662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23466"/>
                          </a:solidFill>
                          <a:effectLst/>
                          <a:latin typeface="Garamond" pitchFamily="18" charset="0"/>
                        </a:rPr>
                        <a:t>Agent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23466"/>
                          </a:solidFill>
                          <a:effectLst/>
                          <a:latin typeface="Garamond" pitchFamily="18" charset="0"/>
                        </a:rPr>
                        <a:t>Number (%)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23466"/>
                          </a:solidFill>
                          <a:effectLst/>
                          <a:latin typeface="Garamond" pitchFamily="18" charset="0"/>
                        </a:rPr>
                        <a:t>Susceptible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23466"/>
                          </a:solidFill>
                          <a:effectLst/>
                          <a:latin typeface="Garamond" pitchFamily="18" charset="0"/>
                        </a:rPr>
                        <a:t>95% Confidence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23466"/>
                          </a:solidFill>
                          <a:effectLst/>
                          <a:latin typeface="Garamond" pitchFamily="18" charset="0"/>
                        </a:rPr>
                        <a:t>Interval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54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23466"/>
                          </a:solidFill>
                          <a:effectLst/>
                          <a:latin typeface="Garamond" pitchFamily="18" charset="0"/>
                        </a:rPr>
                        <a:t>Clindamycin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23466"/>
                        </a:solidFill>
                        <a:effectLst/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23466"/>
                          </a:solidFill>
                          <a:effectLst/>
                          <a:latin typeface="Garamond" pitchFamily="18" charset="0"/>
                        </a:rPr>
                        <a:t>140 (95%) of 147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23466"/>
                          </a:solidFill>
                          <a:effectLst/>
                          <a:latin typeface="Garamond" pitchFamily="18" charset="0"/>
                        </a:rPr>
                        <a:t>90-98%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1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23466"/>
                          </a:solidFill>
                          <a:effectLst/>
                          <a:latin typeface="Garamond" pitchFamily="18" charset="0"/>
                        </a:rPr>
                        <a:t>Erythromycin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23466"/>
                          </a:solidFill>
                          <a:effectLst/>
                          <a:latin typeface="Garamond" pitchFamily="18" charset="0"/>
                        </a:rPr>
                        <a:t>8 (5%) of 151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23466"/>
                          </a:solidFill>
                          <a:effectLst/>
                          <a:latin typeface="Garamond" pitchFamily="18" charset="0"/>
                        </a:rPr>
                        <a:t>2-10%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5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23466"/>
                          </a:solidFill>
                          <a:effectLst/>
                          <a:latin typeface="Garamond" pitchFamily="18" charset="0"/>
                        </a:rPr>
                        <a:t>Tetracycline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23466"/>
                          </a:solidFill>
                          <a:effectLst/>
                          <a:latin typeface="Garamond" pitchFamily="18" charset="0"/>
                        </a:rPr>
                        <a:t>146 (99%) of 147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23466"/>
                          </a:solidFill>
                          <a:effectLst/>
                          <a:latin typeface="Garamond" pitchFamily="18" charset="0"/>
                        </a:rPr>
                        <a:t>92-100%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1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23466"/>
                          </a:solidFill>
                          <a:effectLst/>
                          <a:latin typeface="Garamond" pitchFamily="18" charset="0"/>
                        </a:rPr>
                        <a:t>TMP/SMX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23466"/>
                          </a:solidFill>
                          <a:effectLst/>
                          <a:latin typeface="Garamond" pitchFamily="18" charset="0"/>
                        </a:rPr>
                        <a:t>150 (99%) of 151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23466"/>
                          </a:solidFill>
                          <a:effectLst/>
                          <a:latin typeface="Garamond" pitchFamily="18" charset="0"/>
                        </a:rPr>
                        <a:t>96-100%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54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23466"/>
                          </a:solidFill>
                          <a:effectLst/>
                          <a:latin typeface="Garamond" pitchFamily="18" charset="0"/>
                        </a:rPr>
                        <a:t>Rifampin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23466"/>
                          </a:solidFill>
                          <a:effectLst/>
                          <a:latin typeface="Garamond" pitchFamily="18" charset="0"/>
                        </a:rPr>
                        <a:t>151 (100%) of 151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23466"/>
                          </a:solidFill>
                          <a:effectLst/>
                          <a:latin typeface="Garamond" pitchFamily="18" charset="0"/>
                        </a:rPr>
                        <a:t>97-100%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1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23466"/>
                          </a:solidFill>
                          <a:effectLst/>
                          <a:latin typeface="Garamond" pitchFamily="18" charset="0"/>
                        </a:rPr>
                        <a:t>Vancomycin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23466"/>
                          </a:solidFill>
                          <a:effectLst/>
                          <a:latin typeface="Garamond" pitchFamily="18" charset="0"/>
                        </a:rPr>
                        <a:t>151 (100%) of 151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23466"/>
                          </a:solidFill>
                          <a:effectLst/>
                          <a:latin typeface="Garamond" pitchFamily="18" charset="0"/>
                        </a:rPr>
                        <a:t>97-100%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213065"/>
            <a:ext cx="7877175" cy="1083076"/>
          </a:xfrm>
        </p:spPr>
        <p:txBody>
          <a:bodyPr/>
          <a:lstStyle/>
          <a:p>
            <a:r>
              <a:rPr lang="en-US" sz="4400" i="1" dirty="0" smtClean="0"/>
              <a:t>Staphylococcus </a:t>
            </a:r>
            <a:r>
              <a:rPr lang="en-US" sz="4400" i="1" dirty="0" err="1" smtClean="0"/>
              <a:t>aureus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659" y="1340528"/>
            <a:ext cx="8528133" cy="4882719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WSLH MRSA Studies</a:t>
            </a:r>
          </a:p>
          <a:p>
            <a:pPr lvl="1"/>
            <a:r>
              <a:rPr lang="en-US" dirty="0" err="1" smtClean="0"/>
              <a:t>Cefoxitin</a:t>
            </a:r>
            <a:r>
              <a:rPr lang="en-US" dirty="0" smtClean="0"/>
              <a:t> screen superior to </a:t>
            </a:r>
            <a:r>
              <a:rPr lang="en-US" dirty="0" err="1" smtClean="0"/>
              <a:t>Oxacillin</a:t>
            </a:r>
            <a:r>
              <a:rPr lang="en-US" dirty="0" smtClean="0"/>
              <a:t> screen-ease of reading and higher sensitivity (JCM, 2009, p. 217–219 Vol. 47, No. 1)</a:t>
            </a:r>
          </a:p>
          <a:p>
            <a:pPr lvl="1"/>
            <a:r>
              <a:rPr lang="en-US" dirty="0" smtClean="0"/>
              <a:t>D Test (</a:t>
            </a:r>
            <a:r>
              <a:rPr lang="en-US" dirty="0" err="1" smtClean="0"/>
              <a:t>Clindamycin</a:t>
            </a:r>
            <a:r>
              <a:rPr lang="en-US" dirty="0" smtClean="0"/>
              <a:t> Disk Induction Test) used on isolates that test resistant to </a:t>
            </a:r>
            <a:r>
              <a:rPr lang="en-US" dirty="0" err="1" smtClean="0"/>
              <a:t>Erythomycin</a:t>
            </a:r>
            <a:r>
              <a:rPr lang="en-US" dirty="0" smtClean="0"/>
              <a:t> but susceptible to </a:t>
            </a:r>
            <a:r>
              <a:rPr lang="en-US" dirty="0" err="1" smtClean="0"/>
              <a:t>Clindamycin</a:t>
            </a:r>
            <a:r>
              <a:rPr lang="en-US" dirty="0" smtClean="0"/>
              <a:t>; detects inducible R</a:t>
            </a:r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21</a:t>
            </a:fld>
            <a:endParaRPr lang="en-US" sz="1800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7363885" y="287045"/>
          <a:ext cx="1614927" cy="16546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r:id="rId3" imgW="10685714" imgH="10247619" progId="">
                  <p:embed/>
                </p:oleObj>
              </mc:Choice>
              <mc:Fallback>
                <p:oleObj r:id="rId3" imgW="10685714" imgH="10247619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63885" y="287045"/>
                        <a:ext cx="1614927" cy="165462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52256" y="4758185"/>
          <a:ext cx="7608164" cy="147828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988599"/>
                <a:gridCol w="1815483"/>
                <a:gridCol w="1902041"/>
                <a:gridCol w="1902041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Mechanism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Determinant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Erythro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Clinda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Efflux Pump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msrA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Ribosome Altered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erm</a:t>
                      </a:r>
                      <a:endParaRPr lang="en-US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S*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Ribosome Altered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erm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 (constitutive)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2"/>
          <p:cNvSpPr>
            <a:spLocks noGrp="1"/>
          </p:cNvSpPr>
          <p:nvPr>
            <p:ph type="title"/>
          </p:nvPr>
        </p:nvSpPr>
        <p:spPr>
          <a:xfrm>
            <a:off x="655638" y="125128"/>
            <a:ext cx="7877175" cy="2011680"/>
          </a:xfrm>
        </p:spPr>
        <p:txBody>
          <a:bodyPr/>
          <a:lstStyle/>
          <a:p>
            <a:r>
              <a:rPr lang="en-US" sz="4400" dirty="0" smtClean="0"/>
              <a:t>Does your laboratory perform AST on </a:t>
            </a:r>
            <a:r>
              <a:rPr lang="en-US" sz="4400" i="1" dirty="0" smtClean="0"/>
              <a:t>S. </a:t>
            </a:r>
            <a:r>
              <a:rPr lang="en-US" sz="4400" i="1" dirty="0" err="1" smtClean="0"/>
              <a:t>pneumoniae</a:t>
            </a:r>
            <a:r>
              <a:rPr lang="en-US" sz="4400" dirty="0" smtClean="0"/>
              <a:t> isolates?</a:t>
            </a:r>
          </a:p>
        </p:txBody>
      </p:sp>
      <p:sp>
        <p:nvSpPr>
          <p:cNvPr id="14339" name="Content Placeholder 3"/>
          <p:cNvSpPr>
            <a:spLocks noGrp="1"/>
          </p:cNvSpPr>
          <p:nvPr>
            <p:ph idx="1"/>
          </p:nvPr>
        </p:nvSpPr>
        <p:spPr>
          <a:xfrm>
            <a:off x="1162050" y="2444817"/>
            <a:ext cx="7524750" cy="3514658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A.  YES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B.  NO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C.  NO, SEND TO REFERENCE LAB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D.  DON’T HAVE A CLUE</a:t>
            </a:r>
          </a:p>
        </p:txBody>
      </p:sp>
      <p:sp>
        <p:nvSpPr>
          <p:cNvPr id="14340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24C603B1-FB1F-4708-9D3B-DFE2DD06AE92}" type="slidenum">
              <a:rPr lang="en-US" sz="1800" smtClean="0"/>
              <a:pPr/>
              <a:t>22</a:t>
            </a:fld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655638" y="144378"/>
            <a:ext cx="7877175" cy="1453415"/>
          </a:xfrm>
        </p:spPr>
        <p:txBody>
          <a:bodyPr/>
          <a:lstStyle/>
          <a:p>
            <a:r>
              <a:rPr lang="en-US" sz="4400" dirty="0" smtClean="0"/>
              <a:t>DOES YOUR LABORATORY PERFORM…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A. DISK DIFFUSION ONLY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B. DISK DIFFUSION PLUS E-TEST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C. ETEST ONLY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D. AUTOMATED SYSTEM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E. AUTOMATED SYSTEM PLUS       	ETEST OR DISK DIFFUSION</a:t>
            </a: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1F8E80B-AB49-4B12-B985-13FC44E7B07E}" type="slidenum">
              <a:rPr lang="en-US" sz="1800" smtClean="0"/>
              <a:pPr/>
              <a:t>23</a:t>
            </a:fld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6F25638-7648-402C-B75F-82ED27F6B4AB}" type="slidenum">
              <a:rPr lang="en-US" sz="1800" smtClean="0"/>
              <a:pPr/>
              <a:t>24</a:t>
            </a:fld>
            <a:endParaRPr lang="en-US" sz="1800" dirty="0" smtClean="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163630" y="125128"/>
            <a:ext cx="8653112" cy="1482291"/>
          </a:xfrm>
        </p:spPr>
        <p:txBody>
          <a:bodyPr/>
          <a:lstStyle/>
          <a:p>
            <a:pPr eaLnBrk="1" hangingPunct="1"/>
            <a:r>
              <a:rPr lang="en-US" sz="4000" i="1" dirty="0" smtClean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Streptococcus </a:t>
            </a:r>
            <a:r>
              <a:rPr lang="en-US" sz="4000" i="1" dirty="0" err="1" smtClean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pneumoniae</a:t>
            </a:r>
            <a:r>
              <a:rPr lang="en-US" sz="4000" dirty="0" smtClean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en-US" sz="4000" dirty="0" smtClean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</a:br>
            <a:r>
              <a:rPr lang="en-US" sz="4000" dirty="0" smtClean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Suggested Antimicrobials to Test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Group A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200" dirty="0" smtClean="0">
                <a:latin typeface="Tahoma" pitchFamily="34" charset="0"/>
                <a:cs typeface="Tahoma" pitchFamily="34" charset="0"/>
              </a:rPr>
              <a:t>Penicillin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200" dirty="0" smtClean="0">
                <a:latin typeface="Tahoma" pitchFamily="34" charset="0"/>
                <a:cs typeface="Tahoma" pitchFamily="34" charset="0"/>
              </a:rPr>
              <a:t>Erythromycin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200" dirty="0" err="1" smtClean="0">
                <a:latin typeface="Tahoma" pitchFamily="34" charset="0"/>
                <a:cs typeface="Tahoma" pitchFamily="34" charset="0"/>
              </a:rPr>
              <a:t>Trimeth</a:t>
            </a:r>
            <a:r>
              <a:rPr lang="en-US" sz="2200" dirty="0" smtClean="0">
                <a:latin typeface="Tahoma" pitchFamily="34" charset="0"/>
                <a:cs typeface="Tahoma" pitchFamily="34" charset="0"/>
              </a:rPr>
              <a:t>/sulfa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Group B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200" dirty="0" err="1" smtClean="0">
                <a:latin typeface="Tahoma" pitchFamily="34" charset="0"/>
                <a:cs typeface="Tahoma" pitchFamily="34" charset="0"/>
              </a:rPr>
              <a:t>Cefotaxime</a:t>
            </a:r>
            <a:endParaRPr lang="en-US" sz="2200" dirty="0" smtClean="0">
              <a:latin typeface="Tahoma" pitchFamily="34" charset="0"/>
              <a:cs typeface="Tahoma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200" dirty="0" err="1" smtClean="0">
                <a:latin typeface="Tahoma" pitchFamily="34" charset="0"/>
                <a:cs typeface="Tahoma" pitchFamily="34" charset="0"/>
              </a:rPr>
              <a:t>Ceftriaxone</a:t>
            </a:r>
            <a:endParaRPr lang="en-US" sz="2200" dirty="0" smtClean="0">
              <a:latin typeface="Tahoma" pitchFamily="34" charset="0"/>
              <a:cs typeface="Tahoma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200" dirty="0" err="1" smtClean="0">
                <a:latin typeface="Tahoma" pitchFamily="34" charset="0"/>
                <a:cs typeface="Tahoma" pitchFamily="34" charset="0"/>
              </a:rPr>
              <a:t>Clindamycin</a:t>
            </a:r>
            <a:endParaRPr lang="en-US" sz="2200" dirty="0" smtClean="0">
              <a:latin typeface="Tahoma" pitchFamily="34" charset="0"/>
              <a:cs typeface="Tahoma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200" dirty="0" err="1" smtClean="0">
                <a:latin typeface="Tahoma" pitchFamily="34" charset="0"/>
                <a:cs typeface="Tahoma" pitchFamily="34" charset="0"/>
              </a:rPr>
              <a:t>Levofloxacin</a:t>
            </a:r>
            <a:endParaRPr lang="en-US" sz="2200" dirty="0" smtClean="0">
              <a:latin typeface="Tahoma" pitchFamily="34" charset="0"/>
              <a:cs typeface="Tahoma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200" dirty="0" err="1" smtClean="0">
                <a:latin typeface="Tahoma" pitchFamily="34" charset="0"/>
                <a:cs typeface="Tahoma" pitchFamily="34" charset="0"/>
              </a:rPr>
              <a:t>Moxifloxacin</a:t>
            </a:r>
            <a:endParaRPr lang="en-US" sz="2200" dirty="0" smtClean="0">
              <a:latin typeface="Tahoma" pitchFamily="34" charset="0"/>
              <a:cs typeface="Tahoma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200" dirty="0" err="1" smtClean="0">
                <a:latin typeface="Tahoma" pitchFamily="34" charset="0"/>
                <a:cs typeface="Tahoma" pitchFamily="34" charset="0"/>
              </a:rPr>
              <a:t>Ofloxacin</a:t>
            </a:r>
            <a:endParaRPr lang="en-US" sz="2200" dirty="0" smtClean="0">
              <a:latin typeface="Tahoma" pitchFamily="34" charset="0"/>
              <a:cs typeface="Tahoma" pitchFamily="34" charset="0"/>
            </a:endParaRPr>
          </a:p>
          <a:p>
            <a:pPr lvl="1" eaLnBrk="1" hangingPunct="1">
              <a:lnSpc>
                <a:spcPct val="80000"/>
              </a:lnSpc>
            </a:pPr>
            <a:endParaRPr lang="en-US" sz="2200" dirty="0" smtClean="0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lvl="1" eaLnBrk="1" hangingPunct="1">
              <a:lnSpc>
                <a:spcPct val="80000"/>
              </a:lnSpc>
            </a:pPr>
            <a:r>
              <a:rPr lang="en-US" sz="2200" dirty="0" err="1" smtClean="0">
                <a:latin typeface="Tahoma" pitchFamily="34" charset="0"/>
                <a:cs typeface="Tahoma" pitchFamily="34" charset="0"/>
              </a:rPr>
              <a:t>Meropenem</a:t>
            </a:r>
            <a:endParaRPr lang="en-US" sz="2200" dirty="0" smtClean="0">
              <a:latin typeface="Tahoma" pitchFamily="34" charset="0"/>
              <a:cs typeface="Tahoma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200" dirty="0" smtClean="0">
                <a:latin typeface="Tahoma" pitchFamily="34" charset="0"/>
                <a:cs typeface="Tahoma" pitchFamily="34" charset="0"/>
              </a:rPr>
              <a:t>Tetracycline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200" dirty="0" err="1" smtClean="0">
                <a:latin typeface="Tahoma" pitchFamily="34" charset="0"/>
                <a:cs typeface="Tahoma" pitchFamily="34" charset="0"/>
              </a:rPr>
              <a:t>Vancomycin</a:t>
            </a:r>
            <a:endParaRPr lang="en-US" sz="2200" dirty="0" smtClean="0">
              <a:latin typeface="Tahoma" pitchFamily="34" charset="0"/>
              <a:cs typeface="Tahoma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Group C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200" dirty="0" err="1" smtClean="0">
                <a:latin typeface="Tahoma" pitchFamily="34" charset="0"/>
                <a:cs typeface="Tahoma" pitchFamily="34" charset="0"/>
              </a:rPr>
              <a:t>Amoxacillin</a:t>
            </a:r>
            <a:endParaRPr lang="en-US" sz="2200" dirty="0" smtClean="0">
              <a:latin typeface="Tahoma" pitchFamily="34" charset="0"/>
              <a:cs typeface="Tahoma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200" dirty="0" err="1" smtClean="0">
                <a:latin typeface="Tahoma" pitchFamily="34" charset="0"/>
                <a:cs typeface="Tahoma" pitchFamily="34" charset="0"/>
              </a:rPr>
              <a:t>Amox</a:t>
            </a:r>
            <a:r>
              <a:rPr lang="en-US" sz="2200" dirty="0" smtClean="0">
                <a:latin typeface="Tahoma" pitchFamily="34" charset="0"/>
                <a:cs typeface="Tahoma" pitchFamily="34" charset="0"/>
              </a:rPr>
              <a:t>/</a:t>
            </a:r>
            <a:r>
              <a:rPr lang="en-US" sz="2200" dirty="0" err="1" smtClean="0">
                <a:latin typeface="Tahoma" pitchFamily="34" charset="0"/>
                <a:cs typeface="Tahoma" pitchFamily="34" charset="0"/>
              </a:rPr>
              <a:t>Clav</a:t>
            </a:r>
            <a:endParaRPr lang="en-US" sz="2200" dirty="0" smtClean="0">
              <a:latin typeface="Tahoma" pitchFamily="34" charset="0"/>
              <a:cs typeface="Tahoma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200" dirty="0" err="1" smtClean="0">
                <a:latin typeface="Tahoma" pitchFamily="34" charset="0"/>
                <a:cs typeface="Tahoma" pitchFamily="34" charset="0"/>
              </a:rPr>
              <a:t>Cefuroxime</a:t>
            </a:r>
            <a:endParaRPr lang="en-US" sz="2200" dirty="0" smtClean="0">
              <a:latin typeface="Tahoma" pitchFamily="34" charset="0"/>
              <a:cs typeface="Tahoma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200" dirty="0" err="1" smtClean="0">
                <a:latin typeface="Tahoma" pitchFamily="34" charset="0"/>
                <a:cs typeface="Tahoma" pitchFamily="34" charset="0"/>
              </a:rPr>
              <a:t>Chloramphenicol</a:t>
            </a:r>
            <a:endParaRPr lang="en-US" sz="2200" dirty="0" smtClean="0">
              <a:latin typeface="Tahoma" pitchFamily="34" charset="0"/>
              <a:cs typeface="Tahoma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200" dirty="0" err="1" smtClean="0">
                <a:latin typeface="Tahoma" pitchFamily="34" charset="0"/>
                <a:cs typeface="Tahoma" pitchFamily="34" charset="0"/>
              </a:rPr>
              <a:t>Linezolid</a:t>
            </a:r>
            <a:endParaRPr lang="en-US" sz="2200" dirty="0" smtClean="0">
              <a:latin typeface="Tahoma" pitchFamily="34" charset="0"/>
              <a:cs typeface="Tahoma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200" dirty="0" err="1" smtClean="0">
                <a:latin typeface="Tahoma" pitchFamily="34" charset="0"/>
                <a:cs typeface="Tahoma" pitchFamily="34" charset="0"/>
              </a:rPr>
              <a:t>Ertapenem</a:t>
            </a:r>
            <a:endParaRPr lang="en-US" sz="2200" dirty="0" smtClean="0">
              <a:latin typeface="Tahoma" pitchFamily="34" charset="0"/>
              <a:cs typeface="Tahoma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200" dirty="0" err="1" smtClean="0">
                <a:latin typeface="Tahoma" pitchFamily="34" charset="0"/>
                <a:cs typeface="Tahoma" pitchFamily="34" charset="0"/>
              </a:rPr>
              <a:t>Imipenem</a:t>
            </a:r>
            <a:endParaRPr lang="en-US" sz="2200" dirty="0" smtClean="0">
              <a:latin typeface="Tahoma" pitchFamily="34" charset="0"/>
              <a:cs typeface="Tahoma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200" dirty="0" err="1" smtClean="0">
                <a:latin typeface="Tahoma" pitchFamily="34" charset="0"/>
                <a:cs typeface="Tahoma" pitchFamily="34" charset="0"/>
              </a:rPr>
              <a:t>Rifampin</a:t>
            </a:r>
            <a:endParaRPr lang="en-US" sz="22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2165350" y="5924550"/>
            <a:ext cx="2695575" cy="381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57150" indent="-57150"/>
            <a:r>
              <a:rPr lang="en-US" sz="20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CLSI M100-S22,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8BC1AB0-67B0-4375-B6DC-227344163667}" type="slidenum">
              <a:rPr lang="en-US" sz="1800" smtClean="0"/>
              <a:pPr/>
              <a:t>25</a:t>
            </a:fld>
            <a:endParaRPr lang="en-US" sz="1800" dirty="0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375385" y="211756"/>
            <a:ext cx="8345103" cy="1357162"/>
          </a:xfrm>
        </p:spPr>
        <p:txBody>
          <a:bodyPr/>
          <a:lstStyle/>
          <a:p>
            <a:pPr eaLnBrk="1" hangingPunct="1"/>
            <a:r>
              <a:rPr lang="en-US" sz="4400" i="1" dirty="0" smtClean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S. </a:t>
            </a:r>
            <a:r>
              <a:rPr lang="en-US" sz="4400" i="1" dirty="0" err="1" smtClean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Pneumoniae</a:t>
            </a:r>
            <a:r>
              <a:rPr lang="en-US" sz="4400" dirty="0" smtClean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 Test Methods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579438" y="1655543"/>
            <a:ext cx="7970837" cy="35394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7150" indent="-57150"/>
            <a:r>
              <a:rPr lang="en-US" sz="2800" b="1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Inoculum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:	</a:t>
            </a:r>
            <a:r>
              <a:rPr lang="en-US" sz="28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Direct 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colony </a:t>
            </a:r>
            <a:r>
              <a:rPr lang="en-US" sz="28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suspension</a:t>
            </a:r>
            <a:endParaRPr lang="en-US" sz="28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marL="57150" indent="-57150"/>
            <a:r>
              <a:rPr lang="en-US" sz="2800" b="1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Incubation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:	35C </a:t>
            </a:r>
            <a:r>
              <a:rPr lang="en-US" sz="2800" u="sng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+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2;  20-24 hours</a:t>
            </a:r>
          </a:p>
          <a:p>
            <a:pPr marL="57150" indent="-57150"/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				Disk Diffusion – CO</a:t>
            </a:r>
            <a:r>
              <a:rPr lang="en-US" sz="2800" baseline="-250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2</a:t>
            </a:r>
          </a:p>
          <a:p>
            <a:pPr marL="57150" indent="-57150"/>
            <a:r>
              <a:rPr lang="en-US" sz="2800" baseline="-250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				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Broth Dilution – O</a:t>
            </a:r>
            <a:r>
              <a:rPr lang="en-US" sz="2800" baseline="-250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2</a:t>
            </a:r>
            <a:endParaRPr lang="en-US" sz="28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marL="57150" indent="-57150"/>
            <a:r>
              <a:rPr lang="en-US" sz="2800" b="1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Media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:		Disk Diffusion – MHA with 	</a:t>
            </a:r>
            <a:r>
              <a:rPr lang="en-US" sz="28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			5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% sheep blood</a:t>
            </a:r>
          </a:p>
          <a:p>
            <a:pPr marL="57150" indent="-57150"/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			</a:t>
            </a:r>
            <a:r>
              <a:rPr lang="en-US" sz="28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	Broth 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Dilution – CAMHB </a:t>
            </a:r>
            <a:r>
              <a:rPr lang="en-US" sz="28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with 			</a:t>
            </a:r>
            <a:r>
              <a:rPr lang="en-US" sz="28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lysed</a:t>
            </a:r>
            <a:r>
              <a:rPr lang="en-US" sz="28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horse blood</a:t>
            </a:r>
          </a:p>
        </p:txBody>
      </p:sp>
      <p:sp>
        <p:nvSpPr>
          <p:cNvPr id="17413" name="Line 5"/>
          <p:cNvSpPr>
            <a:spLocks noChangeShapeType="1"/>
          </p:cNvSpPr>
          <p:nvPr/>
        </p:nvSpPr>
        <p:spPr bwMode="auto">
          <a:xfrm>
            <a:off x="633413" y="3450846"/>
            <a:ext cx="7569200" cy="127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14" name="Line 6"/>
          <p:cNvSpPr>
            <a:spLocks noChangeShapeType="1"/>
          </p:cNvSpPr>
          <p:nvPr/>
        </p:nvSpPr>
        <p:spPr bwMode="auto">
          <a:xfrm flipV="1">
            <a:off x="550863" y="2114817"/>
            <a:ext cx="7705725" cy="39688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4A659AB-7775-4040-9F34-DF8F71EFF3C4}" type="slidenum">
              <a:rPr lang="en-US" sz="1800" smtClean="0"/>
              <a:pPr/>
              <a:t>26</a:t>
            </a:fld>
            <a:endParaRPr lang="en-US" sz="1800" dirty="0" smtClean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601663" y="125128"/>
            <a:ext cx="7877175" cy="1212784"/>
          </a:xfrm>
        </p:spPr>
        <p:txBody>
          <a:bodyPr/>
          <a:lstStyle/>
          <a:p>
            <a:pPr eaLnBrk="1" hangingPunct="1"/>
            <a:r>
              <a:rPr lang="en-US" sz="4400" i="1" dirty="0" smtClean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S. </a:t>
            </a:r>
            <a:r>
              <a:rPr lang="en-US" sz="4400" i="1" dirty="0" err="1" smtClean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Pneumoniae</a:t>
            </a:r>
            <a:r>
              <a:rPr lang="en-US" sz="4400" i="1" dirty="0" smtClean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 </a:t>
            </a:r>
            <a:br>
              <a:rPr lang="en-US" sz="4400" i="1" dirty="0" smtClean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</a:br>
            <a:r>
              <a:rPr lang="en-US" sz="4400" dirty="0" err="1" smtClean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Oxacillin</a:t>
            </a:r>
            <a:r>
              <a:rPr lang="en-US" sz="4400" dirty="0" smtClean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 Disk Test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62050" y="1430338"/>
            <a:ext cx="7524750" cy="3690302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1 </a:t>
            </a:r>
            <a:r>
              <a:rPr lang="en-US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ug</a:t>
            </a: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Oxacillin</a:t>
            </a: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disk</a:t>
            </a:r>
          </a:p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Interpretation</a:t>
            </a:r>
          </a:p>
          <a:p>
            <a:pPr lvl="1" eaLnBrk="1" hangingPunct="1"/>
            <a:r>
              <a:rPr lang="en-US" b="1" u="sng" dirty="0" smtClean="0">
                <a:solidFill>
                  <a:srgbClr val="CC0000"/>
                </a:solidFill>
                <a:latin typeface="Tahoma" pitchFamily="34" charset="0"/>
                <a:cs typeface="Tahoma" pitchFamily="34" charset="0"/>
              </a:rPr>
              <a:t>&gt;</a:t>
            </a:r>
            <a:r>
              <a:rPr lang="en-US" b="1" dirty="0" smtClean="0">
                <a:solidFill>
                  <a:srgbClr val="CC0000"/>
                </a:solidFill>
                <a:latin typeface="Tahoma" pitchFamily="34" charset="0"/>
                <a:cs typeface="Tahoma" pitchFamily="34" charset="0"/>
              </a:rPr>
              <a:t>20 mm</a:t>
            </a:r>
            <a:r>
              <a:rPr lang="en-US" b="1" dirty="0" smtClean="0">
                <a:latin typeface="Tahoma" pitchFamily="34" charset="0"/>
                <a:cs typeface="Tahoma" pitchFamily="34" charset="0"/>
              </a:rPr>
              <a:t>-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--Report “S” to penicillin, </a:t>
            </a:r>
            <a:r>
              <a:rPr lang="en-US" dirty="0" err="1" smtClean="0">
                <a:latin typeface="Tahoma" pitchFamily="34" charset="0"/>
                <a:cs typeface="Tahoma" pitchFamily="34" charset="0"/>
              </a:rPr>
              <a:t>cefotaxime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/</a:t>
            </a:r>
            <a:r>
              <a:rPr lang="en-US" dirty="0" err="1" smtClean="0">
                <a:latin typeface="Tahoma" pitchFamily="34" charset="0"/>
                <a:cs typeface="Tahoma" pitchFamily="34" charset="0"/>
              </a:rPr>
              <a:t>ceftriaxone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, other 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β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-</a:t>
            </a:r>
            <a:r>
              <a:rPr lang="en-US" dirty="0" err="1" smtClean="0">
                <a:latin typeface="Tahoma" pitchFamily="34" charset="0"/>
                <a:cs typeface="Tahoma" pitchFamily="34" charset="0"/>
              </a:rPr>
              <a:t>lactams</a:t>
            </a:r>
            <a:endParaRPr lang="en-US" dirty="0" smtClean="0">
              <a:latin typeface="Tahoma" pitchFamily="34" charset="0"/>
              <a:cs typeface="Tahoma" pitchFamily="34" charset="0"/>
            </a:endParaRPr>
          </a:p>
          <a:p>
            <a:pPr lvl="1" eaLnBrk="1" hangingPunct="1"/>
            <a:r>
              <a:rPr lang="en-US" b="1" u="sng" dirty="0" smtClean="0">
                <a:solidFill>
                  <a:srgbClr val="CC0000"/>
                </a:solidFill>
                <a:latin typeface="Tahoma" pitchFamily="34" charset="0"/>
                <a:cs typeface="Tahoma" pitchFamily="34" charset="0"/>
              </a:rPr>
              <a:t>&lt;</a:t>
            </a:r>
            <a:r>
              <a:rPr lang="en-US" b="1" dirty="0" smtClean="0">
                <a:solidFill>
                  <a:srgbClr val="CC0000"/>
                </a:solidFill>
                <a:latin typeface="Tahoma" pitchFamily="34" charset="0"/>
                <a:cs typeface="Tahoma" pitchFamily="34" charset="0"/>
              </a:rPr>
              <a:t>19 mm</a:t>
            </a:r>
            <a:r>
              <a:rPr lang="en-US" b="1" dirty="0" smtClean="0">
                <a:latin typeface="Tahoma" pitchFamily="34" charset="0"/>
                <a:cs typeface="Tahoma" pitchFamily="34" charset="0"/>
              </a:rPr>
              <a:t>-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--</a:t>
            </a:r>
            <a:r>
              <a:rPr lang="en-US" dirty="0" smtClean="0">
                <a:solidFill>
                  <a:srgbClr val="CC0000"/>
                </a:solidFill>
                <a:latin typeface="Tahoma" pitchFamily="34" charset="0"/>
                <a:cs typeface="Tahoma" pitchFamily="34" charset="0"/>
              </a:rPr>
              <a:t>Perform MICs for penicillin and </a:t>
            </a:r>
            <a:r>
              <a:rPr lang="en-US" dirty="0" err="1" smtClean="0">
                <a:solidFill>
                  <a:srgbClr val="CC0000"/>
                </a:solidFill>
                <a:latin typeface="Tahoma" pitchFamily="34" charset="0"/>
                <a:cs typeface="Tahoma" pitchFamily="34" charset="0"/>
              </a:rPr>
              <a:t>cefotaxime</a:t>
            </a:r>
            <a:r>
              <a:rPr lang="en-US" dirty="0" smtClean="0">
                <a:solidFill>
                  <a:srgbClr val="CC0000"/>
                </a:solidFill>
                <a:latin typeface="Tahoma" pitchFamily="34" charset="0"/>
                <a:cs typeface="Tahoma" pitchFamily="34" charset="0"/>
              </a:rPr>
              <a:t>/</a:t>
            </a:r>
            <a:r>
              <a:rPr lang="en-US" dirty="0" err="1" smtClean="0">
                <a:solidFill>
                  <a:srgbClr val="CC0000"/>
                </a:solidFill>
                <a:latin typeface="Tahoma" pitchFamily="34" charset="0"/>
                <a:cs typeface="Tahoma" pitchFamily="34" charset="0"/>
              </a:rPr>
              <a:t>ceftriaxone</a:t>
            </a:r>
            <a:endParaRPr lang="en-US" dirty="0" smtClean="0">
              <a:solidFill>
                <a:srgbClr val="CC0000"/>
              </a:solidFill>
              <a:latin typeface="Tahoma" pitchFamily="34" charset="0"/>
              <a:cs typeface="Tahoma" pitchFamily="34" charset="0"/>
            </a:endParaRPr>
          </a:p>
          <a:p>
            <a:pPr lvl="2" eaLnBrk="1" hangingPunct="1"/>
            <a:r>
              <a:rPr lang="en-US" dirty="0" smtClean="0">
                <a:latin typeface="Tahoma" pitchFamily="34" charset="0"/>
                <a:cs typeface="Tahoma" pitchFamily="34" charset="0"/>
              </a:rPr>
              <a:t>Usually “R” or “I”, but some are “S” by MIC</a:t>
            </a:r>
          </a:p>
          <a:p>
            <a:pPr lvl="1" eaLnBrk="1" hangingPunct="1"/>
            <a:endParaRPr lang="en-US" dirty="0" smtClean="0">
              <a:cs typeface="Arial" charset="0"/>
            </a:endParaRPr>
          </a:p>
          <a:p>
            <a:pPr lvl="1" eaLnBrk="1" hangingPunct="1"/>
            <a:endParaRPr lang="el-GR" dirty="0" smtClean="0">
              <a:cs typeface="Arial" charset="0"/>
            </a:endParaRPr>
          </a:p>
        </p:txBody>
      </p:sp>
      <p:sp>
        <p:nvSpPr>
          <p:cNvPr id="18437" name="Text Box 4"/>
          <p:cNvSpPr txBox="1">
            <a:spLocks noChangeArrowheads="1"/>
          </p:cNvSpPr>
          <p:nvPr/>
        </p:nvSpPr>
        <p:spPr bwMode="auto">
          <a:xfrm>
            <a:off x="304800" y="5072063"/>
            <a:ext cx="8776762" cy="12926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57150" indent="-57150"/>
            <a:r>
              <a:rPr lang="en-US" sz="2400" b="1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Read the upper surface of the agar with reflected light </a:t>
            </a:r>
          </a:p>
          <a:p>
            <a:pPr marL="57150" indent="-57150"/>
            <a:r>
              <a:rPr lang="en-US" sz="2400" b="1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and cover removed. Zone margin is visible growth with </a:t>
            </a:r>
          </a:p>
          <a:p>
            <a:pPr marL="57150" indent="-57150"/>
            <a:r>
              <a:rPr lang="en-US" sz="2400" b="1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unaided eye.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55638" y="173255"/>
            <a:ext cx="7877175" cy="1799924"/>
          </a:xfrm>
        </p:spPr>
        <p:txBody>
          <a:bodyPr/>
          <a:lstStyle/>
          <a:p>
            <a:r>
              <a:rPr lang="en-US" sz="4000" dirty="0" smtClean="0">
                <a:latin typeface="Tahoma" pitchFamily="34" charset="0"/>
                <a:cs typeface="Tahoma" pitchFamily="34" charset="0"/>
              </a:rPr>
              <a:t>DOES YOUR LABORATORY USED THE OXACILLIN SCREEN?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1162050" y="2281187"/>
            <a:ext cx="7524750" cy="3678288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A. YES</a:t>
            </a:r>
          </a:p>
          <a:p>
            <a:pPr marL="514350" indent="-514350">
              <a:buAutoNum type="alphaUcPeriod" startAt="2"/>
            </a:pP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NO</a:t>
            </a:r>
          </a:p>
          <a:p>
            <a:pPr marL="514350" indent="-514350">
              <a:buAutoNum type="alphaUcPeriod" startAt="2"/>
            </a:pP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 DON’T KNOW</a:t>
            </a: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7EECE79-D480-4A50-B41D-41607812DCC4}" type="slidenum">
              <a:rPr lang="en-US" sz="1800" smtClean="0"/>
              <a:pPr/>
              <a:t>27</a:t>
            </a:fld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655638" y="221380"/>
            <a:ext cx="7877175" cy="2107933"/>
          </a:xfrm>
        </p:spPr>
        <p:txBody>
          <a:bodyPr/>
          <a:lstStyle/>
          <a:p>
            <a:r>
              <a:rPr lang="en-US" sz="4000" dirty="0" smtClean="0">
                <a:latin typeface="Tahoma" pitchFamily="34" charset="0"/>
                <a:cs typeface="Tahoma" pitchFamily="34" charset="0"/>
              </a:rPr>
              <a:t>IF OXACILLIN ZONE SIZE IS &lt;19MM, DOES YOUR LABORATORY FOLLOW UP WITH AN MIC METHOD?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1162050" y="2714323"/>
            <a:ext cx="7524750" cy="3245151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A.  YES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B.  YES, REFER TO REFERENCE LAB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C.  NO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D.  YOU TELL ME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73CD8AE-3AD8-44DA-8714-5D6905198B27}" type="slidenum">
              <a:rPr lang="en-US" sz="1800" smtClean="0"/>
              <a:pPr/>
              <a:t>28</a:t>
            </a:fld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0F891E3-21AA-4133-9AEB-A703A71DF2B2}" type="slidenum">
              <a:rPr lang="en-US" sz="1800" smtClean="0"/>
              <a:pPr/>
              <a:t>29</a:t>
            </a:fld>
            <a:endParaRPr lang="en-US" sz="1800" dirty="0" smtClean="0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655638" y="375385"/>
            <a:ext cx="7877175" cy="760396"/>
          </a:xfrm>
        </p:spPr>
        <p:txBody>
          <a:bodyPr/>
          <a:lstStyle/>
          <a:p>
            <a:pPr eaLnBrk="1" hangingPunct="1"/>
            <a:r>
              <a:rPr lang="en-US" sz="4400" i="1" dirty="0" smtClean="0">
                <a:solidFill>
                  <a:srgbClr val="008080"/>
                </a:solidFill>
              </a:rPr>
              <a:t>S. </a:t>
            </a:r>
            <a:r>
              <a:rPr lang="en-US" sz="4400" i="1" dirty="0" err="1" smtClean="0">
                <a:solidFill>
                  <a:srgbClr val="008080"/>
                </a:solidFill>
              </a:rPr>
              <a:t>Pneumoniae</a:t>
            </a:r>
            <a:r>
              <a:rPr lang="en-US" sz="4400" i="1" dirty="0" smtClean="0">
                <a:solidFill>
                  <a:srgbClr val="008080"/>
                </a:solidFill>
              </a:rPr>
              <a:t> </a:t>
            </a:r>
            <a:r>
              <a:rPr lang="en-US" sz="4400" dirty="0" err="1" smtClean="0">
                <a:solidFill>
                  <a:srgbClr val="008080"/>
                </a:solidFill>
              </a:rPr>
              <a:t>Etest</a:t>
            </a:r>
            <a:r>
              <a:rPr lang="en-US" sz="2800" i="1" dirty="0" smtClean="0"/>
              <a:t/>
            </a:r>
            <a:br>
              <a:rPr lang="en-US" sz="2800" i="1" dirty="0" smtClean="0"/>
            </a:br>
            <a:endParaRPr lang="en-US" sz="2800" i="1" dirty="0" smtClean="0"/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862013" y="2360613"/>
            <a:ext cx="6815137" cy="5556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" indent="-57150"/>
            <a:endParaRPr lang="en-US"/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473075" y="1622425"/>
            <a:ext cx="8156575" cy="282538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" indent="-57150"/>
            <a:r>
              <a:rPr lang="en-US" b="1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Inoculum</a:t>
            </a:r>
            <a:r>
              <a:rPr lang="en-US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:	</a:t>
            </a: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Direct </a:t>
            </a:r>
            <a:r>
              <a:rPr lang="en-US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colony suspension</a:t>
            </a:r>
          </a:p>
          <a:p>
            <a:pPr marL="57150" indent="-57150"/>
            <a:r>
              <a:rPr lang="en-US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				0.5 McFarland</a:t>
            </a:r>
          </a:p>
          <a:p>
            <a:pPr marL="57150" indent="-57150"/>
            <a:r>
              <a:rPr lang="en-US" b="1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Medium</a:t>
            </a:r>
            <a:r>
              <a:rPr lang="en-US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:		MHA with 5% sheep blood</a:t>
            </a:r>
          </a:p>
          <a:p>
            <a:pPr marL="57150" indent="-57150"/>
            <a:r>
              <a:rPr lang="en-US" b="1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Incubation</a:t>
            </a:r>
            <a:r>
              <a:rPr lang="en-US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:	35C </a:t>
            </a:r>
            <a:r>
              <a:rPr lang="en-US" u="sng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+</a:t>
            </a:r>
            <a:r>
              <a:rPr lang="en-US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2;  20-24 hours</a:t>
            </a:r>
          </a:p>
          <a:p>
            <a:pPr marL="57150" indent="-57150"/>
            <a:r>
              <a:rPr lang="en-US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				CO</a:t>
            </a:r>
            <a:r>
              <a:rPr lang="en-US" baseline="-250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2</a:t>
            </a:r>
          </a:p>
        </p:txBody>
      </p:sp>
      <p:pic>
        <p:nvPicPr>
          <p:cNvPr id="21510" name="Picture 6" descr="etest 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08613" y="4205288"/>
            <a:ext cx="1973262" cy="197326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55638" y="168677"/>
            <a:ext cx="7877175" cy="94991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sz="4400" dirty="0" smtClean="0"/>
              <a:t>Objectives</a:t>
            </a:r>
            <a:endParaRPr lang="en-US" sz="44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171852"/>
            <a:ext cx="8229600" cy="5228948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Discuss emerging antimicrobial resistance and the mechanisms responsible for the resistance</a:t>
            </a:r>
          </a:p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Become aware of AST surveillance activities and target organisms for WSLH and other Public Health Laboratories</a:t>
            </a:r>
          </a:p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Compare and contrast WI resistance data to available national resistance data </a:t>
            </a:r>
          </a:p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Discuss the future of AST testing and the partnering of clinical laboratories and PHL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C03FCB55-45B7-435C-9669-C56E935EFECF}" type="slidenum">
              <a:rPr lang="en-US" sz="1800">
                <a:solidFill>
                  <a:schemeClr val="accent5">
                    <a:lumMod val="50000"/>
                  </a:schemeClr>
                </a:solidFill>
              </a:rPr>
              <a:pPr>
                <a:defRPr/>
              </a:pPr>
              <a:t>3</a:t>
            </a:fld>
            <a:endParaRPr lang="en-US" sz="18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29A229FD-FCEE-4886-BEBC-EE0CF021819B}" type="slidenum">
              <a:rPr lang="en-US" sz="1800" smtClean="0"/>
              <a:pPr/>
              <a:t>30</a:t>
            </a:fld>
            <a:endParaRPr lang="en-US" sz="1800" dirty="0" smtClean="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655638" y="250257"/>
            <a:ext cx="7877175" cy="1434164"/>
          </a:xfrm>
        </p:spPr>
        <p:txBody>
          <a:bodyPr/>
          <a:lstStyle/>
          <a:p>
            <a:pPr eaLnBrk="1" hangingPunct="1"/>
            <a:r>
              <a:rPr lang="en-US" sz="4400" i="1" dirty="0" smtClean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S. </a:t>
            </a:r>
            <a:r>
              <a:rPr lang="en-US" sz="4400" i="1" dirty="0" err="1" smtClean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Pneumoniae</a:t>
            </a:r>
            <a:r>
              <a:rPr lang="en-US" sz="4400" i="1" dirty="0" smtClean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4400" dirty="0" err="1" smtClean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Etest</a:t>
            </a:r>
            <a:endParaRPr lang="en-US" sz="4400" i="1" dirty="0" smtClean="0">
              <a:solidFill>
                <a:srgbClr val="00808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2532" name="Picture 4" descr="Etest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85713" y="1964172"/>
            <a:ext cx="5537200" cy="41529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84BFE19-167D-4C56-AE51-7385AFCEA82D}" type="slidenum">
              <a:rPr lang="en-US" sz="1800" smtClean="0"/>
              <a:pPr/>
              <a:t>31</a:t>
            </a:fld>
            <a:endParaRPr lang="en-US" sz="1800" dirty="0" smtClean="0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6700"/>
            <a:ext cx="9144000" cy="11890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600" i="1" dirty="0" smtClean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S. </a:t>
            </a:r>
            <a:r>
              <a:rPr lang="en-US" sz="3600" i="1" dirty="0" err="1" smtClean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pneumoniae</a:t>
            </a:r>
            <a:r>
              <a:rPr lang="en-US" sz="3600" i="1" dirty="0" smtClean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3600" dirty="0" smtClean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Meningitis and Non-Meningitis Breakpoints</a:t>
            </a:r>
          </a:p>
        </p:txBody>
      </p:sp>
      <p:graphicFrame>
        <p:nvGraphicFramePr>
          <p:cNvPr id="1026" name="Object 82"/>
          <p:cNvGraphicFramePr>
            <a:graphicFrameLocks noChangeAspect="1"/>
          </p:cNvGraphicFramePr>
          <p:nvPr/>
        </p:nvGraphicFramePr>
        <p:xfrm>
          <a:off x="366713" y="1674795"/>
          <a:ext cx="8326437" cy="318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55" name="Document" r:id="rId4" imgW="5635649" imgH="1602686" progId="Word.Document.8">
                  <p:embed/>
                </p:oleObj>
              </mc:Choice>
              <mc:Fallback>
                <p:oleObj name="Document" r:id="rId4" imgW="5635649" imgH="1602686" progId="Word.Document.8">
                  <p:embed/>
                  <p:pic>
                    <p:nvPicPr>
                      <p:cNvPr id="0" name="Object 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29205" b="5705"/>
                      <a:stretch>
                        <a:fillRect/>
                      </a:stretch>
                    </p:blipFill>
                    <p:spPr bwMode="auto">
                      <a:xfrm>
                        <a:off x="366713" y="1674795"/>
                        <a:ext cx="8326437" cy="3185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Text Box 83"/>
          <p:cNvSpPr txBox="1">
            <a:spLocks noChangeArrowheads="1"/>
          </p:cNvSpPr>
          <p:nvPr/>
        </p:nvSpPr>
        <p:spPr bwMode="auto">
          <a:xfrm>
            <a:off x="250825" y="4831882"/>
            <a:ext cx="8662169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7150" indent="-57150"/>
            <a:r>
              <a:rPr lang="en-US" sz="2400" b="1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For CSF isolates, report only meningitis interpretations.</a:t>
            </a:r>
          </a:p>
          <a:p>
            <a:pPr marL="57150" indent="-57150"/>
            <a:r>
              <a:rPr lang="en-US" sz="2400" b="1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For all isolates other than those from CSF, report interpretations for both meningitis and </a:t>
            </a:r>
            <a:r>
              <a:rPr lang="en-US" sz="2400" b="1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nonmeningitis</a:t>
            </a:r>
            <a:r>
              <a:rPr lang="en-US" sz="2400" b="1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E249DF7-1AC8-40EE-A073-E6277607830A}" type="slidenum">
              <a:rPr lang="en-US" sz="1800" smtClean="0"/>
              <a:pPr/>
              <a:t>32</a:t>
            </a:fld>
            <a:endParaRPr lang="en-US" sz="1800" dirty="0" smtClean="0"/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5128"/>
            <a:ext cx="9144000" cy="1482291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600" i="1" dirty="0" smtClean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S. </a:t>
            </a:r>
            <a:r>
              <a:rPr lang="en-US" sz="3600" i="1" dirty="0" err="1" smtClean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pneumoniae</a:t>
            </a:r>
            <a:r>
              <a:rPr lang="en-US" sz="3600" i="1" dirty="0" smtClean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3600" dirty="0" smtClean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Meningitis and Non-Meningitis Breakpoints</a:t>
            </a:r>
          </a:p>
        </p:txBody>
      </p:sp>
      <p:graphicFrame>
        <p:nvGraphicFramePr>
          <p:cNvPr id="2050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1081088" y="1790700"/>
          <a:ext cx="9947275" cy="3446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79" name="Document" r:id="rId4" imgW="5640696" imgH="1954708" progId="Word.Document.8">
                  <p:embed/>
                </p:oleObj>
              </mc:Choice>
              <mc:Fallback>
                <p:oleObj name="Document" r:id="rId4" imgW="5640696" imgH="1954708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1088" y="1790700"/>
                        <a:ext cx="9947275" cy="3446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333375" y="5132388"/>
            <a:ext cx="8810625" cy="12080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" indent="-57150"/>
            <a:r>
              <a:rPr lang="en-US" sz="2400" b="1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For CSF isolates, report only meningitis interpretations.</a:t>
            </a:r>
          </a:p>
          <a:p>
            <a:pPr marL="57150" indent="-57150"/>
            <a:r>
              <a:rPr lang="en-US" sz="2400" b="1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For all isolates other than those from CSF, report interpretations for both meningitis and </a:t>
            </a:r>
            <a:r>
              <a:rPr lang="en-US" sz="2400" b="1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nonmeningitis</a:t>
            </a:r>
            <a:r>
              <a:rPr lang="en-US" sz="2400" b="1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346509" y="365760"/>
            <a:ext cx="8402855" cy="1116965"/>
          </a:xfrm>
        </p:spPr>
        <p:txBody>
          <a:bodyPr/>
          <a:lstStyle/>
          <a:p>
            <a:r>
              <a:rPr lang="en-US" sz="4400" dirty="0" smtClean="0">
                <a:latin typeface="Tahoma" pitchFamily="34" charset="0"/>
                <a:cs typeface="Tahoma" pitchFamily="34" charset="0"/>
              </a:rPr>
              <a:t>DOES YOUR LABORATORY…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1162050" y="1806575"/>
            <a:ext cx="7524750" cy="440172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A.  Report both </a:t>
            </a:r>
            <a:r>
              <a:rPr lang="en-US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mening</a:t>
            </a: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and non-	</a:t>
            </a:r>
            <a:r>
              <a:rPr lang="en-US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mening</a:t>
            </a: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interpretations for blood 	isolates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B.  Report only the non-</a:t>
            </a:r>
            <a:r>
              <a:rPr lang="en-US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mening</a:t>
            </a: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	interpretations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C.  Report only the </a:t>
            </a:r>
            <a:r>
              <a:rPr lang="en-US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mening</a:t>
            </a: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	interpretations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D.  You’ll have to ask my supervisor</a:t>
            </a: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7EB8336-7DDD-4BC5-A456-DDCDE21F1177}" type="slidenum">
              <a:rPr lang="en-US" sz="1800" smtClean="0"/>
              <a:pPr/>
              <a:t>33</a:t>
            </a:fld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6B2349A-5F64-4FC6-832A-EE43FAADB4A6}" type="slidenum">
              <a:rPr lang="en-US" sz="1800" smtClean="0"/>
              <a:pPr/>
              <a:t>34</a:t>
            </a:fld>
            <a:endParaRPr lang="en-US" sz="1800" dirty="0" smtClean="0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" y="154004"/>
            <a:ext cx="8787865" cy="1751797"/>
          </a:xfrm>
        </p:spPr>
        <p:txBody>
          <a:bodyPr/>
          <a:lstStyle/>
          <a:p>
            <a:pPr eaLnBrk="1" hangingPunct="1"/>
            <a:r>
              <a:rPr lang="en-US" sz="4400" dirty="0" smtClean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Antimicrobials</a:t>
            </a:r>
            <a:r>
              <a:rPr lang="en-US" sz="4400" dirty="0" smtClean="0">
                <a:latin typeface="Tahoma" pitchFamily="34" charset="0"/>
                <a:cs typeface="Tahoma" pitchFamily="34" charset="0"/>
              </a:rPr>
              <a:t> </a:t>
            </a:r>
            <a:br>
              <a:rPr lang="en-US" sz="4400" dirty="0" smtClean="0">
                <a:latin typeface="Tahoma" pitchFamily="34" charset="0"/>
                <a:cs typeface="Tahoma" pitchFamily="34" charset="0"/>
              </a:rPr>
            </a:br>
            <a:r>
              <a:rPr lang="en-US" sz="4400" dirty="0" smtClean="0">
                <a:solidFill>
                  <a:srgbClr val="CC0000"/>
                </a:solidFill>
                <a:latin typeface="Tahoma" pitchFamily="34" charset="0"/>
                <a:cs typeface="Tahoma" pitchFamily="34" charset="0"/>
              </a:rPr>
              <a:t>NOT</a:t>
            </a:r>
            <a:r>
              <a:rPr lang="en-US" sz="44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sz="4400" dirty="0" smtClean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to Report for CSF isolates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Agents administered by oral route only</a:t>
            </a:r>
          </a:p>
          <a:p>
            <a:pPr eaLnBrk="1" hangingPunct="1"/>
            <a:r>
              <a:rPr lang="en-US" sz="28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1</a:t>
            </a:r>
            <a:r>
              <a:rPr lang="en-US" sz="2800" baseline="300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st</a:t>
            </a:r>
            <a:r>
              <a:rPr lang="en-US" sz="28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- and 2</a:t>
            </a:r>
            <a:r>
              <a:rPr lang="en-US" sz="2800" baseline="300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nd</a:t>
            </a:r>
            <a:r>
              <a:rPr lang="en-US" sz="28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-generation </a:t>
            </a:r>
            <a:r>
              <a:rPr lang="en-US" sz="28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cephalosporins</a:t>
            </a:r>
            <a:r>
              <a:rPr lang="en-US" sz="28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</a:p>
          <a:p>
            <a:pPr lvl="1" eaLnBrk="1" hangingPunct="1"/>
            <a:r>
              <a:rPr lang="en-US" sz="2400" dirty="0" smtClean="0">
                <a:latin typeface="Tahoma" pitchFamily="34" charset="0"/>
                <a:cs typeface="Tahoma" pitchFamily="34" charset="0"/>
              </a:rPr>
              <a:t>Except </a:t>
            </a:r>
            <a:r>
              <a:rPr lang="en-US" sz="2400" dirty="0" err="1" smtClean="0">
                <a:latin typeface="Tahoma" pitchFamily="34" charset="0"/>
                <a:cs typeface="Tahoma" pitchFamily="34" charset="0"/>
              </a:rPr>
              <a:t>cefuroxime</a:t>
            </a:r>
            <a:r>
              <a:rPr lang="en-US" sz="24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cs typeface="Tahoma" pitchFamily="34" charset="0"/>
              </a:rPr>
              <a:t>parenteral</a:t>
            </a:r>
            <a:endParaRPr lang="en-US" sz="24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en-US" sz="28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Cephamycins</a:t>
            </a:r>
            <a:endParaRPr lang="en-US" sz="28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en-US" sz="28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Clinidamycin</a:t>
            </a:r>
            <a:endParaRPr lang="en-US" sz="28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en-US" sz="28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Macrolides</a:t>
            </a:r>
            <a:endParaRPr lang="en-US" sz="28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en-US" sz="28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Tetracyclines</a:t>
            </a:r>
            <a:endParaRPr lang="en-US" sz="28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en-US" sz="2800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Fluoroquinolones</a:t>
            </a:r>
            <a:endParaRPr lang="en-US" sz="28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4581" name="Picture 4" descr="no-sign-300x3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2150" y="3290888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836613" y="5830888"/>
            <a:ext cx="1797050" cy="5556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" indent="-57150"/>
            <a:endParaRPr lang="en-US"/>
          </a:p>
        </p:txBody>
      </p:sp>
      <p:sp>
        <p:nvSpPr>
          <p:cNvPr id="313351" name="Text Box 7"/>
          <p:cNvSpPr txBox="1">
            <a:spLocks noChangeArrowheads="1"/>
          </p:cNvSpPr>
          <p:nvPr/>
        </p:nvSpPr>
        <p:spPr bwMode="auto">
          <a:xfrm>
            <a:off x="1279525" y="5951538"/>
            <a:ext cx="3384550" cy="381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57150" indent="-57150">
              <a:defRPr/>
            </a:pPr>
            <a:r>
              <a:rPr 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CLSI M100-S20. pp. 35.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655638" y="182880"/>
            <a:ext cx="7877175" cy="1540041"/>
          </a:xfrm>
        </p:spPr>
        <p:txBody>
          <a:bodyPr/>
          <a:lstStyle/>
          <a:p>
            <a:r>
              <a:rPr lang="en-US" sz="4400" dirty="0" smtClean="0"/>
              <a:t>CDC Invasive Bacterial Surveillance Program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1162050" y="2030931"/>
            <a:ext cx="7524750" cy="3928544"/>
          </a:xfrm>
        </p:spPr>
        <p:txBody>
          <a:bodyPr/>
          <a:lstStyle/>
          <a:p>
            <a:r>
              <a:rPr lang="en-US" i="1" dirty="0" smtClean="0">
                <a:solidFill>
                  <a:schemeClr val="tx1"/>
                </a:solidFill>
              </a:rPr>
              <a:t>Streptococcus </a:t>
            </a:r>
            <a:r>
              <a:rPr lang="en-US" i="1" dirty="0" err="1" smtClean="0">
                <a:solidFill>
                  <a:schemeClr val="tx1"/>
                </a:solidFill>
              </a:rPr>
              <a:t>pneumoniae</a:t>
            </a:r>
            <a:endParaRPr lang="en-US" i="1" dirty="0" smtClean="0">
              <a:solidFill>
                <a:schemeClr val="tx1"/>
              </a:solidFill>
            </a:endParaRPr>
          </a:p>
          <a:p>
            <a:r>
              <a:rPr lang="en-US" i="1" dirty="0" err="1" smtClean="0">
                <a:solidFill>
                  <a:schemeClr val="tx1"/>
                </a:solidFill>
              </a:rPr>
              <a:t>Neisseria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meningitidis</a:t>
            </a:r>
            <a:endParaRPr lang="en-US" i="1" dirty="0" smtClean="0">
              <a:solidFill>
                <a:schemeClr val="tx1"/>
              </a:solidFill>
            </a:endParaRPr>
          </a:p>
          <a:p>
            <a:r>
              <a:rPr lang="en-US" i="1" dirty="0" err="1" smtClean="0">
                <a:solidFill>
                  <a:schemeClr val="tx1"/>
                </a:solidFill>
              </a:rPr>
              <a:t>Haemophilus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influenzae</a:t>
            </a:r>
            <a:endParaRPr lang="en-US" i="1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Group A Strep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Group B Strep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MRSA</a:t>
            </a: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97C6CCE-5401-43BC-ABB9-E3FAFFD05DAE}" type="slidenum">
              <a:rPr lang="en-US" sz="1800" smtClean="0"/>
              <a:pPr/>
              <a:t>35</a:t>
            </a:fld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655638" y="192505"/>
            <a:ext cx="7877175" cy="1905802"/>
          </a:xfrm>
        </p:spPr>
        <p:txBody>
          <a:bodyPr/>
          <a:lstStyle/>
          <a:p>
            <a:r>
              <a:rPr lang="en-US" sz="4400" dirty="0" smtClean="0"/>
              <a:t>DOES YOUR LABORATORY SUBMIT ISOLATES TO WSLH?  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1162050" y="2281187"/>
            <a:ext cx="7524750" cy="3678288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A. YES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B. NO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C. DON’T KNOW</a:t>
            </a: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E2396E3-778D-4E7C-980E-A7847A9F2715}" type="slidenum">
              <a:rPr lang="en-US" sz="1800" smtClean="0"/>
              <a:pPr/>
              <a:t>36</a:t>
            </a:fld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655638" y="0"/>
            <a:ext cx="7877175" cy="1068404"/>
          </a:xfrm>
        </p:spPr>
        <p:txBody>
          <a:bodyPr/>
          <a:lstStyle/>
          <a:p>
            <a:r>
              <a:rPr lang="en-US" sz="4400" dirty="0" smtClean="0"/>
              <a:t>WARN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1128713" y="1232034"/>
            <a:ext cx="7524750" cy="5024387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Wisconsin Antibiotic Resistance Network</a:t>
            </a:r>
          </a:p>
          <a:p>
            <a:pPr lvl="1"/>
            <a:r>
              <a:rPr lang="en-US" dirty="0" smtClean="0">
                <a:latin typeface="Tahoma" pitchFamily="34" charset="0"/>
                <a:cs typeface="Tahoma" pitchFamily="34" charset="0"/>
              </a:rPr>
              <a:t>Education to improve antimicrobial prescribing in Wisconsin</a:t>
            </a:r>
          </a:p>
          <a:p>
            <a:pPr lvl="2"/>
            <a:r>
              <a:rPr lang="en-US" dirty="0" smtClean="0">
                <a:latin typeface="Tahoma" pitchFamily="34" charset="0"/>
                <a:cs typeface="Tahoma" pitchFamily="34" charset="0"/>
              </a:rPr>
              <a:t>Clinicians</a:t>
            </a:r>
          </a:p>
          <a:p>
            <a:pPr lvl="2"/>
            <a:r>
              <a:rPr lang="en-US" dirty="0" smtClean="0">
                <a:latin typeface="Tahoma" pitchFamily="34" charset="0"/>
                <a:cs typeface="Tahoma" pitchFamily="34" charset="0"/>
              </a:rPr>
              <a:t>The general public</a:t>
            </a:r>
          </a:p>
          <a:p>
            <a:pPr lvl="2"/>
            <a:r>
              <a:rPr lang="en-US" dirty="0" smtClean="0">
                <a:latin typeface="Tahoma" pitchFamily="34" charset="0"/>
                <a:cs typeface="Tahoma" pitchFamily="34" charset="0"/>
              </a:rPr>
              <a:t>Parents of young children</a:t>
            </a:r>
          </a:p>
          <a:p>
            <a:pPr lvl="1"/>
            <a:r>
              <a:rPr lang="en-US" dirty="0" smtClean="0">
                <a:latin typeface="Tahoma" pitchFamily="34" charset="0"/>
                <a:cs typeface="Tahoma" pitchFamily="34" charset="0"/>
              </a:rPr>
              <a:t>Laboratory Surveillance</a:t>
            </a:r>
          </a:p>
          <a:p>
            <a:pPr lvl="2"/>
            <a:r>
              <a:rPr lang="en-US" dirty="0" smtClean="0">
                <a:latin typeface="Tahoma" pitchFamily="34" charset="0"/>
                <a:cs typeface="Tahoma" pitchFamily="34" charset="0"/>
              </a:rPr>
              <a:t>Labs submit invasive </a:t>
            </a:r>
            <a:r>
              <a:rPr lang="en-US" i="1" dirty="0" smtClean="0">
                <a:latin typeface="Tahoma" pitchFamily="34" charset="0"/>
                <a:cs typeface="Tahoma" pitchFamily="34" charset="0"/>
              </a:rPr>
              <a:t>S. </a:t>
            </a:r>
            <a:r>
              <a:rPr lang="en-US" i="1" dirty="0" err="1" smtClean="0">
                <a:latin typeface="Tahoma" pitchFamily="34" charset="0"/>
                <a:cs typeface="Tahoma" pitchFamily="34" charset="0"/>
              </a:rPr>
              <a:t>pneumoniae</a:t>
            </a:r>
            <a:r>
              <a:rPr lang="en-US" i="1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isolates to WSLH for AST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0649A2BD-7EA6-4970-BBB5-EC52410D499A}" type="slidenum">
              <a:rPr lang="en-US" sz="1800" smtClean="0"/>
              <a:pPr/>
              <a:t>37</a:t>
            </a:fld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Tahoma" pitchFamily="34" charset="0"/>
                <a:cs typeface="Tahoma" pitchFamily="34" charset="0"/>
              </a:rPr>
              <a:t>Demographics of Patients with Invasive </a:t>
            </a:r>
            <a:r>
              <a:rPr lang="en-US" sz="4400" i="1" dirty="0" smtClean="0">
                <a:latin typeface="Tahoma" pitchFamily="34" charset="0"/>
                <a:cs typeface="Tahoma" pitchFamily="34" charset="0"/>
              </a:rPr>
              <a:t>Strep. </a:t>
            </a:r>
            <a:r>
              <a:rPr lang="en-US" sz="4400" i="1" dirty="0" err="1" smtClean="0">
                <a:latin typeface="Tahoma" pitchFamily="34" charset="0"/>
                <a:cs typeface="Tahoma" pitchFamily="34" charset="0"/>
              </a:rPr>
              <a:t>pneumoniae</a:t>
            </a:r>
            <a:r>
              <a:rPr lang="en-US" sz="4400" i="1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sz="4400" dirty="0" smtClean="0">
                <a:latin typeface="Tahoma" pitchFamily="34" charset="0"/>
                <a:cs typeface="Tahoma" pitchFamily="34" charset="0"/>
              </a:rPr>
              <a:t>Infections</a:t>
            </a:r>
          </a:p>
        </p:txBody>
      </p:sp>
      <p:sp>
        <p:nvSpPr>
          <p:cNvPr id="307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66A7B75-4FEC-4194-9B28-431FC88643F2}" type="slidenum">
              <a:rPr lang="en-US" sz="1800" smtClean="0"/>
              <a:pPr/>
              <a:t>38</a:t>
            </a:fld>
            <a:endParaRPr lang="en-US" sz="1800" dirty="0" smtClean="0"/>
          </a:p>
        </p:txBody>
      </p:sp>
      <p:graphicFrame>
        <p:nvGraphicFramePr>
          <p:cNvPr id="3074" name="Content Placeholder 4"/>
          <p:cNvGraphicFramePr>
            <a:graphicFrameLocks noGrp="1" noChangeAspect="1"/>
          </p:cNvGraphicFramePr>
          <p:nvPr>
            <p:ph idx="1"/>
          </p:nvPr>
        </p:nvGraphicFramePr>
        <p:xfrm>
          <a:off x="0" y="2230488"/>
          <a:ext cx="9140825" cy="369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3" name="Document" r:id="rId4" imgW="5955942" imgH="2407620" progId="Word.Document.8">
                  <p:embed/>
                </p:oleObj>
              </mc:Choice>
              <mc:Fallback>
                <p:oleObj name="Document" r:id="rId4" imgW="5955942" imgH="2407620" progId="Word.Document.8">
                  <p:embed/>
                  <p:pic>
                    <p:nvPicPr>
                      <p:cNvPr id="0" name="Content Placeholder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230488"/>
                        <a:ext cx="9140825" cy="3695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6A51178-8D54-4749-9DE4-6641345AD7C5}" type="slidenum">
              <a:rPr lang="en-US" sz="1800" smtClean="0"/>
              <a:pPr/>
              <a:t>39</a:t>
            </a:fld>
            <a:endParaRPr lang="en-US" sz="1800" dirty="0" smtClean="0"/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356135" y="317634"/>
            <a:ext cx="8441355" cy="1617044"/>
          </a:xfrm>
        </p:spPr>
        <p:txBody>
          <a:bodyPr/>
          <a:lstStyle/>
          <a:p>
            <a:pPr eaLnBrk="1" hangingPunct="1"/>
            <a:r>
              <a:rPr lang="en-US" sz="4400" dirty="0" smtClean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Wisconsin Susceptibility Data 2010: </a:t>
            </a:r>
            <a:r>
              <a:rPr lang="el-GR" sz="4400" dirty="0" smtClean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β</a:t>
            </a:r>
            <a:r>
              <a:rPr lang="en-US" sz="4400" dirty="0" smtClean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-</a:t>
            </a:r>
            <a:r>
              <a:rPr lang="en-US" sz="4400" dirty="0" err="1" smtClean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lactams</a:t>
            </a:r>
            <a:endParaRPr lang="el-GR" sz="4400" dirty="0" smtClean="0">
              <a:solidFill>
                <a:srgbClr val="00808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101" name="Text Box 7"/>
          <p:cNvSpPr txBox="1">
            <a:spLocks noChangeArrowheads="1"/>
          </p:cNvSpPr>
          <p:nvPr/>
        </p:nvSpPr>
        <p:spPr bwMode="auto">
          <a:xfrm>
            <a:off x="1144588" y="2079057"/>
            <a:ext cx="6894512" cy="56015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7150" indent="-57150"/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Invasive </a:t>
            </a:r>
            <a:r>
              <a:rPr lang="en-US" i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S. </a:t>
            </a:r>
            <a:r>
              <a:rPr lang="en-US" i="1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pneumoniae</a:t>
            </a: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(n=399)</a:t>
            </a:r>
            <a:endParaRPr lang="en-US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4098" name="Object 6"/>
          <p:cNvGraphicFramePr>
            <a:graphicFrameLocks noChangeAspect="1"/>
          </p:cNvGraphicFramePr>
          <p:nvPr/>
        </p:nvGraphicFramePr>
        <p:xfrm>
          <a:off x="331788" y="2830513"/>
          <a:ext cx="8577262" cy="331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27" name="Document" r:id="rId4" imgW="6093237" imgH="2352819" progId="Word.Document.8">
                  <p:embed/>
                </p:oleObj>
              </mc:Choice>
              <mc:Fallback>
                <p:oleObj name="Document" r:id="rId4" imgW="6093237" imgH="2352819" progId="Word.Documen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788" y="2830513"/>
                        <a:ext cx="8577262" cy="3311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2" name="Rectangle 5"/>
          <p:cNvSpPr>
            <a:spLocks noChangeArrowheads="1"/>
          </p:cNvSpPr>
          <p:nvPr/>
        </p:nvSpPr>
        <p:spPr bwMode="auto">
          <a:xfrm>
            <a:off x="8004175" y="3633788"/>
            <a:ext cx="712788" cy="2160587"/>
          </a:xfrm>
          <a:prstGeom prst="rect">
            <a:avLst/>
          </a:prstGeom>
          <a:noFill/>
          <a:ln w="28575" algn="ctr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pPr marL="342900" indent="-57150"/>
            <a:endParaRPr 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324" y="6008914"/>
            <a:ext cx="7877175" cy="239486"/>
          </a:xfrm>
        </p:spPr>
        <p:txBody>
          <a:bodyPr/>
          <a:lstStyle/>
          <a:p>
            <a:r>
              <a:rPr lang="en-US" sz="1000" b="0" dirty="0" smtClean="0">
                <a:solidFill>
                  <a:schemeClr val="tx1"/>
                </a:solidFill>
              </a:rPr>
              <a:t>http:\www.sodahead.com</a:t>
            </a:r>
            <a:endParaRPr lang="en-US" sz="1000" b="0" dirty="0">
              <a:solidFill>
                <a:schemeClr val="tx1"/>
              </a:solidFill>
            </a:endParaRPr>
          </a:p>
        </p:txBody>
      </p:sp>
      <p:pic>
        <p:nvPicPr>
          <p:cNvPr id="5" name="Content Placeholder 4" descr="caution_super_bug_xlarg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99457" y="206829"/>
            <a:ext cx="7086600" cy="52578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4</a:t>
            </a:fld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D8EE6F9-237E-4E00-ABB4-335AB60D2B89}" type="slidenum">
              <a:rPr lang="en-US" sz="1800" smtClean="0"/>
              <a:pPr/>
              <a:t>40</a:t>
            </a:fld>
            <a:endParaRPr lang="en-US" sz="1800" dirty="0" smtClean="0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655638" y="192505"/>
            <a:ext cx="7877175" cy="1290220"/>
          </a:xfrm>
        </p:spPr>
        <p:txBody>
          <a:bodyPr/>
          <a:lstStyle/>
          <a:p>
            <a:pPr eaLnBrk="1" hangingPunct="1"/>
            <a:r>
              <a:rPr lang="en-US" sz="4400" dirty="0" smtClean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Wisconsin Susceptibility Data 2010</a:t>
            </a:r>
          </a:p>
        </p:txBody>
      </p:sp>
      <p:graphicFrame>
        <p:nvGraphicFramePr>
          <p:cNvPr id="5122" name="Object 5"/>
          <p:cNvGraphicFramePr>
            <a:graphicFrameLocks noChangeAspect="1"/>
          </p:cNvGraphicFramePr>
          <p:nvPr/>
        </p:nvGraphicFramePr>
        <p:xfrm>
          <a:off x="611188" y="2663825"/>
          <a:ext cx="8066087" cy="2795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1" name="Document" r:id="rId4" imgW="6093237" imgH="2111264" progId="Word.Document.8">
                  <p:embed/>
                </p:oleObj>
              </mc:Choice>
              <mc:Fallback>
                <p:oleObj name="Document" r:id="rId4" imgW="6093237" imgH="2111264" progId="Word.Documen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2663825"/>
                        <a:ext cx="8066087" cy="2795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5" name="TextBox 5"/>
          <p:cNvSpPr txBox="1">
            <a:spLocks noChangeArrowheads="1"/>
          </p:cNvSpPr>
          <p:nvPr/>
        </p:nvSpPr>
        <p:spPr bwMode="auto">
          <a:xfrm>
            <a:off x="2386013" y="2325688"/>
            <a:ext cx="151130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tx1"/>
                </a:solidFill>
              </a:rPr>
              <a:t>Susceptible</a:t>
            </a:r>
          </a:p>
        </p:txBody>
      </p:sp>
      <p:sp>
        <p:nvSpPr>
          <p:cNvPr id="5126" name="TextBox 7"/>
          <p:cNvSpPr txBox="1">
            <a:spLocks noChangeArrowheads="1"/>
          </p:cNvSpPr>
          <p:nvPr/>
        </p:nvSpPr>
        <p:spPr bwMode="auto">
          <a:xfrm>
            <a:off x="3895725" y="2325688"/>
            <a:ext cx="1608138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tx1"/>
                </a:solidFill>
              </a:rPr>
              <a:t>Intermediate</a:t>
            </a:r>
          </a:p>
        </p:txBody>
      </p:sp>
      <p:sp>
        <p:nvSpPr>
          <p:cNvPr id="5127" name="TextBox 8"/>
          <p:cNvSpPr txBox="1">
            <a:spLocks noChangeArrowheads="1"/>
          </p:cNvSpPr>
          <p:nvPr/>
        </p:nvSpPr>
        <p:spPr bwMode="auto">
          <a:xfrm>
            <a:off x="5464576" y="2307624"/>
            <a:ext cx="1254125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Resistant</a:t>
            </a:r>
          </a:p>
        </p:txBody>
      </p:sp>
      <p:sp>
        <p:nvSpPr>
          <p:cNvPr id="5128" name="TextBox 9"/>
          <p:cNvSpPr txBox="1">
            <a:spLocks noChangeArrowheads="1"/>
          </p:cNvSpPr>
          <p:nvPr/>
        </p:nvSpPr>
        <p:spPr bwMode="auto">
          <a:xfrm>
            <a:off x="6778625" y="1670050"/>
            <a:ext cx="1666875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dirty="0">
                <a:solidFill>
                  <a:schemeClr val="tx1"/>
                </a:solidFill>
              </a:rPr>
              <a:t>Total</a:t>
            </a:r>
          </a:p>
          <a:p>
            <a:r>
              <a:rPr lang="en-US" sz="2000" dirty="0">
                <a:solidFill>
                  <a:schemeClr val="tx1"/>
                </a:solidFill>
              </a:rPr>
              <a:t>Non-</a:t>
            </a:r>
            <a:r>
              <a:rPr lang="en-US" sz="2000" dirty="0" err="1">
                <a:solidFill>
                  <a:schemeClr val="tx1"/>
                </a:solidFill>
              </a:rPr>
              <a:t>Suscept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129" name="TextBox 10"/>
          <p:cNvSpPr txBox="1">
            <a:spLocks noChangeArrowheads="1"/>
          </p:cNvSpPr>
          <p:nvPr/>
        </p:nvSpPr>
        <p:spPr bwMode="auto">
          <a:xfrm>
            <a:off x="1490663" y="1511300"/>
            <a:ext cx="6342062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Invasive </a:t>
            </a:r>
            <a:r>
              <a:rPr lang="en-US" i="1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S. </a:t>
            </a:r>
            <a:r>
              <a:rPr lang="en-US" i="1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pneumoniae</a:t>
            </a:r>
            <a:r>
              <a:rPr lang="en-US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(n=399)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Tahoma" pitchFamily="34" charset="0"/>
                <a:cs typeface="Tahoma" pitchFamily="34" charset="0"/>
              </a:rPr>
              <a:t>Temporal Trends in Invasive </a:t>
            </a:r>
            <a:r>
              <a:rPr lang="en-US" sz="4400" i="1" dirty="0" smtClean="0">
                <a:latin typeface="Tahoma" pitchFamily="34" charset="0"/>
                <a:cs typeface="Tahoma" pitchFamily="34" charset="0"/>
              </a:rPr>
              <a:t>S</a:t>
            </a:r>
            <a:r>
              <a:rPr lang="en-US" sz="4400" dirty="0" smtClean="0">
                <a:latin typeface="Tahoma" pitchFamily="34" charset="0"/>
                <a:cs typeface="Tahoma" pitchFamily="34" charset="0"/>
              </a:rPr>
              <a:t>. </a:t>
            </a:r>
            <a:r>
              <a:rPr lang="en-US" sz="4400" i="1" dirty="0" err="1" smtClean="0">
                <a:latin typeface="Tahoma" pitchFamily="34" charset="0"/>
                <a:cs typeface="Tahoma" pitchFamily="34" charset="0"/>
              </a:rPr>
              <a:t>pneumo</a:t>
            </a:r>
            <a:r>
              <a:rPr lang="en-US" sz="4400" i="1" dirty="0" smtClean="0">
                <a:latin typeface="Tahoma" pitchFamily="34" charset="0"/>
                <a:cs typeface="Tahoma" pitchFamily="34" charset="0"/>
              </a:rPr>
              <a:t>.</a:t>
            </a:r>
            <a:r>
              <a:rPr lang="en-US" sz="4400" dirty="0" smtClean="0">
                <a:latin typeface="Tahoma" pitchFamily="34" charset="0"/>
                <a:cs typeface="Tahoma" pitchFamily="34" charset="0"/>
              </a:rPr>
              <a:t> Resistance</a:t>
            </a: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C5AEFC7-6CF8-4647-8101-FA908DF0E10D}" type="slidenum">
              <a:rPr lang="en-US" sz="1800" smtClean="0"/>
              <a:pPr/>
              <a:t>41</a:t>
            </a:fld>
            <a:endParaRPr lang="en-US" sz="1800" dirty="0" smtClean="0"/>
          </a:p>
        </p:txBody>
      </p:sp>
      <p:graphicFrame>
        <p:nvGraphicFramePr>
          <p:cNvPr id="6146" name="Content Placeholder 4"/>
          <p:cNvGraphicFramePr>
            <a:graphicFrameLocks noGrp="1" noChangeAspect="1"/>
          </p:cNvGraphicFramePr>
          <p:nvPr>
            <p:ph idx="1"/>
          </p:nvPr>
        </p:nvGraphicFramePr>
        <p:xfrm>
          <a:off x="409575" y="2146434"/>
          <a:ext cx="8213725" cy="4148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75" name="Document" r:id="rId3" imgW="5482796" imgH="2775721" progId="">
                  <p:embed/>
                </p:oleObj>
              </mc:Choice>
              <mc:Fallback>
                <p:oleObj name="Document" r:id="rId3" imgW="5482796" imgH="2775721" progId="">
                  <p:embed/>
                  <p:pic>
                    <p:nvPicPr>
                      <p:cNvPr id="0" name="Content Placeholder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575" y="2146434"/>
                        <a:ext cx="8213725" cy="4148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le 1"/>
          <p:cNvSpPr>
            <a:spLocks noGrp="1"/>
          </p:cNvSpPr>
          <p:nvPr>
            <p:ph type="title"/>
          </p:nvPr>
        </p:nvSpPr>
        <p:spPr>
          <a:xfrm>
            <a:off x="442762" y="125128"/>
            <a:ext cx="8296977" cy="1357597"/>
          </a:xfrm>
        </p:spPr>
        <p:txBody>
          <a:bodyPr/>
          <a:lstStyle/>
          <a:p>
            <a:r>
              <a:rPr lang="en-US" sz="4000" dirty="0" smtClean="0">
                <a:latin typeface="Tahoma" pitchFamily="34" charset="0"/>
                <a:cs typeface="Tahoma" pitchFamily="34" charset="0"/>
              </a:rPr>
              <a:t>Invasive </a:t>
            </a:r>
            <a:r>
              <a:rPr lang="en-US" sz="4000" i="1" dirty="0" smtClean="0">
                <a:latin typeface="Tahoma" pitchFamily="34" charset="0"/>
                <a:cs typeface="Tahoma" pitchFamily="34" charset="0"/>
              </a:rPr>
              <a:t>S. </a:t>
            </a:r>
            <a:r>
              <a:rPr lang="en-US" sz="4000" i="1" dirty="0" err="1" smtClean="0">
                <a:latin typeface="Tahoma" pitchFamily="34" charset="0"/>
                <a:cs typeface="Tahoma" pitchFamily="34" charset="0"/>
              </a:rPr>
              <a:t>pneumo</a:t>
            </a:r>
            <a:r>
              <a:rPr lang="en-US" sz="4000" i="1" dirty="0" smtClean="0">
                <a:latin typeface="Tahoma" pitchFamily="34" charset="0"/>
                <a:cs typeface="Tahoma" pitchFamily="34" charset="0"/>
              </a:rPr>
              <a:t>. </a:t>
            </a:r>
            <a:r>
              <a:rPr lang="en-US" sz="4000" dirty="0" smtClean="0">
                <a:latin typeface="Tahoma" pitchFamily="34" charset="0"/>
                <a:cs typeface="Tahoma" pitchFamily="34" charset="0"/>
              </a:rPr>
              <a:t>Pen Susceptibility by Region, 2010</a:t>
            </a: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58D4842-4A4A-4C16-8EE6-4BB64DA20931}" type="slidenum">
              <a:rPr lang="en-US" sz="1800" smtClean="0"/>
              <a:pPr/>
              <a:t>42</a:t>
            </a:fld>
            <a:endParaRPr lang="en-US" sz="1800" dirty="0" smtClean="0"/>
          </a:p>
        </p:txBody>
      </p:sp>
      <p:graphicFrame>
        <p:nvGraphicFramePr>
          <p:cNvPr id="7170" name="Content Placeholder 4"/>
          <p:cNvGraphicFramePr>
            <a:graphicFrameLocks noGrp="1" noChangeAspect="1"/>
          </p:cNvGraphicFramePr>
          <p:nvPr>
            <p:ph idx="1"/>
          </p:nvPr>
        </p:nvGraphicFramePr>
        <p:xfrm>
          <a:off x="2206625" y="1647825"/>
          <a:ext cx="5189538" cy="4967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299" name="Document" r:id="rId4" imgW="4519929" imgH="4326000" progId="Word.Document.8">
                  <p:embed/>
                </p:oleObj>
              </mc:Choice>
              <mc:Fallback>
                <p:oleObj name="Document" r:id="rId4" imgW="4519929" imgH="4326000" progId="Word.Document.8">
                  <p:embed/>
                  <p:pic>
                    <p:nvPicPr>
                      <p:cNvPr id="0" name="Content Placeholder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6625" y="1647825"/>
                        <a:ext cx="5189538" cy="4967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D061EDC-C63C-4EAF-8D37-4DFF057B7C7A}" type="slidenum">
              <a:rPr lang="en-US" sz="1800" smtClean="0"/>
              <a:pPr/>
              <a:t>43</a:t>
            </a:fld>
            <a:endParaRPr lang="en-US" sz="1800" dirty="0" smtClean="0"/>
          </a:p>
        </p:txBody>
      </p:sp>
      <p:graphicFrame>
        <p:nvGraphicFramePr>
          <p:cNvPr id="8194" name="Content Placeholder 4"/>
          <p:cNvGraphicFramePr>
            <a:graphicFrameLocks noGrp="1" noChangeAspect="1"/>
          </p:cNvGraphicFramePr>
          <p:nvPr>
            <p:ph idx="1"/>
          </p:nvPr>
        </p:nvGraphicFramePr>
        <p:xfrm>
          <a:off x="0" y="496888"/>
          <a:ext cx="9286875" cy="542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3" name="Document" r:id="rId4" imgW="5955942" imgH="3478394" progId="Word.Document.8">
                  <p:embed/>
                </p:oleObj>
              </mc:Choice>
              <mc:Fallback>
                <p:oleObj name="Document" r:id="rId4" imgW="5955942" imgH="3478394" progId="Word.Document.8">
                  <p:embed/>
                  <p:pic>
                    <p:nvPicPr>
                      <p:cNvPr id="0" name="Content Placeholder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96888"/>
                        <a:ext cx="9286875" cy="542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 noGrp="1"/>
          </p:cNvGraphicFramePr>
          <p:nvPr/>
        </p:nvGraphicFramePr>
        <p:xfrm>
          <a:off x="0" y="0"/>
          <a:ext cx="9143999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FCA2CC-BEBE-4E78-B08E-F547B56D0246}" type="slidenum">
              <a:rPr lang="en-US" sz="1800" smtClean="0"/>
              <a:pPr>
                <a:defRPr/>
              </a:pPr>
              <a:t>44</a:t>
            </a:fld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 noGrp="1"/>
          </p:cNvGraphicFramePr>
          <p:nvPr/>
        </p:nvGraphicFramePr>
        <p:xfrm>
          <a:off x="0" y="0"/>
          <a:ext cx="9143999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FCA2CC-BEBE-4E78-B08E-F547B56D0246}" type="slidenum">
              <a:rPr lang="en-US" sz="1800" smtClean="0"/>
              <a:pPr>
                <a:defRPr/>
              </a:pPr>
              <a:t>45</a:t>
            </a:fld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474" y="150920"/>
            <a:ext cx="8629095" cy="1322773"/>
          </a:xfrm>
        </p:spPr>
        <p:txBody>
          <a:bodyPr/>
          <a:lstStyle/>
          <a:p>
            <a:r>
              <a:rPr lang="en-US" sz="4400" i="1" dirty="0" err="1" smtClean="0"/>
              <a:t>Neisseria</a:t>
            </a:r>
            <a:r>
              <a:rPr lang="en-US" sz="4400" i="1" dirty="0" smtClean="0"/>
              <a:t> </a:t>
            </a:r>
            <a:r>
              <a:rPr lang="en-US" sz="4400" i="1" dirty="0" err="1" smtClean="0"/>
              <a:t>meningitidis</a:t>
            </a:r>
            <a:r>
              <a:rPr lang="en-US" sz="4400" i="1" dirty="0" smtClean="0"/>
              <a:t>- </a:t>
            </a:r>
            <a:r>
              <a:rPr lang="en-US" sz="4400" dirty="0" smtClean="0"/>
              <a:t>WSLH </a:t>
            </a:r>
            <a:r>
              <a:rPr lang="en-US" sz="4400" i="1" dirty="0" smtClean="0"/>
              <a:t> </a:t>
            </a:r>
            <a:r>
              <a:rPr lang="en-US" sz="4400" dirty="0" smtClean="0"/>
              <a:t>Resistance Surveillance</a:t>
            </a:r>
            <a:endParaRPr lang="en-US" sz="44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WSLH surveillance (E Test)</a:t>
            </a:r>
          </a:p>
          <a:p>
            <a:pPr lvl="1"/>
            <a:r>
              <a:rPr lang="en-US" dirty="0" smtClean="0"/>
              <a:t>Penicillin</a:t>
            </a:r>
          </a:p>
          <a:p>
            <a:pPr lvl="1"/>
            <a:r>
              <a:rPr lang="en-US" dirty="0" err="1" smtClean="0">
                <a:solidFill>
                  <a:schemeClr val="tx1"/>
                </a:solidFill>
              </a:rPr>
              <a:t>Azythromycin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en-US" dirty="0" err="1" smtClean="0"/>
              <a:t>Rifampin</a:t>
            </a:r>
            <a:endParaRPr lang="en-US" dirty="0" smtClean="0"/>
          </a:p>
          <a:p>
            <a:pPr lvl="1"/>
            <a:r>
              <a:rPr lang="en-US" dirty="0" err="1" smtClean="0"/>
              <a:t>Minocycline</a:t>
            </a:r>
            <a:endParaRPr lang="en-US" dirty="0" smtClean="0"/>
          </a:p>
          <a:p>
            <a:pPr lvl="1"/>
            <a:r>
              <a:rPr lang="en-US" dirty="0" smtClean="0"/>
              <a:t>Ciprofloxacin</a:t>
            </a:r>
          </a:p>
          <a:p>
            <a:pPr lvl="1"/>
            <a:r>
              <a:rPr lang="en-US" dirty="0" err="1" smtClean="0"/>
              <a:t>Ceftriaxone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46</a:t>
            </a:fld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4"/>
          <p:cNvSpPr>
            <a:spLocks noGrp="1"/>
          </p:cNvSpPr>
          <p:nvPr>
            <p:ph type="title"/>
          </p:nvPr>
        </p:nvSpPr>
        <p:spPr>
          <a:xfrm>
            <a:off x="676275" y="5351646"/>
            <a:ext cx="7877175" cy="875898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Routine AST by clinical laboratories is not necessary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98B4E05-9322-49E4-9434-06FE302665D7}" type="slidenum">
              <a:rPr lang="en-US" sz="1800" smtClean="0"/>
              <a:pPr/>
              <a:t>47</a:t>
            </a:fld>
            <a:endParaRPr lang="en-US" sz="1800" dirty="0" smtClean="0"/>
          </a:p>
        </p:txBody>
      </p:sp>
      <p:pic>
        <p:nvPicPr>
          <p:cNvPr id="32772" name="Picture 5" descr="BSC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28788" y="1169988"/>
            <a:ext cx="5578475" cy="371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TextBox 6"/>
          <p:cNvSpPr txBox="1">
            <a:spLocks noChangeArrowheads="1"/>
          </p:cNvSpPr>
          <p:nvPr/>
        </p:nvSpPr>
        <p:spPr bwMode="auto">
          <a:xfrm>
            <a:off x="2143125" y="254000"/>
            <a:ext cx="4892675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 b="1" i="1">
                <a:solidFill>
                  <a:srgbClr val="FF0000"/>
                </a:solidFill>
              </a:rPr>
              <a:t>WORK SAFELY!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Tahoma" pitchFamily="34" charset="0"/>
                <a:cs typeface="Tahoma" pitchFamily="34" charset="0"/>
              </a:rPr>
              <a:t>Antibiotics with CLSI Interpretations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1162050" y="2435191"/>
            <a:ext cx="7524750" cy="3524283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For </a:t>
            </a:r>
            <a:r>
              <a:rPr lang="en-US" i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N. </a:t>
            </a:r>
            <a:r>
              <a:rPr lang="en-US" i="1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meningitidis</a:t>
            </a:r>
            <a:r>
              <a:rPr lang="en-US" i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treatment:</a:t>
            </a:r>
          </a:p>
          <a:p>
            <a:pPr lvl="1"/>
            <a:r>
              <a:rPr lang="en-US" dirty="0" smtClean="0">
                <a:latin typeface="Tahoma" pitchFamily="34" charset="0"/>
                <a:cs typeface="Tahoma" pitchFamily="34" charset="0"/>
              </a:rPr>
              <a:t>Penicillin--------MIC only</a:t>
            </a:r>
          </a:p>
          <a:p>
            <a:pPr lvl="1"/>
            <a:r>
              <a:rPr lang="en-US" dirty="0" err="1" smtClean="0">
                <a:latin typeface="Tahoma" pitchFamily="34" charset="0"/>
                <a:cs typeface="Tahoma" pitchFamily="34" charset="0"/>
              </a:rPr>
              <a:t>Ampicillin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-------MIC only</a:t>
            </a:r>
          </a:p>
          <a:p>
            <a:pPr lvl="1"/>
            <a:r>
              <a:rPr lang="en-US" dirty="0" err="1" smtClean="0">
                <a:latin typeface="Tahoma" pitchFamily="34" charset="0"/>
                <a:cs typeface="Tahoma" pitchFamily="34" charset="0"/>
              </a:rPr>
              <a:t>Cefotaxime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/</a:t>
            </a:r>
            <a:r>
              <a:rPr lang="en-US" dirty="0" err="1" smtClean="0">
                <a:latin typeface="Tahoma" pitchFamily="34" charset="0"/>
                <a:cs typeface="Tahoma" pitchFamily="34" charset="0"/>
              </a:rPr>
              <a:t>Ceftriaxone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----”S” only</a:t>
            </a:r>
          </a:p>
          <a:p>
            <a:pPr lvl="1"/>
            <a:r>
              <a:rPr lang="en-US" dirty="0" err="1" smtClean="0">
                <a:latin typeface="Tahoma" pitchFamily="34" charset="0"/>
                <a:cs typeface="Tahoma" pitchFamily="34" charset="0"/>
              </a:rPr>
              <a:t>Meropenem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-------------------”S” only</a:t>
            </a:r>
          </a:p>
          <a:p>
            <a:pPr lvl="1"/>
            <a:r>
              <a:rPr lang="en-US" dirty="0" err="1" smtClean="0">
                <a:latin typeface="Tahoma" pitchFamily="34" charset="0"/>
                <a:cs typeface="Tahoma" pitchFamily="34" charset="0"/>
              </a:rPr>
              <a:t>Choramphenicol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---DD or MIC</a:t>
            </a:r>
          </a:p>
          <a:p>
            <a:endParaRPr lang="en-US" dirty="0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95A9EC2-976C-4C9B-B8BA-8D0EEA012DF8}" type="slidenum">
              <a:rPr lang="en-US" sz="1800" smtClean="0"/>
              <a:pPr/>
              <a:t>48</a:t>
            </a:fld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655638" y="182880"/>
            <a:ext cx="7877175" cy="1482291"/>
          </a:xfrm>
        </p:spPr>
        <p:txBody>
          <a:bodyPr/>
          <a:lstStyle/>
          <a:p>
            <a:r>
              <a:rPr lang="en-US" sz="4400" dirty="0" smtClean="0">
                <a:latin typeface="Tahoma" pitchFamily="34" charset="0"/>
                <a:cs typeface="Tahoma" pitchFamily="34" charset="0"/>
              </a:rPr>
              <a:t>Antibiotics with CLSI Interpretations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>
          <a:xfrm>
            <a:off x="394636" y="1806575"/>
            <a:ext cx="8292164" cy="41529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For Prophylaxis of </a:t>
            </a:r>
            <a:r>
              <a:rPr lang="en-US" i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N. </a:t>
            </a:r>
            <a:r>
              <a:rPr lang="en-US" i="1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meningitidis</a:t>
            </a:r>
            <a:r>
              <a:rPr lang="en-US" i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contacts</a:t>
            </a:r>
            <a:endParaRPr lang="en-US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lvl="1"/>
            <a:r>
              <a:rPr lang="en-US" dirty="0" err="1" smtClean="0">
                <a:latin typeface="Tahoma" pitchFamily="34" charset="0"/>
                <a:cs typeface="Tahoma" pitchFamily="34" charset="0"/>
              </a:rPr>
              <a:t>Rifampin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----DD and MIC</a:t>
            </a:r>
          </a:p>
          <a:p>
            <a:pPr lvl="1"/>
            <a:r>
              <a:rPr lang="en-US" dirty="0" err="1" smtClean="0">
                <a:latin typeface="Tahoma" pitchFamily="34" charset="0"/>
                <a:cs typeface="Tahoma" pitchFamily="34" charset="0"/>
              </a:rPr>
              <a:t>Ciproloxacin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---DD and MIC</a:t>
            </a:r>
          </a:p>
          <a:p>
            <a:pPr lvl="1"/>
            <a:r>
              <a:rPr lang="en-US" dirty="0" err="1" smtClean="0">
                <a:latin typeface="Tahoma" pitchFamily="34" charset="0"/>
                <a:cs typeface="Tahoma" pitchFamily="34" charset="0"/>
              </a:rPr>
              <a:t>Levolfloxacin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---MIC only</a:t>
            </a:r>
          </a:p>
          <a:p>
            <a:pPr lvl="1"/>
            <a:r>
              <a:rPr lang="en-US" dirty="0" err="1" smtClean="0">
                <a:latin typeface="Tahoma" pitchFamily="34" charset="0"/>
                <a:cs typeface="Tahoma" pitchFamily="34" charset="0"/>
              </a:rPr>
              <a:t>Minocycline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—”S” only</a:t>
            </a:r>
          </a:p>
          <a:p>
            <a:pPr lvl="1"/>
            <a:r>
              <a:rPr lang="en-US" dirty="0" err="1" smtClean="0">
                <a:latin typeface="Tahoma" pitchFamily="34" charset="0"/>
                <a:cs typeface="Tahoma" pitchFamily="34" charset="0"/>
              </a:rPr>
              <a:t>Azithromycin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---”S” only</a:t>
            </a:r>
          </a:p>
          <a:p>
            <a:pPr lvl="1"/>
            <a:r>
              <a:rPr lang="en-US" dirty="0" err="1" smtClean="0">
                <a:latin typeface="Tahoma" pitchFamily="34" charset="0"/>
                <a:cs typeface="Tahoma" pitchFamily="34" charset="0"/>
              </a:rPr>
              <a:t>Sulfisoxazole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---MIC only</a:t>
            </a:r>
          </a:p>
          <a:p>
            <a:pPr lvl="1"/>
            <a:r>
              <a:rPr lang="en-US" dirty="0" smtClean="0">
                <a:latin typeface="Tahoma" pitchFamily="34" charset="0"/>
                <a:cs typeface="Tahoma" pitchFamily="34" charset="0"/>
              </a:rPr>
              <a:t>SXT---Predictive for sulfonamides</a:t>
            </a:r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69F73A38-0B5C-4ADC-8603-C059EB7BCD6B}" type="slidenum">
              <a:rPr lang="en-US" sz="1800" smtClean="0"/>
              <a:pPr/>
              <a:t>49</a:t>
            </a:fld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250371"/>
            <a:ext cx="7877175" cy="1034143"/>
          </a:xfrm>
        </p:spPr>
        <p:txBody>
          <a:bodyPr/>
          <a:lstStyle/>
          <a:p>
            <a:r>
              <a:rPr lang="en-US" sz="4400" dirty="0" smtClean="0"/>
              <a:t>Question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93371"/>
            <a:ext cx="7848600" cy="4876800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chemeClr val="tx1"/>
                </a:solidFill>
              </a:rPr>
              <a:t>A “Superbug” is defined as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pPr>
              <a:buNone/>
            </a:pPr>
            <a:endParaRPr lang="en-US" sz="1800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dirty="0" smtClean="0">
                <a:solidFill>
                  <a:schemeClr val="tx1"/>
                </a:solidFill>
              </a:rPr>
              <a:t>The ’75 </a:t>
            </a:r>
            <a:r>
              <a:rPr lang="en-US" dirty="0" err="1" smtClean="0">
                <a:solidFill>
                  <a:schemeClr val="tx1"/>
                </a:solidFill>
              </a:rPr>
              <a:t>souped</a:t>
            </a:r>
            <a:r>
              <a:rPr lang="en-US" dirty="0" smtClean="0">
                <a:solidFill>
                  <a:schemeClr val="tx1"/>
                </a:solidFill>
              </a:rPr>
              <a:t>-up VW Beetle you cruised around in while in college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>
                <a:solidFill>
                  <a:schemeClr val="tx1"/>
                </a:solidFill>
              </a:rPr>
              <a:t>The star performer in a flea circus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>
                <a:solidFill>
                  <a:schemeClr val="tx1"/>
                </a:solidFill>
              </a:rPr>
              <a:t>Pandemic influenza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>
                <a:solidFill>
                  <a:schemeClr val="tx1"/>
                </a:solidFill>
              </a:rPr>
              <a:t>A strain of bacteria resistant to most available antibiotics for its treatment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>
                <a:solidFill>
                  <a:schemeClr val="tx1"/>
                </a:solidFill>
              </a:rPr>
              <a:t>All of the above</a:t>
            </a:r>
          </a:p>
          <a:p>
            <a:pPr marL="514350" indent="-514350">
              <a:buFont typeface="+mj-lt"/>
              <a:buAutoNum type="alphaUcPeriod"/>
            </a:pPr>
            <a:endParaRPr lang="en-US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lphaUcPeriod"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5</a:t>
            </a:fld>
            <a:endParaRPr lang="en-US" sz="18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655638" y="240632"/>
            <a:ext cx="7877175" cy="1242093"/>
          </a:xfrm>
        </p:spPr>
        <p:txBody>
          <a:bodyPr/>
          <a:lstStyle/>
          <a:p>
            <a:r>
              <a:rPr lang="en-US" sz="4400" i="1" dirty="0" smtClean="0">
                <a:latin typeface="Tahoma" pitchFamily="34" charset="0"/>
                <a:cs typeface="Tahoma" pitchFamily="34" charset="0"/>
              </a:rPr>
              <a:t>N. </a:t>
            </a:r>
            <a:r>
              <a:rPr lang="en-US" sz="4400" i="1" dirty="0" err="1" smtClean="0">
                <a:latin typeface="Tahoma" pitchFamily="34" charset="0"/>
                <a:cs typeface="Tahoma" pitchFamily="34" charset="0"/>
              </a:rPr>
              <a:t>meningitidis</a:t>
            </a:r>
            <a:r>
              <a:rPr lang="en-US" sz="4400" i="1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sz="4400" dirty="0" smtClean="0">
                <a:latin typeface="Tahoma" pitchFamily="34" charset="0"/>
                <a:cs typeface="Tahoma" pitchFamily="34" charset="0"/>
              </a:rPr>
              <a:t>AST Methods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Broth </a:t>
            </a:r>
            <a:r>
              <a:rPr lang="en-US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microdilution</a:t>
            </a: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	</a:t>
            </a:r>
          </a:p>
          <a:p>
            <a:pPr lvl="1"/>
            <a:r>
              <a:rPr lang="en-US" dirty="0" smtClean="0">
                <a:latin typeface="Tahoma" pitchFamily="34" charset="0"/>
                <a:cs typeface="Tahoma" pitchFamily="34" charset="0"/>
              </a:rPr>
              <a:t>CAMHB with 2-5% </a:t>
            </a:r>
            <a:r>
              <a:rPr lang="en-US" dirty="0" err="1" smtClean="0">
                <a:latin typeface="Tahoma" pitchFamily="34" charset="0"/>
                <a:cs typeface="Tahoma" pitchFamily="34" charset="0"/>
              </a:rPr>
              <a:t>lysed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 horse blood</a:t>
            </a:r>
          </a:p>
          <a:p>
            <a:pPr lvl="1"/>
            <a:r>
              <a:rPr lang="en-US" dirty="0" smtClean="0">
                <a:latin typeface="Tahoma" pitchFamily="34" charset="0"/>
                <a:cs typeface="Tahoma" pitchFamily="34" charset="0"/>
              </a:rPr>
              <a:t>Incubate 35C in 5% CO</a:t>
            </a:r>
            <a:r>
              <a:rPr lang="en-US" baseline="-25000" dirty="0" smtClean="0">
                <a:latin typeface="Tahoma" pitchFamily="34" charset="0"/>
                <a:cs typeface="Tahoma" pitchFamily="34" charset="0"/>
              </a:rPr>
              <a:t>2 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 20-24 hr</a:t>
            </a:r>
            <a:endParaRPr lang="en-US" baseline="-25000" dirty="0" smtClean="0">
              <a:latin typeface="Tahoma" pitchFamily="34" charset="0"/>
              <a:cs typeface="Tahoma" pitchFamily="34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Agar dilution</a:t>
            </a:r>
          </a:p>
          <a:p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Disk diffusion</a:t>
            </a:r>
          </a:p>
          <a:p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E-test</a:t>
            </a:r>
          </a:p>
          <a:p>
            <a:endParaRPr lang="en-US" dirty="0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625B25E8-EF99-412B-8618-C2FCA961B555}" type="slidenum">
              <a:rPr lang="en-US" sz="1800" smtClean="0"/>
              <a:pPr/>
              <a:t>50</a:t>
            </a:fld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655638" y="279133"/>
            <a:ext cx="7877175" cy="1203592"/>
          </a:xfrm>
        </p:spPr>
        <p:txBody>
          <a:bodyPr/>
          <a:lstStyle/>
          <a:p>
            <a:r>
              <a:rPr lang="en-US" sz="4400" i="1" dirty="0" smtClean="0">
                <a:latin typeface="Tahoma" pitchFamily="34" charset="0"/>
                <a:cs typeface="Tahoma" pitchFamily="34" charset="0"/>
              </a:rPr>
              <a:t>N. </a:t>
            </a:r>
            <a:r>
              <a:rPr lang="en-US" sz="4400" i="1" dirty="0" err="1" smtClean="0">
                <a:latin typeface="Tahoma" pitchFamily="34" charset="0"/>
                <a:cs typeface="Tahoma" pitchFamily="34" charset="0"/>
              </a:rPr>
              <a:t>meningitidis</a:t>
            </a:r>
            <a:r>
              <a:rPr lang="en-US" sz="4400" i="1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sz="4400" dirty="0" smtClean="0">
                <a:latin typeface="Tahoma" pitchFamily="34" charset="0"/>
                <a:cs typeface="Tahoma" pitchFamily="34" charset="0"/>
              </a:rPr>
              <a:t>AST Procedures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Direct colony suspension in saline of overnight growth from Choc agar</a:t>
            </a:r>
          </a:p>
          <a:p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CAMHB with 2-5% </a:t>
            </a:r>
            <a:r>
              <a:rPr lang="en-US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lysed</a:t>
            </a: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horse blood for broth dilution</a:t>
            </a:r>
          </a:p>
          <a:p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MHA supplemented with 5% sheep blood for agar dilution, DD, and E-test</a:t>
            </a:r>
          </a:p>
          <a:p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Incubate 35C in 5% CO</a:t>
            </a:r>
            <a:r>
              <a:rPr lang="en-US" baseline="-250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2 </a:t>
            </a: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20-24 hr</a:t>
            </a:r>
            <a:endParaRPr lang="en-US" baseline="-250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6EC7A37-68B9-455B-BB91-603AFB0992E9}" type="slidenum">
              <a:rPr lang="en-US" sz="1800" smtClean="0"/>
              <a:pPr/>
              <a:t>51</a:t>
            </a:fld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Box 7"/>
          <p:cNvSpPr txBox="1">
            <a:spLocks noChangeArrowheads="1"/>
          </p:cNvSpPr>
          <p:nvPr/>
        </p:nvSpPr>
        <p:spPr bwMode="auto">
          <a:xfrm>
            <a:off x="609600" y="0"/>
            <a:ext cx="78486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CDC ABC 2010 Data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890945" y="683574"/>
          <a:ext cx="6418555" cy="57379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79749"/>
                <a:gridCol w="1679749"/>
                <a:gridCol w="1010581"/>
                <a:gridCol w="1037895"/>
                <a:gridCol w="1010581"/>
              </a:tblGrid>
              <a:tr h="28006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Antibiotic </a:t>
                      </a:r>
                      <a:endParaRPr lang="en-US" sz="1200" b="1" i="0" u="none" strike="noStrike" dirty="0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Interpretation</a:t>
                      </a:r>
                      <a:endParaRPr lang="en-US" sz="1200" b="1" i="0" u="none" strike="noStrike" dirty="0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N(%)</a:t>
                      </a:r>
                      <a:endParaRPr lang="en-US" sz="1200" b="1" i="0" u="none" strike="noStrike" dirty="0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MIC</a:t>
                      </a:r>
                      <a:r>
                        <a:rPr lang="en-US" sz="1200" b="1" u="none" strike="noStrike" baseline="-25000">
                          <a:effectLst/>
                        </a:rPr>
                        <a:t>50 </a:t>
                      </a:r>
                      <a:r>
                        <a:rPr lang="en-US" sz="1200" b="1" u="none" strike="noStrike">
                          <a:effectLst/>
                        </a:rPr>
                        <a:t>µg/mL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MIC</a:t>
                      </a:r>
                      <a:r>
                        <a:rPr lang="en-US" sz="1200" b="1" u="none" strike="noStrike" baseline="-25000">
                          <a:effectLst/>
                        </a:rPr>
                        <a:t>90 </a:t>
                      </a:r>
                      <a:r>
                        <a:rPr lang="en-US" sz="1200" b="1" u="none" strike="noStrike">
                          <a:effectLst/>
                        </a:rPr>
                        <a:t>µg/mL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1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smtClean="0">
                          <a:effectLst/>
                        </a:rPr>
                        <a:t>Ceftriaxone</a:t>
                      </a:r>
                      <a:endParaRPr lang="en-US" sz="1200" b="1" i="0" u="none" strike="noStrike" dirty="0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 smtClean="0">
                          <a:effectLst/>
                        </a:rPr>
                        <a:t>Susceptible</a:t>
                      </a:r>
                      <a:endParaRPr lang="en-US" sz="1200" b="1" i="0" u="none" strike="noStrike" dirty="0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80 (100)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≤0.015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75" marR="6375" marT="63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≤0.015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75" marR="6375" marT="63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0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Non Susceptible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0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811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Cefotaxime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Susceptible</a:t>
                      </a:r>
                      <a:endParaRPr lang="en-US" sz="1200" b="1" i="0" u="none" strike="noStrike" dirty="0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80 (100)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≤0.015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75" marR="6375" marT="63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≤0.015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75" marR="6375" marT="63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0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Non Susceptible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0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811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Meropenem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Susceptible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80 (100)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≤0.015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75" marR="6375" marT="63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≤0.015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75" marR="6375" marT="63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0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Non Susceptible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0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811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Ciprofloxacin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Susceptible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80 (100)</a:t>
                      </a:r>
                      <a:endParaRPr lang="en-US" sz="1200" b="1" i="0" u="none" strike="noStrike" dirty="0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≤0.008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≤0.008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Intermediate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0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81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Resistant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0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811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Penicillin 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Susceptible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66 (82.5)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0.06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0.12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0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Intermediate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13 (16.25)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81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Resistant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1 (1.25)</a:t>
                      </a:r>
                      <a:endParaRPr lang="en-US" sz="1200" b="1" i="0" u="none" strike="noStrike" dirty="0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811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Ampicillin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Susceptible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68 (85)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0.06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0.25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0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Intermediate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11 (13.75)</a:t>
                      </a:r>
                      <a:endParaRPr lang="en-US" sz="1200" b="1" i="0" u="none" strike="noStrike" dirty="0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81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Resistant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1 (1.25)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811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Rifampin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Susceptible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80 (100)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0.06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0.25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Intermediate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0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81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Resistant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0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811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Azithromycin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Susceptible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80 (10)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0.25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0.5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0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Non Susceptible 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0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811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Minocycline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Susceptible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80 (100)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0.25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0.25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0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Non Susceptible </a:t>
                      </a:r>
                      <a:endParaRPr lang="en-US" sz="1200" b="1" i="0" u="none" strike="noStrike" dirty="0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0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006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Chloramphenicol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Susceptible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79 (98.75)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1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1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Intermediate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1 (1.25)</a:t>
                      </a:r>
                      <a:endParaRPr lang="en-US" sz="1200" b="1" i="0" u="none" strike="noStrike" dirty="0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81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</a:rPr>
                        <a:t>Resistant</a:t>
                      </a:r>
                      <a:endParaRPr lang="en-US" sz="1200" b="1" i="0" u="none" strike="noStrike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0</a:t>
                      </a:r>
                      <a:endParaRPr lang="en-US" sz="1200" b="1" i="0" u="none" strike="noStrike" dirty="0">
                        <a:solidFill>
                          <a:srgbClr val="292526"/>
                        </a:solidFill>
                        <a:effectLst/>
                        <a:latin typeface="Arial"/>
                      </a:endParaRPr>
                    </a:p>
                  </a:txBody>
                  <a:tcPr marL="6375" marR="6375" marT="63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38010" name="Straight Arrow Connector 5"/>
          <p:cNvCxnSpPr>
            <a:cxnSpLocks noChangeShapeType="1"/>
          </p:cNvCxnSpPr>
          <p:nvPr/>
        </p:nvCxnSpPr>
        <p:spPr bwMode="auto">
          <a:xfrm>
            <a:off x="6013527" y="4216231"/>
            <a:ext cx="2992437" cy="1225550"/>
          </a:xfrm>
          <a:prstGeom prst="straightConnector1">
            <a:avLst/>
          </a:prstGeom>
          <a:noFill/>
          <a:ln w="9525" algn="ctr">
            <a:solidFill>
              <a:srgbClr val="C00000"/>
            </a:solidFill>
            <a:round/>
            <a:headEnd type="arrow" w="med" len="med"/>
            <a:tailEnd/>
          </a:ln>
        </p:spPr>
      </p:cxnSp>
      <p:cxnSp>
        <p:nvCxnSpPr>
          <p:cNvPr id="38011" name="Straight Arrow Connector 8"/>
          <p:cNvCxnSpPr>
            <a:cxnSpLocks noChangeShapeType="1"/>
          </p:cNvCxnSpPr>
          <p:nvPr/>
        </p:nvCxnSpPr>
        <p:spPr bwMode="auto">
          <a:xfrm>
            <a:off x="6015870" y="3537906"/>
            <a:ext cx="2992437" cy="1225550"/>
          </a:xfrm>
          <a:prstGeom prst="straightConnector1">
            <a:avLst/>
          </a:prstGeom>
          <a:noFill/>
          <a:ln w="9525" algn="ctr">
            <a:solidFill>
              <a:srgbClr val="C00000"/>
            </a:solidFill>
            <a:round/>
            <a:headEnd type="arrow" w="med" len="med"/>
            <a:tailEnd/>
          </a:ln>
        </p:spPr>
      </p:cxnSp>
      <p:cxnSp>
        <p:nvCxnSpPr>
          <p:cNvPr id="38012" name="Straight Arrow Connector 9"/>
          <p:cNvCxnSpPr>
            <a:cxnSpLocks noChangeShapeType="1"/>
          </p:cNvCxnSpPr>
          <p:nvPr/>
        </p:nvCxnSpPr>
        <p:spPr bwMode="auto">
          <a:xfrm>
            <a:off x="6029618" y="6133206"/>
            <a:ext cx="2992437" cy="1225550"/>
          </a:xfrm>
          <a:prstGeom prst="straightConnector1">
            <a:avLst/>
          </a:prstGeom>
          <a:noFill/>
          <a:ln w="9525" algn="ctr">
            <a:solidFill>
              <a:srgbClr val="C00000"/>
            </a:solidFill>
            <a:round/>
            <a:headEnd type="arrow" w="med" len="med"/>
            <a:tailEnd/>
          </a:ln>
        </p:spPr>
      </p:cxnSp>
      <p:sp>
        <p:nvSpPr>
          <p:cNvPr id="38013" name="TextBox 10"/>
          <p:cNvSpPr txBox="1">
            <a:spLocks noChangeArrowheads="1"/>
          </p:cNvSpPr>
          <p:nvPr/>
        </p:nvSpPr>
        <p:spPr bwMode="auto">
          <a:xfrm>
            <a:off x="124287" y="5388745"/>
            <a:ext cx="166012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Courtesy of</a:t>
            </a:r>
            <a:endParaRPr lang="en-US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Amanda Cohn</a:t>
            </a:r>
          </a:p>
          <a:p>
            <a:r>
              <a:rPr lang="en-US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CDC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FCA2CC-BEBE-4E78-B08E-F547B56D0246}" type="slidenum">
              <a:rPr lang="en-US" sz="1800" smtClean="0"/>
              <a:pPr>
                <a:defRPr/>
              </a:pPr>
              <a:t>52</a:t>
            </a:fld>
            <a:endParaRPr lang="en-US" sz="18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655638" y="202131"/>
            <a:ext cx="7877175" cy="1280594"/>
          </a:xfrm>
        </p:spPr>
        <p:txBody>
          <a:bodyPr/>
          <a:lstStyle/>
          <a:p>
            <a:r>
              <a:rPr lang="en-US" sz="4400" dirty="0" smtClean="0">
                <a:latin typeface="Tahoma" pitchFamily="34" charset="0"/>
                <a:cs typeface="Tahoma" pitchFamily="34" charset="0"/>
              </a:rPr>
              <a:t>Resistance to Ciprofloxacin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>
          <a:xfrm>
            <a:off x="462013" y="1520792"/>
            <a:ext cx="8224787" cy="482225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2007/2008---4 cases of </a:t>
            </a:r>
            <a:r>
              <a:rPr lang="en-US" i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N. </a:t>
            </a:r>
            <a:r>
              <a:rPr lang="en-US" i="1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meningitidis</a:t>
            </a:r>
            <a:r>
              <a:rPr lang="en-US" i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R to </a:t>
            </a:r>
            <a:r>
              <a:rPr lang="en-US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Cipro</a:t>
            </a:r>
            <a:endParaRPr lang="en-US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lvl="1"/>
            <a:r>
              <a:rPr lang="en-US" dirty="0" smtClean="0">
                <a:latin typeface="Tahoma" pitchFamily="34" charset="0"/>
                <a:cs typeface="Tahoma" pitchFamily="34" charset="0"/>
              </a:rPr>
              <a:t>2 cases of meningitis in MN </a:t>
            </a:r>
          </a:p>
          <a:p>
            <a:pPr lvl="1"/>
            <a:r>
              <a:rPr lang="en-US" dirty="0" smtClean="0">
                <a:latin typeface="Tahoma" pitchFamily="34" charset="0"/>
                <a:cs typeface="Tahoma" pitchFamily="34" charset="0"/>
              </a:rPr>
              <a:t>1 case of meningitis in N. Dakota</a:t>
            </a:r>
          </a:p>
          <a:p>
            <a:pPr lvl="1"/>
            <a:r>
              <a:rPr lang="en-US" dirty="0" smtClean="0">
                <a:latin typeface="Tahoma" pitchFamily="34" charset="0"/>
                <a:cs typeface="Tahoma" pitchFamily="34" charset="0"/>
              </a:rPr>
              <a:t>1 pt from CA with pneumonia</a:t>
            </a:r>
          </a:p>
          <a:p>
            <a:pPr lvl="2"/>
            <a:r>
              <a:rPr lang="en-US" dirty="0" smtClean="0">
                <a:latin typeface="Tahoma" pitchFamily="34" charset="0"/>
                <a:cs typeface="Tahoma" pitchFamily="34" charset="0"/>
              </a:rPr>
              <a:t>Blood isolate R to </a:t>
            </a:r>
            <a:r>
              <a:rPr lang="en-US" dirty="0" err="1" smtClean="0">
                <a:latin typeface="Tahoma" pitchFamily="34" charset="0"/>
                <a:cs typeface="Tahoma" pitchFamily="34" charset="0"/>
              </a:rPr>
              <a:t>Cipro</a:t>
            </a:r>
            <a:endParaRPr lang="en-US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WI has not seen any non-susceptible </a:t>
            </a:r>
            <a:r>
              <a:rPr lang="en-US" i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N. </a:t>
            </a:r>
            <a:r>
              <a:rPr lang="en-US" i="1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meningitidis</a:t>
            </a:r>
            <a:r>
              <a:rPr lang="en-US" i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isolates</a:t>
            </a:r>
            <a:r>
              <a:rPr lang="en-US" i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other than sporadic Penicillin intermediate/resistance to date</a:t>
            </a: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6F2A7941-A2EB-4529-B1B8-2C8EF6248FA6}" type="slidenum">
              <a:rPr lang="en-US" sz="1800" smtClean="0"/>
              <a:pPr/>
              <a:t>53</a:t>
            </a:fld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239486"/>
            <a:ext cx="7877175" cy="1012371"/>
          </a:xfrm>
        </p:spPr>
        <p:txBody>
          <a:bodyPr/>
          <a:lstStyle/>
          <a:p>
            <a:r>
              <a:rPr lang="en-US" sz="4400" dirty="0" smtClean="0"/>
              <a:t>Question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2050" y="1360714"/>
            <a:ext cx="7524750" cy="4598761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“NARMS” stands for:</a:t>
            </a:r>
          </a:p>
          <a:p>
            <a:pPr>
              <a:buNone/>
            </a:pPr>
            <a:endParaRPr lang="en-US" sz="10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A. National Antimicrobial Resistance Monitoring and Surveillance Network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B. Nuclear ARMS race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C. Not Able to Read any More Slides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D. Not Answering, Really need More Sleep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E. All of the above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54</a:t>
            </a:fld>
            <a:endParaRPr lang="en-US" sz="18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408373"/>
            <a:ext cx="7877175" cy="1074352"/>
          </a:xfrm>
        </p:spPr>
        <p:txBody>
          <a:bodyPr/>
          <a:lstStyle/>
          <a:p>
            <a:r>
              <a:rPr lang="en-US" sz="4400" dirty="0" smtClean="0"/>
              <a:t>NARMS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2050" y="1491449"/>
            <a:ext cx="7524750" cy="4714042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N</a:t>
            </a:r>
            <a:r>
              <a:rPr lang="en-US" dirty="0" smtClean="0">
                <a:solidFill>
                  <a:schemeClr val="tx1"/>
                </a:solidFill>
              </a:rPr>
              <a:t>ational </a:t>
            </a:r>
            <a:r>
              <a:rPr lang="en-US" b="1" dirty="0" smtClean="0">
                <a:solidFill>
                  <a:schemeClr val="tx1"/>
                </a:solidFill>
              </a:rPr>
              <a:t>A</a:t>
            </a:r>
            <a:r>
              <a:rPr lang="en-US" dirty="0" smtClean="0">
                <a:solidFill>
                  <a:schemeClr val="tx1"/>
                </a:solidFill>
              </a:rPr>
              <a:t>ntimicrobial </a:t>
            </a:r>
            <a:r>
              <a:rPr lang="en-US" b="1" dirty="0" smtClean="0">
                <a:solidFill>
                  <a:schemeClr val="tx1"/>
                </a:solidFill>
              </a:rPr>
              <a:t>R</a:t>
            </a:r>
            <a:r>
              <a:rPr lang="en-US" dirty="0" smtClean="0">
                <a:solidFill>
                  <a:schemeClr val="tx1"/>
                </a:solidFill>
              </a:rPr>
              <a:t>esistance </a:t>
            </a:r>
            <a:r>
              <a:rPr lang="en-US" b="1" dirty="0" smtClean="0">
                <a:solidFill>
                  <a:schemeClr val="tx1"/>
                </a:solidFill>
              </a:rPr>
              <a:t>M</a:t>
            </a:r>
            <a:r>
              <a:rPr lang="en-US" dirty="0" smtClean="0">
                <a:solidFill>
                  <a:schemeClr val="tx1"/>
                </a:solidFill>
              </a:rPr>
              <a:t>onitoring and </a:t>
            </a:r>
            <a:r>
              <a:rPr lang="en-US" b="1" dirty="0" smtClean="0">
                <a:solidFill>
                  <a:schemeClr val="tx1"/>
                </a:solidFill>
              </a:rPr>
              <a:t>S</a:t>
            </a:r>
            <a:r>
              <a:rPr lang="en-US" dirty="0" smtClean="0">
                <a:solidFill>
                  <a:schemeClr val="tx1"/>
                </a:solidFill>
              </a:rPr>
              <a:t>urveillance Network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Annual national surveillance for antimicrobial resistant enteric pathogens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Use </a:t>
            </a:r>
            <a:r>
              <a:rPr lang="en-US" dirty="0" err="1" smtClean="0">
                <a:solidFill>
                  <a:schemeClr val="tx1"/>
                </a:solidFill>
              </a:rPr>
              <a:t>Sensititre</a:t>
            </a:r>
            <a:r>
              <a:rPr lang="en-US" baseline="30000" dirty="0" smtClean="0">
                <a:solidFill>
                  <a:schemeClr val="tx1"/>
                </a:solidFill>
              </a:rPr>
              <a:t>®</a:t>
            </a:r>
            <a:r>
              <a:rPr lang="en-US" dirty="0" smtClean="0">
                <a:solidFill>
                  <a:schemeClr val="tx1"/>
                </a:solidFill>
              </a:rPr>
              <a:t> broth </a:t>
            </a:r>
            <a:r>
              <a:rPr lang="en-US" dirty="0" err="1" smtClean="0">
                <a:solidFill>
                  <a:schemeClr val="tx1"/>
                </a:solidFill>
              </a:rPr>
              <a:t>microdilution</a:t>
            </a:r>
            <a:r>
              <a:rPr lang="en-US" dirty="0" smtClean="0">
                <a:solidFill>
                  <a:schemeClr val="tx1"/>
                </a:solidFill>
              </a:rPr>
              <a:t> method (Trek Diagnostics)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Target enteric bacterial pathogens implicated in </a:t>
            </a:r>
            <a:r>
              <a:rPr lang="en-US" dirty="0" err="1" smtClean="0">
                <a:solidFill>
                  <a:schemeClr val="tx1"/>
                </a:solidFill>
              </a:rPr>
              <a:t>foodborne</a:t>
            </a:r>
            <a:r>
              <a:rPr lang="en-US" dirty="0" smtClean="0">
                <a:solidFill>
                  <a:schemeClr val="tx1"/>
                </a:solidFill>
              </a:rPr>
              <a:t> diseases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55</a:t>
            </a:fld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186"/>
            <a:ext cx="8229600" cy="949911"/>
          </a:xfrm>
        </p:spPr>
        <p:txBody>
          <a:bodyPr/>
          <a:lstStyle/>
          <a:p>
            <a:r>
              <a:rPr lang="en-US" sz="4400" dirty="0" smtClean="0"/>
              <a:t>NARMS</a:t>
            </a:r>
            <a:endParaRPr lang="en-US" sz="44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57199" y="1154097"/>
            <a:ext cx="8242917" cy="594804"/>
          </a:xfrm>
        </p:spPr>
        <p:txBody>
          <a:bodyPr/>
          <a:lstStyle/>
          <a:p>
            <a:r>
              <a:rPr lang="en-US" sz="3200" dirty="0" smtClean="0">
                <a:solidFill>
                  <a:schemeClr val="tx1"/>
                </a:solidFill>
              </a:rPr>
              <a:t>Standard Antimicrobial Test Panel: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1917577"/>
            <a:ext cx="4040188" cy="4447712"/>
          </a:xfrm>
        </p:spPr>
        <p:txBody>
          <a:bodyPr/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Amikacin</a:t>
            </a:r>
            <a:endParaRPr lang="en-US" sz="2800" dirty="0" smtClean="0">
              <a:solidFill>
                <a:schemeClr val="tx1"/>
              </a:solidFill>
            </a:endParaRPr>
          </a:p>
          <a:p>
            <a:r>
              <a:rPr lang="en-US" sz="2800" dirty="0" err="1" smtClean="0">
                <a:solidFill>
                  <a:schemeClr val="tx1"/>
                </a:solidFill>
              </a:rPr>
              <a:t>Ampicillin</a:t>
            </a:r>
            <a:endParaRPr lang="en-US" sz="2800" dirty="0" smtClean="0">
              <a:solidFill>
                <a:schemeClr val="tx1"/>
              </a:solidFill>
            </a:endParaRPr>
          </a:p>
          <a:p>
            <a:r>
              <a:rPr lang="en-US" sz="2800" dirty="0" smtClean="0">
                <a:solidFill>
                  <a:schemeClr val="tx1"/>
                </a:solidFill>
              </a:rPr>
              <a:t>Amoxicillin-</a:t>
            </a:r>
            <a:r>
              <a:rPr lang="en-US" sz="2800" dirty="0" err="1" smtClean="0">
                <a:solidFill>
                  <a:schemeClr val="tx1"/>
                </a:solidFill>
              </a:rPr>
              <a:t>clavulanic</a:t>
            </a:r>
            <a:r>
              <a:rPr lang="en-US" sz="2800" dirty="0" smtClean="0">
                <a:solidFill>
                  <a:schemeClr val="tx1"/>
                </a:solidFill>
              </a:rPr>
              <a:t> acid</a:t>
            </a:r>
          </a:p>
          <a:p>
            <a:r>
              <a:rPr lang="en-US" sz="2800" dirty="0" err="1" smtClean="0">
                <a:solidFill>
                  <a:schemeClr val="tx1"/>
                </a:solidFill>
              </a:rPr>
              <a:t>Cefoxitin</a:t>
            </a:r>
            <a:endParaRPr lang="en-US" sz="2800" dirty="0" smtClean="0">
              <a:solidFill>
                <a:schemeClr val="tx1"/>
              </a:solidFill>
            </a:endParaRPr>
          </a:p>
          <a:p>
            <a:r>
              <a:rPr lang="en-US" sz="2800" dirty="0" err="1" smtClean="0">
                <a:solidFill>
                  <a:schemeClr val="tx1"/>
                </a:solidFill>
              </a:rPr>
              <a:t>Ceftiofur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sz="2800" dirty="0" err="1" smtClean="0">
                <a:solidFill>
                  <a:schemeClr val="tx1"/>
                </a:solidFill>
              </a:rPr>
              <a:t>Ceftriaxone</a:t>
            </a:r>
            <a:endParaRPr lang="en-US" sz="2800" dirty="0" smtClean="0">
              <a:solidFill>
                <a:schemeClr val="tx1"/>
              </a:solidFill>
            </a:endParaRPr>
          </a:p>
          <a:p>
            <a:r>
              <a:rPr lang="en-US" sz="2800" dirty="0" err="1" smtClean="0">
                <a:solidFill>
                  <a:schemeClr val="tx1"/>
                </a:solidFill>
              </a:rPr>
              <a:t>Cephalothin</a:t>
            </a:r>
            <a:endParaRPr lang="en-US" sz="2800" dirty="0" smtClean="0">
              <a:solidFill>
                <a:schemeClr val="tx1"/>
              </a:solidFill>
            </a:endParaRPr>
          </a:p>
          <a:p>
            <a:r>
              <a:rPr lang="en-US" sz="2800" dirty="0" err="1" smtClean="0">
                <a:solidFill>
                  <a:schemeClr val="tx1"/>
                </a:solidFill>
              </a:rPr>
              <a:t>Chloramphenicol</a:t>
            </a:r>
            <a:endParaRPr lang="en-US" sz="2800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25" y="1899822"/>
            <a:ext cx="4041775" cy="4226342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Ciprofloxacin</a:t>
            </a:r>
          </a:p>
          <a:p>
            <a:r>
              <a:rPr lang="en-US" sz="2800" dirty="0" err="1" smtClean="0">
                <a:solidFill>
                  <a:schemeClr val="tx1"/>
                </a:solidFill>
              </a:rPr>
              <a:t>Gentamicin</a:t>
            </a:r>
            <a:endParaRPr lang="en-US" sz="2800" dirty="0" smtClean="0">
              <a:solidFill>
                <a:schemeClr val="tx1"/>
              </a:solidFill>
            </a:endParaRPr>
          </a:p>
          <a:p>
            <a:r>
              <a:rPr lang="en-US" sz="2800" dirty="0" err="1" smtClean="0">
                <a:solidFill>
                  <a:schemeClr val="tx1"/>
                </a:solidFill>
              </a:rPr>
              <a:t>Kanamycin</a:t>
            </a:r>
            <a:endParaRPr lang="en-US" sz="2800" dirty="0" smtClean="0">
              <a:solidFill>
                <a:schemeClr val="tx1"/>
              </a:solidFill>
            </a:endParaRPr>
          </a:p>
          <a:p>
            <a:r>
              <a:rPr lang="en-US" sz="2800" dirty="0" err="1" smtClean="0">
                <a:solidFill>
                  <a:schemeClr val="tx1"/>
                </a:solidFill>
              </a:rPr>
              <a:t>Nalidixic</a:t>
            </a:r>
            <a:r>
              <a:rPr lang="en-US" sz="2800" dirty="0" smtClean="0">
                <a:solidFill>
                  <a:schemeClr val="tx1"/>
                </a:solidFill>
              </a:rPr>
              <a:t> acid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Streptomycin</a:t>
            </a:r>
          </a:p>
          <a:p>
            <a:r>
              <a:rPr lang="en-US" sz="2800" dirty="0" err="1" smtClean="0">
                <a:solidFill>
                  <a:schemeClr val="tx1"/>
                </a:solidFill>
              </a:rPr>
              <a:t>Sulfisoxazole</a:t>
            </a:r>
            <a:endParaRPr lang="en-US" sz="2800" dirty="0" smtClean="0">
              <a:solidFill>
                <a:schemeClr val="tx1"/>
              </a:solidFill>
            </a:endParaRPr>
          </a:p>
          <a:p>
            <a:r>
              <a:rPr lang="en-US" sz="2800" dirty="0" err="1" smtClean="0">
                <a:solidFill>
                  <a:schemeClr val="tx1"/>
                </a:solidFill>
              </a:rPr>
              <a:t>Trimethoprim-Sulfamethoxazole</a:t>
            </a:r>
            <a:endParaRPr lang="en-US" sz="2800" dirty="0" smtClean="0">
              <a:solidFill>
                <a:schemeClr val="tx1"/>
              </a:solidFill>
            </a:endParaRPr>
          </a:p>
          <a:p>
            <a:r>
              <a:rPr lang="en-US" sz="2800" dirty="0" smtClean="0">
                <a:solidFill>
                  <a:schemeClr val="tx1"/>
                </a:solidFill>
              </a:rPr>
              <a:t>Tetracycline</a:t>
            </a:r>
          </a:p>
          <a:p>
            <a:endParaRPr lang="en-US" sz="2800" dirty="0" smtClean="0">
              <a:solidFill>
                <a:schemeClr val="tx1"/>
              </a:solidFill>
            </a:endParaRPr>
          </a:p>
          <a:p>
            <a:endParaRPr lang="en-US" sz="2800" dirty="0" smtClean="0">
              <a:solidFill>
                <a:schemeClr val="tx1"/>
              </a:solidFill>
            </a:endParaRPr>
          </a:p>
          <a:p>
            <a:endParaRPr lang="en-US" sz="2800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56</a:t>
            </a:fld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514905"/>
            <a:ext cx="7877175" cy="967820"/>
          </a:xfrm>
        </p:spPr>
        <p:txBody>
          <a:bodyPr/>
          <a:lstStyle/>
          <a:p>
            <a:r>
              <a:rPr lang="en-US" sz="4400" dirty="0" smtClean="0"/>
              <a:t>NARMS</a:t>
            </a:r>
            <a:endParaRPr lang="en-US" sz="4400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162050" y="1553592"/>
            <a:ext cx="7524750" cy="466965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Resistance Phenotypes of Interest:</a:t>
            </a:r>
          </a:p>
          <a:p>
            <a:pPr lvl="1"/>
            <a:r>
              <a:rPr lang="en-US" dirty="0" smtClean="0"/>
              <a:t>Pan resistance to NARMS panel</a:t>
            </a:r>
          </a:p>
          <a:p>
            <a:pPr lvl="1"/>
            <a:r>
              <a:rPr lang="en-US" dirty="0" smtClean="0"/>
              <a:t>Elevated MIC for </a:t>
            </a:r>
            <a:r>
              <a:rPr lang="en-US" dirty="0" err="1" smtClean="0"/>
              <a:t>Ceftriaxone</a:t>
            </a:r>
            <a:r>
              <a:rPr lang="en-US" dirty="0" smtClean="0"/>
              <a:t> or </a:t>
            </a:r>
            <a:r>
              <a:rPr lang="en-US" dirty="0" err="1" smtClean="0"/>
              <a:t>Ceftiofur</a:t>
            </a:r>
            <a:endParaRPr lang="en-US" dirty="0" smtClean="0"/>
          </a:p>
          <a:p>
            <a:pPr lvl="1"/>
            <a:r>
              <a:rPr lang="en-US" dirty="0" smtClean="0"/>
              <a:t>Elevated MIC for </a:t>
            </a:r>
            <a:r>
              <a:rPr lang="en-US" dirty="0" err="1" smtClean="0"/>
              <a:t>Ceftriaxone</a:t>
            </a:r>
            <a:r>
              <a:rPr lang="en-US" dirty="0" smtClean="0"/>
              <a:t> and/ or </a:t>
            </a:r>
            <a:r>
              <a:rPr lang="en-US" dirty="0" err="1" smtClean="0"/>
              <a:t>Ceftiofur</a:t>
            </a:r>
            <a:r>
              <a:rPr lang="en-US" dirty="0" smtClean="0"/>
              <a:t> with elevated MIC to </a:t>
            </a:r>
            <a:r>
              <a:rPr lang="en-US" dirty="0" err="1" smtClean="0"/>
              <a:t>Nalidixic</a:t>
            </a:r>
            <a:r>
              <a:rPr lang="en-US" dirty="0" smtClean="0"/>
              <a:t> Acid and/ or Ciprofloxacin</a:t>
            </a:r>
          </a:p>
          <a:p>
            <a:pPr lvl="1"/>
            <a:r>
              <a:rPr lang="en-US" dirty="0" err="1" smtClean="0"/>
              <a:t>Fluoroquinolone</a:t>
            </a:r>
            <a:r>
              <a:rPr lang="en-US" dirty="0" smtClean="0"/>
              <a:t> resistance</a:t>
            </a:r>
          </a:p>
          <a:p>
            <a:pPr lvl="1"/>
            <a:r>
              <a:rPr lang="en-US" dirty="0" err="1" smtClean="0"/>
              <a:t>Amikacin</a:t>
            </a:r>
            <a:r>
              <a:rPr lang="en-US" dirty="0" smtClean="0"/>
              <a:t> resistance</a:t>
            </a:r>
          </a:p>
          <a:p>
            <a:pPr lvl="1"/>
            <a:r>
              <a:rPr lang="en-US" dirty="0" err="1" smtClean="0"/>
              <a:t>Macrolide</a:t>
            </a:r>
            <a:r>
              <a:rPr lang="en-US" dirty="0" smtClean="0"/>
              <a:t> resistance (</a:t>
            </a:r>
            <a:r>
              <a:rPr lang="en-US" i="1" dirty="0" smtClean="0"/>
              <a:t>Shigella</a:t>
            </a:r>
            <a:r>
              <a:rPr lang="en-US" dirty="0" smtClean="0"/>
              <a:t>)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053BDD-7174-4419-BDAA-7E0D55D0916F}" type="slidenum">
              <a:rPr lang="en-US" sz="1800" smtClean="0"/>
              <a:pPr>
                <a:defRPr/>
              </a:pPr>
              <a:t>57</a:t>
            </a:fld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426128"/>
            <a:ext cx="7877175" cy="1056597"/>
          </a:xfrm>
        </p:spPr>
        <p:txBody>
          <a:bodyPr/>
          <a:lstStyle/>
          <a:p>
            <a:r>
              <a:rPr lang="en-US" sz="4400" dirty="0" smtClean="0"/>
              <a:t>NARMS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6645" y="1500326"/>
            <a:ext cx="7790155" cy="4740676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Receive every 5</a:t>
            </a:r>
            <a:r>
              <a:rPr lang="en-US" baseline="30000" dirty="0" smtClean="0">
                <a:solidFill>
                  <a:schemeClr val="tx1"/>
                </a:solidFill>
              </a:rPr>
              <a:t>th</a:t>
            </a:r>
            <a:r>
              <a:rPr lang="en-US" dirty="0" smtClean="0">
                <a:solidFill>
                  <a:schemeClr val="tx1"/>
                </a:solidFill>
              </a:rPr>
              <a:t> isolate of </a:t>
            </a:r>
            <a:r>
              <a:rPr lang="en-US" i="1" dirty="0" smtClean="0">
                <a:solidFill>
                  <a:schemeClr val="tx1"/>
                </a:solidFill>
              </a:rPr>
              <a:t>Salmonella</a:t>
            </a:r>
            <a:r>
              <a:rPr lang="en-US" dirty="0" smtClean="0">
                <a:solidFill>
                  <a:schemeClr val="tx1"/>
                </a:solidFill>
              </a:rPr>
              <a:t>,</a:t>
            </a:r>
            <a:r>
              <a:rPr lang="en-US" i="1" dirty="0" smtClean="0">
                <a:solidFill>
                  <a:schemeClr val="tx1"/>
                </a:solidFill>
              </a:rPr>
              <a:t> Shigella</a:t>
            </a:r>
            <a:r>
              <a:rPr lang="en-US" dirty="0" smtClean="0">
                <a:solidFill>
                  <a:schemeClr val="tx1"/>
                </a:solidFill>
              </a:rPr>
              <a:t> and </a:t>
            </a:r>
            <a:r>
              <a:rPr lang="en-US" i="1" dirty="0" smtClean="0">
                <a:solidFill>
                  <a:schemeClr val="tx1"/>
                </a:solidFill>
              </a:rPr>
              <a:t>E. coli </a:t>
            </a:r>
            <a:r>
              <a:rPr lang="en-US" dirty="0" smtClean="0">
                <a:solidFill>
                  <a:schemeClr val="tx1"/>
                </a:solidFill>
              </a:rPr>
              <a:t>O157:H7 from participants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Receive every 5</a:t>
            </a:r>
            <a:r>
              <a:rPr lang="en-US" baseline="30000" dirty="0" smtClean="0">
                <a:solidFill>
                  <a:schemeClr val="tx1"/>
                </a:solidFill>
              </a:rPr>
              <a:t>th</a:t>
            </a:r>
            <a:r>
              <a:rPr lang="en-US" dirty="0" smtClean="0">
                <a:solidFill>
                  <a:schemeClr val="tx1"/>
                </a:solidFill>
              </a:rPr>
              <a:t> , 2</a:t>
            </a:r>
            <a:r>
              <a:rPr lang="en-US" baseline="30000" dirty="0" smtClean="0">
                <a:solidFill>
                  <a:schemeClr val="tx1"/>
                </a:solidFill>
              </a:rPr>
              <a:t>nd</a:t>
            </a:r>
            <a:r>
              <a:rPr lang="en-US" dirty="0" smtClean="0">
                <a:solidFill>
                  <a:schemeClr val="tx1"/>
                </a:solidFill>
              </a:rPr>
              <a:t> or every </a:t>
            </a:r>
            <a:r>
              <a:rPr lang="en-US" i="1" dirty="0" smtClean="0">
                <a:solidFill>
                  <a:schemeClr val="tx1"/>
                </a:solidFill>
              </a:rPr>
              <a:t>Campylobacter </a:t>
            </a:r>
            <a:r>
              <a:rPr lang="en-US" dirty="0" smtClean="0">
                <a:solidFill>
                  <a:schemeClr val="tx1"/>
                </a:solidFill>
              </a:rPr>
              <a:t>isolate from </a:t>
            </a:r>
            <a:r>
              <a:rPr lang="en-US" dirty="0" err="1" smtClean="0">
                <a:solidFill>
                  <a:schemeClr val="tx1"/>
                </a:solidFill>
              </a:rPr>
              <a:t>FoodNet</a:t>
            </a:r>
            <a:r>
              <a:rPr lang="en-US" dirty="0" smtClean="0">
                <a:solidFill>
                  <a:schemeClr val="tx1"/>
                </a:solidFill>
              </a:rPr>
              <a:t> (enhanced </a:t>
            </a:r>
            <a:r>
              <a:rPr lang="en-US" dirty="0" err="1" smtClean="0">
                <a:solidFill>
                  <a:schemeClr val="tx1"/>
                </a:solidFill>
              </a:rPr>
              <a:t>foodborne</a:t>
            </a:r>
            <a:r>
              <a:rPr lang="en-US" dirty="0" smtClean="0">
                <a:solidFill>
                  <a:schemeClr val="tx1"/>
                </a:solidFill>
              </a:rPr>
              <a:t> disease surveillance) sites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Receive every </a:t>
            </a:r>
            <a:r>
              <a:rPr lang="en-US" i="1" dirty="0" smtClean="0">
                <a:solidFill>
                  <a:schemeClr val="tx1"/>
                </a:solidFill>
              </a:rPr>
              <a:t>S. </a:t>
            </a:r>
            <a:r>
              <a:rPr lang="en-US" dirty="0" err="1" smtClean="0">
                <a:solidFill>
                  <a:schemeClr val="tx1"/>
                </a:solidFill>
              </a:rPr>
              <a:t>Typhi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i="1" dirty="0" smtClean="0">
                <a:solidFill>
                  <a:schemeClr val="tx1"/>
                </a:solidFill>
              </a:rPr>
              <a:t>S. </a:t>
            </a:r>
            <a:r>
              <a:rPr lang="en-US" dirty="0" err="1" smtClean="0">
                <a:solidFill>
                  <a:schemeClr val="tx1"/>
                </a:solidFill>
              </a:rPr>
              <a:t>Paratyphi</a:t>
            </a:r>
            <a:r>
              <a:rPr lang="en-US" dirty="0" smtClean="0">
                <a:solidFill>
                  <a:schemeClr val="tx1"/>
                </a:solidFill>
              </a:rPr>
              <a:t> A-C, or </a:t>
            </a:r>
            <a:r>
              <a:rPr lang="en-US" i="1" dirty="0" err="1" smtClean="0">
                <a:solidFill>
                  <a:schemeClr val="tx1"/>
                </a:solidFill>
              </a:rPr>
              <a:t>Vibrio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(</a:t>
            </a:r>
            <a:r>
              <a:rPr lang="en-US" i="1" dirty="0" err="1" smtClean="0">
                <a:solidFill>
                  <a:schemeClr val="tx1"/>
                </a:solidFill>
              </a:rPr>
              <a:t>cholerae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and non-</a:t>
            </a:r>
            <a:r>
              <a:rPr lang="en-US" i="1" dirty="0" err="1" smtClean="0">
                <a:solidFill>
                  <a:schemeClr val="tx1"/>
                </a:solidFill>
              </a:rPr>
              <a:t>cholerae</a:t>
            </a:r>
            <a:r>
              <a:rPr lang="en-US" i="1" dirty="0" smtClean="0">
                <a:solidFill>
                  <a:schemeClr val="tx1"/>
                </a:solidFill>
              </a:rPr>
              <a:t>)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58</a:t>
            </a:fld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283029"/>
            <a:ext cx="7877175" cy="936171"/>
          </a:xfrm>
        </p:spPr>
        <p:txBody>
          <a:bodyPr/>
          <a:lstStyle/>
          <a:p>
            <a:r>
              <a:rPr lang="en-US" sz="4400" dirty="0" smtClean="0"/>
              <a:t>Question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2050" y="1349830"/>
            <a:ext cx="7524750" cy="4985656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Which of the following organisms has different reporting criteria depending upon site of infection?</a:t>
            </a:r>
          </a:p>
          <a:p>
            <a:pPr>
              <a:buNone/>
            </a:pPr>
            <a:endParaRPr lang="en-US" sz="10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A. </a:t>
            </a:r>
            <a:r>
              <a:rPr lang="en-US" i="1" dirty="0" smtClean="0">
                <a:solidFill>
                  <a:schemeClr val="tx1"/>
                </a:solidFill>
              </a:rPr>
              <a:t>Salmonella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B. </a:t>
            </a:r>
            <a:r>
              <a:rPr lang="en-US" i="1" dirty="0" err="1" smtClean="0">
                <a:solidFill>
                  <a:schemeClr val="tx1"/>
                </a:solidFill>
              </a:rPr>
              <a:t>Shigella</a:t>
            </a:r>
            <a:endParaRPr lang="en-US" i="1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C. </a:t>
            </a:r>
            <a:r>
              <a:rPr lang="en-US" i="1" dirty="0" smtClean="0">
                <a:solidFill>
                  <a:schemeClr val="tx1"/>
                </a:solidFill>
              </a:rPr>
              <a:t>E. coli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D. </a:t>
            </a:r>
            <a:r>
              <a:rPr lang="en-US" i="1" dirty="0" smtClean="0">
                <a:solidFill>
                  <a:schemeClr val="tx1"/>
                </a:solidFill>
              </a:rPr>
              <a:t>Campylobacter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E. All of the above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59</a:t>
            </a:fld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304800"/>
            <a:ext cx="7877175" cy="1177925"/>
          </a:xfrm>
        </p:spPr>
        <p:txBody>
          <a:bodyPr/>
          <a:lstStyle/>
          <a:p>
            <a:r>
              <a:rPr lang="en-US" sz="4400" dirty="0" smtClean="0"/>
              <a:t>Emerging “Superbugs”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2050" y="1534886"/>
            <a:ext cx="7524750" cy="4724400"/>
          </a:xfrm>
        </p:spPr>
        <p:txBody>
          <a:bodyPr/>
          <a:lstStyle/>
          <a:p>
            <a:r>
              <a:rPr lang="en-US" i="1" dirty="0" smtClean="0">
                <a:solidFill>
                  <a:schemeClr val="tx1"/>
                </a:solidFill>
              </a:rPr>
              <a:t>Staphylococcus </a:t>
            </a:r>
            <a:r>
              <a:rPr lang="en-US" i="1" dirty="0" err="1" smtClean="0">
                <a:solidFill>
                  <a:schemeClr val="tx1"/>
                </a:solidFill>
              </a:rPr>
              <a:t>aureus</a:t>
            </a:r>
            <a:endParaRPr lang="en-US" i="1" dirty="0" smtClean="0">
              <a:solidFill>
                <a:schemeClr val="tx1"/>
              </a:solidFill>
            </a:endParaRPr>
          </a:p>
          <a:p>
            <a:r>
              <a:rPr lang="en-US" i="1" dirty="0" smtClean="0">
                <a:solidFill>
                  <a:schemeClr val="tx1"/>
                </a:solidFill>
              </a:rPr>
              <a:t>Streptococcus </a:t>
            </a:r>
            <a:r>
              <a:rPr lang="en-US" i="1" dirty="0" err="1" smtClean="0">
                <a:solidFill>
                  <a:schemeClr val="tx1"/>
                </a:solidFill>
              </a:rPr>
              <a:t>pneumoniae</a:t>
            </a:r>
            <a:endParaRPr lang="en-US" i="1" dirty="0" smtClean="0">
              <a:solidFill>
                <a:schemeClr val="tx1"/>
              </a:solidFill>
            </a:endParaRPr>
          </a:p>
          <a:p>
            <a:r>
              <a:rPr lang="en-US" i="1" dirty="0" err="1" smtClean="0">
                <a:solidFill>
                  <a:schemeClr val="tx1"/>
                </a:solidFill>
              </a:rPr>
              <a:t>Enterococcus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species</a:t>
            </a:r>
          </a:p>
          <a:p>
            <a:r>
              <a:rPr lang="en-US" i="1" dirty="0" err="1" smtClean="0">
                <a:solidFill>
                  <a:schemeClr val="tx1"/>
                </a:solidFill>
              </a:rPr>
              <a:t>Acinetobacter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baumannii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i="1" dirty="0" err="1" smtClean="0">
                <a:solidFill>
                  <a:schemeClr val="tx1"/>
                </a:solidFill>
              </a:rPr>
              <a:t>Klebsiella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pneumoniae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i="1" dirty="0" smtClean="0">
                <a:solidFill>
                  <a:schemeClr val="tx1"/>
                </a:solidFill>
              </a:rPr>
              <a:t>Pseudomonas </a:t>
            </a:r>
            <a:r>
              <a:rPr lang="en-US" i="1" dirty="0" err="1" smtClean="0">
                <a:solidFill>
                  <a:schemeClr val="tx1"/>
                </a:solidFill>
              </a:rPr>
              <a:t>aeruginosa</a:t>
            </a:r>
            <a:endParaRPr lang="en-US" i="1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NDM-1 and ESBL </a:t>
            </a:r>
            <a:r>
              <a:rPr lang="en-US" dirty="0" err="1" smtClean="0">
                <a:solidFill>
                  <a:schemeClr val="tx1"/>
                </a:solidFill>
              </a:rPr>
              <a:t>Enterobacteriaceae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MDR- and XDR-TB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6</a:t>
            </a:fld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0"/>
            <a:ext cx="7877175" cy="1262743"/>
          </a:xfrm>
        </p:spPr>
        <p:txBody>
          <a:bodyPr/>
          <a:lstStyle/>
          <a:p>
            <a:r>
              <a:rPr lang="en-US" sz="4000" smtClean="0"/>
              <a:t>Clinically Relevant </a:t>
            </a:r>
            <a:r>
              <a:rPr lang="en-US" sz="4000" dirty="0" smtClean="0"/>
              <a:t>Antibiotics-</a:t>
            </a:r>
            <a:r>
              <a:rPr lang="en-US" sz="4000" i="1" dirty="0" smtClean="0"/>
              <a:t>Salmonella</a:t>
            </a:r>
            <a:endParaRPr lang="en-US" sz="40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538" y="1251857"/>
            <a:ext cx="8145262" cy="5148943"/>
          </a:xfrm>
        </p:spPr>
        <p:txBody>
          <a:bodyPr/>
          <a:lstStyle/>
          <a:p>
            <a:r>
              <a:rPr lang="en-US" u="sng" dirty="0" smtClean="0">
                <a:solidFill>
                  <a:schemeClr val="tx1"/>
                </a:solidFill>
              </a:rPr>
              <a:t>Intestinal</a:t>
            </a:r>
            <a:r>
              <a:rPr lang="en-US" dirty="0" smtClean="0">
                <a:solidFill>
                  <a:schemeClr val="tx1"/>
                </a:solidFill>
              </a:rPr>
              <a:t> infections</a:t>
            </a:r>
          </a:p>
          <a:p>
            <a:pPr lvl="1"/>
            <a:r>
              <a:rPr lang="en-US" dirty="0" smtClean="0"/>
              <a:t>Ciprofloxacin</a:t>
            </a:r>
          </a:p>
          <a:p>
            <a:pPr lvl="1"/>
            <a:r>
              <a:rPr lang="en-US" dirty="0" err="1" smtClean="0">
                <a:solidFill>
                  <a:schemeClr val="tx1"/>
                </a:solidFill>
              </a:rPr>
              <a:t>Ampicillin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en-US" dirty="0" smtClean="0"/>
              <a:t>SXT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u="sng" dirty="0" err="1" smtClean="0">
                <a:solidFill>
                  <a:schemeClr val="tx1"/>
                </a:solidFill>
              </a:rPr>
              <a:t>Extraintestinal</a:t>
            </a:r>
            <a:r>
              <a:rPr lang="en-US" dirty="0" smtClean="0">
                <a:solidFill>
                  <a:schemeClr val="tx1"/>
                </a:solidFill>
              </a:rPr>
              <a:t> infections</a:t>
            </a:r>
          </a:p>
          <a:p>
            <a:pPr lvl="1"/>
            <a:r>
              <a:rPr lang="en-US" dirty="0" smtClean="0"/>
              <a:t>Ciprofloxacin</a:t>
            </a:r>
          </a:p>
          <a:p>
            <a:pPr lvl="1"/>
            <a:r>
              <a:rPr lang="en-US" dirty="0" err="1" smtClean="0">
                <a:solidFill>
                  <a:schemeClr val="tx1"/>
                </a:solidFill>
              </a:rPr>
              <a:t>Ampicillin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en-US" dirty="0" smtClean="0"/>
              <a:t>SXT</a:t>
            </a:r>
          </a:p>
          <a:p>
            <a:pPr lvl="1"/>
            <a:r>
              <a:rPr lang="en-US" dirty="0" err="1" smtClean="0">
                <a:solidFill>
                  <a:srgbClr val="FF0000"/>
                </a:solidFill>
              </a:rPr>
              <a:t>Ceftriaxone</a:t>
            </a:r>
            <a:r>
              <a:rPr lang="en-US" dirty="0" smtClean="0">
                <a:solidFill>
                  <a:srgbClr val="FF0000"/>
                </a:solidFill>
              </a:rPr>
              <a:t> (third generation cephalosporin)</a:t>
            </a:r>
          </a:p>
          <a:p>
            <a:pPr lvl="1"/>
            <a:r>
              <a:rPr lang="en-US" dirty="0" err="1" smtClean="0">
                <a:solidFill>
                  <a:srgbClr val="FF0000"/>
                </a:solidFill>
              </a:rPr>
              <a:t>Chloramphenicol</a:t>
            </a:r>
            <a:r>
              <a:rPr lang="en-US" dirty="0" smtClean="0">
                <a:solidFill>
                  <a:srgbClr val="FF0000"/>
                </a:solidFill>
              </a:rPr>
              <a:t> (if requested)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60</a:t>
            </a:fld>
            <a:endParaRPr lang="en-US" sz="18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257453"/>
            <a:ext cx="7877175" cy="807868"/>
          </a:xfrm>
        </p:spPr>
        <p:txBody>
          <a:bodyPr/>
          <a:lstStyle/>
          <a:p>
            <a:r>
              <a:rPr lang="en-US" sz="4400" i="1" dirty="0" smtClean="0"/>
              <a:t>Salmonella </a:t>
            </a:r>
            <a:r>
              <a:rPr lang="en-US" sz="4400" dirty="0" smtClean="0"/>
              <a:t>Resistance</a:t>
            </a:r>
            <a:endParaRPr lang="en-US" sz="44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8675" y="1269506"/>
            <a:ext cx="7858125" cy="4959843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Resistance of interest (2002-2010 WI):</a:t>
            </a:r>
          </a:p>
          <a:p>
            <a:pPr lvl="1"/>
            <a:r>
              <a:rPr lang="en-US" dirty="0" smtClean="0"/>
              <a:t>49% </a:t>
            </a:r>
            <a:r>
              <a:rPr lang="en-US" i="1" dirty="0" smtClean="0"/>
              <a:t>S. </a:t>
            </a:r>
            <a:r>
              <a:rPr lang="en-US" dirty="0" err="1" smtClean="0"/>
              <a:t>Typhi</a:t>
            </a:r>
            <a:r>
              <a:rPr lang="en-US" dirty="0" smtClean="0"/>
              <a:t> resistant to </a:t>
            </a:r>
            <a:r>
              <a:rPr lang="en-US" dirty="0" err="1" smtClean="0"/>
              <a:t>Nalidixic</a:t>
            </a:r>
            <a:r>
              <a:rPr lang="en-US" dirty="0" smtClean="0"/>
              <a:t> Acid; No Ciprofloxacin resistance detected</a:t>
            </a:r>
          </a:p>
          <a:p>
            <a:pPr lvl="1"/>
            <a:r>
              <a:rPr lang="en-US" dirty="0" smtClean="0"/>
              <a:t>3% non-</a:t>
            </a:r>
            <a:r>
              <a:rPr lang="en-US" dirty="0" err="1" smtClean="0"/>
              <a:t>typhoidal</a:t>
            </a:r>
            <a:r>
              <a:rPr lang="en-US" dirty="0" smtClean="0"/>
              <a:t> </a:t>
            </a:r>
            <a:r>
              <a:rPr lang="en-US" i="1" dirty="0" smtClean="0"/>
              <a:t>Salmonella </a:t>
            </a:r>
            <a:r>
              <a:rPr lang="en-US" dirty="0" smtClean="0"/>
              <a:t>resistant to </a:t>
            </a:r>
            <a:r>
              <a:rPr lang="en-US" dirty="0" err="1" smtClean="0"/>
              <a:t>Nalidixic</a:t>
            </a:r>
            <a:r>
              <a:rPr lang="en-US" dirty="0" smtClean="0"/>
              <a:t> Acid; No Ciprofloxacin resistance detected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12% non-</a:t>
            </a:r>
            <a:r>
              <a:rPr lang="en-US" dirty="0" err="1" smtClean="0">
                <a:solidFill>
                  <a:schemeClr val="tx1"/>
                </a:solidFill>
              </a:rPr>
              <a:t>typhoidal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i="1" dirty="0" smtClean="0">
                <a:solidFill>
                  <a:schemeClr val="tx1"/>
                </a:solidFill>
              </a:rPr>
              <a:t>Salmonella </a:t>
            </a:r>
            <a:r>
              <a:rPr lang="en-US" dirty="0" smtClean="0">
                <a:solidFill>
                  <a:schemeClr val="tx1"/>
                </a:solidFill>
              </a:rPr>
              <a:t>resistant to </a:t>
            </a:r>
            <a:r>
              <a:rPr lang="en-US" dirty="0" err="1" smtClean="0">
                <a:solidFill>
                  <a:schemeClr val="tx1"/>
                </a:solidFill>
              </a:rPr>
              <a:t>Ampicillin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en-US" dirty="0" smtClean="0"/>
              <a:t> 8% non-</a:t>
            </a:r>
            <a:r>
              <a:rPr lang="en-US" dirty="0" err="1" smtClean="0"/>
              <a:t>typhoidal</a:t>
            </a:r>
            <a:r>
              <a:rPr lang="en-US" dirty="0" smtClean="0"/>
              <a:t> </a:t>
            </a:r>
            <a:r>
              <a:rPr lang="en-US" i="1" dirty="0" smtClean="0"/>
              <a:t>Salmonella </a:t>
            </a:r>
            <a:r>
              <a:rPr lang="en-US" dirty="0" smtClean="0"/>
              <a:t>resistant to </a:t>
            </a:r>
            <a:r>
              <a:rPr lang="en-US" dirty="0" err="1" smtClean="0"/>
              <a:t>Ceftriaxone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61</a:t>
            </a:fld>
            <a:endParaRPr lang="en-US" sz="18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828" y="195309"/>
            <a:ext cx="8412480" cy="1287416"/>
          </a:xfrm>
        </p:spPr>
        <p:txBody>
          <a:bodyPr/>
          <a:lstStyle/>
          <a:p>
            <a:r>
              <a:rPr lang="en-US" sz="4400" i="1" dirty="0" smtClean="0"/>
              <a:t>Salmonella </a:t>
            </a:r>
            <a:r>
              <a:rPr lang="en-US" sz="4400" dirty="0" smtClean="0"/>
              <a:t>Resistance- Amp </a:t>
            </a:r>
            <a:br>
              <a:rPr lang="en-US" sz="4400" dirty="0" smtClean="0"/>
            </a:br>
            <a:r>
              <a:rPr lang="en-US" sz="4400" dirty="0" smtClean="0"/>
              <a:t>WI </a:t>
            </a:r>
            <a:r>
              <a:rPr lang="en-US" sz="4400" dirty="0" err="1" smtClean="0"/>
              <a:t>vs</a:t>
            </a:r>
            <a:r>
              <a:rPr lang="en-US" sz="4400" dirty="0" smtClean="0"/>
              <a:t> NARMS National Data</a:t>
            </a:r>
            <a:endParaRPr lang="en-US" sz="44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661182" y="1455738"/>
          <a:ext cx="8025618" cy="4503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62</a:t>
            </a:fld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490" y="0"/>
            <a:ext cx="8609428" cy="1482725"/>
          </a:xfrm>
        </p:spPr>
        <p:txBody>
          <a:bodyPr/>
          <a:lstStyle/>
          <a:p>
            <a:r>
              <a:rPr lang="en-US" sz="4400" i="1" dirty="0" smtClean="0"/>
              <a:t>Salmonella </a:t>
            </a:r>
            <a:r>
              <a:rPr lang="en-US" sz="4400" dirty="0" smtClean="0"/>
              <a:t>Resistance- </a:t>
            </a:r>
            <a:r>
              <a:rPr lang="en-US" sz="4400" dirty="0" err="1" smtClean="0"/>
              <a:t>Cipro</a:t>
            </a:r>
            <a:r>
              <a:rPr lang="en-US" sz="4400" dirty="0" smtClean="0"/>
              <a:t> </a:t>
            </a:r>
            <a:br>
              <a:rPr lang="en-US" sz="4400" dirty="0" smtClean="0"/>
            </a:br>
            <a:r>
              <a:rPr lang="en-US" sz="4400" dirty="0" smtClean="0"/>
              <a:t>WI </a:t>
            </a:r>
            <a:r>
              <a:rPr lang="en-US" sz="4400" dirty="0" err="1" smtClean="0"/>
              <a:t>vs</a:t>
            </a:r>
            <a:r>
              <a:rPr lang="en-US" sz="4400" dirty="0" smtClean="0"/>
              <a:t> NARMS National Data</a:t>
            </a:r>
            <a:endParaRPr lang="en-US" sz="44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506413" y="1806575"/>
          <a:ext cx="8180387" cy="4152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63</a:t>
            </a:fld>
            <a:endParaRPr lang="en-US" sz="18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239151"/>
            <a:ext cx="8398412" cy="1243574"/>
          </a:xfrm>
        </p:spPr>
        <p:txBody>
          <a:bodyPr/>
          <a:lstStyle/>
          <a:p>
            <a:r>
              <a:rPr lang="en-US" sz="4400" i="1" dirty="0" smtClean="0"/>
              <a:t>Salmonella </a:t>
            </a:r>
            <a:r>
              <a:rPr lang="en-US" sz="4400" dirty="0" smtClean="0"/>
              <a:t>Resistance- SXT </a:t>
            </a:r>
            <a:br>
              <a:rPr lang="en-US" sz="4400" dirty="0" smtClean="0"/>
            </a:br>
            <a:r>
              <a:rPr lang="en-US" sz="4400" dirty="0" smtClean="0"/>
              <a:t>WI </a:t>
            </a:r>
            <a:r>
              <a:rPr lang="en-US" sz="4400" dirty="0" err="1" smtClean="0"/>
              <a:t>vs</a:t>
            </a:r>
            <a:r>
              <a:rPr lang="en-US" sz="4400" dirty="0" smtClean="0"/>
              <a:t> NARMS National Data</a:t>
            </a:r>
            <a:endParaRPr lang="en-US" sz="44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506413" y="1806575"/>
          <a:ext cx="8180387" cy="4152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64</a:t>
            </a:fld>
            <a:endParaRPr lang="en-US" sz="18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218" y="196948"/>
            <a:ext cx="8651631" cy="1285777"/>
          </a:xfrm>
        </p:spPr>
        <p:txBody>
          <a:bodyPr/>
          <a:lstStyle/>
          <a:p>
            <a:r>
              <a:rPr lang="en-US" sz="4400" i="1" dirty="0" smtClean="0"/>
              <a:t>Salmonella </a:t>
            </a:r>
            <a:r>
              <a:rPr lang="en-US" sz="4400" dirty="0" smtClean="0"/>
              <a:t>Resistance- </a:t>
            </a:r>
            <a:r>
              <a:rPr lang="en-US" sz="4400" dirty="0" err="1" smtClean="0"/>
              <a:t>Chlor</a:t>
            </a:r>
            <a:r>
              <a:rPr lang="en-US" sz="4400" dirty="0" smtClean="0"/>
              <a:t> </a:t>
            </a:r>
            <a:br>
              <a:rPr lang="en-US" sz="4400" dirty="0" smtClean="0"/>
            </a:br>
            <a:r>
              <a:rPr lang="en-US" sz="4400" dirty="0" smtClean="0"/>
              <a:t>WI </a:t>
            </a:r>
            <a:r>
              <a:rPr lang="en-US" sz="4400" dirty="0" err="1" smtClean="0"/>
              <a:t>vs</a:t>
            </a:r>
            <a:r>
              <a:rPr lang="en-US" sz="4400" dirty="0" smtClean="0"/>
              <a:t> NARMS National Data</a:t>
            </a:r>
            <a:endParaRPr lang="en-US" sz="44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534988" y="1806575"/>
          <a:ext cx="8151812" cy="4152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65</a:t>
            </a:fld>
            <a:endParaRPr lang="en-US" sz="18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177553"/>
            <a:ext cx="7877175" cy="905523"/>
          </a:xfrm>
        </p:spPr>
        <p:txBody>
          <a:bodyPr/>
          <a:lstStyle/>
          <a:p>
            <a:r>
              <a:rPr lang="en-US" sz="4400" i="1" dirty="0" smtClean="0"/>
              <a:t>Shigella </a:t>
            </a:r>
            <a:r>
              <a:rPr lang="en-US" sz="4400" dirty="0" smtClean="0"/>
              <a:t>sp. Resistance</a:t>
            </a:r>
            <a:endParaRPr lang="en-US" sz="44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0505" y="1123950"/>
            <a:ext cx="8166295" cy="52578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Routinely reportable antimicrobials</a:t>
            </a:r>
          </a:p>
          <a:p>
            <a:pPr lvl="1"/>
            <a:r>
              <a:rPr lang="en-US" dirty="0" err="1" smtClean="0">
                <a:solidFill>
                  <a:schemeClr val="tx1"/>
                </a:solidFill>
              </a:rPr>
              <a:t>Ampicillin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en-US" dirty="0" smtClean="0"/>
              <a:t>Ciprofloxacin (</a:t>
            </a:r>
            <a:r>
              <a:rPr lang="en-US" dirty="0" err="1" smtClean="0"/>
              <a:t>fluoroquinolone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SXT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Treatment not normally recommended but may be employed to shorten duration if illness or decrease infectious shedding in daycares or schools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MDR strains of </a:t>
            </a:r>
            <a:r>
              <a:rPr lang="en-US" i="1" dirty="0" smtClean="0">
                <a:solidFill>
                  <a:schemeClr val="tx1"/>
                </a:solidFill>
              </a:rPr>
              <a:t>Shigella </a:t>
            </a:r>
            <a:r>
              <a:rPr lang="en-US" dirty="0" smtClean="0">
                <a:solidFill>
                  <a:schemeClr val="tx1"/>
                </a:solidFill>
              </a:rPr>
              <a:t>have been on the rise in the U.S. (Amp + SXT)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66</a:t>
            </a:fld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219075"/>
            <a:ext cx="7877175" cy="1263650"/>
          </a:xfrm>
        </p:spPr>
        <p:txBody>
          <a:bodyPr/>
          <a:lstStyle/>
          <a:p>
            <a:r>
              <a:rPr lang="en-US" sz="4400" i="1" dirty="0" smtClean="0"/>
              <a:t>Shigella </a:t>
            </a:r>
            <a:r>
              <a:rPr lang="en-US" sz="4400" dirty="0" smtClean="0"/>
              <a:t>sp. Resistance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450" y="1524000"/>
            <a:ext cx="8134350" cy="460057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Resistance of interest (2002-2010- WI)</a:t>
            </a:r>
          </a:p>
          <a:p>
            <a:pPr lvl="1"/>
            <a:r>
              <a:rPr lang="en-US" dirty="0" smtClean="0"/>
              <a:t>60% of </a:t>
            </a:r>
            <a:r>
              <a:rPr lang="en-US" i="1" dirty="0" smtClean="0"/>
              <a:t>Shigella </a:t>
            </a:r>
            <a:r>
              <a:rPr lang="en-US" dirty="0" smtClean="0"/>
              <a:t>sp. resistant to </a:t>
            </a:r>
            <a:r>
              <a:rPr lang="en-US" dirty="0" err="1" smtClean="0"/>
              <a:t>Ampicillin</a:t>
            </a:r>
            <a:endParaRPr lang="en-US" dirty="0" smtClean="0"/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30% </a:t>
            </a:r>
            <a:r>
              <a:rPr lang="en-US" dirty="0" smtClean="0"/>
              <a:t>of </a:t>
            </a:r>
            <a:r>
              <a:rPr lang="en-US" i="1" dirty="0" smtClean="0"/>
              <a:t>Shigella </a:t>
            </a:r>
            <a:r>
              <a:rPr lang="en-US" dirty="0" smtClean="0"/>
              <a:t>sp. resistant to SXT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1% </a:t>
            </a:r>
            <a:r>
              <a:rPr lang="en-US" dirty="0" smtClean="0"/>
              <a:t>of </a:t>
            </a:r>
            <a:r>
              <a:rPr lang="en-US" i="1" dirty="0" smtClean="0"/>
              <a:t>Shigella </a:t>
            </a:r>
            <a:r>
              <a:rPr lang="en-US" dirty="0" smtClean="0"/>
              <a:t>sp. resistant to </a:t>
            </a:r>
            <a:r>
              <a:rPr lang="en-US" dirty="0" err="1" smtClean="0"/>
              <a:t>Ceftriaxone</a:t>
            </a:r>
            <a:endParaRPr lang="en-US" dirty="0" smtClean="0"/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No Ciprofloxacin resistance detected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8% of WI </a:t>
            </a:r>
            <a:r>
              <a:rPr lang="en-US" i="1" dirty="0" smtClean="0">
                <a:solidFill>
                  <a:schemeClr val="tx1"/>
                </a:solidFill>
              </a:rPr>
              <a:t>Shigella </a:t>
            </a:r>
            <a:r>
              <a:rPr lang="en-US" dirty="0" smtClean="0">
                <a:solidFill>
                  <a:schemeClr val="tx1"/>
                </a:solidFill>
              </a:rPr>
              <a:t>sp. isolates (2002-2010) were </a:t>
            </a:r>
            <a:r>
              <a:rPr lang="en-US" dirty="0" err="1" smtClean="0">
                <a:solidFill>
                  <a:schemeClr val="tx1"/>
                </a:solidFill>
              </a:rPr>
              <a:t>Ampicillin</a:t>
            </a:r>
            <a:r>
              <a:rPr lang="en-US" dirty="0" smtClean="0">
                <a:solidFill>
                  <a:schemeClr val="tx1"/>
                </a:solidFill>
              </a:rPr>
              <a:t> and SXT resistant (MDR)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67</a:t>
            </a:fld>
            <a:endParaRPr lang="en-US" sz="18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950" y="292963"/>
            <a:ext cx="8401050" cy="1189762"/>
          </a:xfrm>
        </p:spPr>
        <p:txBody>
          <a:bodyPr/>
          <a:lstStyle/>
          <a:p>
            <a:r>
              <a:rPr lang="en-US" sz="4400" i="1" dirty="0" smtClean="0"/>
              <a:t>Shigella </a:t>
            </a:r>
            <a:r>
              <a:rPr lang="en-US" sz="4400" dirty="0" smtClean="0"/>
              <a:t>Resistance- Amp </a:t>
            </a:r>
            <a:br>
              <a:rPr lang="en-US" sz="4400" dirty="0" smtClean="0"/>
            </a:br>
            <a:r>
              <a:rPr lang="en-US" sz="4400" dirty="0" smtClean="0"/>
              <a:t>WI </a:t>
            </a:r>
            <a:r>
              <a:rPr lang="en-US" sz="4400" dirty="0" err="1" smtClean="0"/>
              <a:t>vs</a:t>
            </a:r>
            <a:r>
              <a:rPr lang="en-US" sz="4400" dirty="0" smtClean="0"/>
              <a:t> NARMS National Data</a:t>
            </a:r>
            <a:endParaRPr lang="en-US" sz="44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162050" y="1806575"/>
          <a:ext cx="7524750" cy="4152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68</a:t>
            </a:fld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3376" y="123825"/>
            <a:ext cx="8448674" cy="1358900"/>
          </a:xfrm>
        </p:spPr>
        <p:txBody>
          <a:bodyPr/>
          <a:lstStyle/>
          <a:p>
            <a:r>
              <a:rPr lang="en-US" sz="4400" i="1" dirty="0" smtClean="0"/>
              <a:t>Shigella </a:t>
            </a:r>
            <a:r>
              <a:rPr lang="en-US" sz="4400" dirty="0" smtClean="0"/>
              <a:t>Resistance- </a:t>
            </a:r>
            <a:r>
              <a:rPr lang="en-US" sz="4400" dirty="0" err="1" smtClean="0"/>
              <a:t>Cipro</a:t>
            </a:r>
            <a:r>
              <a:rPr lang="en-US" sz="4400" dirty="0" smtClean="0"/>
              <a:t> </a:t>
            </a:r>
            <a:br>
              <a:rPr lang="en-US" sz="4400" dirty="0" smtClean="0"/>
            </a:br>
            <a:r>
              <a:rPr lang="en-US" sz="4400" dirty="0" smtClean="0"/>
              <a:t>WI </a:t>
            </a:r>
            <a:r>
              <a:rPr lang="en-US" sz="4400" dirty="0" err="1" smtClean="0"/>
              <a:t>vs</a:t>
            </a:r>
            <a:r>
              <a:rPr lang="en-US" sz="4400" dirty="0" smtClean="0"/>
              <a:t> NARMS National Data</a:t>
            </a:r>
            <a:endParaRPr lang="en-US" sz="44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162050" y="1806575"/>
          <a:ext cx="7524750" cy="4152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69</a:t>
            </a:fld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1"/>
            <a:ext cx="7877175" cy="1077686"/>
          </a:xfrm>
        </p:spPr>
        <p:txBody>
          <a:bodyPr/>
          <a:lstStyle/>
          <a:p>
            <a:r>
              <a:rPr lang="en-US" sz="4400" dirty="0" smtClean="0"/>
              <a:t>Resistance Mechanisms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429" y="1143000"/>
            <a:ext cx="8251371" cy="5246914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Alteration of antibiotic binding site(s)</a:t>
            </a:r>
          </a:p>
          <a:p>
            <a:pPr lvl="1"/>
            <a:r>
              <a:rPr lang="en-US" dirty="0" smtClean="0"/>
              <a:t>Penicillin binding protein (PBP)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Modification/ inactivation of antibiotic</a:t>
            </a:r>
          </a:p>
          <a:p>
            <a:pPr lvl="1"/>
            <a:r>
              <a:rPr lang="en-US" dirty="0" smtClean="0"/>
              <a:t>Production of enzymes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Changes in metabolic pathways</a:t>
            </a:r>
          </a:p>
          <a:p>
            <a:pPr lvl="1"/>
            <a:r>
              <a:rPr lang="en-US" dirty="0" smtClean="0"/>
              <a:t>Ability to utilize alternative synthetic precursors than those affected by antibiotics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Adaptations in bacterial cell surfaces</a:t>
            </a:r>
          </a:p>
          <a:p>
            <a:pPr lvl="1"/>
            <a:r>
              <a:rPr lang="en-US" dirty="0" smtClean="0"/>
              <a:t>Decrease in permeability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Use of efflux/reflux pumps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7</a:t>
            </a:fld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526" y="209550"/>
            <a:ext cx="8372474" cy="1273175"/>
          </a:xfrm>
        </p:spPr>
        <p:txBody>
          <a:bodyPr/>
          <a:lstStyle/>
          <a:p>
            <a:r>
              <a:rPr lang="en-US" sz="4400" i="1" dirty="0" smtClean="0"/>
              <a:t>Shigella </a:t>
            </a:r>
            <a:r>
              <a:rPr lang="en-US" sz="4400" dirty="0" smtClean="0"/>
              <a:t>Resistance- SXT </a:t>
            </a:r>
            <a:br>
              <a:rPr lang="en-US" sz="4400" dirty="0" smtClean="0"/>
            </a:br>
            <a:r>
              <a:rPr lang="en-US" sz="4400" dirty="0" smtClean="0"/>
              <a:t>WI </a:t>
            </a:r>
            <a:r>
              <a:rPr lang="en-US" sz="4400" dirty="0" err="1" smtClean="0"/>
              <a:t>vs</a:t>
            </a:r>
            <a:r>
              <a:rPr lang="en-US" sz="4400" dirty="0" smtClean="0"/>
              <a:t> NARMS National Data</a:t>
            </a:r>
            <a:endParaRPr lang="en-US" sz="44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162050" y="1806575"/>
          <a:ext cx="7524750" cy="4152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70</a:t>
            </a:fld>
            <a:endParaRPr lang="en-US" sz="18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225084"/>
            <a:ext cx="8040687" cy="937892"/>
          </a:xfrm>
        </p:spPr>
        <p:txBody>
          <a:bodyPr/>
          <a:lstStyle/>
          <a:p>
            <a:r>
              <a:rPr lang="en-US" sz="4400" i="1" dirty="0" smtClean="0"/>
              <a:t>Campylobacter </a:t>
            </a:r>
            <a:r>
              <a:rPr lang="en-US" sz="4400" dirty="0" smtClean="0"/>
              <a:t>AST Testing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0505" y="1378634"/>
            <a:ext cx="8166295" cy="4853354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WSLH tests every 10</a:t>
            </a:r>
            <a:r>
              <a:rPr lang="en-US" baseline="30000" dirty="0" smtClean="0">
                <a:solidFill>
                  <a:schemeClr val="tx1"/>
                </a:solidFill>
              </a:rPr>
              <a:t>th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i="1" dirty="0" smtClean="0">
                <a:solidFill>
                  <a:schemeClr val="tx1"/>
                </a:solidFill>
              </a:rPr>
              <a:t>Campylobacter</a:t>
            </a:r>
            <a:r>
              <a:rPr lang="en-US" dirty="0" smtClean="0">
                <a:solidFill>
                  <a:schemeClr val="tx1"/>
                </a:solidFill>
              </a:rPr>
              <a:t>  isolate received or recovered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E Test method</a:t>
            </a:r>
          </a:p>
          <a:p>
            <a:pPr lvl="1"/>
            <a:r>
              <a:rPr lang="en-US" dirty="0" smtClean="0"/>
              <a:t>Ciprofloxacin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Erythromycin</a:t>
            </a:r>
          </a:p>
          <a:p>
            <a:pPr lvl="1"/>
            <a:r>
              <a:rPr lang="en-US" dirty="0" smtClean="0"/>
              <a:t>Tetracycline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MHSBA plates; 1.0 McFarland </a:t>
            </a:r>
            <a:r>
              <a:rPr lang="en-US" dirty="0" err="1" smtClean="0">
                <a:solidFill>
                  <a:schemeClr val="tx1"/>
                </a:solidFill>
              </a:rPr>
              <a:t>turb</a:t>
            </a:r>
            <a:r>
              <a:rPr lang="en-US" dirty="0" smtClean="0">
                <a:solidFill>
                  <a:schemeClr val="tx1"/>
                </a:solidFill>
              </a:rPr>
              <a:t>. std.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Microaerophilic</a:t>
            </a:r>
            <a:r>
              <a:rPr lang="en-US" dirty="0" smtClean="0">
                <a:solidFill>
                  <a:schemeClr val="tx1"/>
                </a:solidFill>
              </a:rPr>
              <a:t> growth for 24 hr at 42</a:t>
            </a:r>
            <a:r>
              <a:rPr lang="en-US" dirty="0" smtClean="0">
                <a:solidFill>
                  <a:schemeClr val="tx1"/>
                </a:solidFill>
                <a:latin typeface="Calibri"/>
              </a:rPr>
              <a:t>⁰C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71</a:t>
            </a:fld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188259"/>
            <a:ext cx="7877175" cy="896470"/>
          </a:xfrm>
        </p:spPr>
        <p:txBody>
          <a:bodyPr/>
          <a:lstStyle/>
          <a:p>
            <a:r>
              <a:rPr lang="en-US" sz="4400" i="1" dirty="0" smtClean="0"/>
              <a:t>Campylobacter </a:t>
            </a:r>
            <a:r>
              <a:rPr lang="en-US" sz="4400" dirty="0" smtClean="0"/>
              <a:t>AST- WI</a:t>
            </a:r>
            <a:endParaRPr lang="en-US" sz="44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162050" y="1076325"/>
          <a:ext cx="7524750" cy="4883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72</a:t>
            </a:fld>
            <a:endParaRPr lang="en-US" sz="180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234" y="182880"/>
            <a:ext cx="8314006" cy="1299845"/>
          </a:xfrm>
        </p:spPr>
        <p:txBody>
          <a:bodyPr/>
          <a:lstStyle/>
          <a:p>
            <a:r>
              <a:rPr lang="en-US" sz="4400" dirty="0" smtClean="0"/>
              <a:t>Campy Resistance- </a:t>
            </a:r>
            <a:r>
              <a:rPr lang="en-US" sz="4400" dirty="0" err="1" smtClean="0"/>
              <a:t>Cipro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>WI </a:t>
            </a:r>
            <a:r>
              <a:rPr lang="en-US" sz="4400" dirty="0" err="1" smtClean="0"/>
              <a:t>vs</a:t>
            </a:r>
            <a:r>
              <a:rPr lang="en-US" sz="4400" dirty="0" smtClean="0"/>
              <a:t> NARMS </a:t>
            </a:r>
            <a:r>
              <a:rPr lang="en-US" sz="4400" dirty="0" err="1" smtClean="0"/>
              <a:t>FoodNet</a:t>
            </a:r>
            <a:r>
              <a:rPr lang="en-US" sz="4400" dirty="0" smtClean="0"/>
              <a:t> Sites</a:t>
            </a:r>
            <a:endParaRPr lang="en-US" sz="44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92125" y="1806575"/>
          <a:ext cx="8194675" cy="4152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mtClean="0"/>
              <a:pPr>
                <a:defRPr/>
              </a:pPr>
              <a:t>73</a:t>
            </a:fld>
            <a:endParaRPr lang="en-US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490" y="0"/>
            <a:ext cx="8223324" cy="1871003"/>
          </a:xfrm>
        </p:spPr>
        <p:txBody>
          <a:bodyPr/>
          <a:lstStyle/>
          <a:p>
            <a:r>
              <a:rPr lang="en-US" sz="4400" dirty="0" smtClean="0"/>
              <a:t>Campy Resistance- </a:t>
            </a:r>
            <a:r>
              <a:rPr lang="en-US" sz="4400" dirty="0" err="1" smtClean="0"/>
              <a:t>Erythro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>WI </a:t>
            </a:r>
            <a:r>
              <a:rPr lang="en-US" sz="4400" dirty="0" err="1" smtClean="0"/>
              <a:t>vs</a:t>
            </a:r>
            <a:r>
              <a:rPr lang="en-US" sz="4400" dirty="0" smtClean="0"/>
              <a:t> NARMS </a:t>
            </a:r>
            <a:r>
              <a:rPr lang="en-US" sz="4400" dirty="0" err="1" smtClean="0"/>
              <a:t>FoodNet</a:t>
            </a:r>
            <a:r>
              <a:rPr lang="en-US" sz="4400" dirty="0" smtClean="0"/>
              <a:t> Sites</a:t>
            </a:r>
            <a:endParaRPr lang="en-US" sz="44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162050" y="1806575"/>
          <a:ext cx="7524750" cy="4152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mtClean="0"/>
              <a:pPr>
                <a:defRPr/>
              </a:pPr>
              <a:t>74</a:t>
            </a:fld>
            <a:endParaRPr lang="en-US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354" y="211015"/>
            <a:ext cx="8581292" cy="1271710"/>
          </a:xfrm>
        </p:spPr>
        <p:txBody>
          <a:bodyPr/>
          <a:lstStyle/>
          <a:p>
            <a:r>
              <a:rPr lang="en-US" sz="4400" dirty="0" smtClean="0"/>
              <a:t>Campy Resistance- Tetra</a:t>
            </a:r>
            <a:br>
              <a:rPr lang="en-US" sz="4400" dirty="0" smtClean="0"/>
            </a:br>
            <a:r>
              <a:rPr lang="en-US" sz="4400" dirty="0" smtClean="0"/>
              <a:t>WI </a:t>
            </a:r>
            <a:r>
              <a:rPr lang="en-US" sz="4400" dirty="0" err="1" smtClean="0"/>
              <a:t>vs</a:t>
            </a:r>
            <a:r>
              <a:rPr lang="en-US" sz="4400" dirty="0" smtClean="0"/>
              <a:t> NARMS </a:t>
            </a:r>
            <a:r>
              <a:rPr lang="en-US" sz="4400" dirty="0" err="1" smtClean="0"/>
              <a:t>FoodNet</a:t>
            </a:r>
            <a:r>
              <a:rPr lang="en-US" sz="4400" dirty="0" smtClean="0"/>
              <a:t> Sites</a:t>
            </a:r>
            <a:endParaRPr lang="en-US" sz="44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162050" y="1806575"/>
          <a:ext cx="7524750" cy="4152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mtClean="0"/>
              <a:pPr>
                <a:defRPr/>
              </a:pPr>
              <a:t>75</a:t>
            </a:fld>
            <a:endParaRPr lang="en-US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239697"/>
            <a:ext cx="7877175" cy="1243028"/>
          </a:xfrm>
        </p:spPr>
        <p:txBody>
          <a:bodyPr/>
          <a:lstStyle/>
          <a:p>
            <a:r>
              <a:rPr lang="en-US" sz="4400" i="1" dirty="0" smtClean="0"/>
              <a:t>Escherichia coli </a:t>
            </a:r>
            <a:r>
              <a:rPr lang="en-US" sz="4400" dirty="0" smtClean="0"/>
              <a:t>O157:H7</a:t>
            </a:r>
            <a:br>
              <a:rPr lang="en-US" sz="4400" dirty="0" smtClean="0"/>
            </a:br>
            <a:r>
              <a:rPr lang="en-US" sz="4400" dirty="0" smtClean="0"/>
              <a:t>Resistance</a:t>
            </a:r>
            <a:endParaRPr lang="en-US" sz="44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520505" y="1714499"/>
          <a:ext cx="8166295" cy="4476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76</a:t>
            </a:fld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204186"/>
            <a:ext cx="7877175" cy="958789"/>
          </a:xfrm>
        </p:spPr>
        <p:txBody>
          <a:bodyPr/>
          <a:lstStyle/>
          <a:p>
            <a:r>
              <a:rPr lang="en-US" sz="4400" i="1" dirty="0" smtClean="0"/>
              <a:t>Escherichia coli</a:t>
            </a:r>
            <a:endParaRPr lang="en-US" sz="44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77</a:t>
            </a:fld>
            <a:endParaRPr lang="en-US" sz="1800" dirty="0"/>
          </a:p>
        </p:txBody>
      </p:sp>
      <p:pic>
        <p:nvPicPr>
          <p:cNvPr id="307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905" y="1713390"/>
            <a:ext cx="8171895" cy="4314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655638" y="182880"/>
            <a:ext cx="7877175" cy="1799923"/>
          </a:xfrm>
        </p:spPr>
        <p:txBody>
          <a:bodyPr/>
          <a:lstStyle/>
          <a:p>
            <a:r>
              <a:rPr lang="en-US" sz="4400" dirty="0" smtClean="0">
                <a:latin typeface="Tahoma" pitchFamily="34" charset="0"/>
                <a:cs typeface="Tahoma" pitchFamily="34" charset="0"/>
              </a:rPr>
              <a:t>Does your laboratory perform genital cultures for </a:t>
            </a:r>
            <a:r>
              <a:rPr lang="en-US" sz="4400" i="1" dirty="0" err="1" smtClean="0">
                <a:latin typeface="Tahoma" pitchFamily="34" charset="0"/>
                <a:cs typeface="Tahoma" pitchFamily="34" charset="0"/>
              </a:rPr>
              <a:t>Neisseria</a:t>
            </a:r>
            <a:r>
              <a:rPr lang="en-US" sz="4400" i="1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sz="4400" i="1" dirty="0" err="1" smtClean="0">
                <a:latin typeface="Tahoma" pitchFamily="34" charset="0"/>
                <a:cs typeface="Tahoma" pitchFamily="34" charset="0"/>
              </a:rPr>
              <a:t>gonorrhoeae</a:t>
            </a:r>
            <a:r>
              <a:rPr lang="en-US" sz="4400" dirty="0" smtClean="0">
                <a:latin typeface="Tahoma" pitchFamily="34" charset="0"/>
                <a:cs typeface="Tahoma" pitchFamily="34" charset="0"/>
              </a:rPr>
              <a:t>?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>
          <a:xfrm>
            <a:off x="1162050" y="2541069"/>
            <a:ext cx="7524750" cy="3418406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A.  YES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B.  YES, but rarely have a positive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C.  Refer to a reference lab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D.  NO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E.  I don’t know…I can’t even spell “</a:t>
            </a:r>
            <a:r>
              <a:rPr lang="en-US" dirty="0" err="1" smtClean="0">
                <a:solidFill>
                  <a:schemeClr val="tx1"/>
                </a:solidFill>
              </a:rPr>
              <a:t>gonorrhoeae</a:t>
            </a:r>
            <a:r>
              <a:rPr lang="en-US" dirty="0" smtClean="0">
                <a:solidFill>
                  <a:schemeClr val="tx1"/>
                </a:solidFill>
              </a:rPr>
              <a:t>”</a:t>
            </a:r>
          </a:p>
          <a:p>
            <a:endParaRPr lang="en-US" dirty="0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92310D0-C627-4986-8F06-7D25ECA1B13D}" type="slidenum">
              <a:rPr lang="en-US" sz="1800" smtClean="0"/>
              <a:pPr/>
              <a:t>78</a:t>
            </a:fld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655638" y="365760"/>
            <a:ext cx="7877175" cy="1116965"/>
          </a:xfrm>
        </p:spPr>
        <p:txBody>
          <a:bodyPr/>
          <a:lstStyle/>
          <a:p>
            <a:r>
              <a:rPr lang="en-US" sz="4400" dirty="0" smtClean="0">
                <a:latin typeface="Tahoma" pitchFamily="34" charset="0"/>
                <a:cs typeface="Tahoma" pitchFamily="34" charset="0"/>
              </a:rPr>
              <a:t>Antibiotic Resistance in GC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>
          <a:xfrm>
            <a:off x="1141413" y="1827212"/>
            <a:ext cx="7524750" cy="4342581"/>
          </a:xfrm>
          <a:ln>
            <a:solidFill>
              <a:srgbClr val="C00000"/>
            </a:solidFill>
          </a:ln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1970s and 80s</a:t>
            </a:r>
          </a:p>
          <a:p>
            <a:pPr lvl="1"/>
            <a:r>
              <a:rPr lang="en-US" dirty="0" smtClean="0">
                <a:latin typeface="Tahoma" pitchFamily="34" charset="0"/>
                <a:cs typeface="Tahoma" pitchFamily="34" charset="0"/>
              </a:rPr>
              <a:t>Resistance to penicillin and tetracycline</a:t>
            </a:r>
          </a:p>
          <a:p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1999</a:t>
            </a:r>
          </a:p>
          <a:p>
            <a:pPr lvl="1"/>
            <a:r>
              <a:rPr lang="en-US" dirty="0" err="1" smtClean="0">
                <a:latin typeface="Tahoma" pitchFamily="34" charset="0"/>
                <a:cs typeface="Tahoma" pitchFamily="34" charset="0"/>
              </a:rPr>
              <a:t>Fluoroquinolone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 resistance</a:t>
            </a:r>
          </a:p>
          <a:p>
            <a:pPr lvl="1"/>
            <a:r>
              <a:rPr lang="en-US" dirty="0" smtClean="0">
                <a:latin typeface="Tahoma" pitchFamily="34" charset="0"/>
                <a:cs typeface="Tahoma" pitchFamily="34" charset="0"/>
              </a:rPr>
              <a:t>Asia            Hawaii           western states  		rest of the US        </a:t>
            </a:r>
          </a:p>
          <a:p>
            <a:pPr lvl="1"/>
            <a:r>
              <a:rPr lang="en-US" dirty="0" smtClean="0">
                <a:latin typeface="Tahoma" pitchFamily="34" charset="0"/>
                <a:cs typeface="Tahoma" pitchFamily="34" charset="0"/>
              </a:rPr>
              <a:t>2007 FQs no longer recommended</a:t>
            </a: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2D8C6D1-018C-41E5-9082-94FBBE8B032F}" type="slidenum">
              <a:rPr lang="en-US" sz="1800" smtClean="0"/>
              <a:pPr/>
              <a:t>79</a:t>
            </a:fld>
            <a:endParaRPr lang="en-US" sz="1800" dirty="0" smtClean="0"/>
          </a:p>
        </p:txBody>
      </p:sp>
      <p:sp>
        <p:nvSpPr>
          <p:cNvPr id="43013" name="Right Arrow 4"/>
          <p:cNvSpPr>
            <a:spLocks noChangeArrowheads="1"/>
          </p:cNvSpPr>
          <p:nvPr/>
        </p:nvSpPr>
        <p:spPr bwMode="auto">
          <a:xfrm>
            <a:off x="2743200" y="4035425"/>
            <a:ext cx="977900" cy="484188"/>
          </a:xfrm>
          <a:prstGeom prst="rightArrow">
            <a:avLst>
              <a:gd name="adj1" fmla="val 50000"/>
              <a:gd name="adj2" fmla="val 50024"/>
            </a:avLst>
          </a:prstGeom>
          <a:noFill/>
          <a:ln w="952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pPr marL="342900" indent="-57150"/>
            <a:endParaRPr lang="en-US"/>
          </a:p>
        </p:txBody>
      </p:sp>
      <p:sp>
        <p:nvSpPr>
          <p:cNvPr id="43014" name="Right Arrow 5"/>
          <p:cNvSpPr>
            <a:spLocks noChangeArrowheads="1"/>
          </p:cNvSpPr>
          <p:nvPr/>
        </p:nvSpPr>
        <p:spPr bwMode="auto">
          <a:xfrm>
            <a:off x="4983163" y="4029075"/>
            <a:ext cx="977900" cy="484188"/>
          </a:xfrm>
          <a:prstGeom prst="rightArrow">
            <a:avLst>
              <a:gd name="adj1" fmla="val 50000"/>
              <a:gd name="adj2" fmla="val 50024"/>
            </a:avLst>
          </a:prstGeom>
          <a:noFill/>
          <a:ln w="952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pPr marL="342900" indent="-57150"/>
            <a:endParaRPr lang="en-US"/>
          </a:p>
        </p:txBody>
      </p:sp>
      <p:sp>
        <p:nvSpPr>
          <p:cNvPr id="43015" name="Right Arrow 6"/>
          <p:cNvSpPr>
            <a:spLocks noChangeArrowheads="1"/>
          </p:cNvSpPr>
          <p:nvPr/>
        </p:nvSpPr>
        <p:spPr bwMode="auto">
          <a:xfrm>
            <a:off x="1920875" y="4525963"/>
            <a:ext cx="979488" cy="484187"/>
          </a:xfrm>
          <a:prstGeom prst="rightArrow">
            <a:avLst>
              <a:gd name="adj1" fmla="val 50000"/>
              <a:gd name="adj2" fmla="val 50106"/>
            </a:avLst>
          </a:prstGeom>
          <a:noFill/>
          <a:ln w="952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pPr marL="342900" indent="-57150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067" y="261258"/>
            <a:ext cx="7877175" cy="838200"/>
          </a:xfrm>
        </p:spPr>
        <p:txBody>
          <a:bodyPr/>
          <a:lstStyle/>
          <a:p>
            <a:r>
              <a:rPr lang="en-US" sz="4400" dirty="0" smtClean="0"/>
              <a:t>Resistance Mechanisms</a:t>
            </a:r>
            <a:br>
              <a:rPr lang="en-US" sz="4400" dirty="0" smtClean="0"/>
            </a:br>
            <a:r>
              <a:rPr lang="en-US" sz="4400" dirty="0" smtClean="0"/>
              <a:t> </a:t>
            </a:r>
            <a:r>
              <a:rPr lang="en-US" sz="1400" dirty="0" smtClean="0">
                <a:solidFill>
                  <a:schemeClr val="tx1"/>
                </a:solidFill>
              </a:rPr>
              <a:t>http://www.estacaobr.net/superbacteria-kpc-veja-quais-sao-os-sintomas.html</a:t>
            </a:r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5" name="Content Placeholder 4" descr="bacterial resistance mech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34886" y="1251857"/>
            <a:ext cx="6204857" cy="499654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655638" y="319088"/>
            <a:ext cx="7877175" cy="1163637"/>
          </a:xfrm>
        </p:spPr>
        <p:txBody>
          <a:bodyPr/>
          <a:lstStyle/>
          <a:p>
            <a:r>
              <a:rPr lang="en-US" sz="4400" i="1" smtClean="0"/>
              <a:t>Neisseria gonorrhoeae</a:t>
            </a:r>
            <a:endParaRPr lang="en-US" sz="4400" smtClean="0"/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1162050" y="1554163"/>
            <a:ext cx="7524750" cy="4562475"/>
          </a:xfrm>
        </p:spPr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Chromosomal and/or plasmid-mediated resistance</a:t>
            </a:r>
          </a:p>
          <a:p>
            <a:pPr lvl="1"/>
            <a:r>
              <a:rPr lang="en-US" smtClean="0"/>
              <a:t>Penicillins</a:t>
            </a:r>
          </a:p>
          <a:p>
            <a:pPr lvl="1"/>
            <a:r>
              <a:rPr lang="en-US" smtClean="0"/>
              <a:t>Tetracyclines</a:t>
            </a:r>
          </a:p>
          <a:p>
            <a:r>
              <a:rPr lang="en-US" smtClean="0">
                <a:solidFill>
                  <a:schemeClr val="tx1"/>
                </a:solidFill>
              </a:rPr>
              <a:t>Chromosomal- mediated resistance</a:t>
            </a:r>
          </a:p>
          <a:p>
            <a:pPr lvl="1"/>
            <a:r>
              <a:rPr lang="en-US" smtClean="0"/>
              <a:t>Azithromycin (emerging)</a:t>
            </a:r>
          </a:p>
          <a:p>
            <a:pPr lvl="1"/>
            <a:r>
              <a:rPr lang="en-US" smtClean="0"/>
              <a:t>Fluoroquinolones (emerging)</a:t>
            </a:r>
          </a:p>
          <a:p>
            <a:pPr lvl="1"/>
            <a:r>
              <a:rPr lang="en-US" smtClean="0"/>
              <a:t>Spectinomycin</a:t>
            </a:r>
          </a:p>
          <a:p>
            <a:pPr lvl="1"/>
            <a:endParaRPr lang="en-US" smtClean="0"/>
          </a:p>
          <a:p>
            <a:pPr lvl="1"/>
            <a:endParaRPr lang="en-US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FF23E50-4970-4FEB-8990-11CEE4FED525}" type="slidenum">
              <a:rPr lang="en-US" sz="1800" smtClean="0"/>
              <a:pPr/>
              <a:t>80</a:t>
            </a:fld>
            <a:endParaRPr lang="en-US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655638" y="231006"/>
            <a:ext cx="7877175" cy="1251719"/>
          </a:xfrm>
        </p:spPr>
        <p:txBody>
          <a:bodyPr/>
          <a:lstStyle/>
          <a:p>
            <a:r>
              <a:rPr lang="en-US" sz="4400" dirty="0" smtClean="0">
                <a:latin typeface="Tahoma" pitchFamily="34" charset="0"/>
                <a:cs typeface="Tahoma" pitchFamily="34" charset="0"/>
              </a:rPr>
              <a:t>Current Recommended Therapy for GC Infections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Ceftriaxone</a:t>
            </a: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(250mg IM) plus </a:t>
            </a:r>
            <a:r>
              <a:rPr lang="en-US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azithromycin</a:t>
            </a:r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or </a:t>
            </a:r>
            <a:r>
              <a:rPr lang="en-US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doxycycline</a:t>
            </a:r>
            <a:endParaRPr lang="en-US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8373007-69FD-46A0-86C7-231734641581}" type="slidenum">
              <a:rPr lang="en-US" sz="1800" smtClean="0"/>
              <a:pPr/>
              <a:t>81</a:t>
            </a:fld>
            <a:endParaRPr lang="en-US" sz="1800" dirty="0" smtClean="0"/>
          </a:p>
        </p:txBody>
      </p:sp>
      <p:pic>
        <p:nvPicPr>
          <p:cNvPr id="45061" name="Picture 4" descr="pills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2788" y="3189288"/>
            <a:ext cx="3556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Picture 5" descr="shot_file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0975" y="2944813"/>
            <a:ext cx="2562225" cy="292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655638" y="240632"/>
            <a:ext cx="7877175" cy="1337911"/>
          </a:xfrm>
        </p:spPr>
        <p:txBody>
          <a:bodyPr/>
          <a:lstStyle/>
          <a:p>
            <a:r>
              <a:rPr lang="en-US" sz="4400" dirty="0" smtClean="0">
                <a:latin typeface="Tahoma" pitchFamily="34" charset="0"/>
                <a:cs typeface="Tahoma" pitchFamily="34" charset="0"/>
              </a:rPr>
              <a:t>Emergence of Increased Cephalosporin MICs in GC</a:t>
            </a:r>
          </a:p>
        </p:txBody>
      </p:sp>
      <p:pic>
        <p:nvPicPr>
          <p:cNvPr id="4608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870075"/>
            <a:ext cx="9144000" cy="4511474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DD3553A-B094-42D3-87F2-9BB2901BF21E}" type="slidenum">
              <a:rPr lang="en-US" sz="1800" smtClean="0"/>
              <a:pPr>
                <a:defRPr/>
              </a:pPr>
              <a:t>82</a:t>
            </a:fld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4710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7838" y="673767"/>
            <a:ext cx="8229600" cy="5582653"/>
          </a:xfrm>
          <a:ln w="19050">
            <a:solidFill>
              <a:schemeClr val="tx1"/>
            </a:solidFill>
          </a:ln>
        </p:spPr>
      </p:pic>
      <p:sp>
        <p:nvSpPr>
          <p:cNvPr id="47108" name="Rectangle 3"/>
          <p:cNvSpPr>
            <a:spLocks noChangeArrowheads="1"/>
          </p:cNvSpPr>
          <p:nvPr/>
        </p:nvSpPr>
        <p:spPr bwMode="auto">
          <a:xfrm>
            <a:off x="1968500" y="4452938"/>
            <a:ext cx="595313" cy="576262"/>
          </a:xfrm>
          <a:prstGeom prst="rect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pPr marL="342900" indent="-57150"/>
            <a:endParaRPr lang="en-US"/>
          </a:p>
        </p:txBody>
      </p:sp>
      <p:sp>
        <p:nvSpPr>
          <p:cNvPr id="47109" name="Rectangle 4"/>
          <p:cNvSpPr>
            <a:spLocks noChangeArrowheads="1"/>
          </p:cNvSpPr>
          <p:nvPr/>
        </p:nvSpPr>
        <p:spPr bwMode="auto">
          <a:xfrm>
            <a:off x="1960563" y="808038"/>
            <a:ext cx="596900" cy="576262"/>
          </a:xfrm>
          <a:prstGeom prst="rect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pPr marL="342900" indent="-57150"/>
            <a:endParaRPr lang="en-US"/>
          </a:p>
        </p:txBody>
      </p:sp>
      <p:sp>
        <p:nvSpPr>
          <p:cNvPr id="47110" name="TextBox 5"/>
          <p:cNvSpPr txBox="1">
            <a:spLocks noChangeArrowheads="1"/>
          </p:cNvSpPr>
          <p:nvPr/>
        </p:nvSpPr>
        <p:spPr bwMode="auto">
          <a:xfrm>
            <a:off x="2906830" y="0"/>
            <a:ext cx="360947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Ceftriaxone</a:t>
            </a:r>
            <a:endParaRPr lang="en-US" sz="4400" b="1" dirty="0">
              <a:solidFill>
                <a:srgbClr val="00808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DD3553A-B094-42D3-87F2-9BB2901BF21E}" type="slidenum">
              <a:rPr lang="en-US" sz="1800" smtClean="0"/>
              <a:pPr>
                <a:defRPr/>
              </a:pPr>
              <a:t>83</a:t>
            </a:fld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4813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712269"/>
            <a:ext cx="8229600" cy="5688531"/>
          </a:xfrm>
        </p:spPr>
      </p:pic>
      <p:sp>
        <p:nvSpPr>
          <p:cNvPr id="48132" name="Rectangle 3"/>
          <p:cNvSpPr>
            <a:spLocks noChangeArrowheads="1"/>
          </p:cNvSpPr>
          <p:nvPr/>
        </p:nvSpPr>
        <p:spPr bwMode="auto">
          <a:xfrm>
            <a:off x="1908175" y="5287963"/>
            <a:ext cx="596900" cy="576262"/>
          </a:xfrm>
          <a:prstGeom prst="rect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pPr marL="342900" indent="-57150"/>
            <a:endParaRPr lang="en-US"/>
          </a:p>
        </p:txBody>
      </p:sp>
      <p:sp>
        <p:nvSpPr>
          <p:cNvPr id="48133" name="Rectangle 4"/>
          <p:cNvSpPr>
            <a:spLocks noChangeArrowheads="1"/>
          </p:cNvSpPr>
          <p:nvPr/>
        </p:nvSpPr>
        <p:spPr bwMode="auto">
          <a:xfrm>
            <a:off x="1889125" y="1570038"/>
            <a:ext cx="595313" cy="576262"/>
          </a:xfrm>
          <a:prstGeom prst="rect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pPr marL="342900" indent="-57150"/>
            <a:endParaRPr lang="en-US"/>
          </a:p>
        </p:txBody>
      </p:sp>
      <p:sp>
        <p:nvSpPr>
          <p:cNvPr id="48134" name="Rectangle 5"/>
          <p:cNvSpPr>
            <a:spLocks noChangeArrowheads="1"/>
          </p:cNvSpPr>
          <p:nvPr/>
        </p:nvSpPr>
        <p:spPr bwMode="auto">
          <a:xfrm>
            <a:off x="3717925" y="5307013"/>
            <a:ext cx="595313" cy="576262"/>
          </a:xfrm>
          <a:prstGeom prst="rect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pPr marL="342900" indent="-57150"/>
            <a:endParaRPr lang="en-US"/>
          </a:p>
        </p:txBody>
      </p:sp>
      <p:sp>
        <p:nvSpPr>
          <p:cNvPr id="48135" name="TextBox 7"/>
          <p:cNvSpPr txBox="1">
            <a:spLocks noChangeArrowheads="1"/>
          </p:cNvSpPr>
          <p:nvPr/>
        </p:nvSpPr>
        <p:spPr bwMode="auto">
          <a:xfrm>
            <a:off x="3438540" y="0"/>
            <a:ext cx="266771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Cefixime</a:t>
            </a:r>
            <a:endParaRPr lang="en-US" sz="4400" b="1" dirty="0">
              <a:solidFill>
                <a:srgbClr val="00808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DD3553A-B094-42D3-87F2-9BB2901BF21E}" type="slidenum">
              <a:rPr lang="en-US" sz="1800" smtClean="0"/>
              <a:pPr>
                <a:defRPr/>
              </a:pPr>
              <a:t>84</a:t>
            </a:fld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635000" y="134754"/>
            <a:ext cx="7877175" cy="1203158"/>
          </a:xfrm>
        </p:spPr>
        <p:txBody>
          <a:bodyPr/>
          <a:lstStyle/>
          <a:p>
            <a:r>
              <a:rPr lang="en-US" sz="4400" dirty="0" smtClean="0">
                <a:latin typeface="Tahoma" pitchFamily="34" charset="0"/>
                <a:cs typeface="Tahoma" pitchFamily="34" charset="0"/>
              </a:rPr>
              <a:t>City of Milwaukee Health Department Laboratory</a:t>
            </a:r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59733CB-EFAB-4B69-8A0D-570494301076}" type="slidenum">
              <a:rPr lang="en-US" sz="1800" smtClean="0"/>
              <a:pPr/>
              <a:t>85</a:t>
            </a:fld>
            <a:endParaRPr lang="en-US" sz="1800" dirty="0" smtClean="0"/>
          </a:p>
        </p:txBody>
      </p:sp>
      <p:pic>
        <p:nvPicPr>
          <p:cNvPr id="4915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65175" y="1366786"/>
            <a:ext cx="7232650" cy="4928135"/>
          </a:xfrm>
          <a:noFill/>
        </p:spPr>
      </p:pic>
      <p:sp>
        <p:nvSpPr>
          <p:cNvPr id="49157" name="TextBox 5"/>
          <p:cNvSpPr txBox="1">
            <a:spLocks noChangeArrowheads="1"/>
          </p:cNvSpPr>
          <p:nvPr/>
        </p:nvSpPr>
        <p:spPr bwMode="auto">
          <a:xfrm>
            <a:off x="695325" y="5828030"/>
            <a:ext cx="7204075" cy="38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No resistance seen to </a:t>
            </a:r>
            <a:r>
              <a:rPr lang="en-US" sz="2000" dirty="0" err="1">
                <a:solidFill>
                  <a:schemeClr val="tx1"/>
                </a:solidFill>
              </a:rPr>
              <a:t>ceftriaxone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cefixime</a:t>
            </a:r>
            <a:r>
              <a:rPr lang="en-US" sz="2000" dirty="0">
                <a:solidFill>
                  <a:schemeClr val="tx1"/>
                </a:solidFill>
              </a:rPr>
              <a:t>, or </a:t>
            </a:r>
            <a:r>
              <a:rPr lang="en-US" sz="2000" dirty="0" err="1">
                <a:solidFill>
                  <a:schemeClr val="tx1"/>
                </a:solidFill>
              </a:rPr>
              <a:t>spectinomycin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655638" y="163629"/>
            <a:ext cx="7877175" cy="1319096"/>
          </a:xfrm>
        </p:spPr>
        <p:txBody>
          <a:bodyPr/>
          <a:lstStyle/>
          <a:p>
            <a:r>
              <a:rPr lang="en-US" sz="4400" dirty="0" smtClean="0">
                <a:latin typeface="Tahoma" pitchFamily="34" charset="0"/>
                <a:cs typeface="Tahoma" pitchFamily="34" charset="0"/>
              </a:rPr>
              <a:t>Surveillance for Resistance</a:t>
            </a:r>
            <a:br>
              <a:rPr lang="en-US" sz="4400" dirty="0" smtClean="0">
                <a:latin typeface="Tahoma" pitchFamily="34" charset="0"/>
                <a:cs typeface="Tahoma" pitchFamily="34" charset="0"/>
              </a:rPr>
            </a:br>
            <a:r>
              <a:rPr lang="en-US" sz="4400" dirty="0" smtClean="0">
                <a:latin typeface="Tahoma" pitchFamily="34" charset="0"/>
                <a:cs typeface="Tahoma" pitchFamily="34" charset="0"/>
              </a:rPr>
              <a:t>GISP Laboratories</a:t>
            </a:r>
          </a:p>
        </p:txBody>
      </p:sp>
      <p:pic>
        <p:nvPicPr>
          <p:cNvPr id="5017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03350" y="1579563"/>
            <a:ext cx="6240463" cy="482123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DD3553A-B094-42D3-87F2-9BB2901BF21E}" type="slidenum">
              <a:rPr lang="en-US" sz="1800" smtClean="0"/>
              <a:pPr>
                <a:defRPr/>
              </a:pPr>
              <a:t>86</a:t>
            </a:fld>
            <a:endParaRPr lang="en-US" sz="1800" dirty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230819"/>
            <a:ext cx="7877175" cy="852257"/>
          </a:xfrm>
        </p:spPr>
        <p:txBody>
          <a:bodyPr/>
          <a:lstStyle/>
          <a:p>
            <a:r>
              <a:rPr lang="en-US" sz="4400" i="1" dirty="0" err="1" smtClean="0"/>
              <a:t>Neisseria</a:t>
            </a:r>
            <a:r>
              <a:rPr lang="en-US" sz="4400" i="1" dirty="0" smtClean="0"/>
              <a:t> </a:t>
            </a:r>
            <a:r>
              <a:rPr lang="en-US" sz="4400" i="1" dirty="0" err="1" smtClean="0"/>
              <a:t>gonorrhoeae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6948" y="1136342"/>
            <a:ext cx="7838982" cy="4705165"/>
          </a:xfrm>
        </p:spPr>
        <p:txBody>
          <a:bodyPr/>
          <a:lstStyle/>
          <a:p>
            <a:r>
              <a:rPr lang="en-US" sz="3200" dirty="0" smtClean="0">
                <a:solidFill>
                  <a:schemeClr val="tx1"/>
                </a:solidFill>
              </a:rPr>
              <a:t>“Antimicrobial resistance in </a:t>
            </a:r>
            <a:r>
              <a:rPr lang="en-US" sz="3200" i="1" dirty="0" smtClean="0">
                <a:solidFill>
                  <a:schemeClr val="tx1"/>
                </a:solidFill>
              </a:rPr>
              <a:t>N. </a:t>
            </a:r>
            <a:r>
              <a:rPr lang="en-US" sz="3200" i="1" dirty="0" err="1" smtClean="0">
                <a:solidFill>
                  <a:schemeClr val="tx1"/>
                </a:solidFill>
              </a:rPr>
              <a:t>gonorrhoeae</a:t>
            </a:r>
            <a:r>
              <a:rPr lang="en-US" sz="3200" i="1" dirty="0" smtClean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is the most significant challenge to controlling gonorrhea.”</a:t>
            </a:r>
          </a:p>
          <a:p>
            <a:pPr>
              <a:buNone/>
            </a:pPr>
            <a:endParaRPr lang="en-US" sz="1000" dirty="0" smtClean="0">
              <a:solidFill>
                <a:schemeClr val="tx1"/>
              </a:solidFill>
            </a:endParaRPr>
          </a:p>
          <a:p>
            <a:r>
              <a:rPr lang="en-US" sz="3200" dirty="0" smtClean="0">
                <a:solidFill>
                  <a:schemeClr val="tx1"/>
                </a:solidFill>
              </a:rPr>
              <a:t>“It is of great importance to perform laboratory surveillance of antimicrobial</a:t>
            </a:r>
          </a:p>
          <a:p>
            <a:pPr>
              <a:buNone/>
            </a:pPr>
            <a:r>
              <a:rPr lang="en-US" sz="3200" dirty="0" smtClean="0">
                <a:solidFill>
                  <a:schemeClr val="tx1"/>
                </a:solidFill>
              </a:rPr>
              <a:t>	resistance in </a:t>
            </a:r>
            <a:r>
              <a:rPr lang="en-US" sz="3200" i="1" dirty="0" smtClean="0">
                <a:solidFill>
                  <a:schemeClr val="tx1"/>
                </a:solidFill>
              </a:rPr>
              <a:t>N. </a:t>
            </a:r>
            <a:r>
              <a:rPr lang="en-US" sz="3200" i="1" dirty="0" err="1" smtClean="0">
                <a:solidFill>
                  <a:schemeClr val="tx1"/>
                </a:solidFill>
              </a:rPr>
              <a:t>gonorrhoeae</a:t>
            </a:r>
            <a:r>
              <a:rPr lang="en-US" sz="3200" i="1" dirty="0" smtClean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in order to assess the effectiveness of locally recommended therapies.”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	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35007" y="5885895"/>
            <a:ext cx="8251794" cy="461638"/>
          </a:xfrm>
        </p:spPr>
        <p:txBody>
          <a:bodyPr/>
          <a:lstStyle/>
          <a:p>
            <a:pPr>
              <a:buNone/>
            </a:pPr>
            <a:r>
              <a:rPr lang="en-US" sz="1600" dirty="0" smtClean="0">
                <a:solidFill>
                  <a:schemeClr val="tx1"/>
                </a:solidFill>
              </a:rPr>
              <a:t>Manual for Identification and Antimicrobial Susceptibility Testing, WHO, 2002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87</a:t>
            </a:fld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372863"/>
            <a:ext cx="7877175" cy="754602"/>
          </a:xfrm>
        </p:spPr>
        <p:txBody>
          <a:bodyPr/>
          <a:lstStyle/>
          <a:p>
            <a:r>
              <a:rPr lang="en-US" sz="4400" i="1" dirty="0" err="1" smtClean="0"/>
              <a:t>Neisseria</a:t>
            </a:r>
            <a:r>
              <a:rPr lang="en-US" sz="4400" i="1" dirty="0" smtClean="0"/>
              <a:t> </a:t>
            </a:r>
            <a:r>
              <a:rPr lang="en-US" sz="4400" i="1" dirty="0" err="1" smtClean="0"/>
              <a:t>gonorrhoeae</a:t>
            </a:r>
            <a:endParaRPr lang="en-US" sz="44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6027" y="1340528"/>
            <a:ext cx="8247356" cy="5015884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Milwaukee Health Department Laboratory (MHDL)</a:t>
            </a:r>
          </a:p>
          <a:p>
            <a:pPr lvl="1"/>
            <a:r>
              <a:rPr lang="en-US" dirty="0" smtClean="0"/>
              <a:t>V</a:t>
            </a:r>
            <a:r>
              <a:rPr lang="en-US" dirty="0" smtClean="0">
                <a:solidFill>
                  <a:schemeClr val="tx1"/>
                </a:solidFill>
              </a:rPr>
              <a:t>oluntary submission </a:t>
            </a:r>
            <a:r>
              <a:rPr lang="en-US" dirty="0" smtClean="0"/>
              <a:t>of GC susceptibility </a:t>
            </a:r>
            <a:r>
              <a:rPr lang="en-US" dirty="0" smtClean="0">
                <a:solidFill>
                  <a:schemeClr val="tx1"/>
                </a:solidFill>
              </a:rPr>
              <a:t>testing data to CDC for national surveillance</a:t>
            </a:r>
          </a:p>
          <a:p>
            <a:pPr lvl="1"/>
            <a:r>
              <a:rPr lang="en-US" dirty="0" smtClean="0"/>
              <a:t>Follow CLSI guidelines for AST testing </a:t>
            </a:r>
            <a:endParaRPr lang="en-US" b="1" dirty="0" smtClean="0"/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Culture collected at the Milwaukee Sexually Transmitted Disease Clinic and tested in parallel with a molecular diagnostic assay  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G</a:t>
            </a:r>
            <a:r>
              <a:rPr lang="en-US" dirty="0" smtClean="0">
                <a:solidFill>
                  <a:schemeClr val="tx1"/>
                </a:solidFill>
              </a:rPr>
              <a:t>onorrhea</a:t>
            </a:r>
            <a:r>
              <a:rPr lang="en-US" b="1" dirty="0" smtClean="0">
                <a:solidFill>
                  <a:schemeClr val="tx1"/>
                </a:solidFill>
              </a:rPr>
              <a:t> I</a:t>
            </a:r>
            <a:r>
              <a:rPr lang="en-US" dirty="0" smtClean="0">
                <a:solidFill>
                  <a:schemeClr val="tx1"/>
                </a:solidFill>
              </a:rPr>
              <a:t>solate</a:t>
            </a:r>
            <a:r>
              <a:rPr lang="en-US" b="1" dirty="0" smtClean="0">
                <a:solidFill>
                  <a:schemeClr val="tx1"/>
                </a:solidFill>
              </a:rPr>
              <a:t> S</a:t>
            </a:r>
            <a:r>
              <a:rPr lang="en-US" dirty="0" smtClean="0">
                <a:solidFill>
                  <a:schemeClr val="tx1"/>
                </a:solidFill>
              </a:rPr>
              <a:t>urveillance</a:t>
            </a:r>
            <a:r>
              <a:rPr lang="en-US" b="1" dirty="0" smtClean="0">
                <a:solidFill>
                  <a:schemeClr val="tx1"/>
                </a:solidFill>
              </a:rPr>
              <a:t> P</a:t>
            </a:r>
            <a:r>
              <a:rPr lang="en-US" dirty="0" smtClean="0">
                <a:solidFill>
                  <a:schemeClr val="tx1"/>
                </a:solidFill>
              </a:rPr>
              <a:t>roject</a:t>
            </a:r>
          </a:p>
          <a:p>
            <a:pPr lvl="1"/>
            <a:r>
              <a:rPr lang="en-US" dirty="0" smtClean="0"/>
              <a:t>Resistance monitoring at regional sites in U.S.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88</a:t>
            </a:fld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319596"/>
            <a:ext cx="7877175" cy="1163129"/>
          </a:xfrm>
        </p:spPr>
        <p:txBody>
          <a:bodyPr/>
          <a:lstStyle/>
          <a:p>
            <a:r>
              <a:rPr lang="en-US" sz="4400" i="1" dirty="0" err="1" smtClean="0"/>
              <a:t>Neisseria</a:t>
            </a:r>
            <a:r>
              <a:rPr lang="en-US" sz="4400" i="1" dirty="0" smtClean="0"/>
              <a:t> </a:t>
            </a:r>
            <a:r>
              <a:rPr lang="en-US" sz="4400" i="1" dirty="0" err="1" smtClean="0"/>
              <a:t>gonorrhoeae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2050" y="1553592"/>
            <a:ext cx="7524750" cy="4563123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Chromosomal and/or plasmid-mediated resistance</a:t>
            </a:r>
          </a:p>
          <a:p>
            <a:pPr lvl="1"/>
            <a:r>
              <a:rPr lang="en-US" dirty="0" err="1" smtClean="0"/>
              <a:t>Penicillins</a:t>
            </a:r>
            <a:endParaRPr lang="en-US" dirty="0" smtClean="0"/>
          </a:p>
          <a:p>
            <a:pPr lvl="1"/>
            <a:r>
              <a:rPr lang="en-US" dirty="0" err="1" smtClean="0"/>
              <a:t>Tetracyclines</a:t>
            </a:r>
            <a:endParaRPr lang="en-US" dirty="0" smtClean="0"/>
          </a:p>
          <a:p>
            <a:r>
              <a:rPr lang="en-US" dirty="0" smtClean="0">
                <a:solidFill>
                  <a:schemeClr val="tx1"/>
                </a:solidFill>
              </a:rPr>
              <a:t>Chromosomal- mediated resistance</a:t>
            </a:r>
          </a:p>
          <a:p>
            <a:pPr lvl="1"/>
            <a:r>
              <a:rPr lang="en-US" dirty="0" err="1" smtClean="0"/>
              <a:t>Azithromycin</a:t>
            </a:r>
            <a:r>
              <a:rPr lang="en-US" dirty="0" smtClean="0"/>
              <a:t> (emerging)</a:t>
            </a:r>
          </a:p>
          <a:p>
            <a:pPr lvl="1"/>
            <a:r>
              <a:rPr lang="en-US" dirty="0" err="1" smtClean="0">
                <a:solidFill>
                  <a:schemeClr val="tx1"/>
                </a:solidFill>
              </a:rPr>
              <a:t>Fluoroquinolones</a:t>
            </a:r>
            <a:r>
              <a:rPr lang="en-US" dirty="0" smtClean="0">
                <a:solidFill>
                  <a:schemeClr val="tx1"/>
                </a:solidFill>
              </a:rPr>
              <a:t> (emerging)</a:t>
            </a:r>
          </a:p>
          <a:p>
            <a:pPr lvl="1"/>
            <a:r>
              <a:rPr lang="en-US" dirty="0" err="1" smtClean="0"/>
              <a:t>Spectinomycin</a:t>
            </a:r>
            <a:endParaRPr lang="en-US" dirty="0" smtClean="0"/>
          </a:p>
          <a:p>
            <a:pPr lvl="1"/>
            <a:endParaRPr lang="en-US" dirty="0" smtClean="0">
              <a:solidFill>
                <a:schemeClr val="tx1"/>
              </a:solidFill>
            </a:endParaRPr>
          </a:p>
          <a:p>
            <a:pPr lvl="1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89</a:t>
            </a:fld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310718"/>
            <a:ext cx="7877175" cy="1136341"/>
          </a:xfrm>
        </p:spPr>
        <p:txBody>
          <a:bodyPr/>
          <a:lstStyle/>
          <a:p>
            <a:r>
              <a:rPr lang="en-US" sz="4400" dirty="0" smtClean="0"/>
              <a:t>Responses to Emerging Resistance </a:t>
            </a:r>
            <a:endParaRPr lang="en-US" sz="4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95304" y="1713391"/>
            <a:ext cx="3572510" cy="4403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9</a:t>
            </a:fld>
            <a:endParaRPr lang="en-US" sz="1800" dirty="0"/>
          </a:p>
        </p:txBody>
      </p:sp>
      <p:pic>
        <p:nvPicPr>
          <p:cNvPr id="14337" name="Picture 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02971" y="1695635"/>
            <a:ext cx="3686175" cy="4412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168677"/>
            <a:ext cx="7877175" cy="790112"/>
          </a:xfrm>
        </p:spPr>
        <p:txBody>
          <a:bodyPr/>
          <a:lstStyle/>
          <a:p>
            <a:r>
              <a:rPr lang="en-US" sz="4400" i="1" dirty="0" err="1" smtClean="0"/>
              <a:t>Neisseria</a:t>
            </a:r>
            <a:r>
              <a:rPr lang="en-US" sz="4400" i="1" dirty="0" smtClean="0"/>
              <a:t> </a:t>
            </a:r>
            <a:r>
              <a:rPr lang="en-US" sz="4400" i="1" dirty="0" err="1" smtClean="0"/>
              <a:t>gonorrhoeae</a:t>
            </a:r>
            <a:endParaRPr lang="en-US" sz="4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45724" y="1100831"/>
            <a:ext cx="7705818" cy="4832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90</a:t>
            </a:fld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266331" y="5965793"/>
            <a:ext cx="8584706" cy="399495"/>
          </a:xfrm>
        </p:spPr>
        <p:txBody>
          <a:bodyPr/>
          <a:lstStyle/>
          <a:p>
            <a:pPr>
              <a:buNone/>
            </a:pPr>
            <a:r>
              <a:rPr lang="en-US" sz="1800" dirty="0" smtClean="0">
                <a:solidFill>
                  <a:schemeClr val="tx1"/>
                </a:solidFill>
              </a:rPr>
              <a:t>MHDL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686" y="152400"/>
            <a:ext cx="8436428" cy="1382485"/>
          </a:xfrm>
        </p:spPr>
        <p:txBody>
          <a:bodyPr/>
          <a:lstStyle/>
          <a:p>
            <a:r>
              <a:rPr lang="en-US" sz="4400" dirty="0" smtClean="0"/>
              <a:t>NDM-1 </a:t>
            </a:r>
            <a:r>
              <a:rPr lang="en-US" sz="4400" dirty="0" err="1" smtClean="0"/>
              <a:t>Metallo</a:t>
            </a:r>
            <a:r>
              <a:rPr lang="en-US" sz="4400" dirty="0" smtClean="0"/>
              <a:t>-Beta- </a:t>
            </a:r>
            <a:r>
              <a:rPr lang="en-US" sz="4400" dirty="0" err="1" smtClean="0"/>
              <a:t>Lactamases</a:t>
            </a:r>
            <a:endParaRPr lang="en-US" sz="44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1971"/>
            <a:ext cx="8316686" cy="4517572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“Indian Superbug”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Discovered in 2008 in Sweden; patient had traveled to New </a:t>
            </a:r>
            <a:r>
              <a:rPr lang="en-US" dirty="0" err="1" smtClean="0">
                <a:solidFill>
                  <a:schemeClr val="tx1"/>
                </a:solidFill>
              </a:rPr>
              <a:t>Dehli</a:t>
            </a:r>
            <a:r>
              <a:rPr lang="en-US" dirty="0" smtClean="0">
                <a:solidFill>
                  <a:schemeClr val="tx1"/>
                </a:solidFill>
              </a:rPr>
              <a:t>, India; developed </a:t>
            </a:r>
            <a:r>
              <a:rPr lang="en-US" i="1" dirty="0" smtClean="0">
                <a:solidFill>
                  <a:schemeClr val="tx1"/>
                </a:solidFill>
              </a:rPr>
              <a:t>K. </a:t>
            </a:r>
            <a:r>
              <a:rPr lang="en-US" i="1" dirty="0" err="1" smtClean="0">
                <a:solidFill>
                  <a:schemeClr val="tx1"/>
                </a:solidFill>
              </a:rPr>
              <a:t>pneumoniae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UTI found to be resistant to all </a:t>
            </a:r>
            <a:r>
              <a:rPr lang="en-US" dirty="0" err="1" smtClean="0">
                <a:solidFill>
                  <a:schemeClr val="tx1"/>
                </a:solidFill>
              </a:rPr>
              <a:t>carbapenems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“</a:t>
            </a:r>
            <a:r>
              <a:rPr lang="en-US" b="1" dirty="0" smtClean="0">
                <a:solidFill>
                  <a:schemeClr val="tx1"/>
                </a:solidFill>
              </a:rPr>
              <a:t>N</a:t>
            </a:r>
            <a:r>
              <a:rPr lang="en-US" dirty="0" smtClean="0">
                <a:solidFill>
                  <a:schemeClr val="tx1"/>
                </a:solidFill>
              </a:rPr>
              <a:t>ew </a:t>
            </a:r>
            <a:r>
              <a:rPr lang="en-US" b="1" dirty="0" err="1" smtClean="0">
                <a:solidFill>
                  <a:schemeClr val="tx1"/>
                </a:solidFill>
              </a:rPr>
              <a:t>D</a:t>
            </a:r>
            <a:r>
              <a:rPr lang="en-US" dirty="0" err="1" smtClean="0">
                <a:solidFill>
                  <a:schemeClr val="tx1"/>
                </a:solidFill>
              </a:rPr>
              <a:t>ehli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M</a:t>
            </a:r>
            <a:r>
              <a:rPr lang="en-US" dirty="0" err="1" smtClean="0">
                <a:solidFill>
                  <a:schemeClr val="tx1"/>
                </a:solidFill>
              </a:rPr>
              <a:t>etallo</a:t>
            </a:r>
            <a:r>
              <a:rPr lang="en-US" dirty="0" smtClean="0">
                <a:solidFill>
                  <a:schemeClr val="tx1"/>
                </a:solidFill>
              </a:rPr>
              <a:t>-beta-</a:t>
            </a:r>
            <a:r>
              <a:rPr lang="en-US" dirty="0" err="1" smtClean="0">
                <a:solidFill>
                  <a:schemeClr val="tx1"/>
                </a:solidFill>
              </a:rPr>
              <a:t>lactamase</a:t>
            </a:r>
            <a:r>
              <a:rPr lang="en-US" dirty="0" smtClean="0">
                <a:solidFill>
                  <a:schemeClr val="tx1"/>
                </a:solidFill>
              </a:rPr>
              <a:t>” enzyme responsible (</a:t>
            </a:r>
            <a:r>
              <a:rPr lang="en-US" i="1" dirty="0" smtClean="0">
                <a:solidFill>
                  <a:schemeClr val="tx1"/>
                </a:solidFill>
              </a:rPr>
              <a:t>bla</a:t>
            </a:r>
            <a:r>
              <a:rPr lang="en-US" baseline="-25000" dirty="0" smtClean="0">
                <a:solidFill>
                  <a:schemeClr val="tx1"/>
                </a:solidFill>
              </a:rPr>
              <a:t>NDM-1 </a:t>
            </a:r>
            <a:r>
              <a:rPr lang="en-US" dirty="0" smtClean="0">
                <a:solidFill>
                  <a:schemeClr val="tx1"/>
                </a:solidFill>
              </a:rPr>
              <a:t>gene)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Plasmid-mediated transfer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91</a:t>
            </a:fld>
            <a:endParaRPr lang="en-US" sz="1800" dirty="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744" y="206830"/>
            <a:ext cx="8032070" cy="1230084"/>
          </a:xfrm>
        </p:spPr>
        <p:txBody>
          <a:bodyPr/>
          <a:lstStyle/>
          <a:p>
            <a:r>
              <a:rPr lang="en-US" sz="4400" dirty="0" smtClean="0"/>
              <a:t>NDM-1 </a:t>
            </a:r>
            <a:r>
              <a:rPr lang="en-US" sz="4400" dirty="0" err="1" smtClean="0"/>
              <a:t>Metallo</a:t>
            </a:r>
            <a:r>
              <a:rPr lang="en-US" sz="4400" dirty="0" smtClean="0"/>
              <a:t>-Beta- </a:t>
            </a:r>
            <a:r>
              <a:rPr lang="en-US" sz="4400" dirty="0" err="1" smtClean="0"/>
              <a:t>Lactamases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514" y="1621971"/>
            <a:ext cx="8251372" cy="4662288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Discovered in the U.S. in 2010</a:t>
            </a:r>
          </a:p>
          <a:p>
            <a:pPr lvl="1"/>
            <a:r>
              <a:rPr lang="en-US" dirty="0" smtClean="0"/>
              <a:t>IL, MA and CA</a:t>
            </a:r>
          </a:p>
          <a:p>
            <a:pPr lvl="1"/>
            <a:r>
              <a:rPr lang="en-US" dirty="0" smtClean="0"/>
              <a:t> </a:t>
            </a:r>
            <a:r>
              <a:rPr lang="en-US" i="1" dirty="0" smtClean="0"/>
              <a:t>E. coli</a:t>
            </a:r>
            <a:r>
              <a:rPr lang="en-US" dirty="0" smtClean="0"/>
              <a:t>, </a:t>
            </a:r>
            <a:r>
              <a:rPr lang="en-US" i="1" dirty="0" smtClean="0"/>
              <a:t>E. cloacae </a:t>
            </a:r>
            <a:r>
              <a:rPr lang="en-US" dirty="0" smtClean="0"/>
              <a:t>and </a:t>
            </a:r>
            <a:r>
              <a:rPr lang="en-US" i="1" dirty="0" smtClean="0"/>
              <a:t>K. </a:t>
            </a:r>
            <a:r>
              <a:rPr lang="en-US" i="1" dirty="0" err="1" smtClean="0"/>
              <a:t>pneumoniae</a:t>
            </a:r>
            <a:endParaRPr lang="en-US" i="1" dirty="0" smtClean="0"/>
          </a:p>
          <a:p>
            <a:pPr lvl="1"/>
            <a:r>
              <a:rPr lang="en-US" dirty="0" smtClean="0"/>
              <a:t>All three patients had history of travel to South Asia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Confer resistance to all </a:t>
            </a:r>
            <a:r>
              <a:rPr lang="en-US" dirty="0" err="1" smtClean="0">
                <a:solidFill>
                  <a:schemeClr val="tx1"/>
                </a:solidFill>
              </a:rPr>
              <a:t>carbapenems</a:t>
            </a:r>
            <a:r>
              <a:rPr lang="en-US" dirty="0" smtClean="0">
                <a:solidFill>
                  <a:schemeClr val="tx1"/>
                </a:solidFill>
              </a:rPr>
              <a:t> except </a:t>
            </a:r>
            <a:r>
              <a:rPr lang="en-US" dirty="0" err="1" smtClean="0">
                <a:solidFill>
                  <a:schemeClr val="tx1"/>
                </a:solidFill>
              </a:rPr>
              <a:t>aztreonam</a:t>
            </a:r>
            <a:r>
              <a:rPr lang="en-US" dirty="0" smtClean="0">
                <a:solidFill>
                  <a:schemeClr val="tx1"/>
                </a:solidFill>
              </a:rPr>
              <a:t> (</a:t>
            </a:r>
            <a:r>
              <a:rPr lang="en-US" dirty="0" err="1" smtClean="0">
                <a:solidFill>
                  <a:schemeClr val="tx1"/>
                </a:solidFill>
              </a:rPr>
              <a:t>monobactam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 lvl="1"/>
            <a:r>
              <a:rPr lang="en-US" dirty="0" smtClean="0"/>
              <a:t>However all three 2010 isolates had also developed resistance to </a:t>
            </a:r>
            <a:r>
              <a:rPr lang="en-US" dirty="0" err="1" smtClean="0"/>
              <a:t>aztreonam</a:t>
            </a:r>
            <a:r>
              <a:rPr lang="en-US" dirty="0" smtClean="0"/>
              <a:t> as well 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92</a:t>
            </a:fld>
            <a:endParaRPr lang="en-US" sz="1800" dirty="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206830"/>
            <a:ext cx="7877175" cy="1230084"/>
          </a:xfrm>
        </p:spPr>
        <p:txBody>
          <a:bodyPr/>
          <a:lstStyle/>
          <a:p>
            <a:r>
              <a:rPr lang="en-US" sz="4400" dirty="0" smtClean="0"/>
              <a:t>NDM-1 </a:t>
            </a:r>
            <a:r>
              <a:rPr lang="en-US" sz="4400" dirty="0" err="1" smtClean="0"/>
              <a:t>Metallo</a:t>
            </a:r>
            <a:r>
              <a:rPr lang="en-US" sz="4400" dirty="0" smtClean="0"/>
              <a:t>-Beta- </a:t>
            </a:r>
            <a:r>
              <a:rPr lang="en-US" sz="4400" dirty="0" err="1" smtClean="0"/>
              <a:t>Lactamases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514" y="1621972"/>
            <a:ext cx="8251372" cy="4767942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MMWR; June 25, 2010 / 59(24);750</a:t>
            </a:r>
          </a:p>
          <a:p>
            <a:pPr lvl="1"/>
            <a:r>
              <a:rPr lang="en-US" dirty="0" smtClean="0"/>
              <a:t>Clinicians should be aware of </a:t>
            </a:r>
            <a:r>
              <a:rPr lang="en-US" dirty="0" err="1" smtClean="0"/>
              <a:t>carbapenem</a:t>
            </a:r>
            <a:r>
              <a:rPr lang="en-US" dirty="0" smtClean="0"/>
              <a:t>- resistant </a:t>
            </a:r>
            <a:r>
              <a:rPr lang="en-US" i="1" dirty="0" err="1" smtClean="0"/>
              <a:t>Enterobacteriaceae</a:t>
            </a:r>
            <a:r>
              <a:rPr lang="en-US" dirty="0" smtClean="0"/>
              <a:t> in patients with history of travel to India or Pakistan </a:t>
            </a:r>
          </a:p>
          <a:p>
            <a:pPr lvl="1"/>
            <a:r>
              <a:rPr lang="en-US" dirty="0" smtClean="0"/>
              <a:t>All </a:t>
            </a:r>
            <a:r>
              <a:rPr lang="en-US" dirty="0" err="1" smtClean="0"/>
              <a:t>carbapenem</a:t>
            </a:r>
            <a:r>
              <a:rPr lang="en-US" dirty="0" smtClean="0"/>
              <a:t>-resistant </a:t>
            </a:r>
            <a:r>
              <a:rPr lang="en-US" i="1" dirty="0" err="1" smtClean="0"/>
              <a:t>Enterobacteriaceae</a:t>
            </a:r>
            <a:r>
              <a:rPr lang="en-US" dirty="0" smtClean="0"/>
              <a:t> should be forwarded to state public health laboratories for shipment to CDC for further studies</a:t>
            </a:r>
          </a:p>
          <a:p>
            <a:pPr lvl="1"/>
            <a:r>
              <a:rPr lang="en-US" dirty="0" smtClean="0"/>
              <a:t>Infection control measures should be taken to avoid further transmission</a:t>
            </a:r>
            <a:br>
              <a:rPr lang="en-US" dirty="0" smtClean="0"/>
            </a:b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93</a:t>
            </a:fld>
            <a:endParaRPr lang="en-US" sz="1800" dirty="0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185057"/>
            <a:ext cx="7877175" cy="881743"/>
          </a:xfrm>
        </p:spPr>
        <p:txBody>
          <a:bodyPr/>
          <a:lstStyle/>
          <a:p>
            <a:r>
              <a:rPr lang="en-US" sz="4400" dirty="0" err="1" smtClean="0"/>
              <a:t>Metallo</a:t>
            </a:r>
            <a:r>
              <a:rPr lang="en-US" sz="4400" dirty="0" smtClean="0"/>
              <a:t>-Beta-</a:t>
            </a:r>
            <a:r>
              <a:rPr lang="en-US" sz="4400" dirty="0" err="1" smtClean="0"/>
              <a:t>Lactamases</a:t>
            </a:r>
            <a:endParaRPr lang="en-US" sz="4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78972" y="1045028"/>
            <a:ext cx="8109858" cy="480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66057" y="5921829"/>
            <a:ext cx="8120743" cy="402771"/>
          </a:xfrm>
        </p:spPr>
        <p:txBody>
          <a:bodyPr/>
          <a:lstStyle/>
          <a:p>
            <a:pPr>
              <a:buNone/>
            </a:pPr>
            <a:r>
              <a:rPr lang="en-US" sz="1600" dirty="0" smtClean="0">
                <a:solidFill>
                  <a:schemeClr val="tx1"/>
                </a:solidFill>
              </a:rPr>
              <a:t>Evolving Threat of Antimicrobial Resistance- Options for Action, WHO, 2012</a:t>
            </a:r>
          </a:p>
          <a:p>
            <a:pPr>
              <a:buNone/>
            </a:pP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94</a:t>
            </a:fld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257175"/>
            <a:ext cx="7877175" cy="1019175"/>
          </a:xfrm>
        </p:spPr>
        <p:txBody>
          <a:bodyPr/>
          <a:lstStyle/>
          <a:p>
            <a:r>
              <a:rPr lang="en-US" sz="4400" dirty="0" smtClean="0"/>
              <a:t>ESBL-Producing GNR</a:t>
            </a:r>
            <a:endParaRPr lang="en-US" sz="44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71499" y="1304925"/>
            <a:ext cx="8181975" cy="511492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Isolated in mid-1980’s in Western Europe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Plasmid-mediated enzymes which hydrolyze third generation </a:t>
            </a:r>
            <a:r>
              <a:rPr lang="en-US" dirty="0" err="1" smtClean="0">
                <a:solidFill>
                  <a:schemeClr val="tx1"/>
                </a:solidFill>
              </a:rPr>
              <a:t>cephalosporins</a:t>
            </a:r>
            <a:r>
              <a:rPr lang="en-US" dirty="0" smtClean="0">
                <a:solidFill>
                  <a:schemeClr val="tx1"/>
                </a:solidFill>
              </a:rPr>
              <a:t> and </a:t>
            </a:r>
            <a:r>
              <a:rPr lang="en-US" dirty="0" err="1" smtClean="0">
                <a:solidFill>
                  <a:schemeClr val="tx1"/>
                </a:solidFill>
              </a:rPr>
              <a:t>monobactams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Do not affect </a:t>
            </a:r>
            <a:r>
              <a:rPr lang="en-US" dirty="0" err="1" smtClean="0">
                <a:solidFill>
                  <a:schemeClr val="tx1"/>
                </a:solidFill>
              </a:rPr>
              <a:t>carbapenems</a:t>
            </a:r>
            <a:r>
              <a:rPr lang="en-US" dirty="0" smtClean="0">
                <a:solidFill>
                  <a:schemeClr val="tx1"/>
                </a:solidFill>
              </a:rPr>
              <a:t> or </a:t>
            </a:r>
            <a:r>
              <a:rPr lang="en-US" dirty="0" err="1" smtClean="0">
                <a:solidFill>
                  <a:schemeClr val="tx1"/>
                </a:solidFill>
              </a:rPr>
              <a:t>cephamycins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Found in a variety of </a:t>
            </a:r>
            <a:r>
              <a:rPr lang="en-US" dirty="0" err="1" smtClean="0">
                <a:solidFill>
                  <a:schemeClr val="tx1"/>
                </a:solidFill>
              </a:rPr>
              <a:t>Enterobacteriaceae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en-US" i="1" dirty="0" smtClean="0"/>
              <a:t>K. </a:t>
            </a:r>
            <a:r>
              <a:rPr lang="en-US" i="1" dirty="0" err="1" smtClean="0"/>
              <a:t>pneumoniae</a:t>
            </a:r>
            <a:r>
              <a:rPr lang="en-US" i="1" dirty="0" smtClean="0"/>
              <a:t>, K. </a:t>
            </a:r>
            <a:r>
              <a:rPr lang="en-US" i="1" dirty="0" err="1" smtClean="0"/>
              <a:t>oxytoca</a:t>
            </a:r>
            <a:r>
              <a:rPr lang="en-US" i="1" dirty="0" smtClean="0"/>
              <a:t> </a:t>
            </a:r>
            <a:r>
              <a:rPr lang="en-US" dirty="0" smtClean="0"/>
              <a:t>and </a:t>
            </a:r>
            <a:r>
              <a:rPr lang="en-US" i="1" dirty="0" smtClean="0"/>
              <a:t>E. coli </a:t>
            </a:r>
            <a:r>
              <a:rPr lang="en-US" dirty="0" smtClean="0"/>
              <a:t>commonly implicated</a:t>
            </a:r>
            <a:endParaRPr lang="en-US" i="1" dirty="0" smtClean="0"/>
          </a:p>
          <a:p>
            <a:pPr lvl="1"/>
            <a:endParaRPr lang="en-US" i="1" dirty="0" smtClean="0"/>
          </a:p>
          <a:p>
            <a:pPr lvl="1"/>
            <a:endParaRPr lang="en-US" i="1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D4B9A49-36DC-4996-941F-5AD37A1EC2EF}" type="slidenum">
              <a:rPr lang="en-US" smtClean="0"/>
              <a:pPr>
                <a:defRPr/>
              </a:pPr>
              <a:t>95</a:t>
            </a:fld>
            <a:endParaRPr lang="en-US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161925"/>
            <a:ext cx="7877175" cy="1209675"/>
          </a:xfrm>
        </p:spPr>
        <p:txBody>
          <a:bodyPr/>
          <a:lstStyle/>
          <a:p>
            <a:r>
              <a:rPr lang="en-US" sz="4400" dirty="0" smtClean="0"/>
              <a:t>ESBL-Producing GNR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3975"/>
            <a:ext cx="8229600" cy="46355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Three groups of ESBL-producing isolates</a:t>
            </a:r>
          </a:p>
          <a:p>
            <a:pPr lvl="1"/>
            <a:r>
              <a:rPr lang="en-US" dirty="0" smtClean="0"/>
              <a:t>TEM</a:t>
            </a:r>
          </a:p>
          <a:p>
            <a:pPr lvl="1"/>
            <a:r>
              <a:rPr lang="en-US" dirty="0" smtClean="0"/>
              <a:t>SHV</a:t>
            </a:r>
          </a:p>
          <a:p>
            <a:pPr lvl="1"/>
            <a:r>
              <a:rPr lang="en-US" dirty="0" smtClean="0"/>
              <a:t>CTX-M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If found, all </a:t>
            </a:r>
            <a:r>
              <a:rPr lang="en-US" dirty="0" err="1" smtClean="0">
                <a:solidFill>
                  <a:schemeClr val="tx1"/>
                </a:solidFill>
              </a:rPr>
              <a:t>cephalosporins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penicilins</a:t>
            </a:r>
            <a:r>
              <a:rPr lang="en-US" dirty="0" smtClean="0">
                <a:solidFill>
                  <a:schemeClr val="tx1"/>
                </a:solidFill>
              </a:rPr>
              <a:t> and </a:t>
            </a:r>
            <a:r>
              <a:rPr lang="en-US" dirty="0" err="1" smtClean="0">
                <a:solidFill>
                  <a:schemeClr val="tx1"/>
                </a:solidFill>
              </a:rPr>
              <a:t>aztreonam</a:t>
            </a:r>
            <a:r>
              <a:rPr lang="en-US" dirty="0" smtClean="0">
                <a:solidFill>
                  <a:schemeClr val="tx1"/>
                </a:solidFill>
              </a:rPr>
              <a:t> should be reported as resistant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NCCLS standards only available currently for screening of </a:t>
            </a:r>
            <a:r>
              <a:rPr lang="en-US" i="1" dirty="0" smtClean="0">
                <a:solidFill>
                  <a:schemeClr val="tx1"/>
                </a:solidFill>
              </a:rPr>
              <a:t>K. </a:t>
            </a:r>
            <a:r>
              <a:rPr lang="en-US" i="1" dirty="0" err="1" smtClean="0">
                <a:solidFill>
                  <a:schemeClr val="tx1"/>
                </a:solidFill>
              </a:rPr>
              <a:t>pneumoniae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i="1" dirty="0" smtClean="0">
                <a:solidFill>
                  <a:schemeClr val="tx1"/>
                </a:solidFill>
              </a:rPr>
              <a:t>K. </a:t>
            </a:r>
            <a:r>
              <a:rPr lang="en-US" i="1" dirty="0" err="1" smtClean="0">
                <a:solidFill>
                  <a:schemeClr val="tx1"/>
                </a:solidFill>
              </a:rPr>
              <a:t>oxytoca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i="1" dirty="0" smtClean="0">
                <a:solidFill>
                  <a:schemeClr val="tx1"/>
                </a:solidFill>
              </a:rPr>
              <a:t>E. coli </a:t>
            </a:r>
            <a:r>
              <a:rPr lang="en-US" dirty="0" smtClean="0">
                <a:solidFill>
                  <a:schemeClr val="tx1"/>
                </a:solidFill>
              </a:rPr>
              <a:t>and </a:t>
            </a:r>
            <a:r>
              <a:rPr lang="en-US" i="1" dirty="0" smtClean="0">
                <a:solidFill>
                  <a:schemeClr val="tx1"/>
                </a:solidFill>
              </a:rPr>
              <a:t>P. mirabilis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endParaRPr lang="en-US" dirty="0" smtClean="0"/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mtClean="0"/>
              <a:pPr>
                <a:defRPr/>
              </a:pPr>
              <a:t>96</a:t>
            </a:fld>
            <a:endParaRPr lang="en-US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55638" y="228600"/>
            <a:ext cx="7877175" cy="881743"/>
          </a:xfrm>
        </p:spPr>
        <p:txBody>
          <a:bodyPr/>
          <a:lstStyle/>
          <a:p>
            <a:r>
              <a:rPr lang="en-US" sz="4400" i="1" dirty="0" err="1" smtClean="0"/>
              <a:t>Acinetobacter</a:t>
            </a:r>
            <a:r>
              <a:rPr lang="en-US" sz="4400" i="1" dirty="0" smtClean="0"/>
              <a:t> </a:t>
            </a:r>
            <a:r>
              <a:rPr lang="en-US" sz="4400" i="1" dirty="0" err="1" smtClean="0"/>
              <a:t>baumannii</a:t>
            </a:r>
            <a:endParaRPr lang="en-US" sz="4400" i="1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89857" y="1273629"/>
            <a:ext cx="8196943" cy="50292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Global emerging MDR pathogen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Have developed/obtained numerous antibiotic resistant mechanisms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Increasingly seen in wound infections in U.S. soldiers returning from overseas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May survive up to 5 months on environmental surfaces (</a:t>
            </a:r>
            <a:r>
              <a:rPr lang="en-US" i="1" dirty="0" smtClean="0">
                <a:solidFill>
                  <a:schemeClr val="tx1"/>
                </a:solidFill>
              </a:rPr>
              <a:t>BMC Infect. Dis.</a:t>
            </a:r>
            <a:r>
              <a:rPr lang="en-US" dirty="0" smtClean="0">
                <a:solidFill>
                  <a:schemeClr val="tx1"/>
                </a:solidFill>
              </a:rPr>
              <a:t> 6: 130. 2006)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D4B9A49-36DC-4996-941F-5AD37A1EC2EF}" type="slidenum">
              <a:rPr lang="en-US" sz="1800" smtClean="0"/>
              <a:pPr>
                <a:defRPr/>
              </a:pPr>
              <a:t>97</a:t>
            </a:fld>
            <a:endParaRPr lang="en-US" sz="1800" dirty="0"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346229"/>
            <a:ext cx="7877175" cy="878889"/>
          </a:xfrm>
        </p:spPr>
        <p:txBody>
          <a:bodyPr/>
          <a:lstStyle/>
          <a:p>
            <a:r>
              <a:rPr lang="en-US" sz="4400" dirty="0" smtClean="0"/>
              <a:t>Summary 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11550"/>
            <a:ext cx="8153400" cy="4804193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Antimicrobial resistance is an emerging global public health threat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Microorganisms are continually evolving to produce new mechanisms of resistance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It is critical that clinicians, infection control practitioners, clinical and public health </a:t>
            </a:r>
            <a:r>
              <a:rPr lang="en-US" dirty="0" err="1" smtClean="0">
                <a:solidFill>
                  <a:schemeClr val="tx1"/>
                </a:solidFill>
              </a:rPr>
              <a:t>laboratorians</a:t>
            </a:r>
            <a:r>
              <a:rPr lang="en-US" dirty="0" smtClean="0">
                <a:solidFill>
                  <a:schemeClr val="tx1"/>
                </a:solidFill>
              </a:rPr>
              <a:t> and pubic health officials partner to effectively respond to the growing threat of antibiotic resistance 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98</a:t>
            </a:fld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221942"/>
            <a:ext cx="7877175" cy="1260783"/>
          </a:xfrm>
        </p:spPr>
        <p:txBody>
          <a:bodyPr/>
          <a:lstStyle/>
          <a:p>
            <a:r>
              <a:rPr lang="en-US" sz="4400" dirty="0" smtClean="0"/>
              <a:t>Summary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9293" y="1447060"/>
            <a:ext cx="8273989" cy="480282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Please continue to submit isolates for the invasive bacterial surveillance program</a:t>
            </a:r>
          </a:p>
          <a:p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Clinical laboratories are a vital part of public health</a:t>
            </a:r>
          </a:p>
          <a:p>
            <a:r>
              <a:rPr lang="en-US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The World Health Organization and the Centers for Disease Control and Prevention recognize the significant threat of resistant microorganisms and are taking the lead in responding to this global threat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74D77B-C2D1-4D9C-8559-77DD9212876D}" type="slidenum">
              <a:rPr lang="en-US" sz="1800" smtClean="0"/>
              <a:pPr>
                <a:defRPr/>
              </a:pPr>
              <a:t>99</a:t>
            </a:fld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WSLHtemplate3a">
  <a:themeElements>
    <a:clrScheme name="WSLHtemplate3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WSLHtemplate3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SLHtemplate3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SLHtemplate3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SLHtemplate3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SLHtemplate3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SLHtemplate3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SLHtemplate3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SLHtemplate3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SLHtemplate3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SLHtemplate3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SLHtemplate3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SLHtemplate3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SLHtemplate3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WSLHtemplate3a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WSLHtemplate3a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WSLHtemplate3a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WSLHtemplate3a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0D515997CB0546990B9821911254AF" ma:contentTypeVersion="30" ma:contentTypeDescription="Create a new document." ma:contentTypeScope="" ma:versionID="0b1b17f1ebd9ab3c754f47e238ef930a">
  <xsd:schema xmlns:xsd="http://www.w3.org/2001/XMLSchema" xmlns:xs="http://www.w3.org/2001/XMLSchema" xmlns:p="http://schemas.microsoft.com/office/2006/metadata/properties" xmlns:ns1="http://schemas.microsoft.com/sharepoint/v3" xmlns:ns2="b8d4423e-d233-4bc9-97bc-d7574ce75186" targetNamespace="http://schemas.microsoft.com/office/2006/metadata/properties" ma:root="true" ma:fieldsID="89f5b89839f7fc399baeff73974617ee" ns1:_="" ns2:_="">
    <xsd:import namespace="http://schemas.microsoft.com/sharepoint/v3"/>
    <xsd:import namespace="b8d4423e-d233-4bc9-97bc-d7574ce75186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Description0"/>
                <xsd:element ref="ns2:Metadata1" minOccurs="0"/>
                <xsd:element ref="ns2:Metadata2" minOccurs="0"/>
                <xsd:element ref="ns2:Metadata3" minOccurs="0"/>
                <xsd:element ref="ns1:RatingCount" minOccurs="0"/>
                <xsd:element ref="ns2:Copyright" minOccurs="0"/>
                <xsd:element ref="ns2:Permissions" minOccurs="0"/>
                <xsd:element ref="ns1:LikesCount" minOccurs="0"/>
                <xsd:element ref="ns2:Featured" minOccurs="0"/>
                <xsd:element ref="ns2:Published_x0020_Year" minOccurs="0"/>
                <xsd:element ref="ns2:Published_x0020_Month" minOccurs="0"/>
                <xsd:element ref="ns2:End_x0020_Date" minOccurs="0"/>
                <xsd:element ref="ns2:Destin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2" nillable="true" ma:displayName="Scheduling Start Date" ma:description="" ma:internalName="PublishingStartDate">
      <xsd:simpleType>
        <xsd:restriction base="dms:Unknown"/>
      </xsd:simpleType>
    </xsd:element>
    <xsd:element name="PublishingExpirationDate" ma:index="3" nillable="true" ma:displayName="Scheduling End Date" ma:description="" ma:internalName="PublishingExpirationDate">
      <xsd:simpleType>
        <xsd:restriction base="dms:Unknown"/>
      </xsd:simpleType>
    </xsd:element>
    <xsd:element name="RatingCount" ma:index="11" nillable="true" ma:displayName="Number of Ratings" ma:decimals="0" ma:description="Number of ratings submitted" ma:internalName="RatingCount" ma:readOnly="false" ma:percentage="FALSE">
      <xsd:simpleType>
        <xsd:restriction base="dms:Number"/>
      </xsd:simpleType>
    </xsd:element>
    <xsd:element name="LikesCount" ma:index="14" nillable="true" ma:displayName="Number of Likes" ma:internalName="LikesCount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d4423e-d233-4bc9-97bc-d7574ce75186" elementFormDefault="qualified">
    <xsd:import namespace="http://schemas.microsoft.com/office/2006/documentManagement/types"/>
    <xsd:import namespace="http://schemas.microsoft.com/office/infopath/2007/PartnerControls"/>
    <xsd:element name="Description0" ma:index="4" ma:displayName="Description" ma:description="Please enter a full description of your resource." ma:internalName="Description0" ma:readOnly="false">
      <xsd:simpleType>
        <xsd:restriction base="dms:Note"/>
      </xsd:simpleType>
    </xsd:element>
    <xsd:element name="Metadata1" ma:index="6" nillable="true" ma:displayName="Categories" ma:description="Select at least one category that relates to your resource.&lt;br&gt;&lt;br&gt;Adding a category aids in the search of your resource." ma:list="{61941f64-2feb-4028-a951-3b5c001de6c7}" ma:internalName="Metadata1" ma:readOnly="false" ma:showField="Title" ma:web="81f67e4c-6aed-4aaa-86d1-aa3898cd5d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etadata2" ma:index="7" nillable="true" ma:displayName="Topics" ma:description="Select one or more topics which relate to your resource.&lt;br&gt;&lt;br&gt;Assigning a topic to a resource allows you to &lt;br&gt;further define your resource." ma:list="{e62908a1-1960-4f5e-843f-21c192ab3536}" ma:internalName="Metadata2" ma:readOnly="false" ma:showField="Title" ma:web="81f67e4c-6aed-4aaa-86d1-aa3898cd5d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etadata3" ma:index="8" nillable="true" ma:displayName="Geographical Location or Agency" ma:description="Select the agency or state where the resource is from." ma:list="{064f33b2-56c3-4a74-b5fe-4ad23400e58d}" ma:internalName="Metadata3" ma:readOnly="false" ma:showField="Title" ma:web="81f67e4c-6aed-4aaa-86d1-aa3898cd5d42">
      <xsd:simpleType>
        <xsd:restriction base="dms:Lookup"/>
      </xsd:simpleType>
    </xsd:element>
    <xsd:element name="Copyright" ma:index="12" nillable="true" ma:displayName="Copyright" ma:description="Please indicate the copyright status of the resource." ma:format="Dropdown" ma:internalName="Copyright" ma:readOnly="false">
      <xsd:simpleType>
        <xsd:restriction base="dms:Choice">
          <xsd:enumeration value="There is no copyright associated with the document."/>
          <xsd:enumeration value="The document has a copyright and I am the owner."/>
          <xsd:enumeration value="The document has a copyright and I am NOT the owner."/>
          <xsd:enumeration value="The document has a copyright and permission to share has been obtained."/>
        </xsd:restriction>
      </xsd:simpleType>
    </xsd:element>
    <xsd:element name="Permissions" ma:index="13" nillable="true" ma:displayName="Permissions" ma:description="Please indicate your preference regarding&lt;br&gt;who has permission to view the resource." ma:format="Dropdown" ma:internalName="Permissions" ma:readOnly="false">
      <xsd:simpleType>
        <xsd:restriction base="dms:Choice">
          <xsd:enumeration value="The document can be viewed by anyone."/>
          <xsd:enumeration value="The document can only be viewed by APHL members."/>
        </xsd:restriction>
      </xsd:simpleType>
    </xsd:element>
    <xsd:element name="Featured" ma:index="15" nillable="true" ma:displayName="Featured" ma:default="0" ma:internalName="Featured" ma:readOnly="false">
      <xsd:simpleType>
        <xsd:restriction base="dms:Boolean"/>
      </xsd:simpleType>
    </xsd:element>
    <xsd:element name="Published_x0020_Year" ma:index="16" nillable="true" ma:displayName="Published Year" ma:internalName="Published_x0020_Year" ma:readOnly="false">
      <xsd:simpleType>
        <xsd:restriction base="dms:Text">
          <xsd:maxLength value="255"/>
        </xsd:restriction>
      </xsd:simpleType>
    </xsd:element>
    <xsd:element name="Published_x0020_Month" ma:index="17" nillable="true" ma:displayName="Published Month" ma:default="Jan" ma:format="Dropdown" ma:internalName="Published_x0020_Month" ma:readOnly="false">
      <xsd:simpleType>
        <xsd:restriction base="dms:Choice">
          <xsd:enumeration value="Jan"/>
          <xsd:enumeration value="Feb"/>
          <xsd:enumeration value="Mar"/>
          <xsd:enumeration value="Apr"/>
          <xsd:enumeration value="May"/>
          <xsd:enumeration value="Jun"/>
          <xsd:enumeration value="Jul"/>
          <xsd:enumeration value="Aug"/>
          <xsd:enumeration value="Sep"/>
          <xsd:enumeration value="Oct"/>
          <xsd:enumeration value="Nov"/>
          <xsd:enumeration value="Dec"/>
        </xsd:restriction>
      </xsd:simpleType>
    </xsd:element>
    <xsd:element name="End_x0020_Date" ma:index="18" nillable="true" ma:displayName="End Date" ma:format="DateOnly" ma:internalName="End_x0020_Date" ma:readOnly="false">
      <xsd:simpleType>
        <xsd:restriction base="dms:DateTime"/>
      </xsd:simpleType>
    </xsd:element>
    <xsd:element name="Destination" ma:index="23" nillable="true" ma:displayName="Destination" ma:format="Dropdown" ma:internalName="Destination">
      <xsd:simpleType>
        <xsd:restriction base="dms:Choice">
          <xsd:enumeration value="Archive"/>
          <xsd:enumeration value="Keep"/>
          <xsd:enumeration value="Delet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9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 ma:index="5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70E0EC527B554AB13806798E16CC3D" ma:contentTypeVersion="50" ma:contentTypeDescription="Create a new document." ma:contentTypeScope="" ma:versionID="9652002b3d3fef1c7d58a128ad095318">
  <xsd:schema xmlns:xsd="http://www.w3.org/2001/XMLSchema" xmlns:xs="http://www.w3.org/2001/XMLSchema" xmlns:p="http://schemas.microsoft.com/office/2006/metadata/properties" xmlns:ns1="http://schemas.microsoft.com/sharepoint/v3" xmlns:ns2="50f2c2bb-0164-486c-a94f-462cfe3e18e4" xmlns:ns3="18bd4c3f-a4f2-4e0b-a3e7-155bda212c1e" targetNamespace="http://schemas.microsoft.com/office/2006/metadata/properties" ma:root="true" ma:fieldsID="c245f9afc2b44e9d1faad81008d9108e" ns1:_="" ns2:_="" ns3:_="">
    <xsd:import namespace="http://schemas.microsoft.com/sharepoint/v3"/>
    <xsd:import namespace="50f2c2bb-0164-486c-a94f-462cfe3e18e4"/>
    <xsd:import namespace="18bd4c3f-a4f2-4e0b-a3e7-155bda212c1e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Description0"/>
                <xsd:element ref="ns2:Metadata1" minOccurs="0"/>
                <xsd:element ref="ns2:Metadata2" minOccurs="0"/>
                <xsd:element ref="ns2:Metadata3"/>
                <xsd:element ref="ns1:RatingCount" minOccurs="0"/>
                <xsd:element ref="ns3:_dlc_DocId" minOccurs="0"/>
                <xsd:element ref="ns3:_dlc_DocIdUrl" minOccurs="0"/>
                <xsd:element ref="ns3:_dlc_DocIdPersistId" minOccurs="0"/>
                <xsd:element ref="ns2:Copyright" minOccurs="0"/>
                <xsd:element ref="ns2:Permissions" minOccurs="0"/>
                <xsd:element ref="ns1:RatedBy" minOccurs="0"/>
                <xsd:element ref="ns1:Ratings" minOccurs="0"/>
                <xsd:element ref="ns1:LikesCount" minOccurs="0"/>
                <xsd:element ref="ns1:LikedBy" minOccurs="0"/>
                <xsd:element ref="ns2:Featured" minOccurs="0"/>
                <xsd:element ref="ns2:Published_x0020_Year" minOccurs="0"/>
                <xsd:element ref="ns2:Published_x0020_Month" minOccurs="0"/>
                <xsd:element ref="ns2:End_x0020_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2" nillable="true" ma:displayName="Scheduling Start Date" ma:internalName="PublishingStartDate">
      <xsd:simpleType>
        <xsd:restriction base="dms:Unknown"/>
      </xsd:simpleType>
    </xsd:element>
    <xsd:element name="PublishingExpirationDate" ma:index="3" nillable="true" ma:displayName="Scheduling End Date" ma:internalName="PublishingExpirationDate">
      <xsd:simpleType>
        <xsd:restriction base="dms:Unknown"/>
      </xsd:simpleType>
    </xsd:element>
    <xsd:element name="RatingCount" ma:index="9" nillable="true" ma:displayName="Number of Ratings" ma:decimals="0" ma:description="Number of ratings submitted" ma:internalName="RatingCount" ma:readOnly="true">
      <xsd:simpleType>
        <xsd:restriction base="dms:Number"/>
      </xsd:simpleType>
    </xsd:element>
    <xsd:element name="RatedBy" ma:index="21" nillable="true" ma:displayName="Rated By" ma:description="Users rated the item." ma:hidden="true" ma:list="UserInfo" ma:internalName="Rat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atings" ma:index="22" nillable="true" ma:displayName="User ratings" ma:description="User ratings for the item" ma:hidden="true" ma:internalName="Ratings">
      <xsd:simpleType>
        <xsd:restriction base="dms:Note"/>
      </xsd:simpleType>
    </xsd:element>
    <xsd:element name="LikesCount" ma:index="23" nillable="true" ma:displayName="Number of Likes" ma:internalName="LikesCount">
      <xsd:simpleType>
        <xsd:restriction base="dms:Unknown"/>
      </xsd:simpleType>
    </xsd:element>
    <xsd:element name="LikedBy" ma:index="24" nillable="true" ma:displayName="Liked By" ma:hidden="true" ma:list="UserInfo" ma:internalName="Lik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f2c2bb-0164-486c-a94f-462cfe3e18e4" elementFormDefault="qualified">
    <xsd:import namespace="http://schemas.microsoft.com/office/2006/documentManagement/types"/>
    <xsd:import namespace="http://schemas.microsoft.com/office/infopath/2007/PartnerControls"/>
    <xsd:element name="Description0" ma:index="4" ma:displayName="Description" ma:description="Please enter a full description of your resource." ma:internalName="Description0">
      <xsd:simpleType>
        <xsd:restriction base="dms:Note"/>
      </xsd:simpleType>
    </xsd:element>
    <xsd:element name="Metadata1" ma:index="5" nillable="true" ma:displayName="Categories" ma:description="Select at least one category that relates to your resource.&lt;br&gt;&lt;br&gt;Adding a category aids in the search of your resource." ma:list="{0374c4f2-e654-49ac-a18a-336fea91df26}" ma:internalName="Metadata1" ma:showField="Title" ma:web="020f1094-de47-4204-9234-97d7dea42b7a" ma:requiredMultiChoice="tru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etadata2" ma:index="6" nillable="true" ma:displayName="Topics" ma:description="Select one or more topics which relate to your resource.&lt;br&gt;&lt;br&gt;Assigning a topic to a resource allows you to &lt;br&gt;further define your resource." ma:list="{73bc9c00-e104-4369-be82-dad136c635d4}" ma:internalName="Metadata2" ma:showField="Title" ma:web="020f1094-de47-4204-9234-97d7dea42b7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etadata3" ma:index="7" ma:displayName="Geographical Location or Agency" ma:description="Select the agency or state where the resource is from." ma:list="{d9c0a659-4262-4020-8b9d-15b01283bc19}" ma:internalName="Metadata3" ma:showField="Title" ma:web="020f1094-de47-4204-9234-97d7dea42b7a">
      <xsd:simpleType>
        <xsd:restriction base="dms:Lookup"/>
      </xsd:simpleType>
    </xsd:element>
    <xsd:element name="Copyright" ma:index="19" nillable="true" ma:displayName="Copyright" ma:description="Please indicate the copyright status of the resource." ma:format="Dropdown" ma:internalName="Copyright">
      <xsd:simpleType>
        <xsd:restriction base="dms:Choice">
          <xsd:enumeration value="There is no copyright associated with the document."/>
          <xsd:enumeration value="The document has a copyright and I am the owner."/>
          <xsd:enumeration value="The document has a copyright and I am NOT the owner."/>
          <xsd:enumeration value="The document has a copyright and permission to share has been obtained."/>
        </xsd:restriction>
      </xsd:simpleType>
    </xsd:element>
    <xsd:element name="Permissions" ma:index="20" nillable="true" ma:displayName="Permissions" ma:description="Please indicate your preference regarding&lt;br&gt;who has permission to view the resource." ma:format="Dropdown" ma:internalName="Permissions">
      <xsd:simpleType>
        <xsd:restriction base="dms:Choice">
          <xsd:enumeration value="The document can be viewed by anyone."/>
          <xsd:enumeration value="The document can only be viewed by APHL members."/>
        </xsd:restriction>
      </xsd:simpleType>
    </xsd:element>
    <xsd:element name="Featured" ma:index="25" nillable="true" ma:displayName="Featured" ma:default="0" ma:internalName="Featured">
      <xsd:simpleType>
        <xsd:restriction base="dms:Boolean"/>
      </xsd:simpleType>
    </xsd:element>
    <xsd:element name="Published_x0020_Year" ma:index="26" nillable="true" ma:displayName="Published Year" ma:internalName="Published_x0020_Year">
      <xsd:simpleType>
        <xsd:restriction base="dms:Text">
          <xsd:maxLength value="255"/>
        </xsd:restriction>
      </xsd:simpleType>
    </xsd:element>
    <xsd:element name="Published_x0020_Month" ma:index="27" nillable="true" ma:displayName="Published Month" ma:default="Jan" ma:format="Dropdown" ma:internalName="Published_x0020_Month">
      <xsd:simpleType>
        <xsd:restriction base="dms:Choice">
          <xsd:enumeration value="Jan"/>
          <xsd:enumeration value="Feb"/>
          <xsd:enumeration value="Mar"/>
          <xsd:enumeration value="Apr"/>
          <xsd:enumeration value="May"/>
          <xsd:enumeration value="Jun"/>
          <xsd:enumeration value="Jul"/>
          <xsd:enumeration value="Aug"/>
          <xsd:enumeration value="Sep"/>
          <xsd:enumeration value="Oct"/>
          <xsd:enumeration value="Nov"/>
          <xsd:enumeration value="Dec"/>
        </xsd:restriction>
      </xsd:simpleType>
    </xsd:element>
    <xsd:element name="End_x0020_Date" ma:index="28" nillable="true" ma:displayName="End Date" ma:format="DateOnly" ma:internalName="End_x0020_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bd4c3f-a4f2-4e0b-a3e7-155bda212c1e" elementFormDefault="qualified">
    <xsd:import namespace="http://schemas.microsoft.com/office/2006/documentManagement/types"/>
    <xsd:import namespace="http://schemas.microsoft.com/office/infopath/2007/PartnerControls"/>
    <xsd:element name="_dlc_DocId" ma:index="15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6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7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axOccurs="1" ma:index="8" ma:displayName="Keywords">
          <xsd:simpleType xmlns:xs="http://www.w3.org/2001/XMLSchema">
            <xsd:restriction base="xsd:string">
              <xsd:minLength value="1"/>
            </xsd:restriction>
          </xsd:simpleType>
        </xsd:element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LikesCount xmlns="http://schemas.microsoft.com/sharepoint/v3" xsi:nil="true"/>
    <Metadata2 xmlns="b8d4423e-d233-4bc9-97bc-d7574ce75186">
      <Value>16</Value>
      <Value>5</Value>
    </Metadata2>
    <Metadata3 xmlns="b8d4423e-d233-4bc9-97bc-d7574ce75186">48</Metadata3>
    <Metadata1 xmlns="b8d4423e-d233-4bc9-97bc-d7574ce75186">
      <Value>1</Value>
    </Metadata1>
    <Description0 xmlns="b8d4423e-d233-4bc9-97bc-d7574ce75186">AST Surveillance Projects and Detection of Emerging Resistance Patterns in the Public Health Laboratory
T. Monson's Wisonsin AST Training Presentation 2012</Description0>
    <Copyright xmlns="b8d4423e-d233-4bc9-97bc-d7574ce75186">There is no copyright associated with the document.</Copyright>
    <Permissions xmlns="b8d4423e-d233-4bc9-97bc-d7574ce75186">The document can only be viewed by APHL members.</Permissions>
    <Featured xmlns="b8d4423e-d233-4bc9-97bc-d7574ce75186">false</Featured>
    <Published_x0020_Year xmlns="b8d4423e-d233-4bc9-97bc-d7574ce75186">2012</Published_x0020_Year>
    <End_x0020_Date xmlns="b8d4423e-d233-4bc9-97bc-d7574ce75186" xsi:nil="true"/>
    <Published_x0020_Month xmlns="b8d4423e-d233-4bc9-97bc-d7574ce75186">Jan</Published_x0020_Month>
    <RatingCount xmlns="http://schemas.microsoft.com/sharepoint/v3" xsi:nil="true"/>
    <Destination xmlns="b8d4423e-d233-4bc9-97bc-d7574ce75186" xsi:nil="true"/>
  </documentManagement>
</p:properties>
</file>

<file path=customXml/itemProps1.xml><?xml version="1.0" encoding="utf-8"?>
<ds:datastoreItem xmlns:ds="http://schemas.openxmlformats.org/officeDocument/2006/customXml" ds:itemID="{942738DB-3828-44A4-9E08-FD6AFD602197}"/>
</file>

<file path=customXml/itemProps2.xml><?xml version="1.0" encoding="utf-8"?>
<ds:datastoreItem xmlns:ds="http://schemas.openxmlformats.org/officeDocument/2006/customXml" ds:itemID="{EC407D5E-7597-48F5-A2FB-79668865A7FC}"/>
</file>

<file path=customXml/itemProps3.xml><?xml version="1.0" encoding="utf-8"?>
<ds:datastoreItem xmlns:ds="http://schemas.openxmlformats.org/officeDocument/2006/customXml" ds:itemID="{BCC517E6-99D9-4315-A3B4-0D4BB94DEF29}"/>
</file>

<file path=customXml/itemProps4.xml><?xml version="1.0" encoding="utf-8"?>
<ds:datastoreItem xmlns:ds="http://schemas.openxmlformats.org/officeDocument/2006/customXml" ds:itemID="{CB685D9B-CF77-49BF-A3F7-E098A9089A66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6538</TotalTime>
  <Words>3141</Words>
  <Application>Microsoft Office PowerPoint</Application>
  <PresentationFormat>On-screen Show (4:3)</PresentationFormat>
  <Paragraphs>812</Paragraphs>
  <Slides>102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102</vt:i4>
      </vt:variant>
    </vt:vector>
  </HeadingPairs>
  <TitlesOfParts>
    <vt:vector size="105" baseType="lpstr">
      <vt:lpstr>Custom Design</vt:lpstr>
      <vt:lpstr>WSLHtemplate3a</vt:lpstr>
      <vt:lpstr>Document</vt:lpstr>
      <vt:lpstr>PowerPoint Presentation</vt:lpstr>
      <vt:lpstr>WSLH AST Surveillance Projects and Detection of Emerging Resistance Patterns in the Public Health Laboratory</vt:lpstr>
      <vt:lpstr>Objectives</vt:lpstr>
      <vt:lpstr>http:\www.sodahead.com</vt:lpstr>
      <vt:lpstr>Question</vt:lpstr>
      <vt:lpstr>Emerging “Superbugs”</vt:lpstr>
      <vt:lpstr>Resistance Mechanisms</vt:lpstr>
      <vt:lpstr>Resistance Mechanisms  http://www.estacaobr.net/superbacteria-kpc-veja-quais-sao-os-sintomas.html</vt:lpstr>
      <vt:lpstr>Responses to Emerging Resistance </vt:lpstr>
      <vt:lpstr>WHO- Critical Antibiotics</vt:lpstr>
      <vt:lpstr>Emerging Resistance </vt:lpstr>
      <vt:lpstr>Burden of Antimicrobial Resistance</vt:lpstr>
      <vt:lpstr>Question</vt:lpstr>
      <vt:lpstr>Staphylococcus aureus</vt:lpstr>
      <vt:lpstr>VRSA- U.S. Historical Cases</vt:lpstr>
      <vt:lpstr>Staphylococcus aureus</vt:lpstr>
      <vt:lpstr>CDC VISA/VRSA Algorithm</vt:lpstr>
      <vt:lpstr>Staphylococcus aureus</vt:lpstr>
      <vt:lpstr>Staphylococcus aureus</vt:lpstr>
      <vt:lpstr>USA 300 MRSA Antibiogram  2010-2011 WSLH and Marshfield Clinic Data- WDPH HAI Program</vt:lpstr>
      <vt:lpstr>Staphylococcus aureus</vt:lpstr>
      <vt:lpstr>Does your laboratory perform AST on S. pneumoniae isolates?</vt:lpstr>
      <vt:lpstr>DOES YOUR LABORATORY PERFORM…</vt:lpstr>
      <vt:lpstr>Streptococcus pneumoniae Suggested Antimicrobials to Test</vt:lpstr>
      <vt:lpstr>S. Pneumoniae Test Methods</vt:lpstr>
      <vt:lpstr>S. Pneumoniae  Oxacillin Disk Test</vt:lpstr>
      <vt:lpstr>DOES YOUR LABORATORY USED THE OXACILLIN SCREEN?</vt:lpstr>
      <vt:lpstr>IF OXACILLIN ZONE SIZE IS &lt;19MM, DOES YOUR LABORATORY FOLLOW UP WITH AN MIC METHOD?</vt:lpstr>
      <vt:lpstr>S. Pneumoniae Etest </vt:lpstr>
      <vt:lpstr>S. Pneumoniae Etest</vt:lpstr>
      <vt:lpstr>S. pneumoniae Meningitis and Non-Meningitis Breakpoints</vt:lpstr>
      <vt:lpstr>S. pneumoniae Meningitis and Non-Meningitis Breakpoints</vt:lpstr>
      <vt:lpstr>DOES YOUR LABORATORY…</vt:lpstr>
      <vt:lpstr>Antimicrobials  NOT to Report for CSF isolates</vt:lpstr>
      <vt:lpstr>CDC Invasive Bacterial Surveillance Program</vt:lpstr>
      <vt:lpstr>DOES YOUR LABORATORY SUBMIT ISOLATES TO WSLH?  </vt:lpstr>
      <vt:lpstr>WARN</vt:lpstr>
      <vt:lpstr>Demographics of Patients with Invasive Strep. pneumoniae Infections</vt:lpstr>
      <vt:lpstr>Wisconsin Susceptibility Data 2010: β-lactams</vt:lpstr>
      <vt:lpstr>Wisconsin Susceptibility Data 2010</vt:lpstr>
      <vt:lpstr>Temporal Trends in Invasive S. pneumo. Resistance</vt:lpstr>
      <vt:lpstr>Invasive S. pneumo. Pen Susceptibility by Region, 2010</vt:lpstr>
      <vt:lpstr>PowerPoint Presentation</vt:lpstr>
      <vt:lpstr>PowerPoint Presentation</vt:lpstr>
      <vt:lpstr>PowerPoint Presentation</vt:lpstr>
      <vt:lpstr>Neisseria meningitidis- WSLH  Resistance Surveillance</vt:lpstr>
      <vt:lpstr>Routine AST by clinical laboratories is not necessary </vt:lpstr>
      <vt:lpstr>Antibiotics with CLSI Interpretations</vt:lpstr>
      <vt:lpstr>Antibiotics with CLSI Interpretations</vt:lpstr>
      <vt:lpstr>N. meningitidis AST Methods</vt:lpstr>
      <vt:lpstr>N. meningitidis AST Procedures</vt:lpstr>
      <vt:lpstr>PowerPoint Presentation</vt:lpstr>
      <vt:lpstr>Resistance to Ciprofloxacin</vt:lpstr>
      <vt:lpstr>Question</vt:lpstr>
      <vt:lpstr>NARMS</vt:lpstr>
      <vt:lpstr>NARMS</vt:lpstr>
      <vt:lpstr>NARMS</vt:lpstr>
      <vt:lpstr>NARMS</vt:lpstr>
      <vt:lpstr>Question</vt:lpstr>
      <vt:lpstr>Clinically Relevant Antibiotics-Salmonella</vt:lpstr>
      <vt:lpstr>Salmonella Resistance</vt:lpstr>
      <vt:lpstr>Salmonella Resistance- Amp  WI vs NARMS National Data</vt:lpstr>
      <vt:lpstr>Salmonella Resistance- Cipro  WI vs NARMS National Data</vt:lpstr>
      <vt:lpstr>Salmonella Resistance- SXT  WI vs NARMS National Data</vt:lpstr>
      <vt:lpstr>Salmonella Resistance- Chlor  WI vs NARMS National Data</vt:lpstr>
      <vt:lpstr>Shigella sp. Resistance</vt:lpstr>
      <vt:lpstr>Shigella sp. Resistance</vt:lpstr>
      <vt:lpstr>Shigella Resistance- Amp  WI vs NARMS National Data</vt:lpstr>
      <vt:lpstr>Shigella Resistance- Cipro  WI vs NARMS National Data</vt:lpstr>
      <vt:lpstr>Shigella Resistance- SXT  WI vs NARMS National Data</vt:lpstr>
      <vt:lpstr>Campylobacter AST Testing</vt:lpstr>
      <vt:lpstr>Campylobacter AST- WI</vt:lpstr>
      <vt:lpstr>Campy Resistance- Cipro WI vs NARMS FoodNet Sites</vt:lpstr>
      <vt:lpstr>Campy Resistance- Erythro WI vs NARMS FoodNet Sites</vt:lpstr>
      <vt:lpstr>Campy Resistance- Tetra WI vs NARMS FoodNet Sites</vt:lpstr>
      <vt:lpstr>Escherichia coli O157:H7 Resistance</vt:lpstr>
      <vt:lpstr>Escherichia coli</vt:lpstr>
      <vt:lpstr>Does your laboratory perform genital cultures for Neisseria gonorrhoeae?</vt:lpstr>
      <vt:lpstr>Antibiotic Resistance in GC</vt:lpstr>
      <vt:lpstr>Neisseria gonorrhoeae</vt:lpstr>
      <vt:lpstr>Current Recommended Therapy for GC Infections</vt:lpstr>
      <vt:lpstr>Emergence of Increased Cephalosporin MICs in GC</vt:lpstr>
      <vt:lpstr>PowerPoint Presentation</vt:lpstr>
      <vt:lpstr>PowerPoint Presentation</vt:lpstr>
      <vt:lpstr>City of Milwaukee Health Department Laboratory</vt:lpstr>
      <vt:lpstr>Surveillance for Resistance GISP Laboratories</vt:lpstr>
      <vt:lpstr>Neisseria gonorrhoeae</vt:lpstr>
      <vt:lpstr>Neisseria gonorrhoeae</vt:lpstr>
      <vt:lpstr>Neisseria gonorrhoeae</vt:lpstr>
      <vt:lpstr>Neisseria gonorrhoeae</vt:lpstr>
      <vt:lpstr>NDM-1 Metallo-Beta- Lactamases</vt:lpstr>
      <vt:lpstr>NDM-1 Metallo-Beta- Lactamases</vt:lpstr>
      <vt:lpstr>NDM-1 Metallo-Beta- Lactamases</vt:lpstr>
      <vt:lpstr>Metallo-Beta-Lactamases</vt:lpstr>
      <vt:lpstr>ESBL-Producing GNR</vt:lpstr>
      <vt:lpstr>ESBL-Producing GNR</vt:lpstr>
      <vt:lpstr>Acinetobacter baumannii</vt:lpstr>
      <vt:lpstr>Summary </vt:lpstr>
      <vt:lpstr>Summary</vt:lpstr>
      <vt:lpstr>Acknowledgements</vt:lpstr>
      <vt:lpstr>Acknowledgements</vt:lpstr>
      <vt:lpstr>Questions/ Comments?</vt:lpstr>
    </vt:vector>
  </TitlesOfParts>
  <Company>WI State Lab of Hygiene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Wisconsin AST Training  Presentation_T. Monson</dc:title>
  <dc:creator>Toby S Kaufmann-Buhler</dc:creator>
  <cp:keywords>wisconsin, clia, training 2012</cp:keywords>
  <cp:lastModifiedBy>sonji.johnson</cp:lastModifiedBy>
  <cp:revision>454</cp:revision>
  <dcterms:created xsi:type="dcterms:W3CDTF">2007-11-07T16:55:18Z</dcterms:created>
  <dcterms:modified xsi:type="dcterms:W3CDTF">2012-10-03T19:22:18Z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0x0101000B0D515997CB0546990B9821911254AF</vt:lpwstr>
  </property>
  <property fmtid="{D5CDD505-2E9C-101B-9397-08002B2CF9AE}" pid="3" name="_dlc_DocIdItemGuid">
    <vt:lpwstr>4d123454-1721-49ee-a0ed-be08d76635c8</vt:lpwstr>
  </property>
  <property fmtid="{D5CDD505-2E9C-101B-9397-08002B2CF9AE}" pid="4" name="Page Title">
    <vt:lpwstr/>
  </property>
  <property fmtid="{D5CDD505-2E9C-101B-9397-08002B2CF9AE}" pid="5" name="APHL">
    <vt:lpwstr>1-Keep</vt:lpwstr>
  </property>
</Properties>
</file>