
<file path=[Content_Types].xml><?xml version="1.0" encoding="utf-8"?>
<Types xmlns="http://schemas.openxmlformats.org/package/2006/content-types">
  <Default Extension="bin" ContentType="application/vnd.ms-office.activeX"/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gif" ContentType="image/gif"/>
  <Default Extension="jpg" ContentType="image/jpeg"/>
  <Override PartName="/ppt/presentation.xml" ContentType="application/vnd.ms-powerpoint.presentation.macroEnabled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customXml/itemProps5.xml" ContentType="application/vnd.openxmlformats-officedocument.customXmlProperties+xml"/>
  <Override PartName="/customXml/itemProps6.xml" ContentType="application/vnd.openxmlformats-officedocument.customXmlProperties+xml"/>
  <Override PartName="/customXml/itemProps7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theme/theme3.xml" ContentType="application/vnd.openxmlformats-officedocument.theme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theme/theme4.xml" ContentType="application/vnd.openxmlformats-officedocument.theme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theme/theme5.xml" ContentType="application/vnd.openxmlformats-officedocument.theme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theme/theme6.xml" ContentType="application/vnd.openxmlformats-officedocument.theme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theme/theme7.xml" ContentType="application/vnd.openxmlformats-officedocument.theme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theme/theme8.xml" ContentType="application/vnd.openxmlformats-officedocument.theme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theme/theme9.xml" ContentType="application/vnd.openxmlformats-officedocument.theme+xml"/>
  <Override PartName="/ppt/theme/theme10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activeX/activeX1.xml" ContentType="application/vnd.ms-office.activeX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vbaProject.bin" ContentType="application/vnd.ms-office.vbaProject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8"/>
    <p:sldMasterId id="2147483673" r:id="rId9"/>
    <p:sldMasterId id="2147483688" r:id="rId10"/>
    <p:sldMasterId id="2147483702" r:id="rId11"/>
    <p:sldMasterId id="2147483716" r:id="rId12"/>
    <p:sldMasterId id="2147483728" r:id="rId13"/>
    <p:sldMasterId id="2147483742" r:id="rId14"/>
    <p:sldMasterId id="2147483756" r:id="rId15"/>
    <p:sldMasterId id="2147483770" r:id="rId16"/>
  </p:sldMasterIdLst>
  <p:notesMasterIdLst>
    <p:notesMasterId r:id="rId36"/>
  </p:notesMasterIdLst>
  <p:sldIdLst>
    <p:sldId id="267" r:id="rId17"/>
    <p:sldId id="260" r:id="rId18"/>
    <p:sldId id="274" r:id="rId19"/>
    <p:sldId id="263" r:id="rId20"/>
    <p:sldId id="275" r:id="rId21"/>
    <p:sldId id="266" r:id="rId22"/>
    <p:sldId id="269" r:id="rId23"/>
    <p:sldId id="264" r:id="rId24"/>
    <p:sldId id="277" r:id="rId25"/>
    <p:sldId id="265" r:id="rId26"/>
    <p:sldId id="279" r:id="rId27"/>
    <p:sldId id="273" r:id="rId28"/>
    <p:sldId id="278" r:id="rId29"/>
    <p:sldId id="268" r:id="rId30"/>
    <p:sldId id="276" r:id="rId31"/>
    <p:sldId id="272" r:id="rId32"/>
    <p:sldId id="271" r:id="rId33"/>
    <p:sldId id="270" r:id="rId34"/>
    <p:sldId id="261" r:id="rId35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59951" autoAdjust="0"/>
  </p:normalViewPr>
  <p:slideViewPr>
    <p:cSldViewPr>
      <p:cViewPr varScale="1">
        <p:scale>
          <a:sx n="60" d="100"/>
          <a:sy n="60" d="100"/>
        </p:scale>
        <p:origin x="-1350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Master" Target="slideMasters/slideMaster6.xml"/><Relationship Id="rId18" Type="http://schemas.openxmlformats.org/officeDocument/2006/relationships/slide" Target="slides/slide2.xml"/><Relationship Id="rId26" Type="http://schemas.openxmlformats.org/officeDocument/2006/relationships/slide" Target="slides/slide10.xml"/><Relationship Id="rId39" Type="http://schemas.openxmlformats.org/officeDocument/2006/relationships/theme" Target="theme/theme1.xml"/><Relationship Id="rId21" Type="http://schemas.openxmlformats.org/officeDocument/2006/relationships/slide" Target="slides/slide5.xml"/><Relationship Id="rId34" Type="http://schemas.openxmlformats.org/officeDocument/2006/relationships/slide" Target="slides/slide18.xml"/><Relationship Id="rId7" Type="http://schemas.openxmlformats.org/officeDocument/2006/relationships/customXml" Target="../customXml/item7.xml"/><Relationship Id="rId12" Type="http://schemas.openxmlformats.org/officeDocument/2006/relationships/slideMaster" Target="slideMasters/slideMaster5.xml"/><Relationship Id="rId17" Type="http://schemas.openxmlformats.org/officeDocument/2006/relationships/slide" Target="slides/slide1.xml"/><Relationship Id="rId25" Type="http://schemas.openxmlformats.org/officeDocument/2006/relationships/slide" Target="slides/slide9.xml"/><Relationship Id="rId33" Type="http://schemas.openxmlformats.org/officeDocument/2006/relationships/slide" Target="slides/slide17.xml"/><Relationship Id="rId38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Master" Target="slideMasters/slideMaster9.xml"/><Relationship Id="rId20" Type="http://schemas.openxmlformats.org/officeDocument/2006/relationships/slide" Target="slides/slide4.xml"/><Relationship Id="rId29" Type="http://schemas.openxmlformats.org/officeDocument/2006/relationships/slide" Target="slides/slide13.xml"/><Relationship Id="rId41" Type="http://schemas.microsoft.com/office/2006/relationships/vbaProject" Target="vbaProject.bin"/><Relationship Id="rId1" Type="http://schemas.openxmlformats.org/officeDocument/2006/relationships/customXml" Target="../customXml/item1.xml"/><Relationship Id="rId6" Type="http://schemas.openxmlformats.org/officeDocument/2006/relationships/customXml" Target="../customXml/item6.xml"/><Relationship Id="rId11" Type="http://schemas.openxmlformats.org/officeDocument/2006/relationships/slideMaster" Target="slideMasters/slideMaster4.xml"/><Relationship Id="rId24" Type="http://schemas.openxmlformats.org/officeDocument/2006/relationships/slide" Target="slides/slide8.xml"/><Relationship Id="rId32" Type="http://schemas.openxmlformats.org/officeDocument/2006/relationships/slide" Target="slides/slide16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customXml" Target="../customXml/item5.xml"/><Relationship Id="rId15" Type="http://schemas.openxmlformats.org/officeDocument/2006/relationships/slideMaster" Target="slideMasters/slideMaster8.xml"/><Relationship Id="rId23" Type="http://schemas.openxmlformats.org/officeDocument/2006/relationships/slide" Target="slides/slide7.xml"/><Relationship Id="rId28" Type="http://schemas.openxmlformats.org/officeDocument/2006/relationships/slide" Target="slides/slide12.xml"/><Relationship Id="rId36" Type="http://schemas.openxmlformats.org/officeDocument/2006/relationships/notesMaster" Target="notesMasters/notesMaster1.xml"/><Relationship Id="rId10" Type="http://schemas.openxmlformats.org/officeDocument/2006/relationships/slideMaster" Target="slideMasters/slideMaster3.xml"/><Relationship Id="rId19" Type="http://schemas.openxmlformats.org/officeDocument/2006/relationships/slide" Target="slides/slide3.xml"/><Relationship Id="rId31" Type="http://schemas.openxmlformats.org/officeDocument/2006/relationships/slide" Target="slides/slide15.xml"/><Relationship Id="rId4" Type="http://schemas.openxmlformats.org/officeDocument/2006/relationships/customXml" Target="../customXml/item4.xml"/><Relationship Id="rId9" Type="http://schemas.openxmlformats.org/officeDocument/2006/relationships/slideMaster" Target="slideMasters/slideMaster2.xml"/><Relationship Id="rId14" Type="http://schemas.openxmlformats.org/officeDocument/2006/relationships/slideMaster" Target="slideMasters/slideMaster7.xml"/><Relationship Id="rId22" Type="http://schemas.openxmlformats.org/officeDocument/2006/relationships/slide" Target="slides/slide6.xml"/><Relationship Id="rId27" Type="http://schemas.openxmlformats.org/officeDocument/2006/relationships/slide" Target="slides/slide11.xml"/><Relationship Id="rId30" Type="http://schemas.openxmlformats.org/officeDocument/2006/relationships/slide" Target="slides/slide14.xml"/><Relationship Id="rId35" Type="http://schemas.openxmlformats.org/officeDocument/2006/relationships/slide" Target="slides/slide19.xml"/><Relationship Id="rId8" Type="http://schemas.openxmlformats.org/officeDocument/2006/relationships/slideMaster" Target="slideMasters/slideMaster1.xml"/></Relationships>
</file>

<file path=ppt/activeX/_rels/activeX1.xml.rels><?xml version="1.0" encoding="UTF-8" standalone="yes"?>
<Relationships xmlns="http://schemas.openxmlformats.org/package/2006/relationships"><Relationship Id="rId1" Type="http://schemas.microsoft.com/office/2006/relationships/activeXControlBinary" Target="activeX1.bin"/></Relationships>
</file>

<file path=ppt/activeX/activeX1.xml><?xml version="1.0" encoding="utf-8"?>
<ax:ocx xmlns:ax="http://schemas.microsoft.com/office/2006/activeX" xmlns:r="http://schemas.openxmlformats.org/officeDocument/2006/relationships" ax:classid="{D27CDB6E-AE6D-11CF-96B8-444553540000}" ax:persistence="persistStorage" r:id="rId1"/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0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/>
          </a:p>
        </p:txBody>
      </p:sp>
      <p:sp>
        <p:nvSpPr>
          <p:cNvPr id="1024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1024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4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1024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B73F8F6D-453E-48A0-B0C7-9F2218EA6127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953135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freecycle.org/" TargetMode="External"/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16AD6A7-6B6C-4F91-88CC-DD9E71380B1F}" type="slidenum">
              <a:rPr lang="en-US"/>
              <a:pPr/>
              <a:t>1</a:t>
            </a:fld>
            <a:endParaRPr lang="en-US"/>
          </a:p>
        </p:txBody>
      </p:sp>
      <p:sp>
        <p:nvSpPr>
          <p:cNvPr id="327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r>
              <a:rPr lang="en-US" dirty="0" smtClean="0"/>
              <a:t>[be sure to use your own </a:t>
            </a:r>
            <a:r>
              <a:rPr lang="en-US" dirty="0" err="1" smtClean="0"/>
              <a:t>ppt</a:t>
            </a:r>
            <a:r>
              <a:rPr lang="en-US" smtClean="0"/>
              <a:t> template</a:t>
            </a:r>
            <a:r>
              <a:rPr lang="en-US" baseline="0" smtClean="0"/>
              <a:t> in place of APHL’s]</a:t>
            </a:r>
            <a:endParaRPr 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F88A240-1A93-41C7-90E7-5A540B9904B8}" type="slidenum">
              <a:rPr lang="en-US"/>
              <a:pPr/>
              <a:t>2</a:t>
            </a:fld>
            <a:endParaRPr lang="en-US"/>
          </a:p>
        </p:txBody>
      </p:sp>
      <p:sp>
        <p:nvSpPr>
          <p:cNvPr id="133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fontAlgn="t">
              <a:buFont typeface="Arial" pitchFamily="34" charset="0"/>
              <a:buChar char="•"/>
            </a:pPr>
            <a:r>
              <a:rPr lang="en-US" dirty="0" smtClean="0"/>
              <a:t>Global climate change contributes to more than 150,000 deaths and 5 million illnesses every year. Those numbers could double by 2030 as climate change accelerates the spread of infectious diseases, increases malnutrition, and creates more heat waves and floods. </a:t>
            </a:r>
          </a:p>
          <a:p>
            <a:pPr marL="0" marR="0" indent="0" algn="l" defTabSz="914400" rtl="0" eaLnBrk="1" fontAlgn="t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US" dirty="0" smtClean="0"/>
              <a:t> Global sea levels are predicted to rise by more than 20 feet, devastating coastal areas worldwide. </a:t>
            </a:r>
          </a:p>
          <a:p>
            <a:pPr fontAlgn="t">
              <a:buFont typeface="Arial" pitchFamily="34" charset="0"/>
              <a:buChar char="•"/>
            </a:pPr>
            <a:r>
              <a:rPr lang="en-US" dirty="0" smtClean="0"/>
              <a:t> More than a million species worldwide could be driven to extinction by 2050. </a:t>
            </a:r>
          </a:p>
          <a:p>
            <a:endParaRPr lang="en-US" dirty="0" smtClean="0"/>
          </a:p>
          <a:p>
            <a:r>
              <a:rPr lang="en-US" dirty="0" smtClean="0"/>
              <a:t>[click]</a:t>
            </a:r>
          </a:p>
          <a:p>
            <a:endParaRPr lang="en-US" dirty="0" smtClean="0"/>
          </a:p>
          <a:p>
            <a:r>
              <a:rPr lang="en-US" dirty="0" smtClean="0"/>
              <a:t>Often</a:t>
            </a:r>
            <a:r>
              <a:rPr lang="en-US" baseline="0" dirty="0" smtClean="0"/>
              <a:t> times we have to go out of our way to have a positive impact. . .</a:t>
            </a:r>
          </a:p>
          <a:p>
            <a:r>
              <a:rPr lang="en-US" baseline="0" dirty="0" smtClean="0"/>
              <a:t>so yes we may be suggesting actions that involve a little bit of extra work on your part. . . </a:t>
            </a:r>
          </a:p>
          <a:p>
            <a:r>
              <a:rPr lang="en-US" baseline="0" dirty="0" smtClean="0"/>
              <a:t>But we hope you’ll be willing to go that extra mile, if not to save the world, then simply to conserve resources in tough economic times.</a:t>
            </a: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Since</a:t>
            </a:r>
            <a:r>
              <a:rPr lang="en-US" baseline="0" dirty="0" smtClean="0"/>
              <a:t> vampires are ‘hot’ right now, we wanted to somehow bring them into our presentation (while also showing a cool video)</a:t>
            </a:r>
          </a:p>
          <a:p>
            <a:endParaRPr lang="en-US" baseline="0" dirty="0" smtClean="0"/>
          </a:p>
          <a:p>
            <a:r>
              <a:rPr lang="en-US" baseline="0" dirty="0" smtClean="0"/>
              <a:t>[If this content is not enabled the video is available at http://www.youtube.com/watch?v=zgZfry82LC4&amp;eurl=http://infosthetics.com/archives/2008/07/price_of_wasted_standby_vampire_power.html]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3F8F6D-453E-48A0-B0C7-9F2218EA6127}" type="slidenum">
              <a:rPr lang="en-US" smtClean="0"/>
              <a:pPr/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0DC7617-0E78-4340-8325-409E2777A37B}" type="slidenum">
              <a:rPr lang="en-US"/>
              <a:pPr/>
              <a:t>4</a:t>
            </a:fld>
            <a:endParaRPr lang="en-US"/>
          </a:p>
        </p:txBody>
      </p:sp>
      <p:sp>
        <p:nvSpPr>
          <p:cNvPr id="184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609600" marR="0" indent="-609600" algn="l" defTabSz="914400" rtl="0" eaLnBrk="1" fontAlgn="base" latinLnBrk="0" hangingPunct="1">
              <a:lnSpc>
                <a:spcPct val="8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800" b="0" dirty="0" smtClean="0"/>
              <a:t>[click]</a:t>
            </a:r>
          </a:p>
          <a:p>
            <a:pPr marL="609600" marR="0" indent="-609600" algn="l" defTabSz="914400" rtl="0" eaLnBrk="1" fontAlgn="base" latinLnBrk="0" hangingPunct="1">
              <a:lnSpc>
                <a:spcPct val="8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800" b="0" dirty="0" smtClean="0"/>
              <a:t>Business computers unnecessarily waste </a:t>
            </a:r>
            <a:r>
              <a:rPr lang="en-US" sz="2000" dirty="0" smtClean="0"/>
              <a:t>$1 billion</a:t>
            </a:r>
            <a:r>
              <a:rPr lang="en-US" sz="1800" b="0" dirty="0" smtClean="0"/>
              <a:t> a year.</a:t>
            </a:r>
          </a:p>
          <a:p>
            <a:pPr marL="609600" marR="0" lvl="0" indent="-609600" algn="l" defTabSz="914400" rtl="0" eaLnBrk="1" fontAlgn="base" latinLnBrk="0" hangingPunct="1">
              <a:lnSpc>
                <a:spcPct val="8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2000" b="0" dirty="0" smtClean="0"/>
              <a:t>[click]</a:t>
            </a:r>
          </a:p>
          <a:p>
            <a:pPr marL="609600" indent="-609600">
              <a:lnSpc>
                <a:spcPct val="80000"/>
              </a:lnSpc>
              <a:buFont typeface="Arial" pitchFamily="34" charset="0"/>
              <a:buNone/>
            </a:pPr>
            <a:r>
              <a:rPr lang="en-US" sz="2000" b="0" dirty="0" smtClean="0"/>
              <a:t>Set your computer to go to sleep automatically during short breaks to reduce energy use by </a:t>
            </a:r>
            <a:r>
              <a:rPr lang="en-US" sz="2400" dirty="0" smtClean="0"/>
              <a:t>70 percent</a:t>
            </a:r>
            <a:r>
              <a:rPr lang="en-US" sz="2000" b="0" dirty="0" smtClean="0"/>
              <a:t>. </a:t>
            </a:r>
          </a:p>
          <a:p>
            <a:pPr marL="609600" indent="-609600">
              <a:lnSpc>
                <a:spcPct val="80000"/>
              </a:lnSpc>
              <a:buFont typeface="Arial" pitchFamily="34" charset="0"/>
              <a:buNone/>
            </a:pPr>
            <a:r>
              <a:rPr lang="en-US" sz="1800" b="0" dirty="0" smtClean="0"/>
              <a:t>Did you know that screen savers don't save energy.</a:t>
            </a:r>
          </a:p>
          <a:p>
            <a:pPr marL="609600" marR="0" lvl="0" indent="-609600" algn="l" defTabSz="914400" rtl="0" eaLnBrk="1" fontAlgn="base" latinLnBrk="0" hangingPunct="1">
              <a:lnSpc>
                <a:spcPct val="8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2000" b="0" dirty="0" smtClean="0"/>
              <a:t>[click]</a:t>
            </a:r>
          </a:p>
          <a:p>
            <a:pPr marL="609600" indent="-609600">
              <a:lnSpc>
                <a:spcPct val="80000"/>
              </a:lnSpc>
              <a:buFont typeface="Arial" pitchFamily="34" charset="0"/>
              <a:buNone/>
            </a:pPr>
            <a:r>
              <a:rPr lang="en-US" sz="2000" b="0" dirty="0" smtClean="0"/>
              <a:t>Artificial lighting accounts for </a:t>
            </a:r>
            <a:r>
              <a:rPr lang="en-US" sz="2400" dirty="0" smtClean="0"/>
              <a:t>44 percent</a:t>
            </a:r>
            <a:r>
              <a:rPr lang="en-US" sz="2000" b="0" dirty="0" smtClean="0"/>
              <a:t> of the electricity used in office buildings.</a:t>
            </a:r>
          </a:p>
          <a:p>
            <a:pPr marL="533400" lvl="0" indent="-533400">
              <a:lnSpc>
                <a:spcPct val="80000"/>
              </a:lnSpc>
              <a:buFont typeface="Arial" pitchFamily="34" charset="0"/>
              <a:buNone/>
            </a:pPr>
            <a:r>
              <a:rPr lang="en-US" sz="2000" b="0" dirty="0" smtClean="0"/>
              <a:t>[click]</a:t>
            </a:r>
          </a:p>
          <a:p>
            <a:pPr marL="609600" indent="-609600">
              <a:lnSpc>
                <a:spcPct val="80000"/>
              </a:lnSpc>
              <a:buFont typeface="Arial" pitchFamily="34" charset="0"/>
              <a:buNone/>
            </a:pPr>
            <a:r>
              <a:rPr lang="en-US" sz="2400" b="0" dirty="0" smtClean="0"/>
              <a:t>Energy Star-rated light bulbs and fixtures use </a:t>
            </a:r>
            <a:r>
              <a:rPr lang="en-US" sz="2800" dirty="0" smtClean="0"/>
              <a:t>2/3 of the energy of traditional lights</a:t>
            </a:r>
            <a:endParaRPr lang="en-US" sz="2400" b="0" dirty="0" smtClean="0"/>
          </a:p>
          <a:p>
            <a:pPr marL="609600" marR="0" lvl="0" indent="-609600" algn="l" defTabSz="914400" rtl="0" eaLnBrk="1" fontAlgn="base" latinLnBrk="0" hangingPunct="1">
              <a:lnSpc>
                <a:spcPct val="8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800" b="0" dirty="0" smtClean="0"/>
              <a:t>[click]</a:t>
            </a:r>
          </a:p>
          <a:p>
            <a:pPr marL="609600" marR="0" indent="-609600" algn="l" defTabSz="914400" rtl="0" eaLnBrk="1" fontAlgn="base" latinLnBrk="0" hangingPunct="1">
              <a:lnSpc>
                <a:spcPct val="8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lang="en-US" sz="1800" b="0" dirty="0" smtClean="0"/>
          </a:p>
          <a:p>
            <a:endParaRPr lang="en-US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Between vampires</a:t>
            </a:r>
            <a:r>
              <a:rPr lang="en-US" baseline="0" dirty="0" smtClean="0"/>
              <a:t> and photos of d</a:t>
            </a:r>
            <a:r>
              <a:rPr lang="en-US" dirty="0" smtClean="0"/>
              <a:t>eforestation</a:t>
            </a:r>
            <a:r>
              <a:rPr lang="en-US" baseline="0" dirty="0" smtClean="0"/>
              <a:t> in Brazil, we’re really not trying to scare you, really. . .just raising awareness. . 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3F8F6D-453E-48A0-B0C7-9F2218EA6127}" type="slidenum">
              <a:rPr lang="en-US" smtClean="0"/>
              <a:pPr/>
              <a:t>5</a:t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333BE85-2525-41E7-9522-C694B2F66616}" type="slidenum">
              <a:rPr lang="en-US"/>
              <a:pPr/>
              <a:t>6</a:t>
            </a:fld>
            <a:endParaRPr lang="en-US"/>
          </a:p>
        </p:txBody>
      </p:sp>
      <p:sp>
        <p:nvSpPr>
          <p:cNvPr id="245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533400" lvl="0" indent="-533400">
              <a:spcBef>
                <a:spcPct val="20000"/>
              </a:spcBef>
              <a:buClr>
                <a:schemeClr val="bg1"/>
              </a:buClr>
              <a:buSzPct val="90000"/>
              <a:buFontTx/>
              <a:buChar char="•"/>
            </a:pPr>
            <a:r>
              <a:rPr lang="en-US" dirty="0" smtClean="0">
                <a:solidFill>
                  <a:schemeClr val="bg1"/>
                </a:solidFill>
              </a:rPr>
              <a:t>Paper accounts for 38% of municipal solid waste generated annually in the US.</a:t>
            </a:r>
          </a:p>
          <a:p>
            <a:pPr marL="533400" lvl="0" indent="-533400">
              <a:spcBef>
                <a:spcPct val="20000"/>
              </a:spcBef>
              <a:buClr>
                <a:schemeClr val="bg1"/>
              </a:buClr>
              <a:buSzPct val="90000"/>
              <a:buFontTx/>
              <a:buChar char="•"/>
            </a:pPr>
            <a:r>
              <a:rPr lang="en-US" dirty="0" smtClean="0">
                <a:solidFill>
                  <a:schemeClr val="bg1"/>
                </a:solidFill>
              </a:rPr>
              <a:t>The Pulp and Paper industry is the 2nd largest consumer of energy and uses more water to produce a ton of product than any other industry</a:t>
            </a:r>
          </a:p>
          <a:p>
            <a:pPr marL="533400" lvl="0" indent="-533400">
              <a:spcBef>
                <a:spcPct val="20000"/>
              </a:spcBef>
              <a:buClr>
                <a:schemeClr val="bg1"/>
              </a:buClr>
              <a:buSzPct val="90000"/>
              <a:buFontTx/>
              <a:buNone/>
            </a:pPr>
            <a:r>
              <a:rPr lang="en-US" dirty="0" smtClean="0"/>
              <a:t>[click, click]</a:t>
            </a:r>
          </a:p>
          <a:p>
            <a:pPr marL="533400" lvl="0" indent="-533400">
              <a:spcBef>
                <a:spcPct val="20000"/>
              </a:spcBef>
              <a:buClr>
                <a:schemeClr val="bg1"/>
              </a:buClr>
              <a:buSzPct val="90000"/>
              <a:buFontTx/>
              <a:buChar char="•"/>
            </a:pPr>
            <a:r>
              <a:rPr lang="en-US" dirty="0" smtClean="0"/>
              <a:t>You don’t always need a fresh sheet of paper. If you’re writing a grocery list, grab something like a junk- mail envelope and scribble on a blank section. When you do use a whole sheet of paper, make a point of using both sides of each page.</a:t>
            </a:r>
          </a:p>
          <a:p>
            <a:pPr marL="533400" marR="0" lvl="0" indent="-5334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bg1"/>
              </a:buClr>
              <a:buSzPct val="90000"/>
              <a:buFontTx/>
              <a:buNone/>
              <a:tabLst/>
              <a:defRPr/>
            </a:pPr>
            <a:r>
              <a:rPr lang="en-US" sz="1200" b="0" dirty="0" smtClean="0">
                <a:solidFill>
                  <a:schemeClr val="bg1"/>
                </a:solidFill>
              </a:rPr>
              <a:t>[click]</a:t>
            </a:r>
          </a:p>
          <a:p>
            <a:pPr marL="533400" marR="0" lvl="0" indent="-5334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bg1"/>
              </a:buClr>
              <a:buSzPct val="90000"/>
              <a:buFontTx/>
              <a:buChar char="•"/>
              <a:tabLst/>
              <a:defRPr/>
            </a:pPr>
            <a:r>
              <a:rPr lang="en-US" sz="1200" b="0" dirty="0" smtClean="0">
                <a:solidFill>
                  <a:schemeClr val="bg1"/>
                </a:solidFill>
              </a:rPr>
              <a:t>Pay bills and receive statements </a:t>
            </a:r>
            <a:r>
              <a:rPr lang="en-US" sz="1200" b="0" dirty="0" smtClean="0"/>
              <a:t>online</a:t>
            </a:r>
            <a:r>
              <a:rPr lang="en-US" sz="1200" b="0" dirty="0" smtClean="0">
                <a:solidFill>
                  <a:schemeClr val="bg1"/>
                </a:solidFill>
              </a:rPr>
              <a:t>!</a:t>
            </a:r>
          </a:p>
          <a:p>
            <a:pPr marL="533400" lvl="0" indent="-533400">
              <a:spcBef>
                <a:spcPct val="20000"/>
              </a:spcBef>
              <a:buClr>
                <a:schemeClr val="bg1"/>
              </a:buClr>
              <a:buSzPct val="90000"/>
              <a:buFontTx/>
              <a:buChar char="•"/>
            </a:pPr>
            <a:r>
              <a:rPr lang="en-US" sz="1200" dirty="0" smtClean="0">
                <a:solidFill>
                  <a:schemeClr val="bg1"/>
                </a:solidFill>
              </a:rPr>
              <a:t>Think how much paper, postage and effort you’ll save using </a:t>
            </a:r>
            <a:r>
              <a:rPr lang="en-US" sz="1200" dirty="0" err="1" smtClean="0">
                <a:solidFill>
                  <a:schemeClr val="bg1"/>
                </a:solidFill>
              </a:rPr>
              <a:t>evite</a:t>
            </a:r>
            <a:r>
              <a:rPr lang="en-US" sz="1200" dirty="0" smtClean="0">
                <a:solidFill>
                  <a:schemeClr val="bg1"/>
                </a:solidFill>
              </a:rPr>
              <a:t>.</a:t>
            </a:r>
            <a:endParaRPr lang="en-US" dirty="0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F9EFEA1-942F-4153-B1E4-5F44DEF3F339}" type="slidenum">
              <a:rPr lang="en-US"/>
              <a:pPr/>
              <a:t>7</a:t>
            </a:fld>
            <a:endParaRPr lang="en-US"/>
          </a:p>
        </p:txBody>
      </p:sp>
      <p:sp>
        <p:nvSpPr>
          <p:cNvPr id="399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533400" lvl="0" indent="-533400">
              <a:lnSpc>
                <a:spcPct val="80000"/>
              </a:lnSpc>
            </a:pPr>
            <a:r>
              <a:rPr lang="en-US" sz="2000" b="0" dirty="0" smtClean="0"/>
              <a:t>If you have to print, print</a:t>
            </a:r>
            <a:r>
              <a:rPr lang="en-US" sz="2000" b="0" baseline="0" dirty="0" smtClean="0"/>
              <a:t> smarter</a:t>
            </a:r>
          </a:p>
          <a:p>
            <a:pPr marL="533400" lvl="0" indent="-533400">
              <a:lnSpc>
                <a:spcPct val="80000"/>
              </a:lnSpc>
            </a:pPr>
            <a:endParaRPr lang="en-US" sz="2000" b="0" dirty="0" smtClean="0"/>
          </a:p>
          <a:p>
            <a:pPr marL="533400" lvl="0" indent="-533400">
              <a:lnSpc>
                <a:spcPct val="80000"/>
              </a:lnSpc>
            </a:pPr>
            <a:r>
              <a:rPr lang="en-US" sz="2000" b="0" dirty="0" smtClean="0"/>
              <a:t>The average U.S. office worker goes through </a:t>
            </a:r>
            <a:r>
              <a:rPr lang="en-US" sz="2400" dirty="0" smtClean="0"/>
              <a:t>10,000 sheets</a:t>
            </a:r>
            <a:r>
              <a:rPr lang="en-US" sz="2000" b="0" dirty="0" smtClean="0"/>
              <a:t> of copy paper a year.</a:t>
            </a:r>
          </a:p>
          <a:p>
            <a:pPr marL="533400" lvl="0" indent="-533400">
              <a:lnSpc>
                <a:spcPct val="80000"/>
              </a:lnSpc>
            </a:pPr>
            <a:endParaRPr lang="en-US" sz="2000" b="0" dirty="0" smtClean="0"/>
          </a:p>
          <a:p>
            <a:pPr marL="533400" lvl="0" indent="-533400">
              <a:lnSpc>
                <a:spcPct val="80000"/>
              </a:lnSpc>
            </a:pPr>
            <a:r>
              <a:rPr lang="en-US" sz="2000" b="0" dirty="0" smtClean="0"/>
              <a:t>[click, click, click]</a:t>
            </a:r>
          </a:p>
          <a:p>
            <a:pPr marL="533400" lvl="0" indent="-533400">
              <a:lnSpc>
                <a:spcPct val="80000"/>
              </a:lnSpc>
            </a:pPr>
            <a:endParaRPr lang="en-US" sz="2000" b="0" dirty="0" smtClean="0"/>
          </a:p>
          <a:p>
            <a:pPr marL="533400" lvl="0" indent="-533400">
              <a:lnSpc>
                <a:spcPct val="80000"/>
              </a:lnSpc>
            </a:pPr>
            <a:r>
              <a:rPr lang="en-US" sz="1200" kern="120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GOOS means “good on one side” . . . it’s paper that has something on one side, but the other side is still useable</a:t>
            </a:r>
            <a:endParaRPr lang="en-US" sz="2000" b="0" dirty="0" smtClean="0"/>
          </a:p>
          <a:p>
            <a:endParaRPr lang="en-US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A4C0792-54C1-46DB-B998-A4031292C298}" type="slidenum">
              <a:rPr lang="en-US"/>
              <a:pPr/>
              <a:t>8</a:t>
            </a:fld>
            <a:endParaRPr lang="en-US"/>
          </a:p>
        </p:txBody>
      </p:sp>
      <p:sp>
        <p:nvSpPr>
          <p:cNvPr id="204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0" marR="0" lvl="1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2000" b="0" dirty="0" smtClean="0"/>
              <a:t>If</a:t>
            </a:r>
            <a:r>
              <a:rPr lang="en-US" sz="2000" b="0" baseline="0" dirty="0" smtClean="0"/>
              <a:t> you do use paper, recycle.</a:t>
            </a:r>
          </a:p>
          <a:p>
            <a:pPr marL="0" marR="0" lvl="1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2000" b="0" baseline="0" dirty="0" smtClean="0"/>
              <a:t>But recycle not</a:t>
            </a:r>
            <a:r>
              <a:rPr lang="en-US" sz="2000" b="0" dirty="0" smtClean="0"/>
              <a:t> just paper, glass and metal (the traditional recycled</a:t>
            </a:r>
            <a:r>
              <a:rPr lang="en-US" sz="2000" b="0" baseline="0" dirty="0" smtClean="0"/>
              <a:t> products)</a:t>
            </a:r>
            <a:r>
              <a:rPr lang="en-US" sz="2000" b="0" dirty="0" smtClean="0"/>
              <a:t>. . .also recycle</a:t>
            </a:r>
          </a:p>
          <a:p>
            <a:pPr marL="0" marR="0" lvl="1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2000" b="0" dirty="0" smtClean="0"/>
              <a:t>[click,</a:t>
            </a:r>
            <a:r>
              <a:rPr lang="en-US" sz="2000" b="0" baseline="0" dirty="0" smtClean="0"/>
              <a:t> click, click</a:t>
            </a:r>
            <a:r>
              <a:rPr lang="en-US" sz="2000" b="0" dirty="0" smtClean="0"/>
              <a:t>]</a:t>
            </a:r>
          </a:p>
          <a:p>
            <a:pPr marL="0" marR="0" lvl="1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2000" b="0" dirty="0" smtClean="0"/>
              <a:t>Each remanufactured toner cartridge alone keeps 2.5 pounds of metal and plastic out of landfills and conserves ½ gallon of oil.</a:t>
            </a:r>
          </a:p>
          <a:p>
            <a:r>
              <a:rPr lang="en-US" b="0" u="none" dirty="0" smtClean="0"/>
              <a:t>[click] </a:t>
            </a:r>
          </a:p>
          <a:p>
            <a:r>
              <a:rPr lang="en-US" u="none" dirty="0" smtClean="0"/>
              <a:t>Dell offers </a:t>
            </a:r>
            <a:r>
              <a:rPr lang="en-US" dirty="0" smtClean="0"/>
              <a:t>free recycling of old products when customers buy new products.</a:t>
            </a: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u="none" dirty="0" smtClean="0"/>
              <a:t>[click] </a:t>
            </a:r>
          </a:p>
          <a:p>
            <a:endParaRPr lang="en-US"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This is a good picture because it not only shows a great recycling effort but it also shows how much we rely on plastic bottles. . .</a:t>
            </a:r>
          </a:p>
          <a:p>
            <a:r>
              <a:rPr lang="en-US" dirty="0" smtClean="0"/>
              <a:t>And offers a segue</a:t>
            </a:r>
            <a:r>
              <a:rPr lang="en-US" baseline="0" dirty="0" smtClean="0"/>
              <a:t> to my next slide. . 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3F8F6D-453E-48A0-B0C7-9F2218EA6127}" type="slidenum">
              <a:rPr lang="en-US" smtClean="0"/>
              <a:pPr/>
              <a:t>9</a:t>
            </a:fld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4D200CE-F89A-43D6-8E5A-FD3A77465100}" type="slidenum">
              <a:rPr lang="en-US"/>
              <a:pPr/>
              <a:t>10</a:t>
            </a:fld>
            <a:endParaRPr lang="en-US"/>
          </a:p>
        </p:txBody>
      </p:sp>
      <p:sp>
        <p:nvSpPr>
          <p:cNvPr id="225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kern="120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[click]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To make one bottle of water it takes more than 6 times that same amount of water PLUS</a:t>
            </a:r>
            <a:r>
              <a:rPr lang="en-US" sz="1200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</a:t>
            </a:r>
            <a:r>
              <a:rPr lang="en-US" dirty="0" smtClean="0"/>
              <a:t>a </a:t>
            </a:r>
            <a:r>
              <a:rPr lang="en-US" dirty="0" err="1" smtClean="0"/>
              <a:t>litre</a:t>
            </a:r>
            <a:r>
              <a:rPr lang="en-US" dirty="0" smtClean="0"/>
              <a:t> of oil</a:t>
            </a:r>
            <a:r>
              <a:rPr lang="en-US" sz="1200" kern="120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. Also consider the energy use, transportation, waste and the overall emissions related to the entire process. On top of that it</a:t>
            </a:r>
            <a:r>
              <a:rPr lang="en-US" sz="1200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is not even regulated like tap water so you have no guarantee it is free from many common contaminants found in water.</a:t>
            </a: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u="none" dirty="0" smtClean="0"/>
              <a:t>[click] </a:t>
            </a:r>
          </a:p>
          <a:p>
            <a:r>
              <a:rPr lang="en-US" sz="1200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Tell caterers not to bring any paper or plastic products including serving spoons (ask Robin – we have tons).</a:t>
            </a: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u="none" dirty="0" smtClean="0"/>
              <a:t>[click] </a:t>
            </a:r>
          </a:p>
          <a:p>
            <a:r>
              <a:rPr lang="en-US" sz="1200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Buying organic is not only healthier but it also means less pesticides in the environment.</a:t>
            </a:r>
          </a:p>
          <a:p>
            <a:r>
              <a:rPr lang="en-US" sz="1200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Buying local means reduced transportation and energy costs (and fresher food that is supporting your local economy).</a:t>
            </a: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Nasty I know but I wanted to remind you of</a:t>
            </a:r>
            <a:r>
              <a:rPr lang="en-US" baseline="0" dirty="0" smtClean="0"/>
              <a:t> how much waste we generate. . .</a:t>
            </a:r>
          </a:p>
          <a:p>
            <a:endParaRPr lang="en-US" baseline="0" dirty="0" smtClean="0"/>
          </a:p>
          <a:p>
            <a:pPr>
              <a:lnSpc>
                <a:spcPct val="80000"/>
              </a:lnSpc>
            </a:pPr>
            <a:r>
              <a:rPr lang="en-US" sz="1200" dirty="0" smtClean="0">
                <a:solidFill>
                  <a:schemeClr val="bg1"/>
                </a:solidFill>
              </a:rPr>
              <a:t>Every person in America throws away an </a:t>
            </a:r>
            <a:r>
              <a:rPr lang="en-US" sz="1200" b="1" dirty="0" smtClean="0">
                <a:solidFill>
                  <a:schemeClr val="bg1"/>
                </a:solidFill>
              </a:rPr>
              <a:t>average of more than 4 pounds of trash each day</a:t>
            </a:r>
            <a:r>
              <a:rPr lang="en-US" sz="1200" dirty="0" smtClean="0">
                <a:solidFill>
                  <a:schemeClr val="bg1"/>
                </a:solidFill>
              </a:rPr>
              <a:t>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sz="1200" dirty="0" smtClean="0">
                <a:solidFill>
                  <a:schemeClr val="bg1"/>
                </a:solidFill>
              </a:rPr>
              <a:t> </a:t>
            </a:r>
          </a:p>
          <a:p>
            <a:pPr>
              <a:lnSpc>
                <a:spcPct val="80000"/>
              </a:lnSpc>
            </a:pPr>
            <a:r>
              <a:rPr lang="en-US" sz="1200" dirty="0" smtClean="0">
                <a:solidFill>
                  <a:schemeClr val="bg1"/>
                </a:solidFill>
              </a:rPr>
              <a:t>About </a:t>
            </a:r>
            <a:r>
              <a:rPr lang="en-US" sz="1200" b="1" dirty="0" smtClean="0">
                <a:solidFill>
                  <a:schemeClr val="bg1"/>
                </a:solidFill>
              </a:rPr>
              <a:t>one-third of an average landfill is made up of packaging material</a:t>
            </a:r>
            <a:r>
              <a:rPr lang="en-US" sz="1200" dirty="0" smtClean="0">
                <a:solidFill>
                  <a:schemeClr val="bg1"/>
                </a:solidFill>
              </a:rPr>
              <a:t>!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sz="1200" dirty="0" smtClean="0">
                <a:solidFill>
                  <a:schemeClr val="bg1"/>
                </a:solidFill>
              </a:rPr>
              <a:t> </a:t>
            </a:r>
          </a:p>
          <a:p>
            <a:pPr>
              <a:lnSpc>
                <a:spcPct val="80000"/>
              </a:lnSpc>
            </a:pPr>
            <a:r>
              <a:rPr lang="en-US" sz="1200" dirty="0" smtClean="0">
                <a:solidFill>
                  <a:schemeClr val="bg1"/>
                </a:solidFill>
              </a:rPr>
              <a:t>Packaging represents about </a:t>
            </a:r>
            <a:r>
              <a:rPr lang="en-US" sz="1200" b="1" dirty="0" smtClean="0">
                <a:solidFill>
                  <a:schemeClr val="bg1"/>
                </a:solidFill>
              </a:rPr>
              <a:t>65% of household trash</a:t>
            </a:r>
            <a:r>
              <a:rPr lang="en-US" sz="1200" dirty="0" smtClean="0">
                <a:solidFill>
                  <a:schemeClr val="bg1"/>
                </a:solidFill>
              </a:rPr>
              <a:t>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3F8F6D-453E-48A0-B0C7-9F2218EA6127}" type="slidenum">
              <a:rPr lang="en-US" smtClean="0"/>
              <a:pPr/>
              <a:t>11</a:t>
            </a:fld>
            <a:endParaRPr 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E7F62C6-54DF-4F47-BE7A-0B96F0A180DF}" type="slidenum">
              <a:rPr lang="en-US"/>
              <a:pPr/>
              <a:t>12</a:t>
            </a:fld>
            <a:endParaRPr lang="en-US"/>
          </a:p>
        </p:txBody>
      </p:sp>
      <p:sp>
        <p:nvSpPr>
          <p:cNvPr id="481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81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Number 6 is about using less stuff. Simple. </a:t>
            </a: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u="none" dirty="0" smtClean="0"/>
              <a:t>[click, click,</a:t>
            </a:r>
            <a:r>
              <a:rPr lang="en-US" u="none" baseline="0" dirty="0" smtClean="0"/>
              <a:t> click</a:t>
            </a:r>
            <a:r>
              <a:rPr lang="en-US" u="none" dirty="0" smtClean="0"/>
              <a:t>] </a:t>
            </a:r>
          </a:p>
          <a:p>
            <a:pPr>
              <a:lnSpc>
                <a:spcPct val="80000"/>
              </a:lnSpc>
            </a:pPr>
            <a:r>
              <a:rPr lang="en-US" dirty="0" smtClean="0"/>
              <a:t>Turning off the water</a:t>
            </a:r>
            <a:r>
              <a:rPr lang="en-US" baseline="0" dirty="0" smtClean="0"/>
              <a:t> </a:t>
            </a:r>
            <a:r>
              <a:rPr lang="en-US" dirty="0" smtClean="0"/>
              <a:t>when brushing alone may save eight gallons a day.</a:t>
            </a:r>
          </a:p>
          <a:p>
            <a:pPr marL="0" marR="0" indent="0" algn="l" defTabSz="914400" rtl="0" eaLnBrk="1" fontAlgn="base" latinLnBrk="0" hangingPunct="1">
              <a:lnSpc>
                <a:spcPct val="8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u="none" dirty="0" smtClean="0"/>
              <a:t>[click]</a:t>
            </a:r>
          </a:p>
          <a:p>
            <a:pPr marL="0" marR="0" indent="0" algn="l" defTabSz="914400" rtl="0" eaLnBrk="1" fontAlgn="base" latinLnBrk="0" hangingPunct="1">
              <a:lnSpc>
                <a:spcPct val="8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1200" kern="1200" dirty="0" err="1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Freecycling</a:t>
            </a:r>
            <a:r>
              <a:rPr lang="en-US" sz="1200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is</a:t>
            </a:r>
            <a:r>
              <a:rPr lang="en-US" sz="1200" kern="120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a grassroots, nonprofit movement of people who are giving (and getting) stuff for free in their own towns. It's all </a:t>
            </a:r>
            <a:r>
              <a:rPr lang="en-US" sz="1200" kern="120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about keeping </a:t>
            </a:r>
            <a:r>
              <a:rPr lang="en-US" sz="1200" kern="120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good stuff out of landfills (</a:t>
            </a:r>
            <a:r>
              <a:rPr lang="en-US" sz="1200" u="sng" kern="120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  <a:hlinkClick r:id="rId3"/>
              </a:rPr>
              <a:t>freecycle.org</a:t>
            </a:r>
            <a:r>
              <a:rPr lang="en-US" sz="1200" u="sng" kern="120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is a great starting place</a:t>
            </a:r>
            <a:r>
              <a:rPr lang="en-US" sz="1200" u="none" kern="120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)</a:t>
            </a:r>
            <a:endParaRPr lang="en-US" sz="1200" kern="1200" dirty="0" smtClean="0">
              <a:solidFill>
                <a:schemeClr val="tx1"/>
              </a:solidFill>
              <a:latin typeface="Arial" charset="0"/>
              <a:ea typeface="+mn-ea"/>
              <a:cs typeface="+mn-cs"/>
            </a:endParaRPr>
          </a:p>
          <a:p>
            <a:pPr marL="0" marR="0" indent="0" algn="l" defTabSz="914400" rtl="0" eaLnBrk="1" fontAlgn="base" latinLnBrk="0" hangingPunct="1">
              <a:lnSpc>
                <a:spcPct val="8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u="none" dirty="0" smtClean="0"/>
              <a:t>[click,</a:t>
            </a:r>
            <a:r>
              <a:rPr lang="en-US" u="none" baseline="0" dirty="0" smtClean="0"/>
              <a:t> click</a:t>
            </a:r>
            <a:r>
              <a:rPr lang="en-US" u="none" dirty="0" smtClean="0"/>
              <a:t>] </a:t>
            </a:r>
            <a:endParaRPr lang="en-US" sz="1200" dirty="0" smtClean="0">
              <a:solidFill>
                <a:schemeClr val="bg1"/>
              </a:solidFill>
            </a:endParaRPr>
          </a:p>
          <a:p>
            <a:endParaRPr lang="en-US" dirty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1200" b="0" dirty="0" smtClean="0"/>
              <a:t>If you can’t reduce your</a:t>
            </a:r>
            <a:r>
              <a:rPr lang="en-US" sz="1200" b="0" baseline="0" dirty="0" smtClean="0"/>
              <a:t> use, at least shop smart. . . </a:t>
            </a:r>
            <a:endParaRPr lang="en-US" sz="1200" b="0" dirty="0" smtClean="0"/>
          </a:p>
          <a:p>
            <a:r>
              <a:rPr lang="en-US" dirty="0" smtClean="0"/>
              <a:t>Look for these labels on products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3F8F6D-453E-48A0-B0C7-9F2218EA6127}" type="slidenum">
              <a:rPr lang="en-US" smtClean="0"/>
              <a:pPr/>
              <a:t>13</a:t>
            </a:fld>
            <a:endParaRPr 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C8328FF-C974-4147-B4E5-158244545E70}" type="slidenum">
              <a:rPr lang="en-US"/>
              <a:pPr/>
              <a:t>14</a:t>
            </a:fld>
            <a:endParaRPr lang="en-US"/>
          </a:p>
        </p:txBody>
      </p:sp>
      <p:sp>
        <p:nvSpPr>
          <p:cNvPr id="378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609600" marR="0" indent="-609600" algn="l" defTabSz="914400" rtl="0" eaLnBrk="1" fontAlgn="base" latinLnBrk="0" hangingPunct="1">
              <a:lnSpc>
                <a:spcPct val="8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US" sz="1800" b="0" dirty="0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Another nasty looking pit. . .this one shows the effects of open pit mining in Canada</a:t>
            </a: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US" dirty="0" smtClean="0"/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Vast tracts of land literally being scraped clean in order to dig out the precious bitumen, leaving the area completely devoid of animal and plant life to a depth of 60 meters or more. This is then separated and refined them into a viable and highly profitable commercial</a:t>
            </a:r>
            <a:r>
              <a:rPr lang="en-US" baseline="0" dirty="0" smtClean="0"/>
              <a:t> grade oil</a:t>
            </a:r>
            <a:r>
              <a:rPr lang="en-US" dirty="0" smtClean="0"/>
              <a:t>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3F8F6D-453E-48A0-B0C7-9F2218EA6127}" type="slidenum">
              <a:rPr lang="en-US" smtClean="0"/>
              <a:pPr/>
              <a:t>15</a:t>
            </a:fld>
            <a:endParaRPr 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6239817-1108-4CEF-87C0-3A7241B5A85E}" type="slidenum">
              <a:rPr lang="en-US"/>
              <a:pPr/>
              <a:t>16</a:t>
            </a:fld>
            <a:endParaRPr lang="en-US"/>
          </a:p>
        </p:txBody>
      </p:sp>
      <p:sp>
        <p:nvSpPr>
          <p:cNvPr id="460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60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609600" indent="-609600">
              <a:lnSpc>
                <a:spcPct val="80000"/>
              </a:lnSpc>
            </a:pPr>
            <a:r>
              <a:rPr lang="en-US" sz="2400" b="0" dirty="0" smtClean="0"/>
              <a:t>[click]</a:t>
            </a:r>
          </a:p>
          <a:p>
            <a:pPr marL="609600" indent="-609600">
              <a:lnSpc>
                <a:spcPct val="80000"/>
              </a:lnSpc>
            </a:pPr>
            <a:r>
              <a:rPr lang="en-US" sz="2400" b="0" dirty="0" smtClean="0"/>
              <a:t>When traveling, take public transit instead of a rental car or taxi. </a:t>
            </a:r>
          </a:p>
          <a:p>
            <a:pPr marL="990600" lvl="1" indent="-533400">
              <a:lnSpc>
                <a:spcPct val="80000"/>
              </a:lnSpc>
            </a:pPr>
            <a:r>
              <a:rPr lang="en-US" sz="2000" b="0" dirty="0" smtClean="0"/>
              <a:t>If you rent, consider hybrids and other high-mileage vehicles.</a:t>
            </a:r>
          </a:p>
          <a:p>
            <a:pPr marL="990600" lvl="1" indent="-533400">
              <a:lnSpc>
                <a:spcPct val="80000"/>
              </a:lnSpc>
            </a:pPr>
            <a:r>
              <a:rPr lang="en-US" sz="2000" b="0" dirty="0" smtClean="0"/>
              <a:t>If you cab it, consider sharing it with other conference-goers.</a:t>
            </a:r>
          </a:p>
          <a:p>
            <a:pPr marL="609600" marR="0" indent="-609600" algn="l" defTabSz="914400" rtl="0" eaLnBrk="1" fontAlgn="base" latinLnBrk="0" hangingPunct="1">
              <a:lnSpc>
                <a:spcPct val="8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2400" b="0" dirty="0" smtClean="0"/>
              <a:t>[click]</a:t>
            </a:r>
          </a:p>
          <a:p>
            <a:pPr marL="609600" indent="-609600">
              <a:lnSpc>
                <a:spcPct val="80000"/>
              </a:lnSpc>
            </a:pPr>
            <a:r>
              <a:rPr lang="en-US" sz="2400" b="0" dirty="0" smtClean="0"/>
              <a:t>Carpool, bike, or take transit to work</a:t>
            </a:r>
          </a:p>
          <a:p>
            <a:pPr marL="990600" lvl="1" indent="-533400">
              <a:lnSpc>
                <a:spcPct val="80000"/>
              </a:lnSpc>
            </a:pPr>
            <a:r>
              <a:rPr lang="en-US" sz="2000" b="0" dirty="0" smtClean="0"/>
              <a:t>If you drive, consider a car-sharing service like </a:t>
            </a:r>
            <a:r>
              <a:rPr lang="en-US" sz="2000" b="0" dirty="0" err="1" smtClean="0"/>
              <a:t>Zipcar</a:t>
            </a:r>
            <a:r>
              <a:rPr lang="en-US" sz="2000" b="0" dirty="0" smtClean="0"/>
              <a:t>.</a:t>
            </a:r>
          </a:p>
          <a:p>
            <a:pPr marL="609600" marR="0" indent="-609600" algn="l" defTabSz="914400" rtl="0" eaLnBrk="1" fontAlgn="base" latinLnBrk="0" hangingPunct="1">
              <a:lnSpc>
                <a:spcPct val="8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2400" b="0" dirty="0" smtClean="0"/>
              <a:t>[click]</a:t>
            </a:r>
          </a:p>
          <a:p>
            <a:pPr marL="609600" indent="-609600">
              <a:lnSpc>
                <a:spcPct val="80000"/>
              </a:lnSpc>
            </a:pPr>
            <a:r>
              <a:rPr lang="en-US" sz="2400" b="0" dirty="0" smtClean="0"/>
              <a:t>Telecommute when possible. </a:t>
            </a:r>
          </a:p>
          <a:p>
            <a:pPr marL="609600" marR="0" indent="-609600" algn="l" defTabSz="914400" rtl="0" eaLnBrk="1" fontAlgn="base" latinLnBrk="0" hangingPunct="1">
              <a:lnSpc>
                <a:spcPct val="8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2400" b="0" dirty="0" smtClean="0"/>
              <a:t>[click]</a:t>
            </a:r>
          </a:p>
          <a:p>
            <a:endParaRPr lang="en-US" dirty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3282DA3-83A4-4AAD-9CF2-03B20C8A2D52}" type="slidenum">
              <a:rPr lang="en-US"/>
              <a:pPr/>
              <a:t>17</a:t>
            </a:fld>
            <a:endParaRPr lang="en-US"/>
          </a:p>
        </p:txBody>
      </p:sp>
      <p:sp>
        <p:nvSpPr>
          <p:cNvPr id="440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40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1200" b="0" dirty="0" smtClean="0"/>
              <a:t>[click]</a:t>
            </a:r>
          </a:p>
          <a:p>
            <a:r>
              <a:rPr lang="en-US" b="0" dirty="0" smtClean="0"/>
              <a:t>Plants absorb</a:t>
            </a:r>
            <a:r>
              <a:rPr lang="en-US" b="0" baseline="0" dirty="0" smtClean="0"/>
              <a:t> pollution and convert carbon dioxide into oxygen. .. </a:t>
            </a: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1200" b="0" dirty="0" smtClean="0"/>
              <a:t>[click, click]</a:t>
            </a: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b="0" baseline="0" dirty="0" smtClean="0"/>
              <a:t>VOCs </a:t>
            </a:r>
            <a:r>
              <a:rPr lang="en-US" b="0" dirty="0" smtClean="0"/>
              <a:t>are toxic gases whose</a:t>
            </a:r>
            <a:r>
              <a:rPr lang="en-US" b="0" baseline="0" dirty="0" smtClean="0"/>
              <a:t> smell is often associated with fresh paint or a new rug.</a:t>
            </a:r>
            <a:endParaRPr lang="en-US" b="0" dirty="0" smtClean="0"/>
          </a:p>
          <a:p>
            <a:endParaRPr lang="en-US" b="0" dirty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F9B10EC-165B-488A-AF11-DF9F02037413}" type="slidenum">
              <a:rPr lang="en-US"/>
              <a:pPr/>
              <a:t>18</a:t>
            </a:fld>
            <a:endParaRPr lang="en-US"/>
          </a:p>
        </p:txBody>
      </p:sp>
      <p:sp>
        <p:nvSpPr>
          <p:cNvPr id="419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D20F0EE-7491-420B-9985-37A73A443CFB}" type="slidenum">
              <a:rPr lang="en-US"/>
              <a:pPr/>
              <a:t>19</a:t>
            </a:fld>
            <a:endParaRPr lang="en-US"/>
          </a:p>
        </p:txBody>
      </p:sp>
      <p:sp>
        <p:nvSpPr>
          <p:cNvPr id="337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Even if some of these things seem</a:t>
            </a:r>
            <a:r>
              <a:rPr lang="en-US" baseline="0" dirty="0" smtClean="0"/>
              <a:t> small to you, they add up. . .</a:t>
            </a:r>
            <a:endParaRPr 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1183850-1BDF-4C72-9529-0299F3F9901B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31874EC-85F6-480E-B0CE-A5BF045EA8FE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06C0D51-6A90-49AD-A301-2F54723320DA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E9008AA-A51C-40E7-AEA7-C0B587C3D08D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6410C71-8397-44A9-96B9-AC2CC2E23614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A297D03-52EB-4482-B8FE-5CC1D5140AA0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ECB6E75-4E83-4186-B5E8-77B1269F1A49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AAFB4B-C815-4A2E-8781-2C216CDA7FFC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42A82BD-8EF4-4508-95DD-8DC4E3F560D1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D7BA838-3059-47F0-A7B1-272E30A3C6AA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34DFA1D-DF1A-4F6D-8BBE-7A2627DE2EDE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 preserve="1">
  <p:cSld name="Title, Text and Clip 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lipArt Placeholder 3"/>
          <p:cNvSpPr>
            <a:spLocks noGrp="1"/>
          </p:cNvSpPr>
          <p:nvPr>
            <p:ph type="clipArt"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26C812F1-54C5-4B27-AB2B-06E3183E2FC2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>
                <a:latin typeface="Calibri" pitchFamily="34" charset="0"/>
                <a:cs typeface="Calibri" pitchFamily="34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lumMod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F6A0F9-C094-432C-BF20-CFED0BEADAE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064910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Calibri" pitchFamily="34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EEA0FE-3B26-49D0-B7DB-F1635676245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11099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Calibri" pitchFamily="34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8746815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2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895725"/>
            <a:ext cx="7772400" cy="1362075"/>
          </a:xfrm>
        </p:spPr>
        <p:txBody>
          <a:bodyPr anchor="t"/>
          <a:lstStyle>
            <a:lvl1pPr algn="l">
              <a:defRPr sz="4000" b="1" cap="all">
                <a:latin typeface="Calibri" pitchFamily="34" charset="0"/>
                <a:cs typeface="Calibri" pitchFamily="34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395538"/>
            <a:ext cx="7772400" cy="1500187"/>
          </a:xfrm>
        </p:spPr>
        <p:txBody>
          <a:bodyPr anchor="b">
            <a:normAutofit/>
          </a:bodyPr>
          <a:lstStyle>
            <a:lvl1pPr marL="0" indent="0">
              <a:buNone/>
              <a:defRPr sz="2400">
                <a:solidFill>
                  <a:schemeClr val="tx1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F9CBDF8-FCD1-45A5-B2C3-2090D924C46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769227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4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895725"/>
            <a:ext cx="7772400" cy="1362075"/>
          </a:xfrm>
        </p:spPr>
        <p:txBody>
          <a:bodyPr anchor="t"/>
          <a:lstStyle>
            <a:lvl1pPr algn="l">
              <a:defRPr sz="4000" b="1" cap="all">
                <a:latin typeface="Calibri" pitchFamily="34" charset="0"/>
                <a:cs typeface="Calibri" pitchFamily="34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395538"/>
            <a:ext cx="7772400" cy="1500187"/>
          </a:xfrm>
        </p:spPr>
        <p:txBody>
          <a:bodyPr anchor="b">
            <a:normAutofit/>
          </a:bodyPr>
          <a:lstStyle>
            <a:lvl1pPr marL="0" indent="0">
              <a:buNone/>
              <a:defRPr sz="2400">
                <a:solidFill>
                  <a:schemeClr val="tx1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369374766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3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895725"/>
            <a:ext cx="7772400" cy="1362075"/>
          </a:xfrm>
        </p:spPr>
        <p:txBody>
          <a:bodyPr anchor="t"/>
          <a:lstStyle>
            <a:lvl1pPr algn="l">
              <a:defRPr sz="4000" b="1" cap="all">
                <a:latin typeface="Calibri" pitchFamily="34" charset="0"/>
                <a:cs typeface="Calibri" pitchFamily="34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395538"/>
            <a:ext cx="7772400" cy="1500187"/>
          </a:xfrm>
        </p:spPr>
        <p:txBody>
          <a:bodyPr anchor="b">
            <a:normAutofit/>
          </a:bodyPr>
          <a:lstStyle>
            <a:lvl1pPr marL="0" indent="0">
              <a:buNone/>
              <a:defRPr sz="2400">
                <a:solidFill>
                  <a:schemeClr val="tx1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64156427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Calibri" pitchFamily="34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FC011E-15E2-4615-A8BD-BB357458BFF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940876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Calibri" pitchFamily="34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FE02C2-80C6-4997-84F4-5E7F4231607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895022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Calibri" pitchFamily="34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E123A4C-E6B6-4649-AA17-2666FC2AFA4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002637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561883-66BC-4ABA-8A15-DC6A28A1CFB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730083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47800"/>
            <a:ext cx="3008313" cy="4678363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27629690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Calibri" pitchFamily="34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F9CBDF8-FCD1-45A5-B2C3-2090D924C46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132093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dgm">
  <p:cSld name="Title and Diagram or Organization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152400"/>
            <a:ext cx="8305800" cy="1600200"/>
          </a:xfrm>
        </p:spPr>
        <p:txBody>
          <a:bodyPr/>
          <a:lstStyle>
            <a:lvl1pPr>
              <a:defRPr>
                <a:latin typeface="Calibri" pitchFamily="34" charset="0"/>
                <a:cs typeface="Calibri" pitchFamily="34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martArt Placeholder 2"/>
          <p:cNvSpPr>
            <a:spLocks noGrp="1"/>
          </p:cNvSpPr>
          <p:nvPr>
            <p:ph type="dgm" idx="1"/>
          </p:nvPr>
        </p:nvSpPr>
        <p:spPr>
          <a:xfrm>
            <a:off x="533400" y="1905000"/>
            <a:ext cx="8234363" cy="3581400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SmartArt graphic</a:t>
            </a:r>
            <a:endParaRPr lang="en-US" noProof="0" smtClean="0"/>
          </a:p>
        </p:txBody>
      </p:sp>
      <p:sp>
        <p:nvSpPr>
          <p:cNvPr id="4" name="Rectangle 1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Rectangle 1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1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F9CBDF8-FCD1-45A5-B2C3-2090D924C46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594658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>
  <p:cSld name="1_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FF1C2D6-2D4F-40CE-B2E5-FFD9A01ED9EE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>
                <a:latin typeface="Calibri" pitchFamily="34" charset="0"/>
                <a:cs typeface="Calibri" pitchFamily="34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lumMod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3D09A5-74D2-4CEE-8D1A-BB9325E6E689}" type="datetimeFigureOut">
              <a:rPr lang="en-US" smtClean="0"/>
              <a:t>2/6/2013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BC7B8F-591B-4A32-A3B6-DDCF6FDAAD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064910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Calibri" pitchFamily="34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3D09A5-74D2-4CEE-8D1A-BB9325E6E689}" type="datetimeFigureOut">
              <a:rPr lang="en-US" smtClean="0"/>
              <a:t>2/6/2013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BC7B8F-591B-4A32-A3B6-DDCF6FDAAD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11099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Calibri" pitchFamily="34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8746815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2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895725"/>
            <a:ext cx="7772400" cy="1362075"/>
          </a:xfrm>
        </p:spPr>
        <p:txBody>
          <a:bodyPr anchor="t"/>
          <a:lstStyle>
            <a:lvl1pPr algn="l">
              <a:defRPr sz="4000" b="1" cap="all">
                <a:latin typeface="Calibri" pitchFamily="34" charset="0"/>
                <a:cs typeface="Calibri" pitchFamily="34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395538"/>
            <a:ext cx="7772400" cy="1500187"/>
          </a:xfrm>
        </p:spPr>
        <p:txBody>
          <a:bodyPr anchor="b">
            <a:normAutofit/>
          </a:bodyPr>
          <a:lstStyle>
            <a:lvl1pPr marL="0" indent="0">
              <a:buNone/>
              <a:defRPr sz="2400">
                <a:solidFill>
                  <a:schemeClr val="tx1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F3D09A5-74D2-4CEE-8D1A-BB9325E6E689}" type="datetimeFigureOut">
              <a:rPr lang="en-US" smtClean="0"/>
              <a:t>2/6/2013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BC7B8F-591B-4A32-A3B6-DDCF6FDAAD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769227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4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895725"/>
            <a:ext cx="7772400" cy="1362075"/>
          </a:xfrm>
        </p:spPr>
        <p:txBody>
          <a:bodyPr anchor="t"/>
          <a:lstStyle>
            <a:lvl1pPr algn="l">
              <a:defRPr sz="4000" b="1" cap="all">
                <a:latin typeface="Calibri" pitchFamily="34" charset="0"/>
                <a:cs typeface="Calibri" pitchFamily="34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395538"/>
            <a:ext cx="7772400" cy="1500187"/>
          </a:xfrm>
        </p:spPr>
        <p:txBody>
          <a:bodyPr anchor="b">
            <a:normAutofit/>
          </a:bodyPr>
          <a:lstStyle>
            <a:lvl1pPr marL="0" indent="0">
              <a:buNone/>
              <a:defRPr sz="2400">
                <a:solidFill>
                  <a:schemeClr val="tx1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369374766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3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895725"/>
            <a:ext cx="7772400" cy="1362075"/>
          </a:xfrm>
        </p:spPr>
        <p:txBody>
          <a:bodyPr anchor="t"/>
          <a:lstStyle>
            <a:lvl1pPr algn="l">
              <a:defRPr sz="4000" b="1" cap="all">
                <a:latin typeface="Calibri" pitchFamily="34" charset="0"/>
                <a:cs typeface="Calibri" pitchFamily="34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395538"/>
            <a:ext cx="7772400" cy="1500187"/>
          </a:xfrm>
        </p:spPr>
        <p:txBody>
          <a:bodyPr anchor="b">
            <a:normAutofit/>
          </a:bodyPr>
          <a:lstStyle>
            <a:lvl1pPr marL="0" indent="0">
              <a:buNone/>
              <a:defRPr sz="2400">
                <a:solidFill>
                  <a:schemeClr val="tx1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64156427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Calibri" pitchFamily="34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3D09A5-74D2-4CEE-8D1A-BB9325E6E689}" type="datetimeFigureOut">
              <a:rPr lang="en-US" smtClean="0"/>
              <a:t>2/6/2013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BC7B8F-591B-4A32-A3B6-DDCF6FDAAD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940876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Calibri" pitchFamily="34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F3D09A5-74D2-4CEE-8D1A-BB9325E6E689}" type="datetimeFigureOut">
              <a:rPr lang="en-US" smtClean="0"/>
              <a:t>2/6/2013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BC7B8F-591B-4A32-A3B6-DDCF6FDAAD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895022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Calibri" pitchFamily="34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F3D09A5-74D2-4CEE-8D1A-BB9325E6E689}" type="datetimeFigureOut">
              <a:rPr lang="en-US" smtClean="0"/>
              <a:t>2/6/2013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BC7B8F-591B-4A32-A3B6-DDCF6FDAAD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002637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3D09A5-74D2-4CEE-8D1A-BB9325E6E689}" type="datetimeFigureOut">
              <a:rPr lang="en-US" smtClean="0"/>
              <a:t>2/6/2013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BC7B8F-591B-4A32-A3B6-DDCF6FDAAD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730083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47800"/>
            <a:ext cx="3008313" cy="4678363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27629690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Calibri" pitchFamily="34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F3D09A5-74D2-4CEE-8D1A-BB9325E6E689}" type="datetimeFigureOut">
              <a:rPr lang="en-US" smtClean="0"/>
              <a:t>2/6/2013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BC7B8F-591B-4A32-A3B6-DDCF6FDAAD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132093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dgm" preserve="1">
  <p:cSld name="Title and Diagram or Organization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152400"/>
            <a:ext cx="8305800" cy="1600200"/>
          </a:xfrm>
        </p:spPr>
        <p:txBody>
          <a:bodyPr/>
          <a:lstStyle>
            <a:lvl1pPr>
              <a:defRPr>
                <a:latin typeface="Calibri" pitchFamily="34" charset="0"/>
                <a:cs typeface="Calibri" pitchFamily="34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martArt Placeholder 2"/>
          <p:cNvSpPr>
            <a:spLocks noGrp="1"/>
          </p:cNvSpPr>
          <p:nvPr>
            <p:ph type="dgm" idx="1"/>
          </p:nvPr>
        </p:nvSpPr>
        <p:spPr>
          <a:xfrm>
            <a:off x="533400" y="1905000"/>
            <a:ext cx="8234363" cy="3581400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SmartArt graphic</a:t>
            </a:r>
            <a:endParaRPr lang="en-US" noProof="0" smtClean="0"/>
          </a:p>
        </p:txBody>
      </p:sp>
      <p:sp>
        <p:nvSpPr>
          <p:cNvPr id="4" name="Rectangle 1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F3D09A5-74D2-4CEE-8D1A-BB9325E6E689}" type="datetimeFigureOut">
              <a:rPr lang="en-US" smtClean="0"/>
              <a:t>2/6/2013</a:t>
            </a:fld>
            <a:endParaRPr lang="en-US"/>
          </a:p>
        </p:txBody>
      </p:sp>
      <p:sp>
        <p:nvSpPr>
          <p:cNvPr id="5" name="Rectangle 1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1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BC7B8F-591B-4A32-A3B6-DDCF6FDAAD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594658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lumMod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F3D09A5-74D2-4CEE-8D1A-BB9325E6E689}" type="datetimeFigureOut">
              <a:rPr lang="en-US" smtClean="0"/>
              <a:t>2/6/2013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BC7B8F-591B-4A32-A3B6-DDCF6FDAAD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168353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F3D09A5-74D2-4CEE-8D1A-BB9325E6E689}" type="datetimeFigureOut">
              <a:rPr lang="en-US" smtClean="0"/>
              <a:t>2/6/2013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BC7B8F-591B-4A32-A3B6-DDCF6FDAAD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2223122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5368879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2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895725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395538"/>
            <a:ext cx="7772400" cy="1500187"/>
          </a:xfrm>
        </p:spPr>
        <p:txBody>
          <a:bodyPr anchor="b">
            <a:normAutofit/>
          </a:bodyPr>
          <a:lstStyle>
            <a:lvl1pPr marL="0" indent="0">
              <a:buNone/>
              <a:defRPr sz="2400">
                <a:solidFill>
                  <a:schemeClr val="tx1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F3D09A5-74D2-4CEE-8D1A-BB9325E6E689}" type="datetimeFigureOut">
              <a:rPr lang="en-US" smtClean="0"/>
              <a:t>2/6/2013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BC7B8F-591B-4A32-A3B6-DDCF6FDAAD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5946232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4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895725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395538"/>
            <a:ext cx="7772400" cy="1500187"/>
          </a:xfrm>
        </p:spPr>
        <p:txBody>
          <a:bodyPr anchor="b">
            <a:normAutofit/>
          </a:bodyPr>
          <a:lstStyle>
            <a:lvl1pPr marL="0" indent="0">
              <a:buNone/>
              <a:defRPr sz="2400">
                <a:solidFill>
                  <a:schemeClr val="tx1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4251242047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3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895725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395538"/>
            <a:ext cx="7772400" cy="1500187"/>
          </a:xfrm>
        </p:spPr>
        <p:txBody>
          <a:bodyPr anchor="b">
            <a:normAutofit/>
          </a:bodyPr>
          <a:lstStyle>
            <a:lvl1pPr marL="0" indent="0">
              <a:buNone/>
              <a:defRPr sz="2400">
                <a:solidFill>
                  <a:schemeClr val="tx1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515238080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F3D09A5-74D2-4CEE-8D1A-BB9325E6E689}" type="datetimeFigureOut">
              <a:rPr lang="en-US" smtClean="0"/>
              <a:t>2/6/2013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BC7B8F-591B-4A32-A3B6-DDCF6FDAAD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0407701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F3D09A5-74D2-4CEE-8D1A-BB9325E6E689}" type="datetimeFigureOut">
              <a:rPr lang="en-US" smtClean="0"/>
              <a:t>2/6/2013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BC7B8F-591B-4A32-A3B6-DDCF6FDAAD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2151218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F3D09A5-74D2-4CEE-8D1A-BB9325E6E689}" type="datetimeFigureOut">
              <a:rPr lang="en-US" smtClean="0"/>
              <a:t>2/6/2013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BC7B8F-591B-4A32-A3B6-DDCF6FDAAD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3143676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F3D09A5-74D2-4CEE-8D1A-BB9325E6E689}" type="datetimeFigureOut">
              <a:rPr lang="en-US" smtClean="0"/>
              <a:t>2/6/2013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BC7B8F-591B-4A32-A3B6-DDCF6FDAAD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6848741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47800"/>
            <a:ext cx="3008313" cy="4678363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373379193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F3D09A5-74D2-4CEE-8D1A-BB9325E6E689}" type="datetimeFigureOut">
              <a:rPr lang="en-US" smtClean="0"/>
              <a:t>2/6/2013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BC7B8F-591B-4A32-A3B6-DDCF6FDAAD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2807581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dgm" preserve="1">
  <p:cSld name="Title and Diagram or Organization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152400"/>
            <a:ext cx="8305800" cy="1600200"/>
          </a:xfrm>
        </p:spPr>
        <p:txBody>
          <a:bodyPr/>
          <a:lstStyle>
            <a:lvl1pPr>
              <a:defRPr>
                <a:latin typeface="Calibri" pitchFamily="34" charset="0"/>
                <a:cs typeface="Calibri" pitchFamily="34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martArt Placeholder 2"/>
          <p:cNvSpPr>
            <a:spLocks noGrp="1"/>
          </p:cNvSpPr>
          <p:nvPr>
            <p:ph type="dgm" idx="1"/>
          </p:nvPr>
        </p:nvSpPr>
        <p:spPr>
          <a:xfrm>
            <a:off x="533400" y="1905000"/>
            <a:ext cx="8234363" cy="3581400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SmartArt graphic</a:t>
            </a:r>
            <a:endParaRPr lang="en-US" noProof="0" smtClean="0"/>
          </a:p>
        </p:txBody>
      </p:sp>
      <p:sp>
        <p:nvSpPr>
          <p:cNvPr id="4" name="Rectangle 1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F3D09A5-74D2-4CEE-8D1A-BB9325E6E689}" type="datetimeFigureOut">
              <a:rPr lang="en-US" smtClean="0"/>
              <a:t>2/6/2013</a:t>
            </a:fld>
            <a:endParaRPr lang="en-US"/>
          </a:p>
        </p:txBody>
      </p:sp>
      <p:sp>
        <p:nvSpPr>
          <p:cNvPr id="5" name="Rectangle 1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1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BC7B8F-591B-4A32-A3B6-DDCF6FDAAD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594658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8ABDF7-1140-4DC3-ACFD-21FD5B91411F}" type="datetimeFigureOut">
              <a:rPr lang="en-US"/>
              <a:pPr>
                <a:defRPr/>
              </a:pPr>
              <a:t>2/6/2013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A1DBAB-31F0-4D1C-8647-FEFC1117B4D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8023904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1E8D84-2606-4E9B-8298-27A2F05EC835}" type="datetimeFigureOut">
              <a:rPr lang="en-US"/>
              <a:pPr>
                <a:defRPr/>
              </a:pPr>
              <a:t>2/6/2013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9D180E-9452-44C6-AFC5-9B6AF02BD6D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7790529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491CDA-477D-41D2-ACBC-23DA5F589318}" type="datetimeFigureOut">
              <a:rPr lang="en-US"/>
              <a:pPr>
                <a:defRPr/>
              </a:pPr>
              <a:t>2/6/2013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D28BEC-6283-4284-A38A-CD653D7BEF7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1260907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9DB882-74D5-4A96-9FBD-8938BDADBA69}" type="datetimeFigureOut">
              <a:rPr lang="en-US"/>
              <a:pPr>
                <a:defRPr/>
              </a:pPr>
              <a:t>2/6/2013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45F759-C363-4DE1-9EE5-2C7EAA1AB00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5902406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6631F6-DADA-49A4-AFD4-123C7272CFC7}" type="datetimeFigureOut">
              <a:rPr lang="en-US"/>
              <a:pPr>
                <a:defRPr/>
              </a:pPr>
              <a:t>2/6/2013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BBD9ED-B228-49AC-A61B-6601E8B7D75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693078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DD6CD9-5EDD-4EE6-B3A0-46E29AF65EEB}" type="datetimeFigureOut">
              <a:rPr lang="en-US"/>
              <a:pPr>
                <a:defRPr/>
              </a:pPr>
              <a:t>2/6/2013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8FB1D5-99FF-4935-A11E-7E4EDC0DE40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4253762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94191E-34DD-4960-B4E2-D33A74F1D9F4}" type="datetimeFigureOut">
              <a:rPr lang="en-US"/>
              <a:pPr>
                <a:defRPr/>
              </a:pPr>
              <a:t>2/6/2013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53A87D-6865-46C2-9C90-1D2A20A6B13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2579672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8BB7C7-8D9F-4EAC-BD99-8D648E1A96BB}" type="datetimeFigureOut">
              <a:rPr lang="en-US"/>
              <a:pPr>
                <a:defRPr/>
              </a:pPr>
              <a:t>2/6/2013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61FCA7-FAE5-4C46-BE0F-2BE5EC82903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790091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03B4FD-D1AB-4AAC-B955-37263DEF5E3D}" type="datetimeFigureOut">
              <a:rPr lang="en-US"/>
              <a:pPr>
                <a:defRPr/>
              </a:pPr>
              <a:t>2/6/2013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2F885F-C8A7-40A7-8657-913E58F4F33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7034697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094210-9B2B-4C66-AF3B-3B16936215A0}" type="datetimeFigureOut">
              <a:rPr lang="en-US"/>
              <a:pPr>
                <a:defRPr/>
              </a:pPr>
              <a:t>2/6/2013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AACD3B-531A-404D-8D0C-73FE27A2D82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6146561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AAA586-9C74-4A48-B862-AF84B555B0BF}" type="datetimeFigureOut">
              <a:rPr lang="en-US"/>
              <a:pPr>
                <a:defRPr/>
              </a:pPr>
              <a:t>2/6/2013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0DC620-97F6-4B48-A9C9-A8475E14C8A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2519950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>
                <a:latin typeface="Calibri" pitchFamily="34" charset="0"/>
                <a:cs typeface="Calibri" pitchFamily="34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lumMod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3D09A5-74D2-4CEE-8D1A-BB9325E6E689}" type="datetimeFigureOut">
              <a:rPr lang="en-US" smtClean="0"/>
              <a:t>2/6/2013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BC7B8F-591B-4A32-A3B6-DDCF6FDAAD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064910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Calibri" pitchFamily="34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3D09A5-74D2-4CEE-8D1A-BB9325E6E689}" type="datetimeFigureOut">
              <a:rPr lang="en-US" smtClean="0"/>
              <a:t>2/6/2013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BC7B8F-591B-4A32-A3B6-DDCF6FDAAD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11099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Calibri" pitchFamily="34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8746815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2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895725"/>
            <a:ext cx="7772400" cy="1362075"/>
          </a:xfrm>
        </p:spPr>
        <p:txBody>
          <a:bodyPr anchor="t"/>
          <a:lstStyle>
            <a:lvl1pPr algn="l">
              <a:defRPr sz="4000" b="1" cap="all">
                <a:latin typeface="Calibri" pitchFamily="34" charset="0"/>
                <a:cs typeface="Calibri" pitchFamily="34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395538"/>
            <a:ext cx="7772400" cy="1500187"/>
          </a:xfrm>
        </p:spPr>
        <p:txBody>
          <a:bodyPr anchor="b">
            <a:normAutofit/>
          </a:bodyPr>
          <a:lstStyle>
            <a:lvl1pPr marL="0" indent="0">
              <a:buNone/>
              <a:defRPr sz="2400">
                <a:solidFill>
                  <a:schemeClr val="tx1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F3D09A5-74D2-4CEE-8D1A-BB9325E6E689}" type="datetimeFigureOut">
              <a:rPr lang="en-US" smtClean="0"/>
              <a:t>2/6/2013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BC7B8F-591B-4A32-A3B6-DDCF6FDAAD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769227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4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895725"/>
            <a:ext cx="7772400" cy="1362075"/>
          </a:xfrm>
        </p:spPr>
        <p:txBody>
          <a:bodyPr anchor="t"/>
          <a:lstStyle>
            <a:lvl1pPr algn="l">
              <a:defRPr sz="4000" b="1" cap="all">
                <a:latin typeface="Calibri" pitchFamily="34" charset="0"/>
                <a:cs typeface="Calibri" pitchFamily="34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395538"/>
            <a:ext cx="7772400" cy="1500187"/>
          </a:xfrm>
        </p:spPr>
        <p:txBody>
          <a:bodyPr anchor="b">
            <a:normAutofit/>
          </a:bodyPr>
          <a:lstStyle>
            <a:lvl1pPr marL="0" indent="0">
              <a:buNone/>
              <a:defRPr sz="2400">
                <a:solidFill>
                  <a:schemeClr val="tx1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369374766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3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895725"/>
            <a:ext cx="7772400" cy="1362075"/>
          </a:xfrm>
        </p:spPr>
        <p:txBody>
          <a:bodyPr anchor="t"/>
          <a:lstStyle>
            <a:lvl1pPr algn="l">
              <a:defRPr sz="4000" b="1" cap="all">
                <a:latin typeface="Calibri" pitchFamily="34" charset="0"/>
                <a:cs typeface="Calibri" pitchFamily="34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395538"/>
            <a:ext cx="7772400" cy="1500187"/>
          </a:xfrm>
        </p:spPr>
        <p:txBody>
          <a:bodyPr anchor="b">
            <a:normAutofit/>
          </a:bodyPr>
          <a:lstStyle>
            <a:lvl1pPr marL="0" indent="0">
              <a:buNone/>
              <a:defRPr sz="2400">
                <a:solidFill>
                  <a:schemeClr val="tx1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64156427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Calibri" pitchFamily="34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3D09A5-74D2-4CEE-8D1A-BB9325E6E689}" type="datetimeFigureOut">
              <a:rPr lang="en-US" smtClean="0"/>
              <a:t>2/6/2013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BC7B8F-591B-4A32-A3B6-DDCF6FDAAD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940876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Calibri" pitchFamily="34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F3D09A5-74D2-4CEE-8D1A-BB9325E6E689}" type="datetimeFigureOut">
              <a:rPr lang="en-US" smtClean="0"/>
              <a:t>2/6/2013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BC7B8F-591B-4A32-A3B6-DDCF6FDAAD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895022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Calibri" pitchFamily="34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F3D09A5-74D2-4CEE-8D1A-BB9325E6E689}" type="datetimeFigureOut">
              <a:rPr lang="en-US" smtClean="0"/>
              <a:t>2/6/2013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BC7B8F-591B-4A32-A3B6-DDCF6FDAAD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002637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3D09A5-74D2-4CEE-8D1A-BB9325E6E689}" type="datetimeFigureOut">
              <a:rPr lang="en-US" smtClean="0"/>
              <a:t>2/6/2013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BC7B8F-591B-4A32-A3B6-DDCF6FDAAD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730083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47800"/>
            <a:ext cx="3008313" cy="4678363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27629690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Calibri" pitchFamily="34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F3D09A5-74D2-4CEE-8D1A-BB9325E6E689}" type="datetimeFigureOut">
              <a:rPr lang="en-US" smtClean="0"/>
              <a:t>2/6/2013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BC7B8F-591B-4A32-A3B6-DDCF6FDAAD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132093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dgm" preserve="1">
  <p:cSld name="Title and Diagram or Organization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152400"/>
            <a:ext cx="8305800" cy="1600200"/>
          </a:xfrm>
        </p:spPr>
        <p:txBody>
          <a:bodyPr/>
          <a:lstStyle>
            <a:lvl1pPr>
              <a:defRPr>
                <a:latin typeface="Calibri" pitchFamily="34" charset="0"/>
                <a:cs typeface="Calibri" pitchFamily="34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martArt Placeholder 2"/>
          <p:cNvSpPr>
            <a:spLocks noGrp="1"/>
          </p:cNvSpPr>
          <p:nvPr>
            <p:ph type="dgm" idx="1"/>
          </p:nvPr>
        </p:nvSpPr>
        <p:spPr>
          <a:xfrm>
            <a:off x="533400" y="1905000"/>
            <a:ext cx="8234363" cy="3581400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SmartArt graphic</a:t>
            </a:r>
            <a:endParaRPr lang="en-US" noProof="0" smtClean="0"/>
          </a:p>
        </p:txBody>
      </p:sp>
      <p:sp>
        <p:nvSpPr>
          <p:cNvPr id="4" name="Rectangle 1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F3D09A5-74D2-4CEE-8D1A-BB9325E6E689}" type="datetimeFigureOut">
              <a:rPr lang="en-US" smtClean="0"/>
              <a:t>2/6/2013</a:t>
            </a:fld>
            <a:endParaRPr lang="en-US"/>
          </a:p>
        </p:txBody>
      </p:sp>
      <p:sp>
        <p:nvSpPr>
          <p:cNvPr id="5" name="Rectangle 1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1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BC7B8F-591B-4A32-A3B6-DDCF6FDAAD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594658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>
                <a:latin typeface="Calibri" pitchFamily="34" charset="0"/>
                <a:cs typeface="Calibri" pitchFamily="34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lumMod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3D09A5-74D2-4CEE-8D1A-BB9325E6E689}" type="datetimeFigureOut">
              <a:rPr lang="en-US" smtClean="0"/>
              <a:t>2/6/2013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BC7B8F-591B-4A32-A3B6-DDCF6FDAAD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064910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Calibri" pitchFamily="34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3D09A5-74D2-4CEE-8D1A-BB9325E6E689}" type="datetimeFigureOut">
              <a:rPr lang="en-US" smtClean="0"/>
              <a:t>2/6/2013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BC7B8F-591B-4A32-A3B6-DDCF6FDAAD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11099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Calibri" pitchFamily="34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8746815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2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895725"/>
            <a:ext cx="7772400" cy="1362075"/>
          </a:xfrm>
        </p:spPr>
        <p:txBody>
          <a:bodyPr anchor="t"/>
          <a:lstStyle>
            <a:lvl1pPr algn="l">
              <a:defRPr sz="4000" b="1" cap="all">
                <a:latin typeface="Calibri" pitchFamily="34" charset="0"/>
                <a:cs typeface="Calibri" pitchFamily="34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395538"/>
            <a:ext cx="7772400" cy="1500187"/>
          </a:xfrm>
        </p:spPr>
        <p:txBody>
          <a:bodyPr anchor="b">
            <a:normAutofit/>
          </a:bodyPr>
          <a:lstStyle>
            <a:lvl1pPr marL="0" indent="0">
              <a:buNone/>
              <a:defRPr sz="2400">
                <a:solidFill>
                  <a:schemeClr val="tx1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F3D09A5-74D2-4CEE-8D1A-BB9325E6E689}" type="datetimeFigureOut">
              <a:rPr lang="en-US" smtClean="0"/>
              <a:t>2/6/2013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BC7B8F-591B-4A32-A3B6-DDCF6FDAAD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769227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4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895725"/>
            <a:ext cx="7772400" cy="1362075"/>
          </a:xfrm>
        </p:spPr>
        <p:txBody>
          <a:bodyPr anchor="t"/>
          <a:lstStyle>
            <a:lvl1pPr algn="l">
              <a:defRPr sz="4000" b="1" cap="all">
                <a:latin typeface="Calibri" pitchFamily="34" charset="0"/>
                <a:cs typeface="Calibri" pitchFamily="34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395538"/>
            <a:ext cx="7772400" cy="1500187"/>
          </a:xfrm>
        </p:spPr>
        <p:txBody>
          <a:bodyPr anchor="b">
            <a:normAutofit/>
          </a:bodyPr>
          <a:lstStyle>
            <a:lvl1pPr marL="0" indent="0">
              <a:buNone/>
              <a:defRPr sz="2400">
                <a:solidFill>
                  <a:schemeClr val="tx1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369374766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3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895725"/>
            <a:ext cx="7772400" cy="1362075"/>
          </a:xfrm>
        </p:spPr>
        <p:txBody>
          <a:bodyPr anchor="t"/>
          <a:lstStyle>
            <a:lvl1pPr algn="l">
              <a:defRPr sz="4000" b="1" cap="all">
                <a:latin typeface="Calibri" pitchFamily="34" charset="0"/>
                <a:cs typeface="Calibri" pitchFamily="34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395538"/>
            <a:ext cx="7772400" cy="1500187"/>
          </a:xfrm>
        </p:spPr>
        <p:txBody>
          <a:bodyPr anchor="b">
            <a:normAutofit/>
          </a:bodyPr>
          <a:lstStyle>
            <a:lvl1pPr marL="0" indent="0">
              <a:buNone/>
              <a:defRPr sz="2400">
                <a:solidFill>
                  <a:schemeClr val="tx1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64156427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Calibri" pitchFamily="34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3D09A5-74D2-4CEE-8D1A-BB9325E6E689}" type="datetimeFigureOut">
              <a:rPr lang="en-US" smtClean="0"/>
              <a:t>2/6/2013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BC7B8F-591B-4A32-A3B6-DDCF6FDAAD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940876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Calibri" pitchFamily="34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F3D09A5-74D2-4CEE-8D1A-BB9325E6E689}" type="datetimeFigureOut">
              <a:rPr lang="en-US" smtClean="0"/>
              <a:t>2/6/2013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BC7B8F-591B-4A32-A3B6-DDCF6FDAAD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895022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Calibri" pitchFamily="34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F3D09A5-74D2-4CEE-8D1A-BB9325E6E689}" type="datetimeFigureOut">
              <a:rPr lang="en-US" smtClean="0"/>
              <a:t>2/6/2013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BC7B8F-591B-4A32-A3B6-DDCF6FDAAD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002637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3D09A5-74D2-4CEE-8D1A-BB9325E6E689}" type="datetimeFigureOut">
              <a:rPr lang="en-US" smtClean="0"/>
              <a:t>2/6/2013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BC7B8F-591B-4A32-A3B6-DDCF6FDAAD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730083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47800"/>
            <a:ext cx="3008313" cy="4678363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27629690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Calibri" pitchFamily="34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F3D09A5-74D2-4CEE-8D1A-BB9325E6E689}" type="datetimeFigureOut">
              <a:rPr lang="en-US" smtClean="0"/>
              <a:t>2/6/2013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BC7B8F-591B-4A32-A3B6-DDCF6FDAAD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132093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dgm" preserve="1">
  <p:cSld name="Title and Diagram or Organization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152400"/>
            <a:ext cx="8305800" cy="1600200"/>
          </a:xfrm>
        </p:spPr>
        <p:txBody>
          <a:bodyPr/>
          <a:lstStyle>
            <a:lvl1pPr>
              <a:defRPr>
                <a:latin typeface="Calibri" pitchFamily="34" charset="0"/>
                <a:cs typeface="Calibri" pitchFamily="34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martArt Placeholder 2"/>
          <p:cNvSpPr>
            <a:spLocks noGrp="1"/>
          </p:cNvSpPr>
          <p:nvPr>
            <p:ph type="dgm" idx="1"/>
          </p:nvPr>
        </p:nvSpPr>
        <p:spPr>
          <a:xfrm>
            <a:off x="533400" y="1905000"/>
            <a:ext cx="8234363" cy="3581400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SmartArt graphic</a:t>
            </a:r>
            <a:endParaRPr lang="en-US" noProof="0" smtClean="0"/>
          </a:p>
        </p:txBody>
      </p:sp>
      <p:sp>
        <p:nvSpPr>
          <p:cNvPr id="4" name="Rectangle 1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F3D09A5-74D2-4CEE-8D1A-BB9325E6E689}" type="datetimeFigureOut">
              <a:rPr lang="en-US" smtClean="0"/>
              <a:t>2/6/2013</a:t>
            </a:fld>
            <a:endParaRPr lang="en-US"/>
          </a:p>
        </p:txBody>
      </p:sp>
      <p:sp>
        <p:nvSpPr>
          <p:cNvPr id="5" name="Rectangle 1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1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BC7B8F-591B-4A32-A3B6-DDCF6FDAAD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594658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lumMod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F3D09A5-74D2-4CEE-8D1A-BB9325E6E689}" type="datetimeFigureOut">
              <a:rPr lang="en-US" smtClean="0"/>
              <a:t>2/6/2013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BC7B8F-591B-4A32-A3B6-DDCF6FDAAD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168353"/>
      </p:ext>
    </p:extLst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F3D09A5-74D2-4CEE-8D1A-BB9325E6E689}" type="datetimeFigureOut">
              <a:rPr lang="en-US" smtClean="0"/>
              <a:t>2/6/2013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BC7B8F-591B-4A32-A3B6-DDCF6FDAAD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2223122"/>
      </p:ext>
    </p:extLst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5368879"/>
      </p:ext>
    </p:extLst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2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895725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395538"/>
            <a:ext cx="7772400" cy="1500187"/>
          </a:xfrm>
        </p:spPr>
        <p:txBody>
          <a:bodyPr anchor="b">
            <a:normAutofit/>
          </a:bodyPr>
          <a:lstStyle>
            <a:lvl1pPr marL="0" indent="0">
              <a:buNone/>
              <a:defRPr sz="2400">
                <a:solidFill>
                  <a:schemeClr val="tx1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F3D09A5-74D2-4CEE-8D1A-BB9325E6E689}" type="datetimeFigureOut">
              <a:rPr lang="en-US" smtClean="0"/>
              <a:t>2/6/2013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BC7B8F-591B-4A32-A3B6-DDCF6FDAAD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5946232"/>
      </p:ext>
    </p:extLst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4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895725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395538"/>
            <a:ext cx="7772400" cy="1500187"/>
          </a:xfrm>
        </p:spPr>
        <p:txBody>
          <a:bodyPr anchor="b">
            <a:normAutofit/>
          </a:bodyPr>
          <a:lstStyle>
            <a:lvl1pPr marL="0" indent="0">
              <a:buNone/>
              <a:defRPr sz="2400">
                <a:solidFill>
                  <a:schemeClr val="tx1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4251242047"/>
      </p:ext>
    </p:extLst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3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895725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395538"/>
            <a:ext cx="7772400" cy="1500187"/>
          </a:xfrm>
        </p:spPr>
        <p:txBody>
          <a:bodyPr anchor="b">
            <a:normAutofit/>
          </a:bodyPr>
          <a:lstStyle>
            <a:lvl1pPr marL="0" indent="0">
              <a:buNone/>
              <a:defRPr sz="2400">
                <a:solidFill>
                  <a:schemeClr val="tx1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515238080"/>
      </p:ext>
    </p:extLst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F3D09A5-74D2-4CEE-8D1A-BB9325E6E689}" type="datetimeFigureOut">
              <a:rPr lang="en-US" smtClean="0"/>
              <a:t>2/6/2013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BC7B8F-591B-4A32-A3B6-DDCF6FDAAD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0407701"/>
      </p:ext>
    </p:extLst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F3D09A5-74D2-4CEE-8D1A-BB9325E6E689}" type="datetimeFigureOut">
              <a:rPr lang="en-US" smtClean="0"/>
              <a:t>2/6/2013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BC7B8F-591B-4A32-A3B6-DDCF6FDAAD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2151218"/>
      </p:ext>
    </p:extLst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F3D09A5-74D2-4CEE-8D1A-BB9325E6E689}" type="datetimeFigureOut">
              <a:rPr lang="en-US" smtClean="0"/>
              <a:t>2/6/2013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BC7B8F-591B-4A32-A3B6-DDCF6FDAAD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3143676"/>
      </p:ext>
    </p:extLst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F3D09A5-74D2-4CEE-8D1A-BB9325E6E689}" type="datetimeFigureOut">
              <a:rPr lang="en-US" smtClean="0"/>
              <a:t>2/6/2013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BC7B8F-591B-4A32-A3B6-DDCF6FDAAD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6848741"/>
      </p:ext>
    </p:extLst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47800"/>
            <a:ext cx="3008313" cy="4678363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373379193"/>
      </p:ext>
    </p:extLst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F3D09A5-74D2-4CEE-8D1A-BB9325E6E689}" type="datetimeFigureOut">
              <a:rPr lang="en-US" smtClean="0"/>
              <a:t>2/6/2013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BC7B8F-591B-4A32-A3B6-DDCF6FDAAD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2807581"/>
      </p:ext>
    </p:extLst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dgm" preserve="1">
  <p:cSld name="Title and Diagram or Organization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152400"/>
            <a:ext cx="8305800" cy="1600200"/>
          </a:xfrm>
        </p:spPr>
        <p:txBody>
          <a:bodyPr/>
          <a:lstStyle>
            <a:lvl1pPr>
              <a:defRPr>
                <a:latin typeface="Calibri" pitchFamily="34" charset="0"/>
                <a:cs typeface="Calibri" pitchFamily="34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martArt Placeholder 2"/>
          <p:cNvSpPr>
            <a:spLocks noGrp="1"/>
          </p:cNvSpPr>
          <p:nvPr>
            <p:ph type="dgm" idx="1"/>
          </p:nvPr>
        </p:nvSpPr>
        <p:spPr>
          <a:xfrm>
            <a:off x="533400" y="1905000"/>
            <a:ext cx="8234363" cy="3581400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SmartArt graphic</a:t>
            </a:r>
            <a:endParaRPr lang="en-US" noProof="0" smtClean="0"/>
          </a:p>
        </p:txBody>
      </p:sp>
      <p:sp>
        <p:nvSpPr>
          <p:cNvPr id="4" name="Rectangle 1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F3D09A5-74D2-4CEE-8D1A-BB9325E6E689}" type="datetimeFigureOut">
              <a:rPr lang="en-US" smtClean="0"/>
              <a:t>2/6/2013</a:t>
            </a:fld>
            <a:endParaRPr lang="en-US"/>
          </a:p>
        </p:txBody>
      </p:sp>
      <p:sp>
        <p:nvSpPr>
          <p:cNvPr id="5" name="Rectangle 1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1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BC7B8F-591B-4A32-A3B6-DDCF6FDAAD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594658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8ABDF7-1140-4DC3-ACFD-21FD5B91411F}" type="datetimeFigureOut">
              <a:rPr lang="en-US"/>
              <a:pPr>
                <a:defRPr/>
              </a:pPr>
              <a:t>2/6/2013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A1DBAB-31F0-4D1C-8647-FEFC1117B4D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8023904"/>
      </p:ext>
    </p:extLst>
  </p:cSld>
  <p:clrMapOvr>
    <a:masterClrMapping/>
  </p:clrMapOvr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1E8D84-2606-4E9B-8298-27A2F05EC835}" type="datetimeFigureOut">
              <a:rPr lang="en-US"/>
              <a:pPr>
                <a:defRPr/>
              </a:pPr>
              <a:t>2/6/2013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9D180E-9452-44C6-AFC5-9B6AF02BD6D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7790529"/>
      </p:ext>
    </p:extLst>
  </p:cSld>
  <p:clrMapOvr>
    <a:masterClrMapping/>
  </p:clrMapOvr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491CDA-477D-41D2-ACBC-23DA5F589318}" type="datetimeFigureOut">
              <a:rPr lang="en-US"/>
              <a:pPr>
                <a:defRPr/>
              </a:pPr>
              <a:t>2/6/2013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D28BEC-6283-4284-A38A-CD653D7BEF7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1260907"/>
      </p:ext>
    </p:extLst>
  </p:cSld>
  <p:clrMapOvr>
    <a:masterClrMapping/>
  </p:clrMapOvr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9DB882-74D5-4A96-9FBD-8938BDADBA69}" type="datetimeFigureOut">
              <a:rPr lang="en-US"/>
              <a:pPr>
                <a:defRPr/>
              </a:pPr>
              <a:t>2/6/2013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45F759-C363-4DE1-9EE5-2C7EAA1AB00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5902406"/>
      </p:ext>
    </p:extLst>
  </p:cSld>
  <p:clrMapOvr>
    <a:masterClrMapping/>
  </p:clrMapOvr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6631F6-DADA-49A4-AFD4-123C7272CFC7}" type="datetimeFigureOut">
              <a:rPr lang="en-US"/>
              <a:pPr>
                <a:defRPr/>
              </a:pPr>
              <a:t>2/6/2013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BBD9ED-B228-49AC-A61B-6601E8B7D75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693078"/>
      </p:ext>
    </p:extLst>
  </p:cSld>
  <p:clrMapOvr>
    <a:masterClrMapping/>
  </p:clrMapOvr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DD6CD9-5EDD-4EE6-B3A0-46E29AF65EEB}" type="datetimeFigureOut">
              <a:rPr lang="en-US"/>
              <a:pPr>
                <a:defRPr/>
              </a:pPr>
              <a:t>2/6/2013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8FB1D5-99FF-4935-A11E-7E4EDC0DE40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4253762"/>
      </p:ext>
    </p:extLst>
  </p:cSld>
  <p:clrMapOvr>
    <a:masterClrMapping/>
  </p:clrMapOvr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94191E-34DD-4960-B4E2-D33A74F1D9F4}" type="datetimeFigureOut">
              <a:rPr lang="en-US"/>
              <a:pPr>
                <a:defRPr/>
              </a:pPr>
              <a:t>2/6/2013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53A87D-6865-46C2-9C90-1D2A20A6B13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2579672"/>
      </p:ext>
    </p:extLst>
  </p:cSld>
  <p:clrMapOvr>
    <a:masterClrMapping/>
  </p:clrMapOvr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8BB7C7-8D9F-4EAC-BD99-8D648E1A96BB}" type="datetimeFigureOut">
              <a:rPr lang="en-US"/>
              <a:pPr>
                <a:defRPr/>
              </a:pPr>
              <a:t>2/6/2013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61FCA7-FAE5-4C46-BE0F-2BE5EC82903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790091"/>
      </p:ext>
    </p:extLst>
  </p:cSld>
  <p:clrMapOvr>
    <a:masterClrMapping/>
  </p:clrMapOvr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03B4FD-D1AB-4AAC-B955-37263DEF5E3D}" type="datetimeFigureOut">
              <a:rPr lang="en-US"/>
              <a:pPr>
                <a:defRPr/>
              </a:pPr>
              <a:t>2/6/2013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2F885F-C8A7-40A7-8657-913E58F4F33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7034697"/>
      </p:ext>
    </p:extLst>
  </p:cSld>
  <p:clrMapOvr>
    <a:masterClrMapping/>
  </p:clrMapOvr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094210-9B2B-4C66-AF3B-3B16936215A0}" type="datetimeFigureOut">
              <a:rPr lang="en-US"/>
              <a:pPr>
                <a:defRPr/>
              </a:pPr>
              <a:t>2/6/2013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AACD3B-531A-404D-8D0C-73FE27A2D82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6146561"/>
      </p:ext>
    </p:extLst>
  </p:cSld>
  <p:clrMapOvr>
    <a:masterClrMapping/>
  </p:clrMapOvr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AAA586-9C74-4A48-B862-AF84B555B0BF}" type="datetimeFigureOut">
              <a:rPr lang="en-US"/>
              <a:pPr>
                <a:defRPr/>
              </a:pPr>
              <a:t>2/6/2013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0DC620-97F6-4B48-A9C9-A8475E14C8A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25199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slideLayout" Target="../slideLayouts/slideLayout25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6" Type="http://schemas.openxmlformats.org/officeDocument/2006/relationships/image" Target="../media/image1.jpg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5" Type="http://schemas.openxmlformats.org/officeDocument/2006/relationships/theme" Target="../theme/theme2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slideLayout" Target="../slideLayouts/slideLayout26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4.xml"/><Relationship Id="rId13" Type="http://schemas.openxmlformats.org/officeDocument/2006/relationships/slideLayout" Target="../slideLayouts/slideLayout39.xml"/><Relationship Id="rId3" Type="http://schemas.openxmlformats.org/officeDocument/2006/relationships/slideLayout" Target="../slideLayouts/slideLayout29.xml"/><Relationship Id="rId7" Type="http://schemas.openxmlformats.org/officeDocument/2006/relationships/slideLayout" Target="../slideLayouts/slideLayout33.xml"/><Relationship Id="rId12" Type="http://schemas.openxmlformats.org/officeDocument/2006/relationships/slideLayout" Target="../slideLayouts/slideLayout38.xml"/><Relationship Id="rId2" Type="http://schemas.openxmlformats.org/officeDocument/2006/relationships/slideLayout" Target="../slideLayouts/slideLayout28.xml"/><Relationship Id="rId1" Type="http://schemas.openxmlformats.org/officeDocument/2006/relationships/slideLayout" Target="../slideLayouts/slideLayout27.xml"/><Relationship Id="rId6" Type="http://schemas.openxmlformats.org/officeDocument/2006/relationships/slideLayout" Target="../slideLayouts/slideLayout32.xml"/><Relationship Id="rId11" Type="http://schemas.openxmlformats.org/officeDocument/2006/relationships/slideLayout" Target="../slideLayouts/slideLayout37.xml"/><Relationship Id="rId5" Type="http://schemas.openxmlformats.org/officeDocument/2006/relationships/slideLayout" Target="../slideLayouts/slideLayout31.xml"/><Relationship Id="rId15" Type="http://schemas.openxmlformats.org/officeDocument/2006/relationships/image" Target="../media/image1.jpg"/><Relationship Id="rId10" Type="http://schemas.openxmlformats.org/officeDocument/2006/relationships/slideLayout" Target="../slideLayouts/slideLayout36.xml"/><Relationship Id="rId4" Type="http://schemas.openxmlformats.org/officeDocument/2006/relationships/slideLayout" Target="../slideLayouts/slideLayout30.xml"/><Relationship Id="rId9" Type="http://schemas.openxmlformats.org/officeDocument/2006/relationships/slideLayout" Target="../slideLayouts/slideLayout35.xml"/><Relationship Id="rId14" Type="http://schemas.openxmlformats.org/officeDocument/2006/relationships/theme" Target="../theme/theme3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7.xml"/><Relationship Id="rId13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2.xml"/><Relationship Id="rId7" Type="http://schemas.openxmlformats.org/officeDocument/2006/relationships/slideLayout" Target="../slideLayouts/slideLayout46.xml"/><Relationship Id="rId12" Type="http://schemas.openxmlformats.org/officeDocument/2006/relationships/slideLayout" Target="../slideLayouts/slideLayout51.xml"/><Relationship Id="rId2" Type="http://schemas.openxmlformats.org/officeDocument/2006/relationships/slideLayout" Target="../slideLayouts/slideLayout41.xml"/><Relationship Id="rId1" Type="http://schemas.openxmlformats.org/officeDocument/2006/relationships/slideLayout" Target="../slideLayouts/slideLayout40.xml"/><Relationship Id="rId6" Type="http://schemas.openxmlformats.org/officeDocument/2006/relationships/slideLayout" Target="../slideLayouts/slideLayout45.xml"/><Relationship Id="rId11" Type="http://schemas.openxmlformats.org/officeDocument/2006/relationships/slideLayout" Target="../slideLayouts/slideLayout50.xml"/><Relationship Id="rId5" Type="http://schemas.openxmlformats.org/officeDocument/2006/relationships/slideLayout" Target="../slideLayouts/slideLayout44.xml"/><Relationship Id="rId15" Type="http://schemas.openxmlformats.org/officeDocument/2006/relationships/image" Target="../media/image1.jpg"/><Relationship Id="rId10" Type="http://schemas.openxmlformats.org/officeDocument/2006/relationships/slideLayout" Target="../slideLayouts/slideLayout49.xml"/><Relationship Id="rId4" Type="http://schemas.openxmlformats.org/officeDocument/2006/relationships/slideLayout" Target="../slideLayouts/slideLayout43.xml"/><Relationship Id="rId9" Type="http://schemas.openxmlformats.org/officeDocument/2006/relationships/slideLayout" Target="../slideLayouts/slideLayout48.xml"/><Relationship Id="rId14" Type="http://schemas.openxmlformats.org/officeDocument/2006/relationships/theme" Target="../theme/theme4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0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55.xml"/><Relationship Id="rId7" Type="http://schemas.openxmlformats.org/officeDocument/2006/relationships/slideLayout" Target="../slideLayouts/slideLayout59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54.xml"/><Relationship Id="rId1" Type="http://schemas.openxmlformats.org/officeDocument/2006/relationships/slideLayout" Target="../slideLayouts/slideLayout53.xml"/><Relationship Id="rId6" Type="http://schemas.openxmlformats.org/officeDocument/2006/relationships/slideLayout" Target="../slideLayouts/slideLayout58.xml"/><Relationship Id="rId11" Type="http://schemas.openxmlformats.org/officeDocument/2006/relationships/slideLayout" Target="../slideLayouts/slideLayout63.xml"/><Relationship Id="rId5" Type="http://schemas.openxmlformats.org/officeDocument/2006/relationships/slideLayout" Target="../slideLayouts/slideLayout57.xml"/><Relationship Id="rId10" Type="http://schemas.openxmlformats.org/officeDocument/2006/relationships/slideLayout" Target="../slideLayouts/slideLayout62.xml"/><Relationship Id="rId4" Type="http://schemas.openxmlformats.org/officeDocument/2006/relationships/slideLayout" Target="../slideLayouts/slideLayout56.xml"/><Relationship Id="rId9" Type="http://schemas.openxmlformats.org/officeDocument/2006/relationships/slideLayout" Target="../slideLayouts/slideLayout61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1.xml"/><Relationship Id="rId13" Type="http://schemas.openxmlformats.org/officeDocument/2006/relationships/slideLayout" Target="../slideLayouts/slideLayout76.xml"/><Relationship Id="rId3" Type="http://schemas.openxmlformats.org/officeDocument/2006/relationships/slideLayout" Target="../slideLayouts/slideLayout66.xml"/><Relationship Id="rId7" Type="http://schemas.openxmlformats.org/officeDocument/2006/relationships/slideLayout" Target="../slideLayouts/slideLayout70.xml"/><Relationship Id="rId12" Type="http://schemas.openxmlformats.org/officeDocument/2006/relationships/slideLayout" Target="../slideLayouts/slideLayout75.xml"/><Relationship Id="rId2" Type="http://schemas.openxmlformats.org/officeDocument/2006/relationships/slideLayout" Target="../slideLayouts/slideLayout65.xml"/><Relationship Id="rId1" Type="http://schemas.openxmlformats.org/officeDocument/2006/relationships/slideLayout" Target="../slideLayouts/slideLayout64.xml"/><Relationship Id="rId6" Type="http://schemas.openxmlformats.org/officeDocument/2006/relationships/slideLayout" Target="../slideLayouts/slideLayout69.xml"/><Relationship Id="rId11" Type="http://schemas.openxmlformats.org/officeDocument/2006/relationships/slideLayout" Target="../slideLayouts/slideLayout74.xml"/><Relationship Id="rId5" Type="http://schemas.openxmlformats.org/officeDocument/2006/relationships/slideLayout" Target="../slideLayouts/slideLayout68.xml"/><Relationship Id="rId15" Type="http://schemas.openxmlformats.org/officeDocument/2006/relationships/image" Target="../media/image1.jpg"/><Relationship Id="rId10" Type="http://schemas.openxmlformats.org/officeDocument/2006/relationships/slideLayout" Target="../slideLayouts/slideLayout73.xml"/><Relationship Id="rId4" Type="http://schemas.openxmlformats.org/officeDocument/2006/relationships/slideLayout" Target="../slideLayouts/slideLayout67.xml"/><Relationship Id="rId9" Type="http://schemas.openxmlformats.org/officeDocument/2006/relationships/slideLayout" Target="../slideLayouts/slideLayout72.xml"/><Relationship Id="rId14" Type="http://schemas.openxmlformats.org/officeDocument/2006/relationships/theme" Target="../theme/theme6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4.xml"/><Relationship Id="rId13" Type="http://schemas.openxmlformats.org/officeDocument/2006/relationships/slideLayout" Target="../slideLayouts/slideLayout89.xml"/><Relationship Id="rId3" Type="http://schemas.openxmlformats.org/officeDocument/2006/relationships/slideLayout" Target="../slideLayouts/slideLayout79.xml"/><Relationship Id="rId7" Type="http://schemas.openxmlformats.org/officeDocument/2006/relationships/slideLayout" Target="../slideLayouts/slideLayout83.xml"/><Relationship Id="rId12" Type="http://schemas.openxmlformats.org/officeDocument/2006/relationships/slideLayout" Target="../slideLayouts/slideLayout88.xml"/><Relationship Id="rId2" Type="http://schemas.openxmlformats.org/officeDocument/2006/relationships/slideLayout" Target="../slideLayouts/slideLayout78.xml"/><Relationship Id="rId1" Type="http://schemas.openxmlformats.org/officeDocument/2006/relationships/slideLayout" Target="../slideLayouts/slideLayout77.xml"/><Relationship Id="rId6" Type="http://schemas.openxmlformats.org/officeDocument/2006/relationships/slideLayout" Target="../slideLayouts/slideLayout82.xml"/><Relationship Id="rId11" Type="http://schemas.openxmlformats.org/officeDocument/2006/relationships/slideLayout" Target="../slideLayouts/slideLayout87.xml"/><Relationship Id="rId5" Type="http://schemas.openxmlformats.org/officeDocument/2006/relationships/slideLayout" Target="../slideLayouts/slideLayout81.xml"/><Relationship Id="rId15" Type="http://schemas.openxmlformats.org/officeDocument/2006/relationships/image" Target="../media/image1.jpg"/><Relationship Id="rId10" Type="http://schemas.openxmlformats.org/officeDocument/2006/relationships/slideLayout" Target="../slideLayouts/slideLayout86.xml"/><Relationship Id="rId4" Type="http://schemas.openxmlformats.org/officeDocument/2006/relationships/slideLayout" Target="../slideLayouts/slideLayout80.xml"/><Relationship Id="rId9" Type="http://schemas.openxmlformats.org/officeDocument/2006/relationships/slideLayout" Target="../slideLayouts/slideLayout85.xml"/><Relationship Id="rId14" Type="http://schemas.openxmlformats.org/officeDocument/2006/relationships/theme" Target="../theme/theme7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7.xml"/><Relationship Id="rId13" Type="http://schemas.openxmlformats.org/officeDocument/2006/relationships/slideLayout" Target="../slideLayouts/slideLayout102.xml"/><Relationship Id="rId3" Type="http://schemas.openxmlformats.org/officeDocument/2006/relationships/slideLayout" Target="../slideLayouts/slideLayout92.xml"/><Relationship Id="rId7" Type="http://schemas.openxmlformats.org/officeDocument/2006/relationships/slideLayout" Target="../slideLayouts/slideLayout96.xml"/><Relationship Id="rId12" Type="http://schemas.openxmlformats.org/officeDocument/2006/relationships/slideLayout" Target="../slideLayouts/slideLayout101.xml"/><Relationship Id="rId2" Type="http://schemas.openxmlformats.org/officeDocument/2006/relationships/slideLayout" Target="../slideLayouts/slideLayout91.xml"/><Relationship Id="rId1" Type="http://schemas.openxmlformats.org/officeDocument/2006/relationships/slideLayout" Target="../slideLayouts/slideLayout90.xml"/><Relationship Id="rId6" Type="http://schemas.openxmlformats.org/officeDocument/2006/relationships/slideLayout" Target="../slideLayouts/slideLayout95.xml"/><Relationship Id="rId11" Type="http://schemas.openxmlformats.org/officeDocument/2006/relationships/slideLayout" Target="../slideLayouts/slideLayout100.xml"/><Relationship Id="rId5" Type="http://schemas.openxmlformats.org/officeDocument/2006/relationships/slideLayout" Target="../slideLayouts/slideLayout94.xml"/><Relationship Id="rId15" Type="http://schemas.openxmlformats.org/officeDocument/2006/relationships/image" Target="../media/image1.jpg"/><Relationship Id="rId10" Type="http://schemas.openxmlformats.org/officeDocument/2006/relationships/slideLayout" Target="../slideLayouts/slideLayout99.xml"/><Relationship Id="rId4" Type="http://schemas.openxmlformats.org/officeDocument/2006/relationships/slideLayout" Target="../slideLayouts/slideLayout93.xml"/><Relationship Id="rId9" Type="http://schemas.openxmlformats.org/officeDocument/2006/relationships/slideLayout" Target="../slideLayouts/slideLayout98.xml"/><Relationship Id="rId14" Type="http://schemas.openxmlformats.org/officeDocument/2006/relationships/theme" Target="../theme/theme8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0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105.xml"/><Relationship Id="rId7" Type="http://schemas.openxmlformats.org/officeDocument/2006/relationships/slideLayout" Target="../slideLayouts/slideLayout109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104.xml"/><Relationship Id="rId1" Type="http://schemas.openxmlformats.org/officeDocument/2006/relationships/slideLayout" Target="../slideLayouts/slideLayout103.xml"/><Relationship Id="rId6" Type="http://schemas.openxmlformats.org/officeDocument/2006/relationships/slideLayout" Target="../slideLayouts/slideLayout108.xml"/><Relationship Id="rId11" Type="http://schemas.openxmlformats.org/officeDocument/2006/relationships/slideLayout" Target="../slideLayouts/slideLayout113.xml"/><Relationship Id="rId5" Type="http://schemas.openxmlformats.org/officeDocument/2006/relationships/slideLayout" Target="../slideLayouts/slideLayout107.xml"/><Relationship Id="rId10" Type="http://schemas.openxmlformats.org/officeDocument/2006/relationships/slideLayout" Target="../slideLayouts/slideLayout112.xml"/><Relationship Id="rId4" Type="http://schemas.openxmlformats.org/officeDocument/2006/relationships/slideLayout" Target="../slideLayouts/slideLayout106.xml"/><Relationship Id="rId9" Type="http://schemas.openxmlformats.org/officeDocument/2006/relationships/slideLayout" Target="../slideLayouts/slideLayout11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4B74BEF2-4D79-4024-A2D8-E0B6E208BFEA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  <p:sldLayoutId id="2147483672" r:id="rId12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en-US" dirty="0" smtClean="0"/>
          </a:p>
        </p:txBody>
      </p:sp>
      <p:sp>
        <p:nvSpPr>
          <p:cNvPr id="3075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fld id="{4B74BEF2-4D79-4024-A2D8-E0B6E208BFE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  <p:sldLayoutId id="2147483685" r:id="rId12"/>
    <p:sldLayoutId id="2147483686" r:id="rId13"/>
    <p:sldLayoutId id="2147483687" r:id="rId14"/>
  </p:sldLayoutIdLst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Calibri" pitchFamily="34" charset="0"/>
          <a:ea typeface="+mj-ea"/>
          <a:cs typeface="Calibri" pitchFamily="34" charset="0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HelveticaNeueLT Std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HelveticaNeueLT Std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HelveticaNeueLT Std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HelveticaNeueLT Std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HelveticaNeueLT Std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HelveticaNeueLT Std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HelveticaNeueLT Std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HelveticaNeueLT Std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rgbClr val="005057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Courier New" pitchFamily="49" charset="0"/>
        <a:buChar char="o"/>
        <a:defRPr sz="2800" kern="1200">
          <a:solidFill>
            <a:srgbClr val="005057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rgbClr val="005057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rgbClr val="005057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rgbClr val="005057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en-US" dirty="0" smtClean="0"/>
          </a:p>
        </p:txBody>
      </p:sp>
      <p:sp>
        <p:nvSpPr>
          <p:cNvPr id="3075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fld id="{CF3D09A5-74D2-4CEE-8D1A-BB9325E6E689}" type="datetimeFigureOut">
              <a:rPr lang="en-US" smtClean="0"/>
              <a:t>2/6/2013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fld id="{A7BC7B8F-591B-4A32-A3B6-DDCF6FDAADBB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  <p:sldLayoutId id="2147483690" r:id="rId2"/>
    <p:sldLayoutId id="2147483691" r:id="rId3"/>
    <p:sldLayoutId id="2147483692" r:id="rId4"/>
    <p:sldLayoutId id="2147483693" r:id="rId5"/>
    <p:sldLayoutId id="2147483694" r:id="rId6"/>
    <p:sldLayoutId id="2147483695" r:id="rId7"/>
    <p:sldLayoutId id="2147483696" r:id="rId8"/>
    <p:sldLayoutId id="2147483697" r:id="rId9"/>
    <p:sldLayoutId id="2147483698" r:id="rId10"/>
    <p:sldLayoutId id="2147483699" r:id="rId11"/>
    <p:sldLayoutId id="2147483700" r:id="rId12"/>
    <p:sldLayoutId id="2147483701" r:id="rId13"/>
  </p:sldLayoutIdLst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Calibri" pitchFamily="34" charset="0"/>
          <a:ea typeface="+mj-ea"/>
          <a:cs typeface="Calibri" pitchFamily="34" charset="0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HelveticaNeueLT Std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HelveticaNeueLT Std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HelveticaNeueLT Std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HelveticaNeueLT Std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HelveticaNeueLT Std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HelveticaNeueLT Std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HelveticaNeueLT Std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HelveticaNeueLT Std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rgbClr val="005057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Courier New" pitchFamily="49" charset="0"/>
        <a:buChar char="o"/>
        <a:defRPr sz="2800" kern="1200">
          <a:solidFill>
            <a:srgbClr val="005057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rgbClr val="005057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rgbClr val="005057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rgbClr val="005057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en-US" dirty="0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fld id="{CF3D09A5-74D2-4CEE-8D1A-BB9325E6E689}" type="datetimeFigureOut">
              <a:rPr lang="en-US" smtClean="0"/>
              <a:t>2/6/2013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dirty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fld id="{A7BC7B8F-591B-4A32-A3B6-DDCF6FDAADBB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6" r:id="rId4"/>
    <p:sldLayoutId id="2147483707" r:id="rId5"/>
    <p:sldLayoutId id="2147483708" r:id="rId6"/>
    <p:sldLayoutId id="2147483709" r:id="rId7"/>
    <p:sldLayoutId id="2147483710" r:id="rId8"/>
    <p:sldLayoutId id="2147483711" r:id="rId9"/>
    <p:sldLayoutId id="2147483712" r:id="rId10"/>
    <p:sldLayoutId id="2147483713" r:id="rId11"/>
    <p:sldLayoutId id="2147483714" r:id="rId12"/>
    <p:sldLayoutId id="2147483715" r:id="rId13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Franklin Gothic Dem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Franklin Gothic Dem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Franklin Gothic Dem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Franklin Gothic Dem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Franklin Gothic Dem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Franklin Gothic Dem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Franklin Gothic Dem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Franklin Gothic Dem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rgbClr val="005057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Courier New" pitchFamily="49" charset="0"/>
        <a:buChar char="o"/>
        <a:defRPr sz="2800" kern="1200">
          <a:solidFill>
            <a:srgbClr val="005057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rgbClr val="005057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rgbClr val="005057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rgbClr val="005057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en-US" smtClean="0"/>
          </a:p>
        </p:txBody>
      </p:sp>
      <p:sp>
        <p:nvSpPr>
          <p:cNvPr id="2051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D7BBDF3-AD83-42D1-A2B4-16C7D59588FD}" type="datetimeFigureOut">
              <a:rPr lang="en-US"/>
              <a:pPr>
                <a:defRPr/>
              </a:pPr>
              <a:t>2/6/2013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0722228-8467-42C0-ADA1-522605E4C2F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7" r:id="rId1"/>
    <p:sldLayoutId id="2147483718" r:id="rId2"/>
    <p:sldLayoutId id="2147483719" r:id="rId3"/>
    <p:sldLayoutId id="2147483720" r:id="rId4"/>
    <p:sldLayoutId id="2147483721" r:id="rId5"/>
    <p:sldLayoutId id="2147483722" r:id="rId6"/>
    <p:sldLayoutId id="2147483723" r:id="rId7"/>
    <p:sldLayoutId id="2147483724" r:id="rId8"/>
    <p:sldLayoutId id="2147483725" r:id="rId9"/>
    <p:sldLayoutId id="2147483726" r:id="rId10"/>
    <p:sldLayoutId id="2147483727" r:id="rId11"/>
  </p:sldLayoutIdLst>
  <p:txStyles>
    <p:titleStyle>
      <a:lvl1pPr algn="ctr" defTabSz="457200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457200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defTabSz="457200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defTabSz="457200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defTabSz="457200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defTabSz="457200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defTabSz="457200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defTabSz="457200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defTabSz="457200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en-US" dirty="0" smtClean="0"/>
          </a:p>
        </p:txBody>
      </p:sp>
      <p:sp>
        <p:nvSpPr>
          <p:cNvPr id="3075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fld id="{CF3D09A5-74D2-4CEE-8D1A-BB9325E6E689}" type="datetimeFigureOut">
              <a:rPr lang="en-US" smtClean="0"/>
              <a:t>2/6/2013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fld id="{A7BC7B8F-591B-4A32-A3B6-DDCF6FDAADBB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9" r:id="rId1"/>
    <p:sldLayoutId id="2147483730" r:id="rId2"/>
    <p:sldLayoutId id="2147483731" r:id="rId3"/>
    <p:sldLayoutId id="2147483732" r:id="rId4"/>
    <p:sldLayoutId id="2147483733" r:id="rId5"/>
    <p:sldLayoutId id="2147483734" r:id="rId6"/>
    <p:sldLayoutId id="2147483735" r:id="rId7"/>
    <p:sldLayoutId id="2147483736" r:id="rId8"/>
    <p:sldLayoutId id="2147483737" r:id="rId9"/>
    <p:sldLayoutId id="2147483738" r:id="rId10"/>
    <p:sldLayoutId id="2147483739" r:id="rId11"/>
    <p:sldLayoutId id="2147483740" r:id="rId12"/>
    <p:sldLayoutId id="2147483741" r:id="rId13"/>
  </p:sldLayoutIdLst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Calibri" pitchFamily="34" charset="0"/>
          <a:ea typeface="+mj-ea"/>
          <a:cs typeface="Calibri" pitchFamily="34" charset="0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HelveticaNeueLT Std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HelveticaNeueLT Std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HelveticaNeueLT Std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HelveticaNeueLT Std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HelveticaNeueLT Std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HelveticaNeueLT Std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HelveticaNeueLT Std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HelveticaNeueLT Std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rgbClr val="005057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Courier New" pitchFamily="49" charset="0"/>
        <a:buChar char="o"/>
        <a:defRPr sz="2800" kern="1200">
          <a:solidFill>
            <a:srgbClr val="005057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rgbClr val="005057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rgbClr val="005057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rgbClr val="005057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en-US" dirty="0" smtClean="0"/>
          </a:p>
        </p:txBody>
      </p:sp>
      <p:sp>
        <p:nvSpPr>
          <p:cNvPr id="3075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fld id="{CF3D09A5-74D2-4CEE-8D1A-BB9325E6E689}" type="datetimeFigureOut">
              <a:rPr lang="en-US" smtClean="0"/>
              <a:t>2/6/2013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fld id="{A7BC7B8F-591B-4A32-A3B6-DDCF6FDAADBB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3" r:id="rId1"/>
    <p:sldLayoutId id="2147483744" r:id="rId2"/>
    <p:sldLayoutId id="2147483745" r:id="rId3"/>
    <p:sldLayoutId id="2147483746" r:id="rId4"/>
    <p:sldLayoutId id="2147483747" r:id="rId5"/>
    <p:sldLayoutId id="2147483748" r:id="rId6"/>
    <p:sldLayoutId id="2147483749" r:id="rId7"/>
    <p:sldLayoutId id="2147483750" r:id="rId8"/>
    <p:sldLayoutId id="2147483751" r:id="rId9"/>
    <p:sldLayoutId id="2147483752" r:id="rId10"/>
    <p:sldLayoutId id="2147483753" r:id="rId11"/>
    <p:sldLayoutId id="2147483754" r:id="rId12"/>
    <p:sldLayoutId id="2147483755" r:id="rId13"/>
  </p:sldLayoutIdLst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Calibri" pitchFamily="34" charset="0"/>
          <a:ea typeface="+mj-ea"/>
          <a:cs typeface="Calibri" pitchFamily="34" charset="0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HelveticaNeueLT Std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HelveticaNeueLT Std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HelveticaNeueLT Std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HelveticaNeueLT Std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HelveticaNeueLT Std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HelveticaNeueLT Std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HelveticaNeueLT Std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HelveticaNeueLT Std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rgbClr val="005057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Courier New" pitchFamily="49" charset="0"/>
        <a:buChar char="o"/>
        <a:defRPr sz="2800" kern="1200">
          <a:solidFill>
            <a:srgbClr val="005057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rgbClr val="005057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rgbClr val="005057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rgbClr val="005057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en-US" dirty="0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fld id="{CF3D09A5-74D2-4CEE-8D1A-BB9325E6E689}" type="datetimeFigureOut">
              <a:rPr lang="en-US" smtClean="0"/>
              <a:t>2/6/2013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dirty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fld id="{A7BC7B8F-591B-4A32-A3B6-DDCF6FDAADBB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  <p:sldLayoutId id="2147483768" r:id="rId12"/>
    <p:sldLayoutId id="2147483769" r:id="rId13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Franklin Gothic Dem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Franklin Gothic Dem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Franklin Gothic Dem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Franklin Gothic Dem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Franklin Gothic Dem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Franklin Gothic Dem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Franklin Gothic Dem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Franklin Gothic Dem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rgbClr val="005057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Courier New" pitchFamily="49" charset="0"/>
        <a:buChar char="o"/>
        <a:defRPr sz="2800" kern="1200">
          <a:solidFill>
            <a:srgbClr val="005057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rgbClr val="005057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rgbClr val="005057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rgbClr val="005057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en-US" smtClean="0"/>
          </a:p>
        </p:txBody>
      </p:sp>
      <p:sp>
        <p:nvSpPr>
          <p:cNvPr id="2051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D7BBDF3-AD83-42D1-A2B4-16C7D59588FD}" type="datetimeFigureOut">
              <a:rPr lang="en-US"/>
              <a:pPr>
                <a:defRPr/>
              </a:pPr>
              <a:t>2/6/2013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0722228-8467-42C0-ADA1-522605E4C2F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71" r:id="rId1"/>
    <p:sldLayoutId id="2147483772" r:id="rId2"/>
    <p:sldLayoutId id="2147483773" r:id="rId3"/>
    <p:sldLayoutId id="2147483774" r:id="rId4"/>
    <p:sldLayoutId id="2147483775" r:id="rId5"/>
    <p:sldLayoutId id="2147483776" r:id="rId6"/>
    <p:sldLayoutId id="2147483777" r:id="rId7"/>
    <p:sldLayoutId id="2147483778" r:id="rId8"/>
    <p:sldLayoutId id="2147483779" r:id="rId9"/>
    <p:sldLayoutId id="2147483780" r:id="rId10"/>
    <p:sldLayoutId id="2147483781" r:id="rId11"/>
  </p:sldLayoutIdLst>
  <p:txStyles>
    <p:titleStyle>
      <a:lvl1pPr algn="ctr" defTabSz="457200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457200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defTabSz="457200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defTabSz="457200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defTabSz="457200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defTabSz="457200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defTabSz="457200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defTabSz="457200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defTabSz="457200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control" Target="../activeX/activeX1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4.wmf"/><Relationship Id="rId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4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image" Target="../media/image8.gif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gif"/><Relationship Id="rId5" Type="http://schemas.openxmlformats.org/officeDocument/2006/relationships/hyperlink" Target="http://www.epa.gov/watersense/product_search.html" TargetMode="External"/><Relationship Id="rId4" Type="http://schemas.openxmlformats.org/officeDocument/2006/relationships/image" Target="../media/image9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57200"/>
            <a:ext cx="7988300" cy="1039813"/>
          </a:xfrm>
          <a:noFill/>
          <a:ln/>
        </p:spPr>
        <p:txBody>
          <a:bodyPr/>
          <a:lstStyle/>
          <a:p>
            <a:r>
              <a:rPr lang="en-US" sz="4800" i="1" dirty="0">
                <a:latin typeface="Century Schoolbook" pitchFamily="18" charset="0"/>
              </a:rPr>
              <a:t>Environmental “Top 10”</a:t>
            </a:r>
          </a:p>
        </p:txBody>
      </p:sp>
      <p:sp>
        <p:nvSpPr>
          <p:cNvPr id="31747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2819400"/>
            <a:ext cx="8234363" cy="2386013"/>
          </a:xfrm>
        </p:spPr>
        <p:txBody>
          <a:bodyPr/>
          <a:lstStyle/>
          <a:p>
            <a:pPr algn="ctr">
              <a:lnSpc>
                <a:spcPct val="90000"/>
              </a:lnSpc>
              <a:buFont typeface="Times" pitchFamily="18" charset="0"/>
              <a:buNone/>
            </a:pPr>
            <a:r>
              <a:rPr lang="en-US" sz="3600" b="0" dirty="0">
                <a:latin typeface="Century Schoolbook" pitchFamily="18" charset="0"/>
              </a:rPr>
              <a:t>(a.k.a. how to be environmentally friendly at </a:t>
            </a:r>
            <a:r>
              <a:rPr lang="en-US" sz="3600" b="0" dirty="0" smtClean="0">
                <a:latin typeface="Century Schoolbook" pitchFamily="18" charset="0"/>
              </a:rPr>
              <a:t>[insert lab name])</a:t>
            </a:r>
            <a:endParaRPr lang="en-US" sz="3600" b="0" dirty="0">
              <a:latin typeface="Century Schoolbook" pitchFamily="18" charset="0"/>
            </a:endParaRPr>
          </a:p>
          <a:p>
            <a:pPr algn="ctr">
              <a:lnSpc>
                <a:spcPct val="90000"/>
              </a:lnSpc>
              <a:buFont typeface="Times" pitchFamily="18" charset="0"/>
              <a:buNone/>
            </a:pPr>
            <a:endParaRPr lang="en-US" sz="3600" b="0" dirty="0">
              <a:latin typeface="Century Schoolbook" pitchFamily="18" charset="0"/>
            </a:endParaRPr>
          </a:p>
          <a:p>
            <a:pPr algn="ctr">
              <a:lnSpc>
                <a:spcPct val="90000"/>
              </a:lnSpc>
              <a:buFont typeface="Times" pitchFamily="18" charset="0"/>
              <a:buNone/>
            </a:pPr>
            <a:r>
              <a:rPr lang="en-US" sz="2800" b="0" dirty="0" smtClean="0">
                <a:latin typeface="Century Schoolbook" pitchFamily="18" charset="0"/>
              </a:rPr>
              <a:t>[insert date]</a:t>
            </a:r>
            <a:endParaRPr lang="en-US" sz="2800" b="0" dirty="0">
              <a:latin typeface="Century Schoolbook" pitchFamily="18" charset="0"/>
            </a:endParaRPr>
          </a:p>
        </p:txBody>
      </p:sp>
      <p:sp>
        <p:nvSpPr>
          <p:cNvPr id="31748" name="Rectangle 4"/>
          <p:cNvSpPr>
            <a:spLocks noChangeArrowheads="1"/>
          </p:cNvSpPr>
          <p:nvPr/>
        </p:nvSpPr>
        <p:spPr bwMode="auto">
          <a:xfrm>
            <a:off x="793750" y="6172200"/>
            <a:ext cx="184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en-US" sz="2400"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914400" y="1219200"/>
            <a:ext cx="5386388" cy="4837113"/>
          </a:xfrm>
        </p:spPr>
        <p:txBody>
          <a:bodyPr/>
          <a:lstStyle/>
          <a:p>
            <a:pPr>
              <a:lnSpc>
                <a:spcPct val="90000"/>
              </a:lnSpc>
              <a:buFontTx/>
              <a:buNone/>
            </a:pPr>
            <a:r>
              <a:rPr lang="en-US" sz="2400" dirty="0">
                <a:latin typeface="Times New Roman" pitchFamily="18" charset="0"/>
              </a:rPr>
              <a:t>	</a:t>
            </a:r>
            <a:r>
              <a:rPr lang="en-US" sz="2400" dirty="0">
                <a:solidFill>
                  <a:schemeClr val="hlink"/>
                </a:solidFill>
                <a:latin typeface="Times New Roman" pitchFamily="18" charset="0"/>
              </a:rPr>
              <a:t>	</a:t>
            </a:r>
            <a:r>
              <a:rPr lang="en-US" sz="2800" dirty="0">
                <a:latin typeface="Times New Roman" pitchFamily="18" charset="0"/>
              </a:rPr>
              <a:t>“Of course,</a:t>
            </a:r>
            <a:r>
              <a:rPr lang="en-US" sz="2400" dirty="0">
                <a:latin typeface="Times New Roman" pitchFamily="18" charset="0"/>
              </a:rPr>
              <a:t> 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en-US" sz="2800" b="1" dirty="0">
                <a:latin typeface="Times New Roman" pitchFamily="18" charset="0"/>
              </a:rPr>
              <a:t>I want to</a:t>
            </a:r>
            <a:r>
              <a:rPr lang="en-US" dirty="0">
                <a:latin typeface="Times New Roman" pitchFamily="18" charset="0"/>
              </a:rPr>
              <a:t> 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en-US" sz="4000" b="1" i="1" dirty="0">
                <a:latin typeface="Times New Roman" pitchFamily="18" charset="0"/>
              </a:rPr>
              <a:t>save the world</a:t>
            </a:r>
            <a:r>
              <a:rPr lang="en-US" sz="4000" dirty="0">
                <a:latin typeface="Times New Roman" pitchFamily="18" charset="0"/>
              </a:rPr>
              <a:t>, 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en-US" sz="2400" dirty="0">
                <a:latin typeface="Times New Roman" pitchFamily="18" charset="0"/>
              </a:rPr>
              <a:t>     she said, 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en-US" sz="2400" dirty="0">
                <a:latin typeface="Times New Roman" pitchFamily="18" charset="0"/>
              </a:rPr>
              <a:t>but I was hoping to do it 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en-US" sz="2800" b="1" dirty="0">
                <a:latin typeface="Times New Roman" pitchFamily="18" charset="0"/>
              </a:rPr>
              <a:t>	</a:t>
            </a:r>
            <a:r>
              <a:rPr lang="en-US" b="1" dirty="0">
                <a:latin typeface="Times New Roman" pitchFamily="18" charset="0"/>
              </a:rPr>
              <a:t>from the comfort</a:t>
            </a:r>
            <a:r>
              <a:rPr lang="en-US" sz="2400" dirty="0">
                <a:latin typeface="Times New Roman" pitchFamily="18" charset="0"/>
              </a:rPr>
              <a:t> 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en-US" sz="2400" dirty="0">
                <a:latin typeface="Times New Roman" pitchFamily="18" charset="0"/>
              </a:rPr>
              <a:t>of my regular life.” </a:t>
            </a:r>
          </a:p>
          <a:p>
            <a:pPr>
              <a:lnSpc>
                <a:spcPct val="90000"/>
              </a:lnSpc>
              <a:buFontTx/>
              <a:buNone/>
            </a:pPr>
            <a:endParaRPr lang="en-US" sz="2400" dirty="0"/>
          </a:p>
          <a:p>
            <a:pPr>
              <a:lnSpc>
                <a:spcPct val="90000"/>
              </a:lnSpc>
              <a:buFontTx/>
              <a:buNone/>
            </a:pPr>
            <a:endParaRPr lang="en-US" sz="2400" dirty="0"/>
          </a:p>
          <a:p>
            <a:pPr>
              <a:lnSpc>
                <a:spcPct val="90000"/>
              </a:lnSpc>
              <a:buFontTx/>
              <a:buNone/>
            </a:pPr>
            <a:r>
              <a:rPr lang="en-US" sz="2000" i="1" dirty="0">
                <a:latin typeface="Times New Roman" pitchFamily="18" charset="0"/>
              </a:rPr>
              <a:t>--Brian Andreas</a:t>
            </a:r>
          </a:p>
        </p:txBody>
      </p:sp>
      <p:pic>
        <p:nvPicPr>
          <p:cNvPr id="6149" name="Picture 5" descr="http://brandstrategy.files.wordpress.com/2008/09/world-in-black-and-white-hands-1.jpg"/>
          <p:cNvPicPr>
            <a:picLocks noGrp="1" noChangeAspect="1" noChangeArrowheads="1"/>
          </p:cNvPicPr>
          <p:nvPr>
            <p:ph type="clipArt"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8200" y="1295400"/>
            <a:ext cx="4038600" cy="40386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6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6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61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614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7" grpId="0" build="allAtOnce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controls>
      <mc:AlternateContent xmlns:mc="http://schemas.openxmlformats.org/markup-compatibility/2006">
        <mc:Choice xmlns:v="urn:schemas-microsoft-com:vml" Requires="v">
          <p:control spid="49155" name="ShockwaveFlash1" r:id="rId2" imgW="9142560" imgH="6856560"/>
        </mc:Choice>
        <mc:Fallback>
          <p:control name="ShockwaveFlash1" r:id="rId2" imgW="9142560" imgH="6856560">
            <p:pic>
              <p:nvPicPr>
                <p:cNvPr id="0" name="ShockwaveFlash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9142413" cy="6856413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i="1" dirty="0"/>
              <a:t>Number 10:</a:t>
            </a:r>
            <a:br>
              <a:rPr lang="en-US" sz="3200" i="1" dirty="0"/>
            </a:br>
            <a:r>
              <a:rPr lang="en-US" dirty="0"/>
              <a:t>Be bright about </a:t>
            </a:r>
            <a:r>
              <a:rPr lang="en-US" dirty="0" smtClean="0"/>
              <a:t>electricity.</a:t>
            </a:r>
            <a:endParaRPr lang="en-US" dirty="0"/>
          </a:p>
        </p:txBody>
      </p:sp>
      <p:sp>
        <p:nvSpPr>
          <p:cNvPr id="17411" name="Rectangle 3"/>
          <p:cNvSpPr>
            <a:spLocks noGrp="1" noChangeArrowheads="1"/>
          </p:cNvSpPr>
          <p:nvPr>
            <p:ph idx="1"/>
          </p:nvPr>
        </p:nvSpPr>
        <p:spPr>
          <a:xfrm>
            <a:off x="533400" y="2286000"/>
            <a:ext cx="8234363" cy="3124200"/>
          </a:xfrm>
        </p:spPr>
        <p:txBody>
          <a:bodyPr/>
          <a:lstStyle/>
          <a:p>
            <a:pPr marL="609600" indent="-609600">
              <a:lnSpc>
                <a:spcPct val="80000"/>
              </a:lnSpc>
              <a:buFontTx/>
              <a:buChar char="•"/>
            </a:pPr>
            <a:r>
              <a:rPr lang="en-US" sz="2800" b="0" dirty="0" smtClean="0"/>
              <a:t>Unplug chargers.</a:t>
            </a:r>
          </a:p>
          <a:p>
            <a:pPr marL="609600" indent="-609600">
              <a:lnSpc>
                <a:spcPct val="80000"/>
              </a:lnSpc>
            </a:pPr>
            <a:r>
              <a:rPr lang="en-US" sz="2800" b="0" dirty="0" smtClean="0"/>
              <a:t>Turn off your computer AND the power strip.</a:t>
            </a:r>
          </a:p>
          <a:p>
            <a:pPr marL="609600" indent="-609600">
              <a:lnSpc>
                <a:spcPct val="80000"/>
              </a:lnSpc>
            </a:pPr>
            <a:r>
              <a:rPr lang="en-US" sz="2800" b="0" dirty="0" smtClean="0"/>
              <a:t>Set your computer to go to sleep automatically. </a:t>
            </a:r>
          </a:p>
          <a:p>
            <a:pPr marL="609600" indent="-609600">
              <a:lnSpc>
                <a:spcPct val="80000"/>
              </a:lnSpc>
              <a:buFontTx/>
              <a:buChar char="•"/>
            </a:pPr>
            <a:r>
              <a:rPr lang="en-US" sz="2800" b="0" dirty="0" smtClean="0"/>
              <a:t>Turn </a:t>
            </a:r>
            <a:r>
              <a:rPr lang="en-US" sz="2800" b="0" dirty="0"/>
              <a:t>off </a:t>
            </a:r>
            <a:r>
              <a:rPr lang="en-US" sz="2800" b="0" dirty="0" smtClean="0"/>
              <a:t>lights.</a:t>
            </a:r>
          </a:p>
          <a:p>
            <a:pPr marL="609600" indent="-609600">
              <a:lnSpc>
                <a:spcPct val="80000"/>
              </a:lnSpc>
            </a:pPr>
            <a:r>
              <a:rPr lang="en-US" sz="2800" b="0" dirty="0" smtClean="0"/>
              <a:t>Buy Energy Star-rated light bulbs and fixtures. </a:t>
            </a:r>
          </a:p>
          <a:p>
            <a:pPr marL="609600" indent="-609600">
              <a:lnSpc>
                <a:spcPct val="80000"/>
              </a:lnSpc>
            </a:pPr>
            <a:r>
              <a:rPr lang="en-US" sz="2800" b="0" dirty="0" smtClean="0"/>
              <a:t>Install timers or motion sensors for lights.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74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74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74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74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74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74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1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http://webpub.allegheny.edu/employee/e/epallant/images/deforestatio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620" y="304800"/>
            <a:ext cx="9133380" cy="6096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i="1" dirty="0"/>
              <a:t>Number </a:t>
            </a:r>
            <a:r>
              <a:rPr lang="en-US" sz="3200" i="1" dirty="0" smtClean="0"/>
              <a:t>9:</a:t>
            </a:r>
            <a:r>
              <a:rPr lang="en-US" sz="3200" i="1" dirty="0"/>
              <a:t/>
            </a:r>
            <a:br>
              <a:rPr lang="en-US" sz="3200" i="1" dirty="0"/>
            </a:br>
            <a:r>
              <a:rPr lang="en-US" dirty="0"/>
              <a:t>Go </a:t>
            </a:r>
            <a:r>
              <a:rPr lang="en-US" dirty="0" smtClean="0"/>
              <a:t>paperless.</a:t>
            </a:r>
            <a:endParaRPr lang="en-US" dirty="0"/>
          </a:p>
        </p:txBody>
      </p:sp>
      <p:sp>
        <p:nvSpPr>
          <p:cNvPr id="23555" name="Rectangle 3"/>
          <p:cNvSpPr>
            <a:spLocks noGrp="1" noChangeArrowheads="1"/>
          </p:cNvSpPr>
          <p:nvPr>
            <p:ph idx="1"/>
          </p:nvPr>
        </p:nvSpPr>
        <p:spPr>
          <a:xfrm>
            <a:off x="533400" y="1676400"/>
            <a:ext cx="8234363" cy="3810000"/>
          </a:xfrm>
        </p:spPr>
        <p:txBody>
          <a:bodyPr/>
          <a:lstStyle/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23557" name="Rectangle 5"/>
          <p:cNvSpPr>
            <a:spLocks noChangeArrowheads="1"/>
          </p:cNvSpPr>
          <p:nvPr/>
        </p:nvSpPr>
        <p:spPr bwMode="auto">
          <a:xfrm>
            <a:off x="685800" y="1676400"/>
            <a:ext cx="8234363" cy="396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609600" indent="-609600">
              <a:spcBef>
                <a:spcPct val="20000"/>
              </a:spcBef>
              <a:buClr>
                <a:schemeClr val="bg1"/>
              </a:buClr>
              <a:buSzPct val="90000"/>
              <a:buFontTx/>
              <a:buChar char="•"/>
            </a:pPr>
            <a:r>
              <a:rPr lang="en-US" sz="2800" dirty="0">
                <a:solidFill>
                  <a:schemeClr val="bg1"/>
                </a:solidFill>
              </a:rPr>
              <a:t>Think before you print: could this be read or stored online instead?</a:t>
            </a:r>
          </a:p>
          <a:p>
            <a:pPr marL="609600" indent="-609600">
              <a:spcBef>
                <a:spcPct val="20000"/>
              </a:spcBef>
              <a:buClr>
                <a:schemeClr val="bg1"/>
              </a:buClr>
              <a:buSzPct val="90000"/>
              <a:buFontTx/>
              <a:buChar char="•"/>
            </a:pPr>
            <a:r>
              <a:rPr lang="en-US" sz="2800" dirty="0" smtClean="0">
                <a:solidFill>
                  <a:schemeClr val="bg1"/>
                </a:solidFill>
              </a:rPr>
              <a:t>When </a:t>
            </a:r>
            <a:r>
              <a:rPr lang="en-US" sz="2800" dirty="0">
                <a:solidFill>
                  <a:schemeClr val="bg1"/>
                </a:solidFill>
              </a:rPr>
              <a:t>you receive unwanted newsletters or mail, request to be removed from the list.</a:t>
            </a:r>
          </a:p>
          <a:p>
            <a:pPr marL="609600" indent="-609600">
              <a:spcBef>
                <a:spcPct val="20000"/>
              </a:spcBef>
              <a:buClr>
                <a:schemeClr val="bg1"/>
              </a:buClr>
              <a:buSzPct val="90000"/>
              <a:buFontTx/>
              <a:buChar char="•"/>
            </a:pPr>
            <a:r>
              <a:rPr lang="en-US" sz="2800" dirty="0">
                <a:solidFill>
                  <a:schemeClr val="bg1"/>
                </a:solidFill>
              </a:rPr>
              <a:t>Use the back side of old documents for faxes, scrap paper, or drafts</a:t>
            </a:r>
            <a:r>
              <a:rPr lang="en-US" sz="2800" dirty="0" smtClean="0">
                <a:solidFill>
                  <a:schemeClr val="bg1"/>
                </a:solidFill>
              </a:rPr>
              <a:t>.</a:t>
            </a:r>
          </a:p>
          <a:p>
            <a:pPr marL="609600" indent="-609600">
              <a:spcBef>
                <a:spcPct val="20000"/>
              </a:spcBef>
              <a:buClr>
                <a:schemeClr val="bg1"/>
              </a:buClr>
              <a:buSzPct val="90000"/>
              <a:buFontTx/>
              <a:buChar char="•"/>
            </a:pPr>
            <a:r>
              <a:rPr lang="en-US" sz="2800" dirty="0" smtClean="0">
                <a:solidFill>
                  <a:schemeClr val="bg1"/>
                </a:solidFill>
              </a:rPr>
              <a:t>Do things electronically (pay bills, sent invites).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5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5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35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35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35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35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355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355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7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i="1" dirty="0"/>
              <a:t>Number </a:t>
            </a:r>
            <a:r>
              <a:rPr lang="en-US" sz="3200" i="1" dirty="0" smtClean="0"/>
              <a:t>8:</a:t>
            </a:r>
            <a:r>
              <a:rPr lang="en-US" sz="3200" i="1" dirty="0"/>
              <a:t/>
            </a:r>
            <a:br>
              <a:rPr lang="en-US" sz="3200" i="1" dirty="0"/>
            </a:br>
            <a:r>
              <a:rPr lang="en-US" dirty="0"/>
              <a:t>Print </a:t>
            </a:r>
            <a:r>
              <a:rPr lang="en-US" dirty="0" smtClean="0"/>
              <a:t>smarter.</a:t>
            </a:r>
            <a:endParaRPr lang="en-US" dirty="0"/>
          </a:p>
        </p:txBody>
      </p:sp>
      <p:sp>
        <p:nvSpPr>
          <p:cNvPr id="38915" name="Rectangle 3"/>
          <p:cNvSpPr>
            <a:spLocks noGrp="1" noChangeArrowheads="1"/>
          </p:cNvSpPr>
          <p:nvPr>
            <p:ph idx="1"/>
          </p:nvPr>
        </p:nvSpPr>
        <p:spPr>
          <a:xfrm>
            <a:off x="533400" y="2057400"/>
            <a:ext cx="8234363" cy="3124200"/>
          </a:xfrm>
        </p:spPr>
        <p:txBody>
          <a:bodyPr/>
          <a:lstStyle/>
          <a:p>
            <a:pPr marL="609600" indent="-609600">
              <a:lnSpc>
                <a:spcPct val="80000"/>
              </a:lnSpc>
            </a:pPr>
            <a:r>
              <a:rPr lang="en-US" sz="2800" b="0" dirty="0"/>
              <a:t>Print on both sides of the paper. </a:t>
            </a:r>
          </a:p>
          <a:p>
            <a:pPr marL="609600" indent="-609600">
              <a:lnSpc>
                <a:spcPct val="80000"/>
              </a:lnSpc>
            </a:pPr>
            <a:r>
              <a:rPr lang="en-US" sz="2800" b="0" dirty="0" smtClean="0"/>
              <a:t>Avoid </a:t>
            </a:r>
            <a:r>
              <a:rPr lang="en-US" sz="2800" b="0" dirty="0"/>
              <a:t>color printing and print in draft mode whenever feasible</a:t>
            </a:r>
            <a:r>
              <a:rPr lang="en-US" sz="2800" b="0" dirty="0" smtClean="0"/>
              <a:t>.</a:t>
            </a:r>
          </a:p>
          <a:p>
            <a:pPr marL="609600" indent="-609600">
              <a:lnSpc>
                <a:spcPct val="80000"/>
              </a:lnSpc>
            </a:pPr>
            <a:r>
              <a:rPr lang="en-US" sz="2800" b="0" dirty="0" smtClean="0"/>
              <a:t>Install a GOOS printer.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89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89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89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89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89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89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5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i="1" dirty="0"/>
              <a:t>Number </a:t>
            </a:r>
            <a:r>
              <a:rPr lang="en-US" sz="3200" i="1" dirty="0" smtClean="0"/>
              <a:t>7:</a:t>
            </a:r>
            <a:r>
              <a:rPr lang="en-US" sz="3200" i="1" dirty="0"/>
              <a:t/>
            </a:r>
            <a:br>
              <a:rPr lang="en-US" sz="3200" i="1" dirty="0"/>
            </a:br>
            <a:r>
              <a:rPr lang="en-US" dirty="0"/>
              <a:t>Recycle.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idx="1"/>
          </p:nvPr>
        </p:nvSpPr>
        <p:spPr>
          <a:xfrm>
            <a:off x="533400" y="1676400"/>
            <a:ext cx="8234363" cy="4038600"/>
          </a:xfrm>
        </p:spPr>
        <p:txBody>
          <a:bodyPr/>
          <a:lstStyle/>
          <a:p>
            <a:pPr marL="590550" indent="-533400"/>
            <a:r>
              <a:rPr lang="en-US" sz="2800" b="0" dirty="0" smtClean="0"/>
              <a:t>Old </a:t>
            </a:r>
            <a:r>
              <a:rPr lang="en-US" sz="2800" b="0" dirty="0"/>
              <a:t>cell </a:t>
            </a:r>
            <a:r>
              <a:rPr lang="en-US" sz="2800" b="0" dirty="0" smtClean="0"/>
              <a:t>phones, PDAs, </a:t>
            </a:r>
            <a:r>
              <a:rPr lang="en-US" sz="2800" b="0" dirty="0"/>
              <a:t>or </a:t>
            </a:r>
            <a:r>
              <a:rPr lang="en-US" sz="2800" b="0" dirty="0" smtClean="0"/>
              <a:t>pagers</a:t>
            </a:r>
          </a:p>
          <a:p>
            <a:pPr marL="590550" indent="-533400"/>
            <a:r>
              <a:rPr lang="en-US" sz="2800" b="0" dirty="0" smtClean="0"/>
              <a:t>Batteries</a:t>
            </a:r>
          </a:p>
          <a:p>
            <a:pPr marL="609600" indent="-609600"/>
            <a:r>
              <a:rPr lang="en-US" sz="2800" b="0" dirty="0" smtClean="0"/>
              <a:t>Toner </a:t>
            </a:r>
            <a:r>
              <a:rPr lang="en-US" sz="2800" b="0" dirty="0"/>
              <a:t>and ink </a:t>
            </a:r>
            <a:r>
              <a:rPr lang="en-US" sz="2800" b="0" dirty="0" smtClean="0"/>
              <a:t>cartridges</a:t>
            </a:r>
          </a:p>
          <a:p>
            <a:pPr marL="609600" indent="-609600"/>
            <a:r>
              <a:rPr lang="en-US" sz="2800" b="0" dirty="0" smtClean="0"/>
              <a:t>Donate old computers that still work and are less than five years old to organizations that will refurbish them and find them new homes.</a:t>
            </a:r>
          </a:p>
          <a:p>
            <a:pPr marL="609600" indent="-609600"/>
            <a:r>
              <a:rPr lang="en-US" sz="2800" b="0" dirty="0" smtClean="0"/>
              <a:t>Older than five years, look up an electronics recycling center near you.</a:t>
            </a:r>
          </a:p>
          <a:p>
            <a:pPr marL="1009650" lvl="1" indent="-609600"/>
            <a:endParaRPr lang="en-US" sz="2000" b="0" dirty="0"/>
          </a:p>
          <a:p>
            <a:pPr marL="990600" lvl="1" indent="-533400">
              <a:buFont typeface="Times" pitchFamily="18" charset="0"/>
              <a:buNone/>
            </a:pPr>
            <a:endParaRPr lang="en-US" sz="2000" b="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94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94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94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94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9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850" name="Picture 2" descr="http://bodyami.com/files/060224_bottled_water_bi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00200" y="1353"/>
            <a:ext cx="5638800" cy="685664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i="1" dirty="0"/>
              <a:t>Number </a:t>
            </a:r>
            <a:r>
              <a:rPr lang="en-US" sz="3200" i="1" dirty="0" smtClean="0"/>
              <a:t>6:</a:t>
            </a:r>
            <a:r>
              <a:rPr lang="en-US" sz="3200" i="1" dirty="0"/>
              <a:t/>
            </a:r>
            <a:br>
              <a:rPr lang="en-US" sz="3200" i="1" dirty="0"/>
            </a:br>
            <a:r>
              <a:rPr lang="en-US" dirty="0"/>
              <a:t>Watch how (and what) you </a:t>
            </a:r>
            <a:r>
              <a:rPr lang="en-US" dirty="0" smtClean="0"/>
              <a:t>eat.</a:t>
            </a:r>
            <a:endParaRPr lang="en-US" dirty="0"/>
          </a:p>
        </p:txBody>
      </p:sp>
      <p:sp>
        <p:nvSpPr>
          <p:cNvPr id="2150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marL="609600" indent="-609600">
              <a:lnSpc>
                <a:spcPct val="80000"/>
              </a:lnSpc>
            </a:pPr>
            <a:r>
              <a:rPr lang="en-US" sz="2800" b="0" dirty="0" smtClean="0"/>
              <a:t>Drink tap or filtered water (not bottled).</a:t>
            </a:r>
          </a:p>
          <a:p>
            <a:pPr marL="609600" indent="-609600">
              <a:lnSpc>
                <a:spcPct val="80000"/>
              </a:lnSpc>
            </a:pPr>
            <a:r>
              <a:rPr lang="en-US" sz="2800" b="0" dirty="0" smtClean="0"/>
              <a:t>Use </a:t>
            </a:r>
            <a:r>
              <a:rPr lang="en-US" sz="2800" b="0" dirty="0"/>
              <a:t>the dishes, silverware, and mugs in the kitchen. </a:t>
            </a:r>
          </a:p>
          <a:p>
            <a:pPr marL="609600" indent="-609600">
              <a:lnSpc>
                <a:spcPct val="80000"/>
              </a:lnSpc>
            </a:pPr>
            <a:r>
              <a:rPr lang="en-US" sz="2800" b="0" dirty="0" smtClean="0"/>
              <a:t>Buy organic </a:t>
            </a:r>
            <a:r>
              <a:rPr lang="en-US" sz="2800" b="0" dirty="0"/>
              <a:t>and local food.</a:t>
            </a:r>
          </a:p>
          <a:p>
            <a:pPr marL="609600" indent="-609600">
              <a:lnSpc>
                <a:spcPct val="80000"/>
              </a:lnSpc>
            </a:pPr>
            <a:endParaRPr lang="en-US" sz="2800" b="0" dirty="0" smtClean="0"/>
          </a:p>
          <a:p>
            <a:pPr marL="609600" indent="-609600">
              <a:lnSpc>
                <a:spcPct val="80000"/>
              </a:lnSpc>
              <a:buNone/>
            </a:pPr>
            <a:endParaRPr lang="en-US" sz="2800" b="0" dirty="0"/>
          </a:p>
          <a:p>
            <a:pPr marL="609600" indent="-609600">
              <a:lnSpc>
                <a:spcPct val="80000"/>
              </a:lnSpc>
              <a:buNone/>
            </a:pPr>
            <a:endParaRPr lang="en-US" sz="2800" b="0" dirty="0" smtClean="0"/>
          </a:p>
          <a:p>
            <a:pPr marL="609600" indent="-609600">
              <a:lnSpc>
                <a:spcPct val="80000"/>
              </a:lnSpc>
              <a:buNone/>
            </a:pPr>
            <a:r>
              <a:rPr lang="en-US" sz="2400" b="0" dirty="0" smtClean="0"/>
              <a:t>*Do </a:t>
            </a:r>
            <a:r>
              <a:rPr lang="en-US" sz="2400" b="0" dirty="0"/>
              <a:t>all of the above for meetings as well as daily</a:t>
            </a:r>
            <a:r>
              <a:rPr lang="en-US" sz="2400" b="0" dirty="0" smtClean="0"/>
              <a:t>.</a:t>
            </a:r>
            <a:endParaRPr lang="en-US" sz="2400" b="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1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1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15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15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150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150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7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22" name="Picture 2" descr="http://blog.lib.umn.edu/evans391/architecture/landfil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81000"/>
            <a:ext cx="9151416" cy="6096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i="1" dirty="0"/>
              <a:t>Number </a:t>
            </a:r>
            <a:r>
              <a:rPr lang="en-US" sz="3200" i="1" dirty="0" smtClean="0"/>
              <a:t>5:</a:t>
            </a:r>
            <a:r>
              <a:rPr lang="en-US" sz="3200" i="1" dirty="0"/>
              <a:t/>
            </a:r>
            <a:br>
              <a:rPr lang="en-US" sz="3200" i="1" dirty="0"/>
            </a:br>
            <a:r>
              <a:rPr lang="en-US" dirty="0" smtClean="0"/>
              <a:t>Reduce.</a:t>
            </a:r>
            <a:endParaRPr lang="en-US" dirty="0"/>
          </a:p>
        </p:txBody>
      </p:sp>
      <p:sp>
        <p:nvSpPr>
          <p:cNvPr id="4710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sz="2800" b="0" dirty="0" smtClean="0"/>
              <a:t>Avoid single serving packages.</a:t>
            </a:r>
          </a:p>
          <a:p>
            <a:r>
              <a:rPr lang="en-US" sz="2800" b="0" dirty="0" smtClean="0">
                <a:solidFill>
                  <a:schemeClr val="bg1"/>
                </a:solidFill>
              </a:rPr>
              <a:t>Buy non-perishable goods in </a:t>
            </a:r>
            <a:r>
              <a:rPr lang="en-US" sz="2800" b="0" dirty="0" smtClean="0"/>
              <a:t>large containers</a:t>
            </a:r>
            <a:r>
              <a:rPr lang="en-US" sz="2800" b="0" dirty="0" smtClean="0">
                <a:solidFill>
                  <a:schemeClr val="bg1"/>
                </a:solidFill>
              </a:rPr>
              <a:t>.</a:t>
            </a:r>
          </a:p>
          <a:p>
            <a:r>
              <a:rPr lang="en-US" sz="2800" b="0" dirty="0" smtClean="0"/>
              <a:t>Turn tap off when washing dishes, brushing teeth, etc.</a:t>
            </a:r>
          </a:p>
          <a:p>
            <a:pPr>
              <a:lnSpc>
                <a:spcPct val="80000"/>
              </a:lnSpc>
            </a:pPr>
            <a:r>
              <a:rPr lang="en-US" sz="2800" b="0" dirty="0" smtClean="0">
                <a:solidFill>
                  <a:schemeClr val="bg1"/>
                </a:solidFill>
              </a:rPr>
              <a:t>Use </a:t>
            </a:r>
            <a:r>
              <a:rPr lang="en-US" sz="2800" b="0" dirty="0" err="1" smtClean="0"/>
              <a:t>free</a:t>
            </a:r>
            <a:r>
              <a:rPr lang="en-US" sz="2800" b="0" dirty="0" err="1" smtClean="0">
                <a:solidFill>
                  <a:schemeClr val="bg1"/>
                </a:solidFill>
              </a:rPr>
              <a:t>cycling</a:t>
            </a:r>
            <a:endParaRPr lang="en-US" sz="2800" b="0" dirty="0" smtClean="0">
              <a:solidFill>
                <a:schemeClr val="bg1"/>
              </a:solidFill>
            </a:endParaRPr>
          </a:p>
          <a:p>
            <a:pPr>
              <a:lnSpc>
                <a:spcPct val="80000"/>
              </a:lnSpc>
            </a:pPr>
            <a:r>
              <a:rPr lang="en-US" sz="2800" b="0" dirty="0" smtClean="0">
                <a:solidFill>
                  <a:schemeClr val="bg1"/>
                </a:solidFill>
              </a:rPr>
              <a:t>Use cloth shopping bags, napkins, dishtowels, etc.</a:t>
            </a:r>
          </a:p>
          <a:p>
            <a:pPr>
              <a:lnSpc>
                <a:spcPct val="80000"/>
              </a:lnSpc>
            </a:pPr>
            <a:r>
              <a:rPr lang="en-US" sz="2800" b="0" dirty="0" smtClean="0">
                <a:solidFill>
                  <a:schemeClr val="bg1"/>
                </a:solidFill>
              </a:rPr>
              <a:t>Shop at thrift stores and tag sales. </a:t>
            </a:r>
          </a:p>
          <a:p>
            <a:pPr>
              <a:lnSpc>
                <a:spcPct val="80000"/>
              </a:lnSpc>
            </a:pPr>
            <a:endParaRPr lang="en-US" sz="2400" dirty="0" smtClean="0">
              <a:solidFill>
                <a:schemeClr val="bg1"/>
              </a:solidFill>
            </a:endParaRPr>
          </a:p>
          <a:p>
            <a:endParaRPr lang="en-US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7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7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71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71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71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71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71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71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71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71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71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71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07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874" name="Picture 2" descr="http://www.energystar.gov/images/home_page/logo_cover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5575" y="-661988"/>
            <a:ext cx="1362075" cy="1390651"/>
          </a:xfrm>
          <a:prstGeom prst="rect">
            <a:avLst/>
          </a:prstGeom>
          <a:noFill/>
        </p:spPr>
      </p:pic>
      <p:pic>
        <p:nvPicPr>
          <p:cNvPr id="79876" name="Picture 4" descr="http://www.energystar.gov/images/home_page/logo_cover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5575" y="-661988"/>
            <a:ext cx="1362075" cy="1390651"/>
          </a:xfrm>
          <a:prstGeom prst="rect">
            <a:avLst/>
          </a:prstGeom>
          <a:noFill/>
        </p:spPr>
      </p:pic>
      <p:pic>
        <p:nvPicPr>
          <p:cNvPr id="79878" name="Picture 6" descr="http://www.energystar.gov/images/home_page/logo_cover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5575" y="-661988"/>
            <a:ext cx="1362075" cy="1390651"/>
          </a:xfrm>
          <a:prstGeom prst="rect">
            <a:avLst/>
          </a:prstGeom>
          <a:noFill/>
        </p:spPr>
      </p:pic>
      <p:pic>
        <p:nvPicPr>
          <p:cNvPr id="79880" name="Picture 8" descr="http://www.energystar.gov/images/home_page/logo_cover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5575" y="-661988"/>
            <a:ext cx="1362075" cy="1390651"/>
          </a:xfrm>
          <a:prstGeom prst="rect">
            <a:avLst/>
          </a:prstGeom>
          <a:noFill/>
        </p:spPr>
      </p:pic>
      <p:pic>
        <p:nvPicPr>
          <p:cNvPr id="79882" name="Picture 10" descr="http://www.energystar.gov/images/home_page/logo_cover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5575" y="-661988"/>
            <a:ext cx="1362075" cy="1390651"/>
          </a:xfrm>
          <a:prstGeom prst="rect">
            <a:avLst/>
          </a:prstGeom>
          <a:noFill/>
        </p:spPr>
      </p:pic>
      <p:pic>
        <p:nvPicPr>
          <p:cNvPr id="79883" name="Picture 11"/>
          <p:cNvPicPr>
            <a:picLocks noChangeAspect="1" noChangeArrowheads="1"/>
          </p:cNvPicPr>
          <p:nvPr/>
        </p:nvPicPr>
        <p:blipFill>
          <a:blip r:embed="rId4" cstate="print"/>
          <a:srcRect l="11875" t="12500" r="76875" b="73438"/>
          <a:stretch>
            <a:fillRect/>
          </a:stretch>
        </p:blipFill>
        <p:spPr bwMode="auto">
          <a:xfrm>
            <a:off x="381000" y="381000"/>
            <a:ext cx="3352800" cy="3352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9885" name="Picture 13" descr="WaterSense label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066800" y="3657600"/>
            <a:ext cx="2743200" cy="2743200"/>
          </a:xfrm>
          <a:prstGeom prst="rect">
            <a:avLst/>
          </a:prstGeom>
          <a:noFill/>
        </p:spPr>
      </p:pic>
      <p:pic>
        <p:nvPicPr>
          <p:cNvPr id="79886" name="Picture 14"/>
          <p:cNvPicPr>
            <a:picLocks noChangeAspect="1" noChangeArrowheads="1"/>
          </p:cNvPicPr>
          <p:nvPr/>
        </p:nvPicPr>
        <p:blipFill>
          <a:blip r:embed="rId7" cstate="print"/>
          <a:srcRect l="18125" t="11719" r="64375" b="70313"/>
          <a:stretch>
            <a:fillRect/>
          </a:stretch>
        </p:blipFill>
        <p:spPr bwMode="auto">
          <a:xfrm>
            <a:off x="5029200" y="304800"/>
            <a:ext cx="3432313" cy="2819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9888" name="Picture 16" descr="http://www.spartanburgcounty.org/govt/depts/pubwrks/images/recycle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229225" y="3352800"/>
            <a:ext cx="3228975" cy="3228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i="1" dirty="0"/>
              <a:t>Number </a:t>
            </a:r>
            <a:r>
              <a:rPr lang="en-US" sz="3200" i="1" dirty="0" smtClean="0"/>
              <a:t>4:</a:t>
            </a:r>
            <a:r>
              <a:rPr lang="en-US" sz="3200" i="1" dirty="0"/>
              <a:t/>
            </a:r>
            <a:br>
              <a:rPr lang="en-US" sz="3200" i="1" dirty="0"/>
            </a:br>
            <a:r>
              <a:rPr lang="en-US" dirty="0" smtClean="0"/>
              <a:t>Shop Smart.</a:t>
            </a:r>
            <a:endParaRPr lang="en-US" dirty="0"/>
          </a:p>
        </p:txBody>
      </p:sp>
      <p:sp>
        <p:nvSpPr>
          <p:cNvPr id="3686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Non-toxic and natural contents </a:t>
            </a:r>
          </a:p>
          <a:p>
            <a:r>
              <a:rPr lang="en-US" dirty="0" smtClean="0"/>
              <a:t>Made from recycled materials </a:t>
            </a:r>
          </a:p>
          <a:p>
            <a:r>
              <a:rPr lang="en-US" dirty="0" smtClean="0"/>
              <a:t>Minimum packaging </a:t>
            </a:r>
          </a:p>
          <a:p>
            <a:r>
              <a:rPr lang="en-US" dirty="0" smtClean="0"/>
              <a:t>Produced locally </a:t>
            </a:r>
          </a:p>
          <a:p>
            <a:r>
              <a:rPr lang="en-US" dirty="0" smtClean="0"/>
              <a:t>Energy- or water-efficient </a:t>
            </a:r>
            <a:endParaRPr lang="en-US" sz="3600" b="0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68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68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68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68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68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68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68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68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68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68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7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6" name="Picture 2" descr="http://www.garthlenz.com/content/photos/web-Alberta-Tar-Sands-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1000" y="7144"/>
            <a:ext cx="8534400" cy="685085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i="1" dirty="0"/>
              <a:t>Number </a:t>
            </a:r>
            <a:r>
              <a:rPr lang="en-US" sz="3200" i="1" dirty="0" smtClean="0"/>
              <a:t>3:</a:t>
            </a:r>
            <a:r>
              <a:rPr lang="en-US" sz="3200" i="1" dirty="0"/>
              <a:t/>
            </a:r>
            <a:br>
              <a:rPr lang="en-US" sz="3200" i="1" dirty="0"/>
            </a:br>
            <a:r>
              <a:rPr lang="en-US" dirty="0"/>
              <a:t>Rethink your </a:t>
            </a:r>
            <a:r>
              <a:rPr lang="en-US" dirty="0" smtClean="0"/>
              <a:t>travel.</a:t>
            </a:r>
            <a:endParaRPr lang="en-US" dirty="0"/>
          </a:p>
        </p:txBody>
      </p:sp>
      <p:sp>
        <p:nvSpPr>
          <p:cNvPr id="4505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marL="609600" indent="-609600">
              <a:lnSpc>
                <a:spcPct val="80000"/>
              </a:lnSpc>
            </a:pPr>
            <a:r>
              <a:rPr lang="en-US" sz="2400" b="0" dirty="0"/>
              <a:t>When traveling, take public transit instead of a rental car or taxi. </a:t>
            </a:r>
          </a:p>
          <a:p>
            <a:pPr marL="609600" indent="-609600">
              <a:lnSpc>
                <a:spcPct val="80000"/>
              </a:lnSpc>
            </a:pPr>
            <a:r>
              <a:rPr lang="en-US" sz="2400" b="0" dirty="0" smtClean="0"/>
              <a:t>Carpool</a:t>
            </a:r>
            <a:r>
              <a:rPr lang="en-US" sz="2400" b="0" dirty="0"/>
              <a:t>, bike, or take transit to </a:t>
            </a:r>
            <a:r>
              <a:rPr lang="en-US" sz="2400" b="0" dirty="0" smtClean="0"/>
              <a:t>work.</a:t>
            </a:r>
            <a:endParaRPr lang="en-US" sz="2400" b="0" dirty="0"/>
          </a:p>
          <a:p>
            <a:pPr marL="609600" indent="-609600">
              <a:lnSpc>
                <a:spcPct val="80000"/>
              </a:lnSpc>
            </a:pPr>
            <a:r>
              <a:rPr lang="en-US" sz="2400" b="0" dirty="0" smtClean="0"/>
              <a:t>Telecommute </a:t>
            </a:r>
            <a:r>
              <a:rPr lang="en-US" sz="2400" b="0" dirty="0"/>
              <a:t>when possible. </a:t>
            </a:r>
          </a:p>
          <a:p>
            <a:pPr marL="609600" indent="-609600">
              <a:lnSpc>
                <a:spcPct val="80000"/>
              </a:lnSpc>
            </a:pPr>
            <a:r>
              <a:rPr lang="en-US" sz="2400" b="0" dirty="0" smtClean="0"/>
              <a:t>Look for “</a:t>
            </a:r>
            <a:r>
              <a:rPr lang="en-US" sz="2400" b="0" dirty="0"/>
              <a:t>green” hotels (www.greenhotels.com</a:t>
            </a:r>
            <a:r>
              <a:rPr lang="en-US" sz="2400" b="0" dirty="0" smtClean="0"/>
              <a:t>).</a:t>
            </a:r>
            <a:endParaRPr lang="en-US" sz="2400" b="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50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50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50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50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50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50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50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50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59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i="1" dirty="0"/>
              <a:t>Number </a:t>
            </a:r>
            <a:r>
              <a:rPr lang="en-US" sz="2800" i="1" dirty="0" smtClean="0"/>
              <a:t>2:</a:t>
            </a:r>
            <a:r>
              <a:rPr lang="en-US" sz="2800" i="1" dirty="0"/>
              <a:t/>
            </a:r>
            <a:br>
              <a:rPr lang="en-US" sz="2800" i="1" dirty="0"/>
            </a:br>
            <a:r>
              <a:rPr lang="en-US" sz="3600" dirty="0"/>
              <a:t>Create a healthy </a:t>
            </a:r>
            <a:r>
              <a:rPr lang="en-US" sz="3600" dirty="0" smtClean="0"/>
              <a:t>indoor environment.</a:t>
            </a:r>
            <a:endParaRPr lang="en-US" sz="3600" dirty="0"/>
          </a:p>
        </p:txBody>
      </p:sp>
      <p:sp>
        <p:nvSpPr>
          <p:cNvPr id="4301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marL="609600" indent="-609600">
              <a:lnSpc>
                <a:spcPct val="90000"/>
              </a:lnSpc>
            </a:pPr>
            <a:r>
              <a:rPr lang="en-US" b="0" dirty="0"/>
              <a:t>Brighten up your </a:t>
            </a:r>
            <a:r>
              <a:rPr lang="en-US" b="0" dirty="0" smtClean="0"/>
              <a:t>office and home with plants</a:t>
            </a:r>
            <a:r>
              <a:rPr lang="en-US" b="0" dirty="0"/>
              <a:t>.</a:t>
            </a:r>
          </a:p>
          <a:p>
            <a:pPr marL="609600" indent="-609600">
              <a:lnSpc>
                <a:spcPct val="90000"/>
              </a:lnSpc>
            </a:pPr>
            <a:r>
              <a:rPr lang="en-US" b="0" dirty="0" smtClean="0"/>
              <a:t>Buy (or make) nontoxic </a:t>
            </a:r>
            <a:r>
              <a:rPr lang="en-US" b="0" dirty="0"/>
              <a:t>cleaning products. </a:t>
            </a:r>
          </a:p>
          <a:p>
            <a:pPr marL="609600" indent="-609600">
              <a:lnSpc>
                <a:spcPct val="90000"/>
              </a:lnSpc>
            </a:pPr>
            <a:r>
              <a:rPr lang="en-US" b="0" dirty="0"/>
              <a:t>Buy furniture, carpeting, and paint that </a:t>
            </a:r>
            <a:r>
              <a:rPr lang="en-US" b="0" dirty="0" smtClean="0"/>
              <a:t>is free </a:t>
            </a:r>
            <a:r>
              <a:rPr lang="en-US" b="0" dirty="0"/>
              <a:t>of volatile organic </a:t>
            </a:r>
            <a:r>
              <a:rPr lang="en-US" b="0" dirty="0" smtClean="0"/>
              <a:t>compounds.</a:t>
            </a:r>
            <a:endParaRPr lang="en-US" b="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30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30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30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30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30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30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1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3050"/>
            <a:ext cx="8229600" cy="1162050"/>
          </a:xfrm>
        </p:spPr>
        <p:txBody>
          <a:bodyPr/>
          <a:lstStyle/>
          <a:p>
            <a:pPr algn="ctr"/>
            <a:r>
              <a:rPr lang="en-US" sz="3200" i="1" dirty="0"/>
              <a:t>Number </a:t>
            </a:r>
            <a:r>
              <a:rPr lang="en-US" sz="3200" i="1" dirty="0" smtClean="0"/>
              <a:t>1:</a:t>
            </a:r>
            <a:r>
              <a:rPr lang="en-US" sz="3200" i="1" dirty="0"/>
              <a:t/>
            </a:r>
            <a:br>
              <a:rPr lang="en-US" sz="3200" i="1" dirty="0"/>
            </a:br>
            <a:r>
              <a:rPr lang="en-US" sz="4000" dirty="0" smtClean="0"/>
              <a:t>Spread the Word</a:t>
            </a:r>
            <a:endParaRPr lang="en-US" sz="4000" dirty="0"/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3581400" y="1676400"/>
            <a:ext cx="5111750" cy="3992563"/>
          </a:xfrm>
        </p:spPr>
        <p:txBody>
          <a:bodyPr/>
          <a:lstStyle/>
          <a:p>
            <a:r>
              <a:rPr lang="en-US" sz="2800" b="0" dirty="0" smtClean="0"/>
              <a:t>Tell vendors that you’re committed to buying in an environmentally responsible way.</a:t>
            </a:r>
          </a:p>
          <a:p>
            <a:r>
              <a:rPr lang="en-US" sz="2800" b="0" dirty="0" smtClean="0"/>
              <a:t>Gently remind others who ‘forget’ to be green.</a:t>
            </a:r>
            <a:endParaRPr lang="en-US" sz="2800" b="0" dirty="0"/>
          </a:p>
        </p:txBody>
      </p:sp>
      <p:pic>
        <p:nvPicPr>
          <p:cNvPr id="40966" name="Picture 6" descr="http://media.bbcfund.com/bbc/img/stock/spread-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4800" y="1676400"/>
            <a:ext cx="2609850" cy="39147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algn="ctr">
              <a:buFont typeface="Times" pitchFamily="18" charset="0"/>
              <a:buNone/>
            </a:pPr>
            <a:r>
              <a:rPr lang="en-US" sz="3600">
                <a:effectLst>
                  <a:outerShdw blurRad="38100" dist="38100" dir="2700000" algn="tl">
                    <a:srgbClr val="C0C0C0"/>
                  </a:outerShdw>
                </a:effectLst>
                <a:latin typeface="Microsoft Sans Serif" pitchFamily="34" charset="0"/>
              </a:rPr>
              <a:t>We are not all capable of great things, but we are all capable of doing small things with great love.</a:t>
            </a:r>
          </a:p>
          <a:p>
            <a:pPr algn="ctr">
              <a:buFont typeface="Times" pitchFamily="18" charset="0"/>
              <a:buNone/>
            </a:pPr>
            <a:endParaRPr lang="en-US" sz="2400" i="1">
              <a:effectLst>
                <a:outerShdw blurRad="38100" dist="38100" dir="2700000" algn="tl">
                  <a:srgbClr val="C0C0C0"/>
                </a:outerShdw>
              </a:effectLst>
              <a:latin typeface="Microsoft Sans Serif" pitchFamily="34" charset="0"/>
            </a:endParaRPr>
          </a:p>
          <a:p>
            <a:pPr algn="ctr">
              <a:buFont typeface="Times" pitchFamily="18" charset="0"/>
              <a:buNone/>
            </a:pPr>
            <a:r>
              <a:rPr lang="en-US" sz="2400">
                <a:effectLst>
                  <a:outerShdw blurRad="38100" dist="38100" dir="2700000" algn="tl">
                    <a:srgbClr val="C0C0C0"/>
                  </a:outerShdw>
                </a:effectLst>
                <a:latin typeface="Microsoft Sans Serif" pitchFamily="34" charset="0"/>
              </a:rPr>
              <a:t>- Mother Teresa</a:t>
            </a:r>
            <a:r>
              <a:rPr lang="en-US" sz="2400" i="1">
                <a:effectLst>
                  <a:outerShdw blurRad="38100" dist="38100" dir="2700000" algn="tl">
                    <a:srgbClr val="C0C0C0"/>
                  </a:outerShdw>
                </a:effectLst>
                <a:latin typeface="Microsoft Sans Serif" pitchFamily="34" charset="0"/>
              </a:rPr>
              <a:t>   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eme1">
  <a:themeElements>
    <a:clrScheme name="APHL Branding">
      <a:dk1>
        <a:srgbClr val="00A0AF"/>
      </a:dk1>
      <a:lt1>
        <a:srgbClr val="005057"/>
      </a:lt1>
      <a:dk2>
        <a:srgbClr val="B42E34"/>
      </a:dk2>
      <a:lt2>
        <a:srgbClr val="A5A5A5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B42E34"/>
      </a:hlink>
      <a:folHlink>
        <a:srgbClr val="771F23"/>
      </a:folHlink>
    </a:clrScheme>
    <a:fontScheme name="APHL Standard">
      <a:majorFont>
        <a:latin typeface="Calibri"/>
        <a:ea typeface=""/>
        <a:cs typeface=""/>
      </a:majorFont>
      <a:minorFont>
        <a:latin typeface="Franklin Gothic Book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 bwMode="auto">
        <a:ln>
          <a:headEnd/>
          <a:tailEnd/>
        </a:ln>
      </a:spPr>
      <a:bodyPr wrap="square">
        <a:spAutoFit/>
      </a:bodyPr>
      <a:lstStyle>
        <a:defPPr algn="ctr">
          <a:spcBef>
            <a:spcPct val="50000"/>
          </a:spcBef>
          <a:defRPr sz="2800" dirty="0">
            <a:solidFill>
              <a:srgbClr val="002060"/>
            </a:solidFill>
            <a:latin typeface="Arial" charset="0"/>
          </a:defRPr>
        </a:defPPr>
      </a:lstStyle>
      <a:style>
        <a:lnRef idx="2">
          <a:schemeClr val="dk1"/>
        </a:lnRef>
        <a:fillRef idx="1">
          <a:schemeClr val="lt1"/>
        </a:fillRef>
        <a:effectRef idx="0">
          <a:schemeClr val="dk1"/>
        </a:effectRef>
        <a:fontRef idx="minor">
          <a:schemeClr val="dk1"/>
        </a:fontRef>
      </a:style>
    </a:txDef>
  </a:objectDefaults>
  <a:extraClrSchemeLst/>
</a:theme>
</file>

<file path=ppt/theme/theme3.xml><?xml version="1.0" encoding="utf-8"?>
<a:theme xmlns:a="http://schemas.openxmlformats.org/drawingml/2006/main" name="1_APHL">
  <a:themeElements>
    <a:clrScheme name="APHL Branding">
      <a:dk1>
        <a:srgbClr val="00A0AF"/>
      </a:dk1>
      <a:lt1>
        <a:srgbClr val="B42E34"/>
      </a:lt1>
      <a:dk2>
        <a:srgbClr val="1B4853"/>
      </a:dk2>
      <a:lt2>
        <a:srgbClr val="A5A5A5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B42E34"/>
      </a:hlink>
      <a:folHlink>
        <a:srgbClr val="771F23"/>
      </a:folHlink>
    </a:clrScheme>
    <a:fontScheme name="aphl template">
      <a:majorFont>
        <a:latin typeface="HelveticaNeueLT Std"/>
        <a:ea typeface=""/>
        <a:cs typeface=""/>
      </a:majorFont>
      <a:minorFont>
        <a:latin typeface="Franklin Gothic Book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 bwMode="auto">
        <a:ln>
          <a:headEnd/>
          <a:tailEnd/>
        </a:ln>
      </a:spPr>
      <a:bodyPr wrap="square">
        <a:spAutoFit/>
      </a:bodyPr>
      <a:lstStyle>
        <a:defPPr algn="ctr">
          <a:spcBef>
            <a:spcPct val="50000"/>
          </a:spcBef>
          <a:defRPr sz="2800" dirty="0">
            <a:solidFill>
              <a:srgbClr val="002060"/>
            </a:solidFill>
            <a:latin typeface="Arial" charset="0"/>
          </a:defRPr>
        </a:defPPr>
      </a:lstStyle>
      <a:style>
        <a:lnRef idx="2">
          <a:schemeClr val="dk1"/>
        </a:lnRef>
        <a:fillRef idx="1">
          <a:schemeClr val="lt1"/>
        </a:fillRef>
        <a:effectRef idx="0">
          <a:schemeClr val="dk1"/>
        </a:effectRef>
        <a:fontRef idx="minor">
          <a:schemeClr val="dk1"/>
        </a:fontRef>
      </a:style>
    </a:txDef>
  </a:objectDefaults>
  <a:extraClrSchemeLst/>
</a:theme>
</file>

<file path=ppt/theme/theme4.xml><?xml version="1.0" encoding="utf-8"?>
<a:theme xmlns:a="http://schemas.openxmlformats.org/drawingml/2006/main" name="APHL Branding Guideline">
  <a:themeElements>
    <a:clrScheme name="APHL Branding">
      <a:dk1>
        <a:srgbClr val="00A0AF"/>
      </a:dk1>
      <a:lt1>
        <a:srgbClr val="005057"/>
      </a:lt1>
      <a:dk2>
        <a:srgbClr val="B42E34"/>
      </a:dk2>
      <a:lt2>
        <a:srgbClr val="A5A5A5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B42E34"/>
      </a:hlink>
      <a:folHlink>
        <a:srgbClr val="771F23"/>
      </a:folHlink>
    </a:clrScheme>
    <a:fontScheme name="Custom 1">
      <a:majorFont>
        <a:latin typeface="Franklin Gothic Demi"/>
        <a:ea typeface=""/>
        <a:cs typeface=""/>
      </a:majorFont>
      <a:minorFont>
        <a:latin typeface="Franklin Gothic Book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 bwMode="auto">
        <a:ln>
          <a:headEnd/>
          <a:tailEnd/>
        </a:ln>
      </a:spPr>
      <a:bodyPr wrap="square">
        <a:spAutoFit/>
      </a:bodyPr>
      <a:lstStyle>
        <a:defPPr algn="ctr">
          <a:spcBef>
            <a:spcPct val="50000"/>
          </a:spcBef>
          <a:defRPr sz="2800" dirty="0">
            <a:solidFill>
              <a:srgbClr val="002060"/>
            </a:solidFill>
            <a:latin typeface="Arial" charset="0"/>
          </a:defRPr>
        </a:defPPr>
      </a:lstStyle>
      <a:style>
        <a:lnRef idx="2">
          <a:schemeClr val="dk1"/>
        </a:lnRef>
        <a:fillRef idx="1">
          <a:schemeClr val="lt1"/>
        </a:fillRef>
        <a:effectRef idx="0">
          <a:schemeClr val="dk1"/>
        </a:effectRef>
        <a:fontRef idx="minor">
          <a:schemeClr val="dk1"/>
        </a:fontRef>
      </a:style>
    </a:txDef>
  </a:objectDefaults>
  <a:extraClrSchemeLst/>
</a:theme>
</file>

<file path=ppt/theme/theme5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6.xml><?xml version="1.0" encoding="utf-8"?>
<a:theme xmlns:a="http://schemas.openxmlformats.org/drawingml/2006/main" name="APHL Theme">
  <a:themeElements>
    <a:clrScheme name="APHL Branding">
      <a:dk1>
        <a:srgbClr val="00A0AF"/>
      </a:dk1>
      <a:lt1>
        <a:srgbClr val="005057"/>
      </a:lt1>
      <a:dk2>
        <a:srgbClr val="B42E34"/>
      </a:dk2>
      <a:lt2>
        <a:srgbClr val="A5A5A5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B42E34"/>
      </a:hlink>
      <a:folHlink>
        <a:srgbClr val="771F23"/>
      </a:folHlink>
    </a:clrScheme>
    <a:fontScheme name="APHL Standard">
      <a:majorFont>
        <a:latin typeface="Calibri"/>
        <a:ea typeface=""/>
        <a:cs typeface=""/>
      </a:majorFont>
      <a:minorFont>
        <a:latin typeface="Franklin Gothic Book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 bwMode="auto">
        <a:ln>
          <a:headEnd/>
          <a:tailEnd/>
        </a:ln>
      </a:spPr>
      <a:bodyPr wrap="square">
        <a:spAutoFit/>
      </a:bodyPr>
      <a:lstStyle>
        <a:defPPr algn="ctr">
          <a:spcBef>
            <a:spcPct val="50000"/>
          </a:spcBef>
          <a:defRPr sz="2800" dirty="0">
            <a:solidFill>
              <a:srgbClr val="002060"/>
            </a:solidFill>
            <a:latin typeface="Arial" charset="0"/>
          </a:defRPr>
        </a:defPPr>
      </a:lstStyle>
      <a:style>
        <a:lnRef idx="2">
          <a:schemeClr val="dk1"/>
        </a:lnRef>
        <a:fillRef idx="1">
          <a:schemeClr val="lt1"/>
        </a:fillRef>
        <a:effectRef idx="0">
          <a:schemeClr val="dk1"/>
        </a:effectRef>
        <a:fontRef idx="minor">
          <a:schemeClr val="dk1"/>
        </a:fontRef>
      </a:style>
    </a:txDef>
  </a:objectDefaults>
  <a:extraClrSchemeLst/>
</a:theme>
</file>

<file path=ppt/theme/theme7.xml><?xml version="1.0" encoding="utf-8"?>
<a:theme xmlns:a="http://schemas.openxmlformats.org/drawingml/2006/main" name="2_APHL">
  <a:themeElements>
    <a:clrScheme name="APHL Branding">
      <a:dk1>
        <a:srgbClr val="00A0AF"/>
      </a:dk1>
      <a:lt1>
        <a:srgbClr val="B42E34"/>
      </a:lt1>
      <a:dk2>
        <a:srgbClr val="1B4853"/>
      </a:dk2>
      <a:lt2>
        <a:srgbClr val="A5A5A5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B42E34"/>
      </a:hlink>
      <a:folHlink>
        <a:srgbClr val="771F23"/>
      </a:folHlink>
    </a:clrScheme>
    <a:fontScheme name="aphl template">
      <a:majorFont>
        <a:latin typeface="HelveticaNeueLT Std"/>
        <a:ea typeface=""/>
        <a:cs typeface=""/>
      </a:majorFont>
      <a:minorFont>
        <a:latin typeface="Franklin Gothic Book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 bwMode="auto">
        <a:ln>
          <a:headEnd/>
          <a:tailEnd/>
        </a:ln>
      </a:spPr>
      <a:bodyPr wrap="square">
        <a:spAutoFit/>
      </a:bodyPr>
      <a:lstStyle>
        <a:defPPr algn="ctr">
          <a:spcBef>
            <a:spcPct val="50000"/>
          </a:spcBef>
          <a:defRPr sz="2800" dirty="0">
            <a:solidFill>
              <a:srgbClr val="002060"/>
            </a:solidFill>
            <a:latin typeface="Arial" charset="0"/>
          </a:defRPr>
        </a:defPPr>
      </a:lstStyle>
      <a:style>
        <a:lnRef idx="2">
          <a:schemeClr val="dk1"/>
        </a:lnRef>
        <a:fillRef idx="1">
          <a:schemeClr val="lt1"/>
        </a:fillRef>
        <a:effectRef idx="0">
          <a:schemeClr val="dk1"/>
        </a:effectRef>
        <a:fontRef idx="minor">
          <a:schemeClr val="dk1"/>
        </a:fontRef>
      </a:style>
    </a:txDef>
  </a:objectDefaults>
  <a:extraClrSchemeLst/>
</a:theme>
</file>

<file path=ppt/theme/theme8.xml><?xml version="1.0" encoding="utf-8"?>
<a:theme xmlns:a="http://schemas.openxmlformats.org/drawingml/2006/main" name="1_APHL Branding Guideline">
  <a:themeElements>
    <a:clrScheme name="APHL Branding">
      <a:dk1>
        <a:srgbClr val="00A0AF"/>
      </a:dk1>
      <a:lt1>
        <a:srgbClr val="005057"/>
      </a:lt1>
      <a:dk2>
        <a:srgbClr val="B42E34"/>
      </a:dk2>
      <a:lt2>
        <a:srgbClr val="A5A5A5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B42E34"/>
      </a:hlink>
      <a:folHlink>
        <a:srgbClr val="771F23"/>
      </a:folHlink>
    </a:clrScheme>
    <a:fontScheme name="Custom 1">
      <a:majorFont>
        <a:latin typeface="Franklin Gothic Demi"/>
        <a:ea typeface=""/>
        <a:cs typeface=""/>
      </a:majorFont>
      <a:minorFont>
        <a:latin typeface="Franklin Gothic Book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 bwMode="auto">
        <a:ln>
          <a:headEnd/>
          <a:tailEnd/>
        </a:ln>
      </a:spPr>
      <a:bodyPr wrap="square">
        <a:spAutoFit/>
      </a:bodyPr>
      <a:lstStyle>
        <a:defPPr algn="ctr">
          <a:spcBef>
            <a:spcPct val="50000"/>
          </a:spcBef>
          <a:defRPr sz="2800" dirty="0">
            <a:solidFill>
              <a:srgbClr val="002060"/>
            </a:solidFill>
            <a:latin typeface="Arial" charset="0"/>
          </a:defRPr>
        </a:defPPr>
      </a:lstStyle>
      <a:style>
        <a:lnRef idx="2">
          <a:schemeClr val="dk1"/>
        </a:lnRef>
        <a:fillRef idx="1">
          <a:schemeClr val="lt1"/>
        </a:fillRef>
        <a:effectRef idx="0">
          <a:schemeClr val="dk1"/>
        </a:effectRef>
        <a:fontRef idx="minor">
          <a:schemeClr val="dk1"/>
        </a:fontRef>
      </a:style>
    </a:txDef>
  </a:objectDefaults>
  <a:extraClrSchemeLst/>
</a:theme>
</file>

<file path=ppt/theme/theme9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10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_rels/item5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5.xml"/></Relationships>
</file>

<file path=customXml/_rels/item6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6.xml"/></Relationships>
</file>

<file path=customXml/_rels/item7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7.xml"/></Relationships>
</file>

<file path=customXml/item1.xml><?xml version="1.0" encoding="utf-8"?>
<p:properties xmlns:p="http://schemas.microsoft.com/office/2006/metadata/properties" xmlns:xsi="http://www.w3.org/2001/XMLSchema-instance">
  <documentManagement>
    <PublishingExpirationDate xmlns="http://schemas.microsoft.com/sharepoint/v3" xsi:nil="true"/>
    <PublishingStartDate xmlns="http://schemas.microsoft.com/sharepoint/v3" xsi:nil="true"/>
    <LikesCount xmlns="http://schemas.microsoft.com/sharepoint/v3" xsi:nil="true"/>
    <Metadata2 xmlns="b8d4423e-d233-4bc9-97bc-d7574ce75186">
      <Value>18</Value>
    </Metadata2>
    <Metadata3 xmlns="b8d4423e-d233-4bc9-97bc-d7574ce75186">10</Metadata3>
    <Metadata1 xmlns="b8d4423e-d233-4bc9-97bc-d7574ce75186">
      <Value>7</Value>
    </Metadata1>
    <Description0 xmlns="b8d4423e-d233-4bc9-97bc-d7574ce75186">This is a Powerpoint template laboratories can use for presentations on how to be environmentally friendly. </Description0>
    <Copyright xmlns="b8d4423e-d233-4bc9-97bc-d7574ce75186">There is no copyright associated with the document.</Copyright>
    <Permissions xmlns="b8d4423e-d233-4bc9-97bc-d7574ce75186">The document can be viewed by anyone.</Permissions>
    <Featured xmlns="b8d4423e-d233-4bc9-97bc-d7574ce75186">false</Featured>
    <Published_x0020_Year xmlns="b8d4423e-d233-4bc9-97bc-d7574ce75186">2013</Published_x0020_Year>
    <End_x0020_Date xmlns="b8d4423e-d233-4bc9-97bc-d7574ce75186" xsi:nil="true"/>
    <Published_x0020_Month xmlns="b8d4423e-d233-4bc9-97bc-d7574ce75186">Jan</Published_x0020_Month>
    <RatingCount xmlns="http://schemas.microsoft.com/sharepoint/v3" xsi:nil="true"/>
    <Destination xmlns="b8d4423e-d233-4bc9-97bc-d7574ce75186" xsi:nil="true"/>
  </documentManagement>
</p:properties>
</file>

<file path=customXml/item2.xml><?xml version="1.0" encoding="utf-8"?>
<LongProperties xmlns="http://schemas.microsoft.com/office/2006/metadata/longProperties"/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670E0EC527B554AB13806798E16CC3D" ma:contentTypeVersion="50" ma:contentTypeDescription="Create a new document." ma:contentTypeScope="" ma:versionID="9652002b3d3fef1c7d58a128ad095318">
  <xsd:schema xmlns:xsd="http://www.w3.org/2001/XMLSchema" xmlns:xs="http://www.w3.org/2001/XMLSchema" xmlns:p="http://schemas.microsoft.com/office/2006/metadata/properties" xmlns:ns1="http://schemas.microsoft.com/sharepoint/v3" xmlns:ns2="50f2c2bb-0164-486c-a94f-462cfe3e18e4" xmlns:ns3="18bd4c3f-a4f2-4e0b-a3e7-155bda212c1e" targetNamespace="http://schemas.microsoft.com/office/2006/metadata/properties" ma:root="true" ma:fieldsID="c245f9afc2b44e9d1faad81008d9108e" ns1:_="" ns2:_="" ns3:_="">
    <xsd:import namespace="http://schemas.microsoft.com/sharepoint/v3"/>
    <xsd:import namespace="50f2c2bb-0164-486c-a94f-462cfe3e18e4"/>
    <xsd:import namespace="18bd4c3f-a4f2-4e0b-a3e7-155bda212c1e"/>
    <xsd:element name="properties">
      <xsd:complexType>
        <xsd:sequence>
          <xsd:element name="documentManagement">
            <xsd:complexType>
              <xsd:all>
                <xsd:element ref="ns1:PublishingStartDate" minOccurs="0"/>
                <xsd:element ref="ns1:PublishingExpirationDate" minOccurs="0"/>
                <xsd:element ref="ns2:Description0"/>
                <xsd:element ref="ns2:Metadata1" minOccurs="0"/>
                <xsd:element ref="ns2:Metadata2" minOccurs="0"/>
                <xsd:element ref="ns2:Metadata3"/>
                <xsd:element ref="ns1:RatingCount" minOccurs="0"/>
                <xsd:element ref="ns3:_dlc_DocId" minOccurs="0"/>
                <xsd:element ref="ns3:_dlc_DocIdUrl" minOccurs="0"/>
                <xsd:element ref="ns3:_dlc_DocIdPersistId" minOccurs="0"/>
                <xsd:element ref="ns2:Copyright" minOccurs="0"/>
                <xsd:element ref="ns2:Permissions" minOccurs="0"/>
                <xsd:element ref="ns1:RatedBy" minOccurs="0"/>
                <xsd:element ref="ns1:Ratings" minOccurs="0"/>
                <xsd:element ref="ns1:LikesCount" minOccurs="0"/>
                <xsd:element ref="ns1:LikedBy" minOccurs="0"/>
                <xsd:element ref="ns2:Featured" minOccurs="0"/>
                <xsd:element ref="ns2:Published_x0020_Year" minOccurs="0"/>
                <xsd:element ref="ns2:Published_x0020_Month" minOccurs="0"/>
                <xsd:element ref="ns2:End_x0020_Dat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PublishingStartDate" ma:index="2" nillable="true" ma:displayName="Scheduling Start Date" ma:internalName="PublishingStartDate">
      <xsd:simpleType>
        <xsd:restriction base="dms:Unknown"/>
      </xsd:simpleType>
    </xsd:element>
    <xsd:element name="PublishingExpirationDate" ma:index="3" nillable="true" ma:displayName="Scheduling End Date" ma:internalName="PublishingExpirationDate">
      <xsd:simpleType>
        <xsd:restriction base="dms:Unknown"/>
      </xsd:simpleType>
    </xsd:element>
    <xsd:element name="RatingCount" ma:index="9" nillable="true" ma:displayName="Number of Ratings" ma:decimals="0" ma:description="Number of ratings submitted" ma:internalName="RatingCount" ma:readOnly="true">
      <xsd:simpleType>
        <xsd:restriction base="dms:Number"/>
      </xsd:simpleType>
    </xsd:element>
    <xsd:element name="RatedBy" ma:index="21" nillable="true" ma:displayName="Rated By" ma:description="Users rated the item." ma:hidden="true" ma:list="UserInfo" ma:internalName="RatedBy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Ratings" ma:index="22" nillable="true" ma:displayName="User ratings" ma:description="User ratings for the item" ma:hidden="true" ma:internalName="Ratings">
      <xsd:simpleType>
        <xsd:restriction base="dms:Note"/>
      </xsd:simpleType>
    </xsd:element>
    <xsd:element name="LikesCount" ma:index="23" nillable="true" ma:displayName="Number of Likes" ma:internalName="LikesCount">
      <xsd:simpleType>
        <xsd:restriction base="dms:Unknown"/>
      </xsd:simpleType>
    </xsd:element>
    <xsd:element name="LikedBy" ma:index="24" nillable="true" ma:displayName="Liked By" ma:hidden="true" ma:list="UserInfo" ma:internalName="LikedBy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0f2c2bb-0164-486c-a94f-462cfe3e18e4" elementFormDefault="qualified">
    <xsd:import namespace="http://schemas.microsoft.com/office/2006/documentManagement/types"/>
    <xsd:import namespace="http://schemas.microsoft.com/office/infopath/2007/PartnerControls"/>
    <xsd:element name="Description0" ma:index="4" ma:displayName="Description" ma:description="Please enter a full description of your resource." ma:internalName="Description0">
      <xsd:simpleType>
        <xsd:restriction base="dms:Note"/>
      </xsd:simpleType>
    </xsd:element>
    <xsd:element name="Metadata1" ma:index="5" nillable="true" ma:displayName="Categories" ma:description="Select at least one category that relates to your resource.&lt;br&gt;&lt;br&gt;Adding a category aids in the search of your resource." ma:list="{0374c4f2-e654-49ac-a18a-336fea91df26}" ma:internalName="Metadata1" ma:showField="Title" ma:web="020f1094-de47-4204-9234-97d7dea42b7a" ma:requiredMultiChoice="tru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Metadata2" ma:index="6" nillable="true" ma:displayName="Topics" ma:description="Select one or more topics which relate to your resource.&lt;br&gt;&lt;br&gt;Assigning a topic to a resource allows you to &lt;br&gt;further define your resource." ma:list="{73bc9c00-e104-4369-be82-dad136c635d4}" ma:internalName="Metadata2" ma:showField="Title" ma:web="020f1094-de47-4204-9234-97d7dea42b7a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Metadata3" ma:index="7" ma:displayName="Geographical Location or Agency" ma:description="Select the agency or state where the resource is from." ma:list="{d9c0a659-4262-4020-8b9d-15b01283bc19}" ma:internalName="Metadata3" ma:showField="Title" ma:web="020f1094-de47-4204-9234-97d7dea42b7a">
      <xsd:simpleType>
        <xsd:restriction base="dms:Lookup"/>
      </xsd:simpleType>
    </xsd:element>
    <xsd:element name="Copyright" ma:index="19" nillable="true" ma:displayName="Copyright" ma:description="Please indicate the copyright status of the resource." ma:format="Dropdown" ma:internalName="Copyright">
      <xsd:simpleType>
        <xsd:restriction base="dms:Choice">
          <xsd:enumeration value="There is no copyright associated with the document."/>
          <xsd:enumeration value="The document has a copyright and I am the owner."/>
          <xsd:enumeration value="The document has a copyright and I am NOT the owner."/>
          <xsd:enumeration value="The document has a copyright and permission to share has been obtained."/>
        </xsd:restriction>
      </xsd:simpleType>
    </xsd:element>
    <xsd:element name="Permissions" ma:index="20" nillable="true" ma:displayName="Permissions" ma:description="Please indicate your preference regarding&lt;br&gt;who has permission to view the resource." ma:format="Dropdown" ma:internalName="Permissions">
      <xsd:simpleType>
        <xsd:restriction base="dms:Choice">
          <xsd:enumeration value="The document can be viewed by anyone."/>
          <xsd:enumeration value="The document can only be viewed by APHL members."/>
        </xsd:restriction>
      </xsd:simpleType>
    </xsd:element>
    <xsd:element name="Featured" ma:index="25" nillable="true" ma:displayName="Featured" ma:default="0" ma:internalName="Featured">
      <xsd:simpleType>
        <xsd:restriction base="dms:Boolean"/>
      </xsd:simpleType>
    </xsd:element>
    <xsd:element name="Published_x0020_Year" ma:index="26" nillable="true" ma:displayName="Published Year" ma:internalName="Published_x0020_Year">
      <xsd:simpleType>
        <xsd:restriction base="dms:Text">
          <xsd:maxLength value="255"/>
        </xsd:restriction>
      </xsd:simpleType>
    </xsd:element>
    <xsd:element name="Published_x0020_Month" ma:index="27" nillable="true" ma:displayName="Published Month" ma:default="Jan" ma:format="Dropdown" ma:internalName="Published_x0020_Month">
      <xsd:simpleType>
        <xsd:restriction base="dms:Choice">
          <xsd:enumeration value="Jan"/>
          <xsd:enumeration value="Feb"/>
          <xsd:enumeration value="Mar"/>
          <xsd:enumeration value="Apr"/>
          <xsd:enumeration value="May"/>
          <xsd:enumeration value="Jun"/>
          <xsd:enumeration value="Jul"/>
          <xsd:enumeration value="Aug"/>
          <xsd:enumeration value="Sep"/>
          <xsd:enumeration value="Oct"/>
          <xsd:enumeration value="Nov"/>
          <xsd:enumeration value="Dec"/>
        </xsd:restriction>
      </xsd:simpleType>
    </xsd:element>
    <xsd:element name="End_x0020_Date" ma:index="28" nillable="true" ma:displayName="End Date" ma:format="DateOnly" ma:internalName="End_x0020_Date">
      <xsd:simpleType>
        <xsd:restriction base="dms:DateTim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8bd4c3f-a4f2-4e0b-a3e7-155bda212c1e" elementFormDefault="qualified">
    <xsd:import namespace="http://schemas.microsoft.com/office/2006/documentManagement/types"/>
    <xsd:import namespace="http://schemas.microsoft.com/office/infopath/2007/PartnerControls"/>
    <xsd:element name="_dlc_DocId" ma:index="15" nillable="true" ma:displayName="Document ID Value" ma:description="The value of the document ID assigned to this item." ma:internalName="_dlc_DocId" ma:readOnly="true">
      <xsd:simpleType>
        <xsd:restriction base="dms:Text"/>
      </xsd:simpleType>
    </xsd:element>
    <xsd:element name="_dlc_DocIdUrl" ma:index="16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7" nillable="true" ma:displayName="Persist ID" ma:description="Keep ID on add." ma:hidden="true" ma:internalName="_dlc_DocIdPersistId" ma:readOnly="true">
      <xsd:simpleType>
        <xsd:restriction base="dms:Boolea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14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axOccurs="1" ma:index="8" ma:displayName="Keywords">
          <xsd:simpleType xmlns:xs="http://www.w3.org/2001/XMLSchema">
            <xsd:restriction base="xsd:string">
              <xsd:minLength value="1"/>
            </xsd:restriction>
          </xsd:simpleType>
        </xsd:element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4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B0D515997CB0546990B9821911254AF" ma:contentTypeVersion="30" ma:contentTypeDescription="Create a new document." ma:contentTypeScope="" ma:versionID="0b1b17f1ebd9ab3c754f47e238ef930a">
  <xsd:schema xmlns:xsd="http://www.w3.org/2001/XMLSchema" xmlns:xs="http://www.w3.org/2001/XMLSchema" xmlns:p="http://schemas.microsoft.com/office/2006/metadata/properties" xmlns:ns1="http://schemas.microsoft.com/sharepoint/v3" xmlns:ns2="b8d4423e-d233-4bc9-97bc-d7574ce75186" targetNamespace="http://schemas.microsoft.com/office/2006/metadata/properties" ma:root="true" ma:fieldsID="89f5b89839f7fc399baeff73974617ee" ns1:_="" ns2:_="">
    <xsd:import namespace="http://schemas.microsoft.com/sharepoint/v3"/>
    <xsd:import namespace="b8d4423e-d233-4bc9-97bc-d7574ce75186"/>
    <xsd:element name="properties">
      <xsd:complexType>
        <xsd:sequence>
          <xsd:element name="documentManagement">
            <xsd:complexType>
              <xsd:all>
                <xsd:element ref="ns1:PublishingStartDate" minOccurs="0"/>
                <xsd:element ref="ns1:PublishingExpirationDate" minOccurs="0"/>
                <xsd:element ref="ns2:Description0"/>
                <xsd:element ref="ns2:Metadata1" minOccurs="0"/>
                <xsd:element ref="ns2:Metadata2" minOccurs="0"/>
                <xsd:element ref="ns2:Metadata3" minOccurs="0"/>
                <xsd:element ref="ns1:RatingCount" minOccurs="0"/>
                <xsd:element ref="ns2:Copyright" minOccurs="0"/>
                <xsd:element ref="ns2:Permissions" minOccurs="0"/>
                <xsd:element ref="ns1:LikesCount" minOccurs="0"/>
                <xsd:element ref="ns2:Featured" minOccurs="0"/>
                <xsd:element ref="ns2:Published_x0020_Year" minOccurs="0"/>
                <xsd:element ref="ns2:Published_x0020_Month" minOccurs="0"/>
                <xsd:element ref="ns2:End_x0020_Date" minOccurs="0"/>
                <xsd:element ref="ns2:Destin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PublishingStartDate" ma:index="2" nillable="true" ma:displayName="Scheduling Start Date" ma:description="" ma:internalName="PublishingStartDate">
      <xsd:simpleType>
        <xsd:restriction base="dms:Unknown"/>
      </xsd:simpleType>
    </xsd:element>
    <xsd:element name="PublishingExpirationDate" ma:index="3" nillable="true" ma:displayName="Scheduling End Date" ma:description="" ma:internalName="PublishingExpirationDate">
      <xsd:simpleType>
        <xsd:restriction base="dms:Unknown"/>
      </xsd:simpleType>
    </xsd:element>
    <xsd:element name="RatingCount" ma:index="11" nillable="true" ma:displayName="Number of Ratings" ma:decimals="0" ma:description="Number of ratings submitted" ma:internalName="RatingCount" ma:readOnly="false" ma:percentage="FALSE">
      <xsd:simpleType>
        <xsd:restriction base="dms:Number"/>
      </xsd:simpleType>
    </xsd:element>
    <xsd:element name="LikesCount" ma:index="14" nillable="true" ma:displayName="Number of Likes" ma:internalName="LikesCount" ma:readOnly="fals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8d4423e-d233-4bc9-97bc-d7574ce75186" elementFormDefault="qualified">
    <xsd:import namespace="http://schemas.microsoft.com/office/2006/documentManagement/types"/>
    <xsd:import namespace="http://schemas.microsoft.com/office/infopath/2007/PartnerControls"/>
    <xsd:element name="Description0" ma:index="4" ma:displayName="Description" ma:description="Please enter a full description of your resource." ma:internalName="Description0" ma:readOnly="false">
      <xsd:simpleType>
        <xsd:restriction base="dms:Note"/>
      </xsd:simpleType>
    </xsd:element>
    <xsd:element name="Metadata1" ma:index="6" nillable="true" ma:displayName="Categories" ma:description="Select at least one category that relates to your resource.&lt;br&gt;&lt;br&gt;Adding a category aids in the search of your resource." ma:list="{61941f64-2feb-4028-a951-3b5c001de6c7}" ma:internalName="Metadata1" ma:readOnly="false" ma:showField="Title" ma:web="81f67e4c-6aed-4aaa-86d1-aa3898cd5d4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Metadata2" ma:index="7" nillable="true" ma:displayName="Topics" ma:description="Select one or more topics which relate to your resource.&lt;br&gt;&lt;br&gt;Assigning a topic to a resource allows you to &lt;br&gt;further define your resource." ma:list="{e62908a1-1960-4f5e-843f-21c192ab3536}" ma:internalName="Metadata2" ma:readOnly="false" ma:showField="Title" ma:web="81f67e4c-6aed-4aaa-86d1-aa3898cd5d4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Metadata3" ma:index="8" nillable="true" ma:displayName="Geographical Location or Agency" ma:description="Select the agency or state where the resource is from." ma:list="{064f33b2-56c3-4a74-b5fe-4ad23400e58d}" ma:internalName="Metadata3" ma:readOnly="false" ma:showField="Title" ma:web="81f67e4c-6aed-4aaa-86d1-aa3898cd5d42">
      <xsd:simpleType>
        <xsd:restriction base="dms:Lookup"/>
      </xsd:simpleType>
    </xsd:element>
    <xsd:element name="Copyright" ma:index="12" nillable="true" ma:displayName="Copyright" ma:description="Please indicate the copyright status of the resource." ma:format="Dropdown" ma:internalName="Copyright" ma:readOnly="false">
      <xsd:simpleType>
        <xsd:restriction base="dms:Choice">
          <xsd:enumeration value="There is no copyright associated with the document."/>
          <xsd:enumeration value="The document has a copyright and I am the owner."/>
          <xsd:enumeration value="The document has a copyright and I am NOT the owner."/>
          <xsd:enumeration value="The document has a copyright and permission to share has been obtained."/>
        </xsd:restriction>
      </xsd:simpleType>
    </xsd:element>
    <xsd:element name="Permissions" ma:index="13" nillable="true" ma:displayName="Permissions" ma:description="Please indicate your preference regarding&lt;br&gt;who has permission to view the resource." ma:format="Dropdown" ma:internalName="Permissions" ma:readOnly="false">
      <xsd:simpleType>
        <xsd:restriction base="dms:Choice">
          <xsd:enumeration value="The document can be viewed by anyone."/>
          <xsd:enumeration value="The document can only be viewed by APHL members."/>
        </xsd:restriction>
      </xsd:simpleType>
    </xsd:element>
    <xsd:element name="Featured" ma:index="15" nillable="true" ma:displayName="Featured" ma:default="0" ma:internalName="Featured" ma:readOnly="false">
      <xsd:simpleType>
        <xsd:restriction base="dms:Boolean"/>
      </xsd:simpleType>
    </xsd:element>
    <xsd:element name="Published_x0020_Year" ma:index="16" nillable="true" ma:displayName="Published Year" ma:internalName="Published_x0020_Year" ma:readOnly="false">
      <xsd:simpleType>
        <xsd:restriction base="dms:Text">
          <xsd:maxLength value="255"/>
        </xsd:restriction>
      </xsd:simpleType>
    </xsd:element>
    <xsd:element name="Published_x0020_Month" ma:index="17" nillable="true" ma:displayName="Published Month" ma:default="Jan" ma:format="Dropdown" ma:internalName="Published_x0020_Month" ma:readOnly="false">
      <xsd:simpleType>
        <xsd:restriction base="dms:Choice">
          <xsd:enumeration value="Jan"/>
          <xsd:enumeration value="Feb"/>
          <xsd:enumeration value="Mar"/>
          <xsd:enumeration value="Apr"/>
          <xsd:enumeration value="May"/>
          <xsd:enumeration value="Jun"/>
          <xsd:enumeration value="Jul"/>
          <xsd:enumeration value="Aug"/>
          <xsd:enumeration value="Sep"/>
          <xsd:enumeration value="Oct"/>
          <xsd:enumeration value="Nov"/>
          <xsd:enumeration value="Dec"/>
        </xsd:restriction>
      </xsd:simpleType>
    </xsd:element>
    <xsd:element name="End_x0020_Date" ma:index="18" nillable="true" ma:displayName="End Date" ma:format="DateOnly" ma:internalName="End_x0020_Date" ma:readOnly="false">
      <xsd:simpleType>
        <xsd:restriction base="dms:DateTime"/>
      </xsd:simpleType>
    </xsd:element>
    <xsd:element name="Destination" ma:index="23" nillable="true" ma:displayName="Destination" ma:format="Dropdown" ma:internalName="Destination">
      <xsd:simpleType>
        <xsd:restriction base="dms:Choice">
          <xsd:enumeration value="Archive"/>
          <xsd:enumeration value="Keep"/>
          <xsd:enumeration value="Delete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19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 ma:index="5" ma:displayName="Keywords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5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6.xml><?xml version="1.0" encoding="utf-8"?>
<EsriMapsInfo xmlns="ESRI.ArcGIS.Mapping.OfficeIntegration.PowerPointInfo">
  <Version>Version1</Version>
  <RequiresSignIn>False</RequiresSignIn>
</EsriMapsInfo>
</file>

<file path=customXml/item7.xml><?xml version="1.0" encoding="utf-8"?>
<EsriMapsInfo xmlns="ESRI.ArcGIS.Mapping.OfficeIntegration.PowerPointInfo">
  <Version>Version1</Version>
  <RequiresSignIn>False</RequiresSignIn>
</EsriMapsInfo>
</file>

<file path=customXml/itemProps1.xml><?xml version="1.0" encoding="utf-8"?>
<ds:datastoreItem xmlns:ds="http://schemas.openxmlformats.org/officeDocument/2006/customXml" ds:itemID="{769C2423-48C7-475D-A670-5D3BC21A1EB1}"/>
</file>

<file path=customXml/itemProps2.xml><?xml version="1.0" encoding="utf-8"?>
<ds:datastoreItem xmlns:ds="http://schemas.openxmlformats.org/officeDocument/2006/customXml" ds:itemID="{C44D6C44-9197-4C5B-A38D-83AB1BF44AED}"/>
</file>

<file path=customXml/itemProps3.xml><?xml version="1.0" encoding="utf-8"?>
<ds:datastoreItem xmlns:ds="http://schemas.openxmlformats.org/officeDocument/2006/customXml" ds:itemID="{F78140B4-F203-4B34-99B0-BFA41C59A56C}"/>
</file>

<file path=customXml/itemProps4.xml><?xml version="1.0" encoding="utf-8"?>
<ds:datastoreItem xmlns:ds="http://schemas.openxmlformats.org/officeDocument/2006/customXml" ds:itemID="{DA8D0785-8D09-4903-BE46-1CDEDAED98D5}"/>
</file>

<file path=customXml/itemProps5.xml><?xml version="1.0" encoding="utf-8"?>
<ds:datastoreItem xmlns:ds="http://schemas.openxmlformats.org/officeDocument/2006/customXml" ds:itemID="{5E267481-9D8A-46B7-A6B2-3EC543EB5870}"/>
</file>

<file path=customXml/itemProps6.xml><?xml version="1.0" encoding="utf-8"?>
<ds:datastoreItem xmlns:ds="http://schemas.openxmlformats.org/officeDocument/2006/customXml" ds:itemID="{4E3F265B-37F1-46F4-A649-A7B43BD089B4}"/>
</file>

<file path=customXml/itemProps7.xml><?xml version="1.0" encoding="utf-8"?>
<ds:datastoreItem xmlns:ds="http://schemas.openxmlformats.org/officeDocument/2006/customXml" ds:itemID="{6BAC69DD-445A-45A3-9BA5-A7128CB81A36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332</TotalTime>
  <Words>1564</Words>
  <Application>Microsoft Office PowerPoint</Application>
  <PresentationFormat>On-screen Show (4:3)</PresentationFormat>
  <Paragraphs>180</Paragraphs>
  <Slides>19</Slides>
  <Notes>19</Notes>
  <HiddenSlides>0</HiddenSlides>
  <MMClips>0</MMClips>
  <ScaleCrop>false</ScaleCrop>
  <HeadingPairs>
    <vt:vector size="4" baseType="variant">
      <vt:variant>
        <vt:lpstr>Theme</vt:lpstr>
      </vt:variant>
      <vt:variant>
        <vt:i4>9</vt:i4>
      </vt:variant>
      <vt:variant>
        <vt:lpstr>Slide Titles</vt:lpstr>
      </vt:variant>
      <vt:variant>
        <vt:i4>19</vt:i4>
      </vt:variant>
    </vt:vector>
  </HeadingPairs>
  <TitlesOfParts>
    <vt:vector size="28" baseType="lpstr">
      <vt:lpstr>Default Design</vt:lpstr>
      <vt:lpstr>Theme1</vt:lpstr>
      <vt:lpstr>1_APHL</vt:lpstr>
      <vt:lpstr>APHL Branding Guideline</vt:lpstr>
      <vt:lpstr>Custom Design</vt:lpstr>
      <vt:lpstr>APHL Theme</vt:lpstr>
      <vt:lpstr>2_APHL</vt:lpstr>
      <vt:lpstr>1_APHL Branding Guideline</vt:lpstr>
      <vt:lpstr>1_Custom Design</vt:lpstr>
      <vt:lpstr>Environmental “Top 10”</vt:lpstr>
      <vt:lpstr>PowerPoint Presentation</vt:lpstr>
      <vt:lpstr>PowerPoint Presentation</vt:lpstr>
      <vt:lpstr>Number 10: Be bright about electricity.</vt:lpstr>
      <vt:lpstr>PowerPoint Presentation</vt:lpstr>
      <vt:lpstr>Number 9: Go paperless.</vt:lpstr>
      <vt:lpstr>Number 8: Print smarter.</vt:lpstr>
      <vt:lpstr>Number 7: Recycle.</vt:lpstr>
      <vt:lpstr>PowerPoint Presentation</vt:lpstr>
      <vt:lpstr>Number 6: Watch how (and what) you eat.</vt:lpstr>
      <vt:lpstr>PowerPoint Presentation</vt:lpstr>
      <vt:lpstr>Number 5: Reduce.</vt:lpstr>
      <vt:lpstr>PowerPoint Presentation</vt:lpstr>
      <vt:lpstr>Number 4: Shop Smart.</vt:lpstr>
      <vt:lpstr>PowerPoint Presentation</vt:lpstr>
      <vt:lpstr>Number 3: Rethink your travel.</vt:lpstr>
      <vt:lpstr>Number 2: Create a healthy indoor environment.</vt:lpstr>
      <vt:lpstr>Number 1: Spread the Word</vt:lpstr>
      <vt:lpstr>PowerPoint Presentation</vt:lpstr>
    </vt:vector>
  </TitlesOfParts>
  <Company>APHL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APHL and Environmental Responsibility: A Powerpoint Template</dc:title>
  <dc:creator>megan.latshaw</dc:creator>
  <cp:keywords>APHL; national environmental laboratory professionals week; environmental top 10</cp:keywords>
  <cp:lastModifiedBy>michael.heintz</cp:lastModifiedBy>
  <cp:revision>34</cp:revision>
  <dcterms:created xsi:type="dcterms:W3CDTF">2007-12-11T19:34:36Z</dcterms:created>
  <dcterms:modified xsi:type="dcterms:W3CDTF">2013-02-06T18:37:16Z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Order">
    <vt:lpwstr>255200.000000000</vt:lpwstr>
  </property>
  <property fmtid="{D5CDD505-2E9C-101B-9397-08002B2CF9AE}" pid="3" name="ContentTypeId">
    <vt:lpwstr>0x0101000B0D515997CB0546990B9821911254AF</vt:lpwstr>
  </property>
  <property fmtid="{D5CDD505-2E9C-101B-9397-08002B2CF9AE}" pid="4" name="_dlc_DocIdItemGuid">
    <vt:lpwstr>29fb0bc4-eba4-4c0f-ab7e-52a75dbe20b3</vt:lpwstr>
  </property>
  <property fmtid="{D5CDD505-2E9C-101B-9397-08002B2CF9AE}" pid="5" name="Page Title">
    <vt:lpwstr/>
  </property>
  <property fmtid="{D5CDD505-2E9C-101B-9397-08002B2CF9AE}" pid="6" name="APHL">
    <vt:lpwstr>1-Keep</vt:lpwstr>
  </property>
</Properties>
</file>