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4.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5.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6.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7.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8.xml" ContentType="application/vnd.openxmlformats-officedocument.theme+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notesSlides/notesSlide4.xml" ContentType="application/vnd.openxmlformats-officedocument.presentationml.notesSlide+xml"/>
  <Override PartName="/ppt/tags/tag10.xml" ContentType="application/vnd.openxmlformats-officedocument.presentationml.tags+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tags/tag12.xml" ContentType="application/vnd.openxmlformats-officedocument.presentationml.tags+xml"/>
  <Override PartName="/ppt/notesSlides/notesSlide7.xml" ContentType="application/vnd.openxmlformats-officedocument.presentationml.notesSlide+xml"/>
  <Override PartName="/ppt/tags/tag13.xml" ContentType="application/vnd.openxmlformats-officedocument.presentationml.tags+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4.xml" ContentType="application/vnd.openxmlformats-officedocument.presentationml.tags+xml"/>
  <Override PartName="/ppt/notesSlides/notesSlide9.xml" ContentType="application/vnd.openxmlformats-officedocument.presentationml.notesSlide+xml"/>
  <Override PartName="/ppt/tags/tag15.xml" ContentType="application/vnd.openxmlformats-officedocument.presentationml.tags+xml"/>
  <Override PartName="/ppt/notesSlides/notesSlide10.xml" ContentType="application/vnd.openxmlformats-officedocument.presentationml.notesSlide+xml"/>
  <Override PartName="/ppt/tags/tag16.xml" ContentType="application/vnd.openxmlformats-officedocument.presentationml.tags+xml"/>
  <Override PartName="/ppt/notesSlides/notesSlide11.xml" ContentType="application/vnd.openxmlformats-officedocument.presentationml.notesSlide+xml"/>
  <Override PartName="/ppt/tags/tag17.xml" ContentType="application/vnd.openxmlformats-officedocument.presentationml.tags+xml"/>
  <Override PartName="/ppt/notesSlides/notesSlide12.xml" ContentType="application/vnd.openxmlformats-officedocument.presentationml.notesSlide+xml"/>
  <Override PartName="/ppt/tags/tag18.xml" ContentType="application/vnd.openxmlformats-officedocument.presentationml.tags+xml"/>
  <Override PartName="/ppt/notesSlides/notesSlide13.xml" ContentType="application/vnd.openxmlformats-officedocument.presentationml.notesSlide+xml"/>
  <Override PartName="/ppt/tags/tag19.xml" ContentType="application/vnd.openxmlformats-officedocument.presentationml.tags+xml"/>
  <Override PartName="/ppt/notesSlides/notesSlide14.xml" ContentType="application/vnd.openxmlformats-officedocument.presentationml.notesSlide+xml"/>
  <Override PartName="/ppt/tags/tag20.xml" ContentType="application/vnd.openxmlformats-officedocument.presentationml.tags+xml"/>
  <Override PartName="/ppt/notesSlides/notesSlide15.xml" ContentType="application/vnd.openxmlformats-officedocument.presentationml.notesSlide+xml"/>
  <Override PartName="/ppt/tags/tag21.xml" ContentType="application/vnd.openxmlformats-officedocument.presentationml.tags+xml"/>
  <Override PartName="/ppt/notesSlides/notesSlide16.xml" ContentType="application/vnd.openxmlformats-officedocument.presentationml.notesSlide+xml"/>
  <Override PartName="/ppt/tags/tag22.xml" ContentType="application/vnd.openxmlformats-officedocument.presentationml.tags+xml"/>
  <Override PartName="/ppt/notesSlides/notesSlide17.xml" ContentType="application/vnd.openxmlformats-officedocument.presentationml.notesSlide+xml"/>
  <Override PartName="/ppt/tags/tag23.xml" ContentType="application/vnd.openxmlformats-officedocument.presentationml.tags+xml"/>
  <Override PartName="/ppt/notesSlides/notesSlide18.xml" ContentType="application/vnd.openxmlformats-officedocument.presentationml.notesSlide+xml"/>
  <Override PartName="/ppt/tags/tag24.xml" ContentType="application/vnd.openxmlformats-officedocument.presentationml.tags+xml"/>
  <Override PartName="/ppt/notesSlides/notesSlide19.xml" ContentType="application/vnd.openxmlformats-officedocument.presentationml.notesSlide+xml"/>
  <Override PartName="/ppt/tags/tag25.xml" ContentType="application/vnd.openxmlformats-officedocument.presentationml.tags+xml"/>
  <Override PartName="/ppt/notesSlides/notesSlide20.xml" ContentType="application/vnd.openxmlformats-officedocument.presentationml.notesSlide+xml"/>
  <Override PartName="/ppt/tags/tag26.xml" ContentType="application/vnd.openxmlformats-officedocument.presentationml.tags+xml"/>
  <Override PartName="/ppt/notesSlides/notesSlide21.xml" ContentType="application/vnd.openxmlformats-officedocument.presentationml.notesSlide+xml"/>
  <Override PartName="/ppt/tags/tag27.xml" ContentType="application/vnd.openxmlformats-officedocument.presentationml.tags+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tags/tag30.xml" ContentType="application/vnd.openxmlformats-officedocument.presentationml.tags+xml"/>
  <Override PartName="/ppt/notesSlides/notesSlide25.xml" ContentType="application/vnd.openxmlformats-officedocument.presentationml.notesSlide+xml"/>
  <Override PartName="/ppt/tags/tag31.xml" ContentType="application/vnd.openxmlformats-officedocument.presentationml.tags+xml"/>
  <Override PartName="/ppt/notesSlides/notesSlide26.xml" ContentType="application/vnd.openxmlformats-officedocument.presentationml.notesSlide+xml"/>
  <Override PartName="/ppt/tags/tag32.xml" ContentType="application/vnd.openxmlformats-officedocument.presentationml.tags+xml"/>
  <Override PartName="/ppt/notesSlides/notesSlide27.xml" ContentType="application/vnd.openxmlformats-officedocument.presentationml.notesSlide+xml"/>
  <Override PartName="/ppt/tags/tag33.xml" ContentType="application/vnd.openxmlformats-officedocument.presentationml.tags+xml"/>
  <Override PartName="/ppt/notesSlides/notesSlide28.xml" ContentType="application/vnd.openxmlformats-officedocument.presentationml.notesSlide+xml"/>
  <Override PartName="/ppt/tags/tag34.xml" ContentType="application/vnd.openxmlformats-officedocument.presentationml.tags+xml"/>
  <Override PartName="/ppt/notesSlides/notesSlide29.xml" ContentType="application/vnd.openxmlformats-officedocument.presentationml.notesSlide+xml"/>
  <Override PartName="/ppt/tags/tag35.xml" ContentType="application/vnd.openxmlformats-officedocument.presentationml.tags+xml"/>
  <Override PartName="/ppt/notesSlides/notesSlide30.xml" ContentType="application/vnd.openxmlformats-officedocument.presentationml.notesSlide+xml"/>
  <Override PartName="/ppt/tags/tag36.xml" ContentType="application/vnd.openxmlformats-officedocument.presentationml.tags+xml"/>
  <Override PartName="/ppt/notesSlides/notesSlide31.xml" ContentType="application/vnd.openxmlformats-officedocument.presentationml.notesSlide+xml"/>
  <Override PartName="/ppt/tags/tag37.xml" ContentType="application/vnd.openxmlformats-officedocument.presentationml.tags+xml"/>
  <Override PartName="/ppt/notesSlides/notesSlide32.xml" ContentType="application/vnd.openxmlformats-officedocument.presentationml.notesSlide+xml"/>
  <Override PartName="/ppt/tags/tag38.xml" ContentType="application/vnd.openxmlformats-officedocument.presentationml.tags+xml"/>
  <Override PartName="/ppt/notesSlides/notesSlide3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68" r:id="rId5"/>
    <p:sldMasterId id="2147483680" r:id="rId6"/>
    <p:sldMasterId id="2147483692" r:id="rId7"/>
    <p:sldMasterId id="2147483752" r:id="rId8"/>
    <p:sldMasterId id="2147483716" r:id="rId9"/>
    <p:sldMasterId id="2147483764" r:id="rId10"/>
    <p:sldMasterId id="2147483740" r:id="rId11"/>
    <p:sldMasterId id="2147483728" r:id="rId12"/>
  </p:sldMasterIdLst>
  <p:notesMasterIdLst>
    <p:notesMasterId r:id="rId50"/>
  </p:notesMasterIdLst>
  <p:handoutMasterIdLst>
    <p:handoutMasterId r:id="rId51"/>
  </p:handoutMasterIdLst>
  <p:sldIdLst>
    <p:sldId id="259" r:id="rId13"/>
    <p:sldId id="263" r:id="rId14"/>
    <p:sldId id="290" r:id="rId15"/>
    <p:sldId id="289" r:id="rId16"/>
    <p:sldId id="264" r:id="rId17"/>
    <p:sldId id="278" r:id="rId18"/>
    <p:sldId id="266" r:id="rId19"/>
    <p:sldId id="265" r:id="rId20"/>
    <p:sldId id="288" r:id="rId21"/>
    <p:sldId id="279" r:id="rId22"/>
    <p:sldId id="275" r:id="rId23"/>
    <p:sldId id="267" r:id="rId24"/>
    <p:sldId id="268" r:id="rId25"/>
    <p:sldId id="269" r:id="rId26"/>
    <p:sldId id="270" r:id="rId27"/>
    <p:sldId id="271" r:id="rId28"/>
    <p:sldId id="272" r:id="rId29"/>
    <p:sldId id="273" r:id="rId30"/>
    <p:sldId id="301" r:id="rId31"/>
    <p:sldId id="297" r:id="rId32"/>
    <p:sldId id="293" r:id="rId33"/>
    <p:sldId id="274" r:id="rId34"/>
    <p:sldId id="292" r:id="rId35"/>
    <p:sldId id="291" r:id="rId36"/>
    <p:sldId id="294" r:id="rId37"/>
    <p:sldId id="296" r:id="rId38"/>
    <p:sldId id="276" r:id="rId39"/>
    <p:sldId id="281" r:id="rId40"/>
    <p:sldId id="287" r:id="rId41"/>
    <p:sldId id="298" r:id="rId42"/>
    <p:sldId id="282" r:id="rId43"/>
    <p:sldId id="299" r:id="rId44"/>
    <p:sldId id="283" r:id="rId45"/>
    <p:sldId id="284" r:id="rId46"/>
    <p:sldId id="285" r:id="rId47"/>
    <p:sldId id="300" r:id="rId48"/>
    <p:sldId id="286" r:id="rId49"/>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4A5FFCA-35E9-9F3F-F120-A72C3AD0B3BA}" v="16" dt="2025-07-21T20:40:16.01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5761" autoAdjust="0"/>
  </p:normalViewPr>
  <p:slideViewPr>
    <p:cSldViewPr snapToGrid="0">
      <p:cViewPr varScale="1">
        <p:scale>
          <a:sx n="63" d="100"/>
          <a:sy n="63" d="100"/>
        </p:scale>
        <p:origin x="1380" y="6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8.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presProps" Target="presProps.xml"/><Relationship Id="rId5" Type="http://schemas.openxmlformats.org/officeDocument/2006/relationships/slideMaster" Target="slideMasters/slideMaster2.xml"/><Relationship Id="rId19" Type="http://schemas.openxmlformats.org/officeDocument/2006/relationships/slide" Target="slides/slide7.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tableStyles" Target="tableStyles.xml"/><Relationship Id="rId8" Type="http://schemas.openxmlformats.org/officeDocument/2006/relationships/slideMaster" Target="slideMasters/slideMaster5.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microsoft.com/office/2015/10/relationships/revisionInfo" Target="revisionInfo.xml"/><Relationship Id="rId10" Type="http://schemas.openxmlformats.org/officeDocument/2006/relationships/slideMaster" Target="slideMasters/slideMaster7.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6A1DB29-9EFC-4D77-BC29-E3C1FA7790E1}" type="doc">
      <dgm:prSet loTypeId="urn:microsoft.com/office/officeart/2011/layout/HexagonRadial" loCatId="cycle" qsTypeId="urn:microsoft.com/office/officeart/2005/8/quickstyle/3d1" qsCatId="3D" csTypeId="urn:microsoft.com/office/officeart/2005/8/colors/colorful4" csCatId="colorful" phldr="1"/>
      <dgm:spPr/>
      <dgm:t>
        <a:bodyPr/>
        <a:lstStyle/>
        <a:p>
          <a:endParaRPr lang="en-US"/>
        </a:p>
      </dgm:t>
    </dgm:pt>
    <dgm:pt modelId="{16874584-CF5B-4577-AF0F-0364873BEE10}">
      <dgm:prSet phldrT="[Text]"/>
      <dgm:spPr/>
      <dgm:t>
        <a:bodyPr/>
        <a:lstStyle/>
        <a:p>
          <a:r>
            <a:rPr lang="en-US" b="1"/>
            <a:t>Creative Problem Solving</a:t>
          </a:r>
        </a:p>
      </dgm:t>
    </dgm:pt>
    <dgm:pt modelId="{F8B3E26D-931B-4CFE-B89A-E2D6CE59469E}" type="parTrans" cxnId="{2F5F2434-16C9-44C3-B1D0-07AE2C6CA425}">
      <dgm:prSet/>
      <dgm:spPr/>
      <dgm:t>
        <a:bodyPr/>
        <a:lstStyle/>
        <a:p>
          <a:endParaRPr lang="en-US"/>
        </a:p>
      </dgm:t>
    </dgm:pt>
    <dgm:pt modelId="{73D5523B-E33E-4159-B686-502307DBD05E}" type="sibTrans" cxnId="{2F5F2434-16C9-44C3-B1D0-07AE2C6CA425}">
      <dgm:prSet/>
      <dgm:spPr/>
      <dgm:t>
        <a:bodyPr/>
        <a:lstStyle/>
        <a:p>
          <a:endParaRPr lang="en-US"/>
        </a:p>
      </dgm:t>
    </dgm:pt>
    <dgm:pt modelId="{17266D25-6573-4A92-AF7B-9AD3717D6F96}">
      <dgm:prSet phldrT="[Text]"/>
      <dgm:spPr/>
      <dgm:t>
        <a:bodyPr/>
        <a:lstStyle/>
        <a:p>
          <a:r>
            <a:rPr lang="en-US"/>
            <a:t>Identify Problem</a:t>
          </a:r>
        </a:p>
      </dgm:t>
    </dgm:pt>
    <dgm:pt modelId="{0CAD8DA1-30CD-41AE-AC5A-4559E0745259}" type="parTrans" cxnId="{95A654DD-4521-4456-BE5C-B77ABE94A3FF}">
      <dgm:prSet/>
      <dgm:spPr/>
      <dgm:t>
        <a:bodyPr/>
        <a:lstStyle/>
        <a:p>
          <a:endParaRPr lang="en-US"/>
        </a:p>
      </dgm:t>
    </dgm:pt>
    <dgm:pt modelId="{52F1E9AC-DC91-47D0-9708-D77B4AD865DA}" type="sibTrans" cxnId="{95A654DD-4521-4456-BE5C-B77ABE94A3FF}">
      <dgm:prSet/>
      <dgm:spPr/>
      <dgm:t>
        <a:bodyPr/>
        <a:lstStyle/>
        <a:p>
          <a:endParaRPr lang="en-US"/>
        </a:p>
      </dgm:t>
    </dgm:pt>
    <dgm:pt modelId="{D61CFAAE-F9C4-438A-97F8-5D8B08ADF81B}">
      <dgm:prSet phldrT="[Text]"/>
      <dgm:spPr/>
      <dgm:t>
        <a:bodyPr/>
        <a:lstStyle/>
        <a:p>
          <a:r>
            <a:rPr lang="en-US"/>
            <a:t>Analyze Problem</a:t>
          </a:r>
        </a:p>
      </dgm:t>
    </dgm:pt>
    <dgm:pt modelId="{5B5D9AF2-B091-4325-AE81-BCB8CBCE7AEA}" type="parTrans" cxnId="{9B1B8AA1-D2C3-43D1-AED7-6FDB515674B5}">
      <dgm:prSet/>
      <dgm:spPr/>
      <dgm:t>
        <a:bodyPr/>
        <a:lstStyle/>
        <a:p>
          <a:endParaRPr lang="en-US"/>
        </a:p>
      </dgm:t>
    </dgm:pt>
    <dgm:pt modelId="{8CAE8E54-EC3C-46EE-9E16-C08271EF771C}" type="sibTrans" cxnId="{9B1B8AA1-D2C3-43D1-AED7-6FDB515674B5}">
      <dgm:prSet/>
      <dgm:spPr/>
      <dgm:t>
        <a:bodyPr/>
        <a:lstStyle/>
        <a:p>
          <a:endParaRPr lang="en-US"/>
        </a:p>
      </dgm:t>
    </dgm:pt>
    <dgm:pt modelId="{6BC8E19C-2979-42E6-90D8-529E67EAB49E}">
      <dgm:prSet phldrT="[Text]"/>
      <dgm:spPr/>
      <dgm:t>
        <a:bodyPr/>
        <a:lstStyle/>
        <a:p>
          <a:r>
            <a:rPr lang="en-US"/>
            <a:t>Generate Solutions</a:t>
          </a:r>
        </a:p>
      </dgm:t>
    </dgm:pt>
    <dgm:pt modelId="{24086811-7806-412E-9174-00B849C2A266}" type="parTrans" cxnId="{210D21D3-C5E6-4BB0-A57A-AF587FA6A1EB}">
      <dgm:prSet/>
      <dgm:spPr/>
      <dgm:t>
        <a:bodyPr/>
        <a:lstStyle/>
        <a:p>
          <a:endParaRPr lang="en-US"/>
        </a:p>
      </dgm:t>
    </dgm:pt>
    <dgm:pt modelId="{3F76C03C-E05B-410F-A821-E350DC86409C}" type="sibTrans" cxnId="{210D21D3-C5E6-4BB0-A57A-AF587FA6A1EB}">
      <dgm:prSet/>
      <dgm:spPr/>
      <dgm:t>
        <a:bodyPr/>
        <a:lstStyle/>
        <a:p>
          <a:endParaRPr lang="en-US"/>
        </a:p>
      </dgm:t>
    </dgm:pt>
    <dgm:pt modelId="{4334A2A0-41DD-422B-9721-E0B1905A9216}">
      <dgm:prSet phldrT="[Text]"/>
      <dgm:spPr/>
      <dgm:t>
        <a:bodyPr/>
        <a:lstStyle/>
        <a:p>
          <a:r>
            <a:rPr lang="en-US"/>
            <a:t>Evaluate Solutions</a:t>
          </a:r>
        </a:p>
      </dgm:t>
    </dgm:pt>
    <dgm:pt modelId="{F3676E8E-4A12-4152-BF9F-E17BFFD2C5D6}" type="parTrans" cxnId="{906499A1-C2D0-4374-879D-107416209564}">
      <dgm:prSet/>
      <dgm:spPr/>
      <dgm:t>
        <a:bodyPr/>
        <a:lstStyle/>
        <a:p>
          <a:endParaRPr lang="en-US"/>
        </a:p>
      </dgm:t>
    </dgm:pt>
    <dgm:pt modelId="{BFC1DB43-CB97-46E6-9347-44993F6E4312}" type="sibTrans" cxnId="{906499A1-C2D0-4374-879D-107416209564}">
      <dgm:prSet/>
      <dgm:spPr/>
      <dgm:t>
        <a:bodyPr/>
        <a:lstStyle/>
        <a:p>
          <a:endParaRPr lang="en-US"/>
        </a:p>
      </dgm:t>
    </dgm:pt>
    <dgm:pt modelId="{520A5998-8EDA-4015-8476-027E3E80FA7A}">
      <dgm:prSet phldrT="[Text]"/>
      <dgm:spPr/>
      <dgm:t>
        <a:bodyPr/>
        <a:lstStyle/>
        <a:p>
          <a:r>
            <a:rPr lang="en-US"/>
            <a:t>Implement Solutions</a:t>
          </a:r>
        </a:p>
      </dgm:t>
    </dgm:pt>
    <dgm:pt modelId="{0C139E01-0556-46A4-8DBE-2D12A1B5A86D}" type="parTrans" cxnId="{F3FF8C69-8FA7-4380-B7C3-BE1F4104F424}">
      <dgm:prSet/>
      <dgm:spPr/>
      <dgm:t>
        <a:bodyPr/>
        <a:lstStyle/>
        <a:p>
          <a:endParaRPr lang="en-US"/>
        </a:p>
      </dgm:t>
    </dgm:pt>
    <dgm:pt modelId="{705FC185-A566-4243-82A1-8580928815F6}" type="sibTrans" cxnId="{F3FF8C69-8FA7-4380-B7C3-BE1F4104F424}">
      <dgm:prSet/>
      <dgm:spPr/>
      <dgm:t>
        <a:bodyPr/>
        <a:lstStyle/>
        <a:p>
          <a:endParaRPr lang="en-US"/>
        </a:p>
      </dgm:t>
    </dgm:pt>
    <dgm:pt modelId="{D101E6F8-D732-4657-B4AA-3D3B785EE87C}">
      <dgm:prSet phldrT="[Text]"/>
      <dgm:spPr/>
      <dgm:t>
        <a:bodyPr/>
        <a:lstStyle/>
        <a:p>
          <a:r>
            <a:rPr lang="en-US"/>
            <a:t>Review Outcomes</a:t>
          </a:r>
        </a:p>
      </dgm:t>
    </dgm:pt>
    <dgm:pt modelId="{6CF3A54A-2099-4AB4-8E3D-66B14EE8A0B5}" type="parTrans" cxnId="{33E03AD2-4F3B-4ECC-8EEE-FD48AD3C5C6C}">
      <dgm:prSet/>
      <dgm:spPr/>
      <dgm:t>
        <a:bodyPr/>
        <a:lstStyle/>
        <a:p>
          <a:endParaRPr lang="en-US"/>
        </a:p>
      </dgm:t>
    </dgm:pt>
    <dgm:pt modelId="{E493D3DB-50D1-43F7-9695-1F03D0EE0669}" type="sibTrans" cxnId="{33E03AD2-4F3B-4ECC-8EEE-FD48AD3C5C6C}">
      <dgm:prSet/>
      <dgm:spPr/>
      <dgm:t>
        <a:bodyPr/>
        <a:lstStyle/>
        <a:p>
          <a:endParaRPr lang="en-US"/>
        </a:p>
      </dgm:t>
    </dgm:pt>
    <dgm:pt modelId="{303D99BA-0C4D-4A76-88E1-313005B42FCB}" type="pres">
      <dgm:prSet presAssocID="{A6A1DB29-9EFC-4D77-BC29-E3C1FA7790E1}" presName="Name0" presStyleCnt="0">
        <dgm:presLayoutVars>
          <dgm:chMax val="1"/>
          <dgm:chPref val="1"/>
          <dgm:dir/>
          <dgm:animOne val="branch"/>
          <dgm:animLvl val="lvl"/>
        </dgm:presLayoutVars>
      </dgm:prSet>
      <dgm:spPr/>
    </dgm:pt>
    <dgm:pt modelId="{45A60CD7-338E-43A2-9234-1E4CA51E1EAB}" type="pres">
      <dgm:prSet presAssocID="{16874584-CF5B-4577-AF0F-0364873BEE10}" presName="Parent" presStyleLbl="node0" presStyleIdx="0" presStyleCnt="1">
        <dgm:presLayoutVars>
          <dgm:chMax val="6"/>
          <dgm:chPref val="6"/>
        </dgm:presLayoutVars>
      </dgm:prSet>
      <dgm:spPr/>
    </dgm:pt>
    <dgm:pt modelId="{4CE3ACF3-C62F-43B9-9356-2B47A3A7F626}" type="pres">
      <dgm:prSet presAssocID="{17266D25-6573-4A92-AF7B-9AD3717D6F96}" presName="Accent1" presStyleCnt="0"/>
      <dgm:spPr/>
    </dgm:pt>
    <dgm:pt modelId="{6A7B96B2-0F02-4A1A-B7DB-0A89488A8D25}" type="pres">
      <dgm:prSet presAssocID="{17266D25-6573-4A92-AF7B-9AD3717D6F96}" presName="Accent" presStyleLbl="bgShp" presStyleIdx="0" presStyleCnt="6"/>
      <dgm:spPr/>
    </dgm:pt>
    <dgm:pt modelId="{CB2B1FFB-1F4B-492D-8F23-F7F061A79B30}" type="pres">
      <dgm:prSet presAssocID="{17266D25-6573-4A92-AF7B-9AD3717D6F96}" presName="Child1" presStyleLbl="node1" presStyleIdx="0" presStyleCnt="6">
        <dgm:presLayoutVars>
          <dgm:chMax val="0"/>
          <dgm:chPref val="0"/>
          <dgm:bulletEnabled val="1"/>
        </dgm:presLayoutVars>
      </dgm:prSet>
      <dgm:spPr/>
    </dgm:pt>
    <dgm:pt modelId="{56891AE8-D583-4818-A1D3-FF6DE8B63C6C}" type="pres">
      <dgm:prSet presAssocID="{D61CFAAE-F9C4-438A-97F8-5D8B08ADF81B}" presName="Accent2" presStyleCnt="0"/>
      <dgm:spPr/>
    </dgm:pt>
    <dgm:pt modelId="{DBE9741B-A498-4741-9D8A-B1B32A6271A4}" type="pres">
      <dgm:prSet presAssocID="{D61CFAAE-F9C4-438A-97F8-5D8B08ADF81B}" presName="Accent" presStyleLbl="bgShp" presStyleIdx="1" presStyleCnt="6"/>
      <dgm:spPr/>
    </dgm:pt>
    <dgm:pt modelId="{54697453-6C19-4EEA-9B5F-359FBD42DC45}" type="pres">
      <dgm:prSet presAssocID="{D61CFAAE-F9C4-438A-97F8-5D8B08ADF81B}" presName="Child2" presStyleLbl="node1" presStyleIdx="1" presStyleCnt="6">
        <dgm:presLayoutVars>
          <dgm:chMax val="0"/>
          <dgm:chPref val="0"/>
          <dgm:bulletEnabled val="1"/>
        </dgm:presLayoutVars>
      </dgm:prSet>
      <dgm:spPr/>
    </dgm:pt>
    <dgm:pt modelId="{D4D4CEDC-0E11-484A-B6EC-0954F4B5820D}" type="pres">
      <dgm:prSet presAssocID="{6BC8E19C-2979-42E6-90D8-529E67EAB49E}" presName="Accent3" presStyleCnt="0"/>
      <dgm:spPr/>
    </dgm:pt>
    <dgm:pt modelId="{AC838A80-384E-42A4-A8EC-BD018851CBAA}" type="pres">
      <dgm:prSet presAssocID="{6BC8E19C-2979-42E6-90D8-529E67EAB49E}" presName="Accent" presStyleLbl="bgShp" presStyleIdx="2" presStyleCnt="6"/>
      <dgm:spPr/>
    </dgm:pt>
    <dgm:pt modelId="{3BED2260-F232-4D7A-B364-50AFB80A65D7}" type="pres">
      <dgm:prSet presAssocID="{6BC8E19C-2979-42E6-90D8-529E67EAB49E}" presName="Child3" presStyleLbl="node1" presStyleIdx="2" presStyleCnt="6">
        <dgm:presLayoutVars>
          <dgm:chMax val="0"/>
          <dgm:chPref val="0"/>
          <dgm:bulletEnabled val="1"/>
        </dgm:presLayoutVars>
      </dgm:prSet>
      <dgm:spPr/>
    </dgm:pt>
    <dgm:pt modelId="{457B8504-D34D-461C-978B-C4F86BADFF56}" type="pres">
      <dgm:prSet presAssocID="{4334A2A0-41DD-422B-9721-E0B1905A9216}" presName="Accent4" presStyleCnt="0"/>
      <dgm:spPr/>
    </dgm:pt>
    <dgm:pt modelId="{BE2D07FA-9B36-408D-8754-22CF686585BC}" type="pres">
      <dgm:prSet presAssocID="{4334A2A0-41DD-422B-9721-E0B1905A9216}" presName="Accent" presStyleLbl="bgShp" presStyleIdx="3" presStyleCnt="6"/>
      <dgm:spPr/>
    </dgm:pt>
    <dgm:pt modelId="{0A988268-8573-41D6-AFFE-1709274C04E8}" type="pres">
      <dgm:prSet presAssocID="{4334A2A0-41DD-422B-9721-E0B1905A9216}" presName="Child4" presStyleLbl="node1" presStyleIdx="3" presStyleCnt="6">
        <dgm:presLayoutVars>
          <dgm:chMax val="0"/>
          <dgm:chPref val="0"/>
          <dgm:bulletEnabled val="1"/>
        </dgm:presLayoutVars>
      </dgm:prSet>
      <dgm:spPr/>
    </dgm:pt>
    <dgm:pt modelId="{A9860C74-0C26-4669-B695-BC59E96D4E5E}" type="pres">
      <dgm:prSet presAssocID="{520A5998-8EDA-4015-8476-027E3E80FA7A}" presName="Accent5" presStyleCnt="0"/>
      <dgm:spPr/>
    </dgm:pt>
    <dgm:pt modelId="{5191BA2E-6AC4-47B6-A4BA-24F6D9D42737}" type="pres">
      <dgm:prSet presAssocID="{520A5998-8EDA-4015-8476-027E3E80FA7A}" presName="Accent" presStyleLbl="bgShp" presStyleIdx="4" presStyleCnt="6"/>
      <dgm:spPr/>
    </dgm:pt>
    <dgm:pt modelId="{A9EA5860-9ABC-4447-9D20-52824D82FF2F}" type="pres">
      <dgm:prSet presAssocID="{520A5998-8EDA-4015-8476-027E3E80FA7A}" presName="Child5" presStyleLbl="node1" presStyleIdx="4" presStyleCnt="6">
        <dgm:presLayoutVars>
          <dgm:chMax val="0"/>
          <dgm:chPref val="0"/>
          <dgm:bulletEnabled val="1"/>
        </dgm:presLayoutVars>
      </dgm:prSet>
      <dgm:spPr/>
    </dgm:pt>
    <dgm:pt modelId="{FCA145DD-8F38-4BAC-90B0-3992BFB9CE83}" type="pres">
      <dgm:prSet presAssocID="{D101E6F8-D732-4657-B4AA-3D3B785EE87C}" presName="Accent6" presStyleCnt="0"/>
      <dgm:spPr/>
    </dgm:pt>
    <dgm:pt modelId="{7550FC0D-813A-4C31-9C0A-B305AEA57FE2}" type="pres">
      <dgm:prSet presAssocID="{D101E6F8-D732-4657-B4AA-3D3B785EE87C}" presName="Accent" presStyleLbl="bgShp" presStyleIdx="5" presStyleCnt="6"/>
      <dgm:spPr/>
    </dgm:pt>
    <dgm:pt modelId="{A9C92AA6-202F-45DE-9044-27C09F6581BD}" type="pres">
      <dgm:prSet presAssocID="{D101E6F8-D732-4657-B4AA-3D3B785EE87C}" presName="Child6" presStyleLbl="node1" presStyleIdx="5" presStyleCnt="6">
        <dgm:presLayoutVars>
          <dgm:chMax val="0"/>
          <dgm:chPref val="0"/>
          <dgm:bulletEnabled val="1"/>
        </dgm:presLayoutVars>
      </dgm:prSet>
      <dgm:spPr/>
    </dgm:pt>
  </dgm:ptLst>
  <dgm:cxnLst>
    <dgm:cxn modelId="{FB04E413-9CB8-49B5-B70D-5C428360DC1C}" type="presOf" srcId="{6BC8E19C-2979-42E6-90D8-529E67EAB49E}" destId="{3BED2260-F232-4D7A-B364-50AFB80A65D7}" srcOrd="0" destOrd="0" presId="urn:microsoft.com/office/officeart/2011/layout/HexagonRadial"/>
    <dgm:cxn modelId="{A9E0B114-9170-4B06-A812-5F10CEABE89F}" type="presOf" srcId="{A6A1DB29-9EFC-4D77-BC29-E3C1FA7790E1}" destId="{303D99BA-0C4D-4A76-88E1-313005B42FCB}" srcOrd="0" destOrd="0" presId="urn:microsoft.com/office/officeart/2011/layout/HexagonRadial"/>
    <dgm:cxn modelId="{2F5F2434-16C9-44C3-B1D0-07AE2C6CA425}" srcId="{A6A1DB29-9EFC-4D77-BC29-E3C1FA7790E1}" destId="{16874584-CF5B-4577-AF0F-0364873BEE10}" srcOrd="0" destOrd="0" parTransId="{F8B3E26D-931B-4CFE-B89A-E2D6CE59469E}" sibTransId="{73D5523B-E33E-4159-B686-502307DBD05E}"/>
    <dgm:cxn modelId="{F3FF8C69-8FA7-4380-B7C3-BE1F4104F424}" srcId="{16874584-CF5B-4577-AF0F-0364873BEE10}" destId="{520A5998-8EDA-4015-8476-027E3E80FA7A}" srcOrd="4" destOrd="0" parTransId="{0C139E01-0556-46A4-8DBE-2D12A1B5A86D}" sibTransId="{705FC185-A566-4243-82A1-8580928815F6}"/>
    <dgm:cxn modelId="{391D3A6D-23FD-415E-9373-93989996223C}" type="presOf" srcId="{4334A2A0-41DD-422B-9721-E0B1905A9216}" destId="{0A988268-8573-41D6-AFFE-1709274C04E8}" srcOrd="0" destOrd="0" presId="urn:microsoft.com/office/officeart/2011/layout/HexagonRadial"/>
    <dgm:cxn modelId="{1C5DA559-43BC-4064-8CE9-A09E8FEFDB0D}" type="presOf" srcId="{D101E6F8-D732-4657-B4AA-3D3B785EE87C}" destId="{A9C92AA6-202F-45DE-9044-27C09F6581BD}" srcOrd="0" destOrd="0" presId="urn:microsoft.com/office/officeart/2011/layout/HexagonRadial"/>
    <dgm:cxn modelId="{89BC2686-1770-4707-BDF0-6C4DF1D9FBD2}" type="presOf" srcId="{520A5998-8EDA-4015-8476-027E3E80FA7A}" destId="{A9EA5860-9ABC-4447-9D20-52824D82FF2F}" srcOrd="0" destOrd="0" presId="urn:microsoft.com/office/officeart/2011/layout/HexagonRadial"/>
    <dgm:cxn modelId="{9B1B8AA1-D2C3-43D1-AED7-6FDB515674B5}" srcId="{16874584-CF5B-4577-AF0F-0364873BEE10}" destId="{D61CFAAE-F9C4-438A-97F8-5D8B08ADF81B}" srcOrd="1" destOrd="0" parTransId="{5B5D9AF2-B091-4325-AE81-BCB8CBCE7AEA}" sibTransId="{8CAE8E54-EC3C-46EE-9E16-C08271EF771C}"/>
    <dgm:cxn modelId="{906499A1-C2D0-4374-879D-107416209564}" srcId="{16874584-CF5B-4577-AF0F-0364873BEE10}" destId="{4334A2A0-41DD-422B-9721-E0B1905A9216}" srcOrd="3" destOrd="0" parTransId="{F3676E8E-4A12-4152-BF9F-E17BFFD2C5D6}" sibTransId="{BFC1DB43-CB97-46E6-9347-44993F6E4312}"/>
    <dgm:cxn modelId="{4F75B5D0-B258-4A9F-AC1F-97329B006EFB}" type="presOf" srcId="{16874584-CF5B-4577-AF0F-0364873BEE10}" destId="{45A60CD7-338E-43A2-9234-1E4CA51E1EAB}" srcOrd="0" destOrd="0" presId="urn:microsoft.com/office/officeart/2011/layout/HexagonRadial"/>
    <dgm:cxn modelId="{33E03AD2-4F3B-4ECC-8EEE-FD48AD3C5C6C}" srcId="{16874584-CF5B-4577-AF0F-0364873BEE10}" destId="{D101E6F8-D732-4657-B4AA-3D3B785EE87C}" srcOrd="5" destOrd="0" parTransId="{6CF3A54A-2099-4AB4-8E3D-66B14EE8A0B5}" sibTransId="{E493D3DB-50D1-43F7-9695-1F03D0EE0669}"/>
    <dgm:cxn modelId="{210D21D3-C5E6-4BB0-A57A-AF587FA6A1EB}" srcId="{16874584-CF5B-4577-AF0F-0364873BEE10}" destId="{6BC8E19C-2979-42E6-90D8-529E67EAB49E}" srcOrd="2" destOrd="0" parTransId="{24086811-7806-412E-9174-00B849C2A266}" sibTransId="{3F76C03C-E05B-410F-A821-E350DC86409C}"/>
    <dgm:cxn modelId="{0B7E1ED4-5636-49CC-A8A2-10A301A86712}" type="presOf" srcId="{D61CFAAE-F9C4-438A-97F8-5D8B08ADF81B}" destId="{54697453-6C19-4EEA-9B5F-359FBD42DC45}" srcOrd="0" destOrd="0" presId="urn:microsoft.com/office/officeart/2011/layout/HexagonRadial"/>
    <dgm:cxn modelId="{B02CA7D7-85CD-4FD2-A167-C12EE81D18A8}" type="presOf" srcId="{17266D25-6573-4A92-AF7B-9AD3717D6F96}" destId="{CB2B1FFB-1F4B-492D-8F23-F7F061A79B30}" srcOrd="0" destOrd="0" presId="urn:microsoft.com/office/officeart/2011/layout/HexagonRadial"/>
    <dgm:cxn modelId="{95A654DD-4521-4456-BE5C-B77ABE94A3FF}" srcId="{16874584-CF5B-4577-AF0F-0364873BEE10}" destId="{17266D25-6573-4A92-AF7B-9AD3717D6F96}" srcOrd="0" destOrd="0" parTransId="{0CAD8DA1-30CD-41AE-AC5A-4559E0745259}" sibTransId="{52F1E9AC-DC91-47D0-9708-D77B4AD865DA}"/>
    <dgm:cxn modelId="{9E55F47A-26C4-4BED-8372-37300BF308DC}" type="presParOf" srcId="{303D99BA-0C4D-4A76-88E1-313005B42FCB}" destId="{45A60CD7-338E-43A2-9234-1E4CA51E1EAB}" srcOrd="0" destOrd="0" presId="urn:microsoft.com/office/officeart/2011/layout/HexagonRadial"/>
    <dgm:cxn modelId="{77086109-6C53-4458-8115-641FC1A8A3CB}" type="presParOf" srcId="{303D99BA-0C4D-4A76-88E1-313005B42FCB}" destId="{4CE3ACF3-C62F-43B9-9356-2B47A3A7F626}" srcOrd="1" destOrd="0" presId="urn:microsoft.com/office/officeart/2011/layout/HexagonRadial"/>
    <dgm:cxn modelId="{3A492F2E-1F12-43BE-B9CE-8AD511005C9A}" type="presParOf" srcId="{4CE3ACF3-C62F-43B9-9356-2B47A3A7F626}" destId="{6A7B96B2-0F02-4A1A-B7DB-0A89488A8D25}" srcOrd="0" destOrd="0" presId="urn:microsoft.com/office/officeart/2011/layout/HexagonRadial"/>
    <dgm:cxn modelId="{95B43D2B-77B2-4505-9F62-7F4138487D57}" type="presParOf" srcId="{303D99BA-0C4D-4A76-88E1-313005B42FCB}" destId="{CB2B1FFB-1F4B-492D-8F23-F7F061A79B30}" srcOrd="2" destOrd="0" presId="urn:microsoft.com/office/officeart/2011/layout/HexagonRadial"/>
    <dgm:cxn modelId="{9E22B075-00A0-498D-83C7-1FA8A144FBB4}" type="presParOf" srcId="{303D99BA-0C4D-4A76-88E1-313005B42FCB}" destId="{56891AE8-D583-4818-A1D3-FF6DE8B63C6C}" srcOrd="3" destOrd="0" presId="urn:microsoft.com/office/officeart/2011/layout/HexagonRadial"/>
    <dgm:cxn modelId="{DCE13A87-6568-44B8-968B-D0511AA59199}" type="presParOf" srcId="{56891AE8-D583-4818-A1D3-FF6DE8B63C6C}" destId="{DBE9741B-A498-4741-9D8A-B1B32A6271A4}" srcOrd="0" destOrd="0" presId="urn:microsoft.com/office/officeart/2011/layout/HexagonRadial"/>
    <dgm:cxn modelId="{661EDD07-B477-4F45-9004-52687473F90C}" type="presParOf" srcId="{303D99BA-0C4D-4A76-88E1-313005B42FCB}" destId="{54697453-6C19-4EEA-9B5F-359FBD42DC45}" srcOrd="4" destOrd="0" presId="urn:microsoft.com/office/officeart/2011/layout/HexagonRadial"/>
    <dgm:cxn modelId="{81662814-4833-41E7-94B2-EB28889D7102}" type="presParOf" srcId="{303D99BA-0C4D-4A76-88E1-313005B42FCB}" destId="{D4D4CEDC-0E11-484A-B6EC-0954F4B5820D}" srcOrd="5" destOrd="0" presId="urn:microsoft.com/office/officeart/2011/layout/HexagonRadial"/>
    <dgm:cxn modelId="{CE8CA350-F6EE-4FFE-BCF3-72C8B5C718C0}" type="presParOf" srcId="{D4D4CEDC-0E11-484A-B6EC-0954F4B5820D}" destId="{AC838A80-384E-42A4-A8EC-BD018851CBAA}" srcOrd="0" destOrd="0" presId="urn:microsoft.com/office/officeart/2011/layout/HexagonRadial"/>
    <dgm:cxn modelId="{7B36DD31-A867-4CDC-A0C7-ED5311F62063}" type="presParOf" srcId="{303D99BA-0C4D-4A76-88E1-313005B42FCB}" destId="{3BED2260-F232-4D7A-B364-50AFB80A65D7}" srcOrd="6" destOrd="0" presId="urn:microsoft.com/office/officeart/2011/layout/HexagonRadial"/>
    <dgm:cxn modelId="{B23033AC-2EF8-4D21-A211-AB531735DD91}" type="presParOf" srcId="{303D99BA-0C4D-4A76-88E1-313005B42FCB}" destId="{457B8504-D34D-461C-978B-C4F86BADFF56}" srcOrd="7" destOrd="0" presId="urn:microsoft.com/office/officeart/2011/layout/HexagonRadial"/>
    <dgm:cxn modelId="{6C4F00CD-18C9-4F44-B5EE-891EE1A1CD41}" type="presParOf" srcId="{457B8504-D34D-461C-978B-C4F86BADFF56}" destId="{BE2D07FA-9B36-408D-8754-22CF686585BC}" srcOrd="0" destOrd="0" presId="urn:microsoft.com/office/officeart/2011/layout/HexagonRadial"/>
    <dgm:cxn modelId="{C9828127-4BF0-462A-9FB0-C5EF233044AE}" type="presParOf" srcId="{303D99BA-0C4D-4A76-88E1-313005B42FCB}" destId="{0A988268-8573-41D6-AFFE-1709274C04E8}" srcOrd="8" destOrd="0" presId="urn:microsoft.com/office/officeart/2011/layout/HexagonRadial"/>
    <dgm:cxn modelId="{6D8DF62E-C7C1-4DF8-966B-DC869F5E20D1}" type="presParOf" srcId="{303D99BA-0C4D-4A76-88E1-313005B42FCB}" destId="{A9860C74-0C26-4669-B695-BC59E96D4E5E}" srcOrd="9" destOrd="0" presId="urn:microsoft.com/office/officeart/2011/layout/HexagonRadial"/>
    <dgm:cxn modelId="{0345668E-B7EF-428A-8D69-6576DAEDCBBE}" type="presParOf" srcId="{A9860C74-0C26-4669-B695-BC59E96D4E5E}" destId="{5191BA2E-6AC4-47B6-A4BA-24F6D9D42737}" srcOrd="0" destOrd="0" presId="urn:microsoft.com/office/officeart/2011/layout/HexagonRadial"/>
    <dgm:cxn modelId="{4130E248-8ECB-4DC1-BD6A-B715430B9099}" type="presParOf" srcId="{303D99BA-0C4D-4A76-88E1-313005B42FCB}" destId="{A9EA5860-9ABC-4447-9D20-52824D82FF2F}" srcOrd="10" destOrd="0" presId="urn:microsoft.com/office/officeart/2011/layout/HexagonRadial"/>
    <dgm:cxn modelId="{49220A13-7F70-4AC5-9967-FF8DF64C6FCE}" type="presParOf" srcId="{303D99BA-0C4D-4A76-88E1-313005B42FCB}" destId="{FCA145DD-8F38-4BAC-90B0-3992BFB9CE83}" srcOrd="11" destOrd="0" presId="urn:microsoft.com/office/officeart/2011/layout/HexagonRadial"/>
    <dgm:cxn modelId="{2858A66A-EF85-4094-B7AA-F9DEADACB123}" type="presParOf" srcId="{FCA145DD-8F38-4BAC-90B0-3992BFB9CE83}" destId="{7550FC0D-813A-4C31-9C0A-B305AEA57FE2}" srcOrd="0" destOrd="0" presId="urn:microsoft.com/office/officeart/2011/layout/HexagonRadial"/>
    <dgm:cxn modelId="{CEC61D60-4057-4D7A-AE93-E476A8B12E57}" type="presParOf" srcId="{303D99BA-0C4D-4A76-88E1-313005B42FCB}" destId="{A9C92AA6-202F-45DE-9044-27C09F6581BD}" srcOrd="12" destOrd="0" presId="urn:microsoft.com/office/officeart/2011/layout/HexagonRadial"/>
  </dgm:cxnLst>
  <dgm:bg>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5A60CD7-338E-43A2-9234-1E4CA51E1EAB}">
      <dsp:nvSpPr>
        <dsp:cNvPr id="0" name=""/>
        <dsp:cNvSpPr/>
      </dsp:nvSpPr>
      <dsp:spPr>
        <a:xfrm>
          <a:off x="2741492" y="1430746"/>
          <a:ext cx="1818541" cy="1573111"/>
        </a:xfrm>
        <a:prstGeom prst="hexagon">
          <a:avLst>
            <a:gd name="adj" fmla="val 28570"/>
            <a:gd name="vf" fmla="val 11547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b="1" kern="1200"/>
            <a:t>Creative Problem Solving</a:t>
          </a:r>
        </a:p>
      </dsp:txBody>
      <dsp:txXfrm>
        <a:off x="3042850" y="1691433"/>
        <a:ext cx="1215825" cy="1051737"/>
      </dsp:txXfrm>
    </dsp:sp>
    <dsp:sp modelId="{DBE9741B-A498-4741-9D8A-B1B32A6271A4}">
      <dsp:nvSpPr>
        <dsp:cNvPr id="0" name=""/>
        <dsp:cNvSpPr/>
      </dsp:nvSpPr>
      <dsp:spPr>
        <a:xfrm>
          <a:off x="3880249" y="678118"/>
          <a:ext cx="686130" cy="591192"/>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CB2B1FFB-1F4B-492D-8F23-F7F061A79B30}">
      <dsp:nvSpPr>
        <dsp:cNvPr id="0" name=""/>
        <dsp:cNvSpPr/>
      </dsp:nvSpPr>
      <dsp:spPr>
        <a:xfrm>
          <a:off x="2909006" y="0"/>
          <a:ext cx="1490281" cy="1289268"/>
        </a:xfrm>
        <a:prstGeom prst="hexagon">
          <a:avLst>
            <a:gd name="adj" fmla="val 28570"/>
            <a:gd name="vf" fmla="val 11547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Identify Problem</a:t>
          </a:r>
        </a:p>
      </dsp:txBody>
      <dsp:txXfrm>
        <a:off x="3155977" y="213659"/>
        <a:ext cx="996339" cy="861950"/>
      </dsp:txXfrm>
    </dsp:sp>
    <dsp:sp modelId="{AC838A80-384E-42A4-A8EC-BD018851CBAA}">
      <dsp:nvSpPr>
        <dsp:cNvPr id="0" name=""/>
        <dsp:cNvSpPr/>
      </dsp:nvSpPr>
      <dsp:spPr>
        <a:xfrm>
          <a:off x="4681016" y="1783333"/>
          <a:ext cx="686130" cy="591192"/>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54697453-6C19-4EEA-9B5F-359FBD42DC45}">
      <dsp:nvSpPr>
        <dsp:cNvPr id="0" name=""/>
        <dsp:cNvSpPr/>
      </dsp:nvSpPr>
      <dsp:spPr>
        <a:xfrm>
          <a:off x="4275768" y="792986"/>
          <a:ext cx="1490281" cy="1289268"/>
        </a:xfrm>
        <a:prstGeom prst="hexagon">
          <a:avLst>
            <a:gd name="adj" fmla="val 28570"/>
            <a:gd name="vf" fmla="val 115470"/>
          </a:avLst>
        </a:prstGeom>
        <a:gradFill rotWithShape="0">
          <a:gsLst>
            <a:gs pos="0">
              <a:schemeClr val="accent4">
                <a:hueOff val="3257571"/>
                <a:satOff val="-6217"/>
                <a:lumOff val="235"/>
                <a:alphaOff val="0"/>
                <a:satMod val="103000"/>
                <a:lumMod val="102000"/>
                <a:tint val="94000"/>
              </a:schemeClr>
            </a:gs>
            <a:gs pos="50000">
              <a:schemeClr val="accent4">
                <a:hueOff val="3257571"/>
                <a:satOff val="-6217"/>
                <a:lumOff val="235"/>
                <a:alphaOff val="0"/>
                <a:satMod val="110000"/>
                <a:lumMod val="100000"/>
                <a:shade val="100000"/>
              </a:schemeClr>
            </a:gs>
            <a:gs pos="100000">
              <a:schemeClr val="accent4">
                <a:hueOff val="3257571"/>
                <a:satOff val="-6217"/>
                <a:lumOff val="23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Analyze Problem</a:t>
          </a:r>
        </a:p>
      </dsp:txBody>
      <dsp:txXfrm>
        <a:off x="4522739" y="1006645"/>
        <a:ext cx="996339" cy="861950"/>
      </dsp:txXfrm>
    </dsp:sp>
    <dsp:sp modelId="{BE2D07FA-9B36-408D-8754-22CF686585BC}">
      <dsp:nvSpPr>
        <dsp:cNvPr id="0" name=""/>
        <dsp:cNvSpPr/>
      </dsp:nvSpPr>
      <dsp:spPr>
        <a:xfrm>
          <a:off x="4124751" y="3030912"/>
          <a:ext cx="686130" cy="591192"/>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3BED2260-F232-4D7A-B364-50AFB80A65D7}">
      <dsp:nvSpPr>
        <dsp:cNvPr id="0" name=""/>
        <dsp:cNvSpPr/>
      </dsp:nvSpPr>
      <dsp:spPr>
        <a:xfrm>
          <a:off x="4275768" y="2351906"/>
          <a:ext cx="1490281" cy="1289268"/>
        </a:xfrm>
        <a:prstGeom prst="hexagon">
          <a:avLst>
            <a:gd name="adj" fmla="val 28570"/>
            <a:gd name="vf" fmla="val 115470"/>
          </a:avLst>
        </a:prstGeom>
        <a:gradFill rotWithShape="0">
          <a:gsLst>
            <a:gs pos="0">
              <a:schemeClr val="accent4">
                <a:hueOff val="6515143"/>
                <a:satOff val="-12434"/>
                <a:lumOff val="470"/>
                <a:alphaOff val="0"/>
                <a:satMod val="103000"/>
                <a:lumMod val="102000"/>
                <a:tint val="94000"/>
              </a:schemeClr>
            </a:gs>
            <a:gs pos="50000">
              <a:schemeClr val="accent4">
                <a:hueOff val="6515143"/>
                <a:satOff val="-12434"/>
                <a:lumOff val="470"/>
                <a:alphaOff val="0"/>
                <a:satMod val="110000"/>
                <a:lumMod val="100000"/>
                <a:shade val="100000"/>
              </a:schemeClr>
            </a:gs>
            <a:gs pos="100000">
              <a:schemeClr val="accent4">
                <a:hueOff val="6515143"/>
                <a:satOff val="-12434"/>
                <a:lumOff val="47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Generate Solutions</a:t>
          </a:r>
        </a:p>
      </dsp:txBody>
      <dsp:txXfrm>
        <a:off x="4522739" y="2565565"/>
        <a:ext cx="996339" cy="861950"/>
      </dsp:txXfrm>
    </dsp:sp>
    <dsp:sp modelId="{5191BA2E-6AC4-47B6-A4BA-24F6D9D42737}">
      <dsp:nvSpPr>
        <dsp:cNvPr id="0" name=""/>
        <dsp:cNvSpPr/>
      </dsp:nvSpPr>
      <dsp:spPr>
        <a:xfrm>
          <a:off x="2744876" y="3160415"/>
          <a:ext cx="686130" cy="591192"/>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0A988268-8573-41D6-AFFE-1709274C04E8}">
      <dsp:nvSpPr>
        <dsp:cNvPr id="0" name=""/>
        <dsp:cNvSpPr/>
      </dsp:nvSpPr>
      <dsp:spPr>
        <a:xfrm>
          <a:off x="2909006" y="3145780"/>
          <a:ext cx="1490281" cy="1289268"/>
        </a:xfrm>
        <a:prstGeom prst="hexagon">
          <a:avLst>
            <a:gd name="adj" fmla="val 28570"/>
            <a:gd name="vf" fmla="val 115470"/>
          </a:avLst>
        </a:prstGeom>
        <a:gradFill rotWithShape="0">
          <a:gsLst>
            <a:gs pos="0">
              <a:schemeClr val="accent4">
                <a:hueOff val="9772714"/>
                <a:satOff val="-18650"/>
                <a:lumOff val="705"/>
                <a:alphaOff val="0"/>
                <a:satMod val="103000"/>
                <a:lumMod val="102000"/>
                <a:tint val="94000"/>
              </a:schemeClr>
            </a:gs>
            <a:gs pos="50000">
              <a:schemeClr val="accent4">
                <a:hueOff val="9772714"/>
                <a:satOff val="-18650"/>
                <a:lumOff val="705"/>
                <a:alphaOff val="0"/>
                <a:satMod val="110000"/>
                <a:lumMod val="100000"/>
                <a:shade val="100000"/>
              </a:schemeClr>
            </a:gs>
            <a:gs pos="100000">
              <a:schemeClr val="accent4">
                <a:hueOff val="9772714"/>
                <a:satOff val="-18650"/>
                <a:lumOff val="70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Evaluate Solutions</a:t>
          </a:r>
        </a:p>
      </dsp:txBody>
      <dsp:txXfrm>
        <a:off x="3155977" y="3359439"/>
        <a:ext cx="996339" cy="861950"/>
      </dsp:txXfrm>
    </dsp:sp>
    <dsp:sp modelId="{7550FC0D-813A-4C31-9C0A-B305AEA57FE2}">
      <dsp:nvSpPr>
        <dsp:cNvPr id="0" name=""/>
        <dsp:cNvSpPr/>
      </dsp:nvSpPr>
      <dsp:spPr>
        <a:xfrm>
          <a:off x="1930996" y="2055645"/>
          <a:ext cx="686130" cy="591192"/>
        </a:xfrm>
        <a:prstGeom prst="hexagon">
          <a:avLst>
            <a:gd name="adj" fmla="val 28900"/>
            <a:gd name="vf" fmla="val 115470"/>
          </a:avLst>
        </a:prstGeom>
        <a:gradFill rotWithShape="0">
          <a:gsLst>
            <a:gs pos="0">
              <a:schemeClr val="accent4">
                <a:tint val="40000"/>
                <a:hueOff val="0"/>
                <a:satOff val="0"/>
                <a:lumOff val="0"/>
                <a:alphaOff val="0"/>
                <a:satMod val="103000"/>
                <a:lumMod val="102000"/>
                <a:tint val="94000"/>
              </a:schemeClr>
            </a:gs>
            <a:gs pos="50000">
              <a:schemeClr val="accent4">
                <a:tint val="40000"/>
                <a:hueOff val="0"/>
                <a:satOff val="0"/>
                <a:lumOff val="0"/>
                <a:alphaOff val="0"/>
                <a:satMod val="110000"/>
                <a:lumMod val="100000"/>
                <a:shade val="100000"/>
              </a:schemeClr>
            </a:gs>
            <a:gs pos="100000">
              <a:schemeClr val="accent4">
                <a:tint val="40000"/>
                <a:hueOff val="0"/>
                <a:satOff val="0"/>
                <a:lumOff val="0"/>
                <a:alphaOff val="0"/>
                <a:lumMod val="99000"/>
                <a:satMod val="120000"/>
                <a:shade val="78000"/>
              </a:schemeClr>
            </a:gs>
          </a:gsLst>
          <a:lin ang="5400000" scaled="0"/>
        </a:gradFill>
        <a:ln>
          <a:noFill/>
        </a:ln>
        <a:effectLst/>
        <a:scene3d>
          <a:camera prst="orthographicFront"/>
          <a:lightRig rig="flat" dir="t"/>
        </a:scene3d>
        <a:sp3d z="-190500" extrusionH="12700" prstMaterial="plastic">
          <a:bevelT w="50800" h="50800"/>
        </a:sp3d>
      </dsp:spPr>
      <dsp:style>
        <a:lnRef idx="0">
          <a:scrgbClr r="0" g="0" b="0"/>
        </a:lnRef>
        <a:fillRef idx="3">
          <a:scrgbClr r="0" g="0" b="0"/>
        </a:fillRef>
        <a:effectRef idx="0">
          <a:scrgbClr r="0" g="0" b="0"/>
        </a:effectRef>
        <a:fontRef idx="minor"/>
      </dsp:style>
    </dsp:sp>
    <dsp:sp modelId="{A9EA5860-9ABC-4447-9D20-52824D82FF2F}">
      <dsp:nvSpPr>
        <dsp:cNvPr id="0" name=""/>
        <dsp:cNvSpPr/>
      </dsp:nvSpPr>
      <dsp:spPr>
        <a:xfrm>
          <a:off x="1535900" y="2352793"/>
          <a:ext cx="1490281" cy="1289268"/>
        </a:xfrm>
        <a:prstGeom prst="hexagon">
          <a:avLst>
            <a:gd name="adj" fmla="val 28570"/>
            <a:gd name="vf" fmla="val 115470"/>
          </a:avLst>
        </a:prstGeom>
        <a:gradFill rotWithShape="0">
          <a:gsLst>
            <a:gs pos="0">
              <a:schemeClr val="accent4">
                <a:hueOff val="13030285"/>
                <a:satOff val="-24867"/>
                <a:lumOff val="940"/>
                <a:alphaOff val="0"/>
                <a:satMod val="103000"/>
                <a:lumMod val="102000"/>
                <a:tint val="94000"/>
              </a:schemeClr>
            </a:gs>
            <a:gs pos="50000">
              <a:schemeClr val="accent4">
                <a:hueOff val="13030285"/>
                <a:satOff val="-24867"/>
                <a:lumOff val="940"/>
                <a:alphaOff val="0"/>
                <a:satMod val="110000"/>
                <a:lumMod val="100000"/>
                <a:shade val="100000"/>
              </a:schemeClr>
            </a:gs>
            <a:gs pos="100000">
              <a:schemeClr val="accent4">
                <a:hueOff val="13030285"/>
                <a:satOff val="-24867"/>
                <a:lumOff val="94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Implement Solutions</a:t>
          </a:r>
        </a:p>
      </dsp:txBody>
      <dsp:txXfrm>
        <a:off x="1782871" y="2566452"/>
        <a:ext cx="996339" cy="861950"/>
      </dsp:txXfrm>
    </dsp:sp>
    <dsp:sp modelId="{A9C92AA6-202F-45DE-9044-27C09F6581BD}">
      <dsp:nvSpPr>
        <dsp:cNvPr id="0" name=""/>
        <dsp:cNvSpPr/>
      </dsp:nvSpPr>
      <dsp:spPr>
        <a:xfrm>
          <a:off x="1535900" y="791212"/>
          <a:ext cx="1490281" cy="1289268"/>
        </a:xfrm>
        <a:prstGeom prst="hexagon">
          <a:avLst>
            <a:gd name="adj" fmla="val 28570"/>
            <a:gd name="vf" fmla="val 115470"/>
          </a:avLst>
        </a:prstGeom>
        <a:gradFill rotWithShape="0">
          <a:gsLst>
            <a:gs pos="0">
              <a:schemeClr val="accent4">
                <a:hueOff val="16287856"/>
                <a:satOff val="-31084"/>
                <a:lumOff val="1175"/>
                <a:alphaOff val="0"/>
                <a:satMod val="103000"/>
                <a:lumMod val="102000"/>
                <a:tint val="94000"/>
              </a:schemeClr>
            </a:gs>
            <a:gs pos="50000">
              <a:schemeClr val="accent4">
                <a:hueOff val="16287856"/>
                <a:satOff val="-31084"/>
                <a:lumOff val="1175"/>
                <a:alphaOff val="0"/>
                <a:satMod val="110000"/>
                <a:lumMod val="100000"/>
                <a:shade val="100000"/>
              </a:schemeClr>
            </a:gs>
            <a:gs pos="100000">
              <a:schemeClr val="accent4">
                <a:hueOff val="16287856"/>
                <a:satOff val="-31084"/>
                <a:lumOff val="11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US" sz="1600" kern="1200"/>
            <a:t>Review Outcomes</a:t>
          </a:r>
        </a:p>
      </dsp:txBody>
      <dsp:txXfrm>
        <a:off x="1782871" y="1004871"/>
        <a:ext cx="996339" cy="861950"/>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328919" y="0"/>
            <a:ext cx="4238401"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672517" y="0"/>
            <a:ext cx="1183896" cy="458788"/>
          </a:xfrm>
          <a:prstGeom prst="rect">
            <a:avLst/>
          </a:prstGeom>
        </p:spPr>
        <p:txBody>
          <a:bodyPr vert="horz" lIns="91440" tIns="45720" rIns="91440" bIns="45720" rtlCol="0"/>
          <a:lstStyle>
            <a:lvl1pPr algn="r">
              <a:defRPr sz="1200"/>
            </a:lvl1pPr>
          </a:lstStyle>
          <a:p>
            <a:fld id="{5D431DEC-DE06-9F4E-9540-74EF90D9DC12}" type="datetimeFigureOut">
              <a:rPr lang="en-US" smtClean="0"/>
              <a:t>12/5/2025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045E309-3A1E-AF4B-8B6B-0275D42F2CF8}" type="slidenum">
              <a:rPr lang="en-US" smtClean="0"/>
              <a:t>‹#›</a:t>
            </a:fld>
            <a:endParaRPr lang="en-US"/>
          </a:p>
        </p:txBody>
      </p:sp>
      <p:pic>
        <p:nvPicPr>
          <p:cNvPr id="7" name="Picture 6">
            <a:extLst>
              <a:ext uri="{FF2B5EF4-FFF2-40B4-BE49-F238E27FC236}">
                <a16:creationId xmlns:a16="http://schemas.microsoft.com/office/drawing/2014/main" id="{1511C053-9C7E-1B4C-9B4E-453A72BB76E7}"/>
              </a:ext>
            </a:extLst>
          </p:cNvPr>
          <p:cNvPicPr>
            <a:picLocks noChangeAspect="1"/>
          </p:cNvPicPr>
          <p:nvPr/>
        </p:nvPicPr>
        <p:blipFill>
          <a:blip r:embed="rId2"/>
          <a:stretch>
            <a:fillRect/>
          </a:stretch>
        </p:blipFill>
        <p:spPr>
          <a:xfrm>
            <a:off x="0" y="0"/>
            <a:ext cx="1328919" cy="479888"/>
          </a:xfrm>
          <a:prstGeom prst="rect">
            <a:avLst/>
          </a:prstGeom>
        </p:spPr>
      </p:pic>
    </p:spTree>
    <p:extLst>
      <p:ext uri="{BB962C8B-B14F-4D97-AF65-F5344CB8AC3E}">
        <p14:creationId xmlns:p14="http://schemas.microsoft.com/office/powerpoint/2010/main" val="137364602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D980E9E-890D-C946-9353-C532E8387432}" type="slidenum">
              <a:rPr lang="en-US" smtClean="0"/>
              <a:t>‹#›</a:t>
            </a:fld>
            <a:endParaRPr lang="en-US"/>
          </a:p>
        </p:txBody>
      </p:sp>
      <p:sp>
        <p:nvSpPr>
          <p:cNvPr id="8" name="Header Placeholder 1">
            <a:extLst>
              <a:ext uri="{FF2B5EF4-FFF2-40B4-BE49-F238E27FC236}">
                <a16:creationId xmlns:a16="http://schemas.microsoft.com/office/drawing/2014/main" id="{957B3632-5EE0-2F41-BD85-C3C2CC244A59}"/>
              </a:ext>
            </a:extLst>
          </p:cNvPr>
          <p:cNvSpPr>
            <a:spLocks noGrp="1"/>
          </p:cNvSpPr>
          <p:nvPr>
            <p:ph type="hdr" sz="quarter"/>
          </p:nvPr>
        </p:nvSpPr>
        <p:spPr>
          <a:xfrm>
            <a:off x="1328919" y="0"/>
            <a:ext cx="4238401" cy="458788"/>
          </a:xfrm>
          <a:prstGeom prst="rect">
            <a:avLst/>
          </a:prstGeom>
        </p:spPr>
        <p:txBody>
          <a:bodyPr vert="horz" lIns="91440" tIns="45720" rIns="91440" bIns="45720" rtlCol="0"/>
          <a:lstStyle>
            <a:lvl1pPr algn="l">
              <a:defRPr sz="1200"/>
            </a:lvl1pPr>
          </a:lstStyle>
          <a:p>
            <a:endParaRPr lang="en-US"/>
          </a:p>
        </p:txBody>
      </p:sp>
      <p:sp>
        <p:nvSpPr>
          <p:cNvPr id="9" name="Date Placeholder 2">
            <a:extLst>
              <a:ext uri="{FF2B5EF4-FFF2-40B4-BE49-F238E27FC236}">
                <a16:creationId xmlns:a16="http://schemas.microsoft.com/office/drawing/2014/main" id="{7302159A-2CCA-494C-A221-738AE04F217B}"/>
              </a:ext>
            </a:extLst>
          </p:cNvPr>
          <p:cNvSpPr>
            <a:spLocks noGrp="1"/>
          </p:cNvSpPr>
          <p:nvPr>
            <p:ph type="dt" sz="quarter" idx="1"/>
          </p:nvPr>
        </p:nvSpPr>
        <p:spPr>
          <a:xfrm>
            <a:off x="5672517" y="0"/>
            <a:ext cx="1183896" cy="458788"/>
          </a:xfrm>
          <a:prstGeom prst="rect">
            <a:avLst/>
          </a:prstGeom>
        </p:spPr>
        <p:txBody>
          <a:bodyPr vert="horz" lIns="91440" tIns="45720" rIns="91440" bIns="45720" rtlCol="0"/>
          <a:lstStyle>
            <a:lvl1pPr algn="r">
              <a:defRPr sz="1200"/>
            </a:lvl1pPr>
          </a:lstStyle>
          <a:p>
            <a:fld id="{5D431DEC-DE06-9F4E-9540-74EF90D9DC12}" type="datetimeFigureOut">
              <a:rPr lang="en-US" smtClean="0"/>
              <a:t>12/5/2025</a:t>
            </a:fld>
            <a:endParaRPr lang="en-US"/>
          </a:p>
        </p:txBody>
      </p:sp>
      <p:pic>
        <p:nvPicPr>
          <p:cNvPr id="10" name="Picture 9">
            <a:extLst>
              <a:ext uri="{FF2B5EF4-FFF2-40B4-BE49-F238E27FC236}">
                <a16:creationId xmlns:a16="http://schemas.microsoft.com/office/drawing/2014/main" id="{C4993642-56C8-4B49-869F-72B4D89A75E8}"/>
              </a:ext>
            </a:extLst>
          </p:cNvPr>
          <p:cNvPicPr>
            <a:picLocks noChangeAspect="1"/>
          </p:cNvPicPr>
          <p:nvPr/>
        </p:nvPicPr>
        <p:blipFill>
          <a:blip r:embed="rId2"/>
          <a:stretch>
            <a:fillRect/>
          </a:stretch>
        </p:blipFill>
        <p:spPr>
          <a:xfrm>
            <a:off x="0" y="0"/>
            <a:ext cx="1328919" cy="479888"/>
          </a:xfrm>
          <a:prstGeom prst="rect">
            <a:avLst/>
          </a:prstGeom>
        </p:spPr>
      </p:pic>
    </p:spTree>
    <p:extLst>
      <p:ext uri="{BB962C8B-B14F-4D97-AF65-F5344CB8AC3E}">
        <p14:creationId xmlns:p14="http://schemas.microsoft.com/office/powerpoint/2010/main" val="14787887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goodreasonblog.com/2006/03/horse-and-rider-puzzle/" TargetMode="External"/><Relationship Id="rId2" Type="http://schemas.openxmlformats.org/officeDocument/2006/relationships/slide" Target="../slides/slide19.xml"/><Relationship Id="rId1" Type="http://schemas.openxmlformats.org/officeDocument/2006/relationships/notesMaster" Target="../notesMasters/notesMaster1.xml"/><Relationship Id="rId4" Type="http://schemas.openxmlformats.org/officeDocument/2006/relationships/hyperlink" Target="http://www.mathpuzzle.com/loyd/"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goodreasonblog.com/2006/03/horse-and-rider-puzzle/" TargetMode="External"/><Relationship Id="rId2" Type="http://schemas.openxmlformats.org/officeDocument/2006/relationships/slide" Target="../slides/slide20.xml"/><Relationship Id="rId1" Type="http://schemas.openxmlformats.org/officeDocument/2006/relationships/notesMaster" Target="../notesMasters/notesMaster1.xml"/><Relationship Id="rId4" Type="http://schemas.openxmlformats.org/officeDocument/2006/relationships/hyperlink" Target="http://www.mathpuzzle.com/loyd/" TargetMode="Externa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rd.com/list/rebus-puzzles/"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goodreasonblog.com/2006/03/horse-and-rider-puzzle/"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mathpuzzle.com/loyd/"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i="1"/>
              <a:t>“TTWWHADI” = That’s the way we have always done it</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5</a:t>
            </a:fld>
            <a:endParaRPr lang="en-US"/>
          </a:p>
        </p:txBody>
      </p:sp>
    </p:spTree>
    <p:extLst>
      <p:ext uri="{BB962C8B-B14F-4D97-AF65-F5344CB8AC3E}">
        <p14:creationId xmlns:p14="http://schemas.microsoft.com/office/powerpoint/2010/main" val="32353730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a:t>
            </a:r>
            <a:r>
              <a:rPr lang="en-US" b="1"/>
              <a:t>5 Why's</a:t>
            </a:r>
            <a:r>
              <a:rPr lang="en-US"/>
              <a:t> is a simple yet effective problem-solving technique used to identify the root cause of a problem by asking "Why?" multiple times. Here's how to use it:</a:t>
            </a:r>
          </a:p>
          <a:p>
            <a:r>
              <a:rPr lang="en-US" b="1"/>
              <a:t>Start with the problem</a:t>
            </a:r>
            <a:r>
              <a:rPr lang="en-US"/>
              <a:t>: Clearly define the issue you're facing.</a:t>
            </a:r>
          </a:p>
          <a:p>
            <a:r>
              <a:rPr lang="en-US" b="1"/>
              <a:t>Ask "Why?"</a:t>
            </a:r>
            <a:r>
              <a:rPr lang="en-US"/>
              <a:t>: Ask why the problem is happening. The answer will lead you to the next question.</a:t>
            </a:r>
          </a:p>
          <a:p>
            <a:r>
              <a:rPr lang="en-US" b="1"/>
              <a:t>Repeat</a:t>
            </a:r>
            <a:r>
              <a:rPr lang="en-US"/>
              <a:t>: For each answer you get, ask "Why?" again. Do this five times, or until you reach the root cause of the problem.</a:t>
            </a:r>
          </a:p>
          <a:p>
            <a:r>
              <a:rPr lang="en-US" b="1"/>
              <a:t>Identify the root cause</a:t>
            </a:r>
            <a:r>
              <a:rPr lang="en-US"/>
              <a:t>: By the 5th "Why" (or sometimes fewer), you should uncover the deeper cause behind the issue, allowing you to address the core problem rather than just its symptoms.</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14</a:t>
            </a:fld>
            <a:endParaRPr lang="en-US"/>
          </a:p>
        </p:txBody>
      </p:sp>
    </p:spTree>
    <p:extLst>
      <p:ext uri="{BB962C8B-B14F-4D97-AF65-F5344CB8AC3E}">
        <p14:creationId xmlns:p14="http://schemas.microsoft.com/office/powerpoint/2010/main" val="30599759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15</a:t>
            </a:fld>
            <a:endParaRPr lang="en-US"/>
          </a:p>
        </p:txBody>
      </p:sp>
    </p:spTree>
    <p:extLst>
      <p:ext uri="{BB962C8B-B14F-4D97-AF65-F5344CB8AC3E}">
        <p14:creationId xmlns:p14="http://schemas.microsoft.com/office/powerpoint/2010/main" val="1709894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ts val="1457"/>
              </a:lnSpc>
              <a:spcAft>
                <a:spcPts val="800"/>
              </a:spcAft>
            </a:pPr>
            <a:r>
              <a:rPr lang="en-US" sz="1800" b="1" i="0">
                <a:solidFill>
                  <a:srgbClr val="000000"/>
                </a:solidFill>
                <a:effectLst/>
                <a:latin typeface="Calibri" panose="020F0502020204030204" pitchFamily="34" charset="0"/>
              </a:rPr>
              <a:t>Sample Assessment Criteria</a:t>
            </a:r>
            <a:r>
              <a:rPr lang="en-US" sz="1800" b="0" i="0">
                <a:solidFill>
                  <a:srgbClr val="000000"/>
                </a:solidFill>
                <a:effectLst/>
                <a:latin typeface="Calibri" panose="020F0502020204030204" pitchFamily="34" charset="0"/>
              </a:rPr>
              <a:t> </a:t>
            </a:r>
            <a:endParaRPr lang="en-US" b="0" i="0">
              <a:solidFill>
                <a:srgbClr val="000000"/>
              </a:solidFill>
              <a:effectLst/>
              <a:latin typeface="Segoe UI" panose="020B0502040204020203" pitchFamily="34" charset="0"/>
            </a:endParaRP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Pros and Cons</a:t>
            </a:r>
            <a:r>
              <a:rPr lang="en-US" sz="1800" b="0" i="0">
                <a:solidFill>
                  <a:srgbClr val="000000"/>
                </a:solidFill>
                <a:effectLst/>
                <a:latin typeface="Calibri" panose="020F0502020204030204" pitchFamily="34" charset="0"/>
              </a:rPr>
              <a:t>: List the positives and negatives for each option </a:t>
            </a: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Benefits</a:t>
            </a:r>
            <a:r>
              <a:rPr lang="en-US" sz="1800" b="0" i="0">
                <a:solidFill>
                  <a:srgbClr val="000000"/>
                </a:solidFill>
                <a:effectLst/>
                <a:latin typeface="Calibri" panose="020F0502020204030204" pitchFamily="34" charset="0"/>
              </a:rPr>
              <a:t>: What are the financial and non-financial benefits? </a:t>
            </a: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Time-frame</a:t>
            </a:r>
            <a:r>
              <a:rPr lang="en-US" sz="1800" b="0" i="0">
                <a:solidFill>
                  <a:srgbClr val="000000"/>
                </a:solidFill>
                <a:effectLst/>
                <a:latin typeface="Calibri" panose="020F0502020204030204" pitchFamily="34" charset="0"/>
              </a:rPr>
              <a:t>: How long will this option take the design / implement? </a:t>
            </a: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Assumptions / Constraints / Risks</a:t>
            </a:r>
            <a:r>
              <a:rPr lang="en-US" sz="1800" b="0" i="0">
                <a:solidFill>
                  <a:srgbClr val="000000"/>
                </a:solidFill>
                <a:effectLst/>
                <a:latin typeface="Calibri" panose="020F0502020204030204" pitchFamily="34" charset="0"/>
              </a:rPr>
              <a:t>: List any assumptions, constraints or risks involved </a:t>
            </a: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Cost</a:t>
            </a:r>
            <a:r>
              <a:rPr lang="en-US" sz="1800" b="0" i="0">
                <a:solidFill>
                  <a:srgbClr val="000000"/>
                </a:solidFill>
                <a:effectLst/>
                <a:latin typeface="Calibri" panose="020F0502020204030204" pitchFamily="34" charset="0"/>
              </a:rPr>
              <a:t>: How much is this going to cost? </a:t>
            </a:r>
          </a:p>
          <a:p>
            <a:pPr algn="l" rtl="0" fontAlgn="base">
              <a:lnSpc>
                <a:spcPts val="1457"/>
              </a:lnSpc>
              <a:buFont typeface="Arial" panose="020B0604020202020204" pitchFamily="34" charset="0"/>
              <a:buChar char="•"/>
            </a:pPr>
            <a:r>
              <a:rPr lang="en-US" sz="1800" b="1" i="0">
                <a:solidFill>
                  <a:srgbClr val="000000"/>
                </a:solidFill>
                <a:effectLst/>
                <a:latin typeface="Calibri" panose="020F0502020204030204" pitchFamily="34" charset="0"/>
              </a:rPr>
              <a:t>Resources</a:t>
            </a:r>
            <a:r>
              <a:rPr lang="en-US" sz="1800" b="0" i="0">
                <a:solidFill>
                  <a:srgbClr val="000000"/>
                </a:solidFill>
                <a:effectLst/>
                <a:latin typeface="Calibri" panose="020F0502020204030204" pitchFamily="34" charset="0"/>
              </a:rPr>
              <a:t>: How many people are needed to implement this option? </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16</a:t>
            </a:fld>
            <a:endParaRPr lang="en-US"/>
          </a:p>
        </p:txBody>
      </p:sp>
    </p:spTree>
    <p:extLst>
      <p:ext uri="{BB962C8B-B14F-4D97-AF65-F5344CB8AC3E}">
        <p14:creationId xmlns:p14="http://schemas.microsoft.com/office/powerpoint/2010/main" val="21592252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SMART = Specific,</a:t>
            </a:r>
            <a:r>
              <a:rPr lang="en-US" baseline="0"/>
              <a:t> Measurable, Actionable, Relevant, Time-bound</a:t>
            </a:r>
          </a:p>
          <a:p>
            <a:r>
              <a:rPr lang="en-US" baseline="0"/>
              <a:t>RACI = Responsible, Accountable, Consulted, Informed</a:t>
            </a:r>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17</a:t>
            </a:fld>
            <a:endParaRPr lang="en-US"/>
          </a:p>
        </p:txBody>
      </p:sp>
    </p:spTree>
    <p:extLst>
      <p:ext uri="{BB962C8B-B14F-4D97-AF65-F5344CB8AC3E}">
        <p14:creationId xmlns:p14="http://schemas.microsoft.com/office/powerpoint/2010/main" val="40613007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18</a:t>
            </a:fld>
            <a:endParaRPr lang="en-US"/>
          </a:p>
        </p:txBody>
      </p:sp>
    </p:spTree>
    <p:extLst>
      <p:ext uri="{BB962C8B-B14F-4D97-AF65-F5344CB8AC3E}">
        <p14:creationId xmlns:p14="http://schemas.microsoft.com/office/powerpoint/2010/main" val="1155911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E25AAA-746A-E236-3A32-4E30870690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C145F5-5C98-3DC7-295F-3B4C16133B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F52206-E4E2-B440-6ED8-92676A1D3AF2}"/>
              </a:ext>
            </a:extLst>
          </p:cNvPr>
          <p:cNvSpPr>
            <a:spLocks noGrp="1"/>
          </p:cNvSpPr>
          <p:nvPr>
            <p:ph type="body" idx="1"/>
          </p:nvPr>
        </p:nvSpPr>
        <p:spPr/>
        <p:txBody>
          <a:bodyPr/>
          <a:lstStyle/>
          <a:p>
            <a:r>
              <a:rPr lang="en-US"/>
              <a:t>Small</a:t>
            </a:r>
            <a:r>
              <a:rPr lang="en-US" baseline="0"/>
              <a:t> group activity: </a:t>
            </a:r>
          </a:p>
          <a:p>
            <a:r>
              <a:rPr lang="en-US" baseline="0"/>
              <a:t>Worksheet B</a:t>
            </a:r>
          </a:p>
          <a:p>
            <a:r>
              <a:rPr lang="en-US" sz="1200" b="1" i="0" u="none" strike="noStrike" kern="1200">
                <a:solidFill>
                  <a:schemeClr val="tx1"/>
                </a:solidFill>
                <a:effectLst/>
                <a:latin typeface="+mn-lt"/>
                <a:ea typeface="+mn-ea"/>
                <a:cs typeface="+mn-cs"/>
                <a:hlinkClick r:id="rId3" tooltip="Horse and rider puzzle"/>
              </a:rPr>
              <a:t>Horse and rider puzzle</a:t>
            </a:r>
            <a:endParaRPr lang="en-US" sz="1200" b="1" i="0"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hlinkClick r:id="rId4"/>
              </a:rPr>
              <a:t>Sam </a:t>
            </a:r>
            <a:r>
              <a:rPr lang="en-US" sz="1200" b="0" i="0" u="none" strike="noStrike" kern="1200" err="1">
                <a:solidFill>
                  <a:schemeClr val="tx1"/>
                </a:solidFill>
                <a:effectLst/>
                <a:latin typeface="+mn-lt"/>
                <a:ea typeface="+mn-ea"/>
                <a:cs typeface="+mn-cs"/>
                <a:hlinkClick r:id="rId4"/>
              </a:rPr>
              <a:t>Loyd</a:t>
            </a:r>
            <a:r>
              <a:rPr lang="en-US" sz="1200" b="0" i="0" kern="120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F7F52119-A173-C49D-8728-8EEF004D8E69}"/>
              </a:ext>
            </a:extLst>
          </p:cNvPr>
          <p:cNvSpPr>
            <a:spLocks noGrp="1"/>
          </p:cNvSpPr>
          <p:nvPr>
            <p:ph type="sldNum" sz="quarter" idx="10"/>
          </p:nvPr>
        </p:nvSpPr>
        <p:spPr/>
        <p:txBody>
          <a:bodyPr/>
          <a:lstStyle/>
          <a:p>
            <a:fld id="{3D980E9E-890D-C946-9353-C532E8387432}" type="slidenum">
              <a:rPr lang="en-US" smtClean="0"/>
              <a:t>19</a:t>
            </a:fld>
            <a:endParaRPr lang="en-US"/>
          </a:p>
        </p:txBody>
      </p:sp>
    </p:spTree>
    <p:extLst>
      <p:ext uri="{BB962C8B-B14F-4D97-AF65-F5344CB8AC3E}">
        <p14:creationId xmlns:p14="http://schemas.microsoft.com/office/powerpoint/2010/main" val="13146284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22CAC-369C-586E-D3F4-1EC9F2DF31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0CC37A-A826-BC11-3F4A-48D251FBFA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ACB1B0B-8056-0781-E770-18C08F4D5DAD}"/>
              </a:ext>
            </a:extLst>
          </p:cNvPr>
          <p:cNvSpPr>
            <a:spLocks noGrp="1"/>
          </p:cNvSpPr>
          <p:nvPr>
            <p:ph type="body" idx="1"/>
          </p:nvPr>
        </p:nvSpPr>
        <p:spPr/>
        <p:txBody>
          <a:bodyPr/>
          <a:lstStyle/>
          <a:p>
            <a:r>
              <a:rPr lang="en-US"/>
              <a:t>Small</a:t>
            </a:r>
            <a:r>
              <a:rPr lang="en-US" baseline="0"/>
              <a:t> group activity: </a:t>
            </a:r>
          </a:p>
          <a:p>
            <a:r>
              <a:rPr lang="en-US" baseline="0"/>
              <a:t>Worksheet B</a:t>
            </a:r>
          </a:p>
          <a:p>
            <a:r>
              <a:rPr lang="en-US" sz="1200" b="1" i="0" u="none" strike="noStrike" kern="1200">
                <a:solidFill>
                  <a:schemeClr val="tx1"/>
                </a:solidFill>
                <a:effectLst/>
                <a:latin typeface="+mn-lt"/>
                <a:ea typeface="+mn-ea"/>
                <a:cs typeface="+mn-cs"/>
                <a:hlinkClick r:id="rId3" tooltip="Horse and rider puzzle"/>
              </a:rPr>
              <a:t>Horse and rider puzzle</a:t>
            </a:r>
            <a:endParaRPr lang="en-US" sz="1200" b="1" i="0"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hlinkClick r:id="rId4"/>
              </a:rPr>
              <a:t>Sam </a:t>
            </a:r>
            <a:r>
              <a:rPr lang="en-US" sz="1200" b="0" i="0" u="none" strike="noStrike" kern="1200" err="1">
                <a:solidFill>
                  <a:schemeClr val="tx1"/>
                </a:solidFill>
                <a:effectLst/>
                <a:latin typeface="+mn-lt"/>
                <a:ea typeface="+mn-ea"/>
                <a:cs typeface="+mn-cs"/>
                <a:hlinkClick r:id="rId4"/>
              </a:rPr>
              <a:t>Loyd</a:t>
            </a:r>
            <a:r>
              <a:rPr lang="en-US" sz="1200" b="0" i="0" kern="1200">
                <a:solidFill>
                  <a:schemeClr val="tx1"/>
                </a:solidFill>
                <a:effectLst/>
                <a:latin typeface="+mn-lt"/>
                <a:ea typeface="+mn-ea"/>
                <a:cs typeface="+mn-cs"/>
              </a:rPr>
              <a:t> </a:t>
            </a:r>
          </a:p>
        </p:txBody>
      </p:sp>
      <p:sp>
        <p:nvSpPr>
          <p:cNvPr id="4" name="Slide Number Placeholder 3">
            <a:extLst>
              <a:ext uri="{FF2B5EF4-FFF2-40B4-BE49-F238E27FC236}">
                <a16:creationId xmlns:a16="http://schemas.microsoft.com/office/drawing/2014/main" id="{F9CA7CD3-C697-BC58-EF03-86BE97EC1EB5}"/>
              </a:ext>
            </a:extLst>
          </p:cNvPr>
          <p:cNvSpPr>
            <a:spLocks noGrp="1"/>
          </p:cNvSpPr>
          <p:nvPr>
            <p:ph type="sldNum" sz="quarter" idx="10"/>
          </p:nvPr>
        </p:nvSpPr>
        <p:spPr/>
        <p:txBody>
          <a:bodyPr/>
          <a:lstStyle/>
          <a:p>
            <a:fld id="{3D980E9E-890D-C946-9353-C532E8387432}" type="slidenum">
              <a:rPr lang="en-US" smtClean="0"/>
              <a:t>20</a:t>
            </a:fld>
            <a:endParaRPr lang="en-US"/>
          </a:p>
        </p:txBody>
      </p:sp>
    </p:spTree>
    <p:extLst>
      <p:ext uri="{BB962C8B-B14F-4D97-AF65-F5344CB8AC3E}">
        <p14:creationId xmlns:p14="http://schemas.microsoft.com/office/powerpoint/2010/main" val="9178683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B19FC-7C80-4230-5611-D7BD03A847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2733C1-1BCD-BF53-C383-C15E62332B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7DDB18-22B1-9C20-9124-718E2C45E10F}"/>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Brainstorming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method of generating ideas in a group, without judgment or criticism.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Generating lots of ideas quickly. </a:t>
            </a:r>
          </a:p>
          <a:p>
            <a:pPr rtl="0" fontAlgn="base"/>
            <a:r>
              <a:rPr lang="en-US" sz="1200" b="1" i="0" kern="1200">
                <a:solidFill>
                  <a:schemeClr val="tx1"/>
                </a:solidFill>
                <a:effectLst/>
                <a:latin typeface="+mn-lt"/>
                <a:ea typeface="+mn-ea"/>
                <a:cs typeface="+mn-cs"/>
              </a:rPr>
              <a:t>Mind Mapping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visual tool for organizing thoughts and ideas.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Visualizing connections between different aspects of a problem. </a:t>
            </a:r>
          </a:p>
          <a:p>
            <a:pPr rtl="0" fontAlgn="base"/>
            <a:r>
              <a:rPr lang="en-US" sz="1200" b="1" i="0" kern="1200">
                <a:solidFill>
                  <a:schemeClr val="tx1"/>
                </a:solidFill>
                <a:effectLst/>
                <a:latin typeface="+mn-lt"/>
                <a:ea typeface="+mn-ea"/>
                <a:cs typeface="+mn-cs"/>
              </a:rPr>
              <a:t>SCAMPER</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checklist tool to help think of new ideas by asking:  </a:t>
            </a:r>
          </a:p>
          <a:p>
            <a:pPr rtl="0" fontAlgn="base"/>
            <a:r>
              <a:rPr lang="en-US" sz="1200" b="1" i="0" kern="1200">
                <a:solidFill>
                  <a:schemeClr val="tx1"/>
                </a:solidFill>
                <a:effectLst/>
                <a:latin typeface="+mn-lt"/>
                <a:ea typeface="+mn-ea"/>
                <a:cs typeface="+mn-cs"/>
              </a:rPr>
              <a:t>S</a:t>
            </a:r>
            <a:r>
              <a:rPr lang="en-US" sz="1200" b="0" i="0" kern="1200">
                <a:solidFill>
                  <a:schemeClr val="tx1"/>
                </a:solidFill>
                <a:effectLst/>
                <a:latin typeface="+mn-lt"/>
                <a:ea typeface="+mn-ea"/>
                <a:cs typeface="+mn-cs"/>
              </a:rPr>
              <a:t>ubstitute, </a:t>
            </a:r>
            <a:r>
              <a:rPr lang="en-US" sz="1200" b="1" i="0" kern="1200">
                <a:solidFill>
                  <a:schemeClr val="tx1"/>
                </a:solidFill>
                <a:effectLst/>
                <a:latin typeface="+mn-lt"/>
                <a:ea typeface="+mn-ea"/>
                <a:cs typeface="+mn-cs"/>
              </a:rPr>
              <a:t>C</a:t>
            </a:r>
            <a:r>
              <a:rPr lang="en-US" sz="1200" b="0" i="0" kern="1200">
                <a:solidFill>
                  <a:schemeClr val="tx1"/>
                </a:solidFill>
                <a:effectLst/>
                <a:latin typeface="+mn-lt"/>
                <a:ea typeface="+mn-ea"/>
                <a:cs typeface="+mn-cs"/>
              </a:rPr>
              <a:t>ombine, </a:t>
            </a:r>
            <a:r>
              <a:rPr lang="en-US" sz="1200" b="1" i="0" kern="1200">
                <a:solidFill>
                  <a:schemeClr val="tx1"/>
                </a:solidFill>
                <a:effectLst/>
                <a:latin typeface="+mn-lt"/>
                <a:ea typeface="+mn-ea"/>
                <a:cs typeface="+mn-cs"/>
              </a:rPr>
              <a:t>A</a:t>
            </a:r>
            <a:r>
              <a:rPr lang="en-US" sz="1200" b="0" i="0" kern="1200">
                <a:solidFill>
                  <a:schemeClr val="tx1"/>
                </a:solidFill>
                <a:effectLst/>
                <a:latin typeface="+mn-lt"/>
                <a:ea typeface="+mn-ea"/>
                <a:cs typeface="+mn-cs"/>
              </a:rPr>
              <a:t>dapt, </a:t>
            </a:r>
            <a:r>
              <a:rPr lang="en-US" sz="1200" b="1" i="0" kern="1200">
                <a:solidFill>
                  <a:schemeClr val="tx1"/>
                </a:solidFill>
                <a:effectLst/>
                <a:latin typeface="+mn-lt"/>
                <a:ea typeface="+mn-ea"/>
                <a:cs typeface="+mn-cs"/>
              </a:rPr>
              <a:t>M</a:t>
            </a:r>
            <a:r>
              <a:rPr lang="en-US" sz="1200" b="0" i="0" kern="1200">
                <a:solidFill>
                  <a:schemeClr val="tx1"/>
                </a:solidFill>
                <a:effectLst/>
                <a:latin typeface="+mn-lt"/>
                <a:ea typeface="+mn-ea"/>
                <a:cs typeface="+mn-cs"/>
              </a:rPr>
              <a:t>odify, </a:t>
            </a:r>
            <a:r>
              <a:rPr lang="en-US" sz="1200" b="1" i="0" kern="1200">
                <a:solidFill>
                  <a:schemeClr val="tx1"/>
                </a:solidFill>
                <a:effectLst/>
                <a:latin typeface="+mn-lt"/>
                <a:ea typeface="+mn-ea"/>
                <a:cs typeface="+mn-cs"/>
              </a:rPr>
              <a:t>P</a:t>
            </a:r>
            <a:r>
              <a:rPr lang="en-US" sz="1200" b="0" i="0" kern="1200">
                <a:solidFill>
                  <a:schemeClr val="tx1"/>
                </a:solidFill>
                <a:effectLst/>
                <a:latin typeface="+mn-lt"/>
                <a:ea typeface="+mn-ea"/>
                <a:cs typeface="+mn-cs"/>
              </a:rPr>
              <a:t>ut to another use, </a:t>
            </a:r>
            <a:r>
              <a:rPr lang="en-US" sz="1200" b="1" i="0" kern="1200">
                <a:solidFill>
                  <a:schemeClr val="tx1"/>
                </a:solidFill>
                <a:effectLst/>
                <a:latin typeface="+mn-lt"/>
                <a:ea typeface="+mn-ea"/>
                <a:cs typeface="+mn-cs"/>
              </a:rPr>
              <a:t>E</a:t>
            </a:r>
            <a:r>
              <a:rPr lang="en-US" sz="1200" b="0" i="0" kern="1200">
                <a:solidFill>
                  <a:schemeClr val="tx1"/>
                </a:solidFill>
                <a:effectLst/>
                <a:latin typeface="+mn-lt"/>
                <a:ea typeface="+mn-ea"/>
                <a:cs typeface="+mn-cs"/>
              </a:rPr>
              <a:t>liminate, </a:t>
            </a:r>
            <a:r>
              <a:rPr lang="en-US" sz="1200" b="1" i="0" kern="1200">
                <a:solidFill>
                  <a:schemeClr val="tx1"/>
                </a:solidFill>
                <a:effectLst/>
                <a:latin typeface="+mn-lt"/>
                <a:ea typeface="+mn-ea"/>
                <a:cs typeface="+mn-cs"/>
              </a:rPr>
              <a:t>R</a:t>
            </a:r>
            <a:r>
              <a:rPr lang="en-US" sz="1200" b="0" i="0" kern="1200">
                <a:solidFill>
                  <a:schemeClr val="tx1"/>
                </a:solidFill>
                <a:effectLst/>
                <a:latin typeface="+mn-lt"/>
                <a:ea typeface="+mn-ea"/>
                <a:cs typeface="+mn-cs"/>
              </a:rPr>
              <a:t>earrange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Analyzing and improving existing ideas. </a:t>
            </a:r>
          </a:p>
          <a:p>
            <a:pPr rtl="0" fontAlgn="base"/>
            <a:r>
              <a:rPr lang="en-US" sz="1200" b="1" i="0" kern="1200">
                <a:solidFill>
                  <a:schemeClr val="tx1"/>
                </a:solidFill>
                <a:effectLst/>
                <a:latin typeface="+mn-lt"/>
                <a:ea typeface="+mn-ea"/>
                <a:cs typeface="+mn-cs"/>
              </a:rPr>
              <a:t>Design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human-centered approach to problem-solving that focuses on empathy, ideation, and prototyping.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Addressing user-centered challenges and improving customer experience. </a:t>
            </a:r>
          </a:p>
          <a:p>
            <a:pPr rtl="0" fontAlgn="base"/>
            <a:r>
              <a:rPr lang="en-US" sz="1200" b="1" i="0" kern="1200">
                <a:solidFill>
                  <a:schemeClr val="tx1"/>
                </a:solidFill>
                <a:effectLst/>
                <a:latin typeface="+mn-lt"/>
                <a:ea typeface="+mn-ea"/>
                <a:cs typeface="+mn-cs"/>
              </a:rPr>
              <a:t>Reverse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Think about the opposite of the problem, or how to cause the problem, to spark creative solutions.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Shifting perspective to identify unique approaches.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DCA6BC3D-70DB-4FD5-5035-38B37B4F268F}"/>
              </a:ext>
            </a:extLst>
          </p:cNvPr>
          <p:cNvSpPr>
            <a:spLocks noGrp="1"/>
          </p:cNvSpPr>
          <p:nvPr>
            <p:ph type="sldNum" sz="quarter" idx="10"/>
          </p:nvPr>
        </p:nvSpPr>
        <p:spPr/>
        <p:txBody>
          <a:bodyPr/>
          <a:lstStyle/>
          <a:p>
            <a:fld id="{3D980E9E-890D-C946-9353-C532E8387432}" type="slidenum">
              <a:rPr lang="en-US" smtClean="0"/>
              <a:t>21</a:t>
            </a:fld>
            <a:endParaRPr lang="en-US"/>
          </a:p>
        </p:txBody>
      </p:sp>
    </p:spTree>
    <p:extLst>
      <p:ext uri="{BB962C8B-B14F-4D97-AF65-F5344CB8AC3E}">
        <p14:creationId xmlns:p14="http://schemas.microsoft.com/office/powerpoint/2010/main" val="3013074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Brainstorming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method of generating ideas in a group, without judgment or criticism.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Generating lots of ideas quickly. </a:t>
            </a:r>
          </a:p>
          <a:p>
            <a:pPr rtl="0" fontAlgn="base"/>
            <a:r>
              <a:rPr lang="en-US" sz="1200" b="1" i="0" kern="1200">
                <a:solidFill>
                  <a:schemeClr val="tx1"/>
                </a:solidFill>
                <a:effectLst/>
                <a:latin typeface="+mn-lt"/>
                <a:ea typeface="+mn-ea"/>
                <a:cs typeface="+mn-cs"/>
              </a:rPr>
              <a:t>Mind Mapping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visual tool for organizing thoughts and ideas.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Visualizing connections between different aspects of a problem. </a:t>
            </a:r>
          </a:p>
          <a:p>
            <a:pPr rtl="0" fontAlgn="base"/>
            <a:r>
              <a:rPr lang="en-US" sz="1200" b="1" i="0" kern="1200">
                <a:solidFill>
                  <a:schemeClr val="tx1"/>
                </a:solidFill>
                <a:effectLst/>
                <a:latin typeface="+mn-lt"/>
                <a:ea typeface="+mn-ea"/>
                <a:cs typeface="+mn-cs"/>
              </a:rPr>
              <a:t>SCAMPER</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checklist tool to help think of new ideas by asking:  </a:t>
            </a:r>
          </a:p>
          <a:p>
            <a:pPr rtl="0" fontAlgn="base"/>
            <a:r>
              <a:rPr lang="en-US" sz="1200" b="1" i="0" kern="1200">
                <a:solidFill>
                  <a:schemeClr val="tx1"/>
                </a:solidFill>
                <a:effectLst/>
                <a:latin typeface="+mn-lt"/>
                <a:ea typeface="+mn-ea"/>
                <a:cs typeface="+mn-cs"/>
              </a:rPr>
              <a:t>S</a:t>
            </a:r>
            <a:r>
              <a:rPr lang="en-US" sz="1200" b="0" i="0" kern="1200">
                <a:solidFill>
                  <a:schemeClr val="tx1"/>
                </a:solidFill>
                <a:effectLst/>
                <a:latin typeface="+mn-lt"/>
                <a:ea typeface="+mn-ea"/>
                <a:cs typeface="+mn-cs"/>
              </a:rPr>
              <a:t>ubstitute, </a:t>
            </a:r>
            <a:r>
              <a:rPr lang="en-US" sz="1200" b="1" i="0" kern="1200">
                <a:solidFill>
                  <a:schemeClr val="tx1"/>
                </a:solidFill>
                <a:effectLst/>
                <a:latin typeface="+mn-lt"/>
                <a:ea typeface="+mn-ea"/>
                <a:cs typeface="+mn-cs"/>
              </a:rPr>
              <a:t>C</a:t>
            </a:r>
            <a:r>
              <a:rPr lang="en-US" sz="1200" b="0" i="0" kern="1200">
                <a:solidFill>
                  <a:schemeClr val="tx1"/>
                </a:solidFill>
                <a:effectLst/>
                <a:latin typeface="+mn-lt"/>
                <a:ea typeface="+mn-ea"/>
                <a:cs typeface="+mn-cs"/>
              </a:rPr>
              <a:t>ombine, </a:t>
            </a:r>
            <a:r>
              <a:rPr lang="en-US" sz="1200" b="1" i="0" kern="1200">
                <a:solidFill>
                  <a:schemeClr val="tx1"/>
                </a:solidFill>
                <a:effectLst/>
                <a:latin typeface="+mn-lt"/>
                <a:ea typeface="+mn-ea"/>
                <a:cs typeface="+mn-cs"/>
              </a:rPr>
              <a:t>A</a:t>
            </a:r>
            <a:r>
              <a:rPr lang="en-US" sz="1200" b="0" i="0" kern="1200">
                <a:solidFill>
                  <a:schemeClr val="tx1"/>
                </a:solidFill>
                <a:effectLst/>
                <a:latin typeface="+mn-lt"/>
                <a:ea typeface="+mn-ea"/>
                <a:cs typeface="+mn-cs"/>
              </a:rPr>
              <a:t>dapt, </a:t>
            </a:r>
            <a:r>
              <a:rPr lang="en-US" sz="1200" b="1" i="0" kern="1200">
                <a:solidFill>
                  <a:schemeClr val="tx1"/>
                </a:solidFill>
                <a:effectLst/>
                <a:latin typeface="+mn-lt"/>
                <a:ea typeface="+mn-ea"/>
                <a:cs typeface="+mn-cs"/>
              </a:rPr>
              <a:t>M</a:t>
            </a:r>
            <a:r>
              <a:rPr lang="en-US" sz="1200" b="0" i="0" kern="1200">
                <a:solidFill>
                  <a:schemeClr val="tx1"/>
                </a:solidFill>
                <a:effectLst/>
                <a:latin typeface="+mn-lt"/>
                <a:ea typeface="+mn-ea"/>
                <a:cs typeface="+mn-cs"/>
              </a:rPr>
              <a:t>odify, </a:t>
            </a:r>
            <a:r>
              <a:rPr lang="en-US" sz="1200" b="1" i="0" kern="1200">
                <a:solidFill>
                  <a:schemeClr val="tx1"/>
                </a:solidFill>
                <a:effectLst/>
                <a:latin typeface="+mn-lt"/>
                <a:ea typeface="+mn-ea"/>
                <a:cs typeface="+mn-cs"/>
              </a:rPr>
              <a:t>P</a:t>
            </a:r>
            <a:r>
              <a:rPr lang="en-US" sz="1200" b="0" i="0" kern="1200">
                <a:solidFill>
                  <a:schemeClr val="tx1"/>
                </a:solidFill>
                <a:effectLst/>
                <a:latin typeface="+mn-lt"/>
                <a:ea typeface="+mn-ea"/>
                <a:cs typeface="+mn-cs"/>
              </a:rPr>
              <a:t>ut to another use, </a:t>
            </a:r>
            <a:r>
              <a:rPr lang="en-US" sz="1200" b="1" i="0" kern="1200">
                <a:solidFill>
                  <a:schemeClr val="tx1"/>
                </a:solidFill>
                <a:effectLst/>
                <a:latin typeface="+mn-lt"/>
                <a:ea typeface="+mn-ea"/>
                <a:cs typeface="+mn-cs"/>
              </a:rPr>
              <a:t>E</a:t>
            </a:r>
            <a:r>
              <a:rPr lang="en-US" sz="1200" b="0" i="0" kern="1200">
                <a:solidFill>
                  <a:schemeClr val="tx1"/>
                </a:solidFill>
                <a:effectLst/>
                <a:latin typeface="+mn-lt"/>
                <a:ea typeface="+mn-ea"/>
                <a:cs typeface="+mn-cs"/>
              </a:rPr>
              <a:t>liminate, </a:t>
            </a:r>
            <a:r>
              <a:rPr lang="en-US" sz="1200" b="1" i="0" kern="1200">
                <a:solidFill>
                  <a:schemeClr val="tx1"/>
                </a:solidFill>
                <a:effectLst/>
                <a:latin typeface="+mn-lt"/>
                <a:ea typeface="+mn-ea"/>
                <a:cs typeface="+mn-cs"/>
              </a:rPr>
              <a:t>R</a:t>
            </a:r>
            <a:r>
              <a:rPr lang="en-US" sz="1200" b="0" i="0" kern="1200">
                <a:solidFill>
                  <a:schemeClr val="tx1"/>
                </a:solidFill>
                <a:effectLst/>
                <a:latin typeface="+mn-lt"/>
                <a:ea typeface="+mn-ea"/>
                <a:cs typeface="+mn-cs"/>
              </a:rPr>
              <a:t>earrange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Analyzing and improving existing ideas. </a:t>
            </a:r>
          </a:p>
          <a:p>
            <a:pPr rtl="0" fontAlgn="base"/>
            <a:r>
              <a:rPr lang="en-US" sz="1200" b="1" i="0" kern="1200">
                <a:solidFill>
                  <a:schemeClr val="tx1"/>
                </a:solidFill>
                <a:effectLst/>
                <a:latin typeface="+mn-lt"/>
                <a:ea typeface="+mn-ea"/>
                <a:cs typeface="+mn-cs"/>
              </a:rPr>
              <a:t>Design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human-centered approach to problem-solving that focuses on empathy, ideation, and prototyping.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Addressing user-centered challenges and improving customer experience. </a:t>
            </a:r>
          </a:p>
          <a:p>
            <a:pPr rtl="0" fontAlgn="base"/>
            <a:r>
              <a:rPr lang="en-US" sz="1200" b="1" i="0" kern="1200">
                <a:solidFill>
                  <a:schemeClr val="tx1"/>
                </a:solidFill>
                <a:effectLst/>
                <a:latin typeface="+mn-lt"/>
                <a:ea typeface="+mn-ea"/>
                <a:cs typeface="+mn-cs"/>
              </a:rPr>
              <a:t>Reverse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Think about the opposite of the problem, or how to cause the problem, to spark creative solutions.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Shifting perspective to identify unique approaches.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22</a:t>
            </a:fld>
            <a:endParaRPr lang="en-US"/>
          </a:p>
        </p:txBody>
      </p:sp>
    </p:spTree>
    <p:extLst>
      <p:ext uri="{BB962C8B-B14F-4D97-AF65-F5344CB8AC3E}">
        <p14:creationId xmlns:p14="http://schemas.microsoft.com/office/powerpoint/2010/main" val="28776238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FA268-9AD9-621E-82F9-1DFA078397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EF77B2-856E-C1DC-A0A3-4F2823B103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650D9C-5F6E-BA7F-6BD1-51B948DF7DBD}"/>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Brainstorming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method of generating ideas in a group, without judgment or criticism.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Generating lots of ideas quickly. </a:t>
            </a:r>
          </a:p>
          <a:p>
            <a:pPr rtl="0" fontAlgn="base"/>
            <a:r>
              <a:rPr lang="en-US" sz="1200" b="1" i="0" kern="1200">
                <a:solidFill>
                  <a:schemeClr val="tx1"/>
                </a:solidFill>
                <a:effectLst/>
                <a:latin typeface="+mn-lt"/>
                <a:ea typeface="+mn-ea"/>
                <a:cs typeface="+mn-cs"/>
              </a:rPr>
              <a:t>Mind Mapping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visual tool for organizing thoughts and ideas.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Visualizing connections between different aspects of a problem. </a:t>
            </a:r>
          </a:p>
          <a:p>
            <a:pPr rtl="0" fontAlgn="base"/>
            <a:r>
              <a:rPr lang="en-US" sz="1200" b="1" i="0" kern="1200">
                <a:solidFill>
                  <a:schemeClr val="tx1"/>
                </a:solidFill>
                <a:effectLst/>
                <a:latin typeface="+mn-lt"/>
                <a:ea typeface="+mn-ea"/>
                <a:cs typeface="+mn-cs"/>
              </a:rPr>
              <a:t>SCAMPER</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checklist tool to help think of new ideas by asking:  </a:t>
            </a:r>
          </a:p>
          <a:p>
            <a:pPr rtl="0" fontAlgn="base"/>
            <a:r>
              <a:rPr lang="en-US" sz="1200" b="1" i="0" kern="1200">
                <a:solidFill>
                  <a:schemeClr val="tx1"/>
                </a:solidFill>
                <a:effectLst/>
                <a:latin typeface="+mn-lt"/>
                <a:ea typeface="+mn-ea"/>
                <a:cs typeface="+mn-cs"/>
              </a:rPr>
              <a:t>S</a:t>
            </a:r>
            <a:r>
              <a:rPr lang="en-US" sz="1200" b="0" i="0" kern="1200">
                <a:solidFill>
                  <a:schemeClr val="tx1"/>
                </a:solidFill>
                <a:effectLst/>
                <a:latin typeface="+mn-lt"/>
                <a:ea typeface="+mn-ea"/>
                <a:cs typeface="+mn-cs"/>
              </a:rPr>
              <a:t>ubstitute, </a:t>
            </a:r>
            <a:r>
              <a:rPr lang="en-US" sz="1200" b="1" i="0" kern="1200">
                <a:solidFill>
                  <a:schemeClr val="tx1"/>
                </a:solidFill>
                <a:effectLst/>
                <a:latin typeface="+mn-lt"/>
                <a:ea typeface="+mn-ea"/>
                <a:cs typeface="+mn-cs"/>
              </a:rPr>
              <a:t>C</a:t>
            </a:r>
            <a:r>
              <a:rPr lang="en-US" sz="1200" b="0" i="0" kern="1200">
                <a:solidFill>
                  <a:schemeClr val="tx1"/>
                </a:solidFill>
                <a:effectLst/>
                <a:latin typeface="+mn-lt"/>
                <a:ea typeface="+mn-ea"/>
                <a:cs typeface="+mn-cs"/>
              </a:rPr>
              <a:t>ombine, </a:t>
            </a:r>
            <a:r>
              <a:rPr lang="en-US" sz="1200" b="1" i="0" kern="1200">
                <a:solidFill>
                  <a:schemeClr val="tx1"/>
                </a:solidFill>
                <a:effectLst/>
                <a:latin typeface="+mn-lt"/>
                <a:ea typeface="+mn-ea"/>
                <a:cs typeface="+mn-cs"/>
              </a:rPr>
              <a:t>A</a:t>
            </a:r>
            <a:r>
              <a:rPr lang="en-US" sz="1200" b="0" i="0" kern="1200">
                <a:solidFill>
                  <a:schemeClr val="tx1"/>
                </a:solidFill>
                <a:effectLst/>
                <a:latin typeface="+mn-lt"/>
                <a:ea typeface="+mn-ea"/>
                <a:cs typeface="+mn-cs"/>
              </a:rPr>
              <a:t>dapt, </a:t>
            </a:r>
            <a:r>
              <a:rPr lang="en-US" sz="1200" b="1" i="0" kern="1200">
                <a:solidFill>
                  <a:schemeClr val="tx1"/>
                </a:solidFill>
                <a:effectLst/>
                <a:latin typeface="+mn-lt"/>
                <a:ea typeface="+mn-ea"/>
                <a:cs typeface="+mn-cs"/>
              </a:rPr>
              <a:t>M</a:t>
            </a:r>
            <a:r>
              <a:rPr lang="en-US" sz="1200" b="0" i="0" kern="1200">
                <a:solidFill>
                  <a:schemeClr val="tx1"/>
                </a:solidFill>
                <a:effectLst/>
                <a:latin typeface="+mn-lt"/>
                <a:ea typeface="+mn-ea"/>
                <a:cs typeface="+mn-cs"/>
              </a:rPr>
              <a:t>odify, </a:t>
            </a:r>
            <a:r>
              <a:rPr lang="en-US" sz="1200" b="1" i="0" kern="1200">
                <a:solidFill>
                  <a:schemeClr val="tx1"/>
                </a:solidFill>
                <a:effectLst/>
                <a:latin typeface="+mn-lt"/>
                <a:ea typeface="+mn-ea"/>
                <a:cs typeface="+mn-cs"/>
              </a:rPr>
              <a:t>P</a:t>
            </a:r>
            <a:r>
              <a:rPr lang="en-US" sz="1200" b="0" i="0" kern="1200">
                <a:solidFill>
                  <a:schemeClr val="tx1"/>
                </a:solidFill>
                <a:effectLst/>
                <a:latin typeface="+mn-lt"/>
                <a:ea typeface="+mn-ea"/>
                <a:cs typeface="+mn-cs"/>
              </a:rPr>
              <a:t>ut to another use, </a:t>
            </a:r>
            <a:r>
              <a:rPr lang="en-US" sz="1200" b="1" i="0" kern="1200">
                <a:solidFill>
                  <a:schemeClr val="tx1"/>
                </a:solidFill>
                <a:effectLst/>
                <a:latin typeface="+mn-lt"/>
                <a:ea typeface="+mn-ea"/>
                <a:cs typeface="+mn-cs"/>
              </a:rPr>
              <a:t>E</a:t>
            </a:r>
            <a:r>
              <a:rPr lang="en-US" sz="1200" b="0" i="0" kern="1200">
                <a:solidFill>
                  <a:schemeClr val="tx1"/>
                </a:solidFill>
                <a:effectLst/>
                <a:latin typeface="+mn-lt"/>
                <a:ea typeface="+mn-ea"/>
                <a:cs typeface="+mn-cs"/>
              </a:rPr>
              <a:t>liminate, </a:t>
            </a:r>
            <a:r>
              <a:rPr lang="en-US" sz="1200" b="1" i="0" kern="1200">
                <a:solidFill>
                  <a:schemeClr val="tx1"/>
                </a:solidFill>
                <a:effectLst/>
                <a:latin typeface="+mn-lt"/>
                <a:ea typeface="+mn-ea"/>
                <a:cs typeface="+mn-cs"/>
              </a:rPr>
              <a:t>R</a:t>
            </a:r>
            <a:r>
              <a:rPr lang="en-US" sz="1200" b="0" i="0" kern="1200">
                <a:solidFill>
                  <a:schemeClr val="tx1"/>
                </a:solidFill>
                <a:effectLst/>
                <a:latin typeface="+mn-lt"/>
                <a:ea typeface="+mn-ea"/>
                <a:cs typeface="+mn-cs"/>
              </a:rPr>
              <a:t>earrange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Analyzing and improving existing ideas. </a:t>
            </a:r>
          </a:p>
          <a:p>
            <a:pPr rtl="0" fontAlgn="base"/>
            <a:r>
              <a:rPr lang="en-US" sz="1200" b="1" i="0" kern="1200">
                <a:solidFill>
                  <a:schemeClr val="tx1"/>
                </a:solidFill>
                <a:effectLst/>
                <a:latin typeface="+mn-lt"/>
                <a:ea typeface="+mn-ea"/>
                <a:cs typeface="+mn-cs"/>
              </a:rPr>
              <a:t>Design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human-centered approach to problem-solving that focuses on empathy, ideation, and prototyping.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Addressing user-centered challenges and improving customer experience. </a:t>
            </a:r>
          </a:p>
          <a:p>
            <a:pPr rtl="0" fontAlgn="base"/>
            <a:r>
              <a:rPr lang="en-US" sz="1200" b="1" i="0" kern="1200">
                <a:solidFill>
                  <a:schemeClr val="tx1"/>
                </a:solidFill>
                <a:effectLst/>
                <a:latin typeface="+mn-lt"/>
                <a:ea typeface="+mn-ea"/>
                <a:cs typeface="+mn-cs"/>
              </a:rPr>
              <a:t>Reverse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Think about the opposite of the problem, or how to cause the problem, to spark creative solutions.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Shifting perspective to identify unique approaches.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356FA305-636A-B0C2-3646-611751952390}"/>
              </a:ext>
            </a:extLst>
          </p:cNvPr>
          <p:cNvSpPr>
            <a:spLocks noGrp="1"/>
          </p:cNvSpPr>
          <p:nvPr>
            <p:ph type="sldNum" sz="quarter" idx="10"/>
          </p:nvPr>
        </p:nvSpPr>
        <p:spPr/>
        <p:txBody>
          <a:bodyPr/>
          <a:lstStyle/>
          <a:p>
            <a:fld id="{3D980E9E-890D-C946-9353-C532E8387432}" type="slidenum">
              <a:rPr lang="en-US" smtClean="0"/>
              <a:t>23</a:t>
            </a:fld>
            <a:endParaRPr lang="en-US"/>
          </a:p>
        </p:txBody>
      </p:sp>
    </p:spTree>
    <p:extLst>
      <p:ext uri="{BB962C8B-B14F-4D97-AF65-F5344CB8AC3E}">
        <p14:creationId xmlns:p14="http://schemas.microsoft.com/office/powerpoint/2010/main" val="33365941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i="1"/>
              <a:t>What do you see here? Travel overseas</a:t>
            </a:r>
          </a:p>
          <a:p>
            <a:r>
              <a:rPr lang="en-US" sz="1200" b="0" i="0" u="none" strike="noStrike" kern="1200">
                <a:solidFill>
                  <a:schemeClr val="tx1"/>
                </a:solidFill>
                <a:effectLst/>
                <a:latin typeface="+mn-lt"/>
                <a:ea typeface="+mn-ea"/>
                <a:cs typeface="+mn-cs"/>
                <a:hlinkClick r:id="rId3"/>
              </a:rPr>
              <a:t>Rebus puzzles</a:t>
            </a:r>
            <a:r>
              <a:rPr lang="en-US" sz="1200" b="0" i="0" kern="1200">
                <a:solidFill>
                  <a:schemeClr val="tx1"/>
                </a:solidFill>
                <a:effectLst/>
                <a:latin typeface="+mn-lt"/>
                <a:ea typeface="+mn-ea"/>
                <a:cs typeface="+mn-cs"/>
              </a:rPr>
              <a:t> are visual brainteasers based on common words or phrases, and your job is to figure out that word or phrase. You’ll do so by looking at the puzzle, which is often a combination of words, numbers and symbols arranged in such a way that they have a deeper meaning. If you deciphered that the above image means “travel overseas,” good job!</a:t>
            </a:r>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6</a:t>
            </a:fld>
            <a:endParaRPr lang="en-US"/>
          </a:p>
        </p:txBody>
      </p:sp>
    </p:spTree>
    <p:extLst>
      <p:ext uri="{BB962C8B-B14F-4D97-AF65-F5344CB8AC3E}">
        <p14:creationId xmlns:p14="http://schemas.microsoft.com/office/powerpoint/2010/main" val="87240794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3D3C3E-1EEF-DFBB-184F-6CCA8A793F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A3E518-8642-CDCE-1161-399A73EDF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9F6D31-51CC-B25B-8127-2B41AD26E42B}"/>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Brainstorming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method of generating ideas in a group, without judgment or criticism.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Generating lots of ideas quickly. </a:t>
            </a:r>
          </a:p>
          <a:p>
            <a:pPr rtl="0" fontAlgn="base"/>
            <a:r>
              <a:rPr lang="en-US" sz="1200" b="1" i="0" kern="1200">
                <a:solidFill>
                  <a:schemeClr val="tx1"/>
                </a:solidFill>
                <a:effectLst/>
                <a:latin typeface="+mn-lt"/>
                <a:ea typeface="+mn-ea"/>
                <a:cs typeface="+mn-cs"/>
              </a:rPr>
              <a:t>Mind Mapping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visual tool for organizing thoughts and ideas.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Visualizing connections between different aspects of a problem. </a:t>
            </a:r>
          </a:p>
          <a:p>
            <a:pPr rtl="0" fontAlgn="base"/>
            <a:r>
              <a:rPr lang="en-US" sz="1200" b="1" i="0" kern="1200">
                <a:solidFill>
                  <a:schemeClr val="tx1"/>
                </a:solidFill>
                <a:effectLst/>
                <a:latin typeface="+mn-lt"/>
                <a:ea typeface="+mn-ea"/>
                <a:cs typeface="+mn-cs"/>
              </a:rPr>
              <a:t>SCAMPER</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checklist tool to help think of new ideas by asking:  </a:t>
            </a:r>
          </a:p>
          <a:p>
            <a:pPr rtl="0" fontAlgn="base"/>
            <a:r>
              <a:rPr lang="en-US" sz="1200" b="1" i="0" kern="1200">
                <a:solidFill>
                  <a:schemeClr val="tx1"/>
                </a:solidFill>
                <a:effectLst/>
                <a:latin typeface="+mn-lt"/>
                <a:ea typeface="+mn-ea"/>
                <a:cs typeface="+mn-cs"/>
              </a:rPr>
              <a:t>S</a:t>
            </a:r>
            <a:r>
              <a:rPr lang="en-US" sz="1200" b="0" i="0" kern="1200">
                <a:solidFill>
                  <a:schemeClr val="tx1"/>
                </a:solidFill>
                <a:effectLst/>
                <a:latin typeface="+mn-lt"/>
                <a:ea typeface="+mn-ea"/>
                <a:cs typeface="+mn-cs"/>
              </a:rPr>
              <a:t>ubstitute, </a:t>
            </a:r>
            <a:r>
              <a:rPr lang="en-US" sz="1200" b="1" i="0" kern="1200">
                <a:solidFill>
                  <a:schemeClr val="tx1"/>
                </a:solidFill>
                <a:effectLst/>
                <a:latin typeface="+mn-lt"/>
                <a:ea typeface="+mn-ea"/>
                <a:cs typeface="+mn-cs"/>
              </a:rPr>
              <a:t>C</a:t>
            </a:r>
            <a:r>
              <a:rPr lang="en-US" sz="1200" b="0" i="0" kern="1200">
                <a:solidFill>
                  <a:schemeClr val="tx1"/>
                </a:solidFill>
                <a:effectLst/>
                <a:latin typeface="+mn-lt"/>
                <a:ea typeface="+mn-ea"/>
                <a:cs typeface="+mn-cs"/>
              </a:rPr>
              <a:t>ombine, </a:t>
            </a:r>
            <a:r>
              <a:rPr lang="en-US" sz="1200" b="1" i="0" kern="1200">
                <a:solidFill>
                  <a:schemeClr val="tx1"/>
                </a:solidFill>
                <a:effectLst/>
                <a:latin typeface="+mn-lt"/>
                <a:ea typeface="+mn-ea"/>
                <a:cs typeface="+mn-cs"/>
              </a:rPr>
              <a:t>A</a:t>
            </a:r>
            <a:r>
              <a:rPr lang="en-US" sz="1200" b="0" i="0" kern="1200">
                <a:solidFill>
                  <a:schemeClr val="tx1"/>
                </a:solidFill>
                <a:effectLst/>
                <a:latin typeface="+mn-lt"/>
                <a:ea typeface="+mn-ea"/>
                <a:cs typeface="+mn-cs"/>
              </a:rPr>
              <a:t>dapt, </a:t>
            </a:r>
            <a:r>
              <a:rPr lang="en-US" sz="1200" b="1" i="0" kern="1200">
                <a:solidFill>
                  <a:schemeClr val="tx1"/>
                </a:solidFill>
                <a:effectLst/>
                <a:latin typeface="+mn-lt"/>
                <a:ea typeface="+mn-ea"/>
                <a:cs typeface="+mn-cs"/>
              </a:rPr>
              <a:t>M</a:t>
            </a:r>
            <a:r>
              <a:rPr lang="en-US" sz="1200" b="0" i="0" kern="1200">
                <a:solidFill>
                  <a:schemeClr val="tx1"/>
                </a:solidFill>
                <a:effectLst/>
                <a:latin typeface="+mn-lt"/>
                <a:ea typeface="+mn-ea"/>
                <a:cs typeface="+mn-cs"/>
              </a:rPr>
              <a:t>odify, </a:t>
            </a:r>
            <a:r>
              <a:rPr lang="en-US" sz="1200" b="1" i="0" kern="1200">
                <a:solidFill>
                  <a:schemeClr val="tx1"/>
                </a:solidFill>
                <a:effectLst/>
                <a:latin typeface="+mn-lt"/>
                <a:ea typeface="+mn-ea"/>
                <a:cs typeface="+mn-cs"/>
              </a:rPr>
              <a:t>P</a:t>
            </a:r>
            <a:r>
              <a:rPr lang="en-US" sz="1200" b="0" i="0" kern="1200">
                <a:solidFill>
                  <a:schemeClr val="tx1"/>
                </a:solidFill>
                <a:effectLst/>
                <a:latin typeface="+mn-lt"/>
                <a:ea typeface="+mn-ea"/>
                <a:cs typeface="+mn-cs"/>
              </a:rPr>
              <a:t>ut to another use, </a:t>
            </a:r>
            <a:r>
              <a:rPr lang="en-US" sz="1200" b="1" i="0" kern="1200">
                <a:solidFill>
                  <a:schemeClr val="tx1"/>
                </a:solidFill>
                <a:effectLst/>
                <a:latin typeface="+mn-lt"/>
                <a:ea typeface="+mn-ea"/>
                <a:cs typeface="+mn-cs"/>
              </a:rPr>
              <a:t>E</a:t>
            </a:r>
            <a:r>
              <a:rPr lang="en-US" sz="1200" b="0" i="0" kern="1200">
                <a:solidFill>
                  <a:schemeClr val="tx1"/>
                </a:solidFill>
                <a:effectLst/>
                <a:latin typeface="+mn-lt"/>
                <a:ea typeface="+mn-ea"/>
                <a:cs typeface="+mn-cs"/>
              </a:rPr>
              <a:t>liminate, </a:t>
            </a:r>
            <a:r>
              <a:rPr lang="en-US" sz="1200" b="1" i="0" kern="1200">
                <a:solidFill>
                  <a:schemeClr val="tx1"/>
                </a:solidFill>
                <a:effectLst/>
                <a:latin typeface="+mn-lt"/>
                <a:ea typeface="+mn-ea"/>
                <a:cs typeface="+mn-cs"/>
              </a:rPr>
              <a:t>R</a:t>
            </a:r>
            <a:r>
              <a:rPr lang="en-US" sz="1200" b="0" i="0" kern="1200">
                <a:solidFill>
                  <a:schemeClr val="tx1"/>
                </a:solidFill>
                <a:effectLst/>
                <a:latin typeface="+mn-lt"/>
                <a:ea typeface="+mn-ea"/>
                <a:cs typeface="+mn-cs"/>
              </a:rPr>
              <a:t>earrange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Analyzing and improving existing ideas. </a:t>
            </a:r>
          </a:p>
          <a:p>
            <a:pPr rtl="0" fontAlgn="base"/>
            <a:r>
              <a:rPr lang="en-US" sz="1200" b="1" i="0" kern="1200">
                <a:solidFill>
                  <a:schemeClr val="tx1"/>
                </a:solidFill>
                <a:effectLst/>
                <a:latin typeface="+mn-lt"/>
                <a:ea typeface="+mn-ea"/>
                <a:cs typeface="+mn-cs"/>
              </a:rPr>
              <a:t>Design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human-centered approach to problem-solving that focuses on empathy, ideation, and prototyping.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Addressing user-centered challenges and improving customer experience. </a:t>
            </a:r>
          </a:p>
          <a:p>
            <a:pPr rtl="0" fontAlgn="base"/>
            <a:r>
              <a:rPr lang="en-US" sz="1200" b="1" i="0" kern="1200">
                <a:solidFill>
                  <a:schemeClr val="tx1"/>
                </a:solidFill>
                <a:effectLst/>
                <a:latin typeface="+mn-lt"/>
                <a:ea typeface="+mn-ea"/>
                <a:cs typeface="+mn-cs"/>
              </a:rPr>
              <a:t>Reverse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Think about the opposite of the problem, or how to cause the problem, to spark creative solutions.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Shifting perspective to identify unique approaches.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29112F05-E425-6FEC-4D07-BFBE985CDCBB}"/>
              </a:ext>
            </a:extLst>
          </p:cNvPr>
          <p:cNvSpPr>
            <a:spLocks noGrp="1"/>
          </p:cNvSpPr>
          <p:nvPr>
            <p:ph type="sldNum" sz="quarter" idx="10"/>
          </p:nvPr>
        </p:nvSpPr>
        <p:spPr/>
        <p:txBody>
          <a:bodyPr/>
          <a:lstStyle/>
          <a:p>
            <a:fld id="{3D980E9E-890D-C946-9353-C532E8387432}" type="slidenum">
              <a:rPr lang="en-US" smtClean="0"/>
              <a:t>24</a:t>
            </a:fld>
            <a:endParaRPr lang="en-US"/>
          </a:p>
        </p:txBody>
      </p:sp>
    </p:spTree>
    <p:extLst>
      <p:ext uri="{BB962C8B-B14F-4D97-AF65-F5344CB8AC3E}">
        <p14:creationId xmlns:p14="http://schemas.microsoft.com/office/powerpoint/2010/main" val="10191417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07F87E-9920-1D81-11A7-51D4E232F46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4810B1-FA43-89B8-52C1-C96693D60E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3BF9FC-9BCF-EA5C-96C9-55E8AFAC8982}"/>
              </a:ext>
            </a:extLst>
          </p:cNvPr>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Brainstorming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method of generating ideas in a group, without judgment or criticism.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Generating lots of ideas quickly. </a:t>
            </a:r>
          </a:p>
          <a:p>
            <a:pPr rtl="0" fontAlgn="base"/>
            <a:r>
              <a:rPr lang="en-US" sz="1200" b="1" i="0" kern="1200">
                <a:solidFill>
                  <a:schemeClr val="tx1"/>
                </a:solidFill>
                <a:effectLst/>
                <a:latin typeface="+mn-lt"/>
                <a:ea typeface="+mn-ea"/>
                <a:cs typeface="+mn-cs"/>
              </a:rPr>
              <a:t>Mind Mapping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visual tool for organizing thoughts and ideas.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Visualizing connections between different aspects of a problem. </a:t>
            </a:r>
          </a:p>
          <a:p>
            <a:pPr rtl="0" fontAlgn="base"/>
            <a:r>
              <a:rPr lang="en-US" sz="1200" b="1" i="0" kern="1200">
                <a:solidFill>
                  <a:schemeClr val="tx1"/>
                </a:solidFill>
                <a:effectLst/>
                <a:latin typeface="+mn-lt"/>
                <a:ea typeface="+mn-ea"/>
                <a:cs typeface="+mn-cs"/>
              </a:rPr>
              <a:t>SCAMPER</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checklist tool to help think of new ideas by asking:  </a:t>
            </a:r>
          </a:p>
          <a:p>
            <a:pPr rtl="0" fontAlgn="base"/>
            <a:r>
              <a:rPr lang="en-US" sz="1200" b="1" i="0" kern="1200">
                <a:solidFill>
                  <a:schemeClr val="tx1"/>
                </a:solidFill>
                <a:effectLst/>
                <a:latin typeface="+mn-lt"/>
                <a:ea typeface="+mn-ea"/>
                <a:cs typeface="+mn-cs"/>
              </a:rPr>
              <a:t>S</a:t>
            </a:r>
            <a:r>
              <a:rPr lang="en-US" sz="1200" b="0" i="0" kern="1200">
                <a:solidFill>
                  <a:schemeClr val="tx1"/>
                </a:solidFill>
                <a:effectLst/>
                <a:latin typeface="+mn-lt"/>
                <a:ea typeface="+mn-ea"/>
                <a:cs typeface="+mn-cs"/>
              </a:rPr>
              <a:t>ubstitute, </a:t>
            </a:r>
            <a:r>
              <a:rPr lang="en-US" sz="1200" b="1" i="0" kern="1200">
                <a:solidFill>
                  <a:schemeClr val="tx1"/>
                </a:solidFill>
                <a:effectLst/>
                <a:latin typeface="+mn-lt"/>
                <a:ea typeface="+mn-ea"/>
                <a:cs typeface="+mn-cs"/>
              </a:rPr>
              <a:t>C</a:t>
            </a:r>
            <a:r>
              <a:rPr lang="en-US" sz="1200" b="0" i="0" kern="1200">
                <a:solidFill>
                  <a:schemeClr val="tx1"/>
                </a:solidFill>
                <a:effectLst/>
                <a:latin typeface="+mn-lt"/>
                <a:ea typeface="+mn-ea"/>
                <a:cs typeface="+mn-cs"/>
              </a:rPr>
              <a:t>ombine, </a:t>
            </a:r>
            <a:r>
              <a:rPr lang="en-US" sz="1200" b="1" i="0" kern="1200">
                <a:solidFill>
                  <a:schemeClr val="tx1"/>
                </a:solidFill>
                <a:effectLst/>
                <a:latin typeface="+mn-lt"/>
                <a:ea typeface="+mn-ea"/>
                <a:cs typeface="+mn-cs"/>
              </a:rPr>
              <a:t>A</a:t>
            </a:r>
            <a:r>
              <a:rPr lang="en-US" sz="1200" b="0" i="0" kern="1200">
                <a:solidFill>
                  <a:schemeClr val="tx1"/>
                </a:solidFill>
                <a:effectLst/>
                <a:latin typeface="+mn-lt"/>
                <a:ea typeface="+mn-ea"/>
                <a:cs typeface="+mn-cs"/>
              </a:rPr>
              <a:t>dapt, </a:t>
            </a:r>
            <a:r>
              <a:rPr lang="en-US" sz="1200" b="1" i="0" kern="1200">
                <a:solidFill>
                  <a:schemeClr val="tx1"/>
                </a:solidFill>
                <a:effectLst/>
                <a:latin typeface="+mn-lt"/>
                <a:ea typeface="+mn-ea"/>
                <a:cs typeface="+mn-cs"/>
              </a:rPr>
              <a:t>M</a:t>
            </a:r>
            <a:r>
              <a:rPr lang="en-US" sz="1200" b="0" i="0" kern="1200">
                <a:solidFill>
                  <a:schemeClr val="tx1"/>
                </a:solidFill>
                <a:effectLst/>
                <a:latin typeface="+mn-lt"/>
                <a:ea typeface="+mn-ea"/>
                <a:cs typeface="+mn-cs"/>
              </a:rPr>
              <a:t>odify, </a:t>
            </a:r>
            <a:r>
              <a:rPr lang="en-US" sz="1200" b="1" i="0" kern="1200">
                <a:solidFill>
                  <a:schemeClr val="tx1"/>
                </a:solidFill>
                <a:effectLst/>
                <a:latin typeface="+mn-lt"/>
                <a:ea typeface="+mn-ea"/>
                <a:cs typeface="+mn-cs"/>
              </a:rPr>
              <a:t>P</a:t>
            </a:r>
            <a:r>
              <a:rPr lang="en-US" sz="1200" b="0" i="0" kern="1200">
                <a:solidFill>
                  <a:schemeClr val="tx1"/>
                </a:solidFill>
                <a:effectLst/>
                <a:latin typeface="+mn-lt"/>
                <a:ea typeface="+mn-ea"/>
                <a:cs typeface="+mn-cs"/>
              </a:rPr>
              <a:t>ut to another use, </a:t>
            </a:r>
            <a:r>
              <a:rPr lang="en-US" sz="1200" b="1" i="0" kern="1200">
                <a:solidFill>
                  <a:schemeClr val="tx1"/>
                </a:solidFill>
                <a:effectLst/>
                <a:latin typeface="+mn-lt"/>
                <a:ea typeface="+mn-ea"/>
                <a:cs typeface="+mn-cs"/>
              </a:rPr>
              <a:t>E</a:t>
            </a:r>
            <a:r>
              <a:rPr lang="en-US" sz="1200" b="0" i="0" kern="1200">
                <a:solidFill>
                  <a:schemeClr val="tx1"/>
                </a:solidFill>
                <a:effectLst/>
                <a:latin typeface="+mn-lt"/>
                <a:ea typeface="+mn-ea"/>
                <a:cs typeface="+mn-cs"/>
              </a:rPr>
              <a:t>liminate, </a:t>
            </a:r>
            <a:r>
              <a:rPr lang="en-US" sz="1200" b="1" i="0" kern="1200">
                <a:solidFill>
                  <a:schemeClr val="tx1"/>
                </a:solidFill>
                <a:effectLst/>
                <a:latin typeface="+mn-lt"/>
                <a:ea typeface="+mn-ea"/>
                <a:cs typeface="+mn-cs"/>
              </a:rPr>
              <a:t>R</a:t>
            </a:r>
            <a:r>
              <a:rPr lang="en-US" sz="1200" b="0" i="0" kern="1200">
                <a:solidFill>
                  <a:schemeClr val="tx1"/>
                </a:solidFill>
                <a:effectLst/>
                <a:latin typeface="+mn-lt"/>
                <a:ea typeface="+mn-ea"/>
                <a:cs typeface="+mn-cs"/>
              </a:rPr>
              <a:t>earrange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Analyzing and improving existing ideas. </a:t>
            </a:r>
          </a:p>
          <a:p>
            <a:pPr rtl="0" fontAlgn="base"/>
            <a:r>
              <a:rPr lang="en-US" sz="1200" b="1" i="0" kern="1200">
                <a:solidFill>
                  <a:schemeClr val="tx1"/>
                </a:solidFill>
                <a:effectLst/>
                <a:latin typeface="+mn-lt"/>
                <a:ea typeface="+mn-ea"/>
                <a:cs typeface="+mn-cs"/>
              </a:rPr>
              <a:t>Design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A human-centered approach to problem-solving that focuses on empathy, ideation, and prototyping.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Addressing user-centered challenges and improving customer experience. </a:t>
            </a:r>
          </a:p>
          <a:p>
            <a:pPr rtl="0" fontAlgn="base"/>
            <a:r>
              <a:rPr lang="en-US" sz="1200" b="1" i="0" kern="1200">
                <a:solidFill>
                  <a:schemeClr val="tx1"/>
                </a:solidFill>
                <a:effectLst/>
                <a:latin typeface="+mn-lt"/>
                <a:ea typeface="+mn-ea"/>
                <a:cs typeface="+mn-cs"/>
              </a:rPr>
              <a:t>Reverse Thinking</a:t>
            </a:r>
            <a:r>
              <a:rPr lang="en-US" sz="1200" b="0" i="0" kern="1200">
                <a:solidFill>
                  <a:schemeClr val="tx1"/>
                </a:solidFill>
                <a:effectLst/>
                <a:latin typeface="+mn-lt"/>
                <a:ea typeface="+mn-ea"/>
                <a:cs typeface="+mn-cs"/>
              </a:rPr>
              <a:t> </a:t>
            </a:r>
          </a:p>
          <a:p>
            <a:pPr rtl="0" fontAlgn="base"/>
            <a:r>
              <a:rPr lang="en-US" sz="1200" b="1" i="0" kern="1200">
                <a:solidFill>
                  <a:schemeClr val="tx1"/>
                </a:solidFill>
                <a:effectLst/>
                <a:latin typeface="+mn-lt"/>
                <a:ea typeface="+mn-ea"/>
                <a:cs typeface="+mn-cs"/>
              </a:rPr>
              <a:t>Definition</a:t>
            </a:r>
            <a:r>
              <a:rPr lang="en-US" sz="1200" b="0" i="0" kern="1200">
                <a:solidFill>
                  <a:schemeClr val="tx1"/>
                </a:solidFill>
                <a:effectLst/>
                <a:latin typeface="+mn-lt"/>
                <a:ea typeface="+mn-ea"/>
                <a:cs typeface="+mn-cs"/>
              </a:rPr>
              <a:t>: Think about the opposite of the problem, or how to cause the problem, to spark creative solutions. </a:t>
            </a:r>
          </a:p>
          <a:p>
            <a:pPr rtl="0" fontAlgn="base"/>
            <a:r>
              <a:rPr lang="en-US" sz="1200" b="1" i="0" kern="1200">
                <a:solidFill>
                  <a:schemeClr val="tx1"/>
                </a:solidFill>
                <a:effectLst/>
                <a:latin typeface="+mn-lt"/>
                <a:ea typeface="+mn-ea"/>
                <a:cs typeface="+mn-cs"/>
              </a:rPr>
              <a:t>Best for</a:t>
            </a:r>
            <a:r>
              <a:rPr lang="en-US" sz="1200" b="0" i="0" kern="1200">
                <a:solidFill>
                  <a:schemeClr val="tx1"/>
                </a:solidFill>
                <a:effectLst/>
                <a:latin typeface="+mn-lt"/>
                <a:ea typeface="+mn-ea"/>
                <a:cs typeface="+mn-cs"/>
              </a:rPr>
              <a:t>: Shifting perspective to identify unique approaches. </a:t>
            </a: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a:extLst>
              <a:ext uri="{FF2B5EF4-FFF2-40B4-BE49-F238E27FC236}">
                <a16:creationId xmlns:a16="http://schemas.microsoft.com/office/drawing/2014/main" id="{E6057416-2CFB-BF9F-797F-7F2E6F25695F}"/>
              </a:ext>
            </a:extLst>
          </p:cNvPr>
          <p:cNvSpPr>
            <a:spLocks noGrp="1"/>
          </p:cNvSpPr>
          <p:nvPr>
            <p:ph type="sldNum" sz="quarter" idx="10"/>
          </p:nvPr>
        </p:nvSpPr>
        <p:spPr/>
        <p:txBody>
          <a:bodyPr/>
          <a:lstStyle/>
          <a:p>
            <a:fld id="{3D980E9E-890D-C946-9353-C532E8387432}" type="slidenum">
              <a:rPr lang="en-US" smtClean="0"/>
              <a:t>25</a:t>
            </a:fld>
            <a:endParaRPr lang="en-US"/>
          </a:p>
        </p:txBody>
      </p:sp>
    </p:spTree>
    <p:extLst>
      <p:ext uri="{BB962C8B-B14F-4D97-AF65-F5344CB8AC3E}">
        <p14:creationId xmlns:p14="http://schemas.microsoft.com/office/powerpoint/2010/main" val="1243922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BAED4C-6506-4647-7726-FBBA1EF9FD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9F7741-F497-7F4B-C6B4-A20D49CCA0D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952665-1678-8F95-12C7-39D759962E4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8B0D488-A1CD-64B0-6710-4C0FB6D3D184}"/>
              </a:ext>
            </a:extLst>
          </p:cNvPr>
          <p:cNvSpPr>
            <a:spLocks noGrp="1"/>
          </p:cNvSpPr>
          <p:nvPr>
            <p:ph type="sldNum" sz="quarter" idx="10"/>
          </p:nvPr>
        </p:nvSpPr>
        <p:spPr/>
        <p:txBody>
          <a:bodyPr/>
          <a:lstStyle/>
          <a:p>
            <a:fld id="{3D980E9E-890D-C946-9353-C532E8387432}" type="slidenum">
              <a:rPr lang="en-US" smtClean="0"/>
              <a:t>26</a:t>
            </a:fld>
            <a:endParaRPr lang="en-US"/>
          </a:p>
        </p:txBody>
      </p:sp>
    </p:spTree>
    <p:extLst>
      <p:ext uri="{BB962C8B-B14F-4D97-AF65-F5344CB8AC3E}">
        <p14:creationId xmlns:p14="http://schemas.microsoft.com/office/powerpoint/2010/main" val="3062605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"Random Object Connections"</a:t>
            </a:r>
            <a:r>
              <a:rPr lang="en-US"/>
              <a:t> Show them an everyday object (like a spoon or a rubber band) and ask them to think of 10 ways that object could be used in a different context. This breaks them out of the typical thought patterns and shows them that creativity is often just about perspective.</a:t>
            </a:r>
          </a:p>
        </p:txBody>
      </p:sp>
      <p:sp>
        <p:nvSpPr>
          <p:cNvPr id="4" name="Slide Number Placeholder 3"/>
          <p:cNvSpPr>
            <a:spLocks noGrp="1"/>
          </p:cNvSpPr>
          <p:nvPr>
            <p:ph type="sldNum" sz="quarter" idx="10"/>
          </p:nvPr>
        </p:nvSpPr>
        <p:spPr/>
        <p:txBody>
          <a:bodyPr/>
          <a:lstStyle/>
          <a:p>
            <a:fld id="{3D980E9E-890D-C946-9353-C532E8387432}" type="slidenum">
              <a:rPr lang="en-US" smtClean="0"/>
              <a:t>27</a:t>
            </a:fld>
            <a:endParaRPr lang="en-US"/>
          </a:p>
        </p:txBody>
      </p:sp>
    </p:spTree>
    <p:extLst>
      <p:ext uri="{BB962C8B-B14F-4D97-AF65-F5344CB8AC3E}">
        <p14:creationId xmlns:p14="http://schemas.microsoft.com/office/powerpoint/2010/main" val="36848359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1. FedEx</a:t>
            </a:r>
          </a:p>
          <a:p>
            <a:r>
              <a:rPr lang="en-US" b="1"/>
              <a:t>Problem Solving Approach:</a:t>
            </a:r>
            <a:r>
              <a:rPr lang="en-US"/>
              <a:t> FedEx encourages creative problem solving through their </a:t>
            </a:r>
            <a:r>
              <a:rPr lang="en-US" b="1"/>
              <a:t>Purple Promise</a:t>
            </a:r>
            <a:r>
              <a:rPr lang="en-US"/>
              <a:t> initiative, which empowers employees to go above and beyond to solve customer issues. The company fosters a culture of innovation and problem solving, particularly with their emphasis on efficiency, customer service, and technology integration (e.g., real-time package tracking).</a:t>
            </a:r>
          </a:p>
          <a:p>
            <a:r>
              <a:rPr lang="en-US" b="1"/>
              <a:t>Creative Solutions:</a:t>
            </a:r>
            <a:endParaRPr lang="en-US"/>
          </a:p>
          <a:p>
            <a:r>
              <a:rPr lang="en-US"/>
              <a:t>The introduction of </a:t>
            </a:r>
            <a:r>
              <a:rPr lang="en-US" b="1"/>
              <a:t>FedEx Express</a:t>
            </a:r>
            <a:r>
              <a:rPr lang="en-US"/>
              <a:t> in 1973 was a groundbreaking solution for delivering packages overnight, changing the logistics industry.</a:t>
            </a:r>
          </a:p>
          <a:p>
            <a:r>
              <a:rPr lang="en-US"/>
              <a:t>FedEx uses a </a:t>
            </a:r>
            <a:r>
              <a:rPr lang="en-US" b="1"/>
              <a:t>continuous improvement culture</a:t>
            </a:r>
            <a:r>
              <a:rPr lang="en-US"/>
              <a:t> (e.g., "Six Sigma") to encourage employees to identify problems, develop creative solutions, and streamline operations.</a:t>
            </a:r>
          </a:p>
          <a:p>
            <a:r>
              <a:rPr lang="en-US" b="1"/>
              <a:t>2. Google</a:t>
            </a:r>
          </a:p>
          <a:p>
            <a:r>
              <a:rPr lang="en-US" b="1"/>
              <a:t>Problem Solving Approach:</a:t>
            </a:r>
            <a:r>
              <a:rPr lang="en-US"/>
              <a:t> Google is well-known for fostering a creative environment where employees are encouraged to spend 20% of their time on personal projects. This freedom has led to the development of many successful products like </a:t>
            </a:r>
            <a:r>
              <a:rPr lang="en-US" b="1"/>
              <a:t>Gmail</a:t>
            </a:r>
            <a:r>
              <a:rPr lang="en-US"/>
              <a:t>, </a:t>
            </a:r>
            <a:r>
              <a:rPr lang="en-US" b="1"/>
              <a:t>Google News</a:t>
            </a:r>
            <a:r>
              <a:rPr lang="en-US"/>
              <a:t>, and </a:t>
            </a:r>
            <a:r>
              <a:rPr lang="en-US" b="1"/>
              <a:t>Google Maps</a:t>
            </a:r>
            <a:r>
              <a:rPr lang="en-US"/>
              <a:t>. Google also uses </a:t>
            </a:r>
            <a:r>
              <a:rPr lang="en-US" b="1"/>
              <a:t>design thinking</a:t>
            </a:r>
            <a:r>
              <a:rPr lang="en-US"/>
              <a:t> and </a:t>
            </a:r>
            <a:r>
              <a:rPr lang="en-US" b="1"/>
              <a:t>user-centered innovation</a:t>
            </a:r>
            <a:r>
              <a:rPr lang="en-US"/>
              <a:t> to solve both internal and external problems.</a:t>
            </a:r>
          </a:p>
          <a:p>
            <a:r>
              <a:rPr lang="en-US" b="1"/>
              <a:t>Creative Solutions:</a:t>
            </a:r>
            <a:endParaRPr lang="en-US"/>
          </a:p>
          <a:p>
            <a:r>
              <a:rPr lang="en-US"/>
              <a:t>Google’s </a:t>
            </a:r>
            <a:r>
              <a:rPr lang="en-US" b="1"/>
              <a:t>20% time policy</a:t>
            </a:r>
            <a:r>
              <a:rPr lang="en-US"/>
              <a:t> encourages employees to explore innovative solutions outside their regular duties.</a:t>
            </a:r>
          </a:p>
          <a:p>
            <a:r>
              <a:rPr lang="en-US"/>
              <a:t>Their use of </a:t>
            </a:r>
            <a:r>
              <a:rPr lang="en-US" b="1"/>
              <a:t>hackathons</a:t>
            </a:r>
            <a:r>
              <a:rPr lang="en-US"/>
              <a:t> encourages rapid prototyping and idea-sharing.</a:t>
            </a:r>
          </a:p>
          <a:p>
            <a:r>
              <a:rPr lang="en-US" b="1"/>
              <a:t>3. 3M</a:t>
            </a:r>
          </a:p>
          <a:p>
            <a:r>
              <a:rPr lang="en-US" b="1"/>
              <a:t>Problem Solving Approach:</a:t>
            </a:r>
            <a:r>
              <a:rPr lang="en-US"/>
              <a:t> 3M is famous for its focus on innovation and the support of its employees to think creatively. The company has fostered a culture of experimentation and failure, believing that creative problem-solving often comes through trial and error.</a:t>
            </a:r>
          </a:p>
          <a:p>
            <a:r>
              <a:rPr lang="en-US" b="1"/>
              <a:t>Creative Solutions:</a:t>
            </a:r>
            <a:endParaRPr lang="en-US"/>
          </a:p>
          <a:p>
            <a:r>
              <a:rPr lang="en-US"/>
              <a:t>The invention of </a:t>
            </a:r>
            <a:r>
              <a:rPr lang="en-US" b="1"/>
              <a:t>Post-it Notes</a:t>
            </a:r>
            <a:r>
              <a:rPr lang="en-US"/>
              <a:t> is one of the most famous outcomes of their creative problem-solving culture. It was created after a 3M scientist, Art Fry, used a "failed" adhesive in an entirely new way.</a:t>
            </a:r>
          </a:p>
          <a:p>
            <a:r>
              <a:rPr lang="en-US"/>
              <a:t>3M has a </a:t>
            </a:r>
            <a:r>
              <a:rPr lang="en-US" b="1"/>
              <a:t>15% innovation time policy</a:t>
            </a:r>
            <a:r>
              <a:rPr lang="en-US"/>
              <a:t> allowing employees to spend part of their workweek on their own projects, which led to breakthroughs like </a:t>
            </a:r>
            <a:r>
              <a:rPr lang="en-US" b="1"/>
              <a:t>Scotch Tape</a:t>
            </a:r>
            <a:r>
              <a:rPr lang="en-US"/>
              <a:t> and </a:t>
            </a:r>
            <a:r>
              <a:rPr lang="en-US" b="1"/>
              <a:t>Corning glass</a:t>
            </a:r>
            <a:r>
              <a:rPr lang="en-US"/>
              <a:t>.</a:t>
            </a:r>
          </a:p>
        </p:txBody>
      </p:sp>
      <p:sp>
        <p:nvSpPr>
          <p:cNvPr id="4" name="Slide Number Placeholder 3"/>
          <p:cNvSpPr>
            <a:spLocks noGrp="1"/>
          </p:cNvSpPr>
          <p:nvPr>
            <p:ph type="sldNum" sz="quarter" idx="10"/>
          </p:nvPr>
        </p:nvSpPr>
        <p:spPr/>
        <p:txBody>
          <a:bodyPr/>
          <a:lstStyle/>
          <a:p>
            <a:fld id="{3D980E9E-890D-C946-9353-C532E8387432}" type="slidenum">
              <a:rPr lang="en-US" smtClean="0"/>
              <a:t>28</a:t>
            </a:fld>
            <a:endParaRPr lang="en-US"/>
          </a:p>
        </p:txBody>
      </p:sp>
    </p:spTree>
    <p:extLst>
      <p:ext uri="{BB962C8B-B14F-4D97-AF65-F5344CB8AC3E}">
        <p14:creationId xmlns:p14="http://schemas.microsoft.com/office/powerpoint/2010/main" val="28778753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Worksheet C: Reverse Brainstorming</a:t>
            </a:r>
          </a:p>
        </p:txBody>
      </p:sp>
      <p:sp>
        <p:nvSpPr>
          <p:cNvPr id="4" name="Slide Number Placeholder 3"/>
          <p:cNvSpPr>
            <a:spLocks noGrp="1"/>
          </p:cNvSpPr>
          <p:nvPr>
            <p:ph type="sldNum" sz="quarter" idx="10"/>
          </p:nvPr>
        </p:nvSpPr>
        <p:spPr/>
        <p:txBody>
          <a:bodyPr/>
          <a:lstStyle/>
          <a:p>
            <a:fld id="{3D980E9E-890D-C946-9353-C532E8387432}" type="slidenum">
              <a:rPr lang="en-US" smtClean="0"/>
              <a:t>29</a:t>
            </a:fld>
            <a:endParaRPr lang="en-US"/>
          </a:p>
        </p:txBody>
      </p:sp>
    </p:spTree>
    <p:extLst>
      <p:ext uri="{BB962C8B-B14F-4D97-AF65-F5344CB8AC3E}">
        <p14:creationId xmlns:p14="http://schemas.microsoft.com/office/powerpoint/2010/main" val="112709099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7807A7-40A1-1C21-7F1A-EE52AC50E63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5A1A57-8CB5-32C8-6E26-F1B06CE5F9A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CB9B3C-7A27-48AB-7C68-A2E63BA7A5EA}"/>
              </a:ext>
            </a:extLst>
          </p:cNvPr>
          <p:cNvSpPr>
            <a:spLocks noGrp="1"/>
          </p:cNvSpPr>
          <p:nvPr>
            <p:ph type="body" idx="1"/>
          </p:nvPr>
        </p:nvSpPr>
        <p:spPr/>
        <p:txBody>
          <a:bodyPr/>
          <a:lstStyle/>
          <a:p>
            <a:r>
              <a:rPr lang="en-US" b="1"/>
              <a:t>Worksheet D and E: SCAMPER</a:t>
            </a:r>
            <a:r>
              <a:rPr lang="en-US" b="1" baseline="0"/>
              <a:t> Activity – Refer back to Worksheet A: Common Problems to select a new problem to solve at your table</a:t>
            </a:r>
          </a:p>
          <a:p>
            <a:r>
              <a:rPr lang="en-US" b="1" baseline="0"/>
              <a:t>Modification: 15 Minute Pipeline Activity</a:t>
            </a:r>
          </a:p>
          <a:p>
            <a:r>
              <a:rPr lang="en-US"/>
              <a:t>The invention of Post-it Notes by 3M is a fascinating story of accidental discovery and creative problem-solving. In </a:t>
            </a:r>
            <a:r>
              <a:rPr lang="en-US" b="1"/>
              <a:t>1968, Dr. Spencer Silver</a:t>
            </a:r>
            <a:r>
              <a:rPr lang="en-US"/>
              <a:t>, a scientist at 3M, was working on developing a strong adhesive. Instead, he accidentally created </a:t>
            </a:r>
            <a:r>
              <a:rPr lang="en-US" b="1"/>
              <a:t>a low-tack, reusable adhesive made of microspheres</a:t>
            </a:r>
            <a:r>
              <a:rPr lang="en-US"/>
              <a:t>. This adhesive could stick lightly to surfaces and be removed without leaving residue, but at the time, it was considered a "solution without a problem"</a:t>
            </a:r>
            <a:r>
              <a:rPr lang="en-US">
                <a:effectLst/>
              </a:rPr>
              <a:t>2</a:t>
            </a:r>
            <a:r>
              <a:rPr lang="en-US"/>
              <a:t>.</a:t>
            </a:r>
          </a:p>
          <a:p>
            <a:r>
              <a:rPr lang="en-US"/>
              <a:t>Years later, </a:t>
            </a:r>
            <a:r>
              <a:rPr lang="en-US" b="1"/>
              <a:t>in 1974, Art Fry, another 3M scientist, had a practical need</a:t>
            </a:r>
            <a:r>
              <a:rPr lang="en-US"/>
              <a:t>. While singing in his church choir, he used scraps of paper to mark hymns in his hymnal, but they kept falling out. Remembering Silver's adhesive, Fry realized it could be used to create a bookmark that would stick to pages without damaging them. This idea evolved into the concept of sticky notes</a:t>
            </a:r>
            <a:r>
              <a:rPr lang="en-US">
                <a:effectLst/>
              </a:rPr>
              <a:t>3</a:t>
            </a:r>
            <a:r>
              <a:rPr lang="en-US"/>
              <a:t>.</a:t>
            </a:r>
          </a:p>
          <a:p>
            <a:r>
              <a:rPr lang="en-US"/>
              <a:t>The product was initially launched under the name "Press 'n Peel" in 1977 but received a lukewarm response. However, a marketing campaign called the "Boise Blitz," which involved giving free samples to consumers, turned the product into a massive success. By 1980, Post-it Notes became a household name</a:t>
            </a:r>
            <a:r>
              <a:rPr lang="en-US">
                <a:effectLst/>
              </a:rPr>
              <a:t>3</a:t>
            </a:r>
            <a:r>
              <a:rPr lang="en-US"/>
              <a:t>.</a:t>
            </a:r>
          </a:p>
          <a:p>
            <a:r>
              <a:rPr lang="en-US"/>
              <a:t>This story highlights the importance of persistence, collaboration, and finding practical applications for innovative ideas. </a:t>
            </a:r>
          </a:p>
          <a:p>
            <a:endParaRPr lang="en-US"/>
          </a:p>
        </p:txBody>
      </p:sp>
      <p:sp>
        <p:nvSpPr>
          <p:cNvPr id="4" name="Slide Number Placeholder 3">
            <a:extLst>
              <a:ext uri="{FF2B5EF4-FFF2-40B4-BE49-F238E27FC236}">
                <a16:creationId xmlns:a16="http://schemas.microsoft.com/office/drawing/2014/main" id="{1E76E72F-88FC-4082-A879-7B7AAB14D28A}"/>
              </a:ext>
            </a:extLst>
          </p:cNvPr>
          <p:cNvSpPr>
            <a:spLocks noGrp="1"/>
          </p:cNvSpPr>
          <p:nvPr>
            <p:ph type="sldNum" sz="quarter" idx="10"/>
          </p:nvPr>
        </p:nvSpPr>
        <p:spPr/>
        <p:txBody>
          <a:bodyPr/>
          <a:lstStyle/>
          <a:p>
            <a:fld id="{3D980E9E-890D-C946-9353-C532E8387432}" type="slidenum">
              <a:rPr lang="en-US" smtClean="0"/>
              <a:t>30</a:t>
            </a:fld>
            <a:endParaRPr lang="en-US"/>
          </a:p>
        </p:txBody>
      </p:sp>
    </p:spTree>
    <p:extLst>
      <p:ext uri="{BB962C8B-B14F-4D97-AF65-F5344CB8AC3E}">
        <p14:creationId xmlns:p14="http://schemas.microsoft.com/office/powerpoint/2010/main" val="2226289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Worksheet D and E: SCAMPER</a:t>
            </a:r>
            <a:r>
              <a:rPr lang="en-US" b="1" baseline="0"/>
              <a:t> Activity – Refer back to Worksheet A: Common Problems to select a new problem to solve at your table</a:t>
            </a:r>
          </a:p>
          <a:p>
            <a:r>
              <a:rPr lang="en-US" b="1" baseline="0"/>
              <a:t>Modification: 15 Minute Pipeline Activity</a:t>
            </a:r>
          </a:p>
          <a:p>
            <a:r>
              <a:rPr lang="en-US" b="1" baseline="0"/>
              <a:t>You now have more resources to use – all of the other rules stay the same</a:t>
            </a:r>
          </a:p>
          <a:p>
            <a:r>
              <a:rPr lang="en-US"/>
              <a:t>The invention of Post-it Notes by 3M is a fascinating story of accidental discovery and creative problem-solving. In </a:t>
            </a:r>
            <a:r>
              <a:rPr lang="en-US" b="1"/>
              <a:t>1968, Dr. Spencer Silver</a:t>
            </a:r>
            <a:r>
              <a:rPr lang="en-US"/>
              <a:t>, a scientist at 3M, was working on developing a strong adhesive. Instead, he accidentally created </a:t>
            </a:r>
            <a:r>
              <a:rPr lang="en-US" b="1"/>
              <a:t>a low-tack, reusable adhesive made of microspheres</a:t>
            </a:r>
            <a:r>
              <a:rPr lang="en-US"/>
              <a:t>. This adhesive could stick lightly to surfaces and be removed without leaving residue, but at the time, it was considered a "solution without a problem"</a:t>
            </a:r>
            <a:r>
              <a:rPr lang="en-US">
                <a:effectLst/>
              </a:rPr>
              <a:t>2</a:t>
            </a:r>
            <a:r>
              <a:rPr lang="en-US"/>
              <a:t>.</a:t>
            </a:r>
          </a:p>
          <a:p>
            <a:r>
              <a:rPr lang="en-US"/>
              <a:t>Years later, </a:t>
            </a:r>
            <a:r>
              <a:rPr lang="en-US" b="1"/>
              <a:t>in 1974, Art Fry, another 3M scientist, had a practical need</a:t>
            </a:r>
            <a:r>
              <a:rPr lang="en-US"/>
              <a:t>. While singing in his church choir, he used scraps of paper to mark hymns in his hymnal, but they kept falling out. Remembering Silver's adhesive, Fry realized it could be used to create a bookmark that would stick to pages without damaging them. This idea evolved into the concept of sticky notes</a:t>
            </a:r>
            <a:r>
              <a:rPr lang="en-US">
                <a:effectLst/>
              </a:rPr>
              <a:t>3</a:t>
            </a:r>
            <a:r>
              <a:rPr lang="en-US"/>
              <a:t>.</a:t>
            </a:r>
          </a:p>
          <a:p>
            <a:r>
              <a:rPr lang="en-US"/>
              <a:t>The product was initially launched under the name "Press 'n Peel" in 1977 but received a lukewarm response. However, a marketing campaign called the "Boise Blitz," which involved giving free samples to consumers, turned the product into a massive success. By 1980, Post-it Notes became a household name</a:t>
            </a:r>
            <a:r>
              <a:rPr lang="en-US">
                <a:effectLst/>
              </a:rPr>
              <a:t>3</a:t>
            </a:r>
            <a:r>
              <a:rPr lang="en-US"/>
              <a:t>.</a:t>
            </a:r>
          </a:p>
          <a:p>
            <a:r>
              <a:rPr lang="en-US"/>
              <a:t>This story highlights the importance of persistence, collaboration, and finding practical applications for innovative ideas. </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31</a:t>
            </a:fld>
            <a:endParaRPr lang="en-US"/>
          </a:p>
        </p:txBody>
      </p:sp>
    </p:spTree>
    <p:extLst>
      <p:ext uri="{BB962C8B-B14F-4D97-AF65-F5344CB8AC3E}">
        <p14:creationId xmlns:p14="http://schemas.microsoft.com/office/powerpoint/2010/main" val="348197700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E9034E-5C45-32EE-0030-519777992F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EC6DED-C4AE-9EE2-9AFD-FE8EB9AC0A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8E4645-C481-0FF0-E2B0-3927193D122F}"/>
              </a:ext>
            </a:extLst>
          </p:cNvPr>
          <p:cNvSpPr>
            <a:spLocks noGrp="1"/>
          </p:cNvSpPr>
          <p:nvPr>
            <p:ph type="body" idx="1"/>
          </p:nvPr>
        </p:nvSpPr>
        <p:spPr/>
        <p:txBody>
          <a:bodyPr/>
          <a:lstStyle/>
          <a:p>
            <a:r>
              <a:rPr lang="en-US" b="1"/>
              <a:t>Worksheet D and E: SCAMPER</a:t>
            </a:r>
            <a:r>
              <a:rPr lang="en-US" b="1" baseline="0"/>
              <a:t> Activity – Refer back to Worksheet A: Common Problems to select a new problem to solve at your table</a:t>
            </a:r>
          </a:p>
          <a:p>
            <a:endParaRPr lang="en-US" b="1" baseline="0"/>
          </a:p>
          <a:p>
            <a:r>
              <a:rPr lang="en-US" b="1" baseline="0"/>
              <a:t>Modification: 15 Minute Pipeline Activity</a:t>
            </a:r>
          </a:p>
          <a:p>
            <a:endParaRPr lang="en-US"/>
          </a:p>
        </p:txBody>
      </p:sp>
      <p:sp>
        <p:nvSpPr>
          <p:cNvPr id="4" name="Slide Number Placeholder 3">
            <a:extLst>
              <a:ext uri="{FF2B5EF4-FFF2-40B4-BE49-F238E27FC236}">
                <a16:creationId xmlns:a16="http://schemas.microsoft.com/office/drawing/2014/main" id="{464B4F0E-8EB0-64D3-F7D7-12CBFD80AC3C}"/>
              </a:ext>
            </a:extLst>
          </p:cNvPr>
          <p:cNvSpPr>
            <a:spLocks noGrp="1"/>
          </p:cNvSpPr>
          <p:nvPr>
            <p:ph type="sldNum" sz="quarter" idx="10"/>
          </p:nvPr>
        </p:nvSpPr>
        <p:spPr/>
        <p:txBody>
          <a:bodyPr/>
          <a:lstStyle/>
          <a:p>
            <a:fld id="{3D980E9E-890D-C946-9353-C532E8387432}" type="slidenum">
              <a:rPr lang="en-US" smtClean="0"/>
              <a:t>32</a:t>
            </a:fld>
            <a:endParaRPr lang="en-US"/>
          </a:p>
        </p:txBody>
      </p:sp>
    </p:spTree>
    <p:extLst>
      <p:ext uri="{BB962C8B-B14F-4D97-AF65-F5344CB8AC3E}">
        <p14:creationId xmlns:p14="http://schemas.microsoft.com/office/powerpoint/2010/main" val="29294376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Innovation through Creativity</a:t>
            </a:r>
            <a:r>
              <a:rPr lang="en-US" sz="1200" b="0" i="0" kern="1200">
                <a:solidFill>
                  <a:schemeClr val="tx1"/>
                </a:solidFill>
                <a:effectLst/>
                <a:latin typeface="+mn-lt"/>
                <a:ea typeface="+mn-ea"/>
                <a:cs typeface="+mn-cs"/>
              </a:rPr>
              <a:t>:  </a:t>
            </a:r>
          </a:p>
          <a:p>
            <a:pPr rtl="0" fontAlgn="base"/>
            <a:r>
              <a:rPr lang="en-US" sz="1200" b="0" i="0" kern="1200">
                <a:solidFill>
                  <a:schemeClr val="tx1"/>
                </a:solidFill>
                <a:effectLst/>
                <a:latin typeface="+mn-lt"/>
                <a:ea typeface="+mn-ea"/>
                <a:cs typeface="+mn-cs"/>
              </a:rPr>
              <a:t>Creative problem solving directly contributes to innovation within an organization. </a:t>
            </a:r>
          </a:p>
          <a:p>
            <a:pPr rtl="0" fontAlgn="base"/>
            <a:r>
              <a:rPr lang="en-US" sz="1200" b="0" i="0" kern="1200">
                <a:solidFill>
                  <a:schemeClr val="tx1"/>
                </a:solidFill>
                <a:effectLst/>
                <a:latin typeface="+mn-lt"/>
                <a:ea typeface="+mn-ea"/>
                <a:cs typeface="+mn-cs"/>
              </a:rPr>
              <a:t>Encourages new approaches and breakthrough ideas that drive business success. </a:t>
            </a:r>
          </a:p>
          <a:p>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Support Continuous Learning</a:t>
            </a:r>
            <a:r>
              <a:rPr lang="en-US" sz="1200" b="0" i="0" kern="1200">
                <a:solidFill>
                  <a:schemeClr val="tx1"/>
                </a:solidFill>
                <a:effectLst/>
                <a:latin typeface="+mn-lt"/>
                <a:ea typeface="+mn-ea"/>
                <a:cs typeface="+mn-cs"/>
              </a:rPr>
              <a:t>: Offer workshops, training, and time for creative exercises. </a:t>
            </a:r>
          </a:p>
          <a:p>
            <a:pPr rtl="0" fontAlgn="base"/>
            <a:r>
              <a:rPr lang="en-US" sz="1200" b="1" i="0" kern="1200">
                <a:solidFill>
                  <a:schemeClr val="tx1"/>
                </a:solidFill>
                <a:effectLst/>
                <a:latin typeface="+mn-lt"/>
                <a:ea typeface="+mn-ea"/>
                <a:cs typeface="+mn-cs"/>
              </a:rPr>
              <a:t>Encourage Risk-Taking</a:t>
            </a:r>
            <a:r>
              <a:rPr lang="en-US" sz="1200" b="0" i="0" kern="1200">
                <a:solidFill>
                  <a:schemeClr val="tx1"/>
                </a:solidFill>
                <a:effectLst/>
                <a:latin typeface="+mn-lt"/>
                <a:ea typeface="+mn-ea"/>
                <a:cs typeface="+mn-cs"/>
              </a:rPr>
              <a:t>: Support employees when they try new things, even if they don’t always succeed. </a:t>
            </a:r>
          </a:p>
          <a:p>
            <a:pPr rtl="0" fontAlgn="base"/>
            <a:r>
              <a:rPr lang="en-US" sz="1200" b="1" i="0" kern="1200">
                <a:solidFill>
                  <a:schemeClr val="tx1"/>
                </a:solidFill>
                <a:effectLst/>
                <a:latin typeface="+mn-lt"/>
                <a:ea typeface="+mn-ea"/>
                <a:cs typeface="+mn-cs"/>
              </a:rPr>
              <a:t>Celebrate Successes</a:t>
            </a:r>
            <a:r>
              <a:rPr lang="en-US" sz="1200" b="0" i="0" kern="1200">
                <a:solidFill>
                  <a:schemeClr val="tx1"/>
                </a:solidFill>
                <a:effectLst/>
                <a:latin typeface="+mn-lt"/>
                <a:ea typeface="+mn-ea"/>
                <a:cs typeface="+mn-cs"/>
              </a:rPr>
              <a:t>: Recognize and reward creative solutions and innovations. </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33</a:t>
            </a:fld>
            <a:endParaRPr lang="en-US"/>
          </a:p>
        </p:txBody>
      </p:sp>
    </p:spTree>
    <p:extLst>
      <p:ext uri="{BB962C8B-B14F-4D97-AF65-F5344CB8AC3E}">
        <p14:creationId xmlns:p14="http://schemas.microsoft.com/office/powerpoint/2010/main" val="5100032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Small</a:t>
            </a:r>
            <a:r>
              <a:rPr lang="en-US" baseline="0"/>
              <a:t> group activity: </a:t>
            </a:r>
          </a:p>
          <a:p>
            <a:r>
              <a:rPr lang="en-US"/>
              <a:t>Participants</a:t>
            </a:r>
            <a:r>
              <a:rPr lang="en-US" baseline="0"/>
              <a:t> </a:t>
            </a:r>
            <a:r>
              <a:rPr lang="en-US"/>
              <a:t>will name various superpowers and pick one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Handout worksheet A: P</a:t>
            </a:r>
            <a:r>
              <a:rPr lang="en-US"/>
              <a:t>articipants will vote on the “problem” from Worksheet A</a:t>
            </a:r>
          </a:p>
          <a:p>
            <a:r>
              <a:rPr lang="en-US"/>
              <a:t>(Optional) Now switch – give your superpower to another</a:t>
            </a:r>
            <a:r>
              <a:rPr lang="en-US" baseline="0"/>
              <a:t> table</a:t>
            </a:r>
          </a:p>
          <a:p>
            <a:r>
              <a:rPr lang="en-US" baseline="0"/>
              <a:t>How can you use this superpower to solve your problem?</a:t>
            </a:r>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7</a:t>
            </a:fld>
            <a:endParaRPr lang="en-US"/>
          </a:p>
        </p:txBody>
      </p:sp>
    </p:spTree>
    <p:extLst>
      <p:ext uri="{BB962C8B-B14F-4D97-AF65-F5344CB8AC3E}">
        <p14:creationId xmlns:p14="http://schemas.microsoft.com/office/powerpoint/2010/main" val="23771906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Stay Curious</a:t>
            </a:r>
            <a:r>
              <a:rPr lang="en-US" sz="1200" b="0" i="0" kern="1200">
                <a:solidFill>
                  <a:schemeClr val="tx1"/>
                </a:solidFill>
                <a:effectLst/>
                <a:latin typeface="+mn-lt"/>
                <a:ea typeface="+mn-ea"/>
                <a:cs typeface="+mn-cs"/>
              </a:rPr>
              <a:t>: Keep asking questions and looking for new ways to solve problems. </a:t>
            </a:r>
          </a:p>
          <a:p>
            <a:pPr rtl="0" fontAlgn="base"/>
            <a:r>
              <a:rPr lang="en-US" sz="1200" b="1" i="0" kern="1200">
                <a:solidFill>
                  <a:schemeClr val="tx1"/>
                </a:solidFill>
                <a:effectLst/>
                <a:latin typeface="+mn-lt"/>
                <a:ea typeface="+mn-ea"/>
                <a:cs typeface="+mn-cs"/>
              </a:rPr>
              <a:t>Practice Regularly</a:t>
            </a:r>
            <a:r>
              <a:rPr lang="en-US" sz="1200" b="0" i="0" kern="1200">
                <a:solidFill>
                  <a:schemeClr val="tx1"/>
                </a:solidFill>
                <a:effectLst/>
                <a:latin typeface="+mn-lt"/>
                <a:ea typeface="+mn-ea"/>
                <a:cs typeface="+mn-cs"/>
              </a:rPr>
              <a:t>: Use exercises and activities to keep your creative muscles active. </a:t>
            </a:r>
          </a:p>
          <a:p>
            <a:pPr rtl="0" fontAlgn="base"/>
            <a:r>
              <a:rPr lang="en-US" sz="1200" b="1" i="0" kern="1200">
                <a:solidFill>
                  <a:schemeClr val="tx1"/>
                </a:solidFill>
                <a:effectLst/>
                <a:latin typeface="+mn-lt"/>
                <a:ea typeface="+mn-ea"/>
                <a:cs typeface="+mn-cs"/>
              </a:rPr>
              <a:t>Collaborate with Others</a:t>
            </a:r>
            <a:r>
              <a:rPr lang="en-US" sz="1200" b="0" i="0" kern="1200">
                <a:solidFill>
                  <a:schemeClr val="tx1"/>
                </a:solidFill>
                <a:effectLst/>
                <a:latin typeface="+mn-lt"/>
                <a:ea typeface="+mn-ea"/>
                <a:cs typeface="+mn-cs"/>
              </a:rPr>
              <a:t>: Diverse input leads to better solutions. </a:t>
            </a:r>
          </a:p>
          <a:p>
            <a:pPr rtl="0" fontAlgn="base"/>
            <a:r>
              <a:rPr lang="en-US" sz="1200" b="1" i="0" kern="1200">
                <a:solidFill>
                  <a:schemeClr val="tx1"/>
                </a:solidFill>
                <a:effectLst/>
                <a:latin typeface="+mn-lt"/>
                <a:ea typeface="+mn-ea"/>
                <a:cs typeface="+mn-cs"/>
              </a:rPr>
              <a:t>Embrace Failure</a:t>
            </a:r>
            <a:r>
              <a:rPr lang="en-US" sz="1200" b="0" i="0" kern="1200">
                <a:solidFill>
                  <a:schemeClr val="tx1"/>
                </a:solidFill>
                <a:effectLst/>
                <a:latin typeface="+mn-lt"/>
                <a:ea typeface="+mn-ea"/>
                <a:cs typeface="+mn-cs"/>
              </a:rPr>
              <a:t>: Learn from setbacks and iterate. </a:t>
            </a:r>
          </a:p>
          <a:p>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Support Continuous Learning</a:t>
            </a:r>
            <a:r>
              <a:rPr lang="en-US" sz="1200" b="0" i="0" kern="1200">
                <a:solidFill>
                  <a:schemeClr val="tx1"/>
                </a:solidFill>
                <a:effectLst/>
                <a:latin typeface="+mn-lt"/>
                <a:ea typeface="+mn-ea"/>
                <a:cs typeface="+mn-cs"/>
              </a:rPr>
              <a:t>: Offer workshops, training, and time for creative exercises. </a:t>
            </a:r>
          </a:p>
          <a:p>
            <a:pPr rtl="0" fontAlgn="base"/>
            <a:r>
              <a:rPr lang="en-US" sz="1200" b="1" i="0" kern="1200">
                <a:solidFill>
                  <a:schemeClr val="tx1"/>
                </a:solidFill>
                <a:effectLst/>
                <a:latin typeface="+mn-lt"/>
                <a:ea typeface="+mn-ea"/>
                <a:cs typeface="+mn-cs"/>
              </a:rPr>
              <a:t>Encourage Risk-Taking</a:t>
            </a:r>
            <a:r>
              <a:rPr lang="en-US" sz="1200" b="0" i="0" kern="1200">
                <a:solidFill>
                  <a:schemeClr val="tx1"/>
                </a:solidFill>
                <a:effectLst/>
                <a:latin typeface="+mn-lt"/>
                <a:ea typeface="+mn-ea"/>
                <a:cs typeface="+mn-cs"/>
              </a:rPr>
              <a:t>: Support employees when they try new things, even if they don’t always succeed. </a:t>
            </a:r>
          </a:p>
          <a:p>
            <a:pPr rtl="0" fontAlgn="base"/>
            <a:r>
              <a:rPr lang="en-US" sz="1200" b="1" i="0" kern="1200">
                <a:solidFill>
                  <a:schemeClr val="tx1"/>
                </a:solidFill>
                <a:effectLst/>
                <a:latin typeface="+mn-lt"/>
                <a:ea typeface="+mn-ea"/>
                <a:cs typeface="+mn-cs"/>
              </a:rPr>
              <a:t>Celebrate Successes</a:t>
            </a:r>
            <a:r>
              <a:rPr lang="en-US" sz="1200" b="0" i="0" kern="1200">
                <a:solidFill>
                  <a:schemeClr val="tx1"/>
                </a:solidFill>
                <a:effectLst/>
                <a:latin typeface="+mn-lt"/>
                <a:ea typeface="+mn-ea"/>
                <a:cs typeface="+mn-cs"/>
              </a:rPr>
              <a:t>: Recognize and reward creative solutions and innovations. </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34</a:t>
            </a:fld>
            <a:endParaRPr lang="en-US"/>
          </a:p>
        </p:txBody>
      </p:sp>
    </p:spTree>
    <p:extLst>
      <p:ext uri="{BB962C8B-B14F-4D97-AF65-F5344CB8AC3E}">
        <p14:creationId xmlns:p14="http://schemas.microsoft.com/office/powerpoint/2010/main" val="368911259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Creative Problem Solving</a:t>
            </a:r>
            <a:r>
              <a:rPr lang="en-US" sz="1200" b="0" i="0" kern="1200">
                <a:solidFill>
                  <a:schemeClr val="tx1"/>
                </a:solidFill>
                <a:effectLst/>
                <a:latin typeface="+mn-lt"/>
                <a:ea typeface="+mn-ea"/>
                <a:cs typeface="+mn-cs"/>
              </a:rPr>
              <a:t>: A crucial skill for overcoming challenges and driving innovation. </a:t>
            </a:r>
          </a:p>
          <a:p>
            <a:pPr rtl="0" fontAlgn="base"/>
            <a:r>
              <a:rPr lang="en-US" sz="1200" b="1" i="0" kern="1200">
                <a:solidFill>
                  <a:schemeClr val="tx1"/>
                </a:solidFill>
                <a:effectLst/>
                <a:latin typeface="+mn-lt"/>
                <a:ea typeface="+mn-ea"/>
                <a:cs typeface="+mn-cs"/>
              </a:rPr>
              <a:t>The Process</a:t>
            </a:r>
            <a:r>
              <a:rPr lang="en-US" sz="1200" b="0" i="0" kern="1200">
                <a:solidFill>
                  <a:schemeClr val="tx1"/>
                </a:solidFill>
                <a:effectLst/>
                <a:latin typeface="+mn-lt"/>
                <a:ea typeface="+mn-ea"/>
                <a:cs typeface="+mn-cs"/>
              </a:rPr>
              <a:t>: Follow the steps to identify, analyze, and solve problems creatively. </a:t>
            </a:r>
          </a:p>
          <a:p>
            <a:pPr rtl="0" fontAlgn="base"/>
            <a:r>
              <a:rPr lang="en-US" sz="1200" b="1" i="0" kern="1200">
                <a:solidFill>
                  <a:schemeClr val="tx1"/>
                </a:solidFill>
                <a:effectLst/>
                <a:latin typeface="+mn-lt"/>
                <a:ea typeface="+mn-ea"/>
                <a:cs typeface="+mn-cs"/>
              </a:rPr>
              <a:t>Techniques</a:t>
            </a:r>
            <a:r>
              <a:rPr lang="en-US" sz="1200" b="0" i="0" kern="1200">
                <a:solidFill>
                  <a:schemeClr val="tx1"/>
                </a:solidFill>
                <a:effectLst/>
                <a:latin typeface="+mn-lt"/>
                <a:ea typeface="+mn-ea"/>
                <a:cs typeface="+mn-cs"/>
              </a:rPr>
              <a:t>: Use brainstorming, mind mapping, SCAMPER, and more to spark creative ideas. </a:t>
            </a:r>
          </a:p>
          <a:p>
            <a:pPr rtl="0" fontAlgn="base"/>
            <a:r>
              <a:rPr lang="en-US" sz="1200" b="1" i="0" kern="1200">
                <a:solidFill>
                  <a:schemeClr val="tx1"/>
                </a:solidFill>
                <a:effectLst/>
                <a:latin typeface="+mn-lt"/>
                <a:ea typeface="+mn-ea"/>
                <a:cs typeface="+mn-cs"/>
              </a:rPr>
              <a:t>Practice and Collaboration</a:t>
            </a:r>
            <a:r>
              <a:rPr lang="en-US" sz="1200" b="0" i="0" kern="1200">
                <a:solidFill>
                  <a:schemeClr val="tx1"/>
                </a:solidFill>
                <a:effectLst/>
                <a:latin typeface="+mn-lt"/>
                <a:ea typeface="+mn-ea"/>
                <a:cs typeface="+mn-cs"/>
              </a:rPr>
              <a:t>: Creativity thrives when regularly practiced and shared among teams. </a:t>
            </a:r>
          </a:p>
          <a:p>
            <a:endParaRPr lang="en-US" sz="1200" b="0" i="0" kern="1200">
              <a:solidFill>
                <a:schemeClr val="tx1"/>
              </a:solidFill>
              <a:effectLst/>
              <a:latin typeface="+mn-lt"/>
              <a:ea typeface="+mn-ea"/>
              <a:cs typeface="+mn-cs"/>
            </a:endParaRPr>
          </a:p>
          <a:p>
            <a:pPr rtl="0" fontAlgn="base"/>
            <a:r>
              <a:rPr lang="en-US" sz="1200" b="1" i="0" kern="1200">
                <a:solidFill>
                  <a:schemeClr val="tx1"/>
                </a:solidFill>
                <a:effectLst/>
                <a:latin typeface="+mn-lt"/>
                <a:ea typeface="+mn-ea"/>
                <a:cs typeface="+mn-cs"/>
              </a:rPr>
              <a:t>Support Continuous Learning</a:t>
            </a:r>
            <a:r>
              <a:rPr lang="en-US" sz="1200" b="0" i="0" kern="1200">
                <a:solidFill>
                  <a:schemeClr val="tx1"/>
                </a:solidFill>
                <a:effectLst/>
                <a:latin typeface="+mn-lt"/>
                <a:ea typeface="+mn-ea"/>
                <a:cs typeface="+mn-cs"/>
              </a:rPr>
              <a:t>: Offer workshops, training, and time for creative exercises. </a:t>
            </a:r>
          </a:p>
          <a:p>
            <a:pPr rtl="0" fontAlgn="base"/>
            <a:r>
              <a:rPr lang="en-US" sz="1200" b="1" i="0" kern="1200">
                <a:solidFill>
                  <a:schemeClr val="tx1"/>
                </a:solidFill>
                <a:effectLst/>
                <a:latin typeface="+mn-lt"/>
                <a:ea typeface="+mn-ea"/>
                <a:cs typeface="+mn-cs"/>
              </a:rPr>
              <a:t>Encourage Risk-Taking</a:t>
            </a:r>
            <a:r>
              <a:rPr lang="en-US" sz="1200" b="0" i="0" kern="1200">
                <a:solidFill>
                  <a:schemeClr val="tx1"/>
                </a:solidFill>
                <a:effectLst/>
                <a:latin typeface="+mn-lt"/>
                <a:ea typeface="+mn-ea"/>
                <a:cs typeface="+mn-cs"/>
              </a:rPr>
              <a:t>: Support employees when they try new things, even if they don’t always succeed. </a:t>
            </a:r>
          </a:p>
          <a:p>
            <a:pPr rtl="0" fontAlgn="base"/>
            <a:r>
              <a:rPr lang="en-US" sz="1200" b="1" i="0" kern="1200">
                <a:solidFill>
                  <a:schemeClr val="tx1"/>
                </a:solidFill>
                <a:effectLst/>
                <a:latin typeface="+mn-lt"/>
                <a:ea typeface="+mn-ea"/>
                <a:cs typeface="+mn-cs"/>
              </a:rPr>
              <a:t>Celebrate Successes</a:t>
            </a:r>
            <a:r>
              <a:rPr lang="en-US" sz="1200" b="0" i="0" kern="1200">
                <a:solidFill>
                  <a:schemeClr val="tx1"/>
                </a:solidFill>
                <a:effectLst/>
                <a:latin typeface="+mn-lt"/>
                <a:ea typeface="+mn-ea"/>
                <a:cs typeface="+mn-cs"/>
              </a:rPr>
              <a:t>: Recognize and reward creative solutions and innovations. </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35</a:t>
            </a:fld>
            <a:endParaRPr lang="en-US"/>
          </a:p>
        </p:txBody>
      </p:sp>
    </p:spTree>
    <p:extLst>
      <p:ext uri="{BB962C8B-B14F-4D97-AF65-F5344CB8AC3E}">
        <p14:creationId xmlns:p14="http://schemas.microsoft.com/office/powerpoint/2010/main" val="6698311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0CA5D8-C6FA-F50E-1D31-03732E632F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5B4904-59F0-3C5A-BDD7-C4C505E6CC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E2D748-1975-696D-E0CF-B2C2155A2E1C}"/>
              </a:ext>
            </a:extLst>
          </p:cNvPr>
          <p:cNvSpPr>
            <a:spLocks noGrp="1"/>
          </p:cNvSpPr>
          <p:nvPr>
            <p:ph type="body" idx="1"/>
          </p:nvPr>
        </p:nvSpPr>
        <p:spPr/>
        <p:txBody>
          <a:bodyPr/>
          <a:lstStyle/>
          <a:p>
            <a:r>
              <a:rPr lang="en-US"/>
              <a:t>Participant worksheet – refer back to the problem you wrote at the beginning of this session. Spend 5 minutes thinking over Part 1 (if you have not finished that yet) and Part 2. Select a method you want to try for generating ideas such as brainstorming, mind mapping (free association), reverse engineering, SCAMPER, etc. and jot down some notes for yourself while your creativity has been sparked. Ask others around you for input if you are comfortable sharing. Now write down on the front page a date that you will implement your solution. Make a deal with your neighbor to be an accountability partner. Tell them your implementation date and plan to check in with each other afterwards to see how things went.</a:t>
            </a:r>
          </a:p>
        </p:txBody>
      </p:sp>
      <p:sp>
        <p:nvSpPr>
          <p:cNvPr id="4" name="Slide Number Placeholder 3">
            <a:extLst>
              <a:ext uri="{FF2B5EF4-FFF2-40B4-BE49-F238E27FC236}">
                <a16:creationId xmlns:a16="http://schemas.microsoft.com/office/drawing/2014/main" id="{AD3D5F1B-AAFA-CD29-A7CB-92927F2A1F2F}"/>
              </a:ext>
            </a:extLst>
          </p:cNvPr>
          <p:cNvSpPr>
            <a:spLocks noGrp="1"/>
          </p:cNvSpPr>
          <p:nvPr>
            <p:ph type="sldNum" sz="quarter" idx="10"/>
          </p:nvPr>
        </p:nvSpPr>
        <p:spPr/>
        <p:txBody>
          <a:bodyPr/>
          <a:lstStyle/>
          <a:p>
            <a:fld id="{3D980E9E-890D-C946-9353-C532E8387432}" type="slidenum">
              <a:rPr lang="en-US" smtClean="0"/>
              <a:t>36</a:t>
            </a:fld>
            <a:endParaRPr lang="en-US"/>
          </a:p>
        </p:txBody>
      </p:sp>
    </p:spTree>
    <p:extLst>
      <p:ext uri="{BB962C8B-B14F-4D97-AF65-F5344CB8AC3E}">
        <p14:creationId xmlns:p14="http://schemas.microsoft.com/office/powerpoint/2010/main" val="305596006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37</a:t>
            </a:fld>
            <a:endParaRPr lang="en-US"/>
          </a:p>
        </p:txBody>
      </p:sp>
    </p:spTree>
    <p:extLst>
      <p:ext uri="{BB962C8B-B14F-4D97-AF65-F5344CB8AC3E}">
        <p14:creationId xmlns:p14="http://schemas.microsoft.com/office/powerpoint/2010/main" val="1222907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Increases Innovation</a:t>
            </a:r>
            <a:r>
              <a:rPr lang="en-US" sz="1200" b="0" i="0" kern="1200">
                <a:solidFill>
                  <a:schemeClr val="tx1"/>
                </a:solidFill>
                <a:effectLst/>
                <a:latin typeface="+mn-lt"/>
                <a:ea typeface="+mn-ea"/>
                <a:cs typeface="+mn-cs"/>
              </a:rPr>
              <a:t>: Helps generate new ideas and solutions. </a:t>
            </a:r>
          </a:p>
          <a:p>
            <a:pPr rtl="0" fontAlgn="base"/>
            <a:r>
              <a:rPr lang="en-US" sz="1200" b="1" i="0" kern="1200">
                <a:solidFill>
                  <a:schemeClr val="tx1"/>
                </a:solidFill>
                <a:effectLst/>
                <a:latin typeface="+mn-lt"/>
                <a:ea typeface="+mn-ea"/>
                <a:cs typeface="+mn-cs"/>
              </a:rPr>
              <a:t>Improves Efficiency</a:t>
            </a:r>
            <a:r>
              <a:rPr lang="en-US" sz="1200" b="0" i="0" kern="1200">
                <a:solidFill>
                  <a:schemeClr val="tx1"/>
                </a:solidFill>
                <a:effectLst/>
                <a:latin typeface="+mn-lt"/>
                <a:ea typeface="+mn-ea"/>
                <a:cs typeface="+mn-cs"/>
              </a:rPr>
              <a:t>: Finds quicker, more effective solutions. </a:t>
            </a:r>
          </a:p>
          <a:p>
            <a:pPr rtl="0" fontAlgn="base"/>
            <a:r>
              <a:rPr lang="en-US" sz="1200" b="1" i="0" kern="1200">
                <a:solidFill>
                  <a:schemeClr val="tx1"/>
                </a:solidFill>
                <a:effectLst/>
                <a:latin typeface="+mn-lt"/>
                <a:ea typeface="+mn-ea"/>
                <a:cs typeface="+mn-cs"/>
              </a:rPr>
              <a:t>Fosters Teamwork</a:t>
            </a:r>
            <a:r>
              <a:rPr lang="en-US" sz="1200" b="0" i="0" kern="1200">
                <a:solidFill>
                  <a:schemeClr val="tx1"/>
                </a:solidFill>
                <a:effectLst/>
                <a:latin typeface="+mn-lt"/>
                <a:ea typeface="+mn-ea"/>
                <a:cs typeface="+mn-cs"/>
              </a:rPr>
              <a:t>: Encourages collaboration and diverse viewpoints. </a:t>
            </a:r>
          </a:p>
          <a:p>
            <a:pPr rtl="0" fontAlgn="base"/>
            <a:r>
              <a:rPr lang="en-US" sz="1200" b="1" i="0" kern="1200">
                <a:solidFill>
                  <a:schemeClr val="tx1"/>
                </a:solidFill>
                <a:effectLst/>
                <a:latin typeface="+mn-lt"/>
                <a:ea typeface="+mn-ea"/>
                <a:cs typeface="+mn-cs"/>
              </a:rPr>
              <a:t>Enhances Adaptability</a:t>
            </a:r>
            <a:r>
              <a:rPr lang="en-US" sz="1200" b="0" i="0" kern="1200">
                <a:solidFill>
                  <a:schemeClr val="tx1"/>
                </a:solidFill>
                <a:effectLst/>
                <a:latin typeface="+mn-lt"/>
                <a:ea typeface="+mn-ea"/>
                <a:cs typeface="+mn-cs"/>
              </a:rPr>
              <a:t>: Enables teams to adjust to changes in the workplace. </a:t>
            </a:r>
          </a:p>
          <a:p>
            <a:pPr rtl="0" fontAlgn="base"/>
            <a:r>
              <a:rPr lang="en-US" b="1"/>
              <a:t>LEGO</a:t>
            </a:r>
            <a:r>
              <a:rPr lang="en-US"/>
              <a:t>: Facing declining sales, LEGO embraced collaboration with popular franchises like Star Wars and Harry Potter, revitalizing its brand and appealing to new generations.</a:t>
            </a:r>
            <a:endParaRPr lang="en-US" sz="1200" b="0" i="0" kern="1200">
              <a:solidFill>
                <a:schemeClr val="tx1"/>
              </a:solidFill>
              <a:effectLst/>
              <a:latin typeface="+mn-lt"/>
              <a:ea typeface="+mn-ea"/>
              <a:cs typeface="+mn-cs"/>
            </a:endParaRPr>
          </a:p>
          <a:p>
            <a:pPr rtl="0" fontAlgn="base"/>
            <a:r>
              <a:rPr lang="en-US" b="1"/>
              <a:t>Airbnb</a:t>
            </a:r>
            <a:r>
              <a:rPr lang="en-US"/>
              <a:t>: By turning unused spaces into accommodations, Airbnb created a platform that disrupted the hospitality industry and provided travelers with unique lodging experiences.</a:t>
            </a:r>
          </a:p>
          <a:p>
            <a:pPr marL="0" marR="0" lvl="0" indent="0" algn="l" defTabSz="914400" rtl="0" eaLnBrk="1" fontAlgn="base" latinLnBrk="0" hangingPunct="1">
              <a:lnSpc>
                <a:spcPct val="100000"/>
              </a:lnSpc>
              <a:spcBef>
                <a:spcPts val="0"/>
              </a:spcBef>
              <a:spcAft>
                <a:spcPts val="0"/>
              </a:spcAft>
              <a:buClrTx/>
              <a:buSzTx/>
              <a:buFontTx/>
              <a:buNone/>
              <a:tabLst/>
              <a:defRPr/>
            </a:pPr>
            <a:r>
              <a:rPr lang="en-US" b="1"/>
              <a:t>Etsy</a:t>
            </a:r>
            <a:r>
              <a:rPr lang="en-US"/>
              <a:t>: Etsy launched "Gift Mode," an AI-powered feature that helps users find the perfect gift based on recipient preferences. This innovation boosted their sales and enhanced the shopping experience</a:t>
            </a:r>
            <a:endParaRPr lang="en-US" sz="1200" b="0" i="0" kern="1200">
              <a:solidFill>
                <a:schemeClr val="tx1"/>
              </a:solidFill>
              <a:effectLst/>
              <a:latin typeface="+mn-lt"/>
              <a:ea typeface="+mn-ea"/>
              <a:cs typeface="+mn-cs"/>
            </a:endParaRPr>
          </a:p>
          <a:p>
            <a:pPr rtl="0" fontAlgn="base"/>
            <a:endParaRPr lang="en-US" sz="1200" b="0" i="0" kern="1200">
              <a:solidFill>
                <a:schemeClr val="tx1"/>
              </a:solidFill>
              <a:effectLst/>
              <a:latin typeface="+mn-lt"/>
              <a:ea typeface="+mn-ea"/>
              <a:cs typeface="+mn-cs"/>
            </a:endParaRP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8</a:t>
            </a:fld>
            <a:endParaRPr lang="en-US"/>
          </a:p>
        </p:txBody>
      </p:sp>
    </p:spTree>
    <p:extLst>
      <p:ext uri="{BB962C8B-B14F-4D97-AF65-F5344CB8AC3E}">
        <p14:creationId xmlns:p14="http://schemas.microsoft.com/office/powerpoint/2010/main" val="29997762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77B43-F796-E08B-0B2B-F5011FCB05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14749A-5427-C261-BD8D-E4F124651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E6043AD-0523-3776-A56B-5C3E855BAAC3}"/>
              </a:ext>
            </a:extLst>
          </p:cNvPr>
          <p:cNvSpPr>
            <a:spLocks noGrp="1"/>
          </p:cNvSpPr>
          <p:nvPr>
            <p:ph type="body" idx="1"/>
          </p:nvPr>
        </p:nvSpPr>
        <p:spPr/>
        <p:txBody>
          <a:bodyPr/>
          <a:lstStyle/>
          <a:p>
            <a:r>
              <a:rPr lang="en-US"/>
              <a:t>Small</a:t>
            </a:r>
            <a:r>
              <a:rPr lang="en-US" baseline="0"/>
              <a:t> group activity: </a:t>
            </a:r>
          </a:p>
          <a:p>
            <a:r>
              <a:rPr lang="en-US"/>
              <a:t>Participants</a:t>
            </a:r>
            <a:r>
              <a:rPr lang="en-US" baseline="0"/>
              <a:t> </a:t>
            </a:r>
            <a:r>
              <a:rPr lang="en-US"/>
              <a:t>will name various superpowers and pick one </a:t>
            </a:r>
          </a:p>
          <a:p>
            <a:pPr marL="0" marR="0" indent="0" algn="l" defTabSz="914400" rtl="0" eaLnBrk="1" fontAlgn="auto" latinLnBrk="0" hangingPunct="1">
              <a:lnSpc>
                <a:spcPct val="100000"/>
              </a:lnSpc>
              <a:spcBef>
                <a:spcPts val="0"/>
              </a:spcBef>
              <a:spcAft>
                <a:spcPts val="0"/>
              </a:spcAft>
              <a:buClrTx/>
              <a:buSzTx/>
              <a:buFontTx/>
              <a:buNone/>
              <a:tabLst/>
              <a:defRPr/>
            </a:pPr>
            <a:r>
              <a:rPr lang="en-US" baseline="0"/>
              <a:t>Handout worksheet A: P</a:t>
            </a:r>
            <a:r>
              <a:rPr lang="en-US"/>
              <a:t>articipants will vote on the “problem” from Worksheet A</a:t>
            </a:r>
          </a:p>
          <a:p>
            <a:r>
              <a:rPr lang="en-US"/>
              <a:t>(Optional) Now switch – give your superpower to another</a:t>
            </a:r>
            <a:r>
              <a:rPr lang="en-US" baseline="0"/>
              <a:t> table</a:t>
            </a:r>
          </a:p>
          <a:p>
            <a:r>
              <a:rPr lang="en-US" baseline="0"/>
              <a:t>How can you use this superpower to solve your problem?</a:t>
            </a:r>
            <a:endParaRPr lang="en-US"/>
          </a:p>
        </p:txBody>
      </p:sp>
      <p:sp>
        <p:nvSpPr>
          <p:cNvPr id="4" name="Slide Number Placeholder 3">
            <a:extLst>
              <a:ext uri="{FF2B5EF4-FFF2-40B4-BE49-F238E27FC236}">
                <a16:creationId xmlns:a16="http://schemas.microsoft.com/office/drawing/2014/main" id="{4F377DC8-EED2-67DE-5B80-7FD2337FD4E5}"/>
              </a:ext>
            </a:extLst>
          </p:cNvPr>
          <p:cNvSpPr>
            <a:spLocks noGrp="1"/>
          </p:cNvSpPr>
          <p:nvPr>
            <p:ph type="sldNum" sz="quarter" idx="10"/>
          </p:nvPr>
        </p:nvSpPr>
        <p:spPr/>
        <p:txBody>
          <a:bodyPr/>
          <a:lstStyle/>
          <a:p>
            <a:fld id="{3D980E9E-890D-C946-9353-C532E8387432}" type="slidenum">
              <a:rPr lang="en-US" smtClean="0"/>
              <a:t>9</a:t>
            </a:fld>
            <a:endParaRPr lang="en-US"/>
          </a:p>
        </p:txBody>
      </p:sp>
    </p:spTree>
    <p:extLst>
      <p:ext uri="{BB962C8B-B14F-4D97-AF65-F5344CB8AC3E}">
        <p14:creationId xmlns:p14="http://schemas.microsoft.com/office/powerpoint/2010/main" val="8801976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Small</a:t>
            </a:r>
            <a:r>
              <a:rPr lang="en-US" baseline="0"/>
              <a:t> group activity: </a:t>
            </a:r>
          </a:p>
          <a:p>
            <a:r>
              <a:rPr lang="en-US" baseline="0"/>
              <a:t>Worksheet B</a:t>
            </a:r>
          </a:p>
          <a:p>
            <a:r>
              <a:rPr lang="en-US" sz="1200" b="1" i="0" u="none" strike="noStrike" kern="1200">
                <a:solidFill>
                  <a:schemeClr val="tx1"/>
                </a:solidFill>
                <a:effectLst/>
                <a:latin typeface="+mn-lt"/>
                <a:ea typeface="+mn-ea"/>
                <a:cs typeface="+mn-cs"/>
                <a:hlinkClick r:id="rId3" tooltip="Horse and rider puzzle"/>
              </a:rPr>
              <a:t>Horse and rider puzzle</a:t>
            </a:r>
            <a:endParaRPr lang="en-US" sz="1200" b="1" i="0" kern="1200">
              <a:solidFill>
                <a:schemeClr val="tx1"/>
              </a:solidFill>
              <a:effectLst/>
              <a:latin typeface="+mn-lt"/>
              <a:ea typeface="+mn-ea"/>
              <a:cs typeface="+mn-cs"/>
            </a:endParaRPr>
          </a:p>
          <a:p>
            <a:r>
              <a:rPr lang="en-US" sz="1200" b="0" i="0" u="none" strike="noStrike" kern="1200">
                <a:solidFill>
                  <a:schemeClr val="tx1"/>
                </a:solidFill>
                <a:effectLst/>
                <a:latin typeface="+mn-lt"/>
                <a:ea typeface="+mn-ea"/>
                <a:cs typeface="+mn-cs"/>
                <a:hlinkClick r:id="rId4"/>
              </a:rPr>
              <a:t>Sam </a:t>
            </a:r>
            <a:r>
              <a:rPr lang="en-US" sz="1200" b="0" i="0" u="none" strike="noStrike" kern="1200" err="1">
                <a:solidFill>
                  <a:schemeClr val="tx1"/>
                </a:solidFill>
                <a:effectLst/>
                <a:latin typeface="+mn-lt"/>
                <a:ea typeface="+mn-ea"/>
                <a:cs typeface="+mn-cs"/>
                <a:hlinkClick r:id="rId4"/>
              </a:rPr>
              <a:t>Loyd</a:t>
            </a:r>
            <a:r>
              <a:rPr lang="en-US" sz="1200" b="0" i="0" kern="120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3D980E9E-890D-C946-9353-C532E8387432}" type="slidenum">
              <a:rPr lang="en-US" smtClean="0"/>
              <a:t>10</a:t>
            </a:fld>
            <a:endParaRPr lang="en-US"/>
          </a:p>
        </p:txBody>
      </p:sp>
    </p:spTree>
    <p:extLst>
      <p:ext uri="{BB962C8B-B14F-4D97-AF65-F5344CB8AC3E}">
        <p14:creationId xmlns:p14="http://schemas.microsoft.com/office/powerpoint/2010/main" val="111166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kern="1200">
                <a:solidFill>
                  <a:schemeClr val="tx1"/>
                </a:solidFill>
                <a:effectLst/>
                <a:latin typeface="+mn-lt"/>
                <a:ea typeface="+mn-ea"/>
                <a:cs typeface="+mn-cs"/>
              </a:rPr>
              <a:t>Open-Mindedness</a:t>
            </a:r>
            <a:r>
              <a:rPr lang="en-US" sz="1200" b="0" i="0" kern="1200">
                <a:solidFill>
                  <a:schemeClr val="tx1"/>
                </a:solidFill>
                <a:effectLst/>
                <a:latin typeface="+mn-lt"/>
                <a:ea typeface="+mn-ea"/>
                <a:cs typeface="+mn-cs"/>
              </a:rPr>
              <a:t>: Willingness to explore new ideas. </a:t>
            </a:r>
          </a:p>
          <a:p>
            <a:pPr rtl="0" fontAlgn="base"/>
            <a:r>
              <a:rPr lang="en-US" sz="1200" b="1" i="0" kern="1200">
                <a:solidFill>
                  <a:schemeClr val="tx1"/>
                </a:solidFill>
                <a:effectLst/>
                <a:latin typeface="+mn-lt"/>
                <a:ea typeface="+mn-ea"/>
                <a:cs typeface="+mn-cs"/>
              </a:rPr>
              <a:t>Curiosity</a:t>
            </a:r>
            <a:r>
              <a:rPr lang="en-US" sz="1200" b="0" i="0" kern="1200">
                <a:solidFill>
                  <a:schemeClr val="tx1"/>
                </a:solidFill>
                <a:effectLst/>
                <a:latin typeface="+mn-lt"/>
                <a:ea typeface="+mn-ea"/>
                <a:cs typeface="+mn-cs"/>
              </a:rPr>
              <a:t>: Constant desire to understand and learn. </a:t>
            </a:r>
          </a:p>
          <a:p>
            <a:pPr rtl="0" fontAlgn="base"/>
            <a:r>
              <a:rPr lang="en-US" sz="1200" b="1" i="0" kern="1200">
                <a:solidFill>
                  <a:schemeClr val="tx1"/>
                </a:solidFill>
                <a:effectLst/>
                <a:latin typeface="+mn-lt"/>
                <a:ea typeface="+mn-ea"/>
                <a:cs typeface="+mn-cs"/>
              </a:rPr>
              <a:t>Flexibility</a:t>
            </a:r>
            <a:r>
              <a:rPr lang="en-US" sz="1200" b="0" i="0" kern="1200">
                <a:solidFill>
                  <a:schemeClr val="tx1"/>
                </a:solidFill>
                <a:effectLst/>
                <a:latin typeface="+mn-lt"/>
                <a:ea typeface="+mn-ea"/>
                <a:cs typeface="+mn-cs"/>
              </a:rPr>
              <a:t>: Ability to adapt to new solutions and approaches. </a:t>
            </a:r>
          </a:p>
          <a:p>
            <a:pPr rtl="0" fontAlgn="base"/>
            <a:r>
              <a:rPr lang="en-US" sz="1200" b="1" i="0" kern="1200">
                <a:solidFill>
                  <a:schemeClr val="tx1"/>
                </a:solidFill>
                <a:effectLst/>
                <a:latin typeface="+mn-lt"/>
                <a:ea typeface="+mn-ea"/>
                <a:cs typeface="+mn-cs"/>
              </a:rPr>
              <a:t>Persistence</a:t>
            </a:r>
            <a:r>
              <a:rPr lang="en-US" sz="1200" b="0" i="0" kern="1200">
                <a:solidFill>
                  <a:schemeClr val="tx1"/>
                </a:solidFill>
                <a:effectLst/>
                <a:latin typeface="+mn-lt"/>
                <a:ea typeface="+mn-ea"/>
                <a:cs typeface="+mn-cs"/>
              </a:rPr>
              <a:t>: Continuing to find solutions despite setbacks. </a:t>
            </a:r>
          </a:p>
          <a:p>
            <a:pPr rtl="0" fontAlgn="base"/>
            <a:r>
              <a:rPr lang="en-US" sz="1200" b="1" i="0" kern="1200">
                <a:solidFill>
                  <a:schemeClr val="tx1"/>
                </a:solidFill>
                <a:effectLst/>
                <a:latin typeface="+mn-lt"/>
                <a:ea typeface="+mn-ea"/>
                <a:cs typeface="+mn-cs"/>
              </a:rPr>
              <a:t>Collaboration</a:t>
            </a:r>
            <a:r>
              <a:rPr lang="en-US" sz="1200" b="0" i="0" kern="1200">
                <a:solidFill>
                  <a:schemeClr val="tx1"/>
                </a:solidFill>
                <a:effectLst/>
                <a:latin typeface="+mn-lt"/>
                <a:ea typeface="+mn-ea"/>
                <a:cs typeface="+mn-cs"/>
              </a:rPr>
              <a:t>: Working well with others to generate ideas. </a:t>
            </a:r>
          </a:p>
          <a:p>
            <a:endParaRPr lang="en-US" baseline="0"/>
          </a:p>
        </p:txBody>
      </p:sp>
      <p:sp>
        <p:nvSpPr>
          <p:cNvPr id="4" name="Slide Number Placeholder 3"/>
          <p:cNvSpPr>
            <a:spLocks noGrp="1"/>
          </p:cNvSpPr>
          <p:nvPr>
            <p:ph type="sldNum" sz="quarter" idx="10"/>
          </p:nvPr>
        </p:nvSpPr>
        <p:spPr/>
        <p:txBody>
          <a:bodyPr/>
          <a:lstStyle/>
          <a:p>
            <a:fld id="{3D980E9E-890D-C946-9353-C532E8387432}" type="slidenum">
              <a:rPr lang="en-US" smtClean="0"/>
              <a:t>11</a:t>
            </a:fld>
            <a:endParaRPr lang="en-US"/>
          </a:p>
        </p:txBody>
      </p:sp>
    </p:spTree>
    <p:extLst>
      <p:ext uri="{BB962C8B-B14F-4D97-AF65-F5344CB8AC3E}">
        <p14:creationId xmlns:p14="http://schemas.microsoft.com/office/powerpoint/2010/main" val="204778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514350" fontAlgn="base">
              <a:buFont typeface="+mj-lt"/>
              <a:buAutoNum type="arabicParenR"/>
            </a:pPr>
            <a:r>
              <a:rPr lang="en-US"/>
              <a:t>Identify the problem </a:t>
            </a:r>
          </a:p>
          <a:p>
            <a:pPr marL="514350" indent="-514350" fontAlgn="base">
              <a:buFont typeface="+mj-lt"/>
              <a:buAutoNum type="arabicParenR"/>
            </a:pPr>
            <a:r>
              <a:rPr lang="en-US"/>
              <a:t>Gather information and analyze the problem </a:t>
            </a:r>
          </a:p>
          <a:p>
            <a:pPr marL="514350" indent="-514350" fontAlgn="base">
              <a:buFont typeface="+mj-lt"/>
              <a:buAutoNum type="arabicParenR"/>
            </a:pPr>
            <a:r>
              <a:rPr lang="en-US"/>
              <a:t>Generate potential solutions </a:t>
            </a:r>
          </a:p>
          <a:p>
            <a:pPr marL="514350" indent="-514350" fontAlgn="base">
              <a:buFont typeface="+mj-lt"/>
              <a:buAutoNum type="arabicParenR"/>
            </a:pPr>
            <a:r>
              <a:rPr lang="en-US"/>
              <a:t>Evaluate solutions</a:t>
            </a:r>
          </a:p>
          <a:p>
            <a:pPr marL="514350" indent="-514350" fontAlgn="base">
              <a:buFont typeface="+mj-lt"/>
              <a:buAutoNum type="arabicParenR"/>
            </a:pPr>
            <a:r>
              <a:rPr lang="en-US"/>
              <a:t>Implement the best solution</a:t>
            </a:r>
          </a:p>
          <a:p>
            <a:pPr marL="514350" indent="-514350" fontAlgn="base">
              <a:buFont typeface="+mj-lt"/>
              <a:buAutoNum type="arabicParenR"/>
            </a:pPr>
            <a:r>
              <a:rPr lang="en-US"/>
              <a:t>Review and reflect on the outcome</a:t>
            </a:r>
          </a:p>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12</a:t>
            </a:fld>
            <a:endParaRPr lang="en-US"/>
          </a:p>
        </p:txBody>
      </p:sp>
    </p:spTree>
    <p:extLst>
      <p:ext uri="{BB962C8B-B14F-4D97-AF65-F5344CB8AC3E}">
        <p14:creationId xmlns:p14="http://schemas.microsoft.com/office/powerpoint/2010/main" val="27292038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D980E9E-890D-C946-9353-C532E8387432}" type="slidenum">
              <a:rPr lang="en-US" smtClean="0"/>
              <a:t>13</a:t>
            </a:fld>
            <a:endParaRPr lang="en-US"/>
          </a:p>
        </p:txBody>
      </p:sp>
    </p:spTree>
    <p:extLst>
      <p:ext uri="{BB962C8B-B14F-4D97-AF65-F5344CB8AC3E}">
        <p14:creationId xmlns:p14="http://schemas.microsoft.com/office/powerpoint/2010/main" val="4038172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3745292" y="3551730"/>
            <a:ext cx="5274644" cy="2175310"/>
          </a:xfrm>
          <a:prstGeom prst="rect">
            <a:avLst/>
          </a:prstGeom>
        </p:spPr>
        <p:txBody>
          <a:bodyPr anchor="b">
            <a:normAutofit/>
          </a:bodyPr>
          <a:lstStyle>
            <a:lvl1pPr algn="ctr">
              <a:defRPr sz="4400" baseline="0">
                <a:solidFill>
                  <a:schemeClr val="bg1"/>
                </a:solidFill>
              </a:defRPr>
            </a:lvl1pPr>
          </a:lstStyle>
          <a:p>
            <a:r>
              <a:rPr lang="en-US"/>
              <a:t>Click to edit Centered Master title style</a:t>
            </a:r>
            <a:br>
              <a:rPr lang="en-US"/>
            </a:br>
            <a:r>
              <a:rPr lang="en-US"/>
              <a:t> Subtitle style</a:t>
            </a:r>
          </a:p>
        </p:txBody>
      </p:sp>
      <p:sp>
        <p:nvSpPr>
          <p:cNvPr id="3" name="Subtitle 2"/>
          <p:cNvSpPr>
            <a:spLocks noGrp="1"/>
          </p:cNvSpPr>
          <p:nvPr>
            <p:ph type="subTitle" idx="1" hasCustomPrompt="1"/>
          </p:nvPr>
        </p:nvSpPr>
        <p:spPr>
          <a:xfrm>
            <a:off x="3745292" y="5949779"/>
            <a:ext cx="5274644" cy="481264"/>
          </a:xfrm>
          <a:prstGeom prst="rect">
            <a:avLst/>
          </a:prstGeo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by line style</a:t>
            </a:r>
          </a:p>
        </p:txBody>
      </p:sp>
    </p:spTree>
    <p:extLst>
      <p:ext uri="{BB962C8B-B14F-4D97-AF65-F5344CB8AC3E}">
        <p14:creationId xmlns:p14="http://schemas.microsoft.com/office/powerpoint/2010/main" val="10333554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42172" y="457200"/>
            <a:ext cx="2887579"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822257" y="995363"/>
            <a:ext cx="37923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42171" y="2057400"/>
            <a:ext cx="288757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2263517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42171" y="457200"/>
            <a:ext cx="2569945"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523874" y="457200"/>
            <a:ext cx="4090735" cy="540385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42171" y="2057400"/>
            <a:ext cx="256994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8929322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6893606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3680" y="365125"/>
            <a:ext cx="203093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42172" y="365125"/>
            <a:ext cx="484150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2023240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42172" y="756602"/>
            <a:ext cx="6872438"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742172" y="3236277"/>
            <a:ext cx="687243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7703268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9693651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42172" y="1372854"/>
            <a:ext cx="6872438"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1742172" y="4252579"/>
            <a:ext cx="6872438"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26105834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42172" y="1825625"/>
            <a:ext cx="32629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2396" y="1825625"/>
            <a:ext cx="328221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7510478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42172" y="365126"/>
            <a:ext cx="6872437" cy="1325563"/>
          </a:xfrm>
        </p:spPr>
        <p:txBody>
          <a:bodyPr/>
          <a:lstStyle/>
          <a:p>
            <a:r>
              <a:rPr lang="en-US"/>
              <a:t>Click to edit Master title style</a:t>
            </a:r>
          </a:p>
        </p:txBody>
      </p:sp>
      <p:sp>
        <p:nvSpPr>
          <p:cNvPr id="3" name="Text Placeholder 2"/>
          <p:cNvSpPr>
            <a:spLocks noGrp="1"/>
          </p:cNvSpPr>
          <p:nvPr>
            <p:ph type="body" idx="1"/>
          </p:nvPr>
        </p:nvSpPr>
        <p:spPr>
          <a:xfrm>
            <a:off x="1742172" y="1681163"/>
            <a:ext cx="327259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42172" y="2505075"/>
            <a:ext cx="327259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13145" y="1681163"/>
            <a:ext cx="330146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145" y="2505075"/>
            <a:ext cx="330146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704255-7132-8649-89E5-FE4B41F883CB}"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446044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42172" y="320674"/>
            <a:ext cx="6872438"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0F704255-7132-8649-89E5-FE4B41F883CB}"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697211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830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704255-7132-8649-89E5-FE4B41F883CB}"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7933878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42172" y="457200"/>
            <a:ext cx="2887579"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822257" y="995363"/>
            <a:ext cx="379235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742171" y="2057400"/>
            <a:ext cx="2887579"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5207132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42171" y="457200"/>
            <a:ext cx="2569945"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4523874" y="457200"/>
            <a:ext cx="4090735" cy="540385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42171" y="2057400"/>
            <a:ext cx="2569946"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8074967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26408176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3680" y="365125"/>
            <a:ext cx="203093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742172" y="365125"/>
            <a:ext cx="4841508"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5945510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122363"/>
            <a:ext cx="7324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914399" y="3602038"/>
            <a:ext cx="7324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7901442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20629363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6471485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6531"/>
            <a:ext cx="7886700" cy="981776"/>
          </a:xfrm>
        </p:spPr>
        <p:txBody>
          <a:bodyPr/>
          <a:lstStyle/>
          <a:p>
            <a:r>
              <a:rPr lang="en-US"/>
              <a:t>Click to edit Master title style</a:t>
            </a:r>
          </a:p>
        </p:txBody>
      </p:sp>
      <p:sp>
        <p:nvSpPr>
          <p:cNvPr id="3" name="Content Placeholder 2"/>
          <p:cNvSpPr>
            <a:spLocks noGrp="1"/>
          </p:cNvSpPr>
          <p:nvPr>
            <p:ph sz="half" idx="1"/>
          </p:nvPr>
        </p:nvSpPr>
        <p:spPr>
          <a:xfrm>
            <a:off x="62865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a:t>
            </a:r>
            <a:r>
              <a:rPr lang="en-US" err="1"/>
              <a:t>levelz</a:t>
            </a:r>
            <a:endParaRPr lang="en-US"/>
          </a:p>
        </p:txBody>
      </p:sp>
      <p:sp>
        <p:nvSpPr>
          <p:cNvPr id="4" name="Content Placeholder 3"/>
          <p:cNvSpPr>
            <a:spLocks noGrp="1"/>
          </p:cNvSpPr>
          <p:nvPr>
            <p:ph sz="half" idx="2"/>
          </p:nvPr>
        </p:nvSpPr>
        <p:spPr>
          <a:xfrm>
            <a:off x="464820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7690460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45406"/>
            <a:ext cx="7886700" cy="856648"/>
          </a:xfrm>
        </p:spPr>
        <p:txBody>
          <a:bodyPr/>
          <a:lstStyle/>
          <a:p>
            <a:r>
              <a:rPr lang="en-US"/>
              <a:t>Click to edit Master title style</a:t>
            </a:r>
          </a:p>
        </p:txBody>
      </p:sp>
      <p:sp>
        <p:nvSpPr>
          <p:cNvPr id="3" name="Text Placeholder 2"/>
          <p:cNvSpPr>
            <a:spLocks noGrp="1"/>
          </p:cNvSpPr>
          <p:nvPr>
            <p:ph type="body" idx="1"/>
          </p:nvPr>
        </p:nvSpPr>
        <p:spPr>
          <a:xfrm>
            <a:off x="630238" y="2002055"/>
            <a:ext cx="3868737"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820201"/>
            <a:ext cx="3868737" cy="3369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2002055"/>
            <a:ext cx="3887788"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20201"/>
            <a:ext cx="3887788" cy="336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6917AB-D46C-F74E-A2E8-957B00BBE410}"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446256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42172" y="756602"/>
            <a:ext cx="6872438"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742172" y="3236277"/>
            <a:ext cx="6872438"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92052140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025" y="1212782"/>
            <a:ext cx="7180448" cy="1588169"/>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A6917AB-D46C-F74E-A2E8-957B00BBE410}"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2149908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917AB-D46C-F74E-A2E8-957B00BBE410}"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207666666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2"/>
            <a:ext cx="2949575"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9918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269158"/>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63232357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1"/>
            <a:ext cx="2949575"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9918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269157"/>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3587514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54830032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55031"/>
            <a:ext cx="1971675" cy="5021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1155031"/>
            <a:ext cx="5762625" cy="50219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2241275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3C706-DEEF-FC40-B351-01CA10CC6CD3}"/>
              </a:ext>
            </a:extLst>
          </p:cNvPr>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DCD99AA1-A06A-FD43-8FEA-63D395AC51F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980B7CC-983D-5141-9113-844BF45FC7A8}"/>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ED9E9268-2652-9141-8416-5963223F30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91CE6E5-2FFC-AA49-A97F-A7A15E5EDEF7}"/>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24956995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11A5B-B2F7-EE46-9C96-74DA90692EF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1D720FA-C953-8C4D-B8C5-321A6E8ED9E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10C7CD-9CD4-244B-8C10-83F331F95138}"/>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EBC45437-731C-BC47-806E-0484560364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8D41F7C-009E-604C-8232-98B7E28D6764}"/>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7683778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18C3E-AC53-A04A-93E5-9E08DD793697}"/>
              </a:ext>
            </a:extLst>
          </p:cNvPr>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787B4A2-A48D-0146-8278-036161404565}"/>
              </a:ext>
            </a:extLst>
          </p:cNvPr>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8FC1476-A474-E645-B809-1D6CBB534D2D}"/>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0FC1EB18-8B8A-4A4B-A1AC-1821577C5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6A38AB-E105-5B49-9889-9C81CD87197C}"/>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79352361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C97C7-CE4F-5449-9CA8-0F0476F928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08EB0EB-FD75-1D46-87B0-8E93808EE190}"/>
              </a:ext>
            </a:extLst>
          </p:cNvPr>
          <p:cNvSpPr>
            <a:spLocks noGrp="1"/>
          </p:cNvSpPr>
          <p:nvPr>
            <p:ph sz="half" idx="1"/>
          </p:nvPr>
        </p:nvSpPr>
        <p:spPr>
          <a:xfrm>
            <a:off x="62865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BC7DEFA-93DD-0043-96C7-4E9F2B993BD4}"/>
              </a:ext>
            </a:extLst>
          </p:cNvPr>
          <p:cNvSpPr>
            <a:spLocks noGrp="1"/>
          </p:cNvSpPr>
          <p:nvPr>
            <p:ph sz="half" idx="2"/>
          </p:nvPr>
        </p:nvSpPr>
        <p:spPr>
          <a:xfrm>
            <a:off x="4648200" y="1825625"/>
            <a:ext cx="386715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EA4EBF-C9B6-464F-B5C0-5972CAD12665}"/>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6" name="Footer Placeholder 5">
            <a:extLst>
              <a:ext uri="{FF2B5EF4-FFF2-40B4-BE49-F238E27FC236}">
                <a16:creationId xmlns:a16="http://schemas.microsoft.com/office/drawing/2014/main" id="{2DBD0F70-5CC0-1E49-9E71-67270E28822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F26706D-9B28-B64A-9218-C865520FD33B}"/>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3186560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52408984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CB3A2-25B7-6342-80DA-0396AD4A8D34}"/>
              </a:ext>
            </a:extLst>
          </p:cNvPr>
          <p:cNvSpPr>
            <a:spLocks noGrp="1"/>
          </p:cNvSpPr>
          <p:nvPr>
            <p:ph type="title"/>
          </p:nvPr>
        </p:nvSpPr>
        <p:spPr>
          <a:xfrm>
            <a:off x="939075" y="355600"/>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0E46966-EC0C-F545-A225-8EC36FF5F39B}"/>
              </a:ext>
            </a:extLst>
          </p:cNvPr>
          <p:cNvSpPr>
            <a:spLocks noGrp="1"/>
          </p:cNvSpPr>
          <p:nvPr>
            <p:ph type="body" idx="1"/>
          </p:nvPr>
        </p:nvSpPr>
        <p:spPr>
          <a:xfrm>
            <a:off x="933020"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3A6971-C40A-6046-87B7-844FD1863780}"/>
              </a:ext>
            </a:extLst>
          </p:cNvPr>
          <p:cNvSpPr>
            <a:spLocks noGrp="1"/>
          </p:cNvSpPr>
          <p:nvPr>
            <p:ph sz="half" idx="2"/>
          </p:nvPr>
        </p:nvSpPr>
        <p:spPr>
          <a:xfrm>
            <a:off x="920456"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F75C64F-D554-3645-A24E-A6D1EBF322B4}"/>
              </a:ext>
            </a:extLst>
          </p:cNvPr>
          <p:cNvSpPr>
            <a:spLocks noGrp="1"/>
          </p:cNvSpPr>
          <p:nvPr>
            <p:ph type="body" sz="quarter" idx="3"/>
          </p:nvPr>
        </p:nvSpPr>
        <p:spPr>
          <a:xfrm>
            <a:off x="4803954"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5E143F4-3ABB-4D4D-881F-AF18B05ABA7E}"/>
              </a:ext>
            </a:extLst>
          </p:cNvPr>
          <p:cNvSpPr>
            <a:spLocks noGrp="1"/>
          </p:cNvSpPr>
          <p:nvPr>
            <p:ph sz="quarter" idx="4"/>
          </p:nvPr>
        </p:nvSpPr>
        <p:spPr>
          <a:xfrm>
            <a:off x="4814320" y="2505075"/>
            <a:ext cx="370261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9BD3B0-BD8A-8546-9590-45D37DC96325}"/>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8" name="Footer Placeholder 7">
            <a:extLst>
              <a:ext uri="{FF2B5EF4-FFF2-40B4-BE49-F238E27FC236}">
                <a16:creationId xmlns:a16="http://schemas.microsoft.com/office/drawing/2014/main" id="{D08306E0-69A5-4347-8ED6-5FCAD9F1AAA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262C71-E6BF-2046-935A-359093661907}"/>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3512143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B7A0B-69DC-4448-8CC6-CEDE14E5B21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C54510E-4C37-F746-8E94-29F7BAE6FE4C}"/>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4" name="Footer Placeholder 3">
            <a:extLst>
              <a:ext uri="{FF2B5EF4-FFF2-40B4-BE49-F238E27FC236}">
                <a16:creationId xmlns:a16="http://schemas.microsoft.com/office/drawing/2014/main" id="{03FDD69F-1DC2-324C-B21A-D1DE8468615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AF24167-21A9-E843-8677-0F08448C15F4}"/>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280659589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B5E149A-6E48-914D-B60D-EAAD21F65A54}"/>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3" name="Footer Placeholder 2">
            <a:extLst>
              <a:ext uri="{FF2B5EF4-FFF2-40B4-BE49-F238E27FC236}">
                <a16:creationId xmlns:a16="http://schemas.microsoft.com/office/drawing/2014/main" id="{B2A04128-AFF6-624D-852B-C71D4C363D9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3A8753-6FB3-9747-992C-83F2DE87B645}"/>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28468256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6F1E9-7AD8-6D4B-916B-21423BEB5537}"/>
              </a:ext>
            </a:extLst>
          </p:cNvPr>
          <p:cNvSpPr>
            <a:spLocks noGrp="1"/>
          </p:cNvSpPr>
          <p:nvPr>
            <p:ph type="title"/>
          </p:nvPr>
        </p:nvSpPr>
        <p:spPr>
          <a:xfrm>
            <a:off x="920456" y="457200"/>
            <a:ext cx="2949575"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9465461-09AC-2843-B7C9-0905F3A86836}"/>
              </a:ext>
            </a:extLst>
          </p:cNvPr>
          <p:cNvSpPr>
            <a:spLocks noGrp="1"/>
          </p:cNvSpPr>
          <p:nvPr>
            <p:ph idx="1"/>
          </p:nvPr>
        </p:nvSpPr>
        <p:spPr>
          <a:xfrm>
            <a:off x="4135994" y="987425"/>
            <a:ext cx="438094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FF993CB-CB79-8049-8BF8-21C049162A88}"/>
              </a:ext>
            </a:extLst>
          </p:cNvPr>
          <p:cNvSpPr>
            <a:spLocks noGrp="1"/>
          </p:cNvSpPr>
          <p:nvPr>
            <p:ph type="body" sz="half" idx="2"/>
          </p:nvPr>
        </p:nvSpPr>
        <p:spPr>
          <a:xfrm>
            <a:off x="920456" y="2067997"/>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C999C00-C2EC-4E47-A88D-8C59ECBFADEB}"/>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6" name="Footer Placeholder 5">
            <a:extLst>
              <a:ext uri="{FF2B5EF4-FFF2-40B4-BE49-F238E27FC236}">
                <a16:creationId xmlns:a16="http://schemas.microsoft.com/office/drawing/2014/main" id="{E4C32855-BF0F-BA48-9087-C419ECB81D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488219-DDF4-4C4C-95A1-D5EE7B0AE765}"/>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39217035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32A812-4D58-DD42-86A1-9FC381D18D16}"/>
              </a:ext>
            </a:extLst>
          </p:cNvPr>
          <p:cNvSpPr>
            <a:spLocks noGrp="1"/>
          </p:cNvSpPr>
          <p:nvPr>
            <p:ph type="title"/>
          </p:nvPr>
        </p:nvSpPr>
        <p:spPr>
          <a:xfrm>
            <a:off x="945130" y="457200"/>
            <a:ext cx="2949575"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1E6C648-58D4-B147-BCC1-C31A532B1355}"/>
              </a:ext>
            </a:extLst>
          </p:cNvPr>
          <p:cNvSpPr>
            <a:spLocks noGrp="1"/>
          </p:cNvSpPr>
          <p:nvPr>
            <p:ph type="pic" idx="1"/>
          </p:nvPr>
        </p:nvSpPr>
        <p:spPr>
          <a:xfrm>
            <a:off x="4081494" y="987425"/>
            <a:ext cx="4435444"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4B31DE8-01F2-8143-AF01-7FAC3798978F}"/>
              </a:ext>
            </a:extLst>
          </p:cNvPr>
          <p:cNvSpPr>
            <a:spLocks noGrp="1"/>
          </p:cNvSpPr>
          <p:nvPr>
            <p:ph type="body" sz="half" idx="2"/>
          </p:nvPr>
        </p:nvSpPr>
        <p:spPr>
          <a:xfrm>
            <a:off x="945131" y="2049462"/>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5A90E216-5E62-8D48-8488-6469B533A571}"/>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6" name="Footer Placeholder 5">
            <a:extLst>
              <a:ext uri="{FF2B5EF4-FFF2-40B4-BE49-F238E27FC236}">
                <a16:creationId xmlns:a16="http://schemas.microsoft.com/office/drawing/2014/main" id="{43A5AB4B-7180-694C-9603-80214DF00D7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53EA08-54DC-2944-B88E-1A8BB00DE80E}"/>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227700267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9C7516-733E-D143-8A9B-972B8463F42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CABCB2F-F2D2-B440-B5AF-FB116F47770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79759A-838D-874B-BEBF-DCEC78E54559}"/>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DEA3C724-1E42-694C-9CE2-589150A3C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E68227-B4B4-B74A-B2B1-895FC1745F63}"/>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423782536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4226A40-E9F1-4445-BDA3-A3A7325EA800}"/>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110EA32-3E9E-644A-B57E-710BBF8E8FB8}"/>
              </a:ext>
            </a:extLst>
          </p:cNvPr>
          <p:cNvSpPr>
            <a:spLocks noGrp="1"/>
          </p:cNvSpPr>
          <p:nvPr>
            <p:ph type="body" orient="vert" idx="1"/>
          </p:nvPr>
        </p:nvSpPr>
        <p:spPr>
          <a:xfrm>
            <a:off x="920456" y="365125"/>
            <a:ext cx="5565123"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9649E8-AB15-8448-929C-A165CBB6D123}"/>
              </a:ext>
            </a:extLst>
          </p:cNvPr>
          <p:cNvSpPr>
            <a:spLocks noGrp="1"/>
          </p:cNvSpPr>
          <p:nvPr>
            <p:ph type="dt" sz="half" idx="10"/>
          </p:nvPr>
        </p:nvSpPr>
        <p:spPr/>
        <p:txBody>
          <a:body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4380225B-48B3-3246-81BB-FFC606DBD5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B9B7794-2583-A247-8472-8506FED85B0C}"/>
              </a:ext>
            </a:extLst>
          </p:cNvPr>
          <p:cNvSpPr>
            <a:spLocks noGrp="1"/>
          </p:cNvSpPr>
          <p:nvPr>
            <p:ph type="sldNum" sz="quarter" idx="12"/>
          </p:nvPr>
        </p:nvSpPr>
        <p:spPr/>
        <p:txBody>
          <a:bodyPr/>
          <a:lstStyle/>
          <a:p>
            <a:fld id="{E7A22D9E-C327-6345-BDA7-A4BBEC5BA669}" type="slidenum">
              <a:rPr lang="en-US" smtClean="0"/>
              <a:t>‹#›</a:t>
            </a:fld>
            <a:endParaRPr lang="en-US"/>
          </a:p>
        </p:txBody>
      </p:sp>
    </p:spTree>
    <p:extLst>
      <p:ext uri="{BB962C8B-B14F-4D97-AF65-F5344CB8AC3E}">
        <p14:creationId xmlns:p14="http://schemas.microsoft.com/office/powerpoint/2010/main" val="404428208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122363"/>
            <a:ext cx="7324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914399" y="3602038"/>
            <a:ext cx="7324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1975070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60850099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7976992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42172" y="1372854"/>
            <a:ext cx="6872438"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1742172" y="4252579"/>
            <a:ext cx="6872438"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F704255-7132-8649-89E5-FE4B41F883CB}"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931003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6531"/>
            <a:ext cx="7886700" cy="981776"/>
          </a:xfrm>
        </p:spPr>
        <p:txBody>
          <a:bodyPr/>
          <a:lstStyle/>
          <a:p>
            <a:r>
              <a:rPr lang="en-US"/>
              <a:t>Click to edit Master title style</a:t>
            </a:r>
          </a:p>
        </p:txBody>
      </p:sp>
      <p:sp>
        <p:nvSpPr>
          <p:cNvPr id="3" name="Content Placeholder 2"/>
          <p:cNvSpPr>
            <a:spLocks noGrp="1"/>
          </p:cNvSpPr>
          <p:nvPr>
            <p:ph sz="half" idx="1"/>
          </p:nvPr>
        </p:nvSpPr>
        <p:spPr>
          <a:xfrm>
            <a:off x="62865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a:t>
            </a:r>
            <a:r>
              <a:rPr lang="en-US" err="1"/>
              <a:t>levelz</a:t>
            </a:r>
            <a:endParaRPr lang="en-US"/>
          </a:p>
        </p:txBody>
      </p:sp>
      <p:sp>
        <p:nvSpPr>
          <p:cNvPr id="4" name="Content Placeholder 3"/>
          <p:cNvSpPr>
            <a:spLocks noGrp="1"/>
          </p:cNvSpPr>
          <p:nvPr>
            <p:ph sz="half" idx="2"/>
          </p:nvPr>
        </p:nvSpPr>
        <p:spPr>
          <a:xfrm>
            <a:off x="464820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0158665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45406"/>
            <a:ext cx="7886700" cy="856648"/>
          </a:xfrm>
        </p:spPr>
        <p:txBody>
          <a:bodyPr/>
          <a:lstStyle/>
          <a:p>
            <a:r>
              <a:rPr lang="en-US"/>
              <a:t>Click to edit Master title style</a:t>
            </a:r>
          </a:p>
        </p:txBody>
      </p:sp>
      <p:sp>
        <p:nvSpPr>
          <p:cNvPr id="3" name="Text Placeholder 2"/>
          <p:cNvSpPr>
            <a:spLocks noGrp="1"/>
          </p:cNvSpPr>
          <p:nvPr>
            <p:ph type="body" idx="1"/>
          </p:nvPr>
        </p:nvSpPr>
        <p:spPr>
          <a:xfrm>
            <a:off x="630238" y="2002055"/>
            <a:ext cx="3868737"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820201"/>
            <a:ext cx="3868737" cy="3369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2002055"/>
            <a:ext cx="3887788"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20201"/>
            <a:ext cx="3887788" cy="336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6917AB-D46C-F74E-A2E8-957B00BBE410}"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09745454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025" y="1212782"/>
            <a:ext cx="7180448" cy="1588169"/>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A6917AB-D46C-F74E-A2E8-957B00BBE410}"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95595763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917AB-D46C-F74E-A2E8-957B00BBE410}"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206984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2"/>
            <a:ext cx="2949575"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9918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269158"/>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70744096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1"/>
            <a:ext cx="2949575"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9918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269157"/>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54077059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947805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55031"/>
            <a:ext cx="1971675" cy="5021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1155031"/>
            <a:ext cx="5762625" cy="50219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42031043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122363"/>
            <a:ext cx="7324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914399" y="3602038"/>
            <a:ext cx="7324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E973211-8C97-AB45-A004-2023540FF0E5}" type="slidenum">
              <a:rPr lang="en-US" smtClean="0"/>
              <a:t>‹#›</a:t>
            </a:fld>
            <a:endParaRPr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E973211-8C97-AB45-A004-2023540FF0E5}"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742172" y="1825625"/>
            <a:ext cx="326296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332396" y="1825625"/>
            <a:ext cx="3282214"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F704255-7132-8649-89E5-FE4B41F883CB}"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58905232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616919"/>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3469656"/>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E973211-8C97-AB45-A004-2023540FF0E5}" type="slidenum">
              <a:rPr lang="en-US" smtClean="0"/>
              <a:t>‹#›</a:t>
            </a:fld>
            <a:endParaRPr lang="en-US"/>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39801" y="603575"/>
            <a:ext cx="7886700" cy="981776"/>
          </a:xfrm>
        </p:spPr>
        <p:txBody>
          <a:bodyPr/>
          <a:lstStyle/>
          <a:p>
            <a:r>
              <a:rPr lang="en-US"/>
              <a:t>Click to edit Master title style</a:t>
            </a:r>
          </a:p>
        </p:txBody>
      </p:sp>
      <p:sp>
        <p:nvSpPr>
          <p:cNvPr id="3" name="Content Placeholder 2"/>
          <p:cNvSpPr>
            <a:spLocks noGrp="1"/>
          </p:cNvSpPr>
          <p:nvPr>
            <p:ph sz="half" idx="1"/>
          </p:nvPr>
        </p:nvSpPr>
        <p:spPr>
          <a:xfrm>
            <a:off x="639801" y="1585351"/>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a:t>
            </a:r>
            <a:r>
              <a:rPr lang="en-US" err="1"/>
              <a:t>levelz</a:t>
            </a:r>
            <a:endParaRPr lang="en-US"/>
          </a:p>
        </p:txBody>
      </p:sp>
      <p:sp>
        <p:nvSpPr>
          <p:cNvPr id="4" name="Content Placeholder 3"/>
          <p:cNvSpPr>
            <a:spLocks noGrp="1"/>
          </p:cNvSpPr>
          <p:nvPr>
            <p:ph sz="half" idx="2"/>
          </p:nvPr>
        </p:nvSpPr>
        <p:spPr>
          <a:xfrm>
            <a:off x="4659351" y="1585351"/>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654752"/>
            <a:ext cx="7886700" cy="856648"/>
          </a:xfrm>
        </p:spPr>
        <p:txBody>
          <a:bodyPr/>
          <a:lstStyle/>
          <a:p>
            <a:r>
              <a:rPr lang="en-US"/>
              <a:t>Click to edit Master title style</a:t>
            </a:r>
          </a:p>
        </p:txBody>
      </p:sp>
      <p:sp>
        <p:nvSpPr>
          <p:cNvPr id="3" name="Text Placeholder 2"/>
          <p:cNvSpPr>
            <a:spLocks noGrp="1"/>
          </p:cNvSpPr>
          <p:nvPr>
            <p:ph type="body" idx="1"/>
          </p:nvPr>
        </p:nvSpPr>
        <p:spPr>
          <a:xfrm>
            <a:off x="630238" y="1511401"/>
            <a:ext cx="3868737"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329547"/>
            <a:ext cx="3868737" cy="3369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511401"/>
            <a:ext cx="3887788"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329547"/>
            <a:ext cx="3887788" cy="336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025" y="1212782"/>
            <a:ext cx="7180448" cy="1588169"/>
          </a:xfrm>
        </p:spPr>
        <p:txBody>
          <a:bodyPr/>
          <a:lstStyle/>
          <a:p>
            <a:r>
              <a:rPr lang="en-US"/>
              <a:t>Click to edit Master title style</a:t>
            </a:r>
          </a:p>
        </p:txBody>
      </p:sp>
      <p:sp>
        <p:nvSpPr>
          <p:cNvPr id="3" name="Date Placeholder 2"/>
          <p:cNvSpPr>
            <a:spLocks noGrp="1"/>
          </p:cNvSpPr>
          <p:nvPr>
            <p:ph type="dt" sz="half" idx="10"/>
          </p:nvPr>
        </p:nvSpPr>
        <p:spPr>
          <a:xfrm>
            <a:off x="628650" y="6356350"/>
            <a:ext cx="2057400" cy="365125"/>
          </a:xfrm>
          <a:prstGeom prst="rect">
            <a:avLst/>
          </a:prstGeom>
        </p:spPr>
        <p:txBody>
          <a:bodyPr/>
          <a:lstStyle/>
          <a:p>
            <a:fld id="{4A6917AB-D46C-F74E-A2E8-957B00BBE410}" type="datetimeFigureOut">
              <a:rPr lang="en-US" smtClean="0"/>
              <a:t>12/5/2025</a:t>
            </a:fld>
            <a:endParaRPr lang="en-US"/>
          </a:p>
        </p:txBody>
      </p:sp>
      <p:sp>
        <p:nvSpPr>
          <p:cNvPr id="4" name="Footer Placeholder 3"/>
          <p:cNvSpPr>
            <a:spLocks noGrp="1"/>
          </p:cNvSpPr>
          <p:nvPr>
            <p:ph type="ftr" sz="quarter" idx="11"/>
          </p:nvPr>
        </p:nvSpPr>
        <p:spPr>
          <a:xfrm>
            <a:off x="3028950" y="6356350"/>
            <a:ext cx="30861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457950" y="6356350"/>
            <a:ext cx="2057400" cy="365125"/>
          </a:xfrm>
          <a:prstGeom prst="rect">
            <a:avLst/>
          </a:prstGeom>
        </p:spPr>
        <p:txBody>
          <a:bodyPr/>
          <a:lstStyle/>
          <a:p>
            <a:fld id="{5E973211-8C97-AB45-A004-2023540FF0E5}" type="slidenum">
              <a:rPr lang="en-US" smtClean="0"/>
              <a:t>‹#›</a:t>
            </a:fld>
            <a:endParaRPr lang="en-US"/>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797738"/>
            <a:ext cx="2949575"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797739"/>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1867714"/>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19087" y="730830"/>
            <a:ext cx="2949575"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76637" y="730831"/>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19087" y="1800806"/>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a:xfrm>
            <a:off x="3028950" y="6356350"/>
            <a:ext cx="30861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a:lstStyle/>
          <a:p>
            <a:fld id="{5E973211-8C97-AB45-A004-2023540FF0E5}" type="slidenum">
              <a:rPr lang="en-US" smtClean="0"/>
              <a:t>‹#›</a:t>
            </a:fld>
            <a:endParaRPr lang="en-US"/>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55031"/>
            <a:ext cx="1971675" cy="5021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1155031"/>
            <a:ext cx="5762625" cy="50219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122363"/>
            <a:ext cx="7324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914399" y="3602038"/>
            <a:ext cx="7324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881698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742172" y="365126"/>
            <a:ext cx="6872437" cy="1325563"/>
          </a:xfrm>
        </p:spPr>
        <p:txBody>
          <a:bodyPr/>
          <a:lstStyle/>
          <a:p>
            <a:r>
              <a:rPr lang="en-US"/>
              <a:t>Click to edit Master title style</a:t>
            </a:r>
          </a:p>
        </p:txBody>
      </p:sp>
      <p:sp>
        <p:nvSpPr>
          <p:cNvPr id="3" name="Text Placeholder 2"/>
          <p:cNvSpPr>
            <a:spLocks noGrp="1"/>
          </p:cNvSpPr>
          <p:nvPr>
            <p:ph type="body" idx="1"/>
          </p:nvPr>
        </p:nvSpPr>
        <p:spPr>
          <a:xfrm>
            <a:off x="1742172" y="1681163"/>
            <a:ext cx="327259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742172" y="2505075"/>
            <a:ext cx="327259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313145" y="1681163"/>
            <a:ext cx="3301464"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313145" y="2505075"/>
            <a:ext cx="3301464"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F704255-7132-8649-89E5-FE4B41F883CB}"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30281360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9898216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7483978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6531"/>
            <a:ext cx="7886700" cy="981776"/>
          </a:xfrm>
        </p:spPr>
        <p:txBody>
          <a:bodyPr/>
          <a:lstStyle/>
          <a:p>
            <a:r>
              <a:rPr lang="en-US"/>
              <a:t>Click to edit Master title style</a:t>
            </a:r>
          </a:p>
        </p:txBody>
      </p:sp>
      <p:sp>
        <p:nvSpPr>
          <p:cNvPr id="3" name="Content Placeholder 2"/>
          <p:cNvSpPr>
            <a:spLocks noGrp="1"/>
          </p:cNvSpPr>
          <p:nvPr>
            <p:ph sz="half" idx="1"/>
          </p:nvPr>
        </p:nvSpPr>
        <p:spPr>
          <a:xfrm>
            <a:off x="62865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a:t>
            </a:r>
            <a:r>
              <a:rPr lang="en-US" err="1"/>
              <a:t>levelz</a:t>
            </a:r>
            <a:endParaRPr lang="en-US"/>
          </a:p>
        </p:txBody>
      </p:sp>
      <p:sp>
        <p:nvSpPr>
          <p:cNvPr id="4" name="Content Placeholder 3"/>
          <p:cNvSpPr>
            <a:spLocks noGrp="1"/>
          </p:cNvSpPr>
          <p:nvPr>
            <p:ph sz="half" idx="2"/>
          </p:nvPr>
        </p:nvSpPr>
        <p:spPr>
          <a:xfrm>
            <a:off x="464820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09732667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45406"/>
            <a:ext cx="7886700" cy="856648"/>
          </a:xfrm>
        </p:spPr>
        <p:txBody>
          <a:bodyPr/>
          <a:lstStyle/>
          <a:p>
            <a:r>
              <a:rPr lang="en-US"/>
              <a:t>Click to edit Master title style</a:t>
            </a:r>
          </a:p>
        </p:txBody>
      </p:sp>
      <p:sp>
        <p:nvSpPr>
          <p:cNvPr id="3" name="Text Placeholder 2"/>
          <p:cNvSpPr>
            <a:spLocks noGrp="1"/>
          </p:cNvSpPr>
          <p:nvPr>
            <p:ph type="body" idx="1"/>
          </p:nvPr>
        </p:nvSpPr>
        <p:spPr>
          <a:xfrm>
            <a:off x="630238" y="2002055"/>
            <a:ext cx="3868737"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820201"/>
            <a:ext cx="3868737" cy="3369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2002055"/>
            <a:ext cx="3887788"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20201"/>
            <a:ext cx="3887788" cy="336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6917AB-D46C-F74E-A2E8-957B00BBE410}"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20681783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025" y="1212782"/>
            <a:ext cx="7180448" cy="1588169"/>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A6917AB-D46C-F74E-A2E8-957B00BBE410}"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3632902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917AB-D46C-F74E-A2E8-957B00BBE410}"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71302301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2"/>
            <a:ext cx="2949575"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9918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269158"/>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91911654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1"/>
            <a:ext cx="2949575"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9918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269157"/>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112944490"/>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16119637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55031"/>
            <a:ext cx="1971675" cy="5021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1155031"/>
            <a:ext cx="5762625" cy="50219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3478407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42172" y="320674"/>
            <a:ext cx="6872438"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0F704255-7132-8649-89E5-FE4B41F883CB}"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9994994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399" y="1122363"/>
            <a:ext cx="7324825"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914399" y="3602038"/>
            <a:ext cx="7324825"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25981794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72915988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61132031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116531"/>
            <a:ext cx="7886700" cy="981776"/>
          </a:xfrm>
        </p:spPr>
        <p:txBody>
          <a:bodyPr/>
          <a:lstStyle/>
          <a:p>
            <a:r>
              <a:rPr lang="en-US"/>
              <a:t>Click to edit Master title style</a:t>
            </a:r>
          </a:p>
        </p:txBody>
      </p:sp>
      <p:sp>
        <p:nvSpPr>
          <p:cNvPr id="3" name="Content Placeholder 2"/>
          <p:cNvSpPr>
            <a:spLocks noGrp="1"/>
          </p:cNvSpPr>
          <p:nvPr>
            <p:ph sz="half" idx="1"/>
          </p:nvPr>
        </p:nvSpPr>
        <p:spPr>
          <a:xfrm>
            <a:off x="62865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a:t>
            </a:r>
            <a:r>
              <a:rPr lang="en-US" err="1"/>
              <a:t>levelz</a:t>
            </a:r>
            <a:endParaRPr lang="en-US"/>
          </a:p>
        </p:txBody>
      </p:sp>
      <p:sp>
        <p:nvSpPr>
          <p:cNvPr id="4" name="Content Placeholder 3"/>
          <p:cNvSpPr>
            <a:spLocks noGrp="1"/>
          </p:cNvSpPr>
          <p:nvPr>
            <p:ph sz="half" idx="2"/>
          </p:nvPr>
        </p:nvSpPr>
        <p:spPr>
          <a:xfrm>
            <a:off x="4648200" y="2098307"/>
            <a:ext cx="3867150" cy="40786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78377836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45406"/>
            <a:ext cx="7886700" cy="856648"/>
          </a:xfrm>
        </p:spPr>
        <p:txBody>
          <a:bodyPr/>
          <a:lstStyle/>
          <a:p>
            <a:r>
              <a:rPr lang="en-US"/>
              <a:t>Click to edit Master title style</a:t>
            </a:r>
          </a:p>
        </p:txBody>
      </p:sp>
      <p:sp>
        <p:nvSpPr>
          <p:cNvPr id="3" name="Text Placeholder 2"/>
          <p:cNvSpPr>
            <a:spLocks noGrp="1"/>
          </p:cNvSpPr>
          <p:nvPr>
            <p:ph type="body" idx="1"/>
          </p:nvPr>
        </p:nvSpPr>
        <p:spPr>
          <a:xfrm>
            <a:off x="630238" y="2002055"/>
            <a:ext cx="3868737"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820201"/>
            <a:ext cx="3868737" cy="336946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2002055"/>
            <a:ext cx="3887788" cy="81814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820201"/>
            <a:ext cx="3887788" cy="33694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A6917AB-D46C-F74E-A2E8-957B00BBE410}" type="datetimeFigureOut">
              <a:rPr lang="en-US" smtClean="0"/>
              <a:t>12/5/2025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43824166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24025" y="1212782"/>
            <a:ext cx="7180448" cy="1588169"/>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4A6917AB-D46C-F74E-A2E8-957B00BBE410}" type="datetimeFigureOut">
              <a:rPr lang="en-US" smtClean="0"/>
              <a:t>12/5/2025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92222541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6917AB-D46C-F74E-A2E8-957B00BBE410}"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83762890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2"/>
            <a:ext cx="2949575" cy="1069975"/>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199183"/>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269158"/>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52805895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1199181"/>
            <a:ext cx="2949575" cy="1069975"/>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199182"/>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269157"/>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6917AB-D46C-F74E-A2E8-957B00BBE410}" type="datetimeFigureOut">
              <a:rPr lang="en-US" smtClean="0"/>
              <a:t>12/5/2025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49989843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979137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F704255-7132-8649-89E5-FE4B41F883CB}" type="datetimeFigureOut">
              <a:rPr lang="en-US" smtClean="0"/>
              <a:t>12/5/2025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D28AD-FE9B-2B45-AB9A-B772EE41DFCC}" type="slidenum">
              <a:rPr lang="en-US" smtClean="0"/>
              <a:t>‹#›</a:t>
            </a:fld>
            <a:endParaRPr lang="en-US"/>
          </a:p>
        </p:txBody>
      </p:sp>
    </p:spTree>
    <p:extLst>
      <p:ext uri="{BB962C8B-B14F-4D97-AF65-F5344CB8AC3E}">
        <p14:creationId xmlns:p14="http://schemas.microsoft.com/office/powerpoint/2010/main" val="1763853788"/>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155031"/>
            <a:ext cx="1971675" cy="502193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50" y="1155031"/>
            <a:ext cx="5762625" cy="502193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A6917AB-D46C-F74E-A2E8-957B00BBE410}" type="datetimeFigureOut">
              <a:rPr lang="en-US" smtClean="0"/>
              <a:t>12/5/2025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E973211-8C97-AB45-A004-2023540FF0E5}" type="slidenum">
              <a:rPr lang="en-US" smtClean="0"/>
              <a:t>‹#›</a:t>
            </a:fld>
            <a:endParaRPr lang="en-US"/>
          </a:p>
        </p:txBody>
      </p:sp>
    </p:spTree>
    <p:extLst>
      <p:ext uri="{BB962C8B-B14F-4D97-AF65-F5344CB8AC3E}">
        <p14:creationId xmlns:p14="http://schemas.microsoft.com/office/powerpoint/2010/main" val="169924897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13" Type="http://schemas.openxmlformats.org/officeDocument/2006/relationships/image" Target="../media/image2.jpeg"/><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3.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4.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4.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5.jpe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5.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6.jpe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6.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5.xml"/><Relationship Id="rId13" Type="http://schemas.openxmlformats.org/officeDocument/2006/relationships/image" Target="../media/image7.jpeg"/><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7.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image" Target="../media/image8.jpeg"/><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theme" Target="../theme/theme8.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7.xml"/><Relationship Id="rId13" Type="http://schemas.openxmlformats.org/officeDocument/2006/relationships/image" Target="../media/image6.jpeg"/><Relationship Id="rId3" Type="http://schemas.openxmlformats.org/officeDocument/2006/relationships/slideLayout" Target="../slideLayouts/slideLayout82.xml"/><Relationship Id="rId7" Type="http://schemas.openxmlformats.org/officeDocument/2006/relationships/slideLayout" Target="../slideLayouts/slideLayout86.xml"/><Relationship Id="rId12" Type="http://schemas.openxmlformats.org/officeDocument/2006/relationships/theme" Target="../theme/theme9.xml"/><Relationship Id="rId2" Type="http://schemas.openxmlformats.org/officeDocument/2006/relationships/slideLayout" Target="../slideLayouts/slideLayout81.xml"/><Relationship Id="rId1" Type="http://schemas.openxmlformats.org/officeDocument/2006/relationships/slideLayout" Target="../slideLayouts/slideLayout80.xml"/><Relationship Id="rId6" Type="http://schemas.openxmlformats.org/officeDocument/2006/relationships/slideLayout" Target="../slideLayouts/slideLayout85.xml"/><Relationship Id="rId11" Type="http://schemas.openxmlformats.org/officeDocument/2006/relationships/slideLayout" Target="../slideLayouts/slideLayout90.xml"/><Relationship Id="rId5" Type="http://schemas.openxmlformats.org/officeDocument/2006/relationships/slideLayout" Target="../slideLayouts/slideLayout84.xml"/><Relationship Id="rId10" Type="http://schemas.openxmlformats.org/officeDocument/2006/relationships/slideLayout" Target="../slideLayouts/slideLayout89.xml"/><Relationship Id="rId4" Type="http://schemas.openxmlformats.org/officeDocument/2006/relationships/slideLayout" Target="../slideLayouts/slideLayout83.xml"/><Relationship Id="rId9" Type="http://schemas.openxmlformats.org/officeDocument/2006/relationships/slideLayout" Target="../slideLayouts/slideLayout8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238F2-99DD-AD48-A3A0-CE601657501F}"/>
              </a:ext>
            </a:extLst>
          </p:cNvPr>
          <p:cNvPicPr>
            <a:picLocks noChangeAspect="1"/>
          </p:cNvPicPr>
          <p:nvPr userDrawn="1"/>
        </p:nvPicPr>
        <p:blipFill>
          <a:blip r:embed="rId4"/>
          <a:stretch>
            <a:fillRect/>
          </a:stretch>
        </p:blipFill>
        <p:spPr>
          <a:xfrm>
            <a:off x="0" y="3345"/>
            <a:ext cx="9144000" cy="6851309"/>
          </a:xfrm>
          <a:prstGeom prst="rect">
            <a:avLst/>
          </a:prstGeom>
        </p:spPr>
      </p:pic>
      <p:sp>
        <p:nvSpPr>
          <p:cNvPr id="8" name="Title Placeholder 7"/>
          <p:cNvSpPr>
            <a:spLocks noGrp="1"/>
          </p:cNvSpPr>
          <p:nvPr>
            <p:ph type="title"/>
          </p:nvPr>
        </p:nvSpPr>
        <p:spPr>
          <a:xfrm>
            <a:off x="3839307" y="3493477"/>
            <a:ext cx="5216769" cy="3245564"/>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348196187"/>
      </p:ext>
    </p:extLst>
  </p:cSld>
  <p:clrMap bg1="lt1" tx1="dk1" bg2="lt2" tx2="dk2" accent1="accent1" accent2="accent2" accent3="accent3" accent4="accent4" accent5="accent5" accent6="accent6" hlink="hlink" folHlink="folHlink"/>
  <p:sldLayoutIdLst>
    <p:sldLayoutId id="2147483661" r:id="rId1"/>
    <p:sldLayoutId id="2147483667" r:id="rId2"/>
  </p:sldLayoutIdLst>
  <p:txStyles>
    <p:titleStyle>
      <a:lvl1pPr algn="l" defTabSz="914400" rtl="0" eaLnBrk="1" latinLnBrk="0" hangingPunct="1">
        <a:lnSpc>
          <a:spcPct val="90000"/>
        </a:lnSpc>
        <a:spcBef>
          <a:spcPct val="0"/>
        </a:spcBef>
        <a:buNone/>
        <a:defRPr sz="4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42172" y="320674"/>
            <a:ext cx="687243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742172" y="1825625"/>
            <a:ext cx="687243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742172" y="6356351"/>
            <a:ext cx="914401"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F704255-7132-8649-89E5-FE4B41F883CB}" type="datetimeFigureOut">
              <a:rPr lang="en-US" smtClean="0"/>
              <a:pPr/>
              <a:t>12/5/2025</a:t>
            </a:fld>
            <a:endParaRPr lang="en-US"/>
          </a:p>
        </p:txBody>
      </p:sp>
      <p:sp>
        <p:nvSpPr>
          <p:cNvPr id="5" name="Footer Placeholder 4"/>
          <p:cNvSpPr>
            <a:spLocks noGrp="1"/>
          </p:cNvSpPr>
          <p:nvPr>
            <p:ph type="ftr" sz="quarter" idx="3"/>
          </p:nvPr>
        </p:nvSpPr>
        <p:spPr>
          <a:xfrm>
            <a:off x="3028949" y="6356351"/>
            <a:ext cx="4295875"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00211" y="6356351"/>
            <a:ext cx="91439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5D28AD-FE9B-2B45-AB9A-B772EE41DFCC}" type="slidenum">
              <a:rPr lang="en-US" smtClean="0"/>
              <a:pPr/>
              <a:t>‹#›</a:t>
            </a:fld>
            <a:endParaRPr lang="en-US"/>
          </a:p>
        </p:txBody>
      </p:sp>
      <p:pic>
        <p:nvPicPr>
          <p:cNvPr id="8" name="Picture 7">
            <a:extLst>
              <a:ext uri="{FF2B5EF4-FFF2-40B4-BE49-F238E27FC236}">
                <a16:creationId xmlns:a16="http://schemas.microsoft.com/office/drawing/2014/main" id="{72886609-3E68-3344-9D37-0104ACC1F7CD}"/>
              </a:ext>
            </a:extLst>
          </p:cNvPr>
          <p:cNvPicPr>
            <a:picLocks noChangeAspect="1"/>
          </p:cNvPicPr>
          <p:nvPr userDrawn="1"/>
        </p:nvPicPr>
        <p:blipFill rotWithShape="1">
          <a:blip r:embed="rId13"/>
          <a:srcRect l="2593"/>
          <a:stretch/>
        </p:blipFill>
        <p:spPr>
          <a:xfrm>
            <a:off x="0" y="0"/>
            <a:ext cx="1409104" cy="6858000"/>
          </a:xfrm>
          <a:prstGeom prst="rect">
            <a:avLst/>
          </a:prstGeom>
        </p:spPr>
      </p:pic>
    </p:spTree>
    <p:extLst>
      <p:ext uri="{BB962C8B-B14F-4D97-AF65-F5344CB8AC3E}">
        <p14:creationId xmlns:p14="http://schemas.microsoft.com/office/powerpoint/2010/main" val="84061241"/>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742172" y="320674"/>
            <a:ext cx="6872438"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742172" y="1825625"/>
            <a:ext cx="6872439"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742172" y="6356351"/>
            <a:ext cx="914401"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0F704255-7132-8649-89E5-FE4B41F883CB}" type="datetimeFigureOut">
              <a:rPr lang="en-US" smtClean="0"/>
              <a:pPr/>
              <a:t>12/5/2025</a:t>
            </a:fld>
            <a:endParaRPr lang="en-US"/>
          </a:p>
        </p:txBody>
      </p:sp>
      <p:sp>
        <p:nvSpPr>
          <p:cNvPr id="5" name="Footer Placeholder 4"/>
          <p:cNvSpPr>
            <a:spLocks noGrp="1"/>
          </p:cNvSpPr>
          <p:nvPr>
            <p:ph type="ftr" sz="quarter" idx="3"/>
          </p:nvPr>
        </p:nvSpPr>
        <p:spPr>
          <a:xfrm>
            <a:off x="3028949" y="6356351"/>
            <a:ext cx="4295875" cy="365125"/>
          </a:xfrm>
          <a:prstGeom prst="rect">
            <a:avLst/>
          </a:prstGeom>
        </p:spPr>
        <p:txBody>
          <a:bodyPr vert="horz" lIns="91440" tIns="45720" rIns="91440" bIns="45720" rtlCol="0" anchor="ctr"/>
          <a:lstStyle>
            <a:lvl1pPr algn="ctr">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700211" y="6356351"/>
            <a:ext cx="91439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635D28AD-FE9B-2B45-AB9A-B772EE41DFCC}" type="slidenum">
              <a:rPr lang="en-US" smtClean="0"/>
              <a:pPr/>
              <a:t>‹#›</a:t>
            </a:fld>
            <a:endParaRPr lang="en-US"/>
          </a:p>
        </p:txBody>
      </p:sp>
      <p:pic>
        <p:nvPicPr>
          <p:cNvPr id="8" name="Picture 7">
            <a:extLst>
              <a:ext uri="{FF2B5EF4-FFF2-40B4-BE49-F238E27FC236}">
                <a16:creationId xmlns:a16="http://schemas.microsoft.com/office/drawing/2014/main" id="{86F147D6-AC8F-8041-8ED3-EDD82C930E15}"/>
              </a:ext>
            </a:extLst>
          </p:cNvPr>
          <p:cNvPicPr>
            <a:picLocks noChangeAspect="1"/>
          </p:cNvPicPr>
          <p:nvPr userDrawn="1"/>
        </p:nvPicPr>
        <p:blipFill rotWithShape="1">
          <a:blip r:embed="rId13"/>
          <a:srcRect l="1675"/>
          <a:stretch/>
        </p:blipFill>
        <p:spPr>
          <a:xfrm>
            <a:off x="0" y="0"/>
            <a:ext cx="1431154" cy="6858000"/>
          </a:xfrm>
          <a:prstGeom prst="rect">
            <a:avLst/>
          </a:prstGeom>
        </p:spPr>
      </p:pic>
    </p:spTree>
    <p:extLst>
      <p:ext uri="{BB962C8B-B14F-4D97-AF65-F5344CB8AC3E}">
        <p14:creationId xmlns:p14="http://schemas.microsoft.com/office/powerpoint/2010/main" val="384067104"/>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93533"/>
            <a:ext cx="7886700" cy="12416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2435191"/>
            <a:ext cx="7886700" cy="37417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6917AB-D46C-F74E-A2E8-957B00BBE410}" type="datetimeFigureOut">
              <a:rPr lang="en-US" smtClean="0"/>
              <a:pPr/>
              <a:t>12/5/2025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973211-8C97-AB45-A004-2023540FF0E5}" type="slidenum">
              <a:rPr lang="en-US" smtClean="0"/>
              <a:pPr/>
              <a:t>‹#›</a:t>
            </a:fld>
            <a:endParaRPr lang="en-US"/>
          </a:p>
        </p:txBody>
      </p:sp>
      <p:pic>
        <p:nvPicPr>
          <p:cNvPr id="8" name="Picture 7">
            <a:extLst>
              <a:ext uri="{FF2B5EF4-FFF2-40B4-BE49-F238E27FC236}">
                <a16:creationId xmlns:a16="http://schemas.microsoft.com/office/drawing/2014/main" id="{3EF37F29-E2E7-A04A-8518-41F0B24B2563}"/>
              </a:ext>
            </a:extLst>
          </p:cNvPr>
          <p:cNvPicPr>
            <a:picLocks noChangeAspect="1"/>
          </p:cNvPicPr>
          <p:nvPr userDrawn="1"/>
        </p:nvPicPr>
        <p:blipFill rotWithShape="1">
          <a:blip r:embed="rId13"/>
          <a:srcRect l="64"/>
          <a:stretch/>
        </p:blipFill>
        <p:spPr>
          <a:xfrm>
            <a:off x="0" y="0"/>
            <a:ext cx="9138138" cy="909053"/>
          </a:xfrm>
          <a:prstGeom prst="rect">
            <a:avLst/>
          </a:prstGeom>
        </p:spPr>
      </p:pic>
    </p:spTree>
    <p:extLst>
      <p:ext uri="{BB962C8B-B14F-4D97-AF65-F5344CB8AC3E}">
        <p14:creationId xmlns:p14="http://schemas.microsoft.com/office/powerpoint/2010/main" val="525705829"/>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3C796D-83AE-5F45-B39B-8569EEB3F910}"/>
              </a:ext>
            </a:extLst>
          </p:cNvPr>
          <p:cNvSpPr>
            <a:spLocks noGrp="1"/>
          </p:cNvSpPr>
          <p:nvPr>
            <p:ph type="title"/>
          </p:nvPr>
        </p:nvSpPr>
        <p:spPr>
          <a:xfrm>
            <a:off x="920456" y="365125"/>
            <a:ext cx="7594894"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770AAC0-CEF7-B64E-8578-F96BDD1ED726}"/>
              </a:ext>
            </a:extLst>
          </p:cNvPr>
          <p:cNvSpPr>
            <a:spLocks noGrp="1"/>
          </p:cNvSpPr>
          <p:nvPr>
            <p:ph type="body" idx="1"/>
          </p:nvPr>
        </p:nvSpPr>
        <p:spPr>
          <a:xfrm>
            <a:off x="920456" y="1825625"/>
            <a:ext cx="7594894"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1FEC0-9F8D-4A4E-A492-BA7F69AFD675}"/>
              </a:ext>
            </a:extLst>
          </p:cNvPr>
          <p:cNvSpPr>
            <a:spLocks noGrp="1"/>
          </p:cNvSpPr>
          <p:nvPr>
            <p:ph type="dt" sz="half" idx="2"/>
          </p:nvPr>
        </p:nvSpPr>
        <p:spPr>
          <a:xfrm>
            <a:off x="920456" y="6356350"/>
            <a:ext cx="176559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3428F-4CD2-BF40-B9B0-8A1D4F30268D}" type="datetimeFigureOut">
              <a:rPr lang="en-US" smtClean="0"/>
              <a:t>12/5/2025</a:t>
            </a:fld>
            <a:endParaRPr lang="en-US"/>
          </a:p>
        </p:txBody>
      </p:sp>
      <p:sp>
        <p:nvSpPr>
          <p:cNvPr id="5" name="Footer Placeholder 4">
            <a:extLst>
              <a:ext uri="{FF2B5EF4-FFF2-40B4-BE49-F238E27FC236}">
                <a16:creationId xmlns:a16="http://schemas.microsoft.com/office/drawing/2014/main" id="{99DDBE88-1490-FC43-8063-4ED8C89EC792}"/>
              </a:ext>
            </a:extLst>
          </p:cNvPr>
          <p:cNvSpPr>
            <a:spLocks noGrp="1"/>
          </p:cNvSpPr>
          <p:nvPr>
            <p:ph type="ftr" sz="quarter" idx="3"/>
          </p:nvPr>
        </p:nvSpPr>
        <p:spPr>
          <a:xfrm>
            <a:off x="3174853"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74C51B-4D8C-9145-964C-C8D245BB9C35}"/>
              </a:ext>
            </a:extLst>
          </p:cNvPr>
          <p:cNvSpPr>
            <a:spLocks noGrp="1"/>
          </p:cNvSpPr>
          <p:nvPr>
            <p:ph type="sldNum" sz="quarter" idx="4"/>
          </p:nvPr>
        </p:nvSpPr>
        <p:spPr>
          <a:xfrm>
            <a:off x="6921584" y="6356350"/>
            <a:ext cx="159376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A22D9E-C327-6345-BDA7-A4BBEC5BA669}" type="slidenum">
              <a:rPr lang="en-US" smtClean="0"/>
              <a:t>‹#›</a:t>
            </a:fld>
            <a:endParaRPr lang="en-US"/>
          </a:p>
        </p:txBody>
      </p:sp>
      <p:pic>
        <p:nvPicPr>
          <p:cNvPr id="8" name="Picture 7">
            <a:extLst>
              <a:ext uri="{FF2B5EF4-FFF2-40B4-BE49-F238E27FC236}">
                <a16:creationId xmlns:a16="http://schemas.microsoft.com/office/drawing/2014/main" id="{2047199E-F23F-7E46-9475-78FA743E5F95}"/>
              </a:ext>
            </a:extLst>
          </p:cNvPr>
          <p:cNvPicPr>
            <a:picLocks noChangeAspect="1"/>
          </p:cNvPicPr>
          <p:nvPr userDrawn="1"/>
        </p:nvPicPr>
        <p:blipFill>
          <a:blip r:embed="rId13"/>
          <a:stretch>
            <a:fillRect/>
          </a:stretch>
        </p:blipFill>
        <p:spPr>
          <a:xfrm>
            <a:off x="0" y="0"/>
            <a:ext cx="714375" cy="6858000"/>
          </a:xfrm>
          <a:prstGeom prst="rect">
            <a:avLst/>
          </a:prstGeom>
        </p:spPr>
      </p:pic>
    </p:spTree>
    <p:extLst>
      <p:ext uri="{BB962C8B-B14F-4D97-AF65-F5344CB8AC3E}">
        <p14:creationId xmlns:p14="http://schemas.microsoft.com/office/powerpoint/2010/main" val="1815009914"/>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93533"/>
            <a:ext cx="7886700" cy="12416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2435191"/>
            <a:ext cx="7886700" cy="37417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6917AB-D46C-F74E-A2E8-957B00BBE410}" type="datetimeFigureOut">
              <a:rPr lang="en-US" smtClean="0"/>
              <a:pPr/>
              <a:t>12/5/2025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973211-8C97-AB45-A004-2023540FF0E5}" type="slidenum">
              <a:rPr lang="en-US" smtClean="0"/>
              <a:pPr/>
              <a:t>‹#›</a:t>
            </a:fld>
            <a:endParaRPr lang="en-US"/>
          </a:p>
        </p:txBody>
      </p:sp>
      <p:pic>
        <p:nvPicPr>
          <p:cNvPr id="8" name="Picture 7">
            <a:extLst>
              <a:ext uri="{FF2B5EF4-FFF2-40B4-BE49-F238E27FC236}">
                <a16:creationId xmlns:a16="http://schemas.microsoft.com/office/drawing/2014/main" id="{74B69AB5-0D95-994E-BB26-32DCC2FF2AB7}"/>
              </a:ext>
            </a:extLst>
          </p:cNvPr>
          <p:cNvPicPr>
            <a:picLocks noChangeAspect="1"/>
          </p:cNvPicPr>
          <p:nvPr userDrawn="1"/>
        </p:nvPicPr>
        <p:blipFill>
          <a:blip r:embed="rId13"/>
          <a:stretch>
            <a:fillRect/>
          </a:stretch>
        </p:blipFill>
        <p:spPr>
          <a:xfrm>
            <a:off x="0" y="645"/>
            <a:ext cx="9144000" cy="572059"/>
          </a:xfrm>
          <a:prstGeom prst="rect">
            <a:avLst/>
          </a:prstGeom>
        </p:spPr>
      </p:pic>
    </p:spTree>
    <p:extLst>
      <p:ext uri="{BB962C8B-B14F-4D97-AF65-F5344CB8AC3E}">
        <p14:creationId xmlns:p14="http://schemas.microsoft.com/office/powerpoint/2010/main" val="1108590000"/>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412947"/>
            <a:ext cx="7886700" cy="12416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654605"/>
            <a:ext cx="7886700" cy="42109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9" name="Picture 8"/>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6286500"/>
            <a:ext cx="9144000" cy="571500"/>
          </a:xfrm>
          <a:prstGeom prst="rect">
            <a:avLst/>
          </a:prstGeom>
        </p:spPr>
      </p:pic>
    </p:spTree>
    <p:extLst>
      <p:ext uri="{BB962C8B-B14F-4D97-AF65-F5344CB8AC3E}">
        <p14:creationId xmlns:p14="http://schemas.microsoft.com/office/powerpoint/2010/main" val="296330160"/>
      </p:ext>
    </p:extLst>
  </p:cSld>
  <p:clrMap bg1="lt1" tx1="dk1" bg2="lt2" tx2="dk2" accent1="accent1" accent2="accent2" accent3="accent3" accent4="accent4" accent5="accent5" accent6="accent6" hlink="hlink" folHlink="folHlink"/>
  <p:sldLayoutIdLst>
    <p:sldLayoutId id="2147483765" r:id="rId1"/>
    <p:sldLayoutId id="2147483766" r:id="rId2"/>
    <p:sldLayoutId id="2147483767" r:id="rId3"/>
    <p:sldLayoutId id="2147483768" r:id="rId4"/>
    <p:sldLayoutId id="2147483769" r:id="rId5"/>
    <p:sldLayoutId id="2147483770" r:id="rId6"/>
    <p:sldLayoutId id="2147483771" r:id="rId7"/>
    <p:sldLayoutId id="2147483772" r:id="rId8"/>
    <p:sldLayoutId id="2147483773" r:id="rId9"/>
    <p:sldLayoutId id="2147483774" r:id="rId10"/>
    <p:sldLayoutId id="2147483775" r:id="rId11"/>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871149"/>
            <a:ext cx="7886700" cy="12416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2112807"/>
            <a:ext cx="7886700" cy="37417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6917AB-D46C-F74E-A2E8-957B00BBE410}" type="datetimeFigureOut">
              <a:rPr lang="en-US" smtClean="0"/>
              <a:pPr/>
              <a:t>12/5/2025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973211-8C97-AB45-A004-2023540FF0E5}" type="slidenum">
              <a:rPr lang="en-US" smtClean="0"/>
              <a:pPr/>
              <a:t>‹#›</a:t>
            </a:fld>
            <a:endParaRPr lang="en-US"/>
          </a:p>
        </p:txBody>
      </p:sp>
      <p:pic>
        <p:nvPicPr>
          <p:cNvPr id="8" name="Picture 7">
            <a:extLst>
              <a:ext uri="{FF2B5EF4-FFF2-40B4-BE49-F238E27FC236}">
                <a16:creationId xmlns:a16="http://schemas.microsoft.com/office/drawing/2014/main" id="{2B5C13D7-15E9-F448-A9D9-4167B91D926D}"/>
              </a:ext>
            </a:extLst>
          </p:cNvPr>
          <p:cNvPicPr>
            <a:picLocks noChangeAspect="1"/>
          </p:cNvPicPr>
          <p:nvPr userDrawn="1"/>
        </p:nvPicPr>
        <p:blipFill rotWithShape="1">
          <a:blip r:embed="rId13"/>
          <a:srcRect t="1" b="1301"/>
          <a:stretch/>
        </p:blipFill>
        <p:spPr>
          <a:xfrm>
            <a:off x="0" y="0"/>
            <a:ext cx="2286000" cy="814754"/>
          </a:xfrm>
          <a:prstGeom prst="rect">
            <a:avLst/>
          </a:prstGeom>
        </p:spPr>
      </p:pic>
    </p:spTree>
    <p:extLst>
      <p:ext uri="{BB962C8B-B14F-4D97-AF65-F5344CB8AC3E}">
        <p14:creationId xmlns:p14="http://schemas.microsoft.com/office/powerpoint/2010/main" val="1863011640"/>
      </p:ext>
    </p:extLst>
  </p:cSld>
  <p:clrMap bg1="lt1" tx1="dk1" bg2="lt2" tx2="dk2" accent1="accent1" accent2="accent2" accent3="accent3" accent4="accent4" accent5="accent5" accent6="accent6" hlink="hlink" folHlink="folHlink"/>
  <p:sldLayoutIdLst>
    <p:sldLayoutId id="2147483741" r:id="rId1"/>
    <p:sldLayoutId id="2147483742" r:id="rId2"/>
    <p:sldLayoutId id="2147483743" r:id="rId3"/>
    <p:sldLayoutId id="2147483744" r:id="rId4"/>
    <p:sldLayoutId id="2147483745" r:id="rId5"/>
    <p:sldLayoutId id="2147483746" r:id="rId6"/>
    <p:sldLayoutId id="2147483747" r:id="rId7"/>
    <p:sldLayoutId id="2147483748" r:id="rId8"/>
    <p:sldLayoutId id="2147483749" r:id="rId9"/>
    <p:sldLayoutId id="2147483750" r:id="rId10"/>
    <p:sldLayoutId id="2147483751" r:id="rId11"/>
  </p:sldLayoutIdLst>
  <p:txStyles>
    <p:titleStyle>
      <a:lvl1pPr algn="l" defTabSz="914400" rtl="0" eaLnBrk="1" latinLnBrk="0" hangingPunct="1">
        <a:lnSpc>
          <a:spcPct val="9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93533"/>
            <a:ext cx="7886700" cy="124165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2435191"/>
            <a:ext cx="7886700" cy="374177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A6917AB-D46C-F74E-A2E8-957B00BBE410}" type="datetimeFigureOut">
              <a:rPr lang="en-US" smtClean="0"/>
              <a:pPr/>
              <a:t>12/5/2025</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5E973211-8C97-AB45-A004-2023540FF0E5}" type="slidenum">
              <a:rPr lang="en-US" smtClean="0"/>
              <a:pPr/>
              <a:t>‹#›</a:t>
            </a:fld>
            <a:endParaRPr lang="en-US"/>
          </a:p>
        </p:txBody>
      </p:sp>
      <p:pic>
        <p:nvPicPr>
          <p:cNvPr id="8" name="Picture 7">
            <a:extLst>
              <a:ext uri="{FF2B5EF4-FFF2-40B4-BE49-F238E27FC236}">
                <a16:creationId xmlns:a16="http://schemas.microsoft.com/office/drawing/2014/main" id="{458A8E2B-D028-6844-AFA5-CCF761864A84}"/>
              </a:ext>
            </a:extLst>
          </p:cNvPr>
          <p:cNvPicPr>
            <a:picLocks noChangeAspect="1"/>
          </p:cNvPicPr>
          <p:nvPr userDrawn="1"/>
        </p:nvPicPr>
        <p:blipFill>
          <a:blip r:embed="rId13"/>
          <a:stretch>
            <a:fillRect/>
          </a:stretch>
        </p:blipFill>
        <p:spPr>
          <a:xfrm>
            <a:off x="0" y="645"/>
            <a:ext cx="9144000" cy="572059"/>
          </a:xfrm>
          <a:prstGeom prst="rect">
            <a:avLst/>
          </a:prstGeom>
        </p:spPr>
      </p:pic>
    </p:spTree>
    <p:extLst>
      <p:ext uri="{BB962C8B-B14F-4D97-AF65-F5344CB8AC3E}">
        <p14:creationId xmlns:p14="http://schemas.microsoft.com/office/powerpoint/2010/main" val="1444951628"/>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Lst>
  <p:txStyles>
    <p:titleStyle>
      <a:lvl1pPr algn="l" defTabSz="914400" rtl="0" eaLnBrk="1" latinLnBrk="0" hangingPunct="1">
        <a:lnSpc>
          <a:spcPct val="90000"/>
        </a:lnSpc>
        <a:spcBef>
          <a:spcPct val="0"/>
        </a:spcBef>
        <a:buNone/>
        <a:defRPr sz="44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48.xml"/><Relationship Id="rId1" Type="http://schemas.openxmlformats.org/officeDocument/2006/relationships/tags" Target="../tags/tag11.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0.xml"/><Relationship Id="rId1" Type="http://schemas.openxmlformats.org/officeDocument/2006/relationships/tags" Target="../tags/tag1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8.xml"/><Relationship Id="rId7" Type="http://schemas.openxmlformats.org/officeDocument/2006/relationships/diagramColors" Target="../diagrams/colors1.xml"/><Relationship Id="rId2" Type="http://schemas.openxmlformats.org/officeDocument/2006/relationships/slideLayout" Target="../slideLayouts/slideLayout48.xml"/><Relationship Id="rId1" Type="http://schemas.openxmlformats.org/officeDocument/2006/relationships/tags" Target="../tags/tag13.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8.xml"/><Relationship Id="rId1" Type="http://schemas.openxmlformats.org/officeDocument/2006/relationships/tags" Target="../tags/tag14.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48.xml"/><Relationship Id="rId1" Type="http://schemas.openxmlformats.org/officeDocument/2006/relationships/tags" Target="../tags/tag15.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48.xml"/><Relationship Id="rId1" Type="http://schemas.openxmlformats.org/officeDocument/2006/relationships/tags" Target="../tags/tag16.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48.xml"/><Relationship Id="rId1" Type="http://schemas.openxmlformats.org/officeDocument/2006/relationships/tags" Target="../tags/tag17.xml"/><Relationship Id="rId4" Type="http://schemas.openxmlformats.org/officeDocument/2006/relationships/image" Target="../media/image21.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48.xml"/><Relationship Id="rId1" Type="http://schemas.openxmlformats.org/officeDocument/2006/relationships/tags" Target="../tags/tag18.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48.xml"/><Relationship Id="rId1" Type="http://schemas.openxmlformats.org/officeDocument/2006/relationships/tags" Target="../tags/tag19.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5.xml"/><Relationship Id="rId7" Type="http://schemas.openxmlformats.org/officeDocument/2006/relationships/image" Target="../media/image25.jpeg"/><Relationship Id="rId2" Type="http://schemas.openxmlformats.org/officeDocument/2006/relationships/slideLayout" Target="../slideLayouts/slideLayout48.xml"/><Relationship Id="rId1" Type="http://schemas.openxmlformats.org/officeDocument/2006/relationships/tags" Target="../tags/tag20.xml"/><Relationship Id="rId6" Type="http://schemas.openxmlformats.org/officeDocument/2006/relationships/image" Target="../media/image24.jpeg"/><Relationship Id="rId5" Type="http://schemas.openxmlformats.org/officeDocument/2006/relationships/image" Target="../media/image23.png"/><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48.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8.xml"/><Relationship Id="rId1" Type="http://schemas.openxmlformats.org/officeDocument/2006/relationships/tags" Target="../tags/tag21.xml"/><Relationship Id="rId5" Type="http://schemas.openxmlformats.org/officeDocument/2006/relationships/image" Target="../media/image27.png"/><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48.xml"/><Relationship Id="rId1" Type="http://schemas.openxmlformats.org/officeDocument/2006/relationships/tags" Target="../tags/tag22.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48.xml"/><Relationship Id="rId1" Type="http://schemas.openxmlformats.org/officeDocument/2006/relationships/tags" Target="../tags/tag23.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48.xml"/><Relationship Id="rId1" Type="http://schemas.openxmlformats.org/officeDocument/2006/relationships/tags" Target="../tags/tag24.xml"/><Relationship Id="rId4" Type="http://schemas.openxmlformats.org/officeDocument/2006/relationships/image" Target="../media/image30.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48.xml"/><Relationship Id="rId1" Type="http://schemas.openxmlformats.org/officeDocument/2006/relationships/tags" Target="../tags/tag25.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48.xml"/><Relationship Id="rId1" Type="http://schemas.openxmlformats.org/officeDocument/2006/relationships/tags" Target="../tags/tag26.xml"/><Relationship Id="rId5" Type="http://schemas.microsoft.com/office/2007/relationships/hdphoto" Target="../media/hdphoto1.wdp"/><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8.xml"/><Relationship Id="rId1" Type="http://schemas.openxmlformats.org/officeDocument/2006/relationships/tags" Target="../tags/tag27.xml"/><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48.xml"/><Relationship Id="rId1" Type="http://schemas.openxmlformats.org/officeDocument/2006/relationships/tags" Target="../tags/tag28.xml"/><Relationship Id="rId4" Type="http://schemas.openxmlformats.org/officeDocument/2006/relationships/image" Target="../media/image34.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50.xml"/><Relationship Id="rId1" Type="http://schemas.openxmlformats.org/officeDocument/2006/relationships/tags" Target="../tags/tag29.xml"/><Relationship Id="rId4" Type="http://schemas.openxmlformats.org/officeDocument/2006/relationships/image" Target="../media/image35.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8.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8.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8.xml"/><Relationship Id="rId1" Type="http://schemas.openxmlformats.org/officeDocument/2006/relationships/tags" Target="../tags/tag31.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8.xml"/><Relationship Id="rId1" Type="http://schemas.openxmlformats.org/officeDocument/2006/relationships/tags" Target="../tags/tag32.xml"/><Relationship Id="rId5" Type="http://schemas.openxmlformats.org/officeDocument/2006/relationships/image" Target="../media/image38.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48.xml"/><Relationship Id="rId1" Type="http://schemas.openxmlformats.org/officeDocument/2006/relationships/tags" Target="../tags/tag33.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8.xml"/><Relationship Id="rId1" Type="http://schemas.openxmlformats.org/officeDocument/2006/relationships/tags" Target="../tags/tag34.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48.xml"/><Relationship Id="rId1" Type="http://schemas.openxmlformats.org/officeDocument/2006/relationships/tags" Target="../tags/tag35.xml"/><Relationship Id="rId4" Type="http://schemas.openxmlformats.org/officeDocument/2006/relationships/image" Target="../media/image40.jpe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48.xml"/><Relationship Id="rId1" Type="http://schemas.openxmlformats.org/officeDocument/2006/relationships/tags" Target="../tags/tag36.xml"/><Relationship Id="rId4" Type="http://schemas.openxmlformats.org/officeDocument/2006/relationships/image" Target="../media/image41.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48.xml"/><Relationship Id="rId1" Type="http://schemas.openxmlformats.org/officeDocument/2006/relationships/tags" Target="../tags/tag37.xml"/><Relationship Id="rId4" Type="http://schemas.openxmlformats.org/officeDocument/2006/relationships/image" Target="../media/image42.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48.xml"/><Relationship Id="rId1" Type="http://schemas.openxmlformats.org/officeDocument/2006/relationships/tags" Target="../tags/tag38.xml"/><Relationship Id="rId5" Type="http://schemas.openxmlformats.org/officeDocument/2006/relationships/image" Target="../media/image44.png"/><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50.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0.xml"/><Relationship Id="rId1" Type="http://schemas.openxmlformats.org/officeDocument/2006/relationships/tags" Target="../tags/tag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48.xml"/><Relationship Id="rId1" Type="http://schemas.openxmlformats.org/officeDocument/2006/relationships/tags" Target="../tags/tag7.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8.xml"/><Relationship Id="rId1" Type="http://schemas.openxmlformats.org/officeDocument/2006/relationships/tags" Target="../tags/tag8.xml"/><Relationship Id="rId5" Type="http://schemas.openxmlformats.org/officeDocument/2006/relationships/image" Target="../media/image14.jpe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50.xml"/><Relationship Id="rId1" Type="http://schemas.openxmlformats.org/officeDocument/2006/relationships/tags" Target="../tags/tag9.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8.xml"/><Relationship Id="rId1" Type="http://schemas.openxmlformats.org/officeDocument/2006/relationships/tags" Target="../tags/tag10.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0"/>
              <a:t>Creative Problem Solving in the Workplace</a:t>
            </a:r>
            <a:endParaRPr lang="en-US"/>
          </a:p>
        </p:txBody>
      </p:sp>
      <p:sp>
        <p:nvSpPr>
          <p:cNvPr id="3" name="Subtitle 2"/>
          <p:cNvSpPr>
            <a:spLocks noGrp="1"/>
          </p:cNvSpPr>
          <p:nvPr>
            <p:ph type="subTitle" idx="1"/>
          </p:nvPr>
        </p:nvSpPr>
        <p:spPr/>
        <p:txBody>
          <a:bodyPr lIns="91440" tIns="45720" rIns="91440" bIns="45720" anchor="t"/>
          <a:lstStyle/>
          <a:p>
            <a:r>
              <a:rPr lang="en-US"/>
              <a:t>Crystal Barrett</a:t>
            </a:r>
          </a:p>
          <a:p>
            <a:r>
              <a:rPr lang="en-US"/>
              <a:t> 2025</a:t>
            </a:r>
          </a:p>
        </p:txBody>
      </p:sp>
    </p:spTree>
    <p:custDataLst>
      <p:tags r:id="rId1"/>
    </p:custDataLst>
    <p:extLst>
      <p:ext uri="{BB962C8B-B14F-4D97-AF65-F5344CB8AC3E}">
        <p14:creationId xmlns:p14="http://schemas.microsoft.com/office/powerpoint/2010/main" val="510551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Let’s Try Another One</a:t>
            </a:r>
          </a:p>
        </p:txBody>
      </p:sp>
      <p:sp>
        <p:nvSpPr>
          <p:cNvPr id="3" name="Content Placeholder 2"/>
          <p:cNvSpPr>
            <a:spLocks noGrp="1"/>
          </p:cNvSpPr>
          <p:nvPr>
            <p:ph idx="1"/>
          </p:nvPr>
        </p:nvSpPr>
        <p:spPr>
          <a:xfrm>
            <a:off x="628650" y="2192299"/>
            <a:ext cx="7886700" cy="4265655"/>
          </a:xfrm>
        </p:spPr>
        <p:txBody>
          <a:bodyPr>
            <a:normAutofit/>
          </a:bodyPr>
          <a:lstStyle/>
          <a:p>
            <a:pPr fontAlgn="base"/>
            <a:r>
              <a:rPr lang="en-US"/>
              <a:t>What’s the problem?</a:t>
            </a:r>
          </a:p>
          <a:p>
            <a:pPr fontAlgn="base"/>
            <a:r>
              <a:rPr lang="en-US"/>
              <a:t>What’s the solution?</a:t>
            </a:r>
          </a:p>
          <a:p>
            <a:pPr marL="0" indent="0" fontAlgn="base">
              <a:buNone/>
            </a:pPr>
            <a:endParaRPr lang="en-US"/>
          </a:p>
        </p:txBody>
      </p:sp>
      <p:sp>
        <p:nvSpPr>
          <p:cNvPr id="4" name="AutoShape 2" descr="Trick Donkeys - Mini | Paper Puzzles | Puzzle Master In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0" name="Picture 2" descr="Brain teaser: Only a genius can crack 1-9 brainteaser that is ...">
            <a:extLst>
              <a:ext uri="{FF2B5EF4-FFF2-40B4-BE49-F238E27FC236}">
                <a16:creationId xmlns:a16="http://schemas.microsoft.com/office/drawing/2014/main" id="{13D2E392-E16B-8509-EF67-7C914603AB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0870" y="3194190"/>
            <a:ext cx="5473147" cy="3078645"/>
          </a:xfrm>
          <a:prstGeom prst="rect">
            <a:avLst/>
          </a:prstGeom>
          <a:noFill/>
          <a:extLst>
            <a:ext uri="{909E8E84-426E-40DD-AFC4-6F175D3DCCD1}">
              <a14:hiddenFill xmlns:a14="http://schemas.microsoft.com/office/drawing/2010/main">
                <a:solidFill>
                  <a:srgbClr val="FFFFFF"/>
                </a:solidFill>
              </a14:hiddenFill>
            </a:ext>
          </a:extLst>
        </p:spPr>
      </p:pic>
      <p:sp>
        <p:nvSpPr>
          <p:cNvPr id="12" name="Oval 11">
            <a:extLst>
              <a:ext uri="{FF2B5EF4-FFF2-40B4-BE49-F238E27FC236}">
                <a16:creationId xmlns:a16="http://schemas.microsoft.com/office/drawing/2014/main" id="{01EC0672-A000-44CA-B782-70799F576957}"/>
              </a:ext>
            </a:extLst>
          </p:cNvPr>
          <p:cNvSpPr/>
          <p:nvPr/>
        </p:nvSpPr>
        <p:spPr>
          <a:xfrm>
            <a:off x="1624666" y="4162698"/>
            <a:ext cx="2011680" cy="914400"/>
          </a:xfrm>
          <a:prstGeom prst="ellipse">
            <a:avLst/>
          </a:prstGeom>
          <a:solidFill>
            <a:srgbClr val="E71224">
              <a:alpha val="5000"/>
            </a:srgbClr>
          </a:solidFill>
          <a:ln w="126000">
            <a:solidFill>
              <a:srgbClr val="E71224"/>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nchorCtr="1"/>
          <a:lstStyle/>
          <a:p>
            <a:endParaRPr lang="en-US">
              <a:solidFill>
                <a:srgbClr val="E71224"/>
              </a:solidFill>
            </a:endParaRPr>
          </a:p>
        </p:txBody>
      </p:sp>
    </p:spTree>
    <p:custDataLst>
      <p:tags r:id="rId1"/>
    </p:custDataLst>
    <p:extLst>
      <p:ext uri="{BB962C8B-B14F-4D97-AF65-F5344CB8AC3E}">
        <p14:creationId xmlns:p14="http://schemas.microsoft.com/office/powerpoint/2010/main" val="3567461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250" fill="hold"/>
                                        <p:tgtEl>
                                          <p:spTgt spid="2050"/>
                                        </p:tgtEl>
                                        <p:attrNameLst>
                                          <p:attrName>ppt_x</p:attrName>
                                        </p:attrNameLst>
                                      </p:cBhvr>
                                      <p:tavLst>
                                        <p:tav tm="0">
                                          <p:val>
                                            <p:strVal val="#ppt_x"/>
                                          </p:val>
                                        </p:tav>
                                        <p:tav tm="100000">
                                          <p:val>
                                            <p:strVal val="#ppt_x"/>
                                          </p:val>
                                        </p:tav>
                                      </p:tavLst>
                                    </p:anim>
                                    <p:anim calcmode="lin" valueType="num">
                                      <p:cBhvr additive="base">
                                        <p:cTn id="8" dur="25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animEffect transition="in" filter="wheel(1)">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38236"/>
            <a:ext cx="7886700" cy="981776"/>
          </a:xfrm>
        </p:spPr>
        <p:txBody>
          <a:bodyPr anchor="ctr">
            <a:normAutofit/>
          </a:bodyPr>
          <a:lstStyle/>
          <a:p>
            <a:r>
              <a:rPr lang="en-US" sz="3700"/>
              <a:t>Key Traits of Creative Problem Solvers</a:t>
            </a:r>
          </a:p>
        </p:txBody>
      </p:sp>
      <p:pic>
        <p:nvPicPr>
          <p:cNvPr id="4" name="Picture 3" descr="A group of people sitting around a table&#10;&#10;AI-generated content may be incorrect.">
            <a:extLst>
              <a:ext uri="{FF2B5EF4-FFF2-40B4-BE49-F238E27FC236}">
                <a16:creationId xmlns:a16="http://schemas.microsoft.com/office/drawing/2014/main" id="{FE39D34F-DB84-AD35-B9FD-3D910C3A4F0E}"/>
              </a:ext>
            </a:extLst>
          </p:cNvPr>
          <p:cNvPicPr>
            <a:picLocks noChangeAspect="1"/>
          </p:cNvPicPr>
          <p:nvPr/>
        </p:nvPicPr>
        <p:blipFill>
          <a:blip r:embed="rId4"/>
          <a:srcRect r="37895" b="-3"/>
          <a:stretch/>
        </p:blipFill>
        <p:spPr>
          <a:xfrm>
            <a:off x="628650" y="2098307"/>
            <a:ext cx="3867150" cy="4078656"/>
          </a:xfrm>
          <a:prstGeom prst="rect">
            <a:avLst/>
          </a:prstGeom>
          <a:noFill/>
          <a:ln>
            <a:noFill/>
          </a:ln>
          <a:effectLst>
            <a:outerShdw blurRad="292100" dist="139700" dir="2700000" algn="tl" rotWithShape="0">
              <a:srgbClr val="333333">
                <a:alpha val="65000"/>
              </a:srgbClr>
            </a:outerShdw>
          </a:effectLst>
        </p:spPr>
      </p:pic>
      <p:sp>
        <p:nvSpPr>
          <p:cNvPr id="3" name="Content Placeholder 2"/>
          <p:cNvSpPr>
            <a:spLocks noGrp="1"/>
          </p:cNvSpPr>
          <p:nvPr>
            <p:ph sz="half" idx="2"/>
          </p:nvPr>
        </p:nvSpPr>
        <p:spPr>
          <a:xfrm>
            <a:off x="4850296" y="2098307"/>
            <a:ext cx="3665054" cy="4078656"/>
          </a:xfrm>
        </p:spPr>
        <p:txBody>
          <a:bodyPr>
            <a:normAutofit/>
          </a:bodyPr>
          <a:lstStyle/>
          <a:p>
            <a:pPr fontAlgn="base"/>
            <a:r>
              <a:rPr lang="en-US"/>
              <a:t>Open-Mindedness</a:t>
            </a:r>
          </a:p>
          <a:p>
            <a:pPr fontAlgn="base"/>
            <a:r>
              <a:rPr lang="en-US"/>
              <a:t>Curiosity</a:t>
            </a:r>
          </a:p>
          <a:p>
            <a:pPr fontAlgn="base"/>
            <a:r>
              <a:rPr lang="en-US"/>
              <a:t>Flexibility</a:t>
            </a:r>
          </a:p>
          <a:p>
            <a:pPr fontAlgn="base"/>
            <a:r>
              <a:rPr lang="en-US"/>
              <a:t>Persistence</a:t>
            </a:r>
          </a:p>
          <a:p>
            <a:pPr fontAlgn="base"/>
            <a:r>
              <a:rPr lang="en-US"/>
              <a:t>Collaboration</a:t>
            </a:r>
          </a:p>
          <a:p>
            <a:pPr fontAlgn="base"/>
            <a:r>
              <a:rPr lang="en-US"/>
              <a:t>Others?</a:t>
            </a:r>
          </a:p>
        </p:txBody>
      </p:sp>
    </p:spTree>
    <p:custDataLst>
      <p:tags r:id="rId1"/>
    </p:custDataLst>
    <p:extLst>
      <p:ext uri="{BB962C8B-B14F-4D97-AF65-F5344CB8AC3E}">
        <p14:creationId xmlns:p14="http://schemas.microsoft.com/office/powerpoint/2010/main" val="275230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fontScale="90000"/>
          </a:bodyPr>
          <a:lstStyle/>
          <a:p>
            <a:r>
              <a:rPr lang="en-US"/>
              <a:t>The Creative Problem Solving Process</a:t>
            </a:r>
            <a:endParaRPr lang="en-US" sz="4000"/>
          </a:p>
        </p:txBody>
      </p:sp>
      <p:graphicFrame>
        <p:nvGraphicFramePr>
          <p:cNvPr id="4" name="Diagram 3">
            <a:extLst>
              <a:ext uri="{FF2B5EF4-FFF2-40B4-BE49-F238E27FC236}">
                <a16:creationId xmlns:a16="http://schemas.microsoft.com/office/drawing/2014/main" id="{143D38FA-4FA6-BA16-8116-6FCF1C6A4E9D}"/>
              </a:ext>
            </a:extLst>
          </p:cNvPr>
          <p:cNvGraphicFramePr/>
          <p:nvPr>
            <p:extLst>
              <p:ext uri="{D42A27DB-BD31-4B8C-83A1-F6EECF244321}">
                <p14:modId xmlns:p14="http://schemas.microsoft.com/office/powerpoint/2010/main" val="1169813793"/>
              </p:ext>
            </p:extLst>
          </p:nvPr>
        </p:nvGraphicFramePr>
        <p:xfrm>
          <a:off x="728868" y="1976428"/>
          <a:ext cx="7301950" cy="443504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032742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1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1: Identify the Problem</a:t>
            </a:r>
          </a:p>
        </p:txBody>
      </p:sp>
      <p:sp>
        <p:nvSpPr>
          <p:cNvPr id="3" name="Content Placeholder 2"/>
          <p:cNvSpPr>
            <a:spLocks noGrp="1"/>
          </p:cNvSpPr>
          <p:nvPr>
            <p:ph idx="1"/>
          </p:nvPr>
        </p:nvSpPr>
        <p:spPr>
          <a:xfrm>
            <a:off x="628650" y="2063707"/>
            <a:ext cx="7886700" cy="4265655"/>
          </a:xfrm>
        </p:spPr>
        <p:txBody>
          <a:bodyPr>
            <a:normAutofit/>
          </a:bodyPr>
          <a:lstStyle/>
          <a:p>
            <a:pPr fontAlgn="base"/>
            <a:r>
              <a:rPr lang="en-US"/>
              <a:t>Clarify the Issue</a:t>
            </a:r>
          </a:p>
          <a:p>
            <a:pPr lvl="1" fontAlgn="base"/>
            <a:r>
              <a:rPr lang="en-US"/>
              <a:t>Understand the exact nature of the problem </a:t>
            </a:r>
          </a:p>
          <a:p>
            <a:pPr marL="514350" indent="-514350" fontAlgn="base">
              <a:buFont typeface="+mj-lt"/>
              <a:buAutoNum type="arabicParenR"/>
            </a:pPr>
            <a:endParaRPr lang="en-US"/>
          </a:p>
          <a:p>
            <a:pPr fontAlgn="base"/>
            <a:r>
              <a:rPr lang="en-US"/>
              <a:t>Ask Questions: </a:t>
            </a:r>
          </a:p>
          <a:p>
            <a:pPr lvl="1" fontAlgn="base"/>
            <a:r>
              <a:rPr lang="en-US"/>
              <a:t>What’s working? </a:t>
            </a:r>
          </a:p>
          <a:p>
            <a:pPr lvl="1" fontAlgn="base"/>
            <a:r>
              <a:rPr lang="en-US"/>
              <a:t>What’s not? </a:t>
            </a:r>
          </a:p>
          <a:p>
            <a:pPr lvl="1" fontAlgn="base"/>
            <a:r>
              <a:rPr lang="en-US"/>
              <a:t>What’s causing the problem? </a:t>
            </a:r>
          </a:p>
        </p:txBody>
      </p:sp>
      <p:grpSp>
        <p:nvGrpSpPr>
          <p:cNvPr id="9" name="Group 8">
            <a:extLst>
              <a:ext uri="{FF2B5EF4-FFF2-40B4-BE49-F238E27FC236}">
                <a16:creationId xmlns:a16="http://schemas.microsoft.com/office/drawing/2014/main" id="{63216F44-74DD-181B-DBBB-5A4FC6CD23CB}"/>
              </a:ext>
            </a:extLst>
          </p:cNvPr>
          <p:cNvGrpSpPr/>
          <p:nvPr/>
        </p:nvGrpSpPr>
        <p:grpSpPr>
          <a:xfrm>
            <a:off x="4889490" y="3453324"/>
            <a:ext cx="3956897" cy="2416256"/>
            <a:chOff x="4889490" y="3453324"/>
            <a:chExt cx="3956897" cy="2416256"/>
          </a:xfrm>
        </p:grpSpPr>
        <p:pic>
          <p:nvPicPr>
            <p:cNvPr id="6" name="Picture 5" descr="Shape&#10;&#10;AI-generated content may be incorrect.">
              <a:extLst>
                <a:ext uri="{FF2B5EF4-FFF2-40B4-BE49-F238E27FC236}">
                  <a16:creationId xmlns:a16="http://schemas.microsoft.com/office/drawing/2014/main" id="{BF4A4FEA-3718-8EAF-2CA7-E7579A19F263}"/>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8" name="Picture 7" descr="Shape&#10;&#10;AI-generated content may be incorrect.">
              <a:extLst>
                <a:ext uri="{FF2B5EF4-FFF2-40B4-BE49-F238E27FC236}">
                  <a16:creationId xmlns:a16="http://schemas.microsoft.com/office/drawing/2014/main" id="{BA5D8400-9A7E-362A-38BC-B7372C55B83B}"/>
                </a:ext>
              </a:extLst>
            </p:cNvPr>
            <p:cNvPicPr>
              <a:picLocks noChangeAspect="1"/>
            </p:cNvPicPr>
            <p:nvPr/>
          </p:nvPicPr>
          <p:blipFill>
            <a:blip r:embed="rId4"/>
            <a:srcRect l="39422" r="39227" b="68922"/>
            <a:stretch/>
          </p:blipFill>
          <p:spPr>
            <a:xfrm>
              <a:off x="6445524" y="3453324"/>
              <a:ext cx="844827" cy="750927"/>
            </a:xfrm>
            <a:prstGeom prst="hexagon">
              <a:avLst/>
            </a:prstGeom>
          </p:spPr>
        </p:pic>
      </p:grpSp>
    </p:spTree>
    <p:custDataLst>
      <p:tags r:id="rId1"/>
    </p:custDataLst>
    <p:extLst>
      <p:ext uri="{BB962C8B-B14F-4D97-AF65-F5344CB8AC3E}">
        <p14:creationId xmlns:p14="http://schemas.microsoft.com/office/powerpoint/2010/main" val="4094778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2: Gather Information</a:t>
            </a:r>
          </a:p>
        </p:txBody>
      </p:sp>
      <p:sp>
        <p:nvSpPr>
          <p:cNvPr id="3" name="Content Placeholder 2"/>
          <p:cNvSpPr>
            <a:spLocks noGrp="1"/>
          </p:cNvSpPr>
          <p:nvPr>
            <p:ph idx="1"/>
          </p:nvPr>
        </p:nvSpPr>
        <p:spPr>
          <a:xfrm>
            <a:off x="628650" y="2063707"/>
            <a:ext cx="5136046" cy="4265655"/>
          </a:xfrm>
        </p:spPr>
        <p:txBody>
          <a:bodyPr>
            <a:normAutofit/>
          </a:bodyPr>
          <a:lstStyle/>
          <a:p>
            <a:pPr fontAlgn="base"/>
            <a:r>
              <a:rPr lang="en-US"/>
              <a:t>Collect Data: </a:t>
            </a:r>
          </a:p>
          <a:p>
            <a:pPr lvl="1" fontAlgn="base"/>
            <a:r>
              <a:rPr lang="en-US"/>
              <a:t>Gather relevant facts, opinions, and perspectives</a:t>
            </a:r>
          </a:p>
          <a:p>
            <a:pPr lvl="1" fontAlgn="base"/>
            <a:r>
              <a:rPr lang="en-US"/>
              <a:t> Benchmark</a:t>
            </a:r>
          </a:p>
          <a:p>
            <a:pPr lvl="1" fontAlgn="base"/>
            <a:r>
              <a:rPr lang="en-US"/>
              <a:t>Landscape analysis</a:t>
            </a:r>
          </a:p>
          <a:p>
            <a:pPr fontAlgn="base"/>
            <a:endParaRPr lang="en-US"/>
          </a:p>
          <a:p>
            <a:pPr fontAlgn="base"/>
            <a:r>
              <a:rPr lang="en-US"/>
              <a:t>Analyze the Situation: </a:t>
            </a:r>
          </a:p>
          <a:p>
            <a:pPr lvl="1" fontAlgn="base"/>
            <a:r>
              <a:rPr lang="en-US"/>
              <a:t>Look at the root causes, not just the symptoms</a:t>
            </a:r>
          </a:p>
          <a:p>
            <a:pPr lvl="1" fontAlgn="base"/>
            <a:r>
              <a:rPr lang="en-US"/>
              <a:t>5 Why’s </a:t>
            </a:r>
          </a:p>
        </p:txBody>
      </p:sp>
      <p:grpSp>
        <p:nvGrpSpPr>
          <p:cNvPr id="9" name="Group 8">
            <a:extLst>
              <a:ext uri="{FF2B5EF4-FFF2-40B4-BE49-F238E27FC236}">
                <a16:creationId xmlns:a16="http://schemas.microsoft.com/office/drawing/2014/main" id="{DD1D41C4-EAA1-296C-5A02-515D7B905557}"/>
              </a:ext>
            </a:extLst>
          </p:cNvPr>
          <p:cNvGrpSpPr/>
          <p:nvPr/>
        </p:nvGrpSpPr>
        <p:grpSpPr>
          <a:xfrm>
            <a:off x="4889490" y="3453324"/>
            <a:ext cx="3956897" cy="2416256"/>
            <a:chOff x="4889490" y="3453324"/>
            <a:chExt cx="3956897" cy="2416256"/>
          </a:xfrm>
        </p:grpSpPr>
        <p:pic>
          <p:nvPicPr>
            <p:cNvPr id="5" name="Picture 4" descr="Shape&#10;&#10;AI-generated content may be incorrect.">
              <a:extLst>
                <a:ext uri="{FF2B5EF4-FFF2-40B4-BE49-F238E27FC236}">
                  <a16:creationId xmlns:a16="http://schemas.microsoft.com/office/drawing/2014/main" id="{0A8F1E4E-1665-DC70-F339-E56703C33BF9}"/>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8" name="Picture 7" descr="Shape&#10;&#10;AI-generated content may be incorrect.">
              <a:extLst>
                <a:ext uri="{FF2B5EF4-FFF2-40B4-BE49-F238E27FC236}">
                  <a16:creationId xmlns:a16="http://schemas.microsoft.com/office/drawing/2014/main" id="{D02C0F12-E4E9-09FE-53B5-5AD7A7C34906}"/>
                </a:ext>
              </a:extLst>
            </p:cNvPr>
            <p:cNvPicPr>
              <a:picLocks noChangeAspect="1"/>
            </p:cNvPicPr>
            <p:nvPr/>
          </p:nvPicPr>
          <p:blipFill>
            <a:blip r:embed="rId4"/>
            <a:srcRect l="58024" t="15448" r="19858" b="51006"/>
            <a:stretch/>
          </p:blipFill>
          <p:spPr>
            <a:xfrm>
              <a:off x="7185429" y="3822935"/>
              <a:ext cx="875206" cy="810563"/>
            </a:xfrm>
            <a:prstGeom prst="hexagon">
              <a:avLst/>
            </a:prstGeom>
          </p:spPr>
        </p:pic>
      </p:grpSp>
    </p:spTree>
    <p:custDataLst>
      <p:tags r:id="rId1"/>
    </p:custDataLst>
    <p:extLst>
      <p:ext uri="{BB962C8B-B14F-4D97-AF65-F5344CB8AC3E}">
        <p14:creationId xmlns:p14="http://schemas.microsoft.com/office/powerpoint/2010/main" val="918592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3: Generate Potential Solutions</a:t>
            </a:r>
          </a:p>
        </p:txBody>
      </p:sp>
      <p:sp>
        <p:nvSpPr>
          <p:cNvPr id="3" name="Content Placeholder 2"/>
          <p:cNvSpPr>
            <a:spLocks noGrp="1"/>
          </p:cNvSpPr>
          <p:nvPr>
            <p:ph idx="1"/>
          </p:nvPr>
        </p:nvSpPr>
        <p:spPr>
          <a:xfrm>
            <a:off x="628650" y="2063707"/>
            <a:ext cx="5285133" cy="4265655"/>
          </a:xfrm>
        </p:spPr>
        <p:txBody>
          <a:bodyPr>
            <a:normAutofit fontScale="92500" lnSpcReduction="20000"/>
          </a:bodyPr>
          <a:lstStyle/>
          <a:p>
            <a:pPr fontAlgn="base"/>
            <a:r>
              <a:rPr lang="en-US"/>
              <a:t>Many techniques to use </a:t>
            </a:r>
          </a:p>
          <a:p>
            <a:pPr fontAlgn="base"/>
            <a:r>
              <a:rPr lang="en-US"/>
              <a:t>Brainstorming: </a:t>
            </a:r>
          </a:p>
          <a:p>
            <a:pPr lvl="1" fontAlgn="base"/>
            <a:r>
              <a:rPr lang="en-US"/>
              <a:t>Encourage the generation of as many ideas as possible, without judgment </a:t>
            </a:r>
          </a:p>
          <a:p>
            <a:pPr lvl="1" fontAlgn="base"/>
            <a:r>
              <a:rPr lang="en-US"/>
              <a:t>“Blue sky” thinking</a:t>
            </a:r>
          </a:p>
          <a:p>
            <a:pPr fontAlgn="base"/>
            <a:endParaRPr lang="en-US"/>
          </a:p>
          <a:p>
            <a:pPr fontAlgn="base"/>
            <a:r>
              <a:rPr lang="en-US"/>
              <a:t>Divergent Thinking: </a:t>
            </a:r>
          </a:p>
          <a:p>
            <a:pPr lvl="1" fontAlgn="base"/>
            <a:r>
              <a:rPr lang="en-US"/>
              <a:t>Think of multiple solutions, even if they seem unusual or far-fetched</a:t>
            </a:r>
          </a:p>
          <a:p>
            <a:pPr lvl="1" fontAlgn="base"/>
            <a:r>
              <a:rPr lang="en-US"/>
              <a:t>Reverse engineer the problem</a:t>
            </a:r>
          </a:p>
          <a:p>
            <a:pPr lvl="2" fontAlgn="base"/>
            <a:r>
              <a:rPr lang="en-US"/>
              <a:t>How can I make this WORSE?</a:t>
            </a:r>
          </a:p>
          <a:p>
            <a:pPr lvl="2" fontAlgn="base"/>
            <a:r>
              <a:rPr lang="en-US"/>
              <a:t>Start with desired outcome and work backwards</a:t>
            </a:r>
          </a:p>
        </p:txBody>
      </p:sp>
      <p:grpSp>
        <p:nvGrpSpPr>
          <p:cNvPr id="12" name="Group 11">
            <a:extLst>
              <a:ext uri="{FF2B5EF4-FFF2-40B4-BE49-F238E27FC236}">
                <a16:creationId xmlns:a16="http://schemas.microsoft.com/office/drawing/2014/main" id="{DB79C956-CD7F-F986-E648-2C0F4AE2366E}"/>
              </a:ext>
            </a:extLst>
          </p:cNvPr>
          <p:cNvGrpSpPr/>
          <p:nvPr/>
        </p:nvGrpSpPr>
        <p:grpSpPr>
          <a:xfrm>
            <a:off x="4889490" y="3453324"/>
            <a:ext cx="3956897" cy="2416256"/>
            <a:chOff x="4889490" y="3453324"/>
            <a:chExt cx="3956897" cy="2416256"/>
          </a:xfrm>
        </p:grpSpPr>
        <p:pic>
          <p:nvPicPr>
            <p:cNvPr id="10" name="Picture 9" descr="Shape&#10;&#10;AI-generated content may be incorrect.">
              <a:extLst>
                <a:ext uri="{FF2B5EF4-FFF2-40B4-BE49-F238E27FC236}">
                  <a16:creationId xmlns:a16="http://schemas.microsoft.com/office/drawing/2014/main" id="{856BE7A3-4BDD-EFB7-6AFC-5E4B7161542B}"/>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5" name="Picture 4" descr="Shape&#10;&#10;AI-generated content may be incorrect.">
              <a:extLst>
                <a:ext uri="{FF2B5EF4-FFF2-40B4-BE49-F238E27FC236}">
                  <a16:creationId xmlns:a16="http://schemas.microsoft.com/office/drawing/2014/main" id="{C17957D4-BE89-A2C7-B01E-7C2C444F37EB}"/>
                </a:ext>
              </a:extLst>
            </p:cNvPr>
            <p:cNvPicPr>
              <a:picLocks noChangeAspect="1"/>
            </p:cNvPicPr>
            <p:nvPr/>
          </p:nvPicPr>
          <p:blipFill>
            <a:blip r:embed="rId4"/>
            <a:srcRect l="58024" t="51007" r="18602" b="14213"/>
            <a:stretch/>
          </p:blipFill>
          <p:spPr>
            <a:xfrm>
              <a:off x="7198134" y="4681330"/>
              <a:ext cx="924901" cy="840380"/>
            </a:xfrm>
            <a:prstGeom prst="hexagon">
              <a:avLst/>
            </a:prstGeom>
          </p:spPr>
        </p:pic>
      </p:grpSp>
    </p:spTree>
    <p:custDataLst>
      <p:tags r:id="rId1"/>
    </p:custDataLst>
    <p:extLst>
      <p:ext uri="{BB962C8B-B14F-4D97-AF65-F5344CB8AC3E}">
        <p14:creationId xmlns:p14="http://schemas.microsoft.com/office/powerpoint/2010/main" val="2864374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4: Evaluate Solutions</a:t>
            </a:r>
          </a:p>
        </p:txBody>
      </p:sp>
      <p:sp>
        <p:nvSpPr>
          <p:cNvPr id="3" name="Content Placeholder 2"/>
          <p:cNvSpPr>
            <a:spLocks noGrp="1"/>
          </p:cNvSpPr>
          <p:nvPr>
            <p:ph idx="1"/>
          </p:nvPr>
        </p:nvSpPr>
        <p:spPr>
          <a:xfrm>
            <a:off x="628650" y="2063707"/>
            <a:ext cx="4947202" cy="4265655"/>
          </a:xfrm>
        </p:spPr>
        <p:txBody>
          <a:bodyPr>
            <a:normAutofit/>
          </a:bodyPr>
          <a:lstStyle/>
          <a:p>
            <a:pPr fontAlgn="base"/>
            <a:r>
              <a:rPr lang="en-US"/>
              <a:t>Assess Feasibility: </a:t>
            </a:r>
          </a:p>
          <a:p>
            <a:pPr lvl="1" fontAlgn="base"/>
            <a:r>
              <a:rPr lang="en-US"/>
              <a:t>Which solutions are practical?</a:t>
            </a:r>
          </a:p>
          <a:p>
            <a:pPr lvl="1" fontAlgn="base"/>
            <a:r>
              <a:rPr lang="en-US"/>
              <a:t>3 Options Model</a:t>
            </a:r>
          </a:p>
          <a:p>
            <a:pPr lvl="2" fontAlgn="base"/>
            <a:r>
              <a:rPr lang="en-US"/>
              <a:t>Do Nothing</a:t>
            </a:r>
          </a:p>
          <a:p>
            <a:pPr lvl="2" fontAlgn="base"/>
            <a:r>
              <a:rPr lang="en-US"/>
              <a:t>Do Minimum</a:t>
            </a:r>
          </a:p>
          <a:p>
            <a:pPr lvl="2" fontAlgn="base"/>
            <a:r>
              <a:rPr lang="en-US"/>
              <a:t>Do Something/Everything </a:t>
            </a:r>
          </a:p>
          <a:p>
            <a:pPr fontAlgn="base"/>
            <a:r>
              <a:rPr lang="en-US"/>
              <a:t>Weigh Pros and Cons: </a:t>
            </a:r>
          </a:p>
          <a:p>
            <a:pPr lvl="1" fontAlgn="base"/>
            <a:r>
              <a:rPr lang="en-US"/>
              <a:t>What are the risks of each option? </a:t>
            </a:r>
          </a:p>
          <a:p>
            <a:pPr lvl="1" fontAlgn="base"/>
            <a:r>
              <a:rPr lang="en-US"/>
              <a:t>What are the benefits of each option? </a:t>
            </a:r>
          </a:p>
          <a:p>
            <a:pPr lvl="1" fontAlgn="base"/>
            <a:endParaRPr lang="en-US"/>
          </a:p>
          <a:p>
            <a:pPr lvl="1" fontAlgn="base"/>
            <a:endParaRPr lang="en-US"/>
          </a:p>
        </p:txBody>
      </p:sp>
      <p:grpSp>
        <p:nvGrpSpPr>
          <p:cNvPr id="9" name="Group 8">
            <a:extLst>
              <a:ext uri="{FF2B5EF4-FFF2-40B4-BE49-F238E27FC236}">
                <a16:creationId xmlns:a16="http://schemas.microsoft.com/office/drawing/2014/main" id="{720FF0EA-E7D7-6C9C-400A-9E1BCDD3A258}"/>
              </a:ext>
            </a:extLst>
          </p:cNvPr>
          <p:cNvGrpSpPr/>
          <p:nvPr/>
        </p:nvGrpSpPr>
        <p:grpSpPr>
          <a:xfrm>
            <a:off x="4889490" y="3453324"/>
            <a:ext cx="3956897" cy="2416256"/>
            <a:chOff x="4889490" y="3453324"/>
            <a:chExt cx="3956897" cy="2416256"/>
          </a:xfrm>
        </p:grpSpPr>
        <p:pic>
          <p:nvPicPr>
            <p:cNvPr id="5" name="Picture 4" descr="Shape&#10;&#10;AI-generated content may be incorrect.">
              <a:extLst>
                <a:ext uri="{FF2B5EF4-FFF2-40B4-BE49-F238E27FC236}">
                  <a16:creationId xmlns:a16="http://schemas.microsoft.com/office/drawing/2014/main" id="{8B5DBDFB-68C8-8B82-B22A-B41A83C1DDF3}"/>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8" name="Picture 7" descr="Shape&#10;&#10;AI-generated content may be incorrect.">
              <a:extLst>
                <a:ext uri="{FF2B5EF4-FFF2-40B4-BE49-F238E27FC236}">
                  <a16:creationId xmlns:a16="http://schemas.microsoft.com/office/drawing/2014/main" id="{6E2FD940-08A5-9E09-45F3-AD69F7FC00E2}"/>
                </a:ext>
              </a:extLst>
            </p:cNvPr>
            <p:cNvPicPr>
              <a:picLocks noChangeAspect="1"/>
            </p:cNvPicPr>
            <p:nvPr/>
          </p:nvPicPr>
          <p:blipFill>
            <a:blip r:embed="rId4"/>
            <a:srcRect l="38446" t="68922" r="38446"/>
            <a:stretch/>
          </p:blipFill>
          <p:spPr>
            <a:xfrm>
              <a:off x="6406048" y="5118652"/>
              <a:ext cx="914400" cy="750928"/>
            </a:xfrm>
            <a:prstGeom prst="hexagon">
              <a:avLst/>
            </a:prstGeom>
          </p:spPr>
        </p:pic>
      </p:grpSp>
    </p:spTree>
    <p:custDataLst>
      <p:tags r:id="rId1"/>
    </p:custDataLst>
    <p:extLst>
      <p:ext uri="{BB962C8B-B14F-4D97-AF65-F5344CB8AC3E}">
        <p14:creationId xmlns:p14="http://schemas.microsoft.com/office/powerpoint/2010/main" val="533475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5: Implement the Best Solution</a:t>
            </a:r>
          </a:p>
        </p:txBody>
      </p:sp>
      <p:sp>
        <p:nvSpPr>
          <p:cNvPr id="3" name="Content Placeholder 2"/>
          <p:cNvSpPr>
            <a:spLocks noGrp="1"/>
          </p:cNvSpPr>
          <p:nvPr>
            <p:ph idx="1"/>
          </p:nvPr>
        </p:nvSpPr>
        <p:spPr>
          <a:xfrm>
            <a:off x="628650" y="2063707"/>
            <a:ext cx="4867689" cy="4265655"/>
          </a:xfrm>
        </p:spPr>
        <p:txBody>
          <a:bodyPr>
            <a:normAutofit fontScale="92500" lnSpcReduction="10000"/>
          </a:bodyPr>
          <a:lstStyle/>
          <a:p>
            <a:pPr fontAlgn="base"/>
            <a:r>
              <a:rPr lang="en-US"/>
              <a:t>Plan the Execution: </a:t>
            </a:r>
          </a:p>
          <a:p>
            <a:pPr lvl="1" fontAlgn="base"/>
            <a:r>
              <a:rPr lang="en-US"/>
              <a:t>Create an actionable plan</a:t>
            </a:r>
          </a:p>
          <a:p>
            <a:pPr lvl="1" fontAlgn="base"/>
            <a:r>
              <a:rPr lang="en-US"/>
              <a:t>SMART goals</a:t>
            </a:r>
          </a:p>
          <a:p>
            <a:pPr lvl="2" fontAlgn="base"/>
            <a:r>
              <a:rPr lang="en-US"/>
              <a:t>Specific, Measurable, Actionable, Realistic, Timebound</a:t>
            </a:r>
          </a:p>
          <a:p>
            <a:pPr fontAlgn="base"/>
            <a:endParaRPr lang="en-US"/>
          </a:p>
          <a:p>
            <a:pPr fontAlgn="base"/>
            <a:r>
              <a:rPr lang="en-US"/>
              <a:t>Allocate Resources: </a:t>
            </a:r>
          </a:p>
          <a:p>
            <a:pPr lvl="1" fontAlgn="base"/>
            <a:r>
              <a:rPr lang="en-US"/>
              <a:t>Ensure the right resources (people, time, budget) are available</a:t>
            </a:r>
          </a:p>
          <a:p>
            <a:pPr lvl="1" fontAlgn="base"/>
            <a:r>
              <a:rPr lang="en-US"/>
              <a:t>RACI Matrix</a:t>
            </a:r>
          </a:p>
          <a:p>
            <a:pPr lvl="2" fontAlgn="base"/>
            <a:r>
              <a:rPr lang="en-US"/>
              <a:t>Responsible, Accountable, Consulted, Informed</a:t>
            </a:r>
          </a:p>
          <a:p>
            <a:pPr lvl="1" fontAlgn="base"/>
            <a:endParaRPr lang="en-US"/>
          </a:p>
        </p:txBody>
      </p:sp>
      <p:grpSp>
        <p:nvGrpSpPr>
          <p:cNvPr id="9" name="Group 8">
            <a:extLst>
              <a:ext uri="{FF2B5EF4-FFF2-40B4-BE49-F238E27FC236}">
                <a16:creationId xmlns:a16="http://schemas.microsoft.com/office/drawing/2014/main" id="{8774F400-56C4-2115-EB32-D2EDC3715C43}"/>
              </a:ext>
            </a:extLst>
          </p:cNvPr>
          <p:cNvGrpSpPr/>
          <p:nvPr/>
        </p:nvGrpSpPr>
        <p:grpSpPr>
          <a:xfrm>
            <a:off x="4889490" y="3453324"/>
            <a:ext cx="3956897" cy="2416256"/>
            <a:chOff x="4889490" y="3453324"/>
            <a:chExt cx="3956897" cy="2416256"/>
          </a:xfrm>
        </p:grpSpPr>
        <p:pic>
          <p:nvPicPr>
            <p:cNvPr id="5" name="Picture 4" descr="Shape&#10;&#10;AI-generated content may be incorrect.">
              <a:extLst>
                <a:ext uri="{FF2B5EF4-FFF2-40B4-BE49-F238E27FC236}">
                  <a16:creationId xmlns:a16="http://schemas.microsoft.com/office/drawing/2014/main" id="{E34BBCA4-DF5F-3763-ECC2-68A7C06FE703}"/>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8" name="Picture 7" descr="Shape&#10;&#10;AI-generated content may be incorrect.">
              <a:extLst>
                <a:ext uri="{FF2B5EF4-FFF2-40B4-BE49-F238E27FC236}">
                  <a16:creationId xmlns:a16="http://schemas.microsoft.com/office/drawing/2014/main" id="{5A9E9A7B-8C2B-4BCA-9E9E-6A4321E2C629}"/>
                </a:ext>
              </a:extLst>
            </p:cNvPr>
            <p:cNvPicPr>
              <a:picLocks noChangeAspect="1"/>
            </p:cNvPicPr>
            <p:nvPr/>
          </p:nvPicPr>
          <p:blipFill>
            <a:blip r:embed="rId4"/>
            <a:srcRect l="19857" t="50000" r="58024" b="15035"/>
            <a:stretch/>
          </p:blipFill>
          <p:spPr>
            <a:xfrm>
              <a:off x="5675243" y="4661452"/>
              <a:ext cx="875208" cy="844826"/>
            </a:xfrm>
            <a:prstGeom prst="hexagon">
              <a:avLst/>
            </a:prstGeom>
          </p:spPr>
        </p:pic>
      </p:grpSp>
    </p:spTree>
    <p:custDataLst>
      <p:tags r:id="rId1"/>
    </p:custDataLst>
    <p:extLst>
      <p:ext uri="{BB962C8B-B14F-4D97-AF65-F5344CB8AC3E}">
        <p14:creationId xmlns:p14="http://schemas.microsoft.com/office/powerpoint/2010/main" val="2615448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Step 6: Review and Reflect</a:t>
            </a:r>
          </a:p>
        </p:txBody>
      </p:sp>
      <p:sp>
        <p:nvSpPr>
          <p:cNvPr id="3" name="Content Placeholder 2"/>
          <p:cNvSpPr>
            <a:spLocks noGrp="1"/>
          </p:cNvSpPr>
          <p:nvPr>
            <p:ph idx="1"/>
          </p:nvPr>
        </p:nvSpPr>
        <p:spPr>
          <a:xfrm>
            <a:off x="628650" y="2063707"/>
            <a:ext cx="5116167" cy="4265655"/>
          </a:xfrm>
        </p:spPr>
        <p:txBody>
          <a:bodyPr>
            <a:normAutofit/>
          </a:bodyPr>
          <a:lstStyle/>
          <a:p>
            <a:pPr fontAlgn="base"/>
            <a:r>
              <a:rPr lang="en-US"/>
              <a:t>Monitor Results: </a:t>
            </a:r>
          </a:p>
          <a:p>
            <a:pPr lvl="1" fontAlgn="base"/>
            <a:r>
              <a:rPr lang="en-US"/>
              <a:t>Track how well the solution is working</a:t>
            </a:r>
          </a:p>
          <a:p>
            <a:pPr lvl="1" fontAlgn="base"/>
            <a:r>
              <a:rPr lang="en-US"/>
              <a:t>Check your metrics</a:t>
            </a:r>
          </a:p>
          <a:p>
            <a:pPr fontAlgn="base"/>
            <a:endParaRPr lang="en-US"/>
          </a:p>
          <a:p>
            <a:pPr fontAlgn="base"/>
            <a:r>
              <a:rPr lang="en-US"/>
              <a:t>Reflect: </a:t>
            </a:r>
          </a:p>
          <a:p>
            <a:pPr lvl="1" fontAlgn="base"/>
            <a:r>
              <a:rPr lang="en-US"/>
              <a:t>What did you learn? </a:t>
            </a:r>
          </a:p>
          <a:p>
            <a:pPr lvl="1" fontAlgn="base"/>
            <a:r>
              <a:rPr lang="en-US"/>
              <a:t>What can be improved next time? </a:t>
            </a:r>
          </a:p>
          <a:p>
            <a:pPr lvl="1" fontAlgn="base"/>
            <a:r>
              <a:rPr lang="en-US"/>
              <a:t>Schedule ‘</a:t>
            </a:r>
            <a:r>
              <a:rPr lang="en-US" err="1"/>
              <a:t>hotwash</a:t>
            </a:r>
            <a:r>
              <a:rPr lang="en-US"/>
              <a:t>’ meeting early so you can fail fast</a:t>
            </a:r>
          </a:p>
        </p:txBody>
      </p:sp>
      <p:grpSp>
        <p:nvGrpSpPr>
          <p:cNvPr id="9" name="Group 8">
            <a:extLst>
              <a:ext uri="{FF2B5EF4-FFF2-40B4-BE49-F238E27FC236}">
                <a16:creationId xmlns:a16="http://schemas.microsoft.com/office/drawing/2014/main" id="{2D4973A9-9A5F-3A1C-7260-9392538A5737}"/>
              </a:ext>
            </a:extLst>
          </p:cNvPr>
          <p:cNvGrpSpPr/>
          <p:nvPr/>
        </p:nvGrpSpPr>
        <p:grpSpPr>
          <a:xfrm>
            <a:off x="4889490" y="3453324"/>
            <a:ext cx="3956897" cy="2416256"/>
            <a:chOff x="4889490" y="3453324"/>
            <a:chExt cx="3956897" cy="2416256"/>
          </a:xfrm>
        </p:grpSpPr>
        <p:pic>
          <p:nvPicPr>
            <p:cNvPr id="5" name="Picture 4" descr="Shape&#10;&#10;AI-generated content may be incorrect.">
              <a:extLst>
                <a:ext uri="{FF2B5EF4-FFF2-40B4-BE49-F238E27FC236}">
                  <a16:creationId xmlns:a16="http://schemas.microsoft.com/office/drawing/2014/main" id="{F6E03F81-A607-BD74-7A46-6E807909BA89}"/>
                </a:ext>
              </a:extLst>
            </p:cNvPr>
            <p:cNvPicPr>
              <a:picLocks noChangeAspect="1"/>
            </p:cNvPicPr>
            <p:nvPr/>
          </p:nvPicPr>
          <p:blipFill>
            <a:blip r:embed="rId4">
              <a:grayscl/>
            </a:blip>
            <a:stretch>
              <a:fillRect/>
            </a:stretch>
          </p:blipFill>
          <p:spPr>
            <a:xfrm>
              <a:off x="4889490" y="3453324"/>
              <a:ext cx="3956897" cy="2416256"/>
            </a:xfrm>
            <a:prstGeom prst="rect">
              <a:avLst/>
            </a:prstGeom>
          </p:spPr>
        </p:pic>
        <p:pic>
          <p:nvPicPr>
            <p:cNvPr id="8" name="Picture 7" descr="Shape&#10;&#10;AI-generated content may be incorrect.">
              <a:extLst>
                <a:ext uri="{FF2B5EF4-FFF2-40B4-BE49-F238E27FC236}">
                  <a16:creationId xmlns:a16="http://schemas.microsoft.com/office/drawing/2014/main" id="{694F044E-4F00-30BC-C626-B8C9063BC7D0}"/>
                </a:ext>
              </a:extLst>
            </p:cNvPr>
            <p:cNvPicPr>
              <a:picLocks noChangeAspect="1"/>
            </p:cNvPicPr>
            <p:nvPr/>
          </p:nvPicPr>
          <p:blipFill>
            <a:blip r:embed="rId4"/>
            <a:srcRect l="19104" t="13801" r="58024" b="48994"/>
            <a:stretch/>
          </p:blipFill>
          <p:spPr>
            <a:xfrm>
              <a:off x="5645425" y="3782363"/>
              <a:ext cx="905025" cy="898967"/>
            </a:xfrm>
            <a:prstGeom prst="hexagon">
              <a:avLst/>
            </a:prstGeom>
          </p:spPr>
        </p:pic>
      </p:grpSp>
    </p:spTree>
    <p:custDataLst>
      <p:tags r:id="rId1"/>
    </p:custDataLst>
    <p:extLst>
      <p:ext uri="{BB962C8B-B14F-4D97-AF65-F5344CB8AC3E}">
        <p14:creationId xmlns:p14="http://schemas.microsoft.com/office/powerpoint/2010/main" val="1077929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F09ABC-F203-CDD4-A283-B21B13731C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150340-33C6-4CEA-CA56-3520A90222BD}"/>
              </a:ext>
            </a:extLst>
          </p:cNvPr>
          <p:cNvSpPr>
            <a:spLocks noGrp="1"/>
          </p:cNvSpPr>
          <p:nvPr>
            <p:ph type="title"/>
          </p:nvPr>
        </p:nvSpPr>
        <p:spPr>
          <a:xfrm>
            <a:off x="628650" y="734770"/>
            <a:ext cx="7886700" cy="1241658"/>
          </a:xfrm>
        </p:spPr>
        <p:txBody>
          <a:bodyPr>
            <a:normAutofit/>
          </a:bodyPr>
          <a:lstStyle/>
          <a:p>
            <a:r>
              <a:rPr lang="en-US" sz="4000"/>
              <a:t>Let’s Try Another One</a:t>
            </a:r>
          </a:p>
        </p:txBody>
      </p:sp>
      <p:sp>
        <p:nvSpPr>
          <p:cNvPr id="4" name="AutoShape 2" descr="Trick Donkeys - Mini | Paper Puzzles | Puzzle Master Inc">
            <a:extLst>
              <a:ext uri="{FF2B5EF4-FFF2-40B4-BE49-F238E27FC236}">
                <a16:creationId xmlns:a16="http://schemas.microsoft.com/office/drawing/2014/main" id="{E77558F8-B5BE-3229-567E-A39C139AEA4E}"/>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5" name="Picture 4">
            <a:extLst>
              <a:ext uri="{FF2B5EF4-FFF2-40B4-BE49-F238E27FC236}">
                <a16:creationId xmlns:a16="http://schemas.microsoft.com/office/drawing/2014/main" id="{B4F368DF-A6AD-9D54-041E-B192B8C05753}"/>
              </a:ext>
            </a:extLst>
          </p:cNvPr>
          <p:cNvPicPr>
            <a:picLocks noChangeAspect="1"/>
          </p:cNvPicPr>
          <p:nvPr/>
        </p:nvPicPr>
        <p:blipFill>
          <a:blip r:embed="rId4"/>
          <a:srcRect t="286" r="-253" b="74403"/>
          <a:stretch>
            <a:fillRect/>
          </a:stretch>
        </p:blipFill>
        <p:spPr>
          <a:xfrm>
            <a:off x="1977887" y="1711739"/>
            <a:ext cx="4588229" cy="1222772"/>
          </a:xfrm>
          <a:prstGeom prst="rect">
            <a:avLst/>
          </a:prstGeom>
        </p:spPr>
      </p:pic>
      <p:pic>
        <p:nvPicPr>
          <p:cNvPr id="3" name="Picture 2">
            <a:extLst>
              <a:ext uri="{FF2B5EF4-FFF2-40B4-BE49-F238E27FC236}">
                <a16:creationId xmlns:a16="http://schemas.microsoft.com/office/drawing/2014/main" id="{21E3A16C-AC15-E995-1240-87D337419EEC}"/>
              </a:ext>
            </a:extLst>
          </p:cNvPr>
          <p:cNvPicPr>
            <a:picLocks noChangeAspect="1"/>
          </p:cNvPicPr>
          <p:nvPr/>
        </p:nvPicPr>
        <p:blipFill>
          <a:blip r:embed="rId5"/>
          <a:stretch>
            <a:fillRect/>
          </a:stretch>
        </p:blipFill>
        <p:spPr>
          <a:xfrm>
            <a:off x="3779693" y="3364057"/>
            <a:ext cx="3314700" cy="1781175"/>
          </a:xfrm>
          <a:prstGeom prst="rect">
            <a:avLst/>
          </a:prstGeom>
        </p:spPr>
      </p:pic>
      <p:pic>
        <p:nvPicPr>
          <p:cNvPr id="6" name="Picture 5">
            <a:extLst>
              <a:ext uri="{FF2B5EF4-FFF2-40B4-BE49-F238E27FC236}">
                <a16:creationId xmlns:a16="http://schemas.microsoft.com/office/drawing/2014/main" id="{69A81EE0-7B45-F701-FAA1-60F05B6CD646}"/>
              </a:ext>
            </a:extLst>
          </p:cNvPr>
          <p:cNvPicPr>
            <a:picLocks noChangeAspect="1"/>
          </p:cNvPicPr>
          <p:nvPr/>
        </p:nvPicPr>
        <p:blipFill>
          <a:blip r:embed="rId6"/>
          <a:stretch>
            <a:fillRect/>
          </a:stretch>
        </p:blipFill>
        <p:spPr>
          <a:xfrm>
            <a:off x="7340022" y="1971386"/>
            <a:ext cx="809625" cy="4171950"/>
          </a:xfrm>
          <a:prstGeom prst="rect">
            <a:avLst/>
          </a:prstGeom>
        </p:spPr>
      </p:pic>
      <p:pic>
        <p:nvPicPr>
          <p:cNvPr id="7" name="Picture 6">
            <a:extLst>
              <a:ext uri="{FF2B5EF4-FFF2-40B4-BE49-F238E27FC236}">
                <a16:creationId xmlns:a16="http://schemas.microsoft.com/office/drawing/2014/main" id="{25C6904A-72F1-8225-D5AF-FC1DD21D94FB}"/>
              </a:ext>
            </a:extLst>
          </p:cNvPr>
          <p:cNvPicPr>
            <a:picLocks noChangeAspect="1"/>
          </p:cNvPicPr>
          <p:nvPr/>
        </p:nvPicPr>
        <p:blipFill>
          <a:blip r:embed="rId7"/>
          <a:stretch>
            <a:fillRect/>
          </a:stretch>
        </p:blipFill>
        <p:spPr>
          <a:xfrm>
            <a:off x="463262" y="3430443"/>
            <a:ext cx="3314700" cy="1714500"/>
          </a:xfrm>
          <a:prstGeom prst="rect">
            <a:avLst/>
          </a:prstGeom>
        </p:spPr>
      </p:pic>
    </p:spTree>
    <p:custDataLst>
      <p:tags r:id="rId1"/>
    </p:custDataLst>
    <p:extLst>
      <p:ext uri="{BB962C8B-B14F-4D97-AF65-F5344CB8AC3E}">
        <p14:creationId xmlns:p14="http://schemas.microsoft.com/office/powerpoint/2010/main" val="366080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64899"/>
            <a:ext cx="7886700" cy="1241658"/>
          </a:xfrm>
        </p:spPr>
        <p:txBody>
          <a:bodyPr>
            <a:normAutofit/>
          </a:bodyPr>
          <a:lstStyle/>
          <a:p>
            <a:r>
              <a:rPr lang="en-US" sz="4000"/>
              <a:t>Welcome</a:t>
            </a:r>
          </a:p>
        </p:txBody>
      </p:sp>
      <p:sp>
        <p:nvSpPr>
          <p:cNvPr id="3" name="Content Placeholder 2"/>
          <p:cNvSpPr>
            <a:spLocks noGrp="1"/>
          </p:cNvSpPr>
          <p:nvPr>
            <p:ph idx="1"/>
          </p:nvPr>
        </p:nvSpPr>
        <p:spPr>
          <a:xfrm>
            <a:off x="628650" y="2006557"/>
            <a:ext cx="7886700" cy="3982234"/>
          </a:xfrm>
        </p:spPr>
        <p:txBody>
          <a:bodyPr/>
          <a:lstStyle/>
          <a:p>
            <a:pPr fontAlgn="base"/>
            <a:r>
              <a:rPr lang="en-US" b="1"/>
              <a:t>Please take 2 minutes to think of a problem that you want to solve</a:t>
            </a:r>
          </a:p>
          <a:p>
            <a:pPr fontAlgn="base"/>
            <a:r>
              <a:rPr lang="en-US"/>
              <a:t>Jot it down on the paper provided</a:t>
            </a:r>
          </a:p>
          <a:p>
            <a:pPr fontAlgn="base"/>
            <a:r>
              <a:rPr lang="en-US" i="1"/>
              <a:t>Examples:</a:t>
            </a:r>
          </a:p>
          <a:p>
            <a:pPr lvl="1" fontAlgn="base"/>
            <a:r>
              <a:rPr lang="en-US"/>
              <a:t>Improve communication with my partner</a:t>
            </a:r>
          </a:p>
          <a:p>
            <a:pPr lvl="1" fontAlgn="base"/>
            <a:r>
              <a:rPr lang="en-US"/>
              <a:t>Streamline a time-consuming process</a:t>
            </a:r>
          </a:p>
          <a:p>
            <a:pPr lvl="1" fontAlgn="base"/>
            <a:r>
              <a:rPr lang="en-US"/>
              <a:t>Reduce my stress</a:t>
            </a:r>
          </a:p>
          <a:p>
            <a:pPr lvl="1" fontAlgn="base"/>
            <a:r>
              <a:rPr lang="en-US"/>
              <a:t>Get my kids to do their homework</a:t>
            </a:r>
          </a:p>
          <a:p>
            <a:pPr lvl="1" fontAlgn="base"/>
            <a:r>
              <a:rPr lang="en-US"/>
              <a:t>Get my email inbox to zero</a:t>
            </a:r>
          </a:p>
        </p:txBody>
      </p:sp>
      <p:pic>
        <p:nvPicPr>
          <p:cNvPr id="6146" name="Picture 2" descr="Welcome Vector Art, Icons, and Graphics for Free Download">
            <a:extLst>
              <a:ext uri="{FF2B5EF4-FFF2-40B4-BE49-F238E27FC236}">
                <a16:creationId xmlns:a16="http://schemas.microsoft.com/office/drawing/2014/main" id="{19D07A7B-0098-9DEE-F3CA-96E8F3FE916B}"/>
              </a:ext>
            </a:extLst>
          </p:cNvPr>
          <p:cNvPicPr>
            <a:picLocks noChangeAspect="1" noChangeArrowheads="1"/>
          </p:cNvPicPr>
          <p:nvPr/>
        </p:nvPicPr>
        <p:blipFill rotWithShape="1">
          <a:blip r:embed="rId3">
            <a:alphaModFix amt="50000"/>
            <a:extLst>
              <a:ext uri="{28A0092B-C50C-407E-A947-70E740481C1C}">
                <a14:useLocalDpi xmlns:a14="http://schemas.microsoft.com/office/drawing/2010/main" val="0"/>
              </a:ext>
            </a:extLst>
          </a:blip>
          <a:srcRect t="27174" b="13799"/>
          <a:stretch/>
        </p:blipFill>
        <p:spPr bwMode="auto">
          <a:xfrm>
            <a:off x="4840357" y="5565402"/>
            <a:ext cx="4065104" cy="11760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56264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F4C3E-7BDE-CDD2-5999-69FBED0603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3E681-2500-36C4-3823-D890685A4A2C}"/>
              </a:ext>
            </a:extLst>
          </p:cNvPr>
          <p:cNvSpPr>
            <a:spLocks noGrp="1"/>
          </p:cNvSpPr>
          <p:nvPr>
            <p:ph type="title"/>
          </p:nvPr>
        </p:nvSpPr>
        <p:spPr>
          <a:xfrm>
            <a:off x="628650" y="734770"/>
            <a:ext cx="7886700" cy="1241658"/>
          </a:xfrm>
        </p:spPr>
        <p:txBody>
          <a:bodyPr>
            <a:normAutofit/>
          </a:bodyPr>
          <a:lstStyle/>
          <a:p>
            <a:r>
              <a:rPr lang="en-US" sz="4000"/>
              <a:t>Let’s Try Another One: Solution</a:t>
            </a:r>
          </a:p>
        </p:txBody>
      </p:sp>
      <p:sp>
        <p:nvSpPr>
          <p:cNvPr id="4" name="AutoShape 2" descr="Trick Donkeys - Mini | Paper Puzzles | Puzzle Master Inc">
            <a:extLst>
              <a:ext uri="{FF2B5EF4-FFF2-40B4-BE49-F238E27FC236}">
                <a16:creationId xmlns:a16="http://schemas.microsoft.com/office/drawing/2014/main" id="{11F1BC65-EB20-1986-F64A-2FDC4C7EFA12}"/>
              </a:ext>
            </a:extLst>
          </p:cNvPr>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8" name="Picture 7">
            <a:extLst>
              <a:ext uri="{FF2B5EF4-FFF2-40B4-BE49-F238E27FC236}">
                <a16:creationId xmlns:a16="http://schemas.microsoft.com/office/drawing/2014/main" id="{88E24F55-97BA-E3A1-9DD0-DA8A97F08DF3}"/>
              </a:ext>
            </a:extLst>
          </p:cNvPr>
          <p:cNvPicPr>
            <a:picLocks noChangeAspect="1"/>
          </p:cNvPicPr>
          <p:nvPr/>
        </p:nvPicPr>
        <p:blipFill>
          <a:blip r:embed="rId4"/>
          <a:stretch>
            <a:fillRect/>
          </a:stretch>
        </p:blipFill>
        <p:spPr>
          <a:xfrm>
            <a:off x="2117034" y="1976428"/>
            <a:ext cx="4232423" cy="4307333"/>
          </a:xfrm>
          <a:prstGeom prst="rect">
            <a:avLst/>
          </a:prstGeom>
        </p:spPr>
      </p:pic>
      <p:pic>
        <p:nvPicPr>
          <p:cNvPr id="10" name="Picture 9">
            <a:extLst>
              <a:ext uri="{FF2B5EF4-FFF2-40B4-BE49-F238E27FC236}">
                <a16:creationId xmlns:a16="http://schemas.microsoft.com/office/drawing/2014/main" id="{2C7197CB-2D9B-9EAD-4C8F-CD744699833E}"/>
              </a:ext>
            </a:extLst>
          </p:cNvPr>
          <p:cNvPicPr>
            <a:picLocks noChangeAspect="1"/>
          </p:cNvPicPr>
          <p:nvPr/>
        </p:nvPicPr>
        <p:blipFill>
          <a:blip r:embed="rId5"/>
          <a:stretch>
            <a:fillRect/>
          </a:stretch>
        </p:blipFill>
        <p:spPr>
          <a:xfrm>
            <a:off x="1792759" y="1863904"/>
            <a:ext cx="4663959" cy="4678135"/>
          </a:xfrm>
          <a:prstGeom prst="rect">
            <a:avLst/>
          </a:prstGeom>
        </p:spPr>
      </p:pic>
    </p:spTree>
    <p:custDataLst>
      <p:tags r:id="rId1"/>
    </p:custDataLst>
    <p:extLst>
      <p:ext uri="{BB962C8B-B14F-4D97-AF65-F5344CB8AC3E}">
        <p14:creationId xmlns:p14="http://schemas.microsoft.com/office/powerpoint/2010/main" val="51220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AD19A9-7122-52FF-13BC-617301D96E5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5663CA-7C15-9FE2-444E-8EEEA953315D}"/>
              </a:ext>
            </a:extLst>
          </p:cNvPr>
          <p:cNvSpPr>
            <a:spLocks noGrp="1"/>
          </p:cNvSpPr>
          <p:nvPr>
            <p:ph type="title"/>
          </p:nvPr>
        </p:nvSpPr>
        <p:spPr>
          <a:xfrm>
            <a:off x="628650" y="734770"/>
            <a:ext cx="7886700" cy="1241658"/>
          </a:xfrm>
        </p:spPr>
        <p:txBody>
          <a:bodyPr>
            <a:normAutofit/>
          </a:bodyPr>
          <a:lstStyle/>
          <a:p>
            <a:r>
              <a:rPr lang="en-US" sz="4000"/>
              <a:t>Types of Creative Problem-Solving Techniques </a:t>
            </a:r>
          </a:p>
        </p:txBody>
      </p:sp>
      <p:sp>
        <p:nvSpPr>
          <p:cNvPr id="3" name="Content Placeholder 2">
            <a:extLst>
              <a:ext uri="{FF2B5EF4-FFF2-40B4-BE49-F238E27FC236}">
                <a16:creationId xmlns:a16="http://schemas.microsoft.com/office/drawing/2014/main" id="{3EBFECA4-1AFA-1A92-D766-FA55FF7FB79C}"/>
              </a:ext>
            </a:extLst>
          </p:cNvPr>
          <p:cNvSpPr>
            <a:spLocks noGrp="1"/>
          </p:cNvSpPr>
          <p:nvPr>
            <p:ph idx="1"/>
          </p:nvPr>
        </p:nvSpPr>
        <p:spPr>
          <a:xfrm>
            <a:off x="628650" y="2063707"/>
            <a:ext cx="7886700" cy="4265655"/>
          </a:xfrm>
        </p:spPr>
        <p:txBody>
          <a:bodyPr>
            <a:normAutofit/>
          </a:bodyPr>
          <a:lstStyle/>
          <a:p>
            <a:pPr fontAlgn="base"/>
            <a:r>
              <a:rPr lang="en-US"/>
              <a:t>Brainstorming </a:t>
            </a:r>
          </a:p>
          <a:p>
            <a:pPr lvl="1" fontAlgn="base"/>
            <a:r>
              <a:rPr lang="en-US"/>
              <a:t>generating ideas in a group, without judgment or criticism</a:t>
            </a:r>
          </a:p>
        </p:txBody>
      </p:sp>
      <p:pic>
        <p:nvPicPr>
          <p:cNvPr id="7170" name="Picture 2" descr="Brainstorming for Fun and Profit - 5 Tips for Teams - Phil McKinney -  Innovation Mentor and Coach">
            <a:extLst>
              <a:ext uri="{FF2B5EF4-FFF2-40B4-BE49-F238E27FC236}">
                <a16:creationId xmlns:a16="http://schemas.microsoft.com/office/drawing/2014/main" id="{8E8E00D1-095C-306D-719B-A764F9E78B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31435" y="2883074"/>
            <a:ext cx="3706157" cy="3533568"/>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400327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Types of Creative Problem-Solving Techniques </a:t>
            </a:r>
          </a:p>
        </p:txBody>
      </p:sp>
      <p:sp>
        <p:nvSpPr>
          <p:cNvPr id="3" name="Content Placeholder 2"/>
          <p:cNvSpPr>
            <a:spLocks noGrp="1"/>
          </p:cNvSpPr>
          <p:nvPr>
            <p:ph idx="1"/>
          </p:nvPr>
        </p:nvSpPr>
        <p:spPr>
          <a:xfrm>
            <a:off x="628650" y="2063707"/>
            <a:ext cx="7886700" cy="4265655"/>
          </a:xfrm>
        </p:spPr>
        <p:txBody>
          <a:bodyPr>
            <a:normAutofit/>
          </a:bodyPr>
          <a:lstStyle/>
          <a:p>
            <a:pPr fontAlgn="base"/>
            <a:r>
              <a:rPr lang="en-US"/>
              <a:t>Mind Mapping </a:t>
            </a:r>
          </a:p>
          <a:p>
            <a:pPr lvl="1" fontAlgn="base"/>
            <a:r>
              <a:rPr lang="en-US"/>
              <a:t>visual tool for organizing thoughts and ideas</a:t>
            </a:r>
          </a:p>
        </p:txBody>
      </p:sp>
      <p:pic>
        <p:nvPicPr>
          <p:cNvPr id="4" name="Picture 2">
            <a:extLst>
              <a:ext uri="{FF2B5EF4-FFF2-40B4-BE49-F238E27FC236}">
                <a16:creationId xmlns:a16="http://schemas.microsoft.com/office/drawing/2014/main" id="{561018EA-B32A-13EE-7B40-6815EA07F60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8860" y="3035892"/>
            <a:ext cx="4938505" cy="32934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744188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27418-1714-FCD4-D873-458058C55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DFE5E-E88E-6915-FC3A-880710D7A64B}"/>
              </a:ext>
            </a:extLst>
          </p:cNvPr>
          <p:cNvSpPr>
            <a:spLocks noGrp="1"/>
          </p:cNvSpPr>
          <p:nvPr>
            <p:ph type="title"/>
          </p:nvPr>
        </p:nvSpPr>
        <p:spPr>
          <a:xfrm>
            <a:off x="628650" y="734770"/>
            <a:ext cx="7886700" cy="1241658"/>
          </a:xfrm>
        </p:spPr>
        <p:txBody>
          <a:bodyPr>
            <a:normAutofit/>
          </a:bodyPr>
          <a:lstStyle/>
          <a:p>
            <a:r>
              <a:rPr lang="en-US" sz="4000"/>
              <a:t>Types of Creative Problem-Solving Techniques </a:t>
            </a:r>
          </a:p>
        </p:txBody>
      </p:sp>
      <p:sp>
        <p:nvSpPr>
          <p:cNvPr id="3" name="Content Placeholder 2">
            <a:extLst>
              <a:ext uri="{FF2B5EF4-FFF2-40B4-BE49-F238E27FC236}">
                <a16:creationId xmlns:a16="http://schemas.microsoft.com/office/drawing/2014/main" id="{69AB1689-021F-E07B-2E8C-366745692318}"/>
              </a:ext>
            </a:extLst>
          </p:cNvPr>
          <p:cNvSpPr>
            <a:spLocks noGrp="1"/>
          </p:cNvSpPr>
          <p:nvPr>
            <p:ph idx="1"/>
          </p:nvPr>
        </p:nvSpPr>
        <p:spPr>
          <a:xfrm>
            <a:off x="628650" y="2063707"/>
            <a:ext cx="7886700" cy="4265655"/>
          </a:xfrm>
        </p:spPr>
        <p:txBody>
          <a:bodyPr>
            <a:normAutofit/>
          </a:bodyPr>
          <a:lstStyle/>
          <a:p>
            <a:pPr fontAlgn="base"/>
            <a:r>
              <a:rPr lang="en-US"/>
              <a:t>SCAMPER </a:t>
            </a:r>
          </a:p>
          <a:p>
            <a:pPr lvl="1" fontAlgn="base"/>
            <a:r>
              <a:rPr lang="en-US" b="1"/>
              <a:t>S</a:t>
            </a:r>
            <a:r>
              <a:rPr lang="en-US"/>
              <a:t>ubstitute, </a:t>
            </a:r>
            <a:r>
              <a:rPr lang="en-US" b="1"/>
              <a:t>C</a:t>
            </a:r>
            <a:r>
              <a:rPr lang="en-US"/>
              <a:t>ombine, </a:t>
            </a:r>
            <a:r>
              <a:rPr lang="en-US" b="1"/>
              <a:t>A</a:t>
            </a:r>
            <a:r>
              <a:rPr lang="en-US"/>
              <a:t>dapt, </a:t>
            </a:r>
            <a:r>
              <a:rPr lang="en-US" b="1"/>
              <a:t>M</a:t>
            </a:r>
            <a:r>
              <a:rPr lang="en-US"/>
              <a:t>odify, </a:t>
            </a:r>
            <a:r>
              <a:rPr lang="en-US" b="1"/>
              <a:t>P</a:t>
            </a:r>
            <a:r>
              <a:rPr lang="en-US"/>
              <a:t>ut to another use, </a:t>
            </a:r>
            <a:r>
              <a:rPr lang="en-US" b="1"/>
              <a:t>E</a:t>
            </a:r>
            <a:r>
              <a:rPr lang="en-US"/>
              <a:t>liminate, </a:t>
            </a:r>
            <a:r>
              <a:rPr lang="en-US" b="1"/>
              <a:t>R</a:t>
            </a:r>
            <a:r>
              <a:rPr lang="en-US"/>
              <a:t>everse</a:t>
            </a:r>
            <a:r>
              <a:rPr lang="en-US" b="1"/>
              <a:t>/R</a:t>
            </a:r>
            <a:r>
              <a:rPr lang="en-US"/>
              <a:t>earrange </a:t>
            </a:r>
          </a:p>
        </p:txBody>
      </p:sp>
      <p:pic>
        <p:nvPicPr>
          <p:cNvPr id="9218" name="Picture 2" descr="SCAMPER model of creativity, explained | An easy innovation framework for  business [GUIDE] — BiteSize Learning">
            <a:extLst>
              <a:ext uri="{FF2B5EF4-FFF2-40B4-BE49-F238E27FC236}">
                <a16:creationId xmlns:a16="http://schemas.microsoft.com/office/drawing/2014/main" id="{99D24954-1C81-63EE-0230-8A172F96CB5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21724" b="9370"/>
          <a:stretch/>
        </p:blipFill>
        <p:spPr bwMode="auto">
          <a:xfrm>
            <a:off x="531743" y="3317524"/>
            <a:ext cx="8080513" cy="312809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0667636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BAAC24-8D44-FA77-9598-1E32AF24B0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949430-1F94-0B17-6001-E5639F46BE33}"/>
              </a:ext>
            </a:extLst>
          </p:cNvPr>
          <p:cNvSpPr>
            <a:spLocks noGrp="1"/>
          </p:cNvSpPr>
          <p:nvPr>
            <p:ph type="title"/>
          </p:nvPr>
        </p:nvSpPr>
        <p:spPr>
          <a:xfrm>
            <a:off x="628650" y="734770"/>
            <a:ext cx="7886700" cy="1241658"/>
          </a:xfrm>
        </p:spPr>
        <p:txBody>
          <a:bodyPr>
            <a:normAutofit/>
          </a:bodyPr>
          <a:lstStyle/>
          <a:p>
            <a:r>
              <a:rPr lang="en-US" sz="4000"/>
              <a:t>Types of Creative Problem-Solving Techniques </a:t>
            </a:r>
          </a:p>
        </p:txBody>
      </p:sp>
      <p:sp>
        <p:nvSpPr>
          <p:cNvPr id="3" name="Content Placeholder 2">
            <a:extLst>
              <a:ext uri="{FF2B5EF4-FFF2-40B4-BE49-F238E27FC236}">
                <a16:creationId xmlns:a16="http://schemas.microsoft.com/office/drawing/2014/main" id="{0C3A51F3-2774-0349-778C-A050E4D0854A}"/>
              </a:ext>
            </a:extLst>
          </p:cNvPr>
          <p:cNvSpPr>
            <a:spLocks noGrp="1"/>
          </p:cNvSpPr>
          <p:nvPr>
            <p:ph idx="1"/>
          </p:nvPr>
        </p:nvSpPr>
        <p:spPr>
          <a:xfrm>
            <a:off x="628650" y="2063707"/>
            <a:ext cx="7886700" cy="4265655"/>
          </a:xfrm>
        </p:spPr>
        <p:txBody>
          <a:bodyPr>
            <a:normAutofit/>
          </a:bodyPr>
          <a:lstStyle/>
          <a:p>
            <a:pPr fontAlgn="base"/>
            <a:r>
              <a:rPr lang="en-US"/>
              <a:t>Design Thinking </a:t>
            </a:r>
          </a:p>
          <a:p>
            <a:pPr lvl="1" fontAlgn="base"/>
            <a:r>
              <a:rPr lang="en-US"/>
              <a:t>human-centered, focuses on empathy, ideation, and prototyping</a:t>
            </a:r>
          </a:p>
        </p:txBody>
      </p:sp>
      <p:pic>
        <p:nvPicPr>
          <p:cNvPr id="10246" name="Picture 6" descr="How to use design thinking in the UX design process | by Rain Lieberman |  The Startup | Medium">
            <a:extLst>
              <a:ext uri="{FF2B5EF4-FFF2-40B4-BE49-F238E27FC236}">
                <a16:creationId xmlns:a16="http://schemas.microsoft.com/office/drawing/2014/main" id="{AC1943A7-8BA0-116B-9702-D019D2A830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5312" y="3349488"/>
            <a:ext cx="7345017" cy="3237674"/>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276556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82219-1B45-80AB-2E62-1AC60EFB88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004819E-2B11-36DE-2D5E-0CB4F6B780C2}"/>
              </a:ext>
            </a:extLst>
          </p:cNvPr>
          <p:cNvSpPr>
            <a:spLocks noGrp="1"/>
          </p:cNvSpPr>
          <p:nvPr>
            <p:ph type="title"/>
          </p:nvPr>
        </p:nvSpPr>
        <p:spPr>
          <a:xfrm>
            <a:off x="628650" y="734770"/>
            <a:ext cx="7886700" cy="1241658"/>
          </a:xfrm>
        </p:spPr>
        <p:txBody>
          <a:bodyPr>
            <a:normAutofit/>
          </a:bodyPr>
          <a:lstStyle/>
          <a:p>
            <a:r>
              <a:rPr lang="en-US" sz="4000"/>
              <a:t>Types of Creative Problem-Solving Techniques </a:t>
            </a:r>
          </a:p>
        </p:txBody>
      </p:sp>
      <p:sp>
        <p:nvSpPr>
          <p:cNvPr id="3" name="Content Placeholder 2">
            <a:extLst>
              <a:ext uri="{FF2B5EF4-FFF2-40B4-BE49-F238E27FC236}">
                <a16:creationId xmlns:a16="http://schemas.microsoft.com/office/drawing/2014/main" id="{4AF2A711-CCFD-B0AA-B101-61CF3CAC6BB3}"/>
              </a:ext>
            </a:extLst>
          </p:cNvPr>
          <p:cNvSpPr>
            <a:spLocks noGrp="1"/>
          </p:cNvSpPr>
          <p:nvPr>
            <p:ph idx="1"/>
          </p:nvPr>
        </p:nvSpPr>
        <p:spPr>
          <a:xfrm>
            <a:off x="628650" y="2063707"/>
            <a:ext cx="7886700" cy="4265655"/>
          </a:xfrm>
        </p:spPr>
        <p:txBody>
          <a:bodyPr>
            <a:normAutofit/>
          </a:bodyPr>
          <a:lstStyle/>
          <a:p>
            <a:pPr fontAlgn="base"/>
            <a:r>
              <a:rPr lang="en-US"/>
              <a:t>Reverse Brainstorming</a:t>
            </a:r>
          </a:p>
          <a:p>
            <a:pPr lvl="1" fontAlgn="base"/>
            <a:r>
              <a:rPr lang="en-US"/>
              <a:t>opposite of the problem, or how to cause the problem, to spark creative solutions</a:t>
            </a:r>
          </a:p>
        </p:txBody>
      </p:sp>
      <p:pic>
        <p:nvPicPr>
          <p:cNvPr id="11266" name="Picture 2" descr="Reverse Ideation: Turning the Problem on its Head!">
            <a:extLst>
              <a:ext uri="{FF2B5EF4-FFF2-40B4-BE49-F238E27FC236}">
                <a16:creationId xmlns:a16="http://schemas.microsoft.com/office/drawing/2014/main" id="{70539F58-4959-200C-81E5-8EDFDF51B2CE}"/>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rcRect l="1958" t="36720" r="869" b="9564"/>
          <a:stretch/>
        </p:blipFill>
        <p:spPr bwMode="auto">
          <a:xfrm>
            <a:off x="129208" y="3444841"/>
            <a:ext cx="8885583" cy="297180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15302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95D9D9-E938-C464-029F-14BDC2949F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066322-5FDF-E6C2-461C-72CC6E6BF932}"/>
              </a:ext>
            </a:extLst>
          </p:cNvPr>
          <p:cNvSpPr>
            <a:spLocks noGrp="1"/>
          </p:cNvSpPr>
          <p:nvPr>
            <p:ph type="title"/>
          </p:nvPr>
        </p:nvSpPr>
        <p:spPr>
          <a:xfrm>
            <a:off x="628650" y="734770"/>
            <a:ext cx="7886700" cy="1241658"/>
          </a:xfrm>
        </p:spPr>
        <p:txBody>
          <a:bodyPr>
            <a:normAutofit/>
          </a:bodyPr>
          <a:lstStyle/>
          <a:p>
            <a:r>
              <a:rPr lang="en-US" sz="4000"/>
              <a:t>Evaluate and Choose a Solution</a:t>
            </a:r>
          </a:p>
        </p:txBody>
      </p:sp>
      <p:sp>
        <p:nvSpPr>
          <p:cNvPr id="3" name="Content Placeholder 2">
            <a:extLst>
              <a:ext uri="{FF2B5EF4-FFF2-40B4-BE49-F238E27FC236}">
                <a16:creationId xmlns:a16="http://schemas.microsoft.com/office/drawing/2014/main" id="{16DAC3F9-0E0E-E528-492F-C039C789710E}"/>
              </a:ext>
            </a:extLst>
          </p:cNvPr>
          <p:cNvSpPr>
            <a:spLocks noGrp="1"/>
          </p:cNvSpPr>
          <p:nvPr>
            <p:ph idx="1"/>
          </p:nvPr>
        </p:nvSpPr>
        <p:spPr>
          <a:xfrm>
            <a:off x="628649" y="2063707"/>
            <a:ext cx="2512115" cy="4265655"/>
          </a:xfrm>
        </p:spPr>
        <p:txBody>
          <a:bodyPr>
            <a:normAutofit/>
          </a:bodyPr>
          <a:lstStyle/>
          <a:p>
            <a:pPr fontAlgn="base"/>
            <a:r>
              <a:rPr lang="en-US"/>
              <a:t>Voting</a:t>
            </a:r>
          </a:p>
          <a:p>
            <a:pPr fontAlgn="base"/>
            <a:r>
              <a:rPr lang="en-US"/>
              <a:t>Pros/Cons</a:t>
            </a:r>
          </a:p>
          <a:p>
            <a:pPr fontAlgn="base"/>
            <a:r>
              <a:rPr lang="en-US"/>
              <a:t>Advocacy; Devil’s Advocate</a:t>
            </a:r>
          </a:p>
          <a:p>
            <a:pPr fontAlgn="base"/>
            <a:r>
              <a:rPr lang="en-US"/>
              <a:t>Advantage; Disadvantage</a:t>
            </a:r>
          </a:p>
        </p:txBody>
      </p:sp>
      <p:pic>
        <p:nvPicPr>
          <p:cNvPr id="5" name="Picture 4" descr="Text&#10;&#10;AI-generated content may be incorrect.">
            <a:extLst>
              <a:ext uri="{FF2B5EF4-FFF2-40B4-BE49-F238E27FC236}">
                <a16:creationId xmlns:a16="http://schemas.microsoft.com/office/drawing/2014/main" id="{781E4150-30F2-C14D-CE11-093DBB28CA41}"/>
              </a:ext>
            </a:extLst>
          </p:cNvPr>
          <p:cNvPicPr>
            <a:picLocks noChangeAspect="1"/>
          </p:cNvPicPr>
          <p:nvPr/>
        </p:nvPicPr>
        <p:blipFill>
          <a:blip r:embed="rId4"/>
          <a:stretch>
            <a:fillRect/>
          </a:stretch>
        </p:blipFill>
        <p:spPr>
          <a:xfrm>
            <a:off x="3302755" y="2063707"/>
            <a:ext cx="5332162" cy="3253728"/>
          </a:xfrm>
          <a:prstGeom prst="rect">
            <a:avLst/>
          </a:prstGeom>
        </p:spPr>
      </p:pic>
    </p:spTree>
    <p:custDataLst>
      <p:tags r:id="rId1"/>
    </p:custDataLst>
    <p:extLst>
      <p:ext uri="{BB962C8B-B14F-4D97-AF65-F5344CB8AC3E}">
        <p14:creationId xmlns:p14="http://schemas.microsoft.com/office/powerpoint/2010/main" val="117661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250" fill="hold"/>
                                        <p:tgtEl>
                                          <p:spTgt spid="5"/>
                                        </p:tgtEl>
                                        <p:attrNameLst>
                                          <p:attrName>ppt_x</p:attrName>
                                        </p:attrNameLst>
                                      </p:cBhvr>
                                      <p:tavLst>
                                        <p:tav tm="0">
                                          <p:val>
                                            <p:strVal val="1+#ppt_w/2"/>
                                          </p:val>
                                        </p:tav>
                                        <p:tav tm="100000">
                                          <p:val>
                                            <p:strVal val="#ppt_x"/>
                                          </p:val>
                                        </p:tav>
                                      </p:tavLst>
                                    </p:anim>
                                    <p:anim calcmode="lin" valueType="num">
                                      <p:cBhvr additive="base">
                                        <p:cTn id="18" dur="25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Brainstorming</a:t>
            </a:r>
          </a:p>
        </p:txBody>
      </p:sp>
      <p:pic>
        <p:nvPicPr>
          <p:cNvPr id="1026" name="Picture 2" descr="Amazon.com: Stainless Steel Dinner Spoon (Set of 6)7.1 Inches, Silver :  Home &amp; Kitche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101" y="1644650"/>
            <a:ext cx="4560887" cy="45608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56905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500" fill="hold"/>
                                        <p:tgtEl>
                                          <p:spTgt spid="1026"/>
                                        </p:tgtEl>
                                        <p:attrNameLst>
                                          <p:attrName>ppt_w</p:attrName>
                                        </p:attrNameLst>
                                      </p:cBhvr>
                                      <p:tavLst>
                                        <p:tav tm="0">
                                          <p:val>
                                            <p:fltVal val="0"/>
                                          </p:val>
                                        </p:tav>
                                        <p:tav tm="100000">
                                          <p:val>
                                            <p:strVal val="#ppt_w"/>
                                          </p:val>
                                        </p:tav>
                                      </p:tavLst>
                                    </p:anim>
                                    <p:anim calcmode="lin" valueType="num">
                                      <p:cBhvr>
                                        <p:cTn id="8" dur="500" fill="hold"/>
                                        <p:tgtEl>
                                          <p:spTgt spid="1026"/>
                                        </p:tgtEl>
                                        <p:attrNameLst>
                                          <p:attrName>ppt_h</p:attrName>
                                        </p:attrNameLst>
                                      </p:cBhvr>
                                      <p:tavLst>
                                        <p:tav tm="0">
                                          <p:val>
                                            <p:fltVal val="0"/>
                                          </p:val>
                                        </p:tav>
                                        <p:tav tm="100000">
                                          <p:val>
                                            <p:strVal val="#ppt_h"/>
                                          </p:val>
                                        </p:tav>
                                      </p:tavLst>
                                    </p:anim>
                                    <p:anim calcmode="lin" valueType="num">
                                      <p:cBhvr>
                                        <p:cTn id="9" dur="500" fill="hold"/>
                                        <p:tgtEl>
                                          <p:spTgt spid="1026"/>
                                        </p:tgtEl>
                                        <p:attrNameLst>
                                          <p:attrName>style.rotation</p:attrName>
                                        </p:attrNameLst>
                                      </p:cBhvr>
                                      <p:tavLst>
                                        <p:tav tm="0">
                                          <p:val>
                                            <p:fltVal val="90"/>
                                          </p:val>
                                        </p:tav>
                                        <p:tav tm="100000">
                                          <p:val>
                                            <p:fltVal val="0"/>
                                          </p:val>
                                        </p:tav>
                                      </p:tavLst>
                                    </p:anim>
                                    <p:animEffect transition="in" filter="fade">
                                      <p:cBhvr>
                                        <p:cTn id="10"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116531"/>
            <a:ext cx="7886700" cy="981776"/>
          </a:xfrm>
        </p:spPr>
        <p:txBody>
          <a:bodyPr anchor="ctr">
            <a:noAutofit/>
          </a:bodyPr>
          <a:lstStyle/>
          <a:p>
            <a:r>
              <a:rPr lang="en-US" sz="4000"/>
              <a:t>Overcoming Barriers to Creative Problem Solving</a:t>
            </a:r>
          </a:p>
        </p:txBody>
      </p:sp>
      <p:pic>
        <p:nvPicPr>
          <p:cNvPr id="5" name="Picture 4" descr="A person holding a sign&#10;&#10;AI-generated content may be incorrect.">
            <a:extLst>
              <a:ext uri="{FF2B5EF4-FFF2-40B4-BE49-F238E27FC236}">
                <a16:creationId xmlns:a16="http://schemas.microsoft.com/office/drawing/2014/main" id="{D001C43B-5832-E3DF-1E2B-8DA822037A19}"/>
              </a:ext>
            </a:extLst>
          </p:cNvPr>
          <p:cNvPicPr>
            <a:picLocks noChangeAspect="1"/>
          </p:cNvPicPr>
          <p:nvPr/>
        </p:nvPicPr>
        <p:blipFill>
          <a:blip r:embed="rId4"/>
          <a:stretch>
            <a:fillRect/>
          </a:stretch>
        </p:blipFill>
        <p:spPr>
          <a:xfrm>
            <a:off x="628650" y="2851807"/>
            <a:ext cx="3867150" cy="2571656"/>
          </a:xfrm>
          <a:prstGeom prst="rect">
            <a:avLst/>
          </a:prstGeom>
          <a:noFill/>
          <a:ln>
            <a:noFill/>
          </a:ln>
          <a:effectLst>
            <a:outerShdw blurRad="292100" dist="139700" dir="2700000" algn="tl" rotWithShape="0">
              <a:srgbClr val="333333">
                <a:alpha val="65000"/>
              </a:srgbClr>
            </a:outerShdw>
          </a:effectLst>
        </p:spPr>
      </p:pic>
      <p:sp>
        <p:nvSpPr>
          <p:cNvPr id="3" name="Content Placeholder 2"/>
          <p:cNvSpPr>
            <a:spLocks noGrp="1"/>
          </p:cNvSpPr>
          <p:nvPr>
            <p:ph sz="half" idx="2"/>
          </p:nvPr>
        </p:nvSpPr>
        <p:spPr>
          <a:xfrm>
            <a:off x="4648200" y="2098307"/>
            <a:ext cx="3867150" cy="4078656"/>
          </a:xfrm>
        </p:spPr>
        <p:txBody>
          <a:bodyPr>
            <a:normAutofit/>
          </a:bodyPr>
          <a:lstStyle/>
          <a:p>
            <a:pPr fontAlgn="base"/>
            <a:r>
              <a:rPr lang="en-US" sz="2200"/>
              <a:t>Common barriers: </a:t>
            </a:r>
          </a:p>
          <a:p>
            <a:pPr lvl="1" fontAlgn="base"/>
            <a:r>
              <a:rPr lang="en-US" sz="2200"/>
              <a:t>Fear of failure</a:t>
            </a:r>
          </a:p>
          <a:p>
            <a:pPr lvl="1" fontAlgn="base"/>
            <a:r>
              <a:rPr lang="en-US" sz="2200"/>
              <a:t>Lack of resources</a:t>
            </a:r>
          </a:p>
          <a:p>
            <a:pPr lvl="1" fontAlgn="base"/>
            <a:r>
              <a:rPr lang="en-US" sz="2200"/>
              <a:t>Limited time</a:t>
            </a:r>
          </a:p>
          <a:p>
            <a:pPr lvl="1" fontAlgn="base"/>
            <a:r>
              <a:rPr lang="en-US" sz="2200"/>
              <a:t>Resistance to change</a:t>
            </a:r>
          </a:p>
          <a:p>
            <a:pPr fontAlgn="base"/>
            <a:r>
              <a:rPr lang="en-US" sz="2200"/>
              <a:t>Tips to overcome barriers: </a:t>
            </a:r>
          </a:p>
          <a:p>
            <a:pPr lvl="1" fontAlgn="base"/>
            <a:r>
              <a:rPr lang="en-US" sz="2200"/>
              <a:t>Growth mindset</a:t>
            </a:r>
          </a:p>
          <a:p>
            <a:pPr lvl="1" fontAlgn="base"/>
            <a:r>
              <a:rPr lang="en-US" sz="2200"/>
              <a:t>Dedicate space and time for creativity</a:t>
            </a:r>
          </a:p>
          <a:p>
            <a:pPr lvl="1" fontAlgn="base"/>
            <a:r>
              <a:rPr lang="en-US" sz="2200"/>
              <a:t>Culture of experimentation</a:t>
            </a:r>
          </a:p>
        </p:txBody>
      </p:sp>
    </p:spTree>
    <p:custDataLst>
      <p:tags r:id="rId1"/>
    </p:custDataLst>
    <p:extLst>
      <p:ext uri="{BB962C8B-B14F-4D97-AF65-F5344CB8AC3E}">
        <p14:creationId xmlns:p14="http://schemas.microsoft.com/office/powerpoint/2010/main" val="2283116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Let’s Try Another One</a:t>
            </a:r>
          </a:p>
        </p:txBody>
      </p:sp>
      <p:sp>
        <p:nvSpPr>
          <p:cNvPr id="4" name="Rectangle 3"/>
          <p:cNvSpPr/>
          <p:nvPr/>
        </p:nvSpPr>
        <p:spPr>
          <a:xfrm flipH="1">
            <a:off x="978694" y="3053059"/>
            <a:ext cx="7186612" cy="110799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n-US" sz="6600" b="1" cap="none" spc="0">
                <a:ln/>
                <a:solidFill>
                  <a:schemeClr val="accent4"/>
                </a:solidFill>
                <a:effectLst/>
              </a:rPr>
              <a:t>GNIMROTSNIARB</a:t>
            </a:r>
          </a:p>
        </p:txBody>
      </p:sp>
    </p:spTree>
    <p:custDataLst>
      <p:tags r:id="rId1"/>
    </p:custDataLst>
    <p:extLst>
      <p:ext uri="{BB962C8B-B14F-4D97-AF65-F5344CB8AC3E}">
        <p14:creationId xmlns:p14="http://schemas.microsoft.com/office/powerpoint/2010/main" val="1325794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435">
                                          <p:stCondLst>
                                            <p:cond delay="0"/>
                                          </p:stCondLst>
                                        </p:cTn>
                                        <p:tgtEl>
                                          <p:spTgt spid="4"/>
                                        </p:tgtEl>
                                      </p:cBhvr>
                                    </p:animEffect>
                                    <p:anim calcmode="lin" valueType="num">
                                      <p:cBhvr>
                                        <p:cTn id="8" dur="1367"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498"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498" tmFilter="0, 0; 0.125,0.2665; 0.25,0.4; 0.375,0.465; 0.5,0.5;  0.625,0.535; 0.75,0.6; 0.875,0.7335; 1,1">
                                          <p:stCondLst>
                                            <p:cond delay="498"/>
                                          </p:stCondLst>
                                        </p:cTn>
                                        <p:tgtEl>
                                          <p:spTgt spid="4"/>
                                        </p:tgtEl>
                                        <p:attrNameLst>
                                          <p:attrName>ppt_y</p:attrName>
                                        </p:attrNameLst>
                                      </p:cBhvr>
                                      <p:tavLst>
                                        <p:tav tm="0" fmla="#ppt_y-sin(pi*$)/9">
                                          <p:val>
                                            <p:fltVal val="0"/>
                                          </p:val>
                                        </p:tav>
                                        <p:tav tm="100000">
                                          <p:val>
                                            <p:fltVal val="1"/>
                                          </p:val>
                                        </p:tav>
                                      </p:tavLst>
                                    </p:anim>
                                    <p:anim calcmode="lin" valueType="num">
                                      <p:cBhvr>
                                        <p:cTn id="11" dur="249" tmFilter="0, 0; 0.125,0.2665; 0.25,0.4; 0.375,0.465; 0.5,0.5;  0.625,0.535; 0.75,0.6; 0.875,0.7335; 1,1">
                                          <p:stCondLst>
                                            <p:cond delay="993"/>
                                          </p:stCondLst>
                                        </p:cTn>
                                        <p:tgtEl>
                                          <p:spTgt spid="4"/>
                                        </p:tgtEl>
                                        <p:attrNameLst>
                                          <p:attrName>ppt_y</p:attrName>
                                        </p:attrNameLst>
                                      </p:cBhvr>
                                      <p:tavLst>
                                        <p:tav tm="0" fmla="#ppt_y-sin(pi*$)/27">
                                          <p:val>
                                            <p:fltVal val="0"/>
                                          </p:val>
                                        </p:tav>
                                        <p:tav tm="100000">
                                          <p:val>
                                            <p:fltVal val="1"/>
                                          </p:val>
                                        </p:tav>
                                      </p:tavLst>
                                    </p:anim>
                                    <p:anim calcmode="lin" valueType="num">
                                      <p:cBhvr>
                                        <p:cTn id="12" dur="123" tmFilter="0, 0; 0.125,0.2665; 0.25,0.4; 0.375,0.465; 0.5,0.5;  0.625,0.535; 0.75,0.6; 0.875,0.7335; 1,1">
                                          <p:stCondLst>
                                            <p:cond delay="1242"/>
                                          </p:stCondLst>
                                        </p:cTn>
                                        <p:tgtEl>
                                          <p:spTgt spid="4"/>
                                        </p:tgtEl>
                                        <p:attrNameLst>
                                          <p:attrName>ppt_y</p:attrName>
                                        </p:attrNameLst>
                                      </p:cBhvr>
                                      <p:tavLst>
                                        <p:tav tm="0" fmla="#ppt_y-sin(pi*$)/81">
                                          <p:val>
                                            <p:fltVal val="0"/>
                                          </p:val>
                                        </p:tav>
                                        <p:tav tm="100000">
                                          <p:val>
                                            <p:fltVal val="1"/>
                                          </p:val>
                                        </p:tav>
                                      </p:tavLst>
                                    </p:anim>
                                    <p:animScale>
                                      <p:cBhvr>
                                        <p:cTn id="13" dur="20">
                                          <p:stCondLst>
                                            <p:cond delay="487"/>
                                          </p:stCondLst>
                                        </p:cTn>
                                        <p:tgtEl>
                                          <p:spTgt spid="4"/>
                                        </p:tgtEl>
                                      </p:cBhvr>
                                      <p:to x="100000" y="60000"/>
                                    </p:animScale>
                                    <p:animScale>
                                      <p:cBhvr>
                                        <p:cTn id="14" dur="124" decel="50000">
                                          <p:stCondLst>
                                            <p:cond delay="507"/>
                                          </p:stCondLst>
                                        </p:cTn>
                                        <p:tgtEl>
                                          <p:spTgt spid="4"/>
                                        </p:tgtEl>
                                      </p:cBhvr>
                                      <p:to x="100000" y="100000"/>
                                    </p:animScale>
                                    <p:animScale>
                                      <p:cBhvr>
                                        <p:cTn id="15" dur="20">
                                          <p:stCondLst>
                                            <p:cond delay="984"/>
                                          </p:stCondLst>
                                        </p:cTn>
                                        <p:tgtEl>
                                          <p:spTgt spid="4"/>
                                        </p:tgtEl>
                                      </p:cBhvr>
                                      <p:to x="100000" y="80000"/>
                                    </p:animScale>
                                    <p:animScale>
                                      <p:cBhvr>
                                        <p:cTn id="16" dur="124" decel="50000">
                                          <p:stCondLst>
                                            <p:cond delay="1004"/>
                                          </p:stCondLst>
                                        </p:cTn>
                                        <p:tgtEl>
                                          <p:spTgt spid="4"/>
                                        </p:tgtEl>
                                      </p:cBhvr>
                                      <p:to x="100000" y="100000"/>
                                    </p:animScale>
                                    <p:animScale>
                                      <p:cBhvr>
                                        <p:cTn id="17" dur="20">
                                          <p:stCondLst>
                                            <p:cond delay="1231"/>
                                          </p:stCondLst>
                                        </p:cTn>
                                        <p:tgtEl>
                                          <p:spTgt spid="4"/>
                                        </p:tgtEl>
                                      </p:cBhvr>
                                      <p:to x="100000" y="90000"/>
                                    </p:animScale>
                                    <p:animScale>
                                      <p:cBhvr>
                                        <p:cTn id="18" dur="124" decel="50000">
                                          <p:stCondLst>
                                            <p:cond delay="1251"/>
                                          </p:stCondLst>
                                        </p:cTn>
                                        <p:tgtEl>
                                          <p:spTgt spid="4"/>
                                        </p:tgtEl>
                                      </p:cBhvr>
                                      <p:to x="100000" y="100000"/>
                                    </p:animScale>
                                    <p:animScale>
                                      <p:cBhvr>
                                        <p:cTn id="19" dur="20">
                                          <p:stCondLst>
                                            <p:cond delay="1356"/>
                                          </p:stCondLst>
                                        </p:cTn>
                                        <p:tgtEl>
                                          <p:spTgt spid="4"/>
                                        </p:tgtEl>
                                      </p:cBhvr>
                                      <p:to x="100000" y="95000"/>
                                    </p:animScale>
                                    <p:animScale>
                                      <p:cBhvr>
                                        <p:cTn id="20" dur="124" decel="50000">
                                          <p:stCondLst>
                                            <p:cond delay="1376"/>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33DE7A-2EE3-0261-EF61-7E05281469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0B0FF25-AA0E-B177-6A06-82AD8684143C}"/>
              </a:ext>
            </a:extLst>
          </p:cNvPr>
          <p:cNvSpPr>
            <a:spLocks noGrp="1"/>
          </p:cNvSpPr>
          <p:nvPr>
            <p:ph type="title"/>
          </p:nvPr>
        </p:nvSpPr>
        <p:spPr>
          <a:xfrm>
            <a:off x="628650" y="834786"/>
            <a:ext cx="7886700" cy="1241658"/>
          </a:xfrm>
        </p:spPr>
        <p:txBody>
          <a:bodyPr>
            <a:normAutofit fontScale="90000"/>
          </a:bodyPr>
          <a:lstStyle/>
          <a:p>
            <a:r>
              <a:rPr lang="en-US"/>
              <a:t>Creative Problem Solving: Unlocking Creativity for Better Solutions</a:t>
            </a:r>
          </a:p>
        </p:txBody>
      </p:sp>
      <p:sp>
        <p:nvSpPr>
          <p:cNvPr id="3" name="Content Placeholder 2">
            <a:extLst>
              <a:ext uri="{FF2B5EF4-FFF2-40B4-BE49-F238E27FC236}">
                <a16:creationId xmlns:a16="http://schemas.microsoft.com/office/drawing/2014/main" id="{666AE47D-717F-6B27-888D-2A07558D894A}"/>
              </a:ext>
            </a:extLst>
          </p:cNvPr>
          <p:cNvSpPr>
            <a:spLocks noGrp="1"/>
          </p:cNvSpPr>
          <p:nvPr>
            <p:ph idx="1"/>
          </p:nvPr>
        </p:nvSpPr>
        <p:spPr>
          <a:xfrm>
            <a:off x="628650" y="2435191"/>
            <a:ext cx="7886700" cy="3982234"/>
          </a:xfrm>
        </p:spPr>
        <p:txBody>
          <a:bodyPr/>
          <a:lstStyle/>
          <a:p>
            <a:pPr fontAlgn="base"/>
            <a:r>
              <a:rPr lang="en-US"/>
              <a:t>What is creative problem solving? </a:t>
            </a:r>
          </a:p>
          <a:p>
            <a:pPr fontAlgn="base"/>
            <a:r>
              <a:rPr lang="en-US"/>
              <a:t>Why is it important in the workplace? </a:t>
            </a:r>
          </a:p>
          <a:p>
            <a:pPr fontAlgn="base"/>
            <a:r>
              <a:rPr lang="en-US"/>
              <a:t>How can it improve productivity and teamwork? </a:t>
            </a:r>
          </a:p>
        </p:txBody>
      </p:sp>
    </p:spTree>
    <p:custDataLst>
      <p:tags r:id="rId1"/>
    </p:custDataLst>
    <p:extLst>
      <p:ext uri="{BB962C8B-B14F-4D97-AF65-F5344CB8AC3E}">
        <p14:creationId xmlns:p14="http://schemas.microsoft.com/office/powerpoint/2010/main" val="14915900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A568F7-351E-47CE-D4FC-DE307522C3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39302D-D1E8-EA22-7058-A2E96EEC6FBD}"/>
              </a:ext>
            </a:extLst>
          </p:cNvPr>
          <p:cNvSpPr>
            <a:spLocks noGrp="1"/>
          </p:cNvSpPr>
          <p:nvPr>
            <p:ph type="title"/>
          </p:nvPr>
        </p:nvSpPr>
        <p:spPr>
          <a:xfrm>
            <a:off x="628650" y="734770"/>
            <a:ext cx="7886700" cy="1241658"/>
          </a:xfrm>
        </p:spPr>
        <p:txBody>
          <a:bodyPr>
            <a:normAutofit/>
          </a:bodyPr>
          <a:lstStyle/>
          <a:p>
            <a:r>
              <a:rPr lang="en-US" sz="4000"/>
              <a:t>Practice: The Pipeline</a:t>
            </a:r>
          </a:p>
        </p:txBody>
      </p:sp>
      <p:sp>
        <p:nvSpPr>
          <p:cNvPr id="6" name="AutoShape 2" descr="SCAMPER">
            <a:extLst>
              <a:ext uri="{FF2B5EF4-FFF2-40B4-BE49-F238E27FC236}">
                <a16:creationId xmlns:a16="http://schemas.microsoft.com/office/drawing/2014/main" id="{0FE28B6E-AA8E-0047-491C-32A1A6FB556A}"/>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Content Placeholder 2">
            <a:extLst>
              <a:ext uri="{FF2B5EF4-FFF2-40B4-BE49-F238E27FC236}">
                <a16:creationId xmlns:a16="http://schemas.microsoft.com/office/drawing/2014/main" id="{1914E8BD-0CCC-30F9-7868-4B25EB22FCA3}"/>
              </a:ext>
            </a:extLst>
          </p:cNvPr>
          <p:cNvSpPr>
            <a:spLocks noGrp="1"/>
          </p:cNvSpPr>
          <p:nvPr>
            <p:ph idx="1"/>
          </p:nvPr>
        </p:nvSpPr>
        <p:spPr>
          <a:xfrm>
            <a:off x="3945007" y="2153177"/>
            <a:ext cx="5016776" cy="4265655"/>
          </a:xfrm>
        </p:spPr>
        <p:txBody>
          <a:bodyPr vert="horz" lIns="91440" tIns="45720" rIns="91440" bIns="45720" rtlCol="0" anchor="t">
            <a:normAutofit fontScale="92500" lnSpcReduction="10000"/>
          </a:bodyPr>
          <a:lstStyle/>
          <a:p>
            <a:r>
              <a:rPr lang="en-US"/>
              <a:t>Start a timer for 10 minutes</a:t>
            </a:r>
          </a:p>
          <a:p>
            <a:pPr lvl="0"/>
            <a:r>
              <a:rPr lang="en-US"/>
              <a:t>Review the objectives and safety protocols</a:t>
            </a:r>
          </a:p>
          <a:p>
            <a:pPr lvl="0"/>
            <a:r>
              <a:rPr lang="en-US"/>
              <a:t>Select a project manager</a:t>
            </a:r>
          </a:p>
          <a:p>
            <a:pPr lvl="0"/>
            <a:r>
              <a:rPr lang="en-US"/>
              <a:t>Review your ideas and plan how to proceed</a:t>
            </a:r>
          </a:p>
          <a:p>
            <a:pPr lvl="0"/>
            <a:r>
              <a:rPr lang="en-US"/>
              <a:t>Execute your plan</a:t>
            </a:r>
          </a:p>
          <a:p>
            <a:pPr lvl="0"/>
            <a:r>
              <a:rPr lang="en-US"/>
              <a:t>Stop </a:t>
            </a:r>
            <a:r>
              <a:rPr lang="en-US" i="1"/>
              <a:t>wherever you are </a:t>
            </a:r>
            <a:r>
              <a:rPr lang="en-US"/>
              <a:t>at the end of the 10 minutes</a:t>
            </a:r>
            <a:endParaRPr lang="en-US">
              <a:ea typeface="Calibri"/>
              <a:cs typeface="Calibri"/>
            </a:endParaRPr>
          </a:p>
          <a:p>
            <a:pPr lvl="0"/>
            <a:r>
              <a:rPr lang="en-US"/>
              <a:t>GROUP DEBRIEF with facilitator</a:t>
            </a:r>
          </a:p>
        </p:txBody>
      </p:sp>
      <p:pic>
        <p:nvPicPr>
          <p:cNvPr id="10" name="Picture 9">
            <a:extLst>
              <a:ext uri="{FF2B5EF4-FFF2-40B4-BE49-F238E27FC236}">
                <a16:creationId xmlns:a16="http://schemas.microsoft.com/office/drawing/2014/main" id="{61D771F8-773D-4C6B-725C-883FE2C9E327}"/>
              </a:ext>
            </a:extLst>
          </p:cNvPr>
          <p:cNvPicPr>
            <a:picLocks noChangeAspect="1"/>
          </p:cNvPicPr>
          <p:nvPr/>
        </p:nvPicPr>
        <p:blipFill>
          <a:blip r:embed="rId4"/>
          <a:stretch>
            <a:fillRect/>
          </a:stretch>
        </p:blipFill>
        <p:spPr>
          <a:xfrm>
            <a:off x="488561" y="2435087"/>
            <a:ext cx="3219149" cy="3200176"/>
          </a:xfrm>
          <a:prstGeom prst="rect">
            <a:avLst/>
          </a:prstGeom>
        </p:spPr>
      </p:pic>
    </p:spTree>
    <p:custDataLst>
      <p:tags r:id="rId1"/>
    </p:custDataLst>
    <p:extLst>
      <p:ext uri="{BB962C8B-B14F-4D97-AF65-F5344CB8AC3E}">
        <p14:creationId xmlns:p14="http://schemas.microsoft.com/office/powerpoint/2010/main" val="515931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Practice: SCAMPER</a:t>
            </a:r>
          </a:p>
        </p:txBody>
      </p:sp>
      <p:sp>
        <p:nvSpPr>
          <p:cNvPr id="3" name="Content Placeholder 2"/>
          <p:cNvSpPr>
            <a:spLocks noGrp="1"/>
          </p:cNvSpPr>
          <p:nvPr>
            <p:ph idx="1"/>
          </p:nvPr>
        </p:nvSpPr>
        <p:spPr>
          <a:xfrm>
            <a:off x="628650" y="2063707"/>
            <a:ext cx="7886700" cy="4265655"/>
          </a:xfrm>
        </p:spPr>
        <p:txBody>
          <a:bodyPr>
            <a:normAutofit/>
          </a:bodyPr>
          <a:lstStyle/>
          <a:p>
            <a:pPr fontAlgn="base"/>
            <a:r>
              <a:rPr lang="en-US"/>
              <a:t>Substitute</a:t>
            </a:r>
          </a:p>
          <a:p>
            <a:pPr fontAlgn="base"/>
            <a:r>
              <a:rPr lang="en-US"/>
              <a:t>Combine</a:t>
            </a:r>
          </a:p>
          <a:p>
            <a:pPr fontAlgn="base"/>
            <a:r>
              <a:rPr lang="en-US"/>
              <a:t>Adapt</a:t>
            </a:r>
          </a:p>
          <a:p>
            <a:pPr fontAlgn="base"/>
            <a:r>
              <a:rPr lang="en-US"/>
              <a:t>Modify</a:t>
            </a:r>
          </a:p>
          <a:p>
            <a:pPr fontAlgn="base"/>
            <a:r>
              <a:rPr lang="en-US"/>
              <a:t>Put to Another Use</a:t>
            </a:r>
          </a:p>
          <a:p>
            <a:pPr fontAlgn="base"/>
            <a:r>
              <a:rPr lang="en-US"/>
              <a:t>Eliminate</a:t>
            </a:r>
          </a:p>
          <a:p>
            <a:pPr fontAlgn="base"/>
            <a:r>
              <a:rPr lang="en-US"/>
              <a:t>Reverse/Rearrange</a:t>
            </a:r>
          </a:p>
        </p:txBody>
      </p:sp>
      <p:sp>
        <p:nvSpPr>
          <p:cNvPr id="6" name="AutoShape 2" descr="SCAMPER">
            <a:extLst>
              <a:ext uri="{FF2B5EF4-FFF2-40B4-BE49-F238E27FC236}">
                <a16:creationId xmlns:a16="http://schemas.microsoft.com/office/drawing/2014/main" id="{C9EFA7D6-377A-A03D-F285-A9CADF0D36B4}"/>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9" name="Picture 8" descr="Graphical user interface, application&#10;&#10;AI-generated content may be incorrect.">
            <a:extLst>
              <a:ext uri="{FF2B5EF4-FFF2-40B4-BE49-F238E27FC236}">
                <a16:creationId xmlns:a16="http://schemas.microsoft.com/office/drawing/2014/main" id="{DDA2DC7E-02A4-B460-68F9-F99AAB69B09E}"/>
              </a:ext>
            </a:extLst>
          </p:cNvPr>
          <p:cNvPicPr>
            <a:picLocks noChangeAspect="1"/>
          </p:cNvPicPr>
          <p:nvPr/>
        </p:nvPicPr>
        <p:blipFill>
          <a:blip r:embed="rId4"/>
          <a:srcRect t="5116" b="67193"/>
          <a:stretch/>
        </p:blipFill>
        <p:spPr>
          <a:xfrm>
            <a:off x="3255064" y="2816042"/>
            <a:ext cx="5357190" cy="890924"/>
          </a:xfrm>
          <a:prstGeom prst="rect">
            <a:avLst/>
          </a:prstGeom>
        </p:spPr>
      </p:pic>
      <p:pic>
        <p:nvPicPr>
          <p:cNvPr id="11" name="Picture 10">
            <a:extLst>
              <a:ext uri="{FF2B5EF4-FFF2-40B4-BE49-F238E27FC236}">
                <a16:creationId xmlns:a16="http://schemas.microsoft.com/office/drawing/2014/main" id="{CE3E3C25-A8FD-59C9-4F87-F805EAADEFDF}"/>
              </a:ext>
            </a:extLst>
          </p:cNvPr>
          <p:cNvPicPr>
            <a:picLocks noChangeAspect="1"/>
          </p:cNvPicPr>
          <p:nvPr/>
        </p:nvPicPr>
        <p:blipFill>
          <a:blip r:embed="rId5"/>
          <a:stretch>
            <a:fillRect/>
          </a:stretch>
        </p:blipFill>
        <p:spPr>
          <a:xfrm>
            <a:off x="4200326" y="3832532"/>
            <a:ext cx="3466667" cy="2009524"/>
          </a:xfrm>
          <a:prstGeom prst="rect">
            <a:avLst/>
          </a:prstGeom>
        </p:spPr>
      </p:pic>
    </p:spTree>
    <p:custDataLst>
      <p:tags r:id="rId1"/>
    </p:custDataLst>
    <p:extLst>
      <p:ext uri="{BB962C8B-B14F-4D97-AF65-F5344CB8AC3E}">
        <p14:creationId xmlns:p14="http://schemas.microsoft.com/office/powerpoint/2010/main" val="181380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32"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ou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D6BD-78E7-1003-0498-AAD66424D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4CAECA-E086-786A-2D83-055A34C365B5}"/>
              </a:ext>
            </a:extLst>
          </p:cNvPr>
          <p:cNvSpPr>
            <a:spLocks noGrp="1"/>
          </p:cNvSpPr>
          <p:nvPr>
            <p:ph type="title"/>
          </p:nvPr>
        </p:nvSpPr>
        <p:spPr>
          <a:xfrm>
            <a:off x="628650" y="734770"/>
            <a:ext cx="7886700" cy="1241658"/>
          </a:xfrm>
        </p:spPr>
        <p:txBody>
          <a:bodyPr>
            <a:normAutofit/>
          </a:bodyPr>
          <a:lstStyle/>
          <a:p>
            <a:r>
              <a:rPr lang="en-US" sz="4000"/>
              <a:t>Practice: The Pipeline SCAMPER</a:t>
            </a:r>
          </a:p>
        </p:txBody>
      </p:sp>
      <p:sp>
        <p:nvSpPr>
          <p:cNvPr id="6" name="AutoShape 2" descr="SCAMPER">
            <a:extLst>
              <a:ext uri="{FF2B5EF4-FFF2-40B4-BE49-F238E27FC236}">
                <a16:creationId xmlns:a16="http://schemas.microsoft.com/office/drawing/2014/main" id="{1ACFBE58-A231-FB7F-C683-110147BFCB1F}"/>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Content Placeholder 2">
            <a:extLst>
              <a:ext uri="{FF2B5EF4-FFF2-40B4-BE49-F238E27FC236}">
                <a16:creationId xmlns:a16="http://schemas.microsoft.com/office/drawing/2014/main" id="{665A0958-3C56-68B7-C3E2-3673A19558A5}"/>
              </a:ext>
            </a:extLst>
          </p:cNvPr>
          <p:cNvSpPr>
            <a:spLocks noGrp="1"/>
          </p:cNvSpPr>
          <p:nvPr>
            <p:ph idx="1"/>
          </p:nvPr>
        </p:nvSpPr>
        <p:spPr>
          <a:xfrm>
            <a:off x="3945007" y="2153177"/>
            <a:ext cx="5016776" cy="4265655"/>
          </a:xfrm>
        </p:spPr>
        <p:txBody>
          <a:bodyPr vert="horz" lIns="91440" tIns="45720" rIns="91440" bIns="45720" rtlCol="0" anchor="t">
            <a:normAutofit fontScale="92500" lnSpcReduction="20000"/>
          </a:bodyPr>
          <a:lstStyle/>
          <a:p>
            <a:r>
              <a:rPr lang="en-US"/>
              <a:t>Start a timer for 8 minutes</a:t>
            </a:r>
          </a:p>
          <a:p>
            <a:pPr lvl="0"/>
            <a:r>
              <a:rPr lang="en-US"/>
              <a:t>Review the objectives and safety protocols: </a:t>
            </a:r>
            <a:r>
              <a:rPr lang="en-US" b="1" i="1"/>
              <a:t>You have more resources</a:t>
            </a:r>
          </a:p>
          <a:p>
            <a:pPr lvl="0"/>
            <a:r>
              <a:rPr lang="en-US"/>
              <a:t>Select a project manager</a:t>
            </a:r>
          </a:p>
          <a:p>
            <a:pPr lvl="0"/>
            <a:r>
              <a:rPr lang="en-US"/>
              <a:t>Review your ideas and plan how to proceed</a:t>
            </a:r>
          </a:p>
          <a:p>
            <a:pPr lvl="0"/>
            <a:r>
              <a:rPr lang="en-US"/>
              <a:t>Execute your plan</a:t>
            </a:r>
          </a:p>
          <a:p>
            <a:pPr lvl="0"/>
            <a:r>
              <a:rPr lang="en-US"/>
              <a:t>Stop </a:t>
            </a:r>
            <a:r>
              <a:rPr lang="en-US" i="1"/>
              <a:t>wherever you are </a:t>
            </a:r>
            <a:r>
              <a:rPr lang="en-US"/>
              <a:t>at the end of the 8 minutes</a:t>
            </a:r>
            <a:endParaRPr lang="en-US">
              <a:ea typeface="Calibri"/>
              <a:cs typeface="Calibri"/>
            </a:endParaRPr>
          </a:p>
          <a:p>
            <a:pPr lvl="0"/>
            <a:r>
              <a:rPr lang="en-US"/>
              <a:t>GROUP DEBRIEF with facilitator</a:t>
            </a:r>
          </a:p>
        </p:txBody>
      </p:sp>
      <p:pic>
        <p:nvPicPr>
          <p:cNvPr id="10" name="Picture 9">
            <a:extLst>
              <a:ext uri="{FF2B5EF4-FFF2-40B4-BE49-F238E27FC236}">
                <a16:creationId xmlns:a16="http://schemas.microsoft.com/office/drawing/2014/main" id="{E2F0D02A-343F-9B70-0F5C-DBAC40CD6C34}"/>
              </a:ext>
            </a:extLst>
          </p:cNvPr>
          <p:cNvPicPr>
            <a:picLocks noChangeAspect="1"/>
          </p:cNvPicPr>
          <p:nvPr/>
        </p:nvPicPr>
        <p:blipFill>
          <a:blip r:embed="rId4"/>
          <a:stretch>
            <a:fillRect/>
          </a:stretch>
        </p:blipFill>
        <p:spPr>
          <a:xfrm>
            <a:off x="488561" y="2435087"/>
            <a:ext cx="3219149" cy="3200176"/>
          </a:xfrm>
          <a:prstGeom prst="rect">
            <a:avLst/>
          </a:prstGeom>
        </p:spPr>
      </p:pic>
    </p:spTree>
    <p:custDataLst>
      <p:tags r:id="rId1"/>
    </p:custDataLst>
    <p:extLst>
      <p:ext uri="{BB962C8B-B14F-4D97-AF65-F5344CB8AC3E}">
        <p14:creationId xmlns:p14="http://schemas.microsoft.com/office/powerpoint/2010/main" val="1187132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Building a Creative Problem-Solving Culture in Your Team</a:t>
            </a:r>
          </a:p>
        </p:txBody>
      </p:sp>
      <p:sp>
        <p:nvSpPr>
          <p:cNvPr id="3" name="Content Placeholder 2"/>
          <p:cNvSpPr>
            <a:spLocks noGrp="1"/>
          </p:cNvSpPr>
          <p:nvPr>
            <p:ph idx="1"/>
          </p:nvPr>
        </p:nvSpPr>
        <p:spPr>
          <a:xfrm>
            <a:off x="3945007" y="2153177"/>
            <a:ext cx="5016776" cy="4265655"/>
          </a:xfrm>
        </p:spPr>
        <p:txBody>
          <a:bodyPr>
            <a:normAutofit lnSpcReduction="10000"/>
          </a:bodyPr>
          <a:lstStyle/>
          <a:p>
            <a:pPr fontAlgn="base"/>
            <a:r>
              <a:rPr lang="en-US"/>
              <a:t>Creativity = Innovation</a:t>
            </a:r>
          </a:p>
          <a:p>
            <a:pPr fontAlgn="base"/>
            <a:r>
              <a:rPr lang="en-US"/>
              <a:t>Support continuous learning</a:t>
            </a:r>
          </a:p>
          <a:p>
            <a:pPr fontAlgn="base"/>
            <a:r>
              <a:rPr lang="en-US"/>
              <a:t>Encourage risk taking</a:t>
            </a:r>
          </a:p>
          <a:p>
            <a:pPr fontAlgn="base"/>
            <a:r>
              <a:rPr lang="en-US"/>
              <a:t>Create a ‘pain point’ bulletin board</a:t>
            </a:r>
          </a:p>
          <a:p>
            <a:pPr fontAlgn="base"/>
            <a:r>
              <a:rPr lang="en-US"/>
              <a:t>Host ‘hack-a-thons’</a:t>
            </a:r>
          </a:p>
          <a:p>
            <a:pPr fontAlgn="base"/>
            <a:r>
              <a:rPr lang="en-US"/>
              <a:t>Engage everyone</a:t>
            </a:r>
          </a:p>
          <a:p>
            <a:pPr fontAlgn="base"/>
            <a:r>
              <a:rPr lang="en-US"/>
              <a:t>Have fun!</a:t>
            </a:r>
          </a:p>
          <a:p>
            <a:pPr fontAlgn="base"/>
            <a:r>
              <a:rPr lang="en-US"/>
              <a:t>Celebrate successes</a:t>
            </a:r>
          </a:p>
          <a:p>
            <a:pPr fontAlgn="base"/>
            <a:endParaRPr lang="en-US"/>
          </a:p>
        </p:txBody>
      </p:sp>
      <p:pic>
        <p:nvPicPr>
          <p:cNvPr id="3074" name="Picture 2" descr="Creating an innovation culture | One Clear Message Consulting">
            <a:extLst>
              <a:ext uri="{FF2B5EF4-FFF2-40B4-BE49-F238E27FC236}">
                <a16:creationId xmlns:a16="http://schemas.microsoft.com/office/drawing/2014/main" id="{B46B39AF-F210-8B6F-6651-5B9CFC0435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217" y="2517612"/>
            <a:ext cx="3425987" cy="3425987"/>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94646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Tips for Becoming a Better Creative Problem Solver </a:t>
            </a:r>
          </a:p>
        </p:txBody>
      </p:sp>
      <p:sp>
        <p:nvSpPr>
          <p:cNvPr id="3" name="Content Placeholder 2"/>
          <p:cNvSpPr>
            <a:spLocks noGrp="1"/>
          </p:cNvSpPr>
          <p:nvPr>
            <p:ph idx="1"/>
          </p:nvPr>
        </p:nvSpPr>
        <p:spPr>
          <a:xfrm>
            <a:off x="628650" y="2063707"/>
            <a:ext cx="7886700" cy="4265655"/>
          </a:xfrm>
        </p:spPr>
        <p:txBody>
          <a:bodyPr>
            <a:normAutofit/>
          </a:bodyPr>
          <a:lstStyle/>
          <a:p>
            <a:pPr fontAlgn="base"/>
            <a:r>
              <a:rPr lang="en-US"/>
              <a:t>Stay curious</a:t>
            </a:r>
          </a:p>
          <a:p>
            <a:pPr fontAlgn="base"/>
            <a:r>
              <a:rPr lang="en-US"/>
              <a:t>Practice regularly</a:t>
            </a:r>
          </a:p>
          <a:p>
            <a:pPr fontAlgn="base"/>
            <a:r>
              <a:rPr lang="en-US"/>
              <a:t>Collaborate with others</a:t>
            </a:r>
          </a:p>
          <a:p>
            <a:pPr fontAlgn="base"/>
            <a:r>
              <a:rPr lang="en-US"/>
              <a:t>Embrace failure</a:t>
            </a:r>
          </a:p>
          <a:p>
            <a:pPr fontAlgn="base"/>
            <a:r>
              <a:rPr lang="en-US"/>
              <a:t>Others?</a:t>
            </a:r>
          </a:p>
          <a:p>
            <a:pPr fontAlgn="base"/>
            <a:endParaRPr lang="en-US"/>
          </a:p>
        </p:txBody>
      </p:sp>
      <p:pic>
        <p:nvPicPr>
          <p:cNvPr id="4" name="Picture 2">
            <a:extLst>
              <a:ext uri="{FF2B5EF4-FFF2-40B4-BE49-F238E27FC236}">
                <a16:creationId xmlns:a16="http://schemas.microsoft.com/office/drawing/2014/main" id="{8DFA8DBF-A715-C0C9-363C-C8C60A29C94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52546" y="1769166"/>
            <a:ext cx="2729491" cy="40980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val="58462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Key Takeaways</a:t>
            </a:r>
          </a:p>
        </p:txBody>
      </p:sp>
      <p:sp>
        <p:nvSpPr>
          <p:cNvPr id="3" name="Content Placeholder 2"/>
          <p:cNvSpPr>
            <a:spLocks noGrp="1"/>
          </p:cNvSpPr>
          <p:nvPr>
            <p:ph idx="1"/>
          </p:nvPr>
        </p:nvSpPr>
        <p:spPr>
          <a:xfrm>
            <a:off x="4453519" y="2079953"/>
            <a:ext cx="4214191" cy="4265655"/>
          </a:xfrm>
        </p:spPr>
        <p:txBody>
          <a:bodyPr>
            <a:normAutofit/>
          </a:bodyPr>
          <a:lstStyle/>
          <a:p>
            <a:pPr fontAlgn="base"/>
            <a:r>
              <a:rPr lang="en-US"/>
              <a:t>Creative problem solving involves everyone</a:t>
            </a:r>
          </a:p>
          <a:p>
            <a:pPr fontAlgn="base"/>
            <a:r>
              <a:rPr lang="en-US"/>
              <a:t>Leads to innovation</a:t>
            </a:r>
          </a:p>
          <a:p>
            <a:pPr fontAlgn="base"/>
            <a:r>
              <a:rPr lang="en-US"/>
              <a:t>Follow the 6 steps</a:t>
            </a:r>
          </a:p>
          <a:p>
            <a:pPr fontAlgn="base"/>
            <a:r>
              <a:rPr lang="en-US" i="1"/>
              <a:t>But…. </a:t>
            </a:r>
            <a:r>
              <a:rPr lang="en-US"/>
              <a:t>Use the best tool</a:t>
            </a:r>
          </a:p>
          <a:p>
            <a:pPr fontAlgn="base"/>
            <a:r>
              <a:rPr lang="en-US"/>
              <a:t>Practice, practice, practice</a:t>
            </a:r>
          </a:p>
          <a:p>
            <a:pPr fontAlgn="base"/>
            <a:r>
              <a:rPr lang="en-US"/>
              <a:t>Collaborate</a:t>
            </a:r>
          </a:p>
          <a:p>
            <a:pPr fontAlgn="base"/>
            <a:endParaRPr lang="en-US"/>
          </a:p>
        </p:txBody>
      </p:sp>
      <p:pic>
        <p:nvPicPr>
          <p:cNvPr id="5" name="Picture 4">
            <a:extLst>
              <a:ext uri="{FF2B5EF4-FFF2-40B4-BE49-F238E27FC236}">
                <a16:creationId xmlns:a16="http://schemas.microsoft.com/office/drawing/2014/main" id="{1BB0B76F-2970-024D-7C8B-17917C858867}"/>
              </a:ext>
            </a:extLst>
          </p:cNvPr>
          <p:cNvPicPr>
            <a:picLocks noChangeAspect="1"/>
          </p:cNvPicPr>
          <p:nvPr/>
        </p:nvPicPr>
        <p:blipFill>
          <a:blip r:embed="rId4"/>
          <a:stretch>
            <a:fillRect/>
          </a:stretch>
        </p:blipFill>
        <p:spPr>
          <a:xfrm>
            <a:off x="476290" y="2296747"/>
            <a:ext cx="3628571" cy="3000000"/>
          </a:xfrm>
          <a:prstGeom prst="rect">
            <a:avLst/>
          </a:prstGeom>
        </p:spPr>
      </p:pic>
    </p:spTree>
    <p:custDataLst>
      <p:tags r:id="rId1"/>
    </p:custDataLst>
    <p:extLst>
      <p:ext uri="{BB962C8B-B14F-4D97-AF65-F5344CB8AC3E}">
        <p14:creationId xmlns:p14="http://schemas.microsoft.com/office/powerpoint/2010/main" val="2794226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0EF99F-358A-6B26-73FA-B8EF387916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C3BB5C-D194-A07E-B4E0-B7CDAFCB7EF2}"/>
              </a:ext>
            </a:extLst>
          </p:cNvPr>
          <p:cNvSpPr>
            <a:spLocks noGrp="1"/>
          </p:cNvSpPr>
          <p:nvPr>
            <p:ph type="title"/>
          </p:nvPr>
        </p:nvSpPr>
        <p:spPr>
          <a:xfrm>
            <a:off x="628650" y="734770"/>
            <a:ext cx="7886700" cy="1241658"/>
          </a:xfrm>
        </p:spPr>
        <p:txBody>
          <a:bodyPr>
            <a:normAutofit/>
          </a:bodyPr>
          <a:lstStyle/>
          <a:p>
            <a:r>
              <a:rPr lang="en-US" sz="4000"/>
              <a:t>Action Plan</a:t>
            </a:r>
          </a:p>
        </p:txBody>
      </p:sp>
      <p:pic>
        <p:nvPicPr>
          <p:cNvPr id="1026" name="Picture 2" descr="Action plan">
            <a:extLst>
              <a:ext uri="{FF2B5EF4-FFF2-40B4-BE49-F238E27FC236}">
                <a16:creationId xmlns:a16="http://schemas.microsoft.com/office/drawing/2014/main" id="{10F43797-C574-7F62-D422-B421DE2601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4277" y="2087218"/>
            <a:ext cx="6957391" cy="391353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354182065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Questions?</a:t>
            </a:r>
          </a:p>
        </p:txBody>
      </p:sp>
      <p:sp>
        <p:nvSpPr>
          <p:cNvPr id="3" name="Content Placeholder 2"/>
          <p:cNvSpPr>
            <a:spLocks noGrp="1"/>
          </p:cNvSpPr>
          <p:nvPr>
            <p:ph idx="1"/>
          </p:nvPr>
        </p:nvSpPr>
        <p:spPr>
          <a:xfrm>
            <a:off x="628650" y="2063707"/>
            <a:ext cx="7886700" cy="4265655"/>
          </a:xfrm>
        </p:spPr>
        <p:txBody>
          <a:bodyPr>
            <a:normAutofit/>
          </a:bodyPr>
          <a:lstStyle/>
          <a:p>
            <a:pPr fontAlgn="base"/>
            <a:r>
              <a:rPr lang="en-US"/>
              <a:t>Thank you for your participation today!</a:t>
            </a:r>
          </a:p>
          <a:p>
            <a:pPr fontAlgn="base"/>
            <a:endParaRPr lang="en-US"/>
          </a:p>
        </p:txBody>
      </p:sp>
      <p:pic>
        <p:nvPicPr>
          <p:cNvPr id="5" name="Picture 4" descr="A picture containing text, sky, orange, sign&#10;&#10;AI-generated content may be incorrect.">
            <a:extLst>
              <a:ext uri="{FF2B5EF4-FFF2-40B4-BE49-F238E27FC236}">
                <a16:creationId xmlns:a16="http://schemas.microsoft.com/office/drawing/2014/main" id="{102E8872-6F10-813C-1CCE-E73FE62026BE}"/>
              </a:ext>
            </a:extLst>
          </p:cNvPr>
          <p:cNvPicPr>
            <a:picLocks noChangeAspect="1"/>
          </p:cNvPicPr>
          <p:nvPr/>
        </p:nvPicPr>
        <p:blipFill>
          <a:blip r:embed="rId4"/>
          <a:stretch>
            <a:fillRect/>
          </a:stretch>
        </p:blipFill>
        <p:spPr>
          <a:xfrm>
            <a:off x="1331844" y="2618039"/>
            <a:ext cx="5695122" cy="3798602"/>
          </a:xfrm>
          <a:prstGeom prst="rect">
            <a:avLst/>
          </a:prstGeom>
        </p:spPr>
      </p:pic>
      <p:pic>
        <p:nvPicPr>
          <p:cNvPr id="4" name="Picture 3">
            <a:extLst>
              <a:ext uri="{FF2B5EF4-FFF2-40B4-BE49-F238E27FC236}">
                <a16:creationId xmlns:a16="http://schemas.microsoft.com/office/drawing/2014/main" id="{75DF521B-4134-13E6-7C76-C788D899FF72}"/>
              </a:ext>
            </a:extLst>
          </p:cNvPr>
          <p:cNvPicPr>
            <a:picLocks noChangeAspect="1"/>
          </p:cNvPicPr>
          <p:nvPr/>
        </p:nvPicPr>
        <p:blipFill>
          <a:blip r:embed="rId5"/>
          <a:stretch>
            <a:fillRect/>
          </a:stretch>
        </p:blipFill>
        <p:spPr>
          <a:xfrm>
            <a:off x="0" y="0"/>
            <a:ext cx="9144000" cy="6858000"/>
          </a:xfrm>
          <a:prstGeom prst="rect">
            <a:avLst/>
          </a:prstGeom>
        </p:spPr>
      </p:pic>
    </p:spTree>
    <p:custDataLst>
      <p:tags r:id="rId1"/>
    </p:custDataLst>
    <p:extLst>
      <p:ext uri="{BB962C8B-B14F-4D97-AF65-F5344CB8AC3E}">
        <p14:creationId xmlns:p14="http://schemas.microsoft.com/office/powerpoint/2010/main" val="3216878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862DAD-CCD8-E2D2-0333-1501760BBD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BA050A-33D5-88E2-BE83-ED3C41A34FA9}"/>
              </a:ext>
            </a:extLst>
          </p:cNvPr>
          <p:cNvSpPr>
            <a:spLocks noGrp="1"/>
          </p:cNvSpPr>
          <p:nvPr>
            <p:ph type="title"/>
          </p:nvPr>
        </p:nvSpPr>
        <p:spPr>
          <a:xfrm>
            <a:off x="628650" y="779296"/>
            <a:ext cx="7886700" cy="981776"/>
          </a:xfrm>
        </p:spPr>
        <p:txBody>
          <a:bodyPr anchor="ctr">
            <a:normAutofit/>
          </a:bodyPr>
          <a:lstStyle/>
          <a:p>
            <a:r>
              <a:rPr lang="en-US" sz="4000"/>
              <a:t>What is Creative Problem Solving?</a:t>
            </a:r>
          </a:p>
        </p:txBody>
      </p:sp>
      <p:sp>
        <p:nvSpPr>
          <p:cNvPr id="3" name="Content Placeholder 2">
            <a:extLst>
              <a:ext uri="{FF2B5EF4-FFF2-40B4-BE49-F238E27FC236}">
                <a16:creationId xmlns:a16="http://schemas.microsoft.com/office/drawing/2014/main" id="{4A28B169-A945-1D17-E74E-4F3E32595E0B}"/>
              </a:ext>
            </a:extLst>
          </p:cNvPr>
          <p:cNvSpPr>
            <a:spLocks noGrp="1"/>
          </p:cNvSpPr>
          <p:nvPr>
            <p:ph sz="half" idx="1"/>
          </p:nvPr>
        </p:nvSpPr>
        <p:spPr>
          <a:xfrm>
            <a:off x="628650" y="2098307"/>
            <a:ext cx="3867150" cy="4078656"/>
          </a:xfrm>
        </p:spPr>
        <p:txBody>
          <a:bodyPr>
            <a:normAutofit/>
          </a:bodyPr>
          <a:lstStyle/>
          <a:p>
            <a:pPr fontAlgn="base"/>
            <a:r>
              <a:rPr lang="en-US" sz="2600" b="1"/>
              <a:t>Problem</a:t>
            </a:r>
            <a:r>
              <a:rPr lang="en-US" sz="2600"/>
              <a:t>: Gap between current and desired state</a:t>
            </a:r>
          </a:p>
          <a:p>
            <a:pPr fontAlgn="base"/>
            <a:r>
              <a:rPr lang="en-US" sz="2600" b="1"/>
              <a:t>Creativity</a:t>
            </a:r>
            <a:r>
              <a:rPr lang="en-US" sz="2600"/>
              <a:t>: Process of generating new possibilities or alternatives</a:t>
            </a:r>
          </a:p>
          <a:p>
            <a:pPr fontAlgn="base"/>
            <a:r>
              <a:rPr lang="en-US" sz="2600" b="1"/>
              <a:t>Creative problem solving: </a:t>
            </a:r>
            <a:r>
              <a:rPr lang="en-US" sz="2600"/>
              <a:t>Using techniques that increase the number and variety of ideas </a:t>
            </a:r>
          </a:p>
        </p:txBody>
      </p:sp>
      <p:pic>
        <p:nvPicPr>
          <p:cNvPr id="5122" name="Picture 2" descr="Corporate Problem Solving Skills can Advance your Career and your Business  - Blog -">
            <a:extLst>
              <a:ext uri="{FF2B5EF4-FFF2-40B4-BE49-F238E27FC236}">
                <a16:creationId xmlns:a16="http://schemas.microsoft.com/office/drawing/2014/main" id="{7B8BF040-D6D3-AEEA-102E-0BF9A358844E}"/>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4648202" y="2687454"/>
            <a:ext cx="3867150" cy="29003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483882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4850" y="828297"/>
            <a:ext cx="7886700" cy="981776"/>
          </a:xfrm>
        </p:spPr>
        <p:txBody>
          <a:bodyPr anchor="ctr">
            <a:normAutofit/>
          </a:bodyPr>
          <a:lstStyle/>
          <a:p>
            <a:r>
              <a:rPr lang="en-US" sz="4000"/>
              <a:t>What is Creative Problem Solving?</a:t>
            </a:r>
          </a:p>
        </p:txBody>
      </p:sp>
      <p:pic>
        <p:nvPicPr>
          <p:cNvPr id="5" name="Picture 4">
            <a:extLst>
              <a:ext uri="{FF2B5EF4-FFF2-40B4-BE49-F238E27FC236}">
                <a16:creationId xmlns:a16="http://schemas.microsoft.com/office/drawing/2014/main" id="{D992E220-DDD5-E96D-B370-817CF9AF347C}"/>
              </a:ext>
            </a:extLst>
          </p:cNvPr>
          <p:cNvPicPr>
            <a:picLocks noChangeAspect="1"/>
          </p:cNvPicPr>
          <p:nvPr/>
        </p:nvPicPr>
        <p:blipFill>
          <a:blip r:embed="rId4"/>
          <a:srcRect l="12571" r="16079" b="-3"/>
          <a:stretch/>
        </p:blipFill>
        <p:spPr>
          <a:xfrm>
            <a:off x="628650" y="2098307"/>
            <a:ext cx="3867150" cy="4078656"/>
          </a:xfrm>
          <a:prstGeom prst="rect">
            <a:avLst/>
          </a:prstGeom>
          <a:ln>
            <a:noFill/>
          </a:ln>
          <a:effectLst>
            <a:outerShdw blurRad="190500" algn="tl" rotWithShape="0">
              <a:srgbClr val="000000">
                <a:alpha val="70000"/>
              </a:srgbClr>
            </a:outerShdw>
          </a:effectLst>
        </p:spPr>
      </p:pic>
      <p:sp>
        <p:nvSpPr>
          <p:cNvPr id="3" name="Content Placeholder 2"/>
          <p:cNvSpPr>
            <a:spLocks noGrp="1"/>
          </p:cNvSpPr>
          <p:nvPr>
            <p:ph sz="half" idx="2"/>
          </p:nvPr>
        </p:nvSpPr>
        <p:spPr>
          <a:xfrm>
            <a:off x="4648200" y="2098307"/>
            <a:ext cx="3867150" cy="4078656"/>
          </a:xfrm>
        </p:spPr>
        <p:txBody>
          <a:bodyPr>
            <a:normAutofit/>
          </a:bodyPr>
          <a:lstStyle/>
          <a:p>
            <a:pPr fontAlgn="base"/>
            <a:r>
              <a:rPr lang="en-US" sz="2200"/>
              <a:t>Thinking outside the box to find innovative solutions to challenges </a:t>
            </a:r>
          </a:p>
          <a:p>
            <a:pPr fontAlgn="base"/>
            <a:r>
              <a:rPr lang="en-US" sz="2200"/>
              <a:t>Encourages </a:t>
            </a:r>
          </a:p>
          <a:p>
            <a:pPr lvl="1" fontAlgn="base"/>
            <a:r>
              <a:rPr lang="en-US" sz="2200"/>
              <a:t>fresh ideas</a:t>
            </a:r>
          </a:p>
          <a:p>
            <a:pPr lvl="1" fontAlgn="base"/>
            <a:r>
              <a:rPr lang="en-US" sz="2200"/>
              <a:t>unconventional thinking</a:t>
            </a:r>
          </a:p>
          <a:p>
            <a:pPr lvl="1" fontAlgn="base"/>
            <a:r>
              <a:rPr lang="en-US" sz="2200"/>
              <a:t>adaptability</a:t>
            </a:r>
          </a:p>
          <a:p>
            <a:pPr lvl="1" fontAlgn="base"/>
            <a:r>
              <a:rPr lang="en-US" sz="2200"/>
              <a:t>fail early and often</a:t>
            </a:r>
          </a:p>
          <a:p>
            <a:pPr fontAlgn="base"/>
            <a:r>
              <a:rPr lang="en-US" sz="2200"/>
              <a:t>Discourages</a:t>
            </a:r>
          </a:p>
          <a:p>
            <a:pPr lvl="1" fontAlgn="base"/>
            <a:r>
              <a:rPr lang="en-US" sz="2200" i="1"/>
              <a:t>“TTWWHADI”</a:t>
            </a:r>
          </a:p>
          <a:p>
            <a:pPr lvl="1" fontAlgn="base"/>
            <a:r>
              <a:rPr lang="en-US" sz="2200"/>
              <a:t>fear of failure</a:t>
            </a:r>
          </a:p>
          <a:p>
            <a:pPr marL="0" indent="0" fontAlgn="base">
              <a:buNone/>
            </a:pPr>
            <a:endParaRPr lang="en-US" sz="2200"/>
          </a:p>
        </p:txBody>
      </p:sp>
    </p:spTree>
    <p:custDataLst>
      <p:tags r:id="rId1"/>
    </p:custDataLst>
    <p:extLst>
      <p:ext uri="{BB962C8B-B14F-4D97-AF65-F5344CB8AC3E}">
        <p14:creationId xmlns:p14="http://schemas.microsoft.com/office/powerpoint/2010/main" val="3296824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What is Creative Problem Solving?</a:t>
            </a:r>
          </a:p>
        </p:txBody>
      </p:sp>
      <p:pic>
        <p:nvPicPr>
          <p:cNvPr id="5" name="Picture 4"/>
          <p:cNvPicPr>
            <a:picLocks noChangeAspect="1"/>
          </p:cNvPicPr>
          <p:nvPr/>
        </p:nvPicPr>
        <p:blipFill>
          <a:blip r:embed="rId4"/>
          <a:stretch>
            <a:fillRect/>
          </a:stretch>
        </p:blipFill>
        <p:spPr>
          <a:xfrm>
            <a:off x="1304495" y="1989846"/>
            <a:ext cx="6163535" cy="4191585"/>
          </a:xfrm>
          <a:prstGeom prst="rect">
            <a:avLst/>
          </a:prstGeom>
          <a:ln>
            <a:noFill/>
          </a:ln>
          <a:effectLst>
            <a:outerShdw blurRad="190500" algn="tl" rotWithShape="0">
              <a:srgbClr val="000000">
                <a:alpha val="70000"/>
              </a:srgbClr>
            </a:outerShdw>
          </a:effectLst>
        </p:spPr>
      </p:pic>
    </p:spTree>
    <p:custDataLst>
      <p:tags r:id="rId1"/>
    </p:custDataLst>
    <p:extLst>
      <p:ext uri="{BB962C8B-B14F-4D97-AF65-F5344CB8AC3E}">
        <p14:creationId xmlns:p14="http://schemas.microsoft.com/office/powerpoint/2010/main" val="3795645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734770"/>
            <a:ext cx="7886700" cy="1241658"/>
          </a:xfrm>
        </p:spPr>
        <p:txBody>
          <a:bodyPr>
            <a:normAutofit/>
          </a:bodyPr>
          <a:lstStyle/>
          <a:p>
            <a:r>
              <a:rPr lang="en-US" sz="4000"/>
              <a:t>Myths and Misperceptions</a:t>
            </a:r>
          </a:p>
        </p:txBody>
      </p:sp>
      <p:sp>
        <p:nvSpPr>
          <p:cNvPr id="3" name="Content Placeholder 2"/>
          <p:cNvSpPr>
            <a:spLocks noGrp="1"/>
          </p:cNvSpPr>
          <p:nvPr>
            <p:ph idx="1"/>
          </p:nvPr>
        </p:nvSpPr>
        <p:spPr>
          <a:xfrm>
            <a:off x="3429000" y="2192299"/>
            <a:ext cx="5086350" cy="4265655"/>
          </a:xfrm>
        </p:spPr>
        <p:txBody>
          <a:bodyPr>
            <a:normAutofit/>
          </a:bodyPr>
          <a:lstStyle/>
          <a:p>
            <a:pPr fontAlgn="base"/>
            <a:r>
              <a:rPr lang="en-US"/>
              <a:t>Creativity 	     realistic solutions</a:t>
            </a:r>
          </a:p>
          <a:p>
            <a:pPr fontAlgn="base"/>
            <a:r>
              <a:rPr lang="en-US"/>
              <a:t>You can be creative, or you can get work done, not both</a:t>
            </a:r>
          </a:p>
          <a:p>
            <a:pPr fontAlgn="base"/>
            <a:r>
              <a:rPr lang="en-US"/>
              <a:t>Creativity wastes time and money</a:t>
            </a:r>
          </a:p>
          <a:p>
            <a:pPr marL="0" indent="0" fontAlgn="base">
              <a:buNone/>
            </a:pPr>
            <a:endParaRPr lang="en-US"/>
          </a:p>
        </p:txBody>
      </p:sp>
      <p:pic>
        <p:nvPicPr>
          <p:cNvPr id="1028" name="Picture 4" descr="does not equal Icon - Free PNG &amp; SVG 927924 - Noun Project">
            <a:extLst>
              <a:ext uri="{FF2B5EF4-FFF2-40B4-BE49-F238E27FC236}">
                <a16:creationId xmlns:a16="http://schemas.microsoft.com/office/drawing/2014/main" id="{36596A39-547E-9773-9E64-386F0FC14C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88227" y="2132665"/>
            <a:ext cx="584752" cy="58475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
            <a:extLst>
              <a:ext uri="{FF2B5EF4-FFF2-40B4-BE49-F238E27FC236}">
                <a16:creationId xmlns:a16="http://schemas.microsoft.com/office/drawing/2014/main" id="{DF6A4E01-2D5B-622B-06D7-A5B23728B9A8}"/>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200" y="1723821"/>
            <a:ext cx="2971800" cy="4614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3384903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838236"/>
            <a:ext cx="7886700" cy="981776"/>
          </a:xfrm>
        </p:spPr>
        <p:txBody>
          <a:bodyPr anchor="ctr">
            <a:noAutofit/>
          </a:bodyPr>
          <a:lstStyle/>
          <a:p>
            <a:r>
              <a:rPr lang="en-US" sz="4000"/>
              <a:t>Why is Creative Problem Solving Important?</a:t>
            </a:r>
          </a:p>
        </p:txBody>
      </p:sp>
      <p:sp>
        <p:nvSpPr>
          <p:cNvPr id="3" name="Content Placeholder 2"/>
          <p:cNvSpPr>
            <a:spLocks noGrp="1"/>
          </p:cNvSpPr>
          <p:nvPr>
            <p:ph sz="half" idx="1"/>
          </p:nvPr>
        </p:nvSpPr>
        <p:spPr>
          <a:xfrm>
            <a:off x="628650" y="2098307"/>
            <a:ext cx="3867150" cy="4078656"/>
          </a:xfrm>
        </p:spPr>
        <p:txBody>
          <a:bodyPr>
            <a:normAutofit/>
          </a:bodyPr>
          <a:lstStyle/>
          <a:p>
            <a:pPr fontAlgn="base"/>
            <a:r>
              <a:rPr lang="en-US" sz="2400"/>
              <a:t>Increases innovation</a:t>
            </a:r>
          </a:p>
          <a:p>
            <a:pPr fontAlgn="base"/>
            <a:r>
              <a:rPr lang="en-US" sz="2400"/>
              <a:t>Improves efficiency</a:t>
            </a:r>
          </a:p>
          <a:p>
            <a:pPr fontAlgn="base"/>
            <a:r>
              <a:rPr lang="en-US" sz="2400"/>
              <a:t>Fosters teamwork</a:t>
            </a:r>
          </a:p>
          <a:p>
            <a:pPr fontAlgn="base"/>
            <a:r>
              <a:rPr lang="en-US" sz="2400"/>
              <a:t>Enhances adaptability</a:t>
            </a:r>
          </a:p>
          <a:p>
            <a:pPr fontAlgn="base"/>
            <a:r>
              <a:rPr lang="en-US" sz="2400"/>
              <a:t>Allows YOU to address your own unique pain points</a:t>
            </a:r>
          </a:p>
          <a:p>
            <a:pPr fontAlgn="base"/>
            <a:r>
              <a:rPr lang="en-US" sz="2400"/>
              <a:t>Starting point for other solutions and fresh perspectives</a:t>
            </a:r>
          </a:p>
          <a:p>
            <a:pPr marL="0" indent="0" fontAlgn="base">
              <a:buNone/>
            </a:pPr>
            <a:endParaRPr lang="en-US" sz="2400"/>
          </a:p>
        </p:txBody>
      </p:sp>
      <p:pic>
        <p:nvPicPr>
          <p:cNvPr id="6" name="Picture 5">
            <a:extLst>
              <a:ext uri="{FF2B5EF4-FFF2-40B4-BE49-F238E27FC236}">
                <a16:creationId xmlns:a16="http://schemas.microsoft.com/office/drawing/2014/main" id="{D1508407-D4D0-1088-B9BA-057A869C1C24}"/>
              </a:ext>
            </a:extLst>
          </p:cNvPr>
          <p:cNvPicPr>
            <a:picLocks noChangeAspect="1"/>
          </p:cNvPicPr>
          <p:nvPr/>
        </p:nvPicPr>
        <p:blipFill>
          <a:blip r:embed="rId4"/>
          <a:stretch>
            <a:fillRect/>
          </a:stretch>
        </p:blipFill>
        <p:spPr>
          <a:xfrm>
            <a:off x="4648202" y="2119494"/>
            <a:ext cx="1772896" cy="1788493"/>
          </a:xfrm>
          <a:prstGeom prst="rect">
            <a:avLst/>
          </a:prstGeom>
        </p:spPr>
      </p:pic>
      <p:pic>
        <p:nvPicPr>
          <p:cNvPr id="8" name="Picture 7">
            <a:extLst>
              <a:ext uri="{FF2B5EF4-FFF2-40B4-BE49-F238E27FC236}">
                <a16:creationId xmlns:a16="http://schemas.microsoft.com/office/drawing/2014/main" id="{222D6CF3-7EBA-4A03-1EBA-BB45FA56D143}"/>
              </a:ext>
            </a:extLst>
          </p:cNvPr>
          <p:cNvPicPr>
            <a:picLocks noChangeAspect="1"/>
          </p:cNvPicPr>
          <p:nvPr/>
        </p:nvPicPr>
        <p:blipFill>
          <a:blip r:embed="rId5"/>
          <a:stretch>
            <a:fillRect/>
          </a:stretch>
        </p:blipFill>
        <p:spPr>
          <a:xfrm>
            <a:off x="6716781" y="2119493"/>
            <a:ext cx="1798569" cy="1788493"/>
          </a:xfrm>
          <a:prstGeom prst="rect">
            <a:avLst/>
          </a:prstGeom>
        </p:spPr>
      </p:pic>
      <p:pic>
        <p:nvPicPr>
          <p:cNvPr id="10" name="Picture 9">
            <a:extLst>
              <a:ext uri="{FF2B5EF4-FFF2-40B4-BE49-F238E27FC236}">
                <a16:creationId xmlns:a16="http://schemas.microsoft.com/office/drawing/2014/main" id="{B4C0A840-FF28-B056-94C7-A48269976CC1}"/>
              </a:ext>
            </a:extLst>
          </p:cNvPr>
          <p:cNvPicPr>
            <a:picLocks noChangeAspect="1"/>
          </p:cNvPicPr>
          <p:nvPr/>
        </p:nvPicPr>
        <p:blipFill>
          <a:blip r:embed="rId6"/>
          <a:stretch>
            <a:fillRect/>
          </a:stretch>
        </p:blipFill>
        <p:spPr>
          <a:xfrm>
            <a:off x="4648202" y="4011798"/>
            <a:ext cx="3867148" cy="1698773"/>
          </a:xfrm>
          <a:prstGeom prst="rect">
            <a:avLst/>
          </a:prstGeom>
        </p:spPr>
      </p:pic>
    </p:spTree>
    <p:custDataLst>
      <p:tags r:id="rId1"/>
    </p:custDataLst>
    <p:extLst>
      <p:ext uri="{BB962C8B-B14F-4D97-AF65-F5344CB8AC3E}">
        <p14:creationId xmlns:p14="http://schemas.microsoft.com/office/powerpoint/2010/main" val="934052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C8102-4104-B03D-56CD-525D5091D7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2FDAF4E-0A67-6C92-7901-09112BE5DA39}"/>
              </a:ext>
            </a:extLst>
          </p:cNvPr>
          <p:cNvSpPr>
            <a:spLocks noGrp="1"/>
          </p:cNvSpPr>
          <p:nvPr>
            <p:ph type="title"/>
          </p:nvPr>
        </p:nvSpPr>
        <p:spPr>
          <a:xfrm>
            <a:off x="628650" y="734770"/>
            <a:ext cx="7886700" cy="1241658"/>
          </a:xfrm>
        </p:spPr>
        <p:txBody>
          <a:bodyPr>
            <a:normAutofit/>
          </a:bodyPr>
          <a:lstStyle/>
          <a:p>
            <a:r>
              <a:rPr lang="en-US" sz="4000"/>
              <a:t>But What if I’m Not Creative?</a:t>
            </a:r>
          </a:p>
        </p:txBody>
      </p:sp>
      <p:sp>
        <p:nvSpPr>
          <p:cNvPr id="3" name="Content Placeholder 2">
            <a:extLst>
              <a:ext uri="{FF2B5EF4-FFF2-40B4-BE49-F238E27FC236}">
                <a16:creationId xmlns:a16="http://schemas.microsoft.com/office/drawing/2014/main" id="{71980DFD-CB63-3A8D-CB76-E98F037C7F09}"/>
              </a:ext>
            </a:extLst>
          </p:cNvPr>
          <p:cNvSpPr>
            <a:spLocks noGrp="1"/>
          </p:cNvSpPr>
          <p:nvPr>
            <p:ph idx="1"/>
          </p:nvPr>
        </p:nvSpPr>
        <p:spPr>
          <a:xfrm>
            <a:off x="628650" y="2192299"/>
            <a:ext cx="7886700" cy="4265655"/>
          </a:xfrm>
        </p:spPr>
        <p:txBody>
          <a:bodyPr>
            <a:normAutofit/>
          </a:bodyPr>
          <a:lstStyle/>
          <a:p>
            <a:pPr fontAlgn="base"/>
            <a:r>
              <a:rPr lang="en-US"/>
              <a:t>What’s the problem?</a:t>
            </a:r>
          </a:p>
          <a:p>
            <a:pPr fontAlgn="base"/>
            <a:r>
              <a:rPr lang="en-US"/>
              <a:t>What’s the solution?</a:t>
            </a:r>
          </a:p>
          <a:p>
            <a:pPr marL="0" indent="0" fontAlgn="base">
              <a:buNone/>
            </a:pPr>
            <a:endParaRPr lang="en-US"/>
          </a:p>
        </p:txBody>
      </p:sp>
      <p:pic>
        <p:nvPicPr>
          <p:cNvPr id="1026" name="Picture 2" descr="Think you need superpowers to change the world? - ProInspire">
            <a:extLst>
              <a:ext uri="{FF2B5EF4-FFF2-40B4-BE49-F238E27FC236}">
                <a16:creationId xmlns:a16="http://schemas.microsoft.com/office/drawing/2014/main" id="{2127ACE3-5E19-8BF0-1274-EC43D8D7D53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019672">
            <a:off x="3494907" y="2641025"/>
            <a:ext cx="4255772" cy="326630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25548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250" fill="hold"/>
                                        <p:tgtEl>
                                          <p:spTgt spid="1026"/>
                                        </p:tgtEl>
                                        <p:attrNameLst>
                                          <p:attrName>ppt_w</p:attrName>
                                        </p:attrNameLst>
                                      </p:cBhvr>
                                      <p:tavLst>
                                        <p:tav tm="0">
                                          <p:val>
                                            <p:fltVal val="0"/>
                                          </p:val>
                                        </p:tav>
                                        <p:tav tm="100000">
                                          <p:val>
                                            <p:strVal val="#ppt_w"/>
                                          </p:val>
                                        </p:tav>
                                      </p:tavLst>
                                    </p:anim>
                                    <p:anim calcmode="lin" valueType="num">
                                      <p:cBhvr>
                                        <p:cTn id="8" dur="250" fill="hold"/>
                                        <p:tgtEl>
                                          <p:spTgt spid="1026"/>
                                        </p:tgtEl>
                                        <p:attrNameLst>
                                          <p:attrName>ppt_h</p:attrName>
                                        </p:attrNameLst>
                                      </p:cBhvr>
                                      <p:tavLst>
                                        <p:tav tm="0">
                                          <p:val>
                                            <p:fltVal val="0"/>
                                          </p:val>
                                        </p:tav>
                                        <p:tav tm="100000">
                                          <p:val>
                                            <p:strVal val="#ppt_h"/>
                                          </p:val>
                                        </p:tav>
                                      </p:tavLst>
                                    </p:anim>
                                    <p:anim calcmode="lin" valueType="num">
                                      <p:cBhvr>
                                        <p:cTn id="9" dur="250" fill="hold"/>
                                        <p:tgtEl>
                                          <p:spTgt spid="1026"/>
                                        </p:tgtEl>
                                        <p:attrNameLst>
                                          <p:attrName>style.rotation</p:attrName>
                                        </p:attrNameLst>
                                      </p:cBhvr>
                                      <p:tavLst>
                                        <p:tav tm="0">
                                          <p:val>
                                            <p:fltVal val="90"/>
                                          </p:val>
                                        </p:tav>
                                        <p:tav tm="100000">
                                          <p:val>
                                            <p:fltVal val="0"/>
                                          </p:val>
                                        </p:tav>
                                      </p:tavLst>
                                    </p:anim>
                                    <p:animEffect transition="in" filter="fade">
                                      <p:cBhvr>
                                        <p:cTn id="10" dur="25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GS Title Slide">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1B4FE00B-5D87-7940-B0E6-85C80AE122DD}"/>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GS Slide Left bar">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336C92BE-244F-204B-9535-1BA0963DCF46}"/>
    </a:ext>
  </a:extLst>
</a:theme>
</file>

<file path=ppt/theme/theme3.xml><?xml version="1.0" encoding="utf-8"?>
<a:theme xmlns:a="http://schemas.openxmlformats.org/drawingml/2006/main" name="DGS Slide Left bar 2">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45BB8FA3-725D-2D49-B445-5A6D530E0262}"/>
    </a:ext>
  </a:extLst>
</a:theme>
</file>

<file path=ppt/theme/theme4.xml><?xml version="1.0" encoding="utf-8"?>
<a:theme xmlns:a="http://schemas.openxmlformats.org/drawingml/2006/main" name="DGS Slide Top Bar">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5BE91AF0-8709-794D-B661-F91F51A44B9A}"/>
    </a:ext>
  </a:extLst>
</a:theme>
</file>

<file path=ppt/theme/theme5.xml><?xml version="1.0" encoding="utf-8"?>
<a:theme xmlns:a="http://schemas.openxmlformats.org/drawingml/2006/main" name="Custom Design">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21DF54A2-DED8-3D42-A4D8-DAEAC4D4C5AE}"/>
    </a:ext>
  </a:extLst>
</a:theme>
</file>

<file path=ppt/theme/theme6.xml><?xml version="1.0" encoding="utf-8"?>
<a:theme xmlns:a="http://schemas.openxmlformats.org/drawingml/2006/main" name="DGS Slide Top Bar 2">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A6A641D1-CC4E-314A-8437-A8A50698C0C2}"/>
    </a:ext>
  </a:extLst>
</a:theme>
</file>

<file path=ppt/theme/theme7.xml><?xml version="1.0" encoding="utf-8"?>
<a:theme xmlns:a="http://schemas.openxmlformats.org/drawingml/2006/main" name="2_DGS Slide Top Bar 2">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49ED851C-774B-114E-8A18-79E233FA2AA0}"/>
    </a:ext>
  </a:extLst>
</a:theme>
</file>

<file path=ppt/theme/theme8.xml><?xml version="1.0" encoding="utf-8"?>
<a:theme xmlns:a="http://schemas.openxmlformats.org/drawingml/2006/main" name="1_DGS Slide Top Bar 2">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527F850B-AD49-DA48-9404-ABAB572CD9B6}"/>
    </a:ext>
  </a:extLst>
</a:theme>
</file>

<file path=ppt/theme/theme9.xml><?xml version="1.0" encoding="utf-8"?>
<a:theme xmlns:a="http://schemas.openxmlformats.org/drawingml/2006/main" name="DGS Slide Top Bar 2_Dark">
  <a:themeElements>
    <a:clrScheme name="DGS Brand Colors">
      <a:dk1>
        <a:srgbClr val="000000"/>
      </a:dk1>
      <a:lt1>
        <a:srgbClr val="FFFFFF"/>
      </a:lt1>
      <a:dk2>
        <a:srgbClr val="5C6670"/>
      </a:dk2>
      <a:lt2>
        <a:srgbClr val="DBDBDB"/>
      </a:lt2>
      <a:accent1>
        <a:srgbClr val="003875"/>
      </a:accent1>
      <a:accent2>
        <a:srgbClr val="0088CE"/>
      </a:accent2>
      <a:accent3>
        <a:srgbClr val="00A0DE"/>
      </a:accent3>
      <a:accent4>
        <a:srgbClr val="81BB00"/>
      </a:accent4>
      <a:accent5>
        <a:srgbClr val="A31E34"/>
      </a:accent5>
      <a:accent6>
        <a:srgbClr val="5C6670"/>
      </a:accent6>
      <a:hlink>
        <a:srgbClr val="00A0DE"/>
      </a:hlink>
      <a:folHlink>
        <a:srgbClr val="A31E34"/>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_DGS_DCLS_MASTER" id="{C9B721D0-0ADD-6C40-842B-E4FB912F2317}" vid="{4880C49D-054E-ED45-BAC8-5C2F8AD3891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Featured xmlns="b8d4423e-d233-4bc9-97bc-d7574ce75186">false</Featured>
    <Description0 xmlns="b8d4423e-d233-4bc9-97bc-d7574ce75186">This is a hands-on presentation with handouts for creative problem-solving techniques, including the use of SCAMPER.</Description0>
    <LikesCount xmlns="http://schemas.microsoft.com/sharepoint/v3" xsi:nil="true"/>
    <Published_x0020_Month xmlns="b8d4423e-d233-4bc9-97bc-d7574ce75186">Jan</Published_x0020_Month>
    <Destination xmlns="b8d4423e-d233-4bc9-97bc-d7574ce75186" xsi:nil="true"/>
    <End_x0020_Date xmlns="b8d4423e-d233-4bc9-97bc-d7574ce75186" xsi:nil="true"/>
    <Published_x0020_Year xmlns="b8d4423e-d233-4bc9-97bc-d7574ce75186">2025</Published_x0020_Year>
    <RatingCount xmlns="http://schemas.microsoft.com/sharepoint/v3" xsi:nil="true"/>
    <PublishingExpirationDate xmlns="http://schemas.microsoft.com/sharepoint/v3" xsi:nil="true"/>
    <Copyright xmlns="b8d4423e-d233-4bc9-97bc-d7574ce75186">There is no copyright associated with the document.</Copyright>
    <PublishingStartDate xmlns="http://schemas.microsoft.com/sharepoint/v3" xsi:nil="true"/>
    <Permissions xmlns="b8d4423e-d233-4bc9-97bc-d7574ce75186" xsi:nil="true"/>
    <Metadata2 xmlns="b8d4423e-d233-4bc9-97bc-d7574ce75186">
      <Value>1</Value>
      <Value>16</Value>
    </Metadata2>
    <Metadata3 xmlns="b8d4423e-d233-4bc9-97bc-d7574ce75186" xsi:nil="true"/>
    <Metadata1 xmlns="b8d4423e-d233-4bc9-97bc-d7574ce75186"/>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B0D515997CB0546990B9821911254AF" ma:contentTypeVersion="30" ma:contentTypeDescription="Create a new document." ma:contentTypeScope="" ma:versionID="0b1b17f1ebd9ab3c754f47e238ef930a">
  <xsd:schema xmlns:xsd="http://www.w3.org/2001/XMLSchema" xmlns:xs="http://www.w3.org/2001/XMLSchema" xmlns:p="http://schemas.microsoft.com/office/2006/metadata/properties" xmlns:ns1="http://schemas.microsoft.com/sharepoint/v3" xmlns:ns2="b8d4423e-d233-4bc9-97bc-d7574ce75186" targetNamespace="http://schemas.microsoft.com/office/2006/metadata/properties" ma:root="true" ma:fieldsID="89f5b89839f7fc399baeff73974617ee" ns1:_="" ns2:_="">
    <xsd:import namespace="http://schemas.microsoft.com/sharepoint/v3"/>
    <xsd:import namespace="b8d4423e-d233-4bc9-97bc-d7574ce75186"/>
    <xsd:element name="properties">
      <xsd:complexType>
        <xsd:sequence>
          <xsd:element name="documentManagement">
            <xsd:complexType>
              <xsd:all>
                <xsd:element ref="ns1:PublishingStartDate" minOccurs="0"/>
                <xsd:element ref="ns1:PublishingExpirationDate" minOccurs="0"/>
                <xsd:element ref="ns2:Description0"/>
                <xsd:element ref="ns2:Metadata1" minOccurs="0"/>
                <xsd:element ref="ns2:Metadata2" minOccurs="0"/>
                <xsd:element ref="ns2:Metadata3" minOccurs="0"/>
                <xsd:element ref="ns1:RatingCount" minOccurs="0"/>
                <xsd:element ref="ns2:Copyright" minOccurs="0"/>
                <xsd:element ref="ns2:Permissions" minOccurs="0"/>
                <xsd:element ref="ns1:LikesCount" minOccurs="0"/>
                <xsd:element ref="ns2:Featured" minOccurs="0"/>
                <xsd:element ref="ns2:Published_x0020_Year" minOccurs="0"/>
                <xsd:element ref="ns2:Published_x0020_Month" minOccurs="0"/>
                <xsd:element ref="ns2:End_x0020_Date" minOccurs="0"/>
                <xsd:element ref="ns2:Destin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 nillable="true" ma:displayName="Scheduling Start Date" ma:description="" ma:internalName="PublishingStartDate">
      <xsd:simpleType>
        <xsd:restriction base="dms:Unknown"/>
      </xsd:simpleType>
    </xsd:element>
    <xsd:element name="PublishingExpirationDate" ma:index="3" nillable="true" ma:displayName="Scheduling End Date" ma:description="" ma:internalName="PublishingExpirationDate">
      <xsd:simpleType>
        <xsd:restriction base="dms:Unknown"/>
      </xsd:simpleType>
    </xsd:element>
    <xsd:element name="RatingCount" ma:index="11" nillable="true" ma:displayName="Number of Ratings" ma:decimals="0" ma:description="Number of ratings submitted" ma:internalName="RatingCount" ma:readOnly="false" ma:percentage="FALSE">
      <xsd:simpleType>
        <xsd:restriction base="dms:Number"/>
      </xsd:simpleType>
    </xsd:element>
    <xsd:element name="LikesCount" ma:index="14" nillable="true" ma:displayName="Number of Likes" ma:internalName="LikesCount" ma:readOnly="fals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8d4423e-d233-4bc9-97bc-d7574ce75186" elementFormDefault="qualified">
    <xsd:import namespace="http://schemas.microsoft.com/office/2006/documentManagement/types"/>
    <xsd:import namespace="http://schemas.microsoft.com/office/infopath/2007/PartnerControls"/>
    <xsd:element name="Description0" ma:index="4" ma:displayName="Description" ma:description="Please enter a full description of your resource." ma:internalName="Description0" ma:readOnly="false">
      <xsd:simpleType>
        <xsd:restriction base="dms:Note"/>
      </xsd:simpleType>
    </xsd:element>
    <xsd:element name="Metadata1" ma:index="6" nillable="true" ma:displayName="Categories" ma:description="Select at least one category that relates to your resource.&lt;br&gt;&lt;br&gt;Adding a category aids in the search of your resource." ma:list="{61941f64-2feb-4028-a951-3b5c001de6c7}" ma:internalName="Metadata1"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2" ma:index="7" nillable="true" ma:displayName="Topics" ma:description="Select one or more topics which relate to your resource.&lt;br&gt;&lt;br&gt;Assigning a topic to a resource allows you to &lt;br&gt;further define your resource." ma:list="{e62908a1-1960-4f5e-843f-21c192ab3536}" ma:internalName="Metadata2" ma:readOnly="false" ma:showField="Title" ma:web="81f67e4c-6aed-4aaa-86d1-aa3898cd5d42">
      <xsd:complexType>
        <xsd:complexContent>
          <xsd:extension base="dms:MultiChoiceLookup">
            <xsd:sequence>
              <xsd:element name="Value" type="dms:Lookup" maxOccurs="unbounded" minOccurs="0" nillable="true"/>
            </xsd:sequence>
          </xsd:extension>
        </xsd:complexContent>
      </xsd:complexType>
    </xsd:element>
    <xsd:element name="Metadata3" ma:index="8" nillable="true" ma:displayName="Geographical Location or Agency" ma:description="Select the agency or state where the resource is from." ma:list="{064f33b2-56c3-4a74-b5fe-4ad23400e58d}" ma:internalName="Metadata3" ma:readOnly="false" ma:showField="Title" ma:web="81f67e4c-6aed-4aaa-86d1-aa3898cd5d42">
      <xsd:simpleType>
        <xsd:restriction base="dms:Lookup"/>
      </xsd:simpleType>
    </xsd:element>
    <xsd:element name="Copyright" ma:index="12" nillable="true" ma:displayName="Copyright" ma:description="Please indicate the copyright status of the resource." ma:format="Dropdown" ma:internalName="Copyright" ma:readOnly="false">
      <xsd:simpleType>
        <xsd:restriction base="dms:Choice">
          <xsd:enumeration value="There is no copyright associated with the document."/>
          <xsd:enumeration value="The document has a copyright and I am the owner."/>
          <xsd:enumeration value="The document has a copyright and I am NOT the owner."/>
          <xsd:enumeration value="The document has a copyright and permission to share has been obtained."/>
        </xsd:restriction>
      </xsd:simpleType>
    </xsd:element>
    <xsd:element name="Permissions" ma:index="13" nillable="true" ma:displayName="Permissions" ma:description="Please indicate your preference regarding&lt;br&gt;who has permission to view the resource." ma:format="Dropdown" ma:internalName="Permissions" ma:readOnly="false">
      <xsd:simpleType>
        <xsd:restriction base="dms:Choice">
          <xsd:enumeration value="The document can be viewed by anyone."/>
          <xsd:enumeration value="The document can only be viewed by APHL members."/>
        </xsd:restriction>
      </xsd:simpleType>
    </xsd:element>
    <xsd:element name="Featured" ma:index="15" nillable="true" ma:displayName="Featured" ma:default="0" ma:internalName="Featured" ma:readOnly="false">
      <xsd:simpleType>
        <xsd:restriction base="dms:Boolean"/>
      </xsd:simpleType>
    </xsd:element>
    <xsd:element name="Published_x0020_Year" ma:index="16" nillable="true" ma:displayName="Published Year" ma:internalName="Published_x0020_Year" ma:readOnly="false">
      <xsd:simpleType>
        <xsd:restriction base="dms:Text">
          <xsd:maxLength value="255"/>
        </xsd:restriction>
      </xsd:simpleType>
    </xsd:element>
    <xsd:element name="Published_x0020_Month" ma:index="17" nillable="true" ma:displayName="Published Month" ma:default="Jan" ma:format="Dropdown" ma:internalName="Published_x0020_Month" ma:readOnly="false">
      <xsd:simpleType>
        <xsd:restriction base="dms:Choice">
          <xsd:enumeration value="Jan"/>
          <xsd:enumeration value="Feb"/>
          <xsd:enumeration value="Mar"/>
          <xsd:enumeration value="Apr"/>
          <xsd:enumeration value="May"/>
          <xsd:enumeration value="Jun"/>
          <xsd:enumeration value="Jul"/>
          <xsd:enumeration value="Aug"/>
          <xsd:enumeration value="Sep"/>
          <xsd:enumeration value="Oct"/>
          <xsd:enumeration value="Nov"/>
          <xsd:enumeration value="Dec"/>
        </xsd:restriction>
      </xsd:simpleType>
    </xsd:element>
    <xsd:element name="End_x0020_Date" ma:index="18" nillable="true" ma:displayName="End Date" ma:format="DateOnly" ma:internalName="End_x0020_Date" ma:readOnly="false">
      <xsd:simpleType>
        <xsd:restriction base="dms:DateTime"/>
      </xsd:simpleType>
    </xsd:element>
    <xsd:element name="Destination" ma:index="23" nillable="true" ma:displayName="Destination" ma:format="Dropdown" ma:internalName="Destination">
      <xsd:simpleType>
        <xsd:restriction base="dms:Choice">
          <xsd:enumeration value="Archive"/>
          <xsd:enumeration value="Keep"/>
          <xsd:enumeration value="Delete"/>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9" ma:displayName="Content Type"/>
        <xsd:element ref="dc:title" minOccurs="0" maxOccurs="1" ma:index="1" ma:displayName="Title"/>
        <xsd:element ref="dc:subject" minOccurs="0" maxOccurs="1"/>
        <xsd:element ref="dc:description" minOccurs="0" maxOccurs="1"/>
        <xsd:element name="keywords" minOccurs="0" maxOccurs="1" type="xsd:string" ma:index="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F7240-8803-4218-8B77-D7BB001F7ECC}">
  <ds:schemaRefs>
    <ds:schemaRef ds:uri="86a43da4-4ab0-4298-9469-8b62a3adde5a"/>
    <ds:schemaRef ds:uri="afa0e853-8447-4c8e-b7ba-4a22f357eb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3C1CCF3-3A9A-4469-AFA5-EDF3C603115E}">
  <ds:schemaRefs>
    <ds:schemaRef ds:uri="http://schemas.microsoft.com/sharepoint/v3/contenttype/forms"/>
  </ds:schemaRefs>
</ds:datastoreItem>
</file>

<file path=customXml/itemProps3.xml><?xml version="1.0" encoding="utf-8"?>
<ds:datastoreItem xmlns:ds="http://schemas.openxmlformats.org/officeDocument/2006/customXml" ds:itemID="{AC5CF9FC-D1FE-4964-A3DB-1543407FCB94}"/>
</file>

<file path=docProps/app.xml><?xml version="1.0" encoding="utf-8"?>
<Properties xmlns="http://schemas.openxmlformats.org/officeDocument/2006/extended-properties" xmlns:vt="http://schemas.openxmlformats.org/officeDocument/2006/docPropsVTypes">
  <Template>Presentation_DGS_DCLS_MASTER</Template>
  <TotalTime>0</TotalTime>
  <Words>3773</Words>
  <Application>Microsoft Office PowerPoint</Application>
  <PresentationFormat>On-screen Show (4:3)</PresentationFormat>
  <Paragraphs>431</Paragraphs>
  <Slides>37</Slides>
  <Notes>33</Notes>
  <HiddenSlides>2</HiddenSlides>
  <MMClips>0</MMClips>
  <ScaleCrop>false</ScaleCrop>
  <HeadingPairs>
    <vt:vector size="6" baseType="variant">
      <vt:variant>
        <vt:lpstr>Fonts Used</vt:lpstr>
      </vt:variant>
      <vt:variant>
        <vt:i4>4</vt:i4>
      </vt:variant>
      <vt:variant>
        <vt:lpstr>Theme</vt:lpstr>
      </vt:variant>
      <vt:variant>
        <vt:i4>9</vt:i4>
      </vt:variant>
      <vt:variant>
        <vt:lpstr>Slide Titles</vt:lpstr>
      </vt:variant>
      <vt:variant>
        <vt:i4>37</vt:i4>
      </vt:variant>
    </vt:vector>
  </HeadingPairs>
  <TitlesOfParts>
    <vt:vector size="50" baseType="lpstr">
      <vt:lpstr>Arial</vt:lpstr>
      <vt:lpstr>Calibri</vt:lpstr>
      <vt:lpstr>Calibri Light</vt:lpstr>
      <vt:lpstr>Segoe UI</vt:lpstr>
      <vt:lpstr>DGS Title Slide</vt:lpstr>
      <vt:lpstr>DGS Slide Left bar</vt:lpstr>
      <vt:lpstr>DGS Slide Left bar 2</vt:lpstr>
      <vt:lpstr>DGS Slide Top Bar</vt:lpstr>
      <vt:lpstr>Custom Design</vt:lpstr>
      <vt:lpstr>DGS Slide Top Bar 2</vt:lpstr>
      <vt:lpstr>2_DGS Slide Top Bar 2</vt:lpstr>
      <vt:lpstr>1_DGS Slide Top Bar 2</vt:lpstr>
      <vt:lpstr>DGS Slide Top Bar 2_Dark</vt:lpstr>
      <vt:lpstr>Creative Problem Solving in the Workplace</vt:lpstr>
      <vt:lpstr>Welcome</vt:lpstr>
      <vt:lpstr>Creative Problem Solving: Unlocking Creativity for Better Solutions</vt:lpstr>
      <vt:lpstr>What is Creative Problem Solving?</vt:lpstr>
      <vt:lpstr>What is Creative Problem Solving?</vt:lpstr>
      <vt:lpstr>What is Creative Problem Solving?</vt:lpstr>
      <vt:lpstr>Myths and Misperceptions</vt:lpstr>
      <vt:lpstr>Why is Creative Problem Solving Important?</vt:lpstr>
      <vt:lpstr>But What if I’m Not Creative?</vt:lpstr>
      <vt:lpstr>Let’s Try Another One</vt:lpstr>
      <vt:lpstr>Key Traits of Creative Problem Solvers</vt:lpstr>
      <vt:lpstr>The Creative Problem Solving Process</vt:lpstr>
      <vt:lpstr>Step 1: Identify the Problem</vt:lpstr>
      <vt:lpstr>Step 2: Gather Information</vt:lpstr>
      <vt:lpstr>Step 3: Generate Potential Solutions</vt:lpstr>
      <vt:lpstr>Step 4: Evaluate Solutions</vt:lpstr>
      <vt:lpstr>Step 5: Implement the Best Solution</vt:lpstr>
      <vt:lpstr>Step 6: Review and Reflect</vt:lpstr>
      <vt:lpstr>Let’s Try Another One</vt:lpstr>
      <vt:lpstr>Let’s Try Another One: Solution</vt:lpstr>
      <vt:lpstr>Types of Creative Problem-Solving Techniques </vt:lpstr>
      <vt:lpstr>Types of Creative Problem-Solving Techniques </vt:lpstr>
      <vt:lpstr>Types of Creative Problem-Solving Techniques </vt:lpstr>
      <vt:lpstr>Types of Creative Problem-Solving Techniques </vt:lpstr>
      <vt:lpstr>Types of Creative Problem-Solving Techniques </vt:lpstr>
      <vt:lpstr>Evaluate and Choose a Solution</vt:lpstr>
      <vt:lpstr>Brainstorming</vt:lpstr>
      <vt:lpstr>Overcoming Barriers to Creative Problem Solving</vt:lpstr>
      <vt:lpstr>Let’s Try Another One</vt:lpstr>
      <vt:lpstr>Practice: The Pipeline</vt:lpstr>
      <vt:lpstr>Practice: SCAMPER</vt:lpstr>
      <vt:lpstr>Practice: The Pipeline SCAMPER</vt:lpstr>
      <vt:lpstr>Building a Creative Problem-Solving Culture in Your Team</vt:lpstr>
      <vt:lpstr>Tips for Becoming a Better Creative Problem Solver </vt:lpstr>
      <vt:lpstr>Key Takeaways</vt:lpstr>
      <vt:lpstr>Action Plan</vt:lpstr>
      <vt:lpstr>Questions?</vt:lpstr>
    </vt:vector>
  </TitlesOfParts>
  <Company>Virginia IT Infrastructure Partnership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DCLS Creative Problem-Solving in the Workplace- Presentation</dc:title>
  <dc:creator>Carter, Carole (DGS)</dc:creator>
  <cp:keywords/>
  <cp:lastModifiedBy>Kurimski, Lorelei | APHL</cp:lastModifiedBy>
  <cp:revision>2</cp:revision>
  <dcterms:created xsi:type="dcterms:W3CDTF">2019-04-11T20:35:33Z</dcterms:created>
  <dcterms:modified xsi:type="dcterms:W3CDTF">2025-12-05T21:57:52Z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0x0101000B0D515997CB0546990B9821911254AF</vt:lpwstr>
  </property>
  <property fmtid="{D5CDD505-2E9C-101B-9397-08002B2CF9AE}" pid="3" name="Order">
    <vt:r8>100</vt:r8>
  </property>
  <property fmtid="{D5CDD505-2E9C-101B-9397-08002B2CF9AE}" pid="4" name="MediaServiceImageTags">
    <vt:lpwstr/>
  </property>
  <property fmtid="{D5CDD505-2E9C-101B-9397-08002B2CF9AE}" pid="5" name="ArticulateGUID">
    <vt:lpwstr>38F7800B-23B3-4A4A-810A-83D3290B2202</vt:lpwstr>
  </property>
  <property fmtid="{D5CDD505-2E9C-101B-9397-08002B2CF9AE}" pid="6" name="ArticulatePath">
    <vt:lpwstr>PPT DCLS TEMPLATE</vt:lpwstr>
  </property>
</Properties>
</file>