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2" r:id="rId5"/>
    <p:sldMasterId id="2147483705" r:id="rId6"/>
  </p:sldMasterIdLst>
  <p:notesMasterIdLst>
    <p:notesMasterId r:id="rId53"/>
  </p:notesMasterIdLst>
  <p:sldIdLst>
    <p:sldId id="333"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0" r:id="rId49"/>
    <p:sldId id="331" r:id="rId50"/>
    <p:sldId id="332" r:id="rId51"/>
    <p:sldId id="334" r:id="rId52"/>
  </p:sldIdLst>
  <p:sldSz cx="9144000" cy="6858000" type="screen4x3"/>
  <p:notesSz cx="7010400" cy="9296400"/>
  <p:embeddedFontLst>
    <p:embeddedFont>
      <p:font typeface="Calibri" panose="020F0502020204030204" pitchFamily="34" charset="0"/>
      <p:regular r:id="rId54"/>
      <p:bold r:id="rId55"/>
      <p:italic r:id="rId56"/>
      <p:boldItalic r:id="rId57"/>
    </p:embeddedFont>
    <p:embeddedFont>
      <p:font typeface="Myriad Web Pro" panose="020B0604020202020204" charset="0"/>
      <p:regular r:id="rId58"/>
      <p:bold r:id="rId59"/>
      <p:italic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uise Barden" initials="LB" lastIdx="13" clrIdx="0"/>
  <p:cmAuthor id="2" name="bkc1" initials="bkc1" lastIdx="4" clrIdx="1">
    <p:extLst/>
  </p:cmAuthor>
  <p:cmAuthor id="3" name="Bamberg, Harold (CDC)" initials="BH(" lastIdx="2" clrIdx="2">
    <p:extLst>
      <p:ext uri="{19B8F6BF-5375-455C-9EA6-DF929625EA0E}">
        <p15:presenceInfo xmlns:p15="http://schemas.microsoft.com/office/powerpoint/2012/main" userId="S-1-5-21-1207783550-2075000910-922709458-5430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A6"/>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18" autoAdjust="0"/>
    <p:restoredTop sz="83659" autoAdjust="0"/>
  </p:normalViewPr>
  <p:slideViewPr>
    <p:cSldViewPr snapToGrid="0">
      <p:cViewPr varScale="1">
        <p:scale>
          <a:sx n="66" d="100"/>
          <a:sy n="66" d="100"/>
        </p:scale>
        <p:origin x="26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7" d="100"/>
          <a:sy n="87" d="100"/>
        </p:scale>
        <p:origin x="-3456"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font" Target="fonts/font2.fntdata"/><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Master" Target="slideMasters/slideMaster1.xml"/><Relationship Id="rId61" Type="http://schemas.openxmlformats.org/officeDocument/2006/relationships/commentAuthors" Target="commen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3.fntdata"/><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6.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1.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4.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7.fntdata"/><Relationship Id="rId65" Type="http://schemas.openxmlformats.org/officeDocument/2006/relationships/tableStyles" Target="tableStyles.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89D8F3C2-1545-407C-9696-9FBD8A87D061}" type="datetimeFigureOut">
              <a:rPr lang="en-US" smtClean="0"/>
              <a:pPr/>
              <a:t>3/31/2016</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7E82054C-5FFB-4925-88B8-34BFE44764D6}" type="slidenum">
              <a:rPr lang="en-US" smtClean="0"/>
              <a:pPr/>
              <a:t>‹#›</a:t>
            </a:fld>
            <a:endParaRPr lang="en-US"/>
          </a:p>
        </p:txBody>
      </p:sp>
    </p:spTree>
    <p:extLst>
      <p:ext uri="{BB962C8B-B14F-4D97-AF65-F5344CB8AC3E}">
        <p14:creationId xmlns:p14="http://schemas.microsoft.com/office/powerpoint/2010/main" val="3741261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a:t>
            </a:r>
            <a:r>
              <a:rPr lang="en-US" dirty="0" err="1" smtClean="0"/>
              <a:t>laboratorians</a:t>
            </a:r>
            <a:r>
              <a:rPr lang="en-US" dirty="0" smtClean="0"/>
              <a:t> associate biosecurity with bioterrorism which is a reasonable association. However,</a:t>
            </a:r>
            <a:r>
              <a:rPr lang="en-US" baseline="0" dirty="0" smtClean="0"/>
              <a:t> </a:t>
            </a:r>
            <a:r>
              <a:rPr lang="en-US" dirty="0" smtClean="0"/>
              <a:t>bio-threat agents are not our only concern . . . </a:t>
            </a:r>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1</a:t>
            </a:fld>
            <a:endParaRPr lang="en-US"/>
          </a:p>
        </p:txBody>
      </p:sp>
    </p:spTree>
    <p:extLst>
      <p:ext uri="{BB962C8B-B14F-4D97-AF65-F5344CB8AC3E}">
        <p14:creationId xmlns:p14="http://schemas.microsoft.com/office/powerpoint/2010/main" val="3919517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9BA0F434-5E52-434D-A76E-F38E0531789D}" type="slidenum">
              <a:rPr lang="en-US" smtClean="0"/>
              <a:pPr/>
              <a:t>10</a:t>
            </a:fld>
            <a:endParaRPr lang="en-US" dirty="0"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xfrm>
            <a:off x="671831" y="4247862"/>
            <a:ext cx="5376195" cy="4024290"/>
          </a:xfrm>
          <a:noFill/>
          <a:ln/>
        </p:spPr>
        <p:txBody>
          <a:bodyPr>
            <a:normAutofit lnSpcReduction="10000"/>
          </a:bodyPr>
          <a:lstStyle/>
          <a:p>
            <a:r>
              <a:rPr lang="en-US" dirty="0" smtClean="0"/>
              <a:t>There are numerous challenges in securing biological agents, because microbes are living organisms that</a:t>
            </a:r>
            <a:r>
              <a:rPr lang="en-US" baseline="0" dirty="0" smtClean="0"/>
              <a:t> </a:t>
            </a:r>
            <a:r>
              <a:rPr lang="en-US" dirty="0" smtClean="0"/>
              <a:t>grow, mutate, and die.  They are found in the lab in petri dishes, tubes, cell cultures, flasks, freezers, incubators, refrigerators, clinical specimens, animal carcasses, biological waste. Microorganisms are also found in animals and the environment. Like with Diane Thompson, she knew where the cultures were and it was easy for her to take a plate or tube of the Shigella. </a:t>
            </a:r>
          </a:p>
          <a:p>
            <a:r>
              <a:rPr lang="en-US" dirty="0" smtClean="0"/>
              <a:t>Maintaining a current inventory and safe-guarding all this is complicated. Knowing “working” quantities such as number of colony forming units is impossible, but counting the number of tubes or laboratory infected animals is possible.</a:t>
            </a:r>
          </a:p>
          <a:p>
            <a:endParaRPr lang="en-US" dirty="0" smtClean="0"/>
          </a:p>
          <a:p>
            <a:r>
              <a:rPr lang="en-US" dirty="0" smtClean="0"/>
              <a:t>What is dual use characteristics of biological materials? Basically it means that these materials can be used for good or for malicious purposes.  For example, growing large quantities of an infectious agent such as Bacillus anthracis might be for the purpose of making vaccines. On the other hand, another person with malicious motives may be growing large quantities to infect people, crops or animals. </a:t>
            </a:r>
          </a:p>
          <a:p>
            <a:endParaRPr lang="en-US" dirty="0" smtClean="0"/>
          </a:p>
          <a:p>
            <a:r>
              <a:rPr lang="en-US" dirty="0" smtClean="0"/>
              <a:t>Another issue in laboratory security is the general culture of the laboratory-- scientists and laboratorians often do not see infectious agents as particularly dangerous because they work with them every day. They become so used to what they work with that</a:t>
            </a:r>
            <a:r>
              <a:rPr lang="en-US" baseline="0" dirty="0" smtClean="0"/>
              <a:t> they </a:t>
            </a:r>
            <a:r>
              <a:rPr lang="en-US" dirty="0" smtClean="0"/>
              <a:t>may resist measures to protect the agents, such as locking them up, which may impede or slow down their work. </a:t>
            </a:r>
            <a:endParaRPr lang="en-US" sz="1000" dirty="0"/>
          </a:p>
        </p:txBody>
      </p:sp>
    </p:spTree>
    <p:extLst>
      <p:ext uri="{BB962C8B-B14F-4D97-AF65-F5344CB8AC3E}">
        <p14:creationId xmlns:p14="http://schemas.microsoft.com/office/powerpoint/2010/main" val="411561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437CC4DD-DAA8-436C-A1B6-6F5674CA60CF}" type="slidenum">
              <a:rPr lang="en-US" smtClean="0"/>
              <a:pPr/>
              <a:t>11</a:t>
            </a:fld>
            <a:endParaRPr lang="en-US" dirty="0"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r>
              <a:rPr lang="en-US" dirty="0" smtClean="0"/>
              <a:t>The information in this presentation referring to select agents is for instructional purposes only. It is a federal regulation and clinical laboratories do need to know about it and have responsibilities if an isolate is confirmed as a select agent. This is important because clinical laboratories may be the first to receive and suspect a select agent. However, clinical laboratories do NOT need to register with the Select Agent Program providing they do not intend to confirm the identity or maintain stock cultures of any select agents or toxins. Any laboratory intending to confirm the identity of a select agent and/or maintain a stock of viable select agents or toxins must register with the Select Agent Program. </a:t>
            </a:r>
            <a:br>
              <a:rPr lang="en-US" dirty="0" smtClean="0"/>
            </a:br>
            <a:endParaRPr lang="en-US" dirty="0" smtClean="0"/>
          </a:p>
        </p:txBody>
      </p:sp>
    </p:spTree>
    <p:extLst>
      <p:ext uri="{BB962C8B-B14F-4D97-AF65-F5344CB8AC3E}">
        <p14:creationId xmlns:p14="http://schemas.microsoft.com/office/powerpoint/2010/main" val="831098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should review the current select agent list and verify that you don’t have any isolates in your laboratory. You should check all of your freezers just to make sure there not any in storage from many years ago. For example, there was a recent case where smallpox was found in a National Institute of Health freezer. If you do find that you have a select agent or just want more information, you should contact your Laboratory Response Network (LRN) Reference Laboratory for guidance. If you do not know who your LRN Reference Laboratory is then contact your state public health laboratory. They can give you</a:t>
            </a:r>
            <a:r>
              <a:rPr lang="en-US" baseline="0" dirty="0" smtClean="0"/>
              <a:t> the </a:t>
            </a:r>
            <a:r>
              <a:rPr lang="en-US" dirty="0" smtClean="0"/>
              <a:t>contact</a:t>
            </a:r>
            <a:r>
              <a:rPr lang="en-US" baseline="0" dirty="0" smtClean="0"/>
              <a:t> information.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6FE9EEE7-78CE-4336-BFE7-81003F72FAD1}" type="slidenum">
              <a:rPr lang="en-US" smtClean="0"/>
              <a:pPr>
                <a:defRPr/>
              </a:pPr>
              <a:t>12</a:t>
            </a:fld>
            <a:endParaRPr lang="en-US" dirty="0"/>
          </a:p>
        </p:txBody>
      </p:sp>
    </p:spTree>
    <p:extLst>
      <p:ext uri="{BB962C8B-B14F-4D97-AF65-F5344CB8AC3E}">
        <p14:creationId xmlns:p14="http://schemas.microsoft.com/office/powerpoint/2010/main" val="2239018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Here is the Federal Select Agent Program Website</a:t>
            </a:r>
            <a:r>
              <a:rPr lang="en-US" altLang="en-US" baseline="0" dirty="0" smtClean="0"/>
              <a:t> for more information.</a:t>
            </a:r>
            <a:endParaRPr lang="en-US" altLang="en-US" dirty="0" smtClean="0"/>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690278" indent="-265491" eaLnBrk="0" hangingPunct="0">
              <a:defRPr>
                <a:solidFill>
                  <a:schemeClr val="tx1"/>
                </a:solidFill>
                <a:latin typeface="Arial" charset="0"/>
                <a:cs typeface="Arial" charset="0"/>
              </a:defRPr>
            </a:lvl2pPr>
            <a:lvl3pPr marL="1061965" indent="-212393" eaLnBrk="0" hangingPunct="0">
              <a:defRPr>
                <a:solidFill>
                  <a:schemeClr val="tx1"/>
                </a:solidFill>
                <a:latin typeface="Arial" charset="0"/>
                <a:cs typeface="Arial" charset="0"/>
              </a:defRPr>
            </a:lvl3pPr>
            <a:lvl4pPr marL="1486751" indent="-212393" eaLnBrk="0" hangingPunct="0">
              <a:defRPr>
                <a:solidFill>
                  <a:schemeClr val="tx1"/>
                </a:solidFill>
                <a:latin typeface="Arial" charset="0"/>
                <a:cs typeface="Arial" charset="0"/>
              </a:defRPr>
            </a:lvl4pPr>
            <a:lvl5pPr marL="1911537" indent="-212393" eaLnBrk="0" hangingPunct="0">
              <a:defRPr>
                <a:solidFill>
                  <a:schemeClr val="tx1"/>
                </a:solidFill>
                <a:latin typeface="Arial" charset="0"/>
                <a:cs typeface="Arial" charset="0"/>
              </a:defRPr>
            </a:lvl5pPr>
            <a:lvl6pPr marL="2336323" indent="-212393" eaLnBrk="0" fontAlgn="base" hangingPunct="0">
              <a:spcBef>
                <a:spcPct val="0"/>
              </a:spcBef>
              <a:spcAft>
                <a:spcPct val="0"/>
              </a:spcAft>
              <a:defRPr>
                <a:solidFill>
                  <a:schemeClr val="tx1"/>
                </a:solidFill>
                <a:latin typeface="Arial" charset="0"/>
                <a:cs typeface="Arial" charset="0"/>
              </a:defRPr>
            </a:lvl6pPr>
            <a:lvl7pPr marL="2761109" indent="-212393" eaLnBrk="0" fontAlgn="base" hangingPunct="0">
              <a:spcBef>
                <a:spcPct val="0"/>
              </a:spcBef>
              <a:spcAft>
                <a:spcPct val="0"/>
              </a:spcAft>
              <a:defRPr>
                <a:solidFill>
                  <a:schemeClr val="tx1"/>
                </a:solidFill>
                <a:latin typeface="Arial" charset="0"/>
                <a:cs typeface="Arial" charset="0"/>
              </a:defRPr>
            </a:lvl7pPr>
            <a:lvl8pPr marL="3185895" indent="-212393" eaLnBrk="0" fontAlgn="base" hangingPunct="0">
              <a:spcBef>
                <a:spcPct val="0"/>
              </a:spcBef>
              <a:spcAft>
                <a:spcPct val="0"/>
              </a:spcAft>
              <a:defRPr>
                <a:solidFill>
                  <a:schemeClr val="tx1"/>
                </a:solidFill>
                <a:latin typeface="Arial" charset="0"/>
                <a:cs typeface="Arial" charset="0"/>
              </a:defRPr>
            </a:lvl8pPr>
            <a:lvl9pPr marL="3610681" indent="-212393" eaLnBrk="0" fontAlgn="base" hangingPunct="0">
              <a:spcBef>
                <a:spcPct val="0"/>
              </a:spcBef>
              <a:spcAft>
                <a:spcPct val="0"/>
              </a:spcAft>
              <a:defRPr>
                <a:solidFill>
                  <a:schemeClr val="tx1"/>
                </a:solidFill>
                <a:latin typeface="Arial" charset="0"/>
                <a:cs typeface="Arial" charset="0"/>
              </a:defRPr>
            </a:lvl9pPr>
          </a:lstStyle>
          <a:p>
            <a:pPr eaLnBrk="1" hangingPunct="1"/>
            <a:fld id="{E53A2BF4-F88A-49AC-9D40-3C5EE6AF8CEB}" type="slidenum">
              <a:rPr lang="en-US" altLang="en-US" smtClean="0">
                <a:latin typeface="Times New Roman" pitchFamily="18" charset="0"/>
              </a:rPr>
              <a:pPr eaLnBrk="1" hangingPunct="1"/>
              <a:t>13</a:t>
            </a:fld>
            <a:endParaRPr lang="en-US" altLang="en-US" smtClean="0">
              <a:latin typeface="Times New Roman" pitchFamily="18" charset="0"/>
            </a:endParaRPr>
          </a:p>
        </p:txBody>
      </p:sp>
    </p:spTree>
    <p:extLst>
      <p:ext uri="{BB962C8B-B14F-4D97-AF65-F5344CB8AC3E}">
        <p14:creationId xmlns:p14="http://schemas.microsoft.com/office/powerpoint/2010/main" val="968501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an isolate is suspected or confirmed as a select agent, you have responsibilities as a non-registered laboratory. </a:t>
            </a:r>
          </a:p>
          <a:p>
            <a:pPr marL="165261" indent="-165261">
              <a:buFont typeface="Arial" panose="020B0604020202020204" pitchFamily="34" charset="0"/>
              <a:buChar char="•"/>
            </a:pPr>
            <a:r>
              <a:rPr lang="en-US" dirty="0" smtClean="0"/>
              <a:t>You need to secure all specimens and cultures from theft, loss, or release until they can be destroyed or transferred to your LRN Reference Laboratory. For example, you can use a lockable cabinet with limited access.</a:t>
            </a:r>
          </a:p>
          <a:p>
            <a:pPr marL="165261" indent="-165261">
              <a:buFont typeface="Arial" panose="020B0604020202020204" pitchFamily="34" charset="0"/>
              <a:buChar char="•"/>
            </a:pPr>
            <a:r>
              <a:rPr lang="en-US" dirty="0" smtClean="0"/>
              <a:t>Chain of custody may also be advisable – your LRN Reference Laboratory will assist you with this if it is needed. </a:t>
            </a:r>
          </a:p>
          <a:p>
            <a:pPr marL="165261" indent="-165261">
              <a:buFont typeface="Arial" panose="020B0604020202020204" pitchFamily="34" charset="0"/>
              <a:buChar char="•"/>
            </a:pPr>
            <a:r>
              <a:rPr lang="en-US" dirty="0" smtClean="0"/>
              <a:t>You should forward suspected isolates to your LRN Reference Laboratory as quickly as possible for confirmation. It is imperative that you do not continue to investigate the organism for your own safety and the safety of others. </a:t>
            </a:r>
          </a:p>
          <a:p>
            <a:pPr marL="165261" indent="-165261">
              <a:buFont typeface="Arial" panose="020B0604020202020204" pitchFamily="34" charset="0"/>
              <a:buChar char="•"/>
            </a:pPr>
            <a:r>
              <a:rPr lang="en-US" dirty="0" smtClean="0"/>
              <a:t>Isolates confirmed as a select agent must be destroyed or transferred within 7 days after confirmation. This</a:t>
            </a:r>
            <a:r>
              <a:rPr lang="en-US" baseline="0" dirty="0" smtClean="0"/>
              <a:t> process </a:t>
            </a:r>
            <a:r>
              <a:rPr lang="en-US" dirty="0" smtClean="0"/>
              <a:t>must be properly documented. Contact your LRN Reference Laboratory for guidance.</a:t>
            </a:r>
          </a:p>
          <a:p>
            <a:pPr marL="165261" indent="-165261">
              <a:buFont typeface="Arial" panose="020B0604020202020204" pitchFamily="34" charset="0"/>
              <a:buChar char="•"/>
            </a:pPr>
            <a:r>
              <a:rPr lang="en-US" dirty="0" smtClean="0"/>
              <a:t>You cannot maintain stock cultures of select agents.</a:t>
            </a:r>
          </a:p>
        </p:txBody>
      </p:sp>
      <p:sp>
        <p:nvSpPr>
          <p:cNvPr id="4" name="Slide Number Placeholder 3"/>
          <p:cNvSpPr>
            <a:spLocks noGrp="1"/>
          </p:cNvSpPr>
          <p:nvPr>
            <p:ph type="sldNum" sz="quarter" idx="10"/>
          </p:nvPr>
        </p:nvSpPr>
        <p:spPr/>
        <p:txBody>
          <a:bodyPr/>
          <a:lstStyle/>
          <a:p>
            <a:pPr>
              <a:defRPr/>
            </a:pPr>
            <a:fld id="{6FE9EEE7-78CE-4336-BFE7-81003F72FAD1}" type="slidenum">
              <a:rPr lang="en-US" smtClean="0"/>
              <a:pPr>
                <a:defRPr/>
              </a:pPr>
              <a:t>14</a:t>
            </a:fld>
            <a:endParaRPr lang="en-US" dirty="0"/>
          </a:p>
        </p:txBody>
      </p:sp>
    </p:spTree>
    <p:extLst>
      <p:ext uri="{BB962C8B-B14F-4D97-AF65-F5344CB8AC3E}">
        <p14:creationId xmlns:p14="http://schemas.microsoft.com/office/powerpoint/2010/main" val="1211490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54386601-1AB0-4A63-A659-617D4FE322F7}" type="slidenum">
              <a:rPr lang="en-US" smtClean="0"/>
              <a:pPr/>
              <a:t>15</a:t>
            </a:fld>
            <a:endParaRPr lang="en-US" dirty="0"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r>
              <a:rPr lang="en-US" dirty="0" smtClean="0"/>
              <a:t>The clinical laboratory must secure the specimen, isolate, or toxin from identification to transfer or destruction against:</a:t>
            </a:r>
          </a:p>
          <a:p>
            <a:pPr marL="171450" indent="-171450">
              <a:buFont typeface="Arial" panose="020B0604020202020204" pitchFamily="34" charset="0"/>
              <a:buChar char="•"/>
            </a:pPr>
            <a:r>
              <a:rPr lang="en-US" dirty="0" smtClean="0"/>
              <a:t>Theft- is the unauthorized removal of a select agent or toxin.</a:t>
            </a:r>
          </a:p>
          <a:p>
            <a:pPr marL="171450" indent="-171450">
              <a:buFont typeface="Arial" panose="020B0604020202020204" pitchFamily="34" charset="0"/>
              <a:buChar char="•"/>
            </a:pPr>
            <a:r>
              <a:rPr lang="en-US" dirty="0" smtClean="0"/>
              <a:t>Loss  - is the unaccounted absence of a select agent or toxin.  A missing agent is considered lost until there is evidence of theft.</a:t>
            </a:r>
          </a:p>
          <a:p>
            <a:pPr marL="171450" indent="-171450">
              <a:buFont typeface="Arial" panose="020B0604020202020204" pitchFamily="34" charset="0"/>
              <a:buChar char="•"/>
            </a:pPr>
            <a:r>
              <a:rPr lang="en-US" dirty="0" smtClean="0"/>
              <a:t>Release of an agent is when the agent is outside its primary containment, such as a petri dish, culture tube.</a:t>
            </a:r>
          </a:p>
          <a:p>
            <a:r>
              <a:rPr lang="en-US" dirty="0" smtClean="0"/>
              <a:t>It is important to understand that an occupational exposure is a release because the agent is outside its primary containment. For example, you have isolated a potential Brucella, which could be a select agent, and you worked with it out on the open bench before you realized what it could be. You and others working near you may have been exposed. That is considered to be a release, and it has to be documented and the proper form filled out. Your LRN Reference Laboratory can assist you with this process. </a:t>
            </a:r>
          </a:p>
          <a:p>
            <a:endParaRPr lang="en-US" dirty="0" smtClean="0"/>
          </a:p>
        </p:txBody>
      </p:sp>
    </p:spTree>
    <p:extLst>
      <p:ext uri="{BB962C8B-B14F-4D97-AF65-F5344CB8AC3E}">
        <p14:creationId xmlns:p14="http://schemas.microsoft.com/office/powerpoint/2010/main" val="1564596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437CC4DD-DAA8-436C-A1B6-6F5674CA60CF}" type="slidenum">
              <a:rPr lang="en-US" smtClean="0"/>
              <a:pPr/>
              <a:t>16</a:t>
            </a:fld>
            <a:endParaRPr lang="en-US" dirty="0"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r>
              <a:rPr lang="en-US" dirty="0" smtClean="0"/>
              <a:t>For specific questions and guidance, you should contact your LRN Reference Laboratory or your State Public Health Laboratory. They are a great resource. </a:t>
            </a:r>
          </a:p>
          <a:p>
            <a:r>
              <a:rPr lang="en-US" dirty="0" smtClean="0"/>
              <a:t/>
            </a:r>
            <a:br>
              <a:rPr lang="en-US" dirty="0" smtClean="0"/>
            </a:br>
            <a:endParaRPr lang="en-US" dirty="0" smtClean="0"/>
          </a:p>
        </p:txBody>
      </p:sp>
    </p:spTree>
    <p:extLst>
      <p:ext uri="{BB962C8B-B14F-4D97-AF65-F5344CB8AC3E}">
        <p14:creationId xmlns:p14="http://schemas.microsoft.com/office/powerpoint/2010/main" val="607301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465AA613-2764-4354-80D2-393339AEFE9C}" type="slidenum">
              <a:rPr lang="en-US" smtClean="0"/>
              <a:pPr/>
              <a:t>17</a:t>
            </a:fld>
            <a:endParaRPr lang="en-US" dirty="0"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r>
              <a:rPr lang="en-US" dirty="0" smtClean="0"/>
              <a:t>There are always barriers and challenges when you are trying to implement new procedures, especially in the busy clinical laboratory.  Remember without management support, your biosecurity program will not succeed. Time and money are both precious to your laboratory because your priority is completing your laboratory work, but the consequences of a biosecurity incident can be serious.</a:t>
            </a:r>
          </a:p>
          <a:p>
            <a:r>
              <a:rPr lang="en-US" dirty="0" smtClean="0"/>
              <a:t>Although funding is helpful, especially if you wish to purchase security equipment (e.g., locks or cameras), some measures require no money just a little time. For example, it requires little</a:t>
            </a:r>
            <a:r>
              <a:rPr lang="en-US" baseline="0" dirty="0" smtClean="0"/>
              <a:t> to no</a:t>
            </a:r>
            <a:r>
              <a:rPr lang="en-US" dirty="0" smtClean="0"/>
              <a:t> financial cost to train your staff to question individuals who don’t seem to belong in a restricted area or to at least display the poster from the United States Postal Service on how to recognize suspicious letters and packages. </a:t>
            </a:r>
          </a:p>
          <a:p>
            <a:r>
              <a:rPr lang="en-US" dirty="0" smtClean="0"/>
              <a:t>This is a new concept for many clinical laboratorians so you may run into some resistance. People are resistant and often threatened by change, but education, communication, and training can help overcome that resistance especially if you help your staff identify why implementing and adhering to biosecurity program is important to them personally. </a:t>
            </a:r>
          </a:p>
          <a:p>
            <a:r>
              <a:rPr lang="en-US" dirty="0" smtClean="0"/>
              <a:t>Finally, management needs to makes the concept of biosecurity an organizational value so all of the employees will buy into it. </a:t>
            </a:r>
          </a:p>
          <a:p>
            <a:endParaRPr lang="en-US" dirty="0" smtClean="0"/>
          </a:p>
        </p:txBody>
      </p:sp>
    </p:spTree>
    <p:extLst>
      <p:ext uri="{BB962C8B-B14F-4D97-AF65-F5344CB8AC3E}">
        <p14:creationId xmlns:p14="http://schemas.microsoft.com/office/powerpoint/2010/main" val="102792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4C43B0C-DBD5-451A-91D8-D1BEE240C97A}" type="slidenum">
              <a:rPr lang="en-US" smtClean="0"/>
              <a:pPr/>
              <a:t>18</a:t>
            </a:fld>
            <a:endParaRPr lang="en-US" dirty="0"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normAutofit fontScale="85000" lnSpcReduction="20000"/>
          </a:bodyPr>
          <a:lstStyle/>
          <a:p>
            <a:r>
              <a:rPr lang="en-US" dirty="0" smtClean="0"/>
              <a:t>To have an effective biosecurity plan is a collaborative effort. In developing your biosafety plan you worked within your lab, documenting your own procedures, doing your risk assessments, and figuring out what kind of PPE you need. You may not have needed any outside assistance unless, for example, the mitigation required some special engineering. </a:t>
            </a:r>
          </a:p>
          <a:p>
            <a:r>
              <a:rPr lang="en-US" dirty="0" smtClean="0"/>
              <a:t>However, for biosecurity, you definitely need to get a whole group of people involved in planning this out and figuring it out from the beginning. It is important that representatives from these groups jointly draft the policies and procedures for biosecurity.  Acceptance and adherence to the biosecurity program is more likely if all believe that their concerns have been heard, their perspectives considered, and their expertise valued. In today’s complex labs, no one person or small group can understand all the issues to be considered.</a:t>
            </a:r>
          </a:p>
          <a:p>
            <a:r>
              <a:rPr lang="en-US" dirty="0" smtClean="0"/>
              <a:t>Each of these individuals contributes unique perspectives and expertise; each person’s input is valuable in developing a biosecurity plan. </a:t>
            </a:r>
          </a:p>
          <a:p>
            <a:pPr marL="171450" indent="-171450">
              <a:buFont typeface="Arial" panose="020B0604020202020204" pitchFamily="34" charset="0"/>
              <a:buChar char="•"/>
            </a:pPr>
            <a:r>
              <a:rPr lang="en-US" dirty="0" smtClean="0"/>
              <a:t>The scientific staff understands the nature of their work and the characteristics of the agents with which they work. </a:t>
            </a:r>
          </a:p>
          <a:p>
            <a:pPr marL="171450" indent="-171450">
              <a:buFont typeface="Arial" panose="020B0604020202020204" pitchFamily="34" charset="0"/>
              <a:buChar char="•"/>
            </a:pPr>
            <a:r>
              <a:rPr lang="en-US" dirty="0" smtClean="0"/>
              <a:t>Security and safety professionals may want more security and safety measures than your scientific staff believes are indicated. Through collaboration, sharing information, and educating each other, a mutual understanding can be reached.  </a:t>
            </a:r>
          </a:p>
          <a:p>
            <a:pPr marL="171450" indent="-171450">
              <a:buFont typeface="Arial" panose="020B0604020202020204" pitchFamily="34" charset="0"/>
              <a:buChar char="•"/>
            </a:pPr>
            <a:r>
              <a:rPr lang="en-US" dirty="0" smtClean="0"/>
              <a:t>Engineering and maintenance staff understand the HVAC, electrical, plumbing and other systems that most of us in the clinical laboratory never see.  Yet all of these areas may be vulnerable to biosecurity breaches.  </a:t>
            </a:r>
          </a:p>
          <a:p>
            <a:pPr marL="171450" indent="-171450">
              <a:buFont typeface="Arial" panose="020B0604020202020204" pitchFamily="34" charset="0"/>
              <a:buChar char="•"/>
            </a:pPr>
            <a:r>
              <a:rPr lang="en-US" dirty="0" smtClean="0"/>
              <a:t>Human resources needs to be involved so they can provide input on background checks of potential employees. </a:t>
            </a:r>
          </a:p>
          <a:p>
            <a:pPr marL="171450" indent="-171450">
              <a:buFont typeface="Arial" panose="020B0604020202020204" pitchFamily="34" charset="0"/>
              <a:buChar char="•"/>
            </a:pPr>
            <a:r>
              <a:rPr lang="en-US" dirty="0" smtClean="0"/>
              <a:t>IT can provide ideas on how to secure information – patient and other sensitive information.</a:t>
            </a:r>
          </a:p>
          <a:p>
            <a:pPr marL="171450" indent="-171450">
              <a:buFont typeface="Arial" panose="020B0604020202020204" pitchFamily="34" charset="0"/>
              <a:buChar char="•"/>
            </a:pPr>
            <a:r>
              <a:rPr lang="en-US" dirty="0" smtClean="0"/>
              <a:t>Public relations/media spokesperson needs to be involved so they are aware of the biosecurity program. Then he or she can speak with confidence if the need arises and be aware of what cannot be communicated with the public. </a:t>
            </a:r>
          </a:p>
          <a:p>
            <a:pPr marL="171450" indent="-171450">
              <a:buFont typeface="Arial" panose="020B0604020202020204" pitchFamily="34" charset="0"/>
              <a:buChar char="•"/>
            </a:pPr>
            <a:r>
              <a:rPr lang="en-US" dirty="0" smtClean="0"/>
              <a:t>Of course senior management needs to be involved to provide support and to allocate funds for biosecurity measures.</a:t>
            </a:r>
          </a:p>
          <a:p>
            <a:pPr marL="171450" indent="-171450">
              <a:buFont typeface="Arial" panose="020B0604020202020204" pitchFamily="34" charset="0"/>
              <a:buChar char="•"/>
            </a:pPr>
            <a:r>
              <a:rPr lang="en-US" dirty="0" smtClean="0"/>
              <a:t>Finally, don’t forget the janitorial staff that move freely about the facility.  They often see and hear things, see records inappropriately disposed of and possibly biohazardous materials in the regular trash.</a:t>
            </a:r>
          </a:p>
        </p:txBody>
      </p:sp>
    </p:spTree>
    <p:extLst>
      <p:ext uri="{BB962C8B-B14F-4D97-AF65-F5344CB8AC3E}">
        <p14:creationId xmlns:p14="http://schemas.microsoft.com/office/powerpoint/2010/main" val="3841669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7AD9C87-BB16-40AD-A4B0-4DAF6BF9E698}" type="slidenum">
              <a:rPr lang="en-US" smtClean="0"/>
              <a:pPr/>
              <a:t>19</a:t>
            </a:fld>
            <a:endParaRPr lang="en-US" dirty="0"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r>
              <a:rPr lang="en-US" dirty="0" smtClean="0"/>
              <a:t>A well designed biosecurity program addresses the areas listed here and it needs to be tailored to your facility. Weakness or vulnerability in any area is likely to affect other components of your security. </a:t>
            </a:r>
            <a:endParaRPr lang="en-US" dirty="0"/>
          </a:p>
        </p:txBody>
      </p:sp>
    </p:spTree>
    <p:extLst>
      <p:ext uri="{BB962C8B-B14F-4D97-AF65-F5344CB8AC3E}">
        <p14:creationId xmlns:p14="http://schemas.microsoft.com/office/powerpoint/2010/main" val="853846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r>
              <a:rPr lang="en-US" dirty="0" smtClean="0"/>
              <a:t>On</a:t>
            </a:r>
            <a:r>
              <a:rPr lang="en-US" baseline="0" dirty="0" smtClean="0"/>
              <a:t> October 29,</a:t>
            </a:r>
            <a:r>
              <a:rPr lang="en-US" dirty="0" smtClean="0"/>
              <a:t> 1996 in a Dallas hospital clinical laboratory,</a:t>
            </a:r>
            <a:r>
              <a:rPr lang="en-US" baseline="0" dirty="0" smtClean="0"/>
              <a:t> an email was sent from the laboratory supervisor. The subject line read: </a:t>
            </a:r>
            <a:r>
              <a:rPr lang="en-US" dirty="0" smtClean="0"/>
              <a:t>“There are blueberry muffins and donuts in the break room!”  On November first,</a:t>
            </a:r>
            <a:r>
              <a:rPr lang="en-US" baseline="0" dirty="0" smtClean="0"/>
              <a:t> </a:t>
            </a:r>
            <a:r>
              <a:rPr lang="en-US" dirty="0" smtClean="0"/>
              <a:t>12 people became ill with dysenteries</a:t>
            </a:r>
            <a:r>
              <a:rPr lang="en-US" baseline="0" dirty="0" smtClean="0"/>
              <a:t>. Four were eventually hospitalized.</a:t>
            </a:r>
          </a:p>
          <a:p>
            <a:endParaRPr lang="en-US" dirty="0" smtClean="0"/>
          </a:p>
          <a:p>
            <a:r>
              <a:rPr lang="en-US" dirty="0" smtClean="0"/>
              <a:t>Diane Thompson,</a:t>
            </a:r>
            <a:r>
              <a:rPr lang="en-US" baseline="0" dirty="0" smtClean="0"/>
              <a:t> a</a:t>
            </a:r>
            <a:r>
              <a:rPr lang="en-US" dirty="0" smtClean="0"/>
              <a:t> laboratory technician</a:t>
            </a:r>
            <a:r>
              <a:rPr lang="en-US" baseline="0" dirty="0" smtClean="0"/>
              <a:t> and hematologist had</a:t>
            </a:r>
            <a:r>
              <a:rPr lang="en-US" dirty="0" smtClean="0"/>
              <a:t> exposed the donuts to </a:t>
            </a:r>
            <a:r>
              <a:rPr lang="en-US" dirty="0" err="1" smtClean="0"/>
              <a:t>Shigella</a:t>
            </a:r>
            <a:r>
              <a:rPr lang="en-US" dirty="0" smtClean="0"/>
              <a:t> </a:t>
            </a:r>
            <a:r>
              <a:rPr lang="en-US" dirty="0" err="1" smtClean="0"/>
              <a:t>dysenteriae</a:t>
            </a:r>
            <a:r>
              <a:rPr lang="en-US" baseline="0" dirty="0" smtClean="0"/>
              <a:t> </a:t>
            </a:r>
            <a:r>
              <a:rPr lang="en-US" dirty="0" smtClean="0"/>
              <a:t> type 2 from frozen cultures</a:t>
            </a:r>
            <a:r>
              <a:rPr lang="en-US" baseline="0" dirty="0" smtClean="0"/>
              <a:t> kept in the laboratory</a:t>
            </a:r>
            <a:r>
              <a:rPr lang="en-US" dirty="0" smtClean="0"/>
              <a:t>. Could</a:t>
            </a:r>
            <a:r>
              <a:rPr lang="en-US" baseline="0" dirty="0" smtClean="0"/>
              <a:t> it</a:t>
            </a:r>
            <a:r>
              <a:rPr lang="en-US" dirty="0" smtClean="0"/>
              <a:t> have been revenge against her boyfriend or</a:t>
            </a:r>
            <a:r>
              <a:rPr lang="en-US" baseline="0" dirty="0" smtClean="0"/>
              <a:t> was it the depression she was being treated for as she worked at the hospital?</a:t>
            </a:r>
            <a:r>
              <a:rPr lang="en-US" dirty="0" smtClean="0"/>
              <a:t> During</a:t>
            </a:r>
            <a:r>
              <a:rPr lang="en-US" baseline="0" dirty="0" smtClean="0"/>
              <a:t> the </a:t>
            </a:r>
            <a:r>
              <a:rPr lang="en-US" dirty="0" smtClean="0"/>
              <a:t>investigation it</a:t>
            </a:r>
            <a:r>
              <a:rPr lang="en-US" baseline="0" dirty="0" smtClean="0"/>
              <a:t> was</a:t>
            </a:r>
            <a:r>
              <a:rPr lang="en-US" dirty="0" smtClean="0"/>
              <a:t> discovered that Ms.</a:t>
            </a:r>
            <a:r>
              <a:rPr lang="en-US" baseline="0" dirty="0" smtClean="0"/>
              <a:t> Thompson</a:t>
            </a:r>
            <a:r>
              <a:rPr lang="en-US" dirty="0" smtClean="0"/>
              <a:t> had also made her boyfriend ill the previous year</a:t>
            </a:r>
            <a:r>
              <a:rPr lang="en-US" baseline="0" dirty="0" smtClean="0"/>
              <a:t> and was successful in covering up the incident up.</a:t>
            </a:r>
            <a:r>
              <a:rPr lang="en-US" dirty="0" smtClean="0"/>
              <a:t> Her motive</a:t>
            </a:r>
            <a:r>
              <a:rPr lang="en-US" baseline="0" dirty="0" smtClean="0"/>
              <a:t> for both incidents is still</a:t>
            </a:r>
            <a:r>
              <a:rPr lang="en-US" dirty="0" smtClean="0"/>
              <a:t> unclear. </a:t>
            </a:r>
          </a:p>
          <a:p>
            <a:endParaRPr lang="en-US" dirty="0" smtClean="0"/>
          </a:p>
          <a:p>
            <a:r>
              <a:rPr lang="en-US" dirty="0" smtClean="0"/>
              <a:t>Diane</a:t>
            </a:r>
            <a:r>
              <a:rPr lang="en-US" baseline="0" dirty="0" smtClean="0"/>
              <a:t> knew t</a:t>
            </a:r>
            <a:r>
              <a:rPr lang="en-US" dirty="0" smtClean="0"/>
              <a:t>he laboratory</a:t>
            </a:r>
            <a:r>
              <a:rPr lang="en-US" baseline="0" dirty="0" smtClean="0"/>
              <a:t> </a:t>
            </a:r>
            <a:r>
              <a:rPr lang="en-US" dirty="0" smtClean="0"/>
              <a:t>supervisor's office was usually left unlocked</a:t>
            </a:r>
            <a:r>
              <a:rPr lang="en-US" baseline="0" dirty="0" smtClean="0"/>
              <a:t> and the computer </a:t>
            </a:r>
            <a:r>
              <a:rPr lang="en-US" dirty="0" smtClean="0"/>
              <a:t>was rarely logged-off. She</a:t>
            </a:r>
            <a:r>
              <a:rPr lang="en-US" baseline="0" dirty="0" smtClean="0"/>
              <a:t> was able to send an email that appeared to originate from the laboratory supervisor, so no one questioned the email or the pastries</a:t>
            </a:r>
            <a:r>
              <a:rPr lang="en-US" dirty="0" smtClean="0"/>
              <a:t>. As a lab technician and hematologist, she also knew where the stock</a:t>
            </a:r>
            <a:r>
              <a:rPr lang="en-US" baseline="0" dirty="0" smtClean="0"/>
              <a:t> cultures were kept. She took the cultures from the lab, added them to the donuts, reminded her colleagues about “the goodies in the break room.” She then sat beside them as they ate the tainted food.  </a:t>
            </a:r>
            <a:r>
              <a:rPr lang="en-US" dirty="0" smtClean="0"/>
              <a:t>In September of 1998, Diane</a:t>
            </a:r>
            <a:r>
              <a:rPr lang="en-US" baseline="0" dirty="0" smtClean="0"/>
              <a:t> Thompson</a:t>
            </a:r>
            <a:r>
              <a:rPr lang="en-US" dirty="0" smtClean="0"/>
              <a:t> was convicted of food tampering and received</a:t>
            </a:r>
            <a:r>
              <a:rPr lang="en-US" baseline="0" dirty="0" smtClean="0"/>
              <a:t> 4,</a:t>
            </a:r>
            <a:r>
              <a:rPr lang="en-US" dirty="0" smtClean="0"/>
              <a:t> 20 year</a:t>
            </a:r>
            <a:r>
              <a:rPr lang="en-US" baseline="0" dirty="0" smtClean="0"/>
              <a:t> prison sentences to be served concurrently</a:t>
            </a:r>
            <a:r>
              <a:rPr lang="en-US" dirty="0" smtClean="0"/>
              <a:t>.</a:t>
            </a:r>
          </a:p>
          <a:p>
            <a:endParaRPr lang="en-US" dirty="0" smtClean="0"/>
          </a:p>
          <a:p>
            <a:pPr>
              <a:defRPr/>
            </a:pPr>
            <a:endParaRPr lang="en-US" dirty="0"/>
          </a:p>
        </p:txBody>
      </p:sp>
      <p:sp>
        <p:nvSpPr>
          <p:cNvPr id="46084" name="Slide Number Placeholder 3"/>
          <p:cNvSpPr>
            <a:spLocks noGrp="1"/>
          </p:cNvSpPr>
          <p:nvPr>
            <p:ph type="sldNum" sz="quarter" idx="5"/>
          </p:nvPr>
        </p:nvSpPr>
        <p:spPr>
          <a:noFill/>
        </p:spPr>
        <p:txBody>
          <a:bodyPr/>
          <a:lstStyle/>
          <a:p>
            <a:fld id="{AA3B0EFF-DEFB-40E6-9EBD-8D3C199F9871}" type="slidenum">
              <a:rPr lang="en-US" smtClean="0"/>
              <a:pPr/>
              <a:t>2</a:t>
            </a:fld>
            <a:endParaRPr lang="en-US" smtClean="0"/>
          </a:p>
        </p:txBody>
      </p:sp>
    </p:spTree>
    <p:extLst>
      <p:ext uri="{BB962C8B-B14F-4D97-AF65-F5344CB8AC3E}">
        <p14:creationId xmlns:p14="http://schemas.microsoft.com/office/powerpoint/2010/main" val="817570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CE58669-D8EE-48FA-BAF8-7169D1462540}" type="slidenum">
              <a:rPr lang="en-US" smtClean="0"/>
              <a:pPr/>
              <a:t>20</a:t>
            </a:fld>
            <a:endParaRPr lang="en-US" dirty="0"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r>
              <a:rPr lang="en-US" dirty="0" smtClean="0"/>
              <a:t>First, we need to understand what vulnerability is.   To be vulnerable is defined as being susceptible to attack.   For security purposes, vulnerability is a security weakness or deficiency; susceptibility for malicious actions to occur; the capacity to suffer harm. A weakness could allow a harmful event to happen.</a:t>
            </a:r>
          </a:p>
          <a:p>
            <a:endParaRPr lang="en-US" dirty="0" smtClean="0"/>
          </a:p>
          <a:p>
            <a:r>
              <a:rPr lang="en-US" dirty="0" smtClean="0"/>
              <a:t>We are going to look at it as a potentially exploitable weakness, the weak link in your security chain.  It can also be an exploitable capability or deficiency in your security plan.  We will be discussing examples of vulnerabilities to biosecurity and how to mitigate these vulnerabilities.  We will also view some pictures that address security breaches / measures. </a:t>
            </a:r>
          </a:p>
          <a:p>
            <a:endParaRPr lang="en-US" i="1" dirty="0" smtClean="0"/>
          </a:p>
        </p:txBody>
      </p:sp>
    </p:spTree>
    <p:extLst>
      <p:ext uri="{BB962C8B-B14F-4D97-AF65-F5344CB8AC3E}">
        <p14:creationId xmlns:p14="http://schemas.microsoft.com/office/powerpoint/2010/main" val="3521316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B3567741-D153-45A3-B0C5-434527FEF11A}" type="slidenum">
              <a:rPr lang="en-US" smtClean="0"/>
              <a:pPr/>
              <a:t>21</a:t>
            </a:fld>
            <a:endParaRPr lang="en-US" dirty="0"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r>
              <a:rPr lang="en-US" dirty="0" smtClean="0"/>
              <a:t>A good way to evaluate your laboratory is to begin with an assessment of how individuals gain entry to your facility and to your laboratory.  Physical security tends to overlap with access security. This slide lists examples of access/physical vulnerabilities. How many of these apply to your laboratory? Trees and bushes near entrances can  provide a hiding place, block lighting or video cameras. Do you have inoperable locks or unlocked doors? Are there entry points that are not monitored? Think about your facility and what other ones may exist. </a:t>
            </a:r>
            <a:endParaRPr lang="en-US" dirty="0"/>
          </a:p>
        </p:txBody>
      </p:sp>
    </p:spTree>
    <p:extLst>
      <p:ext uri="{BB962C8B-B14F-4D97-AF65-F5344CB8AC3E}">
        <p14:creationId xmlns:p14="http://schemas.microsoft.com/office/powerpoint/2010/main" val="529117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10FEC217-DBAF-42B3-8F59-90207276952D}" type="slidenum">
              <a:rPr lang="en-US" smtClean="0"/>
              <a:pPr/>
              <a:t>22</a:t>
            </a:fld>
            <a:endParaRPr lang="en-US" dirty="0"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r>
              <a:rPr lang="en-US" dirty="0" smtClean="0"/>
              <a:t>Look at the picture. Do you notice a security problem? Yes, the car is parked in a no parking zone. This could be a serious problem if it is very close to the entrance. It has darkened windows, so you can't see what's in the car. There's no license plate on the car. This highlights a few more access/physical vulnerabilities. All hospitals have visitors and many of them are there 24/7. Many clinical laboratories also have visitors, such as sales people. Do you know what areas are restricted and who should have access to them? Many hospitals and clinical laboratories have multiple entry points. Do you have unsecured storage?</a:t>
            </a:r>
            <a:endParaRPr lang="en-US" dirty="0"/>
          </a:p>
        </p:txBody>
      </p:sp>
    </p:spTree>
    <p:extLst>
      <p:ext uri="{BB962C8B-B14F-4D97-AF65-F5344CB8AC3E}">
        <p14:creationId xmlns:p14="http://schemas.microsoft.com/office/powerpoint/2010/main" val="3445145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113BAC6D-89AB-4D2C-B03B-89CDE5580F76}" type="slidenum">
              <a:rPr lang="en-US" smtClean="0"/>
              <a:pPr/>
              <a:t>23</a:t>
            </a:fld>
            <a:endParaRPr lang="en-US" dirty="0"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r>
              <a:rPr lang="en-US" dirty="0" smtClean="0"/>
              <a:t>Here we list some measures you can put in place to implement access/physical security. Not all of these may be appropriate for your facility. You can start small by just locking doors or making sure the locks work. </a:t>
            </a:r>
          </a:p>
          <a:p>
            <a:endParaRPr lang="en-US" dirty="0" smtClean="0"/>
          </a:p>
          <a:p>
            <a:r>
              <a:rPr lang="en-US" dirty="0" smtClean="0"/>
              <a:t>What do you see in this picture? These are called bollards, and they are solid cement posts that prevent vehicles from getting through and into the building or restricted areas.  This is just one type of physical security that is used to prevent cars and trucks from getting too close. Another option or in addition to bollards is to have parking checkpoints, and not let people park too close to the building. You can require parking stickers for employees’ vehicles.</a:t>
            </a:r>
          </a:p>
          <a:p>
            <a:endParaRPr lang="en-US" dirty="0"/>
          </a:p>
        </p:txBody>
      </p:sp>
    </p:spTree>
    <p:extLst>
      <p:ext uri="{BB962C8B-B14F-4D97-AF65-F5344CB8AC3E}">
        <p14:creationId xmlns:p14="http://schemas.microsoft.com/office/powerpoint/2010/main" val="3905028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8653341F-C361-4B6B-827C-F26DB1B6AE53}" type="slidenum">
              <a:rPr lang="en-US" smtClean="0"/>
              <a:pPr/>
              <a:t>24</a:t>
            </a:fld>
            <a:endParaRPr lang="en-US" dirty="0"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r>
              <a:rPr lang="en-US" dirty="0" smtClean="0"/>
              <a:t>It is can be difficult to secure clinical labs due to the nature of the work. Clinical</a:t>
            </a:r>
            <a:r>
              <a:rPr lang="en-US" baseline="0" dirty="0" smtClean="0"/>
              <a:t> labs </a:t>
            </a:r>
            <a:r>
              <a:rPr lang="en-US" dirty="0" smtClean="0"/>
              <a:t>are usually open 24/7 and have multiple entries. Laboratorians, phlebotomists, nurses, physicians, and other people are coming and going all of the time. </a:t>
            </a:r>
          </a:p>
          <a:p>
            <a:endParaRPr lang="en-US" dirty="0" smtClean="0"/>
          </a:p>
          <a:p>
            <a:r>
              <a:rPr lang="en-US" dirty="0" smtClean="0"/>
              <a:t>You need to think about what you can control and how. This slide lists some measures or ways to control access to your facility and to your laboratory.  </a:t>
            </a:r>
          </a:p>
          <a:p>
            <a:r>
              <a:rPr lang="en-US" dirty="0" smtClean="0"/>
              <a:t>If you have photo badges, do they have to be renewed?  Are they collected when someone retires or resigns? Does your laboratory restrict access?  You can restrict access by making people use badges to get into certain rooms, or have keys and locks. Do you have log in, log out sheets for visitors? Do patients come to your laboratory to have blood drawn? Make sure it is in area outside of the restricted laboratory area. You can install video cameras, for example, in parking areas, near entry points, and even within the laboratory to monitor who is accessing an area. </a:t>
            </a:r>
          </a:p>
        </p:txBody>
      </p:sp>
    </p:spTree>
    <p:extLst>
      <p:ext uri="{BB962C8B-B14F-4D97-AF65-F5344CB8AC3E}">
        <p14:creationId xmlns:p14="http://schemas.microsoft.com/office/powerpoint/2010/main" val="1466660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B8EE89EA-49F9-436C-863E-1998926089A6}" type="slidenum">
              <a:rPr lang="en-US" smtClean="0"/>
              <a:pPr/>
              <a:t>25</a:t>
            </a:fld>
            <a:endParaRPr lang="en-US" dirty="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671831" y="4247862"/>
            <a:ext cx="5376195" cy="4024290"/>
          </a:xfrm>
          <a:noFill/>
          <a:ln/>
        </p:spPr>
        <p:txBody>
          <a:bodyPr/>
          <a:lstStyle/>
          <a:p>
            <a:r>
              <a:rPr lang="en-US" dirty="0" smtClean="0"/>
              <a:t>What do you see in these pictures? This employee is using her security badge to unlock the door to the laboratory. Now she is going through the door. </a:t>
            </a:r>
          </a:p>
        </p:txBody>
      </p:sp>
    </p:spTree>
    <p:extLst>
      <p:ext uri="{BB962C8B-B14F-4D97-AF65-F5344CB8AC3E}">
        <p14:creationId xmlns:p14="http://schemas.microsoft.com/office/powerpoint/2010/main" val="4140135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a second person: is it an employee or a visitor? You don’t know because you cannot see any ID. This person has grabbed the door before it closed and is now entering the lab. This is called piggybacking or tailgating: when someone follows another person through a secure door without using the proper credentials. If you do have an ID badge system in your facility, you've got to watch out for people who do piggybacking. You have to be careful to prevent this from happening. It may feel awkward to shut the door in somebody's face, but it is a security issue. Another thing that must be considered is whether the person piggybacking even understands the potential hazards in the laboratory.  </a:t>
            </a:r>
          </a:p>
          <a:p>
            <a:r>
              <a:rPr lang="en-US" dirty="0" smtClean="0"/>
              <a:t>If you are officially escorting a visitor in, you need to make sure they understand the hazards. This includes equipment repair people or delivery personnel. They should follow the same safety and security procedures as employees.</a:t>
            </a:r>
          </a:p>
          <a:p>
            <a:endParaRPr lang="en-US" dirty="0"/>
          </a:p>
        </p:txBody>
      </p:sp>
      <p:sp>
        <p:nvSpPr>
          <p:cNvPr id="4" name="Slide Number Placeholder 3"/>
          <p:cNvSpPr>
            <a:spLocks noGrp="1"/>
          </p:cNvSpPr>
          <p:nvPr>
            <p:ph type="sldNum" sz="quarter" idx="10"/>
          </p:nvPr>
        </p:nvSpPr>
        <p:spPr/>
        <p:txBody>
          <a:bodyPr/>
          <a:lstStyle/>
          <a:p>
            <a:pPr>
              <a:defRPr/>
            </a:pPr>
            <a:fld id="{6FE9EEE7-78CE-4336-BFE7-81003F72FAD1}" type="slidenum">
              <a:rPr lang="en-US" smtClean="0"/>
              <a:pPr>
                <a:defRPr/>
              </a:pPr>
              <a:t>26</a:t>
            </a:fld>
            <a:endParaRPr lang="en-US" dirty="0"/>
          </a:p>
        </p:txBody>
      </p:sp>
    </p:spTree>
    <p:extLst>
      <p:ext uri="{BB962C8B-B14F-4D97-AF65-F5344CB8AC3E}">
        <p14:creationId xmlns:p14="http://schemas.microsoft.com/office/powerpoint/2010/main" val="2320610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EEDAAE12-6DA4-4082-BBE1-E29C11CE03B5}" type="slidenum">
              <a:rPr lang="en-US" smtClean="0"/>
              <a:pPr/>
              <a:t>27</a:t>
            </a:fld>
            <a:endParaRPr lang="en-US" dirty="0" smtClean="0"/>
          </a:p>
        </p:txBody>
      </p:sp>
      <p:sp>
        <p:nvSpPr>
          <p:cNvPr id="64515" name="Rectangle 2"/>
          <p:cNvSpPr>
            <a:spLocks noGrp="1" noRot="1" noChangeAspect="1" noChangeArrowheads="1" noTextEdit="1"/>
          </p:cNvSpPr>
          <p:nvPr>
            <p:ph type="sldImg"/>
          </p:nvPr>
        </p:nvSpPr>
        <p:spPr>
          <a:xfrm>
            <a:off x="1236663" y="658813"/>
            <a:ext cx="4470400" cy="3354387"/>
          </a:xfrm>
          <a:ln/>
        </p:spPr>
      </p:sp>
      <p:sp>
        <p:nvSpPr>
          <p:cNvPr id="64516" name="Rectangle 3"/>
          <p:cNvSpPr>
            <a:spLocks noGrp="1" noChangeArrowheads="1"/>
          </p:cNvSpPr>
          <p:nvPr>
            <p:ph type="body" idx="1"/>
          </p:nvPr>
        </p:nvSpPr>
        <p:spPr>
          <a:xfrm>
            <a:off x="671831" y="4247862"/>
            <a:ext cx="5376195" cy="4024290"/>
          </a:xfrm>
          <a:noFill/>
          <a:ln/>
        </p:spPr>
        <p:txBody>
          <a:bodyPr/>
          <a:lstStyle/>
          <a:p>
            <a:pPr defTabSz="894787">
              <a:defRPr/>
            </a:pPr>
            <a:r>
              <a:rPr lang="en-US" dirty="0" smtClean="0"/>
              <a:t>Here are some examples of internal access security measures. They can be used to secure doors and only allow access to people with badges. They can also be used to secure elevators so you are limited to what floors you can access.  The picture in the upper left hand corner is an example of how you might restrict access within an elevator. It requires a badge in order for it to operate at all or to access certain floors. The photo on the right shows the swipe type of card reader and the one on the bottom left is an example of the type where you put the badge in front of the reader in order to get through the locked door.</a:t>
            </a:r>
            <a:endParaRPr lang="en-US" i="1" dirty="0" smtClean="0"/>
          </a:p>
        </p:txBody>
      </p:sp>
    </p:spTree>
    <p:extLst>
      <p:ext uri="{BB962C8B-B14F-4D97-AF65-F5344CB8AC3E}">
        <p14:creationId xmlns:p14="http://schemas.microsoft.com/office/powerpoint/2010/main" val="39972429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8006515D-9433-4412-AD91-CFC38EFB9EDF}" type="slidenum">
              <a:rPr lang="en-US" smtClean="0"/>
              <a:pPr/>
              <a:t>28</a:t>
            </a:fld>
            <a:endParaRPr lang="en-US" dirty="0"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xfrm>
            <a:off x="671831" y="4247862"/>
            <a:ext cx="5376195" cy="4024290"/>
          </a:xfrm>
          <a:noFill/>
          <a:ln/>
        </p:spPr>
        <p:txBody>
          <a:bodyPr/>
          <a:lstStyle/>
          <a:p>
            <a:r>
              <a:rPr lang="en-US" dirty="0" smtClean="0"/>
              <a:t>How many times have we seen this in our labs? A trash can or other object used to prop open a door. Why? Because it is too warm, so someone decides to prop the door open to get air circulation. Or someone doesn’t have their badge and needs to go out to get something and doesn’t want to bother other people to let them back in. </a:t>
            </a:r>
          </a:p>
          <a:p>
            <a:endParaRPr lang="en-US" dirty="0" smtClean="0"/>
          </a:p>
          <a:p>
            <a:r>
              <a:rPr lang="en-US" dirty="0" smtClean="0"/>
              <a:t>Is this just a security breach? No, it's also a safety breach. Do you see the safety signs? So you don't want people coming in for security and safety reasons. Remember: unless your employees understand and value biosecurity, no plan or equipment will be adequate.</a:t>
            </a:r>
          </a:p>
          <a:p>
            <a:endParaRPr lang="en-US" i="1" dirty="0" smtClean="0"/>
          </a:p>
        </p:txBody>
      </p:sp>
    </p:spTree>
    <p:extLst>
      <p:ext uri="{BB962C8B-B14F-4D97-AF65-F5344CB8AC3E}">
        <p14:creationId xmlns:p14="http://schemas.microsoft.com/office/powerpoint/2010/main" val="13419881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2B030AFA-7FA6-4650-B824-D568EF4A6BBF}" type="slidenum">
              <a:rPr lang="en-US" smtClean="0"/>
              <a:pPr/>
              <a:t>29</a:t>
            </a:fld>
            <a:endParaRPr lang="en-US" dirty="0"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xfrm>
            <a:off x="671831" y="4247862"/>
            <a:ext cx="5376195" cy="4024290"/>
          </a:xfrm>
          <a:noFill/>
          <a:ln/>
        </p:spPr>
        <p:txBody>
          <a:bodyPr/>
          <a:lstStyle/>
          <a:p>
            <a:r>
              <a:rPr lang="en-US" dirty="0" smtClean="0"/>
              <a:t>What security measures do you see?  The left-hand picture shows a freezer that has a lock right in the handle. That will secure everything that is in in it.  For example, a locked freezer can be used in the clinical laboratory to secure specimens and isolates. Alternatively, if you have shared equipment and cannot lock the whole freezer you can always use a locked box that is secured to the inside of the freezer and place high consequence agents inside it. In the clinical microbiology laboratory you can have a cabinet with a lock on it. That works well for more short-term storage of isolates. So there are a lot of things you can do to lock things up without having to go to a lot of expense. But remember to always make sure the locks are in fact locked.</a:t>
            </a:r>
          </a:p>
        </p:txBody>
      </p:sp>
    </p:spTree>
    <p:extLst>
      <p:ext uri="{BB962C8B-B14F-4D97-AF65-F5344CB8AC3E}">
        <p14:creationId xmlns:p14="http://schemas.microsoft.com/office/powerpoint/2010/main" val="787846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0F8ADBFC-E8EE-4727-B5E3-05A5543EA913}" type="slidenum">
              <a:rPr lang="en-US" smtClean="0"/>
              <a:pPr/>
              <a:t>3</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defTabSz="894787" eaLnBrk="0" fontAlgn="base" hangingPunct="0">
              <a:spcBef>
                <a:spcPct val="30000"/>
              </a:spcBef>
              <a:spcAft>
                <a:spcPct val="0"/>
              </a:spcAft>
              <a:defRPr/>
            </a:pPr>
            <a:r>
              <a:rPr lang="en-US" dirty="0" smtClean="0"/>
              <a:t>At the end of this presentation, you</a:t>
            </a:r>
            <a:r>
              <a:rPr lang="en-US" baseline="0" dirty="0" smtClean="0"/>
              <a:t> will</a:t>
            </a:r>
            <a:r>
              <a:rPr lang="en-US" dirty="0" smtClean="0"/>
              <a:t> be able to describe the relationship between biosafety and biosecurity, discuss how the elements of a biosecurity plan are important to clinical laboratories, and describe the impact of the select agent rule on clinical labs.</a:t>
            </a:r>
          </a:p>
        </p:txBody>
      </p:sp>
    </p:spTree>
    <p:extLst>
      <p:ext uri="{BB962C8B-B14F-4D97-AF65-F5344CB8AC3E}">
        <p14:creationId xmlns:p14="http://schemas.microsoft.com/office/powerpoint/2010/main" val="31344684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31BC80C6-CF41-4F81-9EB6-59827A681033}" type="slidenum">
              <a:rPr lang="en-US" smtClean="0"/>
              <a:pPr/>
              <a:t>30</a:t>
            </a:fld>
            <a:endParaRPr lang="en-US" dirty="0"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671831" y="4247862"/>
            <a:ext cx="5376195" cy="4024290"/>
          </a:xfrm>
          <a:noFill/>
          <a:ln/>
        </p:spPr>
        <p:txBody>
          <a:bodyPr/>
          <a:lstStyle/>
          <a:p>
            <a:r>
              <a:rPr lang="en-US" dirty="0" smtClean="0"/>
              <a:t>Here are some examples of personnel vulnerabilities.  The people you work with can be a liability as well as an asset. So why would they be a liability? Well, if you don't know their backgrounds, if they're disgruntled, if they have a criminal background, if they are tired, stressed out, or financially stressed they are vulnerable to someone from the outside putting pressure on them. They may be unaware that there's a security plan and what they're supposed to do, so they may unwittingly allow people in to an area they shouldn't.  In addition, we worry about workplace violence when people get overly distressed.  Your greatest security measure is your employees who will abide by the security policies. That is why it is necessary to at a minimum check previous work references.</a:t>
            </a:r>
          </a:p>
          <a:p>
            <a:endParaRPr lang="en-US" dirty="0" smtClean="0"/>
          </a:p>
        </p:txBody>
      </p:sp>
    </p:spTree>
    <p:extLst>
      <p:ext uri="{BB962C8B-B14F-4D97-AF65-F5344CB8AC3E}">
        <p14:creationId xmlns:p14="http://schemas.microsoft.com/office/powerpoint/2010/main" val="1775273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79CF56E6-F40D-4B5E-8CD1-1D7D2A37F986}" type="slidenum">
              <a:rPr lang="en-US" smtClean="0"/>
              <a:pPr/>
              <a:t>31</a:t>
            </a:fld>
            <a:endParaRPr lang="en-US" dirty="0"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r>
              <a:rPr lang="en-US" dirty="0" smtClean="0"/>
              <a:t>So what can you do? This slide lists some personnel security measures that you may want to consider for your facility.  You need to know your employees and your coworkers. This may not be easy, but it is important to know what is going on with folks. When you hire someone, you want to be able to check their references very carefully. If it's appropriate for the type of work you do you may need to do background checks with the police or FBI. </a:t>
            </a:r>
          </a:p>
          <a:p>
            <a:endParaRPr lang="en-US" dirty="0" smtClean="0"/>
          </a:p>
          <a:p>
            <a:r>
              <a:rPr lang="en-US" dirty="0" smtClean="0"/>
              <a:t>When you give people ID badges, make sure there's a name and the photo and an expiration date on the badge. And if somebody leaves, make sure you collect their ID badge, keys, and parking permits so that they don't have access when they shouldn't. </a:t>
            </a:r>
          </a:p>
          <a:p>
            <a:endParaRPr lang="en-US" dirty="0" smtClean="0"/>
          </a:p>
          <a:p>
            <a:r>
              <a:rPr lang="en-US" dirty="0" smtClean="0"/>
              <a:t>Make sure you're giving everybody all the training they need, so they understand why there's a biosecurity plan and why they have to comply with it. They need to be comfortable challenging unknown persons or people in restricted areas. Finally, they need to be accountable for their part in making the system work.</a:t>
            </a:r>
          </a:p>
        </p:txBody>
      </p:sp>
    </p:spTree>
    <p:extLst>
      <p:ext uri="{BB962C8B-B14F-4D97-AF65-F5344CB8AC3E}">
        <p14:creationId xmlns:p14="http://schemas.microsoft.com/office/powerpoint/2010/main" val="350490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05742223-ED2E-45AB-A80E-2765CD43E652}" type="slidenum">
              <a:rPr lang="en-US" smtClean="0"/>
              <a:pPr/>
              <a:t>32</a:t>
            </a:fld>
            <a:endParaRPr lang="en-US" dirty="0" smtClean="0"/>
          </a:p>
        </p:txBody>
      </p:sp>
      <p:sp>
        <p:nvSpPr>
          <p:cNvPr id="6963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ln/>
        </p:spPr>
        <p:txBody>
          <a:bodyPr>
            <a:normAutofit fontScale="92500"/>
          </a:bodyPr>
          <a:lstStyle/>
          <a:p>
            <a:r>
              <a:rPr lang="en-US" dirty="0" smtClean="0"/>
              <a:t>Inventory and accountability vulnerabilities are listed on this slide. </a:t>
            </a:r>
          </a:p>
          <a:p>
            <a:r>
              <a:rPr lang="en-US" dirty="0" smtClean="0"/>
              <a:t>Laboratory professionals have access to highly, infectious materials, and we're not talking just about select agents here. We are talking about organisms like Shigella spp., (remember the Diane Thompson case from the beginning of the biosecurity presentation?).  You may also have other highly infectious organisms such as, E. Coli O157:H7 and others in your laboratory.  If they fall into the wrong hands they can be used to hurt people. Another example is the Rajneesh group in Oregon. They wanted to influence an election. Somehow, they were able to obtain Salmonella and they put it into a salad bar trying to make all the townspeople sick so nobody would vote in the election. Eventually, they were found and arrested.</a:t>
            </a:r>
          </a:p>
          <a:p>
            <a:endParaRPr lang="en-US" dirty="0" smtClean="0"/>
          </a:p>
          <a:p>
            <a:r>
              <a:rPr lang="en-US" dirty="0" smtClean="0"/>
              <a:t>You have to know what you have. Do you keep your organisms for a while? Do you have unsecured storage? Are</a:t>
            </a:r>
            <a:r>
              <a:rPr lang="en-US" baseline="0" dirty="0" smtClean="0"/>
              <a:t> </a:t>
            </a:r>
            <a:r>
              <a:rPr lang="en-US" dirty="0" smtClean="0"/>
              <a:t>they just sitting out where anybody can get at them? Do you freeze isolates for long-term storage? Even though we aren’t just concerned</a:t>
            </a:r>
            <a:r>
              <a:rPr lang="en-US" baseline="0" dirty="0" smtClean="0"/>
              <a:t> </a:t>
            </a:r>
            <a:r>
              <a:rPr lang="en-US" dirty="0" smtClean="0"/>
              <a:t>about select agents, you should compare</a:t>
            </a:r>
            <a:r>
              <a:rPr lang="en-US" baseline="0" dirty="0" smtClean="0"/>
              <a:t> your </a:t>
            </a:r>
            <a:r>
              <a:rPr lang="en-US" dirty="0" smtClean="0"/>
              <a:t>current inventory of biological materials with the current list of select agents. In some cases, clinical laboratories have found they have select agents in their freezers, and other storage areas. What should you do if this happens?  Contact your LRN Reference Laboratory or your state public health laboratory for advice about to transport or destroy and document the disposal of these agents.  </a:t>
            </a:r>
          </a:p>
          <a:p>
            <a:endParaRPr lang="en-US" dirty="0" smtClean="0"/>
          </a:p>
          <a:p>
            <a:r>
              <a:rPr lang="en-US" dirty="0" smtClean="0"/>
              <a:t>So why is there a picture of Dr. Butler on</a:t>
            </a:r>
            <a:r>
              <a:rPr lang="en-US" baseline="0" dirty="0" smtClean="0"/>
              <a:t> this slide</a:t>
            </a:r>
            <a:r>
              <a:rPr lang="en-US" dirty="0" smtClean="0"/>
              <a:t>? This is to emphasize the importance of record keeping.  He did a poor job of it and suffered very serious consequences. You can look up his story.  He ended up getting arrested and fined, losing his job, and losing his medical license. All this happened because he had a discrepancy in his inventory of select agents. </a:t>
            </a:r>
          </a:p>
          <a:p>
            <a:pPr marL="149131" indent="-149131">
              <a:lnSpc>
                <a:spcPct val="80000"/>
              </a:lnSpc>
              <a:buFontTx/>
              <a:buAutoNum type="arabicPeriod"/>
              <a:defRPr/>
            </a:pPr>
            <a:endParaRPr lang="en-US" sz="800" dirty="0"/>
          </a:p>
          <a:p>
            <a:pPr marL="149131" indent="-149131">
              <a:lnSpc>
                <a:spcPct val="80000"/>
              </a:lnSpc>
              <a:defRPr/>
            </a:pPr>
            <a:endParaRPr lang="en-US" sz="800" dirty="0"/>
          </a:p>
        </p:txBody>
      </p:sp>
    </p:spTree>
    <p:extLst>
      <p:ext uri="{BB962C8B-B14F-4D97-AF65-F5344CB8AC3E}">
        <p14:creationId xmlns:p14="http://schemas.microsoft.com/office/powerpoint/2010/main" val="2577367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8212DD3-A1A7-4CF0-A22D-0AAE8A03D135}" type="slidenum">
              <a:rPr lang="en-US" smtClean="0"/>
              <a:pPr/>
              <a:t>33</a:t>
            </a:fld>
            <a:endParaRPr lang="en-US" dirty="0"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xfrm>
            <a:off x="671831" y="4247862"/>
            <a:ext cx="5376195" cy="4024290"/>
          </a:xfrm>
          <a:noFill/>
          <a:ln/>
        </p:spPr>
        <p:txBody>
          <a:bodyPr/>
          <a:lstStyle/>
          <a:p>
            <a:r>
              <a:rPr lang="en-US" dirty="0" smtClean="0"/>
              <a:t>This slide lists some inventory and accountability security measures. </a:t>
            </a:r>
          </a:p>
          <a:p>
            <a:r>
              <a:rPr lang="en-US" dirty="0" smtClean="0"/>
              <a:t>You want to limit access to the things that you consider high-consequence agents. These are the agents that could be the most dangerous and you want to protect from people. You want to make sure that your storage containers are solid and lockable, if needed, so that people can't get into them. The top left picture illustrates another type of lockbox. This one has a key pad and is secured to the back of the freezer. These shows how certain materials can be adequately secured and provide restricted access within either an unlocked freezer or refrigerator or one that numerous individuals can access with keys or card keys.</a:t>
            </a:r>
          </a:p>
          <a:p>
            <a:r>
              <a:rPr lang="en-US" dirty="0" smtClean="0"/>
              <a:t>Inventory and accountability should be integrated into information security.  Management and laboratory personnel should check inventory periodically and check it again against the current select agent list to determine if stock needs to be transported to an LRN Reference Laboratory or be destroyed.  Management and personnel should also maintain accurate records, limit access to significant pathogens, or install monitoring devices. Surveillance cameras are rarely needed by most clinical laboratories, but research laboratories may want to consider this measure.</a:t>
            </a:r>
          </a:p>
          <a:p>
            <a:endParaRPr lang="en-US" dirty="0" smtClean="0"/>
          </a:p>
        </p:txBody>
      </p:sp>
    </p:spTree>
    <p:extLst>
      <p:ext uri="{BB962C8B-B14F-4D97-AF65-F5344CB8AC3E}">
        <p14:creationId xmlns:p14="http://schemas.microsoft.com/office/powerpoint/2010/main" val="1152667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498E840D-635C-4A2E-AE46-65A76E8CC1E0}" type="slidenum">
              <a:rPr lang="en-US" smtClean="0"/>
              <a:pPr/>
              <a:t>34</a:t>
            </a:fld>
            <a:endParaRPr lang="en-US" dirty="0"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r>
              <a:rPr lang="en-US" dirty="0" smtClean="0"/>
              <a:t>How many times have you seen file cabinets like this or people leaving documents on their desks? </a:t>
            </a:r>
          </a:p>
          <a:p>
            <a:endParaRPr lang="en-US" dirty="0" smtClean="0"/>
          </a:p>
          <a:p>
            <a:r>
              <a:rPr lang="en-US" dirty="0" smtClean="0"/>
              <a:t>You need to think about what information you need to keep secure.</a:t>
            </a:r>
          </a:p>
          <a:p>
            <a:pPr marL="628650" lvl="1" indent="-171450">
              <a:buFont typeface="Arial" panose="020B0604020202020204" pitchFamily="34" charset="0"/>
              <a:buChar char="•"/>
            </a:pPr>
            <a:r>
              <a:rPr lang="en-US" dirty="0" smtClean="0"/>
              <a:t>Patient information and test results</a:t>
            </a:r>
          </a:p>
          <a:p>
            <a:pPr marL="628650" lvl="1" indent="-171450">
              <a:buFont typeface="Arial" panose="020B0604020202020204" pitchFamily="34" charset="0"/>
              <a:buChar char="•"/>
            </a:pPr>
            <a:r>
              <a:rPr lang="en-US" dirty="0" smtClean="0"/>
              <a:t>Security and architectural plans</a:t>
            </a:r>
          </a:p>
          <a:p>
            <a:pPr marL="628650" lvl="1" indent="-171450">
              <a:buFont typeface="Arial" panose="020B0604020202020204" pitchFamily="34" charset="0"/>
              <a:buChar char="•"/>
            </a:pPr>
            <a:r>
              <a:rPr lang="en-US" dirty="0" smtClean="0"/>
              <a:t>Computer files, disks, CDs and paper documents</a:t>
            </a:r>
          </a:p>
          <a:p>
            <a:endParaRPr lang="en-US" dirty="0" smtClean="0"/>
          </a:p>
          <a:p>
            <a:r>
              <a:rPr lang="en-US" dirty="0" smtClean="0"/>
              <a:t>If you have computer systems, do you have passwords that are changed regularly?  Do areas where sensitive information is stored have locks? Is access limited to offices or to the cabinets or wherever the data is stored? Access is one of the biggest vulnerabilities in a laboratory. </a:t>
            </a:r>
          </a:p>
          <a:p>
            <a:endParaRPr lang="en-US" dirty="0" smtClean="0"/>
          </a:p>
          <a:p>
            <a:r>
              <a:rPr lang="en-US" dirty="0" smtClean="0"/>
              <a:t>Do you have laptops, are computers secured physically to prevent theft?  How are CDs, jump drives, and other data storage devices destroyed?  Are records shredded when not needed?</a:t>
            </a:r>
          </a:p>
        </p:txBody>
      </p:sp>
    </p:spTree>
    <p:extLst>
      <p:ext uri="{BB962C8B-B14F-4D97-AF65-F5344CB8AC3E}">
        <p14:creationId xmlns:p14="http://schemas.microsoft.com/office/powerpoint/2010/main" val="1383231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60D43CA1-5757-418E-AE50-CD449AFEC723}" type="slidenum">
              <a:rPr lang="en-US" smtClean="0"/>
              <a:pPr/>
              <a:t>35</a:t>
            </a:fld>
            <a:endParaRPr lang="en-US" dirty="0"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r>
              <a:rPr lang="en-US" dirty="0" smtClean="0"/>
              <a:t>So what can you do? This</a:t>
            </a:r>
            <a:r>
              <a:rPr lang="en-US" baseline="0" dirty="0" smtClean="0"/>
              <a:t> slide lists</a:t>
            </a:r>
            <a:r>
              <a:rPr lang="en-US" dirty="0" smtClean="0"/>
              <a:t> examples of some measures laboratories can use to secure information and data.</a:t>
            </a:r>
          </a:p>
          <a:p>
            <a:endParaRPr lang="en-US" dirty="0" smtClean="0"/>
          </a:p>
          <a:p>
            <a:r>
              <a:rPr lang="en-US" dirty="0" smtClean="0"/>
              <a:t>It is important to destroy records, CDs and other data storage devices when they are no longer needed.  Shredders are available that will shred paper and CDs.  Simple actions such as keeping paper documents out of public view and returning paper documents to file cabinets and locking them each night provide a deterrent to others who may want to access sensitive information.</a:t>
            </a:r>
            <a:r>
              <a:rPr lang="en-US" baseline="0" dirty="0" smtClean="0"/>
              <a:t> </a:t>
            </a:r>
            <a:r>
              <a:rPr lang="en-US" dirty="0" smtClean="0"/>
              <a:t>IT personnel can advise about encryption, fire walls, passwords to prevent someone from obtaining information from your computer. They can install software to detect if people are accessing information they shouldn’t be.  It is important to keep laptops in secure locations. And remember to log out when you are not using your computer to prevent someone from accessing computer files. Remember Diane Thompson and the email message she sent from her supervisor’s computer to the lab about the donuts?</a:t>
            </a:r>
          </a:p>
          <a:p>
            <a:endParaRPr lang="en-US" dirty="0" smtClean="0"/>
          </a:p>
        </p:txBody>
      </p:sp>
    </p:spTree>
    <p:extLst>
      <p:ext uri="{BB962C8B-B14F-4D97-AF65-F5344CB8AC3E}">
        <p14:creationId xmlns:p14="http://schemas.microsoft.com/office/powerpoint/2010/main" val="17059828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0D0691A2-4F26-4307-A9E3-147AD6BEFD8C}" type="slidenum">
              <a:rPr lang="en-US" smtClean="0"/>
              <a:pPr/>
              <a:t>36</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r>
              <a:rPr lang="en-US" dirty="0" smtClean="0"/>
              <a:t>Here’s some information on transport security vulnerabilities. Again, are people parking too close to a building, do you have multiple delivery points, do you have unidentified people in restricted areas?</a:t>
            </a:r>
            <a:r>
              <a:rPr lang="en-US" baseline="0" dirty="0" smtClean="0"/>
              <a:t>  </a:t>
            </a:r>
            <a:r>
              <a:rPr lang="en-US" dirty="0" smtClean="0"/>
              <a:t>Do you know who is transporting your materials? Are they trained in safety and abide by security measures? You should be aware of the federal regulations for packaging and shipping infectious organisms. </a:t>
            </a:r>
          </a:p>
          <a:p>
            <a:endParaRPr lang="en-US" dirty="0" smtClean="0"/>
          </a:p>
          <a:p>
            <a:r>
              <a:rPr lang="en-US" dirty="0" smtClean="0"/>
              <a:t>One way to recognize potentially dangerous packages is how they are packaged.  If an unexpected package arrives you should inspect it.  This picture is from the FBI suspicious package poster.  In the picture on this slide what do you see that might alert you to potential problems?</a:t>
            </a:r>
            <a:r>
              <a:rPr lang="en-US" baseline="0" dirty="0" smtClean="0"/>
              <a:t>  Examples include e</a:t>
            </a:r>
            <a:r>
              <a:rPr lang="en-US" dirty="0" smtClean="0"/>
              <a:t>xcessive postage and tape, warning labels such as do not x-ray, and letters or packages addressed without the appropriate person’s name. Packages that are heavy for their size, misshapen, or have wires sticking out of them may also signal problems.  </a:t>
            </a:r>
          </a:p>
          <a:p>
            <a:endParaRPr lang="en-US" dirty="0" smtClean="0"/>
          </a:p>
          <a:p>
            <a:r>
              <a:rPr lang="en-US" dirty="0" smtClean="0"/>
              <a:t>You can obtain a poster from the United States Post office that lists the characteristics of suspicious packages and letters.  The receiving department of your facility needs to know these characteristics, but everyone needs to be aware of them</a:t>
            </a:r>
            <a:r>
              <a:rPr lang="en-US" baseline="0" dirty="0" smtClean="0"/>
              <a:t> </a:t>
            </a:r>
            <a:r>
              <a:rPr lang="en-US" dirty="0" smtClean="0"/>
              <a:t>because dangerous packages might be left at the door.</a:t>
            </a:r>
          </a:p>
        </p:txBody>
      </p:sp>
    </p:spTree>
    <p:extLst>
      <p:ext uri="{BB962C8B-B14F-4D97-AF65-F5344CB8AC3E}">
        <p14:creationId xmlns:p14="http://schemas.microsoft.com/office/powerpoint/2010/main" val="1203208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7C04FEEE-5819-419B-A55B-51C4CF94E590}" type="slidenum">
              <a:rPr lang="en-US" smtClean="0"/>
              <a:pPr/>
              <a:t>37</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r>
              <a:rPr lang="en-US" dirty="0" smtClean="0"/>
              <a:t>This slide</a:t>
            </a:r>
            <a:r>
              <a:rPr lang="en-US" baseline="0" dirty="0" smtClean="0"/>
              <a:t> lists some </a:t>
            </a:r>
            <a:r>
              <a:rPr lang="en-US" dirty="0" smtClean="0"/>
              <a:t>measures for transporting biological materials. You want to make sure you implement procedures for the internal transport within your own facility as well as external. You want to confirm</a:t>
            </a:r>
            <a:r>
              <a:rPr lang="en-US" baseline="0" dirty="0" smtClean="0"/>
              <a:t> that</a:t>
            </a:r>
            <a:r>
              <a:rPr lang="en-US" dirty="0" smtClean="0"/>
              <a:t> you're adhering to all the shipping regulations for hazardous materials including training. Verify that it is packaged and documented properly. Make sure you have all the permits that are required for shipping</a:t>
            </a:r>
            <a:r>
              <a:rPr lang="en-US" baseline="0" dirty="0" smtClean="0"/>
              <a:t> and that </a:t>
            </a:r>
            <a:r>
              <a:rPr lang="en-US" dirty="0" smtClean="0"/>
              <a:t>you maintain accurate records. </a:t>
            </a:r>
          </a:p>
          <a:p>
            <a:endParaRPr lang="en-US" dirty="0" smtClean="0"/>
          </a:p>
          <a:p>
            <a:r>
              <a:rPr lang="en-US" dirty="0" smtClean="0"/>
              <a:t>If you're dealing with a forensic case such as a rape case or a bioterrorist event then chain of custody is also involved. Your LRN Reference Laboratory will be glad to discuss documentation of chain of custody. </a:t>
            </a:r>
          </a:p>
          <a:p>
            <a:endParaRPr lang="en-US" dirty="0" smtClean="0"/>
          </a:p>
          <a:p>
            <a:r>
              <a:rPr lang="en-US" dirty="0" smtClean="0"/>
              <a:t>When possible, biohazardous waste should be decontaminated before removal from the facility. In many clinical labs, there is an outside contractor that transports the biohazardous waste off-site. Someone needs to verify that the carrier is reliable, the waste is properly packaged, transported, decontaminated and disposed of in compliance with local and state regulations. </a:t>
            </a:r>
          </a:p>
          <a:p>
            <a:endParaRPr lang="en-US" dirty="0" smtClean="0"/>
          </a:p>
        </p:txBody>
      </p:sp>
    </p:spTree>
    <p:extLst>
      <p:ext uri="{BB962C8B-B14F-4D97-AF65-F5344CB8AC3E}">
        <p14:creationId xmlns:p14="http://schemas.microsoft.com/office/powerpoint/2010/main" val="32591291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D583A869-6A11-4EF8-8FDA-6833611D5918}" type="slidenum">
              <a:rPr lang="en-US" smtClean="0"/>
              <a:pPr/>
              <a:t>38</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671831" y="4247862"/>
            <a:ext cx="5376195" cy="4024290"/>
          </a:xfrm>
          <a:noFill/>
          <a:ln/>
        </p:spPr>
        <p:txBody>
          <a:bodyPr/>
          <a:lstStyle/>
          <a:p>
            <a:r>
              <a:rPr lang="en-US" dirty="0" smtClean="0"/>
              <a:t>What is happening in this picture? What security breaches do you see?  This laboratorian is taking a specimen out of the lab without a proper transport container.  How do we know if this person is authorized to handle this specimen?  She is not wearing an ID badge. The sample appears to be unlabeled. Do you know what it is?  Can you identify any laboratory safety violations?  This laboratorian is not wearing gloves when holding this specimen and the lab coat is not buttoned and should not be worn outside the laboratory.</a:t>
            </a:r>
          </a:p>
          <a:p>
            <a:endParaRPr lang="en-US" dirty="0" smtClean="0"/>
          </a:p>
        </p:txBody>
      </p:sp>
    </p:spTree>
    <p:extLst>
      <p:ext uri="{BB962C8B-B14F-4D97-AF65-F5344CB8AC3E}">
        <p14:creationId xmlns:p14="http://schemas.microsoft.com/office/powerpoint/2010/main" val="5590299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1CDFD9C5-A710-4364-8FF6-4F997F584F06}" type="slidenum">
              <a:rPr lang="en-US" smtClean="0"/>
              <a:pPr/>
              <a:t>39</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r>
              <a:rPr lang="en-US" dirty="0" smtClean="0"/>
              <a:t>Here are some examples of accident, injuries and emergency response vulnerabilities.  A big issue in biosecurity as well as biosafety is failure to report accidents, injuries, near hits or misses, and breaches in security &amp;/or safety. It is important to create a safe way to report without penalizing the person who reports the near hit or miss or the employee who has had an accident. The accident or breach may be the result of a system problem. You need to find out what went wrong, and if possible involve the person in the solution. If you don’t know what happened you cannot correct it. </a:t>
            </a:r>
          </a:p>
          <a:p>
            <a:endParaRPr lang="en-US" dirty="0" smtClean="0"/>
          </a:p>
          <a:p>
            <a:r>
              <a:rPr lang="en-US" dirty="0" smtClean="0"/>
              <a:t>If there's no response plan, an outdated response plan, or the response plan is not coordinated with your local responders, how will anyone know what to do? What</a:t>
            </a:r>
            <a:r>
              <a:rPr lang="en-US" baseline="0" dirty="0" smtClean="0"/>
              <a:t> </a:t>
            </a:r>
            <a:r>
              <a:rPr lang="en-US" dirty="0" smtClean="0"/>
              <a:t>will unprepared first responders do? Finally, if no one practices what to do or you don’t have drills, how will people react when an emergency arises? Have you read the SOP? </a:t>
            </a:r>
          </a:p>
        </p:txBody>
      </p:sp>
    </p:spTree>
    <p:extLst>
      <p:ext uri="{BB962C8B-B14F-4D97-AF65-F5344CB8AC3E}">
        <p14:creationId xmlns:p14="http://schemas.microsoft.com/office/powerpoint/2010/main" val="1199777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442D3C2-46B2-4C02-83DD-CDC4D0A3BD70}" type="slidenum">
              <a:rPr lang="en-US" smtClean="0"/>
              <a:pPr/>
              <a:t>4</a:t>
            </a:fld>
            <a:endParaRPr lang="en-US" smtClean="0"/>
          </a:p>
        </p:txBody>
      </p:sp>
      <p:sp>
        <p:nvSpPr>
          <p:cNvPr id="48131"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ln/>
        </p:spPr>
        <p:txBody>
          <a:bodyPr/>
          <a:lstStyle/>
          <a:p>
            <a:r>
              <a:rPr lang="en-US" dirty="0" smtClean="0"/>
              <a:t>It</a:t>
            </a:r>
            <a:r>
              <a:rPr lang="en-US" baseline="0" dirty="0" smtClean="0"/>
              <a:t> is important</a:t>
            </a:r>
            <a:r>
              <a:rPr lang="en-US" dirty="0" smtClean="0"/>
              <a:t> to protect your staff</a:t>
            </a:r>
            <a:r>
              <a:rPr lang="en-US" baseline="0" dirty="0" smtClean="0"/>
              <a:t> and</a:t>
            </a:r>
            <a:r>
              <a:rPr lang="en-US" dirty="0" smtClean="0"/>
              <a:t> your patients.</a:t>
            </a:r>
          </a:p>
          <a:p>
            <a:r>
              <a:rPr lang="en-US" dirty="0" smtClean="0"/>
              <a:t>You are protecting records and sensitive information at</a:t>
            </a:r>
            <a:r>
              <a:rPr lang="en-US" baseline="0" dirty="0" smtClean="0"/>
              <a:t> your</a:t>
            </a:r>
            <a:r>
              <a:rPr lang="en-US" dirty="0" smtClean="0"/>
              <a:t> laboratory</a:t>
            </a:r>
            <a:r>
              <a:rPr lang="en-US" baseline="0" dirty="0" smtClean="0"/>
              <a:t> and you are</a:t>
            </a:r>
            <a:r>
              <a:rPr lang="en-US" dirty="0" smtClean="0"/>
              <a:t> protecting your facility's reputation. If the reputation of</a:t>
            </a:r>
            <a:r>
              <a:rPr lang="en-US" baseline="0" dirty="0" smtClean="0"/>
              <a:t> either are</a:t>
            </a:r>
            <a:r>
              <a:rPr lang="en-US" dirty="0" smtClean="0"/>
              <a:t> tarnished, then funding may be cut, placing jobs at risk</a:t>
            </a:r>
            <a:r>
              <a:rPr lang="en-US" baseline="0" dirty="0" smtClean="0"/>
              <a:t> and stalling important research and diagnostics.</a:t>
            </a:r>
            <a:endParaRPr lang="en-US" dirty="0" smtClean="0"/>
          </a:p>
          <a:p>
            <a:r>
              <a:rPr lang="en-US" dirty="0" smtClean="0"/>
              <a:t>Finally, biosecurity and biosafety practices protect you, your colleagues and family’s health,</a:t>
            </a:r>
            <a:r>
              <a:rPr lang="en-US" baseline="0" dirty="0" smtClean="0"/>
              <a:t> and</a:t>
            </a:r>
            <a:r>
              <a:rPr lang="en-US" dirty="0" smtClean="0"/>
              <a:t> the health of the public environment.</a:t>
            </a:r>
          </a:p>
          <a:p>
            <a:pPr defTabSz="881390">
              <a:defRPr/>
            </a:pPr>
            <a:r>
              <a:rPr lang="en-US" sz="1000" dirty="0"/>
              <a:t>Just like biosafety in the laboratory is proactive protection from pathogens, biosecurity for the laboratorian is a matter of proactive protection from dangerous people.</a:t>
            </a:r>
          </a:p>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Laboratorians need to protect biological materials from misuse.</a:t>
            </a:r>
          </a:p>
          <a:p>
            <a:pPr>
              <a:defRPr/>
            </a:pPr>
            <a:endParaRPr lang="en-US" sz="1000" i="1" dirty="0"/>
          </a:p>
        </p:txBody>
      </p:sp>
    </p:spTree>
    <p:extLst>
      <p:ext uri="{BB962C8B-B14F-4D97-AF65-F5344CB8AC3E}">
        <p14:creationId xmlns:p14="http://schemas.microsoft.com/office/powerpoint/2010/main" val="3880574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D7054BD5-ED36-45C4-9C38-C34710FE7114}" type="slidenum">
              <a:rPr lang="en-US" smtClean="0"/>
              <a:pPr/>
              <a:t>40</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normAutofit/>
          </a:bodyPr>
          <a:lstStyle/>
          <a:p>
            <a:r>
              <a:rPr lang="en-US" dirty="0" smtClean="0"/>
              <a:t>Here we list some examples of measures to mitigate the security risks related to accidents, injuries and emergencies.</a:t>
            </a:r>
          </a:p>
          <a:p>
            <a:endParaRPr lang="en-US" dirty="0" smtClean="0"/>
          </a:p>
          <a:p>
            <a:r>
              <a:rPr lang="en-US" dirty="0" smtClean="0"/>
              <a:t>Your facility and laboratory should maintain an up-to-date security plan that is accessible to employees and provide training and drills based on this plan.  </a:t>
            </a:r>
          </a:p>
          <a:p>
            <a:r>
              <a:rPr lang="en-US" dirty="0" smtClean="0"/>
              <a:t>In collaboration with first responders, develop response procedures if there is a fire or other emergency in the laboratory. Remember, if you're relying on your hazmat teams, or the fire department, or other emergency personnel to come in and deal with the situation, you need to talk to them ahead of time. Make sure they know the plan, you know the plan, what they can do, what they can't do, what everybody's going to be able to do. Ensure that they have access to the appropriate areas. Give them tours of your laboratory, explain the work done, where dangerous substances might be, and any protective measures that they should take in an emergency.  Then train with them to ensure that you and your laboratory staff understand their own responsibilities in an emergency and the first responders feel comfortable entering your laboratory.  An emergency is no time to study, it is time to act.</a:t>
            </a:r>
            <a:r>
              <a:rPr lang="en-US" baseline="0" dirty="0" smtClean="0"/>
              <a:t> </a:t>
            </a:r>
            <a:r>
              <a:rPr lang="en-US" dirty="0" smtClean="0"/>
              <a:t>Practice the behaviors/actions that should be taken.  For example, determine how to extract someone from a BSL-3 laboratory.  Will someone in your laboratory don PPE and drag the person out or will you help first responders don PPE and enter the BSL-3?  After drills compare what happened with what was supposed to happen, were procedures followed, why or why not?  Do the procedures need to be changed?</a:t>
            </a:r>
          </a:p>
          <a:p>
            <a:endParaRPr lang="en-US" dirty="0" smtClean="0"/>
          </a:p>
        </p:txBody>
      </p:sp>
    </p:spTree>
    <p:extLst>
      <p:ext uri="{BB962C8B-B14F-4D97-AF65-F5344CB8AC3E}">
        <p14:creationId xmlns:p14="http://schemas.microsoft.com/office/powerpoint/2010/main" val="40834695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664E7F89-16D9-4A07-A496-1EA5950D2794}" type="slidenum">
              <a:rPr lang="en-US" smtClean="0"/>
              <a:pPr/>
              <a:t>41</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r>
              <a:rPr lang="en-US" dirty="0" smtClean="0"/>
              <a:t>This slide lists some examples of reporting/communication vulnerabilities.  </a:t>
            </a:r>
          </a:p>
          <a:p>
            <a:r>
              <a:rPr lang="en-US" dirty="0" smtClean="0"/>
              <a:t>What do you do if you find you're missing biological agents? What if you have an unusual or threatening phone call such as a bomb threat? What if your supervisory staff are uninformed and don’t know what's going on? How do you deal with unauthorized personnel in restricted areas who</a:t>
            </a:r>
            <a:r>
              <a:rPr lang="en-US" baseline="0" dirty="0" smtClean="0"/>
              <a:t> </a:t>
            </a:r>
            <a:r>
              <a:rPr lang="en-US" dirty="0" smtClean="0"/>
              <a:t>may have access to personnel records, engineering, security procedures or architectural plans? Or unauthorized access to data and patient information? Remember, you have to protect your patient information. That's key to protecting the reputation of your facility. </a:t>
            </a:r>
          </a:p>
        </p:txBody>
      </p:sp>
    </p:spTree>
    <p:extLst>
      <p:ext uri="{BB962C8B-B14F-4D97-AF65-F5344CB8AC3E}">
        <p14:creationId xmlns:p14="http://schemas.microsoft.com/office/powerpoint/2010/main" val="16435530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0BED87A-43D3-4E2A-AB23-B54E6696C71F}" type="slidenum">
              <a:rPr lang="en-US" smtClean="0"/>
              <a:pPr/>
              <a:t>42</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r>
              <a:rPr lang="en-US" dirty="0" smtClean="0"/>
              <a:t>Reporting and communication are important aspects of a biosecurity program. </a:t>
            </a:r>
          </a:p>
          <a:p>
            <a:r>
              <a:rPr lang="en-US" dirty="0" smtClean="0"/>
              <a:t>The following actions should be considered when developing a biosecurity plan:  </a:t>
            </a:r>
          </a:p>
          <a:p>
            <a:r>
              <a:rPr lang="en-US" dirty="0" smtClean="0"/>
              <a:t>•</a:t>
            </a:r>
            <a:r>
              <a:rPr lang="en-US" baseline="0" dirty="0" smtClean="0"/>
              <a:t> </a:t>
            </a:r>
            <a:r>
              <a:rPr lang="en-US" dirty="0" smtClean="0"/>
              <a:t>Establish roles and responsibilities that are clearly defined </a:t>
            </a:r>
          </a:p>
          <a:p>
            <a:r>
              <a:rPr lang="en-US" dirty="0" smtClean="0"/>
              <a:t>•</a:t>
            </a:r>
            <a:r>
              <a:rPr lang="en-US" baseline="0" dirty="0" smtClean="0"/>
              <a:t> </a:t>
            </a:r>
            <a:r>
              <a:rPr lang="en-US" dirty="0" smtClean="0"/>
              <a:t>Establish "Chain-of-Notification" (e.g., laboratory and program officials, institution management, and any relevant regulatory or public authorities)  </a:t>
            </a:r>
          </a:p>
          <a:p>
            <a:r>
              <a:rPr lang="en-US" dirty="0" smtClean="0"/>
              <a:t>•</a:t>
            </a:r>
            <a:r>
              <a:rPr lang="en-US" baseline="0" dirty="0" smtClean="0"/>
              <a:t> </a:t>
            </a:r>
            <a:r>
              <a:rPr lang="en-US" dirty="0" smtClean="0"/>
              <a:t>Consult with public relations and legal office  </a:t>
            </a:r>
          </a:p>
          <a:p>
            <a:r>
              <a:rPr lang="en-US" dirty="0" smtClean="0"/>
              <a:t>•</a:t>
            </a:r>
            <a:r>
              <a:rPr lang="en-US" baseline="0" dirty="0" smtClean="0"/>
              <a:t> </a:t>
            </a:r>
            <a:r>
              <a:rPr lang="en-US" dirty="0" smtClean="0"/>
              <a:t>Develop written policies that address the reporting and investigation of potential security breaches, injuries and accidents (e.g., inventory discrepancies such as missing biological materials, unusual or threatening phone calls, or unauthorized personnel in restricted areas, potential thefts of data)</a:t>
            </a:r>
          </a:p>
          <a:p>
            <a:r>
              <a:rPr lang="en-US" dirty="0" smtClean="0"/>
              <a:t>•</a:t>
            </a:r>
            <a:r>
              <a:rPr lang="en-US" baseline="0" dirty="0" smtClean="0"/>
              <a:t> </a:t>
            </a:r>
            <a:r>
              <a:rPr lang="en-US" dirty="0" smtClean="0"/>
              <a:t>Post emergency contact information. But be careful, you don’t want the wrong people to see this.</a:t>
            </a:r>
          </a:p>
          <a:p>
            <a:r>
              <a:rPr lang="en-US" dirty="0" smtClean="0"/>
              <a:t>•</a:t>
            </a:r>
            <a:r>
              <a:rPr lang="en-US" baseline="0" dirty="0" smtClean="0"/>
              <a:t> </a:t>
            </a:r>
            <a:r>
              <a:rPr lang="en-US" dirty="0" smtClean="0"/>
              <a:t>Conduct your exercises and drills.</a:t>
            </a:r>
          </a:p>
          <a:p>
            <a:r>
              <a:rPr lang="en-US" dirty="0" smtClean="0"/>
              <a:t>•</a:t>
            </a:r>
            <a:r>
              <a:rPr lang="en-US" baseline="0" dirty="0" smtClean="0"/>
              <a:t> A</a:t>
            </a:r>
            <a:r>
              <a:rPr lang="en-US" dirty="0" smtClean="0"/>
              <a:t>gain, you want to create a safe environment for reporting breaches and near breaches of security. Just like safety, it's top down. People have to feel comfortable telling you that something might be going wrong. </a:t>
            </a:r>
          </a:p>
          <a:p>
            <a:endParaRPr lang="en-US" dirty="0" smtClean="0"/>
          </a:p>
        </p:txBody>
      </p:sp>
    </p:spTree>
    <p:extLst>
      <p:ext uri="{BB962C8B-B14F-4D97-AF65-F5344CB8AC3E}">
        <p14:creationId xmlns:p14="http://schemas.microsoft.com/office/powerpoint/2010/main" val="4580562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A114245-36A4-4C01-9CEC-F37FD60A8649}" type="slidenum">
              <a:rPr lang="en-US" smtClean="0"/>
              <a:pPr/>
              <a:t>43</a:t>
            </a:fld>
            <a:endParaRPr lang="en-US" dirty="0"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r>
              <a:rPr lang="en-US" dirty="0" smtClean="0"/>
              <a:t>One way to keep staff’s skills sharp is to have simple drills and practice sessions.  </a:t>
            </a:r>
          </a:p>
          <a:p>
            <a:r>
              <a:rPr lang="en-US" dirty="0" smtClean="0"/>
              <a:t>You can ask someone if there was a spill of a culture of a highly infectious microorganism, what would you do? You can even drop a fake culture on the floor or bench and tell someone it is highly infectious and ask them to show you  what to do. Staff need to be able to perform, not just know.</a:t>
            </a:r>
          </a:p>
          <a:p>
            <a:pPr marL="171450" indent="-171450">
              <a:buFont typeface="Arial" panose="020B0604020202020204" pitchFamily="34" charset="0"/>
              <a:buChar char="•"/>
            </a:pPr>
            <a:r>
              <a:rPr lang="en-US" dirty="0" smtClean="0"/>
              <a:t>Participate in fire drills, emergency evacuation exercises.  </a:t>
            </a:r>
          </a:p>
          <a:p>
            <a:pPr marL="171450" indent="-171450">
              <a:buFont typeface="Arial" panose="020B0604020202020204" pitchFamily="34" charset="0"/>
              <a:buChar char="•"/>
            </a:pPr>
            <a:r>
              <a:rPr lang="en-US" dirty="0" smtClean="0"/>
              <a:t>Ensure your staff knows to whom to report biosecurity and biosafety deficiencies.</a:t>
            </a:r>
          </a:p>
          <a:p>
            <a:pPr marL="171450" indent="-171450">
              <a:buFont typeface="Arial" panose="020B0604020202020204" pitchFamily="34" charset="0"/>
              <a:buChar char="•"/>
            </a:pPr>
            <a:r>
              <a:rPr lang="en-US" dirty="0" smtClean="0"/>
              <a:t>Ensure staff knows how to question individuals in restricted areas. </a:t>
            </a:r>
          </a:p>
          <a:p>
            <a:pPr marL="171450" indent="-171450">
              <a:buFont typeface="Arial" panose="020B0604020202020204" pitchFamily="34" charset="0"/>
              <a:buChar char="•"/>
            </a:pPr>
            <a:endParaRPr lang="en-US" dirty="0" smtClean="0"/>
          </a:p>
          <a:p>
            <a:pPr marL="0" indent="0">
              <a:buFont typeface="Arial" panose="020B0604020202020204" pitchFamily="34" charset="0"/>
              <a:buNone/>
            </a:pPr>
            <a:r>
              <a:rPr lang="en-US" dirty="0" smtClean="0"/>
              <a:t>Drills can be as simple as asking someone to remove their security badge, prop open a door, fail to lock a cabinet, etc. Then time how long it takes to report this security gap.  You've got to practice it, and make sure it works, and if it doesn't work, identify those areas that are not working and then correct them. </a:t>
            </a:r>
          </a:p>
        </p:txBody>
      </p:sp>
    </p:spTree>
    <p:extLst>
      <p:ext uri="{BB962C8B-B14F-4D97-AF65-F5344CB8AC3E}">
        <p14:creationId xmlns:p14="http://schemas.microsoft.com/office/powerpoint/2010/main" val="14438202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DE595ECA-DE94-48EE-AA3A-158A8E8C325A}" type="slidenum">
              <a:rPr lang="en-US" smtClean="0"/>
              <a:pPr/>
              <a:t>44</a:t>
            </a:fld>
            <a:endParaRPr lang="en-US" dirty="0"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r>
              <a:rPr lang="en-US" sz="900" dirty="0"/>
              <a:t>It is important to think about professional and personal values when working with biological materials that could be misused to cause harm.  If the organization culture at your facility does not currently value biosecurity and biosafety there are 3 main ways to change workplace culture. </a:t>
            </a:r>
          </a:p>
          <a:p>
            <a:pPr marL="228600" indent="-228600">
              <a:buFont typeface="+mj-lt"/>
              <a:buAutoNum type="arabicPeriod"/>
            </a:pPr>
            <a:r>
              <a:rPr lang="en-US" sz="900" dirty="0" smtClean="0"/>
              <a:t>Education </a:t>
            </a:r>
            <a:r>
              <a:rPr lang="en-US" sz="900" dirty="0"/>
              <a:t>and Communication </a:t>
            </a:r>
          </a:p>
          <a:p>
            <a:pPr marL="228600" indent="-457200"/>
            <a:r>
              <a:rPr lang="en-US" sz="900" dirty="0" smtClean="0"/>
              <a:t>	Build </a:t>
            </a:r>
            <a:r>
              <a:rPr lang="en-US" sz="900" dirty="0"/>
              <a:t>consensus from the top down and bottom up.  Education and communication about the benefits of biosecurity and biosafety are necessary to convince all employees </a:t>
            </a:r>
            <a:r>
              <a:rPr lang="en-US" sz="900" dirty="0" smtClean="0"/>
              <a:t>that policies and procedures are </a:t>
            </a:r>
            <a:r>
              <a:rPr lang="en-US" sz="900" dirty="0"/>
              <a:t>valuable. People need to understand why you need a biosecurity plan, why you're worried about this, what it means to the institution, all the things you need to protect, the people you work with, the facility's reputation, the patient </a:t>
            </a:r>
            <a:r>
              <a:rPr lang="en-US" sz="900" dirty="0" smtClean="0"/>
              <a:t>information, the </a:t>
            </a:r>
            <a:r>
              <a:rPr lang="en-US" sz="900" dirty="0"/>
              <a:t>expensive equipment you have. Open, honest, respectful discussions increase understanding of expectations and help develop solutions to security and safety issues. </a:t>
            </a:r>
            <a:r>
              <a:rPr lang="en-US" sz="900" dirty="0" smtClean="0"/>
              <a:t>These </a:t>
            </a:r>
            <a:r>
              <a:rPr lang="en-US" sz="900" dirty="0"/>
              <a:t>discussions also provide a process for everyone to feel ownership in the biosecurity and biosafety efforts. </a:t>
            </a:r>
          </a:p>
          <a:p>
            <a:pPr marL="228600" indent="-228600">
              <a:buFont typeface="+mj-lt"/>
              <a:buAutoNum type="arabicPeriod" startAt="2"/>
            </a:pPr>
            <a:r>
              <a:rPr lang="en-US" sz="900" dirty="0" smtClean="0"/>
              <a:t>Management </a:t>
            </a:r>
            <a:r>
              <a:rPr lang="en-US" sz="900" dirty="0"/>
              <a:t>Support </a:t>
            </a:r>
          </a:p>
          <a:p>
            <a:pPr marL="228600"/>
            <a:r>
              <a:rPr lang="en-US" sz="900" dirty="0"/>
              <a:t>Attitudes and behaviors of senior &amp; middle management speak louder than any words.  They need to be good role models. They must be convinced of the need for biosecurity and provide active and visible support of the plan and procedures when they are in place. </a:t>
            </a:r>
            <a:r>
              <a:rPr lang="en-US" sz="900" dirty="0" smtClean="0"/>
              <a:t>They </a:t>
            </a:r>
            <a:r>
              <a:rPr lang="en-US" sz="900" dirty="0"/>
              <a:t>may want explanations of the reasons for specific components of the biosecurity plans.</a:t>
            </a:r>
          </a:p>
          <a:p>
            <a:pPr marL="228600" indent="-228600">
              <a:buFont typeface="+mj-lt"/>
              <a:buAutoNum type="arabicPeriod" startAt="3"/>
            </a:pPr>
            <a:r>
              <a:rPr lang="en-US" sz="900" dirty="0" smtClean="0"/>
              <a:t>Changing </a:t>
            </a:r>
            <a:r>
              <a:rPr lang="en-US" sz="900" dirty="0"/>
              <a:t>key </a:t>
            </a:r>
            <a:r>
              <a:rPr lang="en-US" sz="900" dirty="0" smtClean="0"/>
              <a:t>values, norms </a:t>
            </a:r>
            <a:r>
              <a:rPr lang="en-US" sz="900" dirty="0"/>
              <a:t>and cultural artifacts. </a:t>
            </a:r>
          </a:p>
          <a:p>
            <a:pPr marL="228600"/>
            <a:r>
              <a:rPr lang="en-US" sz="900" dirty="0"/>
              <a:t>These include the organization’s key values and norms, myths, heroes, symbols, physical surroundings, reward </a:t>
            </a:r>
            <a:r>
              <a:rPr lang="en-US" sz="900" dirty="0" smtClean="0"/>
              <a:t>systems.  Profile biosecurity </a:t>
            </a:r>
            <a:r>
              <a:rPr lang="en-US" sz="900" dirty="0"/>
              <a:t>leads in organization </a:t>
            </a:r>
            <a:r>
              <a:rPr lang="en-US" sz="900" dirty="0" smtClean="0"/>
              <a:t>newsletters; give awards </a:t>
            </a:r>
            <a:r>
              <a:rPr lang="en-US" sz="900" dirty="0"/>
              <a:t>for quickly reporting breaches or </a:t>
            </a:r>
            <a:r>
              <a:rPr lang="en-US" sz="900" dirty="0" smtClean="0"/>
              <a:t>vulnerabilities-incidents.  </a:t>
            </a:r>
            <a:r>
              <a:rPr lang="en-US" sz="900" dirty="0"/>
              <a:t>During orientation or at other meetings, high ranking officials could discuss some biosecurity errors that </a:t>
            </a:r>
            <a:r>
              <a:rPr lang="en-US" sz="900" dirty="0" smtClean="0"/>
              <a:t>they made </a:t>
            </a:r>
            <a:r>
              <a:rPr lang="en-US" sz="900" dirty="0"/>
              <a:t>or some incidents of near misses that were reported and mitigation measures </a:t>
            </a:r>
            <a:r>
              <a:rPr lang="en-US" sz="900" dirty="0" smtClean="0"/>
              <a:t>instituted</a:t>
            </a:r>
            <a:r>
              <a:rPr lang="en-US" sz="900" dirty="0"/>
              <a:t>, preventing a breach.  It is </a:t>
            </a:r>
            <a:r>
              <a:rPr lang="en-US" sz="900" dirty="0" smtClean="0"/>
              <a:t>important </a:t>
            </a:r>
            <a:r>
              <a:rPr lang="en-US" sz="900" dirty="0"/>
              <a:t>that the reporting is immediately </a:t>
            </a:r>
            <a:r>
              <a:rPr lang="en-US" sz="900" dirty="0" smtClean="0"/>
              <a:t>rewarded, e.g., ”</a:t>
            </a:r>
            <a:r>
              <a:rPr lang="en-US" sz="900" dirty="0"/>
              <a:t>I am so glad </a:t>
            </a:r>
            <a:r>
              <a:rPr lang="en-US" sz="900" dirty="0" smtClean="0"/>
              <a:t>you </a:t>
            </a:r>
            <a:r>
              <a:rPr lang="en-US" sz="900" dirty="0"/>
              <a:t>observed this and brought it to my attention.”  If the person has made a mistake, then the supervisor might add, we will talk about this later, but right now let’s address the breach/near breach</a:t>
            </a:r>
            <a:r>
              <a:rPr lang="en-US" sz="900" dirty="0" smtClean="0"/>
              <a:t>.  Focus on the system</a:t>
            </a:r>
            <a:r>
              <a:rPr lang="en-US" sz="900" baseline="0" dirty="0" smtClean="0"/>
              <a:t> or process. </a:t>
            </a:r>
            <a:endParaRPr lang="en-US" sz="900" dirty="0"/>
          </a:p>
          <a:p>
            <a:endParaRPr lang="en-US" sz="900" dirty="0" smtClean="0"/>
          </a:p>
          <a:p>
            <a:r>
              <a:rPr lang="en-US" sz="900" dirty="0" smtClean="0"/>
              <a:t>It's </a:t>
            </a:r>
            <a:r>
              <a:rPr lang="en-US" sz="900" dirty="0"/>
              <a:t>a ripple effect. If you start with a small change in the organization, it will ripple out to bigger and bigger changes.</a:t>
            </a:r>
          </a:p>
          <a:p>
            <a:pPr>
              <a:lnSpc>
                <a:spcPct val="90000"/>
              </a:lnSpc>
            </a:pPr>
            <a:endParaRPr lang="en-US" sz="800" dirty="0"/>
          </a:p>
          <a:p>
            <a:pPr>
              <a:lnSpc>
                <a:spcPct val="90000"/>
              </a:lnSpc>
            </a:pPr>
            <a:endParaRPr lang="en-US" sz="900" dirty="0"/>
          </a:p>
        </p:txBody>
      </p:sp>
    </p:spTree>
    <p:extLst>
      <p:ext uri="{BB962C8B-B14F-4D97-AF65-F5344CB8AC3E}">
        <p14:creationId xmlns:p14="http://schemas.microsoft.com/office/powerpoint/2010/main" val="10518196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8D4BBB7-F7A7-4C13-987E-5D874073BBF8}" type="slidenum">
              <a:rPr lang="en-US" smtClean="0"/>
              <a:pPr/>
              <a:t>45</a:t>
            </a:fld>
            <a:endParaRPr lang="en-US" dirty="0"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r>
              <a:rPr lang="en-US" dirty="0" smtClean="0"/>
              <a:t>Here are some internet sites that might be helpful to you. </a:t>
            </a:r>
          </a:p>
        </p:txBody>
      </p:sp>
    </p:spTree>
    <p:extLst>
      <p:ext uri="{BB962C8B-B14F-4D97-AF65-F5344CB8AC3E}">
        <p14:creationId xmlns:p14="http://schemas.microsoft.com/office/powerpoint/2010/main" val="2745354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goal of biosafety is to protect workers and the environment by reducing or eliminating accidental exposures with potentially hazardous biological agents. In other words, protect people from dangerous pathogens.</a:t>
            </a:r>
          </a:p>
          <a:p>
            <a:r>
              <a:rPr lang="en-US" dirty="0" smtClean="0"/>
              <a:t>Whereas, the goal of biosecurity is to protect records, people and microorganisms, and the environment from dangerous people. In other words, protect pathogens from dangerous people.</a:t>
            </a:r>
          </a:p>
        </p:txBody>
      </p:sp>
      <p:sp>
        <p:nvSpPr>
          <p:cNvPr id="4" name="Slide Number Placeholder 3"/>
          <p:cNvSpPr>
            <a:spLocks noGrp="1"/>
          </p:cNvSpPr>
          <p:nvPr>
            <p:ph type="sldNum" sz="quarter" idx="10"/>
          </p:nvPr>
        </p:nvSpPr>
        <p:spPr/>
        <p:txBody>
          <a:bodyPr/>
          <a:lstStyle/>
          <a:p>
            <a:pPr>
              <a:defRPr/>
            </a:pPr>
            <a:fld id="{6FE9EEE7-78CE-4336-BFE7-81003F72FAD1}" type="slidenum">
              <a:rPr lang="en-US" smtClean="0"/>
              <a:pPr>
                <a:defRPr/>
              </a:pPr>
              <a:t>5</a:t>
            </a:fld>
            <a:endParaRPr lang="en-US" dirty="0"/>
          </a:p>
        </p:txBody>
      </p:sp>
    </p:spTree>
    <p:extLst>
      <p:ext uri="{BB962C8B-B14F-4D97-AF65-F5344CB8AC3E}">
        <p14:creationId xmlns:p14="http://schemas.microsoft.com/office/powerpoint/2010/main" val="3728632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trike="noStrike" dirty="0" smtClean="0"/>
              <a:t>Biosafety is the application of laboratory practices, procedures, laboratory facilities, and safety equipment to reduce or eliminate accidental exposures when working with potentially infectious microorganisms.</a:t>
            </a:r>
          </a:p>
          <a:p>
            <a:endParaRPr lang="en-US" dirty="0" smtClean="0"/>
          </a:p>
          <a:p>
            <a:r>
              <a:rPr lang="en-US" dirty="0" smtClean="0"/>
              <a:t>Biosecurity is the application of practices, procedures, facility design, security measures, security equipment, and personnel management policies and procedures to protect infectious and toxic agents from loss, theft, and subsequent misuse.</a:t>
            </a:r>
          </a:p>
          <a:p>
            <a:endParaRPr lang="en-US" dirty="0" smtClean="0"/>
          </a:p>
        </p:txBody>
      </p:sp>
      <p:sp>
        <p:nvSpPr>
          <p:cNvPr id="4" name="Slide Number Placeholder 3"/>
          <p:cNvSpPr>
            <a:spLocks noGrp="1"/>
          </p:cNvSpPr>
          <p:nvPr>
            <p:ph type="sldNum" sz="quarter" idx="10"/>
          </p:nvPr>
        </p:nvSpPr>
        <p:spPr/>
        <p:txBody>
          <a:bodyPr/>
          <a:lstStyle/>
          <a:p>
            <a:pPr>
              <a:defRPr/>
            </a:pPr>
            <a:fld id="{6FE9EEE7-78CE-4336-BFE7-81003F72FAD1}" type="slidenum">
              <a:rPr lang="en-US" smtClean="0"/>
              <a:pPr>
                <a:defRPr/>
              </a:pPr>
              <a:t>6</a:t>
            </a:fld>
            <a:endParaRPr lang="en-US" dirty="0"/>
          </a:p>
        </p:txBody>
      </p:sp>
    </p:spTree>
    <p:extLst>
      <p:ext uri="{BB962C8B-B14F-4D97-AF65-F5344CB8AC3E}">
        <p14:creationId xmlns:p14="http://schemas.microsoft.com/office/powerpoint/2010/main" val="2942963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C6C62EBB-33B8-4F00-A4AB-1E33282BB5FD}" type="slidenum">
              <a:rPr lang="en-US" smtClean="0"/>
              <a:pPr/>
              <a:t>7</a:t>
            </a:fld>
            <a:endParaRPr lang="en-US" smtClean="0"/>
          </a:p>
        </p:txBody>
      </p:sp>
      <p:sp>
        <p:nvSpPr>
          <p:cNvPr id="51203" name="Rectangle 2"/>
          <p:cNvSpPr>
            <a:spLocks noGrp="1" noRot="1" noChangeAspect="1" noChangeArrowheads="1" noTextEdit="1"/>
          </p:cNvSpPr>
          <p:nvPr>
            <p:ph type="sldImg"/>
          </p:nvPr>
        </p:nvSpPr>
        <p:spPr>
          <a:xfrm>
            <a:off x="1131888" y="687388"/>
            <a:ext cx="4470400" cy="3352800"/>
          </a:xfrm>
          <a:ln/>
        </p:spPr>
      </p:sp>
      <p:sp>
        <p:nvSpPr>
          <p:cNvPr id="51204" name="Rectangle 3"/>
          <p:cNvSpPr>
            <a:spLocks noGrp="1" noChangeArrowheads="1"/>
          </p:cNvSpPr>
          <p:nvPr>
            <p:ph type="body" idx="1"/>
          </p:nvPr>
        </p:nvSpPr>
        <p:spPr>
          <a:xfrm>
            <a:off x="671830" y="4247862"/>
            <a:ext cx="5374640" cy="4024290"/>
          </a:xfrm>
          <a:noFill/>
          <a:ln/>
        </p:spPr>
        <p:txBody>
          <a:bodyPr>
            <a:normAutofit fontScale="92500" lnSpcReduction="20000"/>
          </a:bodyPr>
          <a:lstStyle/>
          <a:p>
            <a:r>
              <a:rPr lang="en-US" dirty="0" smtClean="0"/>
              <a:t>Biosafety and biosecurity share many common program components.</a:t>
            </a:r>
          </a:p>
          <a:p>
            <a:endParaRPr lang="en-US" dirty="0" smtClean="0"/>
          </a:p>
          <a:p>
            <a:r>
              <a:rPr lang="en-US" dirty="0" smtClean="0"/>
              <a:t>Establishing good laboratory practices, conducting risk assessments, and establishing risk management programs</a:t>
            </a:r>
            <a:r>
              <a:rPr lang="en-US" baseline="0" dirty="0" smtClean="0"/>
              <a:t> are components of both biosafety and biosecurity.</a:t>
            </a:r>
          </a:p>
          <a:p>
            <a:endParaRPr lang="en-US" baseline="0" dirty="0" smtClean="0"/>
          </a:p>
          <a:p>
            <a:r>
              <a:rPr lang="en-US" dirty="0" smtClean="0"/>
              <a:t>In</a:t>
            </a:r>
            <a:r>
              <a:rPr lang="en-US" baseline="0" dirty="0" smtClean="0"/>
              <a:t> </a:t>
            </a:r>
            <a:r>
              <a:rPr lang="en-US" dirty="0" smtClean="0"/>
              <a:t>biosafety, you want to know what you're working with in the laboratory. In biosecurity, you need to know what you are protecting from malicious use</a:t>
            </a:r>
            <a:r>
              <a:rPr lang="en-US" baseline="0" dirty="0" smtClean="0"/>
              <a:t> in the laboratory.</a:t>
            </a:r>
            <a:endParaRPr lang="en-US" dirty="0" smtClean="0"/>
          </a:p>
          <a:p>
            <a:endParaRPr lang="en-US" dirty="0" smtClean="0"/>
          </a:p>
          <a:p>
            <a:r>
              <a:rPr lang="en-US" dirty="0" smtClean="0"/>
              <a:t>Both require safe packaging, accurate documentation, and inventory practices.</a:t>
            </a:r>
            <a:r>
              <a:rPr lang="en-US" baseline="0" dirty="0" smtClean="0"/>
              <a:t> Both require </a:t>
            </a:r>
            <a:r>
              <a:rPr lang="en-US" dirty="0" smtClean="0"/>
              <a:t>safe transportation, tracking, and handling procedures of infectious materials. </a:t>
            </a:r>
          </a:p>
          <a:p>
            <a:endParaRPr lang="en-US" dirty="0" smtClean="0"/>
          </a:p>
          <a:p>
            <a:r>
              <a:rPr lang="en-US" dirty="0" smtClean="0"/>
              <a:t>Both</a:t>
            </a:r>
            <a:r>
              <a:rPr lang="en-US" baseline="0" dirty="0" smtClean="0"/>
              <a:t> </a:t>
            </a:r>
            <a:r>
              <a:rPr lang="en-US" dirty="0" smtClean="0"/>
              <a:t>should be reinforced by training on general practices, laboratory specific standard operating procedures, awareness of potential risk and hazards and how to mitigate risk.</a:t>
            </a:r>
          </a:p>
          <a:p>
            <a:endParaRPr lang="en-US" dirty="0" smtClean="0"/>
          </a:p>
          <a:p>
            <a:r>
              <a:rPr lang="en-US" dirty="0" smtClean="0"/>
              <a:t>Both require developing emergency response plans, and management oversight.</a:t>
            </a:r>
            <a:r>
              <a:rPr lang="en-US" baseline="0" dirty="0" smtClean="0"/>
              <a:t> </a:t>
            </a:r>
            <a:r>
              <a:rPr lang="en-US" dirty="0" smtClean="0"/>
              <a:t>Senior management must ensure the adoption, implementation, and accountability of biosafety and biosecurity programs. However,</a:t>
            </a:r>
            <a:r>
              <a:rPr lang="en-US" baseline="0" dirty="0" smtClean="0"/>
              <a:t> a</a:t>
            </a:r>
            <a:r>
              <a:rPr lang="en-US" dirty="0" smtClean="0"/>
              <a:t> plan on the shelf is not a program, it must be active and pervasive. </a:t>
            </a:r>
          </a:p>
          <a:p>
            <a:endParaRPr lang="en-US" dirty="0" smtClean="0"/>
          </a:p>
          <a:p>
            <a:r>
              <a:rPr lang="en-US" dirty="0" smtClean="0"/>
              <a:t>Managers should serve as role models, diligently adhering to the policies and practices of both biosafety</a:t>
            </a:r>
            <a:r>
              <a:rPr lang="en-US" baseline="0" dirty="0" smtClean="0"/>
              <a:t> and biosecurity programs</a:t>
            </a:r>
            <a:r>
              <a:rPr lang="en-US" dirty="0" smtClean="0"/>
              <a:t>.</a:t>
            </a:r>
            <a:r>
              <a:rPr lang="en-US" baseline="0" dirty="0" smtClean="0"/>
              <a:t> </a:t>
            </a:r>
            <a:r>
              <a:rPr lang="en-US" dirty="0" smtClean="0"/>
              <a:t>These elements are essential to ensuring the daily adherence to safety and security policies. Finally, both biosecurity and biosafety need to be institutional core values.</a:t>
            </a:r>
            <a:r>
              <a:rPr lang="en-US" baseline="0" dirty="0" smtClean="0"/>
              <a:t> Creating a community of practice where</a:t>
            </a:r>
            <a:r>
              <a:rPr lang="en-US" dirty="0" smtClean="0"/>
              <a:t> everyone thinks safety and security.</a:t>
            </a:r>
          </a:p>
          <a:p>
            <a:endParaRPr lang="en-US" dirty="0" smtClean="0"/>
          </a:p>
          <a:p>
            <a:pPr defTabSz="881390">
              <a:defRPr/>
            </a:pPr>
            <a:r>
              <a:rPr lang="en-US" dirty="0" smtClean="0"/>
              <a:t>So, establishing</a:t>
            </a:r>
            <a:r>
              <a:rPr lang="en-US" baseline="0" dirty="0" smtClean="0"/>
              <a:t> an excellent</a:t>
            </a:r>
            <a:r>
              <a:rPr lang="en-US" dirty="0" smtClean="0"/>
              <a:t> biosafety program, will</a:t>
            </a:r>
            <a:r>
              <a:rPr lang="en-US" baseline="0" dirty="0" smtClean="0"/>
              <a:t> help establish</a:t>
            </a:r>
            <a:r>
              <a:rPr lang="en-US" dirty="0" smtClean="0"/>
              <a:t> an</a:t>
            </a:r>
            <a:r>
              <a:rPr lang="en-US" baseline="0" dirty="0" smtClean="0"/>
              <a:t> excellent</a:t>
            </a:r>
            <a:r>
              <a:rPr lang="en-US" dirty="0" smtClean="0"/>
              <a:t> biosecurity program.</a:t>
            </a:r>
          </a:p>
          <a:p>
            <a:endParaRPr lang="en-US" dirty="0" smtClean="0"/>
          </a:p>
        </p:txBody>
      </p:sp>
    </p:spTree>
    <p:extLst>
      <p:ext uri="{BB962C8B-B14F-4D97-AF65-F5344CB8AC3E}">
        <p14:creationId xmlns:p14="http://schemas.microsoft.com/office/powerpoint/2010/main" val="1965490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B306E06-A8AC-4A8E-BAE5-6E9A6252D5B1}" type="slidenum">
              <a:rPr lang="en-US" smtClean="0"/>
              <a:pPr/>
              <a:t>8</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normAutofit fontScale="85000" lnSpcReduction="10000"/>
          </a:bodyPr>
          <a:lstStyle/>
          <a:p>
            <a:r>
              <a:rPr lang="en-US" dirty="0" smtClean="0"/>
              <a:t>Biosecurity practices may conflict with biosafety practices, requiring personnel and management to devise policies to accommodate both biosafety and biosecurity objectives. Therefore, biosafety and biosecurity considerations should be balanced and proportional to the identified risks when developing institutional policies.</a:t>
            </a:r>
          </a:p>
          <a:p>
            <a:endParaRPr lang="en-US" dirty="0" smtClean="0"/>
          </a:p>
          <a:p>
            <a:r>
              <a:rPr lang="en-US" dirty="0" smtClean="0"/>
              <a:t>Examples of conflicts between biosafety and biosecurity:</a:t>
            </a:r>
          </a:p>
          <a:p>
            <a:pPr marL="228600" indent="-228600">
              <a:buFont typeface="+mj-lt"/>
              <a:buAutoNum type="arabicPeriod"/>
            </a:pPr>
            <a:r>
              <a:rPr lang="en-US" strike="noStrike" dirty="0" smtClean="0"/>
              <a:t>Emergency access or egress:  </a:t>
            </a:r>
            <a:r>
              <a:rPr lang="en-US" dirty="0" smtClean="0"/>
              <a:t>Security measures should include procedures to ensure that emergency responders can enter the laboratory</a:t>
            </a:r>
            <a:r>
              <a:rPr lang="en-US" baseline="0" dirty="0" smtClean="0"/>
              <a:t> t</a:t>
            </a:r>
            <a:r>
              <a:rPr lang="en-US" dirty="0" smtClean="0"/>
              <a:t>o treat</a:t>
            </a:r>
            <a:r>
              <a:rPr lang="en-US" baseline="0" dirty="0" smtClean="0"/>
              <a:t> or remove a person with a medical emergency.</a:t>
            </a:r>
            <a:r>
              <a:rPr lang="en-US" dirty="0" smtClean="0"/>
              <a:t> But,</a:t>
            </a:r>
            <a:r>
              <a:rPr lang="en-US" baseline="0" dirty="0" smtClean="0"/>
              <a:t> </a:t>
            </a:r>
            <a:r>
              <a:rPr lang="en-US" dirty="0" smtClean="0"/>
              <a:t>evacuation procedures should not allow unauthorized entrance by someone with malicious intent. What is</a:t>
            </a:r>
            <a:r>
              <a:rPr lang="en-US" baseline="0" dirty="0" smtClean="0"/>
              <a:t> the procedure</a:t>
            </a:r>
            <a:r>
              <a:rPr lang="en-US" dirty="0" smtClean="0"/>
              <a:t> if someone has a medical emergency? Can emergency responders come in and remove the person, because they need to be treated immediately? </a:t>
            </a:r>
          </a:p>
          <a:p>
            <a:pPr marL="220348" indent="-220348">
              <a:buAutoNum type="arabicPeriod"/>
            </a:pPr>
            <a:endParaRPr lang="en-US" dirty="0" smtClean="0"/>
          </a:p>
          <a:p>
            <a:pPr marL="628650" lvl="1" indent="-171450">
              <a:buFont typeface="Arial" panose="020B0604020202020204" pitchFamily="34" charset="0"/>
              <a:buChar char="•"/>
            </a:pPr>
            <a:r>
              <a:rPr lang="en-US" dirty="0" smtClean="0"/>
              <a:t>Are they working with something to which the emergency responder shouldn't have access or be exposed? </a:t>
            </a:r>
          </a:p>
          <a:p>
            <a:endParaRPr lang="en-US" dirty="0" smtClean="0"/>
          </a:p>
          <a:p>
            <a:pPr marL="628650" lvl="1" indent="-171450">
              <a:buFont typeface="Arial" panose="020B0604020202020204" pitchFamily="34" charset="0"/>
              <a:buChar char="•"/>
            </a:pPr>
            <a:r>
              <a:rPr lang="en-US" dirty="0" smtClean="0"/>
              <a:t>When the fire alarm goes off, do all of</a:t>
            </a:r>
            <a:r>
              <a:rPr lang="en-US" baseline="0" dirty="0" smtClean="0"/>
              <a:t> the</a:t>
            </a:r>
            <a:r>
              <a:rPr lang="en-US" dirty="0" smtClean="0"/>
              <a:t> doors unlock so that the emergency responders can enter? Does this allow others to enter</a:t>
            </a:r>
            <a:r>
              <a:rPr lang="en-US" baseline="0" dirty="0" smtClean="0"/>
              <a:t> also</a:t>
            </a:r>
            <a:r>
              <a:rPr lang="en-US" dirty="0" smtClean="0"/>
              <a:t>?</a:t>
            </a:r>
          </a:p>
          <a:p>
            <a:endParaRPr lang="en-US" dirty="0" smtClean="0"/>
          </a:p>
          <a:p>
            <a:pPr marL="628650" lvl="1" indent="-171450">
              <a:buFont typeface="Arial" panose="020B0604020202020204" pitchFamily="34" charset="0"/>
              <a:buChar char="•"/>
            </a:pPr>
            <a:r>
              <a:rPr lang="en-US" dirty="0" smtClean="0"/>
              <a:t>Therefore, you have to ensure that your assets, the things you're trying to protect, are secure, even during an emergency. You need to have a plan. Life safety measures must not allow an adversary access to biological materials by activating an emergency alarm system. </a:t>
            </a:r>
          </a:p>
          <a:p>
            <a:endParaRPr lang="en-US" dirty="0" smtClean="0"/>
          </a:p>
          <a:p>
            <a:pPr marL="228600" indent="-228600">
              <a:buFont typeface="+mj-lt"/>
              <a:buAutoNum type="arabicPeriod" startAt="2"/>
            </a:pPr>
            <a:r>
              <a:rPr lang="en-US" dirty="0" smtClean="0"/>
              <a:t>Signage:  Divulging too much information on signs may provide those with evil intentions the information they need to locate materials or information. Biosafety requires that you have signs to warn people what's in the facility, in that room, what are the hazards. However, you don't want to put so much information out there such as the name of an agent like Bacillus anthracis. You don't want to tell everybody what you have and what you're working with. You don't want to divulge too much information, but you have to give enough information to be safe.</a:t>
            </a:r>
          </a:p>
        </p:txBody>
      </p:sp>
    </p:spTree>
    <p:extLst>
      <p:ext uri="{BB962C8B-B14F-4D97-AF65-F5344CB8AC3E}">
        <p14:creationId xmlns:p14="http://schemas.microsoft.com/office/powerpoint/2010/main" val="1386923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r>
              <a:rPr lang="en-US" dirty="0" smtClean="0"/>
              <a:t>A security plan is based on risk assessment and should be developed after performing one. How to perform a risk assessment is discussed in</a:t>
            </a:r>
            <a:r>
              <a:rPr lang="en-US" baseline="0" dirty="0" smtClean="0"/>
              <a:t> another </a:t>
            </a:r>
            <a:r>
              <a:rPr lang="en-US" dirty="0" smtClean="0"/>
              <a:t>presentation. You can use the acronym FIPPA to summarize the 5 elements of  a security plan:</a:t>
            </a:r>
          </a:p>
          <a:p>
            <a:r>
              <a:rPr lang="en-US" b="1" dirty="0" smtClean="0"/>
              <a:t>Facility </a:t>
            </a:r>
            <a:r>
              <a:rPr lang="en-US" dirty="0" smtClean="0"/>
              <a:t>includes laboratories, buildings and premises, including biological material storage areas. Facility biosecurity is intended to prevent the removal of assets for non-official use through physical security and access controls.</a:t>
            </a:r>
          </a:p>
          <a:p>
            <a:r>
              <a:rPr lang="en-US" b="1" dirty="0" smtClean="0"/>
              <a:t>Information</a:t>
            </a:r>
            <a:r>
              <a:rPr lang="en-US" dirty="0" smtClean="0"/>
              <a:t> is paperwork and computer data related to facility infrastructure, agent inventories and locations, personal information, the biosecurity plan. Information biosecurity is intended to prevent unauthorized access to sensitive information. HIPPA covers some of it in terms of who has access to some information. However, there's a lot of information that needs to be kept secure. Medical identity theft is one of the most common security problems in healthcare.</a:t>
            </a:r>
          </a:p>
          <a:p>
            <a:r>
              <a:rPr lang="en-US" b="1" dirty="0" smtClean="0"/>
              <a:t>People </a:t>
            </a:r>
            <a:r>
              <a:rPr lang="en-US" dirty="0" smtClean="0"/>
              <a:t>are a key element of a biosecurity plan. Responsible and well trained employees ensure a biosecurity plan is implemented and adhered to. They need to understand why complying to a biosecurity plan is a benefit to them personally.</a:t>
            </a:r>
          </a:p>
          <a:p>
            <a:r>
              <a:rPr lang="en-US" b="1" dirty="0" smtClean="0"/>
              <a:t>Procedures </a:t>
            </a:r>
            <a:r>
              <a:rPr lang="en-US" dirty="0" smtClean="0"/>
              <a:t>are the operating instructions</a:t>
            </a:r>
            <a:r>
              <a:rPr lang="en-US" baseline="0" dirty="0" smtClean="0"/>
              <a:t> </a:t>
            </a:r>
            <a:r>
              <a:rPr lang="en-US" dirty="0" smtClean="0"/>
              <a:t>employees follow in specific situations, such as, a medical emergency or the safe packaging and shipping of infectious substances. The goals of procedures biosecurity is to ensure accountability, proper documentation and consistency. </a:t>
            </a:r>
          </a:p>
          <a:p>
            <a:r>
              <a:rPr lang="en-US" b="1" dirty="0" smtClean="0"/>
              <a:t>Assets</a:t>
            </a:r>
            <a:r>
              <a:rPr lang="en-US" dirty="0" smtClean="0"/>
              <a:t> are the things you are trying to protect such as your employees, expensive equipment, and important biologic agents that are in your facility. Knowing where they are, what they are and who is responsible for them is the goal of asset biosecurity. </a:t>
            </a:r>
          </a:p>
          <a:p>
            <a:endParaRPr lang="en-US" dirty="0" smtClean="0"/>
          </a:p>
        </p:txBody>
      </p:sp>
      <p:sp>
        <p:nvSpPr>
          <p:cNvPr id="53252" name="Slide Number Placeholder 3"/>
          <p:cNvSpPr>
            <a:spLocks noGrp="1"/>
          </p:cNvSpPr>
          <p:nvPr>
            <p:ph type="sldNum" sz="quarter" idx="5"/>
          </p:nvPr>
        </p:nvSpPr>
        <p:spPr>
          <a:noFill/>
        </p:spPr>
        <p:txBody>
          <a:bodyPr/>
          <a:lstStyle/>
          <a:p>
            <a:fld id="{37B52FD9-BB2A-40F7-A0C2-0A5B906A715E}" type="slidenum">
              <a:rPr lang="en-US" smtClean="0"/>
              <a:pPr/>
              <a:t>9</a:t>
            </a:fld>
            <a:endParaRPr lang="en-US" dirty="0" smtClean="0"/>
          </a:p>
        </p:txBody>
      </p:sp>
    </p:spTree>
    <p:extLst>
      <p:ext uri="{BB962C8B-B14F-4D97-AF65-F5344CB8AC3E}">
        <p14:creationId xmlns:p14="http://schemas.microsoft.com/office/powerpoint/2010/main" val="3569857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latin typeface="Calibri" pitchFamily="34" charset="0"/>
              </a:defRPr>
            </a:lvl1pPr>
          </a:lstStyle>
          <a:p>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010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09600" y="1981200"/>
            <a:ext cx="80010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4859894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010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81200"/>
            <a:ext cx="39243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81200"/>
            <a:ext cx="3924300" cy="4114800"/>
          </a:xfrm>
          <a:prstGeom prst="rect">
            <a:avLst/>
          </a:prstGeom>
        </p:spPr>
        <p:txBody>
          <a:bodyPr/>
          <a:lstStyle/>
          <a:p>
            <a:pPr lvl="0"/>
            <a:endParaRPr lang="en-US" noProof="0" smtClean="0"/>
          </a:p>
        </p:txBody>
      </p:sp>
    </p:spTree>
    <p:extLst>
      <p:ext uri="{BB962C8B-B14F-4D97-AF65-F5344CB8AC3E}">
        <p14:creationId xmlns:p14="http://schemas.microsoft.com/office/powerpoint/2010/main" val="139703383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010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77501879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89882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457844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010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81200"/>
            <a:ext cx="39243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981200"/>
            <a:ext cx="39243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4114800"/>
            <a:ext cx="3924300" cy="1981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3968013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010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81200"/>
            <a:ext cx="39243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81200"/>
            <a:ext cx="39243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7050365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latin typeface="Calibri" pitchFamily="34" charset="0"/>
              </a:defRPr>
            </a:lvl1pPr>
          </a:lstStyle>
          <a:p>
            <a:r>
              <a:rPr lang="en-US" smtClean="0"/>
              <a:t>Click to edit Master title style</a:t>
            </a:r>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6"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
        <p:nvSpPr>
          <p:cNvPr id="5"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tx1"/>
              </a:buClr>
              <a:buSzPct val="70000"/>
              <a:buFont typeface="Arial" pitchFamily="34" charset="0"/>
              <a:buChar char="•"/>
              <a:defRPr sz="2400" b="1" baseline="0">
                <a:solidFill>
                  <a:schemeClr val="bg2"/>
                </a:solidFill>
                <a:latin typeface="Calibri" pitchFamily="34" charset="0"/>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p:txBody>
      </p:sp>
      <p:sp>
        <p:nvSpPr>
          <p:cNvPr id="7"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latin typeface="Calibri" pitchFamily="34" charset="0"/>
              </a:defRPr>
            </a:lvl1pPr>
          </a:lstStyle>
          <a:p>
            <a:r>
              <a:rPr lang="en-US" smtClean="0"/>
              <a:t>Click to edit Master title style</a:t>
            </a:r>
            <a:endParaRPr lang="en-US" dirty="0"/>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asic Content Badg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tx1"/>
              </a:buClr>
              <a:buSzPct val="70000"/>
              <a:buFont typeface="Arial" pitchFamily="34" charset="0"/>
              <a:buChar char="•"/>
              <a:defRPr sz="2400" b="1" baseline="0">
                <a:solidFill>
                  <a:schemeClr val="bg2"/>
                </a:solidFill>
                <a:latin typeface="Calibri" pitchFamily="34" charset="0"/>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p:txBody>
      </p:sp>
      <p:sp>
        <p:nvSpPr>
          <p:cNvPr id="5" name="Text Placeholder 5"/>
          <p:cNvSpPr>
            <a:spLocks noGrp="1"/>
          </p:cNvSpPr>
          <p:nvPr>
            <p:ph type="body" sz="quarter" idx="11" hasCustomPrompt="1"/>
          </p:nvPr>
        </p:nvSpPr>
        <p:spPr>
          <a:xfrm>
            <a:off x="2133600" y="6019800"/>
            <a:ext cx="65532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3" y="1271016"/>
            <a:ext cx="7772400" cy="1362075"/>
          </a:xfrm>
          <a:prstGeom prst="rect">
            <a:avLst/>
          </a:prstGeom>
        </p:spPr>
        <p:txBody>
          <a:bodyPr anchor="t"/>
          <a:lstStyle>
            <a:lvl1pPr algn="ctr">
              <a:lnSpc>
                <a:spcPts val="3800"/>
              </a:lnSpc>
              <a:defRPr sz="3600" b="1" cap="all" baseline="0">
                <a:effectLst/>
                <a:latin typeface="Calibri"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684213" y="2743200"/>
            <a:ext cx="7772400" cy="1500187"/>
          </a:xfrm>
          <a:prstGeom prst="rect">
            <a:avLst/>
          </a:prstGeom>
        </p:spPr>
        <p:txBody>
          <a:bodyPr anchor="t" anchorCtr="0"/>
          <a:lstStyle>
            <a:lvl1pPr marL="0" indent="0" algn="ctr">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effectLst/>
                <a:latin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tx1"/>
              </a:buClr>
              <a:buSzPct val="70000"/>
              <a:buFont typeface="Wingdings" pitchFamily="2" charset="2"/>
              <a:buChar char="§"/>
              <a:defRPr sz="2400" b="1">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effectLst/>
                <a:latin typeface="Calibri"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atin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latin typeface="Calibri" pitchFamily="34" charset="0"/>
              </a:defRPr>
            </a:lvl1pPr>
          </a:lstStyle>
          <a:p>
            <a:r>
              <a:rPr lang="en-US" smtClean="0"/>
              <a:t>Click to edit Master title style</a:t>
            </a:r>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tx1"/>
              </a:buClr>
              <a:buSzPct val="70000"/>
              <a:buFont typeface="Arial" pitchFamily="34" charset="0"/>
              <a:buChar char="•"/>
              <a:defRPr sz="2400" b="1" baseline="0">
                <a:solidFill>
                  <a:schemeClr val="bg2"/>
                </a:solidFill>
                <a:latin typeface="Calibri" pitchFamily="34" charset="0"/>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a:p>
        </p:txBody>
      </p:sp>
      <p:sp>
        <p:nvSpPr>
          <p:cNvPr id="7"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effectLst/>
                <a:latin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tx1"/>
              </a:buClr>
              <a:buSzPct val="70000"/>
              <a:buFont typeface="Wingdings" pitchFamily="2" charset="2"/>
              <a:buChar char="§"/>
              <a:defRPr sz="2400" b="1">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6"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
        <p:nvSpPr>
          <p:cNvPr id="5"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Custom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latin typeface="Calibri" pitchFamily="34" charset="0"/>
              </a:defRPr>
            </a:lvl1pPr>
          </a:lstStyle>
          <a:p>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tx1"/>
              </a:buClr>
              <a:buSzPct val="70000"/>
              <a:buFont typeface="Arial" pitchFamily="34" charset="0"/>
              <a:buChar char="•"/>
              <a:defRPr sz="2400" b="1" baseline="0">
                <a:solidFill>
                  <a:schemeClr val="bg2"/>
                </a:solidFill>
                <a:latin typeface="Calibri" pitchFamily="34" charset="0"/>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a:p>
        </p:txBody>
      </p:sp>
      <p:sp>
        <p:nvSpPr>
          <p:cNvPr id="5" name="Text Placeholder 5"/>
          <p:cNvSpPr>
            <a:spLocks noGrp="1"/>
          </p:cNvSpPr>
          <p:nvPr>
            <p:ph type="body" sz="quarter" idx="11" hasCustomPrompt="1"/>
          </p:nvPr>
        </p:nvSpPr>
        <p:spPr>
          <a:xfrm>
            <a:off x="2133600" y="6019800"/>
            <a:ext cx="65532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3" y="1271016"/>
            <a:ext cx="7772400" cy="1362075"/>
          </a:xfrm>
          <a:prstGeom prst="rect">
            <a:avLst/>
          </a:prstGeom>
        </p:spPr>
        <p:txBody>
          <a:bodyPr anchor="t"/>
          <a:lstStyle>
            <a:lvl1pPr algn="ctr">
              <a:lnSpc>
                <a:spcPts val="3800"/>
              </a:lnSpc>
              <a:defRPr sz="3600" b="1" cap="all" baseline="0">
                <a:effectLst/>
                <a:latin typeface="Calibri" pitchFamily="34" charset="0"/>
              </a:defRPr>
            </a:lvl1pPr>
          </a:lstStyle>
          <a:p>
            <a:endParaRPr lang="en-US" dirty="0"/>
          </a:p>
        </p:txBody>
      </p:sp>
      <p:sp>
        <p:nvSpPr>
          <p:cNvPr id="3" name="Text Placeholder 2"/>
          <p:cNvSpPr>
            <a:spLocks noGrp="1"/>
          </p:cNvSpPr>
          <p:nvPr>
            <p:ph type="body" idx="1"/>
          </p:nvPr>
        </p:nvSpPr>
        <p:spPr>
          <a:xfrm>
            <a:off x="684213" y="2743200"/>
            <a:ext cx="7772400" cy="1500187"/>
          </a:xfrm>
          <a:prstGeom prst="rect">
            <a:avLst/>
          </a:prstGeom>
        </p:spPr>
        <p:txBody>
          <a:bodyPr anchor="t" anchorCtr="0"/>
          <a:lstStyle>
            <a:lvl1pPr marL="0" indent="0" algn="ctr">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smtClean="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effectLst/>
                <a:latin typeface="Calibri" pitchFamily="34" charset="0"/>
              </a:defRPr>
            </a:lvl1pPr>
          </a:lstStyle>
          <a:p>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tx1"/>
              </a:buClr>
              <a:buSzPct val="70000"/>
              <a:buFont typeface="Wingdings" pitchFamily="2" charset="2"/>
              <a:buChar char="§"/>
              <a:defRPr sz="2400" b="1">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endParaRPr lang="en-US" dirty="0" smtClean="0"/>
          </a:p>
          <a:p>
            <a:pPr lvl="1"/>
            <a:endParaRPr lang="en-US" dirty="0" smtClean="0"/>
          </a:p>
          <a:p>
            <a:pPr lvl="2"/>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smtClean="0"/>
          </a:p>
        </p:txBody>
      </p:sp>
      <p:sp>
        <p:nvSpPr>
          <p:cNvPr id="6"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effectLst/>
                <a:latin typeface="Calibri" pitchFamily="34" charset="0"/>
              </a:defRPr>
            </a:lvl1pPr>
          </a:lstStyle>
          <a:p>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atin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smtClean="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6" Type="http://schemas.openxmlformats.org/officeDocument/2006/relationships/image" Target="../media/image1.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1"/>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5" r:id="rId2"/>
    <p:sldLayoutId id="2147483686" r:id="rId3"/>
    <p:sldLayoutId id="2147483684" r:id="rId4"/>
    <p:sldLayoutId id="2147483685" r:id="rId5"/>
    <p:sldLayoutId id="2147483655" r:id="rId6"/>
    <p:sldLayoutId id="2147483660" r:id="rId7"/>
    <p:sldLayoutId id="2147483661" r:id="rId8"/>
    <p:sldLayoutId id="2147483666" r:id="rId9"/>
    <p:sldLayoutId id="2147483700" r:id="rId10"/>
    <p:sldLayoutId id="2147483702" r:id="rId11"/>
    <p:sldLayoutId id="2147483782" r:id="rId12"/>
    <p:sldLayoutId id="2147483784" r:id="rId13"/>
    <p:sldLayoutId id="2147483785" r:id="rId14"/>
    <p:sldLayoutId id="2147483787" r:id="rId15"/>
    <p:sldLayoutId id="2147483790" r:id="rId16"/>
    <p:sldLayoutId id="2147483791" r:id="rId17"/>
    <p:sldLayoutId id="2147483792" r:id="rId18"/>
    <p:sldLayoutId id="2147483793" r:id="rId1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www.selectagents.gov/"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www.selectagents.gov/"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12.png"/><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14.jpg"/></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14.xml"/><Relationship Id="rId5" Type="http://schemas.openxmlformats.org/officeDocument/2006/relationships/image" Target="../media/image23.jpeg"/><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hyperlink" Target="http://www.cdc.gov/mmwr/PDF/rr/rr5119.pdf" TargetMode="External"/><Relationship Id="rId7" Type="http://schemas.openxmlformats.org/officeDocument/2006/relationships/hyperlink" Target="http://about.usps.com/securing-the-mail/suspiciousmail.htm"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hyperlink" Target="http://www.fbi.gov/about-us/investigate/terrorism/suspicious-packages-pdf/view" TargetMode="External"/><Relationship Id="rId5" Type="http://schemas.openxmlformats.org/officeDocument/2006/relationships/hyperlink" Target="http://www.selectagents.gov/" TargetMode="External"/><Relationship Id="rId4" Type="http://schemas.openxmlformats.org/officeDocument/2006/relationships/hyperlink" Target="http://www.cdc.gov/biosafety/publications/bmbl5/index.htm"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133203" y="5053636"/>
            <a:ext cx="1457070" cy="1207113"/>
          </a:xfrm>
          <a:prstGeom prst="rect">
            <a:avLst/>
          </a:prstGeom>
        </p:spPr>
      </p:pic>
      <p:sp>
        <p:nvSpPr>
          <p:cNvPr id="4" name="Title 3"/>
          <p:cNvSpPr txBox="1">
            <a:spLocks/>
          </p:cNvSpPr>
          <p:nvPr/>
        </p:nvSpPr>
        <p:spPr>
          <a:xfrm>
            <a:off x="473074" y="2044379"/>
            <a:ext cx="8229600" cy="229183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latin typeface="Calibri" panose="020F0502020204030204" pitchFamily="34" charset="0"/>
              </a:rPr>
              <a:t>Biosecurity </a:t>
            </a:r>
            <a:br>
              <a:rPr lang="en-US" sz="4000" b="1" dirty="0" smtClean="0">
                <a:latin typeface="Calibri" panose="020F0502020204030204" pitchFamily="34" charset="0"/>
              </a:rPr>
            </a:br>
            <a:r>
              <a:rPr lang="en-US" sz="4000" b="1" dirty="0" smtClean="0">
                <a:latin typeface="Calibri" panose="020F0502020204030204" pitchFamily="34" charset="0"/>
              </a:rPr>
              <a:t>for </a:t>
            </a:r>
            <a:br>
              <a:rPr lang="en-US" sz="4000" b="1" dirty="0" smtClean="0">
                <a:latin typeface="Calibri" panose="020F0502020204030204" pitchFamily="34" charset="0"/>
              </a:rPr>
            </a:br>
            <a:r>
              <a:rPr lang="en-US" sz="4000" b="1" dirty="0" smtClean="0">
                <a:solidFill>
                  <a:srgbClr val="0039A6"/>
                </a:solidFill>
                <a:latin typeface="Calibri" panose="020F0502020204030204" pitchFamily="34" charset="0"/>
              </a:rPr>
              <a:t>Clinical</a:t>
            </a:r>
            <a:r>
              <a:rPr lang="en-US" sz="4000" b="1" dirty="0" smtClean="0">
                <a:latin typeface="Calibri" panose="020F0502020204030204" pitchFamily="34" charset="0"/>
              </a:rPr>
              <a:t> Laboratories</a:t>
            </a:r>
            <a:endParaRPr lang="en-US" sz="4000" b="1" dirty="0">
              <a:latin typeface="Calibri" pitchFamily="34" charset="0"/>
            </a:endParaRPr>
          </a:p>
        </p:txBody>
      </p:sp>
    </p:spTree>
    <p:extLst>
      <p:ext uri="{BB962C8B-B14F-4D97-AF65-F5344CB8AC3E}">
        <p14:creationId xmlns:p14="http://schemas.microsoft.com/office/powerpoint/2010/main" val="260098685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350838"/>
            <a:ext cx="8229600" cy="1325562"/>
          </a:xfrm>
        </p:spPr>
        <p:txBody>
          <a:bodyPr/>
          <a:lstStyle/>
          <a:p>
            <a:pPr eaLnBrk="1" hangingPunct="1"/>
            <a:r>
              <a:rPr lang="en-US" sz="3600" b="1" dirty="0" smtClean="0"/>
              <a:t>Challenges to Securing Biological </a:t>
            </a:r>
            <a:br>
              <a:rPr lang="en-US" sz="3600" b="1" dirty="0" smtClean="0"/>
            </a:br>
            <a:r>
              <a:rPr lang="en-US" sz="3600" b="1" dirty="0" smtClean="0"/>
              <a:t>Micro-organisms </a:t>
            </a:r>
          </a:p>
        </p:txBody>
      </p:sp>
      <p:sp>
        <p:nvSpPr>
          <p:cNvPr id="477187" name="Rectangle 3"/>
          <p:cNvSpPr>
            <a:spLocks noGrp="1" noChangeArrowheads="1"/>
          </p:cNvSpPr>
          <p:nvPr>
            <p:ph type="body" sz="half" idx="1"/>
          </p:nvPr>
        </p:nvSpPr>
        <p:spPr>
          <a:xfrm>
            <a:off x="457200" y="2286000"/>
            <a:ext cx="4724400" cy="4343400"/>
          </a:xfrm>
        </p:spPr>
        <p:txBody>
          <a:bodyPr/>
          <a:lstStyle/>
          <a:p>
            <a:pPr eaLnBrk="1" hangingPunct="1">
              <a:defRPr/>
            </a:pPr>
            <a:r>
              <a:rPr lang="en-US" dirty="0" smtClean="0">
                <a:cs typeface="Arial" charset="0"/>
              </a:rPr>
              <a:t>Nature of the Material</a:t>
            </a:r>
          </a:p>
          <a:p>
            <a:pPr eaLnBrk="1" hangingPunct="1">
              <a:buFont typeface="Wingdings" pitchFamily="2" charset="2"/>
              <a:buNone/>
              <a:defRPr/>
            </a:pPr>
            <a:endParaRPr lang="en-US" dirty="0" smtClean="0">
              <a:cs typeface="Arial" charset="0"/>
            </a:endParaRPr>
          </a:p>
          <a:p>
            <a:pPr eaLnBrk="1" hangingPunct="1">
              <a:defRPr/>
            </a:pPr>
            <a:r>
              <a:rPr lang="en-US" dirty="0" smtClean="0">
                <a:cs typeface="Times New Roman" pitchFamily="18" charset="0"/>
              </a:rPr>
              <a:t>Dual-use Characteristics</a:t>
            </a:r>
          </a:p>
          <a:p>
            <a:pPr eaLnBrk="1" hangingPunct="1">
              <a:buFont typeface="Wingdings" pitchFamily="2" charset="2"/>
              <a:buNone/>
              <a:defRPr/>
            </a:pPr>
            <a:endParaRPr lang="en-US" dirty="0" smtClean="0">
              <a:cs typeface="Times New Roman" pitchFamily="18" charset="0"/>
            </a:endParaRPr>
          </a:p>
          <a:p>
            <a:pPr eaLnBrk="1" hangingPunct="1">
              <a:defRPr/>
            </a:pPr>
            <a:r>
              <a:rPr lang="en-US" dirty="0" smtClean="0">
                <a:cs typeface="Times New Roman" pitchFamily="18" charset="0"/>
              </a:rPr>
              <a:t>Laboratory Culture</a:t>
            </a:r>
          </a:p>
          <a:p>
            <a:pPr marL="0" indent="0" eaLnBrk="1" hangingPunct="1">
              <a:buFont typeface="Wingdings" pitchFamily="2" charset="2"/>
              <a:buNone/>
              <a:defRPr/>
            </a:pPr>
            <a:endParaRPr lang="en-US" dirty="0" smtClean="0">
              <a:cs typeface="Times New Roman" pitchFamily="18" charset="0"/>
            </a:endParaRPr>
          </a:p>
        </p:txBody>
      </p:sp>
      <p:pic>
        <p:nvPicPr>
          <p:cNvPr id="11268" name="Picture 4"/>
          <p:cNvPicPr>
            <a:picLocks noGrp="1" noChangeAspect="1" noChangeArrowheads="1"/>
          </p:cNvPicPr>
          <p:nvPr>
            <p:ph sz="quarter" idx="3"/>
          </p:nvPr>
        </p:nvPicPr>
        <p:blipFill>
          <a:blip r:embed="rId3" cstate="print"/>
          <a:srcRect/>
          <a:stretch>
            <a:fillRect/>
          </a:stretch>
        </p:blipFill>
        <p:spPr>
          <a:xfrm>
            <a:off x="5638800" y="1981200"/>
            <a:ext cx="2741613" cy="3757613"/>
          </a:xfrm>
        </p:spPr>
      </p:pic>
    </p:spTree>
    <p:extLst>
      <p:ext uri="{BB962C8B-B14F-4D97-AF65-F5344CB8AC3E}">
        <p14:creationId xmlns:p14="http://schemas.microsoft.com/office/powerpoint/2010/main" val="36942534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4800" y="361647"/>
            <a:ext cx="8534400" cy="1227667"/>
          </a:xfrm>
        </p:spPr>
        <p:txBody>
          <a:bodyPr/>
          <a:lstStyle/>
          <a:p>
            <a:pPr eaLnBrk="1" hangingPunct="1"/>
            <a:r>
              <a:rPr lang="en-US" sz="3600" b="1" dirty="0" smtClean="0"/>
              <a:t>Select Agents and Clinical Laboratories</a:t>
            </a:r>
          </a:p>
        </p:txBody>
      </p:sp>
      <p:sp>
        <p:nvSpPr>
          <p:cNvPr id="38915" name="Rectangle 3"/>
          <p:cNvSpPr>
            <a:spLocks noGrp="1" noChangeArrowheads="1"/>
          </p:cNvSpPr>
          <p:nvPr>
            <p:ph type="body" idx="1"/>
          </p:nvPr>
        </p:nvSpPr>
        <p:spPr>
          <a:xfrm>
            <a:off x="228600" y="1524000"/>
            <a:ext cx="8610600" cy="4419600"/>
          </a:xfrm>
        </p:spPr>
        <p:txBody>
          <a:bodyPr/>
          <a:lstStyle/>
          <a:p>
            <a:pPr eaLnBrk="1" hangingPunct="1"/>
            <a:r>
              <a:rPr lang="en-US" sz="3200" dirty="0"/>
              <a:t>Federal regulation and clinical laboratories DO need to know about </a:t>
            </a:r>
            <a:r>
              <a:rPr lang="en-US" sz="3200" dirty="0" smtClean="0"/>
              <a:t>the regulation </a:t>
            </a:r>
            <a:r>
              <a:rPr lang="en-US" sz="3200" dirty="0"/>
              <a:t>and </a:t>
            </a:r>
            <a:r>
              <a:rPr lang="en-US" sz="3200" dirty="0" smtClean="0"/>
              <a:t>their </a:t>
            </a:r>
            <a:r>
              <a:rPr lang="en-US" sz="3200" dirty="0"/>
              <a:t>responsibilities </a:t>
            </a:r>
          </a:p>
          <a:p>
            <a:pPr eaLnBrk="1" hangingPunct="1"/>
            <a:r>
              <a:rPr lang="en-US" sz="3200" dirty="0" smtClean="0"/>
              <a:t>Clinical </a:t>
            </a:r>
            <a:r>
              <a:rPr lang="en-US" sz="3200" dirty="0"/>
              <a:t>laboratories may be the first to receive and suspect a select agent</a:t>
            </a:r>
          </a:p>
          <a:p>
            <a:pPr eaLnBrk="1" hangingPunct="1"/>
            <a:r>
              <a:rPr lang="en-US" sz="3200" dirty="0" smtClean="0"/>
              <a:t>Clinical laboratories do NOT need to register if they do not intend to confirm the identity or maintain stock cultures</a:t>
            </a:r>
          </a:p>
        </p:txBody>
      </p:sp>
    </p:spTree>
    <p:extLst>
      <p:ext uri="{BB962C8B-B14F-4D97-AF65-F5344CB8AC3E}">
        <p14:creationId xmlns:p14="http://schemas.microsoft.com/office/powerpoint/2010/main" val="251248465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828" y="293915"/>
            <a:ext cx="8001000" cy="1143000"/>
          </a:xfrm>
        </p:spPr>
        <p:txBody>
          <a:bodyPr/>
          <a:lstStyle/>
          <a:p>
            <a:r>
              <a:rPr lang="en-US" sz="3600" b="1" dirty="0"/>
              <a:t>Select Agents and Clinical Laboratories</a:t>
            </a:r>
          </a:p>
        </p:txBody>
      </p:sp>
      <p:sp>
        <p:nvSpPr>
          <p:cNvPr id="3" name="Content Placeholder 2"/>
          <p:cNvSpPr>
            <a:spLocks noGrp="1"/>
          </p:cNvSpPr>
          <p:nvPr>
            <p:ph idx="1"/>
          </p:nvPr>
        </p:nvSpPr>
        <p:spPr>
          <a:xfrm>
            <a:off x="609600" y="1619794"/>
            <a:ext cx="8001000" cy="4476206"/>
          </a:xfrm>
        </p:spPr>
        <p:txBody>
          <a:bodyPr/>
          <a:lstStyle/>
          <a:p>
            <a:r>
              <a:rPr lang="en-US" dirty="0"/>
              <a:t>You should review the current select agent list </a:t>
            </a:r>
            <a:r>
              <a:rPr lang="en-US" dirty="0" smtClean="0"/>
              <a:t>on the Select Agent Program website and </a:t>
            </a:r>
            <a:r>
              <a:rPr lang="en-US" dirty="0"/>
              <a:t>verify that you don’t have any in your laboratory </a:t>
            </a:r>
          </a:p>
          <a:p>
            <a:r>
              <a:rPr lang="en-US" dirty="0"/>
              <a:t>Contact your LRN Reference Laboratory for more information and guidance</a:t>
            </a:r>
          </a:p>
          <a:p>
            <a:r>
              <a:rPr lang="en-US" dirty="0"/>
              <a:t>If you do not know who your LRN Reference Laboratory is then contact your state public health laboratory</a:t>
            </a:r>
          </a:p>
          <a:p>
            <a:endParaRPr lang="en-US" dirty="0"/>
          </a:p>
        </p:txBody>
      </p:sp>
    </p:spTree>
    <p:extLst>
      <p:ext uri="{BB962C8B-B14F-4D97-AF65-F5344CB8AC3E}">
        <p14:creationId xmlns:p14="http://schemas.microsoft.com/office/powerpoint/2010/main" val="84072783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318182"/>
            <a:ext cx="8991600" cy="1020762"/>
          </a:xfrm>
        </p:spPr>
        <p:txBody>
          <a:bodyPr/>
          <a:lstStyle/>
          <a:p>
            <a:pPr algn="ctr" eaLnBrk="1" hangingPunct="1"/>
            <a:r>
              <a:rPr lang="en-US" altLang="en-US" sz="3600" b="1" dirty="0" smtClean="0"/>
              <a:t>Federal Select Agent Program Website</a:t>
            </a:r>
          </a:p>
        </p:txBody>
      </p:sp>
      <p:sp>
        <p:nvSpPr>
          <p:cNvPr id="10244" name="TextBox 3"/>
          <p:cNvSpPr txBox="1">
            <a:spLocks noChangeArrowheads="1"/>
          </p:cNvSpPr>
          <p:nvPr/>
        </p:nvSpPr>
        <p:spPr bwMode="auto">
          <a:xfrm>
            <a:off x="762000" y="5867400"/>
            <a:ext cx="7391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2800" b="1" dirty="0" smtClean="0">
                <a:solidFill>
                  <a:srgbClr val="FFFF00"/>
                </a:solidFill>
                <a:hlinkClick r:id="rId3"/>
              </a:rPr>
              <a:t>  http</a:t>
            </a:r>
            <a:r>
              <a:rPr lang="en-US" altLang="en-US" sz="2800" b="1" dirty="0">
                <a:solidFill>
                  <a:srgbClr val="FFFF00"/>
                </a:solidFill>
                <a:hlinkClick r:id="rId3"/>
              </a:rPr>
              <a:t>://www.selectagents.gov</a:t>
            </a:r>
            <a:r>
              <a:rPr lang="en-US" altLang="en-US" sz="2800" b="1" dirty="0">
                <a:solidFill>
                  <a:srgbClr val="FFFF00"/>
                </a:solidFill>
              </a:rPr>
              <a:t> </a:t>
            </a:r>
          </a:p>
        </p:txBody>
      </p:sp>
      <p:pic>
        <p:nvPicPr>
          <p:cNvPr id="7" name="Content Placeholder 6"/>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219200" y="1295400"/>
            <a:ext cx="6799587" cy="4389437"/>
          </a:xfrm>
          <a:prstGeom prst="rect">
            <a:avLst/>
          </a:prstGeom>
          <a:noFill/>
        </p:spPr>
      </p:pic>
    </p:spTree>
    <p:extLst>
      <p:ext uri="{BB962C8B-B14F-4D97-AF65-F5344CB8AC3E}">
        <p14:creationId xmlns:p14="http://schemas.microsoft.com/office/powerpoint/2010/main" val="117139381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001000" cy="1143000"/>
          </a:xfrm>
        </p:spPr>
        <p:txBody>
          <a:bodyPr/>
          <a:lstStyle/>
          <a:p>
            <a:r>
              <a:rPr lang="en-US" sz="3600" b="1" dirty="0"/>
              <a:t>Select Agents and Clinical Laboratories</a:t>
            </a:r>
          </a:p>
        </p:txBody>
      </p:sp>
      <p:sp>
        <p:nvSpPr>
          <p:cNvPr id="3" name="Content Placeholder 2"/>
          <p:cNvSpPr>
            <a:spLocks noGrp="1"/>
          </p:cNvSpPr>
          <p:nvPr>
            <p:ph idx="1"/>
          </p:nvPr>
        </p:nvSpPr>
        <p:spPr>
          <a:xfrm>
            <a:off x="446314" y="1828801"/>
            <a:ext cx="8164286" cy="4724400"/>
          </a:xfrm>
        </p:spPr>
        <p:txBody>
          <a:bodyPr/>
          <a:lstStyle/>
          <a:p>
            <a:pPr marL="0" indent="0" eaLnBrk="1" hangingPunct="1">
              <a:buNone/>
            </a:pPr>
            <a:r>
              <a:rPr lang="en-US" dirty="0" smtClean="0"/>
              <a:t>Responsibilities if an isolate is suspected or confirmed as a select agent:</a:t>
            </a:r>
            <a:endParaRPr lang="en-US" dirty="0"/>
          </a:p>
          <a:p>
            <a:pPr lvl="1" eaLnBrk="1" hangingPunct="1"/>
            <a:r>
              <a:rPr lang="en-US" sz="2400" dirty="0"/>
              <a:t>Need to secure specimens and cultures </a:t>
            </a:r>
          </a:p>
          <a:p>
            <a:pPr lvl="1" eaLnBrk="1" hangingPunct="1"/>
            <a:r>
              <a:rPr lang="en-US" sz="2400" dirty="0"/>
              <a:t>Chain of custody may also be advisable</a:t>
            </a:r>
          </a:p>
          <a:p>
            <a:pPr lvl="1" eaLnBrk="1" hangingPunct="1"/>
            <a:r>
              <a:rPr lang="en-US" sz="2400" dirty="0"/>
              <a:t>Forward isolates to your LRN </a:t>
            </a:r>
            <a:r>
              <a:rPr lang="en-US" sz="2400" dirty="0" smtClean="0"/>
              <a:t>Reference Laboratory </a:t>
            </a:r>
            <a:r>
              <a:rPr lang="en-US" sz="2400" dirty="0"/>
              <a:t>as quickly as possible</a:t>
            </a:r>
          </a:p>
          <a:p>
            <a:pPr lvl="1" eaLnBrk="1" hangingPunct="1"/>
            <a:r>
              <a:rPr lang="en-US" sz="2400" dirty="0" smtClean="0"/>
              <a:t>Isolates </a:t>
            </a:r>
            <a:r>
              <a:rPr lang="en-US" sz="2400" dirty="0"/>
              <a:t>confirmed as a select agent </a:t>
            </a:r>
            <a:r>
              <a:rPr lang="en-US" sz="2400" dirty="0" smtClean="0"/>
              <a:t>must be </a:t>
            </a:r>
            <a:r>
              <a:rPr lang="en-US" sz="2400" dirty="0"/>
              <a:t>destroyed or transferred within 7 days after confirmation and </a:t>
            </a:r>
            <a:r>
              <a:rPr lang="en-US" sz="2400" dirty="0" smtClean="0"/>
              <a:t>this process is properly </a:t>
            </a:r>
            <a:r>
              <a:rPr lang="en-US" sz="2400" dirty="0"/>
              <a:t>documented</a:t>
            </a:r>
          </a:p>
          <a:p>
            <a:pPr lvl="1" eaLnBrk="1" hangingPunct="1"/>
            <a:r>
              <a:rPr lang="en-US" sz="2400" dirty="0" smtClean="0"/>
              <a:t>Stock </a:t>
            </a:r>
            <a:r>
              <a:rPr lang="en-US" sz="2400" dirty="0"/>
              <a:t>cultures are not maintained </a:t>
            </a:r>
          </a:p>
          <a:p>
            <a:pPr lvl="1" eaLnBrk="1" hangingPunct="1"/>
            <a:endParaRPr lang="en-US" sz="1800" dirty="0"/>
          </a:p>
          <a:p>
            <a:endParaRPr lang="en-US" dirty="0"/>
          </a:p>
        </p:txBody>
      </p:sp>
    </p:spTree>
    <p:extLst>
      <p:ext uri="{BB962C8B-B14F-4D97-AF65-F5344CB8AC3E}">
        <p14:creationId xmlns:p14="http://schemas.microsoft.com/office/powerpoint/2010/main" val="54637874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337459"/>
            <a:ext cx="7162800" cy="1143000"/>
          </a:xfrm>
        </p:spPr>
        <p:txBody>
          <a:bodyPr/>
          <a:lstStyle/>
          <a:p>
            <a:pPr eaLnBrk="1" hangingPunct="1"/>
            <a:r>
              <a:rPr lang="en-US" sz="3600" b="1" dirty="0" smtClean="0"/>
              <a:t>Secure Select Agent</a:t>
            </a:r>
          </a:p>
        </p:txBody>
      </p:sp>
      <p:sp>
        <p:nvSpPr>
          <p:cNvPr id="39939" name="Rectangle 3"/>
          <p:cNvSpPr>
            <a:spLocks noGrp="1" noChangeArrowheads="1"/>
          </p:cNvSpPr>
          <p:nvPr>
            <p:ph type="body" idx="1"/>
          </p:nvPr>
        </p:nvSpPr>
        <p:spPr>
          <a:xfrm>
            <a:off x="457199" y="1322024"/>
            <a:ext cx="8323244" cy="4414747"/>
          </a:xfrm>
        </p:spPr>
        <p:txBody>
          <a:bodyPr/>
          <a:lstStyle/>
          <a:p>
            <a:pPr eaLnBrk="1" hangingPunct="1">
              <a:buSzPct val="65000"/>
              <a:buFont typeface="Wingdings" pitchFamily="2" charset="2"/>
              <a:buNone/>
            </a:pPr>
            <a:r>
              <a:rPr lang="en-US" dirty="0" smtClean="0">
                <a:solidFill>
                  <a:schemeClr val="bg2">
                    <a:lumMod val="50000"/>
                  </a:schemeClr>
                </a:solidFill>
              </a:rPr>
              <a:t>Secure the specimen, isolate, suspect isolate, or toxin from identification to transfer or destruction against:</a:t>
            </a:r>
          </a:p>
          <a:p>
            <a:pPr eaLnBrk="1" hangingPunct="1">
              <a:buSzPct val="65000"/>
            </a:pPr>
            <a:r>
              <a:rPr lang="en-US" sz="2800" dirty="0" smtClean="0">
                <a:solidFill>
                  <a:schemeClr val="bg2">
                    <a:lumMod val="50000"/>
                  </a:schemeClr>
                </a:solidFill>
              </a:rPr>
              <a:t>Theft </a:t>
            </a:r>
            <a:r>
              <a:rPr lang="en-US" sz="2800" dirty="0" smtClean="0"/>
              <a:t>– removal by unauthorized personnel</a:t>
            </a:r>
          </a:p>
          <a:p>
            <a:pPr eaLnBrk="1" hangingPunct="1">
              <a:buSzPct val="65000"/>
            </a:pPr>
            <a:endParaRPr lang="en-US" sz="2800" dirty="0" smtClean="0"/>
          </a:p>
          <a:p>
            <a:pPr eaLnBrk="1" hangingPunct="1">
              <a:buSzPct val="65000"/>
            </a:pPr>
            <a:r>
              <a:rPr lang="en-US" sz="2800" dirty="0" smtClean="0">
                <a:solidFill>
                  <a:schemeClr val="bg2">
                    <a:lumMod val="50000"/>
                  </a:schemeClr>
                </a:solidFill>
              </a:rPr>
              <a:t>Loss </a:t>
            </a:r>
            <a:r>
              <a:rPr lang="en-US" sz="2800" dirty="0" smtClean="0"/>
              <a:t>– unaccounted absence </a:t>
            </a:r>
          </a:p>
          <a:p>
            <a:pPr eaLnBrk="1" hangingPunct="1">
              <a:buSzPct val="65000"/>
            </a:pPr>
            <a:endParaRPr lang="en-US" sz="2800" dirty="0" smtClean="0"/>
          </a:p>
          <a:p>
            <a:pPr eaLnBrk="1" hangingPunct="1">
              <a:buSzPct val="65000"/>
            </a:pPr>
            <a:r>
              <a:rPr lang="en-US" sz="2800" dirty="0" smtClean="0">
                <a:solidFill>
                  <a:schemeClr val="bg2">
                    <a:lumMod val="50000"/>
                  </a:schemeClr>
                </a:solidFill>
              </a:rPr>
              <a:t>Release</a:t>
            </a:r>
            <a:r>
              <a:rPr lang="en-US" sz="2800" dirty="0" smtClean="0">
                <a:solidFill>
                  <a:srgbClr val="FFFF00"/>
                </a:solidFill>
              </a:rPr>
              <a:t> </a:t>
            </a:r>
            <a:r>
              <a:rPr lang="en-US" sz="2800" dirty="0" smtClean="0"/>
              <a:t>– agent is outside of primary containment, for example, an occupational exposure due to working with it on the open bench</a:t>
            </a:r>
            <a:endParaRPr lang="en-US" dirty="0" smtClean="0"/>
          </a:p>
        </p:txBody>
      </p:sp>
    </p:spTree>
    <p:extLst>
      <p:ext uri="{BB962C8B-B14F-4D97-AF65-F5344CB8AC3E}">
        <p14:creationId xmlns:p14="http://schemas.microsoft.com/office/powerpoint/2010/main" val="3445672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4800" y="370115"/>
            <a:ext cx="8534400" cy="1447800"/>
          </a:xfrm>
        </p:spPr>
        <p:txBody>
          <a:bodyPr/>
          <a:lstStyle/>
          <a:p>
            <a:pPr eaLnBrk="1" hangingPunct="1"/>
            <a:r>
              <a:rPr lang="en-US" sz="3600" b="1" dirty="0" smtClean="0"/>
              <a:t>Select Agents and Clinical Laboratories</a:t>
            </a:r>
          </a:p>
        </p:txBody>
      </p:sp>
      <p:sp>
        <p:nvSpPr>
          <p:cNvPr id="38915" name="Rectangle 3"/>
          <p:cNvSpPr>
            <a:spLocks noGrp="1" noChangeArrowheads="1"/>
          </p:cNvSpPr>
          <p:nvPr>
            <p:ph type="body" idx="1"/>
          </p:nvPr>
        </p:nvSpPr>
        <p:spPr>
          <a:xfrm>
            <a:off x="685800" y="1447800"/>
            <a:ext cx="7772400" cy="4800600"/>
          </a:xfrm>
        </p:spPr>
        <p:txBody>
          <a:bodyPr/>
          <a:lstStyle/>
          <a:p>
            <a:pPr eaLnBrk="1" hangingPunct="1">
              <a:buFont typeface="Wingdings" pitchFamily="2" charset="2"/>
              <a:buNone/>
            </a:pPr>
            <a:r>
              <a:rPr lang="en-US" dirty="0" smtClean="0"/>
              <a:t>	For specific questions and guidance please consult with your LRN Reference Laboratory or your State Public Health Laboratory or refer to:</a:t>
            </a:r>
          </a:p>
          <a:p>
            <a:pPr eaLnBrk="1" hangingPunct="1">
              <a:buSzPct val="65000"/>
            </a:pPr>
            <a:endParaRPr lang="en-US" dirty="0" smtClean="0"/>
          </a:p>
          <a:p>
            <a:pPr eaLnBrk="1" hangingPunct="1">
              <a:buSzPct val="65000"/>
            </a:pPr>
            <a:r>
              <a:rPr lang="en-US" sz="2400" dirty="0" smtClean="0"/>
              <a:t>CDC Select Agent Program (</a:t>
            </a:r>
            <a:r>
              <a:rPr lang="en-US" sz="2400" dirty="0" smtClean="0">
                <a:hlinkClick r:id="rId3"/>
              </a:rPr>
              <a:t>http://www.selectagents.gov/</a:t>
            </a:r>
            <a:r>
              <a:rPr lang="en-US" sz="2400" dirty="0" smtClean="0"/>
              <a:t>) </a:t>
            </a:r>
          </a:p>
          <a:p>
            <a:pPr eaLnBrk="1" hangingPunct="1">
              <a:buSzPct val="65000"/>
            </a:pPr>
            <a:r>
              <a:rPr lang="en-US" sz="2400" dirty="0" smtClean="0"/>
              <a:t>Federal Regulations 42 C.F.R. 73</a:t>
            </a:r>
          </a:p>
          <a:p>
            <a:pPr eaLnBrk="1" hangingPunct="1">
              <a:buSzPct val="65000"/>
            </a:pPr>
            <a:r>
              <a:rPr lang="en-US" sz="2400" dirty="0" smtClean="0"/>
              <a:t>Possession, Use, and Transfer of Select Agents and Toxins, Final Rule</a:t>
            </a:r>
          </a:p>
        </p:txBody>
      </p:sp>
    </p:spTree>
    <p:extLst>
      <p:ext uri="{BB962C8B-B14F-4D97-AF65-F5344CB8AC3E}">
        <p14:creationId xmlns:p14="http://schemas.microsoft.com/office/powerpoint/2010/main" val="390673430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304800"/>
            <a:ext cx="8077200" cy="1447800"/>
          </a:xfrm>
        </p:spPr>
        <p:txBody>
          <a:bodyPr/>
          <a:lstStyle/>
          <a:p>
            <a:pPr eaLnBrk="1" hangingPunct="1"/>
            <a:r>
              <a:rPr lang="en-US" sz="3600" b="1" dirty="0" smtClean="0"/>
              <a:t>Barriers / Challenges to Implementing a Biosecurity Plan</a:t>
            </a:r>
          </a:p>
        </p:txBody>
      </p:sp>
      <p:sp>
        <p:nvSpPr>
          <p:cNvPr id="12291" name="Rectangle 3"/>
          <p:cNvSpPr>
            <a:spLocks noGrp="1" noChangeArrowheads="1"/>
          </p:cNvSpPr>
          <p:nvPr>
            <p:ph type="body" idx="1"/>
          </p:nvPr>
        </p:nvSpPr>
        <p:spPr>
          <a:xfrm>
            <a:off x="533400" y="2085975"/>
            <a:ext cx="6096000" cy="3629025"/>
          </a:xfrm>
        </p:spPr>
        <p:txBody>
          <a:bodyPr/>
          <a:lstStyle/>
          <a:p>
            <a:pPr eaLnBrk="1" hangingPunct="1"/>
            <a:r>
              <a:rPr lang="en-US" dirty="0" smtClean="0"/>
              <a:t>Lack of resources</a:t>
            </a:r>
          </a:p>
          <a:p>
            <a:pPr eaLnBrk="1" hangingPunct="1"/>
            <a:r>
              <a:rPr lang="en-US" dirty="0" smtClean="0"/>
              <a:t>Lack of management support</a:t>
            </a:r>
          </a:p>
          <a:p>
            <a:pPr eaLnBrk="1" hangingPunct="1"/>
            <a:r>
              <a:rPr lang="en-US" dirty="0" smtClean="0"/>
              <a:t>Resistance to change</a:t>
            </a:r>
          </a:p>
          <a:p>
            <a:pPr eaLnBrk="1" hangingPunct="1"/>
            <a:r>
              <a:rPr lang="en-US" dirty="0" smtClean="0"/>
              <a:t>Inadequate training</a:t>
            </a:r>
          </a:p>
          <a:p>
            <a:pPr eaLnBrk="1" hangingPunct="1"/>
            <a:r>
              <a:rPr lang="en-US" dirty="0" smtClean="0"/>
              <a:t>Insufficient information</a:t>
            </a:r>
          </a:p>
          <a:p>
            <a:pPr eaLnBrk="1" hangingPunct="1"/>
            <a:r>
              <a:rPr lang="en-US" dirty="0" smtClean="0"/>
              <a:t>Not a personal value</a:t>
            </a:r>
          </a:p>
          <a:p>
            <a:pPr eaLnBrk="1" hangingPunct="1"/>
            <a:r>
              <a:rPr lang="en-US" dirty="0" smtClean="0">
                <a:solidFill>
                  <a:srgbClr val="C00000"/>
                </a:solidFill>
              </a:rPr>
              <a:t>NOT an organizational value</a:t>
            </a:r>
          </a:p>
        </p:txBody>
      </p:sp>
      <p:pic>
        <p:nvPicPr>
          <p:cNvPr id="12292" name="Picture 4" descr="MPj04003070000[1]"/>
          <p:cNvPicPr>
            <a:picLocks noChangeAspect="1" noChangeArrowheads="1"/>
          </p:cNvPicPr>
          <p:nvPr/>
        </p:nvPicPr>
        <p:blipFill>
          <a:blip r:embed="rId3" cstate="print"/>
          <a:srcRect/>
          <a:stretch>
            <a:fillRect/>
          </a:stretch>
        </p:blipFill>
        <p:spPr bwMode="auto">
          <a:xfrm>
            <a:off x="6400800" y="2743200"/>
            <a:ext cx="2362200" cy="2286000"/>
          </a:xfrm>
          <a:prstGeom prst="rect">
            <a:avLst/>
          </a:prstGeom>
          <a:noFill/>
          <a:ln w="9525">
            <a:noFill/>
            <a:miter lim="800000"/>
            <a:headEnd/>
            <a:tailEnd/>
          </a:ln>
        </p:spPr>
      </p:pic>
    </p:spTree>
    <p:extLst>
      <p:ext uri="{BB962C8B-B14F-4D97-AF65-F5344CB8AC3E}">
        <p14:creationId xmlns:p14="http://schemas.microsoft.com/office/powerpoint/2010/main" val="24068814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0999" y="228600"/>
            <a:ext cx="8436429" cy="1447800"/>
          </a:xfrm>
        </p:spPr>
        <p:txBody>
          <a:bodyPr/>
          <a:lstStyle/>
          <a:p>
            <a:pPr eaLnBrk="1" hangingPunct="1"/>
            <a:r>
              <a:rPr lang="en-US" sz="3600" b="1" dirty="0" smtClean="0"/>
              <a:t>Effective Biosecurity Planning Requires Collaborative Effort</a:t>
            </a:r>
          </a:p>
        </p:txBody>
      </p:sp>
      <p:sp>
        <p:nvSpPr>
          <p:cNvPr id="13315" name="Rectangle 3"/>
          <p:cNvSpPr>
            <a:spLocks noChangeArrowheads="1"/>
          </p:cNvSpPr>
          <p:nvPr/>
        </p:nvSpPr>
        <p:spPr bwMode="auto">
          <a:xfrm>
            <a:off x="228600" y="1589316"/>
            <a:ext cx="8686800" cy="4114800"/>
          </a:xfrm>
          <a:prstGeom prst="rect">
            <a:avLst/>
          </a:prstGeom>
          <a:noFill/>
          <a:ln w="9525">
            <a:noFill/>
            <a:miter lim="800000"/>
            <a:headEnd/>
            <a:tailEnd/>
          </a:ln>
          <a:effectLst>
            <a:outerShdw dist="35921" dir="2700000" algn="ctr" rotWithShape="0">
              <a:schemeClr val="bg1"/>
            </a:outerShdw>
          </a:effectLst>
        </p:spPr>
        <p:txBody>
          <a:bodyPr lIns="92075" tIns="46038" rIns="92075" bIns="46038"/>
          <a:lstStyle/>
          <a:p>
            <a:pPr marL="742950" lvl="1" indent="-285750">
              <a:spcBef>
                <a:spcPct val="20000"/>
              </a:spcBef>
              <a:buClr>
                <a:schemeClr val="tx1"/>
              </a:buClr>
              <a:buSzPct val="60000"/>
              <a:buFont typeface="Wingdings" pitchFamily="2" charset="2"/>
              <a:buChar char="§"/>
            </a:pPr>
            <a:r>
              <a:rPr lang="en-US" sz="2800" dirty="0">
                <a:latin typeface="Arial" charset="0"/>
              </a:rPr>
              <a:t>Senior management</a:t>
            </a:r>
          </a:p>
          <a:p>
            <a:pPr marL="742950" lvl="1" indent="-285750">
              <a:spcBef>
                <a:spcPct val="20000"/>
              </a:spcBef>
              <a:buClr>
                <a:schemeClr val="tx1"/>
              </a:buClr>
              <a:buSzPct val="60000"/>
              <a:buFont typeface="Wingdings" pitchFamily="2" charset="2"/>
              <a:buChar char="§"/>
            </a:pPr>
            <a:r>
              <a:rPr lang="en-US" sz="2800" dirty="0">
                <a:latin typeface="Arial" charset="0"/>
              </a:rPr>
              <a:t>Scientific staff</a:t>
            </a:r>
          </a:p>
          <a:p>
            <a:pPr marL="742950" lvl="1" indent="-285750">
              <a:spcBef>
                <a:spcPct val="20000"/>
              </a:spcBef>
              <a:buClr>
                <a:schemeClr val="tx1"/>
              </a:buClr>
              <a:buSzPct val="60000"/>
              <a:buFont typeface="Wingdings" pitchFamily="2" charset="2"/>
              <a:buChar char="§"/>
            </a:pPr>
            <a:r>
              <a:rPr lang="en-US" sz="2800" dirty="0">
                <a:latin typeface="Arial" charset="0"/>
              </a:rPr>
              <a:t>Security officials</a:t>
            </a:r>
          </a:p>
          <a:p>
            <a:pPr marL="742950" lvl="1" indent="-285750">
              <a:spcBef>
                <a:spcPct val="20000"/>
              </a:spcBef>
              <a:buClr>
                <a:schemeClr val="tx1"/>
              </a:buClr>
              <a:buSzPct val="60000"/>
              <a:buFont typeface="Wingdings" pitchFamily="2" charset="2"/>
              <a:buChar char="§"/>
            </a:pPr>
            <a:r>
              <a:rPr lang="en-US" sz="2800" dirty="0">
                <a:latin typeface="Arial" charset="0"/>
              </a:rPr>
              <a:t>Safety personnel</a:t>
            </a:r>
          </a:p>
          <a:p>
            <a:pPr marL="742950" lvl="1" indent="-285750">
              <a:spcBef>
                <a:spcPct val="20000"/>
              </a:spcBef>
              <a:buClr>
                <a:schemeClr val="tx1"/>
              </a:buClr>
              <a:buSzPct val="60000"/>
              <a:buFont typeface="Wingdings" pitchFamily="2" charset="2"/>
              <a:buChar char="§"/>
            </a:pPr>
            <a:r>
              <a:rPr lang="en-US" sz="2800" dirty="0">
                <a:latin typeface="Arial" charset="0"/>
              </a:rPr>
              <a:t>Engineering </a:t>
            </a:r>
            <a:r>
              <a:rPr lang="en-US" sz="2800" dirty="0" smtClean="0">
                <a:latin typeface="Arial" charset="0"/>
              </a:rPr>
              <a:t>and Maintenance staff</a:t>
            </a:r>
            <a:endParaRPr lang="en-US" sz="2800" dirty="0">
              <a:latin typeface="Arial" charset="0"/>
            </a:endParaRPr>
          </a:p>
          <a:p>
            <a:pPr marL="742950" lvl="1" indent="-285750">
              <a:spcBef>
                <a:spcPct val="20000"/>
              </a:spcBef>
              <a:buClr>
                <a:schemeClr val="tx1"/>
              </a:buClr>
              <a:buSzPct val="60000"/>
              <a:buFont typeface="Wingdings" pitchFamily="2" charset="2"/>
              <a:buChar char="§"/>
            </a:pPr>
            <a:r>
              <a:rPr lang="en-US" sz="2800" dirty="0">
                <a:latin typeface="Arial" charset="0"/>
              </a:rPr>
              <a:t>Information Technology (IT) staff</a:t>
            </a:r>
          </a:p>
          <a:p>
            <a:pPr marL="742950" lvl="1" indent="-285750">
              <a:spcBef>
                <a:spcPct val="20000"/>
              </a:spcBef>
              <a:buClr>
                <a:schemeClr val="tx1"/>
              </a:buClr>
              <a:buSzPct val="60000"/>
              <a:buFont typeface="Wingdings" pitchFamily="2" charset="2"/>
              <a:buChar char="§"/>
            </a:pPr>
            <a:r>
              <a:rPr lang="en-US" sz="2800" dirty="0">
                <a:latin typeface="Arial" charset="0"/>
              </a:rPr>
              <a:t>Human resources </a:t>
            </a:r>
            <a:r>
              <a:rPr lang="en-US" sz="2800" dirty="0" smtClean="0">
                <a:latin typeface="Arial" charset="0"/>
              </a:rPr>
              <a:t>officials</a:t>
            </a:r>
          </a:p>
          <a:p>
            <a:pPr marL="742950" lvl="1" indent="-285750">
              <a:spcBef>
                <a:spcPct val="20000"/>
              </a:spcBef>
              <a:buClr>
                <a:schemeClr val="tx1"/>
              </a:buClr>
              <a:buSzPct val="60000"/>
              <a:buFont typeface="Wingdings" pitchFamily="2" charset="2"/>
              <a:buChar char="§"/>
            </a:pPr>
            <a:r>
              <a:rPr lang="en-US" sz="2800" dirty="0" smtClean="0">
                <a:latin typeface="Arial" charset="0"/>
              </a:rPr>
              <a:t>Public Relations/Media spokes person</a:t>
            </a:r>
          </a:p>
          <a:p>
            <a:pPr lvl="1">
              <a:spcBef>
                <a:spcPct val="20000"/>
              </a:spcBef>
              <a:buClr>
                <a:schemeClr val="tx1"/>
              </a:buClr>
              <a:buSzPct val="60000"/>
            </a:pPr>
            <a:r>
              <a:rPr lang="en-US" sz="2800" kern="0" dirty="0" smtClean="0">
                <a:solidFill>
                  <a:schemeClr val="bg2">
                    <a:lumMod val="50000"/>
                  </a:schemeClr>
                </a:solidFill>
                <a:latin typeface="Arial"/>
              </a:rPr>
              <a:t>Create a Culture of Awareness and Accountability</a:t>
            </a:r>
          </a:p>
        </p:txBody>
      </p:sp>
      <p:sp>
        <p:nvSpPr>
          <p:cNvPr id="13316" name="Rectangle 4"/>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dirty="0"/>
          </a:p>
        </p:txBody>
      </p:sp>
    </p:spTree>
    <p:extLst>
      <p:ext uri="{BB962C8B-B14F-4D97-AF65-F5344CB8AC3E}">
        <p14:creationId xmlns:p14="http://schemas.microsoft.com/office/powerpoint/2010/main" val="2346012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424543"/>
            <a:ext cx="7935686" cy="729342"/>
          </a:xfrm>
        </p:spPr>
        <p:txBody>
          <a:bodyPr/>
          <a:lstStyle/>
          <a:p>
            <a:pPr eaLnBrk="1" hangingPunct="1"/>
            <a:r>
              <a:rPr lang="en-US" sz="3600" b="1" dirty="0" smtClean="0"/>
              <a:t>Areas to Evaluate for Biosecurity</a:t>
            </a:r>
          </a:p>
        </p:txBody>
      </p:sp>
      <p:sp>
        <p:nvSpPr>
          <p:cNvPr id="14339" name="Rectangle 3"/>
          <p:cNvSpPr>
            <a:spLocks noGrp="1" noChangeArrowheads="1"/>
          </p:cNvSpPr>
          <p:nvPr>
            <p:ph type="body" idx="1"/>
          </p:nvPr>
        </p:nvSpPr>
        <p:spPr>
          <a:xfrm>
            <a:off x="685800" y="1524000"/>
            <a:ext cx="7162800" cy="4343400"/>
          </a:xfrm>
        </p:spPr>
        <p:txBody>
          <a:bodyPr/>
          <a:lstStyle/>
          <a:p>
            <a:pPr eaLnBrk="1" hangingPunct="1">
              <a:lnSpc>
                <a:spcPct val="90000"/>
              </a:lnSpc>
              <a:buSzPct val="65000"/>
            </a:pPr>
            <a:r>
              <a:rPr lang="en-US" dirty="0" smtClean="0"/>
              <a:t>Access/Physical</a:t>
            </a:r>
          </a:p>
          <a:p>
            <a:pPr eaLnBrk="1" hangingPunct="1">
              <a:lnSpc>
                <a:spcPct val="90000"/>
              </a:lnSpc>
              <a:buSzPct val="65000"/>
            </a:pPr>
            <a:r>
              <a:rPr lang="en-US" dirty="0" smtClean="0"/>
              <a:t>Personnel</a:t>
            </a:r>
          </a:p>
          <a:p>
            <a:pPr eaLnBrk="1" hangingPunct="1">
              <a:lnSpc>
                <a:spcPct val="90000"/>
              </a:lnSpc>
              <a:buSzPct val="65000"/>
            </a:pPr>
            <a:r>
              <a:rPr lang="en-US" dirty="0" smtClean="0"/>
              <a:t>Inventory</a:t>
            </a:r>
          </a:p>
          <a:p>
            <a:pPr eaLnBrk="1" hangingPunct="1">
              <a:lnSpc>
                <a:spcPct val="90000"/>
              </a:lnSpc>
              <a:buSzPct val="65000"/>
            </a:pPr>
            <a:r>
              <a:rPr lang="en-US" dirty="0" smtClean="0"/>
              <a:t>Data &amp; Information</a:t>
            </a:r>
          </a:p>
          <a:p>
            <a:pPr eaLnBrk="1" hangingPunct="1">
              <a:lnSpc>
                <a:spcPct val="90000"/>
              </a:lnSpc>
              <a:buSzPct val="65000"/>
            </a:pPr>
            <a:r>
              <a:rPr lang="en-US" dirty="0" smtClean="0"/>
              <a:t>Transport / Transfer</a:t>
            </a:r>
          </a:p>
          <a:p>
            <a:pPr eaLnBrk="1" hangingPunct="1">
              <a:lnSpc>
                <a:spcPct val="90000"/>
              </a:lnSpc>
              <a:buSzPct val="65000"/>
            </a:pPr>
            <a:r>
              <a:rPr lang="en-US" dirty="0" smtClean="0"/>
              <a:t>Accidents, injuries, emergencies</a:t>
            </a:r>
          </a:p>
          <a:p>
            <a:pPr eaLnBrk="1" hangingPunct="1">
              <a:lnSpc>
                <a:spcPct val="90000"/>
              </a:lnSpc>
              <a:buSzPct val="65000"/>
            </a:pPr>
            <a:r>
              <a:rPr lang="en-US" dirty="0" smtClean="0"/>
              <a:t>Reporting &amp; Communication</a:t>
            </a:r>
          </a:p>
          <a:p>
            <a:pPr eaLnBrk="1" hangingPunct="1">
              <a:lnSpc>
                <a:spcPct val="90000"/>
              </a:lnSpc>
              <a:buSzPct val="65000"/>
            </a:pPr>
            <a:r>
              <a:rPr lang="en-US" dirty="0" smtClean="0"/>
              <a:t>Training and Drills</a:t>
            </a:r>
          </a:p>
          <a:p>
            <a:pPr eaLnBrk="1" hangingPunct="1">
              <a:lnSpc>
                <a:spcPct val="90000"/>
              </a:lnSpc>
              <a:buSzPct val="65000"/>
            </a:pPr>
            <a:r>
              <a:rPr lang="en-US" dirty="0" smtClean="0"/>
              <a:t>Evaluation</a:t>
            </a:r>
          </a:p>
          <a:p>
            <a:pPr eaLnBrk="1" hangingPunct="1">
              <a:lnSpc>
                <a:spcPct val="90000"/>
              </a:lnSpc>
              <a:buSzPct val="65000"/>
            </a:pPr>
            <a:endParaRPr lang="en-US" dirty="0" smtClean="0"/>
          </a:p>
          <a:p>
            <a:pPr eaLnBrk="1" hangingPunct="1">
              <a:lnSpc>
                <a:spcPct val="90000"/>
              </a:lnSpc>
              <a:buSzPct val="65000"/>
            </a:pPr>
            <a:endParaRPr lang="en-US" sz="2400" dirty="0" smtClean="0"/>
          </a:p>
        </p:txBody>
      </p:sp>
      <p:pic>
        <p:nvPicPr>
          <p:cNvPr id="14340" name="Picture 4" descr="MPj04065400000[1]"/>
          <p:cNvPicPr>
            <a:picLocks noChangeAspect="1" noChangeArrowheads="1"/>
          </p:cNvPicPr>
          <p:nvPr/>
        </p:nvPicPr>
        <p:blipFill>
          <a:blip r:embed="rId3" cstate="print"/>
          <a:srcRect/>
          <a:stretch>
            <a:fillRect/>
          </a:stretch>
        </p:blipFill>
        <p:spPr bwMode="auto">
          <a:xfrm>
            <a:off x="5029200" y="1524000"/>
            <a:ext cx="2971800" cy="2058988"/>
          </a:xfrm>
          <a:prstGeom prst="rect">
            <a:avLst/>
          </a:prstGeom>
          <a:noFill/>
          <a:ln w="9525">
            <a:noFill/>
            <a:miter lim="800000"/>
            <a:headEnd/>
            <a:tailEnd/>
          </a:ln>
        </p:spPr>
      </p:pic>
    </p:spTree>
    <p:extLst>
      <p:ext uri="{BB962C8B-B14F-4D97-AF65-F5344CB8AC3E}">
        <p14:creationId xmlns:p14="http://schemas.microsoft.com/office/powerpoint/2010/main" val="1089242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09600" y="402772"/>
            <a:ext cx="8001000" cy="1143000"/>
          </a:xfrm>
        </p:spPr>
        <p:txBody>
          <a:bodyPr/>
          <a:lstStyle/>
          <a:p>
            <a:r>
              <a:rPr lang="en-US" sz="3600" b="1" dirty="0" smtClean="0"/>
              <a:t>Why is Biosecurity Important?</a:t>
            </a:r>
          </a:p>
        </p:txBody>
      </p:sp>
      <p:sp>
        <p:nvSpPr>
          <p:cNvPr id="3075" name="Rectangle 3"/>
          <p:cNvSpPr>
            <a:spLocks noGrp="1" noChangeArrowheads="1"/>
          </p:cNvSpPr>
          <p:nvPr>
            <p:ph type="body" idx="1"/>
          </p:nvPr>
        </p:nvSpPr>
        <p:spPr>
          <a:xfrm>
            <a:off x="609600" y="1828800"/>
            <a:ext cx="8001000" cy="4724400"/>
          </a:xfrm>
        </p:spPr>
        <p:txBody>
          <a:bodyPr/>
          <a:lstStyle/>
          <a:p>
            <a:r>
              <a:rPr lang="en-US" dirty="0" smtClean="0"/>
              <a:t>The year is 1996.</a:t>
            </a:r>
          </a:p>
          <a:p>
            <a:r>
              <a:rPr lang="en-US" dirty="0" smtClean="0"/>
              <a:t>Disgruntled Texas laboratory technician, Diane Thompson, spikes donuts with </a:t>
            </a:r>
            <a:r>
              <a:rPr lang="en-US" i="1" dirty="0" smtClean="0"/>
              <a:t>Shigella </a:t>
            </a:r>
            <a:r>
              <a:rPr lang="en-US" i="1" dirty="0" err="1" smtClean="0"/>
              <a:t>dysenteriae</a:t>
            </a:r>
            <a:r>
              <a:rPr lang="en-US" i="1" dirty="0" smtClean="0"/>
              <a:t> Type 2. </a:t>
            </a:r>
            <a:endParaRPr lang="en-US" dirty="0" smtClean="0"/>
          </a:p>
          <a:p>
            <a:r>
              <a:rPr lang="en-US" dirty="0" smtClean="0"/>
              <a:t>An email is sent out to the lab that there are donuts in the break room.</a:t>
            </a:r>
          </a:p>
          <a:p>
            <a:r>
              <a:rPr lang="en-US" dirty="0" smtClean="0"/>
              <a:t>12 people become ill. </a:t>
            </a:r>
          </a:p>
          <a:p>
            <a:r>
              <a:rPr lang="en-US" dirty="0" smtClean="0"/>
              <a:t>She gets 20 years in prison.</a:t>
            </a:r>
          </a:p>
          <a:p>
            <a:endParaRPr lang="en-US" dirty="0" smtClean="0"/>
          </a:p>
        </p:txBody>
      </p:sp>
    </p:spTree>
    <p:extLst>
      <p:ext uri="{BB962C8B-B14F-4D97-AF65-F5344CB8AC3E}">
        <p14:creationId xmlns:p14="http://schemas.microsoft.com/office/powerpoint/2010/main" val="182732864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381000"/>
            <a:ext cx="8001000" cy="914400"/>
          </a:xfrm>
        </p:spPr>
        <p:txBody>
          <a:bodyPr/>
          <a:lstStyle/>
          <a:p>
            <a:pPr eaLnBrk="1" hangingPunct="1"/>
            <a:r>
              <a:rPr lang="en-US" sz="3600" b="1" dirty="0" smtClean="0"/>
              <a:t>Vulnerability</a:t>
            </a:r>
          </a:p>
        </p:txBody>
      </p:sp>
      <p:sp>
        <p:nvSpPr>
          <p:cNvPr id="15363" name="Rectangle 3"/>
          <p:cNvSpPr>
            <a:spLocks noGrp="1" noChangeArrowheads="1"/>
          </p:cNvSpPr>
          <p:nvPr>
            <p:ph type="body" idx="1"/>
          </p:nvPr>
        </p:nvSpPr>
        <p:spPr/>
        <p:txBody>
          <a:bodyPr/>
          <a:lstStyle/>
          <a:p>
            <a:pPr eaLnBrk="1" hangingPunct="1">
              <a:buFont typeface="Wingdings" pitchFamily="2" charset="2"/>
              <a:buNone/>
            </a:pPr>
            <a:r>
              <a:rPr lang="en-US" dirty="0" smtClean="0"/>
              <a:t>Vulnerability-Exploitable capability or asset, security weakness or deficiency</a:t>
            </a:r>
          </a:p>
          <a:p>
            <a:pPr eaLnBrk="1" hangingPunct="1">
              <a:buFont typeface="Wingdings" pitchFamily="2" charset="2"/>
              <a:buNone/>
            </a:pPr>
            <a:endParaRPr lang="en-US" dirty="0" smtClean="0"/>
          </a:p>
          <a:p>
            <a:pPr eaLnBrk="1" hangingPunct="1">
              <a:buNone/>
            </a:pPr>
            <a:r>
              <a:rPr lang="en-US" dirty="0" smtClean="0"/>
              <a:t>A weakness that could allow a harmful event (theft, loss, malevolent misuse of assets) to happen</a:t>
            </a:r>
          </a:p>
          <a:p>
            <a:pPr eaLnBrk="1" hangingPunct="1">
              <a:buFont typeface="Wingdings" pitchFamily="2" charset="2"/>
              <a:buNone/>
            </a:pPr>
            <a:endParaRPr lang="en-US" dirty="0" smtClean="0">
              <a:solidFill>
                <a:srgbClr val="FFFF00"/>
              </a:solidFill>
            </a:endParaRPr>
          </a:p>
          <a:p>
            <a:pPr eaLnBrk="1" hangingPunct="1">
              <a:buFont typeface="Wingdings" pitchFamily="2" charset="2"/>
              <a:buNone/>
            </a:pPr>
            <a:endParaRPr lang="en-US" dirty="0" smtClean="0">
              <a:solidFill>
                <a:srgbClr val="FFFF00"/>
              </a:solidFill>
            </a:endParaRPr>
          </a:p>
          <a:p>
            <a:pPr algn="ctr" eaLnBrk="1" hangingPunct="1">
              <a:buFont typeface="Wingdings" pitchFamily="2" charset="2"/>
              <a:buNone/>
            </a:pPr>
            <a:endParaRPr lang="en-US" dirty="0" smtClean="0">
              <a:solidFill>
                <a:srgbClr val="00FFFF"/>
              </a:solidFill>
            </a:endParaRPr>
          </a:p>
          <a:p>
            <a:pPr eaLnBrk="1" hangingPunct="1">
              <a:buFont typeface="Wingdings" pitchFamily="2" charset="2"/>
              <a:buNone/>
            </a:pPr>
            <a:endParaRPr lang="en-US" dirty="0" smtClean="0">
              <a:solidFill>
                <a:srgbClr val="00FFFF"/>
              </a:solidFill>
            </a:endParaRPr>
          </a:p>
          <a:p>
            <a:pPr eaLnBrk="1" hangingPunct="1">
              <a:buFont typeface="Wingdings" pitchFamily="2" charset="2"/>
              <a:buNone/>
            </a:pPr>
            <a:endParaRPr lang="en-US" i="1" dirty="0" smtClean="0">
              <a:solidFill>
                <a:srgbClr val="FF7C80"/>
              </a:solidFill>
            </a:endParaRPr>
          </a:p>
        </p:txBody>
      </p:sp>
    </p:spTree>
    <p:extLst>
      <p:ext uri="{BB962C8B-B14F-4D97-AF65-F5344CB8AC3E}">
        <p14:creationId xmlns:p14="http://schemas.microsoft.com/office/powerpoint/2010/main" val="10280912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674915"/>
            <a:ext cx="8001000" cy="990600"/>
          </a:xfrm>
        </p:spPr>
        <p:txBody>
          <a:bodyPr/>
          <a:lstStyle/>
          <a:p>
            <a:pPr eaLnBrk="1" hangingPunct="1"/>
            <a:r>
              <a:rPr lang="en-US" sz="3600" b="1" dirty="0" smtClean="0"/>
              <a:t>Access/Physical Vulnerabilities</a:t>
            </a:r>
            <a:endParaRPr lang="en-US" sz="3600" b="1" i="1" dirty="0" smtClean="0">
              <a:solidFill>
                <a:srgbClr val="FF9900"/>
              </a:solidFill>
            </a:endParaRPr>
          </a:p>
        </p:txBody>
      </p:sp>
      <p:sp>
        <p:nvSpPr>
          <p:cNvPr id="19459" name="Rectangle 3"/>
          <p:cNvSpPr>
            <a:spLocks noGrp="1" noChangeArrowheads="1"/>
          </p:cNvSpPr>
          <p:nvPr>
            <p:ph type="body" idx="1"/>
          </p:nvPr>
        </p:nvSpPr>
        <p:spPr>
          <a:xfrm>
            <a:off x="609600" y="1828800"/>
            <a:ext cx="8001000" cy="3733800"/>
          </a:xfrm>
        </p:spPr>
        <p:txBody>
          <a:bodyPr/>
          <a:lstStyle/>
          <a:p>
            <a:pPr eaLnBrk="1" hangingPunct="1"/>
            <a:r>
              <a:rPr lang="en-US" dirty="0" smtClean="0"/>
              <a:t>Easy entry to facility/laboratory</a:t>
            </a:r>
          </a:p>
          <a:p>
            <a:pPr eaLnBrk="1" hangingPunct="1"/>
            <a:r>
              <a:rPr lang="en-US" dirty="0" smtClean="0"/>
              <a:t>Poor lighting</a:t>
            </a:r>
          </a:p>
          <a:p>
            <a:pPr eaLnBrk="1" hangingPunct="1"/>
            <a:r>
              <a:rPr lang="en-US" dirty="0" smtClean="0"/>
              <a:t>Trees or shrubs that obscure entrances</a:t>
            </a:r>
          </a:p>
          <a:p>
            <a:pPr eaLnBrk="1" hangingPunct="1"/>
            <a:r>
              <a:rPr lang="en-US" dirty="0" smtClean="0"/>
              <a:t>Inoperable locks</a:t>
            </a:r>
          </a:p>
          <a:p>
            <a:pPr eaLnBrk="1" hangingPunct="1"/>
            <a:r>
              <a:rPr lang="en-US" dirty="0" smtClean="0"/>
              <a:t>Unlocked doors</a:t>
            </a:r>
          </a:p>
          <a:p>
            <a:pPr eaLnBrk="1" hangingPunct="1"/>
            <a:r>
              <a:rPr lang="en-US" dirty="0" smtClean="0"/>
              <a:t>Lack of monitoring of entry areas</a:t>
            </a:r>
          </a:p>
          <a:p>
            <a:pPr eaLnBrk="1" hangingPunct="1"/>
            <a:r>
              <a:rPr lang="en-US" dirty="0" smtClean="0"/>
              <a:t>Others?</a:t>
            </a:r>
          </a:p>
          <a:p>
            <a:pPr eaLnBrk="1" hangingPunct="1"/>
            <a:endParaRPr lang="en-US" i="1" dirty="0" smtClean="0"/>
          </a:p>
          <a:p>
            <a:pPr eaLnBrk="1" hangingPunct="1"/>
            <a:endParaRPr lang="en-US" dirty="0" smtClean="0"/>
          </a:p>
        </p:txBody>
      </p:sp>
    </p:spTree>
    <p:extLst>
      <p:ext uri="{BB962C8B-B14F-4D97-AF65-F5344CB8AC3E}">
        <p14:creationId xmlns:p14="http://schemas.microsoft.com/office/powerpoint/2010/main" val="1998984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337456"/>
            <a:ext cx="8001000" cy="957943"/>
          </a:xfrm>
        </p:spPr>
        <p:txBody>
          <a:bodyPr/>
          <a:lstStyle/>
          <a:p>
            <a:pPr eaLnBrk="1" hangingPunct="1"/>
            <a:r>
              <a:rPr lang="en-US" sz="3600" b="1" dirty="0" smtClean="0"/>
              <a:t>Access/Physical Vulnerabilities</a:t>
            </a:r>
          </a:p>
        </p:txBody>
      </p:sp>
      <p:sp>
        <p:nvSpPr>
          <p:cNvPr id="16387" name="Rectangle 3"/>
          <p:cNvSpPr>
            <a:spLocks noGrp="1" noChangeArrowheads="1"/>
          </p:cNvSpPr>
          <p:nvPr>
            <p:ph type="body" sz="half" idx="1"/>
          </p:nvPr>
        </p:nvSpPr>
        <p:spPr>
          <a:xfrm>
            <a:off x="685800" y="1752600"/>
            <a:ext cx="8001000" cy="4114800"/>
          </a:xfrm>
        </p:spPr>
        <p:txBody>
          <a:bodyPr/>
          <a:lstStyle/>
          <a:p>
            <a:pPr eaLnBrk="1" hangingPunct="1"/>
            <a:r>
              <a:rPr lang="en-US" dirty="0" smtClean="0"/>
              <a:t>Visitors</a:t>
            </a:r>
          </a:p>
          <a:p>
            <a:pPr eaLnBrk="1" hangingPunct="1"/>
            <a:r>
              <a:rPr lang="en-US" dirty="0" smtClean="0"/>
              <a:t>Unauthorized personnel in restricted areas</a:t>
            </a:r>
          </a:p>
          <a:p>
            <a:pPr eaLnBrk="1" hangingPunct="1"/>
            <a:r>
              <a:rPr lang="en-US" dirty="0" smtClean="0"/>
              <a:t>Unsecured storage </a:t>
            </a:r>
          </a:p>
          <a:p>
            <a:pPr eaLnBrk="1" hangingPunct="1"/>
            <a:r>
              <a:rPr lang="en-US" dirty="0" smtClean="0"/>
              <a:t>Parking close to buildings</a:t>
            </a:r>
          </a:p>
          <a:p>
            <a:pPr eaLnBrk="1" hangingPunct="1"/>
            <a:r>
              <a:rPr lang="en-US" dirty="0" smtClean="0"/>
              <a:t>Multiple entry points</a:t>
            </a:r>
          </a:p>
          <a:p>
            <a:pPr eaLnBrk="1" hangingPunct="1"/>
            <a:r>
              <a:rPr lang="en-US" dirty="0" smtClean="0"/>
              <a:t>Others?</a:t>
            </a:r>
          </a:p>
        </p:txBody>
      </p:sp>
      <p:sp>
        <p:nvSpPr>
          <p:cNvPr id="16388" name="Rectangle 4"/>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dirty="0"/>
          </a:p>
        </p:txBody>
      </p:sp>
      <p:pic>
        <p:nvPicPr>
          <p:cNvPr id="16389" name="Picture 8" descr="car copy"/>
          <p:cNvPicPr>
            <a:picLocks noChangeAspect="1" noChangeArrowheads="1"/>
          </p:cNvPicPr>
          <p:nvPr/>
        </p:nvPicPr>
        <p:blipFill>
          <a:blip r:embed="rId3" cstate="print"/>
          <a:srcRect/>
          <a:stretch>
            <a:fillRect/>
          </a:stretch>
        </p:blipFill>
        <p:spPr bwMode="auto">
          <a:xfrm>
            <a:off x="5077313" y="4147457"/>
            <a:ext cx="3549161" cy="2261987"/>
          </a:xfrm>
          <a:prstGeom prst="rect">
            <a:avLst/>
          </a:prstGeom>
          <a:noFill/>
          <a:ln w="9525">
            <a:noFill/>
            <a:miter lim="800000"/>
            <a:headEnd/>
            <a:tailEnd/>
          </a:ln>
        </p:spPr>
      </p:pic>
    </p:spTree>
    <p:extLst>
      <p:ext uri="{BB962C8B-B14F-4D97-AF65-F5344CB8AC3E}">
        <p14:creationId xmlns:p14="http://schemas.microsoft.com/office/powerpoint/2010/main" val="34234517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370114"/>
            <a:ext cx="8001000" cy="925286"/>
          </a:xfrm>
        </p:spPr>
        <p:txBody>
          <a:bodyPr/>
          <a:lstStyle/>
          <a:p>
            <a:pPr eaLnBrk="1" hangingPunct="1"/>
            <a:r>
              <a:rPr lang="en-US" sz="3600" b="1" dirty="0" smtClean="0"/>
              <a:t>Access/Physical Security Measures </a:t>
            </a:r>
            <a:endParaRPr lang="en-US" sz="3600" b="1" i="1" dirty="0" smtClean="0">
              <a:solidFill>
                <a:srgbClr val="FF9900"/>
              </a:solidFill>
            </a:endParaRPr>
          </a:p>
        </p:txBody>
      </p:sp>
      <p:sp>
        <p:nvSpPr>
          <p:cNvPr id="20483" name="Rectangle 3"/>
          <p:cNvSpPr>
            <a:spLocks noGrp="1" noChangeArrowheads="1"/>
          </p:cNvSpPr>
          <p:nvPr>
            <p:ph type="body" sz="half" idx="1"/>
          </p:nvPr>
        </p:nvSpPr>
        <p:spPr>
          <a:xfrm>
            <a:off x="838200" y="1458686"/>
            <a:ext cx="4343400" cy="4713514"/>
          </a:xfrm>
        </p:spPr>
        <p:txBody>
          <a:bodyPr/>
          <a:lstStyle/>
          <a:p>
            <a:pPr eaLnBrk="1" hangingPunct="1">
              <a:lnSpc>
                <a:spcPct val="90000"/>
              </a:lnSpc>
            </a:pPr>
            <a:r>
              <a:rPr lang="en-US" dirty="0" smtClean="0"/>
              <a:t>Secure entry points</a:t>
            </a:r>
          </a:p>
          <a:p>
            <a:pPr eaLnBrk="1" hangingPunct="1">
              <a:lnSpc>
                <a:spcPct val="90000"/>
              </a:lnSpc>
            </a:pPr>
            <a:r>
              <a:rPr lang="en-US" dirty="0" smtClean="0"/>
              <a:t>Fence perimeter access points</a:t>
            </a:r>
          </a:p>
          <a:p>
            <a:pPr eaLnBrk="1" hangingPunct="1">
              <a:lnSpc>
                <a:spcPct val="90000"/>
              </a:lnSpc>
            </a:pPr>
            <a:r>
              <a:rPr lang="en-US" dirty="0" smtClean="0"/>
              <a:t>Install lighting</a:t>
            </a:r>
          </a:p>
          <a:p>
            <a:pPr>
              <a:lnSpc>
                <a:spcPct val="90000"/>
              </a:lnSpc>
            </a:pPr>
            <a:r>
              <a:rPr lang="en-US" dirty="0"/>
              <a:t>Parking checkpoints</a:t>
            </a:r>
          </a:p>
          <a:p>
            <a:pPr eaLnBrk="1" hangingPunct="1">
              <a:lnSpc>
                <a:spcPct val="90000"/>
              </a:lnSpc>
            </a:pPr>
            <a:r>
              <a:rPr lang="en-US" dirty="0" smtClean="0"/>
              <a:t>Hire on-site security guards</a:t>
            </a:r>
          </a:p>
          <a:p>
            <a:pPr eaLnBrk="1" hangingPunct="1">
              <a:lnSpc>
                <a:spcPct val="90000"/>
              </a:lnSpc>
            </a:pPr>
            <a:r>
              <a:rPr lang="en-US" dirty="0" smtClean="0"/>
              <a:t>Install tamper-proof locks</a:t>
            </a:r>
          </a:p>
          <a:p>
            <a:pPr eaLnBrk="1" hangingPunct="1">
              <a:lnSpc>
                <a:spcPct val="90000"/>
              </a:lnSpc>
            </a:pPr>
            <a:r>
              <a:rPr lang="en-US" dirty="0" smtClean="0"/>
              <a:t>Others?</a:t>
            </a:r>
          </a:p>
        </p:txBody>
      </p:sp>
      <p:pic>
        <p:nvPicPr>
          <p:cNvPr id="20484" name="Picture 4" descr="bollards"/>
          <p:cNvPicPr>
            <a:picLocks noChangeAspect="1" noChangeArrowheads="1"/>
          </p:cNvPicPr>
          <p:nvPr/>
        </p:nvPicPr>
        <p:blipFill>
          <a:blip r:embed="rId3" cstate="print"/>
          <a:srcRect t="6552" b="11536"/>
          <a:stretch>
            <a:fillRect/>
          </a:stretch>
        </p:blipFill>
        <p:spPr bwMode="auto">
          <a:xfrm>
            <a:off x="5334000" y="2184400"/>
            <a:ext cx="3124200" cy="2997200"/>
          </a:xfrm>
          <a:prstGeom prst="rect">
            <a:avLst/>
          </a:prstGeom>
          <a:noFill/>
          <a:ln w="9525">
            <a:noFill/>
            <a:miter lim="800000"/>
            <a:headEnd/>
            <a:tailEnd/>
          </a:ln>
        </p:spPr>
      </p:pic>
      <p:sp>
        <p:nvSpPr>
          <p:cNvPr id="20485" name="Rectangle 5"/>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dirty="0"/>
          </a:p>
        </p:txBody>
      </p:sp>
    </p:spTree>
    <p:extLst>
      <p:ext uri="{BB962C8B-B14F-4D97-AF65-F5344CB8AC3E}">
        <p14:creationId xmlns:p14="http://schemas.microsoft.com/office/powerpoint/2010/main" val="2190420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3399" y="457200"/>
            <a:ext cx="7565571" cy="990600"/>
          </a:xfrm>
        </p:spPr>
        <p:txBody>
          <a:bodyPr/>
          <a:lstStyle/>
          <a:p>
            <a:pPr eaLnBrk="1" hangingPunct="1"/>
            <a:r>
              <a:rPr lang="en-US" sz="3600" b="1" dirty="0" smtClean="0"/>
              <a:t>Access/Physical Controls</a:t>
            </a:r>
            <a:r>
              <a:rPr lang="en-US" sz="3600" b="1" dirty="0" smtClean="0">
                <a:solidFill>
                  <a:srgbClr val="FF33CC"/>
                </a:solidFill>
              </a:rPr>
              <a:t/>
            </a:r>
            <a:br>
              <a:rPr lang="en-US" sz="3600" b="1" dirty="0" smtClean="0">
                <a:solidFill>
                  <a:srgbClr val="FF33CC"/>
                </a:solidFill>
              </a:rPr>
            </a:br>
            <a:endParaRPr lang="en-US" sz="3600" b="1" dirty="0" smtClean="0">
              <a:solidFill>
                <a:srgbClr val="FF9900"/>
              </a:solidFill>
            </a:endParaRPr>
          </a:p>
        </p:txBody>
      </p:sp>
      <p:sp>
        <p:nvSpPr>
          <p:cNvPr id="17411" name="Rectangle 3"/>
          <p:cNvSpPr>
            <a:spLocks noGrp="1" noChangeArrowheads="1"/>
          </p:cNvSpPr>
          <p:nvPr>
            <p:ph type="body" sz="half" idx="1"/>
          </p:nvPr>
        </p:nvSpPr>
        <p:spPr>
          <a:xfrm>
            <a:off x="685800" y="1447800"/>
            <a:ext cx="4267200" cy="4876800"/>
          </a:xfrm>
        </p:spPr>
        <p:txBody>
          <a:bodyPr/>
          <a:lstStyle/>
          <a:p>
            <a:pPr eaLnBrk="1" hangingPunct="1"/>
            <a:r>
              <a:rPr lang="en-US" dirty="0" smtClean="0"/>
              <a:t>Escort visitors</a:t>
            </a:r>
          </a:p>
          <a:p>
            <a:pPr eaLnBrk="1" hangingPunct="1"/>
            <a:r>
              <a:rPr lang="en-US" dirty="0" smtClean="0"/>
              <a:t>Require photo ID badges</a:t>
            </a:r>
          </a:p>
          <a:p>
            <a:pPr eaLnBrk="1" hangingPunct="1"/>
            <a:r>
              <a:rPr lang="en-US" dirty="0" smtClean="0"/>
              <a:t>Restrict access </a:t>
            </a:r>
          </a:p>
          <a:p>
            <a:pPr eaLnBrk="1" hangingPunct="1"/>
            <a:r>
              <a:rPr lang="en-US" dirty="0" smtClean="0"/>
              <a:t>Log in/Log out sheets</a:t>
            </a:r>
          </a:p>
          <a:p>
            <a:r>
              <a:rPr lang="en-US" dirty="0"/>
              <a:t>Install video </a:t>
            </a:r>
            <a:r>
              <a:rPr lang="en-US" dirty="0" smtClean="0"/>
              <a:t>cameras</a:t>
            </a:r>
          </a:p>
          <a:p>
            <a:pPr eaLnBrk="1" hangingPunct="1"/>
            <a:r>
              <a:rPr lang="en-US" dirty="0" smtClean="0"/>
              <a:t>Others?</a:t>
            </a:r>
          </a:p>
        </p:txBody>
      </p:sp>
      <p:graphicFrame>
        <p:nvGraphicFramePr>
          <p:cNvPr id="17412" name="Object 4"/>
          <p:cNvGraphicFramePr>
            <a:graphicFrameLocks noChangeAspect="1"/>
          </p:cNvGraphicFramePr>
          <p:nvPr/>
        </p:nvGraphicFramePr>
        <p:xfrm>
          <a:off x="4953000" y="1905000"/>
          <a:ext cx="3794125" cy="2714625"/>
        </p:xfrm>
        <a:graphic>
          <a:graphicData uri="http://schemas.openxmlformats.org/presentationml/2006/ole">
            <mc:AlternateContent xmlns:mc="http://schemas.openxmlformats.org/markup-compatibility/2006">
              <mc:Choice xmlns:v="urn:schemas-microsoft-com:vml" Requires="v">
                <p:oleObj spid="_x0000_s3154" name="Photo Editor Photo" r:id="rId4" imgW="12193702" imgH="9142857" progId="">
                  <p:embed/>
                </p:oleObj>
              </mc:Choice>
              <mc:Fallback>
                <p:oleObj name="Photo Editor Photo" r:id="rId4" imgW="12193702" imgH="9142857"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1905000"/>
                        <a:ext cx="3794125"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oleObj>
              </mc:Fallback>
            </mc:AlternateContent>
          </a:graphicData>
        </a:graphic>
      </p:graphicFrame>
      <p:sp>
        <p:nvSpPr>
          <p:cNvPr id="17413" name="Rectangle 5"/>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dirty="0"/>
          </a:p>
        </p:txBody>
      </p:sp>
    </p:spTree>
    <p:extLst>
      <p:ext uri="{BB962C8B-B14F-4D97-AF65-F5344CB8AC3E}">
        <p14:creationId xmlns:p14="http://schemas.microsoft.com/office/powerpoint/2010/main" val="19866370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ChangeArrowheads="1"/>
          </p:cNvSpPr>
          <p:nvPr/>
        </p:nvSpPr>
        <p:spPr bwMode="auto">
          <a:xfrm>
            <a:off x="457200" y="381000"/>
            <a:ext cx="7315200" cy="1200329"/>
          </a:xfrm>
          <a:prstGeom prst="rect">
            <a:avLst/>
          </a:prstGeom>
          <a:noFill/>
          <a:ln w="9525">
            <a:noFill/>
            <a:miter lim="800000"/>
            <a:headEnd/>
            <a:tailEnd/>
          </a:ln>
          <a:effectLst>
            <a:outerShdw dist="35921" dir="2700000" algn="ctr" rotWithShape="0">
              <a:schemeClr val="bg1"/>
            </a:outerShdw>
          </a:effectLst>
        </p:spPr>
        <p:txBody>
          <a:bodyPr>
            <a:spAutoFit/>
          </a:bodyPr>
          <a:lstStyle/>
          <a:p>
            <a:r>
              <a:rPr lang="en-US" sz="3600" dirty="0">
                <a:solidFill>
                  <a:schemeClr val="bg2">
                    <a:lumMod val="50000"/>
                  </a:schemeClr>
                </a:solidFill>
              </a:rPr>
              <a:t>What is happening in this </a:t>
            </a:r>
            <a:r>
              <a:rPr lang="en-US" sz="3600" dirty="0" smtClean="0">
                <a:solidFill>
                  <a:schemeClr val="bg2">
                    <a:lumMod val="50000"/>
                  </a:schemeClr>
                </a:solidFill>
              </a:rPr>
              <a:t>series of pictures?</a:t>
            </a:r>
            <a:endParaRPr lang="en-US" sz="3600" dirty="0">
              <a:solidFill>
                <a:schemeClr val="bg2">
                  <a:lumMod val="50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722843"/>
            <a:ext cx="4724400" cy="284279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0886" y="3614057"/>
            <a:ext cx="4978050" cy="2802565"/>
          </a:xfrm>
          <a:prstGeom prst="rect">
            <a:avLst/>
          </a:prstGeom>
        </p:spPr>
      </p:pic>
    </p:spTree>
    <p:extLst>
      <p:ext uri="{BB962C8B-B14F-4D97-AF65-F5344CB8AC3E}">
        <p14:creationId xmlns:p14="http://schemas.microsoft.com/office/powerpoint/2010/main" val="21178134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7772400" cy="1200329"/>
          </a:xfrm>
          <a:prstGeom prst="rect">
            <a:avLst/>
          </a:prstGeom>
        </p:spPr>
        <p:txBody>
          <a:bodyPr wrap="square">
            <a:spAutoFit/>
          </a:bodyPr>
          <a:lstStyle/>
          <a:p>
            <a:pPr lvl="0"/>
            <a:r>
              <a:rPr lang="en-US" sz="3600" dirty="0">
                <a:solidFill>
                  <a:schemeClr val="bg2">
                    <a:lumMod val="50000"/>
                  </a:schemeClr>
                </a:solidFill>
              </a:rPr>
              <a:t>What is happening in this series of pictures?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9230"/>
          <a:stretch/>
        </p:blipFill>
        <p:spPr>
          <a:xfrm>
            <a:off x="4593771" y="3505200"/>
            <a:ext cx="4169230" cy="2906038"/>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139"/>
          <a:stretch/>
        </p:blipFill>
        <p:spPr>
          <a:xfrm>
            <a:off x="435429" y="1594958"/>
            <a:ext cx="4727342" cy="3029129"/>
          </a:xfrm>
          <a:prstGeom prst="rect">
            <a:avLst/>
          </a:prstGeom>
        </p:spPr>
      </p:pic>
    </p:spTree>
    <p:extLst>
      <p:ext uri="{BB962C8B-B14F-4D97-AF65-F5344CB8AC3E}">
        <p14:creationId xmlns:p14="http://schemas.microsoft.com/office/powerpoint/2010/main" val="311375359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46314" y="342900"/>
            <a:ext cx="8403771" cy="1600200"/>
          </a:xfrm>
        </p:spPr>
        <p:txBody>
          <a:bodyPr/>
          <a:lstStyle/>
          <a:p>
            <a:pPr eaLnBrk="1" hangingPunct="1"/>
            <a:r>
              <a:rPr lang="en-US" sz="2800" b="1" dirty="0" smtClean="0"/>
              <a:t>Internal Security:</a:t>
            </a:r>
            <a:br>
              <a:rPr lang="en-US" sz="2800" b="1" dirty="0" smtClean="0"/>
            </a:br>
            <a:r>
              <a:rPr lang="en-US" sz="2800" b="1" dirty="0" smtClean="0"/>
              <a:t>Card Readers for Building / Elevator Lab Access</a:t>
            </a:r>
            <a:br>
              <a:rPr lang="en-US" sz="2800" b="1" dirty="0" smtClean="0"/>
            </a:br>
            <a:endParaRPr lang="en-US" sz="2800" b="1" dirty="0" smtClean="0"/>
          </a:p>
        </p:txBody>
      </p:sp>
      <p:pic>
        <p:nvPicPr>
          <p:cNvPr id="21507" name="Picture 4"/>
          <p:cNvPicPr>
            <a:picLocks noChangeAspect="1" noChangeArrowheads="1"/>
          </p:cNvPicPr>
          <p:nvPr/>
        </p:nvPicPr>
        <p:blipFill>
          <a:blip r:embed="rId3" cstate="print"/>
          <a:srcRect l="4688" t="14583" r="5469" b="6250"/>
          <a:stretch>
            <a:fillRect/>
          </a:stretch>
        </p:blipFill>
        <p:spPr bwMode="auto">
          <a:xfrm>
            <a:off x="609600" y="1447800"/>
            <a:ext cx="8077200" cy="4983163"/>
          </a:xfrm>
          <a:prstGeom prst="rect">
            <a:avLst/>
          </a:prstGeom>
          <a:noFill/>
          <a:ln w="9525">
            <a:noFill/>
            <a:miter lim="800000"/>
            <a:headEnd/>
            <a:tailEnd/>
          </a:ln>
        </p:spPr>
      </p:pic>
      <p:sp>
        <p:nvSpPr>
          <p:cNvPr id="21508" name="Oval 5"/>
          <p:cNvSpPr>
            <a:spLocks noChangeArrowheads="1"/>
          </p:cNvSpPr>
          <p:nvPr/>
        </p:nvSpPr>
        <p:spPr bwMode="auto">
          <a:xfrm>
            <a:off x="1676400" y="1524000"/>
            <a:ext cx="1295400" cy="1143000"/>
          </a:xfrm>
          <a:prstGeom prst="ellipse">
            <a:avLst/>
          </a:prstGeom>
          <a:noFill/>
          <a:ln w="38100">
            <a:solidFill>
              <a:srgbClr val="FF0000"/>
            </a:solidFill>
            <a:round/>
            <a:headEnd/>
            <a:tailEnd/>
          </a:ln>
        </p:spPr>
        <p:txBody>
          <a:bodyPr wrap="none" anchor="ctr"/>
          <a:lstStyle/>
          <a:p>
            <a:endParaRPr lang="en-US" dirty="0"/>
          </a:p>
        </p:txBody>
      </p:sp>
      <p:sp>
        <p:nvSpPr>
          <p:cNvPr id="21509" name="Oval 6"/>
          <p:cNvSpPr>
            <a:spLocks noChangeArrowheads="1"/>
          </p:cNvSpPr>
          <p:nvPr/>
        </p:nvSpPr>
        <p:spPr bwMode="auto">
          <a:xfrm>
            <a:off x="5562600" y="3124200"/>
            <a:ext cx="1524000" cy="1524000"/>
          </a:xfrm>
          <a:prstGeom prst="ellipse">
            <a:avLst/>
          </a:prstGeom>
          <a:noFill/>
          <a:ln w="38100">
            <a:solidFill>
              <a:srgbClr val="FF0000"/>
            </a:solidFill>
            <a:round/>
            <a:headEnd/>
            <a:tailEnd/>
          </a:ln>
        </p:spPr>
        <p:txBody>
          <a:bodyPr wrap="none" anchor="ctr"/>
          <a:lstStyle/>
          <a:p>
            <a:endParaRPr lang="en-US" dirty="0"/>
          </a:p>
        </p:txBody>
      </p:sp>
      <p:sp>
        <p:nvSpPr>
          <p:cNvPr id="21510" name="Oval 7"/>
          <p:cNvSpPr>
            <a:spLocks noChangeArrowheads="1"/>
          </p:cNvSpPr>
          <p:nvPr/>
        </p:nvSpPr>
        <p:spPr bwMode="auto">
          <a:xfrm>
            <a:off x="762000" y="4724400"/>
            <a:ext cx="914400" cy="762000"/>
          </a:xfrm>
          <a:prstGeom prst="ellipse">
            <a:avLst/>
          </a:prstGeom>
          <a:noFill/>
          <a:ln w="38100">
            <a:solidFill>
              <a:srgbClr val="FF0000"/>
            </a:solidFill>
            <a:round/>
            <a:headEnd/>
            <a:tailEnd/>
          </a:ln>
        </p:spPr>
        <p:txBody>
          <a:bodyPr wrap="none" anchor="ctr"/>
          <a:lstStyle/>
          <a:p>
            <a:endParaRPr lang="en-US" dirty="0"/>
          </a:p>
        </p:txBody>
      </p:sp>
      <p:sp>
        <p:nvSpPr>
          <p:cNvPr id="21511" name="Line 8"/>
          <p:cNvSpPr>
            <a:spLocks noChangeShapeType="1"/>
          </p:cNvSpPr>
          <p:nvPr/>
        </p:nvSpPr>
        <p:spPr bwMode="auto">
          <a:xfrm>
            <a:off x="1066800" y="5486400"/>
            <a:ext cx="1447800" cy="457200"/>
          </a:xfrm>
          <a:prstGeom prst="line">
            <a:avLst/>
          </a:prstGeom>
          <a:noFill/>
          <a:ln w="38100">
            <a:solidFill>
              <a:srgbClr val="FF0000"/>
            </a:solidFill>
            <a:round/>
            <a:headEnd/>
            <a:tailEnd type="triangle" w="med" len="med"/>
          </a:ln>
        </p:spPr>
        <p:txBody>
          <a:bodyPr/>
          <a:lstStyle/>
          <a:p>
            <a:endParaRPr lang="en-US" dirty="0"/>
          </a:p>
        </p:txBody>
      </p:sp>
    </p:spTree>
    <p:extLst>
      <p:ext uri="{BB962C8B-B14F-4D97-AF65-F5344CB8AC3E}">
        <p14:creationId xmlns:p14="http://schemas.microsoft.com/office/powerpoint/2010/main" val="16582540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SC01596"/>
          <p:cNvPicPr>
            <a:picLocks noChangeAspect="1" noChangeArrowheads="1"/>
          </p:cNvPicPr>
          <p:nvPr/>
        </p:nvPicPr>
        <p:blipFill>
          <a:blip r:embed="rId3" cstate="print"/>
          <a:srcRect t="21875"/>
          <a:stretch>
            <a:fillRect/>
          </a:stretch>
        </p:blipFill>
        <p:spPr bwMode="auto">
          <a:xfrm>
            <a:off x="914400" y="1295400"/>
            <a:ext cx="7239000" cy="5334000"/>
          </a:xfrm>
          <a:prstGeom prst="rect">
            <a:avLst/>
          </a:prstGeom>
          <a:noFill/>
          <a:ln w="9525">
            <a:noFill/>
            <a:miter lim="800000"/>
            <a:headEnd/>
            <a:tailEnd/>
          </a:ln>
        </p:spPr>
      </p:pic>
      <p:sp>
        <p:nvSpPr>
          <p:cNvPr id="393219" name="Oval 3"/>
          <p:cNvSpPr>
            <a:spLocks noChangeArrowheads="1"/>
          </p:cNvSpPr>
          <p:nvPr/>
        </p:nvSpPr>
        <p:spPr bwMode="auto">
          <a:xfrm>
            <a:off x="2667000" y="4114800"/>
            <a:ext cx="1905000" cy="2743200"/>
          </a:xfrm>
          <a:prstGeom prst="ellipse">
            <a:avLst/>
          </a:prstGeom>
          <a:noFill/>
          <a:ln w="38100">
            <a:solidFill>
              <a:srgbClr val="FF0000"/>
            </a:solidFill>
            <a:round/>
            <a:headEnd/>
            <a:tailEnd/>
          </a:ln>
        </p:spPr>
        <p:txBody>
          <a:bodyPr wrap="none" anchor="ctr"/>
          <a:lstStyle/>
          <a:p>
            <a:endParaRPr lang="en-US" dirty="0"/>
          </a:p>
        </p:txBody>
      </p:sp>
      <p:sp>
        <p:nvSpPr>
          <p:cNvPr id="22532" name="Rectangle 4"/>
          <p:cNvSpPr>
            <a:spLocks noGrp="1" noChangeArrowheads="1"/>
          </p:cNvSpPr>
          <p:nvPr>
            <p:ph type="title"/>
          </p:nvPr>
        </p:nvSpPr>
        <p:spPr>
          <a:xfrm>
            <a:off x="685801" y="304800"/>
            <a:ext cx="7946570" cy="914400"/>
          </a:xfrm>
        </p:spPr>
        <p:txBody>
          <a:bodyPr/>
          <a:lstStyle/>
          <a:p>
            <a:pPr eaLnBrk="1" hangingPunct="1"/>
            <a:r>
              <a:rPr lang="en-US" sz="3600" b="1" dirty="0" smtClean="0"/>
              <a:t>Identify security measure or breach</a:t>
            </a:r>
          </a:p>
        </p:txBody>
      </p:sp>
    </p:spTree>
    <p:extLst>
      <p:ext uri="{BB962C8B-B14F-4D97-AF65-F5344CB8AC3E}">
        <p14:creationId xmlns:p14="http://schemas.microsoft.com/office/powerpoint/2010/main" val="18014382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93219"/>
                                        </p:tgtEl>
                                        <p:attrNameLst>
                                          <p:attrName>style.visibility</p:attrName>
                                        </p:attrNameLst>
                                      </p:cBhvr>
                                      <p:to>
                                        <p:strVal val="visible"/>
                                      </p:to>
                                    </p:set>
                                    <p:animEffect transition="in" filter="circle(in)">
                                      <p:cBhvr>
                                        <p:cTn id="7" dur="1000"/>
                                        <p:tgtEl>
                                          <p:spTgt spid="393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32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dirty="0" smtClean="0"/>
          </a:p>
        </p:txBody>
      </p:sp>
      <p:sp>
        <p:nvSpPr>
          <p:cNvPr id="23555" name="Rectangle 3"/>
          <p:cNvSpPr>
            <a:spLocks noGrp="1" noChangeArrowheads="1"/>
          </p:cNvSpPr>
          <p:nvPr>
            <p:ph type="body" idx="1"/>
          </p:nvPr>
        </p:nvSpPr>
        <p:spPr/>
        <p:txBody>
          <a:bodyPr/>
          <a:lstStyle/>
          <a:p>
            <a:pPr eaLnBrk="1" hangingPunct="1"/>
            <a:endParaRPr lang="en-US" dirty="0" smtClean="0"/>
          </a:p>
        </p:txBody>
      </p:sp>
      <p:pic>
        <p:nvPicPr>
          <p:cNvPr id="23556" name="Picture 4"/>
          <p:cNvPicPr>
            <a:picLocks noChangeAspect="1" noChangeArrowheads="1"/>
          </p:cNvPicPr>
          <p:nvPr/>
        </p:nvPicPr>
        <p:blipFill>
          <a:blip r:embed="rId3" cstate="print"/>
          <a:srcRect l="4688" t="15625" r="7031" b="7292"/>
          <a:stretch>
            <a:fillRect/>
          </a:stretch>
        </p:blipFill>
        <p:spPr bwMode="auto">
          <a:xfrm>
            <a:off x="0" y="-762000"/>
            <a:ext cx="9144000" cy="7620000"/>
          </a:xfrm>
          <a:prstGeom prst="rect">
            <a:avLst/>
          </a:prstGeom>
          <a:noFill/>
          <a:ln w="9525">
            <a:noFill/>
            <a:miter lim="800000"/>
            <a:headEnd/>
            <a:tailEnd/>
          </a:ln>
        </p:spPr>
      </p:pic>
      <p:sp>
        <p:nvSpPr>
          <p:cNvPr id="395269" name="Oval 5"/>
          <p:cNvSpPr>
            <a:spLocks noChangeArrowheads="1"/>
          </p:cNvSpPr>
          <p:nvPr/>
        </p:nvSpPr>
        <p:spPr bwMode="auto">
          <a:xfrm>
            <a:off x="1371600" y="2286000"/>
            <a:ext cx="1066800" cy="1371600"/>
          </a:xfrm>
          <a:prstGeom prst="ellipse">
            <a:avLst/>
          </a:prstGeom>
          <a:noFill/>
          <a:ln w="38100">
            <a:solidFill>
              <a:srgbClr val="FF0000"/>
            </a:solidFill>
            <a:round/>
            <a:headEnd/>
            <a:tailEnd/>
          </a:ln>
        </p:spPr>
        <p:txBody>
          <a:bodyPr wrap="none" anchor="ctr"/>
          <a:lstStyle/>
          <a:p>
            <a:endParaRPr lang="en-US" dirty="0"/>
          </a:p>
        </p:txBody>
      </p:sp>
      <p:sp>
        <p:nvSpPr>
          <p:cNvPr id="395270" name="Oval 6"/>
          <p:cNvSpPr>
            <a:spLocks noChangeArrowheads="1"/>
          </p:cNvSpPr>
          <p:nvPr/>
        </p:nvSpPr>
        <p:spPr bwMode="auto">
          <a:xfrm>
            <a:off x="6019800" y="3810000"/>
            <a:ext cx="1143000" cy="838200"/>
          </a:xfrm>
          <a:prstGeom prst="ellipse">
            <a:avLst/>
          </a:prstGeom>
          <a:noFill/>
          <a:ln w="38100">
            <a:solidFill>
              <a:srgbClr val="FF0000"/>
            </a:solidFill>
            <a:round/>
            <a:headEnd/>
            <a:tailEnd/>
          </a:ln>
        </p:spPr>
        <p:txBody>
          <a:bodyPr wrap="none" anchor="ctr"/>
          <a:lstStyle/>
          <a:p>
            <a:endParaRPr lang="en-US" dirty="0"/>
          </a:p>
        </p:txBody>
      </p:sp>
    </p:spTree>
    <p:extLst>
      <p:ext uri="{BB962C8B-B14F-4D97-AF65-F5344CB8AC3E}">
        <p14:creationId xmlns:p14="http://schemas.microsoft.com/office/powerpoint/2010/main" val="5865457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95269"/>
                                        </p:tgtEl>
                                        <p:attrNameLst>
                                          <p:attrName>style.visibility</p:attrName>
                                        </p:attrNameLst>
                                      </p:cBhvr>
                                      <p:to>
                                        <p:strVal val="visible"/>
                                      </p:to>
                                    </p:set>
                                    <p:animEffect transition="in" filter="circle(in)">
                                      <p:cBhvr>
                                        <p:cTn id="7" dur="1000"/>
                                        <p:tgtEl>
                                          <p:spTgt spid="3952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95270"/>
                                        </p:tgtEl>
                                        <p:attrNameLst>
                                          <p:attrName>style.visibility</p:attrName>
                                        </p:attrNameLst>
                                      </p:cBhvr>
                                      <p:to>
                                        <p:strVal val="visible"/>
                                      </p:to>
                                    </p:set>
                                    <p:animEffect transition="in" filter="circle(in)">
                                      <p:cBhvr>
                                        <p:cTn id="12" dur="1000"/>
                                        <p:tgtEl>
                                          <p:spTgt spid="395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9" grpId="0" animBg="1"/>
      <p:bldP spid="39527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359230"/>
            <a:ext cx="7700963" cy="838200"/>
          </a:xfrm>
        </p:spPr>
        <p:txBody>
          <a:bodyPr/>
          <a:lstStyle/>
          <a:p>
            <a:pPr eaLnBrk="1" hangingPunct="1"/>
            <a:r>
              <a:rPr lang="en-US" sz="3600" b="1" dirty="0" smtClean="0"/>
              <a:t>Objectives</a:t>
            </a:r>
          </a:p>
        </p:txBody>
      </p:sp>
      <p:sp>
        <p:nvSpPr>
          <p:cNvPr id="4099" name="Rectangle 3"/>
          <p:cNvSpPr>
            <a:spLocks noGrp="1" noChangeArrowheads="1"/>
          </p:cNvSpPr>
          <p:nvPr>
            <p:ph type="body" idx="1"/>
          </p:nvPr>
        </p:nvSpPr>
        <p:spPr>
          <a:xfrm>
            <a:off x="609600" y="1600200"/>
            <a:ext cx="7467600" cy="4495800"/>
          </a:xfrm>
        </p:spPr>
        <p:txBody>
          <a:bodyPr/>
          <a:lstStyle/>
          <a:p>
            <a:pPr eaLnBrk="1" hangingPunct="1"/>
            <a:r>
              <a:rPr lang="en-US" dirty="0" smtClean="0"/>
              <a:t>Describe the relationship between biosafety and biosecurity</a:t>
            </a:r>
          </a:p>
          <a:p>
            <a:pPr eaLnBrk="1" hangingPunct="1"/>
            <a:r>
              <a:rPr lang="en-US" dirty="0" smtClean="0"/>
              <a:t>Discuss how the elements of a biosecurity plan are important to clinical laboratories</a:t>
            </a:r>
          </a:p>
          <a:p>
            <a:pPr eaLnBrk="1" hangingPunct="1"/>
            <a:r>
              <a:rPr lang="en-US" dirty="0" smtClean="0"/>
              <a:t>Describe the impact of the Select Agent Rule on Clinical Laboratories</a:t>
            </a:r>
          </a:p>
          <a:p>
            <a:pPr eaLnBrk="1" hangingPunct="1">
              <a:buFont typeface="Wingdings" pitchFamily="2" charset="2"/>
              <a:buNone/>
            </a:pPr>
            <a:endParaRPr lang="en-US" dirty="0" smtClean="0"/>
          </a:p>
          <a:p>
            <a:pPr eaLnBrk="1" hangingPunct="1"/>
            <a:endParaRPr lang="en-US" dirty="0" smtClean="0"/>
          </a:p>
        </p:txBody>
      </p:sp>
    </p:spTree>
    <p:extLst>
      <p:ext uri="{BB962C8B-B14F-4D97-AF65-F5344CB8AC3E}">
        <p14:creationId xmlns:p14="http://schemas.microsoft.com/office/powerpoint/2010/main" val="22865965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685800"/>
            <a:ext cx="8001000" cy="1143000"/>
          </a:xfrm>
        </p:spPr>
        <p:txBody>
          <a:bodyPr/>
          <a:lstStyle/>
          <a:p>
            <a:pPr eaLnBrk="1" hangingPunct="1"/>
            <a:r>
              <a:rPr lang="en-US" sz="3600" b="1" dirty="0" smtClean="0"/>
              <a:t>Personnel Vulnerabilities</a:t>
            </a:r>
          </a:p>
        </p:txBody>
      </p:sp>
      <p:sp>
        <p:nvSpPr>
          <p:cNvPr id="24579" name="Rectangle 3"/>
          <p:cNvSpPr>
            <a:spLocks noGrp="1" noChangeArrowheads="1"/>
          </p:cNvSpPr>
          <p:nvPr>
            <p:ph type="body" idx="1"/>
          </p:nvPr>
        </p:nvSpPr>
        <p:spPr>
          <a:xfrm>
            <a:off x="533400" y="1828800"/>
            <a:ext cx="7467600" cy="4114800"/>
          </a:xfrm>
        </p:spPr>
        <p:txBody>
          <a:bodyPr/>
          <a:lstStyle/>
          <a:p>
            <a:pPr eaLnBrk="1" hangingPunct="1"/>
            <a:r>
              <a:rPr lang="en-US" dirty="0" smtClean="0"/>
              <a:t>Ignorance of employees’ backgrounds</a:t>
            </a:r>
          </a:p>
          <a:p>
            <a:pPr eaLnBrk="1" hangingPunct="1"/>
            <a:r>
              <a:rPr lang="en-US" dirty="0" smtClean="0"/>
              <a:t>Disgruntled employees</a:t>
            </a:r>
          </a:p>
          <a:p>
            <a:pPr eaLnBrk="1" hangingPunct="1"/>
            <a:r>
              <a:rPr lang="en-US" dirty="0" smtClean="0"/>
              <a:t>Employees with criminal background</a:t>
            </a:r>
          </a:p>
          <a:p>
            <a:pPr eaLnBrk="1" hangingPunct="1"/>
            <a:r>
              <a:rPr lang="en-US" dirty="0" smtClean="0"/>
              <a:t>Employee not aware/</a:t>
            </a:r>
          </a:p>
          <a:p>
            <a:pPr eaLnBrk="1" hangingPunct="1">
              <a:buFont typeface="Wingdings" pitchFamily="2" charset="2"/>
              <a:buNone/>
            </a:pPr>
            <a:r>
              <a:rPr lang="en-US" dirty="0" smtClean="0"/>
              <a:t>	comply with security plan</a:t>
            </a:r>
          </a:p>
          <a:p>
            <a:pPr eaLnBrk="1" hangingPunct="1"/>
            <a:r>
              <a:rPr lang="en-US" dirty="0" smtClean="0"/>
              <a:t>Tired or stressed employees</a:t>
            </a:r>
          </a:p>
          <a:p>
            <a:pPr eaLnBrk="1" hangingPunct="1"/>
            <a:r>
              <a:rPr lang="en-US" dirty="0" smtClean="0"/>
              <a:t>Workplace violence</a:t>
            </a:r>
          </a:p>
          <a:p>
            <a:pPr eaLnBrk="1" hangingPunct="1"/>
            <a:r>
              <a:rPr lang="en-US" dirty="0" smtClean="0"/>
              <a:t>Others?</a:t>
            </a:r>
          </a:p>
          <a:p>
            <a:pPr eaLnBrk="1" hangingPunct="1"/>
            <a:endParaRPr lang="en-US" dirty="0" smtClean="0"/>
          </a:p>
        </p:txBody>
      </p:sp>
    </p:spTree>
    <p:extLst>
      <p:ext uri="{BB962C8B-B14F-4D97-AF65-F5344CB8AC3E}">
        <p14:creationId xmlns:p14="http://schemas.microsoft.com/office/powerpoint/2010/main" val="9638537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34332" y="381000"/>
            <a:ext cx="7707086" cy="1143000"/>
          </a:xfrm>
        </p:spPr>
        <p:txBody>
          <a:bodyPr/>
          <a:lstStyle/>
          <a:p>
            <a:pPr eaLnBrk="1" hangingPunct="1"/>
            <a:r>
              <a:rPr lang="en-US" sz="3600" b="1" dirty="0" smtClean="0"/>
              <a:t>Personnel Security Measures</a:t>
            </a:r>
            <a:r>
              <a:rPr lang="en-US" sz="3600" b="1" dirty="0" smtClean="0">
                <a:solidFill>
                  <a:srgbClr val="FF9900"/>
                </a:solidFill>
              </a:rPr>
              <a:t/>
            </a:r>
            <a:br>
              <a:rPr lang="en-US" sz="3600" b="1" dirty="0" smtClean="0">
                <a:solidFill>
                  <a:srgbClr val="FF9900"/>
                </a:solidFill>
              </a:rPr>
            </a:br>
            <a:endParaRPr lang="en-US" sz="3600" b="1" dirty="0" smtClean="0"/>
          </a:p>
        </p:txBody>
      </p:sp>
      <p:sp>
        <p:nvSpPr>
          <p:cNvPr id="399363" name="Rectangle 3"/>
          <p:cNvSpPr>
            <a:spLocks noGrp="1" noChangeArrowheads="1"/>
          </p:cNvSpPr>
          <p:nvPr>
            <p:ph type="body" idx="1"/>
          </p:nvPr>
        </p:nvSpPr>
        <p:spPr>
          <a:xfrm>
            <a:off x="457200" y="1328058"/>
            <a:ext cx="8261350" cy="5546725"/>
          </a:xfrm>
        </p:spPr>
        <p:txBody>
          <a:bodyPr/>
          <a:lstStyle/>
          <a:p>
            <a:pPr eaLnBrk="1" hangingPunct="1">
              <a:lnSpc>
                <a:spcPct val="90000"/>
              </a:lnSpc>
              <a:defRPr/>
            </a:pPr>
            <a:r>
              <a:rPr lang="en-US" sz="2800" dirty="0" smtClean="0"/>
              <a:t>Know your employees and coworkers</a:t>
            </a:r>
          </a:p>
          <a:p>
            <a:pPr eaLnBrk="1" hangingPunct="1">
              <a:lnSpc>
                <a:spcPct val="90000"/>
              </a:lnSpc>
              <a:defRPr/>
            </a:pPr>
            <a:r>
              <a:rPr lang="en-US" sz="2800" dirty="0" smtClean="0"/>
              <a:t>Check employee references</a:t>
            </a:r>
          </a:p>
          <a:p>
            <a:pPr eaLnBrk="1" hangingPunct="1">
              <a:lnSpc>
                <a:spcPct val="90000"/>
              </a:lnSpc>
              <a:defRPr/>
            </a:pPr>
            <a:r>
              <a:rPr lang="en-US" sz="2800" dirty="0" smtClean="0"/>
              <a:t>Conduct police background checks</a:t>
            </a:r>
          </a:p>
          <a:p>
            <a:pPr eaLnBrk="1" hangingPunct="1">
              <a:lnSpc>
                <a:spcPct val="90000"/>
              </a:lnSpc>
              <a:defRPr/>
            </a:pPr>
            <a:r>
              <a:rPr lang="en-US" sz="2800" dirty="0" smtClean="0"/>
              <a:t>Include name, photo, and expir. date on ID</a:t>
            </a:r>
          </a:p>
          <a:p>
            <a:pPr eaLnBrk="1" hangingPunct="1">
              <a:lnSpc>
                <a:spcPct val="90000"/>
              </a:lnSpc>
              <a:defRPr/>
            </a:pPr>
            <a:r>
              <a:rPr lang="en-US" sz="2800" dirty="0" smtClean="0"/>
              <a:t>Provide biosecurity training</a:t>
            </a:r>
          </a:p>
          <a:p>
            <a:pPr eaLnBrk="1" hangingPunct="1">
              <a:lnSpc>
                <a:spcPct val="90000"/>
              </a:lnSpc>
              <a:defRPr/>
            </a:pPr>
            <a:r>
              <a:rPr lang="en-US" sz="2800" dirty="0" smtClean="0"/>
              <a:t>Collect ID badges, keys, parking permits when no longer an employee</a:t>
            </a:r>
          </a:p>
          <a:p>
            <a:pPr eaLnBrk="1" hangingPunct="1">
              <a:lnSpc>
                <a:spcPct val="90000"/>
              </a:lnSpc>
              <a:defRPr/>
            </a:pPr>
            <a:r>
              <a:rPr lang="en-US" sz="2800" dirty="0" smtClean="0"/>
              <a:t>Challenge people without badge or ID</a:t>
            </a:r>
          </a:p>
          <a:p>
            <a:pPr eaLnBrk="1" hangingPunct="1">
              <a:lnSpc>
                <a:spcPct val="90000"/>
              </a:lnSpc>
              <a:defRPr/>
            </a:pPr>
            <a:r>
              <a:rPr lang="en-US" sz="2800" dirty="0" smtClean="0"/>
              <a:t>Challenge people who are unknown or in restricted areas</a:t>
            </a:r>
          </a:p>
          <a:p>
            <a:pPr eaLnBrk="1" hangingPunct="1">
              <a:lnSpc>
                <a:spcPct val="90000"/>
              </a:lnSpc>
              <a:defRPr/>
            </a:pPr>
            <a:r>
              <a:rPr lang="en-US" sz="2800" dirty="0" smtClean="0"/>
              <a:t>Others?</a:t>
            </a:r>
          </a:p>
        </p:txBody>
      </p:sp>
      <p:sp>
        <p:nvSpPr>
          <p:cNvPr id="25604" name="Rectangle 4"/>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dirty="0"/>
          </a:p>
        </p:txBody>
      </p:sp>
    </p:spTree>
    <p:extLst>
      <p:ext uri="{BB962C8B-B14F-4D97-AF65-F5344CB8AC3E}">
        <p14:creationId xmlns:p14="http://schemas.microsoft.com/office/powerpoint/2010/main" val="28687357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800" y="304800"/>
            <a:ext cx="8839200" cy="1219200"/>
          </a:xfrm>
        </p:spPr>
        <p:txBody>
          <a:bodyPr/>
          <a:lstStyle/>
          <a:p>
            <a:pPr eaLnBrk="1" hangingPunct="1"/>
            <a:r>
              <a:rPr lang="en-US" sz="3600" b="1" dirty="0" smtClean="0"/>
              <a:t>Inventory and Accountability Vulnerabilities</a:t>
            </a:r>
            <a:br>
              <a:rPr lang="en-US" sz="3600" b="1" dirty="0" smtClean="0"/>
            </a:br>
            <a:r>
              <a:rPr lang="en-US" sz="3600" b="1" dirty="0" smtClean="0"/>
              <a:t> </a:t>
            </a:r>
            <a:endParaRPr lang="en-US" sz="3600" b="1" dirty="0" smtClean="0">
              <a:solidFill>
                <a:srgbClr val="FF9900"/>
              </a:solidFill>
            </a:endParaRPr>
          </a:p>
        </p:txBody>
      </p:sp>
      <p:sp>
        <p:nvSpPr>
          <p:cNvPr id="26627" name="Rectangle 3"/>
          <p:cNvSpPr>
            <a:spLocks noGrp="1" noChangeArrowheads="1"/>
          </p:cNvSpPr>
          <p:nvPr>
            <p:ph type="body" sz="half" idx="1"/>
          </p:nvPr>
        </p:nvSpPr>
        <p:spPr>
          <a:xfrm>
            <a:off x="381000" y="1600199"/>
            <a:ext cx="4343400" cy="4114800"/>
          </a:xfrm>
        </p:spPr>
        <p:txBody>
          <a:bodyPr/>
          <a:lstStyle/>
          <a:p>
            <a:pPr eaLnBrk="1" hangingPunct="1"/>
            <a:r>
              <a:rPr lang="en-US" dirty="0" smtClean="0"/>
              <a:t>Access to highly infectious materials</a:t>
            </a:r>
          </a:p>
          <a:p>
            <a:pPr eaLnBrk="1" hangingPunct="1"/>
            <a:r>
              <a:rPr lang="en-US" dirty="0" smtClean="0"/>
              <a:t>Lack of current inventory</a:t>
            </a:r>
          </a:p>
          <a:p>
            <a:pPr eaLnBrk="1" hangingPunct="1"/>
            <a:r>
              <a:rPr lang="en-US" dirty="0" smtClean="0"/>
              <a:t>Unsecured storage</a:t>
            </a:r>
          </a:p>
          <a:p>
            <a:pPr eaLnBrk="1" hangingPunct="1"/>
            <a:r>
              <a:rPr lang="en-US" dirty="0" smtClean="0"/>
              <a:t>Long term storage of microbes</a:t>
            </a:r>
          </a:p>
          <a:p>
            <a:pPr eaLnBrk="1" hangingPunct="1"/>
            <a:r>
              <a:rPr lang="en-US" dirty="0" smtClean="0"/>
              <a:t>Poor records</a:t>
            </a:r>
          </a:p>
          <a:p>
            <a:pPr eaLnBrk="1" hangingPunct="1"/>
            <a:r>
              <a:rPr lang="en-US" dirty="0" smtClean="0"/>
              <a:t>Others?</a:t>
            </a:r>
          </a:p>
        </p:txBody>
      </p:sp>
      <p:pic>
        <p:nvPicPr>
          <p:cNvPr id="26628" name="Picture 4"/>
          <p:cNvPicPr>
            <a:picLocks noGrp="1" noChangeAspect="1" noChangeArrowheads="1"/>
          </p:cNvPicPr>
          <p:nvPr>
            <p:ph sz="half" idx="2"/>
          </p:nvPr>
        </p:nvPicPr>
        <p:blipFill>
          <a:blip r:embed="rId3" cstate="print"/>
          <a:srcRect l="11719" t="25781" r="14063" b="3125"/>
          <a:stretch>
            <a:fillRect/>
          </a:stretch>
        </p:blipFill>
        <p:spPr>
          <a:xfrm>
            <a:off x="4648200" y="1981200"/>
            <a:ext cx="4267200" cy="3733800"/>
          </a:xfrm>
        </p:spPr>
      </p:pic>
    </p:spTree>
    <p:extLst>
      <p:ext uri="{BB962C8B-B14F-4D97-AF65-F5344CB8AC3E}">
        <p14:creationId xmlns:p14="http://schemas.microsoft.com/office/powerpoint/2010/main" val="12859584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59231" y="337456"/>
            <a:ext cx="9829800" cy="1143000"/>
          </a:xfrm>
        </p:spPr>
        <p:txBody>
          <a:bodyPr/>
          <a:lstStyle/>
          <a:p>
            <a:pPr eaLnBrk="1" hangingPunct="1"/>
            <a:r>
              <a:rPr lang="en-US" sz="3600" b="1" dirty="0" smtClean="0"/>
              <a:t>Inventory &amp; Accountability Security</a:t>
            </a:r>
            <a:br>
              <a:rPr lang="en-US" sz="3600" b="1" dirty="0" smtClean="0"/>
            </a:br>
            <a:r>
              <a:rPr lang="en-US" sz="3600" b="1" dirty="0" smtClean="0"/>
              <a:t>Measures</a:t>
            </a:r>
            <a:r>
              <a:rPr lang="en-US" sz="3600" b="1" dirty="0" smtClean="0">
                <a:solidFill>
                  <a:srgbClr val="FF9900"/>
                </a:solidFill>
              </a:rPr>
              <a:t/>
            </a:r>
            <a:br>
              <a:rPr lang="en-US" sz="3600" b="1" dirty="0" smtClean="0">
                <a:solidFill>
                  <a:srgbClr val="FF9900"/>
                </a:solidFill>
              </a:rPr>
            </a:br>
            <a:r>
              <a:rPr lang="en-US" sz="3600" b="1" dirty="0" smtClean="0"/>
              <a:t> </a:t>
            </a:r>
          </a:p>
        </p:txBody>
      </p:sp>
      <p:sp>
        <p:nvSpPr>
          <p:cNvPr id="27651" name="Rectangle 3"/>
          <p:cNvSpPr>
            <a:spLocks noGrp="1" noChangeArrowheads="1"/>
          </p:cNvSpPr>
          <p:nvPr>
            <p:ph type="body" sz="half" idx="1"/>
          </p:nvPr>
        </p:nvSpPr>
        <p:spPr>
          <a:xfrm>
            <a:off x="457200" y="1905000"/>
            <a:ext cx="3657600" cy="3657600"/>
          </a:xfrm>
        </p:spPr>
        <p:txBody>
          <a:bodyPr/>
          <a:lstStyle/>
          <a:p>
            <a:pPr eaLnBrk="1" hangingPunct="1"/>
            <a:r>
              <a:rPr lang="en-US" sz="2400" dirty="0" smtClean="0"/>
              <a:t>Limit access to high consequence agents</a:t>
            </a:r>
          </a:p>
          <a:p>
            <a:pPr eaLnBrk="1" hangingPunct="1"/>
            <a:r>
              <a:rPr lang="en-US" sz="2400" dirty="0" smtClean="0"/>
              <a:t>Check integrity of storage containers</a:t>
            </a:r>
          </a:p>
          <a:p>
            <a:pPr eaLnBrk="1" hangingPunct="1"/>
            <a:r>
              <a:rPr lang="en-US" sz="2400" dirty="0" smtClean="0"/>
              <a:t>Maintain records</a:t>
            </a:r>
          </a:p>
          <a:p>
            <a:pPr eaLnBrk="1" hangingPunct="1"/>
            <a:r>
              <a:rPr lang="en-US" sz="2400" dirty="0" smtClean="0"/>
              <a:t>Check inventory</a:t>
            </a:r>
          </a:p>
          <a:p>
            <a:pPr eaLnBrk="1" hangingPunct="1"/>
            <a:r>
              <a:rPr lang="en-US" sz="2400" dirty="0" smtClean="0"/>
              <a:t>Install monitoring devices</a:t>
            </a:r>
          </a:p>
          <a:p>
            <a:pPr eaLnBrk="1" hangingPunct="1"/>
            <a:endParaRPr lang="en-US" sz="2400" dirty="0" smtClean="0"/>
          </a:p>
        </p:txBody>
      </p:sp>
      <p:pic>
        <p:nvPicPr>
          <p:cNvPr id="27652" name="Picture 4" descr="j11"/>
          <p:cNvPicPr>
            <a:picLocks noGrp="1" noChangeAspect="1" noChangeArrowheads="1"/>
          </p:cNvPicPr>
          <p:nvPr>
            <p:ph sz="half" idx="2"/>
          </p:nvPr>
        </p:nvPicPr>
        <p:blipFill>
          <a:blip r:embed="rId3" cstate="print"/>
          <a:srcRect/>
          <a:stretch>
            <a:fillRect/>
          </a:stretch>
        </p:blipFill>
        <p:spPr>
          <a:xfrm>
            <a:off x="4800600" y="1905000"/>
            <a:ext cx="1905000" cy="1862138"/>
          </a:xfrm>
        </p:spPr>
      </p:pic>
      <p:pic>
        <p:nvPicPr>
          <p:cNvPr id="27653" name="Picture 7"/>
          <p:cNvPicPr>
            <a:picLocks noChangeAspect="1" noChangeArrowheads="1"/>
          </p:cNvPicPr>
          <p:nvPr/>
        </p:nvPicPr>
        <p:blipFill>
          <a:blip r:embed="rId4" cstate="print"/>
          <a:srcRect/>
          <a:stretch>
            <a:fillRect/>
          </a:stretch>
        </p:blipFill>
        <p:spPr bwMode="auto">
          <a:xfrm>
            <a:off x="4800600" y="3886200"/>
            <a:ext cx="3352800" cy="2392363"/>
          </a:xfrm>
          <a:prstGeom prst="rect">
            <a:avLst/>
          </a:prstGeom>
          <a:noFill/>
          <a:ln w="9525">
            <a:noFill/>
            <a:miter lim="800000"/>
            <a:headEnd/>
            <a:tailEnd/>
          </a:ln>
        </p:spPr>
      </p:pic>
      <p:pic>
        <p:nvPicPr>
          <p:cNvPr id="27654" name="Picture 9"/>
          <p:cNvPicPr>
            <a:picLocks noChangeAspect="1" noChangeArrowheads="1"/>
          </p:cNvPicPr>
          <p:nvPr/>
        </p:nvPicPr>
        <p:blipFill>
          <a:blip r:embed="rId5" cstate="print"/>
          <a:srcRect/>
          <a:stretch>
            <a:fillRect/>
          </a:stretch>
        </p:blipFill>
        <p:spPr bwMode="auto">
          <a:xfrm>
            <a:off x="6934200" y="1905000"/>
            <a:ext cx="1244600" cy="1865313"/>
          </a:xfrm>
          <a:prstGeom prst="rect">
            <a:avLst/>
          </a:prstGeom>
          <a:noFill/>
          <a:ln w="9525">
            <a:noFill/>
            <a:miter lim="800000"/>
            <a:headEnd/>
            <a:tailEnd/>
          </a:ln>
        </p:spPr>
      </p:pic>
    </p:spTree>
    <p:extLst>
      <p:ext uri="{BB962C8B-B14F-4D97-AF65-F5344CB8AC3E}">
        <p14:creationId xmlns:p14="http://schemas.microsoft.com/office/powerpoint/2010/main" val="42006847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04800" y="381000"/>
            <a:ext cx="8001000" cy="1143000"/>
          </a:xfrm>
        </p:spPr>
        <p:txBody>
          <a:bodyPr/>
          <a:lstStyle/>
          <a:p>
            <a:pPr eaLnBrk="1" hangingPunct="1"/>
            <a:r>
              <a:rPr lang="en-US" sz="3600" b="1" dirty="0" smtClean="0"/>
              <a:t>Data and Information Vulnerabilities</a:t>
            </a:r>
            <a:br>
              <a:rPr lang="en-US" sz="3600" b="1" dirty="0" smtClean="0"/>
            </a:br>
            <a:endParaRPr lang="en-US" sz="3600" b="1" i="1" dirty="0" smtClean="0">
              <a:solidFill>
                <a:srgbClr val="FF9900"/>
              </a:solidFill>
            </a:endParaRPr>
          </a:p>
        </p:txBody>
      </p:sp>
      <p:sp>
        <p:nvSpPr>
          <p:cNvPr id="28675" name="Rectangle 3"/>
          <p:cNvSpPr>
            <a:spLocks noGrp="1" noChangeArrowheads="1"/>
          </p:cNvSpPr>
          <p:nvPr>
            <p:ph type="body" sz="half" idx="1"/>
          </p:nvPr>
        </p:nvSpPr>
        <p:spPr>
          <a:xfrm>
            <a:off x="762000" y="1426029"/>
            <a:ext cx="4343400" cy="4495800"/>
          </a:xfrm>
        </p:spPr>
        <p:txBody>
          <a:bodyPr/>
          <a:lstStyle/>
          <a:p>
            <a:pPr eaLnBrk="1" hangingPunct="1"/>
            <a:r>
              <a:rPr lang="en-US" dirty="0" smtClean="0"/>
              <a:t>Unsecured sensitive data</a:t>
            </a:r>
          </a:p>
          <a:p>
            <a:pPr eaLnBrk="1" hangingPunct="1"/>
            <a:r>
              <a:rPr lang="en-US" dirty="0" smtClean="0"/>
              <a:t>Unorganized records</a:t>
            </a:r>
          </a:p>
          <a:p>
            <a:pPr eaLnBrk="1" hangingPunct="1"/>
            <a:r>
              <a:rPr lang="en-US" dirty="0" smtClean="0"/>
              <a:t>Documents visible on desk tops</a:t>
            </a:r>
          </a:p>
          <a:p>
            <a:pPr eaLnBrk="1" hangingPunct="1"/>
            <a:r>
              <a:rPr lang="en-US" dirty="0" smtClean="0"/>
              <a:t>Lack of passwords</a:t>
            </a:r>
          </a:p>
          <a:p>
            <a:pPr eaLnBrk="1" hangingPunct="1"/>
            <a:r>
              <a:rPr lang="en-US" dirty="0" smtClean="0"/>
              <a:t>Lack of locks</a:t>
            </a:r>
          </a:p>
          <a:p>
            <a:pPr eaLnBrk="1" hangingPunct="1"/>
            <a:r>
              <a:rPr lang="en-US" dirty="0" smtClean="0"/>
              <a:t>Broad access</a:t>
            </a:r>
          </a:p>
          <a:p>
            <a:pPr eaLnBrk="1" hangingPunct="1"/>
            <a:r>
              <a:rPr lang="en-US" dirty="0" smtClean="0"/>
              <a:t>Others?</a:t>
            </a:r>
          </a:p>
        </p:txBody>
      </p:sp>
      <p:sp>
        <p:nvSpPr>
          <p:cNvPr id="28676" name="Rectangle 5"/>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dirty="0"/>
          </a:p>
        </p:txBody>
      </p:sp>
      <p:pic>
        <p:nvPicPr>
          <p:cNvPr id="28677" name="Picture 7"/>
          <p:cNvPicPr>
            <a:picLocks noChangeAspect="1" noChangeArrowheads="1"/>
          </p:cNvPicPr>
          <p:nvPr/>
        </p:nvPicPr>
        <p:blipFill>
          <a:blip r:embed="rId3" cstate="print"/>
          <a:srcRect/>
          <a:stretch>
            <a:fillRect/>
          </a:stretch>
        </p:blipFill>
        <p:spPr bwMode="auto">
          <a:xfrm>
            <a:off x="5486400" y="1905000"/>
            <a:ext cx="2874963" cy="4165600"/>
          </a:xfrm>
          <a:prstGeom prst="rect">
            <a:avLst/>
          </a:prstGeom>
          <a:noFill/>
          <a:ln w="9525">
            <a:noFill/>
            <a:miter lim="800000"/>
            <a:headEnd/>
            <a:tailEnd/>
          </a:ln>
        </p:spPr>
      </p:pic>
    </p:spTree>
    <p:extLst>
      <p:ext uri="{BB962C8B-B14F-4D97-AF65-F5344CB8AC3E}">
        <p14:creationId xmlns:p14="http://schemas.microsoft.com/office/powerpoint/2010/main" val="9127554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80999" y="544286"/>
            <a:ext cx="7826829" cy="979714"/>
          </a:xfrm>
        </p:spPr>
        <p:txBody>
          <a:bodyPr/>
          <a:lstStyle/>
          <a:p>
            <a:pPr eaLnBrk="1" hangingPunct="1"/>
            <a:r>
              <a:rPr lang="en-US" sz="3600" b="1" dirty="0" smtClean="0"/>
              <a:t>Data and IT Security Measures</a:t>
            </a:r>
            <a:br>
              <a:rPr lang="en-US" sz="3600" b="1" dirty="0" smtClean="0"/>
            </a:br>
            <a:endParaRPr lang="en-US" sz="3600" b="1" i="1" dirty="0" smtClean="0">
              <a:solidFill>
                <a:srgbClr val="FF9900"/>
              </a:solidFill>
            </a:endParaRPr>
          </a:p>
        </p:txBody>
      </p:sp>
      <p:sp>
        <p:nvSpPr>
          <p:cNvPr id="409603" name="Rectangle 3"/>
          <p:cNvSpPr>
            <a:spLocks noGrp="1" noChangeArrowheads="1"/>
          </p:cNvSpPr>
          <p:nvPr>
            <p:ph type="body" idx="1"/>
          </p:nvPr>
        </p:nvSpPr>
        <p:spPr>
          <a:xfrm>
            <a:off x="533400" y="1828800"/>
            <a:ext cx="8153400" cy="4800600"/>
          </a:xfrm>
        </p:spPr>
        <p:txBody>
          <a:bodyPr/>
          <a:lstStyle/>
          <a:p>
            <a:pPr eaLnBrk="1" hangingPunct="1">
              <a:lnSpc>
                <a:spcPct val="80000"/>
              </a:lnSpc>
              <a:defRPr/>
            </a:pPr>
            <a:r>
              <a:rPr lang="en-US" sz="2400" dirty="0" smtClean="0"/>
              <a:t>Centrally locate computer information systems</a:t>
            </a:r>
          </a:p>
          <a:p>
            <a:pPr eaLnBrk="1" hangingPunct="1">
              <a:lnSpc>
                <a:spcPct val="80000"/>
              </a:lnSpc>
              <a:defRPr/>
            </a:pPr>
            <a:r>
              <a:rPr lang="en-US" sz="2400" dirty="0" smtClean="0"/>
              <a:t>Install firewalls</a:t>
            </a:r>
          </a:p>
          <a:p>
            <a:pPr eaLnBrk="1" hangingPunct="1">
              <a:lnSpc>
                <a:spcPct val="80000"/>
              </a:lnSpc>
              <a:defRPr/>
            </a:pPr>
            <a:r>
              <a:rPr lang="en-US" sz="2400" dirty="0" smtClean="0"/>
              <a:t>Limit access to sensitive information</a:t>
            </a:r>
          </a:p>
          <a:p>
            <a:pPr eaLnBrk="1" hangingPunct="1">
              <a:lnSpc>
                <a:spcPct val="80000"/>
              </a:lnSpc>
              <a:defRPr/>
            </a:pPr>
            <a:r>
              <a:rPr lang="en-US" sz="2400" dirty="0" smtClean="0"/>
              <a:t>Change passwords</a:t>
            </a:r>
          </a:p>
          <a:p>
            <a:pPr eaLnBrk="1" hangingPunct="1">
              <a:lnSpc>
                <a:spcPct val="80000"/>
              </a:lnSpc>
              <a:defRPr/>
            </a:pPr>
            <a:r>
              <a:rPr lang="en-US" sz="2400" dirty="0" smtClean="0"/>
              <a:t>Install devices to detect security breaches</a:t>
            </a:r>
          </a:p>
          <a:p>
            <a:pPr eaLnBrk="1" hangingPunct="1">
              <a:lnSpc>
                <a:spcPct val="80000"/>
              </a:lnSpc>
              <a:defRPr/>
            </a:pPr>
            <a:r>
              <a:rPr lang="en-US" sz="2400" dirty="0" smtClean="0"/>
              <a:t>Keep paper records out of view</a:t>
            </a:r>
          </a:p>
          <a:p>
            <a:pPr eaLnBrk="1" hangingPunct="1">
              <a:lnSpc>
                <a:spcPct val="80000"/>
              </a:lnSpc>
              <a:defRPr/>
            </a:pPr>
            <a:r>
              <a:rPr lang="en-US" sz="2400" dirty="0" smtClean="0"/>
              <a:t>Lock file cabinets</a:t>
            </a:r>
          </a:p>
          <a:p>
            <a:pPr eaLnBrk="1" hangingPunct="1">
              <a:lnSpc>
                <a:spcPct val="80000"/>
              </a:lnSpc>
              <a:defRPr/>
            </a:pPr>
            <a:r>
              <a:rPr lang="en-US" sz="2400" dirty="0" smtClean="0"/>
              <a:t>Shred/destroy sensitive </a:t>
            </a:r>
          </a:p>
          <a:p>
            <a:pPr eaLnBrk="1" hangingPunct="1">
              <a:lnSpc>
                <a:spcPct val="80000"/>
              </a:lnSpc>
              <a:buFont typeface="Wingdings" pitchFamily="2" charset="2"/>
              <a:buNone/>
              <a:defRPr/>
            </a:pPr>
            <a:r>
              <a:rPr lang="en-US" sz="2400" dirty="0" smtClean="0"/>
              <a:t>	   records/data/CD ROMs</a:t>
            </a:r>
          </a:p>
          <a:p>
            <a:pPr eaLnBrk="1" hangingPunct="1">
              <a:lnSpc>
                <a:spcPct val="80000"/>
              </a:lnSpc>
              <a:defRPr/>
            </a:pPr>
            <a:r>
              <a:rPr lang="en-US" sz="2400" dirty="0" smtClean="0"/>
              <a:t>Secure personal identifying </a:t>
            </a:r>
          </a:p>
          <a:p>
            <a:pPr marL="0" indent="0" eaLnBrk="1" hangingPunct="1">
              <a:lnSpc>
                <a:spcPct val="80000"/>
              </a:lnSpc>
              <a:buFont typeface="Wingdings" pitchFamily="2" charset="2"/>
              <a:buNone/>
              <a:defRPr/>
            </a:pPr>
            <a:r>
              <a:rPr lang="en-US" sz="2400" dirty="0"/>
              <a:t>	</a:t>
            </a:r>
            <a:r>
              <a:rPr lang="en-US" sz="2400" dirty="0" smtClean="0"/>
              <a:t>information</a:t>
            </a:r>
          </a:p>
          <a:p>
            <a:pPr eaLnBrk="1" hangingPunct="1">
              <a:lnSpc>
                <a:spcPct val="80000"/>
              </a:lnSpc>
              <a:defRPr/>
            </a:pPr>
            <a:r>
              <a:rPr lang="en-US" sz="2400" dirty="0" smtClean="0"/>
              <a:t>Others?</a:t>
            </a:r>
          </a:p>
          <a:p>
            <a:pPr eaLnBrk="1" hangingPunct="1">
              <a:lnSpc>
                <a:spcPct val="80000"/>
              </a:lnSpc>
              <a:defRPr/>
            </a:pPr>
            <a:endParaRPr lang="en-US" sz="2400" dirty="0" smtClean="0"/>
          </a:p>
          <a:p>
            <a:pPr eaLnBrk="1" hangingPunct="1">
              <a:lnSpc>
                <a:spcPct val="80000"/>
              </a:lnSpc>
              <a:buFont typeface="Wingdings" pitchFamily="2" charset="2"/>
              <a:buNone/>
              <a:defRPr/>
            </a:pPr>
            <a:endParaRPr lang="en-US" sz="2400" dirty="0" smtClean="0"/>
          </a:p>
          <a:p>
            <a:pPr eaLnBrk="1" hangingPunct="1">
              <a:lnSpc>
                <a:spcPct val="80000"/>
              </a:lnSpc>
              <a:buFont typeface="Wingdings" pitchFamily="2" charset="2"/>
              <a:buNone/>
              <a:defRPr/>
            </a:pPr>
            <a:endParaRPr lang="en-US" sz="2400" dirty="0" smtClean="0"/>
          </a:p>
          <a:p>
            <a:pPr eaLnBrk="1" hangingPunct="1">
              <a:lnSpc>
                <a:spcPct val="80000"/>
              </a:lnSpc>
              <a:buFont typeface="Wingdings" pitchFamily="2" charset="2"/>
              <a:buNone/>
              <a:defRPr/>
            </a:pPr>
            <a:endParaRPr lang="en-US" sz="2400" dirty="0" smtClean="0"/>
          </a:p>
          <a:p>
            <a:pPr eaLnBrk="1" hangingPunct="1">
              <a:lnSpc>
                <a:spcPct val="80000"/>
              </a:lnSpc>
              <a:defRPr/>
            </a:pPr>
            <a:endParaRPr lang="en-US" sz="2400" dirty="0" smtClean="0"/>
          </a:p>
          <a:p>
            <a:pPr eaLnBrk="1" hangingPunct="1">
              <a:lnSpc>
                <a:spcPct val="80000"/>
              </a:lnSpc>
              <a:defRPr/>
            </a:pPr>
            <a:endParaRPr lang="en-US" sz="2400" dirty="0" smtClean="0"/>
          </a:p>
          <a:p>
            <a:pPr eaLnBrk="1" hangingPunct="1">
              <a:lnSpc>
                <a:spcPct val="80000"/>
              </a:lnSpc>
              <a:buFont typeface="Wingdings" pitchFamily="2" charset="2"/>
              <a:buNone/>
              <a:defRPr/>
            </a:pPr>
            <a:r>
              <a:rPr lang="en-US" sz="2400" b="0" dirty="0" smtClean="0"/>
              <a:t>					</a:t>
            </a:r>
            <a:endParaRPr lang="en-US" sz="2400" b="0" dirty="0" smtClean="0">
              <a:solidFill>
                <a:srgbClr val="FF9966"/>
              </a:solidFill>
            </a:endParaRPr>
          </a:p>
          <a:p>
            <a:pPr eaLnBrk="1" hangingPunct="1">
              <a:lnSpc>
                <a:spcPct val="80000"/>
              </a:lnSpc>
              <a:buFont typeface="Wingdings" pitchFamily="2" charset="2"/>
              <a:buNone/>
              <a:defRPr/>
            </a:pPr>
            <a:endParaRPr lang="en-US" sz="2400" b="0" dirty="0" smtClean="0">
              <a:solidFill>
                <a:srgbClr val="FF9966"/>
              </a:solidFill>
            </a:endParaRPr>
          </a:p>
          <a:p>
            <a:pPr eaLnBrk="1" hangingPunct="1">
              <a:lnSpc>
                <a:spcPct val="80000"/>
              </a:lnSpc>
              <a:buFont typeface="Wingdings" pitchFamily="2" charset="2"/>
              <a:buNone/>
              <a:defRPr/>
            </a:pPr>
            <a:endParaRPr lang="en-US" sz="2400" b="0" dirty="0" smtClean="0">
              <a:solidFill>
                <a:srgbClr val="FF9966"/>
              </a:solidFill>
            </a:endParaRPr>
          </a:p>
          <a:p>
            <a:pPr eaLnBrk="1" hangingPunct="1">
              <a:lnSpc>
                <a:spcPct val="80000"/>
              </a:lnSpc>
              <a:buFont typeface="Wingdings" pitchFamily="2" charset="2"/>
              <a:buNone/>
              <a:defRPr/>
            </a:pPr>
            <a:r>
              <a:rPr lang="en-US" sz="2400" b="0" dirty="0" smtClean="0"/>
              <a:t>				</a:t>
            </a:r>
            <a:endParaRPr lang="en-US" sz="2400" dirty="0" smtClean="0">
              <a:solidFill>
                <a:srgbClr val="FF9966"/>
              </a:solidFill>
            </a:endParaRPr>
          </a:p>
        </p:txBody>
      </p:sp>
      <p:pic>
        <p:nvPicPr>
          <p:cNvPr id="29700" name="Picture 4" descr="MCj04260480000[1]"/>
          <p:cNvPicPr>
            <a:picLocks noChangeAspect="1" noChangeArrowheads="1"/>
          </p:cNvPicPr>
          <p:nvPr/>
        </p:nvPicPr>
        <p:blipFill>
          <a:blip r:embed="rId3" cstate="print"/>
          <a:srcRect/>
          <a:stretch>
            <a:fillRect/>
          </a:stretch>
        </p:blipFill>
        <p:spPr bwMode="auto">
          <a:xfrm>
            <a:off x="5181600" y="4267200"/>
            <a:ext cx="3581400" cy="2438400"/>
          </a:xfrm>
          <a:prstGeom prst="rect">
            <a:avLst/>
          </a:prstGeom>
          <a:noFill/>
          <a:ln w="9525">
            <a:noFill/>
            <a:miter lim="800000"/>
            <a:headEnd/>
            <a:tailEnd/>
          </a:ln>
        </p:spPr>
      </p:pic>
      <p:sp>
        <p:nvSpPr>
          <p:cNvPr id="29701" name="Rectangle 5"/>
          <p:cNvSpPr>
            <a:spLocks noChangeArrowheads="1"/>
          </p:cNvSpPr>
          <p:nvPr/>
        </p:nvSpPr>
        <p:spPr bwMode="auto">
          <a:xfrm>
            <a:off x="6324600" y="4572000"/>
            <a:ext cx="1981200" cy="942975"/>
          </a:xfrm>
          <a:prstGeom prst="rect">
            <a:avLst/>
          </a:prstGeom>
          <a:noFill/>
          <a:ln w="9525">
            <a:noFill/>
            <a:miter lim="800000"/>
            <a:headEnd/>
            <a:tailEnd/>
          </a:ln>
        </p:spPr>
        <p:txBody>
          <a:bodyPr>
            <a:spAutoFit/>
          </a:bodyPr>
          <a:lstStyle/>
          <a:p>
            <a:r>
              <a:rPr lang="en-US" sz="1400" dirty="0">
                <a:solidFill>
                  <a:schemeClr val="bg1"/>
                </a:solidFill>
              </a:rPr>
              <a:t>Security Patch Notice:           Log out, but leave your computer </a:t>
            </a:r>
            <a:r>
              <a:rPr lang="en-US" sz="1400" u="sng" dirty="0">
                <a:solidFill>
                  <a:schemeClr val="bg1"/>
                </a:solidFill>
              </a:rPr>
              <a:t>on</a:t>
            </a:r>
            <a:r>
              <a:rPr lang="en-US" sz="1400" dirty="0">
                <a:solidFill>
                  <a:schemeClr val="bg1"/>
                </a:solidFill>
              </a:rPr>
              <a:t> Wednesday Night……</a:t>
            </a:r>
          </a:p>
        </p:txBody>
      </p:sp>
    </p:spTree>
    <p:extLst>
      <p:ext uri="{BB962C8B-B14F-4D97-AF65-F5344CB8AC3E}">
        <p14:creationId xmlns:p14="http://schemas.microsoft.com/office/powerpoint/2010/main" val="29435848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37458" y="468082"/>
            <a:ext cx="7696200" cy="1143000"/>
          </a:xfrm>
        </p:spPr>
        <p:txBody>
          <a:bodyPr/>
          <a:lstStyle/>
          <a:p>
            <a:pPr eaLnBrk="1" hangingPunct="1"/>
            <a:r>
              <a:rPr lang="en-US" sz="3600" b="1" dirty="0" smtClean="0"/>
              <a:t>Transport of Biological Materials</a:t>
            </a:r>
            <a:br>
              <a:rPr lang="en-US" sz="3600" b="1" dirty="0" smtClean="0"/>
            </a:br>
            <a:r>
              <a:rPr lang="en-US" sz="3600" b="1" dirty="0" smtClean="0"/>
              <a:t>Security Vulnerabilities</a:t>
            </a:r>
            <a:br>
              <a:rPr lang="en-US" sz="3600" b="1" dirty="0" smtClean="0"/>
            </a:br>
            <a:endParaRPr lang="en-US" sz="3600" b="1" i="1" dirty="0" smtClean="0">
              <a:solidFill>
                <a:srgbClr val="FF9900"/>
              </a:solidFill>
            </a:endParaRPr>
          </a:p>
        </p:txBody>
      </p:sp>
      <p:sp>
        <p:nvSpPr>
          <p:cNvPr id="31747" name="Rectangle 3"/>
          <p:cNvSpPr>
            <a:spLocks noGrp="1" noChangeArrowheads="1"/>
          </p:cNvSpPr>
          <p:nvPr>
            <p:ph type="body" sz="half" idx="1"/>
          </p:nvPr>
        </p:nvSpPr>
        <p:spPr>
          <a:xfrm>
            <a:off x="457200" y="2057400"/>
            <a:ext cx="4419600" cy="4357688"/>
          </a:xfrm>
        </p:spPr>
        <p:txBody>
          <a:bodyPr/>
          <a:lstStyle/>
          <a:p>
            <a:pPr eaLnBrk="1" hangingPunct="1"/>
            <a:r>
              <a:rPr lang="en-US" sz="2600" dirty="0" smtClean="0"/>
              <a:t>Parking close to building</a:t>
            </a:r>
          </a:p>
          <a:p>
            <a:pPr eaLnBrk="1" hangingPunct="1"/>
            <a:r>
              <a:rPr lang="en-US" sz="2600" dirty="0" smtClean="0"/>
              <a:t>Multiple delivery points</a:t>
            </a:r>
          </a:p>
          <a:p>
            <a:pPr eaLnBrk="1" hangingPunct="1"/>
            <a:r>
              <a:rPr lang="en-US" sz="2600" dirty="0" smtClean="0"/>
              <a:t>Unidentified persons</a:t>
            </a:r>
          </a:p>
          <a:p>
            <a:pPr eaLnBrk="1" hangingPunct="1"/>
            <a:r>
              <a:rPr lang="en-US" sz="2600" dirty="0" smtClean="0"/>
              <a:t>Improperly packaged/shipped packages</a:t>
            </a:r>
          </a:p>
          <a:p>
            <a:pPr eaLnBrk="1" hangingPunct="1"/>
            <a:r>
              <a:rPr lang="en-US" sz="2600" dirty="0" smtClean="0"/>
              <a:t>Suspicious letters</a:t>
            </a:r>
          </a:p>
          <a:p>
            <a:pPr eaLnBrk="1" hangingPunct="1"/>
            <a:r>
              <a:rPr lang="en-US" sz="2600" dirty="0" smtClean="0"/>
              <a:t>Couriers, drivers and cabs</a:t>
            </a:r>
          </a:p>
        </p:txBody>
      </p:sp>
      <p:sp>
        <p:nvSpPr>
          <p:cNvPr id="31748" name="Rectangle 4"/>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a:p>
        </p:txBody>
      </p:sp>
      <p:pic>
        <p:nvPicPr>
          <p:cNvPr id="31749" name="Picture 6" descr="mail3"/>
          <p:cNvPicPr>
            <a:picLocks noChangeAspect="1" noChangeArrowheads="1"/>
          </p:cNvPicPr>
          <p:nvPr/>
        </p:nvPicPr>
        <p:blipFill>
          <a:blip r:embed="rId3" cstate="print"/>
          <a:srcRect/>
          <a:stretch>
            <a:fillRect/>
          </a:stretch>
        </p:blipFill>
        <p:spPr bwMode="auto">
          <a:xfrm>
            <a:off x="4876800" y="1752600"/>
            <a:ext cx="3425825" cy="4386263"/>
          </a:xfrm>
          <a:prstGeom prst="rect">
            <a:avLst/>
          </a:prstGeom>
          <a:noFill/>
          <a:ln w="9525">
            <a:noFill/>
            <a:miter lim="800000"/>
            <a:headEnd/>
            <a:tailEnd/>
          </a:ln>
        </p:spPr>
      </p:pic>
    </p:spTree>
    <p:extLst>
      <p:ext uri="{BB962C8B-B14F-4D97-AF65-F5344CB8AC3E}">
        <p14:creationId xmlns:p14="http://schemas.microsoft.com/office/powerpoint/2010/main" val="9111843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81000" y="348342"/>
            <a:ext cx="8077200" cy="609600"/>
          </a:xfrm>
        </p:spPr>
        <p:txBody>
          <a:bodyPr/>
          <a:lstStyle/>
          <a:p>
            <a:pPr eaLnBrk="1" hangingPunct="1"/>
            <a:r>
              <a:rPr lang="en-US" sz="3600" b="1" dirty="0" smtClean="0"/>
              <a:t>Transport of Biological Materials </a:t>
            </a:r>
            <a:br>
              <a:rPr lang="en-US" sz="3600" b="1" dirty="0" smtClean="0"/>
            </a:br>
            <a:r>
              <a:rPr lang="en-US" sz="3600" b="1" dirty="0" smtClean="0"/>
              <a:t>Security Measures</a:t>
            </a:r>
            <a:br>
              <a:rPr lang="en-US" sz="3600" b="1" dirty="0" smtClean="0"/>
            </a:br>
            <a:endParaRPr lang="en-US" sz="3600" b="1" i="1" dirty="0" smtClean="0"/>
          </a:p>
        </p:txBody>
      </p:sp>
      <p:sp>
        <p:nvSpPr>
          <p:cNvPr id="30723" name="Rectangle 3"/>
          <p:cNvSpPr>
            <a:spLocks noGrp="1" noChangeArrowheads="1"/>
          </p:cNvSpPr>
          <p:nvPr>
            <p:ph type="body" sz="half" idx="1"/>
          </p:nvPr>
        </p:nvSpPr>
        <p:spPr>
          <a:xfrm>
            <a:off x="304803" y="1502227"/>
            <a:ext cx="8686800" cy="4419600"/>
          </a:xfrm>
        </p:spPr>
        <p:txBody>
          <a:bodyPr/>
          <a:lstStyle/>
          <a:p>
            <a:pPr eaLnBrk="1" hangingPunct="1"/>
            <a:r>
              <a:rPr lang="en-US" dirty="0" smtClean="0"/>
              <a:t>Institute procedures for internal agent transfer</a:t>
            </a:r>
          </a:p>
          <a:p>
            <a:pPr eaLnBrk="1" hangingPunct="1"/>
            <a:r>
              <a:rPr lang="en-US" dirty="0"/>
              <a:t>Institute procedures for </a:t>
            </a:r>
            <a:r>
              <a:rPr lang="en-US" dirty="0" smtClean="0"/>
              <a:t>external </a:t>
            </a:r>
            <a:r>
              <a:rPr lang="en-US" dirty="0"/>
              <a:t>agent transfer</a:t>
            </a:r>
            <a:endParaRPr lang="en-US" dirty="0" smtClean="0"/>
          </a:p>
          <a:p>
            <a:pPr eaLnBrk="1" hangingPunct="1"/>
            <a:r>
              <a:rPr lang="en-US" dirty="0" smtClean="0"/>
              <a:t>Adhere to packaging and shipping regulations</a:t>
            </a:r>
          </a:p>
          <a:p>
            <a:pPr eaLnBrk="1" hangingPunct="1"/>
            <a:r>
              <a:rPr lang="en-US" dirty="0" smtClean="0"/>
              <a:t>Obtain proper shipping permits </a:t>
            </a:r>
          </a:p>
          <a:p>
            <a:pPr eaLnBrk="1" hangingPunct="1"/>
            <a:r>
              <a:rPr lang="en-US" dirty="0" smtClean="0"/>
              <a:t>Develop procedures for hazardous materials </a:t>
            </a:r>
          </a:p>
          <a:p>
            <a:pPr eaLnBrk="1" hangingPunct="1"/>
            <a:r>
              <a:rPr lang="en-US" dirty="0" smtClean="0"/>
              <a:t>Maintain accurate records (chain of custody for forensic cases)</a:t>
            </a:r>
          </a:p>
          <a:p>
            <a:pPr eaLnBrk="1" hangingPunct="1"/>
            <a:r>
              <a:rPr lang="en-US" dirty="0" smtClean="0"/>
              <a:t>Decontaminate materials before removal</a:t>
            </a:r>
          </a:p>
          <a:p>
            <a:pPr eaLnBrk="1" hangingPunct="1">
              <a:buFont typeface="Wingdings" pitchFamily="2" charset="2"/>
              <a:buNone/>
            </a:pPr>
            <a:endParaRPr lang="en-US" dirty="0" smtClean="0"/>
          </a:p>
        </p:txBody>
      </p:sp>
      <p:sp>
        <p:nvSpPr>
          <p:cNvPr id="30724" name="Rectangle 4"/>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a:p>
        </p:txBody>
      </p:sp>
    </p:spTree>
    <p:extLst>
      <p:ext uri="{BB962C8B-B14F-4D97-AF65-F5344CB8AC3E}">
        <p14:creationId xmlns:p14="http://schemas.microsoft.com/office/powerpoint/2010/main" val="32558921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DSC_3705 copy"/>
          <p:cNvPicPr>
            <a:picLocks noChangeAspect="1" noChangeArrowheads="1"/>
          </p:cNvPicPr>
          <p:nvPr/>
        </p:nvPicPr>
        <p:blipFill>
          <a:blip r:embed="rId3" cstate="print">
            <a:lum bright="-6000"/>
          </a:blip>
          <a:srcRect/>
          <a:stretch>
            <a:fillRect/>
          </a:stretch>
        </p:blipFill>
        <p:spPr bwMode="auto">
          <a:xfrm>
            <a:off x="1295400" y="1600200"/>
            <a:ext cx="6400800" cy="4725988"/>
          </a:xfrm>
          <a:prstGeom prst="rect">
            <a:avLst/>
          </a:prstGeom>
          <a:noFill/>
          <a:ln w="9525">
            <a:noFill/>
            <a:miter lim="800000"/>
            <a:headEnd/>
            <a:tailEnd/>
          </a:ln>
        </p:spPr>
      </p:pic>
      <p:sp>
        <p:nvSpPr>
          <p:cNvPr id="475139" name="Oval 3"/>
          <p:cNvSpPr>
            <a:spLocks noChangeArrowheads="1"/>
          </p:cNvSpPr>
          <p:nvPr/>
        </p:nvSpPr>
        <p:spPr bwMode="auto">
          <a:xfrm>
            <a:off x="4876800" y="4495800"/>
            <a:ext cx="914400" cy="1371600"/>
          </a:xfrm>
          <a:prstGeom prst="ellipse">
            <a:avLst/>
          </a:prstGeom>
          <a:noFill/>
          <a:ln w="38100">
            <a:solidFill>
              <a:srgbClr val="FF0000"/>
            </a:solidFill>
            <a:round/>
            <a:headEnd/>
            <a:tailEnd/>
          </a:ln>
        </p:spPr>
        <p:txBody>
          <a:bodyPr wrap="none" anchor="ctr"/>
          <a:lstStyle/>
          <a:p>
            <a:endParaRPr lang="en-US"/>
          </a:p>
        </p:txBody>
      </p:sp>
      <p:sp>
        <p:nvSpPr>
          <p:cNvPr id="32772" name="Rectangle 4"/>
          <p:cNvSpPr>
            <a:spLocks noGrp="1" noChangeArrowheads="1"/>
          </p:cNvSpPr>
          <p:nvPr>
            <p:ph type="title"/>
          </p:nvPr>
        </p:nvSpPr>
        <p:spPr>
          <a:xfrm>
            <a:off x="609600" y="391887"/>
            <a:ext cx="8001000" cy="1143000"/>
          </a:xfrm>
        </p:spPr>
        <p:txBody>
          <a:bodyPr/>
          <a:lstStyle/>
          <a:p>
            <a:pPr eaLnBrk="1" hangingPunct="1"/>
            <a:r>
              <a:rPr lang="en-US" sz="3600" b="1" dirty="0" smtClean="0"/>
              <a:t>What is happening in this picture?</a:t>
            </a:r>
          </a:p>
        </p:txBody>
      </p:sp>
    </p:spTree>
    <p:extLst>
      <p:ext uri="{BB962C8B-B14F-4D97-AF65-F5344CB8AC3E}">
        <p14:creationId xmlns:p14="http://schemas.microsoft.com/office/powerpoint/2010/main" val="432939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75139"/>
                                        </p:tgtEl>
                                        <p:attrNameLst>
                                          <p:attrName>style.visibility</p:attrName>
                                        </p:attrNameLst>
                                      </p:cBhvr>
                                      <p:to>
                                        <p:strVal val="visible"/>
                                      </p:to>
                                    </p:set>
                                    <p:animEffect transition="in" filter="circle(in)">
                                      <p:cBhvr>
                                        <p:cTn id="7" dur="2000"/>
                                        <p:tgtEl>
                                          <p:spTgt spid="475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3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17713" y="328377"/>
            <a:ext cx="8991600" cy="901700"/>
          </a:xfrm>
        </p:spPr>
        <p:txBody>
          <a:bodyPr/>
          <a:lstStyle/>
          <a:p>
            <a:pPr eaLnBrk="1" hangingPunct="1"/>
            <a:r>
              <a:rPr lang="en-US" sz="3600" b="1" dirty="0" smtClean="0"/>
              <a:t>Accidents, Injuries &amp; Emergency </a:t>
            </a:r>
            <a:br>
              <a:rPr lang="en-US" sz="3600" b="1" dirty="0" smtClean="0"/>
            </a:br>
            <a:r>
              <a:rPr lang="en-US" sz="3600" b="1" dirty="0" smtClean="0"/>
              <a:t>Response Vulnerabilities</a:t>
            </a:r>
            <a:br>
              <a:rPr lang="en-US" sz="3600" b="1" dirty="0" smtClean="0"/>
            </a:br>
            <a:endParaRPr lang="en-US" sz="3600" b="1" i="1" dirty="0" smtClean="0">
              <a:solidFill>
                <a:srgbClr val="FF9900"/>
              </a:solidFill>
            </a:endParaRPr>
          </a:p>
        </p:txBody>
      </p:sp>
      <p:sp>
        <p:nvSpPr>
          <p:cNvPr id="33795" name="Rectangle 3"/>
          <p:cNvSpPr>
            <a:spLocks noGrp="1" noChangeArrowheads="1"/>
          </p:cNvSpPr>
          <p:nvPr>
            <p:ph type="body" idx="1"/>
          </p:nvPr>
        </p:nvSpPr>
        <p:spPr>
          <a:xfrm>
            <a:off x="457200" y="1513111"/>
            <a:ext cx="8229600" cy="3886200"/>
          </a:xfrm>
        </p:spPr>
        <p:txBody>
          <a:bodyPr/>
          <a:lstStyle/>
          <a:p>
            <a:pPr eaLnBrk="1" hangingPunct="1">
              <a:lnSpc>
                <a:spcPct val="90000"/>
              </a:lnSpc>
            </a:pPr>
            <a:r>
              <a:rPr lang="en-US" dirty="0" smtClean="0"/>
              <a:t>Failure to report accidents, injuries, near hits</a:t>
            </a:r>
          </a:p>
          <a:p>
            <a:pPr eaLnBrk="1" hangingPunct="1">
              <a:lnSpc>
                <a:spcPct val="90000"/>
              </a:lnSpc>
            </a:pPr>
            <a:r>
              <a:rPr lang="en-US" dirty="0"/>
              <a:t>No SOP for responding to accidents &amp; </a:t>
            </a:r>
            <a:r>
              <a:rPr lang="en-US" dirty="0" smtClean="0"/>
              <a:t>injuries</a:t>
            </a:r>
          </a:p>
          <a:p>
            <a:pPr eaLnBrk="1" hangingPunct="1">
              <a:lnSpc>
                <a:spcPct val="90000"/>
              </a:lnSpc>
            </a:pPr>
            <a:r>
              <a:rPr lang="en-US" dirty="0" smtClean="0"/>
              <a:t>No response plan or outdated response plan</a:t>
            </a:r>
          </a:p>
          <a:p>
            <a:pPr eaLnBrk="1" hangingPunct="1">
              <a:lnSpc>
                <a:spcPct val="90000"/>
              </a:lnSpc>
            </a:pPr>
            <a:r>
              <a:rPr lang="en-US" dirty="0" smtClean="0"/>
              <a:t>Response plan not coordinated with local responders/authorities </a:t>
            </a:r>
          </a:p>
          <a:p>
            <a:pPr eaLnBrk="1" hangingPunct="1">
              <a:lnSpc>
                <a:spcPct val="90000"/>
              </a:lnSpc>
            </a:pPr>
            <a:r>
              <a:rPr lang="en-US" dirty="0" smtClean="0"/>
              <a:t>Unprepared first responders</a:t>
            </a:r>
          </a:p>
          <a:p>
            <a:pPr eaLnBrk="1" hangingPunct="1">
              <a:lnSpc>
                <a:spcPct val="90000"/>
              </a:lnSpc>
            </a:pPr>
            <a:r>
              <a:rPr lang="en-US" dirty="0" smtClean="0"/>
              <a:t>Lack of practice and drills</a:t>
            </a:r>
          </a:p>
          <a:p>
            <a:pPr eaLnBrk="1" hangingPunct="1">
              <a:lnSpc>
                <a:spcPct val="90000"/>
              </a:lnSpc>
            </a:pPr>
            <a:r>
              <a:rPr lang="en-US" i="1" dirty="0" smtClean="0"/>
              <a:t>Others?</a:t>
            </a:r>
          </a:p>
          <a:p>
            <a:pPr eaLnBrk="1" hangingPunct="1">
              <a:lnSpc>
                <a:spcPct val="90000"/>
              </a:lnSpc>
              <a:buFont typeface="Wingdings" pitchFamily="2" charset="2"/>
              <a:buNone/>
            </a:pPr>
            <a:endParaRPr lang="en-US" i="1" dirty="0" smtClean="0"/>
          </a:p>
          <a:p>
            <a:pPr eaLnBrk="1" hangingPunct="1">
              <a:lnSpc>
                <a:spcPct val="90000"/>
              </a:lnSpc>
            </a:pPr>
            <a:endParaRPr lang="en-US" dirty="0" smtClean="0"/>
          </a:p>
          <a:p>
            <a:pPr eaLnBrk="1" hangingPunct="1">
              <a:lnSpc>
                <a:spcPct val="90000"/>
              </a:lnSpc>
              <a:buFont typeface="Wingdings" pitchFamily="2" charset="2"/>
              <a:buNone/>
            </a:pPr>
            <a:endParaRPr lang="en-US" dirty="0" smtClean="0"/>
          </a:p>
        </p:txBody>
      </p:sp>
      <p:sp>
        <p:nvSpPr>
          <p:cNvPr id="33796" name="Rectangle 4"/>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a:p>
        </p:txBody>
      </p:sp>
    </p:spTree>
    <p:extLst>
      <p:ext uri="{BB962C8B-B14F-4D97-AF65-F5344CB8AC3E}">
        <p14:creationId xmlns:p14="http://schemas.microsoft.com/office/powerpoint/2010/main" val="5236541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370115"/>
            <a:ext cx="8001000" cy="1143000"/>
          </a:xfrm>
        </p:spPr>
        <p:txBody>
          <a:bodyPr/>
          <a:lstStyle/>
          <a:p>
            <a:pPr eaLnBrk="1" hangingPunct="1"/>
            <a:r>
              <a:rPr lang="en-US" sz="3600" b="1" dirty="0" smtClean="0"/>
              <a:t>Why Develop a Biosecurity Plan?</a:t>
            </a:r>
          </a:p>
        </p:txBody>
      </p:sp>
      <p:sp>
        <p:nvSpPr>
          <p:cNvPr id="5123" name="Rectangle 3"/>
          <p:cNvSpPr>
            <a:spLocks noGrp="1" noChangeArrowheads="1"/>
          </p:cNvSpPr>
          <p:nvPr>
            <p:ph type="body" idx="1"/>
          </p:nvPr>
        </p:nvSpPr>
        <p:spPr>
          <a:xfrm>
            <a:off x="609600" y="1654629"/>
            <a:ext cx="7761514" cy="3886200"/>
          </a:xfrm>
        </p:spPr>
        <p:txBody>
          <a:bodyPr/>
          <a:lstStyle/>
          <a:p>
            <a:pPr eaLnBrk="1" hangingPunct="1"/>
            <a:r>
              <a:rPr lang="en-US" dirty="0" smtClean="0"/>
              <a:t>Protect self and staff</a:t>
            </a:r>
          </a:p>
          <a:p>
            <a:pPr eaLnBrk="1" hangingPunct="1"/>
            <a:r>
              <a:rPr lang="en-US" dirty="0" smtClean="0"/>
              <a:t>Protect patients</a:t>
            </a:r>
          </a:p>
          <a:p>
            <a:pPr eaLnBrk="1" hangingPunct="1"/>
            <a:r>
              <a:rPr lang="en-US" dirty="0" smtClean="0"/>
              <a:t>Protect records and sensitive information</a:t>
            </a:r>
          </a:p>
          <a:p>
            <a:pPr eaLnBrk="1" hangingPunct="1"/>
            <a:r>
              <a:rPr lang="en-US" dirty="0" smtClean="0"/>
              <a:t>Protect your facility and its reputation</a:t>
            </a:r>
          </a:p>
          <a:p>
            <a:r>
              <a:rPr lang="en-US" dirty="0"/>
              <a:t>Protect the biological </a:t>
            </a:r>
            <a:r>
              <a:rPr lang="en-US" dirty="0" smtClean="0"/>
              <a:t>materials</a:t>
            </a:r>
          </a:p>
          <a:p>
            <a:pPr eaLnBrk="1" hangingPunct="1"/>
            <a:r>
              <a:rPr lang="en-US" dirty="0" smtClean="0"/>
              <a:t>Protect the public and outside environment</a:t>
            </a:r>
          </a:p>
          <a:p>
            <a:pPr eaLnBrk="1" hangingPunct="1"/>
            <a:endParaRPr lang="en-US" dirty="0" smtClean="0"/>
          </a:p>
        </p:txBody>
      </p:sp>
    </p:spTree>
    <p:extLst>
      <p:ext uri="{BB962C8B-B14F-4D97-AF65-F5344CB8AC3E}">
        <p14:creationId xmlns:p14="http://schemas.microsoft.com/office/powerpoint/2010/main" val="5221244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81000" y="546778"/>
            <a:ext cx="8371114" cy="1020762"/>
          </a:xfrm>
        </p:spPr>
        <p:txBody>
          <a:bodyPr/>
          <a:lstStyle/>
          <a:p>
            <a:pPr eaLnBrk="1" hangingPunct="1"/>
            <a:r>
              <a:rPr lang="en-US" sz="3600" b="1" dirty="0" smtClean="0"/>
              <a:t>Accident, Injury &amp; Emergency Response Security Measures</a:t>
            </a:r>
            <a:br>
              <a:rPr lang="en-US" sz="3600" b="1" dirty="0" smtClean="0"/>
            </a:br>
            <a:r>
              <a:rPr lang="en-US" sz="3600" b="1" dirty="0" smtClean="0"/>
              <a:t>  </a:t>
            </a:r>
          </a:p>
        </p:txBody>
      </p:sp>
      <p:sp>
        <p:nvSpPr>
          <p:cNvPr id="34819" name="Rectangle 3"/>
          <p:cNvSpPr>
            <a:spLocks noGrp="1" noChangeArrowheads="1"/>
          </p:cNvSpPr>
          <p:nvPr>
            <p:ph type="body" idx="1"/>
          </p:nvPr>
        </p:nvSpPr>
        <p:spPr>
          <a:xfrm>
            <a:off x="381000" y="2286000"/>
            <a:ext cx="8229600" cy="3675063"/>
          </a:xfrm>
        </p:spPr>
        <p:txBody>
          <a:bodyPr/>
          <a:lstStyle/>
          <a:p>
            <a:pPr eaLnBrk="1" hangingPunct="1"/>
            <a:r>
              <a:rPr lang="en-US" dirty="0" smtClean="0"/>
              <a:t>Develop/review/update emergency plans</a:t>
            </a:r>
          </a:p>
          <a:p>
            <a:pPr eaLnBrk="1" hangingPunct="1"/>
            <a:r>
              <a:rPr lang="en-US" dirty="0" smtClean="0"/>
              <a:t>Provide ongoing training </a:t>
            </a:r>
          </a:p>
          <a:p>
            <a:pPr eaLnBrk="1" hangingPunct="1"/>
            <a:r>
              <a:rPr lang="en-US" dirty="0" smtClean="0"/>
              <a:t>Collaborate with first responders</a:t>
            </a:r>
          </a:p>
          <a:p>
            <a:pPr eaLnBrk="1" hangingPunct="1"/>
            <a:r>
              <a:rPr lang="en-US" dirty="0" smtClean="0"/>
              <a:t>Ensure that responders have access</a:t>
            </a:r>
          </a:p>
          <a:p>
            <a:pPr eaLnBrk="1" hangingPunct="1"/>
            <a:r>
              <a:rPr lang="en-US" dirty="0" smtClean="0"/>
              <a:t>Provide tours and training for responders</a:t>
            </a:r>
          </a:p>
          <a:p>
            <a:pPr eaLnBrk="1" hangingPunct="1"/>
            <a:r>
              <a:rPr lang="en-US" dirty="0" smtClean="0"/>
              <a:t>Conduct exercises of emergency response</a:t>
            </a:r>
          </a:p>
          <a:p>
            <a:pPr eaLnBrk="1" hangingPunct="1"/>
            <a:endParaRPr lang="en-US" dirty="0" smtClean="0"/>
          </a:p>
        </p:txBody>
      </p:sp>
    </p:spTree>
    <p:extLst>
      <p:ext uri="{BB962C8B-B14F-4D97-AF65-F5344CB8AC3E}">
        <p14:creationId xmlns:p14="http://schemas.microsoft.com/office/powerpoint/2010/main" val="34135803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81000" y="707571"/>
            <a:ext cx="10058400" cy="1371600"/>
          </a:xfrm>
        </p:spPr>
        <p:txBody>
          <a:bodyPr/>
          <a:lstStyle/>
          <a:p>
            <a:pPr eaLnBrk="1" hangingPunct="1"/>
            <a:r>
              <a:rPr lang="en-US" sz="3200" b="1" dirty="0" smtClean="0"/>
              <a:t>Reporting / Communication Vulnerabilities</a:t>
            </a:r>
            <a:br>
              <a:rPr lang="en-US" sz="3200" b="1" dirty="0" smtClean="0"/>
            </a:br>
            <a:endParaRPr lang="en-US" sz="3200" b="1" dirty="0" smtClean="0">
              <a:solidFill>
                <a:srgbClr val="FF9900"/>
              </a:solidFill>
            </a:endParaRPr>
          </a:p>
        </p:txBody>
      </p:sp>
      <p:sp>
        <p:nvSpPr>
          <p:cNvPr id="428035" name="Rectangle 3"/>
          <p:cNvSpPr>
            <a:spLocks noGrp="1" noChangeArrowheads="1"/>
          </p:cNvSpPr>
          <p:nvPr>
            <p:ph type="body" idx="1"/>
          </p:nvPr>
        </p:nvSpPr>
        <p:spPr>
          <a:xfrm>
            <a:off x="609600" y="1654628"/>
            <a:ext cx="8534400" cy="4191000"/>
          </a:xfrm>
        </p:spPr>
        <p:txBody>
          <a:bodyPr/>
          <a:lstStyle/>
          <a:p>
            <a:pPr eaLnBrk="1" hangingPunct="1"/>
            <a:r>
              <a:rPr lang="en-US" dirty="0" smtClean="0"/>
              <a:t>Missing biological agents </a:t>
            </a:r>
          </a:p>
          <a:p>
            <a:pPr eaLnBrk="1" hangingPunct="1"/>
            <a:r>
              <a:rPr lang="en-US" dirty="0" smtClean="0"/>
              <a:t>Unusual or threatening phone calls</a:t>
            </a:r>
          </a:p>
          <a:p>
            <a:pPr eaLnBrk="1" hangingPunct="1"/>
            <a:r>
              <a:rPr lang="en-US" dirty="0" smtClean="0"/>
              <a:t>Uninformed supervisor</a:t>
            </a:r>
          </a:p>
          <a:p>
            <a:pPr eaLnBrk="1" hangingPunct="1"/>
            <a:r>
              <a:rPr lang="en-US" dirty="0" smtClean="0"/>
              <a:t>Unauthorized personnel in restricted areas</a:t>
            </a:r>
          </a:p>
          <a:p>
            <a:pPr lvl="1" eaLnBrk="1" hangingPunct="1"/>
            <a:r>
              <a:rPr lang="en-US" dirty="0" smtClean="0"/>
              <a:t>Personnel, patient records</a:t>
            </a:r>
          </a:p>
          <a:p>
            <a:pPr lvl="1" eaLnBrk="1" hangingPunct="1"/>
            <a:r>
              <a:rPr lang="en-US" dirty="0" smtClean="0"/>
              <a:t>Engineering or architectural plans</a:t>
            </a:r>
          </a:p>
          <a:p>
            <a:pPr lvl="1" eaLnBrk="1" hangingPunct="1"/>
            <a:r>
              <a:rPr lang="en-US" dirty="0" smtClean="0"/>
              <a:t>Security procedures</a:t>
            </a:r>
          </a:p>
          <a:p>
            <a:pPr lvl="1" eaLnBrk="1" hangingPunct="1"/>
            <a:r>
              <a:rPr lang="en-US" dirty="0" smtClean="0"/>
              <a:t>Testing data/results/patient information</a:t>
            </a:r>
          </a:p>
          <a:p>
            <a:pPr lvl="1" eaLnBrk="1" hangingPunct="1">
              <a:buFont typeface="Wingdings" pitchFamily="2" charset="2"/>
              <a:buNone/>
            </a:pPr>
            <a:endParaRPr lang="en-US" dirty="0" smtClean="0"/>
          </a:p>
        </p:txBody>
      </p:sp>
    </p:spTree>
    <p:extLst>
      <p:ext uri="{BB962C8B-B14F-4D97-AF65-F5344CB8AC3E}">
        <p14:creationId xmlns:p14="http://schemas.microsoft.com/office/powerpoint/2010/main" val="38629151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803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803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803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803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81000" y="446310"/>
            <a:ext cx="7772400" cy="1143000"/>
          </a:xfrm>
        </p:spPr>
        <p:txBody>
          <a:bodyPr/>
          <a:lstStyle/>
          <a:p>
            <a:pPr eaLnBrk="1" hangingPunct="1"/>
            <a:r>
              <a:rPr lang="en-US" sz="3600" b="1" dirty="0" smtClean="0"/>
              <a:t>Reporting and Communication Security Measures</a:t>
            </a:r>
            <a:br>
              <a:rPr lang="en-US" sz="3600" b="1" dirty="0" smtClean="0"/>
            </a:br>
            <a:r>
              <a:rPr lang="en-US" sz="3600" b="1" dirty="0" smtClean="0"/>
              <a:t> </a:t>
            </a:r>
          </a:p>
        </p:txBody>
      </p:sp>
      <p:sp>
        <p:nvSpPr>
          <p:cNvPr id="36867" name="Rectangle 3"/>
          <p:cNvSpPr>
            <a:spLocks noGrp="1" noChangeArrowheads="1"/>
          </p:cNvSpPr>
          <p:nvPr>
            <p:ph type="body" idx="1"/>
          </p:nvPr>
        </p:nvSpPr>
        <p:spPr>
          <a:xfrm>
            <a:off x="457199" y="1991632"/>
            <a:ext cx="8436429" cy="3908425"/>
          </a:xfrm>
        </p:spPr>
        <p:txBody>
          <a:bodyPr/>
          <a:lstStyle/>
          <a:p>
            <a:pPr eaLnBrk="1" hangingPunct="1"/>
            <a:r>
              <a:rPr lang="en-US" dirty="0" smtClean="0"/>
              <a:t>Ensure current polices and procedures</a:t>
            </a:r>
          </a:p>
          <a:p>
            <a:pPr eaLnBrk="1" hangingPunct="1"/>
            <a:r>
              <a:rPr lang="en-US" dirty="0" smtClean="0"/>
              <a:t>Investigate injuries, accidents, security breaches</a:t>
            </a:r>
          </a:p>
          <a:p>
            <a:pPr eaLnBrk="1" hangingPunct="1"/>
            <a:r>
              <a:rPr lang="en-US" dirty="0" smtClean="0"/>
              <a:t>Reconcile inventory discrepancies</a:t>
            </a:r>
          </a:p>
          <a:p>
            <a:pPr eaLnBrk="1" hangingPunct="1"/>
            <a:r>
              <a:rPr lang="en-US" dirty="0" smtClean="0"/>
              <a:t>Investigate potential thefts of data</a:t>
            </a:r>
          </a:p>
          <a:p>
            <a:pPr eaLnBrk="1" hangingPunct="1"/>
            <a:r>
              <a:rPr lang="en-US" dirty="0" smtClean="0"/>
              <a:t>Post emergency contact information</a:t>
            </a:r>
          </a:p>
          <a:p>
            <a:pPr eaLnBrk="1" hangingPunct="1"/>
            <a:r>
              <a:rPr lang="en-US" dirty="0" smtClean="0"/>
              <a:t>Create safe environment for reporting breaches and near breaches of security</a:t>
            </a:r>
          </a:p>
        </p:txBody>
      </p:sp>
    </p:spTree>
    <p:extLst>
      <p:ext uri="{BB962C8B-B14F-4D97-AF65-F5344CB8AC3E}">
        <p14:creationId xmlns:p14="http://schemas.microsoft.com/office/powerpoint/2010/main" val="34913393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81000" y="457200"/>
            <a:ext cx="8001000" cy="533400"/>
          </a:xfrm>
        </p:spPr>
        <p:txBody>
          <a:bodyPr/>
          <a:lstStyle/>
          <a:p>
            <a:pPr eaLnBrk="1" hangingPunct="1"/>
            <a:r>
              <a:rPr lang="en-US" sz="3600" b="1" dirty="0" smtClean="0"/>
              <a:t>Training and Practice Drills</a:t>
            </a:r>
          </a:p>
        </p:txBody>
      </p:sp>
      <p:sp>
        <p:nvSpPr>
          <p:cNvPr id="37891" name="Rectangle 3"/>
          <p:cNvSpPr>
            <a:spLocks noGrp="1" noChangeArrowheads="1"/>
          </p:cNvSpPr>
          <p:nvPr>
            <p:ph type="body" sz="half" idx="1"/>
          </p:nvPr>
        </p:nvSpPr>
        <p:spPr>
          <a:xfrm>
            <a:off x="533400" y="1600200"/>
            <a:ext cx="3810000" cy="3886200"/>
          </a:xfrm>
        </p:spPr>
        <p:txBody>
          <a:bodyPr/>
          <a:lstStyle/>
          <a:p>
            <a:pPr eaLnBrk="1" hangingPunct="1">
              <a:lnSpc>
                <a:spcPct val="90000"/>
              </a:lnSpc>
            </a:pPr>
            <a:r>
              <a:rPr lang="en-US" dirty="0" smtClean="0"/>
              <a:t>Train on responsibilities</a:t>
            </a:r>
          </a:p>
          <a:p>
            <a:pPr eaLnBrk="1" hangingPunct="1">
              <a:lnSpc>
                <a:spcPct val="90000"/>
              </a:lnSpc>
            </a:pPr>
            <a:r>
              <a:rPr lang="en-US" dirty="0" smtClean="0"/>
              <a:t>Practice drills of several scenarios  requiring response and incident reporting</a:t>
            </a:r>
          </a:p>
          <a:p>
            <a:pPr eaLnBrk="1" hangingPunct="1">
              <a:lnSpc>
                <a:spcPct val="90000"/>
              </a:lnSpc>
            </a:pPr>
            <a:r>
              <a:rPr lang="en-US" dirty="0" smtClean="0"/>
              <a:t>Identify deficient areas</a:t>
            </a:r>
          </a:p>
          <a:p>
            <a:pPr eaLnBrk="1" hangingPunct="1">
              <a:lnSpc>
                <a:spcPct val="90000"/>
              </a:lnSpc>
            </a:pPr>
            <a:endParaRPr lang="en-US" dirty="0" smtClean="0"/>
          </a:p>
        </p:txBody>
      </p:sp>
      <p:pic>
        <p:nvPicPr>
          <p:cNvPr id="37892" name="Picture 5"/>
          <p:cNvPicPr>
            <a:picLocks noChangeAspect="1" noChangeArrowheads="1"/>
          </p:cNvPicPr>
          <p:nvPr/>
        </p:nvPicPr>
        <p:blipFill>
          <a:blip r:embed="rId3" cstate="print"/>
          <a:srcRect/>
          <a:stretch>
            <a:fillRect/>
          </a:stretch>
        </p:blipFill>
        <p:spPr bwMode="auto">
          <a:xfrm>
            <a:off x="4572000" y="1600200"/>
            <a:ext cx="3581400" cy="4114800"/>
          </a:xfrm>
          <a:prstGeom prst="rect">
            <a:avLst/>
          </a:prstGeom>
          <a:noFill/>
          <a:ln w="9525">
            <a:noFill/>
            <a:miter lim="800000"/>
            <a:headEnd/>
            <a:tailEnd/>
          </a:ln>
        </p:spPr>
      </p:pic>
      <p:sp>
        <p:nvSpPr>
          <p:cNvPr id="37893" name="Rectangle 6"/>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dirty="0"/>
          </a:p>
        </p:txBody>
      </p:sp>
    </p:spTree>
    <p:extLst>
      <p:ext uri="{BB962C8B-B14F-4D97-AF65-F5344CB8AC3E}">
        <p14:creationId xmlns:p14="http://schemas.microsoft.com/office/powerpoint/2010/main" val="32919368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04800" y="402772"/>
            <a:ext cx="8686800" cy="973138"/>
          </a:xfrm>
        </p:spPr>
        <p:txBody>
          <a:bodyPr/>
          <a:lstStyle/>
          <a:p>
            <a:pPr eaLnBrk="1" hangingPunct="1"/>
            <a:r>
              <a:rPr lang="en-US" sz="3600" b="1" dirty="0" smtClean="0"/>
              <a:t>Develop a Biosecurity Awareness Culture</a:t>
            </a:r>
          </a:p>
        </p:txBody>
      </p:sp>
      <p:sp>
        <p:nvSpPr>
          <p:cNvPr id="40963" name="Rectangle 3"/>
          <p:cNvSpPr>
            <a:spLocks noGrp="1" noChangeArrowheads="1"/>
          </p:cNvSpPr>
          <p:nvPr>
            <p:ph type="body" sz="half" idx="1"/>
          </p:nvPr>
        </p:nvSpPr>
        <p:spPr>
          <a:xfrm>
            <a:off x="762000" y="1828800"/>
            <a:ext cx="3959225" cy="4240213"/>
          </a:xfrm>
        </p:spPr>
        <p:txBody>
          <a:bodyPr/>
          <a:lstStyle/>
          <a:p>
            <a:pPr eaLnBrk="1" hangingPunct="1"/>
            <a:r>
              <a:rPr lang="en-US" dirty="0" smtClean="0"/>
              <a:t>Education and Communication</a:t>
            </a:r>
          </a:p>
          <a:p>
            <a:pPr eaLnBrk="1" hangingPunct="1"/>
            <a:r>
              <a:rPr lang="en-US" dirty="0" smtClean="0"/>
              <a:t>Management Support</a:t>
            </a:r>
          </a:p>
          <a:p>
            <a:pPr eaLnBrk="1" hangingPunct="1"/>
            <a:r>
              <a:rPr lang="en-US" dirty="0" smtClean="0"/>
              <a:t>Organizational values, cultural norms, symbols, awards</a:t>
            </a:r>
          </a:p>
        </p:txBody>
      </p:sp>
      <p:pic>
        <p:nvPicPr>
          <p:cNvPr id="40964" name="Picture 4" descr="MPj04331430000[1]"/>
          <p:cNvPicPr>
            <a:picLocks noChangeAspect="1" noChangeArrowheads="1"/>
          </p:cNvPicPr>
          <p:nvPr/>
        </p:nvPicPr>
        <p:blipFill>
          <a:blip r:embed="rId3" cstate="print"/>
          <a:srcRect/>
          <a:stretch>
            <a:fillRect/>
          </a:stretch>
        </p:blipFill>
        <p:spPr bwMode="auto">
          <a:xfrm>
            <a:off x="4953000" y="2819400"/>
            <a:ext cx="3733800" cy="2057400"/>
          </a:xfrm>
          <a:prstGeom prst="rect">
            <a:avLst/>
          </a:prstGeom>
          <a:noFill/>
          <a:ln w="9525">
            <a:noFill/>
            <a:miter lim="800000"/>
            <a:headEnd/>
            <a:tailEnd/>
          </a:ln>
        </p:spPr>
      </p:pic>
      <p:grpSp>
        <p:nvGrpSpPr>
          <p:cNvPr id="40965" name="Group 5"/>
          <p:cNvGrpSpPr>
            <a:grpSpLocks/>
          </p:cNvGrpSpPr>
          <p:nvPr/>
        </p:nvGrpSpPr>
        <p:grpSpPr bwMode="auto">
          <a:xfrm>
            <a:off x="5029200" y="2819400"/>
            <a:ext cx="3581400" cy="1878013"/>
            <a:chOff x="3168" y="1872"/>
            <a:chExt cx="2352" cy="1037"/>
          </a:xfrm>
        </p:grpSpPr>
        <p:sp>
          <p:nvSpPr>
            <p:cNvPr id="40966" name="Text Box 6"/>
            <p:cNvSpPr txBox="1">
              <a:spLocks noChangeArrowheads="1"/>
            </p:cNvSpPr>
            <p:nvPr/>
          </p:nvSpPr>
          <p:spPr bwMode="auto">
            <a:xfrm>
              <a:off x="3168" y="1872"/>
              <a:ext cx="2352" cy="1037"/>
            </a:xfrm>
            <a:prstGeom prst="rect">
              <a:avLst/>
            </a:prstGeom>
            <a:noFill/>
            <a:ln w="9525">
              <a:noFill/>
              <a:miter lim="800000"/>
              <a:headEnd/>
              <a:tailEnd/>
            </a:ln>
          </p:spPr>
          <p:txBody>
            <a:bodyPr>
              <a:spAutoFit/>
            </a:bodyPr>
            <a:lstStyle/>
            <a:p>
              <a:pPr>
                <a:spcBef>
                  <a:spcPct val="50000"/>
                </a:spcBef>
              </a:pPr>
              <a:r>
                <a:rPr lang="en-US" sz="1800" i="1" dirty="0">
                  <a:solidFill>
                    <a:schemeClr val="bg1"/>
                  </a:solidFill>
                </a:rPr>
                <a:t>A small change in an organization</a:t>
              </a:r>
            </a:p>
            <a:p>
              <a:pPr>
                <a:spcBef>
                  <a:spcPct val="50000"/>
                </a:spcBef>
              </a:pPr>
              <a:endParaRPr lang="en-US" sz="1000" i="1" dirty="0">
                <a:solidFill>
                  <a:schemeClr val="bg1"/>
                </a:solidFill>
              </a:endParaRPr>
            </a:p>
            <a:p>
              <a:pPr>
                <a:spcBef>
                  <a:spcPct val="50000"/>
                </a:spcBef>
              </a:pPr>
              <a:endParaRPr lang="en-US" sz="1000" i="1" dirty="0">
                <a:solidFill>
                  <a:schemeClr val="bg1"/>
                </a:solidFill>
              </a:endParaRPr>
            </a:p>
            <a:p>
              <a:pPr>
                <a:spcBef>
                  <a:spcPct val="50000"/>
                </a:spcBef>
              </a:pPr>
              <a:endParaRPr lang="en-US" sz="1000" i="1" dirty="0">
                <a:solidFill>
                  <a:schemeClr val="bg1"/>
                </a:solidFill>
              </a:endParaRPr>
            </a:p>
            <a:p>
              <a:pPr>
                <a:spcBef>
                  <a:spcPct val="50000"/>
                </a:spcBef>
              </a:pPr>
              <a:r>
                <a:rPr lang="en-US" sz="1800" i="1" dirty="0">
                  <a:solidFill>
                    <a:schemeClr val="bg2">
                      <a:lumMod val="50000"/>
                    </a:schemeClr>
                  </a:solidFill>
                </a:rPr>
                <a:t>throughout </a:t>
              </a:r>
            </a:p>
            <a:p>
              <a:pPr>
                <a:spcBef>
                  <a:spcPct val="50000"/>
                </a:spcBef>
              </a:pPr>
              <a:r>
                <a:rPr lang="en-US" sz="1800" i="1" dirty="0">
                  <a:solidFill>
                    <a:schemeClr val="bg2">
                      <a:lumMod val="50000"/>
                    </a:schemeClr>
                  </a:solidFill>
                </a:rPr>
                <a:t>the system.</a:t>
              </a:r>
            </a:p>
          </p:txBody>
        </p:sp>
        <p:sp>
          <p:nvSpPr>
            <p:cNvPr id="40967" name="Rectangle 7"/>
            <p:cNvSpPr>
              <a:spLocks noChangeArrowheads="1"/>
            </p:cNvSpPr>
            <p:nvPr/>
          </p:nvSpPr>
          <p:spPr bwMode="auto">
            <a:xfrm>
              <a:off x="3168" y="2064"/>
              <a:ext cx="1584" cy="471"/>
            </a:xfrm>
            <a:prstGeom prst="rect">
              <a:avLst/>
            </a:prstGeom>
            <a:noFill/>
            <a:ln w="9525">
              <a:noFill/>
              <a:miter lim="800000"/>
              <a:headEnd/>
              <a:tailEnd/>
            </a:ln>
          </p:spPr>
          <p:txBody>
            <a:bodyPr>
              <a:spAutoFit/>
            </a:bodyPr>
            <a:lstStyle/>
            <a:p>
              <a:r>
                <a:rPr lang="en-US" sz="5000" i="1" dirty="0">
                  <a:solidFill>
                    <a:srgbClr val="003399"/>
                  </a:solidFill>
                </a:rPr>
                <a:t>Ripples</a:t>
              </a:r>
            </a:p>
          </p:txBody>
        </p:sp>
      </p:grpSp>
    </p:spTree>
    <p:extLst>
      <p:ext uri="{BB962C8B-B14F-4D97-AF65-F5344CB8AC3E}">
        <p14:creationId xmlns:p14="http://schemas.microsoft.com/office/powerpoint/2010/main" val="42044914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328058" y="315684"/>
            <a:ext cx="6096000" cy="1143000"/>
          </a:xfrm>
        </p:spPr>
        <p:txBody>
          <a:bodyPr/>
          <a:lstStyle/>
          <a:p>
            <a:pPr eaLnBrk="1" hangingPunct="1"/>
            <a:r>
              <a:rPr lang="en-US" sz="3600" b="1" dirty="0" smtClean="0"/>
              <a:t>Resources</a:t>
            </a:r>
            <a:r>
              <a:rPr lang="en-US" dirty="0" smtClean="0"/>
              <a:t/>
            </a:r>
            <a:br>
              <a:rPr lang="en-US" dirty="0" smtClean="0"/>
            </a:br>
            <a:endParaRPr lang="en-US" dirty="0" smtClean="0"/>
          </a:p>
        </p:txBody>
      </p:sp>
      <p:sp>
        <p:nvSpPr>
          <p:cNvPr id="43011" name="Rectangle 3"/>
          <p:cNvSpPr>
            <a:spLocks noGrp="1" noChangeArrowheads="1"/>
          </p:cNvSpPr>
          <p:nvPr>
            <p:ph type="body" idx="1"/>
          </p:nvPr>
        </p:nvSpPr>
        <p:spPr>
          <a:xfrm>
            <a:off x="457200" y="1132112"/>
            <a:ext cx="8268159" cy="5191125"/>
          </a:xfrm>
        </p:spPr>
        <p:txBody>
          <a:bodyPr/>
          <a:lstStyle/>
          <a:p>
            <a:r>
              <a:rPr lang="en-US" sz="2400" dirty="0"/>
              <a:t>"</a:t>
            </a:r>
            <a:r>
              <a:rPr lang="en-US" sz="2400" dirty="0" smtClean="0"/>
              <a:t>Laboratory </a:t>
            </a:r>
            <a:r>
              <a:rPr lang="en-US" sz="2400" dirty="0"/>
              <a:t>Security and Emergency Response - Guidance for Laboratories Working with Select </a:t>
            </a:r>
            <a:r>
              <a:rPr lang="en-US" sz="2400" dirty="0" smtClean="0"/>
              <a:t>Agents”.                        MMWR 2002;51(RR-19</a:t>
            </a:r>
            <a:r>
              <a:rPr lang="en-US" sz="2400" dirty="0"/>
              <a:t>): </a:t>
            </a:r>
            <a:r>
              <a:rPr lang="en-US" sz="2400" dirty="0" smtClean="0"/>
              <a:t>1-8 </a:t>
            </a:r>
            <a:r>
              <a:rPr lang="en-US" sz="2000" dirty="0" smtClean="0">
                <a:hlinkClick r:id="rId3"/>
              </a:rPr>
              <a:t>http</a:t>
            </a:r>
            <a:r>
              <a:rPr lang="en-US" sz="2000" dirty="0">
                <a:hlinkClick r:id="rId3"/>
              </a:rPr>
              <a:t>://</a:t>
            </a:r>
            <a:r>
              <a:rPr lang="en-US" sz="2000" dirty="0" smtClean="0">
                <a:hlinkClick r:id="rId3"/>
              </a:rPr>
              <a:t>www.cdc.gov/mmwr/PDF/rr/rr5119.pdf</a:t>
            </a:r>
            <a:endParaRPr lang="en-US" sz="2000" dirty="0" smtClean="0"/>
          </a:p>
          <a:p>
            <a:pPr eaLnBrk="1" hangingPunct="1"/>
            <a:r>
              <a:rPr lang="en-US" sz="2400" dirty="0" smtClean="0"/>
              <a:t>Biosafety in Microbiological and Biomedical Laboratories (5</a:t>
            </a:r>
            <a:r>
              <a:rPr lang="en-US" sz="2400" baseline="30000" dirty="0" smtClean="0"/>
              <a:t>th</a:t>
            </a:r>
            <a:r>
              <a:rPr lang="en-US" sz="2400" dirty="0" smtClean="0"/>
              <a:t> Edition)</a:t>
            </a:r>
          </a:p>
          <a:p>
            <a:pPr eaLnBrk="1" hangingPunct="1">
              <a:buFont typeface="Wingdings" pitchFamily="2" charset="2"/>
              <a:buNone/>
            </a:pPr>
            <a:r>
              <a:rPr lang="en-US" sz="2400" dirty="0" smtClean="0">
                <a:solidFill>
                  <a:srgbClr val="FFFF00"/>
                </a:solidFill>
              </a:rPr>
              <a:t>	</a:t>
            </a:r>
            <a:r>
              <a:rPr lang="en-US" sz="2000" dirty="0" smtClean="0">
                <a:solidFill>
                  <a:schemeClr val="bg2">
                    <a:lumMod val="50000"/>
                  </a:schemeClr>
                </a:solidFill>
                <a:hlinkClick r:id="rId4"/>
              </a:rPr>
              <a:t>http://www.cdc.gov/biosafety/publications/bmbl5/index.htm</a:t>
            </a:r>
            <a:r>
              <a:rPr lang="en-US" sz="2000" dirty="0" smtClean="0">
                <a:solidFill>
                  <a:schemeClr val="bg2">
                    <a:lumMod val="50000"/>
                  </a:schemeClr>
                </a:solidFill>
              </a:rPr>
              <a:t> </a:t>
            </a:r>
          </a:p>
          <a:p>
            <a:pPr eaLnBrk="1" hangingPunct="1"/>
            <a:r>
              <a:rPr lang="en-US" sz="2400" dirty="0" smtClean="0"/>
              <a:t>Select Agent Program/Select Agent Rule</a:t>
            </a:r>
          </a:p>
          <a:p>
            <a:pPr eaLnBrk="1" hangingPunct="1">
              <a:buFont typeface="Wingdings" pitchFamily="2" charset="2"/>
              <a:buNone/>
            </a:pPr>
            <a:r>
              <a:rPr lang="en-US" sz="2400" dirty="0" smtClean="0"/>
              <a:t>	</a:t>
            </a:r>
            <a:r>
              <a:rPr lang="en-US" sz="2000" dirty="0" smtClean="0">
                <a:solidFill>
                  <a:schemeClr val="bg2">
                    <a:lumMod val="50000"/>
                  </a:schemeClr>
                </a:solidFill>
                <a:hlinkClick r:id="rId5"/>
              </a:rPr>
              <a:t>http://www.selectagents.gov/</a:t>
            </a:r>
            <a:r>
              <a:rPr lang="en-US" sz="2000" dirty="0" smtClean="0">
                <a:solidFill>
                  <a:schemeClr val="bg2">
                    <a:lumMod val="50000"/>
                  </a:schemeClr>
                </a:solidFill>
              </a:rPr>
              <a:t> </a:t>
            </a:r>
          </a:p>
          <a:p>
            <a:pPr eaLnBrk="1" hangingPunct="1"/>
            <a:r>
              <a:rPr lang="en-US" sz="2400" dirty="0" smtClean="0"/>
              <a:t>Suspicious Packages</a:t>
            </a:r>
          </a:p>
          <a:p>
            <a:pPr eaLnBrk="1" hangingPunct="1">
              <a:buFont typeface="Wingdings" pitchFamily="2" charset="2"/>
              <a:buNone/>
            </a:pPr>
            <a:r>
              <a:rPr lang="en-US" sz="2400" dirty="0" smtClean="0"/>
              <a:t>	</a:t>
            </a:r>
            <a:r>
              <a:rPr lang="en-US" sz="2000" dirty="0" smtClean="0">
                <a:hlinkClick r:id="rId6"/>
              </a:rPr>
              <a:t>http://www.fbi.gov/about-us/investigate/terrorism/suspicious-packages-pdf/view</a:t>
            </a:r>
            <a:r>
              <a:rPr lang="en-US" sz="2000" dirty="0" smtClean="0"/>
              <a:t> </a:t>
            </a:r>
          </a:p>
          <a:p>
            <a:pPr eaLnBrk="1" hangingPunct="1">
              <a:buFont typeface="Wingdings" pitchFamily="2" charset="2"/>
              <a:buNone/>
            </a:pPr>
            <a:r>
              <a:rPr lang="en-US" sz="2000" dirty="0" smtClean="0"/>
              <a:t>	</a:t>
            </a:r>
            <a:r>
              <a:rPr lang="en-US" sz="2000" dirty="0" smtClean="0">
                <a:hlinkClick r:id="rId7"/>
              </a:rPr>
              <a:t>http://about.usps.com/securing-the-mail/suspiciousmail.htm</a:t>
            </a:r>
            <a:r>
              <a:rPr lang="en-US" sz="2000" dirty="0" smtClean="0"/>
              <a:t> </a:t>
            </a:r>
          </a:p>
          <a:p>
            <a:pPr eaLnBrk="1" hangingPunct="1">
              <a:buFont typeface="Wingdings" pitchFamily="2" charset="2"/>
              <a:buNone/>
            </a:pPr>
            <a:endParaRPr lang="en-US" sz="2400" dirty="0" smtClean="0">
              <a:solidFill>
                <a:srgbClr val="FFFF00"/>
              </a:solidFill>
            </a:endParaRPr>
          </a:p>
          <a:p>
            <a:pPr eaLnBrk="1" hangingPunct="1"/>
            <a:endParaRPr lang="en-US" sz="2400" dirty="0" smtClean="0"/>
          </a:p>
          <a:p>
            <a:pPr eaLnBrk="1" hangingPunct="1"/>
            <a:endParaRPr lang="en-US" sz="2400" dirty="0" smtClean="0"/>
          </a:p>
        </p:txBody>
      </p:sp>
      <p:sp>
        <p:nvSpPr>
          <p:cNvPr id="43012" name="Rectangle 4"/>
          <p:cNvSpPr>
            <a:spLocks noChangeArrowheads="1"/>
          </p:cNvSpPr>
          <p:nvPr/>
        </p:nvSpPr>
        <p:spPr bwMode="auto">
          <a:xfrm>
            <a:off x="8591550" y="6013450"/>
            <a:ext cx="552450" cy="396875"/>
          </a:xfrm>
          <a:prstGeom prst="rect">
            <a:avLst/>
          </a:prstGeom>
          <a:noFill/>
          <a:ln w="9525">
            <a:noFill/>
            <a:miter lim="800000"/>
            <a:headEnd/>
            <a:tailEnd/>
          </a:ln>
        </p:spPr>
        <p:txBody>
          <a:bodyPr>
            <a:spAutoFit/>
          </a:bodyPr>
          <a:lstStyle/>
          <a:p>
            <a:endParaRPr lang="en-US" sz="2000" b="0" dirty="0"/>
          </a:p>
        </p:txBody>
      </p:sp>
    </p:spTree>
    <p:extLst>
      <p:ext uri="{BB962C8B-B14F-4D97-AF65-F5344CB8AC3E}">
        <p14:creationId xmlns:p14="http://schemas.microsoft.com/office/powerpoint/2010/main" val="34106360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43465" y="2825443"/>
            <a:ext cx="1457070" cy="1207113"/>
          </a:xfrm>
          <a:prstGeom prst="rect">
            <a:avLst/>
          </a:prstGeom>
        </p:spPr>
      </p:pic>
    </p:spTree>
    <p:extLst>
      <p:ext uri="{BB962C8B-B14F-4D97-AF65-F5344CB8AC3E}">
        <p14:creationId xmlns:p14="http://schemas.microsoft.com/office/powerpoint/2010/main" val="180900805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3400" y="533400"/>
            <a:ext cx="8610600" cy="6019800"/>
          </a:xfrm>
          <a:prstGeom prst="rect">
            <a:avLst/>
          </a:prstGeom>
        </p:spPr>
        <p:txBody>
          <a:bodyPr/>
          <a:lstStyle/>
          <a:p>
            <a:pPr eaLnBrk="1" hangingPunct="1">
              <a:buNone/>
            </a:pPr>
            <a:endParaRPr lang="en-US" i="1" dirty="0" smtClean="0">
              <a:solidFill>
                <a:schemeClr val="bg2">
                  <a:lumMod val="50000"/>
                </a:schemeClr>
              </a:solidFill>
            </a:endParaRPr>
          </a:p>
          <a:p>
            <a:pPr eaLnBrk="1" hangingPunct="1">
              <a:buNone/>
            </a:pPr>
            <a:r>
              <a:rPr lang="en-US" sz="3600" i="1" dirty="0" smtClean="0">
                <a:solidFill>
                  <a:schemeClr val="bg2">
                    <a:lumMod val="50000"/>
                  </a:schemeClr>
                </a:solidFill>
              </a:rPr>
              <a:t>Biosafety Goal</a:t>
            </a:r>
            <a:r>
              <a:rPr lang="en-US" sz="3600" i="1" dirty="0">
                <a:solidFill>
                  <a:schemeClr val="bg2">
                    <a:lumMod val="50000"/>
                  </a:schemeClr>
                </a:solidFill>
              </a:rPr>
              <a:t>:  </a:t>
            </a:r>
            <a:endParaRPr lang="en-US" sz="3600" i="1" dirty="0" smtClean="0">
              <a:solidFill>
                <a:schemeClr val="bg2">
                  <a:lumMod val="50000"/>
                </a:schemeClr>
              </a:solidFill>
            </a:endParaRPr>
          </a:p>
          <a:p>
            <a:pPr eaLnBrk="1" hangingPunct="1">
              <a:buNone/>
            </a:pPr>
            <a:r>
              <a:rPr lang="en-US" sz="3200" i="1" dirty="0">
                <a:solidFill>
                  <a:schemeClr val="bg2">
                    <a:lumMod val="50000"/>
                  </a:schemeClr>
                </a:solidFill>
              </a:rPr>
              <a:t>P</a:t>
            </a:r>
            <a:r>
              <a:rPr lang="en-US" sz="3200" i="1" dirty="0" smtClean="0">
                <a:solidFill>
                  <a:schemeClr val="bg2">
                    <a:lumMod val="50000"/>
                  </a:schemeClr>
                </a:solidFill>
              </a:rPr>
              <a:t>rotect </a:t>
            </a:r>
            <a:r>
              <a:rPr lang="en-US" sz="3200" i="1" dirty="0">
                <a:solidFill>
                  <a:schemeClr val="bg2">
                    <a:lumMod val="50000"/>
                  </a:schemeClr>
                </a:solidFill>
              </a:rPr>
              <a:t>people from dangerous </a:t>
            </a:r>
            <a:r>
              <a:rPr lang="en-US" sz="3200" i="1" dirty="0" smtClean="0">
                <a:solidFill>
                  <a:schemeClr val="bg2">
                    <a:lumMod val="50000"/>
                  </a:schemeClr>
                </a:solidFill>
              </a:rPr>
              <a:t>pathogens</a:t>
            </a:r>
            <a:endParaRPr lang="en-US" sz="3200" i="1" dirty="0">
              <a:solidFill>
                <a:schemeClr val="bg2">
                  <a:lumMod val="50000"/>
                </a:schemeClr>
              </a:solidFill>
            </a:endParaRPr>
          </a:p>
          <a:p>
            <a:pPr eaLnBrk="1" hangingPunct="1">
              <a:buNone/>
            </a:pPr>
            <a:endParaRPr lang="en-US" sz="3600" i="1" dirty="0" smtClean="0">
              <a:solidFill>
                <a:schemeClr val="bg2">
                  <a:lumMod val="50000"/>
                </a:schemeClr>
              </a:solidFill>
            </a:endParaRPr>
          </a:p>
          <a:p>
            <a:pPr eaLnBrk="1" hangingPunct="1">
              <a:buNone/>
            </a:pPr>
            <a:endParaRPr lang="en-US" sz="3600" i="1" dirty="0" smtClean="0">
              <a:solidFill>
                <a:schemeClr val="bg2">
                  <a:lumMod val="50000"/>
                </a:schemeClr>
              </a:solidFill>
            </a:endParaRPr>
          </a:p>
          <a:p>
            <a:pPr eaLnBrk="1" hangingPunct="1">
              <a:buNone/>
            </a:pPr>
            <a:endParaRPr lang="en-US" sz="3600" i="1" dirty="0" smtClean="0">
              <a:solidFill>
                <a:schemeClr val="bg2">
                  <a:lumMod val="50000"/>
                </a:schemeClr>
              </a:solidFill>
            </a:endParaRPr>
          </a:p>
          <a:p>
            <a:pPr eaLnBrk="1" hangingPunct="1">
              <a:buNone/>
            </a:pPr>
            <a:r>
              <a:rPr lang="en-US" sz="3600" i="1" dirty="0" smtClean="0">
                <a:solidFill>
                  <a:schemeClr val="bg2">
                    <a:lumMod val="50000"/>
                  </a:schemeClr>
                </a:solidFill>
              </a:rPr>
              <a:t>Biosecurity Goal</a:t>
            </a:r>
            <a:r>
              <a:rPr lang="en-US" sz="3600" i="1" dirty="0">
                <a:solidFill>
                  <a:schemeClr val="bg2">
                    <a:lumMod val="50000"/>
                  </a:schemeClr>
                </a:solidFill>
              </a:rPr>
              <a:t>: </a:t>
            </a:r>
            <a:endParaRPr lang="en-US" sz="3600" i="1" dirty="0" smtClean="0">
              <a:solidFill>
                <a:schemeClr val="bg2">
                  <a:lumMod val="50000"/>
                </a:schemeClr>
              </a:solidFill>
            </a:endParaRPr>
          </a:p>
          <a:p>
            <a:pPr eaLnBrk="1" hangingPunct="1">
              <a:buNone/>
            </a:pPr>
            <a:r>
              <a:rPr lang="en-US" sz="3200" i="1" dirty="0" smtClean="0">
                <a:solidFill>
                  <a:schemeClr val="bg2">
                    <a:lumMod val="50000"/>
                  </a:schemeClr>
                </a:solidFill>
              </a:rPr>
              <a:t>Protect </a:t>
            </a:r>
            <a:r>
              <a:rPr lang="en-US" sz="3200" i="1" dirty="0">
                <a:solidFill>
                  <a:schemeClr val="bg2">
                    <a:lumMod val="50000"/>
                  </a:schemeClr>
                </a:solidFill>
              </a:rPr>
              <a:t>pathogens from dangerous </a:t>
            </a:r>
            <a:r>
              <a:rPr lang="en-US" sz="3200" i="1" dirty="0" smtClean="0">
                <a:solidFill>
                  <a:schemeClr val="bg2">
                    <a:lumMod val="50000"/>
                  </a:schemeClr>
                </a:solidFill>
              </a:rPr>
              <a:t>people</a:t>
            </a:r>
          </a:p>
        </p:txBody>
      </p:sp>
    </p:spTree>
    <p:extLst>
      <p:ext uri="{BB962C8B-B14F-4D97-AF65-F5344CB8AC3E}">
        <p14:creationId xmlns:p14="http://schemas.microsoft.com/office/powerpoint/2010/main" val="80656810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97568" y="318182"/>
            <a:ext cx="8229600" cy="1143000"/>
          </a:xfrm>
        </p:spPr>
        <p:txBody>
          <a:bodyPr/>
          <a:lstStyle/>
          <a:p>
            <a:pPr algn="ctr"/>
            <a:r>
              <a:rPr lang="en-US" sz="3600" b="1" dirty="0" smtClean="0"/>
              <a:t>Biosafety vs. Biosecurity</a:t>
            </a:r>
            <a:endParaRPr lang="en-US" sz="3600" b="1" dirty="0"/>
          </a:p>
        </p:txBody>
      </p:sp>
      <p:sp>
        <p:nvSpPr>
          <p:cNvPr id="8" name="Text Placeholder 7"/>
          <p:cNvSpPr>
            <a:spLocks noGrp="1"/>
          </p:cNvSpPr>
          <p:nvPr>
            <p:ph type="body" idx="1"/>
          </p:nvPr>
        </p:nvSpPr>
        <p:spPr>
          <a:xfrm>
            <a:off x="457200" y="1600200"/>
            <a:ext cx="4040188" cy="2514600"/>
          </a:xfrm>
        </p:spPr>
        <p:txBody>
          <a:bodyPr/>
          <a:lstStyle/>
          <a:p>
            <a:pPr eaLnBrk="1" hangingPunct="1"/>
            <a:r>
              <a:rPr lang="en-US" dirty="0" smtClean="0">
                <a:solidFill>
                  <a:schemeClr val="bg2">
                    <a:lumMod val="50000"/>
                  </a:schemeClr>
                </a:solidFill>
              </a:rPr>
              <a:t>Biosafety-</a:t>
            </a:r>
            <a:r>
              <a:rPr lang="en-US" dirty="0"/>
              <a:t>To reduce or eliminate accidental exposures with biological agents.</a:t>
            </a:r>
          </a:p>
          <a:p>
            <a:pPr eaLnBrk="1" hangingPunct="1"/>
            <a:endParaRPr lang="en-US" dirty="0"/>
          </a:p>
          <a:p>
            <a:endParaRPr lang="en-US" dirty="0"/>
          </a:p>
        </p:txBody>
      </p:sp>
      <p:sp>
        <p:nvSpPr>
          <p:cNvPr id="9" name="Content Placeholder 8"/>
          <p:cNvSpPr>
            <a:spLocks noGrp="1"/>
          </p:cNvSpPr>
          <p:nvPr>
            <p:ph sz="half" idx="2"/>
          </p:nvPr>
        </p:nvSpPr>
        <p:spPr>
          <a:xfrm>
            <a:off x="457200" y="3429000"/>
            <a:ext cx="4040188" cy="3951288"/>
          </a:xfrm>
        </p:spPr>
        <p:txBody>
          <a:bodyPr/>
          <a:lstStyle/>
          <a:p>
            <a:pPr eaLnBrk="1" hangingPunct="1"/>
            <a:r>
              <a:rPr lang="en-US" dirty="0"/>
              <a:t>Laboratory </a:t>
            </a:r>
            <a:r>
              <a:rPr lang="en-US" dirty="0" smtClean="0"/>
              <a:t>practices</a:t>
            </a:r>
            <a:endParaRPr lang="en-US" dirty="0"/>
          </a:p>
          <a:p>
            <a:pPr eaLnBrk="1" hangingPunct="1"/>
            <a:r>
              <a:rPr lang="en-US" dirty="0"/>
              <a:t>Procedures </a:t>
            </a:r>
          </a:p>
          <a:p>
            <a:pPr eaLnBrk="1" hangingPunct="1"/>
            <a:r>
              <a:rPr lang="en-US" dirty="0"/>
              <a:t>Laboratory facilities </a:t>
            </a:r>
          </a:p>
          <a:p>
            <a:pPr eaLnBrk="1" hangingPunct="1"/>
            <a:r>
              <a:rPr lang="en-US" dirty="0"/>
              <a:t>Safety equipment</a:t>
            </a:r>
          </a:p>
          <a:p>
            <a:endParaRPr lang="en-US" dirty="0"/>
          </a:p>
        </p:txBody>
      </p:sp>
      <p:sp>
        <p:nvSpPr>
          <p:cNvPr id="10" name="Text Placeholder 9"/>
          <p:cNvSpPr>
            <a:spLocks noGrp="1"/>
          </p:cNvSpPr>
          <p:nvPr>
            <p:ph type="body" sz="quarter" idx="3"/>
          </p:nvPr>
        </p:nvSpPr>
        <p:spPr>
          <a:xfrm>
            <a:off x="4721225" y="1687513"/>
            <a:ext cx="4041775" cy="2046287"/>
          </a:xfrm>
        </p:spPr>
        <p:txBody>
          <a:bodyPr/>
          <a:lstStyle/>
          <a:p>
            <a:pPr eaLnBrk="1" hangingPunct="1"/>
            <a:r>
              <a:rPr lang="en-US" dirty="0" smtClean="0">
                <a:solidFill>
                  <a:schemeClr val="bg2">
                    <a:lumMod val="50000"/>
                  </a:schemeClr>
                </a:solidFill>
              </a:rPr>
              <a:t>Biosecurity-</a:t>
            </a:r>
            <a:r>
              <a:rPr lang="en-US" dirty="0"/>
              <a:t>To protect from loss, theft, and subsequent misuse</a:t>
            </a:r>
          </a:p>
          <a:p>
            <a:pPr eaLnBrk="1" hangingPunct="1"/>
            <a:endParaRPr lang="en-US" dirty="0"/>
          </a:p>
          <a:p>
            <a:endParaRPr lang="en-US" dirty="0"/>
          </a:p>
        </p:txBody>
      </p:sp>
      <p:sp>
        <p:nvSpPr>
          <p:cNvPr id="11" name="Content Placeholder 10"/>
          <p:cNvSpPr>
            <a:spLocks noGrp="1"/>
          </p:cNvSpPr>
          <p:nvPr>
            <p:ph sz="quarter" idx="4"/>
          </p:nvPr>
        </p:nvSpPr>
        <p:spPr>
          <a:xfrm>
            <a:off x="4648200" y="3363912"/>
            <a:ext cx="4041775" cy="3951288"/>
          </a:xfrm>
        </p:spPr>
        <p:txBody>
          <a:bodyPr/>
          <a:lstStyle/>
          <a:p>
            <a:pPr eaLnBrk="1" hangingPunct="1"/>
            <a:r>
              <a:rPr lang="en-US" dirty="0"/>
              <a:t>Practices </a:t>
            </a:r>
          </a:p>
          <a:p>
            <a:pPr eaLnBrk="1" hangingPunct="1"/>
            <a:r>
              <a:rPr lang="en-US" dirty="0"/>
              <a:t>Procedures </a:t>
            </a:r>
          </a:p>
          <a:p>
            <a:pPr eaLnBrk="1" hangingPunct="1"/>
            <a:r>
              <a:rPr lang="en-US" dirty="0"/>
              <a:t>Facility Design </a:t>
            </a:r>
          </a:p>
          <a:p>
            <a:pPr eaLnBrk="1" hangingPunct="1"/>
            <a:r>
              <a:rPr lang="en-US" dirty="0"/>
              <a:t>Security Measures and Equipment</a:t>
            </a:r>
          </a:p>
          <a:p>
            <a:pPr eaLnBrk="1" hangingPunct="1"/>
            <a:r>
              <a:rPr lang="en-US" dirty="0"/>
              <a:t>Personnel Management Policies/Procedures</a:t>
            </a:r>
          </a:p>
          <a:p>
            <a:endParaRPr lang="en-US" dirty="0"/>
          </a:p>
        </p:txBody>
      </p:sp>
    </p:spTree>
    <p:extLst>
      <p:ext uri="{BB962C8B-B14F-4D97-AF65-F5344CB8AC3E}">
        <p14:creationId xmlns:p14="http://schemas.microsoft.com/office/powerpoint/2010/main" val="131030569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370112" y="1665514"/>
            <a:ext cx="8686800" cy="5334000"/>
          </a:xfrm>
        </p:spPr>
        <p:txBody>
          <a:bodyPr/>
          <a:lstStyle/>
          <a:p>
            <a:pPr eaLnBrk="1" hangingPunct="1"/>
            <a:r>
              <a:rPr lang="en-US" sz="2600" dirty="0" smtClean="0"/>
              <a:t>Good Laboratory Practices </a:t>
            </a:r>
          </a:p>
          <a:p>
            <a:pPr eaLnBrk="1" hangingPunct="1"/>
            <a:r>
              <a:rPr lang="en-US" sz="2600" dirty="0" smtClean="0"/>
              <a:t>Risk Assessment and Risk Management</a:t>
            </a:r>
          </a:p>
          <a:p>
            <a:pPr eaLnBrk="1" hangingPunct="1"/>
            <a:r>
              <a:rPr lang="en-US" sz="2600" dirty="0" smtClean="0"/>
              <a:t>Inventory and Tracking</a:t>
            </a:r>
          </a:p>
          <a:p>
            <a:pPr eaLnBrk="1" hangingPunct="1"/>
            <a:r>
              <a:rPr lang="en-US" sz="2600" dirty="0" smtClean="0"/>
              <a:t>Appropriate Packing and Shipment of Infectious Materials </a:t>
            </a:r>
          </a:p>
          <a:p>
            <a:pPr eaLnBrk="1" hangingPunct="1"/>
            <a:r>
              <a:rPr lang="en-US" sz="2600" dirty="0" smtClean="0"/>
              <a:t>Adoption, Implementation, and Accountability </a:t>
            </a:r>
          </a:p>
          <a:p>
            <a:pPr eaLnBrk="1" hangingPunct="1"/>
            <a:r>
              <a:rPr lang="en-US" sz="2600" dirty="0" smtClean="0"/>
              <a:t>Training</a:t>
            </a:r>
          </a:p>
          <a:p>
            <a:pPr eaLnBrk="1" hangingPunct="1"/>
            <a:r>
              <a:rPr lang="en-US" sz="2600" dirty="0" smtClean="0"/>
              <a:t>Emergency Planning</a:t>
            </a:r>
          </a:p>
          <a:p>
            <a:pPr eaLnBrk="1" hangingPunct="1"/>
            <a:r>
              <a:rPr lang="en-US" sz="2600" dirty="0" smtClean="0"/>
              <a:t>Management Oversight</a:t>
            </a:r>
          </a:p>
          <a:p>
            <a:pPr marL="0" indent="0" algn="ctr" eaLnBrk="1" hangingPunct="1">
              <a:buNone/>
            </a:pPr>
            <a:r>
              <a:rPr lang="en-US" sz="2600" dirty="0" smtClean="0">
                <a:solidFill>
                  <a:srgbClr val="C00000"/>
                </a:solidFill>
              </a:rPr>
              <a:t>A </a:t>
            </a:r>
            <a:r>
              <a:rPr lang="en-US" sz="2600" dirty="0">
                <a:solidFill>
                  <a:srgbClr val="C00000"/>
                </a:solidFill>
              </a:rPr>
              <a:t>good biosafety plan is a good start for a biosecurity plan</a:t>
            </a:r>
          </a:p>
          <a:p>
            <a:pPr eaLnBrk="1" hangingPunct="1"/>
            <a:endParaRPr lang="en-US" sz="2600" dirty="0" smtClean="0"/>
          </a:p>
        </p:txBody>
      </p:sp>
      <p:sp>
        <p:nvSpPr>
          <p:cNvPr id="8195" name="Rectangle 3"/>
          <p:cNvSpPr>
            <a:spLocks noGrp="1" noChangeArrowheads="1"/>
          </p:cNvSpPr>
          <p:nvPr>
            <p:ph type="title"/>
          </p:nvPr>
        </p:nvSpPr>
        <p:spPr>
          <a:xfrm>
            <a:off x="179612" y="334963"/>
            <a:ext cx="9067800" cy="1143000"/>
          </a:xfrm>
        </p:spPr>
        <p:txBody>
          <a:bodyPr/>
          <a:lstStyle/>
          <a:p>
            <a:pPr eaLnBrk="1" hangingPunct="1"/>
            <a:r>
              <a:rPr lang="en-US" sz="3600" b="1" dirty="0" smtClean="0"/>
              <a:t>Overlap Between Biosecurity and Biosafety</a:t>
            </a:r>
          </a:p>
        </p:txBody>
      </p:sp>
      <p:sp>
        <p:nvSpPr>
          <p:cNvPr id="8196" name="Rectangle 4"/>
          <p:cNvSpPr>
            <a:spLocks noChangeArrowheads="1"/>
          </p:cNvSpPr>
          <p:nvPr/>
        </p:nvSpPr>
        <p:spPr bwMode="auto">
          <a:xfrm>
            <a:off x="8534400" y="6415088"/>
            <a:ext cx="184150" cy="396875"/>
          </a:xfrm>
          <a:prstGeom prst="rect">
            <a:avLst/>
          </a:prstGeom>
          <a:noFill/>
          <a:ln w="9525">
            <a:noFill/>
            <a:miter lim="800000"/>
            <a:headEnd/>
            <a:tailEnd/>
          </a:ln>
        </p:spPr>
        <p:txBody>
          <a:bodyPr wrap="none">
            <a:spAutoFit/>
          </a:bodyPr>
          <a:lstStyle/>
          <a:p>
            <a:endParaRPr lang="en-US" sz="2000" b="0"/>
          </a:p>
        </p:txBody>
      </p:sp>
    </p:spTree>
    <p:extLst>
      <p:ext uri="{BB962C8B-B14F-4D97-AF65-F5344CB8AC3E}">
        <p14:creationId xmlns:p14="http://schemas.microsoft.com/office/powerpoint/2010/main" val="1179171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52396" y="370114"/>
            <a:ext cx="8839200" cy="1143000"/>
          </a:xfrm>
        </p:spPr>
        <p:txBody>
          <a:bodyPr/>
          <a:lstStyle/>
          <a:p>
            <a:pPr eaLnBrk="1" hangingPunct="1"/>
            <a:r>
              <a:rPr lang="en-US" sz="3500" b="1" dirty="0" smtClean="0"/>
              <a:t>Conflicts Between Biosafety &amp; Biosecurity</a:t>
            </a:r>
          </a:p>
        </p:txBody>
      </p:sp>
      <p:sp>
        <p:nvSpPr>
          <p:cNvPr id="9219" name="Rectangle 3"/>
          <p:cNvSpPr>
            <a:spLocks noGrp="1" noChangeArrowheads="1"/>
          </p:cNvSpPr>
          <p:nvPr>
            <p:ph type="body" idx="1"/>
          </p:nvPr>
        </p:nvSpPr>
        <p:spPr>
          <a:xfrm>
            <a:off x="762000" y="1676400"/>
            <a:ext cx="6781800" cy="4114800"/>
          </a:xfrm>
        </p:spPr>
        <p:txBody>
          <a:bodyPr/>
          <a:lstStyle/>
          <a:p>
            <a:pPr marL="533400" indent="-533400" eaLnBrk="1" hangingPunct="1">
              <a:lnSpc>
                <a:spcPct val="90000"/>
              </a:lnSpc>
              <a:buFont typeface="Wingdings" pitchFamily="2" charset="2"/>
              <a:buNone/>
            </a:pPr>
            <a:r>
              <a:rPr lang="en-US" dirty="0" smtClean="0"/>
              <a:t>Emergency Response</a:t>
            </a:r>
          </a:p>
          <a:p>
            <a:pPr marL="952500" lvl="1" indent="-495300" eaLnBrk="1" hangingPunct="1">
              <a:lnSpc>
                <a:spcPct val="90000"/>
              </a:lnSpc>
            </a:pPr>
            <a:r>
              <a:rPr lang="en-US" dirty="0" smtClean="0"/>
              <a:t>Rapid egress of staff</a:t>
            </a:r>
          </a:p>
          <a:p>
            <a:pPr marL="952500" lvl="1" indent="-495300" eaLnBrk="1" hangingPunct="1">
              <a:lnSpc>
                <a:spcPct val="90000"/>
              </a:lnSpc>
            </a:pPr>
            <a:r>
              <a:rPr lang="en-US" dirty="0" smtClean="0"/>
              <a:t>Rapid access for responders</a:t>
            </a:r>
          </a:p>
          <a:p>
            <a:pPr marL="952500" lvl="1" indent="-495300" eaLnBrk="1" hangingPunct="1">
              <a:lnSpc>
                <a:spcPct val="90000"/>
              </a:lnSpc>
            </a:pPr>
            <a:r>
              <a:rPr lang="en-US" dirty="0" smtClean="0"/>
              <a:t>Ensure security of assets</a:t>
            </a:r>
          </a:p>
          <a:p>
            <a:pPr marL="952500" lvl="1" indent="-495300" eaLnBrk="1" hangingPunct="1">
              <a:lnSpc>
                <a:spcPct val="90000"/>
              </a:lnSpc>
            </a:pPr>
            <a:r>
              <a:rPr lang="en-US" dirty="0" smtClean="0"/>
              <a:t>Locks – do they release when there is an alarm or do they stay secure?</a:t>
            </a:r>
          </a:p>
          <a:p>
            <a:pPr marL="952500" lvl="1" indent="-495300" eaLnBrk="1" hangingPunct="1">
              <a:lnSpc>
                <a:spcPct val="90000"/>
              </a:lnSpc>
              <a:buFont typeface="Wingdings" pitchFamily="2" charset="2"/>
              <a:buNone/>
            </a:pPr>
            <a:endParaRPr lang="en-US" dirty="0" smtClean="0"/>
          </a:p>
          <a:p>
            <a:pPr marL="533400" indent="-533400" eaLnBrk="1" hangingPunct="1">
              <a:lnSpc>
                <a:spcPct val="90000"/>
              </a:lnSpc>
              <a:buFontTx/>
              <a:buNone/>
            </a:pPr>
            <a:r>
              <a:rPr lang="en-US" dirty="0" smtClean="0"/>
              <a:t>Signage  </a:t>
            </a:r>
          </a:p>
          <a:p>
            <a:pPr marL="952500" lvl="1" indent="-495300" eaLnBrk="1" hangingPunct="1">
              <a:lnSpc>
                <a:spcPct val="90000"/>
              </a:lnSpc>
              <a:buFontTx/>
              <a:buChar char="•"/>
            </a:pPr>
            <a:r>
              <a:rPr lang="en-US" dirty="0" smtClean="0"/>
              <a:t>Warns of safety concerns</a:t>
            </a:r>
          </a:p>
          <a:p>
            <a:pPr marL="952500" lvl="1" indent="-495300" eaLnBrk="1" hangingPunct="1">
              <a:lnSpc>
                <a:spcPct val="90000"/>
              </a:lnSpc>
              <a:buFontTx/>
              <a:buChar char="•"/>
            </a:pPr>
            <a:r>
              <a:rPr lang="en-US" dirty="0" smtClean="0"/>
              <a:t>Don’t divulge too much information	</a:t>
            </a:r>
          </a:p>
          <a:p>
            <a:pPr marL="952500" lvl="1" indent="-495300" eaLnBrk="1" hangingPunct="1">
              <a:lnSpc>
                <a:spcPct val="90000"/>
              </a:lnSpc>
              <a:buFont typeface="Wingdings" pitchFamily="2" charset="2"/>
              <a:buNone/>
            </a:pPr>
            <a:endParaRPr lang="en-US" i="0" dirty="0" smtClean="0"/>
          </a:p>
        </p:txBody>
      </p:sp>
    </p:spTree>
    <p:extLst>
      <p:ext uri="{BB962C8B-B14F-4D97-AF65-F5344CB8AC3E}">
        <p14:creationId xmlns:p14="http://schemas.microsoft.com/office/powerpoint/2010/main" val="1954015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66056" y="272146"/>
            <a:ext cx="8001000" cy="1143000"/>
          </a:xfrm>
        </p:spPr>
        <p:txBody>
          <a:bodyPr/>
          <a:lstStyle/>
          <a:p>
            <a:r>
              <a:rPr lang="en-US" sz="3600" b="1" dirty="0" smtClean="0"/>
              <a:t>Elements of a Biosecurity Plan (FIPPA)</a:t>
            </a:r>
          </a:p>
        </p:txBody>
      </p:sp>
      <p:sp>
        <p:nvSpPr>
          <p:cNvPr id="10243" name="Content Placeholder 2"/>
          <p:cNvSpPr>
            <a:spLocks noGrp="1"/>
          </p:cNvSpPr>
          <p:nvPr>
            <p:ph idx="1"/>
          </p:nvPr>
        </p:nvSpPr>
        <p:spPr>
          <a:xfrm>
            <a:off x="609600" y="1600200"/>
            <a:ext cx="8001000" cy="4495800"/>
          </a:xfrm>
        </p:spPr>
        <p:txBody>
          <a:bodyPr/>
          <a:lstStyle/>
          <a:p>
            <a:r>
              <a:rPr lang="en-US" dirty="0" smtClean="0"/>
              <a:t>Facility</a:t>
            </a:r>
            <a:r>
              <a:rPr lang="en-US" sz="3600" dirty="0" smtClean="0"/>
              <a:t> – </a:t>
            </a:r>
            <a:r>
              <a:rPr lang="en-US" dirty="0" smtClean="0"/>
              <a:t>Physical Security and Access Controls</a:t>
            </a:r>
          </a:p>
          <a:p>
            <a:r>
              <a:rPr lang="en-US" sz="3200" dirty="0" smtClean="0"/>
              <a:t>Information – </a:t>
            </a:r>
            <a:r>
              <a:rPr lang="en-US" dirty="0" smtClean="0"/>
              <a:t>Data/Information and Reporting and Communication Records</a:t>
            </a:r>
          </a:p>
          <a:p>
            <a:r>
              <a:rPr lang="en-US" sz="3200" dirty="0" smtClean="0"/>
              <a:t>People – </a:t>
            </a:r>
            <a:r>
              <a:rPr lang="en-US" dirty="0" smtClean="0"/>
              <a:t>Personnel and Training</a:t>
            </a:r>
          </a:p>
          <a:p>
            <a:r>
              <a:rPr lang="en-US" sz="3200" dirty="0" smtClean="0"/>
              <a:t>Procedures – </a:t>
            </a:r>
            <a:r>
              <a:rPr lang="en-US" dirty="0" smtClean="0"/>
              <a:t>Emergency Response Plans and Transport, Shipping and Receiving</a:t>
            </a:r>
          </a:p>
          <a:p>
            <a:r>
              <a:rPr lang="en-US" sz="3200" dirty="0" smtClean="0"/>
              <a:t>Assets – </a:t>
            </a:r>
            <a:r>
              <a:rPr lang="en-US" dirty="0" smtClean="0"/>
              <a:t>Employees</a:t>
            </a:r>
            <a:r>
              <a:rPr lang="en-US" dirty="0"/>
              <a:t>, </a:t>
            </a:r>
            <a:r>
              <a:rPr lang="en-US" dirty="0" smtClean="0"/>
              <a:t>Equipment, and Agents (inventory and accountability)</a:t>
            </a:r>
          </a:p>
          <a:p>
            <a:endParaRPr lang="en-US" sz="3200" dirty="0" smtClean="0"/>
          </a:p>
          <a:p>
            <a:endParaRPr lang="en-US" dirty="0" smtClean="0"/>
          </a:p>
          <a:p>
            <a:endParaRPr lang="en-US" dirty="0" smtClean="0"/>
          </a:p>
        </p:txBody>
      </p:sp>
    </p:spTree>
    <p:extLst>
      <p:ext uri="{BB962C8B-B14F-4D97-AF65-F5344CB8AC3E}">
        <p14:creationId xmlns:p14="http://schemas.microsoft.com/office/powerpoint/2010/main" val="241891643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CDC_OD_PPT_light([1]">
  <a:themeElements>
    <a:clrScheme name="CSELS">
      <a:dk1>
        <a:srgbClr val="0039A6"/>
      </a:dk1>
      <a:lt1>
        <a:srgbClr val="FFFFFF"/>
      </a:lt1>
      <a:dk2>
        <a:srgbClr val="3077FF"/>
      </a:dk2>
      <a:lt2>
        <a:srgbClr val="4B4B4B"/>
      </a:lt2>
      <a:accent1>
        <a:srgbClr val="0077B3"/>
      </a:accent1>
      <a:accent2>
        <a:srgbClr val="3E5118"/>
      </a:accent2>
      <a:accent3>
        <a:srgbClr val="F1AA48"/>
      </a:accent3>
      <a:accent4>
        <a:srgbClr val="601013"/>
      </a:accent4>
      <a:accent5>
        <a:srgbClr val="857D6D"/>
      </a:accent5>
      <a:accent6>
        <a:srgbClr val="003F82"/>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2Light">
  <a:themeElements>
    <a:clrScheme name="CSELS">
      <a:dk1>
        <a:srgbClr val="0039A6"/>
      </a:dk1>
      <a:lt1>
        <a:srgbClr val="FFFFFF"/>
      </a:lt1>
      <a:dk2>
        <a:srgbClr val="3077FF"/>
      </a:dk2>
      <a:lt2>
        <a:srgbClr val="4B4B4B"/>
      </a:lt2>
      <a:accent1>
        <a:srgbClr val="0077B3"/>
      </a:accent1>
      <a:accent2>
        <a:srgbClr val="3E5118"/>
      </a:accent2>
      <a:accent3>
        <a:srgbClr val="F1AA48"/>
      </a:accent3>
      <a:accent4>
        <a:srgbClr val="601013"/>
      </a:accent4>
      <a:accent5>
        <a:srgbClr val="857D6D"/>
      </a:accent5>
      <a:accent6>
        <a:srgbClr val="003F82"/>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LikesCount xmlns="http://schemas.microsoft.com/sharepoint/v3" xsi:nil="true"/>
    <Metadata2 xmlns="b8d4423e-d233-4bc9-97bc-d7574ce75186">
      <Value>20</Value>
    </Metadata2>
    <Featured xmlns="b8d4423e-d233-4bc9-97bc-d7574ce75186">false</Featured>
    <Published_x0020_Year xmlns="b8d4423e-d233-4bc9-97bc-d7574ce75186">2015</Published_x0020_Year>
    <Metadata3 xmlns="b8d4423e-d233-4bc9-97bc-d7574ce75186">14</Metadata3>
    <Metadata1 xmlns="b8d4423e-d233-4bc9-97bc-d7574ce75186">
      <Value>11</Value>
      <Value>6</Value>
    </Metadata1>
    <End_x0020_Date xmlns="b8d4423e-d233-4bc9-97bc-d7574ce75186">2050-09-01T04:00:00+00:00</End_x0020_Date>
    <Description0 xmlns="b8d4423e-d233-4bc9-97bc-d7574ce75186">This presentation covers the fundamentals of biosecurity for clinical laboratories and provides guidance for public health laboratories for outreach. </Description0>
    <Published_x0020_Month xmlns="b8d4423e-d233-4bc9-97bc-d7574ce75186">Jan</Published_x0020_Month>
    <Copyright xmlns="b8d4423e-d233-4bc9-97bc-d7574ce75186">There is no copyright associated with the document.</Copyright>
    <Permissions xmlns="b8d4423e-d233-4bc9-97bc-d7574ce75186">The document can be viewed by anyone.</Permissions>
    <RatingCount xmlns="http://schemas.microsoft.com/sharepoint/v3" xsi:nil="true"/>
    <Destination xmlns="b8d4423e-d233-4bc9-97bc-d7574ce75186"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4E172BB-5BB7-4A12-B1DB-BD0F73D62C77}"/>
</file>

<file path=customXml/itemProps2.xml><?xml version="1.0" encoding="utf-8"?>
<ds:datastoreItem xmlns:ds="http://schemas.openxmlformats.org/officeDocument/2006/customXml" ds:itemID="{7CE64E84-9118-4D9B-9D00-20B943105606}"/>
</file>

<file path=customXml/itemProps3.xml><?xml version="1.0" encoding="utf-8"?>
<ds:datastoreItem xmlns:ds="http://schemas.openxmlformats.org/officeDocument/2006/customXml" ds:itemID="{F6C1A90E-2185-47B3-9CF0-FC13A2E03E90}"/>
</file>

<file path=customXml/itemProps4.xml><?xml version="1.0" encoding="utf-8"?>
<ds:datastoreItem xmlns:ds="http://schemas.openxmlformats.org/officeDocument/2006/customXml" ds:itemID="{5239E8C6-815A-4485-A687-D02A1B6499A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2659</TotalTime>
  <Words>8350</Words>
  <Application>Microsoft Office PowerPoint</Application>
  <PresentationFormat>On-screen Show (4:3)</PresentationFormat>
  <Paragraphs>534</Paragraphs>
  <Slides>46</Slides>
  <Notes>45</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46</vt:i4>
      </vt:variant>
    </vt:vector>
  </HeadingPairs>
  <TitlesOfParts>
    <vt:vector size="55" baseType="lpstr">
      <vt:lpstr>Times New Roman</vt:lpstr>
      <vt:lpstr>Arial</vt:lpstr>
      <vt:lpstr>Wingdings</vt:lpstr>
      <vt:lpstr>Courier New</vt:lpstr>
      <vt:lpstr>Calibri</vt:lpstr>
      <vt:lpstr>Myriad Web Pro</vt:lpstr>
      <vt:lpstr>CDC_OD_PPT_light([1]</vt:lpstr>
      <vt:lpstr>Theme2Light</vt:lpstr>
      <vt:lpstr>Photo Editor Photo</vt:lpstr>
      <vt:lpstr>PowerPoint Presentation</vt:lpstr>
      <vt:lpstr>Why is Biosecurity Important?</vt:lpstr>
      <vt:lpstr>Objectives</vt:lpstr>
      <vt:lpstr>Why Develop a Biosecurity Plan?</vt:lpstr>
      <vt:lpstr>PowerPoint Presentation</vt:lpstr>
      <vt:lpstr>Biosafety vs. Biosecurity</vt:lpstr>
      <vt:lpstr>Overlap Between Biosecurity and Biosafety</vt:lpstr>
      <vt:lpstr>Conflicts Between Biosafety &amp; Biosecurity</vt:lpstr>
      <vt:lpstr>Elements of a Biosecurity Plan (FIPPA)</vt:lpstr>
      <vt:lpstr>Challenges to Securing Biological  Micro-organisms </vt:lpstr>
      <vt:lpstr>Select Agents and Clinical Laboratories</vt:lpstr>
      <vt:lpstr>Select Agents and Clinical Laboratories</vt:lpstr>
      <vt:lpstr>Federal Select Agent Program Website</vt:lpstr>
      <vt:lpstr>Select Agents and Clinical Laboratories</vt:lpstr>
      <vt:lpstr>Secure Select Agent</vt:lpstr>
      <vt:lpstr>Select Agents and Clinical Laboratories</vt:lpstr>
      <vt:lpstr>Barriers / Challenges to Implementing a Biosecurity Plan</vt:lpstr>
      <vt:lpstr>Effective Biosecurity Planning Requires Collaborative Effort</vt:lpstr>
      <vt:lpstr>Areas to Evaluate for Biosecurity</vt:lpstr>
      <vt:lpstr>Vulnerability</vt:lpstr>
      <vt:lpstr>Access/Physical Vulnerabilities</vt:lpstr>
      <vt:lpstr>Access/Physical Vulnerabilities</vt:lpstr>
      <vt:lpstr>Access/Physical Security Measures </vt:lpstr>
      <vt:lpstr>Access/Physical Controls </vt:lpstr>
      <vt:lpstr>PowerPoint Presentation</vt:lpstr>
      <vt:lpstr>PowerPoint Presentation</vt:lpstr>
      <vt:lpstr>Internal Security: Card Readers for Building / Elevator Lab Access </vt:lpstr>
      <vt:lpstr>Identify security measure or breach</vt:lpstr>
      <vt:lpstr>PowerPoint Presentation</vt:lpstr>
      <vt:lpstr>Personnel Vulnerabilities</vt:lpstr>
      <vt:lpstr>Personnel Security Measures </vt:lpstr>
      <vt:lpstr>Inventory and Accountability Vulnerabilities  </vt:lpstr>
      <vt:lpstr>Inventory &amp; Accountability Security Measures  </vt:lpstr>
      <vt:lpstr>Data and Information Vulnerabilities </vt:lpstr>
      <vt:lpstr>Data and IT Security Measures </vt:lpstr>
      <vt:lpstr>Transport of Biological Materials Security Vulnerabilities </vt:lpstr>
      <vt:lpstr>Transport of Biological Materials  Security Measures </vt:lpstr>
      <vt:lpstr>What is happening in this picture?</vt:lpstr>
      <vt:lpstr>Accidents, Injuries &amp; Emergency  Response Vulnerabilities </vt:lpstr>
      <vt:lpstr>Accident, Injury &amp; Emergency Response Security Measures   </vt:lpstr>
      <vt:lpstr>Reporting / Communication Vulnerabilities </vt:lpstr>
      <vt:lpstr>Reporting and Communication Security Measures  </vt:lpstr>
      <vt:lpstr>Training and Practice Drills</vt:lpstr>
      <vt:lpstr>Develop a Biosecurity Awareness Culture</vt:lpstr>
      <vt:lpstr>Resources </vt:lpstr>
      <vt:lpstr>PowerPoint Presentation</vt:lpstr>
    </vt:vector>
  </TitlesOfParts>
  <Company>CDC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Biosecurity for Clinical Laboratories</dc:title>
  <dc:creator>Callahan, Courtney T. (CDC/OID/NCEZID)</dc:creator>
  <cp:keywords>Clinical laboratory, outreach, biosecurity </cp:keywords>
  <cp:lastModifiedBy>Su, Bertina | APHL</cp:lastModifiedBy>
  <cp:revision>181</cp:revision>
  <cp:lastPrinted>2015-09-18T12:38:22Z</cp:lastPrinted>
  <dcterms:created xsi:type="dcterms:W3CDTF">2011-03-17T17:43:16Z</dcterms:created>
  <dcterms:modified xsi:type="dcterms:W3CDTF">2016-03-31T15:14:33Z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0x0101000B0D515997CB0546990B9821911254AF</vt:lpwstr>
  </property>
  <property fmtid="{D5CDD505-2E9C-101B-9397-08002B2CF9AE}" pid="4" name="_dlc_DocIdItemGuid">
    <vt:lpwstr>599e9c61-7074-4cd6-8455-0cca9d915c48</vt:lpwstr>
  </property>
  <property fmtid="{D5CDD505-2E9C-101B-9397-08002B2CF9AE}" pid="5" name="_MarkAsFinal">
    <vt:bool>true</vt:bool>
  </property>
  <property fmtid="{D5CDD505-2E9C-101B-9397-08002B2CF9AE}" pid="6" name="Page Title">
    <vt:lpwstr/>
  </property>
  <property fmtid="{D5CDD505-2E9C-101B-9397-08002B2CF9AE}" pid="7" name="APHL">
    <vt:lpwstr>1-Keep</vt:lpwstr>
  </property>
</Properties>
</file>