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 id="2147483741" r:id="rId5"/>
  </p:sldMasterIdLst>
  <p:notesMasterIdLst>
    <p:notesMasterId r:id="rId52"/>
  </p:notesMasterIdLst>
  <p:handoutMasterIdLst>
    <p:handoutMasterId r:id="rId53"/>
  </p:handoutMasterIdLst>
  <p:sldIdLst>
    <p:sldId id="419" r:id="rId6"/>
    <p:sldId id="261" r:id="rId7"/>
    <p:sldId id="380" r:id="rId8"/>
    <p:sldId id="263" r:id="rId9"/>
    <p:sldId id="411" r:id="rId10"/>
    <p:sldId id="314" r:id="rId11"/>
    <p:sldId id="404" r:id="rId12"/>
    <p:sldId id="403" r:id="rId13"/>
    <p:sldId id="377" r:id="rId14"/>
    <p:sldId id="399" r:id="rId15"/>
    <p:sldId id="398" r:id="rId16"/>
    <p:sldId id="400" r:id="rId17"/>
    <p:sldId id="412" r:id="rId18"/>
    <p:sldId id="416" r:id="rId19"/>
    <p:sldId id="385" r:id="rId20"/>
    <p:sldId id="391" r:id="rId21"/>
    <p:sldId id="319" r:id="rId22"/>
    <p:sldId id="275" r:id="rId23"/>
    <p:sldId id="320" r:id="rId24"/>
    <p:sldId id="322" r:id="rId25"/>
    <p:sldId id="392" r:id="rId26"/>
    <p:sldId id="326" r:id="rId27"/>
    <p:sldId id="327" r:id="rId28"/>
    <p:sldId id="393" r:id="rId29"/>
    <p:sldId id="329" r:id="rId30"/>
    <p:sldId id="330" r:id="rId31"/>
    <p:sldId id="413" r:id="rId32"/>
    <p:sldId id="266" r:id="rId33"/>
    <p:sldId id="357" r:id="rId34"/>
    <p:sldId id="358" r:id="rId35"/>
    <p:sldId id="359" r:id="rId36"/>
    <p:sldId id="372" r:id="rId37"/>
    <p:sldId id="414" r:id="rId38"/>
    <p:sldId id="375" r:id="rId39"/>
    <p:sldId id="339" r:id="rId40"/>
    <p:sldId id="348" r:id="rId41"/>
    <p:sldId id="378" r:id="rId42"/>
    <p:sldId id="340" r:id="rId43"/>
    <p:sldId id="415" r:id="rId44"/>
    <p:sldId id="341" r:id="rId45"/>
    <p:sldId id="363" r:id="rId46"/>
    <p:sldId id="379" r:id="rId47"/>
    <p:sldId id="280" r:id="rId48"/>
    <p:sldId id="311" r:id="rId49"/>
    <p:sldId id="368" r:id="rId50"/>
    <p:sldId id="420" r:id="rId51"/>
  </p:sldIdLst>
  <p:sldSz cx="9144000" cy="6858000" type="screen4x3"/>
  <p:notesSz cx="7010400" cy="9296400"/>
  <p:custDataLst>
    <p:tags r:id="rId54"/>
  </p:custDataLst>
  <p:defaultTextStyle>
    <a:defPPr>
      <a:defRPr lang="en-US"/>
    </a:defPPr>
    <a:lvl1pPr algn="l" rtl="0" fontAlgn="base">
      <a:spcBef>
        <a:spcPct val="0"/>
      </a:spcBef>
      <a:spcAft>
        <a:spcPct val="0"/>
      </a:spcAft>
      <a:defRPr sz="1600" b="1" kern="1200">
        <a:solidFill>
          <a:schemeClr val="tx1"/>
        </a:solidFill>
        <a:latin typeface="Times New Roman" pitchFamily="18" charset="0"/>
        <a:ea typeface="+mn-ea"/>
        <a:cs typeface="+mn-cs"/>
      </a:defRPr>
    </a:lvl1pPr>
    <a:lvl2pPr marL="457200" algn="l" rtl="0" fontAlgn="base">
      <a:spcBef>
        <a:spcPct val="0"/>
      </a:spcBef>
      <a:spcAft>
        <a:spcPct val="0"/>
      </a:spcAft>
      <a:defRPr sz="1600" b="1" kern="1200">
        <a:solidFill>
          <a:schemeClr val="tx1"/>
        </a:solidFill>
        <a:latin typeface="Times New Roman" pitchFamily="18" charset="0"/>
        <a:ea typeface="+mn-ea"/>
        <a:cs typeface="+mn-cs"/>
      </a:defRPr>
    </a:lvl2pPr>
    <a:lvl3pPr marL="914400" algn="l" rtl="0" fontAlgn="base">
      <a:spcBef>
        <a:spcPct val="0"/>
      </a:spcBef>
      <a:spcAft>
        <a:spcPct val="0"/>
      </a:spcAft>
      <a:defRPr sz="1600" b="1" kern="1200">
        <a:solidFill>
          <a:schemeClr val="tx1"/>
        </a:solidFill>
        <a:latin typeface="Times New Roman" pitchFamily="18" charset="0"/>
        <a:ea typeface="+mn-ea"/>
        <a:cs typeface="+mn-cs"/>
      </a:defRPr>
    </a:lvl3pPr>
    <a:lvl4pPr marL="1371600" algn="l" rtl="0" fontAlgn="base">
      <a:spcBef>
        <a:spcPct val="0"/>
      </a:spcBef>
      <a:spcAft>
        <a:spcPct val="0"/>
      </a:spcAft>
      <a:defRPr sz="1600" b="1" kern="1200">
        <a:solidFill>
          <a:schemeClr val="tx1"/>
        </a:solidFill>
        <a:latin typeface="Times New Roman" pitchFamily="18" charset="0"/>
        <a:ea typeface="+mn-ea"/>
        <a:cs typeface="+mn-cs"/>
      </a:defRPr>
    </a:lvl4pPr>
    <a:lvl5pPr marL="1828800" algn="l" rtl="0" fontAlgn="base">
      <a:spcBef>
        <a:spcPct val="0"/>
      </a:spcBef>
      <a:spcAft>
        <a:spcPct val="0"/>
      </a:spcAft>
      <a:defRPr sz="1600" b="1" kern="1200">
        <a:solidFill>
          <a:schemeClr val="tx1"/>
        </a:solidFill>
        <a:latin typeface="Times New Roman" pitchFamily="18" charset="0"/>
        <a:ea typeface="+mn-ea"/>
        <a:cs typeface="+mn-cs"/>
      </a:defRPr>
    </a:lvl5pPr>
    <a:lvl6pPr marL="2286000" algn="l" defTabSz="914400" rtl="0" eaLnBrk="1" latinLnBrk="0" hangingPunct="1">
      <a:defRPr sz="1600" b="1" kern="1200">
        <a:solidFill>
          <a:schemeClr val="tx1"/>
        </a:solidFill>
        <a:latin typeface="Times New Roman" pitchFamily="18" charset="0"/>
        <a:ea typeface="+mn-ea"/>
        <a:cs typeface="+mn-cs"/>
      </a:defRPr>
    </a:lvl6pPr>
    <a:lvl7pPr marL="2743200" algn="l" defTabSz="914400" rtl="0" eaLnBrk="1" latinLnBrk="0" hangingPunct="1">
      <a:defRPr sz="1600" b="1" kern="1200">
        <a:solidFill>
          <a:schemeClr val="tx1"/>
        </a:solidFill>
        <a:latin typeface="Times New Roman" pitchFamily="18" charset="0"/>
        <a:ea typeface="+mn-ea"/>
        <a:cs typeface="+mn-cs"/>
      </a:defRPr>
    </a:lvl7pPr>
    <a:lvl8pPr marL="3200400" algn="l" defTabSz="914400" rtl="0" eaLnBrk="1" latinLnBrk="0" hangingPunct="1">
      <a:defRPr sz="1600" b="1" kern="1200">
        <a:solidFill>
          <a:schemeClr val="tx1"/>
        </a:solidFill>
        <a:latin typeface="Times New Roman" pitchFamily="18" charset="0"/>
        <a:ea typeface="+mn-ea"/>
        <a:cs typeface="+mn-cs"/>
      </a:defRPr>
    </a:lvl8pPr>
    <a:lvl9pPr marL="3657600" algn="l" defTabSz="914400" rtl="0" eaLnBrk="1" latinLnBrk="0" hangingPunct="1">
      <a:defRPr sz="16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DC User" initials="CU" lastIdx="14" clrIdx="0"/>
  <p:cmAuthor id="2" name="Sheldon Campbell" initials="SC" lastIdx="11" clrIdx="1">
    <p:extLst/>
  </p:cmAuthor>
  <p:cmAuthor id="3" name="bkc1" initials="bkc1" lastIdx="6"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FF00"/>
    <a:srgbClr val="FF0000"/>
    <a:srgbClr val="FFCC00"/>
    <a:srgbClr val="006600"/>
    <a:srgbClr val="003399"/>
    <a:srgbClr val="66FFFF"/>
    <a:srgbClr val="00FFFF"/>
    <a:srgbClr val="336699"/>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0610" autoAdjust="0"/>
  </p:normalViewPr>
  <p:slideViewPr>
    <p:cSldViewPr>
      <p:cViewPr varScale="1">
        <p:scale>
          <a:sx n="94" d="100"/>
          <a:sy n="94" d="100"/>
        </p:scale>
        <p:origin x="2130" y="78"/>
      </p:cViewPr>
      <p:guideLst>
        <p:guide orient="horz" pos="2160"/>
        <p:guide pos="2880"/>
      </p:guideLst>
    </p:cSldViewPr>
  </p:slideViewPr>
  <p:outlineViewPr>
    <p:cViewPr>
      <p:scale>
        <a:sx n="33" d="100"/>
        <a:sy n="33" d="100"/>
      </p:scale>
      <p:origin x="0" y="0"/>
    </p:cViewPr>
    <p:sldLst>
      <p:sld r:id="rId1" collapse="1"/>
    </p:sldLst>
  </p:outlineViewPr>
  <p:notesTextViewPr>
    <p:cViewPr>
      <p:scale>
        <a:sx n="200" d="100"/>
        <a:sy n="200" d="100"/>
      </p:scale>
      <p:origin x="0" y="0"/>
    </p:cViewPr>
  </p:notesTextViewPr>
  <p:sorterViewPr>
    <p:cViewPr>
      <p:scale>
        <a:sx n="100" d="100"/>
        <a:sy n="100" d="100"/>
      </p:scale>
      <p:origin x="0" y="-8298"/>
    </p:cViewPr>
  </p:sorterViewPr>
  <p:notesViewPr>
    <p:cSldViewPr>
      <p:cViewPr>
        <p:scale>
          <a:sx n="150" d="100"/>
          <a:sy n="150" d="100"/>
        </p:scale>
        <p:origin x="-288" y="-92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commentAuthors" Target="commen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handoutMaster" Target="handoutMasters/handoutMaster1.xml"/><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1"/>
            <a:ext cx="3038145" cy="46420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defTabSz="931887" eaLnBrk="0" hangingPunct="0">
              <a:defRPr sz="1300" b="0">
                <a:latin typeface="Arial" charset="0"/>
              </a:defRPr>
            </a:lvl1pPr>
          </a:lstStyle>
          <a:p>
            <a:pPr>
              <a:defRPr/>
            </a:pPr>
            <a:endParaRPr lang="en-US"/>
          </a:p>
        </p:txBody>
      </p:sp>
      <p:sp>
        <p:nvSpPr>
          <p:cNvPr id="17411" name="Rectangle 3"/>
          <p:cNvSpPr>
            <a:spLocks noGrp="1" noChangeArrowheads="1"/>
          </p:cNvSpPr>
          <p:nvPr>
            <p:ph type="dt" sz="quarter" idx="1"/>
          </p:nvPr>
        </p:nvSpPr>
        <p:spPr bwMode="auto">
          <a:xfrm>
            <a:off x="3972257" y="1"/>
            <a:ext cx="3038144" cy="46420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algn="r" defTabSz="931887" eaLnBrk="0" hangingPunct="0">
              <a:defRPr sz="1300" b="0">
                <a:latin typeface="Arial" charset="0"/>
              </a:defRPr>
            </a:lvl1pPr>
          </a:lstStyle>
          <a:p>
            <a:pPr>
              <a:defRPr/>
            </a:pPr>
            <a:endParaRPr lang="en-US"/>
          </a:p>
        </p:txBody>
      </p:sp>
      <p:sp>
        <p:nvSpPr>
          <p:cNvPr id="17412" name="Rectangle 4"/>
          <p:cNvSpPr>
            <a:spLocks noGrp="1" noChangeArrowheads="1"/>
          </p:cNvSpPr>
          <p:nvPr>
            <p:ph type="ftr" sz="quarter" idx="2"/>
          </p:nvPr>
        </p:nvSpPr>
        <p:spPr bwMode="auto">
          <a:xfrm>
            <a:off x="0" y="8832195"/>
            <a:ext cx="3038145" cy="464205"/>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defTabSz="931887" eaLnBrk="0" hangingPunct="0">
              <a:defRPr sz="1300" b="0">
                <a:latin typeface="Arial" charset="0"/>
              </a:defRPr>
            </a:lvl1pPr>
          </a:lstStyle>
          <a:p>
            <a:pPr>
              <a:defRPr/>
            </a:pPr>
            <a:r>
              <a:rPr lang="en-US"/>
              <a:t>CDC 1</a:t>
            </a:r>
          </a:p>
        </p:txBody>
      </p:sp>
      <p:sp>
        <p:nvSpPr>
          <p:cNvPr id="17413" name="Rectangle 5"/>
          <p:cNvSpPr>
            <a:spLocks noGrp="1" noChangeArrowheads="1"/>
          </p:cNvSpPr>
          <p:nvPr>
            <p:ph type="sldNum" sz="quarter" idx="3"/>
          </p:nvPr>
        </p:nvSpPr>
        <p:spPr bwMode="auto">
          <a:xfrm>
            <a:off x="3972257" y="8832195"/>
            <a:ext cx="3038144" cy="464205"/>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defTabSz="931887" eaLnBrk="0" hangingPunct="0">
              <a:defRPr sz="1300" b="0">
                <a:latin typeface="Arial" charset="0"/>
              </a:defRPr>
            </a:lvl1pPr>
          </a:lstStyle>
          <a:p>
            <a:pPr>
              <a:defRPr/>
            </a:pPr>
            <a:fld id="{865D7AB6-3C5D-4C60-B686-08BA58D6502B}" type="slidenum">
              <a:rPr lang="en-US"/>
              <a:pPr>
                <a:defRPr/>
              </a:pPr>
              <a:t>‹#›</a:t>
            </a:fld>
            <a:endParaRPr lang="en-US"/>
          </a:p>
        </p:txBody>
      </p:sp>
    </p:spTree>
    <p:extLst>
      <p:ext uri="{BB962C8B-B14F-4D97-AF65-F5344CB8AC3E}">
        <p14:creationId xmlns:p14="http://schemas.microsoft.com/office/powerpoint/2010/main" val="2423885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1"/>
            <a:ext cx="3038145" cy="46420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defTabSz="931887" eaLnBrk="0" hangingPunct="0">
              <a:defRPr sz="1300" b="0">
                <a:latin typeface="Arial" charset="0"/>
              </a:defRPr>
            </a:lvl1pPr>
          </a:lstStyle>
          <a:p>
            <a:pPr>
              <a:defRPr/>
            </a:pPr>
            <a:endParaRPr lang="en-US"/>
          </a:p>
        </p:txBody>
      </p:sp>
      <p:sp>
        <p:nvSpPr>
          <p:cNvPr id="15363" name="Rectangle 3"/>
          <p:cNvSpPr>
            <a:spLocks noGrp="1" noChangeArrowheads="1"/>
          </p:cNvSpPr>
          <p:nvPr>
            <p:ph type="dt" idx="1"/>
          </p:nvPr>
        </p:nvSpPr>
        <p:spPr bwMode="auto">
          <a:xfrm>
            <a:off x="3972257" y="1"/>
            <a:ext cx="3038144" cy="46420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algn="r" defTabSz="931887" eaLnBrk="0" hangingPunct="0">
              <a:defRPr sz="1300" b="0">
                <a:latin typeface="Arial" charset="0"/>
              </a:defRPr>
            </a:lvl1pPr>
          </a:lstStyle>
          <a:p>
            <a:pPr>
              <a:defRPr/>
            </a:pPr>
            <a:endParaRPr lang="en-US"/>
          </a:p>
        </p:txBody>
      </p:sp>
      <p:sp>
        <p:nvSpPr>
          <p:cNvPr id="39940"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34112" y="4416099"/>
            <a:ext cx="5142177" cy="4182457"/>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8832195"/>
            <a:ext cx="3038145" cy="464205"/>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defTabSz="931887" eaLnBrk="0" hangingPunct="0">
              <a:defRPr sz="1300" b="0">
                <a:latin typeface="Arial" charset="0"/>
              </a:defRPr>
            </a:lvl1pPr>
          </a:lstStyle>
          <a:p>
            <a:pPr>
              <a:defRPr/>
            </a:pPr>
            <a:endParaRPr lang="en-US"/>
          </a:p>
        </p:txBody>
      </p:sp>
      <p:sp>
        <p:nvSpPr>
          <p:cNvPr id="15367" name="Rectangle 7"/>
          <p:cNvSpPr>
            <a:spLocks noGrp="1" noChangeArrowheads="1"/>
          </p:cNvSpPr>
          <p:nvPr>
            <p:ph type="sldNum" sz="quarter" idx="5"/>
          </p:nvPr>
        </p:nvSpPr>
        <p:spPr bwMode="auto">
          <a:xfrm>
            <a:off x="3972257" y="8832195"/>
            <a:ext cx="3038144" cy="464205"/>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defTabSz="931887" eaLnBrk="0" hangingPunct="0">
              <a:defRPr sz="1300" b="0">
                <a:latin typeface="Arial" charset="0"/>
              </a:defRPr>
            </a:lvl1pPr>
          </a:lstStyle>
          <a:p>
            <a:pPr>
              <a:defRPr/>
            </a:pPr>
            <a:fld id="{DDD9923A-9F33-4740-840A-C162F7FB3E25}" type="slidenum">
              <a:rPr lang="en-US"/>
              <a:pPr>
                <a:defRPr/>
              </a:pPr>
              <a:t>‹#›</a:t>
            </a:fld>
            <a:endParaRPr lang="en-US"/>
          </a:p>
        </p:txBody>
      </p:sp>
    </p:spTree>
    <p:extLst>
      <p:ext uri="{BB962C8B-B14F-4D97-AF65-F5344CB8AC3E}">
        <p14:creationId xmlns:p14="http://schemas.microsoft.com/office/powerpoint/2010/main" val="27787102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4482F4C9-E634-4C62-BF0C-AA6F1B7E92F8}" type="slidenum">
              <a:rPr lang="en-US" smtClean="0"/>
              <a:pPr/>
              <a:t>2</a:t>
            </a:fld>
            <a:endParaRPr lang="en-US"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r>
              <a:rPr kumimoji="1" lang="en-US" sz="1200" kern="1200" dirty="0" smtClean="0">
                <a:solidFill>
                  <a:schemeClr val="tx1"/>
                </a:solidFill>
                <a:effectLst/>
                <a:latin typeface="Arial" charset="0"/>
                <a:ea typeface="+mn-ea"/>
                <a:cs typeface="+mn-cs"/>
              </a:rPr>
              <a:t>The objectives of this presentation are to describe the concepts of a risk assessment, describe the basic steps of the risk assessment process, and perform a basic risk assessment exercise. </a:t>
            </a:r>
            <a:endParaRPr lang="en-US" dirty="0" smtClean="0"/>
          </a:p>
        </p:txBody>
      </p:sp>
    </p:spTree>
    <p:extLst>
      <p:ext uri="{BB962C8B-B14F-4D97-AF65-F5344CB8AC3E}">
        <p14:creationId xmlns:p14="http://schemas.microsoft.com/office/powerpoint/2010/main" val="355203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6"/>
          <p:cNvSpPr>
            <a:spLocks noGrp="1" noChangeArrowheads="1"/>
          </p:cNvSpPr>
          <p:nvPr>
            <p:ph type="sldNum" sz="quarter" idx="5"/>
          </p:nvPr>
        </p:nvSpPr>
        <p:spPr>
          <a:noFill/>
        </p:spPr>
        <p:txBody>
          <a:bodyPr/>
          <a:lstStyle/>
          <a:p>
            <a:fld id="{91E9D851-202D-4FF7-B10C-FA14B2E7CD55}" type="slidenum">
              <a:rPr lang="en-US" smtClean="0">
                <a:ea typeface="ＭＳ Ｐゴシック" pitchFamily="28" charset="-128"/>
              </a:rPr>
              <a:pPr/>
              <a:t>11</a:t>
            </a:fld>
            <a:endParaRPr lang="en-US" smtClean="0">
              <a:ea typeface="ＭＳ Ｐゴシック" pitchFamily="28" charset="-128"/>
            </a:endParaRPr>
          </a:p>
        </p:txBody>
      </p:sp>
      <p:sp>
        <p:nvSpPr>
          <p:cNvPr id="104451" name="Rectangle 1"/>
          <p:cNvSpPr>
            <a:spLocks noGrp="1" noRot="1" noChangeAspect="1" noChangeArrowheads="1" noTextEdit="1"/>
          </p:cNvSpPr>
          <p:nvPr>
            <p:ph type="sldImg"/>
          </p:nvPr>
        </p:nvSpPr>
        <p:spPr>
          <a:ln/>
        </p:spPr>
      </p:sp>
      <p:sp>
        <p:nvSpPr>
          <p:cNvPr id="104452" name="Rectangle 2"/>
          <p:cNvSpPr>
            <a:spLocks noGrp="1" noChangeArrowheads="1"/>
          </p:cNvSpPr>
          <p:nvPr>
            <p:ph type="body" idx="1"/>
          </p:nvPr>
        </p:nvSpPr>
        <p:spPr>
          <a:noFill/>
          <a:ln/>
        </p:spPr>
        <p:txBody>
          <a:bodyPr lIns="0" tIns="0" rIns="0" bIns="0"/>
          <a:lstStyle/>
          <a:p>
            <a:pPr eaLnBrk="1" hangingPunct="1">
              <a:lnSpc>
                <a:spcPct val="95000"/>
              </a:lnSpc>
              <a:spcBef>
                <a:spcPct val="0"/>
              </a:spcBef>
            </a:pPr>
            <a:r>
              <a:rPr kumimoji="1" lang="en-US" sz="1200" kern="1200" dirty="0" smtClean="0">
                <a:solidFill>
                  <a:schemeClr val="tx1"/>
                </a:solidFill>
                <a:effectLst/>
                <a:latin typeface="Arial" charset="0"/>
                <a:ea typeface="+mn-ea"/>
                <a:cs typeface="+mn-cs"/>
              </a:rPr>
              <a:t>Risk assessments should be repeated when there is a recurring problem identified, an incident or exposure, or a change in practice. Changes could involve a different lab, new equipment or a new procedure. Remember, this is a continuous process, so it is performed more than once.</a:t>
            </a:r>
            <a:endParaRPr lang="en-US" sz="1600" dirty="0">
              <a:solidFill>
                <a:srgbClr val="000000"/>
              </a:solidFill>
              <a:latin typeface="Arial" pitchFamily="34" charset="0"/>
            </a:endParaRPr>
          </a:p>
        </p:txBody>
      </p:sp>
    </p:spTree>
    <p:extLst>
      <p:ext uri="{BB962C8B-B14F-4D97-AF65-F5344CB8AC3E}">
        <p14:creationId xmlns:p14="http://schemas.microsoft.com/office/powerpoint/2010/main" val="2209229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smtClean="0">
                <a:solidFill>
                  <a:schemeClr val="tx1"/>
                </a:solidFill>
                <a:effectLst/>
                <a:latin typeface="Arial" charset="0"/>
                <a:ea typeface="+mn-ea"/>
                <a:cs typeface="+mn-cs"/>
              </a:rPr>
              <a:t>Risk assessments are not new, we actually do them all the time in our daily lives. We are constantly evaluating situations, and making decisions on whether the risk is acceptable or not. We just need to consciously think about the risks in the lab environment, and how we can mitigate those risks to an acceptable level.</a:t>
            </a:r>
            <a:endParaRPr lang="en-US" dirty="0"/>
          </a:p>
        </p:txBody>
      </p:sp>
      <p:sp>
        <p:nvSpPr>
          <p:cNvPr id="4" name="Slide Number Placeholder 3"/>
          <p:cNvSpPr>
            <a:spLocks noGrp="1"/>
          </p:cNvSpPr>
          <p:nvPr>
            <p:ph type="sldNum" sz="quarter" idx="10"/>
          </p:nvPr>
        </p:nvSpPr>
        <p:spPr/>
        <p:txBody>
          <a:bodyPr/>
          <a:lstStyle/>
          <a:p>
            <a:pPr>
              <a:defRPr/>
            </a:pPr>
            <a:fld id="{DDD9923A-9F33-4740-840A-C162F7FB3E25}" type="slidenum">
              <a:rPr lang="en-US" smtClean="0"/>
              <a:pPr>
                <a:defRPr/>
              </a:pPr>
              <a:t>12</a:t>
            </a:fld>
            <a:endParaRPr lang="en-US"/>
          </a:p>
        </p:txBody>
      </p:sp>
    </p:spTree>
    <p:extLst>
      <p:ext uri="{BB962C8B-B14F-4D97-AF65-F5344CB8AC3E}">
        <p14:creationId xmlns:p14="http://schemas.microsoft.com/office/powerpoint/2010/main" val="4282114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3D759211-98C3-47E6-8491-DDED2122FA25}" type="slidenum">
              <a:rPr lang="en-US" smtClean="0"/>
              <a:pPr/>
              <a:t>13</a:t>
            </a:fld>
            <a:endParaRPr lang="en-US" smtClean="0"/>
          </a:p>
        </p:txBody>
      </p:sp>
      <p:sp>
        <p:nvSpPr>
          <p:cNvPr id="47107" name="Slide Image Placeholder 1"/>
          <p:cNvSpPr>
            <a:spLocks noGrp="1" noRot="1" noChangeAspect="1" noTextEdit="1"/>
          </p:cNvSpPr>
          <p:nvPr>
            <p:ph type="sldImg"/>
          </p:nvPr>
        </p:nvSpPr>
        <p:spPr>
          <a:ln/>
        </p:spPr>
      </p:sp>
      <p:sp>
        <p:nvSpPr>
          <p:cNvPr id="47108" name="Notes Placeholder 2"/>
          <p:cNvSpPr>
            <a:spLocks noGrp="1"/>
          </p:cNvSpPr>
          <p:nvPr>
            <p:ph type="body" idx="1"/>
          </p:nvPr>
        </p:nvSpPr>
        <p:spPr>
          <a:noFill/>
          <a:ln/>
        </p:spPr>
        <p:txBody>
          <a:bodyPr lIns="93167" tIns="46583" rIns="93167" bIns="46583"/>
          <a:lstStyle/>
          <a:p>
            <a:r>
              <a:rPr kumimoji="1" lang="en-US" sz="1200" kern="1200" dirty="0" smtClean="0">
                <a:solidFill>
                  <a:schemeClr val="tx1"/>
                </a:solidFill>
                <a:effectLst/>
                <a:latin typeface="Arial" charset="0"/>
                <a:ea typeface="+mn-ea"/>
                <a:cs typeface="+mn-cs"/>
              </a:rPr>
              <a:t>We are now going to go through each step of the risk assessment, and the first step is to gather information and identify the potential hazard. </a:t>
            </a:r>
            <a:endParaRPr kumimoji="1" lang="en-US" sz="1200" kern="1200" dirty="0">
              <a:solidFill>
                <a:schemeClr val="tx1"/>
              </a:solidFill>
              <a:effectLst/>
              <a:latin typeface="Arial" charset="0"/>
              <a:ea typeface="+mn-ea"/>
              <a:cs typeface="+mn-cs"/>
            </a:endParaRPr>
          </a:p>
        </p:txBody>
      </p:sp>
      <p:sp>
        <p:nvSpPr>
          <p:cNvPr id="47109" name="Slide Number Placeholder 3"/>
          <p:cNvSpPr txBox="1">
            <a:spLocks noGrp="1"/>
          </p:cNvSpPr>
          <p:nvPr/>
        </p:nvSpPr>
        <p:spPr bwMode="auto">
          <a:xfrm>
            <a:off x="3972257" y="8832195"/>
            <a:ext cx="3038144" cy="464205"/>
          </a:xfrm>
          <a:prstGeom prst="rect">
            <a:avLst/>
          </a:prstGeom>
          <a:noFill/>
          <a:ln w="9525">
            <a:noFill/>
            <a:miter lim="800000"/>
            <a:headEnd/>
            <a:tailEnd/>
          </a:ln>
        </p:spPr>
        <p:txBody>
          <a:bodyPr lIns="93167" tIns="46583" rIns="93167" bIns="46583" anchor="b"/>
          <a:lstStyle/>
          <a:p>
            <a:pPr algn="r" defTabSz="931887"/>
            <a:fld id="{83585B39-CC90-4568-89D3-939E73845286}" type="slidenum">
              <a:rPr lang="en-US" sz="1300" b="0">
                <a:solidFill>
                  <a:schemeClr val="bg1"/>
                </a:solidFill>
                <a:latin typeface="Arial" charset="0"/>
              </a:rPr>
              <a:pPr algn="r" defTabSz="931887"/>
              <a:t>13</a:t>
            </a:fld>
            <a:endParaRPr lang="en-US" sz="1300" b="0">
              <a:solidFill>
                <a:schemeClr val="bg1"/>
              </a:solidFill>
              <a:latin typeface="Arial" charset="0"/>
            </a:endParaRPr>
          </a:p>
        </p:txBody>
      </p:sp>
    </p:spTree>
    <p:extLst>
      <p:ext uri="{BB962C8B-B14F-4D97-AF65-F5344CB8AC3E}">
        <p14:creationId xmlns:p14="http://schemas.microsoft.com/office/powerpoint/2010/main" val="2413513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7"/>
          <p:cNvSpPr txBox="1">
            <a:spLocks noGrp="1" noChangeArrowheads="1"/>
          </p:cNvSpPr>
          <p:nvPr/>
        </p:nvSpPr>
        <p:spPr bwMode="auto">
          <a:xfrm>
            <a:off x="3973777" y="8832195"/>
            <a:ext cx="3036623" cy="464205"/>
          </a:xfrm>
          <a:prstGeom prst="rect">
            <a:avLst/>
          </a:prstGeom>
          <a:noFill/>
          <a:ln w="9525">
            <a:noFill/>
            <a:miter lim="800000"/>
            <a:headEnd/>
            <a:tailEnd/>
          </a:ln>
        </p:spPr>
        <p:txBody>
          <a:bodyPr lIns="93144" tIns="46573" rIns="93144" bIns="46573" anchor="b"/>
          <a:lstStyle/>
          <a:p>
            <a:pPr algn="r" defTabSz="931887" eaLnBrk="0" hangingPunct="0"/>
            <a:fld id="{00024E8E-4F0F-4E85-8203-EB1CDFDA31FB}" type="slidenum">
              <a:rPr lang="en-US" sz="1300" b="0"/>
              <a:pPr algn="r" defTabSz="931887" eaLnBrk="0" hangingPunct="0"/>
              <a:t>14</a:t>
            </a:fld>
            <a:endParaRPr lang="en-US" sz="1300" b="0"/>
          </a:p>
        </p:txBody>
      </p:sp>
      <p:sp>
        <p:nvSpPr>
          <p:cNvPr id="129028" name="Rectangle 7"/>
          <p:cNvSpPr txBox="1">
            <a:spLocks noGrp="1" noChangeArrowheads="1"/>
          </p:cNvSpPr>
          <p:nvPr/>
        </p:nvSpPr>
        <p:spPr bwMode="auto">
          <a:xfrm>
            <a:off x="3973777" y="8832195"/>
            <a:ext cx="3036623" cy="464205"/>
          </a:xfrm>
          <a:prstGeom prst="rect">
            <a:avLst/>
          </a:prstGeom>
          <a:noFill/>
          <a:ln w="9525">
            <a:noFill/>
            <a:miter lim="800000"/>
            <a:headEnd/>
            <a:tailEnd/>
          </a:ln>
        </p:spPr>
        <p:txBody>
          <a:bodyPr lIns="93132" tIns="46569" rIns="93132" bIns="46569" anchor="b"/>
          <a:lstStyle/>
          <a:p>
            <a:pPr algn="r" defTabSz="931887"/>
            <a:fld id="{9F3A00D5-9C1C-4868-AB24-4DADCA073153}" type="slidenum">
              <a:rPr lang="en-US" sz="1300" b="0">
                <a:solidFill>
                  <a:schemeClr val="bg1"/>
                </a:solidFill>
              </a:rPr>
              <a:pPr algn="r" defTabSz="931887"/>
              <a:t>14</a:t>
            </a:fld>
            <a:endParaRPr lang="en-US" sz="1300" b="0">
              <a:solidFill>
                <a:schemeClr val="bg1"/>
              </a:solidFill>
            </a:endParaRPr>
          </a:p>
        </p:txBody>
      </p:sp>
      <p:sp>
        <p:nvSpPr>
          <p:cNvPr id="129029" name="Rectangle 2"/>
          <p:cNvSpPr>
            <a:spLocks noGrp="1" noRot="1" noChangeAspect="1" noChangeArrowheads="1" noTextEdit="1"/>
          </p:cNvSpPr>
          <p:nvPr>
            <p:ph type="sldImg"/>
          </p:nvPr>
        </p:nvSpPr>
        <p:spPr>
          <a:xfrm>
            <a:off x="587375" y="1238250"/>
            <a:ext cx="5994400" cy="4495800"/>
          </a:xfrm>
          <a:ln/>
        </p:spPr>
      </p:sp>
      <p:sp>
        <p:nvSpPr>
          <p:cNvPr id="129030" name="Rectangle 3"/>
          <p:cNvSpPr>
            <a:spLocks noGrp="1" noChangeArrowheads="1"/>
          </p:cNvSpPr>
          <p:nvPr>
            <p:ph type="body" idx="1"/>
          </p:nvPr>
        </p:nvSpPr>
        <p:spPr>
          <a:xfrm>
            <a:off x="937154" y="6119208"/>
            <a:ext cx="5136092" cy="2480885"/>
          </a:xfrm>
          <a:noFill/>
          <a:ln/>
        </p:spPr>
        <p:txBody>
          <a:bodyPr lIns="93123" tIns="46564" rIns="93123" bIns="46564"/>
          <a:lstStyle/>
          <a:p>
            <a:pPr>
              <a:spcBef>
                <a:spcPct val="0"/>
              </a:spcBef>
            </a:pPr>
            <a:endParaRPr lang="en-US" sz="1700" b="1" dirty="0"/>
          </a:p>
          <a:p>
            <a:r>
              <a:rPr kumimoji="1" lang="en-US" sz="1200" kern="1200" dirty="0" smtClean="0">
                <a:solidFill>
                  <a:schemeClr val="tx1"/>
                </a:solidFill>
                <a:effectLst/>
                <a:latin typeface="Arial" charset="0"/>
                <a:ea typeface="+mn-ea"/>
                <a:cs typeface="+mn-cs"/>
              </a:rPr>
              <a:t>In order to perform a comprehensive and practical assessment, we need to compile site-specific information, because every situation is different. So there is no one size fits all for a risk assessment, and a risk assessment performed for one lab is probably not appropriate for another lab. There is also an overlapping and unique interaction between the agent, the laboratory and the person.</a:t>
            </a:r>
            <a:endParaRPr kumimoji="1"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3588705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effectLst/>
                <a:latin typeface="Arial" charset="0"/>
                <a:ea typeface="+mn-ea"/>
                <a:cs typeface="+mn-cs"/>
              </a:rPr>
              <a:t>This slide depicts the overlapping interaction of these three factors. We need to be aware of the potential agent that may be present, the work environment, and the host, or people performing that work. You will also notice the words outside of the circles. These 5 words beginning with a P represent categories that can be used to determine what information we need to include in our assessment.   The first P is Pathogen, or the agent. The second P is People– your colleagues.  The environment includes the Place – the laboratory where you work, the procedures being performed, and the Personal Protective Equipment being used.  </a:t>
            </a:r>
          </a:p>
          <a:p>
            <a:endParaRPr lang="en-US" dirty="0" smtClean="0"/>
          </a:p>
        </p:txBody>
      </p:sp>
      <p:sp>
        <p:nvSpPr>
          <p:cNvPr id="4" name="Slide Number Placeholder 3"/>
          <p:cNvSpPr>
            <a:spLocks noGrp="1"/>
          </p:cNvSpPr>
          <p:nvPr>
            <p:ph type="sldNum" sz="quarter" idx="5"/>
          </p:nvPr>
        </p:nvSpPr>
        <p:spPr/>
        <p:txBody>
          <a:bodyPr/>
          <a:lstStyle/>
          <a:p>
            <a:pPr>
              <a:defRPr/>
            </a:pPr>
            <a:fld id="{026C4884-A903-4DAA-A62D-EF85F3E35BAB}" type="slidenum">
              <a:rPr lang="en-US" smtClean="0"/>
              <a:pPr>
                <a:defRPr/>
              </a:pPr>
              <a:t>15</a:t>
            </a:fld>
            <a:endParaRPr lang="en-US"/>
          </a:p>
        </p:txBody>
      </p:sp>
    </p:spTree>
    <p:extLst>
      <p:ext uri="{BB962C8B-B14F-4D97-AF65-F5344CB8AC3E}">
        <p14:creationId xmlns:p14="http://schemas.microsoft.com/office/powerpoint/2010/main" val="867281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p:spPr>
        <p:txBody>
          <a:bodyPr/>
          <a:lstStyle/>
          <a:p>
            <a:pPr eaLnBrk="1" hangingPunct="1"/>
            <a:r>
              <a:rPr kumimoji="1" lang="en-US" sz="1200" kern="1200" dirty="0" smtClean="0">
                <a:solidFill>
                  <a:schemeClr val="tx1"/>
                </a:solidFill>
                <a:effectLst/>
                <a:latin typeface="Arial" charset="0"/>
                <a:ea typeface="+mn-ea"/>
                <a:cs typeface="+mn-cs"/>
              </a:rPr>
              <a:t>Let’s talk more in depth about the first P – the agent or pathogen. For this presentation, we will include microorganisms, but also toxins, animal specimens, GMOs, cell lines, and anything else that may contain an infectious organism.</a:t>
            </a:r>
            <a:endParaRPr lang="en-US" dirty="0" smtClean="0"/>
          </a:p>
        </p:txBody>
      </p:sp>
      <p:sp>
        <p:nvSpPr>
          <p:cNvPr id="110596" name="Slide Number Placeholder 3"/>
          <p:cNvSpPr>
            <a:spLocks noGrp="1"/>
          </p:cNvSpPr>
          <p:nvPr>
            <p:ph type="sldNum" sz="quarter" idx="5"/>
          </p:nvPr>
        </p:nvSpPr>
        <p:spPr>
          <a:noFill/>
        </p:spPr>
        <p:txBody>
          <a:bodyPr/>
          <a:lstStyle/>
          <a:p>
            <a:fld id="{81E8F99A-4CCC-4D16-867D-0B7F619B3039}" type="slidenum">
              <a:rPr lang="en-US" smtClean="0">
                <a:ea typeface="ＭＳ Ｐゴシック" pitchFamily="28" charset="-128"/>
              </a:rPr>
              <a:pPr/>
              <a:t>16</a:t>
            </a:fld>
            <a:endParaRPr lang="en-US" smtClean="0">
              <a:ea typeface="ＭＳ Ｐゴシック" pitchFamily="28" charset="-128"/>
            </a:endParaRPr>
          </a:p>
        </p:txBody>
      </p:sp>
    </p:spTree>
    <p:extLst>
      <p:ext uri="{BB962C8B-B14F-4D97-AF65-F5344CB8AC3E}">
        <p14:creationId xmlns:p14="http://schemas.microsoft.com/office/powerpoint/2010/main" val="267728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To begin, let’s define a couple of terms that are used in relation to an infectious organism. They are pathogenicity, virulence and transmissibility. Pathogenicity is the inherent ability of the agent to cause disease. Virulence refers to the extent of pathology or harm that an organism can cause. A highly virulent organism can cause severe disease when introduced in smaller numbers, whereas a less virulent organism can require higher numbers of organisms to initiate disease and the result may be less severe. A non-virulent (or </a:t>
            </a:r>
            <a:r>
              <a:rPr kumimoji="1" lang="en-US" sz="1200" kern="1200" dirty="0" err="1" smtClean="0">
                <a:solidFill>
                  <a:schemeClr val="tx1"/>
                </a:solidFill>
                <a:effectLst/>
                <a:latin typeface="Arial" charset="0"/>
                <a:ea typeface="+mn-ea"/>
                <a:cs typeface="+mn-cs"/>
              </a:rPr>
              <a:t>avirulent</a:t>
            </a:r>
            <a:r>
              <a:rPr kumimoji="1" lang="en-US" sz="1200" kern="1200" dirty="0" smtClean="0">
                <a:solidFill>
                  <a:schemeClr val="tx1"/>
                </a:solidFill>
                <a:effectLst/>
                <a:latin typeface="Arial" charset="0"/>
                <a:ea typeface="+mn-ea"/>
                <a:cs typeface="+mn-cs"/>
              </a:rPr>
              <a:t>) strain does not normally cause disease in immunocompetent adults. Finally, communicability or transmissibility is how easily the infection is spread between persons or species by contact (direct or indirect) with the sick or their secretions/excretions. In other words, how contagious is it? Is it spread person to person? </a:t>
            </a:r>
            <a:endParaRPr kumimoji="1" lang="en-US" sz="1200" kern="1200" dirty="0">
              <a:solidFill>
                <a:schemeClr val="tx1"/>
              </a:solidFill>
              <a:effectLst/>
              <a:latin typeface="Arial" charset="0"/>
              <a:ea typeface="+mn-ea"/>
              <a:cs typeface="+mn-cs"/>
            </a:endParaRPr>
          </a:p>
        </p:txBody>
      </p:sp>
      <p:sp>
        <p:nvSpPr>
          <p:cNvPr id="52228" name="Slide Number Placeholder 3"/>
          <p:cNvSpPr>
            <a:spLocks noGrp="1"/>
          </p:cNvSpPr>
          <p:nvPr>
            <p:ph type="sldNum" sz="quarter" idx="5"/>
          </p:nvPr>
        </p:nvSpPr>
        <p:spPr>
          <a:noFill/>
        </p:spPr>
        <p:txBody>
          <a:bodyPr/>
          <a:lstStyle/>
          <a:p>
            <a:fld id="{D877CD62-61D3-497A-8D62-C80BF7C39182}" type="slidenum">
              <a:rPr lang="en-US" smtClean="0"/>
              <a:pPr/>
              <a:t>17</a:t>
            </a:fld>
            <a:endParaRPr lang="en-US" smtClean="0"/>
          </a:p>
        </p:txBody>
      </p:sp>
    </p:spTree>
    <p:extLst>
      <p:ext uri="{BB962C8B-B14F-4D97-AF65-F5344CB8AC3E}">
        <p14:creationId xmlns:p14="http://schemas.microsoft.com/office/powerpoint/2010/main" val="1626691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BF570282-146B-4EB4-B29F-75E5648D34B9}" type="slidenum">
              <a:rPr lang="en-US" smtClean="0"/>
              <a:pPr/>
              <a:t>18</a:t>
            </a:fld>
            <a:endParaRPr lang="en-US" smtClean="0"/>
          </a:p>
        </p:txBody>
      </p:sp>
      <p:sp>
        <p:nvSpPr>
          <p:cNvPr id="53251" name="Rectangle 7"/>
          <p:cNvSpPr txBox="1">
            <a:spLocks noGrp="1" noChangeArrowheads="1"/>
          </p:cNvSpPr>
          <p:nvPr/>
        </p:nvSpPr>
        <p:spPr bwMode="auto">
          <a:xfrm>
            <a:off x="3972257" y="8832195"/>
            <a:ext cx="3038144" cy="464205"/>
          </a:xfrm>
          <a:prstGeom prst="rect">
            <a:avLst/>
          </a:prstGeom>
          <a:noFill/>
          <a:ln w="9525">
            <a:noFill/>
            <a:miter lim="800000"/>
            <a:headEnd/>
            <a:tailEnd/>
          </a:ln>
        </p:spPr>
        <p:txBody>
          <a:bodyPr lIns="93167" tIns="46583" rIns="93167" bIns="46583" anchor="b"/>
          <a:lstStyle/>
          <a:p>
            <a:pPr algn="r" defTabSz="931887"/>
            <a:fld id="{A26DBA81-4722-406B-A310-EF043F6C09C4}" type="slidenum">
              <a:rPr lang="en-US" sz="1300" b="0">
                <a:solidFill>
                  <a:schemeClr val="bg1"/>
                </a:solidFill>
                <a:latin typeface="Arial" charset="0"/>
              </a:rPr>
              <a:pPr algn="r" defTabSz="931887"/>
              <a:t>18</a:t>
            </a:fld>
            <a:endParaRPr lang="en-US" sz="1300" b="0">
              <a:solidFill>
                <a:schemeClr val="bg1"/>
              </a:solidFill>
              <a:latin typeface="Arial" charset="0"/>
            </a:endParaRPr>
          </a:p>
        </p:txBody>
      </p:sp>
      <p:sp>
        <p:nvSpPr>
          <p:cNvPr id="53252" name="Rectangle 7"/>
          <p:cNvSpPr txBox="1">
            <a:spLocks noGrp="1" noChangeArrowheads="1"/>
          </p:cNvSpPr>
          <p:nvPr/>
        </p:nvSpPr>
        <p:spPr bwMode="auto">
          <a:xfrm>
            <a:off x="3970734" y="8830659"/>
            <a:ext cx="3038145" cy="464205"/>
          </a:xfrm>
          <a:prstGeom prst="rect">
            <a:avLst/>
          </a:prstGeom>
          <a:noFill/>
          <a:ln w="9525">
            <a:noFill/>
            <a:miter lim="800000"/>
            <a:headEnd/>
            <a:tailEnd/>
          </a:ln>
        </p:spPr>
        <p:txBody>
          <a:bodyPr lIns="93157" tIns="46580" rIns="93157" bIns="46580" anchor="b"/>
          <a:lstStyle/>
          <a:p>
            <a:pPr algn="r" defTabSz="931887"/>
            <a:fld id="{B615C708-DCFE-4301-AB2E-698130652C3E}" type="slidenum">
              <a:rPr lang="en-US" sz="1300" b="0">
                <a:latin typeface="Arial" charset="0"/>
              </a:rPr>
              <a:pPr algn="r" defTabSz="931887"/>
              <a:t>18</a:t>
            </a:fld>
            <a:endParaRPr lang="en-US" sz="1300" b="0">
              <a:latin typeface="Arial" charset="0"/>
            </a:endParaRPr>
          </a:p>
        </p:txBody>
      </p:sp>
      <p:sp>
        <p:nvSpPr>
          <p:cNvPr id="53253" name="Rectangle 2"/>
          <p:cNvSpPr>
            <a:spLocks noGrp="1" noRot="1" noChangeAspect="1" noChangeArrowheads="1" noTextEdit="1"/>
          </p:cNvSpPr>
          <p:nvPr>
            <p:ph type="sldImg"/>
          </p:nvPr>
        </p:nvSpPr>
        <p:spPr>
          <a:ln/>
        </p:spPr>
      </p:sp>
      <p:sp>
        <p:nvSpPr>
          <p:cNvPr id="53254" name="Rectangle 3"/>
          <p:cNvSpPr>
            <a:spLocks noGrp="1" noChangeArrowheads="1"/>
          </p:cNvSpPr>
          <p:nvPr>
            <p:ph type="body" idx="1"/>
          </p:nvPr>
        </p:nvSpPr>
        <p:spPr>
          <a:xfrm>
            <a:off x="730251" y="4279295"/>
            <a:ext cx="5607711" cy="4943324"/>
          </a:xfrm>
          <a:noFill/>
          <a:ln/>
        </p:spPr>
        <p:txBody>
          <a:bodyPr lIns="93157" tIns="46580" rIns="93157" bIns="46580"/>
          <a:lstStyle/>
          <a:p>
            <a:r>
              <a:rPr kumimoji="1" lang="en-US" sz="1200" kern="1200" dirty="0" smtClean="0">
                <a:solidFill>
                  <a:schemeClr val="tx1"/>
                </a:solidFill>
                <a:effectLst/>
                <a:latin typeface="Arial" charset="0"/>
                <a:ea typeface="+mn-ea"/>
                <a:cs typeface="+mn-cs"/>
              </a:rPr>
              <a:t>There are many other agent factors that you need to consider when identifying the hazards. Some of them are listed here. For example, can the organism produce toxins? Is it indigenous or common to your geographical region or is it an exotic or rare? Are there vaccines or treatment? Is it antibiotic-resistant? What is the host range, meaning does it infect humans and/or animals, or even plants? </a:t>
            </a:r>
            <a:endParaRPr kumimoji="1"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2843419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The route of transmission refers to how the organism is spread from one host (or person) to another. This is also sometimes referred to as route of exposure. Transmission routes can vary depending on the organism, and some organisms have several routes of transmission. You may see routes of transmission described in different ways, but for this presentation we will talk about inhalation (into the lungs), ingestion (into the GI tract), percutaneous (through a break in the skin), direct contact (such as a splash to the mucous membranes), and indirect contact such as vectors and fomites. </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Different transmission routes of the same agent can result in different types and severity of disease.  </a:t>
            </a:r>
            <a:r>
              <a:rPr kumimoji="1" lang="en-US" sz="1200" i="1" kern="1200" dirty="0" smtClean="0">
                <a:solidFill>
                  <a:schemeClr val="tx1"/>
                </a:solidFill>
                <a:effectLst/>
                <a:latin typeface="Arial" charset="0"/>
                <a:ea typeface="+mn-ea"/>
                <a:cs typeface="+mn-cs"/>
              </a:rPr>
              <a:t>Bacillus </a:t>
            </a:r>
            <a:r>
              <a:rPr kumimoji="1" lang="en-US" sz="1200" i="1" kern="1200" dirty="0" err="1" smtClean="0">
                <a:solidFill>
                  <a:schemeClr val="tx1"/>
                </a:solidFill>
                <a:effectLst/>
                <a:latin typeface="Arial" charset="0"/>
                <a:ea typeface="+mn-ea"/>
                <a:cs typeface="+mn-cs"/>
              </a:rPr>
              <a:t>anthracis</a:t>
            </a:r>
            <a:r>
              <a:rPr kumimoji="1" lang="en-US" sz="1200" kern="1200" dirty="0" smtClean="0">
                <a:solidFill>
                  <a:schemeClr val="tx1"/>
                </a:solidFill>
                <a:effectLst/>
                <a:latin typeface="Arial" charset="0"/>
                <a:ea typeface="+mn-ea"/>
                <a:cs typeface="+mn-cs"/>
              </a:rPr>
              <a:t> is a good example.  Inhaling spores can result in the most deadly form of disease – inhalational anthrax. You can also acquire cutaneous anthrax through open cuts and abrasions – this can occur with people who work with animal hides.  The third form, gastrointestinal anthrax, can result from ingesting the organism. </a:t>
            </a:r>
            <a:endParaRPr kumimoji="1" lang="en-US" sz="1200" kern="1200" dirty="0">
              <a:solidFill>
                <a:schemeClr val="tx1"/>
              </a:solidFill>
              <a:effectLst/>
              <a:latin typeface="Arial" charset="0"/>
              <a:ea typeface="+mn-ea"/>
              <a:cs typeface="+mn-cs"/>
            </a:endParaRPr>
          </a:p>
        </p:txBody>
      </p:sp>
      <p:sp>
        <p:nvSpPr>
          <p:cNvPr id="54276" name="Slide Number Placeholder 3"/>
          <p:cNvSpPr>
            <a:spLocks noGrp="1"/>
          </p:cNvSpPr>
          <p:nvPr>
            <p:ph type="sldNum" sz="quarter" idx="5"/>
          </p:nvPr>
        </p:nvSpPr>
        <p:spPr>
          <a:noFill/>
        </p:spPr>
        <p:txBody>
          <a:bodyPr/>
          <a:lstStyle/>
          <a:p>
            <a:fld id="{1288680B-AF1D-4DD9-9340-92C3A08C9F9E}" type="slidenum">
              <a:rPr lang="en-US" smtClean="0"/>
              <a:pPr/>
              <a:t>19</a:t>
            </a:fld>
            <a:endParaRPr lang="en-US" smtClean="0"/>
          </a:p>
        </p:txBody>
      </p:sp>
    </p:spTree>
    <p:extLst>
      <p:ext uri="{BB962C8B-B14F-4D97-AF65-F5344CB8AC3E}">
        <p14:creationId xmlns:p14="http://schemas.microsoft.com/office/powerpoint/2010/main" val="2450446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Infectious dose is the estimated or hypothetical number of microorganisms required to initiate infection. A word of caution here. Infectious dose is a number that is generated from lab studies with animals, so there are assumptions made that may or may not be true as far as extrapolating the data from animals to humans.  Infectious dose can vary greatly with the specific organism and the route of transmission or exposure.  Looking at the table you can see the infectious dose varies from 10 to 10 million for different strains of </a:t>
            </a:r>
            <a:r>
              <a:rPr kumimoji="1" lang="en-US" sz="1200" i="1" kern="1200" dirty="0" smtClean="0">
                <a:solidFill>
                  <a:schemeClr val="tx1"/>
                </a:solidFill>
                <a:effectLst/>
                <a:latin typeface="Arial" charset="0"/>
                <a:ea typeface="+mn-ea"/>
                <a:cs typeface="+mn-cs"/>
              </a:rPr>
              <a:t>E.coli</a:t>
            </a:r>
            <a:r>
              <a:rPr kumimoji="1" lang="en-US" sz="1200" kern="1200" dirty="0" smtClean="0">
                <a:solidFill>
                  <a:schemeClr val="tx1"/>
                </a:solidFill>
                <a:effectLst/>
                <a:latin typeface="Arial" charset="0"/>
                <a:ea typeface="+mn-ea"/>
                <a:cs typeface="+mn-cs"/>
              </a:rPr>
              <a:t>. Also notice that the infectious dose for </a:t>
            </a:r>
            <a:r>
              <a:rPr kumimoji="1" lang="en-US" sz="1200" i="1" kern="1200" dirty="0" smtClean="0">
                <a:solidFill>
                  <a:schemeClr val="tx1"/>
                </a:solidFill>
                <a:effectLst/>
                <a:latin typeface="Arial" charset="0"/>
                <a:ea typeface="+mn-ea"/>
                <a:cs typeface="+mn-cs"/>
              </a:rPr>
              <a:t>Neisseria </a:t>
            </a:r>
            <a:r>
              <a:rPr kumimoji="1" lang="en-US" sz="1200" i="1" kern="1200" dirty="0" err="1" smtClean="0">
                <a:solidFill>
                  <a:schemeClr val="tx1"/>
                </a:solidFill>
                <a:effectLst/>
                <a:latin typeface="Arial" charset="0"/>
                <a:ea typeface="+mn-ea"/>
                <a:cs typeface="+mn-cs"/>
              </a:rPr>
              <a:t>meningitidis</a:t>
            </a:r>
            <a:r>
              <a:rPr kumimoji="1" lang="en-US" sz="1200" kern="1200" dirty="0" smtClean="0">
                <a:solidFill>
                  <a:schemeClr val="tx1"/>
                </a:solidFill>
                <a:effectLst/>
                <a:latin typeface="Arial" charset="0"/>
                <a:ea typeface="+mn-ea"/>
                <a:cs typeface="+mn-cs"/>
              </a:rPr>
              <a:t> is unknown, and we know that this organism can cause fatal LAIs.  </a:t>
            </a:r>
            <a:endParaRPr kumimoji="1" lang="en-US" sz="1200" kern="1200" dirty="0">
              <a:solidFill>
                <a:schemeClr val="tx1"/>
              </a:solidFill>
              <a:effectLst/>
              <a:latin typeface="Arial" charset="0"/>
              <a:ea typeface="+mn-ea"/>
              <a:cs typeface="+mn-cs"/>
            </a:endParaRPr>
          </a:p>
        </p:txBody>
      </p:sp>
      <p:sp>
        <p:nvSpPr>
          <p:cNvPr id="55300" name="Slide Number Placeholder 3"/>
          <p:cNvSpPr>
            <a:spLocks noGrp="1"/>
          </p:cNvSpPr>
          <p:nvPr>
            <p:ph type="sldNum" sz="quarter" idx="5"/>
          </p:nvPr>
        </p:nvSpPr>
        <p:spPr>
          <a:noFill/>
        </p:spPr>
        <p:txBody>
          <a:bodyPr/>
          <a:lstStyle/>
          <a:p>
            <a:fld id="{741077C0-14A2-405A-8CA0-95F96EC1361D}" type="slidenum">
              <a:rPr lang="en-US" smtClean="0"/>
              <a:pPr/>
              <a:t>20</a:t>
            </a:fld>
            <a:endParaRPr lang="en-US" smtClean="0"/>
          </a:p>
        </p:txBody>
      </p:sp>
    </p:spTree>
    <p:extLst>
      <p:ext uri="{BB962C8B-B14F-4D97-AF65-F5344CB8AC3E}">
        <p14:creationId xmlns:p14="http://schemas.microsoft.com/office/powerpoint/2010/main" val="2764292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p:txBody>
          <a:bodyPr/>
          <a:lstStyle/>
          <a:p>
            <a:pPr>
              <a:defRPr/>
            </a:pPr>
            <a:fld id="{2AF36B8B-727D-4124-B3D9-F3FD16A2D365}" type="slidenum">
              <a:rPr lang="en-US" smtClean="0"/>
              <a:pPr>
                <a:defRPr/>
              </a:pPr>
              <a:t>3</a:t>
            </a:fld>
            <a:endParaRPr lang="en-US" smtClean="0"/>
          </a:p>
        </p:txBody>
      </p:sp>
      <p:sp>
        <p:nvSpPr>
          <p:cNvPr id="122883" name="Rectangle 7"/>
          <p:cNvSpPr txBox="1">
            <a:spLocks noGrp="1" noChangeArrowheads="1"/>
          </p:cNvSpPr>
          <p:nvPr/>
        </p:nvSpPr>
        <p:spPr bwMode="auto">
          <a:xfrm>
            <a:off x="3973777" y="8832195"/>
            <a:ext cx="3036623" cy="464205"/>
          </a:xfrm>
          <a:prstGeom prst="rect">
            <a:avLst/>
          </a:prstGeom>
          <a:noFill/>
          <a:ln w="9525">
            <a:noFill/>
            <a:miter lim="800000"/>
            <a:headEnd/>
            <a:tailEnd/>
          </a:ln>
        </p:spPr>
        <p:txBody>
          <a:bodyPr lIns="93144" tIns="46573" rIns="93144" bIns="46573" anchor="b"/>
          <a:lstStyle/>
          <a:p>
            <a:pPr algn="r" defTabSz="931887" eaLnBrk="0" hangingPunct="0"/>
            <a:fld id="{73843074-5B54-4FBF-B105-5AB94F6E796F}" type="slidenum">
              <a:rPr lang="en-US" sz="1300" b="0"/>
              <a:pPr algn="r" defTabSz="931887" eaLnBrk="0" hangingPunct="0"/>
              <a:t>3</a:t>
            </a:fld>
            <a:endParaRPr lang="en-US" sz="1300" b="0"/>
          </a:p>
        </p:txBody>
      </p:sp>
      <p:sp>
        <p:nvSpPr>
          <p:cNvPr id="122884" name="Rectangle 2"/>
          <p:cNvSpPr>
            <a:spLocks noGrp="1" noRot="1" noChangeAspect="1" noChangeArrowheads="1" noTextEdit="1"/>
          </p:cNvSpPr>
          <p:nvPr>
            <p:ph type="sldImg"/>
          </p:nvPr>
        </p:nvSpPr>
        <p:spPr>
          <a:ln/>
        </p:spPr>
      </p:sp>
      <p:sp>
        <p:nvSpPr>
          <p:cNvPr id="122885" name="Rectangle 3"/>
          <p:cNvSpPr>
            <a:spLocks noGrp="1" noChangeArrowheads="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Why is it so important to do a risk assessment? It is estimated that there are approximately 500,000 people who handle infectious materials every day, and prior to isolation and identification of agents that are present, the hazards present in primary specimens are unknown</a:t>
            </a:r>
            <a:endParaRPr lang="en-US" dirty="0" smtClean="0"/>
          </a:p>
        </p:txBody>
      </p:sp>
    </p:spTree>
    <p:extLst>
      <p:ext uri="{BB962C8B-B14F-4D97-AF65-F5344CB8AC3E}">
        <p14:creationId xmlns:p14="http://schemas.microsoft.com/office/powerpoint/2010/main" val="641777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pPr eaLnBrk="1" hangingPunct="1"/>
            <a:r>
              <a:rPr kumimoji="1" lang="en-US" sz="1200" kern="1200" dirty="0" smtClean="0">
                <a:solidFill>
                  <a:schemeClr val="tx1"/>
                </a:solidFill>
                <a:effectLst/>
                <a:latin typeface="Arial" charset="0"/>
                <a:ea typeface="+mn-ea"/>
                <a:cs typeface="+mn-cs"/>
              </a:rPr>
              <a:t>Now let’s look at the host (or people in this case).</a:t>
            </a:r>
            <a:endParaRPr lang="en-US" dirty="0" smtClean="0"/>
          </a:p>
        </p:txBody>
      </p:sp>
      <p:sp>
        <p:nvSpPr>
          <p:cNvPr id="119812" name="Slide Number Placeholder 3"/>
          <p:cNvSpPr>
            <a:spLocks noGrp="1"/>
          </p:cNvSpPr>
          <p:nvPr>
            <p:ph type="sldNum" sz="quarter" idx="5"/>
          </p:nvPr>
        </p:nvSpPr>
        <p:spPr>
          <a:noFill/>
        </p:spPr>
        <p:txBody>
          <a:bodyPr/>
          <a:lstStyle/>
          <a:p>
            <a:fld id="{EACFA83A-7AA3-46E1-BC94-A805624938B9}" type="slidenum">
              <a:rPr lang="en-US" smtClean="0">
                <a:ea typeface="ＭＳ Ｐゴシック" pitchFamily="28" charset="-128"/>
              </a:rPr>
              <a:pPr/>
              <a:t>21</a:t>
            </a:fld>
            <a:endParaRPr lang="en-US" smtClean="0">
              <a:ea typeface="ＭＳ Ｐゴシック" pitchFamily="28" charset="-128"/>
            </a:endParaRPr>
          </a:p>
        </p:txBody>
      </p:sp>
    </p:spTree>
    <p:extLst>
      <p:ext uri="{BB962C8B-B14F-4D97-AF65-F5344CB8AC3E}">
        <p14:creationId xmlns:p14="http://schemas.microsoft.com/office/powerpoint/2010/main" val="27276705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The immune status of the host can affect the probability of getting infected, and can affect the severity of disease if infected. In general, children and elderly people are usually more susceptible to infection than young adults. Preexisting conditions such as autoimmune disease and people undergoing treatment for cancer can reduce the person’s immune response and ability to fight infection. Non-intact skin from </a:t>
            </a:r>
            <a:r>
              <a:rPr kumimoji="1" lang="en-US" sz="1200" kern="1200" dirty="0" err="1" smtClean="0">
                <a:solidFill>
                  <a:schemeClr val="tx1"/>
                </a:solidFill>
                <a:effectLst/>
                <a:latin typeface="Arial" charset="0"/>
                <a:ea typeface="+mn-ea"/>
                <a:cs typeface="+mn-cs"/>
              </a:rPr>
              <a:t>excema</a:t>
            </a:r>
            <a:r>
              <a:rPr kumimoji="1" lang="en-US" sz="1200" kern="1200" dirty="0" smtClean="0">
                <a:solidFill>
                  <a:schemeClr val="tx1"/>
                </a:solidFill>
                <a:effectLst/>
                <a:latin typeface="Arial" charset="0"/>
                <a:ea typeface="+mn-ea"/>
                <a:cs typeface="+mn-cs"/>
              </a:rPr>
              <a:t> or a latex allergy can provide a portal of entry for the organism to invade the body. Vaccination can boost the immune status and steroids such as prednisone can reduce the immune response.  Laboratory staff of child bearing age may have increased risk to certain organisms that can have deleterious effects for a developing fetus. </a:t>
            </a:r>
            <a:endParaRPr kumimoji="1" lang="en-US" sz="1200" kern="1200" dirty="0">
              <a:solidFill>
                <a:schemeClr val="tx1"/>
              </a:solidFill>
              <a:effectLst/>
              <a:latin typeface="Arial" charset="0"/>
              <a:ea typeface="+mn-ea"/>
              <a:cs typeface="+mn-cs"/>
            </a:endParaRPr>
          </a:p>
        </p:txBody>
      </p:sp>
      <p:sp>
        <p:nvSpPr>
          <p:cNvPr id="57348" name="Slide Number Placeholder 3"/>
          <p:cNvSpPr>
            <a:spLocks noGrp="1"/>
          </p:cNvSpPr>
          <p:nvPr>
            <p:ph type="sldNum" sz="quarter" idx="5"/>
          </p:nvPr>
        </p:nvSpPr>
        <p:spPr>
          <a:noFill/>
        </p:spPr>
        <p:txBody>
          <a:bodyPr/>
          <a:lstStyle/>
          <a:p>
            <a:fld id="{55FB8543-BD1A-4FAC-8590-DCD0CF7CA388}" type="slidenum">
              <a:rPr lang="en-US" smtClean="0"/>
              <a:pPr/>
              <a:t>22</a:t>
            </a:fld>
            <a:endParaRPr lang="en-US" smtClean="0"/>
          </a:p>
        </p:txBody>
      </p:sp>
    </p:spTree>
    <p:extLst>
      <p:ext uri="{BB962C8B-B14F-4D97-AF65-F5344CB8AC3E}">
        <p14:creationId xmlns:p14="http://schemas.microsoft.com/office/powerpoint/2010/main" val="754979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Behavioral factors can be significant and are sometimes overlooked. Stress and fatigue can affect our mental status and concentration. Stress can lower your ability to fight off disease.  There are cultural differences which may be a factor when you have staff that are from other countries. </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Perception of risk will vary between people. Everyone has a different acceptable level of risk, or risk tolerance, which is one reason that it is important to have a team of people conducting the risk assessment. Risk perception can also change with age and experience. Younger people generally have a higher risk tolerance than older people, perhaps because they are not aware of the potential harm that may occur. </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Attitude toward safety can also vary among people. Do staff follow the procedures, or do they take short cuts?  Do staff comply with wearing the appropriate PPE? Are staff trained and competent? Don’t forget about students in your lab, and potential language barriers when English is a</a:t>
            </a:r>
            <a:r>
              <a:rPr kumimoji="1" lang="en-US" sz="1200" kern="1200" baseline="0" dirty="0" smtClean="0">
                <a:solidFill>
                  <a:schemeClr val="tx1"/>
                </a:solidFill>
                <a:effectLst/>
                <a:latin typeface="Arial" charset="0"/>
                <a:ea typeface="+mn-ea"/>
                <a:cs typeface="+mn-cs"/>
              </a:rPr>
              <a:t> second </a:t>
            </a:r>
            <a:r>
              <a:rPr kumimoji="1" lang="en-US" sz="1200" kern="1200" dirty="0" smtClean="0">
                <a:solidFill>
                  <a:schemeClr val="tx1"/>
                </a:solidFill>
                <a:effectLst/>
                <a:latin typeface="Arial" charset="0"/>
                <a:ea typeface="+mn-ea"/>
                <a:cs typeface="+mn-cs"/>
              </a:rPr>
              <a:t>language for staff. Dexterity can be affected by excessive PPE, and reflexes can be altered by certain medications. </a:t>
            </a:r>
            <a:endParaRPr kumimoji="1" lang="en-US" sz="1200" kern="1200" dirty="0">
              <a:solidFill>
                <a:schemeClr val="tx1"/>
              </a:solidFill>
              <a:effectLst/>
              <a:latin typeface="Arial" charset="0"/>
              <a:ea typeface="+mn-ea"/>
              <a:cs typeface="+mn-cs"/>
            </a:endParaRPr>
          </a:p>
        </p:txBody>
      </p:sp>
      <p:sp>
        <p:nvSpPr>
          <p:cNvPr id="58372" name="Slide Number Placeholder 3"/>
          <p:cNvSpPr>
            <a:spLocks noGrp="1"/>
          </p:cNvSpPr>
          <p:nvPr>
            <p:ph type="sldNum" sz="quarter" idx="5"/>
          </p:nvPr>
        </p:nvSpPr>
        <p:spPr>
          <a:noFill/>
        </p:spPr>
        <p:txBody>
          <a:bodyPr/>
          <a:lstStyle/>
          <a:p>
            <a:fld id="{DC31A50C-B087-45CC-9A10-1BAD265AEE09}" type="slidenum">
              <a:rPr lang="en-US" smtClean="0"/>
              <a:pPr/>
              <a:t>23</a:t>
            </a:fld>
            <a:endParaRPr lang="en-US" smtClean="0"/>
          </a:p>
        </p:txBody>
      </p:sp>
    </p:spTree>
    <p:extLst>
      <p:ext uri="{BB962C8B-B14F-4D97-AF65-F5344CB8AC3E}">
        <p14:creationId xmlns:p14="http://schemas.microsoft.com/office/powerpoint/2010/main" val="22156328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p:spPr>
      </p:sp>
      <p:sp>
        <p:nvSpPr>
          <p:cNvPr id="124931"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kumimoji="1" lang="en-US" sz="1200" kern="1200" dirty="0" smtClean="0">
                <a:solidFill>
                  <a:schemeClr val="tx1"/>
                </a:solidFill>
                <a:effectLst/>
                <a:latin typeface="Arial" charset="0"/>
                <a:ea typeface="+mn-ea"/>
                <a:cs typeface="+mn-cs"/>
              </a:rPr>
              <a:t>Environmental factors include the physical design and workflow of your lab, specific procedures being performed, and the personal protective equipment used. </a:t>
            </a:r>
          </a:p>
          <a:p>
            <a:pPr eaLnBrk="1" hangingPunct="1"/>
            <a:endParaRPr lang="en-US" dirty="0" smtClean="0"/>
          </a:p>
        </p:txBody>
      </p:sp>
      <p:sp>
        <p:nvSpPr>
          <p:cNvPr id="124932" name="Slide Number Placeholder 3"/>
          <p:cNvSpPr>
            <a:spLocks noGrp="1"/>
          </p:cNvSpPr>
          <p:nvPr>
            <p:ph type="sldNum" sz="quarter" idx="5"/>
          </p:nvPr>
        </p:nvSpPr>
        <p:spPr>
          <a:noFill/>
        </p:spPr>
        <p:txBody>
          <a:bodyPr/>
          <a:lstStyle/>
          <a:p>
            <a:fld id="{35E7CB38-426A-4A43-9726-3C1AB45ABEBA}" type="slidenum">
              <a:rPr lang="en-US" smtClean="0">
                <a:ea typeface="ＭＳ Ｐゴシック" pitchFamily="28" charset="-128"/>
              </a:rPr>
              <a:pPr/>
              <a:t>24</a:t>
            </a:fld>
            <a:endParaRPr lang="en-US" smtClean="0">
              <a:ea typeface="ＭＳ Ｐゴシック" pitchFamily="28" charset="-128"/>
            </a:endParaRPr>
          </a:p>
        </p:txBody>
      </p:sp>
    </p:spTree>
    <p:extLst>
      <p:ext uri="{BB962C8B-B14F-4D97-AF65-F5344CB8AC3E}">
        <p14:creationId xmlns:p14="http://schemas.microsoft.com/office/powerpoint/2010/main" val="4915106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Let’s begin with Place – the lab or facility where you work. Some things to consider are what kind of lab are you working in? Is it a clinical lab? Public health or research lab? What volumes are you working with? Are you growing large quantities in fermenters or producing vaccines? Is your lab crowded or do you have good workflow? </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What type of equipment do you have? Does the equipment protect or is it a hazard? For instance, if you work with animals, there are hazards with the animal cages, such as sharp edges. Do you work with sharps, and if so, do you have sharps containers available and located close to the point of generation?  Do you use centrifuges and autoclaves which can both be dangerous if not used properly?</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PPE can also protect or become a hazard. When it comes to PPE, more is not always better. Excessive PPE can be hot and uncomfortable which can cause distraction. If your staff are uncomfortable, they will lose focus and accidents may occur. Too much PPE can also reduce sensory perception and dexterity. </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Is your PPE appropriate for the task and are your staff trained how to use it? Does the PPE fit properly? Are various sizes and types of gloves available to accommodate hand size and allergies? Are the gloves compatible with any chemicals that may be used? Are insulated gloves available for opening an autoclave or removing </a:t>
            </a:r>
            <a:r>
              <a:rPr kumimoji="1" lang="en-US" sz="1200" kern="1200" dirty="0" err="1" smtClean="0">
                <a:solidFill>
                  <a:schemeClr val="tx1"/>
                </a:solidFill>
                <a:effectLst/>
                <a:latin typeface="Arial" charset="0"/>
                <a:ea typeface="+mn-ea"/>
                <a:cs typeface="+mn-cs"/>
              </a:rPr>
              <a:t>cryovials</a:t>
            </a:r>
            <a:r>
              <a:rPr kumimoji="1" lang="en-US" sz="1200" kern="1200" dirty="0" smtClean="0">
                <a:solidFill>
                  <a:schemeClr val="tx1"/>
                </a:solidFill>
                <a:effectLst/>
                <a:latin typeface="Arial" charset="0"/>
                <a:ea typeface="+mn-ea"/>
                <a:cs typeface="+mn-cs"/>
              </a:rPr>
              <a:t> from liquid nitrogen? And are staff allowed to wear jewelry under their gloves? These can tear and rip gloves, in addition to providing a 'safe harbor' for infectious agents.</a:t>
            </a:r>
            <a:endParaRPr kumimoji="1" lang="en-US" sz="1200" kern="1200" dirty="0">
              <a:solidFill>
                <a:schemeClr val="tx1"/>
              </a:solidFill>
              <a:effectLst/>
              <a:latin typeface="Arial" charset="0"/>
              <a:ea typeface="+mn-ea"/>
              <a:cs typeface="+mn-cs"/>
            </a:endParaRPr>
          </a:p>
        </p:txBody>
      </p:sp>
      <p:sp>
        <p:nvSpPr>
          <p:cNvPr id="60420" name="Slide Number Placeholder 3"/>
          <p:cNvSpPr>
            <a:spLocks noGrp="1"/>
          </p:cNvSpPr>
          <p:nvPr>
            <p:ph type="sldNum" sz="quarter" idx="5"/>
          </p:nvPr>
        </p:nvSpPr>
        <p:spPr>
          <a:noFill/>
        </p:spPr>
        <p:txBody>
          <a:bodyPr/>
          <a:lstStyle/>
          <a:p>
            <a:fld id="{B48F7075-9967-43BB-B937-C90F903E4430}" type="slidenum">
              <a:rPr lang="en-US" smtClean="0"/>
              <a:pPr/>
              <a:t>25</a:t>
            </a:fld>
            <a:endParaRPr lang="en-US" smtClean="0"/>
          </a:p>
        </p:txBody>
      </p:sp>
    </p:spTree>
    <p:extLst>
      <p:ext uri="{BB962C8B-B14F-4D97-AF65-F5344CB8AC3E}">
        <p14:creationId xmlns:p14="http://schemas.microsoft.com/office/powerpoint/2010/main" val="4341877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There are numerous and diverse procedures conducted in clinical labs. Each task can have unique or similar hazards, and one way to assess lab procedures, is to break them down into individual steps and assess and mitigate each step individually. This approach, called a job hazard analysis, will be practiced later in the presentation. </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Hand washing is key in preventing infections and laboratorians practice frequent handwashing. But one thing to consider is that handwashing can dry out your skin, especially in the winter. If your skin is dry and cracked, there is now a portal of entry for microorganisms. One way to mitigate this is to have lotion available. But, not all lotions are appropriate. Oils, including mineral, lanolin, coconut, palm or jojoba oils, as well as Vaseline and other petroleum-based products, should not be worn under latex gloves. These products break down chemical bonds in the material, thereby weakening the barrier properties. Water or </a:t>
            </a:r>
            <a:r>
              <a:rPr kumimoji="1" lang="en-US" sz="1200" kern="1200" dirty="0" err="1" smtClean="0">
                <a:solidFill>
                  <a:schemeClr val="tx1"/>
                </a:solidFill>
                <a:effectLst/>
                <a:latin typeface="Arial" charset="0"/>
                <a:ea typeface="+mn-ea"/>
                <a:cs typeface="+mn-cs"/>
              </a:rPr>
              <a:t>glycerine</a:t>
            </a:r>
            <a:r>
              <a:rPr kumimoji="1" lang="en-US" sz="1200" kern="1200" dirty="0" smtClean="0">
                <a:solidFill>
                  <a:schemeClr val="tx1"/>
                </a:solidFill>
                <a:effectLst/>
                <a:latin typeface="Arial" charset="0"/>
                <a:ea typeface="+mn-ea"/>
                <a:cs typeface="+mn-cs"/>
              </a:rPr>
              <a:t>-based lotions will not compromise the glove barrier integrity.</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Are staff trained when to work inside a biosafety cabinet? For instance, are there specific SOPs for working with high volumes or high concentrations of the organisms, or for when there is a potential for generating aerosols?</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Another process that may be overlooked is waste management. Often, there are non-laboratory staff that are responsible for collecting waste, so it is crucial to ensure that all biohazardous waste is segregated from routine non-regulated waste. </a:t>
            </a:r>
          </a:p>
          <a:p>
            <a:r>
              <a:rPr kumimoji="1" lang="en-US" sz="1200" kern="1200" dirty="0" smtClean="0">
                <a:solidFill>
                  <a:schemeClr val="tx1"/>
                </a:solidFill>
                <a:effectLst/>
                <a:latin typeface="Arial" charset="0"/>
                <a:ea typeface="+mn-ea"/>
                <a:cs typeface="+mn-cs"/>
              </a:rPr>
              <a:t> </a:t>
            </a:r>
            <a:endParaRPr kumimoji="1" lang="en-US" sz="1200" kern="1200" dirty="0">
              <a:solidFill>
                <a:schemeClr val="tx1"/>
              </a:solidFill>
              <a:effectLst/>
              <a:latin typeface="Arial" charset="0"/>
              <a:ea typeface="+mn-ea"/>
              <a:cs typeface="+mn-cs"/>
            </a:endParaRPr>
          </a:p>
        </p:txBody>
      </p:sp>
      <p:sp>
        <p:nvSpPr>
          <p:cNvPr id="61444" name="Slide Number Placeholder 3"/>
          <p:cNvSpPr>
            <a:spLocks noGrp="1"/>
          </p:cNvSpPr>
          <p:nvPr>
            <p:ph type="sldNum" sz="quarter" idx="5"/>
          </p:nvPr>
        </p:nvSpPr>
        <p:spPr>
          <a:noFill/>
        </p:spPr>
        <p:txBody>
          <a:bodyPr/>
          <a:lstStyle/>
          <a:p>
            <a:fld id="{5B4E6F3E-8415-4A2D-9E04-2391D76C5434}" type="slidenum">
              <a:rPr lang="en-US" smtClean="0"/>
              <a:pPr/>
              <a:t>26</a:t>
            </a:fld>
            <a:endParaRPr lang="en-US" smtClean="0"/>
          </a:p>
        </p:txBody>
      </p:sp>
    </p:spTree>
    <p:extLst>
      <p:ext uri="{BB962C8B-B14F-4D97-AF65-F5344CB8AC3E}">
        <p14:creationId xmlns:p14="http://schemas.microsoft.com/office/powerpoint/2010/main" val="23715807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3D759211-98C3-47E6-8491-DDED2122FA25}" type="slidenum">
              <a:rPr lang="en-US" smtClean="0"/>
              <a:pPr/>
              <a:t>27</a:t>
            </a:fld>
            <a:endParaRPr lang="en-US" smtClean="0"/>
          </a:p>
        </p:txBody>
      </p:sp>
      <p:sp>
        <p:nvSpPr>
          <p:cNvPr id="47107" name="Slide Image Placeholder 1"/>
          <p:cNvSpPr>
            <a:spLocks noGrp="1" noRot="1" noChangeAspect="1" noTextEdit="1"/>
          </p:cNvSpPr>
          <p:nvPr>
            <p:ph type="sldImg"/>
          </p:nvPr>
        </p:nvSpPr>
        <p:spPr>
          <a:ln/>
        </p:spPr>
      </p:sp>
      <p:sp>
        <p:nvSpPr>
          <p:cNvPr id="47108" name="Notes Placeholder 2"/>
          <p:cNvSpPr>
            <a:spLocks noGrp="1"/>
          </p:cNvSpPr>
          <p:nvPr>
            <p:ph type="body" idx="1"/>
          </p:nvPr>
        </p:nvSpPr>
        <p:spPr>
          <a:noFill/>
          <a:ln/>
        </p:spPr>
        <p:txBody>
          <a:bodyPr lIns="93167" tIns="46583" rIns="93167" bIns="46583"/>
          <a:lstStyle/>
          <a:p>
            <a:r>
              <a:rPr kumimoji="1" lang="en-US" sz="1200" kern="1200" dirty="0" smtClean="0">
                <a:solidFill>
                  <a:schemeClr val="tx1"/>
                </a:solidFill>
                <a:effectLst/>
                <a:latin typeface="Arial" charset="0"/>
                <a:ea typeface="+mn-ea"/>
                <a:cs typeface="+mn-cs"/>
              </a:rPr>
              <a:t>Now that you've identified the potential hazards—(the easy part), the next step is to evaluate and prioritize the risk based on the likelihood or probability that it will happen and the consequences and severity if it does happen. It is not realistic to try and protect against every risk, so prioritizing can help management determine what risks are considered “acceptable” and what risks are considered “unacceptable”. </a:t>
            </a:r>
            <a:endParaRPr kumimoji="1" lang="en-US" sz="1200" kern="1200" dirty="0">
              <a:solidFill>
                <a:schemeClr val="tx1"/>
              </a:solidFill>
              <a:effectLst/>
              <a:latin typeface="Arial" charset="0"/>
              <a:ea typeface="+mn-ea"/>
              <a:cs typeface="+mn-cs"/>
            </a:endParaRPr>
          </a:p>
        </p:txBody>
      </p:sp>
      <p:sp>
        <p:nvSpPr>
          <p:cNvPr id="47109" name="Slide Number Placeholder 3"/>
          <p:cNvSpPr txBox="1">
            <a:spLocks noGrp="1"/>
          </p:cNvSpPr>
          <p:nvPr/>
        </p:nvSpPr>
        <p:spPr bwMode="auto">
          <a:xfrm>
            <a:off x="3972257" y="8832195"/>
            <a:ext cx="3038144" cy="464205"/>
          </a:xfrm>
          <a:prstGeom prst="rect">
            <a:avLst/>
          </a:prstGeom>
          <a:noFill/>
          <a:ln w="9525">
            <a:noFill/>
            <a:miter lim="800000"/>
            <a:headEnd/>
            <a:tailEnd/>
          </a:ln>
        </p:spPr>
        <p:txBody>
          <a:bodyPr lIns="93167" tIns="46583" rIns="93167" bIns="46583" anchor="b"/>
          <a:lstStyle/>
          <a:p>
            <a:pPr algn="r" defTabSz="931887"/>
            <a:fld id="{83585B39-CC90-4568-89D3-939E73845286}" type="slidenum">
              <a:rPr lang="en-US" sz="1300" b="0">
                <a:solidFill>
                  <a:schemeClr val="bg1"/>
                </a:solidFill>
                <a:latin typeface="Arial" charset="0"/>
              </a:rPr>
              <a:pPr algn="r" defTabSz="931887"/>
              <a:t>27</a:t>
            </a:fld>
            <a:endParaRPr lang="en-US" sz="1300" b="0">
              <a:solidFill>
                <a:schemeClr val="bg1"/>
              </a:solidFill>
              <a:latin typeface="Arial" charset="0"/>
            </a:endParaRPr>
          </a:p>
        </p:txBody>
      </p:sp>
    </p:spTree>
    <p:extLst>
      <p:ext uri="{BB962C8B-B14F-4D97-AF65-F5344CB8AC3E}">
        <p14:creationId xmlns:p14="http://schemas.microsoft.com/office/powerpoint/2010/main" val="2413513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3A3E3082-E0A6-434D-8913-2E9C5FAD0E9A}" type="slidenum">
              <a:rPr lang="en-US" smtClean="0"/>
              <a:pPr/>
              <a:t>28</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701345" y="4416099"/>
            <a:ext cx="5607711" cy="4182457"/>
          </a:xfrm>
          <a:noFill/>
          <a:ln/>
        </p:spPr>
        <p:txBody>
          <a:bodyPr/>
          <a:lstStyle/>
          <a:p>
            <a:r>
              <a:rPr kumimoji="1" lang="en-US" sz="1200" kern="1200" dirty="0" smtClean="0">
                <a:solidFill>
                  <a:schemeClr val="tx1"/>
                </a:solidFill>
                <a:effectLst/>
                <a:latin typeface="Arial" charset="0"/>
                <a:ea typeface="+mn-ea"/>
                <a:cs typeface="+mn-cs"/>
              </a:rPr>
              <a:t>As mentioned previously, risk perception and what is acceptable will vary because everyone perceives and interprets differently. Risk assessment involves personal and social value judgements, so it is not black and white. </a:t>
            </a:r>
          </a:p>
          <a:p>
            <a:r>
              <a:rPr kumimoji="1" lang="en-US" sz="1200" kern="1200" dirty="0" smtClean="0">
                <a:solidFill>
                  <a:schemeClr val="tx1"/>
                </a:solidFill>
                <a:effectLst/>
                <a:latin typeface="Arial" charset="0"/>
                <a:ea typeface="+mn-ea"/>
                <a:cs typeface="+mn-cs"/>
              </a:rPr>
              <a:t>This slide illustrates how people can perceive the same image differently. Some people see an old woman, some people see a young girl, and some people can see both. </a:t>
            </a:r>
            <a:endParaRPr kumimoji="1"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11603099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Determining the likelihood or probability that something will occur can be accomplished in various ways. This is one example from the MMWR referenced in the resources that uses a qualitative scale from “rare” to “almost certain.” Some institutions prefer to use a quantitative method and assign a number to the likelihood which then results in a final numerical score. </a:t>
            </a:r>
            <a:endParaRPr kumimoji="1" lang="en-US" sz="1200" kern="1200" dirty="0">
              <a:solidFill>
                <a:schemeClr val="tx1"/>
              </a:solidFill>
              <a:effectLst/>
              <a:latin typeface="Arial" charset="0"/>
              <a:ea typeface="+mn-ea"/>
              <a:cs typeface="+mn-cs"/>
            </a:endParaRPr>
          </a:p>
        </p:txBody>
      </p:sp>
      <p:sp>
        <p:nvSpPr>
          <p:cNvPr id="64516" name="Slide Number Placeholder 3"/>
          <p:cNvSpPr>
            <a:spLocks noGrp="1"/>
          </p:cNvSpPr>
          <p:nvPr>
            <p:ph type="sldNum" sz="quarter" idx="5"/>
          </p:nvPr>
        </p:nvSpPr>
        <p:spPr>
          <a:noFill/>
        </p:spPr>
        <p:txBody>
          <a:bodyPr/>
          <a:lstStyle/>
          <a:p>
            <a:fld id="{47D43703-1074-4887-B20A-B9109F543031}" type="slidenum">
              <a:rPr lang="en-US" smtClean="0"/>
              <a:pPr/>
              <a:t>29</a:t>
            </a:fld>
            <a:endParaRPr lang="en-US" smtClean="0"/>
          </a:p>
        </p:txBody>
      </p:sp>
    </p:spTree>
    <p:extLst>
      <p:ext uri="{BB962C8B-B14F-4D97-AF65-F5344CB8AC3E}">
        <p14:creationId xmlns:p14="http://schemas.microsoft.com/office/powerpoint/2010/main" val="27779655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To evaluate the consequences and severity of an exposure can also be rated qualitatively or quantitatively. In our example, we are again using the MMWR example of using a qualitative scale from minor consequence to catastrophic. The consequences may depend on the duration and frequency of the exposure, and also the availability of vaccines and appropriate treatment.</a:t>
            </a:r>
            <a:endParaRPr lang="en-US" dirty="0" smtClean="0"/>
          </a:p>
        </p:txBody>
      </p:sp>
      <p:sp>
        <p:nvSpPr>
          <p:cNvPr id="65540" name="Slide Number Placeholder 3"/>
          <p:cNvSpPr>
            <a:spLocks noGrp="1"/>
          </p:cNvSpPr>
          <p:nvPr>
            <p:ph type="sldNum" sz="quarter" idx="5"/>
          </p:nvPr>
        </p:nvSpPr>
        <p:spPr>
          <a:noFill/>
        </p:spPr>
        <p:txBody>
          <a:bodyPr/>
          <a:lstStyle/>
          <a:p>
            <a:fld id="{0EB5F393-82D5-46E3-8AD0-070C5B943C00}" type="slidenum">
              <a:rPr lang="en-US" smtClean="0"/>
              <a:pPr/>
              <a:t>30</a:t>
            </a:fld>
            <a:endParaRPr lang="en-US" smtClean="0"/>
          </a:p>
        </p:txBody>
      </p:sp>
    </p:spTree>
    <p:extLst>
      <p:ext uri="{BB962C8B-B14F-4D97-AF65-F5344CB8AC3E}">
        <p14:creationId xmlns:p14="http://schemas.microsoft.com/office/powerpoint/2010/main" val="806785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1F8E7682-9214-4FDC-B37F-0816D6C7D65E}" type="slidenum">
              <a:rPr lang="en-US" smtClean="0"/>
              <a:pPr/>
              <a:t>4</a:t>
            </a:fld>
            <a:endParaRPr lang="en-US" smtClean="0"/>
          </a:p>
        </p:txBody>
      </p:sp>
      <p:sp>
        <p:nvSpPr>
          <p:cNvPr id="48131" name="Slide Image Placeholder 1"/>
          <p:cNvSpPr>
            <a:spLocks noGrp="1" noRot="1" noChangeAspect="1" noTextEdit="1"/>
          </p:cNvSpPr>
          <p:nvPr>
            <p:ph type="sldImg"/>
          </p:nvPr>
        </p:nvSpPr>
        <p:spPr>
          <a:ln/>
        </p:spPr>
      </p:sp>
      <p:sp>
        <p:nvSpPr>
          <p:cNvPr id="48132" name="Notes Placeholder 2"/>
          <p:cNvSpPr>
            <a:spLocks noGrp="1"/>
          </p:cNvSpPr>
          <p:nvPr>
            <p:ph type="body" idx="1"/>
          </p:nvPr>
        </p:nvSpPr>
        <p:spPr>
          <a:noFill/>
          <a:ln/>
        </p:spPr>
        <p:txBody>
          <a:bodyPr lIns="93167" tIns="46583" rIns="93167" bIns="46583"/>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effectLst/>
                <a:latin typeface="Arial" charset="0"/>
                <a:ea typeface="+mn-ea"/>
                <a:cs typeface="+mn-cs"/>
              </a:rPr>
              <a:t>First, we must remember that when working in a clinical lab, the risk is never zero. So what is the purpose of doing a risk assessment? The intent is to reduce and minimize the risk of exposure to the lab workers and the environment, and therefore prevent lab-acquired infections and contamination of the environment. </a:t>
            </a:r>
          </a:p>
          <a:p>
            <a:r>
              <a:rPr lang="en-US" dirty="0" smtClean="0"/>
              <a:t> </a:t>
            </a:r>
            <a:endParaRPr lang="en-US" dirty="0"/>
          </a:p>
        </p:txBody>
      </p:sp>
      <p:sp>
        <p:nvSpPr>
          <p:cNvPr id="48133" name="Slide Number Placeholder 3"/>
          <p:cNvSpPr txBox="1">
            <a:spLocks noGrp="1"/>
          </p:cNvSpPr>
          <p:nvPr/>
        </p:nvSpPr>
        <p:spPr bwMode="auto">
          <a:xfrm>
            <a:off x="3972257" y="8832195"/>
            <a:ext cx="3038144" cy="464205"/>
          </a:xfrm>
          <a:prstGeom prst="rect">
            <a:avLst/>
          </a:prstGeom>
          <a:noFill/>
          <a:ln w="9525">
            <a:noFill/>
            <a:miter lim="800000"/>
            <a:headEnd/>
            <a:tailEnd/>
          </a:ln>
        </p:spPr>
        <p:txBody>
          <a:bodyPr lIns="93167" tIns="46583" rIns="93167" bIns="46583" anchor="b"/>
          <a:lstStyle/>
          <a:p>
            <a:pPr algn="r" defTabSz="931887"/>
            <a:fld id="{1E497764-F23C-485F-9637-FAA3E35B16A3}" type="slidenum">
              <a:rPr lang="en-US" sz="1300" b="0">
                <a:solidFill>
                  <a:schemeClr val="bg1"/>
                </a:solidFill>
                <a:latin typeface="Arial" charset="0"/>
              </a:rPr>
              <a:pPr algn="r" defTabSz="931887"/>
              <a:t>4</a:t>
            </a:fld>
            <a:endParaRPr lang="en-US" sz="1300" b="0">
              <a:solidFill>
                <a:schemeClr val="bg1"/>
              </a:solidFill>
              <a:latin typeface="Arial" charset="0"/>
            </a:endParaRPr>
          </a:p>
        </p:txBody>
      </p:sp>
    </p:spTree>
    <p:extLst>
      <p:ext uri="{BB962C8B-B14F-4D97-AF65-F5344CB8AC3E}">
        <p14:creationId xmlns:p14="http://schemas.microsoft.com/office/powerpoint/2010/main" val="16121849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Here are two examples of how you may evaluate and prioritize the risks. The first is performing the Gram stain. One potential hazard is exposure to your mucus membranes from aerosols that are produced when the slides are flamed to fix them. It was determined that the likelihood was possible, and the consequences could include colonization or medical treatment. Plotting those values on the matrix resulted in moderate risk.   </a:t>
            </a:r>
          </a:p>
          <a:p>
            <a:r>
              <a:rPr kumimoji="1" lang="en-US" sz="1200" kern="1200" dirty="0" smtClean="0">
                <a:solidFill>
                  <a:schemeClr val="tx1"/>
                </a:solidFill>
                <a:effectLst/>
                <a:latin typeface="Arial" charset="0"/>
                <a:ea typeface="+mn-ea"/>
                <a:cs typeface="+mn-cs"/>
              </a:rPr>
              <a:t>However, working with an acid-fast bacilli culture, the potential hazard could be inhalation of an organism like </a:t>
            </a:r>
            <a:r>
              <a:rPr kumimoji="1" lang="en-US" sz="1200" kern="1200" dirty="0" err="1" smtClean="0">
                <a:solidFill>
                  <a:schemeClr val="tx1"/>
                </a:solidFill>
                <a:effectLst/>
                <a:latin typeface="Arial" charset="0"/>
                <a:ea typeface="+mn-ea"/>
                <a:cs typeface="+mn-cs"/>
              </a:rPr>
              <a:t>Mtb</a:t>
            </a:r>
            <a:r>
              <a:rPr kumimoji="1" lang="en-US" sz="1200" kern="1200" dirty="0" smtClean="0">
                <a:solidFill>
                  <a:schemeClr val="tx1"/>
                </a:solidFill>
                <a:effectLst/>
                <a:latin typeface="Arial" charset="0"/>
                <a:ea typeface="+mn-ea"/>
                <a:cs typeface="+mn-cs"/>
              </a:rPr>
              <a:t> which has a very low infectious dose. In this example, the consequence is much higher and more severe, because the exposure could result in a serious infection, treatment or disease. So this overall risk was rated as high. </a:t>
            </a:r>
          </a:p>
          <a:p>
            <a:r>
              <a:rPr kumimoji="1" lang="en-US" sz="1200" kern="1200" dirty="0" smtClean="0">
                <a:solidFill>
                  <a:schemeClr val="tx1"/>
                </a:solidFill>
                <a:effectLst/>
                <a:latin typeface="Arial" charset="0"/>
                <a:ea typeface="+mn-ea"/>
                <a:cs typeface="+mn-cs"/>
              </a:rPr>
              <a:t>As you can see from these examples, the evaluation of risk is quite subjective and may vary from person to person. </a:t>
            </a:r>
            <a:endParaRPr kumimoji="1" lang="en-US" sz="1200" kern="1200" dirty="0">
              <a:solidFill>
                <a:schemeClr val="tx1"/>
              </a:solidFill>
              <a:effectLst/>
              <a:latin typeface="Arial" charset="0"/>
              <a:ea typeface="+mn-ea"/>
              <a:cs typeface="+mn-cs"/>
            </a:endParaRPr>
          </a:p>
        </p:txBody>
      </p:sp>
      <p:sp>
        <p:nvSpPr>
          <p:cNvPr id="66564" name="Slide Number Placeholder 3"/>
          <p:cNvSpPr>
            <a:spLocks noGrp="1"/>
          </p:cNvSpPr>
          <p:nvPr>
            <p:ph type="sldNum" sz="quarter" idx="5"/>
          </p:nvPr>
        </p:nvSpPr>
        <p:spPr>
          <a:noFill/>
        </p:spPr>
        <p:txBody>
          <a:bodyPr/>
          <a:lstStyle/>
          <a:p>
            <a:fld id="{96862AEF-27E5-4E76-9A10-25A54E91CAF5}" type="slidenum">
              <a:rPr lang="en-US" smtClean="0"/>
              <a:pPr/>
              <a:t>31</a:t>
            </a:fld>
            <a:endParaRPr lang="en-US" smtClean="0"/>
          </a:p>
        </p:txBody>
      </p:sp>
    </p:spTree>
    <p:extLst>
      <p:ext uri="{BB962C8B-B14F-4D97-AF65-F5344CB8AC3E}">
        <p14:creationId xmlns:p14="http://schemas.microsoft.com/office/powerpoint/2010/main" val="1901209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smtClean="0">
                <a:solidFill>
                  <a:schemeClr val="tx1"/>
                </a:solidFill>
                <a:effectLst/>
                <a:latin typeface="Arial" charset="0"/>
                <a:ea typeface="+mn-ea"/>
                <a:cs typeface="+mn-cs"/>
              </a:rPr>
              <a:t>For those of you that prefer visual graphics, this slide illustrates the risk matrix with the likelihood plotted on the vertical axis and the consequence plotted on the horizontal axis.</a:t>
            </a:r>
            <a:endParaRPr lang="en-US" dirty="0"/>
          </a:p>
        </p:txBody>
      </p:sp>
      <p:sp>
        <p:nvSpPr>
          <p:cNvPr id="4" name="Slide Number Placeholder 3"/>
          <p:cNvSpPr>
            <a:spLocks noGrp="1"/>
          </p:cNvSpPr>
          <p:nvPr>
            <p:ph type="sldNum" sz="quarter" idx="10"/>
          </p:nvPr>
        </p:nvSpPr>
        <p:spPr/>
        <p:txBody>
          <a:bodyPr/>
          <a:lstStyle/>
          <a:p>
            <a:pPr>
              <a:defRPr/>
            </a:pPr>
            <a:fld id="{DDD9923A-9F33-4740-840A-C162F7FB3E25}" type="slidenum">
              <a:rPr lang="en-US" smtClean="0"/>
              <a:pPr>
                <a:defRPr/>
              </a:pPr>
              <a:t>32</a:t>
            </a:fld>
            <a:endParaRPr lang="en-US"/>
          </a:p>
        </p:txBody>
      </p:sp>
    </p:spTree>
    <p:extLst>
      <p:ext uri="{BB962C8B-B14F-4D97-AF65-F5344CB8AC3E}">
        <p14:creationId xmlns:p14="http://schemas.microsoft.com/office/powerpoint/2010/main" val="2767453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3D759211-98C3-47E6-8491-DDED2122FA25}" type="slidenum">
              <a:rPr lang="en-US" smtClean="0"/>
              <a:pPr/>
              <a:t>33</a:t>
            </a:fld>
            <a:endParaRPr lang="en-US" smtClean="0"/>
          </a:p>
        </p:txBody>
      </p:sp>
      <p:sp>
        <p:nvSpPr>
          <p:cNvPr id="47107" name="Slide Image Placeholder 1"/>
          <p:cNvSpPr>
            <a:spLocks noGrp="1" noRot="1" noChangeAspect="1" noTextEdit="1"/>
          </p:cNvSpPr>
          <p:nvPr>
            <p:ph type="sldImg"/>
          </p:nvPr>
        </p:nvSpPr>
        <p:spPr>
          <a:ln/>
        </p:spPr>
      </p:sp>
      <p:sp>
        <p:nvSpPr>
          <p:cNvPr id="47108" name="Notes Placeholder 2"/>
          <p:cNvSpPr>
            <a:spLocks noGrp="1"/>
          </p:cNvSpPr>
          <p:nvPr>
            <p:ph type="body" idx="1"/>
          </p:nvPr>
        </p:nvSpPr>
        <p:spPr>
          <a:noFill/>
          <a:ln/>
        </p:spPr>
        <p:txBody>
          <a:bodyPr lIns="93167" tIns="46583" rIns="93167" bIns="46583"/>
          <a:lstStyle/>
          <a:p>
            <a:r>
              <a:rPr kumimoji="1" lang="en-US" sz="1200" kern="1200" dirty="0" smtClean="0">
                <a:solidFill>
                  <a:schemeClr val="tx1"/>
                </a:solidFill>
                <a:effectLst/>
                <a:latin typeface="Arial" charset="0"/>
                <a:ea typeface="+mn-ea"/>
                <a:cs typeface="+mn-cs"/>
              </a:rPr>
              <a:t>Now we'll move onto step 3. This is where you determine what additional safety precautions and mitigation controls are needed to reduce the risk to an acceptable level. Step 4 is to implement these controls.</a:t>
            </a:r>
            <a:endParaRPr kumimoji="1" lang="en-US" sz="1200" kern="1200" dirty="0">
              <a:solidFill>
                <a:schemeClr val="tx1"/>
              </a:solidFill>
              <a:effectLst/>
              <a:latin typeface="Arial" charset="0"/>
              <a:ea typeface="+mn-ea"/>
              <a:cs typeface="+mn-cs"/>
            </a:endParaRPr>
          </a:p>
        </p:txBody>
      </p:sp>
      <p:sp>
        <p:nvSpPr>
          <p:cNvPr id="47109" name="Slide Number Placeholder 3"/>
          <p:cNvSpPr txBox="1">
            <a:spLocks noGrp="1"/>
          </p:cNvSpPr>
          <p:nvPr/>
        </p:nvSpPr>
        <p:spPr bwMode="auto">
          <a:xfrm>
            <a:off x="3972257" y="8832195"/>
            <a:ext cx="3038144" cy="464205"/>
          </a:xfrm>
          <a:prstGeom prst="rect">
            <a:avLst/>
          </a:prstGeom>
          <a:noFill/>
          <a:ln w="9525">
            <a:noFill/>
            <a:miter lim="800000"/>
            <a:headEnd/>
            <a:tailEnd/>
          </a:ln>
        </p:spPr>
        <p:txBody>
          <a:bodyPr lIns="93167" tIns="46583" rIns="93167" bIns="46583" anchor="b"/>
          <a:lstStyle/>
          <a:p>
            <a:pPr algn="r" defTabSz="931887"/>
            <a:fld id="{83585B39-CC90-4568-89D3-939E73845286}" type="slidenum">
              <a:rPr lang="en-US" sz="1300" b="0">
                <a:solidFill>
                  <a:schemeClr val="bg1"/>
                </a:solidFill>
                <a:latin typeface="Arial" charset="0"/>
              </a:rPr>
              <a:pPr algn="r" defTabSz="931887"/>
              <a:t>33</a:t>
            </a:fld>
            <a:endParaRPr lang="en-US" sz="1300" b="0">
              <a:solidFill>
                <a:schemeClr val="bg1"/>
              </a:solidFill>
              <a:latin typeface="Arial" charset="0"/>
            </a:endParaRPr>
          </a:p>
        </p:txBody>
      </p:sp>
    </p:spTree>
    <p:extLst>
      <p:ext uri="{BB962C8B-B14F-4D97-AF65-F5344CB8AC3E}">
        <p14:creationId xmlns:p14="http://schemas.microsoft.com/office/powerpoint/2010/main" val="24135139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smtClean="0">
                <a:solidFill>
                  <a:schemeClr val="tx1"/>
                </a:solidFill>
                <a:effectLst/>
                <a:latin typeface="Arial" charset="0"/>
                <a:ea typeface="+mn-ea"/>
                <a:cs typeface="+mn-cs"/>
              </a:rPr>
              <a:t>This diagram depicts the hierarchy of controls that we typically use in the United States to mitigate or reduce the risks. Notice that elimination and substitution are at the top to represent the most effective controls, but this is not always feasible in a clinical lab. So we will start with engineering controls, which are barriers to isolate people from the hazard. We will then continue with administrative controls which includes work practices, and are intended to change the way people work. The reason we portray PPE as the least effective control is because it only protects the individual worker, so PPE should be used as a last resort for protection. </a:t>
            </a:r>
            <a:endParaRPr kumimoji="1" lang="en-US"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DDD9923A-9F33-4740-840A-C162F7FB3E25}" type="slidenum">
              <a:rPr lang="en-US" smtClean="0"/>
              <a:pPr>
                <a:defRPr/>
              </a:pPr>
              <a:t>34</a:t>
            </a:fld>
            <a:endParaRPr lang="en-US"/>
          </a:p>
        </p:txBody>
      </p:sp>
    </p:spTree>
    <p:extLst>
      <p:ext uri="{BB962C8B-B14F-4D97-AF65-F5344CB8AC3E}">
        <p14:creationId xmlns:p14="http://schemas.microsoft.com/office/powerpoint/2010/main" val="16916762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Engineering controls include safety equipment and facility design. Shown here are some examples of each one.  Safety equipment could include a BSC and centrifuge safety cups. Your facility design includes things like directional airflow, lockable doors, and hands-free faucets. </a:t>
            </a:r>
            <a:endParaRPr kumimoji="1" lang="en-US" sz="1200" kern="1200" dirty="0">
              <a:solidFill>
                <a:schemeClr val="tx1"/>
              </a:solidFill>
              <a:effectLst/>
              <a:latin typeface="Arial" charset="0"/>
              <a:ea typeface="+mn-ea"/>
              <a:cs typeface="+mn-cs"/>
            </a:endParaRPr>
          </a:p>
        </p:txBody>
      </p:sp>
      <p:sp>
        <p:nvSpPr>
          <p:cNvPr id="68612" name="Slide Number Placeholder 3"/>
          <p:cNvSpPr>
            <a:spLocks noGrp="1"/>
          </p:cNvSpPr>
          <p:nvPr>
            <p:ph type="sldNum" sz="quarter" idx="5"/>
          </p:nvPr>
        </p:nvSpPr>
        <p:spPr>
          <a:noFill/>
        </p:spPr>
        <p:txBody>
          <a:bodyPr/>
          <a:lstStyle/>
          <a:p>
            <a:fld id="{AB82036F-6F3B-4AC7-BFF4-174B6CB4403D}" type="slidenum">
              <a:rPr lang="en-US" smtClean="0"/>
              <a:pPr/>
              <a:t>35</a:t>
            </a:fld>
            <a:endParaRPr lang="en-US" smtClean="0"/>
          </a:p>
        </p:txBody>
      </p:sp>
    </p:spTree>
    <p:extLst>
      <p:ext uri="{BB962C8B-B14F-4D97-AF65-F5344CB8AC3E}">
        <p14:creationId xmlns:p14="http://schemas.microsoft.com/office/powerpoint/2010/main" val="38522497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Administrative controls are generally higher level policies delegated by management like required training and medical surveillance programs. Work practices cover Standard Precautions and site-specific procedures</a:t>
            </a:r>
            <a:endParaRPr lang="en-US" dirty="0" smtClean="0"/>
          </a:p>
        </p:txBody>
      </p:sp>
      <p:sp>
        <p:nvSpPr>
          <p:cNvPr id="69636" name="Slide Number Placeholder 3"/>
          <p:cNvSpPr>
            <a:spLocks noGrp="1"/>
          </p:cNvSpPr>
          <p:nvPr>
            <p:ph type="sldNum" sz="quarter" idx="5"/>
          </p:nvPr>
        </p:nvSpPr>
        <p:spPr>
          <a:noFill/>
        </p:spPr>
        <p:txBody>
          <a:bodyPr/>
          <a:lstStyle/>
          <a:p>
            <a:fld id="{9FFEE189-F983-419F-9757-91AF0EC95315}" type="slidenum">
              <a:rPr lang="en-US" smtClean="0">
                <a:ea typeface="+mo-cs"/>
                <a:cs typeface="+mo-cs"/>
              </a:rPr>
              <a:pPr/>
              <a:t>36</a:t>
            </a:fld>
            <a:endParaRPr lang="en-US" smtClean="0">
              <a:ea typeface="+mo-cs"/>
              <a:cs typeface="+mo-cs"/>
            </a:endParaRPr>
          </a:p>
        </p:txBody>
      </p:sp>
    </p:spTree>
    <p:extLst>
      <p:ext uri="{BB962C8B-B14F-4D97-AF65-F5344CB8AC3E}">
        <p14:creationId xmlns:p14="http://schemas.microsoft.com/office/powerpoint/2010/main" val="18689736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smtClean="0">
                <a:solidFill>
                  <a:schemeClr val="tx1"/>
                </a:solidFill>
                <a:effectLst/>
                <a:latin typeface="Arial" charset="0"/>
                <a:ea typeface="+mn-ea"/>
                <a:cs typeface="+mn-cs"/>
              </a:rPr>
              <a:t>As stated previously, PPE is reserved as the last line of defense. It became apparent during the recent Ebola outbreak that healthcare workers were relying primarily on PPE for protection, and the belief was that more PPE is more protective. But remember, the more PPE that is put on, the more PPE that has to be taken off, and taken off </a:t>
            </a:r>
            <a:r>
              <a:rPr kumimoji="1" lang="en-US" sz="1200" b="1" i="1" kern="1200" dirty="0" smtClean="0">
                <a:solidFill>
                  <a:schemeClr val="tx1"/>
                </a:solidFill>
                <a:effectLst/>
                <a:latin typeface="Arial" charset="0"/>
                <a:ea typeface="+mn-ea"/>
                <a:cs typeface="+mn-cs"/>
              </a:rPr>
              <a:t>safely</a:t>
            </a:r>
            <a:r>
              <a:rPr kumimoji="1" lang="en-US" sz="1200" kern="1200" dirty="0" smtClean="0">
                <a:solidFill>
                  <a:schemeClr val="tx1"/>
                </a:solidFill>
                <a:effectLst/>
                <a:latin typeface="Arial" charset="0"/>
                <a:ea typeface="+mn-ea"/>
                <a:cs typeface="+mn-cs"/>
              </a:rPr>
              <a:t>. Also evident from the hospital assessments, was that staff were not sufficiently trained on how to take off or doff their PPE without contaminating themselves or the lab environment. Another consideration is the comfort of your staff. If they are hot and uncomfortable, they may become distracted, which is when accidents can occur. So be sure that the PPE is appropriate and proportional to the risk.</a:t>
            </a:r>
            <a:endParaRPr lang="en-US" dirty="0"/>
          </a:p>
        </p:txBody>
      </p:sp>
      <p:sp>
        <p:nvSpPr>
          <p:cNvPr id="4" name="Slide Number Placeholder 3"/>
          <p:cNvSpPr>
            <a:spLocks noGrp="1"/>
          </p:cNvSpPr>
          <p:nvPr>
            <p:ph type="sldNum" sz="quarter" idx="10"/>
          </p:nvPr>
        </p:nvSpPr>
        <p:spPr/>
        <p:txBody>
          <a:bodyPr/>
          <a:lstStyle/>
          <a:p>
            <a:pPr>
              <a:defRPr/>
            </a:pPr>
            <a:fld id="{DDD9923A-9F33-4740-840A-C162F7FB3E25}" type="slidenum">
              <a:rPr lang="en-US" smtClean="0"/>
              <a:pPr>
                <a:defRPr/>
              </a:pPr>
              <a:t>37</a:t>
            </a:fld>
            <a:endParaRPr lang="en-US"/>
          </a:p>
        </p:txBody>
      </p:sp>
    </p:spTree>
    <p:extLst>
      <p:ext uri="{BB962C8B-B14F-4D97-AF65-F5344CB8AC3E}">
        <p14:creationId xmlns:p14="http://schemas.microsoft.com/office/powerpoint/2010/main" val="28232348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6"/>
          <p:cNvSpPr>
            <a:spLocks noGrp="1" noChangeArrowheads="1"/>
          </p:cNvSpPr>
          <p:nvPr>
            <p:ph type="sldNum" sz="quarter" idx="5"/>
          </p:nvPr>
        </p:nvSpPr>
        <p:spPr>
          <a:noFill/>
        </p:spPr>
        <p:txBody>
          <a:bodyPr/>
          <a:lstStyle/>
          <a:p>
            <a:fld id="{BE6C5636-C8DB-414B-A9C1-5987CE7E1845}" type="slidenum">
              <a:rPr lang="en-US" smtClean="0"/>
              <a:pPr/>
              <a:t>38</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This table lists various routes of transmission and possible mitigation strategies that you could use to reduce the risk of transmission. For example, if the route is inhalation, then you need controls that will contain the aerosols and prevent them from being inhaled. You could use a biosafety cabinet, respiratory protection such as a respirator, or if centrifuging, use centrifuge safety cups. </a:t>
            </a:r>
            <a:endParaRPr kumimoji="1"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42900053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3D759211-98C3-47E6-8491-DDED2122FA25}" type="slidenum">
              <a:rPr lang="en-US" smtClean="0"/>
              <a:pPr/>
              <a:t>39</a:t>
            </a:fld>
            <a:endParaRPr lang="en-US" smtClean="0"/>
          </a:p>
        </p:txBody>
      </p:sp>
      <p:sp>
        <p:nvSpPr>
          <p:cNvPr id="47107" name="Slide Image Placeholder 1"/>
          <p:cNvSpPr>
            <a:spLocks noGrp="1" noRot="1" noChangeAspect="1" noTextEdit="1"/>
          </p:cNvSpPr>
          <p:nvPr>
            <p:ph type="sldImg"/>
          </p:nvPr>
        </p:nvSpPr>
        <p:spPr>
          <a:ln/>
        </p:spPr>
      </p:sp>
      <p:sp>
        <p:nvSpPr>
          <p:cNvPr id="47108" name="Notes Placeholder 2"/>
          <p:cNvSpPr>
            <a:spLocks noGrp="1"/>
          </p:cNvSpPr>
          <p:nvPr>
            <p:ph type="body" idx="1"/>
          </p:nvPr>
        </p:nvSpPr>
        <p:spPr>
          <a:noFill/>
          <a:ln/>
        </p:spPr>
        <p:txBody>
          <a:bodyPr lIns="93167" tIns="46583" rIns="93167" bIns="46583"/>
          <a:lstStyle/>
          <a:p>
            <a:r>
              <a:rPr kumimoji="1" lang="en-US" sz="1200" kern="1200" dirty="0" smtClean="0">
                <a:solidFill>
                  <a:schemeClr val="tx1"/>
                </a:solidFill>
                <a:effectLst/>
                <a:latin typeface="Arial" charset="0"/>
                <a:ea typeface="+mn-ea"/>
                <a:cs typeface="+mn-cs"/>
              </a:rPr>
              <a:t>The 5</a:t>
            </a:r>
            <a:r>
              <a:rPr kumimoji="1" lang="en-US" sz="1200" kern="1200" baseline="30000" dirty="0" smtClean="0">
                <a:solidFill>
                  <a:schemeClr val="tx1"/>
                </a:solidFill>
                <a:effectLst/>
                <a:latin typeface="Arial" charset="0"/>
                <a:ea typeface="+mn-ea"/>
                <a:cs typeface="+mn-cs"/>
              </a:rPr>
              <a:t>th</a:t>
            </a:r>
            <a:r>
              <a:rPr kumimoji="1" lang="en-US" sz="1200" kern="1200" dirty="0" smtClean="0">
                <a:solidFill>
                  <a:schemeClr val="tx1"/>
                </a:solidFill>
                <a:effectLst/>
                <a:latin typeface="Arial" charset="0"/>
                <a:ea typeface="+mn-ea"/>
                <a:cs typeface="+mn-cs"/>
              </a:rPr>
              <a:t> step is to evaluate the effectiveness of the strategies you have implemented and adjust. </a:t>
            </a:r>
          </a:p>
          <a:p>
            <a:endParaRPr lang="en-US" dirty="0"/>
          </a:p>
        </p:txBody>
      </p:sp>
      <p:sp>
        <p:nvSpPr>
          <p:cNvPr id="47109" name="Slide Number Placeholder 3"/>
          <p:cNvSpPr txBox="1">
            <a:spLocks noGrp="1"/>
          </p:cNvSpPr>
          <p:nvPr/>
        </p:nvSpPr>
        <p:spPr bwMode="auto">
          <a:xfrm>
            <a:off x="3972257" y="8832195"/>
            <a:ext cx="3038144" cy="464205"/>
          </a:xfrm>
          <a:prstGeom prst="rect">
            <a:avLst/>
          </a:prstGeom>
          <a:noFill/>
          <a:ln w="9525">
            <a:noFill/>
            <a:miter lim="800000"/>
            <a:headEnd/>
            <a:tailEnd/>
          </a:ln>
        </p:spPr>
        <p:txBody>
          <a:bodyPr lIns="93167" tIns="46583" rIns="93167" bIns="46583" anchor="b"/>
          <a:lstStyle/>
          <a:p>
            <a:pPr algn="r" defTabSz="931887"/>
            <a:fld id="{83585B39-CC90-4568-89D3-939E73845286}" type="slidenum">
              <a:rPr lang="en-US" sz="1300" b="0">
                <a:solidFill>
                  <a:schemeClr val="bg1"/>
                </a:solidFill>
                <a:latin typeface="Arial" charset="0"/>
              </a:rPr>
              <a:pPr algn="r" defTabSz="931887"/>
              <a:t>39</a:t>
            </a:fld>
            <a:endParaRPr lang="en-US" sz="1300" b="0">
              <a:solidFill>
                <a:schemeClr val="bg1"/>
              </a:solidFill>
              <a:latin typeface="Arial" charset="0"/>
            </a:endParaRPr>
          </a:p>
        </p:txBody>
      </p:sp>
    </p:spTree>
    <p:extLst>
      <p:ext uri="{BB962C8B-B14F-4D97-AF65-F5344CB8AC3E}">
        <p14:creationId xmlns:p14="http://schemas.microsoft.com/office/powerpoint/2010/main" val="24135139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pPr eaLnBrk="1" hangingPunct="1"/>
            <a:endParaRPr lang="en-US" dirty="0" smtClean="0"/>
          </a:p>
        </p:txBody>
      </p:sp>
      <p:sp>
        <p:nvSpPr>
          <p:cNvPr id="72708" name="Slide Number Placeholder 3"/>
          <p:cNvSpPr>
            <a:spLocks noGrp="1"/>
          </p:cNvSpPr>
          <p:nvPr>
            <p:ph type="sldNum" sz="quarter" idx="5"/>
          </p:nvPr>
        </p:nvSpPr>
        <p:spPr>
          <a:noFill/>
        </p:spPr>
        <p:txBody>
          <a:bodyPr/>
          <a:lstStyle/>
          <a:p>
            <a:fld id="{5019EA0A-2201-46A7-8DD4-FFA8B0BA6EB6}" type="slidenum">
              <a:rPr lang="en-US" smtClean="0"/>
              <a:pPr/>
              <a:t>40</a:t>
            </a:fld>
            <a:endParaRPr lang="en-US" smtClean="0"/>
          </a:p>
        </p:txBody>
      </p:sp>
    </p:spTree>
    <p:extLst>
      <p:ext uri="{BB962C8B-B14F-4D97-AF65-F5344CB8AC3E}">
        <p14:creationId xmlns:p14="http://schemas.microsoft.com/office/powerpoint/2010/main" val="310148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effectLst/>
                <a:latin typeface="Arial" charset="0"/>
                <a:ea typeface="+mn-ea"/>
                <a:cs typeface="+mn-cs"/>
              </a:rPr>
              <a:t>Lab acquired infections, or LAIs, can be caused in different ways. In the lab, the modes of transmission of an infectious agent to the worker can result from direct contact such as spills and splashes to the mucous membranes, (the eyes, nose and mouth); by inhaling infectious aerosols; by inoculation through the skin with a sharp object or other vectors like insects or animal bites, which we call percutaneous;  through non-intact skin such as cuts; by accidental ingestion; and by indirect contact from fomites to the hands, and then from the hands to the eyes or mouth, for example. Fomites are inanimate objects such as a work surface, computer keyboard or doorknob.</a:t>
            </a:r>
          </a:p>
          <a:p>
            <a:endParaRPr lang="en-US" dirty="0"/>
          </a:p>
        </p:txBody>
      </p:sp>
      <p:sp>
        <p:nvSpPr>
          <p:cNvPr id="4" name="Slide Number Placeholder 3"/>
          <p:cNvSpPr>
            <a:spLocks noGrp="1"/>
          </p:cNvSpPr>
          <p:nvPr>
            <p:ph type="sldNum" sz="quarter" idx="10"/>
          </p:nvPr>
        </p:nvSpPr>
        <p:spPr/>
        <p:txBody>
          <a:bodyPr/>
          <a:lstStyle/>
          <a:p>
            <a:pPr>
              <a:defRPr/>
            </a:pPr>
            <a:fld id="{DDD9923A-9F33-4740-840A-C162F7FB3E25}" type="slidenum">
              <a:rPr lang="en-US" smtClean="0"/>
              <a:pPr>
                <a:defRPr/>
              </a:pPr>
              <a:t>5</a:t>
            </a:fld>
            <a:endParaRPr lang="en-US"/>
          </a:p>
        </p:txBody>
      </p:sp>
    </p:spTree>
    <p:extLst>
      <p:ext uri="{BB962C8B-B14F-4D97-AF65-F5344CB8AC3E}">
        <p14:creationId xmlns:p14="http://schemas.microsoft.com/office/powerpoint/2010/main" val="30707537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effectLst/>
                <a:latin typeface="Arial" charset="0"/>
                <a:ea typeface="+mn-ea"/>
                <a:cs typeface="+mn-cs"/>
              </a:rPr>
              <a:t>As mentioned before, one way to do a risk assessment is to break the entire procedure down into its component parts and determine the hazards associated with each step in the protocol and then identify a way to control each hazard. This process is known as a job hazard analysis. </a:t>
            </a:r>
          </a:p>
          <a:p>
            <a:endParaRPr lang="en-US" dirty="0"/>
          </a:p>
        </p:txBody>
      </p:sp>
      <p:sp>
        <p:nvSpPr>
          <p:cNvPr id="4" name="Slide Number Placeholder 3"/>
          <p:cNvSpPr>
            <a:spLocks noGrp="1"/>
          </p:cNvSpPr>
          <p:nvPr>
            <p:ph type="sldNum" sz="quarter" idx="10"/>
          </p:nvPr>
        </p:nvSpPr>
        <p:spPr/>
        <p:txBody>
          <a:bodyPr/>
          <a:lstStyle/>
          <a:p>
            <a:pPr>
              <a:defRPr/>
            </a:pPr>
            <a:fld id="{DDD9923A-9F33-4740-840A-C162F7FB3E25}" type="slidenum">
              <a:rPr lang="en-US" smtClean="0"/>
              <a:pPr>
                <a:defRPr/>
              </a:pPr>
              <a:t>41</a:t>
            </a:fld>
            <a:endParaRPr lang="en-US"/>
          </a:p>
        </p:txBody>
      </p:sp>
    </p:spTree>
    <p:extLst>
      <p:ext uri="{BB962C8B-B14F-4D97-AF65-F5344CB8AC3E}">
        <p14:creationId xmlns:p14="http://schemas.microsoft.com/office/powerpoint/2010/main" val="1196645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effectLst/>
                <a:latin typeface="Arial" charset="0"/>
                <a:ea typeface="+mn-ea"/>
                <a:cs typeface="+mn-cs"/>
              </a:rPr>
              <a:t>OSHA recommends using a job hazard analysis in order to identify hazards before they happen. There is more information on this OSHA website.  </a:t>
            </a:r>
          </a:p>
          <a:p>
            <a:endParaRPr lang="en-US" dirty="0"/>
          </a:p>
        </p:txBody>
      </p:sp>
      <p:sp>
        <p:nvSpPr>
          <p:cNvPr id="4" name="Slide Number Placeholder 3"/>
          <p:cNvSpPr>
            <a:spLocks noGrp="1"/>
          </p:cNvSpPr>
          <p:nvPr>
            <p:ph type="sldNum" sz="quarter" idx="10"/>
          </p:nvPr>
        </p:nvSpPr>
        <p:spPr/>
        <p:txBody>
          <a:bodyPr/>
          <a:lstStyle/>
          <a:p>
            <a:pPr>
              <a:defRPr/>
            </a:pPr>
            <a:fld id="{DDD9923A-9F33-4740-840A-C162F7FB3E25}" type="slidenum">
              <a:rPr lang="en-US" smtClean="0"/>
              <a:pPr>
                <a:defRPr/>
              </a:pPr>
              <a:t>42</a:t>
            </a:fld>
            <a:endParaRPr lang="en-US"/>
          </a:p>
        </p:txBody>
      </p:sp>
    </p:spTree>
    <p:extLst>
      <p:ext uri="{BB962C8B-B14F-4D97-AF65-F5344CB8AC3E}">
        <p14:creationId xmlns:p14="http://schemas.microsoft.com/office/powerpoint/2010/main" val="19071930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5604D354-58AE-44C3-A21A-ACAD52EA919F}" type="slidenum">
              <a:rPr lang="en-US" smtClean="0"/>
              <a:pPr/>
              <a:t>43</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xfrm>
            <a:off x="701345" y="4416099"/>
            <a:ext cx="5607711" cy="4182457"/>
          </a:xfrm>
          <a:noFill/>
          <a:ln/>
        </p:spPr>
        <p:txBody>
          <a:bodyPr/>
          <a:lstStyle/>
          <a:p>
            <a:r>
              <a:rPr kumimoji="1" lang="en-US" sz="1200" kern="1200" dirty="0" smtClean="0">
                <a:solidFill>
                  <a:schemeClr val="tx1"/>
                </a:solidFill>
                <a:effectLst/>
                <a:latin typeface="Arial" charset="0"/>
                <a:ea typeface="+mn-ea"/>
                <a:cs typeface="+mn-cs"/>
              </a:rPr>
              <a:t>We are going to go through two examples and then you will perform a risk assessment using the job hazard analysis template. Use the “5 Ps” to help you remember what information you need in order to identify the hazards. </a:t>
            </a:r>
            <a:endParaRPr kumimoji="1" lang="en-US" sz="120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37104308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12F23209-E5C5-4E68-B921-84DF5E0D5748}" type="slidenum">
              <a:rPr lang="en-US" smtClean="0"/>
              <a:pPr/>
              <a:t>44</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1745432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xfrm>
            <a:off x="1049338" y="676275"/>
            <a:ext cx="4497387" cy="3373438"/>
          </a:xfrm>
          <a:ln/>
        </p:spPr>
      </p:sp>
      <p:sp>
        <p:nvSpPr>
          <p:cNvPr id="1054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latin typeface="Arial" pitchFamily="34" charset="0"/>
                <a:cs typeface="Arial" pitchFamily="34" charset="0"/>
              </a:rPr>
              <a:t>In summary, </a:t>
            </a:r>
          </a:p>
        </p:txBody>
      </p:sp>
      <p:sp>
        <p:nvSpPr>
          <p:cNvPr id="1054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cs typeface="Arial" pitchFamily="34" charset="0"/>
              </a:defRPr>
            </a:lvl1pPr>
            <a:lvl2pPr marL="709613" indent="-272928" eaLnBrk="0" hangingPunct="0">
              <a:spcBef>
                <a:spcPct val="30000"/>
              </a:spcBef>
              <a:defRPr sz="1200">
                <a:solidFill>
                  <a:schemeClr val="tx1"/>
                </a:solidFill>
                <a:latin typeface="Arial" pitchFamily="34" charset="0"/>
                <a:cs typeface="Arial" pitchFamily="34" charset="0"/>
              </a:defRPr>
            </a:lvl2pPr>
            <a:lvl3pPr marL="1091712" indent="-218343" eaLnBrk="0" hangingPunct="0">
              <a:spcBef>
                <a:spcPct val="30000"/>
              </a:spcBef>
              <a:defRPr sz="1200">
                <a:solidFill>
                  <a:schemeClr val="tx1"/>
                </a:solidFill>
                <a:latin typeface="Arial" pitchFamily="34" charset="0"/>
                <a:cs typeface="Arial" pitchFamily="34" charset="0"/>
              </a:defRPr>
            </a:lvl3pPr>
            <a:lvl4pPr marL="1528396" indent="-218343" eaLnBrk="0" hangingPunct="0">
              <a:spcBef>
                <a:spcPct val="30000"/>
              </a:spcBef>
              <a:defRPr sz="1200">
                <a:solidFill>
                  <a:schemeClr val="tx1"/>
                </a:solidFill>
                <a:latin typeface="Arial" pitchFamily="34" charset="0"/>
                <a:cs typeface="Arial" pitchFamily="34" charset="0"/>
              </a:defRPr>
            </a:lvl4pPr>
            <a:lvl5pPr marL="1965082" indent="-218343" eaLnBrk="0" hangingPunct="0">
              <a:spcBef>
                <a:spcPct val="30000"/>
              </a:spcBef>
              <a:defRPr sz="1200">
                <a:solidFill>
                  <a:schemeClr val="tx1"/>
                </a:solidFill>
                <a:latin typeface="Arial" pitchFamily="34" charset="0"/>
                <a:cs typeface="Arial" pitchFamily="34" charset="0"/>
              </a:defRPr>
            </a:lvl5pPr>
            <a:lvl6pPr marL="2401766" indent="-218343" eaLnBrk="0" fontAlgn="base" hangingPunct="0">
              <a:spcBef>
                <a:spcPct val="30000"/>
              </a:spcBef>
              <a:spcAft>
                <a:spcPct val="0"/>
              </a:spcAft>
              <a:defRPr sz="1200">
                <a:solidFill>
                  <a:schemeClr val="tx1"/>
                </a:solidFill>
                <a:latin typeface="Arial" pitchFamily="34" charset="0"/>
                <a:cs typeface="Arial" pitchFamily="34" charset="0"/>
              </a:defRPr>
            </a:lvl6pPr>
            <a:lvl7pPr marL="2838451" indent="-218343" eaLnBrk="0" fontAlgn="base" hangingPunct="0">
              <a:spcBef>
                <a:spcPct val="30000"/>
              </a:spcBef>
              <a:spcAft>
                <a:spcPct val="0"/>
              </a:spcAft>
              <a:defRPr sz="1200">
                <a:solidFill>
                  <a:schemeClr val="tx1"/>
                </a:solidFill>
                <a:latin typeface="Arial" pitchFamily="34" charset="0"/>
                <a:cs typeface="Arial" pitchFamily="34" charset="0"/>
              </a:defRPr>
            </a:lvl7pPr>
            <a:lvl8pPr marL="3275136" indent="-218343" eaLnBrk="0" fontAlgn="base" hangingPunct="0">
              <a:spcBef>
                <a:spcPct val="30000"/>
              </a:spcBef>
              <a:spcAft>
                <a:spcPct val="0"/>
              </a:spcAft>
              <a:defRPr sz="1200">
                <a:solidFill>
                  <a:schemeClr val="tx1"/>
                </a:solidFill>
                <a:latin typeface="Arial" pitchFamily="34" charset="0"/>
                <a:cs typeface="Arial" pitchFamily="34" charset="0"/>
              </a:defRPr>
            </a:lvl8pPr>
            <a:lvl9pPr marL="3711821" indent="-21834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1" hangingPunct="1">
              <a:spcBef>
                <a:spcPct val="0"/>
              </a:spcBef>
            </a:pPr>
            <a:fld id="{5DD17D94-0C85-4606-87C4-6408FA19A013}" type="slidenum">
              <a:rPr lang="en-US" altLang="en-US" smtClean="0"/>
              <a:pPr eaLnBrk="1" hangingPunct="1">
                <a:spcBef>
                  <a:spcPct val="0"/>
                </a:spcBef>
              </a:pPr>
              <a:t>45</a:t>
            </a:fld>
            <a:endParaRPr lang="en-US" altLang="en-US" smtClean="0"/>
          </a:p>
        </p:txBody>
      </p:sp>
    </p:spTree>
    <p:extLst>
      <p:ext uri="{BB962C8B-B14F-4D97-AF65-F5344CB8AC3E}">
        <p14:creationId xmlns:p14="http://schemas.microsoft.com/office/powerpoint/2010/main" val="4226636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r>
              <a:rPr kumimoji="1" lang="en-US" sz="1200" kern="1200" dirty="0" smtClean="0">
                <a:solidFill>
                  <a:schemeClr val="tx1"/>
                </a:solidFill>
                <a:effectLst/>
                <a:latin typeface="Arial" charset="0"/>
                <a:ea typeface="+mn-ea"/>
                <a:cs typeface="+mn-cs"/>
              </a:rPr>
              <a:t>Before we talk about the risk assessment process, let’s begin with some basic definitions.</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A hazard is something that is intrinsically dangerous. Hazards can be objects, chemicals, infectious agents, or situations. </a:t>
            </a:r>
          </a:p>
          <a:p>
            <a:r>
              <a:rPr kumimoji="1" lang="en-US" sz="1200" kern="1200" dirty="0" smtClean="0">
                <a:solidFill>
                  <a:schemeClr val="tx1"/>
                </a:solidFill>
                <a:effectLst/>
                <a:latin typeface="Arial" charset="0"/>
                <a:ea typeface="+mn-ea"/>
                <a:cs typeface="+mn-cs"/>
              </a:rPr>
              <a:t> </a:t>
            </a:r>
          </a:p>
          <a:p>
            <a:r>
              <a:rPr kumimoji="1" lang="en-US" sz="1200" kern="1200" dirty="0" smtClean="0">
                <a:solidFill>
                  <a:schemeClr val="tx1"/>
                </a:solidFill>
                <a:effectLst/>
                <a:latin typeface="Arial" charset="0"/>
                <a:ea typeface="+mn-ea"/>
                <a:cs typeface="+mn-cs"/>
              </a:rPr>
              <a:t>Risk is a prediction that exposure to a hazard will result in injury. It is based on the probability of exposure and the consequence from that exposure. So it is an evaluation of what could happen and the severity if it does happen. Remember, there is risk in everything we do – whether working in the lab or crossing the street. We cannot eliminate the risk completely, but we can reduce it. </a:t>
            </a:r>
          </a:p>
          <a:p>
            <a:endParaRPr lang="en-US" dirty="0"/>
          </a:p>
        </p:txBody>
      </p:sp>
      <p:sp>
        <p:nvSpPr>
          <p:cNvPr id="46084" name="Slide Number Placeholder 3"/>
          <p:cNvSpPr>
            <a:spLocks noGrp="1"/>
          </p:cNvSpPr>
          <p:nvPr>
            <p:ph type="sldNum" sz="quarter" idx="5"/>
          </p:nvPr>
        </p:nvSpPr>
        <p:spPr>
          <a:noFill/>
        </p:spPr>
        <p:txBody>
          <a:bodyPr/>
          <a:lstStyle/>
          <a:p>
            <a:fld id="{9EDF9695-86B8-44EB-9AF7-DC67E3BE4D2A}" type="slidenum">
              <a:rPr lang="en-US" smtClean="0"/>
              <a:pPr/>
              <a:t>6</a:t>
            </a:fld>
            <a:endParaRPr lang="en-US" smtClean="0"/>
          </a:p>
        </p:txBody>
      </p:sp>
    </p:spTree>
    <p:extLst>
      <p:ext uri="{BB962C8B-B14F-4D97-AF65-F5344CB8AC3E}">
        <p14:creationId xmlns:p14="http://schemas.microsoft.com/office/powerpoint/2010/main" val="2894647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effectLst/>
                <a:latin typeface="Arial" charset="0"/>
                <a:ea typeface="+mn-ea"/>
                <a:cs typeface="+mn-cs"/>
              </a:rPr>
              <a:t>In this presentation, we are defining risk assessment as the overall process to identify and control the hazards. In order to do this, management support is critical, as well as having knowledge of the hazards, which may include the work, the staff and the environment. </a:t>
            </a:r>
          </a:p>
          <a:p>
            <a:endParaRPr lang="en-US" dirty="0"/>
          </a:p>
        </p:txBody>
      </p:sp>
      <p:sp>
        <p:nvSpPr>
          <p:cNvPr id="4" name="Slide Number Placeholder 3"/>
          <p:cNvSpPr>
            <a:spLocks noGrp="1"/>
          </p:cNvSpPr>
          <p:nvPr>
            <p:ph type="sldNum" sz="quarter" idx="10"/>
          </p:nvPr>
        </p:nvSpPr>
        <p:spPr/>
        <p:txBody>
          <a:bodyPr/>
          <a:lstStyle/>
          <a:p>
            <a:pPr>
              <a:defRPr/>
            </a:pPr>
            <a:fld id="{DDD9923A-9F33-4740-840A-C162F7FB3E25}" type="slidenum">
              <a:rPr lang="en-US" smtClean="0"/>
              <a:pPr>
                <a:defRPr/>
              </a:pPr>
              <a:t>7</a:t>
            </a:fld>
            <a:endParaRPr lang="en-US"/>
          </a:p>
        </p:txBody>
      </p:sp>
    </p:spTree>
    <p:extLst>
      <p:ext uri="{BB962C8B-B14F-4D97-AF65-F5344CB8AC3E}">
        <p14:creationId xmlns:p14="http://schemas.microsoft.com/office/powerpoint/2010/main" val="988269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smtClean="0">
                <a:solidFill>
                  <a:schemeClr val="tx1"/>
                </a:solidFill>
                <a:effectLst/>
                <a:latin typeface="Arial" charset="0"/>
                <a:ea typeface="+mn-ea"/>
                <a:cs typeface="+mn-cs"/>
              </a:rPr>
              <a:t>The process can be broken down into 5 steps which involve identification, evaluation, determination, implementation and review. We will go through each of these steps shortly.</a:t>
            </a:r>
            <a:endParaRPr lang="en-US" dirty="0"/>
          </a:p>
        </p:txBody>
      </p:sp>
      <p:sp>
        <p:nvSpPr>
          <p:cNvPr id="4" name="Slide Number Placeholder 3"/>
          <p:cNvSpPr>
            <a:spLocks noGrp="1"/>
          </p:cNvSpPr>
          <p:nvPr>
            <p:ph type="sldNum" sz="quarter" idx="10"/>
          </p:nvPr>
        </p:nvSpPr>
        <p:spPr/>
        <p:txBody>
          <a:bodyPr/>
          <a:lstStyle/>
          <a:p>
            <a:pPr>
              <a:defRPr/>
            </a:pPr>
            <a:fld id="{DDD9923A-9F33-4740-840A-C162F7FB3E25}" type="slidenum">
              <a:rPr lang="en-US" smtClean="0"/>
              <a:pPr>
                <a:defRPr/>
              </a:pPr>
              <a:t>8</a:t>
            </a:fld>
            <a:endParaRPr lang="en-US"/>
          </a:p>
        </p:txBody>
      </p:sp>
    </p:spTree>
    <p:extLst>
      <p:ext uri="{BB962C8B-B14F-4D97-AF65-F5344CB8AC3E}">
        <p14:creationId xmlns:p14="http://schemas.microsoft.com/office/powerpoint/2010/main" val="3895574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effectLst/>
                <a:latin typeface="Arial" charset="0"/>
                <a:ea typeface="+mn-ea"/>
                <a:cs typeface="+mn-cs"/>
              </a:rPr>
              <a:t>This diagram represents the risk assessment process. Notice that it is a circle that is continuous, and not a straight line with a beginning and an end. We will come back to this.</a:t>
            </a:r>
          </a:p>
          <a:p>
            <a:endParaRPr lang="en-US" dirty="0"/>
          </a:p>
        </p:txBody>
      </p:sp>
      <p:sp>
        <p:nvSpPr>
          <p:cNvPr id="4" name="Slide Number Placeholder 3"/>
          <p:cNvSpPr>
            <a:spLocks noGrp="1"/>
          </p:cNvSpPr>
          <p:nvPr>
            <p:ph type="sldNum" sz="quarter" idx="10"/>
          </p:nvPr>
        </p:nvSpPr>
        <p:spPr/>
        <p:txBody>
          <a:bodyPr/>
          <a:lstStyle/>
          <a:p>
            <a:pPr>
              <a:defRPr/>
            </a:pPr>
            <a:fld id="{DDD9923A-9F33-4740-840A-C162F7FB3E25}" type="slidenum">
              <a:rPr lang="en-US" smtClean="0"/>
              <a:pPr>
                <a:defRPr/>
              </a:pPr>
              <a:t>9</a:t>
            </a:fld>
            <a:endParaRPr lang="en-US"/>
          </a:p>
        </p:txBody>
      </p:sp>
    </p:spTree>
    <p:extLst>
      <p:ext uri="{BB962C8B-B14F-4D97-AF65-F5344CB8AC3E}">
        <p14:creationId xmlns:p14="http://schemas.microsoft.com/office/powerpoint/2010/main" val="2762335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kumimoji="1" lang="en-US" sz="1200" kern="1200" dirty="0" smtClean="0">
                <a:solidFill>
                  <a:schemeClr val="tx1"/>
                </a:solidFill>
                <a:effectLst/>
                <a:latin typeface="Arial" charset="0"/>
                <a:ea typeface="+mn-ea"/>
                <a:cs typeface="+mn-cs"/>
              </a:rPr>
              <a:t>Ideally, risk assessments are performed by a team of people with different expertise and experience. It is important to include the lab workers, including those that work off shifts, because they may encounter different risks if they are performing different tasks than those working the day shift. Management can implement policies and support administrative controls such as training and medical surveillance. Safety specialists and facility staff can help with evaluating and minimizing equipment hazards and selecting engineering controls. And your scientists will have the most knowledge of the organisms involved and will be able to assist with the characteristics of the organisms.  </a:t>
            </a:r>
          </a:p>
          <a:p>
            <a:pPr eaLnBrk="1" hangingPunct="1"/>
            <a:endParaRPr lang="en-US" dirty="0" smtClean="0"/>
          </a:p>
        </p:txBody>
      </p:sp>
      <p:sp>
        <p:nvSpPr>
          <p:cNvPr id="105476" name="Slide Number Placeholder 3"/>
          <p:cNvSpPr>
            <a:spLocks noGrp="1"/>
          </p:cNvSpPr>
          <p:nvPr>
            <p:ph type="sldNum" sz="quarter" idx="5"/>
          </p:nvPr>
        </p:nvSpPr>
        <p:spPr>
          <a:noFill/>
        </p:spPr>
        <p:txBody>
          <a:bodyPr/>
          <a:lstStyle/>
          <a:p>
            <a:fld id="{6370A27C-A850-4114-ACED-98FCA5F42EE5}" type="slidenum">
              <a:rPr lang="en-US" smtClean="0">
                <a:ea typeface="ＭＳ Ｐゴシック" pitchFamily="28" charset="-128"/>
              </a:rPr>
              <a:pPr/>
              <a:t>10</a:t>
            </a:fld>
            <a:endParaRPr lang="en-US" smtClean="0">
              <a:ea typeface="ＭＳ Ｐゴシック" pitchFamily="28" charset="-128"/>
            </a:endParaRPr>
          </a:p>
        </p:txBody>
      </p:sp>
    </p:spTree>
    <p:extLst>
      <p:ext uri="{BB962C8B-B14F-4D97-AF65-F5344CB8AC3E}">
        <p14:creationId xmlns:p14="http://schemas.microsoft.com/office/powerpoint/2010/main" val="635710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defRPr>
            </a:lvl1pPr>
          </a:lstStyle>
          <a:p>
            <a:r>
              <a:rPr lang="en-US" smtClean="0"/>
              <a:t>Click to edit Master title style</a:t>
            </a:r>
            <a:endParaRPr lang="en-US" dirty="0"/>
          </a:p>
        </p:txBody>
      </p:sp>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8" name="Text Placeholder 5"/>
          <p:cNvSpPr>
            <a:spLocks noGrp="1"/>
          </p:cNvSpPr>
          <p:nvPr>
            <p:ph type="body" sz="quarter" idx="11"/>
          </p:nvPr>
        </p:nvSpPr>
        <p:spPr>
          <a:xfrm>
            <a:off x="1828800" y="6281928"/>
            <a:ext cx="5105400" cy="182880"/>
          </a:xfrm>
          <a:prstGeom prst="rect">
            <a:avLst/>
          </a:prstGeom>
        </p:spPr>
        <p:txBody>
          <a:bodyPr/>
          <a:lstStyle>
            <a:lvl1pPr>
              <a:buNone/>
              <a:defRPr sz="1000" baseline="0">
                <a:solidFill>
                  <a:schemeClr val="bg1"/>
                </a:solidFill>
              </a:defRPr>
            </a:lvl1pPr>
          </a:lstStyle>
          <a:p>
            <a:pPr lvl="0"/>
            <a:r>
              <a:rPr lang="en-US" smtClean="0"/>
              <a:t>Click to edit Master text styles</a:t>
            </a:r>
          </a:p>
        </p:txBody>
      </p:sp>
      <p:sp>
        <p:nvSpPr>
          <p:cNvPr id="10" name="Text Placeholder 6"/>
          <p:cNvSpPr>
            <a:spLocks noGrp="1"/>
          </p:cNvSpPr>
          <p:nvPr>
            <p:ph type="body" sz="quarter" idx="12"/>
          </p:nvPr>
        </p:nvSpPr>
        <p:spPr>
          <a:xfrm>
            <a:off x="1828800" y="6473952"/>
            <a:ext cx="5105400" cy="228600"/>
          </a:xfrm>
          <a:prstGeom prst="rect">
            <a:avLst/>
          </a:prstGeom>
        </p:spPr>
        <p:txBody>
          <a:bodyPr/>
          <a:lstStyle>
            <a:lvl1pPr>
              <a:buNone/>
              <a:defRPr sz="1000" baseline="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372408195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8382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524000"/>
            <a:ext cx="7772400" cy="4876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a:xfrm>
            <a:off x="6838950" y="6381750"/>
            <a:ext cx="2133600" cy="476250"/>
          </a:xfrm>
        </p:spPr>
        <p:txBody>
          <a:bodyPr/>
          <a:lstStyle>
            <a:lvl1pPr>
              <a:defRPr/>
            </a:lvl1pPr>
          </a:lstStyle>
          <a:p>
            <a:pPr>
              <a:defRPr/>
            </a:pPr>
            <a:fld id="{A023A2F0-AC15-41EF-BA2E-EABF9D98A774}" type="slidenum">
              <a:rPr lang="en-US">
                <a:solidFill>
                  <a:srgbClr val="0039A6">
                    <a:tint val="75000"/>
                  </a:srgbClr>
                </a:solidFill>
              </a:rPr>
              <a:pPr>
                <a:defRPr/>
              </a:pPr>
              <a:t>‹#›</a:t>
            </a:fld>
            <a:endParaRPr lang="en-US">
              <a:solidFill>
                <a:srgbClr val="0039A6">
                  <a:tint val="75000"/>
                </a:srgbClr>
              </a:solidFill>
            </a:endParaRPr>
          </a:p>
        </p:txBody>
      </p:sp>
    </p:spTree>
    <p:extLst>
      <p:ext uri="{BB962C8B-B14F-4D97-AF65-F5344CB8AC3E}">
        <p14:creationId xmlns:p14="http://schemas.microsoft.com/office/powerpoint/2010/main" val="4276896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60960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752600" y="1828800"/>
            <a:ext cx="29718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876800" y="1828800"/>
            <a:ext cx="2971800" cy="4114800"/>
          </a:xfrm>
          <a:prstGeom prst="rect">
            <a:avLst/>
          </a:prstGeom>
        </p:spPr>
        <p:txBody>
          <a:bodyPr rtlCol="0">
            <a:normAutofit/>
          </a:bodyPr>
          <a:lstStyle/>
          <a:p>
            <a:pPr lvl="0"/>
            <a:r>
              <a:rPr lang="en-US" noProof="0" smtClean="0"/>
              <a:t>Click icon to add clip art</a:t>
            </a:r>
            <a:endParaRPr lang="en-US" noProof="0"/>
          </a:p>
        </p:txBody>
      </p:sp>
    </p:spTree>
    <p:extLst>
      <p:ext uri="{BB962C8B-B14F-4D97-AF65-F5344CB8AC3E}">
        <p14:creationId xmlns:p14="http://schemas.microsoft.com/office/powerpoint/2010/main" val="69324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4608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4608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solidFill>
                <a:srgbClr val="0039A6">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39A6">
                  <a:tint val="75000"/>
                </a:srgbClr>
              </a:solidFill>
            </a:endParaRPr>
          </a:p>
        </p:txBody>
      </p:sp>
      <p:sp>
        <p:nvSpPr>
          <p:cNvPr id="6" name="Slide Number Placeholder 5"/>
          <p:cNvSpPr>
            <a:spLocks noGrp="1"/>
          </p:cNvSpPr>
          <p:nvPr>
            <p:ph type="sldNum" sz="quarter" idx="12"/>
          </p:nvPr>
        </p:nvSpPr>
        <p:spPr/>
        <p:txBody>
          <a:bodyPr/>
          <a:lstStyle>
            <a:lvl1pPr>
              <a:defRPr/>
            </a:lvl1pPr>
          </a:lstStyle>
          <a:p>
            <a:pPr>
              <a:defRPr/>
            </a:pPr>
            <a:fld id="{E7FE1EE7-A960-412E-B058-2D8C677E22C5}" type="slidenum">
              <a:rPr lang="en-US">
                <a:solidFill>
                  <a:srgbClr val="0039A6">
                    <a:tint val="75000"/>
                  </a:srgbClr>
                </a:solidFill>
              </a:rPr>
              <a:pPr>
                <a:defRPr/>
              </a:pPr>
              <a:t>‹#›</a:t>
            </a:fld>
            <a:endParaRPr lang="en-US">
              <a:solidFill>
                <a:srgbClr val="0039A6">
                  <a:tint val="75000"/>
                </a:srgbClr>
              </a:solidFill>
            </a:endParaRPr>
          </a:p>
        </p:txBody>
      </p:sp>
    </p:spTree>
    <p:extLst>
      <p:ext uri="{BB962C8B-B14F-4D97-AF65-F5344CB8AC3E}">
        <p14:creationId xmlns:p14="http://schemas.microsoft.com/office/powerpoint/2010/main" val="4031976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solidFill>
                <a:srgbClr val="0039A6">
                  <a:tint val="75000"/>
                </a:srgb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srgbClr val="0039A6">
                  <a:tint val="75000"/>
                </a:srgbClr>
              </a:solidFill>
            </a:endParaRPr>
          </a:p>
        </p:txBody>
      </p:sp>
      <p:sp>
        <p:nvSpPr>
          <p:cNvPr id="9" name="Slide Number Placeholder 5"/>
          <p:cNvSpPr>
            <a:spLocks noGrp="1"/>
          </p:cNvSpPr>
          <p:nvPr>
            <p:ph type="sldNum" sz="quarter" idx="12"/>
          </p:nvPr>
        </p:nvSpPr>
        <p:spPr/>
        <p:txBody>
          <a:bodyPr/>
          <a:lstStyle>
            <a:lvl1pPr>
              <a:defRPr/>
            </a:lvl1pPr>
          </a:lstStyle>
          <a:p>
            <a:pPr>
              <a:defRPr/>
            </a:pPr>
            <a:fld id="{22D8DFB8-DC93-44BC-B2D5-0C046FBFAE56}" type="slidenum">
              <a:rPr lang="en-US">
                <a:solidFill>
                  <a:srgbClr val="0039A6">
                    <a:tint val="75000"/>
                  </a:srgbClr>
                </a:solidFill>
              </a:rPr>
              <a:pPr>
                <a:defRPr/>
              </a:pPr>
              <a:t>‹#›</a:t>
            </a:fld>
            <a:endParaRPr lang="en-US">
              <a:solidFill>
                <a:srgbClr val="0039A6">
                  <a:tint val="75000"/>
                </a:srgbClr>
              </a:solidFill>
            </a:endParaRPr>
          </a:p>
        </p:txBody>
      </p:sp>
    </p:spTree>
    <p:extLst>
      <p:ext uri="{BB962C8B-B14F-4D97-AF65-F5344CB8AC3E}">
        <p14:creationId xmlns:p14="http://schemas.microsoft.com/office/powerpoint/2010/main" val="1528527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4075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301625" y="1600200"/>
            <a:ext cx="8540750" cy="4498975"/>
          </a:xfrm>
        </p:spPr>
        <p:txBody>
          <a:bodyPr/>
          <a:lstStyle/>
          <a:p>
            <a:pPr lvl="0"/>
            <a:endParaRPr lang="en-US" noProof="0"/>
          </a:p>
        </p:txBody>
      </p:sp>
      <p:sp>
        <p:nvSpPr>
          <p:cNvPr id="4" name="Date Placeholder 3"/>
          <p:cNvSpPr>
            <a:spLocks noGrp="1"/>
          </p:cNvSpPr>
          <p:nvPr>
            <p:ph type="dt" sz="half" idx="10"/>
          </p:nvPr>
        </p:nvSpPr>
        <p:spPr>
          <a:xfrm>
            <a:off x="301625" y="6245225"/>
            <a:ext cx="2289175" cy="476250"/>
          </a:xfrm>
        </p:spPr>
        <p:txBody>
          <a:bodyPr/>
          <a:lstStyle>
            <a:lvl1pPr>
              <a:defRPr/>
            </a:lvl1pPr>
          </a:lstStyle>
          <a:p>
            <a:pPr>
              <a:defRPr/>
            </a:pPr>
            <a:endParaRPr lang="en-US">
              <a:solidFill>
                <a:srgbClr val="0039A6">
                  <a:tint val="75000"/>
                </a:srgbClr>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pPr>
              <a:defRPr/>
            </a:pPr>
            <a:endParaRPr lang="en-US">
              <a:solidFill>
                <a:srgbClr val="0039A6">
                  <a:tint val="75000"/>
                </a:srgbClr>
              </a:solidFill>
            </a:endParaRPr>
          </a:p>
        </p:txBody>
      </p:sp>
      <p:sp>
        <p:nvSpPr>
          <p:cNvPr id="6" name="Slide Number Placeholder 5"/>
          <p:cNvSpPr>
            <a:spLocks noGrp="1"/>
          </p:cNvSpPr>
          <p:nvPr>
            <p:ph type="sldNum" sz="quarter" idx="12"/>
          </p:nvPr>
        </p:nvSpPr>
        <p:spPr>
          <a:xfrm>
            <a:off x="6553200" y="6245225"/>
            <a:ext cx="2289175" cy="476250"/>
          </a:xfrm>
        </p:spPr>
        <p:txBody>
          <a:bodyPr/>
          <a:lstStyle>
            <a:lvl1pPr>
              <a:defRPr/>
            </a:lvl1pPr>
          </a:lstStyle>
          <a:p>
            <a:pPr>
              <a:defRPr/>
            </a:pPr>
            <a:fld id="{99C68BC9-E7C1-4451-9855-D0AC8F62F87D}" type="slidenum">
              <a:rPr lang="en-US">
                <a:solidFill>
                  <a:srgbClr val="0039A6">
                    <a:tint val="75000"/>
                  </a:srgbClr>
                </a:solidFill>
              </a:rPr>
              <a:pPr>
                <a:defRPr/>
              </a:pPr>
              <a:t>‹#›</a:t>
            </a:fld>
            <a:endParaRPr lang="en-US">
              <a:solidFill>
                <a:srgbClr val="0039A6">
                  <a:tint val="75000"/>
                </a:srgbClr>
              </a:solidFill>
            </a:endParaRPr>
          </a:p>
        </p:txBody>
      </p:sp>
    </p:spTree>
    <p:extLst>
      <p:ext uri="{BB962C8B-B14F-4D97-AF65-F5344CB8AC3E}">
        <p14:creationId xmlns:p14="http://schemas.microsoft.com/office/powerpoint/2010/main" val="194811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43058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8648"/>
            <a:ext cx="7772400" cy="1144429"/>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0248"/>
            <a:ext cx="7772400" cy="4116229"/>
          </a:xfrm>
        </p:spPr>
        <p:txBody>
          <a:bodyPr/>
          <a:lstStyle/>
          <a:p>
            <a:pPr lvl="0"/>
            <a:endParaRPr lang="en-US" noProof="0" smtClean="0"/>
          </a:p>
        </p:txBody>
      </p:sp>
      <p:sp>
        <p:nvSpPr>
          <p:cNvPr id="4" name="Rectangle 4"/>
          <p:cNvSpPr>
            <a:spLocks noGrp="1" noChangeArrowheads="1"/>
          </p:cNvSpPr>
          <p:nvPr>
            <p:ph type="dt" sz="half" idx="10"/>
          </p:nvPr>
        </p:nvSpPr>
        <p:spPr>
          <a:xfrm>
            <a:off x="685800" y="6248400"/>
            <a:ext cx="1906588" cy="458788"/>
          </a:xfrm>
          <a:prstGeom prst="rect">
            <a:avLst/>
          </a:prstGeom>
        </p:spPr>
        <p:txBody>
          <a:bodyPr lIns="82296" tIns="41148" rIns="82296" bIns="41148"/>
          <a:lstStyle>
            <a:lvl1pPr>
              <a:defRPr/>
            </a:lvl1pPr>
          </a:lstStyle>
          <a:p>
            <a:pPr>
              <a:defRPr/>
            </a:pPr>
            <a:endParaRPr lang="en-US"/>
          </a:p>
        </p:txBody>
      </p:sp>
      <p:sp>
        <p:nvSpPr>
          <p:cNvPr id="5" name="Rectangle 5"/>
          <p:cNvSpPr>
            <a:spLocks noGrp="1" noChangeArrowheads="1"/>
          </p:cNvSpPr>
          <p:nvPr>
            <p:ph type="ftr" sz="quarter" idx="11"/>
          </p:nvPr>
        </p:nvSpPr>
        <p:spPr>
          <a:xfrm>
            <a:off x="3122613" y="6248400"/>
            <a:ext cx="2898775" cy="458788"/>
          </a:xfrm>
          <a:prstGeom prst="rect">
            <a:avLst/>
          </a:prstGeom>
        </p:spPr>
        <p:txBody>
          <a:bodyPr lIns="82296" tIns="41148" rIns="82296" bIns="41148"/>
          <a:lstStyle>
            <a:lvl1pPr>
              <a:defRPr/>
            </a:lvl1pPr>
          </a:lstStyle>
          <a:p>
            <a:pPr>
              <a:defRPr/>
            </a:pPr>
            <a:endParaRPr lang="en-US"/>
          </a:p>
        </p:txBody>
      </p:sp>
      <p:sp>
        <p:nvSpPr>
          <p:cNvPr id="6" name="Rectangle 6"/>
          <p:cNvSpPr>
            <a:spLocks noGrp="1" noChangeArrowheads="1"/>
          </p:cNvSpPr>
          <p:nvPr>
            <p:ph type="sldNum" sz="quarter" idx="12"/>
          </p:nvPr>
        </p:nvSpPr>
        <p:spPr>
          <a:xfrm>
            <a:off x="6551613" y="6248400"/>
            <a:ext cx="1908175" cy="458788"/>
          </a:xfrm>
          <a:prstGeom prst="rect">
            <a:avLst/>
          </a:prstGeom>
        </p:spPr>
        <p:txBody>
          <a:bodyPr lIns="82296" tIns="41148" rIns="82296" bIns="41148"/>
          <a:lstStyle>
            <a:lvl1pPr>
              <a:defRPr/>
            </a:lvl1pPr>
          </a:lstStyle>
          <a:p>
            <a:pPr>
              <a:defRPr/>
            </a:pPr>
            <a:fld id="{08FD2EF1-0729-494F-8FFF-15DF0307C519}" type="slidenum">
              <a:rPr lang="en-US"/>
              <a:pPr>
                <a:defRPr/>
              </a:pPr>
              <a:t>‹#›</a:t>
            </a:fld>
            <a:endParaRPr lang="en-US"/>
          </a:p>
        </p:txBody>
      </p:sp>
    </p:spTree>
    <p:extLst>
      <p:ext uri="{BB962C8B-B14F-4D97-AF65-F5344CB8AC3E}">
        <p14:creationId xmlns:p14="http://schemas.microsoft.com/office/powerpoint/2010/main" val="4272511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0010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81200"/>
            <a:ext cx="39243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81200"/>
            <a:ext cx="39243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33599571"/>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58520056-DC33-4D97-8FC9-F29BB05D0E1E}" type="slidenum">
              <a:rPr lang="en-US"/>
              <a:pPr>
                <a:defRPr/>
              </a:pPr>
              <a:t>‹#›</a:t>
            </a:fld>
            <a:endParaRPr lang="en-US"/>
          </a:p>
        </p:txBody>
      </p:sp>
    </p:spTree>
    <p:extLst>
      <p:ext uri="{BB962C8B-B14F-4D97-AF65-F5344CB8AC3E}">
        <p14:creationId xmlns:p14="http://schemas.microsoft.com/office/powerpoint/2010/main" val="484610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latin typeface="Calibri" pitchFamily="34" charset="0"/>
              </a:defRPr>
            </a:lvl1pPr>
          </a:lstStyle>
          <a:p>
            <a:endParaRPr lang="en-US" dirty="0"/>
          </a:p>
        </p:txBody>
      </p:sp>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Tree>
    <p:extLst>
      <p:ext uri="{BB962C8B-B14F-4D97-AF65-F5344CB8AC3E}">
        <p14:creationId xmlns:p14="http://schemas.microsoft.com/office/powerpoint/2010/main" val="272522211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lnSpc>
                <a:spcPts val="3000"/>
              </a:lnSpc>
              <a:defRPr sz="28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1209311503"/>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accent1"/>
              </a:buClr>
              <a:buSzPct val="70000"/>
              <a:buFont typeface="Wingdings" pitchFamily="2" charset="2"/>
              <a:buChar char="§"/>
              <a:defRPr sz="2400" b="1" baseline="0">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a:p>
        </p:txBody>
      </p:sp>
      <p:sp>
        <p:nvSpPr>
          <p:cNvPr id="6" name="Text Placeholder 5"/>
          <p:cNvSpPr>
            <a:spLocks noGrp="1"/>
          </p:cNvSpPr>
          <p:nvPr userDrawn="1">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extLst>
      <p:ext uri="{BB962C8B-B14F-4D97-AF65-F5344CB8AC3E}">
        <p14:creationId xmlns:p14="http://schemas.microsoft.com/office/powerpoint/2010/main" val="2459278291"/>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tx1"/>
              </a:buClr>
              <a:buSzPct val="70000"/>
              <a:buFont typeface="Arial" pitchFamily="34" charset="0"/>
              <a:buChar char="•"/>
              <a:defRPr sz="2400" b="1" baseline="0">
                <a:solidFill>
                  <a:schemeClr val="bg2"/>
                </a:solidFill>
                <a:latin typeface="Calibri" pitchFamily="34" charset="0"/>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a:p>
        </p:txBody>
      </p:sp>
      <p:sp>
        <p:nvSpPr>
          <p:cNvPr id="7"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extLst>
      <p:ext uri="{BB962C8B-B14F-4D97-AF65-F5344CB8AC3E}">
        <p14:creationId xmlns:p14="http://schemas.microsoft.com/office/powerpoint/2010/main" val="608756658"/>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latin typeface="Calibri" pitchFamily="34" charset="0"/>
              </a:defRPr>
            </a:lvl1pPr>
          </a:lstStyle>
          <a:p>
            <a:endParaRPr lang="en-US" dirty="0"/>
          </a:p>
        </p:txBody>
      </p:sp>
    </p:spTree>
    <p:extLst>
      <p:ext uri="{BB962C8B-B14F-4D97-AF65-F5344CB8AC3E}">
        <p14:creationId xmlns:p14="http://schemas.microsoft.com/office/powerpoint/2010/main" val="3530025053"/>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asic Content Badg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tx1"/>
              </a:buClr>
              <a:buSzPct val="70000"/>
              <a:buFont typeface="Arial" pitchFamily="34" charset="0"/>
              <a:buChar char="•"/>
              <a:defRPr sz="2400" b="1" baseline="0">
                <a:solidFill>
                  <a:schemeClr val="bg2"/>
                </a:solidFill>
                <a:latin typeface="Calibri" pitchFamily="34" charset="0"/>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a:p>
        </p:txBody>
      </p:sp>
      <p:sp>
        <p:nvSpPr>
          <p:cNvPr id="5" name="Text Placeholder 5"/>
          <p:cNvSpPr>
            <a:spLocks noGrp="1"/>
          </p:cNvSpPr>
          <p:nvPr>
            <p:ph type="body" sz="quarter" idx="11" hasCustomPrompt="1"/>
          </p:nvPr>
        </p:nvSpPr>
        <p:spPr>
          <a:xfrm>
            <a:off x="2133600" y="6019800"/>
            <a:ext cx="65532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extLst>
      <p:ext uri="{BB962C8B-B14F-4D97-AF65-F5344CB8AC3E}">
        <p14:creationId xmlns:p14="http://schemas.microsoft.com/office/powerpoint/2010/main" val="183707225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3" y="1271016"/>
            <a:ext cx="7772400" cy="1362075"/>
          </a:xfrm>
          <a:prstGeom prst="rect">
            <a:avLst/>
          </a:prstGeom>
        </p:spPr>
        <p:txBody>
          <a:bodyPr anchor="t"/>
          <a:lstStyle>
            <a:lvl1pPr algn="ctr">
              <a:lnSpc>
                <a:spcPts val="3800"/>
              </a:lnSpc>
              <a:defRPr sz="3600" b="1" cap="all" baseline="0">
                <a:effectLst/>
                <a:latin typeface="Calibri" pitchFamily="34" charset="0"/>
              </a:defRPr>
            </a:lvl1pPr>
          </a:lstStyle>
          <a:p>
            <a:endParaRPr lang="en-US" dirty="0"/>
          </a:p>
        </p:txBody>
      </p:sp>
      <p:sp>
        <p:nvSpPr>
          <p:cNvPr id="3" name="Text Placeholder 2"/>
          <p:cNvSpPr>
            <a:spLocks noGrp="1"/>
          </p:cNvSpPr>
          <p:nvPr>
            <p:ph type="body" idx="1"/>
          </p:nvPr>
        </p:nvSpPr>
        <p:spPr>
          <a:xfrm>
            <a:off x="684213" y="2743200"/>
            <a:ext cx="7772400" cy="1500187"/>
          </a:xfrm>
          <a:prstGeom prst="rect">
            <a:avLst/>
          </a:prstGeom>
        </p:spPr>
        <p:txBody>
          <a:bodyPr anchor="t" anchorCtr="0"/>
          <a:lstStyle>
            <a:lvl1pPr marL="0" indent="0" algn="ctr">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smtClean="0"/>
          </a:p>
        </p:txBody>
      </p:sp>
    </p:spTree>
    <p:extLst>
      <p:ext uri="{BB962C8B-B14F-4D97-AF65-F5344CB8AC3E}">
        <p14:creationId xmlns:p14="http://schemas.microsoft.com/office/powerpoint/2010/main" val="2440839465"/>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effectLst/>
                <a:latin typeface="Calibri" pitchFamily="34" charset="0"/>
              </a:defRPr>
            </a:lvl1pPr>
          </a:lstStyle>
          <a:p>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marL="342900" indent="-342900">
              <a:buClr>
                <a:schemeClr val="tx1"/>
              </a:buClr>
              <a:buSzPct val="70000"/>
              <a:buFont typeface="Wingdings" pitchFamily="2" charset="2"/>
              <a:buChar char="§"/>
              <a:defRPr sz="2400" b="1">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endParaRPr lang="en-US" dirty="0" smtClean="0"/>
          </a:p>
          <a:p>
            <a:pPr lvl="1"/>
            <a:endParaRPr lang="en-US" dirty="0" smtClean="0"/>
          </a:p>
          <a:p>
            <a:pPr lvl="2"/>
            <a:endParaRPr lang="en-US" dirty="0"/>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smtClean="0"/>
          </a:p>
        </p:txBody>
      </p:sp>
      <p:sp>
        <p:nvSpPr>
          <p:cNvPr id="6"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extLst>
      <p:ext uri="{BB962C8B-B14F-4D97-AF65-F5344CB8AC3E}">
        <p14:creationId xmlns:p14="http://schemas.microsoft.com/office/powerpoint/2010/main" val="1582472870"/>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effectLst/>
                <a:latin typeface="Calibri" pitchFamily="34" charset="0"/>
              </a:defRPr>
            </a:lvl1pPr>
          </a:lstStyle>
          <a:p>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atin typeface="Calibri"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smtClean="0"/>
          </a:p>
        </p:txBody>
      </p:sp>
    </p:spTree>
    <p:extLst>
      <p:ext uri="{BB962C8B-B14F-4D97-AF65-F5344CB8AC3E}">
        <p14:creationId xmlns:p14="http://schemas.microsoft.com/office/powerpoint/2010/main" val="2767693203"/>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580831121"/>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effectLst/>
                <a:latin typeface="Calibri" pitchFamily="34" charset="0"/>
              </a:defRPr>
            </a:lvl1pPr>
          </a:lstStyle>
          <a:p>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nchorCtr="0"/>
          <a:lstStyle>
            <a:lvl1pPr marL="342900" indent="-342900">
              <a:buClr>
                <a:schemeClr val="tx1"/>
              </a:buClr>
              <a:buSzPct val="70000"/>
              <a:buFont typeface="Wingdings" pitchFamily="2" charset="2"/>
              <a:buChar char="§"/>
              <a:defRPr sz="2400" b="1">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endParaRPr lang="en-US" dirty="0" smtClean="0"/>
          </a:p>
          <a:p>
            <a:pPr lvl="1"/>
            <a:endParaRPr lang="en-US" dirty="0" smtClean="0"/>
          </a:p>
          <a:p>
            <a:pPr lvl="2"/>
            <a:endParaRPr lang="en-US" dirty="0"/>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latin typeface="Calibri"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en-US" dirty="0" smtClean="0"/>
          </a:p>
        </p:txBody>
      </p:sp>
      <p:sp>
        <p:nvSpPr>
          <p:cNvPr id="6" name="Text Placeholder 5"/>
          <p:cNvSpPr>
            <a:spLocks noGrp="1"/>
          </p:cNvSpPr>
          <p:nvPr>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extLst>
      <p:ext uri="{BB962C8B-B14F-4D97-AF65-F5344CB8AC3E}">
        <p14:creationId xmlns:p14="http://schemas.microsoft.com/office/powerpoint/2010/main" val="166916174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accent1"/>
              </a:buClr>
              <a:buSzPct val="70000"/>
              <a:buFont typeface="Wingdings" pitchFamily="2" charset="2"/>
              <a:buChar char="§"/>
              <a:defRPr sz="2400" b="1" baseline="0">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a:p>
        </p:txBody>
      </p:sp>
      <p:sp>
        <p:nvSpPr>
          <p:cNvPr id="6" name="Text Placeholder 5"/>
          <p:cNvSpPr>
            <a:spLocks noGrp="1"/>
          </p:cNvSpPr>
          <p:nvPr userDrawn="1">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extLst>
      <p:ext uri="{BB962C8B-B14F-4D97-AF65-F5344CB8AC3E}">
        <p14:creationId xmlns:p14="http://schemas.microsoft.com/office/powerpoint/2010/main" val="230600873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lnSpc>
                <a:spcPts val="3000"/>
              </a:lnSpc>
              <a:defRPr sz="28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3015569204"/>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Custom Layou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smtClean="0"/>
          </a:p>
        </p:txBody>
      </p:sp>
    </p:spTree>
    <p:extLst>
      <p:ext uri="{BB962C8B-B14F-4D97-AF65-F5344CB8AC3E}">
        <p14:creationId xmlns:p14="http://schemas.microsoft.com/office/powerpoint/2010/main" val="1450807198"/>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accent1"/>
              </a:buClr>
              <a:buSzPct val="70000"/>
              <a:buFont typeface="Wingdings" pitchFamily="2" charset="2"/>
              <a:buChar char="§"/>
              <a:defRPr sz="2400" b="1" baseline="0">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a:p>
        </p:txBody>
      </p:sp>
      <p:sp>
        <p:nvSpPr>
          <p:cNvPr id="6" name="Text Placeholder 5"/>
          <p:cNvSpPr>
            <a:spLocks noGrp="1"/>
          </p:cNvSpPr>
          <p:nvPr userDrawn="1">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extLst>
      <p:ext uri="{BB962C8B-B14F-4D97-AF65-F5344CB8AC3E}">
        <p14:creationId xmlns:p14="http://schemas.microsoft.com/office/powerpoint/2010/main" val="2319938575"/>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nchorCtr="0"/>
          <a:lstStyle>
            <a:lvl1pPr>
              <a:lnSpc>
                <a:spcPts val="3000"/>
              </a:lnSpc>
              <a:defRPr sz="2800" b="1" baseline="0">
                <a:effectLst/>
                <a:latin typeface="Calibri" pitchFamily="34" charset="0"/>
              </a:defRPr>
            </a:lvl1pPr>
          </a:lstStyle>
          <a:p>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marL="342900" indent="-342900">
              <a:buClr>
                <a:schemeClr val="accent1"/>
              </a:buClr>
              <a:buSzPct val="70000"/>
              <a:buFont typeface="Wingdings" pitchFamily="2" charset="2"/>
              <a:buChar char="§"/>
              <a:defRPr sz="2400" b="1" baseline="0">
                <a:solidFill>
                  <a:schemeClr val="bg2"/>
                </a:solidFill>
                <a:latin typeface="Calibri" pitchFamily="34" charset="0"/>
              </a:defRPr>
            </a:lvl1pPr>
            <a:lvl2pPr marL="742950" indent="-285750">
              <a:buClr>
                <a:schemeClr val="tx1"/>
              </a:buClr>
              <a:buSzPct val="100000"/>
              <a:buFont typeface="Arial" pitchFamily="34" charset="0"/>
              <a:buChar char="•"/>
              <a:defRPr sz="2000">
                <a:solidFill>
                  <a:schemeClr val="bg2"/>
                </a:solidFill>
              </a:defRPr>
            </a:lvl2pPr>
            <a:lvl3pPr marL="1143000" indent="-228600">
              <a:buClr>
                <a:schemeClr val="tx1"/>
              </a:buClr>
              <a:buSzPct val="100000"/>
              <a:buFont typeface="Courier New" pitchFamily="49" charset="0"/>
              <a:buChar char="o"/>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endParaRPr lang="en-US" dirty="0" smtClean="0"/>
          </a:p>
          <a:p>
            <a:pPr lvl="1"/>
            <a:endParaRPr lang="en-US" dirty="0" smtClean="0"/>
          </a:p>
          <a:p>
            <a:pPr lvl="2"/>
            <a:endParaRPr lang="en-US" dirty="0"/>
          </a:p>
        </p:txBody>
      </p:sp>
      <p:sp>
        <p:nvSpPr>
          <p:cNvPr id="6" name="Text Placeholder 5"/>
          <p:cNvSpPr>
            <a:spLocks noGrp="1"/>
          </p:cNvSpPr>
          <p:nvPr userDrawn="1">
            <p:ph type="body" sz="quarter" idx="11" hasCustomPrompt="1"/>
          </p:nvPr>
        </p:nvSpPr>
        <p:spPr>
          <a:xfrm>
            <a:off x="457200" y="6019800"/>
            <a:ext cx="8229600" cy="381000"/>
          </a:xfrm>
          <a:prstGeom prst="rect">
            <a:avLst/>
          </a:prstGeom>
        </p:spPr>
        <p:txBody>
          <a:bodyPr anchor="b"/>
          <a:lstStyle>
            <a:lvl1pPr>
              <a:buNone/>
              <a:defRPr sz="1100">
                <a:solidFill>
                  <a:schemeClr val="tx1"/>
                </a:solidFill>
                <a:latin typeface="Calibri" pitchFamily="34" charset="0"/>
              </a:defRPr>
            </a:lvl1pPr>
          </a:lstStyle>
          <a:p>
            <a:r>
              <a:rPr lang="en-US" dirty="0" smtClean="0"/>
              <a:t>* Citations, references, and credits</a:t>
            </a:r>
            <a:endParaRPr lang="en-US" dirty="0"/>
          </a:p>
        </p:txBody>
      </p:sp>
    </p:spTree>
    <p:extLst>
      <p:ext uri="{BB962C8B-B14F-4D97-AF65-F5344CB8AC3E}">
        <p14:creationId xmlns:p14="http://schemas.microsoft.com/office/powerpoint/2010/main" val="200595057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2608984"/>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9" name="Text Placeholder 8"/>
          <p:cNvSpPr>
            <a:spLocks noGrp="1"/>
          </p:cNvSpPr>
          <p:nvPr>
            <p:ph type="body" sz="quarter" idx="10"/>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itle 1"/>
          <p:cNvSpPr>
            <a:spLocks noGrp="1"/>
          </p:cNvSpPr>
          <p:nvPr>
            <p:ph type="title"/>
          </p:nvPr>
        </p:nvSpPr>
        <p:spPr>
          <a:xfrm>
            <a:off x="457200" y="1981200"/>
            <a:ext cx="8229600" cy="1676400"/>
          </a:xfrm>
          <a:prstGeom prst="rect">
            <a:avLst/>
          </a:prstGeom>
        </p:spPr>
        <p:txBody>
          <a:bodyPr/>
          <a:lstStyle>
            <a:lvl1pPr>
              <a:lnSpc>
                <a:spcPts val="3000"/>
              </a:lnSpc>
              <a:defRPr sz="2800" b="1" baseline="0">
                <a:effectLst/>
              </a:defRPr>
            </a:lvl1pPr>
          </a:lstStyle>
          <a:p>
            <a:r>
              <a:rPr lang="en-US" smtClean="0"/>
              <a:t>Click to edit Master title style</a:t>
            </a:r>
            <a:endParaRPr lang="en-US" dirty="0"/>
          </a:p>
        </p:txBody>
      </p:sp>
    </p:spTree>
    <p:extLst>
      <p:ext uri="{BB962C8B-B14F-4D97-AF65-F5344CB8AC3E}">
        <p14:creationId xmlns:p14="http://schemas.microsoft.com/office/powerpoint/2010/main" val="196000816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asic Content Bad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b"/>
          <a:lstStyle>
            <a:lvl1pPr>
              <a:lnSpc>
                <a:spcPts val="3000"/>
              </a:lnSpc>
              <a:defRPr sz="28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1905000" y="5791200"/>
            <a:ext cx="6781800" cy="609600"/>
          </a:xfrm>
          <a:prstGeom prst="rect">
            <a:avLst/>
          </a:prstGeom>
        </p:spPr>
        <p:txBody>
          <a:bodyPr anchor="b"/>
          <a:lstStyle>
            <a:lvl1pPr>
              <a:buNone/>
              <a:defRPr sz="1100">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260778979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214338868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baseline="0">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518150"/>
          </a:xfrm>
          <a:prstGeom prst="rect">
            <a:avLst/>
          </a:prstGeom>
        </p:spPr>
        <p:txBody>
          <a:bodyPr anchor="ctr"/>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a:p>
            <a:pPr lvl="1"/>
            <a:r>
              <a:rPr lang="en-US" smtClean="0"/>
              <a:t>Second level</a:t>
            </a:r>
          </a:p>
        </p:txBody>
      </p:sp>
      <p:sp>
        <p:nvSpPr>
          <p:cNvPr id="7" name="Text Placeholder 5"/>
          <p:cNvSpPr>
            <a:spLocks noGrp="1"/>
          </p:cNvSpPr>
          <p:nvPr>
            <p:ph type="body" sz="quarter" idx="11"/>
          </p:nvPr>
        </p:nvSpPr>
        <p:spPr>
          <a:xfrm>
            <a:off x="457200" y="5791200"/>
            <a:ext cx="8229600" cy="609600"/>
          </a:xfrm>
          <a:prstGeom prst="rect">
            <a:avLst/>
          </a:prstGeom>
        </p:spPr>
        <p:txBody>
          <a:bodyPr anchor="b"/>
          <a:lstStyle>
            <a:lvl1pPr>
              <a:buNone/>
              <a:defRPr sz="1100">
                <a:solidFill>
                  <a:schemeClr val="tx1"/>
                </a:solidFill>
              </a:defRPr>
            </a:lvl1pPr>
          </a:lstStyle>
          <a:p>
            <a:pPr lvl="0"/>
            <a:r>
              <a:rPr lang="en-US" smtClean="0"/>
              <a:t>Click to edit Master text styles</a:t>
            </a:r>
          </a:p>
        </p:txBody>
      </p:sp>
    </p:spTree>
    <p:extLst>
      <p:ext uri="{BB962C8B-B14F-4D97-AF65-F5344CB8AC3E}">
        <p14:creationId xmlns:p14="http://schemas.microsoft.com/office/powerpoint/2010/main" val="239343845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baseline="0">
                <a:effectLst/>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587137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smtClean="0"/>
          </a:p>
        </p:txBody>
      </p:sp>
      <p:sp>
        <p:nvSpPr>
          <p:cNvPr id="8" name="Text Placeholder 5"/>
          <p:cNvSpPr>
            <a:spLocks noGrp="1"/>
          </p:cNvSpPr>
          <p:nvPr>
            <p:ph type="body" sz="quarter" idx="11"/>
          </p:nvPr>
        </p:nvSpPr>
        <p:spPr>
          <a:xfrm>
            <a:off x="1828800" y="6281928"/>
            <a:ext cx="5105400" cy="182880"/>
          </a:xfrm>
          <a:prstGeom prst="rect">
            <a:avLst/>
          </a:prstGeom>
        </p:spPr>
        <p:txBody>
          <a:bodyPr/>
          <a:lstStyle>
            <a:lvl1pPr>
              <a:buNone/>
              <a:defRPr sz="1000" baseline="0">
                <a:solidFill>
                  <a:schemeClr val="bg1"/>
                </a:solidFill>
              </a:defRPr>
            </a:lvl1pPr>
          </a:lstStyle>
          <a:p>
            <a:pPr lvl="0"/>
            <a:r>
              <a:rPr lang="en-US" smtClean="0"/>
              <a:t>Click to edit Master text styles</a:t>
            </a:r>
          </a:p>
        </p:txBody>
      </p:sp>
      <p:sp>
        <p:nvSpPr>
          <p:cNvPr id="9" name="Text Placeholder 6"/>
          <p:cNvSpPr>
            <a:spLocks noGrp="1"/>
          </p:cNvSpPr>
          <p:nvPr>
            <p:ph type="body" sz="quarter" idx="12"/>
          </p:nvPr>
        </p:nvSpPr>
        <p:spPr>
          <a:xfrm>
            <a:off x="1828800" y="6473952"/>
            <a:ext cx="5105400" cy="228600"/>
          </a:xfrm>
          <a:prstGeom prst="rect">
            <a:avLst/>
          </a:prstGeom>
        </p:spPr>
        <p:txBody>
          <a:bodyPr/>
          <a:lstStyle>
            <a:lvl1pPr>
              <a:buNone/>
              <a:defRPr sz="1000" baseline="0">
                <a:solidFill>
                  <a:schemeClr val="bg1"/>
                </a:solidFill>
              </a:defRPr>
            </a:lvl1pPr>
          </a:lstStyle>
          <a:p>
            <a:pPr lvl="0"/>
            <a:r>
              <a:rPr lang="en-US" smtClean="0"/>
              <a:t>Click to edit Master text styles</a:t>
            </a:r>
          </a:p>
        </p:txBody>
      </p:sp>
    </p:spTree>
    <p:extLst>
      <p:ext uri="{BB962C8B-B14F-4D97-AF65-F5344CB8AC3E}">
        <p14:creationId xmlns:p14="http://schemas.microsoft.com/office/powerpoint/2010/main" val="318870778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image" Target="../media/image5.png"/><Relationship Id="rId2" Type="http://schemas.openxmlformats.org/officeDocument/2006/relationships/slideLayout" Target="../slideLayouts/slideLayout20.xml"/><Relationship Id="rId16"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b="0">
              <a:solidFill>
                <a:srgbClr val="0039A6">
                  <a:tint val="75000"/>
                </a:srgbClr>
              </a:solidFill>
              <a:latin typeface="Tahoma" pitchFamily="34" charset="0"/>
              <a:cs typeface="Arial"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b="0">
              <a:solidFill>
                <a:srgbClr val="0039A6">
                  <a:tint val="75000"/>
                </a:srgbClr>
              </a:solidFill>
              <a:latin typeface="Tahoma" pitchFamily="34" charset="0"/>
              <a:cs typeface="Arial"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D59F5E9-B07E-42DD-83CB-C91CE7CD9DB3}" type="slidenum">
              <a:rPr lang="en-US" b="0">
                <a:solidFill>
                  <a:srgbClr val="0039A6">
                    <a:tint val="75000"/>
                  </a:srgbClr>
                </a:solidFill>
                <a:latin typeface="Tahoma" pitchFamily="34" charset="0"/>
                <a:cs typeface="Arial" pitchFamily="34" charset="0"/>
              </a:rPr>
              <a:pPr>
                <a:defRPr/>
              </a:pPr>
              <a:t>‹#›</a:t>
            </a:fld>
            <a:endParaRPr lang="en-US" b="0">
              <a:solidFill>
                <a:srgbClr val="0039A6">
                  <a:tint val="75000"/>
                </a:srgbClr>
              </a:solidFill>
              <a:latin typeface="Tahoma" pitchFamily="34" charset="0"/>
              <a:cs typeface="Arial" pitchFamily="34" charset="0"/>
            </a:endParaRPr>
          </a:p>
        </p:txBody>
      </p:sp>
    </p:spTree>
    <p:extLst>
      <p:ext uri="{BB962C8B-B14F-4D97-AF65-F5344CB8AC3E}">
        <p14:creationId xmlns:p14="http://schemas.microsoft.com/office/powerpoint/2010/main" val="38518671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3" r:id="rId12"/>
    <p:sldLayoutId id="2147483734" r:id="rId13"/>
    <p:sldLayoutId id="2147483735" r:id="rId14"/>
    <p:sldLayoutId id="2147483737" r:id="rId15"/>
    <p:sldLayoutId id="2147483738" r:id="rId16"/>
    <p:sldLayoutId id="2147483739" r:id="rId17"/>
    <p:sldLayoutId id="2147483740" r:id="rId18"/>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a:defRPr>
      </a:lvl2pPr>
      <a:lvl3pPr algn="ctr" rtl="0" eaLnBrk="0" fontAlgn="base" hangingPunct="0">
        <a:spcBef>
          <a:spcPct val="0"/>
        </a:spcBef>
        <a:spcAft>
          <a:spcPct val="0"/>
        </a:spcAft>
        <a:defRPr sz="4400">
          <a:solidFill>
            <a:schemeClr val="tx1"/>
          </a:solidFill>
          <a:latin typeface="Myriad Web Pro"/>
        </a:defRPr>
      </a:lvl3pPr>
      <a:lvl4pPr algn="ctr" rtl="0" eaLnBrk="0" fontAlgn="base" hangingPunct="0">
        <a:spcBef>
          <a:spcPct val="0"/>
        </a:spcBef>
        <a:spcAft>
          <a:spcPct val="0"/>
        </a:spcAft>
        <a:defRPr sz="4400">
          <a:solidFill>
            <a:schemeClr val="tx1"/>
          </a:solidFill>
          <a:latin typeface="Myriad Web Pro"/>
        </a:defRPr>
      </a:lvl4pPr>
      <a:lvl5pPr algn="ctr" rtl="0" eaLnBrk="0" fontAlgn="base" hangingPunct="0">
        <a:spcBef>
          <a:spcPct val="0"/>
        </a:spcBef>
        <a:spcAft>
          <a:spcPct val="0"/>
        </a:spcAft>
        <a:defRPr sz="4400">
          <a:solidFill>
            <a:schemeClr val="tx1"/>
          </a:solidFill>
          <a:latin typeface="Myriad Web Pro"/>
        </a:defRPr>
      </a:lvl5pPr>
      <a:lvl6pPr marL="457200" algn="ctr" rtl="0" fontAlgn="base">
        <a:spcBef>
          <a:spcPct val="0"/>
        </a:spcBef>
        <a:spcAft>
          <a:spcPct val="0"/>
        </a:spcAft>
        <a:defRPr sz="4400">
          <a:solidFill>
            <a:schemeClr val="tx1"/>
          </a:solidFill>
          <a:latin typeface="Myriad Web Pro"/>
        </a:defRPr>
      </a:lvl6pPr>
      <a:lvl7pPr marL="914400" algn="ctr" rtl="0" fontAlgn="base">
        <a:spcBef>
          <a:spcPct val="0"/>
        </a:spcBef>
        <a:spcAft>
          <a:spcPct val="0"/>
        </a:spcAft>
        <a:defRPr sz="4400">
          <a:solidFill>
            <a:schemeClr val="tx1"/>
          </a:solidFill>
          <a:latin typeface="Myriad Web Pro"/>
        </a:defRPr>
      </a:lvl7pPr>
      <a:lvl8pPr marL="1371600" algn="ctr" rtl="0" fontAlgn="base">
        <a:spcBef>
          <a:spcPct val="0"/>
        </a:spcBef>
        <a:spcAft>
          <a:spcPct val="0"/>
        </a:spcAft>
        <a:defRPr sz="4400">
          <a:solidFill>
            <a:schemeClr val="tx1"/>
          </a:solidFill>
          <a:latin typeface="Myriad Web Pro"/>
        </a:defRPr>
      </a:lvl8pPr>
      <a:lvl9pPr marL="1828800" algn="ctr" rtl="0" fontAlgn="base">
        <a:spcBef>
          <a:spcPct val="0"/>
        </a:spcBef>
        <a:spcAft>
          <a:spcPct val="0"/>
        </a:spcAft>
        <a:defRPr sz="4400">
          <a:solidFill>
            <a:schemeClr val="tx1"/>
          </a:solidFill>
          <a:latin typeface="Myriad Web Pro"/>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6961390"/>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2" r:id="rId10"/>
    <p:sldLayoutId id="2147483753" r:id="rId11"/>
    <p:sldLayoutId id="2147483754" r:id="rId12"/>
    <p:sldLayoutId id="2147483755" r:id="rId13"/>
    <p:sldLayoutId id="2147483756" r:id="rId14"/>
    <p:sldLayoutId id="2147483758" r:id="rId15"/>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 Id="rId9"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hyperlink" Target="https://www.osha.gov/Publications/osha3071.html" TargetMode="External"/><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239000" y="5105400"/>
            <a:ext cx="1457070" cy="1207113"/>
          </a:xfrm>
          <a:prstGeom prst="rect">
            <a:avLst/>
          </a:prstGeom>
        </p:spPr>
      </p:pic>
      <p:sp>
        <p:nvSpPr>
          <p:cNvPr id="4" name="Title 3"/>
          <p:cNvSpPr txBox="1">
            <a:spLocks/>
          </p:cNvSpPr>
          <p:nvPr/>
        </p:nvSpPr>
        <p:spPr>
          <a:xfrm>
            <a:off x="457200" y="990600"/>
            <a:ext cx="8229600" cy="23622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4000" dirty="0" smtClean="0">
                <a:latin typeface="Calibri" pitchFamily="34" charset="0"/>
              </a:rPr>
              <a:t>Biological Risk Assessment</a:t>
            </a:r>
            <a:br>
              <a:rPr lang="en-US" sz="4000" dirty="0" smtClean="0">
                <a:latin typeface="Calibri" pitchFamily="34" charset="0"/>
              </a:rPr>
            </a:br>
            <a:r>
              <a:rPr lang="en-US" sz="4000" dirty="0" smtClean="0">
                <a:latin typeface="Calibri" pitchFamily="34" charset="0"/>
              </a:rPr>
              <a:t> </a:t>
            </a:r>
            <a:br>
              <a:rPr lang="en-US" sz="4000" dirty="0" smtClean="0">
                <a:latin typeface="Calibri" pitchFamily="34" charset="0"/>
              </a:rPr>
            </a:br>
            <a:r>
              <a:rPr lang="en-US" sz="4000" dirty="0" smtClean="0"/>
              <a:t>for</a:t>
            </a:r>
            <a:br>
              <a:rPr lang="en-US" sz="4000" dirty="0" smtClean="0"/>
            </a:br>
            <a:r>
              <a:rPr lang="en-US" sz="4000" dirty="0" smtClean="0"/>
              <a:t/>
            </a:r>
            <a:br>
              <a:rPr lang="en-US" sz="4000" dirty="0" smtClean="0"/>
            </a:br>
            <a:r>
              <a:rPr lang="en-US" sz="4000" dirty="0" smtClean="0"/>
              <a:t>Clinical Laboratories</a:t>
            </a:r>
            <a:endParaRPr lang="en-US" sz="4000" dirty="0">
              <a:latin typeface="Calibri" pitchFamily="34" charset="0"/>
            </a:endParaRPr>
          </a:p>
        </p:txBody>
      </p:sp>
    </p:spTree>
    <p:extLst>
      <p:ext uri="{BB962C8B-B14F-4D97-AF65-F5344CB8AC3E}">
        <p14:creationId xmlns:p14="http://schemas.microsoft.com/office/powerpoint/2010/main" val="290268462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1"/>
          <p:cNvSpPr>
            <a:spLocks noGrp="1"/>
          </p:cNvSpPr>
          <p:nvPr>
            <p:ph type="sldNum" sz="quarter" idx="4294967295"/>
          </p:nvPr>
        </p:nvSpPr>
        <p:spPr>
          <a:xfrm>
            <a:off x="8133875" y="6382227"/>
            <a:ext cx="910113" cy="475773"/>
          </a:xfrm>
          <a:prstGeom prst="rect">
            <a:avLst/>
          </a:prstGeom>
          <a:noFill/>
        </p:spPr>
        <p:txBody>
          <a:bodyPr lIns="82296" tIns="41148" rIns="82296" bIns="41148"/>
          <a:lstStyle/>
          <a:p>
            <a:fld id="{6C78D222-45FF-4A99-92FA-78C80F902D15}" type="slidenum">
              <a:rPr lang="en-US" smtClean="0">
                <a:ea typeface="ＭＳ Ｐゴシック" pitchFamily="28" charset="-128"/>
              </a:rPr>
              <a:pPr/>
              <a:t>10</a:t>
            </a:fld>
            <a:endParaRPr lang="en-US" smtClean="0">
              <a:ea typeface="ＭＳ Ｐゴシック" pitchFamily="28" charset="-128"/>
            </a:endParaRPr>
          </a:p>
        </p:txBody>
      </p:sp>
      <p:sp>
        <p:nvSpPr>
          <p:cNvPr id="29700" name="Rectangle 1"/>
          <p:cNvSpPr>
            <a:spLocks noGrp="1" noChangeArrowheads="1"/>
          </p:cNvSpPr>
          <p:nvPr>
            <p:ph type="ctrTitle" idx="4294967295"/>
          </p:nvPr>
        </p:nvSpPr>
        <p:spPr>
          <a:xfrm>
            <a:off x="445770" y="692944"/>
            <a:ext cx="8252460" cy="1051560"/>
          </a:xfrm>
        </p:spPr>
        <p:txBody>
          <a:bodyPr lIns="0" tIns="0" rIns="0" bIns="0" anchor="t"/>
          <a:lstStyle/>
          <a:p>
            <a:pPr eaLnBrk="1" hangingPunct="1">
              <a:lnSpc>
                <a:spcPct val="95000"/>
              </a:lnSpc>
            </a:pPr>
            <a:r>
              <a:rPr lang="en-US" sz="4000" b="1" i="1" dirty="0" smtClean="0"/>
              <a:t>Who </a:t>
            </a:r>
            <a:r>
              <a:rPr lang="en-US" sz="4000" b="1" dirty="0" smtClean="0"/>
              <a:t>Does Risk Assessments?</a:t>
            </a:r>
            <a:r>
              <a:rPr lang="en-US" sz="4000" b="1" dirty="0"/>
              <a:t/>
            </a:r>
            <a:br>
              <a:rPr lang="en-US" sz="4000" b="1" dirty="0"/>
            </a:br>
            <a:r>
              <a:rPr lang="en-US" sz="4000" b="1" dirty="0"/>
              <a:t/>
            </a:r>
            <a:br>
              <a:rPr lang="en-US" sz="4000" b="1" dirty="0"/>
            </a:br>
            <a:endParaRPr lang="en-US" sz="4000" b="1" dirty="0"/>
          </a:p>
        </p:txBody>
      </p:sp>
      <p:sp>
        <p:nvSpPr>
          <p:cNvPr id="29701" name="Rectangle 2"/>
          <p:cNvSpPr>
            <a:spLocks noGrp="1" noChangeArrowheads="1"/>
          </p:cNvSpPr>
          <p:nvPr>
            <p:ph type="subTitle" idx="4294967295"/>
          </p:nvPr>
        </p:nvSpPr>
        <p:spPr>
          <a:xfrm>
            <a:off x="381000" y="1341120"/>
            <a:ext cx="8458200" cy="5212080"/>
          </a:xfrm>
        </p:spPr>
        <p:txBody>
          <a:bodyPr lIns="0" tIns="0" rIns="0" bIns="0"/>
          <a:lstStyle/>
          <a:p>
            <a:pPr marL="457200" lvl="1" indent="-354330" eaLnBrk="1" hangingPunct="1">
              <a:lnSpc>
                <a:spcPct val="95000"/>
              </a:lnSpc>
              <a:spcBef>
                <a:spcPct val="0"/>
              </a:spcBef>
              <a:buClr>
                <a:srgbClr val="000000"/>
              </a:buClr>
              <a:buFontTx/>
              <a:buChar char="•"/>
            </a:pPr>
            <a:endParaRPr lang="en-US" sz="2900" b="1" i="1" dirty="0">
              <a:solidFill>
                <a:srgbClr val="000000"/>
              </a:solidFill>
            </a:endParaRPr>
          </a:p>
          <a:p>
            <a:pPr marL="457200" lvl="1" indent="-354330" eaLnBrk="1" hangingPunct="1">
              <a:lnSpc>
                <a:spcPct val="95000"/>
              </a:lnSpc>
              <a:spcBef>
                <a:spcPct val="0"/>
              </a:spcBef>
              <a:buClr>
                <a:srgbClr val="000000"/>
              </a:buClr>
              <a:buFontTx/>
              <a:buChar char="•"/>
            </a:pPr>
            <a:r>
              <a:rPr lang="en-US" i="1" dirty="0" smtClean="0"/>
              <a:t>Ideally, </a:t>
            </a:r>
            <a:r>
              <a:rPr lang="en-US" dirty="0" smtClean="0"/>
              <a:t>a </a:t>
            </a:r>
            <a:r>
              <a:rPr lang="en-US" dirty="0" smtClean="0">
                <a:solidFill>
                  <a:srgbClr val="C00000"/>
                </a:solidFill>
              </a:rPr>
              <a:t>multidisciplinary team</a:t>
            </a:r>
            <a:endParaRPr lang="en-US" dirty="0">
              <a:solidFill>
                <a:srgbClr val="C00000"/>
              </a:solidFill>
            </a:endParaRPr>
          </a:p>
          <a:p>
            <a:pPr marL="771525" lvl="2" indent="-257175" eaLnBrk="1" hangingPunct="1">
              <a:lnSpc>
                <a:spcPct val="95000"/>
              </a:lnSpc>
              <a:spcBef>
                <a:spcPct val="0"/>
              </a:spcBef>
              <a:buClr>
                <a:srgbClr val="000000"/>
              </a:buClr>
              <a:buSzPct val="80000"/>
              <a:buFont typeface="Courier New" pitchFamily="49" charset="0"/>
              <a:buChar char="o"/>
            </a:pPr>
            <a:r>
              <a:rPr lang="en-US" sz="2800" dirty="0" smtClean="0"/>
              <a:t>Laboratory staff</a:t>
            </a:r>
          </a:p>
          <a:p>
            <a:pPr marL="771525" lvl="2" indent="-257175" eaLnBrk="1" hangingPunct="1">
              <a:lnSpc>
                <a:spcPct val="95000"/>
              </a:lnSpc>
              <a:spcBef>
                <a:spcPct val="0"/>
              </a:spcBef>
              <a:buClr>
                <a:srgbClr val="000000"/>
              </a:buClr>
              <a:buSzPct val="80000"/>
              <a:buFont typeface="Courier New" pitchFamily="49" charset="0"/>
              <a:buChar char="o"/>
            </a:pPr>
            <a:r>
              <a:rPr lang="en-US" sz="2800" dirty="0" smtClean="0"/>
              <a:t>Management/supervisors</a:t>
            </a:r>
          </a:p>
          <a:p>
            <a:pPr marL="771525" lvl="2" indent="-257175" eaLnBrk="1" hangingPunct="1">
              <a:lnSpc>
                <a:spcPct val="95000"/>
              </a:lnSpc>
              <a:spcBef>
                <a:spcPct val="0"/>
              </a:spcBef>
              <a:buClr>
                <a:srgbClr val="000000"/>
              </a:buClr>
              <a:buSzPct val="80000"/>
              <a:buFont typeface="Courier New" pitchFamily="49" charset="0"/>
              <a:buChar char="o"/>
            </a:pPr>
            <a:r>
              <a:rPr lang="en-US" sz="2800" dirty="0" smtClean="0"/>
              <a:t>Health </a:t>
            </a:r>
            <a:r>
              <a:rPr lang="en-US" sz="2800" dirty="0"/>
              <a:t>and safety specialists (biosafety, occupational health …)</a:t>
            </a:r>
          </a:p>
          <a:p>
            <a:pPr marL="771525" lvl="2" indent="-257175" eaLnBrk="1" hangingPunct="1">
              <a:lnSpc>
                <a:spcPct val="95000"/>
              </a:lnSpc>
              <a:spcBef>
                <a:spcPct val="0"/>
              </a:spcBef>
              <a:buClr>
                <a:srgbClr val="000000"/>
              </a:buClr>
              <a:buSzPct val="80000"/>
              <a:buFont typeface="Courier New" pitchFamily="49" charset="0"/>
              <a:buChar char="o"/>
            </a:pPr>
            <a:r>
              <a:rPr lang="en-US" sz="2800" dirty="0" smtClean="0"/>
              <a:t>Facility staff</a:t>
            </a:r>
          </a:p>
          <a:p>
            <a:pPr marL="771525" lvl="2" indent="-257175" eaLnBrk="1" hangingPunct="1">
              <a:lnSpc>
                <a:spcPct val="95000"/>
              </a:lnSpc>
              <a:spcBef>
                <a:spcPct val="0"/>
              </a:spcBef>
              <a:buClr>
                <a:srgbClr val="000000"/>
              </a:buClr>
              <a:buSzPct val="80000"/>
              <a:buFont typeface="Courier New" pitchFamily="49" charset="0"/>
              <a:buChar char="o"/>
            </a:pPr>
            <a:r>
              <a:rPr lang="en-US" sz="2800" dirty="0" smtClean="0"/>
              <a:t>Scientists </a:t>
            </a:r>
            <a:r>
              <a:rPr lang="en-US" sz="2800" dirty="0"/>
              <a:t>with unique expertise &amp; </a:t>
            </a:r>
            <a:r>
              <a:rPr lang="en-US" sz="2800" dirty="0" smtClean="0"/>
              <a:t>experience</a:t>
            </a:r>
            <a:endParaRPr lang="en-US" sz="2800" dirty="0"/>
          </a:p>
          <a:p>
            <a:pPr marL="1131570" lvl="3" indent="-205740" eaLnBrk="1" hangingPunct="1">
              <a:lnSpc>
                <a:spcPct val="95000"/>
              </a:lnSpc>
              <a:spcBef>
                <a:spcPct val="0"/>
              </a:spcBef>
              <a:buClr>
                <a:srgbClr val="000000"/>
              </a:buClr>
              <a:buFont typeface="Wingdings" pitchFamily="2" charset="2"/>
              <a:buChar char="§"/>
            </a:pPr>
            <a:r>
              <a:rPr lang="en-US" sz="2800" dirty="0" smtClean="0"/>
              <a:t>Microbiologists, molecular biologists, chemists</a:t>
            </a:r>
            <a:endParaRPr lang="en-US" sz="2800" dirty="0"/>
          </a:p>
          <a:p>
            <a:pPr marL="1131570" lvl="3" indent="-205740" eaLnBrk="1" hangingPunct="1">
              <a:lnSpc>
                <a:spcPct val="95000"/>
              </a:lnSpc>
              <a:spcBef>
                <a:spcPct val="0"/>
              </a:spcBef>
              <a:buClr>
                <a:srgbClr val="000000"/>
              </a:buClr>
              <a:buFont typeface="Wingdings" pitchFamily="2" charset="2"/>
              <a:buChar char="§"/>
            </a:pPr>
            <a:r>
              <a:rPr lang="en-US" sz="2800" dirty="0" smtClean="0"/>
              <a:t>Veterinarians</a:t>
            </a:r>
          </a:p>
          <a:p>
            <a:pPr marL="1131570" lvl="3" indent="-205740" eaLnBrk="1" hangingPunct="1">
              <a:lnSpc>
                <a:spcPct val="95000"/>
              </a:lnSpc>
              <a:spcBef>
                <a:spcPct val="0"/>
              </a:spcBef>
              <a:buClr>
                <a:srgbClr val="000000"/>
              </a:buClr>
              <a:buFont typeface="Wingdings" pitchFamily="2" charset="2"/>
              <a:buChar char="§"/>
            </a:pPr>
            <a:r>
              <a:rPr lang="en-US" sz="2800" dirty="0" smtClean="0"/>
              <a:t>Others</a:t>
            </a:r>
            <a:endParaRPr lang="en-US" sz="2800" dirty="0"/>
          </a:p>
          <a:p>
            <a:pPr marL="0" indent="0" eaLnBrk="1" hangingPunct="1">
              <a:lnSpc>
                <a:spcPct val="95000"/>
              </a:lnSpc>
              <a:spcBef>
                <a:spcPct val="0"/>
              </a:spcBef>
              <a:buClr>
                <a:srgbClr val="000000"/>
              </a:buClr>
              <a:buNone/>
            </a:pPr>
            <a:endParaRPr lang="en-US" sz="2500" b="1" i="1" dirty="0">
              <a:solidFill>
                <a:srgbClr val="333399"/>
              </a:solidFill>
            </a:endParaRPr>
          </a:p>
        </p:txBody>
      </p:sp>
    </p:spTree>
    <p:extLst>
      <p:ext uri="{BB962C8B-B14F-4D97-AF65-F5344CB8AC3E}">
        <p14:creationId xmlns:p14="http://schemas.microsoft.com/office/powerpoint/2010/main" val="70082217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1"/>
          <p:cNvSpPr>
            <a:spLocks noGrp="1"/>
          </p:cNvSpPr>
          <p:nvPr>
            <p:ph type="sldNum" sz="quarter" idx="4294967295"/>
          </p:nvPr>
        </p:nvSpPr>
        <p:spPr>
          <a:xfrm>
            <a:off x="8233887" y="6382227"/>
            <a:ext cx="910113" cy="475773"/>
          </a:xfrm>
          <a:prstGeom prst="rect">
            <a:avLst/>
          </a:prstGeom>
          <a:noFill/>
        </p:spPr>
        <p:txBody>
          <a:bodyPr lIns="82296" tIns="41148" rIns="82296" bIns="41148"/>
          <a:lstStyle/>
          <a:p>
            <a:fld id="{5D12DEC8-4CFA-420A-A340-0E09FE6773A0}" type="slidenum">
              <a:rPr lang="en-US" smtClean="0">
                <a:ea typeface="ＭＳ Ｐゴシック" pitchFamily="28" charset="-128"/>
              </a:rPr>
              <a:pPr/>
              <a:t>11</a:t>
            </a:fld>
            <a:endParaRPr lang="en-US" smtClean="0">
              <a:ea typeface="ＭＳ Ｐゴシック" pitchFamily="28" charset="-128"/>
            </a:endParaRPr>
          </a:p>
        </p:txBody>
      </p:sp>
      <p:sp>
        <p:nvSpPr>
          <p:cNvPr id="28676" name="Rectangle 1"/>
          <p:cNvSpPr>
            <a:spLocks noGrp="1" noChangeArrowheads="1"/>
          </p:cNvSpPr>
          <p:nvPr>
            <p:ph type="ctrTitle" idx="4294967295"/>
          </p:nvPr>
        </p:nvSpPr>
        <p:spPr>
          <a:xfrm>
            <a:off x="457200" y="609600"/>
            <a:ext cx="8505348" cy="822960"/>
          </a:xfrm>
        </p:spPr>
        <p:txBody>
          <a:bodyPr lIns="0" tIns="0" rIns="0" bIns="0" anchor="t"/>
          <a:lstStyle/>
          <a:p>
            <a:pPr eaLnBrk="1" hangingPunct="1">
              <a:lnSpc>
                <a:spcPct val="95000"/>
              </a:lnSpc>
            </a:pPr>
            <a:r>
              <a:rPr lang="en-US" sz="4000" b="1" i="1" dirty="0" smtClean="0"/>
              <a:t>When?</a:t>
            </a:r>
            <a:r>
              <a:rPr lang="en-US" sz="4000" b="1" i="1" dirty="0" smtClean="0">
                <a:solidFill>
                  <a:srgbClr val="000000"/>
                </a:solidFill>
              </a:rPr>
              <a:t/>
            </a:r>
            <a:br>
              <a:rPr lang="en-US" sz="4000" b="1" i="1" dirty="0" smtClean="0">
                <a:solidFill>
                  <a:srgbClr val="000000"/>
                </a:solidFill>
              </a:rPr>
            </a:br>
            <a:r>
              <a:rPr lang="en-US" sz="3600" b="1" i="1" dirty="0" smtClean="0"/>
              <a:t>Ideally, </a:t>
            </a:r>
            <a:r>
              <a:rPr lang="en-US" sz="3600" b="1" dirty="0" smtClean="0"/>
              <a:t>at </a:t>
            </a:r>
            <a:r>
              <a:rPr lang="en-US" sz="3600" b="1" dirty="0"/>
              <a:t>regular intervals</a:t>
            </a:r>
          </a:p>
        </p:txBody>
      </p:sp>
      <p:sp>
        <p:nvSpPr>
          <p:cNvPr id="28677" name="Rectangle 2"/>
          <p:cNvSpPr>
            <a:spLocks noGrp="1" noChangeArrowheads="1"/>
          </p:cNvSpPr>
          <p:nvPr>
            <p:ph type="subTitle" idx="4294967295"/>
          </p:nvPr>
        </p:nvSpPr>
        <p:spPr>
          <a:xfrm>
            <a:off x="445770" y="2042160"/>
            <a:ext cx="8252460" cy="4434840"/>
          </a:xfrm>
        </p:spPr>
        <p:txBody>
          <a:bodyPr lIns="0" tIns="0" rIns="0" bIns="0"/>
          <a:lstStyle/>
          <a:p>
            <a:pPr marL="457200" lvl="1" indent="-354330" eaLnBrk="1" hangingPunct="1">
              <a:lnSpc>
                <a:spcPct val="95000"/>
              </a:lnSpc>
              <a:spcBef>
                <a:spcPct val="0"/>
              </a:spcBef>
              <a:buClr>
                <a:srgbClr val="000000"/>
              </a:buClr>
              <a:buFontTx/>
              <a:buChar char="•"/>
            </a:pPr>
            <a:r>
              <a:rPr lang="en-US" sz="3200" dirty="0" smtClean="0"/>
              <a:t>More frequently in problem areas</a:t>
            </a:r>
          </a:p>
          <a:p>
            <a:pPr marL="457200" lvl="1" indent="-354330" eaLnBrk="1" hangingPunct="1">
              <a:lnSpc>
                <a:spcPct val="95000"/>
              </a:lnSpc>
              <a:spcBef>
                <a:spcPct val="0"/>
              </a:spcBef>
              <a:buClr>
                <a:srgbClr val="000000"/>
              </a:buClr>
              <a:buFontTx/>
              <a:buChar char="•"/>
            </a:pPr>
            <a:r>
              <a:rPr lang="en-US" sz="3200" dirty="0" smtClean="0"/>
              <a:t>When there is an incident, accident or exposure</a:t>
            </a:r>
          </a:p>
          <a:p>
            <a:pPr marL="457200" lvl="1" indent="-354330" eaLnBrk="1" hangingPunct="1">
              <a:lnSpc>
                <a:spcPct val="95000"/>
              </a:lnSpc>
              <a:spcBef>
                <a:spcPct val="0"/>
              </a:spcBef>
              <a:buClr>
                <a:srgbClr val="000000"/>
              </a:buClr>
              <a:buFontTx/>
              <a:buChar char="•"/>
            </a:pPr>
            <a:r>
              <a:rPr lang="en-US" sz="3200" dirty="0" smtClean="0"/>
              <a:t>When changes occur</a:t>
            </a:r>
          </a:p>
          <a:p>
            <a:pPr marL="771525" lvl="2" indent="-257175" eaLnBrk="1" hangingPunct="1">
              <a:lnSpc>
                <a:spcPct val="95000"/>
              </a:lnSpc>
              <a:spcBef>
                <a:spcPct val="0"/>
              </a:spcBef>
              <a:buClr>
                <a:srgbClr val="000000"/>
              </a:buClr>
              <a:buSzPct val="80000"/>
              <a:buFont typeface="Courier New" pitchFamily="49" charset="0"/>
              <a:buChar char="o"/>
            </a:pPr>
            <a:r>
              <a:rPr lang="en-US" sz="3200" dirty="0"/>
              <a:t>Move, renovation or new facility</a:t>
            </a:r>
          </a:p>
          <a:p>
            <a:pPr marL="771525" lvl="2" indent="-257175" eaLnBrk="1" hangingPunct="1">
              <a:lnSpc>
                <a:spcPct val="95000"/>
              </a:lnSpc>
              <a:spcBef>
                <a:spcPct val="0"/>
              </a:spcBef>
              <a:buClr>
                <a:srgbClr val="000000"/>
              </a:buClr>
              <a:buSzPct val="80000"/>
              <a:buFont typeface="Courier New" pitchFamily="49" charset="0"/>
              <a:buChar char="o"/>
            </a:pPr>
            <a:r>
              <a:rPr lang="en-US" sz="3200" dirty="0" smtClean="0"/>
              <a:t>New </a:t>
            </a:r>
            <a:r>
              <a:rPr lang="en-US" sz="3200" dirty="0"/>
              <a:t>infectious agent or reagent</a:t>
            </a:r>
          </a:p>
          <a:p>
            <a:pPr marL="771525" lvl="2" indent="-257175" eaLnBrk="1" hangingPunct="1">
              <a:lnSpc>
                <a:spcPct val="95000"/>
              </a:lnSpc>
              <a:spcBef>
                <a:spcPct val="0"/>
              </a:spcBef>
              <a:buClr>
                <a:srgbClr val="000000"/>
              </a:buClr>
              <a:buSzPct val="80000"/>
              <a:buFont typeface="Courier New" pitchFamily="49" charset="0"/>
              <a:buChar char="o"/>
            </a:pPr>
            <a:r>
              <a:rPr lang="en-US" sz="3200" dirty="0"/>
              <a:t>New piece of equipment, technique or procedure</a:t>
            </a:r>
          </a:p>
          <a:p>
            <a:pPr marL="771525" lvl="2" indent="-257175" eaLnBrk="1" hangingPunct="1">
              <a:lnSpc>
                <a:spcPct val="95000"/>
              </a:lnSpc>
              <a:spcBef>
                <a:spcPct val="0"/>
              </a:spcBef>
              <a:buClr>
                <a:srgbClr val="000000"/>
              </a:buClr>
              <a:buSzPct val="80000"/>
              <a:buFont typeface="Courier New" pitchFamily="49" charset="0"/>
              <a:buChar char="o"/>
            </a:pPr>
            <a:r>
              <a:rPr lang="en-US" sz="3200" dirty="0"/>
              <a:t>New scientific information available</a:t>
            </a:r>
          </a:p>
        </p:txBody>
      </p:sp>
    </p:spTree>
    <p:extLst>
      <p:ext uri="{BB962C8B-B14F-4D97-AF65-F5344CB8AC3E}">
        <p14:creationId xmlns:p14="http://schemas.microsoft.com/office/powerpoint/2010/main" val="65485166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p:cNvPicPr>
            <a:picLocks noChangeAspect="1" noChangeArrowheads="1"/>
          </p:cNvPicPr>
          <p:nvPr/>
        </p:nvPicPr>
        <p:blipFill>
          <a:blip r:embed="rId3" cstate="print"/>
          <a:srcRect l="15980" t="5869" r="10941" b="2031"/>
          <a:stretch>
            <a:fillRect/>
          </a:stretch>
        </p:blipFill>
        <p:spPr bwMode="auto">
          <a:xfrm rot="19970009">
            <a:off x="5060459" y="4758270"/>
            <a:ext cx="1854291" cy="1534586"/>
          </a:xfrm>
          <a:prstGeom prst="rect">
            <a:avLst/>
          </a:prstGeom>
          <a:noFill/>
          <a:ln w="9525">
            <a:noFill/>
            <a:miter lim="800000"/>
            <a:headEnd/>
            <a:tailEnd/>
          </a:ln>
        </p:spPr>
      </p:pic>
      <p:pic>
        <p:nvPicPr>
          <p:cNvPr id="1026" name="Picture 2" descr="automobiles,dashboards,empty tank,fotolia,fuel guages,meters,transportation,warning"/>
          <p:cNvPicPr>
            <a:picLocks noChangeAspect="1" noChangeArrowheads="1"/>
          </p:cNvPicPr>
          <p:nvPr/>
        </p:nvPicPr>
        <p:blipFill>
          <a:blip r:embed="rId4" cstate="print"/>
          <a:srcRect/>
          <a:stretch>
            <a:fillRect/>
          </a:stretch>
        </p:blipFill>
        <p:spPr bwMode="auto">
          <a:xfrm>
            <a:off x="6112301" y="2703160"/>
            <a:ext cx="1749794" cy="1749794"/>
          </a:xfrm>
          <a:prstGeom prst="rect">
            <a:avLst/>
          </a:prstGeom>
          <a:noFill/>
        </p:spPr>
      </p:pic>
      <p:sp>
        <p:nvSpPr>
          <p:cNvPr id="4" name="Title 3"/>
          <p:cNvSpPr>
            <a:spLocks noGrp="1"/>
          </p:cNvSpPr>
          <p:nvPr>
            <p:ph type="title"/>
          </p:nvPr>
        </p:nvSpPr>
        <p:spPr>
          <a:xfrm>
            <a:off x="457200" y="383062"/>
            <a:ext cx="8229600" cy="1101722"/>
          </a:xfrm>
        </p:spPr>
        <p:txBody>
          <a:bodyPr/>
          <a:lstStyle/>
          <a:p>
            <a:r>
              <a:rPr lang="en-US" sz="4000" b="1" dirty="0" smtClean="0"/>
              <a:t>Risk Assessment Is Not New</a:t>
            </a:r>
            <a:endParaRPr lang="en-US" sz="4000" b="1" dirty="0"/>
          </a:p>
        </p:txBody>
      </p:sp>
      <p:sp>
        <p:nvSpPr>
          <p:cNvPr id="5" name="Content Placeholder 4"/>
          <p:cNvSpPr>
            <a:spLocks noGrp="1"/>
          </p:cNvSpPr>
          <p:nvPr>
            <p:ph idx="1"/>
          </p:nvPr>
        </p:nvSpPr>
        <p:spPr>
          <a:xfrm>
            <a:off x="294725" y="1484784"/>
            <a:ext cx="8424022" cy="4526280"/>
          </a:xfrm>
        </p:spPr>
        <p:txBody>
          <a:bodyPr/>
          <a:lstStyle/>
          <a:p>
            <a:r>
              <a:rPr lang="en-US" dirty="0" smtClean="0"/>
              <a:t>We conduct risk assessments all the time…</a:t>
            </a:r>
            <a:endParaRPr lang="en-US" dirty="0"/>
          </a:p>
        </p:txBody>
      </p:sp>
      <p:sp>
        <p:nvSpPr>
          <p:cNvPr id="3" name="Slide Number Placeholder 2"/>
          <p:cNvSpPr>
            <a:spLocks noGrp="1"/>
          </p:cNvSpPr>
          <p:nvPr>
            <p:ph type="sldNum" sz="quarter" idx="10"/>
          </p:nvPr>
        </p:nvSpPr>
        <p:spPr/>
        <p:txBody>
          <a:bodyPr/>
          <a:lstStyle/>
          <a:p>
            <a:pPr>
              <a:defRPr/>
            </a:pPr>
            <a:fld id="{58520056-DC33-4D97-8FC9-F29BB05D0E1E}" type="slidenum">
              <a:rPr lang="en-US" smtClean="0"/>
              <a:pPr>
                <a:defRPr/>
              </a:pPr>
              <a:t>12</a:t>
            </a:fld>
            <a:endParaRPr lang="en-US"/>
          </a:p>
        </p:txBody>
      </p:sp>
      <p:pic>
        <p:nvPicPr>
          <p:cNvPr id="1028" name="Picture 4"/>
          <p:cNvPicPr>
            <a:picLocks noChangeAspect="1" noChangeArrowheads="1"/>
          </p:cNvPicPr>
          <p:nvPr/>
        </p:nvPicPr>
        <p:blipFill>
          <a:blip r:embed="rId5" cstate="print"/>
          <a:srcRect/>
          <a:stretch>
            <a:fillRect/>
          </a:stretch>
        </p:blipFill>
        <p:spPr bwMode="auto">
          <a:xfrm>
            <a:off x="654993" y="2778841"/>
            <a:ext cx="2377328" cy="1695828"/>
          </a:xfrm>
          <a:prstGeom prst="rect">
            <a:avLst/>
          </a:prstGeom>
          <a:noFill/>
          <a:ln w="9525">
            <a:no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165110" y="5113987"/>
            <a:ext cx="2118100" cy="1369705"/>
          </a:xfrm>
          <a:prstGeom prst="rect">
            <a:avLst/>
          </a:prstGeom>
          <a:noFill/>
          <a:ln w="9525">
            <a:noFill/>
            <a:miter lim="800000"/>
            <a:headEnd/>
            <a:tailEnd/>
          </a:ln>
        </p:spPr>
      </p:pic>
      <p:pic>
        <p:nvPicPr>
          <p:cNvPr id="1030" name="Picture 6"/>
          <p:cNvPicPr>
            <a:picLocks noChangeAspect="1" noChangeArrowheads="1"/>
          </p:cNvPicPr>
          <p:nvPr/>
        </p:nvPicPr>
        <p:blipFill>
          <a:blip r:embed="rId7" cstate="print"/>
          <a:srcRect/>
          <a:stretch>
            <a:fillRect/>
          </a:stretch>
        </p:blipFill>
        <p:spPr bwMode="auto">
          <a:xfrm>
            <a:off x="3656032" y="2233896"/>
            <a:ext cx="1879409" cy="2631173"/>
          </a:xfrm>
          <a:prstGeom prst="rect">
            <a:avLst/>
          </a:prstGeom>
          <a:noFill/>
          <a:ln w="9525">
            <a:noFill/>
            <a:miter lim="800000"/>
            <a:headEnd/>
            <a:tailEnd/>
          </a:ln>
        </p:spPr>
      </p:pic>
      <p:pic>
        <p:nvPicPr>
          <p:cNvPr id="1034" name="Picture 10"/>
          <p:cNvPicPr>
            <a:picLocks noChangeAspect="1" noChangeArrowheads="1"/>
          </p:cNvPicPr>
          <p:nvPr/>
        </p:nvPicPr>
        <p:blipFill>
          <a:blip r:embed="rId8" cstate="print"/>
          <a:srcRect/>
          <a:stretch>
            <a:fillRect/>
          </a:stretch>
        </p:blipFill>
        <p:spPr bwMode="auto">
          <a:xfrm>
            <a:off x="6705600" y="4474669"/>
            <a:ext cx="2009023" cy="2009023"/>
          </a:xfrm>
          <a:prstGeom prst="rect">
            <a:avLst/>
          </a:prstGeom>
          <a:noFill/>
          <a:ln w="9525">
            <a:noFill/>
            <a:miter lim="800000"/>
            <a:headEnd/>
            <a:tailEnd/>
          </a:ln>
        </p:spPr>
      </p:pic>
      <p:pic>
        <p:nvPicPr>
          <p:cNvPr id="6146" name="Picture 2" descr="C:\Users\eiw3\Pictures\skydivin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22532" y="4701666"/>
            <a:ext cx="26670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39998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0" y="304800"/>
            <a:ext cx="8610600" cy="1066800"/>
          </a:xfrm>
        </p:spPr>
        <p:txBody>
          <a:bodyPr lIns="91440" tIns="45720" rIns="91440" bIns="45720"/>
          <a:lstStyle/>
          <a:p>
            <a:pPr eaLnBrk="1" hangingPunct="1"/>
            <a:r>
              <a:rPr lang="en-US" sz="4000" b="1" dirty="0" smtClean="0">
                <a:solidFill>
                  <a:srgbClr val="003399"/>
                </a:solidFill>
              </a:rPr>
              <a:t>Steps of RA</a:t>
            </a:r>
          </a:p>
        </p:txBody>
      </p:sp>
      <p:sp>
        <p:nvSpPr>
          <p:cNvPr id="9219" name="Rectangle 3"/>
          <p:cNvSpPr>
            <a:spLocks noGrp="1" noChangeArrowheads="1"/>
          </p:cNvSpPr>
          <p:nvPr>
            <p:ph type="body" idx="4294967295"/>
          </p:nvPr>
        </p:nvSpPr>
        <p:spPr>
          <a:xfrm>
            <a:off x="228600" y="1066800"/>
            <a:ext cx="8686800" cy="4114800"/>
          </a:xfrm>
        </p:spPr>
        <p:txBody>
          <a:bodyPr lIns="91440" tIns="45720" rIns="91440" bIns="45720"/>
          <a:lstStyle/>
          <a:p>
            <a:pPr eaLnBrk="1" hangingPunct="1">
              <a:buFont typeface="Wingdings" pitchFamily="2" charset="2"/>
              <a:buNone/>
            </a:pPr>
            <a:endParaRPr lang="en-US" sz="2400" dirty="0" smtClean="0">
              <a:solidFill>
                <a:schemeClr val="tx1"/>
              </a:solidFill>
            </a:endParaRPr>
          </a:p>
          <a:p>
            <a:pPr marL="457200" lvl="1" indent="0" eaLnBrk="1" hangingPunct="1">
              <a:buNone/>
            </a:pPr>
            <a:r>
              <a:rPr lang="en-US" sz="3200" dirty="0" smtClean="0">
                <a:solidFill>
                  <a:srgbClr val="C00000"/>
                </a:solidFill>
              </a:rPr>
              <a:t>1. Gather information and identify the potential hazard</a:t>
            </a:r>
          </a:p>
          <a:p>
            <a:pPr marL="457200" lvl="1" indent="0" eaLnBrk="1" hangingPunct="1">
              <a:buNone/>
            </a:pPr>
            <a:r>
              <a:rPr lang="en-US" sz="3200" dirty="0" smtClean="0">
                <a:solidFill>
                  <a:schemeClr val="tx1"/>
                </a:solidFill>
              </a:rPr>
              <a:t>2. Evaluate and prioritize the risk  (likelihood and consequence)</a:t>
            </a:r>
          </a:p>
          <a:p>
            <a:pPr marL="457200" lvl="1" indent="0" eaLnBrk="1" hangingPunct="1">
              <a:buNone/>
            </a:pPr>
            <a:r>
              <a:rPr lang="en-US" sz="3200" dirty="0" smtClean="0">
                <a:solidFill>
                  <a:schemeClr val="tx1"/>
                </a:solidFill>
              </a:rPr>
              <a:t>3. Determine what additional safety precautions (controls) are needed to reduce the risk (mitigation)</a:t>
            </a:r>
          </a:p>
          <a:p>
            <a:pPr marL="457200" lvl="1" indent="0" eaLnBrk="1" hangingPunct="1">
              <a:buNone/>
            </a:pPr>
            <a:r>
              <a:rPr lang="en-US" sz="3200" dirty="0" smtClean="0"/>
              <a:t>4. </a:t>
            </a:r>
            <a:r>
              <a:rPr lang="en-US" sz="3200" dirty="0" smtClean="0">
                <a:solidFill>
                  <a:schemeClr val="tx1"/>
                </a:solidFill>
              </a:rPr>
              <a:t>Implement controls </a:t>
            </a:r>
          </a:p>
          <a:p>
            <a:pPr marL="457200" lvl="1" indent="0" eaLnBrk="1" hangingPunct="1">
              <a:buNone/>
            </a:pPr>
            <a:r>
              <a:rPr lang="en-US" sz="3200" dirty="0" smtClean="0">
                <a:solidFill>
                  <a:schemeClr val="tx1"/>
                </a:solidFill>
              </a:rPr>
              <a:t>5. Review and evaluate effectiveness, adjust</a:t>
            </a:r>
          </a:p>
        </p:txBody>
      </p:sp>
    </p:spTree>
    <p:extLst>
      <p:ext uri="{BB962C8B-B14F-4D97-AF65-F5344CB8AC3E}">
        <p14:creationId xmlns:p14="http://schemas.microsoft.com/office/powerpoint/2010/main" val="660790985"/>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4294967295"/>
          </p:nvPr>
        </p:nvSpPr>
        <p:spPr>
          <a:xfrm>
            <a:off x="628650" y="3048000"/>
            <a:ext cx="8001000" cy="1689100"/>
          </a:xfrm>
          <a:prstGeom prst="rect">
            <a:avLst/>
          </a:prstGeom>
        </p:spPr>
        <p:txBody>
          <a:bodyPr lIns="91440" tIns="45720" rIns="91440" bIns="45720"/>
          <a:lstStyle/>
          <a:p>
            <a:pPr algn="ctr" eaLnBrk="1" hangingPunct="1">
              <a:lnSpc>
                <a:spcPct val="110000"/>
              </a:lnSpc>
              <a:buFont typeface="Wingdings" pitchFamily="2" charset="2"/>
              <a:buNone/>
            </a:pPr>
            <a:r>
              <a:rPr lang="en-US" dirty="0" smtClean="0">
                <a:solidFill>
                  <a:srgbClr val="C00000"/>
                </a:solidFill>
              </a:rPr>
              <a:t>Every etiologic agent is different</a:t>
            </a:r>
          </a:p>
          <a:p>
            <a:pPr algn="ctr" eaLnBrk="1" hangingPunct="1">
              <a:lnSpc>
                <a:spcPct val="110000"/>
              </a:lnSpc>
              <a:buFont typeface="Wingdings" pitchFamily="2" charset="2"/>
              <a:buNone/>
            </a:pPr>
            <a:r>
              <a:rPr lang="en-US" dirty="0" smtClean="0">
                <a:solidFill>
                  <a:srgbClr val="C00000"/>
                </a:solidFill>
              </a:rPr>
              <a:t>Every laboratory is different</a:t>
            </a:r>
          </a:p>
          <a:p>
            <a:pPr algn="ctr" eaLnBrk="1" hangingPunct="1">
              <a:lnSpc>
                <a:spcPct val="110000"/>
              </a:lnSpc>
              <a:buFont typeface="Wingdings" pitchFamily="2" charset="2"/>
              <a:buNone/>
            </a:pPr>
            <a:r>
              <a:rPr lang="en-US" dirty="0" smtClean="0">
                <a:solidFill>
                  <a:srgbClr val="C00000"/>
                </a:solidFill>
              </a:rPr>
              <a:t>Every person is different</a:t>
            </a:r>
          </a:p>
          <a:p>
            <a:pPr algn="ctr" eaLnBrk="1" hangingPunct="1">
              <a:lnSpc>
                <a:spcPct val="110000"/>
              </a:lnSpc>
              <a:buFont typeface="Wingdings" pitchFamily="2" charset="2"/>
              <a:buNone/>
            </a:pPr>
            <a:endParaRPr lang="en-US" sz="2000" baseline="30000" dirty="0" smtClean="0">
              <a:solidFill>
                <a:srgbClr val="FFFF00"/>
              </a:solidFill>
            </a:endParaRPr>
          </a:p>
          <a:p>
            <a:pPr algn="ctr" eaLnBrk="1" hangingPunct="1">
              <a:lnSpc>
                <a:spcPct val="110000"/>
              </a:lnSpc>
              <a:buFont typeface="Wingdings" pitchFamily="2" charset="2"/>
              <a:buNone/>
            </a:pPr>
            <a:r>
              <a:rPr lang="en-US" sz="2000" baseline="30000" dirty="0" smtClean="0">
                <a:solidFill>
                  <a:schemeClr val="bg2"/>
                </a:solidFill>
              </a:rPr>
              <a:t>1</a:t>
            </a:r>
            <a:r>
              <a:rPr lang="en-US" sz="2000" dirty="0" smtClean="0">
                <a:solidFill>
                  <a:schemeClr val="bg2"/>
                </a:solidFill>
              </a:rPr>
              <a:t> Biological Safety: Principles and Practices, 4th Ed. Fleming DO, Hunt DL, eds., p. 81. Washington, DC. American Society for Microbiology, 2006</a:t>
            </a:r>
            <a:endParaRPr lang="en-US" sz="2000" baseline="30000" dirty="0" smtClean="0">
              <a:solidFill>
                <a:schemeClr val="bg2"/>
              </a:solidFill>
            </a:endParaRPr>
          </a:p>
          <a:p>
            <a:pPr algn="ctr" eaLnBrk="1" hangingPunct="1">
              <a:lnSpc>
                <a:spcPct val="110000"/>
              </a:lnSpc>
              <a:buFont typeface="Wingdings" pitchFamily="2" charset="2"/>
              <a:buNone/>
            </a:pPr>
            <a:endParaRPr lang="en-US" dirty="0" smtClean="0"/>
          </a:p>
        </p:txBody>
      </p:sp>
      <p:sp>
        <p:nvSpPr>
          <p:cNvPr id="1390595" name="Rectangle 3"/>
          <p:cNvSpPr>
            <a:spLocks noChangeArrowheads="1"/>
          </p:cNvSpPr>
          <p:nvPr/>
        </p:nvSpPr>
        <p:spPr bwMode="auto">
          <a:xfrm>
            <a:off x="304800" y="0"/>
            <a:ext cx="8534400" cy="1143000"/>
          </a:xfrm>
          <a:prstGeom prst="rect">
            <a:avLst/>
          </a:prstGeom>
          <a:noFill/>
          <a:ln w="9525">
            <a:noFill/>
            <a:miter lim="800000"/>
            <a:headEnd/>
            <a:tailEnd/>
          </a:ln>
          <a:effectLst>
            <a:outerShdw dist="35921" dir="2700000" algn="ctr" rotWithShape="0">
              <a:schemeClr val="bg2"/>
            </a:outerShdw>
          </a:effectLst>
        </p:spPr>
        <p:txBody>
          <a:bodyPr anchor="ctr"/>
          <a:lstStyle/>
          <a:p>
            <a:pPr>
              <a:defRPr/>
            </a:pPr>
            <a:endParaRPr lang="en-US" sz="4000">
              <a:solidFill>
                <a:srgbClr val="FFFF00"/>
              </a:solidFill>
              <a:effectLst>
                <a:outerShdw blurRad="38100" dist="38100" dir="2700000" algn="tl">
                  <a:srgbClr val="000000"/>
                </a:outerShdw>
              </a:effectLst>
              <a:latin typeface="Arial" charset="0"/>
              <a:cs typeface="+mn-cs"/>
            </a:endParaRPr>
          </a:p>
        </p:txBody>
      </p:sp>
      <p:sp>
        <p:nvSpPr>
          <p:cNvPr id="12292" name="Text Box 4"/>
          <p:cNvSpPr txBox="1">
            <a:spLocks noChangeArrowheads="1"/>
          </p:cNvSpPr>
          <p:nvPr/>
        </p:nvSpPr>
        <p:spPr bwMode="auto">
          <a:xfrm>
            <a:off x="228600" y="685800"/>
            <a:ext cx="8801100" cy="1865126"/>
          </a:xfrm>
          <a:prstGeom prst="rect">
            <a:avLst/>
          </a:prstGeom>
          <a:noFill/>
          <a:ln w="9525">
            <a:noFill/>
            <a:miter lim="800000"/>
            <a:headEnd/>
            <a:tailEnd/>
          </a:ln>
        </p:spPr>
        <p:txBody>
          <a:bodyPr>
            <a:spAutoFit/>
          </a:bodyPr>
          <a:lstStyle/>
          <a:p>
            <a:pPr algn="ctr">
              <a:lnSpc>
                <a:spcPct val="90000"/>
              </a:lnSpc>
            </a:pPr>
            <a:r>
              <a:rPr lang="en-US" sz="3200" dirty="0">
                <a:latin typeface="+mj-lt"/>
              </a:rPr>
              <a:t>“Biosafety is an </a:t>
            </a:r>
            <a:r>
              <a:rPr lang="en-US" sz="3200" u="sng" dirty="0">
                <a:latin typeface="+mj-lt"/>
              </a:rPr>
              <a:t>inexact</a:t>
            </a:r>
            <a:r>
              <a:rPr lang="en-US" sz="3200" dirty="0">
                <a:latin typeface="+mj-lt"/>
              </a:rPr>
              <a:t> science, and the interacting system of agents and activities and the people performing them are constantly changing.”</a:t>
            </a:r>
            <a:r>
              <a:rPr lang="en-US" sz="3200" baseline="30000" dirty="0">
                <a:latin typeface="+mj-lt"/>
              </a:rPr>
              <a:t>1</a:t>
            </a:r>
          </a:p>
        </p:txBody>
      </p:sp>
    </p:spTree>
    <p:extLst>
      <p:ext uri="{BB962C8B-B14F-4D97-AF65-F5344CB8AC3E}">
        <p14:creationId xmlns:p14="http://schemas.microsoft.com/office/powerpoint/2010/main" val="217044308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6"/>
          <p:cNvSpPr>
            <a:spLocks noGrp="1"/>
          </p:cNvSpPr>
          <p:nvPr>
            <p:ph type="title"/>
          </p:nvPr>
        </p:nvSpPr>
        <p:spPr>
          <a:xfrm>
            <a:off x="457200" y="682943"/>
            <a:ext cx="8229600" cy="881539"/>
          </a:xfrm>
        </p:spPr>
        <p:txBody>
          <a:bodyPr/>
          <a:lstStyle/>
          <a:p>
            <a:r>
              <a:rPr lang="en-US" sz="3200" b="1" dirty="0"/>
              <a:t>Risk Assessment: Interaction of Factors</a:t>
            </a:r>
            <a:r>
              <a:rPr lang="en-US" b="1" dirty="0" smtClean="0"/>
              <a:t/>
            </a:r>
            <a:br>
              <a:rPr lang="en-US" b="1" dirty="0" smtClean="0"/>
            </a:br>
            <a:endParaRPr lang="en-US" dirty="0" smtClean="0"/>
          </a:p>
        </p:txBody>
      </p:sp>
      <p:sp>
        <p:nvSpPr>
          <p:cNvPr id="33795" name="Slide Number Placeholder 1"/>
          <p:cNvSpPr>
            <a:spLocks noGrp="1"/>
          </p:cNvSpPr>
          <p:nvPr>
            <p:ph type="sldNum" sz="quarter" idx="10"/>
          </p:nvPr>
        </p:nvSpPr>
        <p:spPr>
          <a:noFill/>
        </p:spPr>
        <p:txBody>
          <a:bodyPr/>
          <a:lstStyle/>
          <a:p>
            <a:fld id="{844D7C62-7218-4B90-AC20-56089204C653}" type="slidenum">
              <a:rPr lang="en-US" smtClean="0">
                <a:ea typeface="ＭＳ Ｐゴシック" pitchFamily="28" charset="-128"/>
              </a:rPr>
              <a:pPr/>
              <a:t>15</a:t>
            </a:fld>
            <a:endParaRPr lang="en-US" smtClean="0">
              <a:ea typeface="ＭＳ Ｐゴシック" pitchFamily="28" charset="-128"/>
            </a:endParaRPr>
          </a:p>
        </p:txBody>
      </p:sp>
      <p:pic>
        <p:nvPicPr>
          <p:cNvPr id="33796" name="Picture 5"/>
          <p:cNvPicPr>
            <a:picLocks noChangeAspect="1" noChangeArrowheads="1"/>
          </p:cNvPicPr>
          <p:nvPr/>
        </p:nvPicPr>
        <p:blipFill>
          <a:blip r:embed="rId3" cstate="print"/>
          <a:srcRect t="20003"/>
          <a:stretch>
            <a:fillRect/>
          </a:stretch>
        </p:blipFill>
        <p:spPr bwMode="auto">
          <a:xfrm>
            <a:off x="2356065" y="1861060"/>
            <a:ext cx="4693444" cy="3801904"/>
          </a:xfrm>
          <a:prstGeom prst="rect">
            <a:avLst/>
          </a:prstGeom>
          <a:noFill/>
          <a:ln w="9525">
            <a:noFill/>
            <a:miter lim="800000"/>
            <a:headEnd/>
            <a:tailEnd/>
          </a:ln>
        </p:spPr>
      </p:pic>
      <p:sp>
        <p:nvSpPr>
          <p:cNvPr id="33797" name="Rectangle 3"/>
          <p:cNvSpPr>
            <a:spLocks noChangeArrowheads="1"/>
          </p:cNvSpPr>
          <p:nvPr/>
        </p:nvSpPr>
        <p:spPr bwMode="auto">
          <a:xfrm>
            <a:off x="4114800" y="2591753"/>
            <a:ext cx="1047786" cy="448584"/>
          </a:xfrm>
          <a:prstGeom prst="rect">
            <a:avLst/>
          </a:prstGeom>
          <a:noFill/>
          <a:ln w="9525">
            <a:noFill/>
            <a:miter lim="800000"/>
            <a:headEnd/>
            <a:tailEnd/>
          </a:ln>
        </p:spPr>
        <p:txBody>
          <a:bodyPr wrap="none" lIns="82296" tIns="41148" rIns="82296" bIns="41148">
            <a:spAutoFit/>
          </a:bodyPr>
          <a:lstStyle/>
          <a:p>
            <a:pPr algn="ctr">
              <a:lnSpc>
                <a:spcPct val="95000"/>
              </a:lnSpc>
            </a:pPr>
            <a:r>
              <a:rPr lang="en-US" sz="2500" dirty="0"/>
              <a:t> Agent</a:t>
            </a:r>
          </a:p>
        </p:txBody>
      </p:sp>
      <p:sp>
        <p:nvSpPr>
          <p:cNvPr id="33798" name="Rectangle 4"/>
          <p:cNvSpPr>
            <a:spLocks noChangeArrowheads="1"/>
          </p:cNvSpPr>
          <p:nvPr/>
        </p:nvSpPr>
        <p:spPr bwMode="auto">
          <a:xfrm>
            <a:off x="650082" y="4267200"/>
            <a:ext cx="1928813" cy="1486561"/>
          </a:xfrm>
          <a:prstGeom prst="rect">
            <a:avLst/>
          </a:prstGeom>
          <a:noFill/>
          <a:ln w="9525">
            <a:noFill/>
            <a:miter lim="800000"/>
            <a:headEnd/>
            <a:tailEnd/>
          </a:ln>
        </p:spPr>
        <p:txBody>
          <a:bodyPr lIns="82296" tIns="41148" rIns="82296" bIns="41148">
            <a:spAutoFit/>
          </a:bodyPr>
          <a:lstStyle/>
          <a:p>
            <a:pPr algn="ctr">
              <a:spcBef>
                <a:spcPct val="50000"/>
              </a:spcBef>
            </a:pPr>
            <a:r>
              <a:rPr lang="en-US" sz="2000" b="1" dirty="0">
                <a:solidFill>
                  <a:srgbClr val="0000FF"/>
                </a:solidFill>
                <a:latin typeface="+mn-lt"/>
              </a:rPr>
              <a:t>Place, PPE, Procedures</a:t>
            </a:r>
          </a:p>
          <a:p>
            <a:pPr>
              <a:spcBef>
                <a:spcPct val="50000"/>
              </a:spcBef>
            </a:pPr>
            <a:endParaRPr lang="en-US" sz="2400" dirty="0"/>
          </a:p>
          <a:p>
            <a:pPr algn="ctr">
              <a:lnSpc>
                <a:spcPct val="95000"/>
              </a:lnSpc>
            </a:pPr>
            <a:endParaRPr lang="en-US" dirty="0">
              <a:solidFill>
                <a:srgbClr val="339933"/>
              </a:solidFill>
            </a:endParaRPr>
          </a:p>
        </p:txBody>
      </p:sp>
      <p:sp>
        <p:nvSpPr>
          <p:cNvPr id="33799" name="Rectangle 5"/>
          <p:cNvSpPr>
            <a:spLocks noChangeArrowheads="1"/>
          </p:cNvSpPr>
          <p:nvPr/>
        </p:nvSpPr>
        <p:spPr bwMode="auto">
          <a:xfrm>
            <a:off x="5363196" y="4136232"/>
            <a:ext cx="809004" cy="448584"/>
          </a:xfrm>
          <a:prstGeom prst="rect">
            <a:avLst/>
          </a:prstGeom>
          <a:noFill/>
          <a:ln w="9525">
            <a:noFill/>
            <a:miter lim="800000"/>
            <a:headEnd/>
            <a:tailEnd/>
          </a:ln>
        </p:spPr>
        <p:txBody>
          <a:bodyPr wrap="none" lIns="82296" tIns="41148" rIns="82296" bIns="41148">
            <a:spAutoFit/>
          </a:bodyPr>
          <a:lstStyle/>
          <a:p>
            <a:pPr algn="ctr">
              <a:lnSpc>
                <a:spcPct val="95000"/>
              </a:lnSpc>
            </a:pPr>
            <a:r>
              <a:rPr lang="en-US" sz="2500" dirty="0"/>
              <a:t>Host</a:t>
            </a:r>
          </a:p>
        </p:txBody>
      </p:sp>
      <p:sp>
        <p:nvSpPr>
          <p:cNvPr id="33800" name="Rectangle 7"/>
          <p:cNvSpPr>
            <a:spLocks noChangeArrowheads="1"/>
          </p:cNvSpPr>
          <p:nvPr/>
        </p:nvSpPr>
        <p:spPr bwMode="auto">
          <a:xfrm>
            <a:off x="842963" y="6035040"/>
            <a:ext cx="7393782" cy="360099"/>
          </a:xfrm>
          <a:prstGeom prst="rect">
            <a:avLst/>
          </a:prstGeom>
          <a:noFill/>
          <a:ln w="9525">
            <a:noFill/>
            <a:miter lim="800000"/>
            <a:headEnd/>
            <a:tailEnd/>
          </a:ln>
        </p:spPr>
        <p:txBody>
          <a:bodyPr lIns="82296" tIns="41148" rIns="82296" bIns="41148">
            <a:spAutoFit/>
          </a:bodyPr>
          <a:lstStyle/>
          <a:p>
            <a:pPr algn="ctr">
              <a:spcBef>
                <a:spcPct val="50000"/>
              </a:spcBef>
            </a:pPr>
            <a:r>
              <a:rPr lang="en-US" sz="1800" i="1" dirty="0"/>
              <a:t> </a:t>
            </a:r>
            <a:r>
              <a:rPr lang="en-US" i="1" dirty="0"/>
              <a:t>Source: B. Johnson, Anthology of Biosafety, IV, 2001</a:t>
            </a:r>
          </a:p>
        </p:txBody>
      </p:sp>
      <p:sp>
        <p:nvSpPr>
          <p:cNvPr id="33801" name="Rectangle 8"/>
          <p:cNvSpPr>
            <a:spLocks noChangeArrowheads="1"/>
          </p:cNvSpPr>
          <p:nvPr/>
        </p:nvSpPr>
        <p:spPr bwMode="auto">
          <a:xfrm>
            <a:off x="4034592" y="1435894"/>
            <a:ext cx="1336391" cy="390876"/>
          </a:xfrm>
          <a:prstGeom prst="rect">
            <a:avLst/>
          </a:prstGeom>
          <a:noFill/>
          <a:ln w="9525">
            <a:noFill/>
            <a:miter lim="800000"/>
            <a:headEnd/>
            <a:tailEnd/>
          </a:ln>
        </p:spPr>
        <p:txBody>
          <a:bodyPr wrap="none" lIns="82296" tIns="41148" rIns="82296" bIns="41148">
            <a:spAutoFit/>
          </a:bodyPr>
          <a:lstStyle/>
          <a:p>
            <a:pPr algn="ctr">
              <a:spcBef>
                <a:spcPct val="50000"/>
              </a:spcBef>
            </a:pPr>
            <a:r>
              <a:rPr lang="en-US" sz="2000" b="1" dirty="0">
                <a:solidFill>
                  <a:srgbClr val="0000FF"/>
                </a:solidFill>
                <a:latin typeface="+mn-lt"/>
              </a:rPr>
              <a:t>Pathogen</a:t>
            </a:r>
          </a:p>
        </p:txBody>
      </p:sp>
      <p:sp>
        <p:nvSpPr>
          <p:cNvPr id="33802" name="Rectangle 9"/>
          <p:cNvSpPr>
            <a:spLocks noChangeArrowheads="1"/>
          </p:cNvSpPr>
          <p:nvPr/>
        </p:nvSpPr>
        <p:spPr bwMode="auto">
          <a:xfrm>
            <a:off x="2767012" y="4200525"/>
            <a:ext cx="2185988" cy="451485"/>
          </a:xfrm>
          <a:prstGeom prst="rect">
            <a:avLst/>
          </a:prstGeom>
          <a:noFill/>
          <a:ln w="9525">
            <a:noFill/>
            <a:miter lim="800000"/>
            <a:headEnd/>
            <a:tailEnd/>
          </a:ln>
        </p:spPr>
        <p:txBody>
          <a:bodyPr lIns="82296" tIns="41148" rIns="82296" bIns="41148">
            <a:spAutoFit/>
          </a:bodyPr>
          <a:lstStyle/>
          <a:p>
            <a:pPr algn="ctr">
              <a:lnSpc>
                <a:spcPct val="95000"/>
              </a:lnSpc>
            </a:pPr>
            <a:r>
              <a:rPr lang="en-US" sz="2500" dirty="0"/>
              <a:t>Environment</a:t>
            </a:r>
          </a:p>
        </p:txBody>
      </p:sp>
      <p:sp>
        <p:nvSpPr>
          <p:cNvPr id="33803" name="Rectangle 10"/>
          <p:cNvSpPr>
            <a:spLocks noChangeArrowheads="1"/>
          </p:cNvSpPr>
          <p:nvPr/>
        </p:nvSpPr>
        <p:spPr bwMode="auto">
          <a:xfrm>
            <a:off x="6684868" y="4191000"/>
            <a:ext cx="1007776" cy="390876"/>
          </a:xfrm>
          <a:prstGeom prst="rect">
            <a:avLst/>
          </a:prstGeom>
          <a:noFill/>
          <a:ln w="9525">
            <a:noFill/>
            <a:miter lim="800000"/>
            <a:headEnd/>
            <a:tailEnd/>
          </a:ln>
        </p:spPr>
        <p:txBody>
          <a:bodyPr wrap="none" lIns="82296" tIns="41148" rIns="82296" bIns="41148">
            <a:spAutoFit/>
          </a:bodyPr>
          <a:lstStyle/>
          <a:p>
            <a:pPr algn="ctr">
              <a:spcBef>
                <a:spcPct val="50000"/>
              </a:spcBef>
            </a:pPr>
            <a:r>
              <a:rPr lang="en-US" sz="2000" b="1" dirty="0" smtClean="0">
                <a:solidFill>
                  <a:srgbClr val="0000FF"/>
                </a:solidFill>
                <a:latin typeface="+mn-lt"/>
              </a:rPr>
              <a:t>People</a:t>
            </a:r>
            <a:endParaRPr lang="en-US" sz="2000" b="1" dirty="0">
              <a:solidFill>
                <a:srgbClr val="0000FF"/>
              </a:solidFill>
              <a:latin typeface="+mn-lt"/>
            </a:endParaRPr>
          </a:p>
        </p:txBody>
      </p:sp>
    </p:spTree>
    <p:extLst>
      <p:ext uri="{BB962C8B-B14F-4D97-AF65-F5344CB8AC3E}">
        <p14:creationId xmlns:p14="http://schemas.microsoft.com/office/powerpoint/2010/main" val="5505295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5"/>
          <p:cNvPicPr>
            <a:picLocks noChangeAspect="1" noChangeArrowheads="1"/>
          </p:cNvPicPr>
          <p:nvPr/>
        </p:nvPicPr>
        <p:blipFill>
          <a:blip r:embed="rId3" cstate="print"/>
          <a:srcRect/>
          <a:stretch>
            <a:fillRect/>
          </a:stretch>
        </p:blipFill>
        <p:spPr bwMode="auto">
          <a:xfrm>
            <a:off x="2788920" y="1680210"/>
            <a:ext cx="3148965" cy="3188970"/>
          </a:xfrm>
          <a:prstGeom prst="rect">
            <a:avLst/>
          </a:prstGeom>
          <a:noFill/>
          <a:ln w="9525">
            <a:noFill/>
            <a:miter lim="800000"/>
            <a:headEnd/>
            <a:tailEnd/>
          </a:ln>
        </p:spPr>
      </p:pic>
      <p:sp>
        <p:nvSpPr>
          <p:cNvPr id="34819" name="Slide Number Placeholder 1"/>
          <p:cNvSpPr>
            <a:spLocks noGrp="1"/>
          </p:cNvSpPr>
          <p:nvPr>
            <p:ph type="sldNum" sz="quarter" idx="4294967295"/>
          </p:nvPr>
        </p:nvSpPr>
        <p:spPr>
          <a:xfrm>
            <a:off x="8133875" y="6382227"/>
            <a:ext cx="910113" cy="475773"/>
          </a:xfrm>
          <a:prstGeom prst="rect">
            <a:avLst/>
          </a:prstGeom>
          <a:noFill/>
        </p:spPr>
        <p:txBody>
          <a:bodyPr lIns="82296" tIns="41148" rIns="82296" bIns="41148"/>
          <a:lstStyle/>
          <a:p>
            <a:fld id="{1EEE0169-7412-4ABA-9555-B7F75615A758}" type="slidenum">
              <a:rPr lang="en-US" smtClean="0">
                <a:ea typeface="ＭＳ Ｐゴシック" pitchFamily="28" charset="-128"/>
              </a:rPr>
              <a:pPr/>
              <a:t>16</a:t>
            </a:fld>
            <a:endParaRPr lang="en-US" smtClean="0">
              <a:ea typeface="ＭＳ Ｐゴシック" pitchFamily="28" charset="-128"/>
            </a:endParaRPr>
          </a:p>
        </p:txBody>
      </p:sp>
      <p:sp>
        <p:nvSpPr>
          <p:cNvPr id="34820" name="Rectangle 1"/>
          <p:cNvSpPr>
            <a:spLocks noGrp="1" noChangeArrowheads="1"/>
          </p:cNvSpPr>
          <p:nvPr>
            <p:ph type="ctrTitle" idx="4294967295"/>
          </p:nvPr>
        </p:nvSpPr>
        <p:spPr>
          <a:xfrm>
            <a:off x="0" y="662940"/>
            <a:ext cx="9144000" cy="1051560"/>
          </a:xfrm>
        </p:spPr>
        <p:txBody>
          <a:bodyPr lIns="0" tIns="0" rIns="0" bIns="0" anchor="t"/>
          <a:lstStyle/>
          <a:p>
            <a:pPr eaLnBrk="1" hangingPunct="1">
              <a:lnSpc>
                <a:spcPct val="95000"/>
              </a:lnSpc>
            </a:pPr>
            <a:r>
              <a:rPr lang="en-US" sz="4000" b="1" dirty="0" smtClean="0"/>
              <a:t>Risk Assessment Considerations</a:t>
            </a:r>
          </a:p>
        </p:txBody>
      </p:sp>
      <p:sp>
        <p:nvSpPr>
          <p:cNvPr id="34821" name="Text Box 4"/>
          <p:cNvSpPr txBox="1">
            <a:spLocks noChangeArrowheads="1"/>
          </p:cNvSpPr>
          <p:nvPr/>
        </p:nvSpPr>
        <p:spPr bwMode="auto">
          <a:xfrm>
            <a:off x="533400" y="4724400"/>
            <a:ext cx="8252460" cy="1695849"/>
          </a:xfrm>
          <a:prstGeom prst="rect">
            <a:avLst/>
          </a:prstGeom>
          <a:noFill/>
          <a:ln w="9525">
            <a:noFill/>
            <a:miter lim="800000"/>
            <a:headEnd/>
            <a:tailEnd/>
          </a:ln>
        </p:spPr>
        <p:txBody>
          <a:bodyPr lIns="0" tIns="0" rIns="0" bIns="0">
            <a:spAutoFit/>
          </a:bodyPr>
          <a:lstStyle/>
          <a:p>
            <a:pPr>
              <a:lnSpc>
                <a:spcPct val="95000"/>
              </a:lnSpc>
            </a:pPr>
            <a:endParaRPr lang="en-US" sz="3200" dirty="0">
              <a:solidFill>
                <a:srgbClr val="000000"/>
              </a:solidFill>
            </a:endParaRPr>
          </a:p>
          <a:p>
            <a:pPr algn="ctr">
              <a:lnSpc>
                <a:spcPct val="95000"/>
              </a:lnSpc>
            </a:pPr>
            <a:r>
              <a:rPr lang="en-US" sz="2800" b="0" dirty="0" smtClean="0">
                <a:latin typeface="+mn-lt"/>
              </a:rPr>
              <a:t>Bacteria, </a:t>
            </a:r>
            <a:r>
              <a:rPr lang="en-US" sz="2800" b="0" dirty="0">
                <a:latin typeface="+mn-lt"/>
              </a:rPr>
              <a:t>fungi, viruses, protozoa, algae, prions, recombinant organisms, cell lines, cell cultures, </a:t>
            </a:r>
            <a:r>
              <a:rPr lang="en-US" sz="2800" b="0" dirty="0" smtClean="0">
                <a:latin typeface="+mn-lt"/>
              </a:rPr>
              <a:t>human/animal specimens, toxins…</a:t>
            </a:r>
            <a:endParaRPr lang="en-US" sz="2800" b="0" dirty="0">
              <a:latin typeface="+mn-lt"/>
            </a:endParaRPr>
          </a:p>
        </p:txBody>
      </p:sp>
      <p:sp>
        <p:nvSpPr>
          <p:cNvPr id="34822" name="Text Box 6"/>
          <p:cNvSpPr txBox="1">
            <a:spLocks noChangeArrowheads="1"/>
          </p:cNvSpPr>
          <p:nvPr/>
        </p:nvSpPr>
        <p:spPr bwMode="auto">
          <a:xfrm>
            <a:off x="2394585" y="1787367"/>
            <a:ext cx="3943350" cy="407193"/>
          </a:xfrm>
          <a:prstGeom prst="rect">
            <a:avLst/>
          </a:prstGeom>
          <a:noFill/>
          <a:ln w="9525">
            <a:noFill/>
            <a:miter lim="800000"/>
            <a:headEnd/>
            <a:tailEnd/>
          </a:ln>
        </p:spPr>
        <p:txBody>
          <a:bodyPr lIns="0" tIns="0" rIns="0" bIns="0">
            <a:spAutoFit/>
          </a:bodyPr>
          <a:lstStyle/>
          <a:p>
            <a:pPr algn="ctr">
              <a:lnSpc>
                <a:spcPct val="95000"/>
              </a:lnSpc>
            </a:pPr>
            <a:r>
              <a:rPr lang="en-US" sz="2800" dirty="0">
                <a:solidFill>
                  <a:srgbClr val="FF6600"/>
                </a:solidFill>
                <a:latin typeface="+mn-lt"/>
              </a:rPr>
              <a:t>Biological Agent</a:t>
            </a:r>
          </a:p>
        </p:txBody>
      </p:sp>
      <p:sp>
        <p:nvSpPr>
          <p:cNvPr id="34823" name="Text Box 7"/>
          <p:cNvSpPr txBox="1">
            <a:spLocks noChangeArrowheads="1"/>
          </p:cNvSpPr>
          <p:nvPr/>
        </p:nvSpPr>
        <p:spPr bwMode="auto">
          <a:xfrm>
            <a:off x="5614988" y="4497705"/>
            <a:ext cx="1807369" cy="407881"/>
          </a:xfrm>
          <a:prstGeom prst="rect">
            <a:avLst/>
          </a:prstGeom>
          <a:noFill/>
          <a:ln w="9525">
            <a:noFill/>
            <a:miter lim="800000"/>
            <a:headEnd/>
            <a:tailEnd/>
          </a:ln>
        </p:spPr>
        <p:txBody>
          <a:bodyPr lIns="0" tIns="0" rIns="0" bIns="0">
            <a:spAutoFit/>
          </a:bodyPr>
          <a:lstStyle/>
          <a:p>
            <a:pPr algn="ctr">
              <a:lnSpc>
                <a:spcPct val="95000"/>
              </a:lnSpc>
            </a:pPr>
            <a:r>
              <a:rPr lang="en-US" sz="2800" dirty="0">
                <a:solidFill>
                  <a:srgbClr val="9900CC"/>
                </a:solidFill>
                <a:latin typeface="+mn-lt"/>
              </a:rPr>
              <a:t>People</a:t>
            </a:r>
          </a:p>
        </p:txBody>
      </p:sp>
      <p:sp>
        <p:nvSpPr>
          <p:cNvPr id="34824" name="Text Box 8"/>
          <p:cNvSpPr txBox="1">
            <a:spLocks noChangeArrowheads="1"/>
          </p:cNvSpPr>
          <p:nvPr/>
        </p:nvSpPr>
        <p:spPr bwMode="auto">
          <a:xfrm>
            <a:off x="817245" y="4497705"/>
            <a:ext cx="2290287" cy="407194"/>
          </a:xfrm>
          <a:prstGeom prst="rect">
            <a:avLst/>
          </a:prstGeom>
          <a:noFill/>
          <a:ln w="9525">
            <a:noFill/>
            <a:miter lim="800000"/>
            <a:headEnd/>
            <a:tailEnd/>
          </a:ln>
        </p:spPr>
        <p:txBody>
          <a:bodyPr lIns="0" tIns="0" rIns="0" bIns="0">
            <a:spAutoFit/>
          </a:bodyPr>
          <a:lstStyle/>
          <a:p>
            <a:pPr algn="ctr">
              <a:lnSpc>
                <a:spcPct val="95000"/>
              </a:lnSpc>
            </a:pPr>
            <a:r>
              <a:rPr lang="en-US" sz="2800" dirty="0">
                <a:solidFill>
                  <a:srgbClr val="339933"/>
                </a:solidFill>
                <a:latin typeface="+mn-lt"/>
              </a:rPr>
              <a:t>Environment</a:t>
            </a:r>
          </a:p>
        </p:txBody>
      </p:sp>
    </p:spTree>
    <p:extLst>
      <p:ext uri="{BB962C8B-B14F-4D97-AF65-F5344CB8AC3E}">
        <p14:creationId xmlns:p14="http://schemas.microsoft.com/office/powerpoint/2010/main" val="1313148495"/>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85800" y="76200"/>
            <a:ext cx="7772400" cy="1144587"/>
          </a:xfrm>
        </p:spPr>
        <p:txBody>
          <a:bodyPr/>
          <a:lstStyle/>
          <a:p>
            <a:pPr eaLnBrk="1" hangingPunct="1"/>
            <a:r>
              <a:rPr lang="en-US" sz="4000" b="1" dirty="0" smtClean="0">
                <a:solidFill>
                  <a:srgbClr val="003399"/>
                </a:solidFill>
                <a:cs typeface="Arial" charset="0"/>
              </a:rPr>
              <a:t>Agent Definitions</a:t>
            </a:r>
          </a:p>
        </p:txBody>
      </p:sp>
      <p:sp>
        <p:nvSpPr>
          <p:cNvPr id="14339" name="Rectangle 3"/>
          <p:cNvSpPr>
            <a:spLocks noGrp="1" noChangeArrowheads="1"/>
          </p:cNvSpPr>
          <p:nvPr>
            <p:ph idx="1"/>
          </p:nvPr>
        </p:nvSpPr>
        <p:spPr>
          <a:xfrm>
            <a:off x="685800" y="1165225"/>
            <a:ext cx="7772400" cy="5006975"/>
          </a:xfrm>
        </p:spPr>
        <p:txBody>
          <a:bodyPr/>
          <a:lstStyle/>
          <a:p>
            <a:pPr marL="307975" lvl="2" indent="-307975" eaLnBrk="1" hangingPunct="1"/>
            <a:r>
              <a:rPr lang="en-US" sz="2800" dirty="0" smtClean="0">
                <a:solidFill>
                  <a:srgbClr val="C00000"/>
                </a:solidFill>
                <a:cs typeface="Arial" charset="0"/>
              </a:rPr>
              <a:t>Pathogenicity-</a:t>
            </a:r>
            <a:r>
              <a:rPr lang="en-US" sz="2800" dirty="0" smtClean="0">
                <a:cs typeface="Arial" charset="0"/>
              </a:rPr>
              <a:t>t</a:t>
            </a:r>
            <a:r>
              <a:rPr lang="en-US" sz="2800" dirty="0" smtClean="0">
                <a:solidFill>
                  <a:schemeClr val="tx1"/>
                </a:solidFill>
                <a:cs typeface="Arial" charset="0"/>
              </a:rPr>
              <a:t>he ability/capacity of an infectious agent to cause disease </a:t>
            </a:r>
          </a:p>
          <a:p>
            <a:pPr eaLnBrk="1" hangingPunct="1"/>
            <a:endParaRPr lang="en-US" sz="2800" dirty="0" smtClean="0">
              <a:solidFill>
                <a:srgbClr val="FFFF00"/>
              </a:solidFill>
              <a:cs typeface="Arial" charset="0"/>
            </a:endParaRPr>
          </a:p>
          <a:p>
            <a:pPr eaLnBrk="1" hangingPunct="1"/>
            <a:r>
              <a:rPr lang="en-US" sz="2800" dirty="0" smtClean="0">
                <a:solidFill>
                  <a:srgbClr val="C00000"/>
                </a:solidFill>
                <a:cs typeface="Arial" charset="0"/>
              </a:rPr>
              <a:t>Virulence</a:t>
            </a:r>
            <a:r>
              <a:rPr lang="en-US" sz="2800" b="1" dirty="0" smtClean="0">
                <a:solidFill>
                  <a:srgbClr val="C00000"/>
                </a:solidFill>
                <a:cs typeface="Arial" charset="0"/>
              </a:rPr>
              <a:t>-</a:t>
            </a:r>
            <a:r>
              <a:rPr lang="en-US" sz="2800" dirty="0" smtClean="0">
                <a:solidFill>
                  <a:schemeClr val="tx1"/>
                </a:solidFill>
                <a:cs typeface="Arial" charset="0"/>
              </a:rPr>
              <a:t>the quantitative ability of an agent to cause disease, the disease-evoking severity of a pathogen</a:t>
            </a:r>
            <a:r>
              <a:rPr lang="en-US" sz="2800" dirty="0">
                <a:solidFill>
                  <a:schemeClr val="tx1"/>
                </a:solidFill>
                <a:cs typeface="Arial" charset="0"/>
              </a:rPr>
              <a:t> </a:t>
            </a:r>
            <a:r>
              <a:rPr lang="en-US" sz="2800" dirty="0" smtClean="0">
                <a:solidFill>
                  <a:schemeClr val="tx1"/>
                </a:solidFill>
                <a:cs typeface="Arial" charset="0"/>
              </a:rPr>
              <a:t>(virulent agents cause disease when introduced in small numbers)</a:t>
            </a:r>
          </a:p>
          <a:p>
            <a:pPr eaLnBrk="1" hangingPunct="1"/>
            <a:endParaRPr lang="en-US" sz="2800" dirty="0" smtClean="0">
              <a:solidFill>
                <a:srgbClr val="FFFF00"/>
              </a:solidFill>
              <a:cs typeface="Arial" charset="0"/>
            </a:endParaRPr>
          </a:p>
          <a:p>
            <a:pPr eaLnBrk="1" hangingPunct="1"/>
            <a:r>
              <a:rPr lang="en-US" sz="2800" dirty="0" smtClean="0">
                <a:solidFill>
                  <a:srgbClr val="C00000"/>
                </a:solidFill>
                <a:cs typeface="Arial" charset="0"/>
              </a:rPr>
              <a:t>Transmissibility/communicability-</a:t>
            </a:r>
            <a:r>
              <a:rPr lang="en-US" sz="2800" dirty="0" smtClean="0">
                <a:solidFill>
                  <a:schemeClr val="tx1"/>
                </a:solidFill>
                <a:cs typeface="Arial" charset="0"/>
              </a:rPr>
              <a:t> contagious, ease of spread between persons or</a:t>
            </a:r>
            <a:r>
              <a:rPr lang="en-US" sz="2400" dirty="0" smtClean="0">
                <a:solidFill>
                  <a:schemeClr val="tx1"/>
                </a:solidFill>
                <a:cs typeface="Arial" charset="0"/>
              </a:rPr>
              <a:t> </a:t>
            </a:r>
            <a:r>
              <a:rPr lang="en-US" sz="2800" dirty="0" smtClean="0">
                <a:solidFill>
                  <a:schemeClr val="tx1"/>
                </a:solidFill>
                <a:cs typeface="Arial" charset="0"/>
              </a:rPr>
              <a:t>species by contact with the sick or their fluids</a:t>
            </a:r>
          </a:p>
          <a:p>
            <a:pPr eaLnBrk="1" hangingPunct="1"/>
            <a:endParaRPr lang="en-US" dirty="0" smtClean="0">
              <a:cs typeface="Arial" charset="0"/>
            </a:endParaRPr>
          </a:p>
          <a:p>
            <a:pPr eaLnBrk="1" hangingPunct="1"/>
            <a:endParaRPr lang="en-US" dirty="0" smtClean="0">
              <a:solidFill>
                <a:schemeClr val="accent2"/>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52450" y="1066800"/>
            <a:ext cx="8458200" cy="3733800"/>
          </a:xfrm>
          <a:prstGeom prst="rect">
            <a:avLst/>
          </a:prstGeom>
          <a:noFill/>
          <a:ln w="9525">
            <a:noFill/>
            <a:miter lim="800000"/>
            <a:headEnd/>
            <a:tailEnd/>
          </a:ln>
          <a:effectLst>
            <a:outerShdw dist="35921" dir="2700000" algn="ctr" rotWithShape="0">
              <a:schemeClr val="bg1"/>
            </a:outerShdw>
          </a:effectLst>
        </p:spPr>
        <p:txBody>
          <a:bodyPr/>
          <a:lstStyle/>
          <a:p>
            <a:pPr marL="342900" indent="-342900" eaLnBrk="0" hangingPunct="0">
              <a:lnSpc>
                <a:spcPct val="85000"/>
              </a:lnSpc>
              <a:buClr>
                <a:schemeClr val="tx1"/>
              </a:buClr>
              <a:buSzPct val="60000"/>
              <a:buFont typeface="Wingdings" pitchFamily="2" charset="2"/>
              <a:buNone/>
            </a:pPr>
            <a:endParaRPr kumimoji="1" lang="en-US" sz="2400" b="0" dirty="0">
              <a:latin typeface="Arial" charset="0"/>
            </a:endParaRPr>
          </a:p>
        </p:txBody>
      </p:sp>
      <p:pic>
        <p:nvPicPr>
          <p:cNvPr id="15364" name="Picture 4"/>
          <p:cNvPicPr>
            <a:picLocks noChangeAspect="1" noChangeArrowheads="1"/>
          </p:cNvPicPr>
          <p:nvPr/>
        </p:nvPicPr>
        <p:blipFill>
          <a:blip r:embed="rId3" cstate="print"/>
          <a:srcRect/>
          <a:stretch>
            <a:fillRect/>
          </a:stretch>
        </p:blipFill>
        <p:spPr bwMode="auto">
          <a:xfrm>
            <a:off x="6026468" y="5105400"/>
            <a:ext cx="2681353" cy="1304925"/>
          </a:xfrm>
          <a:prstGeom prst="rect">
            <a:avLst/>
          </a:prstGeom>
          <a:noFill/>
          <a:ln w="9525">
            <a:noFill/>
            <a:miter lim="800000"/>
            <a:headEnd/>
            <a:tailEnd/>
          </a:ln>
        </p:spPr>
      </p:pic>
      <p:pic>
        <p:nvPicPr>
          <p:cNvPr id="15365" name="Picture 5"/>
          <p:cNvPicPr>
            <a:picLocks noChangeAspect="1" noChangeArrowheads="1"/>
          </p:cNvPicPr>
          <p:nvPr/>
        </p:nvPicPr>
        <p:blipFill>
          <a:blip r:embed="rId4" cstate="print"/>
          <a:srcRect/>
          <a:stretch>
            <a:fillRect/>
          </a:stretch>
        </p:blipFill>
        <p:spPr bwMode="auto">
          <a:xfrm>
            <a:off x="6243145" y="1524000"/>
            <a:ext cx="2438400" cy="2160620"/>
          </a:xfrm>
          <a:prstGeom prst="rect">
            <a:avLst/>
          </a:prstGeom>
          <a:noFill/>
          <a:ln w="9525">
            <a:noFill/>
            <a:miter lim="800000"/>
            <a:headEnd/>
            <a:tailEnd/>
          </a:ln>
        </p:spPr>
      </p:pic>
      <p:sp>
        <p:nvSpPr>
          <p:cNvPr id="2" name="Rectangle 1"/>
          <p:cNvSpPr/>
          <p:nvPr/>
        </p:nvSpPr>
        <p:spPr>
          <a:xfrm>
            <a:off x="381001" y="435114"/>
            <a:ext cx="8326820" cy="707886"/>
          </a:xfrm>
          <a:prstGeom prst="rect">
            <a:avLst/>
          </a:prstGeom>
        </p:spPr>
        <p:txBody>
          <a:bodyPr wrap="square">
            <a:spAutoFit/>
          </a:bodyPr>
          <a:lstStyle/>
          <a:p>
            <a:r>
              <a:rPr lang="en-US" sz="4000" dirty="0">
                <a:latin typeface="Arial" charset="0"/>
              </a:rPr>
              <a:t>Some Agent </a:t>
            </a:r>
            <a:r>
              <a:rPr lang="en-US" sz="4000" dirty="0" smtClean="0">
                <a:latin typeface="Arial" charset="0"/>
              </a:rPr>
              <a:t>Factors </a:t>
            </a:r>
            <a:r>
              <a:rPr lang="en-US" sz="4000" dirty="0">
                <a:latin typeface="Arial" charset="0"/>
              </a:rPr>
              <a:t>to Consider</a:t>
            </a:r>
          </a:p>
        </p:txBody>
      </p:sp>
      <p:sp>
        <p:nvSpPr>
          <p:cNvPr id="3" name="Rectangle 2"/>
          <p:cNvSpPr/>
          <p:nvPr/>
        </p:nvSpPr>
        <p:spPr>
          <a:xfrm>
            <a:off x="552450" y="1143000"/>
            <a:ext cx="6305550" cy="5509200"/>
          </a:xfrm>
          <a:prstGeom prst="rect">
            <a:avLst/>
          </a:prstGeom>
        </p:spPr>
        <p:txBody>
          <a:bodyPr wrap="square">
            <a:spAutoFit/>
          </a:bodyPr>
          <a:lstStyle/>
          <a:p>
            <a:pPr marL="342900" indent="-342900" eaLnBrk="0" hangingPunct="0">
              <a:buClr>
                <a:schemeClr val="tx1"/>
              </a:buClr>
              <a:buSzPct val="60000"/>
              <a:buFont typeface="Wingdings" pitchFamily="2" charset="2"/>
              <a:buChar char="§"/>
            </a:pPr>
            <a:r>
              <a:rPr kumimoji="1" lang="en-US" sz="3200" b="0" dirty="0" err="1" smtClean="0">
                <a:latin typeface="+mn-lt"/>
              </a:rPr>
              <a:t>Toxigenesis</a:t>
            </a:r>
            <a:endParaRPr kumimoji="1" lang="en-US" sz="3200" b="0" dirty="0" smtClean="0">
              <a:latin typeface="+mn-lt"/>
            </a:endParaRPr>
          </a:p>
          <a:p>
            <a:pPr marL="342900" indent="-342900" eaLnBrk="0" hangingPunct="0">
              <a:buClr>
                <a:schemeClr val="tx1"/>
              </a:buClr>
              <a:buSzPct val="60000"/>
              <a:buFont typeface="Wingdings" pitchFamily="2" charset="2"/>
              <a:buChar char="§"/>
            </a:pPr>
            <a:r>
              <a:rPr kumimoji="1" lang="en-US" sz="3200" b="0" dirty="0" smtClean="0">
                <a:latin typeface="+mn-lt"/>
              </a:rPr>
              <a:t>Stability </a:t>
            </a:r>
            <a:r>
              <a:rPr kumimoji="1" lang="en-US" sz="3200" b="0" dirty="0">
                <a:latin typeface="+mn-lt"/>
              </a:rPr>
              <a:t>in the environment</a:t>
            </a:r>
          </a:p>
          <a:p>
            <a:pPr marL="342900" indent="-342900" eaLnBrk="0" hangingPunct="0">
              <a:buClr>
                <a:schemeClr val="tx1"/>
              </a:buClr>
              <a:buSzPct val="60000"/>
              <a:buFont typeface="Wingdings" pitchFamily="2" charset="2"/>
              <a:buChar char="§"/>
            </a:pPr>
            <a:r>
              <a:rPr kumimoji="1" lang="en-US" sz="3200" b="0" dirty="0">
                <a:latin typeface="+mn-lt"/>
              </a:rPr>
              <a:t>Infectious dose</a:t>
            </a:r>
          </a:p>
          <a:p>
            <a:pPr marL="342900" indent="-342900" eaLnBrk="0" hangingPunct="0">
              <a:buClr>
                <a:schemeClr val="tx1"/>
              </a:buClr>
              <a:buSzPct val="60000"/>
              <a:buFont typeface="Wingdings" pitchFamily="2" charset="2"/>
              <a:buChar char="§"/>
            </a:pPr>
            <a:r>
              <a:rPr kumimoji="1" lang="en-US" sz="3200" b="0" dirty="0">
                <a:latin typeface="+mn-lt"/>
              </a:rPr>
              <a:t>Route of transmission</a:t>
            </a:r>
          </a:p>
          <a:p>
            <a:pPr marL="342900" indent="-342900" eaLnBrk="0" hangingPunct="0">
              <a:buClr>
                <a:schemeClr val="tx1"/>
              </a:buClr>
              <a:buSzPct val="60000"/>
              <a:buFont typeface="Wingdings" pitchFamily="2" charset="2"/>
              <a:buChar char="§"/>
            </a:pPr>
            <a:r>
              <a:rPr lang="en-US" sz="3200" b="0" dirty="0">
                <a:latin typeface="+mn-lt"/>
              </a:rPr>
              <a:t>Indigenous or </a:t>
            </a:r>
            <a:r>
              <a:rPr lang="en-US" sz="3200" b="0" dirty="0" smtClean="0">
                <a:latin typeface="+mn-lt"/>
              </a:rPr>
              <a:t>rare</a:t>
            </a:r>
            <a:endParaRPr kumimoji="1" lang="en-US" sz="3200" b="0" dirty="0">
              <a:latin typeface="+mn-lt"/>
            </a:endParaRPr>
          </a:p>
          <a:p>
            <a:pPr marL="342900" indent="-342900" eaLnBrk="0" hangingPunct="0">
              <a:buClr>
                <a:schemeClr val="tx1"/>
              </a:buClr>
              <a:buSzPct val="60000"/>
              <a:buFont typeface="Wingdings" pitchFamily="2" charset="2"/>
              <a:buChar char="§"/>
            </a:pPr>
            <a:r>
              <a:rPr kumimoji="1" lang="en-US" sz="3200" b="0" dirty="0">
                <a:latin typeface="+mn-lt"/>
              </a:rPr>
              <a:t>Availability of data</a:t>
            </a:r>
          </a:p>
          <a:p>
            <a:pPr marL="342900" indent="-342900" eaLnBrk="0" hangingPunct="0">
              <a:buClr>
                <a:schemeClr val="tx1"/>
              </a:buClr>
              <a:buSzPct val="60000"/>
              <a:buFont typeface="Wingdings" pitchFamily="2" charset="2"/>
              <a:buChar char="§"/>
            </a:pPr>
            <a:r>
              <a:rPr kumimoji="1" lang="en-US" sz="3200" b="0" dirty="0">
                <a:latin typeface="+mn-lt"/>
              </a:rPr>
              <a:t>Availability of vaccine/treatment</a:t>
            </a:r>
          </a:p>
          <a:p>
            <a:pPr marL="342900" indent="-342900" eaLnBrk="0" hangingPunct="0">
              <a:buClr>
                <a:schemeClr val="tx1"/>
              </a:buClr>
              <a:buSzPct val="60000"/>
              <a:buFont typeface="Wingdings" pitchFamily="2" charset="2"/>
              <a:buChar char="§"/>
            </a:pPr>
            <a:r>
              <a:rPr lang="en-US" sz="3200" b="0" dirty="0">
                <a:latin typeface="+mn-lt"/>
              </a:rPr>
              <a:t>Host range (humans, animals, plants)</a:t>
            </a:r>
          </a:p>
          <a:p>
            <a:pPr marL="342900" indent="-342900" eaLnBrk="0" hangingPunct="0">
              <a:buClr>
                <a:schemeClr val="tx1"/>
              </a:buClr>
              <a:buSzPct val="60000"/>
              <a:buFont typeface="Wingdings" pitchFamily="2" charset="2"/>
              <a:buChar char="§"/>
            </a:pPr>
            <a:r>
              <a:rPr kumimoji="1" lang="en-US" sz="3200" b="0" dirty="0">
                <a:latin typeface="+mn-lt"/>
              </a:rPr>
              <a:t>Antibiotic </a:t>
            </a:r>
            <a:r>
              <a:rPr kumimoji="1" lang="en-US" sz="3200" b="0" dirty="0" smtClean="0">
                <a:latin typeface="+mn-lt"/>
              </a:rPr>
              <a:t>resistance</a:t>
            </a:r>
          </a:p>
          <a:p>
            <a:pPr marL="342900" indent="-342900" eaLnBrk="0" hangingPunct="0">
              <a:buClr>
                <a:schemeClr val="tx1"/>
              </a:buClr>
              <a:buSzPct val="60000"/>
              <a:buFont typeface="Wingdings" pitchFamily="2" charset="2"/>
              <a:buChar char="§"/>
            </a:pPr>
            <a:r>
              <a:rPr kumimoji="1" lang="en-US" sz="3200" b="0" dirty="0" smtClean="0">
                <a:latin typeface="+mn-lt"/>
              </a:rPr>
              <a:t>Resistance to disinfection</a:t>
            </a:r>
            <a:endParaRPr kumimoji="1" lang="en-US" sz="3200" b="0" dirty="0">
              <a:latin typeface="+mn-lt"/>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4800" y="228600"/>
            <a:ext cx="8153400" cy="1144588"/>
          </a:xfrm>
        </p:spPr>
        <p:txBody>
          <a:bodyPr/>
          <a:lstStyle/>
          <a:p>
            <a:pPr eaLnBrk="1" hangingPunct="1"/>
            <a:r>
              <a:rPr lang="en-US" sz="4000" b="1" dirty="0" smtClean="0"/>
              <a:t>Agent: Route of Transmission</a:t>
            </a:r>
          </a:p>
        </p:txBody>
      </p:sp>
      <p:sp>
        <p:nvSpPr>
          <p:cNvPr id="16387" name="Content Placeholder 2"/>
          <p:cNvSpPr>
            <a:spLocks noGrp="1"/>
          </p:cNvSpPr>
          <p:nvPr>
            <p:ph idx="1"/>
          </p:nvPr>
        </p:nvSpPr>
        <p:spPr>
          <a:xfrm>
            <a:off x="685800" y="1447800"/>
            <a:ext cx="7772400" cy="5715000"/>
          </a:xfrm>
        </p:spPr>
        <p:txBody>
          <a:bodyPr/>
          <a:lstStyle/>
          <a:p>
            <a:pPr eaLnBrk="1" hangingPunct="1"/>
            <a:r>
              <a:rPr lang="en-US" dirty="0" smtClean="0">
                <a:solidFill>
                  <a:schemeClr val="tx1"/>
                </a:solidFill>
                <a:cs typeface="Arial" charset="0"/>
              </a:rPr>
              <a:t>Inhalation, ingestion, percutaneous, direct contact, indirect contact (fomites)</a:t>
            </a:r>
          </a:p>
          <a:p>
            <a:pPr eaLnBrk="1" hangingPunct="1"/>
            <a:endParaRPr lang="en-US" dirty="0" smtClean="0">
              <a:solidFill>
                <a:schemeClr val="tx1"/>
              </a:solidFill>
              <a:cs typeface="Arial" charset="0"/>
            </a:endParaRPr>
          </a:p>
          <a:p>
            <a:pPr eaLnBrk="1" hangingPunct="1"/>
            <a:r>
              <a:rPr lang="en-US" dirty="0" smtClean="0">
                <a:solidFill>
                  <a:schemeClr val="tx1"/>
                </a:solidFill>
                <a:cs typeface="Arial" charset="0"/>
              </a:rPr>
              <a:t>Infection/disease can differ based on the route of transmission</a:t>
            </a:r>
          </a:p>
          <a:p>
            <a:pPr lvl="1" eaLnBrk="1" hangingPunct="1"/>
            <a:r>
              <a:rPr lang="en-US" sz="3200" i="1" dirty="0" smtClean="0">
                <a:solidFill>
                  <a:schemeClr val="tx1"/>
                </a:solidFill>
                <a:cs typeface="Arial" charset="0"/>
              </a:rPr>
              <a:t>B. </a:t>
            </a:r>
            <a:r>
              <a:rPr lang="en-US" sz="3200" i="1" dirty="0" err="1" smtClean="0">
                <a:solidFill>
                  <a:schemeClr val="tx1"/>
                </a:solidFill>
                <a:cs typeface="Arial" charset="0"/>
              </a:rPr>
              <a:t>anthracis</a:t>
            </a:r>
            <a:endParaRPr lang="en-US" sz="3200" i="1" dirty="0" smtClean="0">
              <a:solidFill>
                <a:schemeClr val="tx1"/>
              </a:solidFill>
              <a:cs typeface="Arial" charset="0"/>
            </a:endParaRPr>
          </a:p>
          <a:p>
            <a:pPr lvl="2" eaLnBrk="1" hangingPunct="1"/>
            <a:r>
              <a:rPr lang="en-US" sz="3200" dirty="0" smtClean="0">
                <a:solidFill>
                  <a:schemeClr val="tx1"/>
                </a:solidFill>
                <a:cs typeface="Arial" charset="0"/>
              </a:rPr>
              <a:t>Inhalational anthrax</a:t>
            </a:r>
          </a:p>
          <a:p>
            <a:pPr lvl="2" eaLnBrk="1" hangingPunct="1"/>
            <a:r>
              <a:rPr lang="en-US" sz="3200" dirty="0" smtClean="0">
                <a:solidFill>
                  <a:schemeClr val="tx1"/>
                </a:solidFill>
                <a:cs typeface="Arial" charset="0"/>
              </a:rPr>
              <a:t>Cutaneous anthrax</a:t>
            </a:r>
          </a:p>
          <a:p>
            <a:pPr lvl="2" eaLnBrk="1" hangingPunct="1"/>
            <a:r>
              <a:rPr lang="en-US" sz="3200" dirty="0" smtClean="0">
                <a:solidFill>
                  <a:schemeClr val="tx1"/>
                </a:solidFill>
                <a:cs typeface="Arial" charset="0"/>
              </a:rPr>
              <a:t>Gastrointestinal anthrax</a:t>
            </a:r>
          </a:p>
          <a:p>
            <a:pPr lvl="1" eaLnBrk="1" hangingPunct="1"/>
            <a:endParaRPr lang="en-US" dirty="0" smtClean="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806450"/>
            <a:ext cx="7162800" cy="641350"/>
          </a:xfrm>
        </p:spPr>
        <p:txBody>
          <a:bodyPr/>
          <a:lstStyle/>
          <a:p>
            <a:pPr eaLnBrk="1" hangingPunct="1">
              <a:lnSpc>
                <a:spcPct val="90000"/>
              </a:lnSpc>
            </a:pPr>
            <a:r>
              <a:rPr lang="en-US" sz="4000" b="1" dirty="0" smtClean="0">
                <a:solidFill>
                  <a:srgbClr val="003399"/>
                </a:solidFill>
              </a:rPr>
              <a:t>Objectives</a:t>
            </a:r>
          </a:p>
        </p:txBody>
      </p:sp>
      <p:sp>
        <p:nvSpPr>
          <p:cNvPr id="4099" name="Rectangle 3"/>
          <p:cNvSpPr>
            <a:spLocks noGrp="1" noChangeArrowheads="1"/>
          </p:cNvSpPr>
          <p:nvPr>
            <p:ph idx="1"/>
          </p:nvPr>
        </p:nvSpPr>
        <p:spPr>
          <a:xfrm>
            <a:off x="990600" y="1905000"/>
            <a:ext cx="7772400" cy="3200400"/>
          </a:xfrm>
          <a:effectLst>
            <a:outerShdw dist="35921" dir="2700000" algn="ctr" rotWithShape="0">
              <a:schemeClr val="bg1">
                <a:alpha val="50000"/>
              </a:schemeClr>
            </a:outerShdw>
          </a:effectLst>
        </p:spPr>
        <p:txBody>
          <a:bodyPr/>
          <a:lstStyle/>
          <a:p>
            <a:pPr eaLnBrk="1" hangingPunct="1"/>
            <a:r>
              <a:rPr lang="en-US" sz="3200" dirty="0" smtClean="0">
                <a:solidFill>
                  <a:schemeClr val="tx1"/>
                </a:solidFill>
                <a:cs typeface="Arial" panose="020B0604020202020204" pitchFamily="34" charset="0"/>
              </a:rPr>
              <a:t>Describe the concepts of risk assessment (Why and What?)</a:t>
            </a:r>
          </a:p>
          <a:p>
            <a:pPr eaLnBrk="1" hangingPunct="1"/>
            <a:r>
              <a:rPr lang="en-US" sz="3200" dirty="0" smtClean="0">
                <a:solidFill>
                  <a:schemeClr val="tx1"/>
                </a:solidFill>
                <a:cs typeface="Arial" panose="020B0604020202020204" pitchFamily="34" charset="0"/>
              </a:rPr>
              <a:t>Describe the basic steps of the risk assessment process (Who, When and How?)</a:t>
            </a:r>
          </a:p>
          <a:p>
            <a:pPr eaLnBrk="1" hangingPunct="1"/>
            <a:r>
              <a:rPr lang="en-US" sz="3200" dirty="0" smtClean="0">
                <a:solidFill>
                  <a:schemeClr val="tx1"/>
                </a:solidFill>
                <a:cs typeface="Arial" panose="020B0604020202020204" pitchFamily="34" charset="0"/>
              </a:rPr>
              <a:t>Perform a basic risk assessment exercise </a:t>
            </a:r>
          </a:p>
          <a:p>
            <a:pPr algn="just" eaLnBrk="1" hangingPunct="1">
              <a:lnSpc>
                <a:spcPct val="0"/>
              </a:lnSpc>
              <a:buFont typeface="Wingdings" pitchFamily="2" charset="2"/>
              <a:buNone/>
            </a:pPr>
            <a:endParaRPr lang="en-US" sz="3200" dirty="0" smtClean="0">
              <a:solidFill>
                <a:schemeClr val="tx1"/>
              </a:solidFill>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p:nvPr>
        </p:nvSpPr>
        <p:spPr>
          <a:xfrm>
            <a:off x="152400" y="608013"/>
            <a:ext cx="8763000" cy="1144587"/>
          </a:xfrm>
        </p:spPr>
        <p:txBody>
          <a:bodyPr/>
          <a:lstStyle/>
          <a:p>
            <a:pPr marL="342900" indent="-342900" eaLnBrk="1" hangingPunct="1"/>
            <a:r>
              <a:rPr lang="en-US" sz="4000" b="1" dirty="0" smtClean="0"/>
              <a:t>Infectious Dose- </a:t>
            </a:r>
            <a:r>
              <a:rPr lang="en-US" sz="2400" dirty="0" smtClean="0"/>
              <a:t>The number of microorganisms required </a:t>
            </a:r>
            <a:r>
              <a:rPr lang="en-US" sz="2400" i="1" dirty="0" smtClean="0"/>
              <a:t>to</a:t>
            </a:r>
            <a:r>
              <a:rPr lang="en-US" sz="2400" dirty="0" smtClean="0"/>
              <a:t> initiate infection can vary greatly with the </a:t>
            </a:r>
            <a:r>
              <a:rPr lang="en-US" sz="2400" dirty="0" smtClean="0">
                <a:solidFill>
                  <a:srgbClr val="C00000"/>
                </a:solidFill>
              </a:rPr>
              <a:t>specific organism </a:t>
            </a:r>
            <a:r>
              <a:rPr lang="en-US" sz="2400" dirty="0" smtClean="0"/>
              <a:t>and the </a:t>
            </a:r>
            <a:r>
              <a:rPr lang="en-US" sz="2400" dirty="0" smtClean="0">
                <a:solidFill>
                  <a:srgbClr val="C00000"/>
                </a:solidFill>
              </a:rPr>
              <a:t>route of transmission</a:t>
            </a:r>
            <a:r>
              <a:rPr lang="en-US" sz="2400" dirty="0" smtClean="0"/>
              <a:t/>
            </a:r>
            <a:br>
              <a:rPr lang="en-US" sz="2400" dirty="0" smtClean="0"/>
            </a:br>
            <a:endParaRPr lang="en-US" sz="2400" dirty="0" smtClean="0">
              <a:solidFill>
                <a:srgbClr val="FFFF00"/>
              </a:solidFill>
            </a:endParaRPr>
          </a:p>
        </p:txBody>
      </p:sp>
      <p:graphicFrame>
        <p:nvGraphicFramePr>
          <p:cNvPr id="20514" name="Group 34"/>
          <p:cNvGraphicFramePr>
            <a:graphicFrameLocks noGrp="1"/>
          </p:cNvGraphicFramePr>
          <p:nvPr>
            <p:extLst>
              <p:ext uri="{D42A27DB-BD31-4B8C-83A1-F6EECF244321}">
                <p14:modId xmlns:p14="http://schemas.microsoft.com/office/powerpoint/2010/main" val="3607256263"/>
              </p:ext>
            </p:extLst>
          </p:nvPr>
        </p:nvGraphicFramePr>
        <p:xfrm>
          <a:off x="533400" y="1752600"/>
          <a:ext cx="8229601" cy="4852077"/>
        </p:xfrm>
        <a:graphic>
          <a:graphicData uri="http://schemas.openxmlformats.org/drawingml/2006/table">
            <a:tbl>
              <a:tblPr/>
              <a:tblGrid>
                <a:gridCol w="2514600"/>
                <a:gridCol w="2895600"/>
                <a:gridCol w="2819401"/>
              </a:tblGrid>
              <a:tr h="5040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900" b="1" i="0" u="none" strike="noStrike" cap="none" normalizeH="0" baseline="0" dirty="0" smtClean="0">
                          <a:ln>
                            <a:noFill/>
                          </a:ln>
                          <a:solidFill>
                            <a:srgbClr val="FFFFFF"/>
                          </a:solidFill>
                          <a:effectLst/>
                          <a:latin typeface="Arial" pitchFamily="34" charset="0"/>
                          <a:cs typeface="Arial" pitchFamily="34" charset="0"/>
                        </a:rPr>
                        <a:t>Organism</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BDBD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900" b="1" i="0" u="none" strike="noStrike" cap="none" normalizeH="0" baseline="0" smtClean="0">
                          <a:ln>
                            <a:noFill/>
                          </a:ln>
                          <a:solidFill>
                            <a:srgbClr val="FFFFFF"/>
                          </a:solidFill>
                          <a:effectLst/>
                          <a:latin typeface="Arial" pitchFamily="34" charset="0"/>
                          <a:cs typeface="Arial" pitchFamily="34" charset="0"/>
                        </a:rPr>
                        <a:t>Route</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BDBDB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900" b="1" i="0" u="none" strike="noStrike" cap="none" normalizeH="0" baseline="0" dirty="0" smtClean="0">
                          <a:ln>
                            <a:noFill/>
                          </a:ln>
                          <a:solidFill>
                            <a:srgbClr val="FFFFFF"/>
                          </a:solidFill>
                          <a:effectLst/>
                          <a:latin typeface="Arial" pitchFamily="34" charset="0"/>
                          <a:cs typeface="Arial" pitchFamily="34" charset="0"/>
                        </a:rPr>
                        <a:t>Dose</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BDBDBD"/>
                    </a:solidFill>
                  </a:tcPr>
                </a:tc>
              </a:tr>
              <a:tr h="45738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rgbClr val="800000"/>
                          </a:solidFill>
                          <a:effectLst/>
                          <a:latin typeface="Arial" pitchFamily="34" charset="0"/>
                          <a:cs typeface="Arial" pitchFamily="34" charset="0"/>
                        </a:rPr>
                        <a:t>E. coli</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800000"/>
                          </a:solidFill>
                          <a:effectLst/>
                          <a:latin typeface="Arial" pitchFamily="34" charset="0"/>
                          <a:cs typeface="Arial" pitchFamily="34" charset="0"/>
                        </a:rPr>
                        <a:t>ingestion</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800000"/>
                          </a:solidFill>
                          <a:effectLst/>
                          <a:latin typeface="Arial" pitchFamily="34" charset="0"/>
                          <a:cs typeface="Arial" pitchFamily="34" charset="0"/>
                        </a:rPr>
                        <a:t>~10</a:t>
                      </a:r>
                      <a:r>
                        <a:rPr kumimoji="0" lang="en-US" sz="2400" b="1" i="0" u="none" strike="noStrike" cap="none" normalizeH="0" baseline="30000" dirty="0" smtClean="0">
                          <a:ln>
                            <a:noFill/>
                          </a:ln>
                          <a:solidFill>
                            <a:srgbClr val="800000"/>
                          </a:solidFill>
                          <a:effectLst/>
                          <a:latin typeface="Arial" pitchFamily="34" charset="0"/>
                          <a:cs typeface="Arial" pitchFamily="34" charset="0"/>
                        </a:rPr>
                        <a:t>8</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r>
              <a:tr h="45738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rgbClr val="800000"/>
                          </a:solidFill>
                          <a:effectLst/>
                          <a:latin typeface="Arial" pitchFamily="34" charset="0"/>
                          <a:cs typeface="Arial" pitchFamily="34" charset="0"/>
                        </a:rPr>
                        <a:t>E. coli </a:t>
                      </a:r>
                      <a:r>
                        <a:rPr kumimoji="0" lang="en-US" sz="2400" b="1" i="0" u="none" strike="noStrike" cap="none" normalizeH="0" baseline="0" dirty="0" smtClean="0">
                          <a:ln>
                            <a:noFill/>
                          </a:ln>
                          <a:solidFill>
                            <a:srgbClr val="800000"/>
                          </a:solidFill>
                          <a:effectLst/>
                          <a:latin typeface="Arial" pitchFamily="34" charset="0"/>
                          <a:cs typeface="Arial" pitchFamily="34" charset="0"/>
                        </a:rPr>
                        <a:t>O157:H7</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800000"/>
                          </a:solidFill>
                          <a:effectLst/>
                          <a:latin typeface="Arial" pitchFamily="34" charset="0"/>
                          <a:cs typeface="Arial" pitchFamily="34" charset="0"/>
                        </a:rPr>
                        <a:t>ingestion</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800000"/>
                          </a:solidFill>
                          <a:effectLst/>
                          <a:latin typeface="Arial" pitchFamily="34" charset="0"/>
                          <a:cs typeface="Arial" pitchFamily="34" charset="0"/>
                        </a:rPr>
                        <a:t>~10</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r>
              <a:tr h="7825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rgbClr val="800000"/>
                          </a:solidFill>
                          <a:effectLst/>
                          <a:latin typeface="Arial" pitchFamily="34" charset="0"/>
                          <a:cs typeface="Arial" pitchFamily="34" charset="0"/>
                        </a:rPr>
                        <a:t>N. </a:t>
                      </a:r>
                      <a:r>
                        <a:rPr kumimoji="0" lang="en-US" sz="2400" b="1" i="1" u="none" strike="noStrike" cap="none" normalizeH="0" baseline="0" dirty="0" err="1" smtClean="0">
                          <a:ln>
                            <a:noFill/>
                          </a:ln>
                          <a:solidFill>
                            <a:srgbClr val="800000"/>
                          </a:solidFill>
                          <a:effectLst/>
                          <a:latin typeface="Arial" pitchFamily="34" charset="0"/>
                          <a:cs typeface="Arial" pitchFamily="34" charset="0"/>
                        </a:rPr>
                        <a:t>meningitidis</a:t>
                      </a:r>
                      <a:endParaRPr kumimoji="0" lang="en-US" sz="2400" b="1" i="1" u="none" strike="noStrike" cap="none" normalizeH="0" baseline="0" dirty="0" smtClean="0">
                        <a:ln>
                          <a:noFill/>
                        </a:ln>
                        <a:solidFill>
                          <a:srgbClr val="800000"/>
                        </a:solidFill>
                        <a:effectLst/>
                        <a:latin typeface="Arial" pitchFamily="34" charset="0"/>
                        <a:cs typeface="Arial" pitchFamily="34" charset="0"/>
                      </a:endParaRP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F4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800000"/>
                          </a:solidFill>
                          <a:effectLst/>
                          <a:latin typeface="Arial" pitchFamily="34" charset="0"/>
                          <a:cs typeface="Arial" pitchFamily="34" charset="0"/>
                        </a:rPr>
                        <a:t>inhalation, direct contact</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F4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800000"/>
                          </a:solidFill>
                          <a:effectLst/>
                          <a:latin typeface="Arial" pitchFamily="34" charset="0"/>
                          <a:cs typeface="Arial" pitchFamily="34" charset="0"/>
                        </a:rPr>
                        <a:t>unknown</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F4F4"/>
                    </a:solidFill>
                  </a:tcPr>
                </a:tc>
              </a:tr>
              <a:tr h="7213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bg2"/>
                          </a:solidFill>
                          <a:effectLst/>
                          <a:latin typeface="Arial" pitchFamily="34" charset="0"/>
                          <a:cs typeface="Arial" pitchFamily="34" charset="0"/>
                        </a:rPr>
                        <a:t>Salmonella</a:t>
                      </a:r>
                      <a:r>
                        <a:rPr kumimoji="0" lang="en-US" sz="2400" b="1" i="0" u="none" strike="noStrike" cap="none" normalizeH="0" baseline="0" dirty="0" smtClean="0">
                          <a:ln>
                            <a:noFill/>
                          </a:ln>
                          <a:solidFill>
                            <a:schemeClr val="bg2"/>
                          </a:solidFill>
                          <a:effectLst/>
                          <a:latin typeface="Arial" pitchFamily="34" charset="0"/>
                          <a:cs typeface="Arial" pitchFamily="34" charset="0"/>
                        </a:rPr>
                        <a:t> spp. </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800000"/>
                          </a:solidFill>
                          <a:effectLst/>
                          <a:latin typeface="Arial" pitchFamily="34" charset="0"/>
                          <a:cs typeface="Arial" pitchFamily="34" charset="0"/>
                        </a:rPr>
                        <a:t>ingestion</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800000"/>
                          </a:solidFill>
                          <a:effectLst/>
                          <a:latin typeface="Arial" pitchFamily="34" charset="0"/>
                          <a:cs typeface="Arial" pitchFamily="34" charset="0"/>
                        </a:rPr>
                        <a:t>~100-1000</a:t>
                      </a:r>
                      <a:endParaRPr kumimoji="0" lang="en-US" sz="2400" b="1" i="0" u="none" strike="noStrike" cap="none" normalizeH="0" baseline="30000" dirty="0" smtClean="0">
                        <a:ln>
                          <a:noFill/>
                        </a:ln>
                        <a:solidFill>
                          <a:srgbClr val="800000"/>
                        </a:solidFill>
                        <a:effectLst/>
                        <a:latin typeface="Arial" pitchFamily="34" charset="0"/>
                        <a:cs typeface="Arial" pitchFamily="34" charset="0"/>
                      </a:endParaRP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r>
              <a:tr h="5695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err="1" smtClean="0">
                          <a:ln>
                            <a:noFill/>
                          </a:ln>
                          <a:solidFill>
                            <a:srgbClr val="800000"/>
                          </a:solidFill>
                          <a:effectLst/>
                          <a:latin typeface="Arial" pitchFamily="34" charset="0"/>
                          <a:cs typeface="Arial" pitchFamily="34" charset="0"/>
                        </a:rPr>
                        <a:t>Shigella</a:t>
                      </a:r>
                      <a:r>
                        <a:rPr kumimoji="0" lang="en-US" sz="2400" b="1" i="1" u="none" strike="noStrike" cap="none" normalizeH="0" baseline="0" dirty="0" smtClean="0">
                          <a:ln>
                            <a:noFill/>
                          </a:ln>
                          <a:solidFill>
                            <a:srgbClr val="800000"/>
                          </a:solidFill>
                          <a:effectLst/>
                          <a:latin typeface="Arial" pitchFamily="34" charset="0"/>
                          <a:cs typeface="Arial" pitchFamily="34" charset="0"/>
                        </a:rPr>
                        <a:t> </a:t>
                      </a:r>
                      <a:r>
                        <a:rPr kumimoji="0" lang="en-US" sz="2400" b="1" i="0" u="none" strike="noStrike" cap="none" normalizeH="0" baseline="0" dirty="0" smtClean="0">
                          <a:ln>
                            <a:noFill/>
                          </a:ln>
                          <a:solidFill>
                            <a:srgbClr val="800000"/>
                          </a:solidFill>
                          <a:effectLst/>
                          <a:latin typeface="Arial" pitchFamily="34" charset="0"/>
                          <a:cs typeface="Arial" pitchFamily="34" charset="0"/>
                        </a:rPr>
                        <a:t>spp</a:t>
                      </a:r>
                      <a:r>
                        <a:rPr kumimoji="0" lang="en-US" sz="2400" b="1" i="1" u="none" strike="noStrike" cap="none" normalizeH="0" baseline="0" dirty="0" smtClean="0">
                          <a:ln>
                            <a:noFill/>
                          </a:ln>
                          <a:solidFill>
                            <a:srgbClr val="800000"/>
                          </a:solidFill>
                          <a:effectLst/>
                          <a:latin typeface="Arial" pitchFamily="34" charset="0"/>
                          <a:cs typeface="Arial" pitchFamily="34" charset="0"/>
                        </a:rPr>
                        <a:t>.</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F4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rgbClr val="800000"/>
                          </a:solidFill>
                          <a:effectLst/>
                          <a:latin typeface="Arial" pitchFamily="34" charset="0"/>
                          <a:cs typeface="Arial" pitchFamily="34" charset="0"/>
                        </a:rPr>
                        <a:t>ingestion</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F4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800000"/>
                          </a:solidFill>
                          <a:effectLst/>
                          <a:latin typeface="Arial" pitchFamily="34" charset="0"/>
                          <a:cs typeface="Arial" pitchFamily="34" charset="0"/>
                        </a:rPr>
                        <a:t>~10-180</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4F4F4"/>
                    </a:solidFill>
                  </a:tcPr>
                </a:tc>
              </a:tr>
              <a:tr h="130831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err="1" smtClean="0">
                          <a:ln>
                            <a:noFill/>
                          </a:ln>
                          <a:solidFill>
                            <a:srgbClr val="800000"/>
                          </a:solidFill>
                          <a:effectLst/>
                          <a:latin typeface="Arial" pitchFamily="34" charset="0"/>
                          <a:cs typeface="Arial" pitchFamily="34" charset="0"/>
                        </a:rPr>
                        <a:t>Brucella</a:t>
                      </a:r>
                      <a:r>
                        <a:rPr kumimoji="0" lang="en-US" sz="2400" b="1" i="0" u="none" strike="noStrike" cap="none" normalizeH="0" baseline="0" dirty="0" smtClean="0">
                          <a:ln>
                            <a:noFill/>
                          </a:ln>
                          <a:solidFill>
                            <a:srgbClr val="800000"/>
                          </a:solidFill>
                          <a:effectLst/>
                          <a:latin typeface="Arial" pitchFamily="34" charset="0"/>
                          <a:cs typeface="Arial" pitchFamily="34" charset="0"/>
                        </a:rPr>
                        <a:t> spp.</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800000"/>
                          </a:solidFill>
                          <a:effectLst/>
                          <a:latin typeface="Arial" pitchFamily="34" charset="0"/>
                          <a:cs typeface="Arial" pitchFamily="34" charset="0"/>
                        </a:rPr>
                        <a:t>inhalation, direct contact, ingestion</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800000"/>
                          </a:solidFill>
                          <a:effectLst/>
                          <a:latin typeface="Arial" pitchFamily="34" charset="0"/>
                          <a:cs typeface="Arial" pitchFamily="34" charset="0"/>
                        </a:rPr>
                        <a:t>10-100*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800000"/>
                          </a:solidFill>
                          <a:effectLst/>
                          <a:latin typeface="Arial" pitchFamily="34" charset="0"/>
                          <a:cs typeface="Arial" pitchFamily="34" charset="0"/>
                        </a:rPr>
                        <a:t>*By aerosol and subcutaneous routes in laboratory animals</a:t>
                      </a:r>
                    </a:p>
                  </a:txBody>
                  <a:tcPr marL="82296" marR="82296" marT="41153" marB="4115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8E8"/>
                    </a:solidFill>
                  </a:tcPr>
                </a:tc>
              </a:tr>
            </a:tbl>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p:cNvSpPr>
            <a:spLocks noGrp="1"/>
          </p:cNvSpPr>
          <p:nvPr>
            <p:ph type="sldNum" sz="quarter" idx="4294967295"/>
          </p:nvPr>
        </p:nvSpPr>
        <p:spPr>
          <a:xfrm>
            <a:off x="8133875" y="6382227"/>
            <a:ext cx="910113" cy="475773"/>
          </a:xfrm>
          <a:prstGeom prst="rect">
            <a:avLst/>
          </a:prstGeom>
          <a:noFill/>
        </p:spPr>
        <p:txBody>
          <a:bodyPr lIns="82296" tIns="41148" rIns="82296" bIns="41148"/>
          <a:lstStyle/>
          <a:p>
            <a:fld id="{24FDAD88-6CC7-471A-99B9-6BE06D47C169}" type="slidenum">
              <a:rPr lang="en-US" smtClean="0">
                <a:ea typeface="ＭＳ Ｐゴシック" pitchFamily="28" charset="-128"/>
              </a:rPr>
              <a:pPr/>
              <a:t>21</a:t>
            </a:fld>
            <a:endParaRPr lang="en-US" smtClean="0">
              <a:ea typeface="ＭＳ Ｐゴシック" pitchFamily="28" charset="-128"/>
            </a:endParaRPr>
          </a:p>
        </p:txBody>
      </p:sp>
      <p:sp>
        <p:nvSpPr>
          <p:cNvPr id="45060" name="Text Box 5"/>
          <p:cNvSpPr txBox="1">
            <a:spLocks noChangeArrowheads="1"/>
          </p:cNvSpPr>
          <p:nvPr/>
        </p:nvSpPr>
        <p:spPr bwMode="auto">
          <a:xfrm>
            <a:off x="3755232" y="2153114"/>
            <a:ext cx="1807368" cy="818686"/>
          </a:xfrm>
          <a:prstGeom prst="rect">
            <a:avLst/>
          </a:prstGeom>
          <a:noFill/>
          <a:ln w="9525">
            <a:noFill/>
            <a:miter lim="800000"/>
            <a:headEnd/>
            <a:tailEnd/>
          </a:ln>
        </p:spPr>
        <p:txBody>
          <a:bodyPr lIns="0" tIns="0" rIns="0" bIns="0">
            <a:spAutoFit/>
          </a:bodyPr>
          <a:lstStyle/>
          <a:p>
            <a:pPr algn="ctr">
              <a:lnSpc>
                <a:spcPct val="95000"/>
              </a:lnSpc>
            </a:pPr>
            <a:r>
              <a:rPr lang="en-US" sz="2800" dirty="0">
                <a:solidFill>
                  <a:srgbClr val="FF6600"/>
                </a:solidFill>
                <a:latin typeface="+mn-lt"/>
              </a:rPr>
              <a:t>Biological Agent</a:t>
            </a:r>
          </a:p>
        </p:txBody>
      </p:sp>
      <p:sp>
        <p:nvSpPr>
          <p:cNvPr id="45061" name="Text Box 6"/>
          <p:cNvSpPr txBox="1">
            <a:spLocks noChangeArrowheads="1"/>
          </p:cNvSpPr>
          <p:nvPr/>
        </p:nvSpPr>
        <p:spPr bwMode="auto">
          <a:xfrm>
            <a:off x="5876450" y="4966335"/>
            <a:ext cx="1807368" cy="407881"/>
          </a:xfrm>
          <a:prstGeom prst="rect">
            <a:avLst/>
          </a:prstGeom>
          <a:noFill/>
          <a:ln w="9525">
            <a:noFill/>
            <a:miter lim="800000"/>
            <a:headEnd/>
            <a:tailEnd/>
          </a:ln>
        </p:spPr>
        <p:txBody>
          <a:bodyPr lIns="0" tIns="0" rIns="0" bIns="0">
            <a:spAutoFit/>
          </a:bodyPr>
          <a:lstStyle/>
          <a:p>
            <a:pPr algn="ctr">
              <a:lnSpc>
                <a:spcPct val="95000"/>
              </a:lnSpc>
            </a:pPr>
            <a:r>
              <a:rPr lang="en-US" sz="2800" dirty="0">
                <a:solidFill>
                  <a:srgbClr val="9900CC"/>
                </a:solidFill>
                <a:latin typeface="+mn-lt"/>
              </a:rPr>
              <a:t>People</a:t>
            </a:r>
          </a:p>
        </p:txBody>
      </p:sp>
      <p:sp>
        <p:nvSpPr>
          <p:cNvPr id="45062" name="Text Box 7"/>
          <p:cNvSpPr txBox="1">
            <a:spLocks noChangeArrowheads="1"/>
          </p:cNvSpPr>
          <p:nvPr/>
        </p:nvSpPr>
        <p:spPr bwMode="auto">
          <a:xfrm>
            <a:off x="990600" y="4966335"/>
            <a:ext cx="2277428" cy="407194"/>
          </a:xfrm>
          <a:prstGeom prst="rect">
            <a:avLst/>
          </a:prstGeom>
          <a:noFill/>
          <a:ln w="9525">
            <a:noFill/>
            <a:miter lim="800000"/>
            <a:headEnd/>
            <a:tailEnd/>
          </a:ln>
        </p:spPr>
        <p:txBody>
          <a:bodyPr lIns="0" tIns="0" rIns="0" bIns="0">
            <a:spAutoFit/>
          </a:bodyPr>
          <a:lstStyle/>
          <a:p>
            <a:pPr algn="ctr">
              <a:lnSpc>
                <a:spcPct val="95000"/>
              </a:lnSpc>
            </a:pPr>
            <a:r>
              <a:rPr lang="en-US" sz="2800" dirty="0">
                <a:solidFill>
                  <a:srgbClr val="339933"/>
                </a:solidFill>
                <a:latin typeface="+mn-lt"/>
              </a:rPr>
              <a:t>Environment</a:t>
            </a:r>
          </a:p>
        </p:txBody>
      </p:sp>
      <p:sp>
        <p:nvSpPr>
          <p:cNvPr id="45063" name="Text Box 8"/>
          <p:cNvSpPr txBox="1">
            <a:spLocks noChangeArrowheads="1"/>
          </p:cNvSpPr>
          <p:nvPr/>
        </p:nvSpPr>
        <p:spPr bwMode="auto">
          <a:xfrm>
            <a:off x="533400" y="792957"/>
            <a:ext cx="8103393" cy="584775"/>
          </a:xfrm>
          <a:prstGeom prst="rect">
            <a:avLst/>
          </a:prstGeom>
          <a:noFill/>
          <a:ln w="9525">
            <a:noFill/>
            <a:miter lim="800000"/>
            <a:headEnd/>
            <a:tailEnd/>
          </a:ln>
        </p:spPr>
        <p:txBody>
          <a:bodyPr wrap="square" lIns="0" tIns="0" rIns="0" bIns="0">
            <a:spAutoFit/>
          </a:bodyPr>
          <a:lstStyle/>
          <a:p>
            <a:pPr>
              <a:lnSpc>
                <a:spcPct val="95000"/>
              </a:lnSpc>
            </a:pPr>
            <a:r>
              <a:rPr lang="en-US" sz="4000" dirty="0">
                <a:latin typeface="+mj-lt"/>
              </a:rPr>
              <a:t>Risk </a:t>
            </a:r>
            <a:r>
              <a:rPr lang="en-US" sz="4000" dirty="0" smtClean="0">
                <a:latin typeface="+mj-lt"/>
              </a:rPr>
              <a:t>Assessment Considerations</a:t>
            </a:r>
            <a:endParaRPr lang="en-US" sz="4000" dirty="0">
              <a:latin typeface="+mj-lt"/>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276600"/>
            <a:ext cx="3302317" cy="2675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6028850" y="4876800"/>
            <a:ext cx="143875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4815497"/>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Grp="1" noChangeArrowheads="1"/>
          </p:cNvSpPr>
          <p:nvPr>
            <p:ph type="ctrTitle" sz="quarter"/>
          </p:nvPr>
        </p:nvSpPr>
        <p:spPr>
          <a:xfrm>
            <a:off x="446088" y="549275"/>
            <a:ext cx="8251825" cy="1050925"/>
          </a:xfrm>
        </p:spPr>
        <p:txBody>
          <a:bodyPr lIns="0" tIns="0" rIns="0" bIns="0" anchor="t"/>
          <a:lstStyle/>
          <a:p>
            <a:pPr eaLnBrk="1" hangingPunct="1">
              <a:lnSpc>
                <a:spcPct val="95000"/>
              </a:lnSpc>
            </a:pPr>
            <a:r>
              <a:rPr lang="en-US" sz="4000" b="1" dirty="0" smtClean="0"/>
              <a:t>Host factors: Immune </a:t>
            </a:r>
            <a:r>
              <a:rPr lang="en-US" sz="4000" b="1" dirty="0"/>
              <a:t>S</a:t>
            </a:r>
            <a:r>
              <a:rPr lang="en-US" sz="4000" b="1" dirty="0" smtClean="0"/>
              <a:t>tatus </a:t>
            </a:r>
          </a:p>
        </p:txBody>
      </p:sp>
      <p:sp>
        <p:nvSpPr>
          <p:cNvPr id="19459" name="Text Box 4"/>
          <p:cNvSpPr txBox="1">
            <a:spLocks noChangeArrowheads="1"/>
          </p:cNvSpPr>
          <p:nvPr/>
        </p:nvSpPr>
        <p:spPr bwMode="auto">
          <a:xfrm>
            <a:off x="379413" y="1295400"/>
            <a:ext cx="8256587" cy="5146024"/>
          </a:xfrm>
          <a:prstGeom prst="rect">
            <a:avLst/>
          </a:prstGeom>
          <a:noFill/>
          <a:ln w="9525">
            <a:noFill/>
            <a:miter lim="800000"/>
            <a:headEnd/>
            <a:tailEnd/>
          </a:ln>
        </p:spPr>
        <p:txBody>
          <a:bodyPr lIns="0" tIns="0" rIns="0" bIns="0">
            <a:spAutoFit/>
          </a:bodyPr>
          <a:lstStyle/>
          <a:p>
            <a:pPr lvl="1" indent="-307975">
              <a:lnSpc>
                <a:spcPct val="95000"/>
              </a:lnSpc>
              <a:buClr>
                <a:srgbClr val="000000"/>
              </a:buClr>
              <a:buSzPct val="100000"/>
            </a:pPr>
            <a:r>
              <a:rPr lang="en-US" sz="2800" dirty="0">
                <a:latin typeface="Arial" charset="0"/>
              </a:rPr>
              <a:t>-</a:t>
            </a:r>
            <a:r>
              <a:rPr lang="en-US" sz="3200" b="0" dirty="0">
                <a:latin typeface="+mn-lt"/>
              </a:rPr>
              <a:t>Age or life-stage</a:t>
            </a:r>
          </a:p>
          <a:p>
            <a:pPr lvl="1" indent="-307975">
              <a:lnSpc>
                <a:spcPct val="95000"/>
              </a:lnSpc>
              <a:buClr>
                <a:srgbClr val="000000"/>
              </a:buClr>
              <a:buSzPct val="100000"/>
            </a:pPr>
            <a:r>
              <a:rPr lang="en-US" sz="3200" b="0" dirty="0" smtClean="0">
                <a:latin typeface="+mn-lt"/>
              </a:rPr>
              <a:t>-</a:t>
            </a:r>
            <a:r>
              <a:rPr lang="en-US" sz="3200" b="0" dirty="0">
                <a:latin typeface="+mn-lt"/>
              </a:rPr>
              <a:t>Pre-existing conditions/medical status </a:t>
            </a:r>
            <a:r>
              <a:rPr lang="en-US" sz="3200" b="0" dirty="0" smtClean="0">
                <a:latin typeface="+mn-lt"/>
              </a:rPr>
              <a:t>(stress, autoimmune disease, chemotherapy, non-intact </a:t>
            </a:r>
            <a:r>
              <a:rPr lang="en-US" sz="3200" b="0" dirty="0">
                <a:latin typeface="+mn-lt"/>
              </a:rPr>
              <a:t>skin, allergies, other infections/disease, medications, antibiotics)</a:t>
            </a:r>
          </a:p>
          <a:p>
            <a:pPr lvl="1" indent="-307975">
              <a:lnSpc>
                <a:spcPct val="95000"/>
              </a:lnSpc>
              <a:buClr>
                <a:srgbClr val="000000"/>
              </a:buClr>
              <a:buSzPct val="100000"/>
            </a:pPr>
            <a:r>
              <a:rPr lang="en-US" sz="3200" b="0" dirty="0" smtClean="0">
                <a:latin typeface="+mn-lt"/>
              </a:rPr>
              <a:t>-</a:t>
            </a:r>
            <a:r>
              <a:rPr lang="en-US" sz="3200" b="0" dirty="0">
                <a:latin typeface="+mn-lt"/>
              </a:rPr>
              <a:t>Pregnancy (Cytomegalovirus, HIV, Herpes simplex virus)</a:t>
            </a:r>
          </a:p>
          <a:p>
            <a:pPr lvl="1" indent="-307975">
              <a:lnSpc>
                <a:spcPct val="95000"/>
              </a:lnSpc>
              <a:buClr>
                <a:srgbClr val="000000"/>
              </a:buClr>
              <a:buSzPct val="100000"/>
            </a:pPr>
            <a:r>
              <a:rPr lang="en-US" sz="3200" b="0" dirty="0" smtClean="0">
                <a:latin typeface="+mn-lt"/>
              </a:rPr>
              <a:t>-</a:t>
            </a:r>
            <a:r>
              <a:rPr lang="en-US" sz="3200" b="0" dirty="0">
                <a:latin typeface="+mn-lt"/>
              </a:rPr>
              <a:t>Nutrition, diet</a:t>
            </a:r>
          </a:p>
          <a:p>
            <a:pPr lvl="1" indent="-307975">
              <a:lnSpc>
                <a:spcPct val="95000"/>
              </a:lnSpc>
              <a:buClr>
                <a:srgbClr val="000000"/>
              </a:buClr>
              <a:buSzPct val="100000"/>
            </a:pPr>
            <a:r>
              <a:rPr lang="en-US" sz="3200" b="0" dirty="0" smtClean="0">
                <a:latin typeface="+mn-lt"/>
              </a:rPr>
              <a:t>-</a:t>
            </a:r>
            <a:r>
              <a:rPr lang="en-US" sz="3200" b="0" dirty="0">
                <a:latin typeface="+mn-lt"/>
              </a:rPr>
              <a:t>Immunizations (HBV, </a:t>
            </a:r>
            <a:r>
              <a:rPr lang="en-US" sz="3200" b="0" dirty="0" err="1">
                <a:latin typeface="+mn-lt"/>
              </a:rPr>
              <a:t>Meningococcus</a:t>
            </a:r>
            <a:r>
              <a:rPr lang="en-US" sz="3200" b="0" dirty="0">
                <a:latin typeface="+mn-lt"/>
              </a:rPr>
              <a:t>, Pneumococcus)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Grp="1" noChangeArrowheads="1"/>
          </p:cNvSpPr>
          <p:nvPr>
            <p:ph type="ctrTitle" sz="quarter"/>
          </p:nvPr>
        </p:nvSpPr>
        <p:spPr>
          <a:xfrm>
            <a:off x="446088" y="381000"/>
            <a:ext cx="8251825" cy="1052513"/>
          </a:xfrm>
        </p:spPr>
        <p:txBody>
          <a:bodyPr lIns="0" tIns="0" rIns="0" bIns="0" anchor="t"/>
          <a:lstStyle/>
          <a:p>
            <a:pPr eaLnBrk="1" hangingPunct="1">
              <a:lnSpc>
                <a:spcPct val="95000"/>
              </a:lnSpc>
            </a:pPr>
            <a:r>
              <a:rPr lang="en-US" sz="4000" b="1" dirty="0" smtClean="0"/>
              <a:t>Host: </a:t>
            </a:r>
            <a:r>
              <a:rPr lang="en-US" sz="4000" b="1" dirty="0"/>
              <a:t>B</a:t>
            </a:r>
            <a:r>
              <a:rPr lang="en-US" sz="4000" b="1" dirty="0" smtClean="0"/>
              <a:t>ehavioral </a:t>
            </a:r>
            <a:r>
              <a:rPr lang="en-US" sz="4000" b="1" dirty="0"/>
              <a:t>F</a:t>
            </a:r>
            <a:r>
              <a:rPr lang="en-US" sz="4000" b="1" dirty="0" smtClean="0"/>
              <a:t>actors</a:t>
            </a:r>
          </a:p>
        </p:txBody>
      </p:sp>
      <p:sp>
        <p:nvSpPr>
          <p:cNvPr id="20483" name="Rectangle 2"/>
          <p:cNvSpPr>
            <a:spLocks noGrp="1" noChangeArrowheads="1"/>
          </p:cNvSpPr>
          <p:nvPr>
            <p:ph type="subTitle" sz="quarter" idx="1"/>
          </p:nvPr>
        </p:nvSpPr>
        <p:spPr>
          <a:xfrm>
            <a:off x="152400" y="1219200"/>
            <a:ext cx="8839200" cy="4433887"/>
          </a:xfrm>
        </p:spPr>
        <p:txBody>
          <a:bodyPr lIns="0" tIns="0" rIns="0" bIns="0"/>
          <a:lstStyle/>
          <a:p>
            <a:pPr marL="892175" lvl="1" indent="-457200" eaLnBrk="1" hangingPunct="1">
              <a:lnSpc>
                <a:spcPct val="95000"/>
              </a:lnSpc>
              <a:spcBef>
                <a:spcPct val="0"/>
              </a:spcBef>
              <a:buClr>
                <a:srgbClr val="000000"/>
              </a:buClr>
              <a:buFont typeface="Arial" panose="020B0604020202020204" pitchFamily="34" charset="0"/>
              <a:buChar char="•"/>
            </a:pPr>
            <a:r>
              <a:rPr lang="en-US" dirty="0" smtClean="0">
                <a:solidFill>
                  <a:schemeClr val="tx1"/>
                </a:solidFill>
              </a:rPr>
              <a:t>Stress, fatigue, mental status</a:t>
            </a:r>
          </a:p>
          <a:p>
            <a:pPr marL="892175" lvl="1" indent="-457200" eaLnBrk="1" hangingPunct="1">
              <a:lnSpc>
                <a:spcPct val="95000"/>
              </a:lnSpc>
              <a:spcBef>
                <a:spcPct val="0"/>
              </a:spcBef>
              <a:buClr>
                <a:srgbClr val="000000"/>
              </a:buClr>
              <a:buFont typeface="Arial" panose="020B0604020202020204" pitchFamily="34" charset="0"/>
              <a:buChar char="•"/>
            </a:pPr>
            <a:r>
              <a:rPr lang="en-US" dirty="0" smtClean="0">
                <a:solidFill>
                  <a:schemeClr val="tx1"/>
                </a:solidFill>
              </a:rPr>
              <a:t>Cultural differences, age, habits </a:t>
            </a:r>
          </a:p>
          <a:p>
            <a:pPr marL="892175" lvl="1" indent="-457200" eaLnBrk="1" hangingPunct="1">
              <a:lnSpc>
                <a:spcPct val="95000"/>
              </a:lnSpc>
              <a:spcBef>
                <a:spcPct val="0"/>
              </a:spcBef>
              <a:buClr>
                <a:srgbClr val="000000"/>
              </a:buClr>
              <a:buFont typeface="Arial" panose="020B0604020202020204" pitchFamily="34" charset="0"/>
              <a:buChar char="•"/>
            </a:pPr>
            <a:r>
              <a:rPr lang="en-US" b="1" dirty="0" smtClean="0">
                <a:solidFill>
                  <a:srgbClr val="003399"/>
                </a:solidFill>
              </a:rPr>
              <a:t>Perception</a:t>
            </a:r>
            <a:r>
              <a:rPr lang="en-US" dirty="0" smtClean="0">
                <a:solidFill>
                  <a:srgbClr val="C00000"/>
                </a:solidFill>
              </a:rPr>
              <a:t> </a:t>
            </a:r>
            <a:r>
              <a:rPr lang="en-US" dirty="0" smtClean="0">
                <a:solidFill>
                  <a:schemeClr val="tx1"/>
                </a:solidFill>
              </a:rPr>
              <a:t>of risk </a:t>
            </a:r>
          </a:p>
          <a:p>
            <a:pPr marL="892175" lvl="1" indent="-457200" eaLnBrk="1" hangingPunct="1">
              <a:lnSpc>
                <a:spcPct val="95000"/>
              </a:lnSpc>
              <a:spcBef>
                <a:spcPct val="0"/>
              </a:spcBef>
              <a:buClr>
                <a:srgbClr val="000000"/>
              </a:buClr>
              <a:buFont typeface="Arial" panose="020B0604020202020204" pitchFamily="34" charset="0"/>
              <a:buChar char="•"/>
            </a:pPr>
            <a:r>
              <a:rPr lang="en-US" b="1" dirty="0" smtClean="0">
                <a:solidFill>
                  <a:srgbClr val="003399"/>
                </a:solidFill>
              </a:rPr>
              <a:t>Attitude</a:t>
            </a:r>
            <a:r>
              <a:rPr lang="en-US" dirty="0" smtClean="0">
                <a:solidFill>
                  <a:srgbClr val="003399"/>
                </a:solidFill>
              </a:rPr>
              <a:t> t</a:t>
            </a:r>
            <a:r>
              <a:rPr lang="en-US" dirty="0" smtClean="0">
                <a:solidFill>
                  <a:schemeClr val="tx1"/>
                </a:solidFill>
              </a:rPr>
              <a:t>oward safety </a:t>
            </a:r>
          </a:p>
          <a:p>
            <a:pPr marL="1292225" lvl="2" indent="-457200" eaLnBrk="1" hangingPunct="1">
              <a:lnSpc>
                <a:spcPct val="95000"/>
              </a:lnSpc>
              <a:spcBef>
                <a:spcPct val="0"/>
              </a:spcBef>
              <a:buClr>
                <a:srgbClr val="000000"/>
              </a:buClr>
              <a:buFont typeface="Courier New" panose="02070309020205020404" pitchFamily="49" charset="0"/>
              <a:buChar char="o"/>
            </a:pPr>
            <a:r>
              <a:rPr lang="en-US" sz="2800" dirty="0" smtClean="0">
                <a:solidFill>
                  <a:schemeClr val="tx1"/>
                </a:solidFill>
              </a:rPr>
              <a:t>Follow procedures?</a:t>
            </a:r>
          </a:p>
          <a:p>
            <a:pPr marL="1292225" lvl="2" indent="-457200" eaLnBrk="1" hangingPunct="1">
              <a:lnSpc>
                <a:spcPct val="95000"/>
              </a:lnSpc>
              <a:spcBef>
                <a:spcPct val="0"/>
              </a:spcBef>
              <a:buClr>
                <a:srgbClr val="000000"/>
              </a:buClr>
              <a:buFont typeface="Courier New" panose="02070309020205020404" pitchFamily="49" charset="0"/>
              <a:buChar char="o"/>
            </a:pPr>
            <a:r>
              <a:rPr lang="en-US" sz="2800" dirty="0" smtClean="0">
                <a:solidFill>
                  <a:schemeClr val="tx1"/>
                </a:solidFill>
              </a:rPr>
              <a:t>Use equipment/PPE as designed?</a:t>
            </a:r>
          </a:p>
          <a:p>
            <a:pPr marL="1292225" lvl="2" indent="-457200" eaLnBrk="1" hangingPunct="1">
              <a:lnSpc>
                <a:spcPct val="95000"/>
              </a:lnSpc>
              <a:spcBef>
                <a:spcPct val="0"/>
              </a:spcBef>
              <a:buClr>
                <a:srgbClr val="000000"/>
              </a:buClr>
              <a:buFont typeface="Courier New" panose="02070309020205020404" pitchFamily="49" charset="0"/>
              <a:buChar char="o"/>
            </a:pPr>
            <a:r>
              <a:rPr lang="en-US" sz="2800" dirty="0" smtClean="0"/>
              <a:t>T</a:t>
            </a:r>
            <a:r>
              <a:rPr lang="en-US" sz="2800" dirty="0" smtClean="0">
                <a:solidFill>
                  <a:schemeClr val="tx1"/>
                </a:solidFill>
              </a:rPr>
              <a:t>ake shortcuts? </a:t>
            </a:r>
          </a:p>
          <a:p>
            <a:pPr marL="892175" lvl="1" indent="-457200" eaLnBrk="1" hangingPunct="1">
              <a:lnSpc>
                <a:spcPct val="95000"/>
              </a:lnSpc>
              <a:spcBef>
                <a:spcPct val="0"/>
              </a:spcBef>
              <a:buClr>
                <a:srgbClr val="000000"/>
              </a:buClr>
              <a:buFont typeface="Arial" panose="020B0604020202020204" pitchFamily="34" charset="0"/>
              <a:buChar char="•"/>
            </a:pPr>
            <a:r>
              <a:rPr lang="en-US" dirty="0" smtClean="0"/>
              <a:t>Competency</a:t>
            </a:r>
          </a:p>
          <a:p>
            <a:pPr marL="1292225" lvl="2" indent="-457200" eaLnBrk="1" hangingPunct="1">
              <a:lnSpc>
                <a:spcPct val="95000"/>
              </a:lnSpc>
              <a:spcBef>
                <a:spcPct val="0"/>
              </a:spcBef>
              <a:buClr>
                <a:srgbClr val="000000"/>
              </a:buClr>
              <a:buFont typeface="Courier New" panose="02070309020205020404" pitchFamily="49" charset="0"/>
              <a:buChar char="o"/>
            </a:pPr>
            <a:r>
              <a:rPr lang="en-US" sz="2800" dirty="0" smtClean="0"/>
              <a:t>Education and experience</a:t>
            </a:r>
          </a:p>
          <a:p>
            <a:pPr marL="1292225" lvl="2" indent="-457200" eaLnBrk="1" hangingPunct="1">
              <a:lnSpc>
                <a:spcPct val="95000"/>
              </a:lnSpc>
              <a:spcBef>
                <a:spcPct val="0"/>
              </a:spcBef>
              <a:buClr>
                <a:srgbClr val="000000"/>
              </a:buClr>
              <a:buFont typeface="Courier New" panose="02070309020205020404" pitchFamily="49" charset="0"/>
              <a:buChar char="o"/>
            </a:pPr>
            <a:r>
              <a:rPr lang="en-US" sz="2800" dirty="0" smtClean="0"/>
              <a:t>T</a:t>
            </a:r>
            <a:r>
              <a:rPr lang="en-US" sz="2800" dirty="0" smtClean="0">
                <a:solidFill>
                  <a:schemeClr val="tx1"/>
                </a:solidFill>
              </a:rPr>
              <a:t>rained?</a:t>
            </a:r>
          </a:p>
          <a:p>
            <a:pPr marL="1292225" lvl="2" indent="-457200" eaLnBrk="1" hangingPunct="1">
              <a:lnSpc>
                <a:spcPct val="95000"/>
              </a:lnSpc>
              <a:spcBef>
                <a:spcPct val="0"/>
              </a:spcBef>
              <a:buClr>
                <a:srgbClr val="000000"/>
              </a:buClr>
              <a:buFont typeface="Courier New" panose="02070309020205020404" pitchFamily="49" charset="0"/>
              <a:buChar char="o"/>
            </a:pPr>
            <a:r>
              <a:rPr lang="en-US" sz="2800" dirty="0" smtClean="0"/>
              <a:t>Students, language barriers</a:t>
            </a:r>
            <a:endParaRPr lang="en-US" sz="2800" dirty="0" smtClean="0">
              <a:solidFill>
                <a:schemeClr val="tx1"/>
              </a:solidFill>
            </a:endParaRPr>
          </a:p>
          <a:p>
            <a:pPr marL="892175" lvl="1" indent="-457200" eaLnBrk="1" hangingPunct="1">
              <a:lnSpc>
                <a:spcPct val="95000"/>
              </a:lnSpc>
              <a:spcBef>
                <a:spcPct val="0"/>
              </a:spcBef>
              <a:buClr>
                <a:srgbClr val="000000"/>
              </a:buClr>
              <a:buFont typeface="Arial" panose="020B0604020202020204" pitchFamily="34" charset="0"/>
              <a:buChar char="•"/>
            </a:pPr>
            <a:r>
              <a:rPr lang="en-US" dirty="0" smtClean="0">
                <a:solidFill>
                  <a:schemeClr val="tx1"/>
                </a:solidFill>
              </a:rPr>
              <a:t>Dexterity or reaction time affected by medications or PPE?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1"/>
          <p:cNvSpPr>
            <a:spLocks noGrp="1"/>
          </p:cNvSpPr>
          <p:nvPr>
            <p:ph type="sldNum" sz="quarter" idx="4294967295"/>
          </p:nvPr>
        </p:nvSpPr>
        <p:spPr>
          <a:xfrm>
            <a:off x="8133875" y="6382227"/>
            <a:ext cx="910113" cy="475773"/>
          </a:xfrm>
          <a:prstGeom prst="rect">
            <a:avLst/>
          </a:prstGeom>
          <a:noFill/>
        </p:spPr>
        <p:txBody>
          <a:bodyPr lIns="82296" tIns="41148" rIns="82296" bIns="41148"/>
          <a:lstStyle/>
          <a:p>
            <a:fld id="{B8CBCD36-EDB0-4DE1-8131-B75798E58E1D}" type="slidenum">
              <a:rPr lang="en-US" smtClean="0">
                <a:ea typeface="ＭＳ Ｐゴシック" pitchFamily="28" charset="-128"/>
              </a:rPr>
              <a:pPr/>
              <a:t>24</a:t>
            </a:fld>
            <a:endParaRPr lang="en-US" smtClean="0">
              <a:ea typeface="ＭＳ Ｐゴシック" pitchFamily="28" charset="-128"/>
            </a:endParaRPr>
          </a:p>
        </p:txBody>
      </p:sp>
      <p:sp>
        <p:nvSpPr>
          <p:cNvPr id="52227" name="Rectangle 1"/>
          <p:cNvSpPr>
            <a:spLocks noGrp="1" noChangeArrowheads="1"/>
          </p:cNvSpPr>
          <p:nvPr>
            <p:ph type="ctrTitle" idx="4294967295"/>
          </p:nvPr>
        </p:nvSpPr>
        <p:spPr>
          <a:xfrm>
            <a:off x="445770" y="654368"/>
            <a:ext cx="8252460" cy="1052989"/>
          </a:xfrm>
        </p:spPr>
        <p:txBody>
          <a:bodyPr lIns="0" tIns="0" rIns="0" bIns="0" anchor="t"/>
          <a:lstStyle/>
          <a:p>
            <a:pPr eaLnBrk="1" hangingPunct="1">
              <a:lnSpc>
                <a:spcPct val="95000"/>
              </a:lnSpc>
            </a:pPr>
            <a:r>
              <a:rPr lang="en-US" sz="4000" b="1" dirty="0" smtClean="0"/>
              <a:t>Risk Assessment Considerations</a:t>
            </a:r>
          </a:p>
        </p:txBody>
      </p:sp>
      <p:pic>
        <p:nvPicPr>
          <p:cNvPr id="52228" name="Picture 4"/>
          <p:cNvPicPr>
            <a:picLocks noChangeAspect="1" noChangeArrowheads="1"/>
          </p:cNvPicPr>
          <p:nvPr/>
        </p:nvPicPr>
        <p:blipFill>
          <a:blip r:embed="rId3" cstate="print"/>
          <a:srcRect/>
          <a:stretch>
            <a:fillRect/>
          </a:stretch>
        </p:blipFill>
        <p:spPr bwMode="auto">
          <a:xfrm>
            <a:off x="1028700" y="2597468"/>
            <a:ext cx="4890612" cy="2486025"/>
          </a:xfrm>
          <a:prstGeom prst="rect">
            <a:avLst/>
          </a:prstGeom>
          <a:noFill/>
          <a:ln w="9525">
            <a:noFill/>
            <a:miter lim="800000"/>
            <a:headEnd/>
            <a:tailEnd/>
          </a:ln>
        </p:spPr>
      </p:pic>
      <p:sp>
        <p:nvSpPr>
          <p:cNvPr id="52229" name="Text Box 5"/>
          <p:cNvSpPr txBox="1">
            <a:spLocks noChangeArrowheads="1"/>
          </p:cNvSpPr>
          <p:nvPr/>
        </p:nvSpPr>
        <p:spPr bwMode="auto">
          <a:xfrm>
            <a:off x="3661887" y="1783080"/>
            <a:ext cx="1820228" cy="818686"/>
          </a:xfrm>
          <a:prstGeom prst="rect">
            <a:avLst/>
          </a:prstGeom>
          <a:noFill/>
          <a:ln w="9525">
            <a:noFill/>
            <a:miter lim="800000"/>
            <a:headEnd/>
            <a:tailEnd/>
          </a:ln>
        </p:spPr>
        <p:txBody>
          <a:bodyPr lIns="0" tIns="0" rIns="0" bIns="0">
            <a:spAutoFit/>
          </a:bodyPr>
          <a:lstStyle/>
          <a:p>
            <a:pPr algn="ctr">
              <a:lnSpc>
                <a:spcPct val="95000"/>
              </a:lnSpc>
            </a:pPr>
            <a:r>
              <a:rPr lang="en-US" sz="2800" dirty="0">
                <a:solidFill>
                  <a:srgbClr val="FF6600"/>
                </a:solidFill>
                <a:latin typeface="+mn-lt"/>
              </a:rPr>
              <a:t>Biological Agent</a:t>
            </a:r>
          </a:p>
        </p:txBody>
      </p:sp>
      <p:sp>
        <p:nvSpPr>
          <p:cNvPr id="52230" name="Text Box 6"/>
          <p:cNvSpPr txBox="1">
            <a:spLocks noChangeArrowheads="1"/>
          </p:cNvSpPr>
          <p:nvPr/>
        </p:nvSpPr>
        <p:spPr bwMode="auto">
          <a:xfrm>
            <a:off x="5833587" y="4559142"/>
            <a:ext cx="1818798" cy="407881"/>
          </a:xfrm>
          <a:prstGeom prst="rect">
            <a:avLst/>
          </a:prstGeom>
          <a:noFill/>
          <a:ln w="9525">
            <a:noFill/>
            <a:miter lim="800000"/>
            <a:headEnd/>
            <a:tailEnd/>
          </a:ln>
        </p:spPr>
        <p:txBody>
          <a:bodyPr lIns="0" tIns="0" rIns="0" bIns="0">
            <a:spAutoFit/>
          </a:bodyPr>
          <a:lstStyle/>
          <a:p>
            <a:pPr algn="ctr">
              <a:lnSpc>
                <a:spcPct val="95000"/>
              </a:lnSpc>
            </a:pPr>
            <a:r>
              <a:rPr lang="en-US" sz="2800" dirty="0">
                <a:solidFill>
                  <a:srgbClr val="9900CC"/>
                </a:solidFill>
                <a:latin typeface="+mn-lt"/>
              </a:rPr>
              <a:t>People</a:t>
            </a:r>
          </a:p>
        </p:txBody>
      </p:sp>
      <p:sp>
        <p:nvSpPr>
          <p:cNvPr id="52231" name="Text Box 7"/>
          <p:cNvSpPr txBox="1">
            <a:spLocks noChangeArrowheads="1"/>
          </p:cNvSpPr>
          <p:nvPr/>
        </p:nvSpPr>
        <p:spPr bwMode="auto">
          <a:xfrm>
            <a:off x="1228725" y="4559142"/>
            <a:ext cx="2297430" cy="407193"/>
          </a:xfrm>
          <a:prstGeom prst="rect">
            <a:avLst/>
          </a:prstGeom>
          <a:noFill/>
          <a:ln w="9525">
            <a:noFill/>
            <a:miter lim="800000"/>
            <a:headEnd/>
            <a:tailEnd/>
          </a:ln>
        </p:spPr>
        <p:txBody>
          <a:bodyPr lIns="0" tIns="0" rIns="0" bIns="0">
            <a:spAutoFit/>
          </a:bodyPr>
          <a:lstStyle/>
          <a:p>
            <a:pPr algn="ctr">
              <a:lnSpc>
                <a:spcPct val="95000"/>
              </a:lnSpc>
            </a:pPr>
            <a:r>
              <a:rPr lang="en-US" sz="2800" dirty="0">
                <a:solidFill>
                  <a:srgbClr val="339933"/>
                </a:solidFill>
                <a:latin typeface="+mn-lt"/>
              </a:rPr>
              <a:t>Environment</a:t>
            </a:r>
          </a:p>
        </p:txBody>
      </p:sp>
    </p:spTree>
    <p:extLst>
      <p:ext uri="{BB962C8B-B14F-4D97-AF65-F5344CB8AC3E}">
        <p14:creationId xmlns:p14="http://schemas.microsoft.com/office/powerpoint/2010/main" val="193030657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Grp="1" noChangeArrowheads="1"/>
          </p:cNvSpPr>
          <p:nvPr>
            <p:ph type="ctrTitle" sz="quarter"/>
          </p:nvPr>
        </p:nvSpPr>
        <p:spPr>
          <a:xfrm>
            <a:off x="446088" y="525463"/>
            <a:ext cx="8251825" cy="1052512"/>
          </a:xfrm>
        </p:spPr>
        <p:txBody>
          <a:bodyPr lIns="0" tIns="0" rIns="0" bIns="0" anchor="t"/>
          <a:lstStyle/>
          <a:p>
            <a:pPr eaLnBrk="1" hangingPunct="1">
              <a:lnSpc>
                <a:spcPct val="95000"/>
              </a:lnSpc>
            </a:pPr>
            <a:r>
              <a:rPr lang="en-US" sz="4000" b="1" dirty="0" smtClean="0"/>
              <a:t>Environmental Factors</a:t>
            </a:r>
          </a:p>
        </p:txBody>
      </p:sp>
      <p:sp>
        <p:nvSpPr>
          <p:cNvPr id="22531" name="Text Box 4"/>
          <p:cNvSpPr txBox="1">
            <a:spLocks noChangeArrowheads="1"/>
          </p:cNvSpPr>
          <p:nvPr/>
        </p:nvSpPr>
        <p:spPr bwMode="auto">
          <a:xfrm>
            <a:off x="182563" y="1219200"/>
            <a:ext cx="8778875" cy="5327612"/>
          </a:xfrm>
          <a:prstGeom prst="rect">
            <a:avLst/>
          </a:prstGeom>
          <a:noFill/>
          <a:ln w="9525">
            <a:noFill/>
            <a:miter lim="800000"/>
            <a:headEnd/>
            <a:tailEnd/>
          </a:ln>
        </p:spPr>
        <p:txBody>
          <a:bodyPr lIns="0" tIns="0" rIns="0" bIns="0">
            <a:spAutoFit/>
          </a:bodyPr>
          <a:lstStyle/>
          <a:p>
            <a:pPr lvl="1" indent="-307975">
              <a:lnSpc>
                <a:spcPct val="95000"/>
              </a:lnSpc>
              <a:buClr>
                <a:srgbClr val="000000"/>
              </a:buClr>
              <a:buSzPct val="100000"/>
            </a:pPr>
            <a:r>
              <a:rPr lang="en-US" sz="2800" b="0" dirty="0">
                <a:latin typeface="+mn-lt"/>
              </a:rPr>
              <a:t>Place (facility) </a:t>
            </a:r>
            <a:endParaRPr lang="en-US" sz="2800" b="0" dirty="0" smtClean="0">
              <a:latin typeface="+mn-lt"/>
            </a:endParaRPr>
          </a:p>
          <a:p>
            <a:pPr marL="606425" lvl="1" indent="-457200">
              <a:lnSpc>
                <a:spcPct val="95000"/>
              </a:lnSpc>
              <a:buClr>
                <a:srgbClr val="000000"/>
              </a:buClr>
              <a:buSzPct val="100000"/>
              <a:buFont typeface="Arial" panose="020B0604020202020204" pitchFamily="34" charset="0"/>
              <a:buChar char="•"/>
            </a:pPr>
            <a:r>
              <a:rPr lang="en-US" sz="2800" b="0" dirty="0" smtClean="0">
                <a:latin typeface="+mn-lt"/>
              </a:rPr>
              <a:t>research</a:t>
            </a:r>
            <a:r>
              <a:rPr lang="en-US" sz="2800" b="0" dirty="0">
                <a:latin typeface="+mn-lt"/>
              </a:rPr>
              <a:t>, clinical, </a:t>
            </a:r>
            <a:r>
              <a:rPr lang="en-US" sz="2800" b="0" dirty="0" smtClean="0">
                <a:latin typeface="+mn-lt"/>
              </a:rPr>
              <a:t>industrial, public health, BSL-2/3</a:t>
            </a:r>
            <a:endParaRPr lang="en-US" sz="2800" b="0" dirty="0">
              <a:latin typeface="+mn-lt"/>
            </a:endParaRPr>
          </a:p>
          <a:p>
            <a:pPr marL="606425" lvl="1" indent="-457200">
              <a:lnSpc>
                <a:spcPct val="95000"/>
              </a:lnSpc>
              <a:buClr>
                <a:srgbClr val="000000"/>
              </a:buClr>
              <a:buSzPct val="100000"/>
              <a:buFont typeface="Arial" panose="020B0604020202020204" pitchFamily="34" charset="0"/>
              <a:buChar char="•"/>
            </a:pPr>
            <a:r>
              <a:rPr lang="en-US" sz="2800" b="0" dirty="0" smtClean="0">
                <a:latin typeface="+mn-lt"/>
              </a:rPr>
              <a:t>workflow-is the </a:t>
            </a:r>
            <a:r>
              <a:rPr lang="en-US" sz="2800" b="0" dirty="0">
                <a:latin typeface="+mn-lt"/>
              </a:rPr>
              <a:t>lab </a:t>
            </a:r>
            <a:r>
              <a:rPr lang="en-US" sz="2800" b="0" dirty="0" smtClean="0">
                <a:latin typeface="+mn-lt"/>
              </a:rPr>
              <a:t>crowded/cluttered? </a:t>
            </a:r>
            <a:endParaRPr lang="en-US" sz="2800" b="0" dirty="0">
              <a:latin typeface="+mn-lt"/>
            </a:endParaRPr>
          </a:p>
          <a:p>
            <a:pPr marL="606425" lvl="1" indent="-457200">
              <a:lnSpc>
                <a:spcPct val="95000"/>
              </a:lnSpc>
              <a:buClr>
                <a:srgbClr val="000000"/>
              </a:buClr>
              <a:buSzPct val="100000"/>
              <a:buFont typeface="Arial" panose="020B0604020202020204" pitchFamily="34" charset="0"/>
              <a:buChar char="•"/>
            </a:pPr>
            <a:r>
              <a:rPr lang="en-US" sz="2800" b="0" dirty="0" smtClean="0">
                <a:latin typeface="+mn-lt"/>
              </a:rPr>
              <a:t>lab </a:t>
            </a:r>
            <a:r>
              <a:rPr lang="en-US" sz="2800" b="0" dirty="0">
                <a:latin typeface="+mn-lt"/>
              </a:rPr>
              <a:t>equipment </a:t>
            </a:r>
            <a:r>
              <a:rPr lang="en-US" sz="2800" b="0" dirty="0" smtClean="0">
                <a:latin typeface="+mn-lt"/>
              </a:rPr>
              <a:t>(biosafety cabinet [BSC], </a:t>
            </a:r>
            <a:r>
              <a:rPr lang="en-US" sz="2800" b="0" dirty="0">
                <a:latin typeface="+mn-lt"/>
              </a:rPr>
              <a:t>animal cages, sharps, centrifuges, vortex, autoclaves …)</a:t>
            </a:r>
          </a:p>
          <a:p>
            <a:pPr marL="1228725" lvl="3" indent="-257175">
              <a:lnSpc>
                <a:spcPct val="95000"/>
              </a:lnSpc>
              <a:buClr>
                <a:srgbClr val="000000"/>
              </a:buClr>
              <a:buSzPct val="80000"/>
            </a:pPr>
            <a:r>
              <a:rPr lang="en-US" sz="2800" b="0" dirty="0" smtClean="0">
                <a:latin typeface="+mn-lt"/>
              </a:rPr>
              <a:t>-</a:t>
            </a:r>
            <a:r>
              <a:rPr lang="en-US" sz="2800" b="0" dirty="0">
                <a:latin typeface="+mn-lt"/>
              </a:rPr>
              <a:t>i</a:t>
            </a:r>
            <a:r>
              <a:rPr lang="en-US" sz="2800" b="0" dirty="0" smtClean="0">
                <a:latin typeface="+mn-lt"/>
              </a:rPr>
              <a:t>s </a:t>
            </a:r>
            <a:r>
              <a:rPr lang="en-US" sz="2800" b="0" dirty="0">
                <a:latin typeface="+mn-lt"/>
              </a:rPr>
              <a:t>it available? </a:t>
            </a:r>
          </a:p>
          <a:p>
            <a:pPr marL="1228725" lvl="3" indent="-257175">
              <a:lnSpc>
                <a:spcPct val="95000"/>
              </a:lnSpc>
              <a:buClr>
                <a:srgbClr val="000000"/>
              </a:buClr>
              <a:buSzPct val="80000"/>
            </a:pPr>
            <a:r>
              <a:rPr lang="en-US" sz="2800" b="0" dirty="0" smtClean="0">
                <a:latin typeface="+mn-lt"/>
              </a:rPr>
              <a:t>-does </a:t>
            </a:r>
            <a:r>
              <a:rPr lang="en-US" sz="2800" b="0" dirty="0">
                <a:latin typeface="+mn-lt"/>
              </a:rPr>
              <a:t>it protect or is it a hazard by itself?</a:t>
            </a:r>
          </a:p>
          <a:p>
            <a:pPr marL="771525" lvl="2" indent="-257175">
              <a:lnSpc>
                <a:spcPct val="95000"/>
              </a:lnSpc>
              <a:buClr>
                <a:srgbClr val="000000"/>
              </a:buClr>
              <a:buSzPct val="80000"/>
              <a:buFont typeface="Courier New" pitchFamily="49" charset="0"/>
              <a:buChar char="o"/>
            </a:pPr>
            <a:endParaRPr lang="en-US" sz="2800" b="0" dirty="0">
              <a:latin typeface="+mn-lt"/>
            </a:endParaRPr>
          </a:p>
          <a:p>
            <a:pPr lvl="1" indent="-307975">
              <a:lnSpc>
                <a:spcPct val="95000"/>
              </a:lnSpc>
              <a:buClr>
                <a:srgbClr val="000000"/>
              </a:buClr>
              <a:buSzPct val="80000"/>
            </a:pPr>
            <a:r>
              <a:rPr lang="en-US" sz="2800" b="0" dirty="0">
                <a:latin typeface="+mn-lt"/>
              </a:rPr>
              <a:t>PPE (hazard or protection?)</a:t>
            </a:r>
          </a:p>
          <a:p>
            <a:pPr marL="606425" lvl="1" indent="-457200">
              <a:buFont typeface="Arial" panose="020B0604020202020204" pitchFamily="34" charset="0"/>
              <a:buChar char="•"/>
            </a:pPr>
            <a:r>
              <a:rPr lang="en-US" sz="2800" b="0" dirty="0" smtClean="0">
                <a:latin typeface="+mn-lt"/>
              </a:rPr>
              <a:t>appropriate </a:t>
            </a:r>
            <a:r>
              <a:rPr lang="en-US" sz="2800" b="0" dirty="0">
                <a:latin typeface="+mn-lt"/>
              </a:rPr>
              <a:t>PPE </a:t>
            </a:r>
            <a:r>
              <a:rPr lang="en-US" sz="2800" b="0" dirty="0" smtClean="0">
                <a:latin typeface="+mn-lt"/>
              </a:rPr>
              <a:t>available?</a:t>
            </a:r>
          </a:p>
          <a:p>
            <a:pPr marL="606425" lvl="1" indent="-457200">
              <a:buFont typeface="Arial" panose="020B0604020202020204" pitchFamily="34" charset="0"/>
              <a:buChar char="•"/>
            </a:pPr>
            <a:r>
              <a:rPr lang="en-US" sz="2800" b="0" dirty="0" smtClean="0">
                <a:latin typeface="+mn-lt"/>
              </a:rPr>
              <a:t>is </a:t>
            </a:r>
            <a:r>
              <a:rPr lang="en-US" sz="2800" b="0" dirty="0">
                <a:latin typeface="+mn-lt"/>
              </a:rPr>
              <a:t>it </a:t>
            </a:r>
            <a:r>
              <a:rPr lang="en-US" sz="2800" b="0" dirty="0" smtClean="0">
                <a:latin typeface="+mn-lt"/>
              </a:rPr>
              <a:t>used?</a:t>
            </a:r>
          </a:p>
          <a:p>
            <a:pPr marL="606425" lvl="1" indent="-457200">
              <a:buFont typeface="Arial" panose="020B0604020202020204" pitchFamily="34" charset="0"/>
              <a:buChar char="•"/>
            </a:pPr>
            <a:r>
              <a:rPr lang="en-US" sz="2800" b="0" dirty="0" smtClean="0">
                <a:latin typeface="+mn-lt"/>
              </a:rPr>
              <a:t>are </a:t>
            </a:r>
            <a:r>
              <a:rPr lang="en-US" sz="2800" b="0" dirty="0">
                <a:latin typeface="+mn-lt"/>
              </a:rPr>
              <a:t>people trained?</a:t>
            </a:r>
          </a:p>
          <a:p>
            <a:pPr lvl="1" indent="-307975">
              <a:lnSpc>
                <a:spcPct val="95000"/>
              </a:lnSpc>
              <a:buClr>
                <a:srgbClr val="000000"/>
              </a:buClr>
              <a:buSzPct val="100000"/>
              <a:buFont typeface="Courier New" pitchFamily="49" charset="0"/>
              <a:buChar char="o"/>
            </a:pPr>
            <a:endParaRPr lang="en-US" sz="2400" dirty="0">
              <a:latin typeface="Arial"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ctrTitle" sz="quarter"/>
          </p:nvPr>
        </p:nvSpPr>
        <p:spPr>
          <a:xfrm>
            <a:off x="446088" y="549275"/>
            <a:ext cx="8251825" cy="1050925"/>
          </a:xfrm>
        </p:spPr>
        <p:txBody>
          <a:bodyPr lIns="0" tIns="0" rIns="0" bIns="0" anchor="t"/>
          <a:lstStyle/>
          <a:p>
            <a:pPr eaLnBrk="1" hangingPunct="1">
              <a:lnSpc>
                <a:spcPct val="95000"/>
              </a:lnSpc>
            </a:pPr>
            <a:r>
              <a:rPr lang="en-US" sz="3600" b="1" dirty="0" smtClean="0"/>
              <a:t>Environmental Factors (Procedures</a:t>
            </a:r>
            <a:r>
              <a:rPr lang="en-US" sz="3600" dirty="0" smtClean="0"/>
              <a:t>)</a:t>
            </a:r>
            <a:r>
              <a:rPr lang="en-US" sz="3600" dirty="0" smtClean="0">
                <a:solidFill>
                  <a:srgbClr val="FFFF00"/>
                </a:solidFill>
              </a:rPr>
              <a:t> </a:t>
            </a:r>
          </a:p>
        </p:txBody>
      </p:sp>
      <p:sp>
        <p:nvSpPr>
          <p:cNvPr id="23555" name="Rectangle 2"/>
          <p:cNvSpPr>
            <a:spLocks noGrp="1" noChangeArrowheads="1"/>
          </p:cNvSpPr>
          <p:nvPr>
            <p:ph type="subTitle" sz="quarter" idx="1"/>
          </p:nvPr>
        </p:nvSpPr>
        <p:spPr>
          <a:xfrm>
            <a:off x="228600" y="1417637"/>
            <a:ext cx="8123237" cy="5211763"/>
          </a:xfrm>
        </p:spPr>
        <p:txBody>
          <a:bodyPr lIns="0" tIns="0" rIns="0" bIns="0"/>
          <a:lstStyle/>
          <a:p>
            <a:pPr lvl="1" indent="-307975" algn="l" eaLnBrk="1" hangingPunct="1">
              <a:lnSpc>
                <a:spcPct val="95000"/>
              </a:lnSpc>
              <a:spcBef>
                <a:spcPct val="0"/>
              </a:spcBef>
              <a:buClr>
                <a:srgbClr val="000000"/>
              </a:buClr>
            </a:pPr>
            <a:r>
              <a:rPr lang="en-US" sz="3200" dirty="0" smtClean="0">
                <a:solidFill>
                  <a:schemeClr val="tx1"/>
                </a:solidFill>
              </a:rPr>
              <a:t>hand washing-cracked skin?</a:t>
            </a:r>
          </a:p>
          <a:p>
            <a:pPr lvl="1" indent="-307975" algn="l" eaLnBrk="1" hangingPunct="1">
              <a:lnSpc>
                <a:spcPct val="95000"/>
              </a:lnSpc>
              <a:spcBef>
                <a:spcPct val="0"/>
              </a:spcBef>
              <a:buClr>
                <a:srgbClr val="000000"/>
              </a:buClr>
            </a:pPr>
            <a:r>
              <a:rPr lang="en-US" sz="3200" dirty="0"/>
              <a:t>l</a:t>
            </a:r>
            <a:r>
              <a:rPr lang="en-US" sz="3200" dirty="0" smtClean="0">
                <a:solidFill>
                  <a:schemeClr val="tx1"/>
                </a:solidFill>
              </a:rPr>
              <a:t>arge volume, high agent concentration</a:t>
            </a:r>
          </a:p>
          <a:p>
            <a:pPr lvl="1" indent="-307975" algn="l" eaLnBrk="1" hangingPunct="1">
              <a:lnSpc>
                <a:spcPct val="95000"/>
              </a:lnSpc>
              <a:spcBef>
                <a:spcPct val="0"/>
              </a:spcBef>
              <a:buClr>
                <a:srgbClr val="000000"/>
              </a:buClr>
            </a:pPr>
            <a:r>
              <a:rPr lang="en-US" sz="3200" dirty="0"/>
              <a:t>c</a:t>
            </a:r>
            <a:r>
              <a:rPr lang="en-US" sz="3200" dirty="0" smtClean="0">
                <a:solidFill>
                  <a:schemeClr val="tx1"/>
                </a:solidFill>
              </a:rPr>
              <a:t>entrifuging, autoclaving</a:t>
            </a:r>
          </a:p>
          <a:p>
            <a:pPr lvl="1" indent="-307975" algn="l" eaLnBrk="1" hangingPunct="1">
              <a:lnSpc>
                <a:spcPct val="95000"/>
              </a:lnSpc>
              <a:spcBef>
                <a:spcPct val="0"/>
              </a:spcBef>
              <a:buClr>
                <a:srgbClr val="000000"/>
              </a:buClr>
            </a:pPr>
            <a:r>
              <a:rPr lang="en-US" sz="3200" dirty="0" smtClean="0">
                <a:solidFill>
                  <a:schemeClr val="tx1"/>
                </a:solidFill>
              </a:rPr>
              <a:t>sharps</a:t>
            </a:r>
          </a:p>
          <a:p>
            <a:pPr lvl="1" indent="-307975" eaLnBrk="1" hangingPunct="1">
              <a:lnSpc>
                <a:spcPct val="95000"/>
              </a:lnSpc>
              <a:spcBef>
                <a:spcPct val="0"/>
              </a:spcBef>
              <a:buClr>
                <a:srgbClr val="000000"/>
              </a:buClr>
            </a:pPr>
            <a:r>
              <a:rPr lang="en-US" sz="3200" dirty="0" smtClean="0"/>
              <a:t>generating </a:t>
            </a:r>
            <a:r>
              <a:rPr lang="en-US" sz="3200" dirty="0"/>
              <a:t>aerosols-anything that imparts energy to a suspension </a:t>
            </a:r>
          </a:p>
          <a:p>
            <a:pPr lvl="1" indent="-307975" algn="l" eaLnBrk="1" hangingPunct="1">
              <a:lnSpc>
                <a:spcPct val="95000"/>
              </a:lnSpc>
              <a:spcBef>
                <a:spcPct val="0"/>
              </a:spcBef>
              <a:buClr>
                <a:srgbClr val="000000"/>
              </a:buClr>
            </a:pPr>
            <a:r>
              <a:rPr lang="en-US" sz="3200" dirty="0" smtClean="0">
                <a:solidFill>
                  <a:schemeClr val="tx1"/>
                </a:solidFill>
              </a:rPr>
              <a:t>waste management</a:t>
            </a:r>
          </a:p>
          <a:p>
            <a:pPr lvl="1" indent="-307975" algn="l" eaLnBrk="1" hangingPunct="1">
              <a:lnSpc>
                <a:spcPct val="95000"/>
              </a:lnSpc>
              <a:spcBef>
                <a:spcPct val="0"/>
              </a:spcBef>
              <a:buClr>
                <a:srgbClr val="000000"/>
              </a:buClr>
            </a:pPr>
            <a:r>
              <a:rPr lang="en-US" sz="3200" dirty="0"/>
              <a:t>i</a:t>
            </a:r>
            <a:r>
              <a:rPr lang="en-US" sz="3200" dirty="0" smtClean="0"/>
              <a:t>noculating </a:t>
            </a:r>
            <a:r>
              <a:rPr lang="en-US" sz="3200" dirty="0" err="1" smtClean="0"/>
              <a:t>biochemicals</a:t>
            </a:r>
            <a:endParaRPr lang="en-US" sz="3200" dirty="0" smtClean="0"/>
          </a:p>
          <a:p>
            <a:pPr lvl="1" indent="-307975" algn="l" eaLnBrk="1" hangingPunct="1">
              <a:lnSpc>
                <a:spcPct val="95000"/>
              </a:lnSpc>
              <a:spcBef>
                <a:spcPct val="0"/>
              </a:spcBef>
              <a:buClr>
                <a:srgbClr val="000000"/>
              </a:buClr>
            </a:pPr>
            <a:r>
              <a:rPr lang="en-US" sz="3200" dirty="0" smtClean="0"/>
              <a:t>doffing procedures</a:t>
            </a:r>
          </a:p>
          <a:p>
            <a:pPr lvl="1" indent="-307975" algn="l" eaLnBrk="1" hangingPunct="1">
              <a:lnSpc>
                <a:spcPct val="95000"/>
              </a:lnSpc>
              <a:spcBef>
                <a:spcPct val="0"/>
              </a:spcBef>
              <a:buClr>
                <a:srgbClr val="000000"/>
              </a:buClr>
            </a:pPr>
            <a:r>
              <a:rPr lang="en-US" sz="3200" dirty="0"/>
              <a:t>n</a:t>
            </a:r>
            <a:r>
              <a:rPr lang="en-US" sz="3200" dirty="0" smtClean="0">
                <a:solidFill>
                  <a:schemeClr val="tx1"/>
                </a:solidFill>
              </a:rPr>
              <a:t>ot using or improper use of BSC</a:t>
            </a:r>
          </a:p>
          <a:p>
            <a:pPr lvl="1" indent="-307975" algn="l" eaLnBrk="1" hangingPunct="1">
              <a:lnSpc>
                <a:spcPct val="95000"/>
              </a:lnSpc>
              <a:spcBef>
                <a:spcPct val="0"/>
              </a:spcBef>
              <a:buClr>
                <a:srgbClr val="000000"/>
              </a:buClr>
            </a:pPr>
            <a:endParaRPr lang="en-US" sz="3200" dirty="0" smtClean="0">
              <a:solidFill>
                <a:schemeClr val="tx1"/>
              </a:solidFill>
            </a:endParaRPr>
          </a:p>
          <a:p>
            <a:pPr lvl="1" indent="-307975" algn="l" eaLnBrk="1" hangingPunct="1">
              <a:lnSpc>
                <a:spcPct val="95000"/>
              </a:lnSpc>
              <a:spcBef>
                <a:spcPct val="0"/>
              </a:spcBef>
              <a:buClr>
                <a:srgbClr val="000000"/>
              </a:buClr>
            </a:pPr>
            <a:endParaRPr lang="en-US" sz="2500" dirty="0">
              <a:solidFill>
                <a:schemeClr val="tx1"/>
              </a:solidFill>
            </a:endParaRPr>
          </a:p>
          <a:p>
            <a:pPr lvl="1" indent="-307975" algn="l" eaLnBrk="1" hangingPunct="1">
              <a:lnSpc>
                <a:spcPct val="95000"/>
              </a:lnSpc>
              <a:spcBef>
                <a:spcPct val="0"/>
              </a:spcBef>
              <a:buClr>
                <a:srgbClr val="000000"/>
              </a:buClr>
            </a:pPr>
            <a:endParaRPr lang="en-US" sz="2500" dirty="0" smtClean="0">
              <a:solidFill>
                <a:schemeClr val="tx1"/>
              </a:solidFill>
            </a:endParaRPr>
          </a:p>
          <a:p>
            <a:pPr algn="l" eaLnBrk="1" hangingPunct="1">
              <a:lnSpc>
                <a:spcPct val="95000"/>
              </a:lnSpc>
              <a:spcBef>
                <a:spcPct val="0"/>
              </a:spcBef>
              <a:buClr>
                <a:srgbClr val="000000"/>
              </a:buClr>
            </a:pPr>
            <a:endParaRPr lang="en-US" sz="2400" dirty="0" smtClean="0">
              <a:solidFill>
                <a:srgbClr val="00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0" y="304800"/>
            <a:ext cx="8610600" cy="1066800"/>
          </a:xfrm>
        </p:spPr>
        <p:txBody>
          <a:bodyPr lIns="91440" tIns="45720" rIns="91440" bIns="45720"/>
          <a:lstStyle/>
          <a:p>
            <a:pPr eaLnBrk="1" hangingPunct="1"/>
            <a:r>
              <a:rPr lang="en-US" sz="4000" b="1" dirty="0" smtClean="0">
                <a:solidFill>
                  <a:srgbClr val="003399"/>
                </a:solidFill>
              </a:rPr>
              <a:t>Steps of RA</a:t>
            </a:r>
          </a:p>
        </p:txBody>
      </p:sp>
      <p:sp>
        <p:nvSpPr>
          <p:cNvPr id="9219" name="Rectangle 3"/>
          <p:cNvSpPr>
            <a:spLocks noGrp="1" noChangeArrowheads="1"/>
          </p:cNvSpPr>
          <p:nvPr>
            <p:ph type="body" idx="4294967295"/>
          </p:nvPr>
        </p:nvSpPr>
        <p:spPr>
          <a:xfrm>
            <a:off x="228600" y="1066800"/>
            <a:ext cx="8686800" cy="4114800"/>
          </a:xfrm>
        </p:spPr>
        <p:txBody>
          <a:bodyPr lIns="91440" tIns="45720" rIns="91440" bIns="45720"/>
          <a:lstStyle/>
          <a:p>
            <a:pPr eaLnBrk="1" hangingPunct="1">
              <a:buFont typeface="Wingdings" pitchFamily="2" charset="2"/>
              <a:buNone/>
            </a:pPr>
            <a:endParaRPr lang="en-US" sz="2400" dirty="0" smtClean="0">
              <a:solidFill>
                <a:schemeClr val="tx1"/>
              </a:solidFill>
            </a:endParaRPr>
          </a:p>
          <a:p>
            <a:pPr marL="457200" lvl="1" indent="0" eaLnBrk="1" hangingPunct="1">
              <a:buNone/>
            </a:pPr>
            <a:r>
              <a:rPr lang="en-US" sz="3200" dirty="0" smtClean="0">
                <a:solidFill>
                  <a:schemeClr val="tx1"/>
                </a:solidFill>
              </a:rPr>
              <a:t>1. Gather information and identify the potential hazard</a:t>
            </a:r>
          </a:p>
          <a:p>
            <a:pPr marL="457200" lvl="1" indent="0" eaLnBrk="1" hangingPunct="1">
              <a:buNone/>
            </a:pPr>
            <a:r>
              <a:rPr lang="en-US" sz="3200" dirty="0" smtClean="0">
                <a:solidFill>
                  <a:srgbClr val="C00000"/>
                </a:solidFill>
              </a:rPr>
              <a:t>2. Evaluate and prioritize the risk  (likelihood and consequence)</a:t>
            </a:r>
          </a:p>
          <a:p>
            <a:pPr marL="457200" lvl="1" indent="0" eaLnBrk="1" hangingPunct="1">
              <a:buNone/>
            </a:pPr>
            <a:r>
              <a:rPr lang="en-US" sz="3200" dirty="0" smtClean="0">
                <a:solidFill>
                  <a:schemeClr val="tx1"/>
                </a:solidFill>
              </a:rPr>
              <a:t>3. Determine what additional safety precautions (controls) are needed to reduce the risk (mitigation)</a:t>
            </a:r>
          </a:p>
          <a:p>
            <a:pPr marL="457200" lvl="1" indent="0" eaLnBrk="1" hangingPunct="1">
              <a:buNone/>
            </a:pPr>
            <a:r>
              <a:rPr lang="en-US" sz="3200" dirty="0" smtClean="0"/>
              <a:t>4. </a:t>
            </a:r>
            <a:r>
              <a:rPr lang="en-US" sz="3200" dirty="0" smtClean="0">
                <a:solidFill>
                  <a:schemeClr val="tx1"/>
                </a:solidFill>
              </a:rPr>
              <a:t>Implement controls </a:t>
            </a:r>
          </a:p>
          <a:p>
            <a:pPr marL="457200" lvl="1" indent="0" eaLnBrk="1" hangingPunct="1">
              <a:buNone/>
            </a:pPr>
            <a:r>
              <a:rPr lang="en-US" sz="3200" dirty="0" smtClean="0">
                <a:solidFill>
                  <a:schemeClr val="tx1"/>
                </a:solidFill>
              </a:rPr>
              <a:t>5. Review and evaluate effectiveness, adjust</a:t>
            </a:r>
          </a:p>
        </p:txBody>
      </p:sp>
    </p:spTree>
    <p:extLst>
      <p:ext uri="{BB962C8B-B14F-4D97-AF65-F5344CB8AC3E}">
        <p14:creationId xmlns:p14="http://schemas.microsoft.com/office/powerpoint/2010/main" val="660790985"/>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81000" y="228600"/>
            <a:ext cx="8001000" cy="1143000"/>
          </a:xfrm>
        </p:spPr>
        <p:txBody>
          <a:bodyPr/>
          <a:lstStyle/>
          <a:p>
            <a:pPr eaLnBrk="1" hangingPunct="1"/>
            <a:r>
              <a:rPr lang="en-US" sz="4000" b="1" dirty="0" smtClean="0"/>
              <a:t>Risk Assessment</a:t>
            </a:r>
          </a:p>
        </p:txBody>
      </p:sp>
      <p:sp>
        <p:nvSpPr>
          <p:cNvPr id="25604" name="Text Box 5"/>
          <p:cNvSpPr txBox="1">
            <a:spLocks noChangeArrowheads="1"/>
          </p:cNvSpPr>
          <p:nvPr/>
        </p:nvSpPr>
        <p:spPr bwMode="auto">
          <a:xfrm>
            <a:off x="457200" y="1143000"/>
            <a:ext cx="4343400" cy="5509200"/>
          </a:xfrm>
          <a:prstGeom prst="rect">
            <a:avLst/>
          </a:prstGeom>
          <a:noFill/>
          <a:ln w="9525">
            <a:noFill/>
            <a:miter lim="800000"/>
            <a:headEnd/>
            <a:tailEnd/>
          </a:ln>
        </p:spPr>
        <p:txBody>
          <a:bodyPr wrap="square">
            <a:spAutoFit/>
          </a:bodyPr>
          <a:lstStyle/>
          <a:p>
            <a:pPr eaLnBrk="0" hangingPunct="0">
              <a:defRPr/>
            </a:pPr>
            <a:r>
              <a:rPr lang="en-US" sz="3200" b="0" dirty="0">
                <a:latin typeface="+mn-lt"/>
              </a:rPr>
              <a:t>Very seldom is risk assessment a black and white </a:t>
            </a:r>
            <a:r>
              <a:rPr lang="en-US" sz="3200" b="0" dirty="0" smtClean="0">
                <a:latin typeface="+mn-lt"/>
              </a:rPr>
              <a:t>issue</a:t>
            </a:r>
            <a:endParaRPr lang="en-US" sz="3200" b="0" dirty="0">
              <a:latin typeface="+mn-lt"/>
            </a:endParaRPr>
          </a:p>
          <a:p>
            <a:pPr marL="342900" indent="-342900" eaLnBrk="0" hangingPunct="0">
              <a:buFont typeface="Arial" panose="020B0604020202020204" pitchFamily="34" charset="0"/>
              <a:buChar char="•"/>
              <a:defRPr/>
            </a:pPr>
            <a:r>
              <a:rPr lang="en-US" sz="3200" b="0" dirty="0">
                <a:latin typeface="+mn-lt"/>
              </a:rPr>
              <a:t>Involves personal and social value judgments</a:t>
            </a:r>
          </a:p>
          <a:p>
            <a:pPr marL="0" lvl="1" algn="ctr" eaLnBrk="0" hangingPunct="0">
              <a:defRPr/>
            </a:pPr>
            <a:endParaRPr lang="en-US" sz="3200" b="0" dirty="0">
              <a:latin typeface="+mn-lt"/>
            </a:endParaRPr>
          </a:p>
          <a:p>
            <a:pPr marL="342900" lvl="1" indent="-342900" eaLnBrk="0" hangingPunct="0">
              <a:buFont typeface="Arial" panose="020B0604020202020204" pitchFamily="34" charset="0"/>
              <a:buChar char="•"/>
              <a:defRPr/>
            </a:pPr>
            <a:r>
              <a:rPr lang="en-US" sz="3200" b="0" dirty="0">
                <a:latin typeface="+mn-lt"/>
              </a:rPr>
              <a:t>Everyone has different </a:t>
            </a:r>
            <a:r>
              <a:rPr lang="en-US" sz="3200" b="0" dirty="0">
                <a:solidFill>
                  <a:srgbClr val="C00000"/>
                </a:solidFill>
                <a:latin typeface="+mn-lt"/>
              </a:rPr>
              <a:t>perceptions</a:t>
            </a:r>
            <a:r>
              <a:rPr lang="en-US" sz="3200" b="0" dirty="0">
                <a:latin typeface="+mn-lt"/>
              </a:rPr>
              <a:t> of risk and what is “acceptable”</a:t>
            </a:r>
          </a:p>
        </p:txBody>
      </p:sp>
      <p:pic>
        <p:nvPicPr>
          <p:cNvPr id="7"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96853" y="1127297"/>
            <a:ext cx="3485147" cy="4918554"/>
          </a:xfrm>
        </p:spPr>
      </p:pic>
      <p:sp>
        <p:nvSpPr>
          <p:cNvPr id="2" name="TextBox 1"/>
          <p:cNvSpPr txBox="1"/>
          <p:nvPr/>
        </p:nvSpPr>
        <p:spPr>
          <a:xfrm>
            <a:off x="5029200" y="6096000"/>
            <a:ext cx="3810000" cy="400110"/>
          </a:xfrm>
          <a:prstGeom prst="rect">
            <a:avLst/>
          </a:prstGeom>
          <a:noFill/>
        </p:spPr>
        <p:txBody>
          <a:bodyPr wrap="square" rtlCol="0">
            <a:spAutoFit/>
          </a:bodyPr>
          <a:lstStyle/>
          <a:p>
            <a:r>
              <a:rPr lang="en-US" sz="2000" dirty="0" smtClean="0">
                <a:latin typeface="+mn-lt"/>
              </a:rPr>
              <a:t>Old woman or young girl?</a:t>
            </a:r>
            <a:endParaRPr lang="en-US" sz="2000" dirty="0">
              <a:latin typeface="+mn-lt"/>
            </a:endParaRP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609600"/>
            <a:ext cx="9144000" cy="838200"/>
          </a:xfrm>
        </p:spPr>
        <p:txBody>
          <a:bodyPr/>
          <a:lstStyle/>
          <a:p>
            <a:r>
              <a:rPr lang="en-US" sz="3600" b="1" dirty="0" smtClean="0"/>
              <a:t>Evaluate and Prioritize Risk-Example</a:t>
            </a:r>
          </a:p>
        </p:txBody>
      </p:sp>
      <p:sp>
        <p:nvSpPr>
          <p:cNvPr id="26627" name="Content Placeholder 2"/>
          <p:cNvSpPr>
            <a:spLocks noGrp="1"/>
          </p:cNvSpPr>
          <p:nvPr>
            <p:ph idx="1"/>
          </p:nvPr>
        </p:nvSpPr>
        <p:spPr>
          <a:xfrm>
            <a:off x="381000" y="1905000"/>
            <a:ext cx="8382000" cy="4114800"/>
          </a:xfrm>
        </p:spPr>
        <p:txBody>
          <a:bodyPr/>
          <a:lstStyle/>
          <a:p>
            <a:pPr marL="0" indent="0">
              <a:buNone/>
            </a:pPr>
            <a:r>
              <a:rPr lang="en-US" sz="3200" dirty="0" smtClean="0">
                <a:solidFill>
                  <a:srgbClr val="C00000"/>
                </a:solidFill>
              </a:rPr>
              <a:t>Likelihood (probability) </a:t>
            </a:r>
            <a:r>
              <a:rPr lang="en-US" sz="3200" dirty="0" smtClean="0">
                <a:solidFill>
                  <a:schemeClr val="tx1"/>
                </a:solidFill>
              </a:rPr>
              <a:t>of occurrence</a:t>
            </a:r>
          </a:p>
          <a:p>
            <a:r>
              <a:rPr lang="en-US" dirty="0"/>
              <a:t>Rare: could happen, but probably never will</a:t>
            </a:r>
          </a:p>
          <a:p>
            <a:r>
              <a:rPr lang="en-US" dirty="0"/>
              <a:t>Unlikely: could happen but rare</a:t>
            </a:r>
          </a:p>
          <a:p>
            <a:r>
              <a:rPr lang="en-US" dirty="0" smtClean="0"/>
              <a:t>Possible: </a:t>
            </a:r>
            <a:r>
              <a:rPr lang="en-US" dirty="0"/>
              <a:t>could happen but not likely</a:t>
            </a:r>
          </a:p>
          <a:p>
            <a:r>
              <a:rPr lang="en-US" dirty="0"/>
              <a:t>Likely: could happen sometime</a:t>
            </a:r>
          </a:p>
          <a:p>
            <a:r>
              <a:rPr lang="en-US" sz="3200" dirty="0" smtClean="0">
                <a:solidFill>
                  <a:schemeClr val="tx1"/>
                </a:solidFill>
              </a:rPr>
              <a:t>Almost certain: expected to occur</a:t>
            </a:r>
          </a:p>
          <a:p>
            <a:pPr marL="0" indent="0">
              <a:buNone/>
            </a:pPr>
            <a:endParaRPr lang="en-US" dirty="0" smtClean="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381000"/>
            <a:ext cx="7772400" cy="914400"/>
          </a:xfrm>
        </p:spPr>
        <p:txBody>
          <a:bodyPr/>
          <a:lstStyle/>
          <a:p>
            <a:pPr eaLnBrk="1" hangingPunct="1"/>
            <a:r>
              <a:rPr lang="en-US" sz="4000" b="1" i="1" dirty="0" smtClean="0">
                <a:cs typeface="Arial" panose="020B0604020202020204" pitchFamily="34" charset="0"/>
              </a:rPr>
              <a:t>Why </a:t>
            </a:r>
            <a:r>
              <a:rPr lang="en-US" sz="4000" b="1" dirty="0" smtClean="0">
                <a:cs typeface="Arial" panose="020B0604020202020204" pitchFamily="34" charset="0"/>
              </a:rPr>
              <a:t>Do Risk Assessments?</a:t>
            </a:r>
          </a:p>
        </p:txBody>
      </p:sp>
      <p:sp>
        <p:nvSpPr>
          <p:cNvPr id="320516" name="Rectangle 4"/>
          <p:cNvSpPr>
            <a:spLocks noChangeArrowheads="1"/>
          </p:cNvSpPr>
          <p:nvPr/>
        </p:nvSpPr>
        <p:spPr bwMode="auto">
          <a:xfrm>
            <a:off x="427074" y="2966521"/>
            <a:ext cx="3048000" cy="3962400"/>
          </a:xfrm>
          <a:prstGeom prst="rect">
            <a:avLst/>
          </a:prstGeom>
          <a:noFill/>
          <a:ln w="9525">
            <a:noFill/>
            <a:miter lim="800000"/>
            <a:headEnd/>
            <a:tailEnd/>
          </a:ln>
          <a:effectLst>
            <a:outerShdw dist="35921" dir="2700000" algn="ctr" rotWithShape="0">
              <a:schemeClr val="bg1"/>
            </a:outerShdw>
          </a:effectLst>
        </p:spPr>
        <p:txBody>
          <a:bodyPr lIns="92075" tIns="46038" rIns="92075" bIns="46038"/>
          <a:lstStyle/>
          <a:p>
            <a:pPr>
              <a:lnSpc>
                <a:spcPct val="115000"/>
              </a:lnSpc>
              <a:spcBef>
                <a:spcPct val="20000"/>
              </a:spcBef>
              <a:buClr>
                <a:schemeClr val="tx1"/>
              </a:buClr>
              <a:buSzPct val="60000"/>
              <a:buFont typeface="Wingdings" pitchFamily="2" charset="2"/>
              <a:buNone/>
              <a:defRPr/>
            </a:pPr>
            <a:endParaRPr lang="en-US" sz="2800" b="0" dirty="0">
              <a:latin typeface="Arial" charset="0"/>
              <a:cs typeface="+mn-cs"/>
            </a:endParaRPr>
          </a:p>
        </p:txBody>
      </p:sp>
      <p:sp>
        <p:nvSpPr>
          <p:cNvPr id="320517" name="Rectangle 5"/>
          <p:cNvSpPr>
            <a:spLocks noChangeArrowheads="1"/>
          </p:cNvSpPr>
          <p:nvPr/>
        </p:nvSpPr>
        <p:spPr bwMode="auto">
          <a:xfrm>
            <a:off x="838200" y="3810000"/>
            <a:ext cx="2590800" cy="2057400"/>
          </a:xfrm>
          <a:prstGeom prst="rect">
            <a:avLst/>
          </a:prstGeom>
          <a:noFill/>
          <a:ln w="9525">
            <a:noFill/>
            <a:miter lim="800000"/>
            <a:headEnd/>
            <a:tailEnd/>
          </a:ln>
          <a:effectLst>
            <a:outerShdw dist="35921" dir="2700000" algn="ctr" rotWithShape="0">
              <a:schemeClr val="bg1"/>
            </a:outerShdw>
          </a:effectLst>
        </p:spPr>
        <p:txBody>
          <a:bodyPr lIns="92075" tIns="46038" rIns="92075" bIns="46038"/>
          <a:lstStyle/>
          <a:p>
            <a:pPr>
              <a:spcBef>
                <a:spcPct val="20000"/>
              </a:spcBef>
              <a:buClr>
                <a:schemeClr val="tx1"/>
              </a:buClr>
              <a:buSzPct val="60000"/>
              <a:buFont typeface="Wingdings" pitchFamily="2" charset="2"/>
              <a:buNone/>
              <a:defRPr/>
            </a:pPr>
            <a:r>
              <a:rPr lang="en-US" sz="3200" dirty="0">
                <a:latin typeface="+mn-lt"/>
                <a:cs typeface="+mn-cs"/>
              </a:rPr>
              <a:t>Because of where you work and what you do…</a:t>
            </a:r>
          </a:p>
          <a:p>
            <a:pPr>
              <a:lnSpc>
                <a:spcPct val="0"/>
              </a:lnSpc>
              <a:spcBef>
                <a:spcPct val="20000"/>
              </a:spcBef>
              <a:buClr>
                <a:schemeClr val="tx1"/>
              </a:buClr>
              <a:buSzPct val="60000"/>
              <a:buFont typeface="Wingdings" pitchFamily="2" charset="2"/>
              <a:buNone/>
              <a:defRPr/>
            </a:pPr>
            <a:endParaRPr lang="en-US" sz="3600" b="0" dirty="0">
              <a:latin typeface="Arial" charset="0"/>
              <a:cs typeface="+mn-cs"/>
            </a:endParaRPr>
          </a:p>
        </p:txBody>
      </p:sp>
      <p:sp>
        <p:nvSpPr>
          <p:cNvPr id="2" name="TextBox 1"/>
          <p:cNvSpPr txBox="1"/>
          <p:nvPr/>
        </p:nvSpPr>
        <p:spPr>
          <a:xfrm>
            <a:off x="914400" y="1443097"/>
            <a:ext cx="7467600" cy="2062103"/>
          </a:xfrm>
          <a:prstGeom prst="rect">
            <a:avLst/>
          </a:prstGeom>
          <a:noFill/>
        </p:spPr>
        <p:txBody>
          <a:bodyPr wrap="square" rtlCol="0">
            <a:spAutoFit/>
          </a:bodyPr>
          <a:lstStyle/>
          <a:p>
            <a:pPr>
              <a:buSzPct val="65000"/>
            </a:pPr>
            <a:r>
              <a:rPr lang="en-US" sz="3200" dirty="0">
                <a:latin typeface="+mn-lt"/>
                <a:cs typeface="Arial" panose="020B0604020202020204" pitchFamily="34" charset="0"/>
              </a:rPr>
              <a:t>Approximately </a:t>
            </a:r>
            <a:r>
              <a:rPr lang="en-US" sz="3200" dirty="0">
                <a:solidFill>
                  <a:srgbClr val="C00000"/>
                </a:solidFill>
                <a:latin typeface="+mn-lt"/>
                <a:cs typeface="Arial" panose="020B0604020202020204" pitchFamily="34" charset="0"/>
              </a:rPr>
              <a:t>500,000 US </a:t>
            </a:r>
            <a:r>
              <a:rPr lang="en-US" sz="3200" dirty="0" err="1">
                <a:solidFill>
                  <a:srgbClr val="C00000"/>
                </a:solidFill>
                <a:latin typeface="+mn-lt"/>
                <a:cs typeface="Arial" panose="020B0604020202020204" pitchFamily="34" charset="0"/>
              </a:rPr>
              <a:t>laboratorians</a:t>
            </a:r>
            <a:r>
              <a:rPr lang="en-US" sz="3200" dirty="0">
                <a:latin typeface="+mn-lt"/>
                <a:cs typeface="Arial" panose="020B0604020202020204" pitchFamily="34" charset="0"/>
              </a:rPr>
              <a:t> work with or </a:t>
            </a:r>
            <a:r>
              <a:rPr lang="en-US" sz="3200" dirty="0">
                <a:solidFill>
                  <a:srgbClr val="C00000"/>
                </a:solidFill>
                <a:latin typeface="+mn-lt"/>
                <a:cs typeface="Arial" panose="020B0604020202020204" pitchFamily="34" charset="0"/>
              </a:rPr>
              <a:t>handle infectious materials</a:t>
            </a:r>
            <a:r>
              <a:rPr lang="en-US" sz="3200" dirty="0">
                <a:latin typeface="+mn-lt"/>
                <a:cs typeface="Arial" panose="020B0604020202020204" pitchFamily="34" charset="0"/>
              </a:rPr>
              <a:t> and/or cultures </a:t>
            </a:r>
            <a:r>
              <a:rPr lang="en-US" sz="3200" dirty="0">
                <a:solidFill>
                  <a:srgbClr val="C00000"/>
                </a:solidFill>
                <a:latin typeface="+mn-lt"/>
                <a:cs typeface="Arial" panose="020B0604020202020204" pitchFamily="34" charset="0"/>
              </a:rPr>
              <a:t>every day</a:t>
            </a:r>
            <a:r>
              <a:rPr lang="en-US" sz="3200" dirty="0">
                <a:latin typeface="+mn-lt"/>
                <a:cs typeface="Arial" panose="020B0604020202020204" pitchFamily="34" charset="0"/>
              </a:rPr>
              <a:t>.</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6193" y="3244901"/>
            <a:ext cx="3729703" cy="2774899"/>
          </a:xfrm>
          <a:prstGeom prst="rect">
            <a:avLst/>
          </a:prstGeom>
        </p:spPr>
      </p:pic>
    </p:spTree>
    <p:extLst>
      <p:ext uri="{BB962C8B-B14F-4D97-AF65-F5344CB8AC3E}">
        <p14:creationId xmlns:p14="http://schemas.microsoft.com/office/powerpoint/2010/main" val="90963506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205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17"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609600"/>
            <a:ext cx="9144000" cy="838200"/>
          </a:xfrm>
        </p:spPr>
        <p:txBody>
          <a:bodyPr/>
          <a:lstStyle/>
          <a:p>
            <a:r>
              <a:rPr lang="en-US" sz="3600" b="1" dirty="0" smtClean="0"/>
              <a:t>Evaluate and Prioritize Risk-Example</a:t>
            </a:r>
          </a:p>
        </p:txBody>
      </p:sp>
      <p:sp>
        <p:nvSpPr>
          <p:cNvPr id="27651" name="Content Placeholder 2"/>
          <p:cNvSpPr>
            <a:spLocks noGrp="1"/>
          </p:cNvSpPr>
          <p:nvPr>
            <p:ph idx="1"/>
          </p:nvPr>
        </p:nvSpPr>
        <p:spPr>
          <a:xfrm>
            <a:off x="609600" y="1828800"/>
            <a:ext cx="8001000" cy="4876800"/>
          </a:xfrm>
        </p:spPr>
        <p:txBody>
          <a:bodyPr/>
          <a:lstStyle/>
          <a:p>
            <a:pPr marL="0" indent="0">
              <a:buNone/>
            </a:pPr>
            <a:r>
              <a:rPr lang="en-US" dirty="0" smtClean="0">
                <a:solidFill>
                  <a:srgbClr val="C00000"/>
                </a:solidFill>
              </a:rPr>
              <a:t>Consequence (severity) </a:t>
            </a:r>
            <a:r>
              <a:rPr lang="en-US" dirty="0" smtClean="0"/>
              <a:t>of exposure</a:t>
            </a:r>
          </a:p>
          <a:p>
            <a:pPr lvl="1">
              <a:buFont typeface="Arial" panose="020B0604020202020204" pitchFamily="34" charset="0"/>
              <a:buChar char="•"/>
            </a:pPr>
            <a:r>
              <a:rPr lang="en-US" sz="3200" dirty="0" smtClean="0">
                <a:solidFill>
                  <a:schemeClr val="tx1"/>
                </a:solidFill>
              </a:rPr>
              <a:t>Minor: Colonization, asymptomatic</a:t>
            </a:r>
          </a:p>
          <a:p>
            <a:pPr lvl="1">
              <a:buFont typeface="Arial" panose="020B0604020202020204" pitchFamily="34" charset="0"/>
              <a:buChar char="•"/>
            </a:pPr>
            <a:r>
              <a:rPr lang="en-US" sz="3200" dirty="0" smtClean="0">
                <a:solidFill>
                  <a:schemeClr val="tx1"/>
                </a:solidFill>
              </a:rPr>
              <a:t>Moderate: Medical treatment or first aid</a:t>
            </a:r>
          </a:p>
          <a:p>
            <a:pPr lvl="1">
              <a:buFont typeface="Arial" panose="020B0604020202020204" pitchFamily="34" charset="0"/>
              <a:buChar char="•"/>
            </a:pPr>
            <a:r>
              <a:rPr lang="en-US" sz="3200" dirty="0" smtClean="0">
                <a:solidFill>
                  <a:schemeClr val="tx1"/>
                </a:solidFill>
              </a:rPr>
              <a:t>Major: Infection and recovery</a:t>
            </a:r>
          </a:p>
          <a:p>
            <a:pPr lvl="1">
              <a:buFont typeface="Arial" panose="020B0604020202020204" pitchFamily="34" charset="0"/>
              <a:buChar char="•"/>
            </a:pPr>
            <a:r>
              <a:rPr lang="en-US" sz="3200" dirty="0" smtClean="0">
                <a:solidFill>
                  <a:schemeClr val="tx1"/>
                </a:solidFill>
              </a:rPr>
              <a:t>Critical: Disease and sequelae</a:t>
            </a:r>
            <a:endParaRPr lang="en-US" sz="3200" dirty="0"/>
          </a:p>
          <a:p>
            <a:pPr lvl="1">
              <a:buFont typeface="Arial" panose="020B0604020202020204" pitchFamily="34" charset="0"/>
              <a:buChar char="•"/>
            </a:pPr>
            <a:r>
              <a:rPr lang="en-US" sz="3200" dirty="0" smtClean="0">
                <a:solidFill>
                  <a:schemeClr val="tx1"/>
                </a:solidFill>
              </a:rPr>
              <a:t>Catastrophic: Death</a:t>
            </a: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z="3600" b="1" dirty="0" smtClean="0"/>
              <a:t>Evaluate and Prioritize Risk-Example</a:t>
            </a:r>
          </a:p>
        </p:txBody>
      </p:sp>
      <p:sp>
        <p:nvSpPr>
          <p:cNvPr id="28675" name="Content Placeholder 2"/>
          <p:cNvSpPr>
            <a:spLocks noGrp="1"/>
          </p:cNvSpPr>
          <p:nvPr>
            <p:ph idx="1"/>
          </p:nvPr>
        </p:nvSpPr>
        <p:spPr>
          <a:xfrm>
            <a:off x="609600" y="1143000"/>
            <a:ext cx="8001000" cy="5562600"/>
          </a:xfrm>
        </p:spPr>
        <p:txBody>
          <a:bodyPr/>
          <a:lstStyle/>
          <a:p>
            <a:r>
              <a:rPr lang="en-US" sz="2400" dirty="0" smtClean="0">
                <a:solidFill>
                  <a:schemeClr val="tx1"/>
                </a:solidFill>
              </a:rPr>
              <a:t>Performing Gram stain:</a:t>
            </a:r>
          </a:p>
          <a:p>
            <a:pPr lvl="1"/>
            <a:r>
              <a:rPr lang="en-US" sz="2400" dirty="0" smtClean="0">
                <a:solidFill>
                  <a:schemeClr val="tx1"/>
                </a:solidFill>
              </a:rPr>
              <a:t>Potential Hazard: Aerosols from flaming slides — mucous membrane exposure	</a:t>
            </a:r>
          </a:p>
          <a:p>
            <a:pPr lvl="1"/>
            <a:r>
              <a:rPr lang="en-US" sz="2400" dirty="0" smtClean="0">
                <a:solidFill>
                  <a:schemeClr val="tx1"/>
                </a:solidFill>
              </a:rPr>
              <a:t>Likelihood: </a:t>
            </a:r>
            <a:r>
              <a:rPr lang="en-US" sz="2400" dirty="0" smtClean="0"/>
              <a:t>Possible</a:t>
            </a:r>
            <a:endParaRPr lang="en-US" sz="2400" dirty="0" smtClean="0">
              <a:solidFill>
                <a:schemeClr val="tx1"/>
              </a:solidFill>
            </a:endParaRPr>
          </a:p>
          <a:p>
            <a:pPr lvl="1"/>
            <a:r>
              <a:rPr lang="en-US" sz="2400" dirty="0" smtClean="0">
                <a:solidFill>
                  <a:schemeClr val="tx1"/>
                </a:solidFill>
              </a:rPr>
              <a:t>Consequence: Colonization; medical treatment</a:t>
            </a:r>
          </a:p>
          <a:p>
            <a:pPr lvl="1"/>
            <a:r>
              <a:rPr lang="en-US" sz="2400" dirty="0" smtClean="0">
                <a:solidFill>
                  <a:schemeClr val="tx1"/>
                </a:solidFill>
              </a:rPr>
              <a:t>Risk: Moderate</a:t>
            </a:r>
            <a:r>
              <a:rPr lang="en-US" dirty="0" smtClean="0">
                <a:solidFill>
                  <a:schemeClr val="tx1"/>
                </a:solidFill>
              </a:rPr>
              <a:t>	</a:t>
            </a:r>
          </a:p>
          <a:p>
            <a:endParaRPr lang="en-US" sz="2400" dirty="0" smtClean="0">
              <a:solidFill>
                <a:schemeClr val="tx1"/>
              </a:solidFill>
            </a:endParaRPr>
          </a:p>
          <a:p>
            <a:r>
              <a:rPr lang="en-US" sz="2400" dirty="0" smtClean="0">
                <a:solidFill>
                  <a:schemeClr val="tx1"/>
                </a:solidFill>
              </a:rPr>
              <a:t>AFB culture work-up</a:t>
            </a:r>
          </a:p>
          <a:p>
            <a:pPr lvl="1"/>
            <a:r>
              <a:rPr lang="en-US" sz="2400" dirty="0" smtClean="0">
                <a:solidFill>
                  <a:schemeClr val="tx1"/>
                </a:solidFill>
              </a:rPr>
              <a:t>Potential Hazard: Aerosols — inhalation</a:t>
            </a:r>
          </a:p>
          <a:p>
            <a:pPr lvl="1"/>
            <a:r>
              <a:rPr lang="en-US" sz="2400" dirty="0" smtClean="0">
                <a:solidFill>
                  <a:schemeClr val="tx1"/>
                </a:solidFill>
              </a:rPr>
              <a:t>Likelihood: Likely	</a:t>
            </a:r>
          </a:p>
          <a:p>
            <a:pPr lvl="1"/>
            <a:r>
              <a:rPr lang="en-US" sz="2400" dirty="0" smtClean="0">
                <a:solidFill>
                  <a:schemeClr val="tx1"/>
                </a:solidFill>
              </a:rPr>
              <a:t>Consequence: Infection; medical treatment; disease</a:t>
            </a:r>
          </a:p>
          <a:p>
            <a:pPr lvl="1"/>
            <a:r>
              <a:rPr lang="en-US" sz="2400" dirty="0" smtClean="0">
                <a:solidFill>
                  <a:schemeClr val="tx1"/>
                </a:solidFill>
              </a:rPr>
              <a:t>Risk: </a:t>
            </a:r>
            <a:r>
              <a:rPr lang="en-US" sz="2400" b="1" dirty="0" smtClean="0">
                <a:solidFill>
                  <a:srgbClr val="FF0000"/>
                </a:solidFill>
              </a:rPr>
              <a:t>High</a:t>
            </a:r>
            <a:r>
              <a:rPr lang="en-US" dirty="0" smtClean="0"/>
              <a:t>	</a:t>
            </a:r>
          </a:p>
          <a:p>
            <a:endParaRPr lang="en-US" dirty="0" smtClean="0"/>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2261157" y="1387920"/>
            <a:ext cx="4326782" cy="4362750"/>
            <a:chOff x="2900970" y="1387920"/>
            <a:chExt cx="4326782" cy="4362750"/>
          </a:xfrm>
        </p:grpSpPr>
        <p:sp>
          <p:nvSpPr>
            <p:cNvPr id="6" name="Rectangle 5"/>
            <p:cNvSpPr/>
            <p:nvPr/>
          </p:nvSpPr>
          <p:spPr>
            <a:xfrm>
              <a:off x="2900970" y="4878120"/>
              <a:ext cx="862779" cy="872550"/>
            </a:xfrm>
            <a:prstGeom prst="rect">
              <a:avLst/>
            </a:prstGeom>
            <a:solidFill>
              <a:srgbClr val="008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900970" y="4005570"/>
              <a:ext cx="862779" cy="872550"/>
            </a:xfrm>
            <a:prstGeom prst="rect">
              <a:avLst/>
            </a:prstGeom>
            <a:solidFill>
              <a:srgbClr val="008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2900970" y="3133020"/>
              <a:ext cx="862779" cy="872550"/>
            </a:xfrm>
            <a:prstGeom prst="rect">
              <a:avLst/>
            </a:prstGeom>
            <a:solidFill>
              <a:srgbClr val="008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2900970" y="2258935"/>
              <a:ext cx="862779" cy="872550"/>
            </a:xfrm>
            <a:prstGeom prst="rect">
              <a:avLst/>
            </a:prstGeom>
            <a:solidFill>
              <a:srgbClr val="008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2900970" y="1387920"/>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763749" y="4878120"/>
              <a:ext cx="862779" cy="872550"/>
            </a:xfrm>
            <a:prstGeom prst="rect">
              <a:avLst/>
            </a:prstGeom>
            <a:solidFill>
              <a:srgbClr val="008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3763749" y="4005570"/>
              <a:ext cx="862779" cy="872550"/>
            </a:xfrm>
            <a:prstGeom prst="rect">
              <a:avLst/>
            </a:prstGeom>
            <a:solidFill>
              <a:srgbClr val="008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3763749" y="3133020"/>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3763749" y="2258935"/>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3763749" y="1387920"/>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4626528" y="4878120"/>
              <a:ext cx="862779" cy="872550"/>
            </a:xfrm>
            <a:prstGeom prst="rect">
              <a:avLst/>
            </a:prstGeom>
            <a:solidFill>
              <a:srgbClr val="008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4626528" y="4005570"/>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4626528" y="3133020"/>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4626528" y="2258935"/>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4626528" y="1387920"/>
              <a:ext cx="862779" cy="872550"/>
            </a:xfrm>
            <a:prstGeom prst="rect">
              <a:avLst/>
            </a:prstGeom>
            <a:solidFill>
              <a:srgbClr val="FF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5494126" y="4878120"/>
              <a:ext cx="862779" cy="872550"/>
            </a:xfrm>
            <a:prstGeom prst="rect">
              <a:avLst/>
            </a:prstGeom>
            <a:solidFill>
              <a:srgbClr val="0080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5494126" y="4005570"/>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5494126" y="3133020"/>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5494126" y="2258935"/>
              <a:ext cx="862779" cy="872550"/>
            </a:xfrm>
            <a:prstGeom prst="rect">
              <a:avLst/>
            </a:prstGeom>
            <a:solidFill>
              <a:srgbClr val="FF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5494126" y="1387920"/>
              <a:ext cx="862779" cy="872550"/>
            </a:xfrm>
            <a:prstGeom prst="rect">
              <a:avLst/>
            </a:prstGeom>
            <a:solidFill>
              <a:srgbClr val="FF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6364973" y="4878120"/>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6364973" y="4005570"/>
              <a:ext cx="862779" cy="872550"/>
            </a:xfrm>
            <a:prstGeom prst="rect">
              <a:avLst/>
            </a:prstGeom>
            <a:solidFill>
              <a:srgbClr val="FFFF0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6364973" y="3133020"/>
              <a:ext cx="862779" cy="872550"/>
            </a:xfrm>
            <a:prstGeom prst="rect">
              <a:avLst/>
            </a:prstGeom>
            <a:solidFill>
              <a:srgbClr val="FF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6364973" y="2258935"/>
              <a:ext cx="862779" cy="872550"/>
            </a:xfrm>
            <a:prstGeom prst="rect">
              <a:avLst/>
            </a:prstGeom>
            <a:solidFill>
              <a:srgbClr val="FF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6364973" y="1387920"/>
              <a:ext cx="862779" cy="872550"/>
            </a:xfrm>
            <a:prstGeom prst="rect">
              <a:avLst/>
            </a:prstGeom>
            <a:solidFill>
              <a:srgbClr val="FF0000"/>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2" name="TextBox 31"/>
          <p:cNvSpPr txBox="1"/>
          <p:nvPr/>
        </p:nvSpPr>
        <p:spPr>
          <a:xfrm>
            <a:off x="2261156" y="5770982"/>
            <a:ext cx="803563" cy="584775"/>
          </a:xfrm>
          <a:prstGeom prst="rect">
            <a:avLst/>
          </a:prstGeom>
          <a:noFill/>
        </p:spPr>
        <p:txBody>
          <a:bodyPr wrap="square" rtlCol="0">
            <a:spAutoFit/>
          </a:bodyPr>
          <a:lstStyle/>
          <a:p>
            <a:pPr algn="ctr"/>
            <a:r>
              <a:rPr lang="en-US" sz="1600" dirty="0" smtClean="0"/>
              <a:t>1- </a:t>
            </a:r>
            <a:r>
              <a:rPr lang="en-US" sz="1600" dirty="0" smtClean="0">
                <a:latin typeface="+mn-lt"/>
              </a:rPr>
              <a:t>Minor</a:t>
            </a:r>
            <a:endParaRPr lang="en-US" sz="1600" dirty="0">
              <a:latin typeface="+mn-lt"/>
            </a:endParaRPr>
          </a:p>
        </p:txBody>
      </p:sp>
      <p:sp>
        <p:nvSpPr>
          <p:cNvPr id="33" name="TextBox 32"/>
          <p:cNvSpPr txBox="1"/>
          <p:nvPr/>
        </p:nvSpPr>
        <p:spPr>
          <a:xfrm>
            <a:off x="2971801" y="5770982"/>
            <a:ext cx="1099740" cy="584775"/>
          </a:xfrm>
          <a:prstGeom prst="rect">
            <a:avLst/>
          </a:prstGeom>
          <a:noFill/>
        </p:spPr>
        <p:txBody>
          <a:bodyPr wrap="square" rtlCol="0">
            <a:spAutoFit/>
          </a:bodyPr>
          <a:lstStyle/>
          <a:p>
            <a:pPr algn="ctr"/>
            <a:r>
              <a:rPr lang="en-US" sz="1600" dirty="0" smtClean="0"/>
              <a:t>2- </a:t>
            </a:r>
            <a:r>
              <a:rPr lang="en-US" sz="1600" dirty="0" smtClean="0">
                <a:latin typeface="+mn-lt"/>
              </a:rPr>
              <a:t>Moderate</a:t>
            </a:r>
            <a:endParaRPr lang="en-US" sz="1600" dirty="0">
              <a:latin typeface="+mn-lt"/>
            </a:endParaRPr>
          </a:p>
        </p:txBody>
      </p:sp>
      <p:sp>
        <p:nvSpPr>
          <p:cNvPr id="34" name="TextBox 33"/>
          <p:cNvSpPr txBox="1"/>
          <p:nvPr/>
        </p:nvSpPr>
        <p:spPr>
          <a:xfrm>
            <a:off x="3962400" y="5798403"/>
            <a:ext cx="1148133" cy="830997"/>
          </a:xfrm>
          <a:prstGeom prst="rect">
            <a:avLst/>
          </a:prstGeom>
          <a:noFill/>
        </p:spPr>
        <p:txBody>
          <a:bodyPr wrap="square" rtlCol="0">
            <a:spAutoFit/>
          </a:bodyPr>
          <a:lstStyle/>
          <a:p>
            <a:pPr algn="ctr"/>
            <a:r>
              <a:rPr lang="en-US" sz="1600" dirty="0" smtClean="0"/>
              <a:t>3-</a:t>
            </a:r>
          </a:p>
          <a:p>
            <a:pPr algn="ctr"/>
            <a:r>
              <a:rPr lang="en-US" sz="1600" dirty="0" smtClean="0"/>
              <a:t> </a:t>
            </a:r>
            <a:r>
              <a:rPr lang="en-US" sz="1600" dirty="0" smtClean="0">
                <a:latin typeface="+mn-lt"/>
              </a:rPr>
              <a:t>Major</a:t>
            </a:r>
          </a:p>
          <a:p>
            <a:pPr algn="ctr"/>
            <a:endParaRPr lang="en-US" sz="1600" dirty="0">
              <a:latin typeface="+mn-lt"/>
            </a:endParaRPr>
          </a:p>
        </p:txBody>
      </p:sp>
      <p:sp>
        <p:nvSpPr>
          <p:cNvPr id="35" name="TextBox 34"/>
          <p:cNvSpPr txBox="1"/>
          <p:nvPr/>
        </p:nvSpPr>
        <p:spPr>
          <a:xfrm>
            <a:off x="4876800" y="5816025"/>
            <a:ext cx="934720" cy="584775"/>
          </a:xfrm>
          <a:prstGeom prst="rect">
            <a:avLst/>
          </a:prstGeom>
          <a:noFill/>
        </p:spPr>
        <p:txBody>
          <a:bodyPr wrap="square" rtlCol="0">
            <a:spAutoFit/>
          </a:bodyPr>
          <a:lstStyle/>
          <a:p>
            <a:pPr algn="ctr"/>
            <a:r>
              <a:rPr lang="en-US" sz="1600" dirty="0" smtClean="0"/>
              <a:t>4- </a:t>
            </a:r>
            <a:r>
              <a:rPr lang="en-US" sz="1600" dirty="0" smtClean="0">
                <a:latin typeface="+mn-lt"/>
              </a:rPr>
              <a:t>Critical</a:t>
            </a:r>
            <a:endParaRPr lang="en-US" sz="1600" dirty="0">
              <a:latin typeface="+mn-lt"/>
            </a:endParaRPr>
          </a:p>
        </p:txBody>
      </p:sp>
      <p:sp>
        <p:nvSpPr>
          <p:cNvPr id="36" name="TextBox 35"/>
          <p:cNvSpPr txBox="1"/>
          <p:nvPr/>
        </p:nvSpPr>
        <p:spPr>
          <a:xfrm>
            <a:off x="5638800" y="5816025"/>
            <a:ext cx="1612378" cy="584775"/>
          </a:xfrm>
          <a:prstGeom prst="rect">
            <a:avLst/>
          </a:prstGeom>
          <a:noFill/>
        </p:spPr>
        <p:txBody>
          <a:bodyPr wrap="square" rtlCol="0">
            <a:spAutoFit/>
          </a:bodyPr>
          <a:lstStyle/>
          <a:p>
            <a:pPr algn="ctr"/>
            <a:r>
              <a:rPr lang="en-US" sz="1600" dirty="0" smtClean="0"/>
              <a:t>5- </a:t>
            </a:r>
            <a:r>
              <a:rPr lang="en-US" sz="1600" dirty="0" smtClean="0">
                <a:latin typeface="+mn-lt"/>
              </a:rPr>
              <a:t>Catastrophic</a:t>
            </a:r>
            <a:endParaRPr lang="en-US" sz="1600" dirty="0">
              <a:latin typeface="+mn-lt"/>
            </a:endParaRPr>
          </a:p>
        </p:txBody>
      </p:sp>
      <p:sp>
        <p:nvSpPr>
          <p:cNvPr id="37" name="TextBox 36"/>
          <p:cNvSpPr txBox="1"/>
          <p:nvPr/>
        </p:nvSpPr>
        <p:spPr>
          <a:xfrm>
            <a:off x="785669" y="5128194"/>
            <a:ext cx="862737" cy="338554"/>
          </a:xfrm>
          <a:prstGeom prst="rect">
            <a:avLst/>
          </a:prstGeom>
          <a:noFill/>
        </p:spPr>
        <p:txBody>
          <a:bodyPr wrap="none" rtlCol="0">
            <a:spAutoFit/>
          </a:bodyPr>
          <a:lstStyle/>
          <a:p>
            <a:r>
              <a:rPr lang="en-US" dirty="0" smtClean="0"/>
              <a:t>1- </a:t>
            </a:r>
            <a:r>
              <a:rPr lang="en-US" dirty="0" smtClean="0">
                <a:latin typeface="+mn-lt"/>
              </a:rPr>
              <a:t>Rare</a:t>
            </a:r>
            <a:endParaRPr lang="en-US" dirty="0">
              <a:latin typeface="+mn-lt"/>
            </a:endParaRPr>
          </a:p>
        </p:txBody>
      </p:sp>
      <p:sp>
        <p:nvSpPr>
          <p:cNvPr id="38" name="TextBox 37"/>
          <p:cNvSpPr txBox="1"/>
          <p:nvPr/>
        </p:nvSpPr>
        <p:spPr>
          <a:xfrm>
            <a:off x="762000" y="4272568"/>
            <a:ext cx="1194558" cy="338554"/>
          </a:xfrm>
          <a:prstGeom prst="rect">
            <a:avLst/>
          </a:prstGeom>
          <a:noFill/>
        </p:spPr>
        <p:txBody>
          <a:bodyPr wrap="none" rtlCol="0">
            <a:spAutoFit/>
          </a:bodyPr>
          <a:lstStyle/>
          <a:p>
            <a:r>
              <a:rPr lang="en-US" dirty="0" smtClean="0"/>
              <a:t>2- </a:t>
            </a:r>
            <a:r>
              <a:rPr lang="en-US" dirty="0" smtClean="0">
                <a:latin typeface="+mn-lt"/>
              </a:rPr>
              <a:t>Unlikely</a:t>
            </a:r>
            <a:endParaRPr lang="en-US" dirty="0">
              <a:latin typeface="+mn-lt"/>
            </a:endParaRPr>
          </a:p>
        </p:txBody>
      </p:sp>
      <p:sp>
        <p:nvSpPr>
          <p:cNvPr id="39" name="TextBox 38"/>
          <p:cNvSpPr txBox="1"/>
          <p:nvPr/>
        </p:nvSpPr>
        <p:spPr>
          <a:xfrm>
            <a:off x="762000" y="3393250"/>
            <a:ext cx="1250663" cy="338554"/>
          </a:xfrm>
          <a:prstGeom prst="rect">
            <a:avLst/>
          </a:prstGeom>
          <a:noFill/>
        </p:spPr>
        <p:txBody>
          <a:bodyPr wrap="none" rtlCol="0">
            <a:spAutoFit/>
          </a:bodyPr>
          <a:lstStyle/>
          <a:p>
            <a:r>
              <a:rPr lang="en-US" dirty="0" smtClean="0"/>
              <a:t>3- </a:t>
            </a:r>
            <a:r>
              <a:rPr lang="en-US" dirty="0" smtClean="0">
                <a:latin typeface="+mn-lt"/>
              </a:rPr>
              <a:t>Possible</a:t>
            </a:r>
            <a:endParaRPr lang="en-US" dirty="0">
              <a:latin typeface="+mn-lt"/>
            </a:endParaRPr>
          </a:p>
        </p:txBody>
      </p:sp>
      <p:sp>
        <p:nvSpPr>
          <p:cNvPr id="40" name="TextBox 39"/>
          <p:cNvSpPr txBox="1"/>
          <p:nvPr/>
        </p:nvSpPr>
        <p:spPr>
          <a:xfrm>
            <a:off x="762000" y="2510544"/>
            <a:ext cx="989373" cy="338554"/>
          </a:xfrm>
          <a:prstGeom prst="rect">
            <a:avLst/>
          </a:prstGeom>
          <a:noFill/>
        </p:spPr>
        <p:txBody>
          <a:bodyPr wrap="none" rtlCol="0">
            <a:spAutoFit/>
          </a:bodyPr>
          <a:lstStyle/>
          <a:p>
            <a:r>
              <a:rPr lang="en-US" dirty="0" smtClean="0"/>
              <a:t>4- </a:t>
            </a:r>
            <a:r>
              <a:rPr lang="en-US" dirty="0" smtClean="0">
                <a:latin typeface="+mn-lt"/>
              </a:rPr>
              <a:t>Likely</a:t>
            </a:r>
            <a:endParaRPr lang="en-US" dirty="0">
              <a:latin typeface="+mn-lt"/>
            </a:endParaRPr>
          </a:p>
        </p:txBody>
      </p:sp>
      <p:sp>
        <p:nvSpPr>
          <p:cNvPr id="41" name="TextBox 40"/>
          <p:cNvSpPr txBox="1"/>
          <p:nvPr/>
        </p:nvSpPr>
        <p:spPr>
          <a:xfrm>
            <a:off x="744105" y="1608909"/>
            <a:ext cx="1160895" cy="584775"/>
          </a:xfrm>
          <a:prstGeom prst="rect">
            <a:avLst/>
          </a:prstGeom>
          <a:noFill/>
        </p:spPr>
        <p:txBody>
          <a:bodyPr wrap="none" rtlCol="0">
            <a:spAutoFit/>
          </a:bodyPr>
          <a:lstStyle/>
          <a:p>
            <a:r>
              <a:rPr lang="en-US" dirty="0" smtClean="0"/>
              <a:t>5- </a:t>
            </a:r>
            <a:r>
              <a:rPr lang="en-US" dirty="0" smtClean="0">
                <a:latin typeface="+mn-lt"/>
              </a:rPr>
              <a:t>Almost </a:t>
            </a:r>
          </a:p>
          <a:p>
            <a:r>
              <a:rPr lang="en-US" dirty="0" smtClean="0">
                <a:latin typeface="+mn-lt"/>
              </a:rPr>
              <a:t>    certain</a:t>
            </a:r>
            <a:endParaRPr lang="en-US" dirty="0">
              <a:latin typeface="+mn-lt"/>
            </a:endParaRPr>
          </a:p>
        </p:txBody>
      </p:sp>
      <p:cxnSp>
        <p:nvCxnSpPr>
          <p:cNvPr id="43" name="Straight Connector 42"/>
          <p:cNvCxnSpPr/>
          <p:nvPr/>
        </p:nvCxnSpPr>
        <p:spPr>
          <a:xfrm flipH="1">
            <a:off x="2261157" y="1387920"/>
            <a:ext cx="4326782" cy="4383062"/>
          </a:xfrm>
          <a:prstGeom prst="line">
            <a:avLst/>
          </a:prstGeom>
          <a:ln w="28575" cmpd="sng">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3" name="Title 2"/>
          <p:cNvSpPr>
            <a:spLocks noGrp="1"/>
          </p:cNvSpPr>
          <p:nvPr>
            <p:ph type="title" idx="4294967295"/>
          </p:nvPr>
        </p:nvSpPr>
        <p:spPr>
          <a:xfrm>
            <a:off x="457200" y="152400"/>
            <a:ext cx="8001000" cy="1143000"/>
          </a:xfrm>
        </p:spPr>
        <p:txBody>
          <a:bodyPr/>
          <a:lstStyle/>
          <a:p>
            <a:r>
              <a:rPr lang="en-US" sz="4000" b="1" dirty="0" smtClean="0"/>
              <a:t>Risk Matrix-Example</a:t>
            </a:r>
            <a:endParaRPr lang="en-US" sz="4000" b="1" dirty="0"/>
          </a:p>
        </p:txBody>
      </p:sp>
      <p:sp>
        <p:nvSpPr>
          <p:cNvPr id="44" name="TextBox 43"/>
          <p:cNvSpPr txBox="1"/>
          <p:nvPr/>
        </p:nvSpPr>
        <p:spPr>
          <a:xfrm>
            <a:off x="6629400" y="2511005"/>
            <a:ext cx="2342130" cy="1938992"/>
          </a:xfrm>
          <a:prstGeom prst="rect">
            <a:avLst/>
          </a:prstGeom>
          <a:noFill/>
        </p:spPr>
        <p:txBody>
          <a:bodyPr wrap="square" rtlCol="0">
            <a:spAutoFit/>
          </a:bodyPr>
          <a:lstStyle/>
          <a:p>
            <a:r>
              <a:rPr lang="en-US" sz="2000" dirty="0" smtClean="0">
                <a:solidFill>
                  <a:srgbClr val="FF0000"/>
                </a:solidFill>
                <a:latin typeface="+mn-lt"/>
              </a:rPr>
              <a:t>Red = HIGH RISK</a:t>
            </a:r>
          </a:p>
          <a:p>
            <a:endParaRPr lang="en-US" sz="2000" dirty="0" smtClean="0">
              <a:latin typeface="+mn-lt"/>
            </a:endParaRPr>
          </a:p>
          <a:p>
            <a:r>
              <a:rPr lang="en-US" sz="2000" dirty="0" smtClean="0">
                <a:solidFill>
                  <a:schemeClr val="bg2"/>
                </a:solidFill>
                <a:latin typeface="+mn-lt"/>
              </a:rPr>
              <a:t>Yellow=Moderate Risk</a:t>
            </a:r>
          </a:p>
          <a:p>
            <a:endParaRPr lang="en-US" sz="2000" dirty="0" smtClean="0">
              <a:latin typeface="+mn-lt"/>
            </a:endParaRPr>
          </a:p>
          <a:p>
            <a:r>
              <a:rPr lang="en-US" sz="2000" dirty="0" smtClean="0">
                <a:solidFill>
                  <a:srgbClr val="008000"/>
                </a:solidFill>
                <a:latin typeface="+mn-lt"/>
              </a:rPr>
              <a:t>Green= low risk</a:t>
            </a:r>
            <a:endParaRPr lang="en-US" sz="2000" dirty="0">
              <a:solidFill>
                <a:srgbClr val="008000"/>
              </a:solidFill>
              <a:latin typeface="+mn-lt"/>
            </a:endParaRPr>
          </a:p>
        </p:txBody>
      </p:sp>
      <p:sp>
        <p:nvSpPr>
          <p:cNvPr id="45" name="TextBox 44"/>
          <p:cNvSpPr txBox="1"/>
          <p:nvPr/>
        </p:nvSpPr>
        <p:spPr>
          <a:xfrm>
            <a:off x="3606946" y="6472535"/>
            <a:ext cx="2946254" cy="461665"/>
          </a:xfrm>
          <a:prstGeom prst="rect">
            <a:avLst/>
          </a:prstGeom>
          <a:noFill/>
        </p:spPr>
        <p:txBody>
          <a:bodyPr wrap="square" rtlCol="0">
            <a:spAutoFit/>
          </a:bodyPr>
          <a:lstStyle/>
          <a:p>
            <a:r>
              <a:rPr lang="en-US" sz="2400" dirty="0" smtClean="0">
                <a:latin typeface="+mn-lt"/>
              </a:rPr>
              <a:t>Consequence</a:t>
            </a:r>
            <a:endParaRPr lang="en-US" sz="2400" dirty="0">
              <a:latin typeface="+mn-lt"/>
            </a:endParaRPr>
          </a:p>
        </p:txBody>
      </p:sp>
      <p:sp>
        <p:nvSpPr>
          <p:cNvPr id="46" name="TextBox 45"/>
          <p:cNvSpPr txBox="1"/>
          <p:nvPr/>
        </p:nvSpPr>
        <p:spPr>
          <a:xfrm>
            <a:off x="146447" y="609600"/>
            <a:ext cx="615553" cy="3975380"/>
          </a:xfrm>
          <a:prstGeom prst="rect">
            <a:avLst/>
          </a:prstGeom>
          <a:noFill/>
        </p:spPr>
        <p:txBody>
          <a:bodyPr vert="vert270" wrap="square" rtlCol="0">
            <a:spAutoFit/>
          </a:bodyPr>
          <a:lstStyle/>
          <a:p>
            <a:r>
              <a:rPr lang="en-US" sz="2800" dirty="0" smtClean="0">
                <a:latin typeface="+mn-lt"/>
              </a:rPr>
              <a:t>Likelihood</a:t>
            </a:r>
            <a:endParaRPr lang="en-US" sz="2800" dirty="0">
              <a:latin typeface="+mn-lt"/>
            </a:endParaRPr>
          </a:p>
        </p:txBody>
      </p:sp>
      <p:sp>
        <p:nvSpPr>
          <p:cNvPr id="2" name="TextBox 1"/>
          <p:cNvSpPr txBox="1"/>
          <p:nvPr/>
        </p:nvSpPr>
        <p:spPr>
          <a:xfrm>
            <a:off x="6629400" y="3131485"/>
            <a:ext cx="2209800" cy="600319"/>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96099950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0" y="304800"/>
            <a:ext cx="8610600" cy="1066800"/>
          </a:xfrm>
        </p:spPr>
        <p:txBody>
          <a:bodyPr lIns="91440" tIns="45720" rIns="91440" bIns="45720"/>
          <a:lstStyle/>
          <a:p>
            <a:pPr eaLnBrk="1" hangingPunct="1"/>
            <a:r>
              <a:rPr lang="en-US" sz="4000" b="1" dirty="0" smtClean="0">
                <a:solidFill>
                  <a:srgbClr val="003399"/>
                </a:solidFill>
              </a:rPr>
              <a:t>Steps of RA</a:t>
            </a:r>
          </a:p>
        </p:txBody>
      </p:sp>
      <p:sp>
        <p:nvSpPr>
          <p:cNvPr id="9219" name="Rectangle 3"/>
          <p:cNvSpPr>
            <a:spLocks noGrp="1" noChangeArrowheads="1"/>
          </p:cNvSpPr>
          <p:nvPr>
            <p:ph type="body" idx="4294967295"/>
          </p:nvPr>
        </p:nvSpPr>
        <p:spPr>
          <a:xfrm>
            <a:off x="228600" y="1066800"/>
            <a:ext cx="8686800" cy="4114800"/>
          </a:xfrm>
        </p:spPr>
        <p:txBody>
          <a:bodyPr lIns="91440" tIns="45720" rIns="91440" bIns="45720"/>
          <a:lstStyle/>
          <a:p>
            <a:pPr eaLnBrk="1" hangingPunct="1">
              <a:buFont typeface="Wingdings" pitchFamily="2" charset="2"/>
              <a:buNone/>
            </a:pPr>
            <a:endParaRPr lang="en-US" sz="2400" dirty="0" smtClean="0">
              <a:solidFill>
                <a:schemeClr val="tx1"/>
              </a:solidFill>
            </a:endParaRPr>
          </a:p>
          <a:p>
            <a:pPr marL="457200" lvl="1" indent="0" eaLnBrk="1" hangingPunct="1">
              <a:buNone/>
            </a:pPr>
            <a:r>
              <a:rPr lang="en-US" sz="3200" dirty="0" smtClean="0">
                <a:solidFill>
                  <a:schemeClr val="tx1"/>
                </a:solidFill>
              </a:rPr>
              <a:t>1. Gather information and identify the potential hazard</a:t>
            </a:r>
          </a:p>
          <a:p>
            <a:pPr marL="457200" lvl="1" indent="0" eaLnBrk="1" hangingPunct="1">
              <a:buNone/>
            </a:pPr>
            <a:r>
              <a:rPr lang="en-US" sz="3200" dirty="0" smtClean="0">
                <a:solidFill>
                  <a:schemeClr val="tx1"/>
                </a:solidFill>
              </a:rPr>
              <a:t>2. Evaluate and prioritize the risk  (likelihood and consequence)</a:t>
            </a:r>
          </a:p>
          <a:p>
            <a:pPr marL="457200" lvl="1" indent="0" eaLnBrk="1" hangingPunct="1">
              <a:buNone/>
            </a:pPr>
            <a:r>
              <a:rPr lang="en-US" sz="3200" dirty="0" smtClean="0">
                <a:solidFill>
                  <a:srgbClr val="C00000"/>
                </a:solidFill>
              </a:rPr>
              <a:t>3. Determine what additional safety precautions (controls) are needed to reduce the risk (mitigation)</a:t>
            </a:r>
          </a:p>
          <a:p>
            <a:pPr marL="457200" lvl="1" indent="0" eaLnBrk="1" hangingPunct="1">
              <a:buNone/>
            </a:pPr>
            <a:r>
              <a:rPr lang="en-US" sz="3200" dirty="0" smtClean="0">
                <a:solidFill>
                  <a:srgbClr val="C00000"/>
                </a:solidFill>
              </a:rPr>
              <a:t>4. Implement controls </a:t>
            </a:r>
          </a:p>
          <a:p>
            <a:pPr marL="457200" lvl="1" indent="0" eaLnBrk="1" hangingPunct="1">
              <a:buNone/>
            </a:pPr>
            <a:r>
              <a:rPr lang="en-US" sz="3200" dirty="0" smtClean="0">
                <a:solidFill>
                  <a:schemeClr val="tx1"/>
                </a:solidFill>
              </a:rPr>
              <a:t>5. Review and evaluate effectiveness, adjust</a:t>
            </a:r>
          </a:p>
        </p:txBody>
      </p:sp>
    </p:spTree>
    <p:extLst>
      <p:ext uri="{BB962C8B-B14F-4D97-AF65-F5344CB8AC3E}">
        <p14:creationId xmlns:p14="http://schemas.microsoft.com/office/powerpoint/2010/main" val="660790985"/>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dc.gov\private\L107\eiw3\biosafety\HierarchyContro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825" y="533400"/>
            <a:ext cx="8193975" cy="5799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654581"/>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Grp="1" noChangeArrowheads="1"/>
          </p:cNvSpPr>
          <p:nvPr>
            <p:ph type="ctrTitle" sz="quarter"/>
          </p:nvPr>
        </p:nvSpPr>
        <p:spPr>
          <a:xfrm>
            <a:off x="717550" y="533400"/>
            <a:ext cx="7708900" cy="1060450"/>
          </a:xfrm>
        </p:spPr>
        <p:txBody>
          <a:bodyPr lIns="0" tIns="0" rIns="0" bIns="0" anchor="t"/>
          <a:lstStyle/>
          <a:p>
            <a:pPr eaLnBrk="1" hangingPunct="1">
              <a:lnSpc>
                <a:spcPct val="95000"/>
              </a:lnSpc>
            </a:pPr>
            <a:r>
              <a:rPr lang="en-US" sz="4000" b="1" dirty="0" smtClean="0"/>
              <a:t>Some Engineering  Controls</a:t>
            </a:r>
            <a:r>
              <a:rPr lang="en-US" sz="3600" dirty="0" smtClean="0"/>
              <a:t/>
            </a:r>
            <a:br>
              <a:rPr lang="en-US" sz="3600" dirty="0" smtClean="0"/>
            </a:br>
            <a:r>
              <a:rPr lang="en-US" dirty="0" smtClean="0">
                <a:solidFill>
                  <a:srgbClr val="000000"/>
                </a:solidFill>
              </a:rPr>
              <a:t> </a:t>
            </a:r>
          </a:p>
        </p:txBody>
      </p:sp>
      <p:sp>
        <p:nvSpPr>
          <p:cNvPr id="30723" name="Text Box 4"/>
          <p:cNvSpPr txBox="1">
            <a:spLocks noChangeArrowheads="1"/>
          </p:cNvSpPr>
          <p:nvPr/>
        </p:nvSpPr>
        <p:spPr bwMode="auto">
          <a:xfrm>
            <a:off x="320675" y="1524000"/>
            <a:ext cx="8516938" cy="3976473"/>
          </a:xfrm>
          <a:prstGeom prst="rect">
            <a:avLst/>
          </a:prstGeom>
          <a:noFill/>
          <a:ln w="9525">
            <a:noFill/>
            <a:miter lim="800000"/>
            <a:headEnd/>
            <a:tailEnd/>
          </a:ln>
        </p:spPr>
        <p:txBody>
          <a:bodyPr lIns="0" tIns="0" rIns="0" bIns="0">
            <a:spAutoFit/>
          </a:bodyPr>
          <a:lstStyle/>
          <a:p>
            <a:pPr lvl="1" indent="-307975">
              <a:lnSpc>
                <a:spcPct val="95000"/>
              </a:lnSpc>
              <a:buClr>
                <a:srgbClr val="000000"/>
              </a:buClr>
              <a:buSzPct val="100000"/>
            </a:pPr>
            <a:endParaRPr lang="en-US" dirty="0">
              <a:latin typeface="Arial" charset="0"/>
            </a:endParaRPr>
          </a:p>
          <a:p>
            <a:pPr lvl="1" indent="-307975">
              <a:lnSpc>
                <a:spcPct val="95000"/>
              </a:lnSpc>
              <a:buClr>
                <a:srgbClr val="000000"/>
              </a:buClr>
              <a:buSzPct val="100000"/>
            </a:pPr>
            <a:r>
              <a:rPr lang="en-US" sz="2900" dirty="0">
                <a:latin typeface="Arial" charset="0"/>
              </a:rPr>
              <a:t>- </a:t>
            </a:r>
            <a:r>
              <a:rPr lang="en-US" sz="3200" b="0" dirty="0">
                <a:latin typeface="+mn-lt"/>
              </a:rPr>
              <a:t>Safety Equipment (BSC, sharps containers, centrifuge safety cups, </a:t>
            </a:r>
            <a:r>
              <a:rPr lang="en-US" sz="3200" b="0" dirty="0" smtClean="0">
                <a:latin typeface="+mn-lt"/>
              </a:rPr>
              <a:t>eyewash, sealed rotors)</a:t>
            </a:r>
            <a:endParaRPr lang="en-US" sz="3200" b="0" dirty="0">
              <a:latin typeface="+mn-lt"/>
            </a:endParaRPr>
          </a:p>
          <a:p>
            <a:pPr lvl="1" indent="-307975">
              <a:lnSpc>
                <a:spcPct val="95000"/>
              </a:lnSpc>
              <a:buClr>
                <a:srgbClr val="000000"/>
              </a:buClr>
              <a:buSzPct val="100000"/>
            </a:pPr>
            <a:endParaRPr lang="en-US" sz="3200" b="0" dirty="0">
              <a:latin typeface="+mn-lt"/>
            </a:endParaRPr>
          </a:p>
          <a:p>
            <a:pPr lvl="1" indent="-307975">
              <a:lnSpc>
                <a:spcPct val="95000"/>
              </a:lnSpc>
              <a:buClr>
                <a:srgbClr val="000000"/>
              </a:buClr>
              <a:buSzPct val="100000"/>
            </a:pPr>
            <a:r>
              <a:rPr lang="en-US" sz="3200" b="0" dirty="0">
                <a:latin typeface="+mn-lt"/>
              </a:rPr>
              <a:t>-Facility Design (directional airflow, lockable doors, </a:t>
            </a:r>
            <a:r>
              <a:rPr lang="en-US" sz="3200" b="0" dirty="0" smtClean="0">
                <a:latin typeface="+mn-lt"/>
              </a:rPr>
              <a:t>hands-free </a:t>
            </a:r>
            <a:r>
              <a:rPr lang="en-US" sz="3200" b="0" dirty="0">
                <a:latin typeface="+mn-lt"/>
              </a:rPr>
              <a:t>faucets)</a:t>
            </a:r>
          </a:p>
          <a:p>
            <a:pPr lvl="1" indent="-307975">
              <a:lnSpc>
                <a:spcPct val="95000"/>
              </a:lnSpc>
              <a:buClr>
                <a:srgbClr val="000000"/>
              </a:buClr>
              <a:buSzPct val="100000"/>
            </a:pPr>
            <a:endParaRPr lang="en-US" sz="3200" dirty="0">
              <a:latin typeface="Arial" charset="0"/>
            </a:endParaRPr>
          </a:p>
          <a:p>
            <a:pPr lvl="1" indent="-307975">
              <a:lnSpc>
                <a:spcPct val="95000"/>
              </a:lnSpc>
              <a:buClr>
                <a:srgbClr val="000000"/>
              </a:buClr>
              <a:buSzPct val="100000"/>
            </a:pPr>
            <a:r>
              <a:rPr lang="en-US" sz="3200" dirty="0">
                <a:latin typeface="Arial" charset="0"/>
              </a:rPr>
              <a:t>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4949967"/>
            <a:ext cx="2219325" cy="140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4949967"/>
            <a:ext cx="2255837" cy="150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4949967"/>
            <a:ext cx="1981200"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381000" y="303212"/>
            <a:ext cx="8305800" cy="1144588"/>
          </a:xfrm>
        </p:spPr>
        <p:txBody>
          <a:bodyPr/>
          <a:lstStyle/>
          <a:p>
            <a:r>
              <a:rPr lang="en-US" sz="3600" b="1" dirty="0" smtClean="0">
                <a:cs typeface="Arial" charset="0"/>
              </a:rPr>
              <a:t>Some Administrative Controls and</a:t>
            </a:r>
            <a:br>
              <a:rPr lang="en-US" sz="3600" b="1" dirty="0" smtClean="0">
                <a:cs typeface="Arial" charset="0"/>
              </a:rPr>
            </a:br>
            <a:r>
              <a:rPr lang="en-US" sz="3600" b="1" dirty="0" smtClean="0">
                <a:cs typeface="Arial" charset="0"/>
              </a:rPr>
              <a:t>Work </a:t>
            </a:r>
            <a:r>
              <a:rPr lang="en-US" sz="3600" b="1" dirty="0">
                <a:cs typeface="Arial" charset="0"/>
              </a:rPr>
              <a:t>P</a:t>
            </a:r>
            <a:r>
              <a:rPr lang="en-US" sz="3600" b="1" dirty="0" smtClean="0">
                <a:cs typeface="Arial" charset="0"/>
              </a:rPr>
              <a:t>ractices</a:t>
            </a:r>
          </a:p>
        </p:txBody>
      </p:sp>
      <p:sp>
        <p:nvSpPr>
          <p:cNvPr id="31747" name="Content Placeholder 2"/>
          <p:cNvSpPr>
            <a:spLocks noGrp="1"/>
          </p:cNvSpPr>
          <p:nvPr>
            <p:ph idx="1"/>
          </p:nvPr>
        </p:nvSpPr>
        <p:spPr>
          <a:xfrm>
            <a:off x="-76200" y="990600"/>
            <a:ext cx="9067800" cy="5211763"/>
          </a:xfrm>
        </p:spPr>
        <p:txBody>
          <a:bodyPr/>
          <a:lstStyle/>
          <a:p>
            <a:pPr lvl="1"/>
            <a:r>
              <a:rPr lang="en-US" dirty="0" smtClean="0">
                <a:solidFill>
                  <a:schemeClr val="tx1"/>
                </a:solidFill>
                <a:cs typeface="Arial" charset="0"/>
              </a:rPr>
              <a:t>Training</a:t>
            </a:r>
          </a:p>
          <a:p>
            <a:pPr lvl="1"/>
            <a:r>
              <a:rPr lang="en-US" dirty="0" smtClean="0">
                <a:solidFill>
                  <a:schemeClr val="tx1"/>
                </a:solidFill>
                <a:cs typeface="Arial" charset="0"/>
              </a:rPr>
              <a:t>Signage</a:t>
            </a:r>
          </a:p>
          <a:p>
            <a:pPr lvl="1"/>
            <a:r>
              <a:rPr lang="en-US" dirty="0" smtClean="0">
                <a:solidFill>
                  <a:schemeClr val="tx1"/>
                </a:solidFill>
                <a:cs typeface="Arial" charset="0"/>
              </a:rPr>
              <a:t>SOP’s and site-specific safety manuals</a:t>
            </a:r>
          </a:p>
          <a:p>
            <a:pPr lvl="1"/>
            <a:r>
              <a:rPr lang="en-US" dirty="0"/>
              <a:t>Medical surveillance program </a:t>
            </a:r>
            <a:r>
              <a:rPr lang="en-US" dirty="0" smtClean="0"/>
              <a:t>(including a process </a:t>
            </a:r>
            <a:r>
              <a:rPr lang="en-US" dirty="0"/>
              <a:t>to address unusual absences, sickness, and </a:t>
            </a:r>
            <a:r>
              <a:rPr lang="en-US" dirty="0" smtClean="0"/>
              <a:t>injury)</a:t>
            </a:r>
            <a:endParaRPr lang="en-US" dirty="0" smtClean="0">
              <a:solidFill>
                <a:schemeClr val="tx1"/>
              </a:solidFill>
              <a:cs typeface="Arial" charset="0"/>
            </a:endParaRPr>
          </a:p>
          <a:p>
            <a:pPr lvl="1"/>
            <a:endParaRPr lang="en-US" dirty="0" smtClean="0">
              <a:solidFill>
                <a:schemeClr val="tx1"/>
              </a:solidFill>
              <a:cs typeface="Arial" charset="0"/>
            </a:endParaRPr>
          </a:p>
          <a:p>
            <a:pPr lvl="1"/>
            <a:r>
              <a:rPr lang="en-US" dirty="0" smtClean="0">
                <a:solidFill>
                  <a:schemeClr val="tx1"/>
                </a:solidFill>
                <a:cs typeface="Arial" charset="0"/>
              </a:rPr>
              <a:t>Frequent hand washing</a:t>
            </a:r>
          </a:p>
          <a:p>
            <a:pPr lvl="1"/>
            <a:r>
              <a:rPr lang="en-US" dirty="0" smtClean="0">
                <a:solidFill>
                  <a:schemeClr val="tx1"/>
                </a:solidFill>
                <a:cs typeface="Arial" charset="0"/>
              </a:rPr>
              <a:t>Appropriate use of PPE </a:t>
            </a:r>
          </a:p>
          <a:p>
            <a:pPr lvl="1"/>
            <a:r>
              <a:rPr lang="en-US" dirty="0" smtClean="0">
                <a:solidFill>
                  <a:schemeClr val="tx1"/>
                </a:solidFill>
                <a:cs typeface="Arial" charset="0"/>
              </a:rPr>
              <a:t>No mouth pipetting</a:t>
            </a:r>
          </a:p>
          <a:p>
            <a:pPr lvl="1"/>
            <a:r>
              <a:rPr lang="en-US" dirty="0" smtClean="0">
                <a:solidFill>
                  <a:schemeClr val="tx1"/>
                </a:solidFill>
                <a:cs typeface="Arial" charset="0"/>
              </a:rPr>
              <a:t>Limiting use of needles and sharps</a:t>
            </a:r>
          </a:p>
          <a:p>
            <a:pPr lvl="1"/>
            <a:r>
              <a:rPr lang="en-US" dirty="0" smtClean="0">
                <a:solidFill>
                  <a:schemeClr val="tx1"/>
                </a:solidFill>
                <a:cs typeface="Arial" charset="0"/>
              </a:rPr>
              <a:t>Minimizing aerosols</a:t>
            </a:r>
          </a:p>
          <a:p>
            <a:endParaRPr lang="en-US" sz="25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PPE</a:t>
            </a:r>
            <a:endParaRPr lang="en-US" sz="4000" b="1" dirty="0"/>
          </a:p>
        </p:txBody>
      </p:sp>
      <p:sp>
        <p:nvSpPr>
          <p:cNvPr id="3" name="Content Placeholder 2"/>
          <p:cNvSpPr>
            <a:spLocks noGrp="1"/>
          </p:cNvSpPr>
          <p:nvPr>
            <p:ph idx="1"/>
          </p:nvPr>
        </p:nvSpPr>
        <p:spPr>
          <a:xfrm>
            <a:off x="609600" y="1143000"/>
            <a:ext cx="8153400" cy="4800600"/>
          </a:xfrm>
        </p:spPr>
        <p:txBody>
          <a:bodyPr/>
          <a:lstStyle/>
          <a:p>
            <a:r>
              <a:rPr lang="en-US" sz="2800" b="0" dirty="0">
                <a:solidFill>
                  <a:schemeClr val="tx1"/>
                </a:solidFill>
              </a:rPr>
              <a:t>PPE is your </a:t>
            </a:r>
            <a:r>
              <a:rPr lang="en-US" sz="2800" b="0" i="1" dirty="0">
                <a:solidFill>
                  <a:srgbClr val="C00000"/>
                </a:solidFill>
              </a:rPr>
              <a:t>last</a:t>
            </a:r>
            <a:r>
              <a:rPr lang="en-US" sz="2800" b="0" dirty="0">
                <a:solidFill>
                  <a:srgbClr val="C00000"/>
                </a:solidFill>
              </a:rPr>
              <a:t> resort</a:t>
            </a:r>
            <a:r>
              <a:rPr lang="en-US" sz="2800" b="0" dirty="0">
                <a:solidFill>
                  <a:schemeClr val="tx1"/>
                </a:solidFill>
              </a:rPr>
              <a:t>, after all other mitigation steps have been </a:t>
            </a:r>
            <a:r>
              <a:rPr lang="en-US" sz="2800" b="0" dirty="0" smtClean="0">
                <a:solidFill>
                  <a:schemeClr val="tx1"/>
                </a:solidFill>
              </a:rPr>
              <a:t>taken</a:t>
            </a:r>
            <a:endParaRPr lang="en-US" sz="2800" b="0" dirty="0">
              <a:solidFill>
                <a:schemeClr val="tx1"/>
              </a:solidFill>
            </a:endParaRPr>
          </a:p>
          <a:p>
            <a:r>
              <a:rPr lang="en-US" sz="2800" b="0" dirty="0">
                <a:solidFill>
                  <a:schemeClr val="tx1"/>
                </a:solidFill>
              </a:rPr>
              <a:t>Proper technique for donning and doffing PPE </a:t>
            </a:r>
            <a:r>
              <a:rPr lang="en-US" sz="2800" b="0" dirty="0" smtClean="0">
                <a:solidFill>
                  <a:schemeClr val="tx1"/>
                </a:solidFill>
              </a:rPr>
              <a:t>is as </a:t>
            </a:r>
            <a:r>
              <a:rPr lang="en-US" sz="2800" b="0" dirty="0">
                <a:solidFill>
                  <a:schemeClr val="tx1"/>
                </a:solidFill>
              </a:rPr>
              <a:t>important as having the correct </a:t>
            </a:r>
            <a:r>
              <a:rPr lang="en-US" sz="2800" b="0" dirty="0" smtClean="0">
                <a:solidFill>
                  <a:srgbClr val="C00000"/>
                </a:solidFill>
              </a:rPr>
              <a:t>PPE-staff must be trained! </a:t>
            </a:r>
          </a:p>
          <a:p>
            <a:r>
              <a:rPr lang="en-US" sz="2800" b="0" i="1" dirty="0" smtClean="0">
                <a:solidFill>
                  <a:srgbClr val="C00000"/>
                </a:solidFill>
              </a:rPr>
              <a:t>More PPE is not always better </a:t>
            </a:r>
            <a:r>
              <a:rPr lang="en-US" sz="2800" b="0" dirty="0" smtClean="0">
                <a:solidFill>
                  <a:schemeClr val="tx1"/>
                </a:solidFill>
              </a:rPr>
              <a:t>(decreased dexterity and sensitivity, uncomfortable, hot)</a:t>
            </a:r>
          </a:p>
          <a:p>
            <a:r>
              <a:rPr lang="en-US" sz="2800" b="0" dirty="0" smtClean="0">
                <a:solidFill>
                  <a:schemeClr val="tx1"/>
                </a:solidFill>
              </a:rPr>
              <a:t>PPE can </a:t>
            </a:r>
            <a:r>
              <a:rPr lang="en-US" sz="2800" b="0" dirty="0" smtClean="0">
                <a:solidFill>
                  <a:srgbClr val="C00000"/>
                </a:solidFill>
              </a:rPr>
              <a:t>vary on what you are doing and where </a:t>
            </a:r>
            <a:r>
              <a:rPr lang="en-US" sz="2800" b="0" dirty="0" smtClean="0">
                <a:solidFill>
                  <a:schemeClr val="tx1"/>
                </a:solidFill>
              </a:rPr>
              <a:t>you are doing </a:t>
            </a:r>
            <a:r>
              <a:rPr lang="en-US" sz="2800" b="0" dirty="0" smtClean="0">
                <a:solidFill>
                  <a:srgbClr val="C00000"/>
                </a:solidFill>
              </a:rPr>
              <a:t>it-depends on risk assessment!</a:t>
            </a:r>
          </a:p>
          <a:p>
            <a:r>
              <a:rPr lang="en-US" sz="2800" b="0" dirty="0" smtClean="0">
                <a:solidFill>
                  <a:schemeClr val="tx1"/>
                </a:solidFill>
              </a:rPr>
              <a:t>Institutions must establish policies for adherence</a:t>
            </a:r>
            <a:endParaRPr lang="en-US" sz="2800" dirty="0">
              <a:solidFill>
                <a:schemeClr val="tx1"/>
              </a:solidFill>
            </a:endParaRPr>
          </a:p>
        </p:txBody>
      </p:sp>
    </p:spTree>
    <p:extLst>
      <p:ext uri="{BB962C8B-B14F-4D97-AF65-F5344CB8AC3E}">
        <p14:creationId xmlns:p14="http://schemas.microsoft.com/office/powerpoint/2010/main" val="4262535211"/>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38" name="Group 26"/>
          <p:cNvGraphicFramePr>
            <a:graphicFrameLocks noGrp="1"/>
          </p:cNvGraphicFramePr>
          <p:nvPr>
            <p:extLst>
              <p:ext uri="{D42A27DB-BD31-4B8C-83A1-F6EECF244321}">
                <p14:modId xmlns:p14="http://schemas.microsoft.com/office/powerpoint/2010/main" val="2381482257"/>
              </p:ext>
            </p:extLst>
          </p:nvPr>
        </p:nvGraphicFramePr>
        <p:xfrm>
          <a:off x="427038" y="381000"/>
          <a:ext cx="8335962" cy="6105324"/>
        </p:xfrm>
        <a:graphic>
          <a:graphicData uri="http://schemas.openxmlformats.org/drawingml/2006/table">
            <a:tbl>
              <a:tblPr/>
              <a:tblGrid>
                <a:gridCol w="4001262"/>
                <a:gridCol w="4334700"/>
              </a:tblGrid>
              <a:tr h="44348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500" b="1" i="0" u="none" strike="noStrike" cap="none" normalizeH="0" baseline="0" dirty="0" smtClean="0">
                          <a:ln>
                            <a:noFill/>
                          </a:ln>
                          <a:solidFill>
                            <a:schemeClr val="bg1"/>
                          </a:solidFill>
                          <a:effectLst/>
                          <a:latin typeface="Arial" pitchFamily="34" charset="0"/>
                        </a:rPr>
                        <a:t>Routes of Transmission</a:t>
                      </a:r>
                    </a:p>
                  </a:txBody>
                  <a:tcPr marL="82296" marR="82296" marT="41148" marB="411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500" b="1" i="0" u="none" strike="noStrike" cap="none" normalizeH="0" baseline="0" dirty="0" smtClean="0">
                          <a:ln>
                            <a:noFill/>
                          </a:ln>
                          <a:solidFill>
                            <a:schemeClr val="bg1"/>
                          </a:solidFill>
                          <a:effectLst/>
                          <a:latin typeface="Arial" pitchFamily="34" charset="0"/>
                        </a:rPr>
                        <a:t>Mitigation Strategies</a:t>
                      </a:r>
                    </a:p>
                  </a:txBody>
                  <a:tcPr marL="82296" marR="82296" marT="41148" marB="411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r>
              <a:tr h="11735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smtClean="0">
                          <a:ln>
                            <a:noFill/>
                          </a:ln>
                          <a:solidFill>
                            <a:schemeClr val="tx1"/>
                          </a:solidFill>
                          <a:effectLst/>
                          <a:latin typeface="Arial" pitchFamily="34" charset="0"/>
                        </a:rPr>
                        <a:t>inhalation</a:t>
                      </a:r>
                    </a:p>
                  </a:txBody>
                  <a:tcPr marL="82296" marR="82296" marT="41148" marB="411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dirty="0" smtClean="0">
                          <a:ln>
                            <a:noFill/>
                          </a:ln>
                          <a:solidFill>
                            <a:schemeClr val="tx1"/>
                          </a:solidFill>
                          <a:effectLst/>
                          <a:latin typeface="Arial" pitchFamily="34" charset="0"/>
                        </a:rPr>
                        <a:t>BSC, respiratory protection, centrifuge safety cups</a:t>
                      </a:r>
                    </a:p>
                  </a:txBody>
                  <a:tcPr marL="82296" marR="82296" marT="41148" marB="411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735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smtClean="0">
                          <a:ln>
                            <a:noFill/>
                          </a:ln>
                          <a:solidFill>
                            <a:schemeClr val="tx1"/>
                          </a:solidFill>
                          <a:effectLst/>
                          <a:latin typeface="Arial" pitchFamily="34" charset="0"/>
                        </a:rPr>
                        <a:t>ingestion</a:t>
                      </a:r>
                    </a:p>
                  </a:txBody>
                  <a:tcPr marL="82296" marR="82296" marT="41148" marB="411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dirty="0" smtClean="0">
                          <a:ln>
                            <a:noFill/>
                          </a:ln>
                          <a:solidFill>
                            <a:schemeClr val="tx1"/>
                          </a:solidFill>
                          <a:effectLst/>
                          <a:latin typeface="Arial" pitchFamily="34" charset="0"/>
                        </a:rPr>
                        <a:t>No mouth pipetting, gloves, hand washing</a:t>
                      </a:r>
                    </a:p>
                  </a:txBody>
                  <a:tcPr marL="82296" marR="82296" marT="41148" marB="411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642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smtClean="0">
                          <a:ln>
                            <a:noFill/>
                          </a:ln>
                          <a:solidFill>
                            <a:schemeClr val="tx1"/>
                          </a:solidFill>
                          <a:effectLst/>
                          <a:latin typeface="Arial" pitchFamily="34" charset="0"/>
                        </a:rPr>
                        <a:t>percutaneous</a:t>
                      </a:r>
                    </a:p>
                  </a:txBody>
                  <a:tcPr marL="82296" marR="82296" marT="41148" marB="411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dirty="0" smtClean="0">
                          <a:ln>
                            <a:noFill/>
                          </a:ln>
                          <a:solidFill>
                            <a:schemeClr val="tx1"/>
                          </a:solidFill>
                          <a:effectLst/>
                          <a:latin typeface="Arial" pitchFamily="34" charset="0"/>
                        </a:rPr>
                        <a:t>Safer sharps, sharps containers, cover compromised skin</a:t>
                      </a:r>
                    </a:p>
                  </a:txBody>
                  <a:tcPr marL="82296" marR="82296" marT="41148" marB="411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852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dirty="0" smtClean="0">
                          <a:ln>
                            <a:noFill/>
                          </a:ln>
                          <a:solidFill>
                            <a:schemeClr val="tx1"/>
                          </a:solidFill>
                          <a:effectLst/>
                          <a:latin typeface="Arial" pitchFamily="34" charset="0"/>
                        </a:rPr>
                        <a:t>direct contact with mucous membranes</a:t>
                      </a:r>
                    </a:p>
                  </a:txBody>
                  <a:tcPr marL="82296" marR="82296" marT="41148" marB="411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dirty="0" smtClean="0">
                          <a:ln>
                            <a:noFill/>
                          </a:ln>
                          <a:solidFill>
                            <a:schemeClr val="tx1"/>
                          </a:solidFill>
                          <a:effectLst/>
                          <a:latin typeface="Arial" pitchFamily="34" charset="0"/>
                        </a:rPr>
                        <a:t>Gloves, hand washing, face protection</a:t>
                      </a:r>
                    </a:p>
                  </a:txBody>
                  <a:tcPr marL="82296" marR="82296" marT="41148" marB="411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735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dirty="0" smtClean="0">
                          <a:ln>
                            <a:noFill/>
                          </a:ln>
                          <a:solidFill>
                            <a:schemeClr val="tx1"/>
                          </a:solidFill>
                          <a:effectLst/>
                          <a:latin typeface="Arial" pitchFamily="34" charset="0"/>
                        </a:rPr>
                        <a:t>indirect (fomites)</a:t>
                      </a:r>
                    </a:p>
                  </a:txBody>
                  <a:tcPr marL="82296" marR="82296" marT="41148" marB="4114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500" b="0" i="0" u="none" strike="noStrike" cap="none" normalizeH="0" baseline="0" dirty="0" smtClean="0">
                          <a:ln>
                            <a:noFill/>
                          </a:ln>
                          <a:solidFill>
                            <a:schemeClr val="tx1"/>
                          </a:solidFill>
                          <a:effectLst/>
                          <a:latin typeface="Arial" pitchFamily="34" charset="0"/>
                        </a:rPr>
                        <a:t>Disinfecting surfaces, spill procedures, designated clean and dirty areas</a:t>
                      </a:r>
                    </a:p>
                  </a:txBody>
                  <a:tcPr marL="82296" marR="82296" marT="41148" marB="4114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0" y="304800"/>
            <a:ext cx="8610600" cy="1066800"/>
          </a:xfrm>
        </p:spPr>
        <p:txBody>
          <a:bodyPr lIns="91440" tIns="45720" rIns="91440" bIns="45720"/>
          <a:lstStyle/>
          <a:p>
            <a:pPr eaLnBrk="1" hangingPunct="1"/>
            <a:r>
              <a:rPr lang="en-US" sz="4000" b="1" dirty="0" smtClean="0">
                <a:solidFill>
                  <a:srgbClr val="003399"/>
                </a:solidFill>
              </a:rPr>
              <a:t>Steps of RA</a:t>
            </a:r>
          </a:p>
        </p:txBody>
      </p:sp>
      <p:sp>
        <p:nvSpPr>
          <p:cNvPr id="9219" name="Rectangle 3"/>
          <p:cNvSpPr>
            <a:spLocks noGrp="1" noChangeArrowheads="1"/>
          </p:cNvSpPr>
          <p:nvPr>
            <p:ph type="body" idx="4294967295"/>
          </p:nvPr>
        </p:nvSpPr>
        <p:spPr>
          <a:xfrm>
            <a:off x="228600" y="1066800"/>
            <a:ext cx="8686800" cy="4114800"/>
          </a:xfrm>
        </p:spPr>
        <p:txBody>
          <a:bodyPr lIns="91440" tIns="45720" rIns="91440" bIns="45720"/>
          <a:lstStyle/>
          <a:p>
            <a:pPr eaLnBrk="1" hangingPunct="1">
              <a:buFont typeface="Wingdings" pitchFamily="2" charset="2"/>
              <a:buNone/>
            </a:pPr>
            <a:endParaRPr lang="en-US" sz="2400" dirty="0" smtClean="0">
              <a:solidFill>
                <a:schemeClr val="tx1"/>
              </a:solidFill>
            </a:endParaRPr>
          </a:p>
          <a:p>
            <a:pPr marL="457200" lvl="1" indent="0" eaLnBrk="1" hangingPunct="1">
              <a:buNone/>
            </a:pPr>
            <a:r>
              <a:rPr lang="en-US" sz="3200" dirty="0" smtClean="0">
                <a:solidFill>
                  <a:schemeClr val="tx1"/>
                </a:solidFill>
              </a:rPr>
              <a:t>1. Gather information and identify the potential hazard</a:t>
            </a:r>
          </a:p>
          <a:p>
            <a:pPr marL="457200" lvl="1" indent="0" eaLnBrk="1" hangingPunct="1">
              <a:buNone/>
            </a:pPr>
            <a:r>
              <a:rPr lang="en-US" sz="3200" dirty="0" smtClean="0">
                <a:solidFill>
                  <a:schemeClr val="tx1"/>
                </a:solidFill>
              </a:rPr>
              <a:t>2. Evaluate and prioritize the risk  (likelihood and consequence)</a:t>
            </a:r>
          </a:p>
          <a:p>
            <a:pPr marL="457200" lvl="1" indent="0" eaLnBrk="1" hangingPunct="1">
              <a:buNone/>
            </a:pPr>
            <a:r>
              <a:rPr lang="en-US" sz="3200" dirty="0" smtClean="0">
                <a:solidFill>
                  <a:schemeClr val="tx1"/>
                </a:solidFill>
              </a:rPr>
              <a:t>3. Determine what additional safety precautions (controls) are needed to reduce the risk (mitigation)</a:t>
            </a:r>
          </a:p>
          <a:p>
            <a:pPr marL="457200" lvl="1" indent="0" eaLnBrk="1" hangingPunct="1">
              <a:buNone/>
            </a:pPr>
            <a:r>
              <a:rPr lang="en-US" sz="3200" dirty="0" smtClean="0"/>
              <a:t>4. </a:t>
            </a:r>
            <a:r>
              <a:rPr lang="en-US" sz="3200" dirty="0" smtClean="0">
                <a:solidFill>
                  <a:schemeClr val="tx1"/>
                </a:solidFill>
              </a:rPr>
              <a:t>Implement controls </a:t>
            </a:r>
          </a:p>
          <a:p>
            <a:pPr marL="457200" lvl="1" indent="0" eaLnBrk="1" hangingPunct="1">
              <a:buNone/>
            </a:pPr>
            <a:r>
              <a:rPr lang="en-US" sz="3200" dirty="0" smtClean="0">
                <a:solidFill>
                  <a:srgbClr val="C00000"/>
                </a:solidFill>
              </a:rPr>
              <a:t>5. Review and evaluate effectiveness, adjust</a:t>
            </a:r>
          </a:p>
        </p:txBody>
      </p:sp>
    </p:spTree>
    <p:extLst>
      <p:ext uri="{BB962C8B-B14F-4D97-AF65-F5344CB8AC3E}">
        <p14:creationId xmlns:p14="http://schemas.microsoft.com/office/powerpoint/2010/main" val="660790985"/>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1066800" y="228600"/>
            <a:ext cx="8839200" cy="1143000"/>
          </a:xfrm>
        </p:spPr>
        <p:txBody>
          <a:bodyPr lIns="91440" tIns="45720" rIns="91440" bIns="45720"/>
          <a:lstStyle/>
          <a:p>
            <a:pPr algn="l" eaLnBrk="1" hangingPunct="1"/>
            <a:r>
              <a:rPr lang="en-US" sz="4000" b="1" i="1" dirty="0" smtClean="0">
                <a:solidFill>
                  <a:srgbClr val="003399"/>
                </a:solidFill>
                <a:cs typeface="Arial" panose="020B0604020202020204" pitchFamily="34" charset="0"/>
              </a:rPr>
              <a:t>Why</a:t>
            </a:r>
            <a:r>
              <a:rPr lang="en-US" sz="4000" b="1" dirty="0" smtClean="0">
                <a:solidFill>
                  <a:srgbClr val="003399"/>
                </a:solidFill>
                <a:cs typeface="Arial" panose="020B0604020202020204" pitchFamily="34" charset="0"/>
              </a:rPr>
              <a:t> Do Risk </a:t>
            </a:r>
            <a:r>
              <a:rPr lang="en-US" sz="4000" b="1" dirty="0">
                <a:solidFill>
                  <a:srgbClr val="003399"/>
                </a:solidFill>
                <a:cs typeface="Arial" panose="020B0604020202020204" pitchFamily="34" charset="0"/>
              </a:rPr>
              <a:t>A</a:t>
            </a:r>
            <a:r>
              <a:rPr lang="en-US" sz="4000" b="1" dirty="0" smtClean="0">
                <a:solidFill>
                  <a:srgbClr val="003399"/>
                </a:solidFill>
                <a:cs typeface="Arial" panose="020B0604020202020204" pitchFamily="34" charset="0"/>
              </a:rPr>
              <a:t>ssessments?</a:t>
            </a:r>
          </a:p>
        </p:txBody>
      </p:sp>
      <p:sp>
        <p:nvSpPr>
          <p:cNvPr id="10243" name="Rectangle 3"/>
          <p:cNvSpPr>
            <a:spLocks noGrp="1" noChangeArrowheads="1"/>
          </p:cNvSpPr>
          <p:nvPr>
            <p:ph type="body" idx="4294967295"/>
          </p:nvPr>
        </p:nvSpPr>
        <p:spPr>
          <a:xfrm>
            <a:off x="228600" y="1600200"/>
            <a:ext cx="8610600" cy="4114800"/>
          </a:xfrm>
        </p:spPr>
        <p:txBody>
          <a:bodyPr lIns="91440" tIns="45720" rIns="91440" bIns="45720"/>
          <a:lstStyle/>
          <a:p>
            <a:pPr eaLnBrk="1" hangingPunct="1"/>
            <a:r>
              <a:rPr lang="en-US" sz="3600" dirty="0" smtClean="0">
                <a:solidFill>
                  <a:schemeClr val="tx1"/>
                </a:solidFill>
              </a:rPr>
              <a:t>To</a:t>
            </a:r>
            <a:r>
              <a:rPr lang="en-US" sz="3600" dirty="0" smtClean="0">
                <a:solidFill>
                  <a:srgbClr val="FFFF00"/>
                </a:solidFill>
              </a:rPr>
              <a:t> </a:t>
            </a:r>
            <a:r>
              <a:rPr lang="en-US" sz="3600" b="1" i="1" dirty="0" smtClean="0">
                <a:solidFill>
                  <a:srgbClr val="C00000"/>
                </a:solidFill>
              </a:rPr>
              <a:t>reduce</a:t>
            </a:r>
            <a:r>
              <a:rPr lang="en-US" sz="3600" b="1" dirty="0" smtClean="0">
                <a:solidFill>
                  <a:srgbClr val="003399"/>
                </a:solidFill>
              </a:rPr>
              <a:t> </a:t>
            </a:r>
            <a:r>
              <a:rPr lang="en-US" sz="3600" dirty="0" smtClean="0">
                <a:solidFill>
                  <a:schemeClr val="tx1"/>
                </a:solidFill>
              </a:rPr>
              <a:t>and </a:t>
            </a:r>
            <a:r>
              <a:rPr lang="en-US" sz="3600" b="1" dirty="0" smtClean="0">
                <a:solidFill>
                  <a:srgbClr val="C00000"/>
                </a:solidFill>
              </a:rPr>
              <a:t>minimize</a:t>
            </a:r>
            <a:r>
              <a:rPr lang="en-US" sz="3600" dirty="0" smtClean="0">
                <a:solidFill>
                  <a:srgbClr val="C00000"/>
                </a:solidFill>
              </a:rPr>
              <a:t> </a:t>
            </a:r>
            <a:r>
              <a:rPr lang="en-US" sz="3600" dirty="0" smtClean="0">
                <a:solidFill>
                  <a:schemeClr val="tx1"/>
                </a:solidFill>
              </a:rPr>
              <a:t>the risk of exposure to workers and the environment</a:t>
            </a:r>
          </a:p>
          <a:p>
            <a:pPr eaLnBrk="1" hangingPunct="1"/>
            <a:r>
              <a:rPr lang="en-US" sz="3600" dirty="0" smtClean="0"/>
              <a:t>But remember: </a:t>
            </a:r>
            <a:endParaRPr lang="en-US" sz="3600" dirty="0"/>
          </a:p>
          <a:p>
            <a:pPr marL="0" indent="0" algn="ctr" eaLnBrk="1" hangingPunct="1">
              <a:buNone/>
            </a:pPr>
            <a:endParaRPr lang="en-US" sz="3600" b="1" i="1" dirty="0" smtClean="0">
              <a:solidFill>
                <a:srgbClr val="C00000"/>
              </a:solidFill>
            </a:endParaRPr>
          </a:p>
          <a:p>
            <a:pPr marL="0" indent="0" algn="ctr" eaLnBrk="1" hangingPunct="1">
              <a:buNone/>
            </a:pPr>
            <a:r>
              <a:rPr lang="en-US" sz="4000" b="1" i="1" dirty="0" smtClean="0">
                <a:solidFill>
                  <a:srgbClr val="C00000"/>
                </a:solidFill>
              </a:rPr>
              <a:t>Risk is never zero!</a:t>
            </a:r>
          </a:p>
          <a:p>
            <a:pPr eaLnBrk="1" hangingPunct="1"/>
            <a:endParaRPr lang="en-US" sz="2800" dirty="0" smtClean="0">
              <a:solidFill>
                <a:schemeClr val="tx1"/>
              </a:solidFill>
            </a:endParaRPr>
          </a:p>
          <a:p>
            <a:pPr eaLnBrk="1" hangingPunct="1"/>
            <a:endParaRPr lang="en-US" dirty="0" smtClean="0">
              <a:solidFill>
                <a:schemeClr val="tx1"/>
              </a:solidFill>
            </a:endParaRPr>
          </a:p>
          <a:p>
            <a:pPr eaLnBrk="1" hangingPunct="1"/>
            <a:endParaRPr lang="en-US" dirty="0" smtClean="0">
              <a:solidFill>
                <a:schemeClr val="tx1"/>
              </a:solidFill>
            </a:endParaRPr>
          </a:p>
          <a:p>
            <a:pPr eaLnBrk="1" hangingPunct="1">
              <a:buFont typeface="Wingdings" pitchFamily="2" charset="2"/>
              <a:buNone/>
            </a:pPr>
            <a:endParaRPr lang="en-US" dirty="0" smtClean="0">
              <a:solidFill>
                <a:schemeClr val="tx1"/>
              </a:solidFill>
            </a:endParaRPr>
          </a:p>
          <a:p>
            <a:pPr eaLnBrk="1" hangingPunct="1">
              <a:buFont typeface="Wingdings" pitchFamily="2" charset="2"/>
              <a:buNone/>
            </a:pPr>
            <a:endParaRPr lang="en-US" dirty="0" smtClean="0">
              <a:solidFill>
                <a:schemeClr val="tx1"/>
              </a:solidFill>
            </a:endParaRP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Grp="1" noChangeArrowheads="1"/>
          </p:cNvSpPr>
          <p:nvPr>
            <p:ph type="ctrTitle" sz="quarter"/>
          </p:nvPr>
        </p:nvSpPr>
        <p:spPr>
          <a:xfrm>
            <a:off x="717550" y="539750"/>
            <a:ext cx="7708900" cy="1060450"/>
          </a:xfrm>
        </p:spPr>
        <p:txBody>
          <a:bodyPr lIns="0" tIns="0" rIns="0" bIns="0" anchor="t"/>
          <a:lstStyle/>
          <a:p>
            <a:pPr eaLnBrk="1" hangingPunct="1">
              <a:lnSpc>
                <a:spcPct val="95000"/>
              </a:lnSpc>
            </a:pPr>
            <a:r>
              <a:rPr lang="en-US" sz="3600" b="1" dirty="0" smtClean="0"/>
              <a:t>Review and Evaluate Effectiveness</a:t>
            </a:r>
          </a:p>
        </p:txBody>
      </p:sp>
      <p:sp>
        <p:nvSpPr>
          <p:cNvPr id="34819" name="Text Box 4"/>
          <p:cNvSpPr txBox="1">
            <a:spLocks noChangeArrowheads="1"/>
          </p:cNvSpPr>
          <p:nvPr/>
        </p:nvSpPr>
        <p:spPr bwMode="auto">
          <a:xfrm>
            <a:off x="381000" y="1295400"/>
            <a:ext cx="8305800" cy="5569986"/>
          </a:xfrm>
          <a:prstGeom prst="rect">
            <a:avLst/>
          </a:prstGeom>
          <a:noFill/>
          <a:ln w="9525">
            <a:noFill/>
            <a:miter lim="800000"/>
            <a:headEnd/>
            <a:tailEnd/>
          </a:ln>
        </p:spPr>
        <p:txBody>
          <a:bodyPr wrap="square" lIns="0" tIns="0" rIns="0" bIns="0">
            <a:spAutoFit/>
          </a:bodyPr>
          <a:lstStyle/>
          <a:p>
            <a:pPr lvl="1" indent="-307975">
              <a:lnSpc>
                <a:spcPct val="95000"/>
              </a:lnSpc>
              <a:buClr>
                <a:srgbClr val="000000"/>
              </a:buClr>
              <a:buSzPct val="100000"/>
            </a:pPr>
            <a:r>
              <a:rPr lang="en-US" sz="2900" dirty="0">
                <a:latin typeface="Arial" charset="0"/>
              </a:rPr>
              <a:t>-</a:t>
            </a:r>
            <a:r>
              <a:rPr lang="en-US" sz="3200" b="0" dirty="0">
                <a:latin typeface="+mn-lt"/>
              </a:rPr>
              <a:t>Review incidents, accidents, illnesses </a:t>
            </a:r>
          </a:p>
          <a:p>
            <a:pPr marL="1292225" lvl="2" indent="-457200">
              <a:lnSpc>
                <a:spcPct val="95000"/>
              </a:lnSpc>
              <a:buClr>
                <a:srgbClr val="000000"/>
              </a:buClr>
              <a:buSzPct val="100000"/>
              <a:buFont typeface="Arial" charset="0"/>
              <a:buChar char="•"/>
            </a:pPr>
            <a:r>
              <a:rPr lang="en-US" sz="3200" b="0" dirty="0" smtClean="0">
                <a:latin typeface="+mn-lt"/>
              </a:rPr>
              <a:t>Encourage and support non-punitive reporting</a:t>
            </a:r>
          </a:p>
          <a:p>
            <a:pPr marL="149225" lvl="1">
              <a:lnSpc>
                <a:spcPct val="95000"/>
              </a:lnSpc>
              <a:buClr>
                <a:srgbClr val="000000"/>
              </a:buClr>
              <a:buSzPct val="100000"/>
            </a:pPr>
            <a:endParaRPr lang="en-US" sz="3200" b="0" dirty="0">
              <a:latin typeface="+mn-lt"/>
            </a:endParaRPr>
          </a:p>
          <a:p>
            <a:pPr lvl="1" indent="-307975">
              <a:lnSpc>
                <a:spcPct val="95000"/>
              </a:lnSpc>
              <a:buClr>
                <a:srgbClr val="000000"/>
              </a:buClr>
              <a:buSzPct val="100000"/>
            </a:pPr>
            <a:r>
              <a:rPr lang="en-US" sz="3200" b="0" dirty="0">
                <a:latin typeface="+mn-lt"/>
              </a:rPr>
              <a:t>-Identify causes/problems, </a:t>
            </a:r>
            <a:r>
              <a:rPr lang="en-US" sz="3200" b="0" dirty="0">
                <a:solidFill>
                  <a:srgbClr val="C00000"/>
                </a:solidFill>
                <a:latin typeface="+mn-lt"/>
              </a:rPr>
              <a:t>make changes, follow-up </a:t>
            </a:r>
            <a:r>
              <a:rPr lang="en-US" sz="3200" b="0" dirty="0" smtClean="0">
                <a:solidFill>
                  <a:srgbClr val="C00000"/>
                </a:solidFill>
                <a:latin typeface="+mn-lt"/>
              </a:rPr>
              <a:t>training</a:t>
            </a:r>
          </a:p>
          <a:p>
            <a:pPr marL="1063625" lvl="2" indent="-457200">
              <a:lnSpc>
                <a:spcPct val="95000"/>
              </a:lnSpc>
              <a:buClr>
                <a:srgbClr val="000000"/>
              </a:buClr>
              <a:buSzPct val="100000"/>
              <a:buFont typeface="Arial" panose="020B0604020202020204" pitchFamily="34" charset="0"/>
              <a:buChar char="•"/>
            </a:pPr>
            <a:r>
              <a:rPr lang="en-US" sz="3200" b="0" dirty="0" smtClean="0">
                <a:latin typeface="+mn-lt"/>
              </a:rPr>
              <a:t>Document </a:t>
            </a:r>
            <a:r>
              <a:rPr lang="en-US" sz="3200" b="0" dirty="0">
                <a:latin typeface="+mn-lt"/>
              </a:rPr>
              <a:t>and maintain </a:t>
            </a:r>
            <a:r>
              <a:rPr lang="en-US" sz="3200" b="0" dirty="0" smtClean="0">
                <a:latin typeface="+mn-lt"/>
              </a:rPr>
              <a:t>records</a:t>
            </a:r>
            <a:endParaRPr lang="en-US" sz="3200" b="0" dirty="0">
              <a:solidFill>
                <a:srgbClr val="C00000"/>
              </a:solidFill>
              <a:latin typeface="+mn-lt"/>
            </a:endParaRPr>
          </a:p>
          <a:p>
            <a:pPr lvl="1" indent="-307975">
              <a:lnSpc>
                <a:spcPct val="95000"/>
              </a:lnSpc>
              <a:buClr>
                <a:srgbClr val="000000"/>
              </a:buClr>
              <a:buSzPct val="100000"/>
              <a:buFontTx/>
              <a:buChar char="•"/>
            </a:pPr>
            <a:endParaRPr lang="en-US" sz="3200" b="0" dirty="0">
              <a:latin typeface="+mn-lt"/>
            </a:endParaRPr>
          </a:p>
          <a:p>
            <a:pPr lvl="1" indent="-307975">
              <a:lnSpc>
                <a:spcPct val="95000"/>
              </a:lnSpc>
              <a:buClr>
                <a:srgbClr val="000000"/>
              </a:buClr>
              <a:buSzPct val="100000"/>
            </a:pPr>
            <a:r>
              <a:rPr lang="en-US" sz="3200" b="0" dirty="0">
                <a:latin typeface="+mn-lt"/>
              </a:rPr>
              <a:t>-Conduct routine lab inspections</a:t>
            </a:r>
          </a:p>
          <a:p>
            <a:pPr lvl="1" indent="-307975">
              <a:lnSpc>
                <a:spcPct val="95000"/>
              </a:lnSpc>
              <a:buClr>
                <a:srgbClr val="000000"/>
              </a:buClr>
              <a:buSzPct val="100000"/>
              <a:buFontTx/>
              <a:buChar char="•"/>
            </a:pPr>
            <a:endParaRPr lang="en-US" sz="3200" b="0" dirty="0">
              <a:latin typeface="+mn-lt"/>
            </a:endParaRPr>
          </a:p>
          <a:p>
            <a:pPr lvl="1" indent="-307975">
              <a:lnSpc>
                <a:spcPct val="95000"/>
              </a:lnSpc>
              <a:buClr>
                <a:srgbClr val="000000"/>
              </a:buClr>
              <a:buSzPct val="100000"/>
            </a:pPr>
            <a:r>
              <a:rPr lang="en-US" sz="3200" b="0" dirty="0">
                <a:latin typeface="+mn-lt"/>
              </a:rPr>
              <a:t>-Repeat RA </a:t>
            </a:r>
            <a:r>
              <a:rPr lang="en-US" sz="3200" b="0" dirty="0" smtClean="0">
                <a:latin typeface="+mn-lt"/>
              </a:rPr>
              <a:t>when incidents or changes occur</a:t>
            </a:r>
            <a:endParaRPr lang="en-US" sz="3200" b="0" dirty="0">
              <a:latin typeface="+mn-lt"/>
            </a:endParaRPr>
          </a:p>
          <a:p>
            <a:pPr>
              <a:lnSpc>
                <a:spcPct val="95000"/>
              </a:lnSpc>
              <a:buClr>
                <a:srgbClr val="000000"/>
              </a:buClr>
              <a:buSzPct val="100000"/>
            </a:pPr>
            <a:endParaRPr lang="en-US" sz="2900" dirty="0">
              <a:solidFill>
                <a:srgbClr val="000000"/>
              </a:solidFill>
              <a:latin typeface="Arial"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Perform a Risk Assessment</a:t>
            </a:r>
            <a:endParaRPr lang="en-US" sz="4000" b="1" dirty="0"/>
          </a:p>
        </p:txBody>
      </p:sp>
      <p:sp>
        <p:nvSpPr>
          <p:cNvPr id="3" name="Content Placeholder 2"/>
          <p:cNvSpPr>
            <a:spLocks noGrp="1"/>
          </p:cNvSpPr>
          <p:nvPr>
            <p:ph idx="1"/>
          </p:nvPr>
        </p:nvSpPr>
        <p:spPr>
          <a:xfrm>
            <a:off x="609600" y="1295400"/>
            <a:ext cx="8001000" cy="4114800"/>
          </a:xfrm>
        </p:spPr>
        <p:txBody>
          <a:bodyPr/>
          <a:lstStyle/>
          <a:p>
            <a:r>
              <a:rPr lang="en-US" dirty="0" smtClean="0">
                <a:solidFill>
                  <a:schemeClr val="tx1"/>
                </a:solidFill>
              </a:rPr>
              <a:t>In order to simplify the entire process and make it more practical for </a:t>
            </a:r>
            <a:r>
              <a:rPr lang="en-US" dirty="0" err="1" smtClean="0">
                <a:solidFill>
                  <a:schemeClr val="tx1"/>
                </a:solidFill>
              </a:rPr>
              <a:t>laboratorians</a:t>
            </a:r>
            <a:r>
              <a:rPr lang="en-US" dirty="0" smtClean="0">
                <a:solidFill>
                  <a:schemeClr val="tx1"/>
                </a:solidFill>
              </a:rPr>
              <a:t>, a </a:t>
            </a:r>
            <a:r>
              <a:rPr lang="en-US" b="1" dirty="0" smtClean="0">
                <a:solidFill>
                  <a:srgbClr val="C00000"/>
                </a:solidFill>
              </a:rPr>
              <a:t>Job Hazard Analysis </a:t>
            </a:r>
            <a:r>
              <a:rPr lang="en-US" dirty="0" smtClean="0">
                <a:solidFill>
                  <a:schemeClr val="tx1"/>
                </a:solidFill>
              </a:rPr>
              <a:t>framework can be used to </a:t>
            </a:r>
            <a:r>
              <a:rPr lang="en-US" dirty="0" smtClean="0">
                <a:solidFill>
                  <a:srgbClr val="C00000"/>
                </a:solidFill>
              </a:rPr>
              <a:t>break down a complex process into individual steps</a:t>
            </a:r>
            <a:r>
              <a:rPr lang="en-US" dirty="0" smtClean="0">
                <a:solidFill>
                  <a:schemeClr val="tx1"/>
                </a:solidFill>
              </a:rPr>
              <a:t>.</a:t>
            </a:r>
          </a:p>
          <a:p>
            <a:endParaRPr lang="en-US" dirty="0" smtClean="0">
              <a:solidFill>
                <a:schemeClr val="tx1"/>
              </a:solidFill>
            </a:endParaRPr>
          </a:p>
          <a:p>
            <a:r>
              <a:rPr lang="en-US" dirty="0" smtClean="0"/>
              <a:t>Each step is then evaluated separately</a:t>
            </a:r>
            <a:r>
              <a:rPr lang="en-US" dirty="0" smtClean="0">
                <a:solidFill>
                  <a:schemeClr val="tx1"/>
                </a:solidFill>
              </a:rPr>
              <a:t>, and </a:t>
            </a:r>
            <a:r>
              <a:rPr lang="en-US" dirty="0" smtClean="0">
                <a:solidFill>
                  <a:srgbClr val="C00000"/>
                </a:solidFill>
              </a:rPr>
              <a:t>mitigation controls can be determined and implemented at each step </a:t>
            </a:r>
            <a:r>
              <a:rPr lang="en-US" dirty="0" smtClean="0">
                <a:solidFill>
                  <a:schemeClr val="tx1"/>
                </a:solidFill>
              </a:rPr>
              <a:t>of the process. </a:t>
            </a:r>
          </a:p>
          <a:p>
            <a:pPr marL="0" indent="0">
              <a:buNone/>
            </a:pPr>
            <a:endParaRPr lang="en-US" dirty="0">
              <a:solidFill>
                <a:schemeClr val="tx1"/>
              </a:solidFill>
            </a:endParaRPr>
          </a:p>
        </p:txBody>
      </p:sp>
    </p:spTree>
    <p:extLst>
      <p:ext uri="{BB962C8B-B14F-4D97-AF65-F5344CB8AC3E}">
        <p14:creationId xmlns:p14="http://schemas.microsoft.com/office/powerpoint/2010/main" val="1822007931"/>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OSHA Job Hazard Analysis</a:t>
            </a:r>
            <a:endParaRPr lang="en-US" sz="4000" b="1" dirty="0"/>
          </a:p>
        </p:txBody>
      </p:sp>
      <p:sp>
        <p:nvSpPr>
          <p:cNvPr id="3" name="Content Placeholder 2"/>
          <p:cNvSpPr>
            <a:spLocks noGrp="1"/>
          </p:cNvSpPr>
          <p:nvPr>
            <p:ph idx="1"/>
          </p:nvPr>
        </p:nvSpPr>
        <p:spPr>
          <a:xfrm>
            <a:off x="609600" y="1219200"/>
            <a:ext cx="8001000" cy="4876800"/>
          </a:xfrm>
        </p:spPr>
        <p:txBody>
          <a:bodyPr/>
          <a:lstStyle/>
          <a:p>
            <a:r>
              <a:rPr lang="en-US" b="0" dirty="0" smtClean="0">
                <a:solidFill>
                  <a:schemeClr val="tx1"/>
                </a:solidFill>
              </a:rPr>
              <a:t>“A technique </a:t>
            </a:r>
            <a:r>
              <a:rPr lang="en-US" b="0" dirty="0">
                <a:solidFill>
                  <a:schemeClr val="tx1"/>
                </a:solidFill>
              </a:rPr>
              <a:t>that focuses on job tasks as a way to identify hazards before they occur. </a:t>
            </a:r>
            <a:r>
              <a:rPr lang="en-US" b="0" dirty="0" smtClean="0">
                <a:solidFill>
                  <a:schemeClr val="tx1"/>
                </a:solidFill>
              </a:rPr>
              <a:t> </a:t>
            </a:r>
          </a:p>
          <a:p>
            <a:r>
              <a:rPr lang="en-US" b="0" dirty="0" smtClean="0">
                <a:solidFill>
                  <a:schemeClr val="tx1"/>
                </a:solidFill>
              </a:rPr>
              <a:t>Ideally</a:t>
            </a:r>
            <a:r>
              <a:rPr lang="en-US" b="0" dirty="0">
                <a:solidFill>
                  <a:schemeClr val="tx1"/>
                </a:solidFill>
              </a:rPr>
              <a:t>, after you identify uncontrolled hazards, you will take steps to eliminate or reduce them to an acceptable risk level</a:t>
            </a:r>
            <a:r>
              <a:rPr lang="en-US" b="0" dirty="0" smtClean="0">
                <a:solidFill>
                  <a:schemeClr val="tx1"/>
                </a:solidFill>
              </a:rPr>
              <a:t>.”</a:t>
            </a:r>
            <a:endParaRPr lang="en-US" b="0" dirty="0" smtClean="0"/>
          </a:p>
          <a:p>
            <a:r>
              <a:rPr lang="en-US" dirty="0" smtClean="0">
                <a:solidFill>
                  <a:schemeClr val="tx1"/>
                </a:solidFill>
                <a:hlinkClick r:id="rId3"/>
              </a:rPr>
              <a:t>https</a:t>
            </a:r>
            <a:r>
              <a:rPr lang="en-US" dirty="0">
                <a:solidFill>
                  <a:schemeClr val="tx1"/>
                </a:solidFill>
                <a:hlinkClick r:id="rId3"/>
              </a:rPr>
              <a:t>://</a:t>
            </a:r>
            <a:r>
              <a:rPr lang="en-US" dirty="0" smtClean="0">
                <a:solidFill>
                  <a:schemeClr val="tx1"/>
                </a:solidFill>
                <a:hlinkClick r:id="rId3"/>
              </a:rPr>
              <a:t>www.osha.gov/Publications/osha3071.html</a:t>
            </a:r>
            <a:r>
              <a:rPr lang="en-US" dirty="0" smtClean="0">
                <a:solidFill>
                  <a:schemeClr val="tx1"/>
                </a:solidFill>
              </a:rPr>
              <a:t> </a:t>
            </a:r>
            <a:endParaRPr lang="en-US" dirty="0">
              <a:solidFill>
                <a:schemeClr val="tx1"/>
              </a:solidFill>
            </a:endParaRPr>
          </a:p>
          <a:p>
            <a:endParaRPr lang="en-US" dirty="0" smtClean="0"/>
          </a:p>
          <a:p>
            <a:pPr marL="0" indent="0">
              <a:buNone/>
            </a:pPr>
            <a:r>
              <a:rPr lang="en-US" dirty="0"/>
              <a:t/>
            </a:r>
            <a:br>
              <a:rPr lang="en-US" dirty="0"/>
            </a:br>
            <a:endParaRPr lang="en-US" dirty="0"/>
          </a:p>
        </p:txBody>
      </p:sp>
    </p:spTree>
    <p:extLst>
      <p:ext uri="{BB962C8B-B14F-4D97-AF65-F5344CB8AC3E}">
        <p14:creationId xmlns:p14="http://schemas.microsoft.com/office/powerpoint/2010/main" val="4046657924"/>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33400" y="365125"/>
            <a:ext cx="7639050" cy="701675"/>
          </a:xfrm>
        </p:spPr>
        <p:txBody>
          <a:bodyPr/>
          <a:lstStyle/>
          <a:p>
            <a:pPr algn="l" eaLnBrk="1" hangingPunct="1"/>
            <a:r>
              <a:rPr lang="en-US" sz="3600" b="1" dirty="0" smtClean="0"/>
              <a:t>Job Hazard Analysis Steps</a:t>
            </a:r>
          </a:p>
        </p:txBody>
      </p:sp>
      <p:sp>
        <p:nvSpPr>
          <p:cNvPr id="36867" name="Rectangle 3"/>
          <p:cNvSpPr>
            <a:spLocks noGrp="1" noChangeArrowheads="1"/>
          </p:cNvSpPr>
          <p:nvPr>
            <p:ph type="body" sz="half" idx="1"/>
          </p:nvPr>
        </p:nvSpPr>
        <p:spPr>
          <a:xfrm>
            <a:off x="447675" y="1676400"/>
            <a:ext cx="8391525" cy="4918910"/>
          </a:xfrm>
        </p:spPr>
        <p:txBody>
          <a:bodyPr lIns="46037" tIns="46037" rIns="46037" bIns="46037">
            <a:spAutoFit/>
          </a:bodyPr>
          <a:lstStyle/>
          <a:p>
            <a:pPr marL="400050" indent="-400050" eaLnBrk="1" hangingPunct="1">
              <a:buFontTx/>
              <a:buChar char="•"/>
            </a:pPr>
            <a:r>
              <a:rPr lang="en-US" sz="3200" dirty="0" smtClean="0">
                <a:solidFill>
                  <a:schemeClr val="tx1"/>
                </a:solidFill>
              </a:rPr>
              <a:t>Break procedure down into individual components</a:t>
            </a:r>
          </a:p>
          <a:p>
            <a:pPr marL="400050" indent="-400050" eaLnBrk="1" hangingPunct="1">
              <a:buFontTx/>
              <a:buChar char="•"/>
            </a:pPr>
            <a:r>
              <a:rPr lang="en-US" sz="3200" dirty="0" smtClean="0">
                <a:solidFill>
                  <a:schemeClr val="tx1"/>
                </a:solidFill>
              </a:rPr>
              <a:t>Determine hazard(s) associated with individual component* (hazard ID)</a:t>
            </a:r>
          </a:p>
          <a:p>
            <a:pPr marL="400050" indent="-400050" eaLnBrk="1" hangingPunct="1">
              <a:buFontTx/>
              <a:buChar char="•"/>
            </a:pPr>
            <a:r>
              <a:rPr lang="en-US" sz="3200" dirty="0" smtClean="0">
                <a:solidFill>
                  <a:schemeClr val="tx1"/>
                </a:solidFill>
              </a:rPr>
              <a:t>Identify way to deal with each hazard (hazard control)</a:t>
            </a:r>
          </a:p>
          <a:p>
            <a:pPr marL="400050" indent="-400050" eaLnBrk="1" hangingPunct="1">
              <a:buFontTx/>
              <a:buChar char="•"/>
            </a:pPr>
            <a:endParaRPr lang="en-US" sz="3200" dirty="0">
              <a:solidFill>
                <a:schemeClr val="tx1"/>
              </a:solidFill>
            </a:endParaRPr>
          </a:p>
          <a:p>
            <a:pPr marL="0" indent="0" eaLnBrk="1" hangingPunct="1">
              <a:buNone/>
            </a:pPr>
            <a:r>
              <a:rPr lang="en-US" sz="3200" dirty="0" smtClean="0">
                <a:solidFill>
                  <a:schemeClr val="tx1"/>
                </a:solidFill>
              </a:rPr>
              <a:t>*5 P’s: pathogen, people, place, PPE, 	procedures</a:t>
            </a:r>
          </a:p>
        </p:txBody>
      </p:sp>
      <p:pic>
        <p:nvPicPr>
          <p:cNvPr id="36868" name="Picture 34" descr="MPj04228030000[1]"/>
          <p:cNvPicPr>
            <a:picLocks noChangeAspect="1" noChangeArrowheads="1"/>
          </p:cNvPicPr>
          <p:nvPr/>
        </p:nvPicPr>
        <p:blipFill>
          <a:blip r:embed="rId3" cstate="print"/>
          <a:srcRect/>
          <a:stretch>
            <a:fillRect/>
          </a:stretch>
        </p:blipFill>
        <p:spPr bwMode="auto">
          <a:xfrm>
            <a:off x="6705600" y="76200"/>
            <a:ext cx="2235200" cy="16764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04800" y="152400"/>
            <a:ext cx="8305800" cy="1143000"/>
          </a:xfrm>
        </p:spPr>
        <p:txBody>
          <a:bodyPr/>
          <a:lstStyle/>
          <a:p>
            <a:pPr algn="ctr" eaLnBrk="1" hangingPunct="1"/>
            <a:r>
              <a:rPr lang="en-US" sz="4000" b="1" dirty="0" smtClean="0"/>
              <a:t>Job Hazard Analysis-Example </a:t>
            </a:r>
          </a:p>
        </p:txBody>
      </p:sp>
      <p:graphicFrame>
        <p:nvGraphicFramePr>
          <p:cNvPr id="40999" name="Group 39"/>
          <p:cNvGraphicFramePr>
            <a:graphicFrameLocks noGrp="1"/>
          </p:cNvGraphicFramePr>
          <p:nvPr>
            <p:ph idx="1"/>
            <p:extLst>
              <p:ext uri="{D42A27DB-BD31-4B8C-83A1-F6EECF244321}">
                <p14:modId xmlns:p14="http://schemas.microsoft.com/office/powerpoint/2010/main" val="2744092383"/>
              </p:ext>
            </p:extLst>
          </p:nvPr>
        </p:nvGraphicFramePr>
        <p:xfrm>
          <a:off x="381000" y="1143000"/>
          <a:ext cx="8458201" cy="5257800"/>
        </p:xfrm>
        <a:graphic>
          <a:graphicData uri="http://schemas.openxmlformats.org/drawingml/2006/table">
            <a:tbl>
              <a:tblPr/>
              <a:tblGrid>
                <a:gridCol w="1047205"/>
                <a:gridCol w="1611085"/>
                <a:gridCol w="1288868"/>
                <a:gridCol w="1449977"/>
                <a:gridCol w="1530533"/>
                <a:gridCol w="1530533"/>
              </a:tblGrid>
              <a:tr h="864296">
                <a:tc>
                  <a:txBody>
                    <a:bodyPr/>
                    <a:lstStyle/>
                    <a:p>
                      <a:pPr marL="0" marR="0">
                        <a:spcBef>
                          <a:spcPts val="0"/>
                        </a:spcBef>
                        <a:spcAft>
                          <a:spcPts val="0"/>
                        </a:spcAft>
                      </a:pPr>
                      <a:r>
                        <a:rPr lang="en-US" sz="1200" b="1" dirty="0" smtClean="0">
                          <a:solidFill>
                            <a:schemeClr val="tx1"/>
                          </a:solidFill>
                          <a:latin typeface="Times New Roman"/>
                          <a:ea typeface="Times New Roman"/>
                        </a:rPr>
                        <a:t>Procedure or Process</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b="1" dirty="0" smtClean="0">
                          <a:solidFill>
                            <a:schemeClr val="tx1"/>
                          </a:solidFill>
                          <a:latin typeface="Times New Roman"/>
                          <a:ea typeface="Times New Roman"/>
                        </a:rPr>
                        <a:t>Principal  Steps</a:t>
                      </a:r>
                    </a:p>
                    <a:p>
                      <a:pPr marL="0" marR="0">
                        <a:spcBef>
                          <a:spcPts val="0"/>
                        </a:spcBef>
                        <a:spcAft>
                          <a:spcPts val="0"/>
                        </a:spcAft>
                      </a:pPr>
                      <a:r>
                        <a:rPr lang="en-US" sz="1200" b="1" dirty="0" smtClean="0">
                          <a:solidFill>
                            <a:schemeClr val="tx1"/>
                          </a:solidFill>
                          <a:latin typeface="Times New Roman"/>
                          <a:ea typeface="Times New Roman"/>
                        </a:rPr>
                        <a:t>(Procedure)</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b="1" dirty="0" smtClean="0">
                          <a:solidFill>
                            <a:schemeClr val="tx1"/>
                          </a:solidFill>
                          <a:latin typeface="Times New Roman"/>
                          <a:ea typeface="Times New Roman"/>
                        </a:rPr>
                        <a:t>Health Hazards</a:t>
                      </a:r>
                      <a:endParaRPr lang="en-US" sz="1200" dirty="0">
                        <a:solidFill>
                          <a:schemeClr val="tx1"/>
                        </a:solidFill>
                        <a:latin typeface="Times New Roman"/>
                        <a:ea typeface="Times New Roman"/>
                      </a:endParaRPr>
                    </a:p>
                    <a:p>
                      <a:pPr marL="0" marR="0">
                        <a:spcBef>
                          <a:spcPts val="0"/>
                        </a:spcBef>
                        <a:spcAft>
                          <a:spcPts val="0"/>
                        </a:spcAft>
                      </a:pPr>
                      <a:r>
                        <a:rPr lang="en-US" sz="1200" b="1" dirty="0">
                          <a:solidFill>
                            <a:schemeClr val="tx1"/>
                          </a:solidFill>
                          <a:latin typeface="Times New Roman"/>
                          <a:ea typeface="Times New Roman"/>
                        </a:rPr>
                        <a:t>(Pathogen)      </a:t>
                      </a:r>
                      <a:endParaRPr lang="en-US" sz="1200" dirty="0">
                        <a:solidFill>
                          <a:schemeClr val="tx1"/>
                        </a:solidFill>
                        <a:latin typeface="Times New Roman"/>
                        <a:ea typeface="Times New Roman"/>
                      </a:endParaRPr>
                    </a:p>
                  </a:txBody>
                  <a:tcPr marL="0" marR="0" marT="0" marB="0">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b="1" dirty="0" smtClean="0">
                          <a:solidFill>
                            <a:schemeClr val="tx1"/>
                          </a:solidFill>
                          <a:latin typeface="Times New Roman"/>
                          <a:ea typeface="Times New Roman"/>
                        </a:rPr>
                        <a:t>Safety Equipment/</a:t>
                      </a:r>
                    </a:p>
                    <a:p>
                      <a:pPr marL="0" marR="0">
                        <a:spcBef>
                          <a:spcPts val="0"/>
                        </a:spcBef>
                        <a:spcAft>
                          <a:spcPts val="0"/>
                        </a:spcAft>
                      </a:pPr>
                      <a:r>
                        <a:rPr lang="en-US" sz="1200" b="1" dirty="0" smtClean="0">
                          <a:solidFill>
                            <a:schemeClr val="tx1"/>
                          </a:solidFill>
                          <a:latin typeface="Times New Roman"/>
                          <a:ea typeface="Times New Roman"/>
                        </a:rPr>
                        <a:t>Engineering controls</a:t>
                      </a:r>
                      <a:endParaRPr lang="en-US" sz="1200" dirty="0">
                        <a:solidFill>
                          <a:schemeClr val="tx1"/>
                        </a:solidFill>
                        <a:latin typeface="Times New Roman"/>
                        <a:ea typeface="Times New Roman"/>
                      </a:endParaRPr>
                    </a:p>
                    <a:p>
                      <a:pPr marL="0" marR="0">
                        <a:spcBef>
                          <a:spcPts val="0"/>
                        </a:spcBef>
                        <a:spcAft>
                          <a:spcPts val="0"/>
                        </a:spcAft>
                      </a:pPr>
                      <a:r>
                        <a:rPr lang="en-US" sz="1200" b="1" dirty="0">
                          <a:solidFill>
                            <a:schemeClr val="tx1"/>
                          </a:solidFill>
                          <a:latin typeface="Times New Roman"/>
                          <a:ea typeface="Times New Roman"/>
                        </a:rPr>
                        <a:t>(Place)      </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b="1" dirty="0" smtClean="0">
                          <a:solidFill>
                            <a:schemeClr val="tx1"/>
                          </a:solidFill>
                          <a:latin typeface="Times New Roman"/>
                          <a:ea typeface="Times New Roman"/>
                        </a:rPr>
                        <a:t>Administrative Controls and Work Practices (</a:t>
                      </a:r>
                      <a:r>
                        <a:rPr lang="en-US" sz="1200" b="1" dirty="0">
                          <a:solidFill>
                            <a:schemeClr val="tx1"/>
                          </a:solidFill>
                          <a:latin typeface="Times New Roman"/>
                          <a:ea typeface="Times New Roman"/>
                        </a:rPr>
                        <a:t>Personnel)</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b="1" dirty="0" smtClean="0">
                          <a:solidFill>
                            <a:schemeClr val="tx1"/>
                          </a:solidFill>
                          <a:latin typeface="Times New Roman"/>
                          <a:ea typeface="Times New Roman"/>
                        </a:rPr>
                        <a:t>Recommended PPE</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1962672">
                <a:tc>
                  <a:txBody>
                    <a:bodyPr/>
                    <a:lstStyle/>
                    <a:p>
                      <a:pPr marL="0" marR="0">
                        <a:spcBef>
                          <a:spcPts val="0"/>
                        </a:spcBef>
                        <a:spcAft>
                          <a:spcPts val="0"/>
                        </a:spcAft>
                      </a:pPr>
                      <a:r>
                        <a:rPr lang="en-US" sz="1200" b="1" dirty="0">
                          <a:solidFill>
                            <a:schemeClr val="tx1"/>
                          </a:solidFill>
                          <a:latin typeface="Times New Roman"/>
                          <a:ea typeface="Times New Roman"/>
                        </a:rPr>
                        <a:t>Slide </a:t>
                      </a:r>
                      <a:r>
                        <a:rPr lang="en-US" sz="1200" b="1" dirty="0" err="1">
                          <a:solidFill>
                            <a:schemeClr val="tx1"/>
                          </a:solidFill>
                          <a:latin typeface="Times New Roman"/>
                          <a:ea typeface="Times New Roman"/>
                        </a:rPr>
                        <a:t>Catalase</a:t>
                      </a:r>
                      <a:r>
                        <a:rPr lang="en-US" sz="1200" b="1" dirty="0">
                          <a:solidFill>
                            <a:schemeClr val="tx1"/>
                          </a:solidFill>
                          <a:latin typeface="Times New Roman"/>
                          <a:ea typeface="Times New Roman"/>
                        </a:rPr>
                        <a:t> Test</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342900" marR="0" lvl="0" indent="-342900">
                        <a:spcBef>
                          <a:spcPts val="0"/>
                        </a:spcBef>
                        <a:spcAft>
                          <a:spcPts val="0"/>
                        </a:spcAft>
                        <a:buFont typeface="+mj-lt"/>
                        <a:buAutoNum type="arabicPeriod"/>
                      </a:pPr>
                      <a:r>
                        <a:rPr lang="en-US" sz="1200" dirty="0">
                          <a:solidFill>
                            <a:schemeClr val="tx1"/>
                          </a:solidFill>
                          <a:latin typeface="Times New Roman"/>
                          <a:ea typeface="Times New Roman"/>
                        </a:rPr>
                        <a:t>Touch colony of organism with stick or plastic loop</a:t>
                      </a:r>
                    </a:p>
                    <a:p>
                      <a:pPr marL="342900" marR="0" lvl="0" indent="-342900">
                        <a:spcBef>
                          <a:spcPts val="0"/>
                        </a:spcBef>
                        <a:spcAft>
                          <a:spcPts val="0"/>
                        </a:spcAft>
                        <a:buFont typeface="+mj-lt"/>
                        <a:buAutoNum type="arabicPeriod"/>
                      </a:pPr>
                      <a:r>
                        <a:rPr lang="en-US" sz="1200" dirty="0">
                          <a:solidFill>
                            <a:schemeClr val="tx1"/>
                          </a:solidFill>
                          <a:latin typeface="Times New Roman"/>
                          <a:ea typeface="Times New Roman"/>
                        </a:rPr>
                        <a:t>Put on slide</a:t>
                      </a:r>
                    </a:p>
                    <a:p>
                      <a:pPr marL="342900" marR="0" lvl="0" indent="-342900">
                        <a:spcBef>
                          <a:spcPts val="0"/>
                        </a:spcBef>
                        <a:spcAft>
                          <a:spcPts val="0"/>
                        </a:spcAft>
                        <a:buFont typeface="+mj-lt"/>
                        <a:buAutoNum type="arabicPeriod"/>
                      </a:pPr>
                      <a:r>
                        <a:rPr lang="en-US" sz="1200" dirty="0">
                          <a:solidFill>
                            <a:schemeClr val="tx1"/>
                          </a:solidFill>
                          <a:latin typeface="Times New Roman"/>
                          <a:ea typeface="Times New Roman"/>
                        </a:rPr>
                        <a:t>Add Hydrogen Peroxide</a:t>
                      </a:r>
                    </a:p>
                    <a:p>
                      <a:pPr marL="342900" marR="0" lvl="0" indent="-342900">
                        <a:spcBef>
                          <a:spcPts val="0"/>
                        </a:spcBef>
                        <a:spcAft>
                          <a:spcPts val="0"/>
                        </a:spcAft>
                        <a:buFont typeface="+mj-lt"/>
                        <a:buAutoNum type="arabicPeriod"/>
                      </a:pPr>
                      <a:r>
                        <a:rPr lang="en-US" sz="1200" dirty="0">
                          <a:solidFill>
                            <a:schemeClr val="tx1"/>
                          </a:solidFill>
                          <a:latin typeface="Times New Roman"/>
                          <a:ea typeface="Times New Roman"/>
                        </a:rPr>
                        <a:t>Observe for bubbles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dirty="0">
                          <a:solidFill>
                            <a:schemeClr val="tx1"/>
                          </a:solidFill>
                          <a:latin typeface="Times New Roman"/>
                          <a:ea typeface="Times New Roman"/>
                        </a:rPr>
                        <a:t>Pathogen (?)</a:t>
                      </a:r>
                    </a:p>
                    <a:p>
                      <a:pPr marL="0" marR="0">
                        <a:spcBef>
                          <a:spcPts val="0"/>
                        </a:spcBef>
                        <a:spcAft>
                          <a:spcPts val="0"/>
                        </a:spcAft>
                      </a:pPr>
                      <a:r>
                        <a:rPr lang="en-US" sz="1200" dirty="0">
                          <a:solidFill>
                            <a:schemeClr val="tx1"/>
                          </a:solidFill>
                          <a:latin typeface="Times New Roman"/>
                          <a:ea typeface="Times New Roman"/>
                        </a:rPr>
                        <a:t>Aerosol </a:t>
                      </a:r>
                      <a:r>
                        <a:rPr lang="en-US" sz="1200" dirty="0" smtClean="0">
                          <a:solidFill>
                            <a:schemeClr val="tx1"/>
                          </a:solidFill>
                          <a:latin typeface="Times New Roman"/>
                          <a:ea typeface="Times New Roman"/>
                        </a:rPr>
                        <a:t>generation Chemicals</a:t>
                      </a:r>
                    </a:p>
                    <a:p>
                      <a:pPr marL="0" marR="0">
                        <a:spcBef>
                          <a:spcPts val="0"/>
                        </a:spcBef>
                        <a:spcAft>
                          <a:spcPts val="0"/>
                        </a:spcAft>
                      </a:pPr>
                      <a:r>
                        <a:rPr lang="en-US" sz="1200" smtClean="0">
                          <a:solidFill>
                            <a:schemeClr val="tx1"/>
                          </a:solidFill>
                          <a:latin typeface="Times New Roman"/>
                          <a:ea typeface="Times New Roman"/>
                        </a:rPr>
                        <a:t>Sharps </a:t>
                      </a:r>
                    </a:p>
                    <a:p>
                      <a:pPr marL="0" marR="0">
                        <a:spcBef>
                          <a:spcPts val="0"/>
                        </a:spcBef>
                        <a:spcAft>
                          <a:spcPts val="0"/>
                        </a:spcAft>
                      </a:pP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dirty="0">
                          <a:solidFill>
                            <a:schemeClr val="tx1"/>
                          </a:solidFill>
                          <a:latin typeface="Times New Roman"/>
                          <a:ea typeface="Times New Roman"/>
                        </a:rPr>
                        <a:t>Perform this test in a tube, BSC, or use other engineering controls</a:t>
                      </a:r>
                      <a:r>
                        <a:rPr lang="en-US" sz="1200" dirty="0" smtClean="0">
                          <a:solidFill>
                            <a:schemeClr val="tx1"/>
                          </a:solidFill>
                          <a:latin typeface="Times New Roman"/>
                          <a:ea typeface="Times New Roman"/>
                        </a:rPr>
                        <a:t>.</a:t>
                      </a:r>
                    </a:p>
                    <a:p>
                      <a:pPr marL="0" marR="0">
                        <a:spcBef>
                          <a:spcPts val="0"/>
                        </a:spcBef>
                        <a:spcAft>
                          <a:spcPts val="0"/>
                        </a:spcAft>
                      </a:pPr>
                      <a:endParaRPr lang="en-US" sz="1200" baseline="0" dirty="0" smtClean="0">
                        <a:solidFill>
                          <a:schemeClr val="tx1"/>
                        </a:solidFill>
                        <a:latin typeface="Times New Roman"/>
                        <a:ea typeface="Times New Roman"/>
                      </a:endParaRPr>
                    </a:p>
                    <a:p>
                      <a:pPr marL="0" marR="0">
                        <a:spcBef>
                          <a:spcPts val="0"/>
                        </a:spcBef>
                        <a:spcAft>
                          <a:spcPts val="0"/>
                        </a:spcAft>
                      </a:pPr>
                      <a:r>
                        <a:rPr lang="en-US" sz="1200" baseline="0" dirty="0" smtClean="0">
                          <a:solidFill>
                            <a:schemeClr val="tx1"/>
                          </a:solidFill>
                          <a:latin typeface="Times New Roman"/>
                          <a:ea typeface="Times New Roman"/>
                        </a:rPr>
                        <a:t>Sharps containers</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dirty="0" smtClean="0">
                          <a:solidFill>
                            <a:schemeClr val="tx1"/>
                          </a:solidFill>
                          <a:latin typeface="Times New Roman"/>
                          <a:ea typeface="Times New Roman"/>
                        </a:rPr>
                        <a:t>Proper BSC </a:t>
                      </a:r>
                      <a:r>
                        <a:rPr lang="en-US" sz="1200" dirty="0">
                          <a:solidFill>
                            <a:schemeClr val="tx1"/>
                          </a:solidFill>
                          <a:latin typeface="Times New Roman"/>
                          <a:ea typeface="Times New Roman"/>
                        </a:rPr>
                        <a:t>usage; </a:t>
                      </a:r>
                      <a:r>
                        <a:rPr lang="en-US" sz="1200" dirty="0" smtClean="0">
                          <a:solidFill>
                            <a:schemeClr val="tx1"/>
                          </a:solidFill>
                          <a:latin typeface="Times New Roman"/>
                          <a:ea typeface="Times New Roman"/>
                        </a:rPr>
                        <a:t>safe sharps </a:t>
                      </a:r>
                      <a:r>
                        <a:rPr lang="en-US" sz="1200" dirty="0">
                          <a:solidFill>
                            <a:schemeClr val="tx1"/>
                          </a:solidFill>
                          <a:latin typeface="Times New Roman"/>
                          <a:ea typeface="Times New Roman"/>
                        </a:rPr>
                        <a:t>handling; aerosol </a:t>
                      </a:r>
                      <a:r>
                        <a:rPr lang="en-US" sz="1200" dirty="0" smtClean="0">
                          <a:solidFill>
                            <a:schemeClr val="tx1"/>
                          </a:solidFill>
                          <a:latin typeface="Times New Roman"/>
                          <a:ea typeface="Times New Roman"/>
                        </a:rPr>
                        <a:t>containment; </a:t>
                      </a:r>
                      <a:r>
                        <a:rPr lang="en-US" sz="1200" baseline="0" dirty="0" smtClean="0">
                          <a:solidFill>
                            <a:schemeClr val="tx1"/>
                          </a:solidFill>
                          <a:latin typeface="Times New Roman"/>
                          <a:ea typeface="Times New Roman"/>
                        </a:rPr>
                        <a:t> </a:t>
                      </a:r>
                      <a:r>
                        <a:rPr lang="en-US" sz="1200" dirty="0" smtClean="0">
                          <a:solidFill>
                            <a:schemeClr val="tx1"/>
                          </a:solidFill>
                          <a:latin typeface="Times New Roman"/>
                          <a:ea typeface="Times New Roman"/>
                        </a:rPr>
                        <a:t>SOPs and demonstrated competency</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dirty="0" smtClean="0">
                          <a:solidFill>
                            <a:schemeClr val="tx1"/>
                          </a:solidFill>
                          <a:latin typeface="Times New Roman"/>
                          <a:ea typeface="Times New Roman"/>
                        </a:rPr>
                        <a:t>Gloves</a:t>
                      </a:r>
                    </a:p>
                    <a:p>
                      <a:pPr marL="0" marR="0">
                        <a:spcBef>
                          <a:spcPts val="0"/>
                        </a:spcBef>
                        <a:spcAft>
                          <a:spcPts val="0"/>
                        </a:spcAft>
                      </a:pPr>
                      <a:r>
                        <a:rPr lang="en-US" sz="1200" dirty="0" smtClean="0">
                          <a:solidFill>
                            <a:schemeClr val="tx1"/>
                          </a:solidFill>
                          <a:latin typeface="Times New Roman"/>
                          <a:ea typeface="Times New Roman"/>
                        </a:rPr>
                        <a:t>Lab coat</a:t>
                      </a:r>
                    </a:p>
                    <a:p>
                      <a:pPr marL="0" marR="0">
                        <a:spcBef>
                          <a:spcPts val="0"/>
                        </a:spcBef>
                        <a:spcAft>
                          <a:spcPts val="0"/>
                        </a:spcAft>
                      </a:pPr>
                      <a:r>
                        <a:rPr lang="en-US" sz="1200" dirty="0" smtClean="0">
                          <a:solidFill>
                            <a:schemeClr val="tx1"/>
                          </a:solidFill>
                          <a:latin typeface="Times New Roman"/>
                          <a:ea typeface="Times New Roman"/>
                        </a:rPr>
                        <a:t>Face shield (optional if using a bench shield or BSC)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r h="2430832">
                <a:tc>
                  <a:txBody>
                    <a:bodyPr/>
                    <a:lstStyle/>
                    <a:p>
                      <a:pPr marL="0" marR="0">
                        <a:spcBef>
                          <a:spcPts val="0"/>
                        </a:spcBef>
                        <a:spcAft>
                          <a:spcPts val="0"/>
                        </a:spcAft>
                      </a:pPr>
                      <a:r>
                        <a:rPr lang="en-US" sz="1200" b="1" dirty="0">
                          <a:solidFill>
                            <a:schemeClr val="tx1"/>
                          </a:solidFill>
                          <a:latin typeface="Times New Roman"/>
                          <a:ea typeface="Times New Roman"/>
                        </a:rPr>
                        <a:t>Hematology differential</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342900" marR="0" lvl="0" indent="-342900">
                        <a:spcBef>
                          <a:spcPts val="0"/>
                        </a:spcBef>
                        <a:spcAft>
                          <a:spcPts val="0"/>
                        </a:spcAft>
                        <a:buFont typeface="+mj-lt"/>
                        <a:buAutoNum type="arabicPeriod"/>
                      </a:pPr>
                      <a:r>
                        <a:rPr lang="en-US" sz="1200" dirty="0">
                          <a:solidFill>
                            <a:schemeClr val="tx1"/>
                          </a:solidFill>
                          <a:latin typeface="Times New Roman"/>
                          <a:ea typeface="Times New Roman"/>
                        </a:rPr>
                        <a:t>Label slide</a:t>
                      </a:r>
                    </a:p>
                    <a:p>
                      <a:pPr marL="342900" marR="0" lvl="0" indent="-342900">
                        <a:spcBef>
                          <a:spcPts val="0"/>
                        </a:spcBef>
                        <a:spcAft>
                          <a:spcPts val="0"/>
                        </a:spcAft>
                        <a:buFont typeface="+mj-lt"/>
                        <a:buAutoNum type="arabicPeriod"/>
                      </a:pPr>
                      <a:r>
                        <a:rPr lang="en-US" sz="1200" smtClean="0">
                          <a:solidFill>
                            <a:schemeClr val="tx1"/>
                          </a:solidFill>
                          <a:latin typeface="Times New Roman"/>
                          <a:ea typeface="Times New Roman"/>
                        </a:rPr>
                        <a:t>Open </a:t>
                      </a:r>
                      <a:r>
                        <a:rPr lang="en-US" sz="1200" dirty="0">
                          <a:solidFill>
                            <a:schemeClr val="tx1"/>
                          </a:solidFill>
                          <a:latin typeface="Times New Roman"/>
                          <a:ea typeface="Times New Roman"/>
                        </a:rPr>
                        <a:t>tube</a:t>
                      </a:r>
                    </a:p>
                    <a:p>
                      <a:pPr marL="342900" marR="0" lvl="0" indent="-342900">
                        <a:spcBef>
                          <a:spcPts val="0"/>
                        </a:spcBef>
                        <a:spcAft>
                          <a:spcPts val="0"/>
                        </a:spcAft>
                        <a:buFont typeface="+mj-lt"/>
                        <a:buAutoNum type="arabicPeriod"/>
                      </a:pPr>
                      <a:r>
                        <a:rPr lang="en-US" sz="1200" dirty="0">
                          <a:solidFill>
                            <a:schemeClr val="tx1"/>
                          </a:solidFill>
                          <a:latin typeface="Times New Roman"/>
                          <a:ea typeface="Times New Roman"/>
                        </a:rPr>
                        <a:t>Place drop of blood on slide</a:t>
                      </a:r>
                    </a:p>
                    <a:p>
                      <a:pPr marL="342900" marR="0" lvl="0" indent="-342900">
                        <a:spcBef>
                          <a:spcPts val="0"/>
                        </a:spcBef>
                        <a:spcAft>
                          <a:spcPts val="0"/>
                        </a:spcAft>
                        <a:buFont typeface="+mj-lt"/>
                        <a:buAutoNum type="arabicPeriod"/>
                      </a:pPr>
                      <a:r>
                        <a:rPr lang="en-US" sz="1200" dirty="0">
                          <a:solidFill>
                            <a:schemeClr val="tx1"/>
                          </a:solidFill>
                          <a:latin typeface="Times New Roman"/>
                          <a:ea typeface="Times New Roman"/>
                        </a:rPr>
                        <a:t>Swipe to make diff</a:t>
                      </a:r>
                    </a:p>
                    <a:p>
                      <a:pPr marL="342900" marR="0" lvl="0" indent="-342900">
                        <a:spcBef>
                          <a:spcPts val="0"/>
                        </a:spcBef>
                        <a:spcAft>
                          <a:spcPts val="0"/>
                        </a:spcAft>
                        <a:buFont typeface="+mj-lt"/>
                        <a:buAutoNum type="arabicPeriod"/>
                      </a:pPr>
                      <a:r>
                        <a:rPr lang="en-US" sz="1200" dirty="0">
                          <a:solidFill>
                            <a:schemeClr val="tx1"/>
                          </a:solidFill>
                          <a:latin typeface="Times New Roman"/>
                          <a:ea typeface="Times New Roman"/>
                        </a:rPr>
                        <a:t>Air dry</a:t>
                      </a:r>
                    </a:p>
                    <a:p>
                      <a:pPr marL="342900" marR="0" lvl="0" indent="-342900">
                        <a:spcBef>
                          <a:spcPts val="0"/>
                        </a:spcBef>
                        <a:spcAft>
                          <a:spcPts val="0"/>
                        </a:spcAft>
                        <a:buFont typeface="+mj-lt"/>
                        <a:buAutoNum type="arabicPeriod"/>
                      </a:pPr>
                      <a:r>
                        <a:rPr lang="en-US" sz="1200" dirty="0">
                          <a:solidFill>
                            <a:schemeClr val="tx1"/>
                          </a:solidFill>
                          <a:latin typeface="Times New Roman"/>
                          <a:ea typeface="Times New Roman"/>
                        </a:rPr>
                        <a:t>Stain</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dirty="0" smtClean="0">
                          <a:solidFill>
                            <a:schemeClr val="tx1"/>
                          </a:solidFill>
                          <a:latin typeface="Times New Roman"/>
                          <a:ea typeface="Times New Roman"/>
                        </a:rPr>
                        <a:t>Sharps</a:t>
                      </a:r>
                    </a:p>
                    <a:p>
                      <a:pPr marL="0" marR="0">
                        <a:spcBef>
                          <a:spcPts val="0"/>
                        </a:spcBef>
                        <a:spcAft>
                          <a:spcPts val="0"/>
                        </a:spcAft>
                      </a:pPr>
                      <a:r>
                        <a:rPr lang="en-US" sz="1200" dirty="0" smtClean="0">
                          <a:solidFill>
                            <a:schemeClr val="tx1"/>
                          </a:solidFill>
                          <a:latin typeface="Times New Roman"/>
                          <a:ea typeface="Times New Roman"/>
                        </a:rPr>
                        <a:t>Aerosol generation</a:t>
                      </a:r>
                      <a:endParaRPr lang="en-US" sz="1200" dirty="0">
                        <a:solidFill>
                          <a:schemeClr val="tx1"/>
                        </a:solidFill>
                        <a:latin typeface="Times New Roman"/>
                        <a:ea typeface="Times New Roman"/>
                      </a:endParaRPr>
                    </a:p>
                    <a:p>
                      <a:pPr marL="0" marR="0">
                        <a:spcBef>
                          <a:spcPts val="0"/>
                        </a:spcBef>
                        <a:spcAft>
                          <a:spcPts val="0"/>
                        </a:spcAft>
                      </a:pPr>
                      <a:r>
                        <a:rPr lang="en-US" sz="1200" dirty="0" smtClean="0">
                          <a:solidFill>
                            <a:schemeClr val="tx1"/>
                          </a:solidFill>
                          <a:latin typeface="Times New Roman"/>
                          <a:ea typeface="Times New Roman"/>
                        </a:rPr>
                        <a:t>Auto-inoculation Spill</a:t>
                      </a:r>
                    </a:p>
                    <a:p>
                      <a:pPr marL="0" marR="0">
                        <a:spcBef>
                          <a:spcPts val="0"/>
                        </a:spcBef>
                        <a:spcAft>
                          <a:spcPts val="0"/>
                        </a:spcAft>
                      </a:pPr>
                      <a:r>
                        <a:rPr lang="en-US" sz="1200" dirty="0" smtClean="0">
                          <a:solidFill>
                            <a:schemeClr val="tx1"/>
                          </a:solidFill>
                          <a:latin typeface="Times New Roman"/>
                          <a:ea typeface="Times New Roman"/>
                        </a:rPr>
                        <a:t>Chemicals</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dirty="0">
                          <a:solidFill>
                            <a:schemeClr val="tx1"/>
                          </a:solidFill>
                          <a:latin typeface="Times New Roman"/>
                          <a:ea typeface="Times New Roman"/>
                        </a:rPr>
                        <a:t>Use automated system, </a:t>
                      </a:r>
                      <a:r>
                        <a:rPr lang="en-US" sz="1200" dirty="0" smtClean="0">
                          <a:solidFill>
                            <a:schemeClr val="tx1"/>
                          </a:solidFill>
                          <a:latin typeface="Times New Roman"/>
                          <a:ea typeface="Times New Roman"/>
                        </a:rPr>
                        <a:t>splash </a:t>
                      </a:r>
                      <a:r>
                        <a:rPr lang="en-US" sz="1200" dirty="0">
                          <a:solidFill>
                            <a:schemeClr val="tx1"/>
                          </a:solidFill>
                          <a:latin typeface="Times New Roman"/>
                          <a:ea typeface="Times New Roman"/>
                        </a:rPr>
                        <a:t>shields, absorbent </a:t>
                      </a:r>
                      <a:r>
                        <a:rPr lang="en-US" sz="1200" dirty="0" smtClean="0">
                          <a:solidFill>
                            <a:schemeClr val="tx1"/>
                          </a:solidFill>
                          <a:latin typeface="Times New Roman"/>
                          <a:ea typeface="Times New Roman"/>
                        </a:rPr>
                        <a:t>pads,</a:t>
                      </a:r>
                      <a:r>
                        <a:rPr lang="en-US" sz="1200" baseline="0" dirty="0" smtClean="0">
                          <a:solidFill>
                            <a:schemeClr val="tx1"/>
                          </a:solidFill>
                          <a:latin typeface="Times New Roman"/>
                          <a:ea typeface="Times New Roman"/>
                        </a:rPr>
                        <a:t> </a:t>
                      </a:r>
                      <a:r>
                        <a:rPr lang="en-US" sz="1200" dirty="0" smtClean="0">
                          <a:solidFill>
                            <a:schemeClr val="tx1"/>
                          </a:solidFill>
                          <a:latin typeface="Times New Roman"/>
                          <a:ea typeface="Times New Roman"/>
                        </a:rPr>
                        <a:t>tube holders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chemeClr val="tx1"/>
                        </a:solidFill>
                        <a:latin typeface="Times New Roman"/>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solidFill>
                            <a:schemeClr val="tx1"/>
                          </a:solidFill>
                          <a:latin typeface="Times New Roman"/>
                          <a:ea typeface="Times New Roman"/>
                        </a:rPr>
                        <a:t>Sharps containers</a:t>
                      </a:r>
                      <a:endParaRPr lang="en-US" sz="1200" dirty="0" smtClean="0">
                        <a:solidFill>
                          <a:schemeClr val="tx1"/>
                        </a:solidFill>
                        <a:latin typeface="Times New Roman"/>
                        <a:ea typeface="Times New Roman"/>
                      </a:endParaRPr>
                    </a:p>
                    <a:p>
                      <a:pPr marL="0" marR="0">
                        <a:spcBef>
                          <a:spcPts val="0"/>
                        </a:spcBef>
                        <a:spcAft>
                          <a:spcPts val="0"/>
                        </a:spcAft>
                      </a:pP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dirty="0" smtClean="0">
                          <a:solidFill>
                            <a:schemeClr val="tx1"/>
                          </a:solidFill>
                          <a:latin typeface="Times New Roman"/>
                          <a:ea typeface="Times New Roman"/>
                        </a:rPr>
                        <a:t>SOPs</a:t>
                      </a:r>
                      <a:r>
                        <a:rPr lang="en-US" sz="1200" baseline="0" dirty="0" smtClean="0">
                          <a:solidFill>
                            <a:schemeClr val="tx1"/>
                          </a:solidFill>
                          <a:latin typeface="Times New Roman"/>
                          <a:ea typeface="Times New Roman"/>
                        </a:rPr>
                        <a:t> and demonstrated </a:t>
                      </a:r>
                      <a:r>
                        <a:rPr lang="en-US" sz="1200" dirty="0" smtClean="0">
                          <a:solidFill>
                            <a:schemeClr val="tx1"/>
                          </a:solidFill>
                          <a:latin typeface="Times New Roman"/>
                          <a:ea typeface="Times New Roman"/>
                        </a:rPr>
                        <a:t>competency</a:t>
                      </a:r>
                      <a:r>
                        <a:rPr lang="en-US" sz="1200" dirty="0">
                          <a:solidFill>
                            <a:schemeClr val="tx1"/>
                          </a:solidFill>
                          <a:latin typeface="Times New Roman"/>
                          <a:ea typeface="Times New Roman"/>
                        </a:rPr>
                        <a:t>;</a:t>
                      </a:r>
                    </a:p>
                    <a:p>
                      <a:pPr marL="0" marR="0">
                        <a:spcBef>
                          <a:spcPts val="0"/>
                        </a:spcBef>
                        <a:spcAft>
                          <a:spcPts val="0"/>
                        </a:spcAft>
                      </a:pPr>
                      <a:r>
                        <a:rPr lang="en-US" sz="1200" dirty="0" smtClean="0">
                          <a:solidFill>
                            <a:schemeClr val="tx1"/>
                          </a:solidFill>
                          <a:latin typeface="Times New Roman"/>
                          <a:ea typeface="Times New Roman"/>
                        </a:rPr>
                        <a:t>Safe sharps </a:t>
                      </a:r>
                      <a:r>
                        <a:rPr lang="en-US" sz="1200" dirty="0">
                          <a:solidFill>
                            <a:schemeClr val="tx1"/>
                          </a:solidFill>
                          <a:latin typeface="Times New Roman"/>
                          <a:ea typeface="Times New Roman"/>
                        </a:rPr>
                        <a:t>handling; </a:t>
                      </a:r>
                      <a:r>
                        <a:rPr lang="en-US" sz="1200" dirty="0" smtClean="0">
                          <a:solidFill>
                            <a:schemeClr val="tx1"/>
                          </a:solidFill>
                          <a:latin typeface="Times New Roman"/>
                          <a:ea typeface="Times New Roman"/>
                        </a:rPr>
                        <a:t>Aerosol containment</a:t>
                      </a:r>
                    </a:p>
                    <a:p>
                      <a:pPr marL="0" marR="0">
                        <a:spcBef>
                          <a:spcPts val="0"/>
                        </a:spcBef>
                        <a:spcAft>
                          <a:spcPts val="0"/>
                        </a:spcAft>
                      </a:pPr>
                      <a:r>
                        <a:rPr lang="en-US" sz="1200" dirty="0" smtClean="0">
                          <a:solidFill>
                            <a:schemeClr val="tx1"/>
                          </a:solidFill>
                          <a:latin typeface="Times New Roman"/>
                          <a:ea typeface="Times New Roman"/>
                        </a:rPr>
                        <a:t>Splash</a:t>
                      </a:r>
                      <a:r>
                        <a:rPr lang="en-US" sz="1200" baseline="0" dirty="0" smtClean="0">
                          <a:solidFill>
                            <a:schemeClr val="tx1"/>
                          </a:solidFill>
                          <a:latin typeface="Times New Roman"/>
                          <a:ea typeface="Times New Roman"/>
                        </a:rPr>
                        <a:t> shield</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c>
                  <a:txBody>
                    <a:bodyPr/>
                    <a:lstStyle/>
                    <a:p>
                      <a:pPr marL="0" marR="0">
                        <a:spcBef>
                          <a:spcPts val="0"/>
                        </a:spcBef>
                        <a:spcAft>
                          <a:spcPts val="0"/>
                        </a:spcAft>
                      </a:pPr>
                      <a:r>
                        <a:rPr lang="en-US" sz="1200" dirty="0" smtClean="0">
                          <a:solidFill>
                            <a:schemeClr val="tx1"/>
                          </a:solidFill>
                          <a:latin typeface="Times New Roman"/>
                          <a:ea typeface="Times New Roman"/>
                        </a:rPr>
                        <a:t>Gloves</a:t>
                      </a:r>
                    </a:p>
                    <a:p>
                      <a:pPr marL="0" marR="0">
                        <a:spcBef>
                          <a:spcPts val="0"/>
                        </a:spcBef>
                        <a:spcAft>
                          <a:spcPts val="0"/>
                        </a:spcAft>
                      </a:pPr>
                      <a:r>
                        <a:rPr lang="en-US" sz="1200" dirty="0" smtClean="0">
                          <a:solidFill>
                            <a:schemeClr val="tx1"/>
                          </a:solidFill>
                          <a:latin typeface="Times New Roman"/>
                          <a:ea typeface="Times New Roman"/>
                        </a:rPr>
                        <a:t>Lab coat</a:t>
                      </a:r>
                    </a:p>
                    <a:p>
                      <a:pPr marL="0" marR="0">
                        <a:spcBef>
                          <a:spcPts val="0"/>
                        </a:spcBef>
                        <a:spcAft>
                          <a:spcPts val="0"/>
                        </a:spcAft>
                      </a:pPr>
                      <a:r>
                        <a:rPr lang="en-US" sz="1200" dirty="0" smtClean="0">
                          <a:solidFill>
                            <a:schemeClr val="tx1"/>
                          </a:solidFill>
                          <a:latin typeface="Times New Roman"/>
                          <a:ea typeface="Times New Roman"/>
                        </a:rPr>
                        <a:t>Face shield (optional if using a bench shield or automated system)</a:t>
                      </a:r>
                      <a:endParaRPr lang="en-US" sz="1200" dirty="0">
                        <a:solidFill>
                          <a:schemeClr val="tx1"/>
                        </a:solidFill>
                        <a:latin typeface="Times New Roman"/>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DDDDD"/>
                    </a:solidFill>
                  </a:tcPr>
                </a:tc>
              </a:tr>
            </a:tbl>
          </a:graphicData>
        </a:graphic>
      </p:graphicFrame>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457200" y="274638"/>
            <a:ext cx="8229600" cy="792162"/>
          </a:xfrm>
        </p:spPr>
        <p:txBody>
          <a:bodyPr/>
          <a:lstStyle/>
          <a:p>
            <a:pPr eaLnBrk="1" hangingPunct="1"/>
            <a:r>
              <a:rPr lang="en-US" altLang="en-US" sz="4000" dirty="0" smtClean="0"/>
              <a:t> Don’t Forget:</a:t>
            </a:r>
          </a:p>
        </p:txBody>
      </p:sp>
      <p:sp>
        <p:nvSpPr>
          <p:cNvPr id="69635" name="Content Placeholder 2"/>
          <p:cNvSpPr>
            <a:spLocks noGrp="1"/>
          </p:cNvSpPr>
          <p:nvPr>
            <p:ph idx="1"/>
          </p:nvPr>
        </p:nvSpPr>
        <p:spPr>
          <a:xfrm>
            <a:off x="457200" y="1143000"/>
            <a:ext cx="4623262" cy="5105400"/>
          </a:xfrm>
        </p:spPr>
        <p:txBody>
          <a:bodyPr/>
          <a:lstStyle/>
          <a:p>
            <a:pPr eaLnBrk="1" hangingPunct="1"/>
            <a:r>
              <a:rPr lang="en-US" altLang="en-US" sz="3200" b="0" dirty="0" smtClean="0">
                <a:solidFill>
                  <a:schemeClr val="tx1"/>
                </a:solidFill>
              </a:rPr>
              <a:t>There is some risk in everything we do-we can </a:t>
            </a:r>
            <a:r>
              <a:rPr lang="en-US" altLang="en-US" sz="3200" b="0" dirty="0" smtClean="0">
                <a:solidFill>
                  <a:srgbClr val="C00000"/>
                </a:solidFill>
              </a:rPr>
              <a:t>reduce it, but not eliminate it</a:t>
            </a:r>
          </a:p>
          <a:p>
            <a:pPr eaLnBrk="1" hangingPunct="1"/>
            <a:r>
              <a:rPr lang="en-US" altLang="en-US" sz="3200" b="0" dirty="0" smtClean="0">
                <a:solidFill>
                  <a:schemeClr val="tx1"/>
                </a:solidFill>
              </a:rPr>
              <a:t>To ask questions </a:t>
            </a:r>
          </a:p>
          <a:p>
            <a:pPr eaLnBrk="1" hangingPunct="1"/>
            <a:r>
              <a:rPr lang="en-US" altLang="en-US" sz="3200" b="0" dirty="0" smtClean="0">
                <a:solidFill>
                  <a:srgbClr val="C00000"/>
                </a:solidFill>
              </a:rPr>
              <a:t>Your staff</a:t>
            </a:r>
            <a:r>
              <a:rPr lang="en-US" altLang="en-US" sz="3200" b="0" dirty="0" smtClean="0">
                <a:solidFill>
                  <a:schemeClr val="tx1"/>
                </a:solidFill>
              </a:rPr>
              <a:t>, their training and competency</a:t>
            </a:r>
          </a:p>
          <a:p>
            <a:pPr eaLnBrk="1" hangingPunct="1"/>
            <a:r>
              <a:rPr lang="en-US" altLang="en-US" sz="3200" b="0" dirty="0" smtClean="0">
                <a:solidFill>
                  <a:schemeClr val="tx1"/>
                </a:solidFill>
              </a:rPr>
              <a:t>To evaluate, review </a:t>
            </a:r>
            <a:r>
              <a:rPr lang="en-US" altLang="en-US" sz="3200" b="0" dirty="0" smtClean="0">
                <a:solidFill>
                  <a:srgbClr val="C00000"/>
                </a:solidFill>
              </a:rPr>
              <a:t>and adjust</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462" y="2229679"/>
            <a:ext cx="3733800" cy="3409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7209053"/>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843465" y="2825443"/>
            <a:ext cx="1457070" cy="1207113"/>
          </a:xfrm>
          <a:prstGeom prst="rect">
            <a:avLst/>
          </a:prstGeom>
        </p:spPr>
      </p:pic>
    </p:spTree>
    <p:extLst>
      <p:ext uri="{BB962C8B-B14F-4D97-AF65-F5344CB8AC3E}">
        <p14:creationId xmlns:p14="http://schemas.microsoft.com/office/powerpoint/2010/main" val="152296591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838200"/>
          </a:xfrm>
        </p:spPr>
        <p:txBody>
          <a:bodyPr/>
          <a:lstStyle/>
          <a:p>
            <a:r>
              <a:rPr lang="en-US" sz="4000" b="1" i="1" dirty="0">
                <a:solidFill>
                  <a:srgbClr val="003399"/>
                </a:solidFill>
                <a:cs typeface="Arial" panose="020B0604020202020204" pitchFamily="34" charset="0"/>
              </a:rPr>
              <a:t>Why</a:t>
            </a:r>
            <a:r>
              <a:rPr lang="en-US" sz="4000" b="1" dirty="0">
                <a:solidFill>
                  <a:srgbClr val="003399"/>
                </a:solidFill>
                <a:cs typeface="Arial" panose="020B0604020202020204" pitchFamily="34" charset="0"/>
              </a:rPr>
              <a:t> Do Risk Assessments?</a:t>
            </a:r>
            <a:endParaRPr lang="en-US" sz="4000" dirty="0"/>
          </a:p>
        </p:txBody>
      </p:sp>
      <p:sp>
        <p:nvSpPr>
          <p:cNvPr id="3" name="Content Placeholder 2"/>
          <p:cNvSpPr>
            <a:spLocks noGrp="1"/>
          </p:cNvSpPr>
          <p:nvPr>
            <p:ph idx="1"/>
          </p:nvPr>
        </p:nvSpPr>
        <p:spPr>
          <a:xfrm>
            <a:off x="304800" y="990600"/>
            <a:ext cx="8686800" cy="4876800"/>
          </a:xfrm>
        </p:spPr>
        <p:txBody>
          <a:bodyPr/>
          <a:lstStyle/>
          <a:p>
            <a:pPr eaLnBrk="1" hangingPunct="1"/>
            <a:r>
              <a:rPr lang="en-US" sz="2800" dirty="0">
                <a:solidFill>
                  <a:srgbClr val="C00000"/>
                </a:solidFill>
              </a:rPr>
              <a:t>Prevent laboratory-acquired infections (LAIs) </a:t>
            </a:r>
            <a:r>
              <a:rPr lang="en-US" sz="2800" dirty="0"/>
              <a:t>from:</a:t>
            </a:r>
          </a:p>
          <a:p>
            <a:pPr lvl="1">
              <a:buFontTx/>
              <a:buChar char="•"/>
            </a:pPr>
            <a:r>
              <a:rPr lang="en-US" dirty="0"/>
              <a:t>Direct contact (spills/splashes) to mucous membranes </a:t>
            </a:r>
          </a:p>
          <a:p>
            <a:pPr lvl="1">
              <a:buFontTx/>
              <a:buChar char="•"/>
            </a:pPr>
            <a:r>
              <a:rPr lang="en-US" dirty="0"/>
              <a:t>Inhalation of aerosols</a:t>
            </a:r>
          </a:p>
          <a:p>
            <a:pPr lvl="1">
              <a:buFontTx/>
              <a:buChar char="•"/>
            </a:pPr>
            <a:r>
              <a:rPr lang="en-US" dirty="0"/>
              <a:t>Percutaneous inoculation from cuts, sharps, vectors, non-intact skin</a:t>
            </a:r>
          </a:p>
          <a:p>
            <a:pPr lvl="1">
              <a:buFontTx/>
              <a:buChar char="•"/>
            </a:pPr>
            <a:r>
              <a:rPr lang="en-US" dirty="0"/>
              <a:t>Ingestion </a:t>
            </a:r>
          </a:p>
          <a:p>
            <a:pPr lvl="1">
              <a:buFontTx/>
              <a:buChar char="•"/>
            </a:pPr>
            <a:r>
              <a:rPr lang="en-US" dirty="0"/>
              <a:t>Indirect contact (contamination from </a:t>
            </a:r>
            <a:r>
              <a:rPr lang="en-US" dirty="0" smtClean="0"/>
              <a:t>fomites*)</a:t>
            </a:r>
          </a:p>
          <a:p>
            <a:pPr marL="0" indent="0">
              <a:buNone/>
            </a:pPr>
            <a:endParaRPr lang="en-US" sz="2400" dirty="0" smtClean="0"/>
          </a:p>
          <a:p>
            <a:pPr marL="0" indent="0">
              <a:buNone/>
            </a:pPr>
            <a:r>
              <a:rPr lang="en-US" sz="2400" dirty="0" smtClean="0"/>
              <a:t>*Fomite </a:t>
            </a:r>
            <a:r>
              <a:rPr lang="en-US" sz="2400" dirty="0"/>
              <a:t>- an inanimate object (as a computer, doorknob, phone or work surface) that may be contaminated with infectious organisms and serve in their transmission</a:t>
            </a:r>
          </a:p>
          <a:p>
            <a:endParaRPr lang="en-US" dirty="0"/>
          </a:p>
        </p:txBody>
      </p:sp>
    </p:spTree>
    <p:extLst>
      <p:ext uri="{BB962C8B-B14F-4D97-AF65-F5344CB8AC3E}">
        <p14:creationId xmlns:p14="http://schemas.microsoft.com/office/powerpoint/2010/main" val="199113642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304800"/>
            <a:ext cx="9144000" cy="838200"/>
          </a:xfrm>
        </p:spPr>
        <p:txBody>
          <a:bodyPr/>
          <a:lstStyle/>
          <a:p>
            <a:pPr eaLnBrk="1" hangingPunct="1"/>
            <a:r>
              <a:rPr lang="en-US" sz="4000" b="1" dirty="0" smtClean="0">
                <a:solidFill>
                  <a:srgbClr val="003399"/>
                </a:solidFill>
              </a:rPr>
              <a:t>Definitions</a:t>
            </a:r>
          </a:p>
        </p:txBody>
      </p:sp>
      <p:sp>
        <p:nvSpPr>
          <p:cNvPr id="3" name="Content Placeholder 2"/>
          <p:cNvSpPr>
            <a:spLocks noGrp="1"/>
          </p:cNvSpPr>
          <p:nvPr>
            <p:ph idx="1"/>
          </p:nvPr>
        </p:nvSpPr>
        <p:spPr>
          <a:xfrm>
            <a:off x="304800" y="1143000"/>
            <a:ext cx="8610600" cy="5257800"/>
          </a:xfrm>
        </p:spPr>
        <p:txBody>
          <a:bodyPr/>
          <a:lstStyle/>
          <a:p>
            <a:pPr lvl="1" indent="-342900" eaLnBrk="1" hangingPunct="1">
              <a:lnSpc>
                <a:spcPct val="95000"/>
              </a:lnSpc>
              <a:buClr>
                <a:srgbClr val="000000"/>
              </a:buClr>
              <a:buSzPct val="100000"/>
              <a:buFont typeface="Wingdings" pitchFamily="2" charset="2"/>
              <a:buNone/>
              <a:defRPr/>
            </a:pPr>
            <a:r>
              <a:rPr lang="en-US" sz="3200" b="1" i="0" dirty="0" smtClean="0">
                <a:solidFill>
                  <a:srgbClr val="C00000"/>
                </a:solidFill>
              </a:rPr>
              <a:t>Hazard</a:t>
            </a:r>
            <a:r>
              <a:rPr lang="en-US" sz="3200" i="0" dirty="0" smtClean="0">
                <a:solidFill>
                  <a:schemeClr val="tx1"/>
                </a:solidFill>
              </a:rPr>
              <a:t> is something that is intrinsically dangerous such as an object, a chemical, an infectious agent or a situation. </a:t>
            </a:r>
          </a:p>
          <a:p>
            <a:pPr lvl="1" indent="-342900" eaLnBrk="1" hangingPunct="1">
              <a:lnSpc>
                <a:spcPct val="95000"/>
              </a:lnSpc>
              <a:buClr>
                <a:srgbClr val="000000"/>
              </a:buClr>
              <a:buSzPct val="100000"/>
              <a:buNone/>
              <a:defRPr/>
            </a:pPr>
            <a:r>
              <a:rPr lang="en-US" sz="3200" b="1" dirty="0" smtClean="0">
                <a:solidFill>
                  <a:srgbClr val="C00000"/>
                </a:solidFill>
              </a:rPr>
              <a:t>Risk </a:t>
            </a:r>
            <a:r>
              <a:rPr lang="en-US" sz="3200" dirty="0" smtClean="0"/>
              <a:t>is: </a:t>
            </a:r>
          </a:p>
          <a:p>
            <a:pPr marL="857250" lvl="1" indent="-457200" eaLnBrk="1" hangingPunct="1">
              <a:lnSpc>
                <a:spcPct val="95000"/>
              </a:lnSpc>
              <a:buClr>
                <a:srgbClr val="000000"/>
              </a:buClr>
              <a:buSzPct val="100000"/>
              <a:buFont typeface="Arial" panose="020B0604020202020204" pitchFamily="34" charset="0"/>
              <a:buChar char="•"/>
              <a:defRPr/>
            </a:pPr>
            <a:r>
              <a:rPr lang="en-US" sz="3200" dirty="0"/>
              <a:t>	</a:t>
            </a:r>
            <a:r>
              <a:rPr lang="en-US" sz="3200" dirty="0" smtClean="0"/>
              <a:t>the </a:t>
            </a:r>
            <a:r>
              <a:rPr lang="en-US" sz="3200" dirty="0" smtClean="0">
                <a:solidFill>
                  <a:srgbClr val="C00000"/>
                </a:solidFill>
              </a:rPr>
              <a:t>chance of injury </a:t>
            </a:r>
            <a:r>
              <a:rPr lang="en-US" sz="3200" dirty="0" smtClean="0"/>
              <a:t>or loss when exposed to a hazard. </a:t>
            </a:r>
          </a:p>
          <a:p>
            <a:pPr marL="857250" lvl="1" indent="-457200" eaLnBrk="1" hangingPunct="1">
              <a:lnSpc>
                <a:spcPct val="95000"/>
              </a:lnSpc>
              <a:buClr>
                <a:srgbClr val="000000"/>
              </a:buClr>
              <a:buSzPct val="100000"/>
              <a:buFont typeface="Arial" panose="020B0604020202020204" pitchFamily="34" charset="0"/>
              <a:buChar char="•"/>
              <a:defRPr/>
            </a:pPr>
            <a:r>
              <a:rPr lang="en-US" sz="3200" dirty="0" smtClean="0"/>
              <a:t>based on the </a:t>
            </a:r>
            <a:r>
              <a:rPr lang="en-US" sz="3200" dirty="0" smtClean="0">
                <a:solidFill>
                  <a:srgbClr val="C00000"/>
                </a:solidFill>
              </a:rPr>
              <a:t>probability</a:t>
            </a:r>
            <a:r>
              <a:rPr lang="en-US" sz="3200" dirty="0" smtClean="0"/>
              <a:t> of exposure and the severity of </a:t>
            </a:r>
            <a:r>
              <a:rPr lang="en-US" sz="3200" dirty="0" smtClean="0">
                <a:solidFill>
                  <a:srgbClr val="C00000"/>
                </a:solidFill>
              </a:rPr>
              <a:t>consequence</a:t>
            </a:r>
            <a:r>
              <a:rPr lang="en-US" sz="3200" dirty="0" smtClean="0"/>
              <a:t> from that exposure</a:t>
            </a:r>
          </a:p>
          <a:p>
            <a:pPr marL="857250" lvl="1" indent="-457200" eaLnBrk="1" hangingPunct="1">
              <a:lnSpc>
                <a:spcPct val="95000"/>
              </a:lnSpc>
              <a:buClr>
                <a:srgbClr val="000000"/>
              </a:buClr>
              <a:buSzPct val="100000"/>
              <a:buFont typeface="Arial" panose="020B0604020202020204" pitchFamily="34" charset="0"/>
              <a:buChar char="•"/>
              <a:defRPr/>
            </a:pPr>
            <a:r>
              <a:rPr lang="en-US" sz="3200" dirty="0" smtClean="0"/>
              <a:t>A </a:t>
            </a:r>
            <a:r>
              <a:rPr lang="en-US" sz="3200" dirty="0" smtClean="0">
                <a:solidFill>
                  <a:srgbClr val="C00000"/>
                </a:solidFill>
              </a:rPr>
              <a:t>prediction</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838200"/>
          </a:xfrm>
        </p:spPr>
        <p:txBody>
          <a:bodyPr/>
          <a:lstStyle/>
          <a:p>
            <a:r>
              <a:rPr lang="en-US" sz="4000" b="1" dirty="0" smtClean="0"/>
              <a:t>Definitions</a:t>
            </a:r>
            <a:endParaRPr lang="en-US" sz="4000" b="1" dirty="0"/>
          </a:p>
        </p:txBody>
      </p:sp>
      <p:sp>
        <p:nvSpPr>
          <p:cNvPr id="3" name="Content Placeholder 2"/>
          <p:cNvSpPr>
            <a:spLocks noGrp="1"/>
          </p:cNvSpPr>
          <p:nvPr>
            <p:ph idx="1"/>
          </p:nvPr>
        </p:nvSpPr>
        <p:spPr>
          <a:xfrm>
            <a:off x="685800" y="990600"/>
            <a:ext cx="7772400" cy="4876800"/>
          </a:xfrm>
        </p:spPr>
        <p:txBody>
          <a:bodyPr/>
          <a:lstStyle/>
          <a:p>
            <a:r>
              <a:rPr lang="en-US" b="1" dirty="0" smtClean="0">
                <a:solidFill>
                  <a:srgbClr val="C00000"/>
                </a:solidFill>
              </a:rPr>
              <a:t>Risk Assessment (RA)</a:t>
            </a:r>
            <a:r>
              <a:rPr lang="en-US" dirty="0" smtClean="0"/>
              <a:t> is a </a:t>
            </a:r>
            <a:r>
              <a:rPr lang="en-US" dirty="0" smtClean="0">
                <a:solidFill>
                  <a:srgbClr val="C00000"/>
                </a:solidFill>
              </a:rPr>
              <a:t>process </a:t>
            </a:r>
            <a:r>
              <a:rPr lang="en-US" dirty="0" smtClean="0"/>
              <a:t>that involves </a:t>
            </a:r>
            <a:r>
              <a:rPr lang="en-US" dirty="0" smtClean="0">
                <a:solidFill>
                  <a:srgbClr val="C00000"/>
                </a:solidFill>
              </a:rPr>
              <a:t>hazard identification and hazard control</a:t>
            </a:r>
          </a:p>
          <a:p>
            <a:endParaRPr lang="en-US" sz="3200" dirty="0" smtClean="0"/>
          </a:p>
          <a:p>
            <a:r>
              <a:rPr lang="en-US" dirty="0" smtClean="0"/>
              <a:t>Risk assessment requires </a:t>
            </a:r>
          </a:p>
          <a:p>
            <a:pPr lvl="1">
              <a:buFont typeface="Courier New" panose="02070309020205020404" pitchFamily="49" charset="0"/>
              <a:buChar char="o"/>
            </a:pPr>
            <a:r>
              <a:rPr lang="en-US" sz="3200" dirty="0" smtClean="0"/>
              <a:t>knowledge </a:t>
            </a:r>
            <a:r>
              <a:rPr lang="en-US" sz="3200" dirty="0"/>
              <a:t>of the </a:t>
            </a:r>
            <a:r>
              <a:rPr lang="en-US" sz="3200" dirty="0" smtClean="0"/>
              <a:t>hazards</a:t>
            </a:r>
          </a:p>
          <a:p>
            <a:pPr lvl="1">
              <a:buFont typeface="Courier New" panose="02070309020205020404" pitchFamily="49" charset="0"/>
              <a:buChar char="o"/>
            </a:pPr>
            <a:r>
              <a:rPr lang="en-US" sz="3200" dirty="0" smtClean="0"/>
              <a:t>understanding </a:t>
            </a:r>
            <a:r>
              <a:rPr lang="en-US" sz="3200" dirty="0"/>
              <a:t>of the work, the environment, and the </a:t>
            </a:r>
            <a:r>
              <a:rPr lang="en-US" sz="3200" dirty="0" smtClean="0"/>
              <a:t>staff</a:t>
            </a:r>
          </a:p>
          <a:p>
            <a:pPr lvl="1">
              <a:buFont typeface="Courier New" panose="02070309020205020404" pitchFamily="49" charset="0"/>
              <a:buChar char="o"/>
            </a:pPr>
            <a:r>
              <a:rPr lang="en-US" sz="3200" dirty="0" smtClean="0"/>
              <a:t>management involvement and support</a:t>
            </a:r>
            <a:endParaRPr lang="en-US" sz="3200" dirty="0"/>
          </a:p>
          <a:p>
            <a:pPr lvl="1"/>
            <a:endParaRPr lang="en-US" dirty="0"/>
          </a:p>
        </p:txBody>
      </p:sp>
    </p:spTree>
    <p:extLst>
      <p:ext uri="{BB962C8B-B14F-4D97-AF65-F5344CB8AC3E}">
        <p14:creationId xmlns:p14="http://schemas.microsoft.com/office/powerpoint/2010/main" val="1341391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Definitions</a:t>
            </a:r>
            <a:endParaRPr lang="en-US" sz="4000" dirty="0"/>
          </a:p>
        </p:txBody>
      </p:sp>
      <p:sp>
        <p:nvSpPr>
          <p:cNvPr id="3" name="Content Placeholder 2"/>
          <p:cNvSpPr>
            <a:spLocks noGrp="1"/>
          </p:cNvSpPr>
          <p:nvPr>
            <p:ph idx="1"/>
          </p:nvPr>
        </p:nvSpPr>
        <p:spPr>
          <a:xfrm>
            <a:off x="685800" y="1143000"/>
            <a:ext cx="8153400" cy="4876800"/>
          </a:xfrm>
        </p:spPr>
        <p:txBody>
          <a:bodyPr/>
          <a:lstStyle/>
          <a:p>
            <a:pPr marL="0" indent="0">
              <a:buNone/>
              <a:defRPr/>
            </a:pPr>
            <a:r>
              <a:rPr lang="en-US" dirty="0">
                <a:solidFill>
                  <a:srgbClr val="003399"/>
                </a:solidFill>
              </a:rPr>
              <a:t>Risk Assessment (RA) </a:t>
            </a:r>
            <a:r>
              <a:rPr lang="en-US" i="1" dirty="0" smtClean="0">
                <a:solidFill>
                  <a:srgbClr val="003399"/>
                </a:solidFill>
              </a:rPr>
              <a:t>overall</a:t>
            </a:r>
            <a:r>
              <a:rPr lang="en-US" dirty="0" smtClean="0">
                <a:solidFill>
                  <a:srgbClr val="003399"/>
                </a:solidFill>
              </a:rPr>
              <a:t> process: </a:t>
            </a:r>
          </a:p>
          <a:p>
            <a:pPr marL="462915" indent="-462915">
              <a:buFontTx/>
              <a:buAutoNum type="arabicPeriod"/>
              <a:defRPr/>
            </a:pPr>
            <a:r>
              <a:rPr lang="en-US" sz="2800" dirty="0" smtClean="0">
                <a:solidFill>
                  <a:srgbClr val="C00000"/>
                </a:solidFill>
                <a:cs typeface="Times New Roman" pitchFamily="18" charset="0"/>
              </a:rPr>
              <a:t>Identify </a:t>
            </a:r>
            <a:r>
              <a:rPr lang="en-US" sz="2800" dirty="0">
                <a:solidFill>
                  <a:srgbClr val="C00000"/>
                </a:solidFill>
                <a:cs typeface="Times New Roman" pitchFamily="18" charset="0"/>
              </a:rPr>
              <a:t>hazards</a:t>
            </a:r>
          </a:p>
          <a:p>
            <a:pPr lvl="1">
              <a:defRPr/>
            </a:pPr>
            <a:r>
              <a:rPr lang="en-US" dirty="0"/>
              <a:t>What may happen?</a:t>
            </a:r>
          </a:p>
          <a:p>
            <a:pPr lvl="1">
              <a:defRPr/>
            </a:pPr>
            <a:r>
              <a:rPr lang="en-US" dirty="0"/>
              <a:t>How may it happen?</a:t>
            </a:r>
            <a:endParaRPr lang="en-US" dirty="0">
              <a:cs typeface="Times New Roman" pitchFamily="18" charset="0"/>
            </a:endParaRPr>
          </a:p>
          <a:p>
            <a:pPr marL="462915" indent="-462915">
              <a:buFontTx/>
              <a:buAutoNum type="arabicPeriod"/>
              <a:defRPr/>
            </a:pPr>
            <a:r>
              <a:rPr lang="en-US" sz="2800" dirty="0">
                <a:solidFill>
                  <a:srgbClr val="C00000"/>
                </a:solidFill>
                <a:cs typeface="Times New Roman" pitchFamily="18" charset="0"/>
              </a:rPr>
              <a:t>Evaluate risks</a:t>
            </a:r>
          </a:p>
          <a:p>
            <a:pPr marL="862965" lvl="1" indent="-462915">
              <a:defRPr/>
            </a:pPr>
            <a:r>
              <a:rPr lang="en-US" dirty="0"/>
              <a:t>How likely, how severe</a:t>
            </a:r>
            <a:r>
              <a:rPr lang="en-US" dirty="0" smtClean="0"/>
              <a:t>?</a:t>
            </a:r>
            <a:endParaRPr lang="en-US" sz="2800" dirty="0">
              <a:cs typeface="Times New Roman" pitchFamily="18" charset="0"/>
            </a:endParaRPr>
          </a:p>
          <a:p>
            <a:pPr marL="462915" indent="-462915">
              <a:buFontTx/>
              <a:buAutoNum type="arabicPeriod"/>
              <a:defRPr/>
            </a:pPr>
            <a:r>
              <a:rPr lang="en-US" sz="2800" dirty="0">
                <a:solidFill>
                  <a:srgbClr val="C00000"/>
                </a:solidFill>
                <a:cs typeface="Times New Roman" pitchFamily="18" charset="0"/>
              </a:rPr>
              <a:t>Determine </a:t>
            </a:r>
            <a:r>
              <a:rPr lang="en-US" sz="2800" dirty="0" smtClean="0">
                <a:solidFill>
                  <a:srgbClr val="C00000"/>
                </a:solidFill>
                <a:cs typeface="Times New Roman" pitchFamily="18" charset="0"/>
              </a:rPr>
              <a:t>controls to mitigate risk </a:t>
            </a:r>
            <a:endParaRPr lang="en-US" sz="2800" dirty="0">
              <a:solidFill>
                <a:srgbClr val="C00000"/>
              </a:solidFill>
              <a:cs typeface="Times New Roman" pitchFamily="18" charset="0"/>
            </a:endParaRPr>
          </a:p>
          <a:p>
            <a:pPr marL="862965" lvl="1" indent="-462915">
              <a:defRPr/>
            </a:pPr>
            <a:r>
              <a:rPr lang="en-US" dirty="0">
                <a:cs typeface="Times New Roman" pitchFamily="18" charset="0"/>
              </a:rPr>
              <a:t>To reduce risk if it is not acceptable</a:t>
            </a:r>
          </a:p>
          <a:p>
            <a:pPr marL="462915" indent="-462915">
              <a:buFontTx/>
              <a:buAutoNum type="arabicPeriod"/>
              <a:defRPr/>
            </a:pPr>
            <a:r>
              <a:rPr lang="en-US" sz="2800" dirty="0">
                <a:solidFill>
                  <a:srgbClr val="C00000"/>
                </a:solidFill>
                <a:cs typeface="Times New Roman" pitchFamily="18" charset="0"/>
              </a:rPr>
              <a:t>Implement </a:t>
            </a:r>
            <a:r>
              <a:rPr lang="en-US" sz="2800" dirty="0" smtClean="0">
                <a:solidFill>
                  <a:srgbClr val="C00000"/>
                </a:solidFill>
                <a:cs typeface="Times New Roman" pitchFamily="18" charset="0"/>
              </a:rPr>
              <a:t>controls</a:t>
            </a:r>
            <a:r>
              <a:rPr lang="en-US" sz="2800" dirty="0" smtClean="0">
                <a:cs typeface="Times New Roman" pitchFamily="18" charset="0"/>
              </a:rPr>
              <a:t> </a:t>
            </a:r>
            <a:endParaRPr lang="en-US" sz="2800" dirty="0">
              <a:cs typeface="Times New Roman" pitchFamily="18" charset="0"/>
            </a:endParaRPr>
          </a:p>
          <a:p>
            <a:pPr marL="462915" indent="-462915">
              <a:buFontTx/>
              <a:buAutoNum type="arabicPeriod"/>
              <a:defRPr/>
            </a:pPr>
            <a:r>
              <a:rPr lang="en-US" sz="2800" dirty="0" smtClean="0">
                <a:solidFill>
                  <a:srgbClr val="C00000"/>
                </a:solidFill>
                <a:cs typeface="Times New Roman" pitchFamily="18" charset="0"/>
              </a:rPr>
              <a:t>Review </a:t>
            </a:r>
            <a:r>
              <a:rPr lang="en-US" sz="2800" dirty="0">
                <a:cs typeface="Times New Roman" pitchFamily="18" charset="0"/>
              </a:rPr>
              <a:t>effectiveness of </a:t>
            </a:r>
            <a:r>
              <a:rPr lang="en-US" sz="2800" dirty="0" smtClean="0">
                <a:cs typeface="Times New Roman" pitchFamily="18" charset="0"/>
              </a:rPr>
              <a:t>controls </a:t>
            </a:r>
            <a:r>
              <a:rPr lang="en-US" sz="2800" dirty="0" smtClean="0">
                <a:solidFill>
                  <a:srgbClr val="C00000"/>
                </a:solidFill>
                <a:cs typeface="Times New Roman" pitchFamily="18" charset="0"/>
              </a:rPr>
              <a:t>and adjust</a:t>
            </a:r>
            <a:endParaRPr lang="en-US" sz="2800" dirty="0">
              <a:solidFill>
                <a:srgbClr val="C00000"/>
              </a:solidFill>
            </a:endParaRPr>
          </a:p>
          <a:p>
            <a:endParaRPr lang="en-US" dirty="0"/>
          </a:p>
        </p:txBody>
      </p:sp>
    </p:spTree>
    <p:extLst>
      <p:ext uri="{BB962C8B-B14F-4D97-AF65-F5344CB8AC3E}">
        <p14:creationId xmlns:p14="http://schemas.microsoft.com/office/powerpoint/2010/main" val="2530203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838200"/>
          </a:xfrm>
        </p:spPr>
        <p:txBody>
          <a:bodyPr/>
          <a:lstStyle/>
          <a:p>
            <a:r>
              <a:rPr lang="en-US" sz="4000" b="1" dirty="0" smtClean="0">
                <a:solidFill>
                  <a:srgbClr val="003399"/>
                </a:solidFill>
              </a:rPr>
              <a:t>RA Process</a:t>
            </a:r>
            <a:endParaRPr lang="en-US" sz="4000" b="1" dirty="0">
              <a:solidFill>
                <a:srgbClr val="003399"/>
              </a:solidFill>
            </a:endParaRP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52600" y="1447800"/>
            <a:ext cx="5519058" cy="5039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3086064"/>
      </p:ext>
    </p:extLst>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UIDATA" val="&lt;database version=&quot;7.0&quot;&gt;&lt;object type=&quot;1&quot; unique_id=&quot;10001&quot;&gt;&lt;object type=&quot;8&quot; unique_id=&quot;11572&quot;&gt;&lt;/object&gt;&lt;object type=&quot;2&quot; unique_id=&quot;11573&quot;&gt;&lt;object type=&quot;3&quot; unique_id=&quot;11575&quot;&gt;&lt;property id=&quot;20148&quot; value=&quot;5&quot;/&gt;&lt;property id=&quot;20300&quot; value=&quot;Slide 2 - &amp;quot;Objectives&amp;quot;&quot;/&gt;&lt;property id=&quot;20307&quot; value=&quot;261&quot;/&gt;&lt;/object&gt;&lt;object type=&quot;3&quot; unique_id=&quot;11579&quot;&gt;&lt;property id=&quot;20148&quot; value=&quot;5&quot;/&gt;&lt;property id=&quot;20300&quot; value=&quot;Slide 6 - &amp;quot;Definitions&amp;quot;&quot;/&gt;&lt;property id=&quot;20307&quot; value=&quot;314&quot;/&gt;&lt;/object&gt;&lt;object type=&quot;3&quot; unique_id=&quot;11581&quot;&gt;&lt;property id=&quot;20148&quot; value=&quot;5&quot;/&gt;&lt;property id=&quot;20300&quot; value=&quot;Slide 4 - &amp;quot;Why Do Risk Assessments?&amp;quot;&quot;/&gt;&lt;property id=&quot;20307&quot; value=&quot;263&quot;/&gt;&lt;/object&gt;&lt;object type=&quot;3&quot; unique_id=&quot;11585&quot;&gt;&lt;property id=&quot;20148&quot; value=&quot;5&quot;/&gt;&lt;property id=&quot;20300&quot; value=&quot;Slide 17 - &amp;quot;Agent Definitions&amp;quot;&quot;/&gt;&lt;property id=&quot;20307&quot; value=&quot;319&quot;/&gt;&lt;/object&gt;&lt;object type=&quot;3&quot; unique_id=&quot;11586&quot;&gt;&lt;property id=&quot;20148&quot; value=&quot;5&quot;/&gt;&lt;property id=&quot;20300&quot; value=&quot;Slide 18&quot;/&gt;&lt;property id=&quot;20307&quot; value=&quot;275&quot;/&gt;&lt;/object&gt;&lt;object type=&quot;3&quot; unique_id=&quot;11587&quot;&gt;&lt;property id=&quot;20148&quot; value=&quot;5&quot;/&gt;&lt;property id=&quot;20300&quot; value=&quot;Slide 19 - &amp;quot;Agent: Route of Transmission&amp;quot;&quot;/&gt;&lt;property id=&quot;20307&quot; value=&quot;320&quot;/&gt;&lt;/object&gt;&lt;object type=&quot;3&quot; unique_id=&quot;11588&quot;&gt;&lt;property id=&quot;20148&quot; value=&quot;5&quot;/&gt;&lt;property id=&quot;20300&quot; value=&quot;Slide 20 - &amp;quot;Infectious Dose- The number of microorganisms required to initiate infection can vary greatly with the specific or&quot;/&gt;&lt;property id=&quot;20307&quot; value=&quot;322&quot;/&gt;&lt;/object&gt;&lt;object type=&quot;3&quot; unique_id=&quot;11590&quot;&gt;&lt;property id=&quot;20148&quot; value=&quot;5&quot;/&gt;&lt;property id=&quot;20300&quot; value=&quot;Slide 22 - &amp;quot;Host factors: Immune Status &amp;quot;&quot;/&gt;&lt;property id=&quot;20307&quot; value=&quot;326&quot;/&gt;&lt;/object&gt;&lt;object type=&quot;3&quot; unique_id=&quot;11591&quot;&gt;&lt;property id=&quot;20148&quot; value=&quot;5&quot;/&gt;&lt;property id=&quot;20300&quot; value=&quot;Slide 23 - &amp;quot;Host: Behavioral Factors&amp;quot;&quot;/&gt;&lt;property id=&quot;20307&quot; value=&quot;327&quot;/&gt;&lt;/object&gt;&lt;object type=&quot;3&quot; unique_id=&quot;11593&quot;&gt;&lt;property id=&quot;20148&quot; value=&quot;5&quot;/&gt;&lt;property id=&quot;20300&quot; value=&quot;Slide 25 - &amp;quot;Environmental Factors&amp;quot;&quot;/&gt;&lt;property id=&quot;20307&quot; value=&quot;329&quot;/&gt;&lt;/object&gt;&lt;object type=&quot;3&quot; unique_id=&quot;11594&quot;&gt;&lt;property id=&quot;20148&quot; value=&quot;5&quot;/&gt;&lt;property id=&quot;20300&quot; value=&quot;Slide 26 - &amp;quot;Environmental Factors (Procedures) &amp;quot;&quot;/&gt;&lt;property id=&quot;20307&quot; value=&quot;330&quot;/&gt;&lt;/object&gt;&lt;object type=&quot;3&quot; unique_id=&quot;11596&quot;&gt;&lt;property id=&quot;20148&quot; value=&quot;5&quot;/&gt;&lt;property id=&quot;20300&quot; value=&quot;Slide 28 - &amp;quot;Risk Assessment&amp;quot;&quot;/&gt;&lt;property id=&quot;20307&quot; value=&quot;266&quot;/&gt;&lt;/object&gt;&lt;object type=&quot;3&quot; unique_id=&quot;11597&quot;&gt;&lt;property id=&quot;20148&quot; value=&quot;5&quot;/&gt;&lt;property id=&quot;20300&quot; value=&quot;Slide 29 - &amp;quot;Evaluate and Prioritize Risk-Example&amp;quot;&quot;/&gt;&lt;property id=&quot;20307&quot; value=&quot;357&quot;/&gt;&lt;/object&gt;&lt;object type=&quot;3&quot; unique_id=&quot;11598&quot;&gt;&lt;property id=&quot;20148&quot; value=&quot;5&quot;/&gt;&lt;property id=&quot;20300&quot; value=&quot;Slide 30 - &amp;quot;Evaluate and Prioritize Risk-Example&amp;quot;&quot;/&gt;&lt;property id=&quot;20307&quot; value=&quot;358&quot;/&gt;&lt;/object&gt;&lt;object type=&quot;3&quot; unique_id=&quot;11599&quot;&gt;&lt;property id=&quot;20148&quot; value=&quot;5&quot;/&gt;&lt;property id=&quot;20300&quot; value=&quot;Slide 31 - &amp;quot;Evaluate and Prioritize Risk-Example&amp;quot;&quot;/&gt;&lt;property id=&quot;20307&quot; value=&quot;359&quot;/&gt;&lt;/object&gt;&lt;object type=&quot;3&quot; unique_id=&quot;11601&quot;&gt;&lt;property id=&quot;20148&quot; value=&quot;5&quot;/&gt;&lt;property id=&quot;20300&quot; value=&quot;Slide 35 - &amp;quot;Some Engineering  Controls&amp;#x0D;&amp;#x0A; &amp;quot;&quot;/&gt;&lt;property id=&quot;20307&quot; value=&quot;339&quot;/&gt;&lt;/object&gt;&lt;object type=&quot;3&quot; unique_id=&quot;11602&quot;&gt;&lt;property id=&quot;20148&quot; value=&quot;5&quot;/&gt;&lt;property id=&quot;20300&quot; value=&quot;Slide 36 - &amp;quot;Some Administrative Controls and&amp;#x0D;&amp;#x0A;Work Practices&amp;quot;&quot;/&gt;&lt;property id=&quot;20307&quot; value=&quot;348&quot;/&gt;&lt;/object&gt;&lt;object type=&quot;3&quot; unique_id=&quot;11603&quot;&gt;&lt;property id=&quot;20148&quot; value=&quot;5&quot;/&gt;&lt;property id=&quot;20300&quot; value=&quot;Slide 38&quot;/&gt;&lt;property id=&quot;20307&quot; value=&quot;340&quot;/&gt;&lt;/object&gt;&lt;object type=&quot;3&quot; unique_id=&quot;11605&quot;&gt;&lt;property id=&quot;20148&quot; value=&quot;5&quot;/&gt;&lt;property id=&quot;20300&quot; value=&quot;Slide 40 - &amp;quot;Review and Evaluate Effectiveness&amp;quot;&quot;/&gt;&lt;property id=&quot;20307&quot; value=&quot;341&quot;/&gt;&lt;/object&gt;&lt;object type=&quot;3&quot; unique_id=&quot;11607&quot;&gt;&lt;property id=&quot;20148&quot; value=&quot;5&quot;/&gt;&lt;property id=&quot;20300&quot; value=&quot;Slide 43 - &amp;quot;Job Hazard Analysis Steps&amp;quot;&quot;/&gt;&lt;property id=&quot;20307&quot; value=&quot;280&quot;/&gt;&lt;/object&gt;&lt;object type=&quot;3&quot; unique_id=&quot;11608&quot;&gt;&lt;property id=&quot;20148&quot; value=&quot;5&quot;/&gt;&lt;property id=&quot;20300&quot; value=&quot;Slide 44 - &amp;quot;Job Hazard Analysis-Example &amp;quot;&quot;/&gt;&lt;property id=&quot;20307&quot; value=&quot;311&quot;/&gt;&lt;/object&gt;&lt;object type=&quot;3&quot; unique_id=&quot;11976&quot;&gt;&lt;property id=&quot;20148&quot; value=&quot;5&quot;/&gt;&lt;property id=&quot;20300&quot; value=&quot;Slide 9 - &amp;quot;RA Process&amp;quot;&quot;/&gt;&lt;property id=&quot;20307&quot; value=&quot;377&quot;/&gt;&lt;/object&gt;&lt;object type=&quot;3&quot; unique_id=&quot;11978&quot;&gt;&lt;property id=&quot;20148&quot; value=&quot;5&quot;/&gt;&lt;property id=&quot;20300&quot; value=&quot;Slide 32 - &amp;quot;Risk Matrix-Example&amp;quot;&quot;/&gt;&lt;property id=&quot;20307&quot; value=&quot;372&quot;/&gt;&lt;/object&gt;&lt;object type=&quot;3&quot; unique_id=&quot;11979&quot;&gt;&lt;property id=&quot;20148&quot; value=&quot;5&quot;/&gt;&lt;property id=&quot;20300&quot; value=&quot;Slide 34&quot;/&gt;&lt;property id=&quot;20307&quot; value=&quot;375&quot;/&gt;&lt;/object&gt;&lt;object type=&quot;3&quot; unique_id=&quot;11980&quot;&gt;&lt;property id=&quot;20148&quot; value=&quot;5&quot;/&gt;&lt;property id=&quot;20300&quot; value=&quot;Slide 37 - &amp;quot;PPE&amp;quot;&quot;/&gt;&lt;property id=&quot;20307&quot; value=&quot;378&quot;/&gt;&lt;/object&gt;&lt;object type=&quot;3&quot; unique_id=&quot;11981&quot;&gt;&lt;property id=&quot;20148&quot; value=&quot;5&quot;/&gt;&lt;property id=&quot;20300&quot; value=&quot;Slide 41 - &amp;quot;Perform a Risk Assessment&amp;quot;&quot;/&gt;&lt;property id=&quot;20307&quot; value=&quot;363&quot;/&gt;&lt;/object&gt;&lt;object type=&quot;3&quot; unique_id=&quot;11982&quot;&gt;&lt;property id=&quot;20148&quot; value=&quot;5&quot;/&gt;&lt;property id=&quot;20300&quot; value=&quot;Slide 42 - &amp;quot;OSHA Job Hazard Analysis&amp;quot;&quot;/&gt;&lt;property id=&quot;20307&quot; value=&quot;379&quot;/&gt;&lt;/object&gt;&lt;object type=&quot;3&quot; unique_id=&quot;11984&quot;&gt;&lt;property id=&quot;20148&quot; value=&quot;5&quot;/&gt;&lt;property id=&quot;20300&quot; value=&quot;Slide 45 - &amp;quot; Don’t Forget:&amp;quot;&quot;/&gt;&lt;property id=&quot;20307&quot; value=&quot;368&quot;/&gt;&lt;/object&gt;&lt;object type=&quot;3&quot; unique_id=&quot;12210&quot;&gt;&lt;property id=&quot;20148&quot; value=&quot;5&quot;/&gt;&lt;property id=&quot;20300&quot; value=&quot;Slide 3 - &amp;quot;Why Do Risk Assessments?&amp;quot;&quot;/&gt;&lt;property id=&quot;20307&quot; value=&quot;380&quot;/&gt;&lt;/object&gt;&lt;object type=&quot;3&quot; unique_id=&quot;12884&quot;&gt;&lt;property id=&quot;20148&quot; value=&quot;5&quot;/&gt;&lt;property id=&quot;20300&quot; value=&quot;Slide 15 - &amp;quot;Risk Assessment: Interaction of Factors&amp;#x0D;&amp;#x0A;&amp;quot;&quot;/&gt;&lt;property id=&quot;20307&quot; value=&quot;385&quot;/&gt;&lt;/object&gt;&lt;object type=&quot;3&quot; unique_id=&quot;13330&quot;&gt;&lt;property id=&quot;20148&quot; value=&quot;5&quot;/&gt;&lt;property id=&quot;20300&quot; value=&quot;Slide 16 - &amp;quot;Risk Assessment Considerations&amp;quot;&quot;/&gt;&lt;property id=&quot;20307&quot; value=&quot;391&quot;/&gt;&lt;/object&gt;&lt;object type=&quot;3&quot; unique_id=&quot;13331&quot;&gt;&lt;property id=&quot;20148&quot; value=&quot;5&quot;/&gt;&lt;property id=&quot;20300&quot; value=&quot;Slide 21&quot;/&gt;&lt;property id=&quot;20307&quot; value=&quot;392&quot;/&gt;&lt;/object&gt;&lt;object type=&quot;3&quot; unique_id=&quot;13332&quot;&gt;&lt;property id=&quot;20148&quot; value=&quot;5&quot;/&gt;&lt;property id=&quot;20300&quot; value=&quot;Slide 24 - &amp;quot;Risk Assessment Considerations&amp;quot;&quot;/&gt;&lt;property id=&quot;20307&quot; value=&quot;393&quot;/&gt;&lt;/object&gt;&lt;object type=&quot;3&quot; unique_id=&quot;16931&quot;&gt;&lt;property id=&quot;20148&quot; value=&quot;5&quot;/&gt;&lt;property id=&quot;20300&quot; value=&quot;Slide 10 - &amp;quot;Who Does Risk Assessments?&amp;#x0D;&amp;#x0A;&amp;#x0D;&amp;#x0A;&amp;quot;&quot;/&gt;&lt;property id=&quot;20307&quot; value=&quot;399&quot;/&gt;&lt;/object&gt;&lt;object type=&quot;3&quot; unique_id=&quot;16932&quot;&gt;&lt;property id=&quot;20148&quot; value=&quot;5&quot;/&gt;&lt;property id=&quot;20300&quot; value=&quot;Slide 11 - &amp;quot;When?&amp;#x0D;&amp;#x0A;Ideally, at regular intervals&amp;quot;&quot;/&gt;&lt;property id=&quot;20307&quot; value=&quot;398&quot;/&gt;&lt;/object&gt;&lt;object type=&quot;3&quot; unique_id=&quot;17870&quot;&gt;&lt;property id=&quot;20148&quot; value=&quot;5&quot;/&gt;&lt;property id=&quot;20300&quot; value=&quot;Slide 12 - &amp;quot;Risk Assessment Is Not New&amp;quot;&quot;/&gt;&lt;property id=&quot;20307&quot; value=&quot;400&quot;/&gt;&lt;/object&gt;&lt;object type=&quot;3&quot; unique_id=&quot;17927&quot;&gt;&lt;property id=&quot;20148&quot; value=&quot;5&quot;/&gt;&lt;property id=&quot;20300&quot; value=&quot;Slide 7 - &amp;quot;Definitions&amp;quot;&quot;/&gt;&lt;property id=&quot;20307&quot; value=&quot;404&quot;/&gt;&lt;/object&gt;&lt;object type=&quot;3&quot; unique_id=&quot;17928&quot;&gt;&lt;property id=&quot;20148&quot; value=&quot;5&quot;/&gt;&lt;property id=&quot;20300&quot; value=&quot;Slide 8 - &amp;quot;Definitions&amp;quot;&quot;/&gt;&lt;property id=&quot;20307&quot; value=&quot;403&quot;/&gt;&lt;/object&gt;&lt;object type=&quot;3&quot; unique_id=&quot;19371&quot;&gt;&lt;property id=&quot;20148&quot; value=&quot;5&quot;/&gt;&lt;property id=&quot;20300&quot; value=&quot;Slide 5 - &amp;quot;Why Do Risk Assessments?&amp;quot;&quot;/&gt;&lt;property id=&quot;20307&quot; value=&quot;411&quot;/&gt;&lt;/object&gt;&lt;object type=&quot;3&quot; unique_id=&quot;29821&quot;&gt;&lt;property id=&quot;20148&quot; value=&quot;5&quot;/&gt;&lt;property id=&quot;20300&quot; value=&quot;Slide 13 - &amp;quot;Steps of RA&amp;quot;&quot;/&gt;&lt;property id=&quot;20307&quot; value=&quot;412&quot;/&gt;&lt;/object&gt;&lt;object type=&quot;3&quot; unique_id=&quot;29822&quot;&gt;&lt;property id=&quot;20148&quot; value=&quot;5&quot;/&gt;&lt;property id=&quot;20300&quot; value=&quot;Slide 27 - &amp;quot;Steps of RA&amp;quot;&quot;/&gt;&lt;property id=&quot;20307&quot; value=&quot;413&quot;/&gt;&lt;/object&gt;&lt;object type=&quot;3&quot; unique_id=&quot;29823&quot;&gt;&lt;property id=&quot;20148&quot; value=&quot;5&quot;/&gt;&lt;property id=&quot;20300&quot; value=&quot;Slide 33 - &amp;quot;Steps of RA&amp;quot;&quot;/&gt;&lt;property id=&quot;20307&quot; value=&quot;414&quot;/&gt;&lt;/object&gt;&lt;object type=&quot;3&quot; unique_id=&quot;29824&quot;&gt;&lt;property id=&quot;20148&quot; value=&quot;5&quot;/&gt;&lt;property id=&quot;20300&quot; value=&quot;Slide 39 - &amp;quot;Steps of RA&amp;quot;&quot;/&gt;&lt;property id=&quot;20307&quot; value=&quot;415&quot;/&gt;&lt;/object&gt;&lt;object type=&quot;3&quot; unique_id=&quot;31680&quot;&gt;&lt;property id=&quot;20148&quot; value=&quot;5&quot;/&gt;&lt;property id=&quot;20300&quot; value=&quot;Slide 14&quot;/&gt;&lt;property id=&quot;20307&quot; value=&quot;416&quot;/&gt;&lt;/object&gt;&lt;object type=&quot;3&quot; unique_id=&quot;31681&quot;&gt;&lt;property id=&quot;20148&quot; value=&quot;5&quot;/&gt;&lt;property id=&quot;20300&quot; value=&quot;Slide 1 - &amp;quot;Biological Risk Assessment&amp;#x0D;&amp;#x0A; &amp;#x0D;&amp;#x0A;for&amp;#x0D;&amp;#x0A;&amp;#x0D;&amp;#x0A;Clinical Laboratories&amp;quot;&quot;/&gt;&lt;property id=&quot;20307&quot; value=&quot;417&quot;/&gt;&lt;/object&gt;&lt;object type=&quot;3&quot; unique_id=&quot;31682&quot;&gt;&lt;property id=&quot;20148&quot; value=&quot;5&quot;/&gt;&lt;property id=&quot;20300&quot; value=&quot;Slide 46&quot;/&gt;&lt;property id=&quot;20307&quot; value=&quot;418&quot;/&gt;&lt;/object&gt;&lt;/object&gt;&lt;/object&gt;&lt;/database&gt;"/>
  <p:tag name="SECTOMILLISECCONVERTED" val="1"/>
</p:tagLst>
</file>

<file path=ppt/theme/theme1.xml><?xml version="1.0" encoding="utf-8"?>
<a:theme xmlns:a="http://schemas.openxmlformats.org/drawingml/2006/main" name="OSHE layout">
  <a:themeElements>
    <a:clrScheme name="CDC Light Branding Colors">
      <a:dk1>
        <a:srgbClr val="0039A6"/>
      </a:dk1>
      <a:lt1>
        <a:srgbClr val="FFFFFF"/>
      </a:lt1>
      <a:dk2>
        <a:srgbClr val="3077FF"/>
      </a:dk2>
      <a:lt2>
        <a:srgbClr val="4B4B4B"/>
      </a:lt2>
      <a:accent1>
        <a:srgbClr val="0039A6"/>
      </a:accent1>
      <a:accent2>
        <a:srgbClr val="007D57"/>
      </a:accent2>
      <a:accent3>
        <a:srgbClr val="9A3B26"/>
      </a:accent3>
      <a:accent4>
        <a:srgbClr val="7F7F7F"/>
      </a:accent4>
      <a:accent5>
        <a:srgbClr val="4983F2"/>
      </a:accent5>
      <a:accent6>
        <a:srgbClr val="AFCAFF"/>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DC_OD_PPT_light([1]">
  <a:themeElements>
    <a:clrScheme name="CSELS">
      <a:dk1>
        <a:srgbClr val="0039A6"/>
      </a:dk1>
      <a:lt1>
        <a:srgbClr val="FFFFFF"/>
      </a:lt1>
      <a:dk2>
        <a:srgbClr val="3077FF"/>
      </a:dk2>
      <a:lt2>
        <a:srgbClr val="4B4B4B"/>
      </a:lt2>
      <a:accent1>
        <a:srgbClr val="0077B3"/>
      </a:accent1>
      <a:accent2>
        <a:srgbClr val="3E5118"/>
      </a:accent2>
      <a:accent3>
        <a:srgbClr val="F1AA48"/>
      </a:accent3>
      <a:accent4>
        <a:srgbClr val="601013"/>
      </a:accent4>
      <a:accent5>
        <a:srgbClr val="857D6D"/>
      </a:accent5>
      <a:accent6>
        <a:srgbClr val="003F82"/>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0D515997CB0546990B9821911254AF" ma:contentTypeVersion="30" ma:contentTypeDescription="Create a new document." ma:contentTypeScope="" ma:versionID="0b1b17f1ebd9ab3c754f47e238ef930a">
  <xsd:schema xmlns:xsd="http://www.w3.org/2001/XMLSchema" xmlns:xs="http://www.w3.org/2001/XMLSchema" xmlns:p="http://schemas.microsoft.com/office/2006/metadata/properties" xmlns:ns1="http://schemas.microsoft.com/sharepoint/v3" xmlns:ns2="b8d4423e-d233-4bc9-97bc-d7574ce75186" targetNamespace="http://schemas.microsoft.com/office/2006/metadata/properties" ma:root="true" ma:fieldsID="89f5b89839f7fc399baeff73974617ee" ns1:_="" ns2:_="">
    <xsd:import namespace="http://schemas.microsoft.com/sharepoint/v3"/>
    <xsd:import namespace="b8d4423e-d233-4bc9-97bc-d7574ce75186"/>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minOccurs="0"/>
                <xsd:element ref="ns1:RatingCount" minOccurs="0"/>
                <xsd:element ref="ns2:Copyright" minOccurs="0"/>
                <xsd:element ref="ns2:Permissions" minOccurs="0"/>
                <xsd:element ref="ns1:LikesCount" minOccurs="0"/>
                <xsd:element ref="ns2:Featured" minOccurs="0"/>
                <xsd:element ref="ns2:Published_x0020_Year" minOccurs="0"/>
                <xsd:element ref="ns2:Published_x0020_Month" minOccurs="0"/>
                <xsd:element ref="ns2:End_x0020_Date" minOccurs="0"/>
                <xsd:element ref="ns2:Destin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description="" ma:internalName="PublishingStartDate">
      <xsd:simpleType>
        <xsd:restriction base="dms:Unknown"/>
      </xsd:simpleType>
    </xsd:element>
    <xsd:element name="PublishingExpirationDate" ma:index="3" nillable="true" ma:displayName="Scheduling End Date" ma:description="" ma:internalName="PublishingExpirationDate">
      <xsd:simpleType>
        <xsd:restriction base="dms:Unknown"/>
      </xsd:simpleType>
    </xsd:element>
    <xsd:element name="RatingCount" ma:index="11" nillable="true" ma:displayName="Number of Ratings" ma:decimals="0" ma:description="Number of ratings submitted" ma:internalName="RatingCount" ma:readOnly="false" ma:percentage="FALSE">
      <xsd:simpleType>
        <xsd:restriction base="dms:Number"/>
      </xsd:simpleType>
    </xsd:element>
    <xsd:element name="LikesCount" ma:index="14" nillable="true" ma:displayName="Number of Likes" ma:internalName="Likes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d4423e-d233-4bc9-97bc-d7574ce75186"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ma:readOnly="false">
      <xsd:simpleType>
        <xsd:restriction base="dms:Note"/>
      </xsd:simpleType>
    </xsd:element>
    <xsd:element name="Metadata1" ma:index="6" nillable="true" ma:displayName="Categories" ma:description="Select at least one category that relates to your resource.&lt;br&gt;&lt;br&gt;Adding a category aids in the search of your resource." ma:list="{61941f64-2feb-4028-a951-3b5c001de6c7}" ma:internalName="Metadata1"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2" ma:index="7" nillable="true" ma:displayName="Topics" ma:description="Select one or more topics which relate to your resource.&lt;br&gt;&lt;br&gt;Assigning a topic to a resource allows you to &lt;br&gt;further define your resource." ma:list="{e62908a1-1960-4f5e-843f-21c192ab3536}" ma:internalName="Metadata2"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3" ma:index="8" nillable="true" ma:displayName="Geographical Location or Agency" ma:description="Select the agency or state where the resource is from." ma:list="{064f33b2-56c3-4a74-b5fe-4ad23400e58d}" ma:internalName="Metadata3" ma:readOnly="false" ma:showField="Title" ma:web="81f67e4c-6aed-4aaa-86d1-aa3898cd5d42">
      <xsd:simpleType>
        <xsd:restriction base="dms:Lookup"/>
      </xsd:simpleType>
    </xsd:element>
    <xsd:element name="Copyright" ma:index="12" nillable="true" ma:displayName="Copyright" ma:description="Please indicate the copyright status of the resource." ma:format="Dropdown" ma:internalName="Copyright" ma:readOnly="false">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13" nillable="true" ma:displayName="Permissions" ma:description="Please indicate your preference regarding&lt;br&gt;who has permission to view the resource." ma:format="Dropdown" ma:internalName="Permissions" ma:readOnly="false">
      <xsd:simpleType>
        <xsd:restriction base="dms:Choice">
          <xsd:enumeration value="The document can be viewed by anyone."/>
          <xsd:enumeration value="The document can only be viewed by APHL members."/>
        </xsd:restriction>
      </xsd:simpleType>
    </xsd:element>
    <xsd:element name="Featured" ma:index="15" nillable="true" ma:displayName="Featured" ma:default="0" ma:internalName="Featured" ma:readOnly="false">
      <xsd:simpleType>
        <xsd:restriction base="dms:Boolean"/>
      </xsd:simpleType>
    </xsd:element>
    <xsd:element name="Published_x0020_Year" ma:index="16" nillable="true" ma:displayName="Published Year" ma:internalName="Published_x0020_Year" ma:readOnly="false">
      <xsd:simpleType>
        <xsd:restriction base="dms:Text">
          <xsd:maxLength value="255"/>
        </xsd:restriction>
      </xsd:simpleType>
    </xsd:element>
    <xsd:element name="Published_x0020_Month" ma:index="17" nillable="true" ma:displayName="Published Month" ma:default="Jan" ma:format="Dropdown" ma:internalName="Published_x0020_Month" ma:readOnly="false">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18" nillable="true" ma:displayName="End Date" ma:format="DateOnly" ma:internalName="End_x0020_Date" ma:readOnly="false">
      <xsd:simpleType>
        <xsd:restriction base="dms:DateTime"/>
      </xsd:simpleType>
    </xsd:element>
    <xsd:element name="Destination" ma:index="23" nillable="true" ma:displayName="Destination" ma:format="Dropdown" ma:internalName="Destination">
      <xsd:simpleType>
        <xsd:restriction base="dms:Choice">
          <xsd:enumeration value="Archive"/>
          <xsd:enumeration value="Keep"/>
          <xsd:enumeration value="De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inOccurs="0"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LikesCount xmlns="http://schemas.microsoft.com/sharepoint/v3" xsi:nil="true"/>
    <Metadata2 xmlns="b8d4423e-d233-4bc9-97bc-d7574ce75186">
      <Value>20</Value>
    </Metadata2>
    <Featured xmlns="b8d4423e-d233-4bc9-97bc-d7574ce75186">false</Featured>
    <Published_x0020_Year xmlns="b8d4423e-d233-4bc9-97bc-d7574ce75186">2015</Published_x0020_Year>
    <Metadata3 xmlns="b8d4423e-d233-4bc9-97bc-d7574ce75186">14</Metadata3>
    <Metadata1 xmlns="b8d4423e-d233-4bc9-97bc-d7574ce75186">
      <Value>11</Value>
    </Metadata1>
    <End_x0020_Date xmlns="b8d4423e-d233-4bc9-97bc-d7574ce75186">2050-09-01T04:00:00+00:00</End_x0020_Date>
    <Description0 xmlns="b8d4423e-d233-4bc9-97bc-d7574ce75186">This presentation discusses how to conduct biological risk assessments within clinical laboratories. It also provides guidance on how to perform outreach to clinical laboratories.</Description0>
    <Published_x0020_Month xmlns="b8d4423e-d233-4bc9-97bc-d7574ce75186">Jan</Published_x0020_Month>
    <Copyright xmlns="b8d4423e-d233-4bc9-97bc-d7574ce75186">There is no copyright associated with the document.</Copyright>
    <Permissions xmlns="b8d4423e-d233-4bc9-97bc-d7574ce75186">The document can be viewed by anyone.</Permissions>
    <RatingCount xmlns="http://schemas.microsoft.com/sharepoint/v3" xsi:nil="true"/>
    <Destination xmlns="b8d4423e-d233-4bc9-97bc-d7574ce7518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5B0BFB-020C-4BEC-AB77-B53736E1D705}"/>
</file>

<file path=customXml/itemProps2.xml><?xml version="1.0" encoding="utf-8"?>
<ds:datastoreItem xmlns:ds="http://schemas.openxmlformats.org/officeDocument/2006/customXml" ds:itemID="{1C0C3E9F-5516-4C04-BCC3-899C7BA1406F}"/>
</file>

<file path=customXml/itemProps3.xml><?xml version="1.0" encoding="utf-8"?>
<ds:datastoreItem xmlns:ds="http://schemas.openxmlformats.org/officeDocument/2006/customXml" ds:itemID="{DC1659B1-C989-463E-8467-FD03FD903CB1}"/>
</file>

<file path=docProps/app.xml><?xml version="1.0" encoding="utf-8"?>
<Properties xmlns="http://schemas.openxmlformats.org/officeDocument/2006/extended-properties" xmlns:vt="http://schemas.openxmlformats.org/officeDocument/2006/docPropsVTypes">
  <Template/>
  <TotalTime>7295</TotalTime>
  <Words>4743</Words>
  <Application>Microsoft Office PowerPoint</Application>
  <PresentationFormat>On-screen Show (4:3)</PresentationFormat>
  <Paragraphs>513</Paragraphs>
  <Slides>46</Slides>
  <Notes>44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46</vt:i4>
      </vt:variant>
    </vt:vector>
  </HeadingPairs>
  <TitlesOfParts>
    <vt:vector size="57" baseType="lpstr">
      <vt:lpstr>ＭＳ Ｐゴシック</vt:lpstr>
      <vt:lpstr>+mo-cs</vt:lpstr>
      <vt:lpstr>Arial</vt:lpstr>
      <vt:lpstr>Calibri</vt:lpstr>
      <vt:lpstr>Courier New</vt:lpstr>
      <vt:lpstr>Myriad Web Pro</vt:lpstr>
      <vt:lpstr>Tahoma</vt:lpstr>
      <vt:lpstr>Times New Roman</vt:lpstr>
      <vt:lpstr>Wingdings</vt:lpstr>
      <vt:lpstr>OSHE layout</vt:lpstr>
      <vt:lpstr>CDC_OD_PPT_light([1]</vt:lpstr>
      <vt:lpstr>PowerPoint Presentation</vt:lpstr>
      <vt:lpstr>Objectives</vt:lpstr>
      <vt:lpstr>Why Do Risk Assessments?</vt:lpstr>
      <vt:lpstr>Why Do Risk Assessments?</vt:lpstr>
      <vt:lpstr>Why Do Risk Assessments?</vt:lpstr>
      <vt:lpstr>Definitions</vt:lpstr>
      <vt:lpstr>Definitions</vt:lpstr>
      <vt:lpstr>Definitions</vt:lpstr>
      <vt:lpstr>RA Process</vt:lpstr>
      <vt:lpstr>Who Does Risk Assessments?  </vt:lpstr>
      <vt:lpstr>When? Ideally, at regular intervals</vt:lpstr>
      <vt:lpstr>Risk Assessment Is Not New</vt:lpstr>
      <vt:lpstr>Steps of RA</vt:lpstr>
      <vt:lpstr>PowerPoint Presentation</vt:lpstr>
      <vt:lpstr>Risk Assessment: Interaction of Factors </vt:lpstr>
      <vt:lpstr>Risk Assessment Considerations</vt:lpstr>
      <vt:lpstr>Agent Definitions</vt:lpstr>
      <vt:lpstr>PowerPoint Presentation</vt:lpstr>
      <vt:lpstr>Agent: Route of Transmission</vt:lpstr>
      <vt:lpstr>Infectious Dose- The number of microorganisms required to initiate infection can vary greatly with the specific organism and the route of transmission </vt:lpstr>
      <vt:lpstr>PowerPoint Presentation</vt:lpstr>
      <vt:lpstr>Host factors: Immune Status </vt:lpstr>
      <vt:lpstr>Host: Behavioral Factors</vt:lpstr>
      <vt:lpstr>Risk Assessment Considerations</vt:lpstr>
      <vt:lpstr>Environmental Factors</vt:lpstr>
      <vt:lpstr>Environmental Factors (Procedures) </vt:lpstr>
      <vt:lpstr>Steps of RA</vt:lpstr>
      <vt:lpstr>Risk Assessment</vt:lpstr>
      <vt:lpstr>Evaluate and Prioritize Risk-Example</vt:lpstr>
      <vt:lpstr>Evaluate and Prioritize Risk-Example</vt:lpstr>
      <vt:lpstr>Evaluate and Prioritize Risk-Example</vt:lpstr>
      <vt:lpstr>Risk Matrix-Example</vt:lpstr>
      <vt:lpstr>Steps of RA</vt:lpstr>
      <vt:lpstr>PowerPoint Presentation</vt:lpstr>
      <vt:lpstr>Some Engineering  Controls  </vt:lpstr>
      <vt:lpstr>Some Administrative Controls and Work Practices</vt:lpstr>
      <vt:lpstr>PPE</vt:lpstr>
      <vt:lpstr>PowerPoint Presentation</vt:lpstr>
      <vt:lpstr>Steps of RA</vt:lpstr>
      <vt:lpstr>Review and Evaluate Effectiveness</vt:lpstr>
      <vt:lpstr>Perform a Risk Assessment</vt:lpstr>
      <vt:lpstr>OSHA Job Hazard Analysis</vt:lpstr>
      <vt:lpstr>Job Hazard Analysis Steps</vt:lpstr>
      <vt:lpstr>Job Hazard Analysis-Example </vt:lpstr>
      <vt:lpstr> Don’t Forget: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Biological Risk Assessments for Clinical Laboratories</dc:title>
  <dc:creator>Escott, Shoolah H. (CDC/OSELS/LSPPPO)</dc:creator>
  <cp:keywords>risk assessment, biosafety, biosecurity, clinical laboratory</cp:keywords>
  <cp:lastModifiedBy>Parmar, Rajeshkumar</cp:lastModifiedBy>
  <cp:revision>653</cp:revision>
  <cp:lastPrinted>2015-09-02T15:23:56Z</cp:lastPrinted>
  <dcterms:created xsi:type="dcterms:W3CDTF">1601-01-01T00:00:00Z</dcterms:created>
  <dcterms:modified xsi:type="dcterms:W3CDTF">2016-07-28T16:31:22Z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0x0101000B0D515997CB0546990B9821911254AF</vt:lpwstr>
  </property>
  <property fmtid="{D5CDD505-2E9C-101B-9397-08002B2CF9AE}" pid="3" name="_dlc_DocIdItemGuid">
    <vt:lpwstr>a1c18f48-8557-43aa-b6a3-35cb89de799f</vt:lpwstr>
  </property>
  <property fmtid="{D5CDD505-2E9C-101B-9397-08002B2CF9AE}" pid="4" name="Page Title">
    <vt:lpwstr/>
  </property>
  <property fmtid="{D5CDD505-2E9C-101B-9397-08002B2CF9AE}" pid="5" name="APHL">
    <vt:lpwstr>1-Keep</vt:lpwstr>
  </property>
</Properties>
</file>