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1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0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29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notesSlides/notesSlide3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1" r:id="rId2"/>
    <p:sldMasterId id="2147483734" r:id="rId3"/>
  </p:sldMasterIdLst>
  <p:notesMasterIdLst>
    <p:notesMasterId r:id="rId51"/>
  </p:notesMasterIdLst>
  <p:sldIdLst>
    <p:sldId id="351" r:id="rId4"/>
    <p:sldId id="623" r:id="rId5"/>
    <p:sldId id="676" r:id="rId6"/>
    <p:sldId id="625" r:id="rId7"/>
    <p:sldId id="626" r:id="rId8"/>
    <p:sldId id="627" r:id="rId9"/>
    <p:sldId id="628" r:id="rId10"/>
    <p:sldId id="671" r:id="rId11"/>
    <p:sldId id="630" r:id="rId12"/>
    <p:sldId id="631" r:id="rId13"/>
    <p:sldId id="632" r:id="rId14"/>
    <p:sldId id="633" r:id="rId15"/>
    <p:sldId id="634" r:id="rId16"/>
    <p:sldId id="635" r:id="rId17"/>
    <p:sldId id="636" r:id="rId18"/>
    <p:sldId id="637" r:id="rId19"/>
    <p:sldId id="638" r:id="rId20"/>
    <p:sldId id="639" r:id="rId21"/>
    <p:sldId id="640" r:id="rId22"/>
    <p:sldId id="641" r:id="rId23"/>
    <p:sldId id="642" r:id="rId24"/>
    <p:sldId id="644" r:id="rId25"/>
    <p:sldId id="645" r:id="rId26"/>
    <p:sldId id="646" r:id="rId27"/>
    <p:sldId id="647" r:id="rId28"/>
    <p:sldId id="648" r:id="rId29"/>
    <p:sldId id="649" r:id="rId30"/>
    <p:sldId id="650" r:id="rId31"/>
    <p:sldId id="651" r:id="rId32"/>
    <p:sldId id="653" r:id="rId33"/>
    <p:sldId id="654" r:id="rId34"/>
    <p:sldId id="655" r:id="rId35"/>
    <p:sldId id="656" r:id="rId36"/>
    <p:sldId id="657" r:id="rId37"/>
    <p:sldId id="658" r:id="rId38"/>
    <p:sldId id="659" r:id="rId39"/>
    <p:sldId id="660" r:id="rId40"/>
    <p:sldId id="661" r:id="rId41"/>
    <p:sldId id="675" r:id="rId42"/>
    <p:sldId id="663" r:id="rId43"/>
    <p:sldId id="664" r:id="rId44"/>
    <p:sldId id="665" r:id="rId45"/>
    <p:sldId id="666" r:id="rId46"/>
    <p:sldId id="667" r:id="rId47"/>
    <p:sldId id="668" r:id="rId48"/>
    <p:sldId id="669" r:id="rId49"/>
    <p:sldId id="672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zziz-Baumgartner, Eduardo (CDC/OID/NCIRD)" initials="AE(" lastIdx="4" clrIdx="0">
    <p:extLst>
      <p:ext uri="{19B8F6BF-5375-455C-9EA6-DF929625EA0E}">
        <p15:presenceInfo xmlns:p15="http://schemas.microsoft.com/office/powerpoint/2012/main" userId="S-1-5-21-1207783550-2075000910-922709458-175630" providerId="AD"/>
      </p:ext>
    </p:extLst>
  </p:cmAuthor>
  <p:cmAuthor id="2" name="Fry, Alicia (CDC/OID/NCIRD)" initials="FA(" lastIdx="1" clrIdx="1">
    <p:extLst>
      <p:ext uri="{19B8F6BF-5375-455C-9EA6-DF929625EA0E}">
        <p15:presenceInfo xmlns:p15="http://schemas.microsoft.com/office/powerpoint/2012/main" userId="S-1-5-21-1207783550-2075000910-922709458-1928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99CCFF"/>
    <a:srgbClr val="003399"/>
    <a:srgbClr val="F5E3BF"/>
    <a:srgbClr val="E4E4E1"/>
    <a:srgbClr val="9E9A88"/>
    <a:srgbClr val="F6EFD6"/>
    <a:srgbClr val="FFFF99"/>
    <a:srgbClr val="00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06" autoAdjust="0"/>
    <p:restoredTop sz="74068" autoAdjust="0"/>
  </p:normalViewPr>
  <p:slideViewPr>
    <p:cSldViewPr snapToGrid="0">
      <p:cViewPr varScale="1">
        <p:scale>
          <a:sx n="61" d="100"/>
          <a:sy n="61" d="100"/>
        </p:scale>
        <p:origin x="2369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8" Type="http://schemas.openxmlformats.org/officeDocument/2006/relationships/customXml" Target="../customXml/item2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customXml" Target="../customXml/item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customXml" Target="../customXml/item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026DF-EBA0-49FF-B460-D5B2A48D6F9E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D42C0-7943-494E-B8BD-92EE9084E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36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purchased from Shutterstock.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 vector ID: 584901160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29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citations for these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2A56D-8278-485E-92E2-DD31C663323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57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3D49E-D628-42D7-A8CE-DD980495875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86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D2696-84DE-474E-ABA4-0AA69937645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55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60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3D49E-D628-42D7-A8CE-DD980495875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33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49375" y="1162050"/>
            <a:ext cx="4183063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F9683-EF54-44B3-B523-2259159279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30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0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this image.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64522C-5E31-49E0-9783-CE836D13B54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061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804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80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816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842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64522C-5E31-49E0-9783-CE836D13B54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386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64522C-5E31-49E0-9783-CE836D13B54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808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this image.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11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1122" indent="-28889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573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802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0031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2261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4490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6719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8948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BC3CE7C-ACF9-4CE3-A887-ED3B7B0E0FB9}" type="slidenum">
              <a:rPr lang="en-US" altLang="en-US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32</a:t>
            </a:fld>
            <a:endParaRPr lang="en-US" alt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87388"/>
            <a:ext cx="4667250" cy="3502025"/>
          </a:xfrm>
          <a:ln w="12700" cap="flat"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867" y="4419018"/>
            <a:ext cx="5088081" cy="4191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74" rIns="91347" bIns="45674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78573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1122" indent="-28889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573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802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0031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2261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4490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6719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8948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7A6748-3FAD-4362-BF3C-CDCBD91FF5EB}" type="slidenum">
              <a:rPr lang="en-US" altLang="en-US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33</a:t>
            </a:fld>
            <a:endParaRPr lang="en-US" alt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this image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2222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1122" indent="-28889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573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802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0031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2261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4490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6719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8948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EAFBBE1-BADE-4305-BB33-E5A3C3DC49F5}" type="slidenum">
              <a:rPr lang="en-US" altLang="en-US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415790"/>
            <a:ext cx="5046663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61723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images, which are all grouped.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236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89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citation for these images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2A56D-8278-485E-92E2-DD31C663323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45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868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1122" indent="-28889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573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802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0031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2261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4490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6719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8948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9A485FA-65B0-456B-85A3-6B6D481D53CD}" type="slidenum">
              <a:rPr lang="en-US" altLang="en-US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38</a:t>
            </a:fld>
            <a:endParaRPr lang="en-US" alt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this image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5877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696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these images.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31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citations for this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40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this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465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Anhui/1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virus and Anhui/1 RG33A CVV were 4-fold down comparing homologous to heterologous titers</a:t>
            </a:r>
          </a:p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Shanghai/2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virus were 4 to 8-fold down</a:t>
            </a:r>
          </a:p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Shanghai/2 CVV RG32A virus were 4 to 8-fold down</a:t>
            </a:r>
          </a:p>
          <a:p>
            <a:endParaRPr lang="en-US" dirty="0"/>
          </a:p>
          <a:p>
            <a:pPr marL="0" lvl="1" defTabSz="924458"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Both Anhui/1 and Shanghai/2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and CVVs were 2-fold down or equivalent comparing homologous to heterologous titers</a:t>
            </a:r>
          </a:p>
          <a:p>
            <a:pPr marL="0" lvl="1" defTabSz="924458">
              <a:defRPr/>
            </a:pPr>
            <a:endParaRPr lang="en-US" dirty="0">
              <a:solidFill>
                <a:srgbClr val="000099"/>
              </a:solidFill>
              <a:latin typeface="Calibri" panose="020F0502020204030204" pitchFamily="34" charset="0"/>
              <a:cs typeface="Calibri"/>
            </a:endParaRPr>
          </a:p>
          <a:p>
            <a:pPr marL="0" marR="0" lvl="1" indent="0" algn="l" defTabSz="924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this image</a:t>
            </a:r>
          </a:p>
          <a:p>
            <a:pPr marL="0" lvl="1" defTabSz="924458">
              <a:defRPr/>
            </a:pPr>
            <a:endParaRPr lang="en-US" dirty="0">
              <a:solidFill>
                <a:srgbClr val="000099"/>
              </a:solidFill>
              <a:latin typeface="Calibri" panose="020F0502020204030204" pitchFamily="34" charset="0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065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Anhui/1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virus and Anhui/1 RG33A CVV were 4-fold down comparing homologous to heterologous titers</a:t>
            </a:r>
          </a:p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Shanghai/2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virus were 4 to 8-fold down</a:t>
            </a:r>
          </a:p>
          <a:p>
            <a:pPr marL="751122" lvl="1" indent="-288893" defTabSz="462229">
              <a:spcBef>
                <a:spcPct val="20000"/>
              </a:spcBef>
              <a:buClr>
                <a:srgbClr val="333399"/>
              </a:buClr>
              <a:buFont typeface="Courier New" panose="02070309020205020404" pitchFamily="49" charset="0"/>
              <a:buChar char="­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Shanghai/2 CVV RG32A virus were 4 to 8-fold down</a:t>
            </a:r>
          </a:p>
          <a:p>
            <a:endParaRPr lang="en-US" dirty="0"/>
          </a:p>
          <a:p>
            <a:pPr marL="0" lvl="1" defTabSz="924458"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Both Anhui/1 and Shanghai/2 </a:t>
            </a:r>
            <a:r>
              <a:rPr lang="en-US" dirty="0" err="1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wt</a:t>
            </a: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cs typeface="Calibri"/>
              </a:rPr>
              <a:t> and CVVs were 2-fold down or equivalent comparing homologous to heterologous titers</a:t>
            </a:r>
          </a:p>
          <a:p>
            <a:pPr marL="0" lvl="1" defTabSz="924458">
              <a:defRPr/>
            </a:pPr>
            <a:endParaRPr lang="en-US" dirty="0">
              <a:solidFill>
                <a:srgbClr val="000099"/>
              </a:solidFill>
              <a:latin typeface="Calibri" panose="020F0502020204030204" pitchFamily="34" charset="0"/>
              <a:cs typeface="Calibri"/>
            </a:endParaRPr>
          </a:p>
          <a:p>
            <a:pPr marL="0" marR="0" lvl="1" indent="0" algn="l" defTabSz="924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this image</a:t>
            </a:r>
          </a:p>
          <a:p>
            <a:pPr marL="0" lvl="1" defTabSz="924458">
              <a:defRPr/>
            </a:pPr>
            <a:endParaRPr lang="en-US" dirty="0">
              <a:solidFill>
                <a:srgbClr val="000099"/>
              </a:solidFill>
              <a:latin typeface="Calibri" panose="020F0502020204030204" pitchFamily="34" charset="0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954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E4258A3E-60BE-4EC0-B4D7-3D32DD1360FF}" type="slidenum">
              <a:rPr lang="en-US" smtClean="0">
                <a:solidFill>
                  <a:prstClr val="black"/>
                </a:solidFill>
              </a:rPr>
              <a:pPr defTabSz="924458">
                <a:defRPr/>
              </a:pPr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837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Sanger</a:t>
            </a:r>
            <a:r>
              <a:rPr lang="en-US" baseline="0" dirty="0"/>
              <a:t> Method Image http://www.the-scientist.com/?articles.view/articleNo/15939/title/DNA-Sequencing-Industry-Sets-its-Sights-on-the-Future/   </a:t>
            </a:r>
          </a:p>
          <a:p>
            <a:r>
              <a:rPr lang="en-US" baseline="0" dirty="0"/>
              <a:t>Capillary Sequencing :  https://jgi.doe.gov/archived-educator-resources/sanger-sequencing-archive/how-sanger-sequencing-is-done/step-10-capillary-sequencing/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these images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29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</a:t>
            </a:r>
            <a:r>
              <a:rPr lang="en-US" b="1" dirty="0" err="1"/>
              <a:t>PacBio</a:t>
            </a:r>
            <a:r>
              <a:rPr lang="en-US" b="1" dirty="0"/>
              <a:t> RS II from Pacific Biosciences http://www.pacb.com/products-and-services/pacbio-systems/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34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this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this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42C0-7943-494E-B8BD-92EE9084E6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83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49375" y="1162050"/>
            <a:ext cx="4183063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citation for these images except: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Chickens and pig: Image purchased from Shutterstock.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 photo ID: 116037238</a:t>
            </a:r>
          </a:p>
          <a:p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dirty="0"/>
              <a:t>Coughing person at bottom right: Image purchased from Shutterstock.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 vector ID: 201932494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15203-8E0B-4817-81A1-EDD932DF858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67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49375" y="1162050"/>
            <a:ext cx="4183063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citations for these images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15203-8E0B-4817-81A1-EDD932DF858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47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chemeClr val="tx2">
            <a:lumMod val="5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4694" y="4467097"/>
            <a:ext cx="5047423" cy="1162051"/>
          </a:xfrm>
          <a:prstGeom prst="rect">
            <a:avLst/>
          </a:prstGeom>
        </p:spPr>
        <p:txBody>
          <a:bodyPr lIns="91416" tIns="45708" rIns="91416" bIns="45708"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704692" y="5900928"/>
            <a:ext cx="5047424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0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pic>
        <p:nvPicPr>
          <p:cNvPr id="4" name="Picture 6" descr="http://www.cdc.gov/flu/images/h1n1/3D_Influenza/3D_Influenza_transparent_no_key_full_lrg2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07"/>
          <a:stretch/>
        </p:blipFill>
        <p:spPr bwMode="auto">
          <a:xfrm rot="5400000">
            <a:off x="-1750376" y="1528743"/>
            <a:ext cx="7394093" cy="392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25599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>
            <a:lvl1pPr>
              <a:defRPr lang="en-US" sz="24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8215"/>
            <a:ext cx="4038600" cy="33940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 smtClean="0">
                <a:latin typeface="Calibri"/>
              </a:defRPr>
            </a:lvl1pPr>
            <a:lvl2pPr>
              <a:defRPr lang="en-US" dirty="0" smtClean="0">
                <a:latin typeface="Calibri"/>
              </a:defRPr>
            </a:lvl2pPr>
            <a:lvl3pPr>
              <a:defRPr lang="en-US" dirty="0" smtClean="0">
                <a:latin typeface="Calibri"/>
              </a:defRPr>
            </a:lvl3pPr>
            <a:lvl4pPr>
              <a:defRPr lang="en-US" dirty="0" smtClean="0">
                <a:latin typeface="Calibri"/>
              </a:defRPr>
            </a:lvl4pPr>
            <a:lvl5pPr>
              <a:defRPr lang="en-US" sz="1050" dirty="0">
                <a:latin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8215"/>
            <a:ext cx="4038600" cy="33940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 smtClean="0">
                <a:latin typeface="Calibri"/>
              </a:defRPr>
            </a:lvl1pPr>
            <a:lvl2pPr>
              <a:defRPr lang="en-US" dirty="0" smtClean="0">
                <a:latin typeface="Calibri"/>
              </a:defRPr>
            </a:lvl2pPr>
            <a:lvl3pPr>
              <a:defRPr lang="en-US" dirty="0" smtClean="0">
                <a:latin typeface="Calibri"/>
              </a:defRPr>
            </a:lvl3pPr>
            <a:lvl4pPr>
              <a:defRPr lang="en-US" dirty="0" smtClean="0">
                <a:latin typeface="Calibri"/>
              </a:defRPr>
            </a:lvl4pPr>
            <a:lvl5pPr>
              <a:defRPr lang="en-US" sz="1050" dirty="0">
                <a:latin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5719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2" y="482541"/>
            <a:ext cx="8543418" cy="564483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2876" y="1138767"/>
            <a:ext cx="8856663" cy="5217584"/>
          </a:xfrm>
        </p:spPr>
        <p:txBody>
          <a:bodyPr>
            <a:normAutofit/>
          </a:bodyPr>
          <a:lstStyle>
            <a:lvl1pPr>
              <a:defRPr sz="1600"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8410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41985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lor_background">
    <p:bg>
      <p:bgPr>
        <a:solidFill>
          <a:schemeClr val="tx1">
            <a:lumMod val="5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4694" y="4467097"/>
            <a:ext cx="5047423" cy="1162051"/>
          </a:xfrm>
          <a:prstGeom prst="rect">
            <a:avLst/>
          </a:prstGeom>
        </p:spPr>
        <p:txBody>
          <a:bodyPr lIns="91416" tIns="45708" rIns="91416" bIns="45708"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704692" y="5900928"/>
            <a:ext cx="5047424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0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pic>
        <p:nvPicPr>
          <p:cNvPr id="4" name="Picture 6" descr="http://www.cdc.gov/flu/images/h1n1/3D_Influenza/3D_Influenza_transparent_no_key_full_lrg2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07"/>
          <a:stretch/>
        </p:blipFill>
        <p:spPr bwMode="auto">
          <a:xfrm rot="5400000">
            <a:off x="-1750376" y="1528743"/>
            <a:ext cx="7394093" cy="392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7560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2033-50F6-426C-8C4A-45B31BAA1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9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Header – Myriad Pro, bold, shadow, 20pt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  <a:latin typeface="Calibri"/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  <a:latin typeface="Calibri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  <a:latin typeface="Calibri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  <a:latin typeface="Calibri"/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First level – Myriad Pro, bold, 24pt</a:t>
            </a:r>
          </a:p>
          <a:p>
            <a:pPr lvl="1"/>
            <a:r>
              <a:rPr lang="en-US" dirty="0"/>
              <a:t>Second level – Myriad Pro, 20pt</a:t>
            </a:r>
          </a:p>
          <a:p>
            <a:pPr lvl="2"/>
            <a:r>
              <a:rPr lang="en-US" dirty="0"/>
              <a:t>Third level – Myriad Pro, 18pt	</a:t>
            </a:r>
          </a:p>
          <a:p>
            <a:pPr lvl="3"/>
            <a:r>
              <a:rPr lang="en-US" dirty="0"/>
              <a:t>Fourth level – Myriad Pro, 18pt</a:t>
            </a:r>
          </a:p>
          <a:p>
            <a:pPr lvl="4"/>
            <a:r>
              <a:rPr lang="en-US" dirty="0"/>
              <a:t>Fifth level – Myriad Pro, 18pt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  <a:latin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Paragraph of type</a:t>
            </a:r>
          </a:p>
          <a:p>
            <a:pPr lvl="0"/>
            <a:r>
              <a:rPr lang="en-US" dirty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  <a:latin typeface="Calibri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*Citations and references – Myriad Pro, 11pt</a:t>
            </a:r>
          </a:p>
        </p:txBody>
      </p:sp>
    </p:spTree>
    <p:extLst>
      <p:ext uri="{BB962C8B-B14F-4D97-AF65-F5344CB8AC3E}">
        <p14:creationId xmlns:p14="http://schemas.microsoft.com/office/powerpoint/2010/main" val="146171190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2033-50F6-426C-8C4A-45B31BAA1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46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_Influe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001"/>
            <a:ext cx="8229600" cy="556800"/>
          </a:xfrm>
          <a:prstGeom prst="rect">
            <a:avLst/>
          </a:prstGeom>
        </p:spPr>
        <p:txBody>
          <a:bodyPr lIns="91416" tIns="45708" rIns="91416" bIns="45708" anchor="b" anchorCtr="0"/>
          <a:lstStyle>
            <a:lvl1pPr algn="l">
              <a:lnSpc>
                <a:spcPts val="2250"/>
              </a:lnSpc>
              <a:defRPr sz="21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ID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4"/>
          <a:stretch/>
        </p:blipFill>
        <p:spPr>
          <a:xfrm>
            <a:off x="0" y="6719805"/>
            <a:ext cx="9144000" cy="15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0326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hite_Influe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56224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_background">
    <p:bg>
      <p:bgPr>
        <a:solidFill>
          <a:schemeClr val="tx1">
            <a:lumMod val="5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4694" y="4467097"/>
            <a:ext cx="5047423" cy="1162051"/>
          </a:xfrm>
          <a:prstGeom prst="rect">
            <a:avLst/>
          </a:prstGeom>
        </p:spPr>
        <p:txBody>
          <a:bodyPr lIns="91416" tIns="45708" rIns="91416" bIns="45708"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704692" y="5900928"/>
            <a:ext cx="5047424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0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pic>
        <p:nvPicPr>
          <p:cNvPr id="4" name="Picture 6" descr="http://www.cdc.gov/flu/images/h1n1/3D_Influenza/3D_Influenza_transparent_no_key_full_lrg2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07"/>
          <a:stretch/>
        </p:blipFill>
        <p:spPr bwMode="auto">
          <a:xfrm rot="5400000">
            <a:off x="-1750376" y="1528743"/>
            <a:ext cx="7394093" cy="392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53940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0" y="5913601"/>
            <a:ext cx="9144000" cy="944417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12832" y="4943041"/>
            <a:ext cx="6639341" cy="830972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For more information:</a:t>
            </a:r>
          </a:p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Visit</a:t>
            </a:r>
            <a:r>
              <a:rPr lang="en-US" sz="1200" baseline="0" dirty="0">
                <a:solidFill>
                  <a:srgbClr val="695E4A"/>
                </a:solidFill>
                <a:latin typeface="Calibri" panose="020F0502020204030204" pitchFamily="34" charset="0"/>
              </a:rPr>
              <a:t> www.cdc.gov/flu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TTY:  1-888-232-6348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/>
          <a:stretch/>
        </p:blipFill>
        <p:spPr>
          <a:xfrm>
            <a:off x="2436893" y="1143095"/>
            <a:ext cx="4315281" cy="34249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4"/>
          <a:stretch/>
        </p:blipFill>
        <p:spPr>
          <a:xfrm>
            <a:off x="5237" y="-17637"/>
            <a:ext cx="9144000" cy="15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0541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6AE34-E9D3-405F-9F3C-A686378C51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3A87D-6865-46C2-9C90-1D2A20A6B13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4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0056" y="1868488"/>
            <a:ext cx="4324149" cy="1470025"/>
          </a:xfrm>
        </p:spPr>
        <p:txBody>
          <a:bodyPr anchor="t"/>
          <a:lstStyle>
            <a:lvl1pPr>
              <a:defRPr>
                <a:solidFill>
                  <a:srgbClr val="14497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  <p:pic>
        <p:nvPicPr>
          <p:cNvPr id="8206" name="Picture 14" descr="http://www.hhs.gov/idealab/wp-content/uploads/2016/06/hhs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514" y="572714"/>
            <a:ext cx="1082497" cy="108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cdc.gov/flu/images/h1n1/3D_Influenza/3D_Influenza_transparent_no_key_full_lrg2.gif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07"/>
          <a:stretch/>
        </p:blipFill>
        <p:spPr bwMode="auto">
          <a:xfrm rot="5400000">
            <a:off x="-1750376" y="1528743"/>
            <a:ext cx="7394093" cy="392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516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8" y="-21962"/>
            <a:ext cx="8543418" cy="56729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897" y="1227227"/>
            <a:ext cx="8229600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 lang="en-US" sz="3200" dirty="0" smtClean="0">
                <a:latin typeface="Calibri"/>
              </a:defRPr>
            </a:lvl1pPr>
            <a:lvl2pPr>
              <a:buClr>
                <a:srgbClr val="333399"/>
              </a:buClr>
              <a:defRPr lang="en-US" sz="2800" dirty="0" smtClean="0">
                <a:latin typeface="Calibri"/>
              </a:defRPr>
            </a:lvl2pPr>
            <a:lvl3pPr>
              <a:buClr>
                <a:srgbClr val="174C7D"/>
              </a:buClr>
              <a:defRPr lang="en-US" sz="2400" dirty="0" smtClean="0">
                <a:latin typeface="Calibri"/>
              </a:defRPr>
            </a:lvl3pPr>
            <a:lvl4pPr>
              <a:defRPr lang="en-US" sz="2000" dirty="0" smtClean="0">
                <a:latin typeface="Calibri"/>
              </a:defRPr>
            </a:lvl4pPr>
            <a:lvl5pPr>
              <a:defRPr lang="en-US" sz="1600" dirty="0">
                <a:latin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93643" y="6435082"/>
            <a:ext cx="2133600" cy="365125"/>
          </a:xfrm>
        </p:spPr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1114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58542" y="456664"/>
            <a:ext cx="3585459" cy="6333744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7964"/>
            <a:ext cx="4957169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 smtClean="0">
                <a:latin typeface="Calibri"/>
              </a:defRPr>
            </a:lvl1pPr>
            <a:lvl2pPr>
              <a:defRPr lang="en-US" dirty="0" smtClean="0">
                <a:latin typeface="Calibri"/>
              </a:defRPr>
            </a:lvl2pPr>
            <a:lvl3pPr>
              <a:defRPr lang="en-US" dirty="0" smtClean="0">
                <a:latin typeface="Calibri"/>
              </a:defRPr>
            </a:lvl3pPr>
            <a:lvl4pPr>
              <a:defRPr lang="en-US" dirty="0" smtClean="0">
                <a:latin typeface="Calibri"/>
              </a:defRPr>
            </a:lvl4pPr>
            <a:lvl5pPr>
              <a:defRPr lang="en-US" sz="1050" dirty="0">
                <a:latin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3382" y="482540"/>
            <a:ext cx="5270986" cy="122911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1951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58542" y="351368"/>
            <a:ext cx="3585459" cy="6333744"/>
          </a:xfrm>
          <a:prstGeom prst="rect">
            <a:avLst/>
          </a:prstGeom>
          <a:solidFill>
            <a:srgbClr val="EAE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7964"/>
            <a:ext cx="4957169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 smtClean="0">
                <a:latin typeface="Calibri"/>
              </a:defRPr>
            </a:lvl1pPr>
            <a:lvl2pPr>
              <a:defRPr lang="en-US" dirty="0" smtClean="0">
                <a:latin typeface="Calibri"/>
              </a:defRPr>
            </a:lvl2pPr>
            <a:lvl3pPr>
              <a:defRPr lang="en-US" dirty="0" smtClean="0">
                <a:latin typeface="Calibri"/>
              </a:defRPr>
            </a:lvl3pPr>
            <a:lvl4pPr>
              <a:defRPr lang="en-US" dirty="0" smtClean="0">
                <a:latin typeface="Calibri"/>
              </a:defRPr>
            </a:lvl4pPr>
            <a:lvl5pPr>
              <a:defRPr lang="en-US" sz="1050" dirty="0">
                <a:latin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3382" y="482540"/>
            <a:ext cx="5270986" cy="122911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400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6485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rgbClr val="ABB8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4762" y="2089968"/>
            <a:ext cx="4414837" cy="1483741"/>
          </a:xfr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4400" b="1" cap="all">
                <a:solidFill>
                  <a:srgbClr val="0000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6662" y="3721745"/>
            <a:ext cx="4452937" cy="1500187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000000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  <p:pic>
        <p:nvPicPr>
          <p:cNvPr id="6" name="Picture 5" descr="virus3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7"/>
          <a:stretch/>
        </p:blipFill>
        <p:spPr bwMode="auto">
          <a:xfrm>
            <a:off x="0" y="-134912"/>
            <a:ext cx="3725222" cy="70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79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1" y="1826684"/>
            <a:ext cx="78867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956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04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10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15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21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§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914244" indent="-457189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Calibri" panose="020F0502020204030204" pitchFamily="34" charset="0"/>
        <a:buChar char="–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295098" indent="-38099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1752148" indent="-38099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2209203" indent="-38099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2513781" indent="-228522" algn="l" defTabSz="914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8" indent="-228522" algn="l" defTabSz="914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9" indent="-228522" algn="l" defTabSz="914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9" indent="-228522" algn="l" defTabSz="9141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7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3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9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6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F04DF4-78F5-4785-99FF-A9874FB2147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722228-8467-42C0-ADA1-522605E4C2F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8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88" y="426069"/>
            <a:ext cx="8543418" cy="935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897" y="15305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C34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lvl="1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34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lvl="2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C34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lvl="3"/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C34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lvl="4"/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C34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2C343E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‹#›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5319" b="12824"/>
          <a:stretch/>
        </p:blipFill>
        <p:spPr>
          <a:xfrm>
            <a:off x="0" y="-14386"/>
            <a:ext cx="9144000" cy="496928"/>
          </a:xfrm>
          <a:prstGeom prst="rect">
            <a:avLst/>
          </a:prstGeom>
        </p:spPr>
      </p:pic>
      <p:pic>
        <p:nvPicPr>
          <p:cNvPr id="12" name="Picture 6" descr="Image result for cdc logo centers for disease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t="12974" r="852" b="9326"/>
          <a:stretch/>
        </p:blipFill>
        <p:spPr bwMode="auto">
          <a:xfrm>
            <a:off x="7639396" y="1417638"/>
            <a:ext cx="498764" cy="39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Image result for cdc logo centers for disease"/>
          <p:cNvPicPr>
            <a:picLocks noChangeAspect="1" noChangeArrowheads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t="12975" r="852" b="36295"/>
          <a:stretch/>
        </p:blipFill>
        <p:spPr bwMode="auto">
          <a:xfrm>
            <a:off x="8259130" y="-9611"/>
            <a:ext cx="888302" cy="45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202659" y="33253"/>
            <a:ext cx="1046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Influenza </a:t>
            </a:r>
          </a:p>
        </p:txBody>
      </p:sp>
    </p:spTree>
    <p:extLst>
      <p:ext uri="{BB962C8B-B14F-4D97-AF65-F5344CB8AC3E}">
        <p14:creationId xmlns:p14="http://schemas.microsoft.com/office/powerpoint/2010/main" val="171271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41" r:id="rId4"/>
    <p:sldLayoutId id="2147483749" r:id="rId5"/>
    <p:sldLayoutId id="2147483750" r:id="rId6"/>
    <p:sldLayoutId id="2147483751" r:id="rId7"/>
    <p:sldLayoutId id="2147483752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0066CC"/>
          </a:solidFill>
          <a:latin typeface="+mj-lt"/>
          <a:ea typeface="+mj-ea"/>
          <a:cs typeface="Calibri"/>
        </a:defRPr>
      </a:lvl1pPr>
    </p:titleStyle>
    <p:bodyStyle>
      <a:lvl1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Tx/>
        <a:buFont typeface="Arial"/>
        <a:buChar char="•"/>
        <a:tabLst/>
        <a:defRPr lang="en-US" sz="2800" kern="1200" noProof="0" dirty="0" smtClean="0">
          <a:solidFill>
            <a:schemeClr val="tx1"/>
          </a:solidFill>
          <a:latin typeface="Arial" panose="020B0604020202020204" pitchFamily="34" charset="0"/>
          <a:ea typeface="+mn-ea"/>
          <a:cs typeface="Calibri"/>
        </a:defRPr>
      </a:lvl1pPr>
      <a:lvl2pPr marL="742950" marR="0" indent="-28575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6"/>
        </a:buClr>
        <a:buSzTx/>
        <a:buFont typeface="Courier New" panose="02070309020205020404" pitchFamily="49" charset="0"/>
        <a:buChar char="­"/>
        <a:tabLst/>
        <a:defRPr lang="en-US" sz="2400" kern="1200" noProof="0" dirty="0" smtClean="0">
          <a:solidFill>
            <a:schemeClr val="tx1"/>
          </a:solidFill>
          <a:latin typeface="Arial" panose="020B0604020202020204" pitchFamily="34" charset="0"/>
          <a:ea typeface="+mn-ea"/>
          <a:cs typeface="Calibri"/>
        </a:defRPr>
      </a:lvl2pPr>
      <a:lvl3pPr marL="11430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6"/>
        </a:buClr>
        <a:buSzTx/>
        <a:buFont typeface="Arial"/>
        <a:buChar char="•"/>
        <a:tabLst/>
        <a:defRPr lang="en-US" sz="2000" kern="1200" noProof="0" dirty="0" smtClean="0">
          <a:solidFill>
            <a:schemeClr val="tx1"/>
          </a:solidFill>
          <a:latin typeface="Arial" panose="020B0604020202020204" pitchFamily="34" charset="0"/>
          <a:ea typeface="+mn-ea"/>
          <a:cs typeface="Calibri"/>
        </a:defRPr>
      </a:lvl3pPr>
      <a:lvl4pPr marL="16002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6"/>
        </a:buClr>
        <a:buSzTx/>
        <a:buFont typeface="Arial"/>
        <a:buChar char="–"/>
        <a:tabLst/>
        <a:defRPr lang="en-US" sz="1800" kern="1200" noProof="0" dirty="0" smtClean="0">
          <a:solidFill>
            <a:schemeClr val="tx1"/>
          </a:solidFill>
          <a:latin typeface="Arial" panose="020B0604020202020204" pitchFamily="34" charset="0"/>
          <a:ea typeface="+mn-ea"/>
          <a:cs typeface="Calibri"/>
        </a:defRPr>
      </a:lvl4pPr>
      <a:lvl5pPr marL="20574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6"/>
        </a:buClr>
        <a:buSzPct val="80000"/>
        <a:buFont typeface="Wingdings" charset="2"/>
        <a:buChar char="§"/>
        <a:tabLst/>
        <a:defRPr lang="en-US" sz="1800" kern="1200" noProof="0" dirty="0">
          <a:solidFill>
            <a:schemeClr val="tx1"/>
          </a:solidFill>
          <a:latin typeface="Arial" panose="020B0604020202020204" pitchFamily="34" charset="0"/>
          <a:ea typeface="+mn-ea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11" Type="http://schemas.openxmlformats.org/officeDocument/2006/relationships/hyperlink" Target="mailto:eou8@cdc.gov" TargetMode="External"/><Relationship Id="rId5" Type="http://schemas.openxmlformats.org/officeDocument/2006/relationships/image" Target="../media/image52.jpeg"/><Relationship Id="rId10" Type="http://schemas.openxmlformats.org/officeDocument/2006/relationships/image" Target="../media/image57.jpg"/><Relationship Id="rId4" Type="http://schemas.openxmlformats.org/officeDocument/2006/relationships/image" Target="../media/image51.jpeg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8.w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o.int/influenza/vaccines/virus/recommendations/en/" TargetMode="Externa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643823" y="1645920"/>
            <a:ext cx="5181600" cy="11822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Module L4 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>
                <a:solidFill>
                  <a:srgbClr val="005DAA"/>
                </a:solidFill>
              </a:rPr>
              <a:t>Practical strategies for sequencing and molecular characterization of influenza viruses </a:t>
            </a:r>
            <a:br>
              <a:rPr lang="en-US" sz="3600" dirty="0">
                <a:solidFill>
                  <a:srgbClr val="005DAA"/>
                </a:solidFill>
              </a:rPr>
            </a:br>
            <a:br>
              <a:rPr lang="en-US" sz="3600" dirty="0">
                <a:solidFill>
                  <a:srgbClr val="005DAA"/>
                </a:solidFill>
              </a:rPr>
            </a:br>
            <a:endParaRPr lang="en-US" sz="36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77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7118"/>
            <a:ext cx="7886700" cy="469562"/>
          </a:xfrm>
        </p:spPr>
        <p:txBody>
          <a:bodyPr>
            <a:normAutofit/>
          </a:bodyPr>
          <a:lstStyle/>
          <a:p>
            <a:r>
              <a:rPr lang="en-US" dirty="0"/>
              <a:t>Sanger Methodology</a:t>
            </a:r>
          </a:p>
        </p:txBody>
      </p:sp>
      <p:pic>
        <p:nvPicPr>
          <p:cNvPr id="1026" name="Picture 2" descr="C:\Users\fzq9\Pictures\san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48" y="942975"/>
            <a:ext cx="4119956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fzq9\Pictures\Capillary_electrophoresis_sequencin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63" y="1905845"/>
            <a:ext cx="3604512" cy="260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Right Arrow 4"/>
          <p:cNvSpPr/>
          <p:nvPr/>
        </p:nvSpPr>
        <p:spPr>
          <a:xfrm rot="16200000" flipH="1">
            <a:off x="4538145" y="1005732"/>
            <a:ext cx="571500" cy="1228725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79797" y="2883225"/>
            <a:ext cx="3571876" cy="2419849"/>
            <a:chOff x="719144" y="1396520"/>
            <a:chExt cx="3692581" cy="195628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59555" y="2131692"/>
              <a:ext cx="2052170" cy="1221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" name="Picture 2" descr="C:\Users\fzq9\Pictures\PacBio-RS-Photo2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144" y="1396520"/>
              <a:ext cx="1982022" cy="1488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5820095" y="2756558"/>
            <a:ext cx="2061059" cy="2021174"/>
            <a:chOff x="7169622" y="1187736"/>
            <a:chExt cx="951853" cy="1008884"/>
          </a:xfrm>
        </p:grpSpPr>
        <p:pic>
          <p:nvPicPr>
            <p:cNvPr id="7" name="Picture 2" descr="C:\Users\fzq9\Desktop\pics slide\untitled.bmp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9622" y="1187736"/>
              <a:ext cx="951853" cy="1008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8166" y="1445454"/>
              <a:ext cx="768554" cy="5497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ight Arrow 8"/>
          <p:cNvSpPr/>
          <p:nvPr/>
        </p:nvSpPr>
        <p:spPr>
          <a:xfrm>
            <a:off x="4530590" y="3606355"/>
            <a:ext cx="899720" cy="39434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1986" y="5796511"/>
            <a:ext cx="2866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N</a:t>
            </a:r>
            <a:r>
              <a:rPr lang="en-US" dirty="0"/>
              <a:t>ext </a:t>
            </a:r>
            <a:r>
              <a:rPr lang="en-US" u="sng" dirty="0"/>
              <a:t>G</a:t>
            </a:r>
            <a:r>
              <a:rPr lang="en-US" dirty="0"/>
              <a:t>eneration </a:t>
            </a:r>
            <a:r>
              <a:rPr lang="en-US" u="sng" dirty="0"/>
              <a:t>S</a:t>
            </a:r>
            <a:r>
              <a:rPr lang="en-US" dirty="0"/>
              <a:t>equencing (NGS)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24812" y="-66986"/>
            <a:ext cx="7594474" cy="44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Font typeface="Arial" pitchFamily="34" charset="0"/>
              <a:buNone/>
              <a:defRPr kumimoji="0" lang="en-US" sz="2400" b="1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Font typeface="Wingdings" pitchFamily="2" charset="2"/>
              <a:buChar char="Ø"/>
              <a:defRPr sz="2000">
                <a:latin typeface="Myriad Pro" pitchFamily="34" charset="0"/>
              </a:defRPr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Font typeface="Wingdings" pitchFamily="2" charset="2"/>
              <a:buChar char="§"/>
              <a:defRPr>
                <a:latin typeface="Myriad Pro" pitchFamily="34" charset="0"/>
              </a:defRPr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–"/>
              <a:defRPr sz="1400">
                <a:latin typeface="Myriad Pro" pitchFamily="34" charset="0"/>
              </a:defRPr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»"/>
              <a:defRPr sz="1200">
                <a:latin typeface="Myriad Pro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»"/>
              <a:defRPr sz="12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»"/>
              <a:defRPr sz="12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»"/>
              <a:defRPr sz="12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EA5F00"/>
              </a:buClr>
              <a:buChar char="»"/>
              <a:defRPr sz="1200"/>
            </a:lvl9pPr>
          </a:lstStyle>
          <a:p>
            <a:pPr algn="l"/>
            <a:r>
              <a:rPr dirty="0">
                <a:solidFill>
                  <a:schemeClr val="tx2"/>
                </a:solidFill>
              </a:rPr>
              <a:t>Deep </a:t>
            </a:r>
            <a:r>
              <a:rPr lang="en-US" dirty="0">
                <a:solidFill>
                  <a:schemeClr val="tx2"/>
                </a:solidFill>
              </a:rPr>
              <a:t>S</a:t>
            </a:r>
            <a:r>
              <a:rPr dirty="0">
                <a:solidFill>
                  <a:schemeClr val="tx2"/>
                </a:solidFill>
              </a:rPr>
              <a:t>equencing </a:t>
            </a:r>
            <a:r>
              <a:rPr lang="en-US" dirty="0">
                <a:solidFill>
                  <a:schemeClr val="tx2"/>
                </a:solidFill>
              </a:rPr>
              <a:t>&amp; Next Generation Sequencing (</a:t>
            </a:r>
            <a:r>
              <a:rPr dirty="0">
                <a:solidFill>
                  <a:schemeClr val="tx2"/>
                </a:solidFill>
              </a:rPr>
              <a:t>NGS</a:t>
            </a:r>
            <a:r>
              <a:rPr lang="en-US" dirty="0">
                <a:solidFill>
                  <a:schemeClr val="tx2"/>
                </a:solidFill>
              </a:rPr>
              <a:t>)</a:t>
            </a:r>
            <a:r>
              <a:rPr lang="en-US" sz="2000" dirty="0"/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43146" y="5057847"/>
            <a:ext cx="37076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Properties of the Virus:</a:t>
            </a:r>
          </a:p>
          <a:p>
            <a:pPr lvl="1">
              <a:buFont typeface="Arial" pitchFamily="34" charset="0"/>
              <a:buNone/>
              <a:defRPr/>
            </a:pPr>
            <a:r>
              <a:rPr lang="en-US" dirty="0"/>
              <a:t>Genomic variation </a:t>
            </a:r>
          </a:p>
          <a:p>
            <a:pPr lvl="1">
              <a:buFont typeface="Arial" pitchFamily="34" charset="0"/>
              <a:buNone/>
              <a:defRPr/>
            </a:pPr>
            <a:r>
              <a:rPr lang="en-US" dirty="0"/>
              <a:t>Receptor binding</a:t>
            </a:r>
          </a:p>
          <a:p>
            <a:pPr lvl="1">
              <a:buFont typeface="Arial" pitchFamily="34" charset="0"/>
              <a:buNone/>
              <a:defRPr/>
            </a:pPr>
            <a:r>
              <a:rPr lang="en-US" dirty="0"/>
              <a:t>Transmission in lab animals</a:t>
            </a:r>
          </a:p>
          <a:p>
            <a:pPr lvl="1">
              <a:buFont typeface="Arial" pitchFamily="34" charset="0"/>
              <a:buNone/>
              <a:defRPr/>
            </a:pPr>
            <a:r>
              <a:rPr lang="en-US" dirty="0"/>
              <a:t>Antiviral Drug resistance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6880" y="650560"/>
            <a:ext cx="8442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Influenza viruses exist as a quasi-species within a host</a:t>
            </a:r>
          </a:p>
          <a:p>
            <a:r>
              <a:rPr lang="en-US" sz="2400" dirty="0"/>
              <a:t>-	NGS provides understanding of the frequency of mutations at 	a particular codon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82197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0"/>
            <a:ext cx="7886700" cy="1325563"/>
          </a:xfrm>
        </p:spPr>
        <p:txBody>
          <a:bodyPr/>
          <a:lstStyle/>
          <a:p>
            <a:r>
              <a:rPr lang="en-US" dirty="0"/>
              <a:t>Sequence Variation</a:t>
            </a:r>
            <a:br>
              <a:rPr lang="en-US" dirty="0"/>
            </a:br>
            <a:endParaRPr lang="en-US" sz="15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399" y="3667957"/>
            <a:ext cx="8991601" cy="2619618"/>
          </a:xfrm>
        </p:spPr>
        <p:txBody>
          <a:bodyPr>
            <a:noAutofit/>
          </a:bodyPr>
          <a:lstStyle/>
          <a:p>
            <a:r>
              <a:rPr lang="en-US" sz="2400" dirty="0"/>
              <a:t>What factors impact variability?</a:t>
            </a:r>
          </a:p>
          <a:p>
            <a:r>
              <a:rPr lang="en-US" sz="2400" dirty="0"/>
              <a:t>Are the tools we have sufficient?</a:t>
            </a:r>
          </a:p>
          <a:p>
            <a:pPr marL="685800" lvl="2" indent="0">
              <a:buNone/>
            </a:pPr>
            <a:r>
              <a:rPr lang="en-US" sz="2000" dirty="0"/>
              <a:t>Right tools / methods?  		Bioinformatics bias</a:t>
            </a:r>
          </a:p>
          <a:p>
            <a:pPr marL="685800" lvl="2" indent="0">
              <a:buNone/>
            </a:pPr>
            <a:r>
              <a:rPr lang="en-US" sz="2000" dirty="0"/>
              <a:t>Instrument bias	  		False negative and false positives 	</a:t>
            </a:r>
          </a:p>
          <a:p>
            <a:pPr lvl="2"/>
            <a:endParaRPr lang="en-US" sz="1800" dirty="0"/>
          </a:p>
          <a:p>
            <a:pPr lvl="1"/>
            <a:endParaRPr lang="en-US" sz="1800" dirty="0"/>
          </a:p>
          <a:p>
            <a:pPr marL="0" indent="0">
              <a:buNone/>
            </a:pPr>
            <a:r>
              <a:rPr lang="en-US" sz="18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869953"/>
            <a:ext cx="9045223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20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2" y="30940"/>
            <a:ext cx="6172200" cy="857250"/>
          </a:xfrm>
        </p:spPr>
        <p:txBody>
          <a:bodyPr/>
          <a:lstStyle/>
          <a:p>
            <a:r>
              <a:rPr lang="en-US" dirty="0">
                <a:latin typeface="+mn-lt"/>
              </a:rPr>
              <a:t>Mapping Mutations</a:t>
            </a:r>
          </a:p>
        </p:txBody>
      </p:sp>
      <p:pic>
        <p:nvPicPr>
          <p:cNvPr id="5" name="Picture 2" descr="C:\Users\ebn9\AppData\Local\Microsoft\Windows\Temporary Internet Files\Content.Outlook\9GY2AEIP\Shanghai_coverag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0" r="26000" b="47688"/>
          <a:stretch/>
        </p:blipFill>
        <p:spPr bwMode="auto">
          <a:xfrm>
            <a:off x="0" y="1386361"/>
            <a:ext cx="5682453" cy="18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825940" y="2327837"/>
            <a:ext cx="34289" cy="2592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Straight Connector 7"/>
          <p:cNvCxnSpPr/>
          <p:nvPr/>
        </p:nvCxnSpPr>
        <p:spPr>
          <a:xfrm>
            <a:off x="1693404" y="3543300"/>
            <a:ext cx="343485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225739" y="2670737"/>
            <a:ext cx="63372" cy="2020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/>
          <p:cNvSpPr/>
          <p:nvPr/>
        </p:nvSpPr>
        <p:spPr>
          <a:xfrm>
            <a:off x="3711639" y="2785037"/>
            <a:ext cx="63372" cy="2020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4" name="Straight Connector 13"/>
          <p:cNvCxnSpPr>
            <a:stCxn id="11" idx="4"/>
          </p:cNvCxnSpPr>
          <p:nvPr/>
        </p:nvCxnSpPr>
        <p:spPr>
          <a:xfrm flipH="1">
            <a:off x="2228850" y="2872813"/>
            <a:ext cx="28575" cy="670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</p:cNvCxnSpPr>
          <p:nvPr/>
        </p:nvCxnSpPr>
        <p:spPr>
          <a:xfrm flipH="1">
            <a:off x="3714750" y="2987113"/>
            <a:ext cx="28575" cy="556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60229" y="2586277"/>
            <a:ext cx="0" cy="10440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4-Point Star 21"/>
          <p:cNvSpPr/>
          <p:nvPr/>
        </p:nvSpPr>
        <p:spPr>
          <a:xfrm>
            <a:off x="3762568" y="3413687"/>
            <a:ext cx="190115" cy="202076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extBox 22"/>
          <p:cNvSpPr txBox="1"/>
          <p:nvPr/>
        </p:nvSpPr>
        <p:spPr>
          <a:xfrm>
            <a:off x="1162823" y="3340928"/>
            <a:ext cx="760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Annotated reference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83" y="3657926"/>
            <a:ext cx="312936" cy="31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163812" y="3739179"/>
            <a:ext cx="3920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Known marker for mammalian adaptation, virulence etc.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3736" y="6436247"/>
            <a:ext cx="4514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http://www.cdc.gov/flu/avianflu/h5n1-genetic-changes.htm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4"/>
          <a:stretch/>
        </p:blipFill>
        <p:spPr bwMode="auto">
          <a:xfrm>
            <a:off x="4901185" y="3756696"/>
            <a:ext cx="4079378" cy="280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5623054" y="1876243"/>
            <a:ext cx="2972306" cy="12798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Once desired depth of coverage is achieved, utilize variant detection software to detect mutations </a:t>
            </a:r>
          </a:p>
        </p:txBody>
      </p:sp>
      <p:sp>
        <p:nvSpPr>
          <p:cNvPr id="31" name="Oval 30"/>
          <p:cNvSpPr/>
          <p:nvPr/>
        </p:nvSpPr>
        <p:spPr>
          <a:xfrm>
            <a:off x="2568639" y="2327837"/>
            <a:ext cx="63372" cy="2020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32" name="Straight Connector 31"/>
          <p:cNvCxnSpPr>
            <a:stCxn id="31" idx="4"/>
          </p:cNvCxnSpPr>
          <p:nvPr/>
        </p:nvCxnSpPr>
        <p:spPr>
          <a:xfrm flipH="1">
            <a:off x="2571750" y="2529913"/>
            <a:ext cx="28575" cy="10305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397439" y="2327837"/>
            <a:ext cx="63372" cy="2020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35" name="Straight Connector 34"/>
          <p:cNvCxnSpPr>
            <a:stCxn id="34" idx="4"/>
          </p:cNvCxnSpPr>
          <p:nvPr/>
        </p:nvCxnSpPr>
        <p:spPr>
          <a:xfrm flipH="1">
            <a:off x="4400550" y="2529913"/>
            <a:ext cx="28575" cy="10305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3025839" y="2785037"/>
            <a:ext cx="63372" cy="2020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37" name="Straight Connector 36"/>
          <p:cNvCxnSpPr>
            <a:stCxn id="36" idx="4"/>
          </p:cNvCxnSpPr>
          <p:nvPr/>
        </p:nvCxnSpPr>
        <p:spPr>
          <a:xfrm flipH="1">
            <a:off x="3028950" y="2987113"/>
            <a:ext cx="28575" cy="556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Rectangle 2047"/>
          <p:cNvSpPr/>
          <p:nvPr/>
        </p:nvSpPr>
        <p:spPr>
          <a:xfrm>
            <a:off x="284535" y="4328160"/>
            <a:ext cx="4176276" cy="19994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Mutations detected may not be representative of the dominant population. 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Mutations found may occur in residues that impact risk assessment.  </a:t>
            </a:r>
          </a:p>
        </p:txBody>
      </p:sp>
    </p:spTree>
    <p:extLst>
      <p:ext uri="{BB962C8B-B14F-4D97-AF65-F5344CB8AC3E}">
        <p14:creationId xmlns:p14="http://schemas.microsoft.com/office/powerpoint/2010/main" val="3756275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299" y="1510140"/>
            <a:ext cx="1751280" cy="206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34879"/>
            <a:ext cx="8039405" cy="4375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Influenza Next Generation Sequencing (NGS) Efforts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47" y="1607059"/>
            <a:ext cx="2383472" cy="1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fzq9\Pictures\WaferGen-Chi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99" y="4569003"/>
            <a:ext cx="1207623" cy="177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6286500" y="1032510"/>
            <a:ext cx="16002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Universal NGS sequencing</a:t>
            </a:r>
          </a:p>
        </p:txBody>
      </p:sp>
      <p:pic>
        <p:nvPicPr>
          <p:cNvPr id="2052" name="Picture 4" descr="C:\Users\fzq9\Desktop\Miseq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699" y="4854179"/>
            <a:ext cx="946547" cy="10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zq9\Pictures\Egg-based_Influenza_Vaccin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4" y="5563772"/>
            <a:ext cx="1671101" cy="110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6696699" y="4211862"/>
            <a:ext cx="200532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Unknown respiratory disease outbreak </a:t>
            </a:r>
          </a:p>
        </p:txBody>
      </p:sp>
      <p:pic>
        <p:nvPicPr>
          <p:cNvPr id="2054" name="Picture 6" descr="C:\Users\fzq9\Pictures\Vaccinati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296" y="5668855"/>
            <a:ext cx="931095" cy="82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3866593" y="4211862"/>
            <a:ext cx="1586778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Vaccine improvement 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1"/>
          <a:stretch/>
        </p:blipFill>
        <p:spPr bwMode="auto">
          <a:xfrm>
            <a:off x="464387" y="4800600"/>
            <a:ext cx="2157325" cy="1458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692511" y="4286250"/>
            <a:ext cx="1701078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Outbreak response/ surveillance 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8" y="1569524"/>
            <a:ext cx="2326004" cy="113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749661" y="1032510"/>
            <a:ext cx="1586778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Disease transmission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84342" y="1031462"/>
            <a:ext cx="1586778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Disease detection</a:t>
            </a: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343" y="1749935"/>
            <a:ext cx="938861" cy="53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267" y="2502663"/>
            <a:ext cx="652151" cy="38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51" y="4707863"/>
            <a:ext cx="690302" cy="65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687" y="4860153"/>
            <a:ext cx="197515" cy="46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FBD99F-AD52-4C66-BF25-BC944121882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0" y="5725160"/>
            <a:ext cx="723900" cy="723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0E41B6-6143-42B8-B6BB-988B3F03B8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40" y="2130552"/>
            <a:ext cx="631940" cy="41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66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600"/>
            <a:ext cx="8543418" cy="46375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The Instruments – Pros and Cons</a:t>
            </a:r>
          </a:p>
        </p:txBody>
      </p:sp>
      <p:pic>
        <p:nvPicPr>
          <p:cNvPr id="4" name="Picture 2" descr="C:\Users\fzq9\Pictures\PacBio-RS-Photo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2" y="1278066"/>
            <a:ext cx="1771649" cy="133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fzq9\Pictures\pgm_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486" y="1278065"/>
            <a:ext cx="1513968" cy="133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fzq9\Desktop\Miseq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497" y="1114425"/>
            <a:ext cx="1893094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7981" y="3657599"/>
            <a:ext cx="1744462" cy="27282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PacBio</a:t>
            </a:r>
            <a:r>
              <a:rPr lang="en-US" b="1" dirty="0">
                <a:solidFill>
                  <a:schemeClr val="tx1"/>
                </a:solidFill>
              </a:rPr>
              <a:t> RS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Long read length (8.5KB average) but high </a:t>
            </a:r>
            <a:r>
              <a:rPr lang="en-US" b="1" dirty="0" err="1">
                <a:solidFill>
                  <a:schemeClr val="tx1"/>
                </a:solidFill>
              </a:rPr>
              <a:t>indel</a:t>
            </a:r>
            <a:r>
              <a:rPr lang="en-US" b="1" dirty="0">
                <a:solidFill>
                  <a:schemeClr val="tx1"/>
                </a:solidFill>
              </a:rPr>
              <a:t> error high susceptibility to reference bias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75219" y="3657599"/>
            <a:ext cx="1771650" cy="27282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Illumina</a:t>
            </a:r>
            <a:r>
              <a:rPr lang="en-US" b="1" dirty="0">
                <a:solidFill>
                  <a:schemeClr val="tx1"/>
                </a:solidFill>
              </a:rPr>
              <a:t> MiSeq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Short read length, lowest error, generates the most sequence 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29645" y="3657599"/>
            <a:ext cx="1771650" cy="27282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Ion Torrent PGM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Short read length </a:t>
            </a:r>
            <a:r>
              <a:rPr lang="en-US" b="1" dirty="0" err="1">
                <a:solidFill>
                  <a:schemeClr val="tx1"/>
                </a:solidFill>
              </a:rPr>
              <a:t>homopolymer</a:t>
            </a:r>
            <a:r>
              <a:rPr lang="en-US" b="1" dirty="0">
                <a:solidFill>
                  <a:schemeClr val="tx1"/>
                </a:solidFill>
              </a:rPr>
              <a:t> error</a:t>
            </a:r>
          </a:p>
          <a:p>
            <a:pPr algn="ctr"/>
            <a:endParaRPr lang="en-US" sz="1050" b="1" dirty="0">
              <a:solidFill>
                <a:schemeClr val="tx1"/>
              </a:solidFill>
            </a:endParaRPr>
          </a:p>
          <a:p>
            <a:pPr algn="ctr"/>
            <a:endParaRPr lang="en-US" sz="105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846" y="1278065"/>
            <a:ext cx="1977683" cy="13193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91879" y="3657600"/>
            <a:ext cx="1771650" cy="27282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Oxford </a:t>
            </a:r>
            <a:r>
              <a:rPr lang="en-US" b="1" dirty="0" err="1">
                <a:solidFill>
                  <a:schemeClr val="tx1"/>
                </a:solidFill>
              </a:rPr>
              <a:t>Nanopore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 err="1">
                <a:solidFill>
                  <a:schemeClr val="tx1"/>
                </a:solidFill>
              </a:rPr>
              <a:t>MinION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Beta testing now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Long read length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Very high error rate</a:t>
            </a:r>
          </a:p>
        </p:txBody>
      </p:sp>
    </p:spTree>
    <p:extLst>
      <p:ext uri="{BB962C8B-B14F-4D97-AF65-F5344CB8AC3E}">
        <p14:creationId xmlns:p14="http://schemas.microsoft.com/office/powerpoint/2010/main" val="1266578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119"/>
            <a:ext cx="7955442" cy="448218"/>
          </a:xfrm>
        </p:spPr>
        <p:txBody>
          <a:bodyPr>
            <a:noAutofit/>
          </a:bodyPr>
          <a:lstStyle/>
          <a:p>
            <a:r>
              <a:rPr lang="en-US" dirty="0"/>
              <a:t>Which Tool is Best for Your Lab?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Wet lab process has to be tailored to the question</a:t>
            </a:r>
          </a:p>
          <a:p>
            <a:endParaRPr lang="en-US" sz="2800" dirty="0"/>
          </a:p>
          <a:p>
            <a:r>
              <a:rPr lang="en-US" sz="2800" dirty="0"/>
              <a:t>Considerations</a:t>
            </a:r>
          </a:p>
          <a:p>
            <a:pPr lvl="1"/>
            <a:r>
              <a:rPr lang="en-US" sz="2400" dirty="0"/>
              <a:t>Error</a:t>
            </a:r>
          </a:p>
          <a:p>
            <a:pPr lvl="1"/>
            <a:r>
              <a:rPr lang="en-US" sz="2400" dirty="0"/>
              <a:t>Input</a:t>
            </a:r>
          </a:p>
          <a:p>
            <a:pPr lvl="1"/>
            <a:r>
              <a:rPr lang="en-US" sz="2400" dirty="0"/>
              <a:t>Outcome</a:t>
            </a:r>
          </a:p>
          <a:p>
            <a:pPr lvl="1"/>
            <a:r>
              <a:rPr lang="en-US" sz="2400" dirty="0"/>
              <a:t>Cost</a:t>
            </a:r>
          </a:p>
          <a:p>
            <a:pPr marL="342900" lvl="1" indent="0">
              <a:buNone/>
            </a:pPr>
            <a:endParaRPr lang="en-US" sz="2400" dirty="0"/>
          </a:p>
          <a:p>
            <a:pPr marL="342900" lvl="1" indent="0">
              <a:buNone/>
            </a:pPr>
            <a:endParaRPr lang="en-US" sz="2400" dirty="0"/>
          </a:p>
          <a:p>
            <a:pPr marL="342900" lvl="1" indent="0">
              <a:buNone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A88EAA-78A9-48A6-BEEC-6588AF79D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160" y="3368040"/>
            <a:ext cx="3114040" cy="311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24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454 technology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53419" y="498299"/>
            <a:ext cx="4490581" cy="4724400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6339" y="498299"/>
            <a:ext cx="4730453" cy="39014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Direct sequencing of PCR products (amplicons)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latin typeface="Calibri"/>
              </a:rPr>
              <a:t>Clinical materials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latin typeface="Calibri"/>
              </a:rPr>
              <a:t>Identification of quasi-species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latin typeface="Calibri"/>
              </a:rPr>
              <a:t>Identification of rare SNP patterns</a:t>
            </a:r>
            <a:endParaRPr lang="en-US" sz="1600" i="1" dirty="0">
              <a:latin typeface="Calibri"/>
            </a:endParaRP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i="1" dirty="0">
                <a:latin typeface="Calibri"/>
              </a:rPr>
              <a:t>De Novo</a:t>
            </a:r>
            <a:r>
              <a:rPr lang="en-US" sz="1600" dirty="0">
                <a:latin typeface="Calibri"/>
              </a:rPr>
              <a:t> sequencing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latin typeface="Calibri"/>
              </a:rPr>
              <a:t>Longer reads all assembly of  “shotgun” sequence data into a minimal number of </a:t>
            </a:r>
            <a:r>
              <a:rPr lang="en-US" sz="1600" dirty="0" err="1">
                <a:latin typeface="Calibri"/>
              </a:rPr>
              <a:t>contigs</a:t>
            </a:r>
            <a:endParaRPr lang="en-US" sz="1600" dirty="0">
              <a:latin typeface="Calibri"/>
            </a:endParaRP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latin typeface="Calibri"/>
              </a:rPr>
              <a:t>Whole Genome Sequences from different microbial genomes can be obtained with unprecedented throughput and speed</a:t>
            </a:r>
            <a:endParaRPr lang="en-US" sz="1600" dirty="0">
              <a:solidFill>
                <a:schemeClr val="tx1"/>
              </a:solidFill>
              <a:latin typeface="Calibri"/>
            </a:endParaRP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solidFill>
                  <a:schemeClr val="tx1"/>
                </a:solidFill>
                <a:latin typeface="Calibri"/>
              </a:rPr>
              <a:t>Large-scale, parallel pyrosequencing</a:t>
            </a:r>
            <a:endParaRPr lang="en-US" sz="1600" dirty="0">
              <a:latin typeface="Calibri"/>
            </a:endParaRP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600" dirty="0">
                <a:solidFill>
                  <a:schemeClr val="tx1"/>
                </a:solidFill>
                <a:latin typeface="Calibri"/>
              </a:rPr>
              <a:t>Improved accuracy and read lengths (~ 400 </a:t>
            </a:r>
            <a:r>
              <a:rPr lang="en-US" sz="1600" dirty="0" err="1">
                <a:solidFill>
                  <a:schemeClr val="tx1"/>
                </a:solidFill>
                <a:latin typeface="Calibri"/>
              </a:rPr>
              <a:t>bp</a:t>
            </a:r>
            <a:r>
              <a:rPr lang="en-US" sz="1600" dirty="0">
                <a:solidFill>
                  <a:schemeClr val="tx1"/>
                </a:solidFill>
                <a:latin typeface="Calibri"/>
              </a:rPr>
              <a:t>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02788" y="6522720"/>
            <a:ext cx="5714108" cy="335280"/>
          </a:xfrm>
        </p:spPr>
        <p:txBody>
          <a:bodyPr/>
          <a:lstStyle/>
          <a:p>
            <a:r>
              <a:rPr lang="en-US" i="1" dirty="0"/>
              <a:t>Nature Biotechnology </a:t>
            </a:r>
            <a:r>
              <a:rPr lang="en-US" b="1" dirty="0"/>
              <a:t>26</a:t>
            </a:r>
            <a:r>
              <a:rPr lang="en-US" dirty="0"/>
              <a:t>, 1117 - 1124 (2008) Published online: 9 October 2008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-50091"/>
            <a:ext cx="3323163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/>
                </a:solidFill>
              </a:rPr>
              <a:t>454 Sequencing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5042118"/>
            <a:ext cx="95198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en-US" sz="1600" b="1" dirty="0"/>
              <a:t>Process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Library prep – genomic DNA isolated, fragmented, and ligated to adapters and separated into single strands 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Emulsion PCR – fragments bound to beads (1 frag/bead)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Emulsion is broken, DNA denatured, beads enriched and deposited in well of fiber-optic slide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Small beads with </a:t>
            </a:r>
            <a:r>
              <a:rPr lang="en-US" sz="1600" dirty="0" err="1"/>
              <a:t>pyroseq</a:t>
            </a:r>
            <a:r>
              <a:rPr lang="en-US" sz="1600" dirty="0"/>
              <a:t> </a:t>
            </a:r>
            <a:r>
              <a:rPr lang="en-US" sz="1600" dirty="0" err="1"/>
              <a:t>rxn</a:t>
            </a:r>
            <a:r>
              <a:rPr lang="en-US" sz="1600" dirty="0"/>
              <a:t> deposited in each well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Scanning </a:t>
            </a:r>
            <a:r>
              <a:rPr lang="en-US" sz="1600" dirty="0" err="1"/>
              <a:t>em</a:t>
            </a:r>
            <a:r>
              <a:rPr lang="en-US" sz="1600" dirty="0"/>
              <a:t> of empty wells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 454 instrument components  consist of fluidic assembly (</a:t>
            </a:r>
            <a:r>
              <a:rPr lang="en-US" sz="1600" dirty="0" err="1"/>
              <a:t>i</a:t>
            </a:r>
            <a:r>
              <a:rPr lang="en-US" sz="1600" dirty="0"/>
              <a:t>) flow cell (ii) CCD Camera (iii)</a:t>
            </a:r>
          </a:p>
        </p:txBody>
      </p:sp>
    </p:spTree>
    <p:extLst>
      <p:ext uri="{BB962C8B-B14F-4D97-AF65-F5344CB8AC3E}">
        <p14:creationId xmlns:p14="http://schemas.microsoft.com/office/powerpoint/2010/main" val="228052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451" y="0"/>
            <a:ext cx="2537910" cy="57046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PacBio 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23240" y="641584"/>
            <a:ext cx="3886200" cy="600813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"/>
              </a:rPr>
              <a:t>Works by fixing DNA polymerase to wells on a plate </a:t>
            </a:r>
          </a:p>
          <a:p>
            <a:r>
              <a:rPr lang="en-US" sz="2000" dirty="0">
                <a:latin typeface="Calibri"/>
              </a:rPr>
              <a:t>L</a:t>
            </a:r>
            <a:r>
              <a:rPr lang="en-US" sz="2000" dirty="0">
                <a:solidFill>
                  <a:schemeClr val="tx1"/>
                </a:solidFill>
                <a:latin typeface="Calibri"/>
              </a:rPr>
              <a:t>aser detects sample through bottom of wells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</a:rPr>
              <a:t>Add ssDNA and fluorescently labeled nucleotides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</a:rPr>
              <a:t>Watch the bases being incorporated in real time </a:t>
            </a:r>
          </a:p>
          <a:p>
            <a:r>
              <a:rPr lang="en-US" sz="2000" dirty="0">
                <a:solidFill>
                  <a:schemeClr val="tx1"/>
                </a:solidFill>
                <a:latin typeface="Calibri"/>
              </a:rPr>
              <a:t>There is a limit to the read length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Calibri"/>
              </a:rPr>
              <a:t>The laser used for detection heats up the system and eventually burns out the polymerase </a:t>
            </a:r>
            <a:endParaRPr lang="en-US" sz="1800" dirty="0">
              <a:latin typeface="Calibri"/>
            </a:endParaRPr>
          </a:p>
          <a:p>
            <a:endParaRPr lang="en-US" sz="1800" dirty="0">
              <a:latin typeface="Calibri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05200"/>
            <a:ext cx="2857500" cy="2638425"/>
          </a:xfrm>
          <a:prstGeom prst="rect">
            <a:avLst/>
          </a:prstGeom>
          <a:noFill/>
          <a:ln w="50800" cmpd="sng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914400"/>
            <a:ext cx="3571875" cy="2438400"/>
          </a:xfrm>
          <a:prstGeom prst="rect">
            <a:avLst/>
          </a:prstGeom>
          <a:noFill/>
          <a:ln w="349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639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90" y="-44970"/>
            <a:ext cx="3966756" cy="527206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Illumina </a:t>
            </a:r>
            <a:r>
              <a:rPr lang="en-US" sz="2800" b="1" dirty="0"/>
              <a:t>MiSeq</a:t>
            </a:r>
            <a:endParaRPr lang="en-US" b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/>
          <a:stretch/>
        </p:blipFill>
        <p:spPr bwMode="auto">
          <a:xfrm>
            <a:off x="5044440" y="685800"/>
            <a:ext cx="4024436" cy="542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531088" y="1676400"/>
            <a:ext cx="152400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0" y="553719"/>
            <a:ext cx="4669149" cy="613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3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31" y="622808"/>
            <a:ext cx="8550045" cy="6235191"/>
          </a:xfrm>
        </p:spPr>
        <p:txBody>
          <a:bodyPr>
            <a:noAutofit/>
          </a:bodyPr>
          <a:lstStyle/>
          <a:p>
            <a:r>
              <a:rPr lang="en-US" sz="2200" dirty="0"/>
              <a:t>What are my resources?</a:t>
            </a:r>
          </a:p>
          <a:p>
            <a:pPr lvl="1"/>
            <a:r>
              <a:rPr lang="en-US" sz="2000" dirty="0"/>
              <a:t>Personnel	</a:t>
            </a:r>
          </a:p>
          <a:p>
            <a:pPr lvl="1"/>
            <a:r>
              <a:rPr lang="en-US" sz="2000" dirty="0"/>
              <a:t>Equipment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2200" dirty="0"/>
              <a:t>How many samples will my lab sequence?</a:t>
            </a:r>
          </a:p>
          <a:p>
            <a:pPr lvl="1"/>
            <a:r>
              <a:rPr lang="en-US" sz="2000" dirty="0"/>
              <a:t>What kind of sequencer do / will I have?</a:t>
            </a:r>
          </a:p>
          <a:p>
            <a:pPr lvl="2"/>
            <a:r>
              <a:rPr lang="en-US" sz="1800" dirty="0"/>
              <a:t>How many samples can it process simultaneously?</a:t>
            </a:r>
          </a:p>
          <a:p>
            <a:pPr lvl="2"/>
            <a:r>
              <a:rPr lang="en-US" sz="1800" dirty="0"/>
              <a:t>What kind of read length does / will my sequencer produce?</a:t>
            </a:r>
          </a:p>
          <a:p>
            <a:pPr marL="914400" lvl="2" indent="0">
              <a:buNone/>
            </a:pPr>
            <a:endParaRPr lang="en-US" sz="1000" dirty="0"/>
          </a:p>
          <a:p>
            <a:pPr lvl="1"/>
            <a:r>
              <a:rPr lang="en-US" sz="2000" dirty="0"/>
              <a:t>What kind of primer design strategy will I use?</a:t>
            </a:r>
          </a:p>
          <a:p>
            <a:pPr lvl="2"/>
            <a:r>
              <a:rPr lang="en-US" sz="1800" dirty="0"/>
              <a:t>How much redundancy in my sequence do I want or need?</a:t>
            </a:r>
          </a:p>
          <a:p>
            <a:pPr lvl="2"/>
            <a:r>
              <a:rPr lang="en-US" sz="1800" dirty="0"/>
              <a:t>What  amplification and sequence strategy will I employ?</a:t>
            </a:r>
          </a:p>
          <a:p>
            <a:pPr lvl="3"/>
            <a:r>
              <a:rPr lang="en-US" sz="1800" dirty="0"/>
              <a:t>Conventional</a:t>
            </a:r>
          </a:p>
          <a:p>
            <a:pPr lvl="4"/>
            <a:r>
              <a:rPr lang="en-US" dirty="0"/>
              <a:t>Subtype / gene specific primers to amplify (~1000 </a:t>
            </a:r>
            <a:r>
              <a:rPr lang="en-US" dirty="0" err="1"/>
              <a:t>bp</a:t>
            </a:r>
            <a:r>
              <a:rPr lang="en-US" dirty="0"/>
              <a:t> amplicon)</a:t>
            </a:r>
          </a:p>
          <a:p>
            <a:pPr lvl="4"/>
            <a:r>
              <a:rPr lang="en-US" dirty="0"/>
              <a:t>Different set of primers internally to sequence for each subtype and gene </a:t>
            </a:r>
          </a:p>
          <a:p>
            <a:pPr lvl="3"/>
            <a:r>
              <a:rPr lang="en-US" sz="1800" dirty="0"/>
              <a:t>M13–labeled</a:t>
            </a:r>
          </a:p>
          <a:p>
            <a:pPr lvl="4"/>
            <a:r>
              <a:rPr lang="en-US" dirty="0"/>
              <a:t>Subtype / gene specific primers to amplify  (~500 </a:t>
            </a:r>
            <a:r>
              <a:rPr lang="en-US" dirty="0" err="1"/>
              <a:t>bp</a:t>
            </a:r>
            <a:r>
              <a:rPr lang="en-US" dirty="0"/>
              <a:t> amplicon)</a:t>
            </a:r>
          </a:p>
          <a:p>
            <a:pPr lvl="4"/>
            <a:r>
              <a:rPr lang="en-US" dirty="0"/>
              <a:t>Only M13-forward and M13 reverse to sequence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763731" cy="457200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Considerations for Sequencing</a:t>
            </a:r>
          </a:p>
        </p:txBody>
      </p:sp>
    </p:spTree>
    <p:extLst>
      <p:ext uri="{BB962C8B-B14F-4D97-AF65-F5344CB8AC3E}">
        <p14:creationId xmlns:p14="http://schemas.microsoft.com/office/powerpoint/2010/main" val="3930386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108366" y="-44970"/>
            <a:ext cx="4747710" cy="799064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Ion Torrent PGM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14" b="9156"/>
          <a:stretch/>
        </p:blipFill>
        <p:spPr bwMode="auto">
          <a:xfrm>
            <a:off x="685800" y="3162869"/>
            <a:ext cx="1816100" cy="1722476"/>
          </a:xfrm>
          <a:prstGeom prst="rect">
            <a:avLst/>
          </a:prstGeom>
          <a:noFill/>
          <a:ln>
            <a:noFill/>
          </a:ln>
          <a:effectLst>
            <a:softEdge rad="292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 noGrp="1"/>
          </p:cNvSpPr>
          <p:nvPr>
            <p:ph sz="quarter" idx="4294967295"/>
          </p:nvPr>
        </p:nvSpPr>
        <p:spPr>
          <a:xfrm>
            <a:off x="3886199" y="1210888"/>
            <a:ext cx="5053263" cy="513292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Semiconductor sequencing</a:t>
            </a:r>
          </a:p>
          <a:p>
            <a:pPr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High density array of micro-machined wells that sense the release of H</a:t>
            </a:r>
            <a:r>
              <a:rPr lang="en-US" baseline="60000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 as part of base incorporation</a:t>
            </a:r>
          </a:p>
          <a:p>
            <a:pPr lvl="1">
              <a:buClr>
                <a:srgbClr val="003399"/>
              </a:buClr>
              <a:buFont typeface="Calibri" panose="020F0502020204030204" pitchFamily="34" charset="0"/>
              <a:buChar char="-"/>
            </a:pPr>
            <a:r>
              <a:rPr lang="en-US" dirty="0">
                <a:solidFill>
                  <a:schemeClr val="tx1"/>
                </a:solidFill>
              </a:rPr>
              <a:t>No lights, camera or action (scanning)</a:t>
            </a:r>
          </a:p>
          <a:p>
            <a:pPr lvl="1">
              <a:buClr>
                <a:srgbClr val="003399"/>
              </a:buClr>
              <a:buFont typeface="Calibri" panose="020F0502020204030204" pitchFamily="34" charset="0"/>
              <a:buChar char="-"/>
            </a:pPr>
            <a:r>
              <a:rPr lang="en-US" dirty="0">
                <a:solidFill>
                  <a:schemeClr val="tx1"/>
                </a:solidFill>
              </a:rPr>
              <a:t>Advantages</a:t>
            </a:r>
          </a:p>
          <a:p>
            <a:pPr lvl="2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Quick results</a:t>
            </a:r>
          </a:p>
          <a:p>
            <a:pPr lvl="2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Small footprint</a:t>
            </a:r>
          </a:p>
          <a:p>
            <a:pPr lvl="2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Low cost</a:t>
            </a:r>
          </a:p>
          <a:p>
            <a:pPr lvl="1">
              <a:buClr>
                <a:srgbClr val="003399"/>
              </a:buClr>
              <a:buFont typeface="Calibri" panose="020F0502020204030204" pitchFamily="34" charset="0"/>
              <a:buChar char="-"/>
            </a:pPr>
            <a:r>
              <a:rPr lang="en-US" dirty="0">
                <a:solidFill>
                  <a:schemeClr val="tx1"/>
                </a:solidFill>
              </a:rPr>
              <a:t>Still requires amplification of DNA template in each well and “wash-and-scan” methodology</a:t>
            </a:r>
          </a:p>
          <a:p>
            <a:pPr lvl="2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Limits read length (currently at 400 </a:t>
            </a:r>
            <a:r>
              <a:rPr lang="en-US" dirty="0" err="1">
                <a:solidFill>
                  <a:schemeClr val="tx1"/>
                </a:solidFill>
              </a:rPr>
              <a:t>bp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lvl="2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Limits throughput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593850" y="5059442"/>
            <a:ext cx="2045494" cy="1300163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7" y="886880"/>
            <a:ext cx="2377646" cy="2066723"/>
          </a:xfrm>
          <a:prstGeom prst="rect">
            <a:avLst/>
          </a:prstGeom>
          <a:solidFill>
            <a:schemeClr val="accent1"/>
          </a:solidFill>
          <a:ln w="44450">
            <a:solidFill>
              <a:schemeClr val="accent1"/>
            </a:solidFill>
          </a:ln>
          <a:effectLst/>
          <a:extLst/>
        </p:spPr>
      </p:pic>
      <p:sp>
        <p:nvSpPr>
          <p:cNvPr id="11" name="TextBox 10"/>
          <p:cNvSpPr txBox="1"/>
          <p:nvPr/>
        </p:nvSpPr>
        <p:spPr>
          <a:xfrm>
            <a:off x="2286000" y="358140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1-7-12 million sensors</a:t>
            </a:r>
          </a:p>
        </p:txBody>
      </p:sp>
    </p:spTree>
    <p:extLst>
      <p:ext uri="{BB962C8B-B14F-4D97-AF65-F5344CB8AC3E}">
        <p14:creationId xmlns:p14="http://schemas.microsoft.com/office/powerpoint/2010/main" val="100029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44" y="2972521"/>
            <a:ext cx="3461029" cy="2133600"/>
          </a:xfrm>
          <a:prstGeom prst="rect">
            <a:avLst/>
          </a:prstGeom>
          <a:noFill/>
          <a:ln>
            <a:noFill/>
          </a:ln>
          <a:effectLst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8656" y="0"/>
            <a:ext cx="6885996" cy="45971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Oxford </a:t>
            </a:r>
            <a:r>
              <a:rPr lang="en-US" b="1" dirty="0" err="1">
                <a:solidFill>
                  <a:schemeClr val="bg2"/>
                </a:solidFill>
              </a:rPr>
              <a:t>Nanopore</a:t>
            </a:r>
            <a:r>
              <a:rPr lang="en-US" b="1" dirty="0">
                <a:solidFill>
                  <a:schemeClr val="bg2"/>
                </a:solidFill>
              </a:rPr>
              <a:t> Technology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273" y="4724400"/>
            <a:ext cx="4114800" cy="157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31" y="738937"/>
            <a:ext cx="2395264" cy="223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168655" y="555306"/>
            <a:ext cx="5047922" cy="593185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600" dirty="0">
                <a:latin typeface="Calibri"/>
              </a:rPr>
              <a:t>Biological Nanopore construction</a:t>
            </a:r>
          </a:p>
          <a:p>
            <a:pPr lvl="1"/>
            <a:r>
              <a:rPr lang="en-US" sz="1600" dirty="0">
                <a:latin typeface="Calibri"/>
              </a:rPr>
              <a:t>Modified α-hemolysin pore </a:t>
            </a:r>
          </a:p>
          <a:p>
            <a:pPr lvl="2"/>
            <a:r>
              <a:rPr lang="en-US" sz="1600" dirty="0">
                <a:latin typeface="Calibri"/>
              </a:rPr>
              <a:t>exonuclease attached to extracellular face of the pore</a:t>
            </a:r>
          </a:p>
          <a:p>
            <a:pPr lvl="1"/>
            <a:r>
              <a:rPr lang="en-US" sz="1600" dirty="0">
                <a:latin typeface="Calibri"/>
              </a:rPr>
              <a:t>synthetic cyclodextrin sensor is 	covalently attached inside 	surface of the nanopore</a:t>
            </a:r>
          </a:p>
          <a:p>
            <a:pPr lvl="1"/>
            <a:r>
              <a:rPr lang="en-US" sz="1600" dirty="0">
                <a:latin typeface="Calibri"/>
              </a:rPr>
              <a:t>System wrapped in synthetic lipid bilayer</a:t>
            </a:r>
          </a:p>
          <a:p>
            <a:r>
              <a:rPr lang="en-US" sz="1600" dirty="0">
                <a:latin typeface="Calibri"/>
              </a:rPr>
              <a:t>How it works</a:t>
            </a:r>
          </a:p>
          <a:p>
            <a:pPr lvl="1"/>
            <a:r>
              <a:rPr lang="en-US" sz="1600" dirty="0">
                <a:latin typeface="Calibri"/>
              </a:rPr>
              <a:t>DNA loaded onto exonuclease-containing face</a:t>
            </a:r>
          </a:p>
          <a:p>
            <a:pPr lvl="1"/>
            <a:r>
              <a:rPr lang="en-US" sz="1600" dirty="0">
                <a:latin typeface="Calibri"/>
              </a:rPr>
              <a:t>Voltage applied across bilayer by changing salt concentration </a:t>
            </a:r>
          </a:p>
          <a:p>
            <a:pPr lvl="1"/>
            <a:r>
              <a:rPr lang="en-US" sz="1600" dirty="0">
                <a:latin typeface="Calibri"/>
              </a:rPr>
              <a:t>Exonuclease cleaves off individual nucleotides</a:t>
            </a:r>
          </a:p>
          <a:p>
            <a:pPr lvl="1"/>
            <a:r>
              <a:rPr lang="en-US" sz="1600" dirty="0">
                <a:latin typeface="Calibri"/>
              </a:rPr>
              <a:t>Individual nucleotides detected</a:t>
            </a:r>
          </a:p>
          <a:p>
            <a:pPr lvl="2"/>
            <a:r>
              <a:rPr lang="en-US" sz="1600" dirty="0">
                <a:latin typeface="Calibri"/>
              </a:rPr>
              <a:t>Cleavage causes  characteristic disruption of onic current through pore</a:t>
            </a:r>
          </a:p>
          <a:p>
            <a:r>
              <a:rPr lang="en-US" sz="1600" dirty="0">
                <a:latin typeface="Calibri"/>
              </a:rPr>
              <a:t>Advantages</a:t>
            </a:r>
          </a:p>
          <a:p>
            <a:pPr lvl="1"/>
            <a:r>
              <a:rPr lang="en-US" sz="1600" dirty="0">
                <a:latin typeface="Calibri"/>
              </a:rPr>
              <a:t>Long read length</a:t>
            </a:r>
          </a:p>
          <a:p>
            <a:pPr lvl="1"/>
            <a:r>
              <a:rPr lang="en-US" sz="1600" dirty="0">
                <a:latin typeface="Calibri"/>
              </a:rPr>
              <a:t>High scalability</a:t>
            </a:r>
          </a:p>
          <a:p>
            <a:pPr lvl="1"/>
            <a:r>
              <a:rPr lang="en-US" sz="1600" dirty="0">
                <a:latin typeface="Calibri"/>
              </a:rPr>
              <a:t>Low cost (electronics vs optics)</a:t>
            </a:r>
          </a:p>
          <a:p>
            <a:pPr lvl="1"/>
            <a:endParaRPr lang="en-US" sz="14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2441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lowchart: Magnetic Disk 74"/>
          <p:cNvSpPr/>
          <p:nvPr/>
        </p:nvSpPr>
        <p:spPr>
          <a:xfrm>
            <a:off x="4114800" y="3657610"/>
            <a:ext cx="914400" cy="457200"/>
          </a:xfrm>
          <a:prstGeom prst="flowChartMagneticDisk">
            <a:avLst/>
          </a:prstGeom>
          <a:solidFill>
            <a:srgbClr val="003399"/>
          </a:solidFill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Database</a:t>
            </a:r>
          </a:p>
        </p:txBody>
      </p:sp>
      <p:sp>
        <p:nvSpPr>
          <p:cNvPr id="73" name="Flowchart: Magnetic Disk 72"/>
          <p:cNvSpPr/>
          <p:nvPr/>
        </p:nvSpPr>
        <p:spPr>
          <a:xfrm>
            <a:off x="4114800" y="3178577"/>
            <a:ext cx="914400" cy="457200"/>
          </a:xfrm>
          <a:prstGeom prst="flowChartMagneticDisk">
            <a:avLst/>
          </a:prstGeom>
          <a:solidFill>
            <a:srgbClr val="003399"/>
          </a:solidFill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5" y="3077"/>
            <a:ext cx="8610599" cy="714483"/>
          </a:xfrm>
        </p:spPr>
        <p:txBody>
          <a:bodyPr>
            <a:normAutofit/>
          </a:bodyPr>
          <a:lstStyle/>
          <a:p>
            <a:r>
              <a:rPr lang="en-US" dirty="0"/>
              <a:t>Typical Influenza Virus NGS Pipeline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6675" b="21903"/>
          <a:stretch/>
        </p:blipFill>
        <p:spPr>
          <a:xfrm>
            <a:off x="5456505" y="1205472"/>
            <a:ext cx="1775466" cy="6095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97" y="1399054"/>
            <a:ext cx="726451" cy="4994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007350"/>
            <a:ext cx="895923" cy="55291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4084906" y="1146602"/>
            <a:ext cx="1325295" cy="773352"/>
          </a:xfrm>
          <a:prstGeom prst="rightArrow">
            <a:avLst/>
          </a:prstGeom>
          <a:noFill/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NGS library construction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7853" y="454339"/>
            <a:ext cx="1234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RNA extraction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t="4074" r="47323" b="12963"/>
          <a:stretch/>
        </p:blipFill>
        <p:spPr>
          <a:xfrm>
            <a:off x="2738514" y="1124584"/>
            <a:ext cx="1147686" cy="114768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02476" y="586438"/>
            <a:ext cx="2102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Universal</a:t>
            </a:r>
          </a:p>
          <a:p>
            <a:pPr algn="ctr"/>
            <a:r>
              <a:rPr lang="en-US" sz="1600" dirty="0"/>
              <a:t>genomic amplification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1981201" y="1388941"/>
            <a:ext cx="570026" cy="427716"/>
          </a:xfrm>
          <a:prstGeom prst="rightArrow">
            <a:avLst/>
          </a:prstGeom>
          <a:noFill/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112097" y="4101815"/>
            <a:ext cx="1888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Genome assembly and curation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66587" y="411273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Data integration and storage</a:t>
            </a:r>
          </a:p>
        </p:txBody>
      </p:sp>
      <p:sp>
        <p:nvSpPr>
          <p:cNvPr id="28" name="Right Arrow 27"/>
          <p:cNvSpPr/>
          <p:nvPr/>
        </p:nvSpPr>
        <p:spPr>
          <a:xfrm rot="10800000">
            <a:off x="5181600" y="3034783"/>
            <a:ext cx="710561" cy="506179"/>
          </a:xfrm>
          <a:prstGeom prst="rightArrow">
            <a:avLst/>
          </a:prstGeom>
          <a:noFill/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/>
          <a:srcRect l="33124" t="7324" r="30210" b="62009"/>
          <a:stretch/>
        </p:blipFill>
        <p:spPr>
          <a:xfrm>
            <a:off x="1204020" y="2419737"/>
            <a:ext cx="1310581" cy="10166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0" y="3660993"/>
            <a:ext cx="534850" cy="9034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463" y="3796271"/>
            <a:ext cx="1167692" cy="408692"/>
          </a:xfrm>
          <a:prstGeom prst="rect">
            <a:avLst/>
          </a:prstGeom>
        </p:spPr>
      </p:pic>
      <p:sp>
        <p:nvSpPr>
          <p:cNvPr id="36" name="Right Arrow 35"/>
          <p:cNvSpPr/>
          <p:nvPr/>
        </p:nvSpPr>
        <p:spPr>
          <a:xfrm rot="20532720" flipH="1">
            <a:off x="2608419" y="3634089"/>
            <a:ext cx="1367429" cy="531492"/>
          </a:xfrm>
          <a:prstGeom prst="rightArrow">
            <a:avLst>
              <a:gd name="adj1" fmla="val 50000"/>
              <a:gd name="adj2" fmla="val 87289"/>
            </a:avLst>
          </a:prstGeom>
          <a:noFill/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Base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24834" y="821494"/>
            <a:ext cx="3028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Next Generation Sequencing</a:t>
            </a: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92"/>
          <a:stretch/>
        </p:blipFill>
        <p:spPr>
          <a:xfrm>
            <a:off x="6010921" y="2282455"/>
            <a:ext cx="1820990" cy="1739074"/>
          </a:xfrm>
          <a:prstGeom prst="rect">
            <a:avLst/>
          </a:prstGeom>
        </p:spPr>
      </p:pic>
      <p:sp>
        <p:nvSpPr>
          <p:cNvPr id="72" name="Curved Left Arrow 71"/>
          <p:cNvSpPr/>
          <p:nvPr/>
        </p:nvSpPr>
        <p:spPr>
          <a:xfrm rot="20354490">
            <a:off x="7620002" y="1399053"/>
            <a:ext cx="757234" cy="1116927"/>
          </a:xfrm>
          <a:prstGeom prst="curvedLeftArrow">
            <a:avLst>
              <a:gd name="adj1" fmla="val 25000"/>
              <a:gd name="adj2" fmla="val 61818"/>
              <a:gd name="adj3" fmla="val 25000"/>
            </a:avLst>
          </a:prstGeom>
          <a:noFill/>
          <a:ln w="22225">
            <a:solidFill>
              <a:srgbClr val="1289AB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lowchart: Magnetic Disk 73"/>
          <p:cNvSpPr/>
          <p:nvPr/>
        </p:nvSpPr>
        <p:spPr>
          <a:xfrm>
            <a:off x="4119890" y="2788256"/>
            <a:ext cx="914400" cy="457200"/>
          </a:xfrm>
          <a:prstGeom prst="flowChartMagneticDisk">
            <a:avLst/>
          </a:prstGeom>
          <a:solidFill>
            <a:srgbClr val="003399"/>
          </a:solidFill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ight Arrow 75"/>
          <p:cNvSpPr/>
          <p:nvPr/>
        </p:nvSpPr>
        <p:spPr>
          <a:xfrm rot="924150" flipH="1">
            <a:off x="2533151" y="2851688"/>
            <a:ext cx="1461107" cy="531492"/>
          </a:xfrm>
          <a:prstGeom prst="rightArrow">
            <a:avLst>
              <a:gd name="adj1" fmla="val 50000"/>
              <a:gd name="adj2" fmla="val 87289"/>
            </a:avLst>
          </a:prstGeom>
          <a:noFill/>
          <a:ln w="22225">
            <a:solidFill>
              <a:srgbClr val="1289AB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519671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58684" y="519671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7424" y="891099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16284" y="519671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59084" y="4112739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30284" y="4112739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29000" y="4024871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52800" y="2577071"/>
            <a:ext cx="160716" cy="369332"/>
          </a:xfrm>
          <a:prstGeom prst="rect">
            <a:avLst/>
          </a:prstGeom>
          <a:solidFill>
            <a:srgbClr val="23D6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4873" y="4797815"/>
            <a:ext cx="88142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Inquiries regarding CDC’s sequencing SOPs and other questions can be directed to:</a:t>
            </a:r>
          </a:p>
          <a:p>
            <a:pPr marL="285750" indent="-285750">
              <a:buFontTx/>
              <a:buChar char="-"/>
            </a:pPr>
            <a:r>
              <a:rPr lang="en-US" dirty="0"/>
              <a:t>Dr. John Barnes (@cdc.gov); Dr. Todd Davis (</a:t>
            </a:r>
            <a:r>
              <a:rPr lang="en-US" dirty="0">
                <a:hlinkClick r:id="rId11"/>
              </a:rPr>
              <a:t>eou8@cdc.gov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Multiple vendors supply instruments/reagents/consumables for Sanger and NGS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should be made in-country as there are cost differences depending on delivery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Budget estimates should include purchasing annual warranties/service contracts for instrument preventative maintenance and repairs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2323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8543418" cy="567298"/>
          </a:xfrm>
        </p:spPr>
        <p:txBody>
          <a:bodyPr/>
          <a:lstStyle/>
          <a:p>
            <a:r>
              <a:rPr lang="en-US" dirty="0"/>
              <a:t>Molecular Characterization of influenza A(H7N9) Viruses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0143"/>
            <a:ext cx="9010642" cy="560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234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39445" y="-15240"/>
            <a:ext cx="2706975" cy="100250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21" name="Group 1420"/>
          <p:cNvGrpSpPr/>
          <p:nvPr/>
        </p:nvGrpSpPr>
        <p:grpSpPr>
          <a:xfrm>
            <a:off x="8229600" y="6477981"/>
            <a:ext cx="685800" cy="213456"/>
            <a:chOff x="233101" y="6419850"/>
            <a:chExt cx="685800" cy="213456"/>
          </a:xfrm>
        </p:grpSpPr>
        <p:sp>
          <p:nvSpPr>
            <p:cNvPr id="1049" name="Line 8"/>
            <p:cNvSpPr>
              <a:spLocks noChangeShapeType="1"/>
            </p:cNvSpPr>
            <p:nvPr/>
          </p:nvSpPr>
          <p:spPr bwMode="auto">
            <a:xfrm>
              <a:off x="233101" y="6448425"/>
              <a:ext cx="6858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Line 10"/>
            <p:cNvSpPr>
              <a:spLocks noChangeShapeType="1"/>
            </p:cNvSpPr>
            <p:nvPr/>
          </p:nvSpPr>
          <p:spPr bwMode="auto">
            <a:xfrm flipV="1">
              <a:off x="233101" y="6419850"/>
              <a:ext cx="0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Line 12"/>
            <p:cNvSpPr>
              <a:spLocks noChangeShapeType="1"/>
            </p:cNvSpPr>
            <p:nvPr/>
          </p:nvSpPr>
          <p:spPr bwMode="auto">
            <a:xfrm flipV="1">
              <a:off x="918901" y="6419850"/>
              <a:ext cx="0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Rectangle 13"/>
            <p:cNvSpPr>
              <a:spLocks noChangeArrowheads="1"/>
            </p:cNvSpPr>
            <p:nvPr/>
          </p:nvSpPr>
          <p:spPr bwMode="auto">
            <a:xfrm>
              <a:off x="442651" y="6494807"/>
              <a:ext cx="224633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900" dirty="0">
                  <a:solidFill>
                    <a:srgbClr val="000000"/>
                  </a:solidFill>
                  <a:latin typeface="Helvetica" charset="0"/>
                  <a:cs typeface="Calibri"/>
                </a:rPr>
                <a:t>0.01</a:t>
              </a:r>
              <a:endParaRPr lang="en-US" altLang="en-US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126" name="Freeform 85"/>
          <p:cNvSpPr>
            <a:spLocks/>
          </p:cNvSpPr>
          <p:nvPr/>
        </p:nvSpPr>
        <p:spPr bwMode="auto">
          <a:xfrm>
            <a:off x="5011734" y="4203529"/>
            <a:ext cx="9525" cy="548640"/>
          </a:xfrm>
          <a:custGeom>
            <a:avLst/>
            <a:gdLst>
              <a:gd name="T0" fmla="*/ 6 w 6"/>
              <a:gd name="T1" fmla="*/ 222 h 222"/>
              <a:gd name="T2" fmla="*/ 0 w 6"/>
              <a:gd name="T3" fmla="*/ 222 h 222"/>
              <a:gd name="T4" fmla="*/ 0 w 6"/>
              <a:gd name="T5" fmla="*/ 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22">
                <a:moveTo>
                  <a:pt x="6" y="222"/>
                </a:moveTo>
                <a:lnTo>
                  <a:pt x="0" y="22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9" name="Freeform 88"/>
          <p:cNvSpPr>
            <a:spLocks/>
          </p:cNvSpPr>
          <p:nvPr/>
        </p:nvSpPr>
        <p:spPr bwMode="auto">
          <a:xfrm>
            <a:off x="5059360" y="4277857"/>
            <a:ext cx="57150" cy="45719"/>
          </a:xfrm>
          <a:custGeom>
            <a:avLst/>
            <a:gdLst>
              <a:gd name="T0" fmla="*/ 78 w 78"/>
              <a:gd name="T1" fmla="*/ 0 h 54"/>
              <a:gd name="T2" fmla="*/ 0 w 78"/>
              <a:gd name="T3" fmla="*/ 0 h 54"/>
              <a:gd name="T4" fmla="*/ 0 w 78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54">
                <a:moveTo>
                  <a:pt x="78" y="0"/>
                </a:moveTo>
                <a:lnTo>
                  <a:pt x="0" y="0"/>
                </a:lnTo>
                <a:lnTo>
                  <a:pt x="0" y="5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0" name="Line 89"/>
          <p:cNvSpPr>
            <a:spLocks noChangeShapeType="1"/>
          </p:cNvSpPr>
          <p:nvPr/>
        </p:nvSpPr>
        <p:spPr bwMode="auto">
          <a:xfrm flipV="1">
            <a:off x="5097459" y="3992351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1" name="Freeform 90"/>
          <p:cNvSpPr>
            <a:spLocks/>
          </p:cNvSpPr>
          <p:nvPr/>
        </p:nvSpPr>
        <p:spPr bwMode="auto">
          <a:xfrm>
            <a:off x="5097459" y="3925663"/>
            <a:ext cx="38100" cy="66688"/>
          </a:xfrm>
          <a:custGeom>
            <a:avLst/>
            <a:gdLst>
              <a:gd name="T0" fmla="*/ 24 w 24"/>
              <a:gd name="T1" fmla="*/ 0 h 36"/>
              <a:gd name="T2" fmla="*/ 0 w 24"/>
              <a:gd name="T3" fmla="*/ 0 h 36"/>
              <a:gd name="T4" fmla="*/ 0 w 24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36">
                <a:moveTo>
                  <a:pt x="24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2" name="Line 91"/>
          <p:cNvSpPr>
            <a:spLocks noChangeShapeType="1"/>
          </p:cNvSpPr>
          <p:nvPr/>
        </p:nvSpPr>
        <p:spPr bwMode="auto">
          <a:xfrm flipV="1">
            <a:off x="5173659" y="3714484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3" name="Freeform 92"/>
          <p:cNvSpPr>
            <a:spLocks/>
          </p:cNvSpPr>
          <p:nvPr/>
        </p:nvSpPr>
        <p:spPr bwMode="auto">
          <a:xfrm>
            <a:off x="5173659" y="3647796"/>
            <a:ext cx="47625" cy="66688"/>
          </a:xfrm>
          <a:custGeom>
            <a:avLst/>
            <a:gdLst>
              <a:gd name="T0" fmla="*/ 30 w 30"/>
              <a:gd name="T1" fmla="*/ 0 h 36"/>
              <a:gd name="T2" fmla="*/ 0 w 30"/>
              <a:gd name="T3" fmla="*/ 0 h 36"/>
              <a:gd name="T4" fmla="*/ 0 w 30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36">
                <a:moveTo>
                  <a:pt x="30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4" name="Freeform 93"/>
          <p:cNvSpPr>
            <a:spLocks/>
          </p:cNvSpPr>
          <p:nvPr/>
        </p:nvSpPr>
        <p:spPr bwMode="auto">
          <a:xfrm>
            <a:off x="5040309" y="3503306"/>
            <a:ext cx="19050" cy="288981"/>
          </a:xfrm>
          <a:custGeom>
            <a:avLst/>
            <a:gdLst>
              <a:gd name="T0" fmla="*/ 12 w 12"/>
              <a:gd name="T1" fmla="*/ 0 h 156"/>
              <a:gd name="T2" fmla="*/ 0 w 12"/>
              <a:gd name="T3" fmla="*/ 0 h 156"/>
              <a:gd name="T4" fmla="*/ 0 w 12"/>
              <a:gd name="T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56">
                <a:moveTo>
                  <a:pt x="12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5" name="Freeform 94"/>
          <p:cNvSpPr>
            <a:spLocks/>
          </p:cNvSpPr>
          <p:nvPr/>
        </p:nvSpPr>
        <p:spPr bwMode="auto">
          <a:xfrm>
            <a:off x="5030784" y="3292127"/>
            <a:ext cx="19050" cy="77803"/>
          </a:xfrm>
          <a:custGeom>
            <a:avLst/>
            <a:gdLst>
              <a:gd name="T0" fmla="*/ 12 w 12"/>
              <a:gd name="T1" fmla="*/ 42 h 42"/>
              <a:gd name="T2" fmla="*/ 0 w 12"/>
              <a:gd name="T3" fmla="*/ 42 h 42"/>
              <a:gd name="T4" fmla="*/ 0 w 12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42">
                <a:moveTo>
                  <a:pt x="12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6" name="Freeform 95"/>
          <p:cNvSpPr>
            <a:spLocks/>
          </p:cNvSpPr>
          <p:nvPr/>
        </p:nvSpPr>
        <p:spPr bwMode="auto">
          <a:xfrm>
            <a:off x="5030784" y="3225439"/>
            <a:ext cx="28575" cy="66688"/>
          </a:xfrm>
          <a:custGeom>
            <a:avLst/>
            <a:gdLst>
              <a:gd name="T0" fmla="*/ 18 w 18"/>
              <a:gd name="T1" fmla="*/ 0 h 36"/>
              <a:gd name="T2" fmla="*/ 0 w 18"/>
              <a:gd name="T3" fmla="*/ 0 h 36"/>
              <a:gd name="T4" fmla="*/ 0 w 18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36">
                <a:moveTo>
                  <a:pt x="18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7" name="Freeform 96"/>
          <p:cNvSpPr>
            <a:spLocks/>
          </p:cNvSpPr>
          <p:nvPr/>
        </p:nvSpPr>
        <p:spPr bwMode="auto">
          <a:xfrm>
            <a:off x="4983159" y="3014261"/>
            <a:ext cx="38100" cy="77803"/>
          </a:xfrm>
          <a:custGeom>
            <a:avLst/>
            <a:gdLst>
              <a:gd name="T0" fmla="*/ 24 w 24"/>
              <a:gd name="T1" fmla="*/ 42 h 42"/>
              <a:gd name="T2" fmla="*/ 0 w 24"/>
              <a:gd name="T3" fmla="*/ 42 h 42"/>
              <a:gd name="T4" fmla="*/ 0 w 24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42">
                <a:moveTo>
                  <a:pt x="24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8" name="Freeform 97"/>
          <p:cNvSpPr>
            <a:spLocks/>
          </p:cNvSpPr>
          <p:nvPr/>
        </p:nvSpPr>
        <p:spPr bwMode="auto">
          <a:xfrm>
            <a:off x="4983159" y="2947573"/>
            <a:ext cx="476250" cy="66688"/>
          </a:xfrm>
          <a:custGeom>
            <a:avLst/>
            <a:gdLst>
              <a:gd name="T0" fmla="*/ 300 w 300"/>
              <a:gd name="T1" fmla="*/ 0 h 36"/>
              <a:gd name="T2" fmla="*/ 0 w 300"/>
              <a:gd name="T3" fmla="*/ 0 h 36"/>
              <a:gd name="T4" fmla="*/ 0 w 300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0" h="36">
                <a:moveTo>
                  <a:pt x="300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39" name="Freeform 98"/>
          <p:cNvSpPr>
            <a:spLocks/>
          </p:cNvSpPr>
          <p:nvPr/>
        </p:nvSpPr>
        <p:spPr bwMode="auto">
          <a:xfrm>
            <a:off x="5030784" y="2736395"/>
            <a:ext cx="95250" cy="77803"/>
          </a:xfrm>
          <a:custGeom>
            <a:avLst/>
            <a:gdLst>
              <a:gd name="T0" fmla="*/ 60 w 60"/>
              <a:gd name="T1" fmla="*/ 42 h 42"/>
              <a:gd name="T2" fmla="*/ 0 w 60"/>
              <a:gd name="T3" fmla="*/ 42 h 42"/>
              <a:gd name="T4" fmla="*/ 0 w 60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" h="42">
                <a:moveTo>
                  <a:pt x="60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0" name="Freeform 99"/>
          <p:cNvSpPr>
            <a:spLocks/>
          </p:cNvSpPr>
          <p:nvPr/>
        </p:nvSpPr>
        <p:spPr bwMode="auto">
          <a:xfrm>
            <a:off x="5030784" y="2669707"/>
            <a:ext cx="114300" cy="66688"/>
          </a:xfrm>
          <a:custGeom>
            <a:avLst/>
            <a:gdLst>
              <a:gd name="T0" fmla="*/ 72 w 72"/>
              <a:gd name="T1" fmla="*/ 0 h 36"/>
              <a:gd name="T2" fmla="*/ 0 w 72"/>
              <a:gd name="T3" fmla="*/ 0 h 36"/>
              <a:gd name="T4" fmla="*/ 0 w 72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36">
                <a:moveTo>
                  <a:pt x="72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1" name="Freeform 100"/>
          <p:cNvSpPr>
            <a:spLocks/>
          </p:cNvSpPr>
          <p:nvPr/>
        </p:nvSpPr>
        <p:spPr bwMode="auto">
          <a:xfrm>
            <a:off x="4983159" y="2458528"/>
            <a:ext cx="85725" cy="77803"/>
          </a:xfrm>
          <a:custGeom>
            <a:avLst/>
            <a:gdLst>
              <a:gd name="T0" fmla="*/ 54 w 54"/>
              <a:gd name="T1" fmla="*/ 42 h 42"/>
              <a:gd name="T2" fmla="*/ 0 w 54"/>
              <a:gd name="T3" fmla="*/ 42 h 42"/>
              <a:gd name="T4" fmla="*/ 0 w 54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42">
                <a:moveTo>
                  <a:pt x="54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2" name="Freeform 101"/>
          <p:cNvSpPr>
            <a:spLocks/>
          </p:cNvSpPr>
          <p:nvPr/>
        </p:nvSpPr>
        <p:spPr bwMode="auto">
          <a:xfrm>
            <a:off x="4983159" y="2391840"/>
            <a:ext cx="381000" cy="66688"/>
          </a:xfrm>
          <a:custGeom>
            <a:avLst/>
            <a:gdLst>
              <a:gd name="T0" fmla="*/ 240 w 240"/>
              <a:gd name="T1" fmla="*/ 0 h 36"/>
              <a:gd name="T2" fmla="*/ 0 w 240"/>
              <a:gd name="T3" fmla="*/ 0 h 36"/>
              <a:gd name="T4" fmla="*/ 0 w 240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" h="36">
                <a:moveTo>
                  <a:pt x="240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3" name="Freeform 102"/>
          <p:cNvSpPr>
            <a:spLocks/>
          </p:cNvSpPr>
          <p:nvPr/>
        </p:nvSpPr>
        <p:spPr bwMode="auto">
          <a:xfrm>
            <a:off x="4935534" y="2258464"/>
            <a:ext cx="123825" cy="1211497"/>
          </a:xfrm>
          <a:custGeom>
            <a:avLst/>
            <a:gdLst>
              <a:gd name="T0" fmla="*/ 78 w 78"/>
              <a:gd name="T1" fmla="*/ 0 h 654"/>
              <a:gd name="T2" fmla="*/ 0 w 78"/>
              <a:gd name="T3" fmla="*/ 0 h 654"/>
              <a:gd name="T4" fmla="*/ 0 w 78"/>
              <a:gd name="T5" fmla="*/ 65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654">
                <a:moveTo>
                  <a:pt x="78" y="0"/>
                </a:moveTo>
                <a:lnTo>
                  <a:pt x="0" y="0"/>
                </a:lnTo>
                <a:lnTo>
                  <a:pt x="0" y="65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4" name="Freeform 103"/>
          <p:cNvSpPr>
            <a:spLocks/>
          </p:cNvSpPr>
          <p:nvPr/>
        </p:nvSpPr>
        <p:spPr bwMode="auto">
          <a:xfrm>
            <a:off x="4926009" y="2113974"/>
            <a:ext cx="76200" cy="677994"/>
          </a:xfrm>
          <a:custGeom>
            <a:avLst/>
            <a:gdLst>
              <a:gd name="T0" fmla="*/ 48 w 48"/>
              <a:gd name="T1" fmla="*/ 0 h 366"/>
              <a:gd name="T2" fmla="*/ 0 w 48"/>
              <a:gd name="T3" fmla="*/ 0 h 366"/>
              <a:gd name="T4" fmla="*/ 0 w 48"/>
              <a:gd name="T5" fmla="*/ 366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366">
                <a:moveTo>
                  <a:pt x="48" y="0"/>
                </a:moveTo>
                <a:lnTo>
                  <a:pt x="0" y="0"/>
                </a:lnTo>
                <a:lnTo>
                  <a:pt x="0" y="36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5" name="Freeform 104"/>
          <p:cNvSpPr>
            <a:spLocks/>
          </p:cNvSpPr>
          <p:nvPr/>
        </p:nvSpPr>
        <p:spPr bwMode="auto">
          <a:xfrm>
            <a:off x="4725984" y="1980598"/>
            <a:ext cx="247650" cy="400128"/>
          </a:xfrm>
          <a:custGeom>
            <a:avLst/>
            <a:gdLst>
              <a:gd name="T0" fmla="*/ 156 w 156"/>
              <a:gd name="T1" fmla="*/ 0 h 216"/>
              <a:gd name="T2" fmla="*/ 0 w 156"/>
              <a:gd name="T3" fmla="*/ 0 h 216"/>
              <a:gd name="T4" fmla="*/ 0 w 156"/>
              <a:gd name="T5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6" h="216">
                <a:moveTo>
                  <a:pt x="156" y="0"/>
                </a:moveTo>
                <a:lnTo>
                  <a:pt x="0" y="0"/>
                </a:lnTo>
                <a:lnTo>
                  <a:pt x="0" y="21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6" name="Freeform 105"/>
          <p:cNvSpPr>
            <a:spLocks/>
          </p:cNvSpPr>
          <p:nvPr/>
        </p:nvSpPr>
        <p:spPr bwMode="auto">
          <a:xfrm>
            <a:off x="4697409" y="1769420"/>
            <a:ext cx="85725" cy="66688"/>
          </a:xfrm>
          <a:custGeom>
            <a:avLst/>
            <a:gdLst>
              <a:gd name="T0" fmla="*/ 54 w 54"/>
              <a:gd name="T1" fmla="*/ 36 h 36"/>
              <a:gd name="T2" fmla="*/ 0 w 54"/>
              <a:gd name="T3" fmla="*/ 36 h 36"/>
              <a:gd name="T4" fmla="*/ 0 w 54"/>
              <a:gd name="T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36">
                <a:moveTo>
                  <a:pt x="54" y="36"/>
                </a:moveTo>
                <a:lnTo>
                  <a:pt x="0" y="3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7" name="Freeform 106"/>
          <p:cNvSpPr>
            <a:spLocks/>
          </p:cNvSpPr>
          <p:nvPr/>
        </p:nvSpPr>
        <p:spPr bwMode="auto">
          <a:xfrm>
            <a:off x="4697409" y="1702732"/>
            <a:ext cx="219075" cy="66688"/>
          </a:xfrm>
          <a:custGeom>
            <a:avLst/>
            <a:gdLst>
              <a:gd name="T0" fmla="*/ 138 w 138"/>
              <a:gd name="T1" fmla="*/ 0 h 36"/>
              <a:gd name="T2" fmla="*/ 0 w 138"/>
              <a:gd name="T3" fmla="*/ 0 h 36"/>
              <a:gd name="T4" fmla="*/ 0 w 138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36">
                <a:moveTo>
                  <a:pt x="138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8" name="Freeform 107"/>
          <p:cNvSpPr>
            <a:spLocks/>
          </p:cNvSpPr>
          <p:nvPr/>
        </p:nvSpPr>
        <p:spPr bwMode="auto">
          <a:xfrm>
            <a:off x="4640259" y="1558241"/>
            <a:ext cx="323850" cy="100032"/>
          </a:xfrm>
          <a:custGeom>
            <a:avLst/>
            <a:gdLst>
              <a:gd name="T0" fmla="*/ 204 w 204"/>
              <a:gd name="T1" fmla="*/ 0 h 54"/>
              <a:gd name="T2" fmla="*/ 0 w 204"/>
              <a:gd name="T3" fmla="*/ 0 h 54"/>
              <a:gd name="T4" fmla="*/ 0 w 204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4" h="54">
                <a:moveTo>
                  <a:pt x="204" y="0"/>
                </a:moveTo>
                <a:lnTo>
                  <a:pt x="0" y="0"/>
                </a:lnTo>
                <a:lnTo>
                  <a:pt x="0" y="5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49" name="Freeform 108"/>
          <p:cNvSpPr>
            <a:spLocks/>
          </p:cNvSpPr>
          <p:nvPr/>
        </p:nvSpPr>
        <p:spPr bwMode="auto">
          <a:xfrm>
            <a:off x="5173659" y="1347063"/>
            <a:ext cx="133350" cy="77803"/>
          </a:xfrm>
          <a:custGeom>
            <a:avLst/>
            <a:gdLst>
              <a:gd name="T0" fmla="*/ 84 w 84"/>
              <a:gd name="T1" fmla="*/ 42 h 42"/>
              <a:gd name="T2" fmla="*/ 0 w 84"/>
              <a:gd name="T3" fmla="*/ 42 h 42"/>
              <a:gd name="T4" fmla="*/ 0 w 84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" h="42">
                <a:moveTo>
                  <a:pt x="84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0" name="Freeform 109"/>
          <p:cNvSpPr>
            <a:spLocks/>
          </p:cNvSpPr>
          <p:nvPr/>
        </p:nvSpPr>
        <p:spPr bwMode="auto">
          <a:xfrm>
            <a:off x="5173659" y="1280375"/>
            <a:ext cx="171450" cy="66688"/>
          </a:xfrm>
          <a:custGeom>
            <a:avLst/>
            <a:gdLst>
              <a:gd name="T0" fmla="*/ 108 w 108"/>
              <a:gd name="T1" fmla="*/ 0 h 36"/>
              <a:gd name="T2" fmla="*/ 0 w 108"/>
              <a:gd name="T3" fmla="*/ 0 h 36"/>
              <a:gd name="T4" fmla="*/ 0 w 108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36">
                <a:moveTo>
                  <a:pt x="108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1" name="Freeform 110"/>
          <p:cNvSpPr>
            <a:spLocks/>
          </p:cNvSpPr>
          <p:nvPr/>
        </p:nvSpPr>
        <p:spPr bwMode="auto">
          <a:xfrm>
            <a:off x="5097459" y="1146999"/>
            <a:ext cx="171450" cy="100032"/>
          </a:xfrm>
          <a:custGeom>
            <a:avLst/>
            <a:gdLst>
              <a:gd name="T0" fmla="*/ 108 w 108"/>
              <a:gd name="T1" fmla="*/ 0 h 54"/>
              <a:gd name="T2" fmla="*/ 0 w 108"/>
              <a:gd name="T3" fmla="*/ 0 h 54"/>
              <a:gd name="T4" fmla="*/ 0 w 108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54">
                <a:moveTo>
                  <a:pt x="108" y="0"/>
                </a:moveTo>
                <a:lnTo>
                  <a:pt x="0" y="0"/>
                </a:lnTo>
                <a:lnTo>
                  <a:pt x="0" y="5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2" name="Line 111"/>
          <p:cNvSpPr>
            <a:spLocks noChangeShapeType="1"/>
          </p:cNvSpPr>
          <p:nvPr/>
        </p:nvSpPr>
        <p:spPr bwMode="auto">
          <a:xfrm flipV="1">
            <a:off x="4297359" y="935820"/>
            <a:ext cx="0" cy="666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3" name="Freeform 112"/>
          <p:cNvSpPr>
            <a:spLocks/>
          </p:cNvSpPr>
          <p:nvPr/>
        </p:nvSpPr>
        <p:spPr bwMode="auto">
          <a:xfrm>
            <a:off x="4297359" y="869133"/>
            <a:ext cx="38100" cy="66688"/>
          </a:xfrm>
          <a:custGeom>
            <a:avLst/>
            <a:gdLst>
              <a:gd name="T0" fmla="*/ 24 w 24"/>
              <a:gd name="T1" fmla="*/ 0 h 36"/>
              <a:gd name="T2" fmla="*/ 0 w 24"/>
              <a:gd name="T3" fmla="*/ 0 h 36"/>
              <a:gd name="T4" fmla="*/ 0 w 24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36">
                <a:moveTo>
                  <a:pt x="24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4" name="Line 113"/>
          <p:cNvSpPr>
            <a:spLocks noChangeShapeType="1"/>
          </p:cNvSpPr>
          <p:nvPr/>
        </p:nvSpPr>
        <p:spPr bwMode="auto">
          <a:xfrm flipV="1">
            <a:off x="4725984" y="624610"/>
            <a:ext cx="0" cy="10003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5" name="Freeform 114"/>
          <p:cNvSpPr>
            <a:spLocks/>
          </p:cNvSpPr>
          <p:nvPr/>
        </p:nvSpPr>
        <p:spPr bwMode="auto">
          <a:xfrm>
            <a:off x="4773609" y="513464"/>
            <a:ext cx="123825" cy="77803"/>
          </a:xfrm>
          <a:custGeom>
            <a:avLst/>
            <a:gdLst>
              <a:gd name="T0" fmla="*/ 78 w 78"/>
              <a:gd name="T1" fmla="*/ 42 h 42"/>
              <a:gd name="T2" fmla="*/ 0 w 78"/>
              <a:gd name="T3" fmla="*/ 42 h 42"/>
              <a:gd name="T4" fmla="*/ 0 w 78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42">
                <a:moveTo>
                  <a:pt x="78" y="42"/>
                </a:moveTo>
                <a:lnTo>
                  <a:pt x="0" y="4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6" name="Freeform 115"/>
          <p:cNvSpPr>
            <a:spLocks/>
          </p:cNvSpPr>
          <p:nvPr/>
        </p:nvSpPr>
        <p:spPr bwMode="auto">
          <a:xfrm>
            <a:off x="4773609" y="446776"/>
            <a:ext cx="209550" cy="66688"/>
          </a:xfrm>
          <a:custGeom>
            <a:avLst/>
            <a:gdLst>
              <a:gd name="T0" fmla="*/ 132 w 132"/>
              <a:gd name="T1" fmla="*/ 0 h 36"/>
              <a:gd name="T2" fmla="*/ 0 w 132"/>
              <a:gd name="T3" fmla="*/ 0 h 36"/>
              <a:gd name="T4" fmla="*/ 0 w 132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2" h="36">
                <a:moveTo>
                  <a:pt x="132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7" name="Line 116"/>
          <p:cNvSpPr>
            <a:spLocks noChangeShapeType="1"/>
          </p:cNvSpPr>
          <p:nvPr/>
        </p:nvSpPr>
        <p:spPr bwMode="auto">
          <a:xfrm flipV="1">
            <a:off x="5211759" y="235597"/>
            <a:ext cx="0" cy="7780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8" name="Line 117"/>
          <p:cNvSpPr>
            <a:spLocks noChangeShapeType="1"/>
          </p:cNvSpPr>
          <p:nvPr/>
        </p:nvSpPr>
        <p:spPr bwMode="auto">
          <a:xfrm>
            <a:off x="5211759" y="168909"/>
            <a:ext cx="0" cy="666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59" name="Freeform 118"/>
          <p:cNvSpPr>
            <a:spLocks/>
          </p:cNvSpPr>
          <p:nvPr/>
        </p:nvSpPr>
        <p:spPr bwMode="auto">
          <a:xfrm>
            <a:off x="4611684" y="235597"/>
            <a:ext cx="600075" cy="188949"/>
          </a:xfrm>
          <a:custGeom>
            <a:avLst/>
            <a:gdLst>
              <a:gd name="T0" fmla="*/ 378 w 378"/>
              <a:gd name="T1" fmla="*/ 0 h 102"/>
              <a:gd name="T2" fmla="*/ 0 w 378"/>
              <a:gd name="T3" fmla="*/ 0 h 102"/>
              <a:gd name="T4" fmla="*/ 0 w 378"/>
              <a:gd name="T5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8" h="102">
                <a:moveTo>
                  <a:pt x="378" y="0"/>
                </a:moveTo>
                <a:lnTo>
                  <a:pt x="0" y="0"/>
                </a:lnTo>
                <a:lnTo>
                  <a:pt x="0" y="102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0" name="Freeform 119"/>
          <p:cNvSpPr>
            <a:spLocks/>
          </p:cNvSpPr>
          <p:nvPr/>
        </p:nvSpPr>
        <p:spPr bwMode="auto">
          <a:xfrm>
            <a:off x="4725984" y="513464"/>
            <a:ext cx="47625" cy="111147"/>
          </a:xfrm>
          <a:custGeom>
            <a:avLst/>
            <a:gdLst>
              <a:gd name="T0" fmla="*/ 30 w 30"/>
              <a:gd name="T1" fmla="*/ 0 h 60"/>
              <a:gd name="T2" fmla="*/ 0 w 30"/>
              <a:gd name="T3" fmla="*/ 0 h 60"/>
              <a:gd name="T4" fmla="*/ 0 w 30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60">
                <a:moveTo>
                  <a:pt x="30" y="0"/>
                </a:moveTo>
                <a:lnTo>
                  <a:pt x="0" y="0"/>
                </a:lnTo>
                <a:lnTo>
                  <a:pt x="0" y="6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1" name="Freeform 120"/>
          <p:cNvSpPr>
            <a:spLocks/>
          </p:cNvSpPr>
          <p:nvPr/>
        </p:nvSpPr>
        <p:spPr bwMode="auto">
          <a:xfrm>
            <a:off x="4611684" y="424546"/>
            <a:ext cx="114300" cy="200064"/>
          </a:xfrm>
          <a:custGeom>
            <a:avLst/>
            <a:gdLst>
              <a:gd name="T0" fmla="*/ 72 w 72"/>
              <a:gd name="T1" fmla="*/ 108 h 108"/>
              <a:gd name="T2" fmla="*/ 0 w 72"/>
              <a:gd name="T3" fmla="*/ 108 h 108"/>
              <a:gd name="T4" fmla="*/ 0 w 72"/>
              <a:gd name="T5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108">
                <a:moveTo>
                  <a:pt x="72" y="108"/>
                </a:moveTo>
                <a:lnTo>
                  <a:pt x="0" y="108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2" name="Freeform 121"/>
          <p:cNvSpPr>
            <a:spLocks/>
          </p:cNvSpPr>
          <p:nvPr/>
        </p:nvSpPr>
        <p:spPr bwMode="auto">
          <a:xfrm>
            <a:off x="5097459" y="1247031"/>
            <a:ext cx="76200" cy="100032"/>
          </a:xfrm>
          <a:custGeom>
            <a:avLst/>
            <a:gdLst>
              <a:gd name="T0" fmla="*/ 48 w 48"/>
              <a:gd name="T1" fmla="*/ 54 h 54"/>
              <a:gd name="T2" fmla="*/ 0 w 48"/>
              <a:gd name="T3" fmla="*/ 54 h 54"/>
              <a:gd name="T4" fmla="*/ 0 w 48"/>
              <a:gd name="T5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54">
                <a:moveTo>
                  <a:pt x="48" y="54"/>
                </a:moveTo>
                <a:lnTo>
                  <a:pt x="0" y="54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3" name="Freeform 122"/>
          <p:cNvSpPr>
            <a:spLocks/>
          </p:cNvSpPr>
          <p:nvPr/>
        </p:nvSpPr>
        <p:spPr bwMode="auto">
          <a:xfrm>
            <a:off x="3392484" y="424546"/>
            <a:ext cx="1219200" cy="500159"/>
          </a:xfrm>
          <a:custGeom>
            <a:avLst/>
            <a:gdLst>
              <a:gd name="T0" fmla="*/ 768 w 768"/>
              <a:gd name="T1" fmla="*/ 0 h 270"/>
              <a:gd name="T2" fmla="*/ 0 w 768"/>
              <a:gd name="T3" fmla="*/ 0 h 270"/>
              <a:gd name="T4" fmla="*/ 0 w 768"/>
              <a:gd name="T5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8" h="270">
                <a:moveTo>
                  <a:pt x="768" y="0"/>
                </a:moveTo>
                <a:lnTo>
                  <a:pt x="0" y="0"/>
                </a:lnTo>
                <a:lnTo>
                  <a:pt x="0" y="27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4" name="Freeform 123"/>
          <p:cNvSpPr>
            <a:spLocks/>
          </p:cNvSpPr>
          <p:nvPr/>
        </p:nvSpPr>
        <p:spPr bwMode="auto">
          <a:xfrm>
            <a:off x="4592634" y="1213687"/>
            <a:ext cx="542925" cy="211178"/>
          </a:xfrm>
          <a:custGeom>
            <a:avLst/>
            <a:gdLst>
              <a:gd name="T0" fmla="*/ 342 w 342"/>
              <a:gd name="T1" fmla="*/ 0 h 114"/>
              <a:gd name="T2" fmla="*/ 0 w 342"/>
              <a:gd name="T3" fmla="*/ 0 h 114"/>
              <a:gd name="T4" fmla="*/ 0 w 342"/>
              <a:gd name="T5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2" h="114">
                <a:moveTo>
                  <a:pt x="342" y="0"/>
                </a:moveTo>
                <a:lnTo>
                  <a:pt x="0" y="0"/>
                </a:lnTo>
                <a:lnTo>
                  <a:pt x="0" y="11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5" name="Freeform 124"/>
          <p:cNvSpPr>
            <a:spLocks/>
          </p:cNvSpPr>
          <p:nvPr/>
        </p:nvSpPr>
        <p:spPr bwMode="auto">
          <a:xfrm>
            <a:off x="3802059" y="935820"/>
            <a:ext cx="495300" cy="489045"/>
          </a:xfrm>
          <a:custGeom>
            <a:avLst/>
            <a:gdLst>
              <a:gd name="T0" fmla="*/ 312 w 312"/>
              <a:gd name="T1" fmla="*/ 0 h 264"/>
              <a:gd name="T2" fmla="*/ 0 w 312"/>
              <a:gd name="T3" fmla="*/ 0 h 264"/>
              <a:gd name="T4" fmla="*/ 0 w 312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2" h="264">
                <a:moveTo>
                  <a:pt x="312" y="0"/>
                </a:moveTo>
                <a:lnTo>
                  <a:pt x="0" y="0"/>
                </a:lnTo>
                <a:lnTo>
                  <a:pt x="0" y="264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6" name="Freeform 125"/>
          <p:cNvSpPr>
            <a:spLocks/>
          </p:cNvSpPr>
          <p:nvPr/>
        </p:nvSpPr>
        <p:spPr bwMode="auto">
          <a:xfrm>
            <a:off x="4640259" y="1658273"/>
            <a:ext cx="57150" cy="111147"/>
          </a:xfrm>
          <a:custGeom>
            <a:avLst/>
            <a:gdLst>
              <a:gd name="T0" fmla="*/ 36 w 36"/>
              <a:gd name="T1" fmla="*/ 60 h 60"/>
              <a:gd name="T2" fmla="*/ 0 w 36"/>
              <a:gd name="T3" fmla="*/ 60 h 60"/>
              <a:gd name="T4" fmla="*/ 0 w 36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60">
                <a:moveTo>
                  <a:pt x="36" y="60"/>
                </a:moveTo>
                <a:lnTo>
                  <a:pt x="0" y="6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7" name="Freeform 126"/>
          <p:cNvSpPr>
            <a:spLocks/>
          </p:cNvSpPr>
          <p:nvPr/>
        </p:nvSpPr>
        <p:spPr bwMode="auto">
          <a:xfrm>
            <a:off x="4554534" y="1458209"/>
            <a:ext cx="85725" cy="200064"/>
          </a:xfrm>
          <a:custGeom>
            <a:avLst/>
            <a:gdLst>
              <a:gd name="T0" fmla="*/ 54 w 54"/>
              <a:gd name="T1" fmla="*/ 108 h 108"/>
              <a:gd name="T2" fmla="*/ 0 w 54"/>
              <a:gd name="T3" fmla="*/ 108 h 108"/>
              <a:gd name="T4" fmla="*/ 0 w 54"/>
              <a:gd name="T5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108">
                <a:moveTo>
                  <a:pt x="54" y="108"/>
                </a:moveTo>
                <a:lnTo>
                  <a:pt x="0" y="108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8" name="Freeform 127"/>
          <p:cNvSpPr>
            <a:spLocks/>
          </p:cNvSpPr>
          <p:nvPr/>
        </p:nvSpPr>
        <p:spPr bwMode="auto">
          <a:xfrm>
            <a:off x="4097334" y="1458209"/>
            <a:ext cx="457200" cy="455701"/>
          </a:xfrm>
          <a:custGeom>
            <a:avLst/>
            <a:gdLst>
              <a:gd name="T0" fmla="*/ 288 w 288"/>
              <a:gd name="T1" fmla="*/ 0 h 246"/>
              <a:gd name="T2" fmla="*/ 0 w 288"/>
              <a:gd name="T3" fmla="*/ 0 h 246"/>
              <a:gd name="T4" fmla="*/ 0 w 288"/>
              <a:gd name="T5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8" h="246">
                <a:moveTo>
                  <a:pt x="288" y="0"/>
                </a:moveTo>
                <a:lnTo>
                  <a:pt x="0" y="0"/>
                </a:lnTo>
                <a:lnTo>
                  <a:pt x="0" y="24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0" name="Freeform 129"/>
          <p:cNvSpPr>
            <a:spLocks/>
          </p:cNvSpPr>
          <p:nvPr/>
        </p:nvSpPr>
        <p:spPr bwMode="auto">
          <a:xfrm>
            <a:off x="5068884" y="3714484"/>
            <a:ext cx="104775" cy="133376"/>
          </a:xfrm>
          <a:custGeom>
            <a:avLst/>
            <a:gdLst>
              <a:gd name="T0" fmla="*/ 66 w 66"/>
              <a:gd name="T1" fmla="*/ 0 h 72"/>
              <a:gd name="T2" fmla="*/ 0 w 66"/>
              <a:gd name="T3" fmla="*/ 0 h 72"/>
              <a:gd name="T4" fmla="*/ 0 w 66"/>
              <a:gd name="T5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72">
                <a:moveTo>
                  <a:pt x="66" y="0"/>
                </a:moveTo>
                <a:lnTo>
                  <a:pt x="0" y="0"/>
                </a:lnTo>
                <a:lnTo>
                  <a:pt x="0" y="72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4" name="Freeform 133"/>
          <p:cNvSpPr>
            <a:spLocks/>
          </p:cNvSpPr>
          <p:nvPr/>
        </p:nvSpPr>
        <p:spPr bwMode="auto">
          <a:xfrm>
            <a:off x="5068884" y="3847860"/>
            <a:ext cx="28575" cy="144491"/>
          </a:xfrm>
          <a:custGeom>
            <a:avLst/>
            <a:gdLst>
              <a:gd name="T0" fmla="*/ 18 w 18"/>
              <a:gd name="T1" fmla="*/ 78 h 78"/>
              <a:gd name="T2" fmla="*/ 0 w 18"/>
              <a:gd name="T3" fmla="*/ 78 h 78"/>
              <a:gd name="T4" fmla="*/ 0 w 18"/>
              <a:gd name="T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8">
                <a:moveTo>
                  <a:pt x="18" y="78"/>
                </a:moveTo>
                <a:lnTo>
                  <a:pt x="0" y="78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7" name="Freeform 136"/>
          <p:cNvSpPr>
            <a:spLocks/>
          </p:cNvSpPr>
          <p:nvPr/>
        </p:nvSpPr>
        <p:spPr bwMode="auto">
          <a:xfrm>
            <a:off x="4954584" y="2736395"/>
            <a:ext cx="76200" cy="400128"/>
          </a:xfrm>
          <a:custGeom>
            <a:avLst/>
            <a:gdLst>
              <a:gd name="T0" fmla="*/ 48 w 48"/>
              <a:gd name="T1" fmla="*/ 0 h 216"/>
              <a:gd name="T2" fmla="*/ 0 w 48"/>
              <a:gd name="T3" fmla="*/ 0 h 216"/>
              <a:gd name="T4" fmla="*/ 0 w 48"/>
              <a:gd name="T5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216">
                <a:moveTo>
                  <a:pt x="48" y="0"/>
                </a:moveTo>
                <a:lnTo>
                  <a:pt x="0" y="0"/>
                </a:lnTo>
                <a:lnTo>
                  <a:pt x="0" y="21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8" name="Freeform 137"/>
          <p:cNvSpPr>
            <a:spLocks/>
          </p:cNvSpPr>
          <p:nvPr/>
        </p:nvSpPr>
        <p:spPr bwMode="auto">
          <a:xfrm>
            <a:off x="4964109" y="3292127"/>
            <a:ext cx="66675" cy="744682"/>
          </a:xfrm>
          <a:custGeom>
            <a:avLst/>
            <a:gdLst>
              <a:gd name="T0" fmla="*/ 42 w 42"/>
              <a:gd name="T1" fmla="*/ 0 h 402"/>
              <a:gd name="T2" fmla="*/ 0 w 42"/>
              <a:gd name="T3" fmla="*/ 0 h 402"/>
              <a:gd name="T4" fmla="*/ 0 w 42"/>
              <a:gd name="T5" fmla="*/ 402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402">
                <a:moveTo>
                  <a:pt x="42" y="0"/>
                </a:moveTo>
                <a:lnTo>
                  <a:pt x="0" y="0"/>
                </a:lnTo>
                <a:lnTo>
                  <a:pt x="0" y="402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9" name="Freeform 138"/>
          <p:cNvSpPr>
            <a:spLocks/>
          </p:cNvSpPr>
          <p:nvPr/>
        </p:nvSpPr>
        <p:spPr bwMode="auto">
          <a:xfrm>
            <a:off x="5059359" y="3847860"/>
            <a:ext cx="9525" cy="233408"/>
          </a:xfrm>
          <a:custGeom>
            <a:avLst/>
            <a:gdLst>
              <a:gd name="T0" fmla="*/ 6 w 6"/>
              <a:gd name="T1" fmla="*/ 0 h 126"/>
              <a:gd name="T2" fmla="*/ 0 w 6"/>
              <a:gd name="T3" fmla="*/ 0 h 126"/>
              <a:gd name="T4" fmla="*/ 0 w 6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6">
                <a:moveTo>
                  <a:pt x="6" y="0"/>
                </a:moveTo>
                <a:lnTo>
                  <a:pt x="0" y="0"/>
                </a:lnTo>
                <a:lnTo>
                  <a:pt x="0" y="12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1" name="Line 140"/>
          <p:cNvSpPr>
            <a:spLocks noChangeShapeType="1"/>
          </p:cNvSpPr>
          <p:nvPr/>
        </p:nvSpPr>
        <p:spPr bwMode="auto">
          <a:xfrm flipV="1">
            <a:off x="5059359" y="4081267"/>
            <a:ext cx="0" cy="36828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2" name="Freeform 141"/>
          <p:cNvSpPr>
            <a:spLocks/>
          </p:cNvSpPr>
          <p:nvPr/>
        </p:nvSpPr>
        <p:spPr bwMode="auto">
          <a:xfrm>
            <a:off x="5040309" y="3792287"/>
            <a:ext cx="19050" cy="288981"/>
          </a:xfrm>
          <a:custGeom>
            <a:avLst/>
            <a:gdLst>
              <a:gd name="T0" fmla="*/ 12 w 12"/>
              <a:gd name="T1" fmla="*/ 156 h 156"/>
              <a:gd name="T2" fmla="*/ 0 w 12"/>
              <a:gd name="T3" fmla="*/ 156 h 156"/>
              <a:gd name="T4" fmla="*/ 0 w 12"/>
              <a:gd name="T5" fmla="*/ 0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56">
                <a:moveTo>
                  <a:pt x="12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3" name="Freeform 142"/>
          <p:cNvSpPr>
            <a:spLocks/>
          </p:cNvSpPr>
          <p:nvPr/>
        </p:nvSpPr>
        <p:spPr bwMode="auto">
          <a:xfrm>
            <a:off x="5011734" y="3792287"/>
            <a:ext cx="28575" cy="411242"/>
          </a:xfrm>
          <a:custGeom>
            <a:avLst/>
            <a:gdLst>
              <a:gd name="T0" fmla="*/ 18 w 18"/>
              <a:gd name="T1" fmla="*/ 0 h 222"/>
              <a:gd name="T2" fmla="*/ 0 w 18"/>
              <a:gd name="T3" fmla="*/ 0 h 222"/>
              <a:gd name="T4" fmla="*/ 0 w 18"/>
              <a:gd name="T5" fmla="*/ 2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222">
                <a:moveTo>
                  <a:pt x="18" y="0"/>
                </a:moveTo>
                <a:lnTo>
                  <a:pt x="0" y="0"/>
                </a:lnTo>
                <a:lnTo>
                  <a:pt x="0" y="222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4" name="Freeform 143"/>
          <p:cNvSpPr>
            <a:spLocks/>
          </p:cNvSpPr>
          <p:nvPr/>
        </p:nvSpPr>
        <p:spPr bwMode="auto">
          <a:xfrm>
            <a:off x="4945059" y="2458528"/>
            <a:ext cx="38100" cy="333440"/>
          </a:xfrm>
          <a:custGeom>
            <a:avLst/>
            <a:gdLst>
              <a:gd name="T0" fmla="*/ 24 w 24"/>
              <a:gd name="T1" fmla="*/ 0 h 180"/>
              <a:gd name="T2" fmla="*/ 0 w 24"/>
              <a:gd name="T3" fmla="*/ 0 h 180"/>
              <a:gd name="T4" fmla="*/ 0 w 24"/>
              <a:gd name="T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80">
                <a:moveTo>
                  <a:pt x="24" y="0"/>
                </a:moveTo>
                <a:lnTo>
                  <a:pt x="0" y="0"/>
                </a:lnTo>
                <a:lnTo>
                  <a:pt x="0" y="18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5" name="Freeform 144"/>
          <p:cNvSpPr>
            <a:spLocks/>
          </p:cNvSpPr>
          <p:nvPr/>
        </p:nvSpPr>
        <p:spPr bwMode="auto">
          <a:xfrm>
            <a:off x="4954584" y="3014261"/>
            <a:ext cx="28575" cy="511274"/>
          </a:xfrm>
          <a:custGeom>
            <a:avLst/>
            <a:gdLst>
              <a:gd name="T0" fmla="*/ 18 w 18"/>
              <a:gd name="T1" fmla="*/ 0 h 276"/>
              <a:gd name="T2" fmla="*/ 0 w 18"/>
              <a:gd name="T3" fmla="*/ 0 h 276"/>
              <a:gd name="T4" fmla="*/ 0 w 18"/>
              <a:gd name="T5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276">
                <a:moveTo>
                  <a:pt x="18" y="0"/>
                </a:moveTo>
                <a:lnTo>
                  <a:pt x="0" y="0"/>
                </a:lnTo>
                <a:lnTo>
                  <a:pt x="0" y="27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6" name="Freeform 145"/>
          <p:cNvSpPr>
            <a:spLocks/>
          </p:cNvSpPr>
          <p:nvPr/>
        </p:nvSpPr>
        <p:spPr bwMode="auto">
          <a:xfrm>
            <a:off x="4973634" y="4203529"/>
            <a:ext cx="38100" cy="566847"/>
          </a:xfrm>
          <a:custGeom>
            <a:avLst/>
            <a:gdLst>
              <a:gd name="T0" fmla="*/ 24 w 24"/>
              <a:gd name="T1" fmla="*/ 0 h 306"/>
              <a:gd name="T2" fmla="*/ 0 w 24"/>
              <a:gd name="T3" fmla="*/ 0 h 306"/>
              <a:gd name="T4" fmla="*/ 0 w 24"/>
              <a:gd name="T5" fmla="*/ 306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306">
                <a:moveTo>
                  <a:pt x="24" y="0"/>
                </a:moveTo>
                <a:lnTo>
                  <a:pt x="0" y="0"/>
                </a:lnTo>
                <a:lnTo>
                  <a:pt x="0" y="30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3" name="Freeform 152"/>
          <p:cNvSpPr>
            <a:spLocks/>
          </p:cNvSpPr>
          <p:nvPr/>
        </p:nvSpPr>
        <p:spPr bwMode="auto">
          <a:xfrm>
            <a:off x="4964109" y="4036809"/>
            <a:ext cx="9525" cy="733567"/>
          </a:xfrm>
          <a:custGeom>
            <a:avLst/>
            <a:gdLst>
              <a:gd name="T0" fmla="*/ 6 w 6"/>
              <a:gd name="T1" fmla="*/ 396 h 396"/>
              <a:gd name="T2" fmla="*/ 0 w 6"/>
              <a:gd name="T3" fmla="*/ 396 h 396"/>
              <a:gd name="T4" fmla="*/ 0 w 6"/>
              <a:gd name="T5" fmla="*/ 0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96">
                <a:moveTo>
                  <a:pt x="6" y="396"/>
                </a:moveTo>
                <a:lnTo>
                  <a:pt x="0" y="39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4" name="Freeform 153"/>
          <p:cNvSpPr>
            <a:spLocks/>
          </p:cNvSpPr>
          <p:nvPr/>
        </p:nvSpPr>
        <p:spPr bwMode="auto">
          <a:xfrm>
            <a:off x="4954584" y="3525535"/>
            <a:ext cx="9525" cy="511274"/>
          </a:xfrm>
          <a:custGeom>
            <a:avLst/>
            <a:gdLst>
              <a:gd name="T0" fmla="*/ 6 w 6"/>
              <a:gd name="T1" fmla="*/ 276 h 276"/>
              <a:gd name="T2" fmla="*/ 0 w 6"/>
              <a:gd name="T3" fmla="*/ 276 h 276"/>
              <a:gd name="T4" fmla="*/ 0 w 6"/>
              <a:gd name="T5" fmla="*/ 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76">
                <a:moveTo>
                  <a:pt x="6" y="276"/>
                </a:moveTo>
                <a:lnTo>
                  <a:pt x="0" y="2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5" name="Line 154"/>
          <p:cNvSpPr>
            <a:spLocks noChangeShapeType="1"/>
          </p:cNvSpPr>
          <p:nvPr/>
        </p:nvSpPr>
        <p:spPr bwMode="auto">
          <a:xfrm flipV="1">
            <a:off x="4954584" y="3136522"/>
            <a:ext cx="0" cy="3890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6" name="Freeform 155"/>
          <p:cNvSpPr>
            <a:spLocks/>
          </p:cNvSpPr>
          <p:nvPr/>
        </p:nvSpPr>
        <p:spPr bwMode="auto">
          <a:xfrm>
            <a:off x="4945059" y="2791968"/>
            <a:ext cx="9525" cy="344554"/>
          </a:xfrm>
          <a:custGeom>
            <a:avLst/>
            <a:gdLst>
              <a:gd name="T0" fmla="*/ 6 w 6"/>
              <a:gd name="T1" fmla="*/ 186 h 186"/>
              <a:gd name="T2" fmla="*/ 0 w 6"/>
              <a:gd name="T3" fmla="*/ 186 h 186"/>
              <a:gd name="T4" fmla="*/ 0 w 6"/>
              <a:gd name="T5" fmla="*/ 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86">
                <a:moveTo>
                  <a:pt x="6" y="186"/>
                </a:moveTo>
                <a:lnTo>
                  <a:pt x="0" y="18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7" name="Line 156"/>
          <p:cNvSpPr>
            <a:spLocks noChangeShapeType="1"/>
          </p:cNvSpPr>
          <p:nvPr/>
        </p:nvSpPr>
        <p:spPr bwMode="auto">
          <a:xfrm>
            <a:off x="4945059" y="2791968"/>
            <a:ext cx="0" cy="188949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8" name="Freeform 157"/>
          <p:cNvSpPr>
            <a:spLocks/>
          </p:cNvSpPr>
          <p:nvPr/>
        </p:nvSpPr>
        <p:spPr bwMode="auto">
          <a:xfrm>
            <a:off x="4935534" y="3469962"/>
            <a:ext cx="9525" cy="1211497"/>
          </a:xfrm>
          <a:custGeom>
            <a:avLst/>
            <a:gdLst>
              <a:gd name="T0" fmla="*/ 6 w 6"/>
              <a:gd name="T1" fmla="*/ 654 h 654"/>
              <a:gd name="T2" fmla="*/ 0 w 6"/>
              <a:gd name="T3" fmla="*/ 654 h 654"/>
              <a:gd name="T4" fmla="*/ 0 w 6"/>
              <a:gd name="T5" fmla="*/ 0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654">
                <a:moveTo>
                  <a:pt x="6" y="654"/>
                </a:moveTo>
                <a:lnTo>
                  <a:pt x="0" y="654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9" name="Freeform 158"/>
          <p:cNvSpPr>
            <a:spLocks/>
          </p:cNvSpPr>
          <p:nvPr/>
        </p:nvSpPr>
        <p:spPr bwMode="auto">
          <a:xfrm>
            <a:off x="4926009" y="2791968"/>
            <a:ext cx="9525" cy="677994"/>
          </a:xfrm>
          <a:custGeom>
            <a:avLst/>
            <a:gdLst>
              <a:gd name="T0" fmla="*/ 6 w 6"/>
              <a:gd name="T1" fmla="*/ 366 h 366"/>
              <a:gd name="T2" fmla="*/ 0 w 6"/>
              <a:gd name="T3" fmla="*/ 366 h 366"/>
              <a:gd name="T4" fmla="*/ 0 w 6"/>
              <a:gd name="T5" fmla="*/ 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66">
                <a:moveTo>
                  <a:pt x="6" y="366"/>
                </a:moveTo>
                <a:lnTo>
                  <a:pt x="0" y="36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00" name="Freeform 159"/>
          <p:cNvSpPr>
            <a:spLocks/>
          </p:cNvSpPr>
          <p:nvPr/>
        </p:nvSpPr>
        <p:spPr bwMode="auto">
          <a:xfrm>
            <a:off x="4725984" y="2380726"/>
            <a:ext cx="200025" cy="411242"/>
          </a:xfrm>
          <a:custGeom>
            <a:avLst/>
            <a:gdLst>
              <a:gd name="T0" fmla="*/ 126 w 126"/>
              <a:gd name="T1" fmla="*/ 222 h 222"/>
              <a:gd name="T2" fmla="*/ 0 w 126"/>
              <a:gd name="T3" fmla="*/ 222 h 222"/>
              <a:gd name="T4" fmla="*/ 0 w 126"/>
              <a:gd name="T5" fmla="*/ 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6" h="222">
                <a:moveTo>
                  <a:pt x="126" y="222"/>
                </a:moveTo>
                <a:lnTo>
                  <a:pt x="0" y="22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01" name="Freeform 160"/>
          <p:cNvSpPr>
            <a:spLocks/>
          </p:cNvSpPr>
          <p:nvPr/>
        </p:nvSpPr>
        <p:spPr bwMode="auto">
          <a:xfrm>
            <a:off x="4097334" y="1913910"/>
            <a:ext cx="628650" cy="466816"/>
          </a:xfrm>
          <a:custGeom>
            <a:avLst/>
            <a:gdLst>
              <a:gd name="T0" fmla="*/ 396 w 396"/>
              <a:gd name="T1" fmla="*/ 252 h 252"/>
              <a:gd name="T2" fmla="*/ 0 w 396"/>
              <a:gd name="T3" fmla="*/ 252 h 252"/>
              <a:gd name="T4" fmla="*/ 0 w 396"/>
              <a:gd name="T5" fmla="*/ 0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6" h="252">
                <a:moveTo>
                  <a:pt x="396" y="252"/>
                </a:moveTo>
                <a:lnTo>
                  <a:pt x="0" y="25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02" name="Freeform 161"/>
          <p:cNvSpPr>
            <a:spLocks/>
          </p:cNvSpPr>
          <p:nvPr/>
        </p:nvSpPr>
        <p:spPr bwMode="auto">
          <a:xfrm>
            <a:off x="3802059" y="1424865"/>
            <a:ext cx="295275" cy="489045"/>
          </a:xfrm>
          <a:custGeom>
            <a:avLst/>
            <a:gdLst>
              <a:gd name="T0" fmla="*/ 186 w 186"/>
              <a:gd name="T1" fmla="*/ 264 h 264"/>
              <a:gd name="T2" fmla="*/ 0 w 186"/>
              <a:gd name="T3" fmla="*/ 264 h 264"/>
              <a:gd name="T4" fmla="*/ 0 w 186"/>
              <a:gd name="T5" fmla="*/ 0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" h="264">
                <a:moveTo>
                  <a:pt x="186" y="264"/>
                </a:moveTo>
                <a:lnTo>
                  <a:pt x="0" y="264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03" name="Freeform 162"/>
          <p:cNvSpPr>
            <a:spLocks/>
          </p:cNvSpPr>
          <p:nvPr/>
        </p:nvSpPr>
        <p:spPr bwMode="auto">
          <a:xfrm>
            <a:off x="3392484" y="924706"/>
            <a:ext cx="409575" cy="500159"/>
          </a:xfrm>
          <a:custGeom>
            <a:avLst/>
            <a:gdLst>
              <a:gd name="T0" fmla="*/ 258 w 258"/>
              <a:gd name="T1" fmla="*/ 270 h 270"/>
              <a:gd name="T2" fmla="*/ 0 w 258"/>
              <a:gd name="T3" fmla="*/ 270 h 270"/>
              <a:gd name="T4" fmla="*/ 0 w 258"/>
              <a:gd name="T5" fmla="*/ 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8" h="270">
                <a:moveTo>
                  <a:pt x="258" y="270"/>
                </a:moveTo>
                <a:lnTo>
                  <a:pt x="0" y="27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14" name="Rectangle 173"/>
          <p:cNvSpPr>
            <a:spLocks noChangeArrowheads="1"/>
          </p:cNvSpPr>
          <p:nvPr/>
        </p:nvSpPr>
        <p:spPr bwMode="auto">
          <a:xfrm>
            <a:off x="4535098" y="3466952"/>
            <a:ext cx="2773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R47M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17" name="Rectangle 176"/>
          <p:cNvSpPr>
            <a:spLocks noChangeArrowheads="1"/>
          </p:cNvSpPr>
          <p:nvPr/>
        </p:nvSpPr>
        <p:spPr bwMode="auto">
          <a:xfrm>
            <a:off x="4532671" y="3766463"/>
            <a:ext cx="2436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R47K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26" name="Rectangle 185"/>
          <p:cNvSpPr>
            <a:spLocks noChangeArrowheads="1"/>
          </p:cNvSpPr>
          <p:nvPr/>
        </p:nvSpPr>
        <p:spPr bwMode="auto">
          <a:xfrm>
            <a:off x="3992559" y="2722718"/>
            <a:ext cx="56738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R47K L217Q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44" name="Rectangle 203"/>
          <p:cNvSpPr>
            <a:spLocks noChangeArrowheads="1"/>
          </p:cNvSpPr>
          <p:nvPr/>
        </p:nvSpPr>
        <p:spPr bwMode="auto">
          <a:xfrm>
            <a:off x="3992559" y="1758305"/>
            <a:ext cx="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   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45" name="Rectangle 204"/>
          <p:cNvSpPr>
            <a:spLocks noChangeArrowheads="1"/>
          </p:cNvSpPr>
          <p:nvPr/>
        </p:nvSpPr>
        <p:spPr bwMode="auto">
          <a:xfrm>
            <a:off x="3725859" y="1269260"/>
            <a:ext cx="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  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" name="Rectangle 224"/>
          <p:cNvSpPr>
            <a:spLocks noChangeArrowheads="1"/>
          </p:cNvSpPr>
          <p:nvPr/>
        </p:nvSpPr>
        <p:spPr bwMode="auto">
          <a:xfrm>
            <a:off x="5202234" y="4125727"/>
            <a:ext cx="11253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A/Xuzhou/1/2013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5" name="Rectangle 225"/>
          <p:cNvSpPr>
            <a:spLocks noChangeArrowheads="1"/>
          </p:cNvSpPr>
          <p:nvPr/>
        </p:nvSpPr>
        <p:spPr bwMode="auto">
          <a:xfrm>
            <a:off x="5106984" y="3981236"/>
            <a:ext cx="10179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A/Wuxi/4/2013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" name="Rectangle 226"/>
          <p:cNvSpPr>
            <a:spLocks noChangeArrowheads="1"/>
          </p:cNvSpPr>
          <p:nvPr/>
        </p:nvSpPr>
        <p:spPr bwMode="auto">
          <a:xfrm>
            <a:off x="5154609" y="3847860"/>
            <a:ext cx="11365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A/Nanjing/7/2013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7" name="Rectangle 227"/>
          <p:cNvSpPr>
            <a:spLocks noChangeArrowheads="1"/>
          </p:cNvSpPr>
          <p:nvPr/>
        </p:nvSpPr>
        <p:spPr bwMode="auto">
          <a:xfrm>
            <a:off x="5192709" y="3703370"/>
            <a:ext cx="11365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A/Nanjing/2/2013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Rectangle 228"/>
          <p:cNvSpPr>
            <a:spLocks noChangeArrowheads="1"/>
          </p:cNvSpPr>
          <p:nvPr/>
        </p:nvSpPr>
        <p:spPr bwMode="auto">
          <a:xfrm>
            <a:off x="5240334" y="3569994"/>
            <a:ext cx="12359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A/Zhenjiang/1/2013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Rectangle 229"/>
          <p:cNvSpPr>
            <a:spLocks noChangeArrowheads="1"/>
          </p:cNvSpPr>
          <p:nvPr/>
        </p:nvSpPr>
        <p:spPr bwMode="auto">
          <a:xfrm>
            <a:off x="5078409" y="3425503"/>
            <a:ext cx="183223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A/environment/Suzhou/14/2013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Rectangle 230"/>
          <p:cNvSpPr>
            <a:spLocks noChangeArrowheads="1"/>
          </p:cNvSpPr>
          <p:nvPr/>
        </p:nvSpPr>
        <p:spPr bwMode="auto">
          <a:xfrm>
            <a:off x="5068884" y="3292127"/>
            <a:ext cx="11365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A/Nanjing/4/2013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1" name="Rectangle 231"/>
          <p:cNvSpPr>
            <a:spLocks noChangeArrowheads="1"/>
          </p:cNvSpPr>
          <p:nvPr/>
        </p:nvSpPr>
        <p:spPr bwMode="auto">
          <a:xfrm>
            <a:off x="5078409" y="3147637"/>
            <a:ext cx="189154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A/environment/Zhenjiang/4/2013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24" name="Rectangle 232"/>
          <p:cNvSpPr>
            <a:spLocks noChangeArrowheads="1"/>
          </p:cNvSpPr>
          <p:nvPr/>
        </p:nvSpPr>
        <p:spPr bwMode="auto">
          <a:xfrm>
            <a:off x="5040309" y="3014261"/>
            <a:ext cx="2436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A/Environment/Guangdong/C13281025/2013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25" name="Rectangle 233"/>
          <p:cNvSpPr>
            <a:spLocks noChangeArrowheads="1"/>
          </p:cNvSpPr>
          <p:nvPr/>
        </p:nvSpPr>
        <p:spPr bwMode="auto">
          <a:xfrm>
            <a:off x="5478459" y="2869770"/>
            <a:ext cx="2436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A/Environment/Guangdong/C13281030/2013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27" name="Rectangle 234"/>
          <p:cNvSpPr>
            <a:spLocks noChangeArrowheads="1"/>
          </p:cNvSpPr>
          <p:nvPr/>
        </p:nvSpPr>
        <p:spPr bwMode="auto">
          <a:xfrm>
            <a:off x="5145084" y="2736395"/>
            <a:ext cx="210634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A/homing pigeon/Jiangsu/SD184/2013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28" name="Rectangle 235"/>
          <p:cNvSpPr>
            <a:spLocks noChangeArrowheads="1"/>
          </p:cNvSpPr>
          <p:nvPr/>
        </p:nvSpPr>
        <p:spPr bwMode="auto">
          <a:xfrm>
            <a:off x="5164134" y="2591904"/>
            <a:ext cx="113813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A/Taiwan/1/2013 H7N9</a:t>
            </a:r>
          </a:p>
        </p:txBody>
      </p:sp>
      <p:sp>
        <p:nvSpPr>
          <p:cNvPr id="1029" name="Rectangle 236"/>
          <p:cNvSpPr>
            <a:spLocks noChangeArrowheads="1"/>
          </p:cNvSpPr>
          <p:nvPr/>
        </p:nvSpPr>
        <p:spPr bwMode="auto">
          <a:xfrm>
            <a:off x="5087934" y="2458528"/>
            <a:ext cx="194604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A/wild pigeon/Jiangsu/SD001/2013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0" name="Rectangle 237"/>
          <p:cNvSpPr>
            <a:spLocks noChangeArrowheads="1"/>
          </p:cNvSpPr>
          <p:nvPr/>
        </p:nvSpPr>
        <p:spPr bwMode="auto">
          <a:xfrm>
            <a:off x="5383209" y="2314038"/>
            <a:ext cx="205985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A/chicken/Zhejiang/DTID-ZJU01/2013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1" name="Rectangle 238"/>
          <p:cNvSpPr>
            <a:spLocks noChangeArrowheads="1"/>
          </p:cNvSpPr>
          <p:nvPr/>
        </p:nvSpPr>
        <p:spPr bwMode="auto">
          <a:xfrm>
            <a:off x="5078409" y="2180662"/>
            <a:ext cx="20037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A/environment/Henan/SD429/2013 H7N9 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2" name="Rectangle 239"/>
          <p:cNvSpPr>
            <a:spLocks noChangeArrowheads="1"/>
          </p:cNvSpPr>
          <p:nvPr/>
        </p:nvSpPr>
        <p:spPr bwMode="auto">
          <a:xfrm>
            <a:off x="5021259" y="2036171"/>
            <a:ext cx="18562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A/chicken/Shanghai/S1410/2013 H7N9 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3" name="Rectangle 240"/>
          <p:cNvSpPr>
            <a:spLocks noChangeArrowheads="1"/>
          </p:cNvSpPr>
          <p:nvPr/>
        </p:nvSpPr>
        <p:spPr bwMode="auto">
          <a:xfrm>
            <a:off x="4992684" y="1902795"/>
            <a:ext cx="12038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A/Shanghai/1/2013 H7N9</a:t>
            </a:r>
          </a:p>
        </p:txBody>
      </p:sp>
      <p:sp>
        <p:nvSpPr>
          <p:cNvPr id="1034" name="Rectangle 241"/>
          <p:cNvSpPr>
            <a:spLocks noChangeArrowheads="1"/>
          </p:cNvSpPr>
          <p:nvPr/>
        </p:nvSpPr>
        <p:spPr bwMode="auto">
          <a:xfrm>
            <a:off x="4802184" y="1758305"/>
            <a:ext cx="170880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A/pigeon/Wenzhou/559/2013 H7N7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5" name="Rectangle 242"/>
          <p:cNvSpPr>
            <a:spLocks noChangeArrowheads="1"/>
          </p:cNvSpPr>
          <p:nvPr/>
        </p:nvSpPr>
        <p:spPr bwMode="auto">
          <a:xfrm>
            <a:off x="4935534" y="1624929"/>
            <a:ext cx="16094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A/duck/Wenzhou/771/2013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6" name="Rectangle 243"/>
          <p:cNvSpPr>
            <a:spLocks noChangeArrowheads="1"/>
          </p:cNvSpPr>
          <p:nvPr/>
        </p:nvSpPr>
        <p:spPr bwMode="auto">
          <a:xfrm>
            <a:off x="4983159" y="1480439"/>
            <a:ext cx="181459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A/goose/Guangdong/7472/2012 H7N7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7" name="Rectangle 244"/>
          <p:cNvSpPr>
            <a:spLocks noChangeArrowheads="1"/>
          </p:cNvSpPr>
          <p:nvPr/>
        </p:nvSpPr>
        <p:spPr bwMode="auto">
          <a:xfrm>
            <a:off x="5326059" y="1347063"/>
            <a:ext cx="200535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silkie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chicken/Wenzhou/793/2013 H7N7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8" name="Rectangle 245"/>
          <p:cNvSpPr>
            <a:spLocks noChangeArrowheads="1"/>
          </p:cNvSpPr>
          <p:nvPr/>
        </p:nvSpPr>
        <p:spPr bwMode="auto">
          <a:xfrm>
            <a:off x="5364159" y="1202572"/>
            <a:ext cx="17424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A/chicken/Wenzhou/690/2013 H7N7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9" name="Rectangle 246"/>
          <p:cNvSpPr>
            <a:spLocks noChangeArrowheads="1"/>
          </p:cNvSpPr>
          <p:nvPr/>
        </p:nvSpPr>
        <p:spPr bwMode="auto">
          <a:xfrm>
            <a:off x="5287959" y="1069196"/>
            <a:ext cx="17424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A/chicken/Wenzhou/279/2013 H7N7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0" name="Rectangle 247"/>
          <p:cNvSpPr>
            <a:spLocks noChangeArrowheads="1"/>
          </p:cNvSpPr>
          <p:nvPr/>
        </p:nvSpPr>
        <p:spPr bwMode="auto">
          <a:xfrm>
            <a:off x="4316409" y="924706"/>
            <a:ext cx="15020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A/duck/Fujian/6380/2010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1" name="Rectangle 248"/>
          <p:cNvSpPr>
            <a:spLocks noChangeArrowheads="1"/>
          </p:cNvSpPr>
          <p:nvPr/>
        </p:nvSpPr>
        <p:spPr bwMode="auto">
          <a:xfrm>
            <a:off x="4354509" y="791330"/>
            <a:ext cx="15020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A/duck/Fujian/6326/2010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2" name="Rectangle 249"/>
          <p:cNvSpPr>
            <a:spLocks noChangeArrowheads="1"/>
          </p:cNvSpPr>
          <p:nvPr/>
        </p:nvSpPr>
        <p:spPr bwMode="auto">
          <a:xfrm>
            <a:off x="4745034" y="646839"/>
            <a:ext cx="15004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A/duck/Zhejiang/12/2011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3" name="Rectangle 250"/>
          <p:cNvSpPr>
            <a:spLocks noChangeArrowheads="1"/>
          </p:cNvSpPr>
          <p:nvPr/>
        </p:nvSpPr>
        <p:spPr bwMode="auto">
          <a:xfrm>
            <a:off x="4916484" y="513464"/>
            <a:ext cx="144270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A/duck/Zhejiang/2/2011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4" name="Rectangle 251"/>
          <p:cNvSpPr>
            <a:spLocks noChangeArrowheads="1"/>
          </p:cNvSpPr>
          <p:nvPr/>
        </p:nvSpPr>
        <p:spPr bwMode="auto">
          <a:xfrm>
            <a:off x="5002209" y="368973"/>
            <a:ext cx="15004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A/duck/Zhejiang/10/2011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5" name="Rectangle 252"/>
          <p:cNvSpPr>
            <a:spLocks noChangeArrowheads="1"/>
          </p:cNvSpPr>
          <p:nvPr/>
        </p:nvSpPr>
        <p:spPr bwMode="auto">
          <a:xfrm>
            <a:off x="5230809" y="235597"/>
            <a:ext cx="16302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A/duck/Zhejiang/DK10/2013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6" name="Rectangle 253"/>
          <p:cNvSpPr>
            <a:spLocks noChangeArrowheads="1"/>
          </p:cNvSpPr>
          <p:nvPr/>
        </p:nvSpPr>
        <p:spPr bwMode="auto">
          <a:xfrm>
            <a:off x="5230809" y="91107"/>
            <a:ext cx="16302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A/duck/Zhejiang/DK16/2013 H7N3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11875" y="34368"/>
            <a:ext cx="584464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700" b="1" dirty="0">
                <a:solidFill>
                  <a:schemeClr val="bg2"/>
                </a:solidFill>
              </a:rPr>
              <a:t>Phylogenetic Tree of H7 Hemagglutinin Gene </a:t>
            </a:r>
          </a:p>
        </p:txBody>
      </p:sp>
      <p:cxnSp>
        <p:nvCxnSpPr>
          <p:cNvPr id="264" name="Straight Connector 263"/>
          <p:cNvCxnSpPr>
            <a:stCxn id="1226" idx="3"/>
            <a:endCxn id="1142" idx="2"/>
          </p:cNvCxnSpPr>
          <p:nvPr/>
        </p:nvCxnSpPr>
        <p:spPr>
          <a:xfrm flipV="1">
            <a:off x="4559947" y="2458528"/>
            <a:ext cx="423212" cy="333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>
            <a:stCxn id="1214" idx="3"/>
            <a:endCxn id="1133" idx="2"/>
          </p:cNvCxnSpPr>
          <p:nvPr/>
        </p:nvCxnSpPr>
        <p:spPr>
          <a:xfrm>
            <a:off x="4812418" y="3536202"/>
            <a:ext cx="361241" cy="1782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>
            <a:stCxn id="1217" idx="3"/>
            <a:endCxn id="1131" idx="2"/>
          </p:cNvCxnSpPr>
          <p:nvPr/>
        </p:nvCxnSpPr>
        <p:spPr>
          <a:xfrm>
            <a:off x="4776327" y="3835713"/>
            <a:ext cx="321132" cy="156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2" name="Line 71"/>
          <p:cNvSpPr>
            <a:spLocks noChangeShapeType="1"/>
          </p:cNvSpPr>
          <p:nvPr/>
        </p:nvSpPr>
        <p:spPr bwMode="auto">
          <a:xfrm flipH="1" flipV="1">
            <a:off x="4935534" y="4682964"/>
            <a:ext cx="9525" cy="2022867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3" name="Line 72"/>
          <p:cNvSpPr>
            <a:spLocks noChangeShapeType="1"/>
          </p:cNvSpPr>
          <p:nvPr/>
        </p:nvSpPr>
        <p:spPr bwMode="auto">
          <a:xfrm flipV="1">
            <a:off x="4983159" y="6383507"/>
            <a:ext cx="0" cy="188949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4" name="Line 73"/>
          <p:cNvSpPr>
            <a:spLocks noChangeShapeType="1"/>
          </p:cNvSpPr>
          <p:nvPr/>
        </p:nvSpPr>
        <p:spPr bwMode="auto">
          <a:xfrm flipV="1">
            <a:off x="4983159" y="6194558"/>
            <a:ext cx="0" cy="23340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5" name="Freeform 74"/>
          <p:cNvSpPr>
            <a:spLocks/>
          </p:cNvSpPr>
          <p:nvPr/>
        </p:nvSpPr>
        <p:spPr bwMode="auto">
          <a:xfrm>
            <a:off x="4983159" y="6172329"/>
            <a:ext cx="38100" cy="122261"/>
          </a:xfrm>
          <a:custGeom>
            <a:avLst/>
            <a:gdLst>
              <a:gd name="T0" fmla="*/ 24 w 24"/>
              <a:gd name="T1" fmla="*/ 66 h 66"/>
              <a:gd name="T2" fmla="*/ 0 w 24"/>
              <a:gd name="T3" fmla="*/ 66 h 66"/>
              <a:gd name="T4" fmla="*/ 0 w 24"/>
              <a:gd name="T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66">
                <a:moveTo>
                  <a:pt x="24" y="66"/>
                </a:moveTo>
                <a:lnTo>
                  <a:pt x="0" y="6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6" name="Line 75"/>
          <p:cNvSpPr>
            <a:spLocks noChangeShapeType="1"/>
          </p:cNvSpPr>
          <p:nvPr/>
        </p:nvSpPr>
        <p:spPr bwMode="auto">
          <a:xfrm flipV="1">
            <a:off x="5068884" y="6050067"/>
            <a:ext cx="0" cy="100032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7" name="Line 76"/>
          <p:cNvSpPr>
            <a:spLocks noChangeShapeType="1"/>
          </p:cNvSpPr>
          <p:nvPr/>
        </p:nvSpPr>
        <p:spPr bwMode="auto">
          <a:xfrm flipV="1">
            <a:off x="5068884" y="5938921"/>
            <a:ext cx="0" cy="77803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8" name="Line 77"/>
          <p:cNvSpPr>
            <a:spLocks noChangeShapeType="1"/>
          </p:cNvSpPr>
          <p:nvPr/>
        </p:nvSpPr>
        <p:spPr bwMode="auto">
          <a:xfrm>
            <a:off x="5068884" y="5872233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19" name="Freeform 78"/>
          <p:cNvSpPr>
            <a:spLocks/>
          </p:cNvSpPr>
          <p:nvPr/>
        </p:nvSpPr>
        <p:spPr bwMode="auto">
          <a:xfrm>
            <a:off x="4983159" y="5738857"/>
            <a:ext cx="38100" cy="211178"/>
          </a:xfrm>
          <a:custGeom>
            <a:avLst/>
            <a:gdLst>
              <a:gd name="T0" fmla="*/ 24 w 24"/>
              <a:gd name="T1" fmla="*/ 0 h 114"/>
              <a:gd name="T2" fmla="*/ 0 w 24"/>
              <a:gd name="T3" fmla="*/ 0 h 114"/>
              <a:gd name="T4" fmla="*/ 0 w 24"/>
              <a:gd name="T5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14">
                <a:moveTo>
                  <a:pt x="24" y="0"/>
                </a:moveTo>
                <a:lnTo>
                  <a:pt x="0" y="0"/>
                </a:lnTo>
                <a:lnTo>
                  <a:pt x="0" y="114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0" name="Line 79"/>
          <p:cNvSpPr>
            <a:spLocks noChangeShapeType="1"/>
          </p:cNvSpPr>
          <p:nvPr/>
        </p:nvSpPr>
        <p:spPr bwMode="auto">
          <a:xfrm flipV="1">
            <a:off x="5145084" y="5527679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1" name="Freeform 80"/>
          <p:cNvSpPr>
            <a:spLocks/>
          </p:cNvSpPr>
          <p:nvPr/>
        </p:nvSpPr>
        <p:spPr bwMode="auto">
          <a:xfrm>
            <a:off x="5145084" y="5460991"/>
            <a:ext cx="9525" cy="66688"/>
          </a:xfrm>
          <a:custGeom>
            <a:avLst/>
            <a:gdLst>
              <a:gd name="T0" fmla="*/ 6 w 6"/>
              <a:gd name="T1" fmla="*/ 0 h 36"/>
              <a:gd name="T2" fmla="*/ 0 w 6"/>
              <a:gd name="T3" fmla="*/ 0 h 36"/>
              <a:gd name="T4" fmla="*/ 0 w 6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6">
                <a:moveTo>
                  <a:pt x="6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2" name="Line 81"/>
          <p:cNvSpPr>
            <a:spLocks noChangeShapeType="1"/>
          </p:cNvSpPr>
          <p:nvPr/>
        </p:nvSpPr>
        <p:spPr bwMode="auto">
          <a:xfrm flipV="1">
            <a:off x="5116509" y="5249812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3" name="Freeform 82"/>
          <p:cNvSpPr>
            <a:spLocks/>
          </p:cNvSpPr>
          <p:nvPr/>
        </p:nvSpPr>
        <p:spPr bwMode="auto">
          <a:xfrm>
            <a:off x="5116509" y="5183124"/>
            <a:ext cx="66675" cy="66688"/>
          </a:xfrm>
          <a:custGeom>
            <a:avLst/>
            <a:gdLst>
              <a:gd name="T0" fmla="*/ 42 w 42"/>
              <a:gd name="T1" fmla="*/ 0 h 36"/>
              <a:gd name="T2" fmla="*/ 0 w 42"/>
              <a:gd name="T3" fmla="*/ 0 h 36"/>
              <a:gd name="T4" fmla="*/ 0 w 42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6">
                <a:moveTo>
                  <a:pt x="42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4" name="Freeform 83"/>
          <p:cNvSpPr>
            <a:spLocks/>
          </p:cNvSpPr>
          <p:nvPr/>
        </p:nvSpPr>
        <p:spPr bwMode="auto">
          <a:xfrm>
            <a:off x="5097459" y="5038634"/>
            <a:ext cx="47625" cy="100032"/>
          </a:xfrm>
          <a:custGeom>
            <a:avLst/>
            <a:gdLst>
              <a:gd name="T0" fmla="*/ 30 w 30"/>
              <a:gd name="T1" fmla="*/ 0 h 54"/>
              <a:gd name="T2" fmla="*/ 0 w 30"/>
              <a:gd name="T3" fmla="*/ 0 h 54"/>
              <a:gd name="T4" fmla="*/ 0 w 30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54">
                <a:moveTo>
                  <a:pt x="30" y="0"/>
                </a:moveTo>
                <a:lnTo>
                  <a:pt x="0" y="0"/>
                </a:lnTo>
                <a:lnTo>
                  <a:pt x="0" y="54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5" name="Freeform 84"/>
          <p:cNvSpPr>
            <a:spLocks/>
          </p:cNvSpPr>
          <p:nvPr/>
        </p:nvSpPr>
        <p:spPr bwMode="auto">
          <a:xfrm>
            <a:off x="5068884" y="4905258"/>
            <a:ext cx="123825" cy="111147"/>
          </a:xfrm>
          <a:custGeom>
            <a:avLst/>
            <a:gdLst>
              <a:gd name="T0" fmla="*/ 78 w 78"/>
              <a:gd name="T1" fmla="*/ 0 h 60"/>
              <a:gd name="T2" fmla="*/ 0 w 78"/>
              <a:gd name="T3" fmla="*/ 0 h 60"/>
              <a:gd name="T4" fmla="*/ 0 w 78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60">
                <a:moveTo>
                  <a:pt x="78" y="0"/>
                </a:moveTo>
                <a:lnTo>
                  <a:pt x="0" y="0"/>
                </a:lnTo>
                <a:lnTo>
                  <a:pt x="0" y="6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7" name="Line 86"/>
          <p:cNvSpPr>
            <a:spLocks noChangeShapeType="1"/>
          </p:cNvSpPr>
          <p:nvPr/>
        </p:nvSpPr>
        <p:spPr bwMode="auto">
          <a:xfrm flipV="1">
            <a:off x="5059359" y="4549589"/>
            <a:ext cx="0" cy="77803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28" name="Freeform 87"/>
          <p:cNvSpPr>
            <a:spLocks/>
          </p:cNvSpPr>
          <p:nvPr/>
        </p:nvSpPr>
        <p:spPr bwMode="auto">
          <a:xfrm>
            <a:off x="5059359" y="4482901"/>
            <a:ext cx="85725" cy="66688"/>
          </a:xfrm>
          <a:custGeom>
            <a:avLst/>
            <a:gdLst>
              <a:gd name="T0" fmla="*/ 54 w 54"/>
              <a:gd name="T1" fmla="*/ 0 h 36"/>
              <a:gd name="T2" fmla="*/ 0 w 54"/>
              <a:gd name="T3" fmla="*/ 0 h 36"/>
              <a:gd name="T4" fmla="*/ 0 w 54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36">
                <a:moveTo>
                  <a:pt x="54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69" name="Freeform 128"/>
          <p:cNvSpPr>
            <a:spLocks/>
          </p:cNvSpPr>
          <p:nvPr/>
        </p:nvSpPr>
        <p:spPr bwMode="auto">
          <a:xfrm>
            <a:off x="4983159" y="5527679"/>
            <a:ext cx="161925" cy="422357"/>
          </a:xfrm>
          <a:custGeom>
            <a:avLst/>
            <a:gdLst>
              <a:gd name="T0" fmla="*/ 102 w 102"/>
              <a:gd name="T1" fmla="*/ 0 h 228"/>
              <a:gd name="T2" fmla="*/ 0 w 102"/>
              <a:gd name="T3" fmla="*/ 0 h 228"/>
              <a:gd name="T4" fmla="*/ 0 w 102"/>
              <a:gd name="T5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2" h="228">
                <a:moveTo>
                  <a:pt x="102" y="0"/>
                </a:moveTo>
                <a:lnTo>
                  <a:pt x="0" y="0"/>
                </a:lnTo>
                <a:lnTo>
                  <a:pt x="0" y="228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1" name="Freeform 130"/>
          <p:cNvSpPr>
            <a:spLocks/>
          </p:cNvSpPr>
          <p:nvPr/>
        </p:nvSpPr>
        <p:spPr bwMode="auto">
          <a:xfrm>
            <a:off x="5097459" y="5138666"/>
            <a:ext cx="19050" cy="111147"/>
          </a:xfrm>
          <a:custGeom>
            <a:avLst/>
            <a:gdLst>
              <a:gd name="T0" fmla="*/ 12 w 12"/>
              <a:gd name="T1" fmla="*/ 60 h 60"/>
              <a:gd name="T2" fmla="*/ 0 w 12"/>
              <a:gd name="T3" fmla="*/ 60 h 60"/>
              <a:gd name="T4" fmla="*/ 0 w 12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60">
                <a:moveTo>
                  <a:pt x="12" y="60"/>
                </a:moveTo>
                <a:lnTo>
                  <a:pt x="0" y="6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2" name="Freeform 131"/>
          <p:cNvSpPr>
            <a:spLocks/>
          </p:cNvSpPr>
          <p:nvPr/>
        </p:nvSpPr>
        <p:spPr bwMode="auto">
          <a:xfrm>
            <a:off x="5068884" y="5016404"/>
            <a:ext cx="28575" cy="122261"/>
          </a:xfrm>
          <a:custGeom>
            <a:avLst/>
            <a:gdLst>
              <a:gd name="T0" fmla="*/ 18 w 18"/>
              <a:gd name="T1" fmla="*/ 66 h 66"/>
              <a:gd name="T2" fmla="*/ 0 w 18"/>
              <a:gd name="T3" fmla="*/ 66 h 66"/>
              <a:gd name="T4" fmla="*/ 0 w 18"/>
              <a:gd name="T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66">
                <a:moveTo>
                  <a:pt x="18" y="66"/>
                </a:moveTo>
                <a:lnTo>
                  <a:pt x="0" y="6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3" name="Freeform 132"/>
          <p:cNvSpPr>
            <a:spLocks/>
          </p:cNvSpPr>
          <p:nvPr/>
        </p:nvSpPr>
        <p:spPr bwMode="auto">
          <a:xfrm>
            <a:off x="4983159" y="5016404"/>
            <a:ext cx="85725" cy="466816"/>
          </a:xfrm>
          <a:custGeom>
            <a:avLst/>
            <a:gdLst>
              <a:gd name="T0" fmla="*/ 54 w 54"/>
              <a:gd name="T1" fmla="*/ 0 h 252"/>
              <a:gd name="T2" fmla="*/ 0 w 54"/>
              <a:gd name="T3" fmla="*/ 0 h 252"/>
              <a:gd name="T4" fmla="*/ 0 w 54"/>
              <a:gd name="T5" fmla="*/ 252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252">
                <a:moveTo>
                  <a:pt x="54" y="0"/>
                </a:moveTo>
                <a:lnTo>
                  <a:pt x="0" y="0"/>
                </a:lnTo>
                <a:lnTo>
                  <a:pt x="0" y="252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5" name="Line 134"/>
          <p:cNvSpPr>
            <a:spLocks noChangeShapeType="1"/>
          </p:cNvSpPr>
          <p:nvPr/>
        </p:nvSpPr>
        <p:spPr bwMode="auto">
          <a:xfrm>
            <a:off x="5068884" y="5938921"/>
            <a:ext cx="0" cy="111147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76" name="Freeform 135"/>
          <p:cNvSpPr>
            <a:spLocks/>
          </p:cNvSpPr>
          <p:nvPr/>
        </p:nvSpPr>
        <p:spPr bwMode="auto">
          <a:xfrm>
            <a:off x="4983159" y="6050067"/>
            <a:ext cx="85725" cy="122261"/>
          </a:xfrm>
          <a:custGeom>
            <a:avLst/>
            <a:gdLst>
              <a:gd name="T0" fmla="*/ 54 w 54"/>
              <a:gd name="T1" fmla="*/ 0 h 66"/>
              <a:gd name="T2" fmla="*/ 0 w 54"/>
              <a:gd name="T3" fmla="*/ 0 h 66"/>
              <a:gd name="T4" fmla="*/ 0 w 54"/>
              <a:gd name="T5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66">
                <a:moveTo>
                  <a:pt x="54" y="0"/>
                </a:moveTo>
                <a:lnTo>
                  <a:pt x="0" y="0"/>
                </a:lnTo>
                <a:lnTo>
                  <a:pt x="0" y="66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0" name="Line 139"/>
          <p:cNvSpPr>
            <a:spLocks noChangeShapeType="1"/>
          </p:cNvSpPr>
          <p:nvPr/>
        </p:nvSpPr>
        <p:spPr bwMode="auto">
          <a:xfrm flipV="1">
            <a:off x="5059359" y="4449557"/>
            <a:ext cx="0" cy="10003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7" name="Line 146"/>
          <p:cNvSpPr>
            <a:spLocks noChangeShapeType="1"/>
          </p:cNvSpPr>
          <p:nvPr/>
        </p:nvSpPr>
        <p:spPr bwMode="auto">
          <a:xfrm flipV="1">
            <a:off x="4983159" y="5950035"/>
            <a:ext cx="0" cy="22229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8" name="Line 147"/>
          <p:cNvSpPr>
            <a:spLocks noChangeShapeType="1"/>
          </p:cNvSpPr>
          <p:nvPr/>
        </p:nvSpPr>
        <p:spPr bwMode="auto">
          <a:xfrm>
            <a:off x="4983159" y="5950035"/>
            <a:ext cx="0" cy="24452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89" name="Line 148"/>
          <p:cNvSpPr>
            <a:spLocks noChangeShapeType="1"/>
          </p:cNvSpPr>
          <p:nvPr/>
        </p:nvSpPr>
        <p:spPr bwMode="auto">
          <a:xfrm>
            <a:off x="4983159" y="6194558"/>
            <a:ext cx="0" cy="18894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0" name="Line 149"/>
          <p:cNvSpPr>
            <a:spLocks noChangeShapeType="1"/>
          </p:cNvSpPr>
          <p:nvPr/>
        </p:nvSpPr>
        <p:spPr bwMode="auto">
          <a:xfrm flipV="1">
            <a:off x="4983159" y="5950035"/>
            <a:ext cx="0" cy="43347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1" name="Line 150"/>
          <p:cNvSpPr>
            <a:spLocks noChangeShapeType="1"/>
          </p:cNvSpPr>
          <p:nvPr/>
        </p:nvSpPr>
        <p:spPr bwMode="auto">
          <a:xfrm flipV="1">
            <a:off x="4983159" y="5483220"/>
            <a:ext cx="0" cy="46681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192" name="Freeform 151"/>
          <p:cNvSpPr>
            <a:spLocks/>
          </p:cNvSpPr>
          <p:nvPr/>
        </p:nvSpPr>
        <p:spPr bwMode="auto">
          <a:xfrm>
            <a:off x="4973634" y="4770376"/>
            <a:ext cx="9525" cy="685800"/>
          </a:xfrm>
          <a:custGeom>
            <a:avLst/>
            <a:gdLst>
              <a:gd name="T0" fmla="*/ 6 w 6"/>
              <a:gd name="T1" fmla="*/ 306 h 306"/>
              <a:gd name="T2" fmla="*/ 0 w 6"/>
              <a:gd name="T3" fmla="*/ 306 h 306"/>
              <a:gd name="T4" fmla="*/ 0 w 6"/>
              <a:gd name="T5" fmla="*/ 0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06">
                <a:moveTo>
                  <a:pt x="6" y="306"/>
                </a:moveTo>
                <a:lnTo>
                  <a:pt x="0" y="30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213" name="Rectangle 172"/>
          <p:cNvSpPr>
            <a:spLocks noChangeArrowheads="1"/>
          </p:cNvSpPr>
          <p:nvPr/>
        </p:nvSpPr>
        <p:spPr bwMode="auto">
          <a:xfrm>
            <a:off x="4461245" y="5255116"/>
            <a:ext cx="32060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Q213P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15" name="Rectangle 174"/>
          <p:cNvSpPr>
            <a:spLocks noChangeArrowheads="1"/>
          </p:cNvSpPr>
          <p:nvPr/>
        </p:nvSpPr>
        <p:spPr bwMode="auto">
          <a:xfrm>
            <a:off x="4524563" y="4947155"/>
            <a:ext cx="2436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R47K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16" name="Rectangle 175"/>
          <p:cNvSpPr>
            <a:spLocks noChangeArrowheads="1"/>
          </p:cNvSpPr>
          <p:nvPr/>
        </p:nvSpPr>
        <p:spPr bwMode="auto">
          <a:xfrm>
            <a:off x="4484860" y="4758205"/>
            <a:ext cx="3013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T122A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18" name="Rectangle 177"/>
          <p:cNvSpPr>
            <a:spLocks noChangeArrowheads="1"/>
          </p:cNvSpPr>
          <p:nvPr/>
        </p:nvSpPr>
        <p:spPr bwMode="auto">
          <a:xfrm>
            <a:off x="4500611" y="5775196"/>
            <a:ext cx="25309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L217I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Rectangle 207"/>
          <p:cNvSpPr>
            <a:spLocks noChangeArrowheads="1"/>
          </p:cNvSpPr>
          <p:nvPr/>
        </p:nvSpPr>
        <p:spPr bwMode="auto">
          <a:xfrm>
            <a:off x="4964109" y="6628029"/>
            <a:ext cx="181459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A/chicken/Zhejiang/SD007/2013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Rectangle 208"/>
          <p:cNvSpPr>
            <a:spLocks noChangeArrowheads="1"/>
          </p:cNvSpPr>
          <p:nvPr/>
        </p:nvSpPr>
        <p:spPr bwMode="auto">
          <a:xfrm>
            <a:off x="5002209" y="6494654"/>
            <a:ext cx="10547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00"/>
                </a:solidFill>
                <a:latin typeface="Calibri"/>
                <a:cs typeface="Calibri"/>
              </a:rPr>
              <a:t>A/Anhui/1/2013 H7N9</a:t>
            </a:r>
          </a:p>
        </p:txBody>
      </p:sp>
      <p:sp>
        <p:nvSpPr>
          <p:cNvPr id="9" name="Rectangle 209"/>
          <p:cNvSpPr>
            <a:spLocks noChangeArrowheads="1"/>
          </p:cNvSpPr>
          <p:nvPr/>
        </p:nvSpPr>
        <p:spPr bwMode="auto">
          <a:xfrm>
            <a:off x="5002209" y="6350163"/>
            <a:ext cx="169116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A/chicken/Jiangsu/1021/2013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Rectangle 210"/>
          <p:cNvSpPr>
            <a:spLocks noChangeArrowheads="1"/>
          </p:cNvSpPr>
          <p:nvPr/>
        </p:nvSpPr>
        <p:spPr bwMode="auto">
          <a:xfrm>
            <a:off x="5040309" y="6216787"/>
            <a:ext cx="12038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00"/>
                </a:solidFill>
                <a:latin typeface="Calibri"/>
                <a:cs typeface="Calibri"/>
              </a:rPr>
              <a:t>A/Shanghai/2/2013 H7N9</a:t>
            </a:r>
          </a:p>
        </p:txBody>
      </p:sp>
      <p:sp>
        <p:nvSpPr>
          <p:cNvPr id="11" name="Rectangle 211"/>
          <p:cNvSpPr>
            <a:spLocks noChangeArrowheads="1"/>
          </p:cNvSpPr>
          <p:nvPr/>
        </p:nvSpPr>
        <p:spPr bwMode="auto">
          <a:xfrm>
            <a:off x="5087934" y="6072297"/>
            <a:ext cx="12471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A/Hangzhou/1/2013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Rectangle 212"/>
          <p:cNvSpPr>
            <a:spLocks noChangeArrowheads="1"/>
          </p:cNvSpPr>
          <p:nvPr/>
        </p:nvSpPr>
        <p:spPr bwMode="auto">
          <a:xfrm>
            <a:off x="5087934" y="5931511"/>
            <a:ext cx="117500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A/Zhejiang/1/2013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Rectangle 213"/>
          <p:cNvSpPr>
            <a:spLocks noChangeArrowheads="1"/>
          </p:cNvSpPr>
          <p:nvPr/>
        </p:nvSpPr>
        <p:spPr bwMode="auto">
          <a:xfrm>
            <a:off x="5087934" y="5794430"/>
            <a:ext cx="117500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A/Jiangsu/01/2013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Rectangle 214"/>
          <p:cNvSpPr>
            <a:spLocks noChangeArrowheads="1"/>
          </p:cNvSpPr>
          <p:nvPr/>
        </p:nvSpPr>
        <p:spPr bwMode="auto">
          <a:xfrm>
            <a:off x="5040309" y="5661054"/>
            <a:ext cx="111889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A/Suzhou/3/2013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Rectangle 215"/>
          <p:cNvSpPr>
            <a:spLocks noChangeArrowheads="1"/>
          </p:cNvSpPr>
          <p:nvPr/>
        </p:nvSpPr>
        <p:spPr bwMode="auto">
          <a:xfrm>
            <a:off x="5164134" y="5516564"/>
            <a:ext cx="12327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A/Zhejiang/22/2013 H7N9</a:t>
            </a:r>
          </a:p>
        </p:txBody>
      </p:sp>
      <p:sp>
        <p:nvSpPr>
          <p:cNvPr id="16" name="Rectangle 216"/>
          <p:cNvSpPr>
            <a:spLocks noChangeArrowheads="1"/>
          </p:cNvSpPr>
          <p:nvPr/>
        </p:nvSpPr>
        <p:spPr bwMode="auto">
          <a:xfrm>
            <a:off x="5173659" y="5383188"/>
            <a:ext cx="165910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A/Zhejiang/DTID-ZJU10/2013 H7N9</a:t>
            </a:r>
          </a:p>
        </p:txBody>
      </p:sp>
      <p:sp>
        <p:nvSpPr>
          <p:cNvPr id="17" name="Rectangle 217"/>
          <p:cNvSpPr>
            <a:spLocks noChangeArrowheads="1"/>
          </p:cNvSpPr>
          <p:nvPr/>
        </p:nvSpPr>
        <p:spPr bwMode="auto">
          <a:xfrm>
            <a:off x="5135559" y="5238698"/>
            <a:ext cx="131766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A/Guangdong/2/2013 H7N9</a:t>
            </a:r>
          </a:p>
        </p:txBody>
      </p:sp>
      <p:sp>
        <p:nvSpPr>
          <p:cNvPr id="18" name="Rectangle 218"/>
          <p:cNvSpPr>
            <a:spLocks noChangeArrowheads="1"/>
          </p:cNvSpPr>
          <p:nvPr/>
        </p:nvSpPr>
        <p:spPr bwMode="auto">
          <a:xfrm>
            <a:off x="5202234" y="5105322"/>
            <a:ext cx="188994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A/environment/Shenzhen/1/2013 H7N9</a:t>
            </a:r>
          </a:p>
        </p:txBody>
      </p:sp>
      <p:sp>
        <p:nvSpPr>
          <p:cNvPr id="19" name="Rectangle 219"/>
          <p:cNvSpPr>
            <a:spLocks noChangeArrowheads="1"/>
          </p:cNvSpPr>
          <p:nvPr/>
        </p:nvSpPr>
        <p:spPr bwMode="auto">
          <a:xfrm>
            <a:off x="5154609" y="4960831"/>
            <a:ext cx="131766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A/Guangdong/1/2013 H7N9</a:t>
            </a:r>
          </a:p>
        </p:txBody>
      </p:sp>
      <p:sp>
        <p:nvSpPr>
          <p:cNvPr id="20" name="Rectangle 220"/>
          <p:cNvSpPr>
            <a:spLocks noChangeArrowheads="1"/>
          </p:cNvSpPr>
          <p:nvPr/>
        </p:nvSpPr>
        <p:spPr bwMode="auto">
          <a:xfrm>
            <a:off x="5211759" y="4827455"/>
            <a:ext cx="14603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A/Hong Kong/5942/2013 H7N9</a:t>
            </a:r>
          </a:p>
        </p:txBody>
      </p:sp>
      <p:sp>
        <p:nvSpPr>
          <p:cNvPr id="21" name="Rectangle 221"/>
          <p:cNvSpPr>
            <a:spLocks noChangeArrowheads="1"/>
          </p:cNvSpPr>
          <p:nvPr/>
        </p:nvSpPr>
        <p:spPr bwMode="auto">
          <a:xfrm>
            <a:off x="5040309" y="4682965"/>
            <a:ext cx="11365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A/Nanjing/6/2013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" name="Rectangle 222"/>
          <p:cNvSpPr>
            <a:spLocks noChangeArrowheads="1"/>
          </p:cNvSpPr>
          <p:nvPr/>
        </p:nvSpPr>
        <p:spPr bwMode="auto">
          <a:xfrm>
            <a:off x="5078409" y="4549589"/>
            <a:ext cx="10179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A/Wuxi/3/2013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" name="Rectangle 223"/>
          <p:cNvSpPr>
            <a:spLocks noChangeArrowheads="1"/>
          </p:cNvSpPr>
          <p:nvPr/>
        </p:nvSpPr>
        <p:spPr bwMode="auto">
          <a:xfrm>
            <a:off x="5164134" y="4405098"/>
            <a:ext cx="177452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A/environment/Suzhou/8/2013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cxnSp>
        <p:nvCxnSpPr>
          <p:cNvPr id="277" name="Straight Connector 276"/>
          <p:cNvCxnSpPr>
            <a:stCxn id="1216" idx="3"/>
            <a:endCxn id="1173" idx="0"/>
          </p:cNvCxnSpPr>
          <p:nvPr/>
        </p:nvCxnSpPr>
        <p:spPr>
          <a:xfrm>
            <a:off x="4786225" y="4827455"/>
            <a:ext cx="282659" cy="188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>
            <a:stCxn id="1215" idx="3"/>
            <a:endCxn id="1124" idx="2"/>
          </p:cNvCxnSpPr>
          <p:nvPr/>
        </p:nvCxnSpPr>
        <p:spPr>
          <a:xfrm>
            <a:off x="4768219" y="5016405"/>
            <a:ext cx="329240" cy="122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>
            <a:stCxn id="1213" idx="3"/>
            <a:endCxn id="1121" idx="2"/>
          </p:cNvCxnSpPr>
          <p:nvPr/>
        </p:nvCxnSpPr>
        <p:spPr>
          <a:xfrm>
            <a:off x="4781846" y="5324366"/>
            <a:ext cx="363238" cy="203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/>
          <p:cNvCxnSpPr>
            <a:stCxn id="1218" idx="3"/>
            <a:endCxn id="1175" idx="1"/>
          </p:cNvCxnSpPr>
          <p:nvPr/>
        </p:nvCxnSpPr>
        <p:spPr>
          <a:xfrm>
            <a:off x="4753704" y="5844446"/>
            <a:ext cx="315181" cy="20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Rectangle 224"/>
          <p:cNvSpPr>
            <a:spLocks noChangeArrowheads="1"/>
          </p:cNvSpPr>
          <p:nvPr/>
        </p:nvSpPr>
        <p:spPr bwMode="auto">
          <a:xfrm>
            <a:off x="5164134" y="4270095"/>
            <a:ext cx="111889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A/Suzhou/5/2013 H7N9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3" name="Line 91"/>
          <p:cNvSpPr>
            <a:spLocks noChangeShapeType="1"/>
          </p:cNvSpPr>
          <p:nvPr/>
        </p:nvSpPr>
        <p:spPr bwMode="auto">
          <a:xfrm flipV="1">
            <a:off x="5116509" y="4281672"/>
            <a:ext cx="0" cy="66688"/>
          </a:xfrm>
          <a:prstGeom prst="line">
            <a:avLst/>
          </a:pr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94" name="Freeform 92"/>
          <p:cNvSpPr>
            <a:spLocks/>
          </p:cNvSpPr>
          <p:nvPr/>
        </p:nvSpPr>
        <p:spPr bwMode="auto">
          <a:xfrm>
            <a:off x="5116509" y="4214984"/>
            <a:ext cx="47625" cy="66688"/>
          </a:xfrm>
          <a:custGeom>
            <a:avLst/>
            <a:gdLst>
              <a:gd name="T0" fmla="*/ 30 w 30"/>
              <a:gd name="T1" fmla="*/ 0 h 36"/>
              <a:gd name="T2" fmla="*/ 0 w 30"/>
              <a:gd name="T3" fmla="*/ 0 h 36"/>
              <a:gd name="T4" fmla="*/ 0 w 30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36">
                <a:moveTo>
                  <a:pt x="30" y="0"/>
                </a:moveTo>
                <a:lnTo>
                  <a:pt x="0" y="0"/>
                </a:lnTo>
                <a:lnTo>
                  <a:pt x="0" y="36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1373" name="Rectangle 405"/>
          <p:cNvSpPr>
            <a:spLocks noChangeArrowheads="1"/>
          </p:cNvSpPr>
          <p:nvPr/>
        </p:nvSpPr>
        <p:spPr bwMode="auto">
          <a:xfrm>
            <a:off x="6808535" y="6627841"/>
            <a:ext cx="301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     </a:t>
            </a:r>
          </a:p>
        </p:txBody>
      </p:sp>
      <p:sp>
        <p:nvSpPr>
          <p:cNvPr id="1385" name="Rectangle 417"/>
          <p:cNvSpPr>
            <a:spLocks noChangeArrowheads="1"/>
          </p:cNvSpPr>
          <p:nvPr/>
        </p:nvSpPr>
        <p:spPr bwMode="auto">
          <a:xfrm>
            <a:off x="6542501" y="4960831"/>
            <a:ext cx="32100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N267D </a:t>
            </a:r>
          </a:p>
        </p:txBody>
      </p:sp>
      <p:sp>
        <p:nvSpPr>
          <p:cNvPr id="1386" name="Rectangle 418"/>
          <p:cNvSpPr>
            <a:spLocks noChangeArrowheads="1"/>
          </p:cNvSpPr>
          <p:nvPr/>
        </p:nvSpPr>
        <p:spPr bwMode="auto">
          <a:xfrm>
            <a:off x="6733458" y="4834502"/>
            <a:ext cx="303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N282S </a:t>
            </a:r>
          </a:p>
        </p:txBody>
      </p:sp>
      <p:sp>
        <p:nvSpPr>
          <p:cNvPr id="1390" name="Rectangle 422"/>
          <p:cNvSpPr>
            <a:spLocks noChangeArrowheads="1"/>
          </p:cNvSpPr>
          <p:nvPr/>
        </p:nvSpPr>
        <p:spPr bwMode="auto">
          <a:xfrm>
            <a:off x="4485615" y="4105482"/>
            <a:ext cx="303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N190S</a:t>
            </a:r>
          </a:p>
        </p:txBody>
      </p:sp>
      <p:sp>
        <p:nvSpPr>
          <p:cNvPr id="1395" name="Rectangle 427"/>
          <p:cNvSpPr>
            <a:spLocks noChangeArrowheads="1"/>
          </p:cNvSpPr>
          <p:nvPr/>
        </p:nvSpPr>
        <p:spPr bwMode="auto">
          <a:xfrm>
            <a:off x="6917576" y="3425503"/>
            <a:ext cx="301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</a:t>
            </a:r>
          </a:p>
        </p:txBody>
      </p:sp>
      <p:sp>
        <p:nvSpPr>
          <p:cNvPr id="1397" name="Rectangle 429"/>
          <p:cNvSpPr>
            <a:spLocks noChangeArrowheads="1"/>
          </p:cNvSpPr>
          <p:nvPr/>
        </p:nvSpPr>
        <p:spPr bwMode="auto">
          <a:xfrm>
            <a:off x="6968176" y="3159685"/>
            <a:ext cx="301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   </a:t>
            </a:r>
          </a:p>
        </p:txBody>
      </p:sp>
      <p:sp>
        <p:nvSpPr>
          <p:cNvPr id="1398" name="Rectangle 430"/>
          <p:cNvSpPr>
            <a:spLocks noChangeArrowheads="1"/>
          </p:cNvSpPr>
          <p:nvPr/>
        </p:nvSpPr>
        <p:spPr bwMode="auto">
          <a:xfrm>
            <a:off x="7512520" y="3030301"/>
            <a:ext cx="39754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L217Q/L </a:t>
            </a:r>
          </a:p>
        </p:txBody>
      </p:sp>
      <p:sp>
        <p:nvSpPr>
          <p:cNvPr id="1399" name="Rectangle 431"/>
          <p:cNvSpPr>
            <a:spLocks noChangeArrowheads="1"/>
          </p:cNvSpPr>
          <p:nvPr/>
        </p:nvSpPr>
        <p:spPr bwMode="auto">
          <a:xfrm>
            <a:off x="8001000" y="2754367"/>
            <a:ext cx="1143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A180T  L217Q  P230S  D289E  S304R</a:t>
            </a:r>
          </a:p>
        </p:txBody>
      </p:sp>
      <p:sp>
        <p:nvSpPr>
          <p:cNvPr id="1400" name="Rectangle 432"/>
          <p:cNvSpPr>
            <a:spLocks noChangeArrowheads="1"/>
          </p:cNvSpPr>
          <p:nvPr/>
        </p:nvSpPr>
        <p:spPr bwMode="auto">
          <a:xfrm>
            <a:off x="7273981" y="2732150"/>
            <a:ext cx="6508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G119E L217Q </a:t>
            </a:r>
          </a:p>
        </p:txBody>
      </p:sp>
      <p:sp>
        <p:nvSpPr>
          <p:cNvPr id="1401" name="Rectangle 433"/>
          <p:cNvSpPr>
            <a:spLocks noChangeArrowheads="1"/>
          </p:cNvSpPr>
          <p:nvPr/>
        </p:nvSpPr>
        <p:spPr bwMode="auto">
          <a:xfrm>
            <a:off x="6377586" y="2600457"/>
            <a:ext cx="6315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L217P S281N </a:t>
            </a:r>
          </a:p>
        </p:txBody>
      </p:sp>
      <p:sp>
        <p:nvSpPr>
          <p:cNvPr id="1403" name="Rectangle 435"/>
          <p:cNvSpPr>
            <a:spLocks noChangeArrowheads="1"/>
          </p:cNvSpPr>
          <p:nvPr/>
        </p:nvSpPr>
        <p:spPr bwMode="auto">
          <a:xfrm>
            <a:off x="7459620" y="2302077"/>
            <a:ext cx="13224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V24G C54G L56P L57R I78M </a:t>
            </a:r>
          </a:p>
        </p:txBody>
      </p:sp>
      <p:sp>
        <p:nvSpPr>
          <p:cNvPr id="1404" name="Rectangle 436"/>
          <p:cNvSpPr>
            <a:spLocks noChangeArrowheads="1"/>
          </p:cNvSpPr>
          <p:nvPr/>
        </p:nvSpPr>
        <p:spPr bwMode="auto">
          <a:xfrm>
            <a:off x="7079480" y="2180662"/>
            <a:ext cx="301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  </a:t>
            </a:r>
          </a:p>
        </p:txBody>
      </p:sp>
      <p:sp>
        <p:nvSpPr>
          <p:cNvPr id="1405" name="Rectangle 437"/>
          <p:cNvSpPr>
            <a:spLocks noChangeArrowheads="1"/>
          </p:cNvSpPr>
          <p:nvPr/>
        </p:nvSpPr>
        <p:spPr bwMode="auto">
          <a:xfrm>
            <a:off x="6911127" y="2028659"/>
            <a:ext cx="3016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L217Q </a:t>
            </a:r>
          </a:p>
        </p:txBody>
      </p:sp>
      <p:sp>
        <p:nvSpPr>
          <p:cNvPr id="1406" name="Rectangle 438"/>
          <p:cNvSpPr>
            <a:spLocks noChangeArrowheads="1"/>
          </p:cNvSpPr>
          <p:nvPr/>
        </p:nvSpPr>
        <p:spPr bwMode="auto">
          <a:xfrm>
            <a:off x="6248400" y="1896914"/>
            <a:ext cx="228908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A128S S165N V177G P212T L217Q N267D H274Y </a:t>
            </a:r>
          </a:p>
        </p:txBody>
      </p:sp>
      <p:sp>
        <p:nvSpPr>
          <p:cNvPr id="1408" name="Rectangle 440"/>
          <p:cNvSpPr>
            <a:spLocks noChangeArrowheads="1"/>
          </p:cNvSpPr>
          <p:nvPr/>
        </p:nvSpPr>
        <p:spPr bwMode="auto">
          <a:xfrm>
            <a:off x="6607450" y="1626061"/>
            <a:ext cx="270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V264I </a:t>
            </a:r>
          </a:p>
        </p:txBody>
      </p:sp>
      <p:sp>
        <p:nvSpPr>
          <p:cNvPr id="1409" name="Rectangle 441"/>
          <p:cNvSpPr>
            <a:spLocks noChangeArrowheads="1"/>
          </p:cNvSpPr>
          <p:nvPr/>
        </p:nvSpPr>
        <p:spPr bwMode="auto">
          <a:xfrm>
            <a:off x="6838735" y="1486430"/>
            <a:ext cx="60433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FF"/>
                </a:solidFill>
                <a:latin typeface="Calibri"/>
                <a:cs typeface="Calibri"/>
              </a:rPr>
              <a:t>S275G I317S </a:t>
            </a:r>
          </a:p>
        </p:txBody>
      </p:sp>
      <p:cxnSp>
        <p:nvCxnSpPr>
          <p:cNvPr id="487" name="Straight Connector 486"/>
          <p:cNvCxnSpPr>
            <a:stCxn id="1390" idx="3"/>
            <a:endCxn id="293" idx="1"/>
          </p:cNvCxnSpPr>
          <p:nvPr/>
        </p:nvCxnSpPr>
        <p:spPr>
          <a:xfrm>
            <a:off x="4788639" y="4174732"/>
            <a:ext cx="327871" cy="106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" name="Freeform 160"/>
          <p:cNvSpPr>
            <a:spLocks/>
          </p:cNvSpPr>
          <p:nvPr/>
        </p:nvSpPr>
        <p:spPr bwMode="auto">
          <a:xfrm>
            <a:off x="2814680" y="910951"/>
            <a:ext cx="572114" cy="0"/>
          </a:xfrm>
          <a:custGeom>
            <a:avLst/>
            <a:gdLst>
              <a:gd name="T0" fmla="*/ 396 w 396"/>
              <a:gd name="T1" fmla="*/ 252 h 252"/>
              <a:gd name="T2" fmla="*/ 0 w 396"/>
              <a:gd name="T3" fmla="*/ 252 h 252"/>
              <a:gd name="T4" fmla="*/ 0 w 396"/>
              <a:gd name="T5" fmla="*/ 0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6" h="252">
                <a:moveTo>
                  <a:pt x="396" y="252"/>
                </a:moveTo>
                <a:lnTo>
                  <a:pt x="0" y="252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965" y="722328"/>
            <a:ext cx="2563410" cy="286232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FF"/>
                </a:solidFill>
                <a:cs typeface="Calibri"/>
              </a:rPr>
              <a:t>1</a:t>
            </a:r>
            <a:r>
              <a:rPr lang="en-US" baseline="30000" dirty="0">
                <a:solidFill>
                  <a:srgbClr val="FF00FF"/>
                </a:solidFill>
                <a:cs typeface="Calibri"/>
              </a:rPr>
              <a:t>st</a:t>
            </a:r>
            <a:r>
              <a:rPr lang="en-US" dirty="0">
                <a:solidFill>
                  <a:srgbClr val="FF00FF"/>
                </a:solidFill>
                <a:cs typeface="Calibri"/>
              </a:rPr>
              <a:t> wave H7N9 viruses</a:t>
            </a:r>
          </a:p>
          <a:p>
            <a:pPr>
              <a:defRPr/>
            </a:pPr>
            <a:endParaRPr lang="en-US" dirty="0">
              <a:solidFill>
                <a:srgbClr val="FF00FF"/>
              </a:solidFill>
              <a:cs typeface="Calibri"/>
            </a:endParaRPr>
          </a:p>
          <a:p>
            <a:pPr>
              <a:defRPr/>
            </a:pPr>
            <a:r>
              <a:rPr lang="en-US" dirty="0">
                <a:solidFill>
                  <a:srgbClr val="00B050"/>
                </a:solidFill>
                <a:cs typeface="Calibri"/>
              </a:rPr>
              <a:t>2</a:t>
            </a:r>
            <a:r>
              <a:rPr lang="en-US" baseline="30000" dirty="0">
                <a:solidFill>
                  <a:srgbClr val="00B050"/>
                </a:solidFill>
                <a:cs typeface="Calibri"/>
              </a:rPr>
              <a:t>nd</a:t>
            </a:r>
            <a:r>
              <a:rPr lang="en-US" dirty="0">
                <a:solidFill>
                  <a:srgbClr val="00B050"/>
                </a:solidFill>
                <a:cs typeface="Calibri"/>
              </a:rPr>
              <a:t> and 3</a:t>
            </a:r>
            <a:r>
              <a:rPr lang="en-US" baseline="30000" dirty="0">
                <a:solidFill>
                  <a:srgbClr val="00B050"/>
                </a:solidFill>
                <a:cs typeface="Calibri"/>
              </a:rPr>
              <a:t>rd</a:t>
            </a:r>
            <a:r>
              <a:rPr lang="en-US" dirty="0">
                <a:solidFill>
                  <a:srgbClr val="00B050"/>
                </a:solidFill>
                <a:cs typeface="Calibri"/>
              </a:rPr>
              <a:t> wave H7N9 viruses</a:t>
            </a:r>
          </a:p>
          <a:p>
            <a:pPr>
              <a:defRPr/>
            </a:pPr>
            <a:endParaRPr lang="en-US" dirty="0">
              <a:solidFill>
                <a:srgbClr val="00B050"/>
              </a:solidFill>
              <a:cs typeface="Calibri"/>
            </a:endParaRPr>
          </a:p>
          <a:p>
            <a:pPr>
              <a:defRPr/>
            </a:pPr>
            <a:r>
              <a:rPr lang="en-US" dirty="0">
                <a:solidFill>
                  <a:srgbClr val="0000FF"/>
                </a:solidFill>
                <a:cs typeface="Calibri"/>
              </a:rPr>
              <a:t>Amino acid changes compared to vaccine strains </a:t>
            </a:r>
          </a:p>
          <a:p>
            <a:pPr>
              <a:defRPr/>
            </a:pPr>
            <a:endParaRPr lang="en-US" dirty="0">
              <a:solidFill>
                <a:srgbClr val="0000FF"/>
              </a:solidFill>
              <a:cs typeface="Calibri"/>
            </a:endParaRPr>
          </a:p>
          <a:p>
            <a:pPr>
              <a:defRPr/>
            </a:pPr>
            <a:r>
              <a:rPr lang="en-US" dirty="0">
                <a:solidFill>
                  <a:srgbClr val="FF0000"/>
                </a:solidFill>
                <a:cs typeface="Calibri"/>
              </a:rPr>
              <a:t>Vaccine strains in red</a:t>
            </a:r>
          </a:p>
        </p:txBody>
      </p:sp>
    </p:spTree>
    <p:extLst>
      <p:ext uri="{BB962C8B-B14F-4D97-AF65-F5344CB8AC3E}">
        <p14:creationId xmlns:p14="http://schemas.microsoft.com/office/powerpoint/2010/main" val="2037469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h_Neth_H7_RBS_2.png"/>
          <p:cNvPicPr>
            <a:picLocks noChangeAspect="1"/>
          </p:cNvPicPr>
          <p:nvPr/>
        </p:nvPicPr>
        <p:blipFill>
          <a:blip r:embed="rId3"/>
          <a:srcRect t="5026" r="9656" b="7407"/>
          <a:stretch>
            <a:fillRect/>
          </a:stretch>
        </p:blipFill>
        <p:spPr>
          <a:xfrm>
            <a:off x="1487207" y="479717"/>
            <a:ext cx="6195786" cy="600528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2422072" y="5111169"/>
            <a:ext cx="1092320" cy="7126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6124673" y="5433787"/>
            <a:ext cx="526896" cy="3900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05600" y="5562600"/>
            <a:ext cx="22661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Glycosylation site at position 125 not present in Anhui/1/2013 HA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9075" y="5239083"/>
            <a:ext cx="21855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Equivalent to residue 226 in H3 numbering.  Crucial for switching  between α2-3 and α2-6 receptor specificity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1695" y="436328"/>
            <a:ext cx="2311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FF9900"/>
                </a:solidFill>
                <a:latin typeface="Myriad Web Pro"/>
              </a:rPr>
              <a:t>Asian H7N9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: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orange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Myriad Web Pr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Netherlands: green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82920" y="3210263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177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V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G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905000" y="2887098"/>
            <a:ext cx="1118797" cy="2740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7200" y="2346315"/>
            <a:ext cx="1829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Points towards the RBS pocket; reduce α2-3 interactions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58067" y="1011133"/>
            <a:ext cx="842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180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  <a:sym typeface="Wingdings"/>
              </a:rPr>
              <a:t>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yriad Web Pro"/>
                <a:ea typeface="+mn-ea"/>
                <a:cs typeface="+mn-cs"/>
                <a:sym typeface="Wingdings"/>
              </a:rPr>
              <a:t>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Myriad Web Pro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40506" y="4248834"/>
            <a:ext cx="860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217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Q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83765" y="4464838"/>
            <a:ext cx="842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0332" y="1334298"/>
            <a:ext cx="2335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Minimal impact on the RBS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616798" y="1514929"/>
            <a:ext cx="1118797" cy="416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244966" y="6485003"/>
            <a:ext cx="34665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Angela Yang/James Stevens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39A6"/>
              </a:solidFill>
              <a:effectLst/>
              <a:uLnTx/>
              <a:uFillTx/>
              <a:latin typeface="Myriad Web Pro"/>
              <a:ea typeface="+mn-ea"/>
              <a:cs typeface="+mn-cs"/>
            </a:endParaRPr>
          </a:p>
        </p:txBody>
      </p:sp>
      <p:sp>
        <p:nvSpPr>
          <p:cNvPr id="18" name="Text Placeholder 4"/>
          <p:cNvSpPr txBox="1">
            <a:spLocks/>
          </p:cNvSpPr>
          <p:nvPr/>
        </p:nvSpPr>
        <p:spPr>
          <a:xfrm>
            <a:off x="0" y="52806"/>
            <a:ext cx="7323665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Receptor Binding Alteration Compared to Other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Avian H7 </a:t>
            </a:r>
            <a:r>
              <a:rPr lang="en-US" b="1" dirty="0">
                <a:solidFill>
                  <a:schemeClr val="bg2"/>
                </a:solidFill>
                <a:latin typeface="Myriad Web Pro"/>
              </a:rPr>
              <a:t>V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iruses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87579" y="5644639"/>
            <a:ext cx="102402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220-loop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17690" y="4952142"/>
            <a:ext cx="102402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130-loop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95180" y="1206787"/>
            <a:ext cx="10567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190-helix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43538" y="2025134"/>
            <a:ext cx="102402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9A6"/>
                </a:solidFill>
                <a:effectLst/>
                <a:uLnTx/>
                <a:uFillTx/>
                <a:latin typeface="Myriad Web Pro"/>
                <a:ea typeface="+mn-ea"/>
                <a:cs typeface="+mn-cs"/>
              </a:rPr>
              <a:t>150-loop</a:t>
            </a:r>
          </a:p>
        </p:txBody>
      </p:sp>
    </p:spTree>
    <p:extLst>
      <p:ext uri="{BB962C8B-B14F-4D97-AF65-F5344CB8AC3E}">
        <p14:creationId xmlns:p14="http://schemas.microsoft.com/office/powerpoint/2010/main" val="2246664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9980"/>
            <a:ext cx="6324600" cy="495226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400" b="1" dirty="0">
                <a:latin typeface="Calibri" panose="020F0502020204030204" pitchFamily="34" charset="0"/>
              </a:rPr>
              <a:t>A(H7N9) Receptor Binding Site (RBS) Mutations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86659"/>
              </p:ext>
            </p:extLst>
          </p:nvPr>
        </p:nvGraphicFramePr>
        <p:xfrm>
          <a:off x="157016" y="651164"/>
          <a:ext cx="8793019" cy="5648037"/>
        </p:xfrm>
        <a:graphic>
          <a:graphicData uri="http://schemas.openxmlformats.org/drawingml/2006/table">
            <a:tbl>
              <a:tblPr/>
              <a:tblGrid>
                <a:gridCol w="386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6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2276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RBS at positions 226 and 228 (H3 numbering)</a:t>
                      </a:r>
                    </a:p>
                  </a:txBody>
                  <a:tcPr marL="10619" marR="10619" marT="106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619" marR="10619" marT="106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81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98%</a:t>
                      </a:r>
                      <a:r>
                        <a:rPr lang="en-US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of LPAI viruses from 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humans,</a:t>
                      </a:r>
                    </a:p>
                    <a:p>
                      <a:pPr algn="l" fontAlgn="b"/>
                      <a:r>
                        <a:rPr lang="en-US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birds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and environment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226L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/228G (indicates decreased binding to alpha 2-3 receptors) 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72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Less</a:t>
                      </a:r>
                      <a:r>
                        <a:rPr lang="en-US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then 1% of LPAI viruses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226Q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/228G (H7 avian consensus); majority of HPAI H7N9 viruses are</a:t>
                      </a:r>
                      <a:r>
                        <a:rPr lang="en-US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u="none" strike="noStrike" baseline="0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226Q</a:t>
                      </a:r>
                      <a:endParaRPr lang="en-US" sz="1800" b="1" i="0" u="none" strike="noStrike" dirty="0">
                        <a:solidFill>
                          <a:srgbClr val="FFFF00"/>
                        </a:solidFill>
                        <a:effectLst/>
                        <a:latin typeface="Calibri"/>
                      </a:endParaRP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238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Less than 1% of viruses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226I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/228G (point mutation change to isoleucine)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083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Less than 1% of viruses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Myriad Web Pro"/>
                        </a:defRPr>
                      </a:lvl9pPr>
                    </a:lstStyle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226P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/228G (point mutation to proline)</a:t>
                      </a:r>
                    </a:p>
                  </a:txBody>
                  <a:tcPr marL="10619" marR="10619" marT="106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48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93" y="464820"/>
            <a:ext cx="8531013" cy="639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563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63468" y="-35560"/>
            <a:ext cx="6180532" cy="77742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1" name="Rectangle 6"/>
          <p:cNvSpPr>
            <a:spLocks noChangeArrowheads="1"/>
          </p:cNvSpPr>
          <p:nvPr/>
        </p:nvSpPr>
        <p:spPr bwMode="auto">
          <a:xfrm>
            <a:off x="3257156" y="0"/>
            <a:ext cx="117500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A/Jiangsu/2/2013_H7N9</a:t>
            </a:r>
          </a:p>
        </p:txBody>
      </p:sp>
      <p:sp>
        <p:nvSpPr>
          <p:cNvPr id="2302" name="Freeform 7"/>
          <p:cNvSpPr>
            <a:spLocks/>
          </p:cNvSpPr>
          <p:nvPr/>
        </p:nvSpPr>
        <p:spPr bwMode="auto">
          <a:xfrm>
            <a:off x="3252393" y="43794"/>
            <a:ext cx="0" cy="61669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03" name="Rectangle 8"/>
          <p:cNvSpPr>
            <a:spLocks noChangeArrowheads="1"/>
          </p:cNvSpPr>
          <p:nvPr/>
        </p:nvSpPr>
        <p:spPr bwMode="auto">
          <a:xfrm>
            <a:off x="3257156" y="128699"/>
            <a:ext cx="117500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A/Jiangsu/1/2013_H7N9</a:t>
            </a:r>
          </a:p>
        </p:txBody>
      </p:sp>
      <p:sp>
        <p:nvSpPr>
          <p:cNvPr id="2304" name="Freeform 9"/>
          <p:cNvSpPr>
            <a:spLocks/>
          </p:cNvSpPr>
          <p:nvPr/>
        </p:nvSpPr>
        <p:spPr bwMode="auto">
          <a:xfrm>
            <a:off x="3252393" y="110824"/>
            <a:ext cx="0" cy="61669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05" name="Rectangle 10"/>
          <p:cNvSpPr>
            <a:spLocks noChangeArrowheads="1"/>
          </p:cNvSpPr>
          <p:nvPr/>
        </p:nvSpPr>
        <p:spPr bwMode="auto">
          <a:xfrm>
            <a:off x="3300018" y="257398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A/Nanjing/1/2013_H7N9</a:t>
            </a:r>
          </a:p>
        </p:txBody>
      </p:sp>
      <p:sp>
        <p:nvSpPr>
          <p:cNvPr id="2306" name="Freeform 11"/>
          <p:cNvSpPr>
            <a:spLocks/>
          </p:cNvSpPr>
          <p:nvPr/>
        </p:nvSpPr>
        <p:spPr bwMode="auto">
          <a:xfrm>
            <a:off x="3252393" y="175174"/>
            <a:ext cx="42863" cy="126018"/>
          </a:xfrm>
          <a:custGeom>
            <a:avLst/>
            <a:gdLst>
              <a:gd name="T0" fmla="*/ 0 w 27"/>
              <a:gd name="T1" fmla="*/ 0 h 141"/>
              <a:gd name="T2" fmla="*/ 0 w 27"/>
              <a:gd name="T3" fmla="*/ 141 h 141"/>
              <a:gd name="T4" fmla="*/ 27 w 27"/>
              <a:gd name="T5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41">
                <a:moveTo>
                  <a:pt x="0" y="0"/>
                </a:moveTo>
                <a:lnTo>
                  <a:pt x="0" y="141"/>
                </a:lnTo>
                <a:lnTo>
                  <a:pt x="27" y="14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07" name="Line 12"/>
          <p:cNvSpPr>
            <a:spLocks noChangeShapeType="1"/>
          </p:cNvSpPr>
          <p:nvPr/>
        </p:nvSpPr>
        <p:spPr bwMode="auto">
          <a:xfrm>
            <a:off x="3252393" y="43794"/>
            <a:ext cx="0" cy="126018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08" name="Freeform 13"/>
          <p:cNvSpPr>
            <a:spLocks/>
          </p:cNvSpPr>
          <p:nvPr/>
        </p:nvSpPr>
        <p:spPr bwMode="auto">
          <a:xfrm>
            <a:off x="3223818" y="172493"/>
            <a:ext cx="28575" cy="158193"/>
          </a:xfrm>
          <a:custGeom>
            <a:avLst/>
            <a:gdLst>
              <a:gd name="T0" fmla="*/ 0 w 18"/>
              <a:gd name="T1" fmla="*/ 177 h 177"/>
              <a:gd name="T2" fmla="*/ 0 w 18"/>
              <a:gd name="T3" fmla="*/ 0 h 177"/>
              <a:gd name="T4" fmla="*/ 18 w 18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77">
                <a:moveTo>
                  <a:pt x="0" y="177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09" name="Rectangle 14"/>
          <p:cNvSpPr>
            <a:spLocks noChangeArrowheads="1"/>
          </p:cNvSpPr>
          <p:nvPr/>
        </p:nvSpPr>
        <p:spPr bwMode="auto">
          <a:xfrm>
            <a:off x="3296843" y="386097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A/Nanjing/2/2013_H7N9</a:t>
            </a:r>
          </a:p>
        </p:txBody>
      </p:sp>
      <p:sp>
        <p:nvSpPr>
          <p:cNvPr id="2310" name="Freeform 15"/>
          <p:cNvSpPr>
            <a:spLocks/>
          </p:cNvSpPr>
          <p:nvPr/>
        </p:nvSpPr>
        <p:spPr bwMode="auto">
          <a:xfrm>
            <a:off x="3238106" y="429890"/>
            <a:ext cx="53975" cy="61669"/>
          </a:xfrm>
          <a:custGeom>
            <a:avLst/>
            <a:gdLst>
              <a:gd name="T0" fmla="*/ 0 w 34"/>
              <a:gd name="T1" fmla="*/ 69 h 69"/>
              <a:gd name="T2" fmla="*/ 0 w 34"/>
              <a:gd name="T3" fmla="*/ 0 h 69"/>
              <a:gd name="T4" fmla="*/ 34 w 34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69">
                <a:moveTo>
                  <a:pt x="0" y="69"/>
                </a:moveTo>
                <a:lnTo>
                  <a:pt x="0" y="0"/>
                </a:lnTo>
                <a:lnTo>
                  <a:pt x="3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1" name="Rectangle 16"/>
          <p:cNvSpPr>
            <a:spLocks noChangeArrowheads="1"/>
          </p:cNvSpPr>
          <p:nvPr/>
        </p:nvSpPr>
        <p:spPr bwMode="auto">
          <a:xfrm>
            <a:off x="3295256" y="514796"/>
            <a:ext cx="12936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A/Zhenjiang/1/2013_H7N9</a:t>
            </a:r>
          </a:p>
        </p:txBody>
      </p:sp>
      <p:sp>
        <p:nvSpPr>
          <p:cNvPr id="2312" name="Freeform 17"/>
          <p:cNvSpPr>
            <a:spLocks/>
          </p:cNvSpPr>
          <p:nvPr/>
        </p:nvSpPr>
        <p:spPr bwMode="auto">
          <a:xfrm>
            <a:off x="3238106" y="496921"/>
            <a:ext cx="52388" cy="61669"/>
          </a:xfrm>
          <a:custGeom>
            <a:avLst/>
            <a:gdLst>
              <a:gd name="T0" fmla="*/ 0 w 33"/>
              <a:gd name="T1" fmla="*/ 0 h 69"/>
              <a:gd name="T2" fmla="*/ 0 w 33"/>
              <a:gd name="T3" fmla="*/ 69 h 69"/>
              <a:gd name="T4" fmla="*/ 33 w 33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" h="69">
                <a:moveTo>
                  <a:pt x="0" y="0"/>
                </a:moveTo>
                <a:lnTo>
                  <a:pt x="0" y="69"/>
                </a:lnTo>
                <a:lnTo>
                  <a:pt x="33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3" name="Freeform 18"/>
          <p:cNvSpPr>
            <a:spLocks/>
          </p:cNvSpPr>
          <p:nvPr/>
        </p:nvSpPr>
        <p:spPr bwMode="auto">
          <a:xfrm>
            <a:off x="3223818" y="336047"/>
            <a:ext cx="14288" cy="158193"/>
          </a:xfrm>
          <a:custGeom>
            <a:avLst/>
            <a:gdLst>
              <a:gd name="T0" fmla="*/ 0 w 9"/>
              <a:gd name="T1" fmla="*/ 0 h 177"/>
              <a:gd name="T2" fmla="*/ 0 w 9"/>
              <a:gd name="T3" fmla="*/ 177 h 177"/>
              <a:gd name="T4" fmla="*/ 9 w 9"/>
              <a:gd name="T5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77">
                <a:moveTo>
                  <a:pt x="0" y="0"/>
                </a:moveTo>
                <a:lnTo>
                  <a:pt x="0" y="177"/>
                </a:lnTo>
                <a:lnTo>
                  <a:pt x="9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4" name="Freeform 19"/>
          <p:cNvSpPr>
            <a:spLocks/>
          </p:cNvSpPr>
          <p:nvPr/>
        </p:nvSpPr>
        <p:spPr bwMode="auto">
          <a:xfrm>
            <a:off x="3190481" y="333366"/>
            <a:ext cx="33338" cy="206455"/>
          </a:xfrm>
          <a:custGeom>
            <a:avLst/>
            <a:gdLst>
              <a:gd name="T0" fmla="*/ 0 w 21"/>
              <a:gd name="T1" fmla="*/ 231 h 231"/>
              <a:gd name="T2" fmla="*/ 0 w 21"/>
              <a:gd name="T3" fmla="*/ 0 h 231"/>
              <a:gd name="T4" fmla="*/ 21 w 21"/>
              <a:gd name="T5" fmla="*/ 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231">
                <a:moveTo>
                  <a:pt x="0" y="231"/>
                </a:moveTo>
                <a:lnTo>
                  <a:pt x="0" y="0"/>
                </a:lnTo>
                <a:lnTo>
                  <a:pt x="2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5" name="Rectangle 20"/>
          <p:cNvSpPr>
            <a:spLocks noChangeArrowheads="1"/>
          </p:cNvSpPr>
          <p:nvPr/>
        </p:nvSpPr>
        <p:spPr bwMode="auto">
          <a:xfrm>
            <a:off x="3214293" y="643495"/>
            <a:ext cx="12327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A/Zhejiang/2/2013_H7N9</a:t>
            </a:r>
          </a:p>
        </p:txBody>
      </p:sp>
      <p:sp>
        <p:nvSpPr>
          <p:cNvPr id="2316" name="Freeform 21"/>
          <p:cNvSpPr>
            <a:spLocks/>
          </p:cNvSpPr>
          <p:nvPr/>
        </p:nvSpPr>
        <p:spPr bwMode="auto">
          <a:xfrm>
            <a:off x="3209531" y="687288"/>
            <a:ext cx="0" cy="61669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7" name="Rectangle 22"/>
          <p:cNvSpPr>
            <a:spLocks noChangeArrowheads="1"/>
          </p:cNvSpPr>
          <p:nvPr/>
        </p:nvSpPr>
        <p:spPr bwMode="auto">
          <a:xfrm>
            <a:off x="3234931" y="772194"/>
            <a:ext cx="1716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A/Zhejiang/DTID-ZJU01/2013_H7N9</a:t>
            </a:r>
          </a:p>
        </p:txBody>
      </p:sp>
      <p:sp>
        <p:nvSpPr>
          <p:cNvPr id="2318" name="Freeform 23"/>
          <p:cNvSpPr>
            <a:spLocks/>
          </p:cNvSpPr>
          <p:nvPr/>
        </p:nvSpPr>
        <p:spPr bwMode="auto">
          <a:xfrm>
            <a:off x="3209531" y="754319"/>
            <a:ext cx="20638" cy="61669"/>
          </a:xfrm>
          <a:custGeom>
            <a:avLst/>
            <a:gdLst>
              <a:gd name="T0" fmla="*/ 0 w 13"/>
              <a:gd name="T1" fmla="*/ 0 h 69"/>
              <a:gd name="T2" fmla="*/ 0 w 13"/>
              <a:gd name="T3" fmla="*/ 69 h 69"/>
              <a:gd name="T4" fmla="*/ 13 w 13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69">
                <a:moveTo>
                  <a:pt x="0" y="0"/>
                </a:moveTo>
                <a:lnTo>
                  <a:pt x="0" y="69"/>
                </a:lnTo>
                <a:lnTo>
                  <a:pt x="13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19" name="Freeform 24"/>
          <p:cNvSpPr>
            <a:spLocks/>
          </p:cNvSpPr>
          <p:nvPr/>
        </p:nvSpPr>
        <p:spPr bwMode="auto">
          <a:xfrm>
            <a:off x="3190481" y="545183"/>
            <a:ext cx="19050" cy="206455"/>
          </a:xfrm>
          <a:custGeom>
            <a:avLst/>
            <a:gdLst>
              <a:gd name="T0" fmla="*/ 0 w 12"/>
              <a:gd name="T1" fmla="*/ 0 h 231"/>
              <a:gd name="T2" fmla="*/ 0 w 12"/>
              <a:gd name="T3" fmla="*/ 231 h 231"/>
              <a:gd name="T4" fmla="*/ 12 w 12"/>
              <a:gd name="T5" fmla="*/ 231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31">
                <a:moveTo>
                  <a:pt x="0" y="0"/>
                </a:moveTo>
                <a:lnTo>
                  <a:pt x="0" y="231"/>
                </a:lnTo>
                <a:lnTo>
                  <a:pt x="12" y="23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0" name="Freeform 25"/>
          <p:cNvSpPr>
            <a:spLocks/>
          </p:cNvSpPr>
          <p:nvPr/>
        </p:nvSpPr>
        <p:spPr bwMode="auto">
          <a:xfrm>
            <a:off x="3187306" y="542502"/>
            <a:ext cx="3175" cy="278848"/>
          </a:xfrm>
          <a:custGeom>
            <a:avLst/>
            <a:gdLst>
              <a:gd name="T0" fmla="*/ 0 w 2"/>
              <a:gd name="T1" fmla="*/ 312 h 312"/>
              <a:gd name="T2" fmla="*/ 0 w 2"/>
              <a:gd name="T3" fmla="*/ 0 h 312"/>
              <a:gd name="T4" fmla="*/ 2 w 2"/>
              <a:gd name="T5" fmla="*/ 0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12">
                <a:moveTo>
                  <a:pt x="0" y="312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1" name="Rectangle 26"/>
          <p:cNvSpPr>
            <a:spLocks noChangeArrowheads="1"/>
          </p:cNvSpPr>
          <p:nvPr/>
        </p:nvSpPr>
        <p:spPr bwMode="auto">
          <a:xfrm>
            <a:off x="3195243" y="900893"/>
            <a:ext cx="129041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A/Zhejiang/20/2013_H7N9</a:t>
            </a:r>
          </a:p>
        </p:txBody>
      </p:sp>
      <p:sp>
        <p:nvSpPr>
          <p:cNvPr id="2322" name="Freeform 27"/>
          <p:cNvSpPr>
            <a:spLocks/>
          </p:cNvSpPr>
          <p:nvPr/>
        </p:nvSpPr>
        <p:spPr bwMode="auto">
          <a:xfrm>
            <a:off x="3190481" y="944687"/>
            <a:ext cx="0" cy="158193"/>
          </a:xfrm>
          <a:custGeom>
            <a:avLst/>
            <a:gdLst>
              <a:gd name="T0" fmla="*/ 177 h 177"/>
              <a:gd name="T1" fmla="*/ 0 h 177"/>
              <a:gd name="T2" fmla="*/ 0 h 17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77">
                <a:moveTo>
                  <a:pt x="0" y="17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3" name="Rectangle 28"/>
          <p:cNvSpPr>
            <a:spLocks noChangeArrowheads="1"/>
          </p:cNvSpPr>
          <p:nvPr/>
        </p:nvSpPr>
        <p:spPr bwMode="auto">
          <a:xfrm>
            <a:off x="3215881" y="1029592"/>
            <a:ext cx="183223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A/environment/Suzhou/8/2013_H7N9</a:t>
            </a:r>
          </a:p>
        </p:txBody>
      </p:sp>
      <p:sp>
        <p:nvSpPr>
          <p:cNvPr id="2324" name="Freeform 29"/>
          <p:cNvSpPr>
            <a:spLocks/>
          </p:cNvSpPr>
          <p:nvPr/>
        </p:nvSpPr>
        <p:spPr bwMode="auto">
          <a:xfrm>
            <a:off x="3190481" y="1073386"/>
            <a:ext cx="20638" cy="93843"/>
          </a:xfrm>
          <a:custGeom>
            <a:avLst/>
            <a:gdLst>
              <a:gd name="T0" fmla="*/ 0 w 13"/>
              <a:gd name="T1" fmla="*/ 105 h 105"/>
              <a:gd name="T2" fmla="*/ 0 w 13"/>
              <a:gd name="T3" fmla="*/ 0 h 105"/>
              <a:gd name="T4" fmla="*/ 13 w 13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05">
                <a:moveTo>
                  <a:pt x="0" y="105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5" name="Rectangle 30"/>
          <p:cNvSpPr>
            <a:spLocks noChangeArrowheads="1"/>
          </p:cNvSpPr>
          <p:nvPr/>
        </p:nvSpPr>
        <p:spPr bwMode="auto">
          <a:xfrm>
            <a:off x="3258743" y="1158291"/>
            <a:ext cx="128721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A/Changsha/2/2013_H7N9</a:t>
            </a:r>
          </a:p>
        </p:txBody>
      </p:sp>
      <p:sp>
        <p:nvSpPr>
          <p:cNvPr id="2326" name="Freeform 31"/>
          <p:cNvSpPr>
            <a:spLocks/>
          </p:cNvSpPr>
          <p:nvPr/>
        </p:nvSpPr>
        <p:spPr bwMode="auto">
          <a:xfrm>
            <a:off x="3211118" y="1202085"/>
            <a:ext cx="42863" cy="61669"/>
          </a:xfrm>
          <a:custGeom>
            <a:avLst/>
            <a:gdLst>
              <a:gd name="T0" fmla="*/ 0 w 27"/>
              <a:gd name="T1" fmla="*/ 69 h 69"/>
              <a:gd name="T2" fmla="*/ 0 w 27"/>
              <a:gd name="T3" fmla="*/ 0 h 69"/>
              <a:gd name="T4" fmla="*/ 27 w 27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69">
                <a:moveTo>
                  <a:pt x="0" y="69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7" name="Rectangle 32"/>
          <p:cNvSpPr>
            <a:spLocks noChangeArrowheads="1"/>
          </p:cNvSpPr>
          <p:nvPr/>
        </p:nvSpPr>
        <p:spPr bwMode="auto">
          <a:xfrm>
            <a:off x="3238106" y="1286990"/>
            <a:ext cx="128721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A/Changsha/1/2013_H7N9</a:t>
            </a:r>
          </a:p>
        </p:txBody>
      </p:sp>
      <p:sp>
        <p:nvSpPr>
          <p:cNvPr id="2328" name="Freeform 33"/>
          <p:cNvSpPr>
            <a:spLocks/>
          </p:cNvSpPr>
          <p:nvPr/>
        </p:nvSpPr>
        <p:spPr bwMode="auto">
          <a:xfrm>
            <a:off x="3211118" y="1269115"/>
            <a:ext cx="22225" cy="61669"/>
          </a:xfrm>
          <a:custGeom>
            <a:avLst/>
            <a:gdLst>
              <a:gd name="T0" fmla="*/ 0 w 14"/>
              <a:gd name="T1" fmla="*/ 0 h 69"/>
              <a:gd name="T2" fmla="*/ 0 w 14"/>
              <a:gd name="T3" fmla="*/ 69 h 69"/>
              <a:gd name="T4" fmla="*/ 14 w 14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69">
                <a:moveTo>
                  <a:pt x="0" y="0"/>
                </a:moveTo>
                <a:lnTo>
                  <a:pt x="0" y="69"/>
                </a:lnTo>
                <a:lnTo>
                  <a:pt x="14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29" name="Freeform 34"/>
          <p:cNvSpPr>
            <a:spLocks/>
          </p:cNvSpPr>
          <p:nvPr/>
        </p:nvSpPr>
        <p:spPr bwMode="auto">
          <a:xfrm>
            <a:off x="3190481" y="1172590"/>
            <a:ext cx="20638" cy="93843"/>
          </a:xfrm>
          <a:custGeom>
            <a:avLst/>
            <a:gdLst>
              <a:gd name="T0" fmla="*/ 0 w 13"/>
              <a:gd name="T1" fmla="*/ 0 h 105"/>
              <a:gd name="T2" fmla="*/ 0 w 13"/>
              <a:gd name="T3" fmla="*/ 105 h 105"/>
              <a:gd name="T4" fmla="*/ 13 w 13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05">
                <a:moveTo>
                  <a:pt x="0" y="0"/>
                </a:moveTo>
                <a:lnTo>
                  <a:pt x="0" y="105"/>
                </a:lnTo>
                <a:lnTo>
                  <a:pt x="13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0" name="Line 35"/>
          <p:cNvSpPr>
            <a:spLocks noChangeShapeType="1"/>
          </p:cNvSpPr>
          <p:nvPr/>
        </p:nvSpPr>
        <p:spPr bwMode="auto">
          <a:xfrm>
            <a:off x="3190481" y="1108242"/>
            <a:ext cx="0" cy="158193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1" name="Freeform 36"/>
          <p:cNvSpPr>
            <a:spLocks/>
          </p:cNvSpPr>
          <p:nvPr/>
        </p:nvSpPr>
        <p:spPr bwMode="auto">
          <a:xfrm>
            <a:off x="3187306" y="826713"/>
            <a:ext cx="3175" cy="278848"/>
          </a:xfrm>
          <a:custGeom>
            <a:avLst/>
            <a:gdLst>
              <a:gd name="T0" fmla="*/ 0 w 2"/>
              <a:gd name="T1" fmla="*/ 0 h 312"/>
              <a:gd name="T2" fmla="*/ 0 w 2"/>
              <a:gd name="T3" fmla="*/ 312 h 312"/>
              <a:gd name="T4" fmla="*/ 2 w 2"/>
              <a:gd name="T5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12">
                <a:moveTo>
                  <a:pt x="0" y="0"/>
                </a:moveTo>
                <a:lnTo>
                  <a:pt x="0" y="312"/>
                </a:lnTo>
                <a:lnTo>
                  <a:pt x="2" y="31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2" name="Freeform 37"/>
          <p:cNvSpPr>
            <a:spLocks/>
          </p:cNvSpPr>
          <p:nvPr/>
        </p:nvSpPr>
        <p:spPr bwMode="auto">
          <a:xfrm>
            <a:off x="3180956" y="824031"/>
            <a:ext cx="6350" cy="463853"/>
          </a:xfrm>
          <a:custGeom>
            <a:avLst/>
            <a:gdLst>
              <a:gd name="T0" fmla="*/ 0 w 4"/>
              <a:gd name="T1" fmla="*/ 519 h 519"/>
              <a:gd name="T2" fmla="*/ 0 w 4"/>
              <a:gd name="T3" fmla="*/ 0 h 519"/>
              <a:gd name="T4" fmla="*/ 4 w 4"/>
              <a:gd name="T5" fmla="*/ 0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519">
                <a:moveTo>
                  <a:pt x="0" y="519"/>
                </a:moveTo>
                <a:lnTo>
                  <a:pt x="0" y="0"/>
                </a:lnTo>
                <a:lnTo>
                  <a:pt x="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3" name="Rectangle 38"/>
          <p:cNvSpPr>
            <a:spLocks noChangeArrowheads="1"/>
          </p:cNvSpPr>
          <p:nvPr/>
        </p:nvSpPr>
        <p:spPr bwMode="auto">
          <a:xfrm>
            <a:off x="3257156" y="1415689"/>
            <a:ext cx="14571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A/Taiwan/T02081/2013_H7N9</a:t>
            </a:r>
          </a:p>
        </p:txBody>
      </p:sp>
      <p:sp>
        <p:nvSpPr>
          <p:cNvPr id="2334" name="Freeform 39"/>
          <p:cNvSpPr>
            <a:spLocks/>
          </p:cNvSpPr>
          <p:nvPr/>
        </p:nvSpPr>
        <p:spPr bwMode="auto">
          <a:xfrm>
            <a:off x="3219056" y="1459483"/>
            <a:ext cx="33338" cy="61669"/>
          </a:xfrm>
          <a:custGeom>
            <a:avLst/>
            <a:gdLst>
              <a:gd name="T0" fmla="*/ 0 w 21"/>
              <a:gd name="T1" fmla="*/ 69 h 69"/>
              <a:gd name="T2" fmla="*/ 0 w 21"/>
              <a:gd name="T3" fmla="*/ 0 h 69"/>
              <a:gd name="T4" fmla="*/ 21 w 21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69">
                <a:moveTo>
                  <a:pt x="0" y="69"/>
                </a:moveTo>
                <a:lnTo>
                  <a:pt x="0" y="0"/>
                </a:lnTo>
                <a:lnTo>
                  <a:pt x="2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5" name="Rectangle 40"/>
          <p:cNvSpPr>
            <a:spLocks noChangeArrowheads="1"/>
          </p:cNvSpPr>
          <p:nvPr/>
        </p:nvSpPr>
        <p:spPr bwMode="auto">
          <a:xfrm>
            <a:off x="3233343" y="1544388"/>
            <a:ext cx="1170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A/Taiwan/1/2013_H7N9</a:t>
            </a:r>
          </a:p>
        </p:txBody>
      </p:sp>
      <p:sp>
        <p:nvSpPr>
          <p:cNvPr id="2336" name="Freeform 41"/>
          <p:cNvSpPr>
            <a:spLocks/>
          </p:cNvSpPr>
          <p:nvPr/>
        </p:nvSpPr>
        <p:spPr bwMode="auto">
          <a:xfrm>
            <a:off x="3219056" y="1526513"/>
            <a:ext cx="9525" cy="61669"/>
          </a:xfrm>
          <a:custGeom>
            <a:avLst/>
            <a:gdLst>
              <a:gd name="T0" fmla="*/ 0 w 6"/>
              <a:gd name="T1" fmla="*/ 0 h 69"/>
              <a:gd name="T2" fmla="*/ 0 w 6"/>
              <a:gd name="T3" fmla="*/ 69 h 69"/>
              <a:gd name="T4" fmla="*/ 6 w 6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69">
                <a:moveTo>
                  <a:pt x="0" y="0"/>
                </a:moveTo>
                <a:lnTo>
                  <a:pt x="0" y="69"/>
                </a:lnTo>
                <a:lnTo>
                  <a:pt x="6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7" name="Freeform 42"/>
          <p:cNvSpPr>
            <a:spLocks/>
          </p:cNvSpPr>
          <p:nvPr/>
        </p:nvSpPr>
        <p:spPr bwMode="auto">
          <a:xfrm>
            <a:off x="3182543" y="1523833"/>
            <a:ext cx="36513" cy="230586"/>
          </a:xfrm>
          <a:custGeom>
            <a:avLst/>
            <a:gdLst>
              <a:gd name="T0" fmla="*/ 0 w 23"/>
              <a:gd name="T1" fmla="*/ 258 h 258"/>
              <a:gd name="T2" fmla="*/ 0 w 23"/>
              <a:gd name="T3" fmla="*/ 0 h 258"/>
              <a:gd name="T4" fmla="*/ 23 w 23"/>
              <a:gd name="T5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258">
                <a:moveTo>
                  <a:pt x="0" y="258"/>
                </a:moveTo>
                <a:lnTo>
                  <a:pt x="0" y="0"/>
                </a:lnTo>
                <a:lnTo>
                  <a:pt x="2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38" name="Rectangle 43"/>
          <p:cNvSpPr>
            <a:spLocks noChangeArrowheads="1"/>
          </p:cNvSpPr>
          <p:nvPr/>
        </p:nvSpPr>
        <p:spPr bwMode="auto">
          <a:xfrm>
            <a:off x="3195243" y="1673087"/>
            <a:ext cx="1261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A/Shanghai/2/2013_H7N9</a:t>
            </a:r>
          </a:p>
        </p:txBody>
      </p:sp>
      <p:sp>
        <p:nvSpPr>
          <p:cNvPr id="2339" name="Freeform 44"/>
          <p:cNvSpPr>
            <a:spLocks/>
          </p:cNvSpPr>
          <p:nvPr/>
        </p:nvSpPr>
        <p:spPr bwMode="auto">
          <a:xfrm>
            <a:off x="3190481" y="1716880"/>
            <a:ext cx="0" cy="61669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0" name="Rectangle 45"/>
          <p:cNvSpPr>
            <a:spLocks noChangeArrowheads="1"/>
          </p:cNvSpPr>
          <p:nvPr/>
        </p:nvSpPr>
        <p:spPr bwMode="auto">
          <a:xfrm>
            <a:off x="3195243" y="1801786"/>
            <a:ext cx="111248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A/Anhui/1/2013_H7N9</a:t>
            </a:r>
          </a:p>
        </p:txBody>
      </p:sp>
      <p:sp>
        <p:nvSpPr>
          <p:cNvPr id="2341" name="Freeform 46"/>
          <p:cNvSpPr>
            <a:spLocks/>
          </p:cNvSpPr>
          <p:nvPr/>
        </p:nvSpPr>
        <p:spPr bwMode="auto">
          <a:xfrm>
            <a:off x="3190481" y="1783912"/>
            <a:ext cx="0" cy="61669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2" name="Freeform 47"/>
          <p:cNvSpPr>
            <a:spLocks/>
          </p:cNvSpPr>
          <p:nvPr/>
        </p:nvSpPr>
        <p:spPr bwMode="auto">
          <a:xfrm>
            <a:off x="3187306" y="1781230"/>
            <a:ext cx="3175" cy="206455"/>
          </a:xfrm>
          <a:custGeom>
            <a:avLst/>
            <a:gdLst>
              <a:gd name="T0" fmla="*/ 0 w 2"/>
              <a:gd name="T1" fmla="*/ 231 h 231"/>
              <a:gd name="T2" fmla="*/ 0 w 2"/>
              <a:gd name="T3" fmla="*/ 0 h 231"/>
              <a:gd name="T4" fmla="*/ 2 w 2"/>
              <a:gd name="T5" fmla="*/ 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31">
                <a:moveTo>
                  <a:pt x="0" y="231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3" name="Rectangle 48"/>
          <p:cNvSpPr>
            <a:spLocks noChangeArrowheads="1"/>
          </p:cNvSpPr>
          <p:nvPr/>
        </p:nvSpPr>
        <p:spPr bwMode="auto">
          <a:xfrm>
            <a:off x="3306368" y="1930485"/>
            <a:ext cx="11766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A/Suzhou/3/2013_H7N9</a:t>
            </a:r>
          </a:p>
        </p:txBody>
      </p:sp>
      <p:sp>
        <p:nvSpPr>
          <p:cNvPr id="2344" name="Freeform 49"/>
          <p:cNvSpPr>
            <a:spLocks/>
          </p:cNvSpPr>
          <p:nvPr/>
        </p:nvSpPr>
        <p:spPr bwMode="auto">
          <a:xfrm>
            <a:off x="3201593" y="1974278"/>
            <a:ext cx="100013" cy="222542"/>
          </a:xfrm>
          <a:custGeom>
            <a:avLst/>
            <a:gdLst>
              <a:gd name="T0" fmla="*/ 0 w 63"/>
              <a:gd name="T1" fmla="*/ 249 h 249"/>
              <a:gd name="T2" fmla="*/ 0 w 63"/>
              <a:gd name="T3" fmla="*/ 0 h 249"/>
              <a:gd name="T4" fmla="*/ 63 w 63"/>
              <a:gd name="T5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249">
                <a:moveTo>
                  <a:pt x="0" y="249"/>
                </a:moveTo>
                <a:lnTo>
                  <a:pt x="0" y="0"/>
                </a:lnTo>
                <a:lnTo>
                  <a:pt x="6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5" name="Rectangle 50"/>
          <p:cNvSpPr>
            <a:spLocks noChangeArrowheads="1"/>
          </p:cNvSpPr>
          <p:nvPr/>
        </p:nvSpPr>
        <p:spPr bwMode="auto">
          <a:xfrm>
            <a:off x="3257156" y="2059184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A/Nanjing/6/2013_H7N9</a:t>
            </a:r>
          </a:p>
        </p:txBody>
      </p:sp>
      <p:sp>
        <p:nvSpPr>
          <p:cNvPr id="2346" name="Freeform 51"/>
          <p:cNvSpPr>
            <a:spLocks/>
          </p:cNvSpPr>
          <p:nvPr/>
        </p:nvSpPr>
        <p:spPr bwMode="auto">
          <a:xfrm>
            <a:off x="3209531" y="2102977"/>
            <a:ext cx="42863" cy="319067"/>
          </a:xfrm>
          <a:custGeom>
            <a:avLst/>
            <a:gdLst>
              <a:gd name="T0" fmla="*/ 0 w 27"/>
              <a:gd name="T1" fmla="*/ 357 h 357"/>
              <a:gd name="T2" fmla="*/ 0 w 27"/>
              <a:gd name="T3" fmla="*/ 0 h 357"/>
              <a:gd name="T4" fmla="*/ 27 w 27"/>
              <a:gd name="T5" fmla="*/ 0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357">
                <a:moveTo>
                  <a:pt x="0" y="357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7" name="Rectangle 52"/>
          <p:cNvSpPr>
            <a:spLocks noChangeArrowheads="1"/>
          </p:cNvSpPr>
          <p:nvPr/>
        </p:nvSpPr>
        <p:spPr bwMode="auto">
          <a:xfrm>
            <a:off x="3214293" y="2187884"/>
            <a:ext cx="11830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A/Xuzhou/1/2013_H7N9</a:t>
            </a:r>
          </a:p>
        </p:txBody>
      </p:sp>
      <p:sp>
        <p:nvSpPr>
          <p:cNvPr id="2348" name="Freeform 53"/>
          <p:cNvSpPr>
            <a:spLocks/>
          </p:cNvSpPr>
          <p:nvPr/>
        </p:nvSpPr>
        <p:spPr bwMode="auto">
          <a:xfrm>
            <a:off x="3209531" y="2231677"/>
            <a:ext cx="0" cy="254717"/>
          </a:xfrm>
          <a:custGeom>
            <a:avLst/>
            <a:gdLst>
              <a:gd name="T0" fmla="*/ 285 h 285"/>
              <a:gd name="T1" fmla="*/ 0 h 285"/>
              <a:gd name="T2" fmla="*/ 0 h 28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85">
                <a:moveTo>
                  <a:pt x="0" y="285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49" name="Rectangle 54"/>
          <p:cNvSpPr>
            <a:spLocks noChangeArrowheads="1"/>
          </p:cNvSpPr>
          <p:nvPr/>
        </p:nvSpPr>
        <p:spPr bwMode="auto">
          <a:xfrm>
            <a:off x="3214293" y="2316582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A/Nanjing/7/2013_H7N9</a:t>
            </a:r>
          </a:p>
        </p:txBody>
      </p:sp>
      <p:sp>
        <p:nvSpPr>
          <p:cNvPr id="2350" name="Freeform 55"/>
          <p:cNvSpPr>
            <a:spLocks/>
          </p:cNvSpPr>
          <p:nvPr/>
        </p:nvSpPr>
        <p:spPr bwMode="auto">
          <a:xfrm>
            <a:off x="3209531" y="2360376"/>
            <a:ext cx="0" cy="190368"/>
          </a:xfrm>
          <a:custGeom>
            <a:avLst/>
            <a:gdLst>
              <a:gd name="T0" fmla="*/ 213 h 213"/>
              <a:gd name="T1" fmla="*/ 0 h 213"/>
              <a:gd name="T2" fmla="*/ 0 h 21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13">
                <a:moveTo>
                  <a:pt x="0" y="213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1" name="Rectangle 56"/>
          <p:cNvSpPr>
            <a:spLocks noChangeArrowheads="1"/>
          </p:cNvSpPr>
          <p:nvPr/>
        </p:nvSpPr>
        <p:spPr bwMode="auto">
          <a:xfrm>
            <a:off x="3234931" y="2445281"/>
            <a:ext cx="11766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A/Suzhou/5/2013_H7N9</a:t>
            </a:r>
          </a:p>
        </p:txBody>
      </p:sp>
      <p:sp>
        <p:nvSpPr>
          <p:cNvPr id="2352" name="Freeform 57"/>
          <p:cNvSpPr>
            <a:spLocks/>
          </p:cNvSpPr>
          <p:nvPr/>
        </p:nvSpPr>
        <p:spPr bwMode="auto">
          <a:xfrm>
            <a:off x="3209531" y="2489075"/>
            <a:ext cx="20638" cy="126018"/>
          </a:xfrm>
          <a:custGeom>
            <a:avLst/>
            <a:gdLst>
              <a:gd name="T0" fmla="*/ 0 w 13"/>
              <a:gd name="T1" fmla="*/ 141 h 141"/>
              <a:gd name="T2" fmla="*/ 0 w 13"/>
              <a:gd name="T3" fmla="*/ 0 h 141"/>
              <a:gd name="T4" fmla="*/ 13 w 13"/>
              <a:gd name="T5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41">
                <a:moveTo>
                  <a:pt x="0" y="141"/>
                </a:moveTo>
                <a:lnTo>
                  <a:pt x="0" y="0"/>
                </a:lnTo>
                <a:lnTo>
                  <a:pt x="1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3" name="Rectangle 58"/>
          <p:cNvSpPr>
            <a:spLocks noChangeArrowheads="1"/>
          </p:cNvSpPr>
          <p:nvPr/>
        </p:nvSpPr>
        <p:spPr bwMode="auto">
          <a:xfrm>
            <a:off x="3257156" y="2573980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A/Nanjing/4/2013_H7N9</a:t>
            </a:r>
          </a:p>
        </p:txBody>
      </p:sp>
      <p:sp>
        <p:nvSpPr>
          <p:cNvPr id="2354" name="Freeform 59"/>
          <p:cNvSpPr>
            <a:spLocks/>
          </p:cNvSpPr>
          <p:nvPr/>
        </p:nvSpPr>
        <p:spPr bwMode="auto">
          <a:xfrm>
            <a:off x="3209531" y="2617774"/>
            <a:ext cx="42863" cy="61669"/>
          </a:xfrm>
          <a:custGeom>
            <a:avLst/>
            <a:gdLst>
              <a:gd name="T0" fmla="*/ 0 w 27"/>
              <a:gd name="T1" fmla="*/ 69 h 69"/>
              <a:gd name="T2" fmla="*/ 0 w 27"/>
              <a:gd name="T3" fmla="*/ 0 h 69"/>
              <a:gd name="T4" fmla="*/ 27 w 27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69">
                <a:moveTo>
                  <a:pt x="0" y="69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5" name="Rectangle 60"/>
          <p:cNvSpPr>
            <a:spLocks noChangeArrowheads="1"/>
          </p:cNvSpPr>
          <p:nvPr/>
        </p:nvSpPr>
        <p:spPr bwMode="auto">
          <a:xfrm>
            <a:off x="3214293" y="2702679"/>
            <a:ext cx="10756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A/Wuxi/4/2013_H7N9</a:t>
            </a:r>
          </a:p>
        </p:txBody>
      </p:sp>
      <p:sp>
        <p:nvSpPr>
          <p:cNvPr id="2356" name="Freeform 61"/>
          <p:cNvSpPr>
            <a:spLocks/>
          </p:cNvSpPr>
          <p:nvPr/>
        </p:nvSpPr>
        <p:spPr bwMode="auto">
          <a:xfrm>
            <a:off x="3209531" y="2684804"/>
            <a:ext cx="0" cy="61669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7" name="Line 62"/>
          <p:cNvSpPr>
            <a:spLocks noChangeShapeType="1"/>
          </p:cNvSpPr>
          <p:nvPr/>
        </p:nvSpPr>
        <p:spPr bwMode="auto">
          <a:xfrm>
            <a:off x="3209531" y="2427406"/>
            <a:ext cx="0" cy="319067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8" name="Freeform 63"/>
          <p:cNvSpPr>
            <a:spLocks/>
          </p:cNvSpPr>
          <p:nvPr/>
        </p:nvSpPr>
        <p:spPr bwMode="auto">
          <a:xfrm>
            <a:off x="3201593" y="2202183"/>
            <a:ext cx="7938" cy="222542"/>
          </a:xfrm>
          <a:custGeom>
            <a:avLst/>
            <a:gdLst>
              <a:gd name="T0" fmla="*/ 0 w 5"/>
              <a:gd name="T1" fmla="*/ 0 h 249"/>
              <a:gd name="T2" fmla="*/ 0 w 5"/>
              <a:gd name="T3" fmla="*/ 249 h 249"/>
              <a:gd name="T4" fmla="*/ 5 w 5"/>
              <a:gd name="T5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49">
                <a:moveTo>
                  <a:pt x="0" y="0"/>
                </a:moveTo>
                <a:lnTo>
                  <a:pt x="0" y="249"/>
                </a:lnTo>
                <a:lnTo>
                  <a:pt x="5" y="2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59" name="Freeform 64"/>
          <p:cNvSpPr>
            <a:spLocks/>
          </p:cNvSpPr>
          <p:nvPr/>
        </p:nvSpPr>
        <p:spPr bwMode="auto">
          <a:xfrm>
            <a:off x="3187306" y="1993047"/>
            <a:ext cx="14288" cy="206455"/>
          </a:xfrm>
          <a:custGeom>
            <a:avLst/>
            <a:gdLst>
              <a:gd name="T0" fmla="*/ 0 w 9"/>
              <a:gd name="T1" fmla="*/ 0 h 231"/>
              <a:gd name="T2" fmla="*/ 0 w 9"/>
              <a:gd name="T3" fmla="*/ 231 h 231"/>
              <a:gd name="T4" fmla="*/ 9 w 9"/>
              <a:gd name="T5" fmla="*/ 231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231">
                <a:moveTo>
                  <a:pt x="0" y="0"/>
                </a:moveTo>
                <a:lnTo>
                  <a:pt x="0" y="231"/>
                </a:lnTo>
                <a:lnTo>
                  <a:pt x="9" y="23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0" name="Freeform 65"/>
          <p:cNvSpPr>
            <a:spLocks/>
          </p:cNvSpPr>
          <p:nvPr/>
        </p:nvSpPr>
        <p:spPr bwMode="auto">
          <a:xfrm>
            <a:off x="3182543" y="1759780"/>
            <a:ext cx="4763" cy="230586"/>
          </a:xfrm>
          <a:custGeom>
            <a:avLst/>
            <a:gdLst>
              <a:gd name="T0" fmla="*/ 0 w 3"/>
              <a:gd name="T1" fmla="*/ 0 h 258"/>
              <a:gd name="T2" fmla="*/ 0 w 3"/>
              <a:gd name="T3" fmla="*/ 258 h 258"/>
              <a:gd name="T4" fmla="*/ 3 w 3"/>
              <a:gd name="T5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58">
                <a:moveTo>
                  <a:pt x="0" y="0"/>
                </a:moveTo>
                <a:lnTo>
                  <a:pt x="0" y="258"/>
                </a:lnTo>
                <a:lnTo>
                  <a:pt x="3" y="2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1" name="Freeform 66"/>
          <p:cNvSpPr>
            <a:spLocks/>
          </p:cNvSpPr>
          <p:nvPr/>
        </p:nvSpPr>
        <p:spPr bwMode="auto">
          <a:xfrm>
            <a:off x="3180956" y="1293247"/>
            <a:ext cx="1588" cy="463853"/>
          </a:xfrm>
          <a:custGeom>
            <a:avLst/>
            <a:gdLst>
              <a:gd name="T0" fmla="*/ 0 w 1"/>
              <a:gd name="T1" fmla="*/ 0 h 519"/>
              <a:gd name="T2" fmla="*/ 0 w 1"/>
              <a:gd name="T3" fmla="*/ 519 h 519"/>
              <a:gd name="T4" fmla="*/ 1 w 1"/>
              <a:gd name="T5" fmla="*/ 519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519">
                <a:moveTo>
                  <a:pt x="0" y="0"/>
                </a:moveTo>
                <a:lnTo>
                  <a:pt x="0" y="519"/>
                </a:lnTo>
                <a:lnTo>
                  <a:pt x="1" y="51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2" name="Freeform 67"/>
          <p:cNvSpPr>
            <a:spLocks/>
          </p:cNvSpPr>
          <p:nvPr/>
        </p:nvSpPr>
        <p:spPr bwMode="auto">
          <a:xfrm>
            <a:off x="3125393" y="1290565"/>
            <a:ext cx="55563" cy="789175"/>
          </a:xfrm>
          <a:custGeom>
            <a:avLst/>
            <a:gdLst>
              <a:gd name="T0" fmla="*/ 0 w 35"/>
              <a:gd name="T1" fmla="*/ 883 h 883"/>
              <a:gd name="T2" fmla="*/ 0 w 35"/>
              <a:gd name="T3" fmla="*/ 0 h 883"/>
              <a:gd name="T4" fmla="*/ 35 w 35"/>
              <a:gd name="T5" fmla="*/ 0 h 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883">
                <a:moveTo>
                  <a:pt x="0" y="883"/>
                </a:moveTo>
                <a:lnTo>
                  <a:pt x="0" y="0"/>
                </a:lnTo>
                <a:lnTo>
                  <a:pt x="3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3" name="Rectangle 68"/>
          <p:cNvSpPr>
            <a:spLocks noChangeArrowheads="1"/>
          </p:cNvSpPr>
          <p:nvPr/>
        </p:nvSpPr>
        <p:spPr bwMode="auto">
          <a:xfrm>
            <a:off x="3228581" y="2831378"/>
            <a:ext cx="1261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A/Shanghai/1/2013_H7N9</a:t>
            </a:r>
          </a:p>
        </p:txBody>
      </p:sp>
      <p:sp>
        <p:nvSpPr>
          <p:cNvPr id="2364" name="Freeform 69"/>
          <p:cNvSpPr>
            <a:spLocks/>
          </p:cNvSpPr>
          <p:nvPr/>
        </p:nvSpPr>
        <p:spPr bwMode="auto">
          <a:xfrm>
            <a:off x="3125393" y="2085103"/>
            <a:ext cx="98425" cy="790069"/>
          </a:xfrm>
          <a:custGeom>
            <a:avLst/>
            <a:gdLst>
              <a:gd name="T0" fmla="*/ 0 w 62"/>
              <a:gd name="T1" fmla="*/ 0 h 884"/>
              <a:gd name="T2" fmla="*/ 0 w 62"/>
              <a:gd name="T3" fmla="*/ 884 h 884"/>
              <a:gd name="T4" fmla="*/ 62 w 62"/>
              <a:gd name="T5" fmla="*/ 884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884">
                <a:moveTo>
                  <a:pt x="0" y="0"/>
                </a:moveTo>
                <a:lnTo>
                  <a:pt x="0" y="884"/>
                </a:lnTo>
                <a:lnTo>
                  <a:pt x="62" y="884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5" name="Freeform 70"/>
          <p:cNvSpPr>
            <a:spLocks/>
          </p:cNvSpPr>
          <p:nvPr/>
        </p:nvSpPr>
        <p:spPr bwMode="auto">
          <a:xfrm>
            <a:off x="2999981" y="2082421"/>
            <a:ext cx="125413" cy="513902"/>
          </a:xfrm>
          <a:custGeom>
            <a:avLst/>
            <a:gdLst>
              <a:gd name="T0" fmla="*/ 0 w 79"/>
              <a:gd name="T1" fmla="*/ 575 h 575"/>
              <a:gd name="T2" fmla="*/ 0 w 79"/>
              <a:gd name="T3" fmla="*/ 0 h 575"/>
              <a:gd name="T4" fmla="*/ 79 w 79"/>
              <a:gd name="T5" fmla="*/ 0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575">
                <a:moveTo>
                  <a:pt x="0" y="575"/>
                </a:moveTo>
                <a:lnTo>
                  <a:pt x="0" y="0"/>
                </a:lnTo>
                <a:lnTo>
                  <a:pt x="7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srgbClr val="FF00FF"/>
              </a:solidFill>
            </a:endParaRPr>
          </a:p>
        </p:txBody>
      </p:sp>
      <p:sp>
        <p:nvSpPr>
          <p:cNvPr id="2366" name="Rectangle 71"/>
          <p:cNvSpPr>
            <a:spLocks noChangeArrowheads="1"/>
          </p:cNvSpPr>
          <p:nvPr/>
        </p:nvSpPr>
        <p:spPr bwMode="auto">
          <a:xfrm>
            <a:off x="3168256" y="2960077"/>
            <a:ext cx="173444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A/brambling/Beijing/16/2012_H9N2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67" name="Freeform 72"/>
          <p:cNvSpPr>
            <a:spLocks/>
          </p:cNvSpPr>
          <p:nvPr/>
        </p:nvSpPr>
        <p:spPr bwMode="auto">
          <a:xfrm>
            <a:off x="3057131" y="3003871"/>
            <a:ext cx="106363" cy="109931"/>
          </a:xfrm>
          <a:custGeom>
            <a:avLst/>
            <a:gdLst>
              <a:gd name="T0" fmla="*/ 0 w 67"/>
              <a:gd name="T1" fmla="*/ 123 h 123"/>
              <a:gd name="T2" fmla="*/ 0 w 67"/>
              <a:gd name="T3" fmla="*/ 0 h 123"/>
              <a:gd name="T4" fmla="*/ 67 w 67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23">
                <a:moveTo>
                  <a:pt x="0" y="123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68" name="Rectangle 73"/>
          <p:cNvSpPr>
            <a:spLocks noChangeArrowheads="1"/>
          </p:cNvSpPr>
          <p:nvPr/>
        </p:nvSpPr>
        <p:spPr bwMode="auto">
          <a:xfrm>
            <a:off x="3171431" y="3088776"/>
            <a:ext cx="188994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A/environment/Suzhou/14/2013_H7N9</a:t>
            </a:r>
          </a:p>
        </p:txBody>
      </p:sp>
      <p:sp>
        <p:nvSpPr>
          <p:cNvPr id="2369" name="Freeform 74"/>
          <p:cNvSpPr>
            <a:spLocks/>
          </p:cNvSpPr>
          <p:nvPr/>
        </p:nvSpPr>
        <p:spPr bwMode="auto">
          <a:xfrm>
            <a:off x="3123806" y="3132569"/>
            <a:ext cx="42863" cy="93843"/>
          </a:xfrm>
          <a:custGeom>
            <a:avLst/>
            <a:gdLst>
              <a:gd name="T0" fmla="*/ 0 w 27"/>
              <a:gd name="T1" fmla="*/ 105 h 105"/>
              <a:gd name="T2" fmla="*/ 0 w 27"/>
              <a:gd name="T3" fmla="*/ 0 h 105"/>
              <a:gd name="T4" fmla="*/ 27 w 27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05">
                <a:moveTo>
                  <a:pt x="0" y="105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0" name="Rectangle 75"/>
          <p:cNvSpPr>
            <a:spLocks noChangeArrowheads="1"/>
          </p:cNvSpPr>
          <p:nvPr/>
        </p:nvSpPr>
        <p:spPr bwMode="auto">
          <a:xfrm>
            <a:off x="3192068" y="3217475"/>
            <a:ext cx="129041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A/Zhejiang/22/2013_H7N9</a:t>
            </a:r>
          </a:p>
        </p:txBody>
      </p:sp>
      <p:sp>
        <p:nvSpPr>
          <p:cNvPr id="2371" name="Freeform 76"/>
          <p:cNvSpPr>
            <a:spLocks/>
          </p:cNvSpPr>
          <p:nvPr/>
        </p:nvSpPr>
        <p:spPr bwMode="auto">
          <a:xfrm>
            <a:off x="3187306" y="3261268"/>
            <a:ext cx="0" cy="61669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2" name="Rectangle 77"/>
          <p:cNvSpPr>
            <a:spLocks noChangeArrowheads="1"/>
          </p:cNvSpPr>
          <p:nvPr/>
        </p:nvSpPr>
        <p:spPr bwMode="auto">
          <a:xfrm>
            <a:off x="3238106" y="3346174"/>
            <a:ext cx="1716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A/Zhejiang/DTID-ZJU05/2013_H7N9</a:t>
            </a:r>
          </a:p>
        </p:txBody>
      </p:sp>
      <p:sp>
        <p:nvSpPr>
          <p:cNvPr id="2373" name="Freeform 78"/>
          <p:cNvSpPr>
            <a:spLocks/>
          </p:cNvSpPr>
          <p:nvPr/>
        </p:nvSpPr>
        <p:spPr bwMode="auto">
          <a:xfrm>
            <a:off x="3187306" y="3328299"/>
            <a:ext cx="46038" cy="61669"/>
          </a:xfrm>
          <a:custGeom>
            <a:avLst/>
            <a:gdLst>
              <a:gd name="T0" fmla="*/ 0 w 29"/>
              <a:gd name="T1" fmla="*/ 0 h 69"/>
              <a:gd name="T2" fmla="*/ 0 w 29"/>
              <a:gd name="T3" fmla="*/ 69 h 69"/>
              <a:gd name="T4" fmla="*/ 29 w 2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69">
                <a:moveTo>
                  <a:pt x="0" y="0"/>
                </a:moveTo>
                <a:lnTo>
                  <a:pt x="0" y="69"/>
                </a:lnTo>
                <a:lnTo>
                  <a:pt x="2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4" name="Freeform 79"/>
          <p:cNvSpPr>
            <a:spLocks/>
          </p:cNvSpPr>
          <p:nvPr/>
        </p:nvSpPr>
        <p:spPr bwMode="auto">
          <a:xfrm>
            <a:off x="3123806" y="3231775"/>
            <a:ext cx="63500" cy="93843"/>
          </a:xfrm>
          <a:custGeom>
            <a:avLst/>
            <a:gdLst>
              <a:gd name="T0" fmla="*/ 0 w 40"/>
              <a:gd name="T1" fmla="*/ 0 h 105"/>
              <a:gd name="T2" fmla="*/ 0 w 40"/>
              <a:gd name="T3" fmla="*/ 105 h 105"/>
              <a:gd name="T4" fmla="*/ 40 w 40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105">
                <a:moveTo>
                  <a:pt x="0" y="0"/>
                </a:moveTo>
                <a:lnTo>
                  <a:pt x="0" y="105"/>
                </a:lnTo>
                <a:lnTo>
                  <a:pt x="40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5" name="Freeform 80"/>
          <p:cNvSpPr>
            <a:spLocks/>
          </p:cNvSpPr>
          <p:nvPr/>
        </p:nvSpPr>
        <p:spPr bwMode="auto">
          <a:xfrm>
            <a:off x="3057131" y="3119163"/>
            <a:ext cx="66675" cy="109931"/>
          </a:xfrm>
          <a:custGeom>
            <a:avLst/>
            <a:gdLst>
              <a:gd name="T0" fmla="*/ 0 w 42"/>
              <a:gd name="T1" fmla="*/ 0 h 123"/>
              <a:gd name="T2" fmla="*/ 0 w 42"/>
              <a:gd name="T3" fmla="*/ 123 h 123"/>
              <a:gd name="T4" fmla="*/ 42 w 42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123">
                <a:moveTo>
                  <a:pt x="0" y="0"/>
                </a:moveTo>
                <a:lnTo>
                  <a:pt x="0" y="123"/>
                </a:lnTo>
                <a:lnTo>
                  <a:pt x="42" y="12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6" name="Freeform 81"/>
          <p:cNvSpPr>
            <a:spLocks/>
          </p:cNvSpPr>
          <p:nvPr/>
        </p:nvSpPr>
        <p:spPr bwMode="auto">
          <a:xfrm>
            <a:off x="2999981" y="2601687"/>
            <a:ext cx="57150" cy="514796"/>
          </a:xfrm>
          <a:custGeom>
            <a:avLst/>
            <a:gdLst>
              <a:gd name="T0" fmla="*/ 0 w 36"/>
              <a:gd name="T1" fmla="*/ 0 h 576"/>
              <a:gd name="T2" fmla="*/ 0 w 36"/>
              <a:gd name="T3" fmla="*/ 576 h 576"/>
              <a:gd name="T4" fmla="*/ 36 w 36"/>
              <a:gd name="T5" fmla="*/ 576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576">
                <a:moveTo>
                  <a:pt x="0" y="0"/>
                </a:moveTo>
                <a:lnTo>
                  <a:pt x="0" y="576"/>
                </a:lnTo>
                <a:lnTo>
                  <a:pt x="36" y="57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7" name="Freeform 82"/>
          <p:cNvSpPr>
            <a:spLocks/>
          </p:cNvSpPr>
          <p:nvPr/>
        </p:nvSpPr>
        <p:spPr bwMode="auto">
          <a:xfrm>
            <a:off x="2834881" y="2599005"/>
            <a:ext cx="165100" cy="456703"/>
          </a:xfrm>
          <a:custGeom>
            <a:avLst/>
            <a:gdLst>
              <a:gd name="T0" fmla="*/ 0 w 104"/>
              <a:gd name="T1" fmla="*/ 511 h 511"/>
              <a:gd name="T2" fmla="*/ 0 w 104"/>
              <a:gd name="T3" fmla="*/ 0 h 511"/>
              <a:gd name="T4" fmla="*/ 104 w 104"/>
              <a:gd name="T5" fmla="*/ 0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" h="511">
                <a:moveTo>
                  <a:pt x="0" y="511"/>
                </a:moveTo>
                <a:lnTo>
                  <a:pt x="0" y="0"/>
                </a:lnTo>
                <a:lnTo>
                  <a:pt x="10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78" name="Rectangle 83"/>
          <p:cNvSpPr>
            <a:spLocks noChangeArrowheads="1"/>
          </p:cNvSpPr>
          <p:nvPr/>
        </p:nvSpPr>
        <p:spPr bwMode="auto">
          <a:xfrm>
            <a:off x="3168256" y="3474873"/>
            <a:ext cx="17232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A/chicken/Shanghai/C1/2012_H9N2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79" name="Freeform 84"/>
          <p:cNvSpPr>
            <a:spLocks/>
          </p:cNvSpPr>
          <p:nvPr/>
        </p:nvSpPr>
        <p:spPr bwMode="auto">
          <a:xfrm>
            <a:off x="2834881" y="3061070"/>
            <a:ext cx="328613" cy="457596"/>
          </a:xfrm>
          <a:custGeom>
            <a:avLst/>
            <a:gdLst>
              <a:gd name="T0" fmla="*/ 0 w 207"/>
              <a:gd name="T1" fmla="*/ 0 h 512"/>
              <a:gd name="T2" fmla="*/ 0 w 207"/>
              <a:gd name="T3" fmla="*/ 512 h 512"/>
              <a:gd name="T4" fmla="*/ 207 w 207"/>
              <a:gd name="T5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7" h="512">
                <a:moveTo>
                  <a:pt x="0" y="0"/>
                </a:moveTo>
                <a:lnTo>
                  <a:pt x="0" y="512"/>
                </a:lnTo>
                <a:lnTo>
                  <a:pt x="207" y="51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80" name="Freeform 85"/>
          <p:cNvSpPr>
            <a:spLocks/>
          </p:cNvSpPr>
          <p:nvPr/>
        </p:nvSpPr>
        <p:spPr bwMode="auto">
          <a:xfrm>
            <a:off x="2809481" y="3058388"/>
            <a:ext cx="25400" cy="291360"/>
          </a:xfrm>
          <a:custGeom>
            <a:avLst/>
            <a:gdLst>
              <a:gd name="T0" fmla="*/ 0 w 16"/>
              <a:gd name="T1" fmla="*/ 326 h 326"/>
              <a:gd name="T2" fmla="*/ 0 w 16"/>
              <a:gd name="T3" fmla="*/ 0 h 326"/>
              <a:gd name="T4" fmla="*/ 16 w 16"/>
              <a:gd name="T5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326">
                <a:moveTo>
                  <a:pt x="0" y="326"/>
                </a:moveTo>
                <a:lnTo>
                  <a:pt x="0" y="0"/>
                </a:lnTo>
                <a:lnTo>
                  <a:pt x="1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81" name="Rectangle 86"/>
          <p:cNvSpPr>
            <a:spLocks noChangeArrowheads="1"/>
          </p:cNvSpPr>
          <p:nvPr/>
        </p:nvSpPr>
        <p:spPr bwMode="auto">
          <a:xfrm>
            <a:off x="3028556" y="3603573"/>
            <a:ext cx="17488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A/chicken/Zhejiang/329/2011_H9N2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82" name="Freeform 87"/>
          <p:cNvSpPr>
            <a:spLocks/>
          </p:cNvSpPr>
          <p:nvPr/>
        </p:nvSpPr>
        <p:spPr bwMode="auto">
          <a:xfrm>
            <a:off x="2809481" y="3355111"/>
            <a:ext cx="214313" cy="292254"/>
          </a:xfrm>
          <a:custGeom>
            <a:avLst/>
            <a:gdLst>
              <a:gd name="T0" fmla="*/ 0 w 135"/>
              <a:gd name="T1" fmla="*/ 0 h 327"/>
              <a:gd name="T2" fmla="*/ 0 w 135"/>
              <a:gd name="T3" fmla="*/ 327 h 327"/>
              <a:gd name="T4" fmla="*/ 135 w 135"/>
              <a:gd name="T5" fmla="*/ 327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5" h="327">
                <a:moveTo>
                  <a:pt x="0" y="0"/>
                </a:moveTo>
                <a:lnTo>
                  <a:pt x="0" y="327"/>
                </a:lnTo>
                <a:lnTo>
                  <a:pt x="135" y="32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83" name="Freeform 88"/>
          <p:cNvSpPr>
            <a:spLocks/>
          </p:cNvSpPr>
          <p:nvPr/>
        </p:nvSpPr>
        <p:spPr bwMode="auto">
          <a:xfrm>
            <a:off x="2642793" y="3352430"/>
            <a:ext cx="166688" cy="257398"/>
          </a:xfrm>
          <a:custGeom>
            <a:avLst/>
            <a:gdLst>
              <a:gd name="T0" fmla="*/ 0 w 105"/>
              <a:gd name="T1" fmla="*/ 288 h 288"/>
              <a:gd name="T2" fmla="*/ 0 w 105"/>
              <a:gd name="T3" fmla="*/ 0 h 288"/>
              <a:gd name="T4" fmla="*/ 105 w 105"/>
              <a:gd name="T5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288">
                <a:moveTo>
                  <a:pt x="0" y="288"/>
                </a:moveTo>
                <a:lnTo>
                  <a:pt x="0" y="0"/>
                </a:lnTo>
                <a:lnTo>
                  <a:pt x="10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84" name="Rectangle 89"/>
          <p:cNvSpPr>
            <a:spLocks noChangeArrowheads="1"/>
          </p:cNvSpPr>
          <p:nvPr/>
        </p:nvSpPr>
        <p:spPr bwMode="auto">
          <a:xfrm>
            <a:off x="3233343" y="3732271"/>
            <a:ext cx="19492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A/environment/Zhenjiang/4/2013_H7N9</a:t>
            </a:r>
          </a:p>
        </p:txBody>
      </p:sp>
      <p:sp>
        <p:nvSpPr>
          <p:cNvPr id="2391" name="Freeform 96"/>
          <p:cNvSpPr>
            <a:spLocks/>
          </p:cNvSpPr>
          <p:nvPr/>
        </p:nvSpPr>
        <p:spPr bwMode="auto">
          <a:xfrm>
            <a:off x="2642793" y="3615191"/>
            <a:ext cx="587376" cy="203772"/>
          </a:xfrm>
          <a:custGeom>
            <a:avLst/>
            <a:gdLst>
              <a:gd name="T0" fmla="*/ 0 w 268"/>
              <a:gd name="T1" fmla="*/ 0 h 288"/>
              <a:gd name="T2" fmla="*/ 0 w 268"/>
              <a:gd name="T3" fmla="*/ 288 h 288"/>
              <a:gd name="T4" fmla="*/ 268 w 268"/>
              <a:gd name="T5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8" h="288">
                <a:moveTo>
                  <a:pt x="0" y="0"/>
                </a:moveTo>
                <a:lnTo>
                  <a:pt x="0" y="288"/>
                </a:lnTo>
                <a:lnTo>
                  <a:pt x="268" y="28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92" name="Freeform 97"/>
          <p:cNvSpPr>
            <a:spLocks/>
          </p:cNvSpPr>
          <p:nvPr/>
        </p:nvSpPr>
        <p:spPr bwMode="auto">
          <a:xfrm>
            <a:off x="2471343" y="3612509"/>
            <a:ext cx="171450" cy="412909"/>
          </a:xfrm>
          <a:custGeom>
            <a:avLst/>
            <a:gdLst>
              <a:gd name="T0" fmla="*/ 0 w 108"/>
              <a:gd name="T1" fmla="*/ 462 h 462"/>
              <a:gd name="T2" fmla="*/ 0 w 108"/>
              <a:gd name="T3" fmla="*/ 0 h 462"/>
              <a:gd name="T4" fmla="*/ 108 w 108"/>
              <a:gd name="T5" fmla="*/ 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462">
                <a:moveTo>
                  <a:pt x="0" y="462"/>
                </a:moveTo>
                <a:lnTo>
                  <a:pt x="0" y="0"/>
                </a:lnTo>
                <a:lnTo>
                  <a:pt x="10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93" name="Rectangle 98"/>
          <p:cNvSpPr>
            <a:spLocks noChangeArrowheads="1"/>
          </p:cNvSpPr>
          <p:nvPr/>
        </p:nvSpPr>
        <p:spPr bwMode="auto">
          <a:xfrm>
            <a:off x="2777731" y="3867336"/>
            <a:ext cx="183864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A/chicken/Zhejiang/Q1D4/2010_H9N2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94" name="Freeform 99"/>
          <p:cNvSpPr>
            <a:spLocks/>
          </p:cNvSpPr>
          <p:nvPr/>
        </p:nvSpPr>
        <p:spPr bwMode="auto">
          <a:xfrm>
            <a:off x="2499918" y="3911130"/>
            <a:ext cx="273050" cy="278848"/>
          </a:xfrm>
          <a:custGeom>
            <a:avLst/>
            <a:gdLst>
              <a:gd name="T0" fmla="*/ 0 w 172"/>
              <a:gd name="T1" fmla="*/ 312 h 312"/>
              <a:gd name="T2" fmla="*/ 0 w 172"/>
              <a:gd name="T3" fmla="*/ 0 h 312"/>
              <a:gd name="T4" fmla="*/ 172 w 172"/>
              <a:gd name="T5" fmla="*/ 0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" h="312">
                <a:moveTo>
                  <a:pt x="0" y="312"/>
                </a:moveTo>
                <a:lnTo>
                  <a:pt x="0" y="0"/>
                </a:lnTo>
                <a:lnTo>
                  <a:pt x="17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95" name="Rectangle 100"/>
          <p:cNvSpPr>
            <a:spLocks noChangeArrowheads="1"/>
          </p:cNvSpPr>
          <p:nvPr/>
        </p:nvSpPr>
        <p:spPr bwMode="auto">
          <a:xfrm>
            <a:off x="3104756" y="3996036"/>
            <a:ext cx="17232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A/chicken/Shanghai/C2/2012_H9N2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96" name="Freeform 101"/>
          <p:cNvSpPr>
            <a:spLocks/>
          </p:cNvSpPr>
          <p:nvPr/>
        </p:nvSpPr>
        <p:spPr bwMode="auto">
          <a:xfrm>
            <a:off x="3057131" y="4039830"/>
            <a:ext cx="42863" cy="61669"/>
          </a:xfrm>
          <a:custGeom>
            <a:avLst/>
            <a:gdLst>
              <a:gd name="T0" fmla="*/ 0 w 27"/>
              <a:gd name="T1" fmla="*/ 69 h 69"/>
              <a:gd name="T2" fmla="*/ 0 w 27"/>
              <a:gd name="T3" fmla="*/ 0 h 69"/>
              <a:gd name="T4" fmla="*/ 27 w 27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69">
                <a:moveTo>
                  <a:pt x="0" y="69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97" name="Rectangle 102"/>
          <p:cNvSpPr>
            <a:spLocks noChangeArrowheads="1"/>
          </p:cNvSpPr>
          <p:nvPr/>
        </p:nvSpPr>
        <p:spPr bwMode="auto">
          <a:xfrm>
            <a:off x="3061893" y="4124735"/>
            <a:ext cx="17232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A/chicken/Shanghai/C3/2012_H9N2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98" name="Freeform 103"/>
          <p:cNvSpPr>
            <a:spLocks/>
          </p:cNvSpPr>
          <p:nvPr/>
        </p:nvSpPr>
        <p:spPr bwMode="auto">
          <a:xfrm>
            <a:off x="3057131" y="4106860"/>
            <a:ext cx="0" cy="61669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399" name="Freeform 104"/>
          <p:cNvSpPr>
            <a:spLocks/>
          </p:cNvSpPr>
          <p:nvPr/>
        </p:nvSpPr>
        <p:spPr bwMode="auto">
          <a:xfrm>
            <a:off x="2557068" y="4104179"/>
            <a:ext cx="500063" cy="93843"/>
          </a:xfrm>
          <a:custGeom>
            <a:avLst/>
            <a:gdLst>
              <a:gd name="T0" fmla="*/ 0 w 315"/>
              <a:gd name="T1" fmla="*/ 105 h 105"/>
              <a:gd name="T2" fmla="*/ 0 w 315"/>
              <a:gd name="T3" fmla="*/ 0 h 105"/>
              <a:gd name="T4" fmla="*/ 315 w 315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5" h="105">
                <a:moveTo>
                  <a:pt x="0" y="105"/>
                </a:moveTo>
                <a:lnTo>
                  <a:pt x="0" y="0"/>
                </a:lnTo>
                <a:lnTo>
                  <a:pt x="31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0" name="Rectangle 105"/>
          <p:cNvSpPr>
            <a:spLocks noChangeArrowheads="1"/>
          </p:cNvSpPr>
          <p:nvPr/>
        </p:nvSpPr>
        <p:spPr bwMode="auto">
          <a:xfrm>
            <a:off x="2668193" y="4253434"/>
            <a:ext cx="16526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A/chicken/Jiangsu/Q3/2010_H9N2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01" name="Freeform 106"/>
          <p:cNvSpPr>
            <a:spLocks/>
          </p:cNvSpPr>
          <p:nvPr/>
        </p:nvSpPr>
        <p:spPr bwMode="auto">
          <a:xfrm>
            <a:off x="2557068" y="4203384"/>
            <a:ext cx="106363" cy="93843"/>
          </a:xfrm>
          <a:custGeom>
            <a:avLst/>
            <a:gdLst>
              <a:gd name="T0" fmla="*/ 0 w 67"/>
              <a:gd name="T1" fmla="*/ 0 h 105"/>
              <a:gd name="T2" fmla="*/ 0 w 67"/>
              <a:gd name="T3" fmla="*/ 105 h 105"/>
              <a:gd name="T4" fmla="*/ 67 w 67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05">
                <a:moveTo>
                  <a:pt x="0" y="0"/>
                </a:moveTo>
                <a:lnTo>
                  <a:pt x="0" y="105"/>
                </a:lnTo>
                <a:lnTo>
                  <a:pt x="67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2" name="Freeform 107"/>
          <p:cNvSpPr>
            <a:spLocks/>
          </p:cNvSpPr>
          <p:nvPr/>
        </p:nvSpPr>
        <p:spPr bwMode="auto">
          <a:xfrm>
            <a:off x="2533256" y="4200703"/>
            <a:ext cx="23813" cy="270804"/>
          </a:xfrm>
          <a:custGeom>
            <a:avLst/>
            <a:gdLst>
              <a:gd name="T0" fmla="*/ 0 w 15"/>
              <a:gd name="T1" fmla="*/ 303 h 303"/>
              <a:gd name="T2" fmla="*/ 0 w 15"/>
              <a:gd name="T3" fmla="*/ 0 h 303"/>
              <a:gd name="T4" fmla="*/ 15 w 15"/>
              <a:gd name="T5" fmla="*/ 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303">
                <a:moveTo>
                  <a:pt x="0" y="303"/>
                </a:moveTo>
                <a:lnTo>
                  <a:pt x="0" y="0"/>
                </a:lnTo>
                <a:lnTo>
                  <a:pt x="1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3" name="Rectangle 108"/>
          <p:cNvSpPr>
            <a:spLocks noChangeArrowheads="1"/>
          </p:cNvSpPr>
          <p:nvPr/>
        </p:nvSpPr>
        <p:spPr bwMode="auto">
          <a:xfrm>
            <a:off x="3168256" y="4382133"/>
            <a:ext cx="17488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A/chicken/Zhejiang/607/2011_H9N2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04" name="Freeform 109"/>
          <p:cNvSpPr>
            <a:spLocks/>
          </p:cNvSpPr>
          <p:nvPr/>
        </p:nvSpPr>
        <p:spPr bwMode="auto">
          <a:xfrm>
            <a:off x="2652318" y="4425926"/>
            <a:ext cx="511175" cy="61669"/>
          </a:xfrm>
          <a:custGeom>
            <a:avLst/>
            <a:gdLst>
              <a:gd name="T0" fmla="*/ 0 w 322"/>
              <a:gd name="T1" fmla="*/ 69 h 69"/>
              <a:gd name="T2" fmla="*/ 0 w 322"/>
              <a:gd name="T3" fmla="*/ 0 h 69"/>
              <a:gd name="T4" fmla="*/ 322 w 322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2" h="69">
                <a:moveTo>
                  <a:pt x="0" y="69"/>
                </a:moveTo>
                <a:lnTo>
                  <a:pt x="0" y="0"/>
                </a:lnTo>
                <a:lnTo>
                  <a:pt x="32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5" name="Rectangle 110"/>
          <p:cNvSpPr>
            <a:spLocks noChangeArrowheads="1"/>
          </p:cNvSpPr>
          <p:nvPr/>
        </p:nvSpPr>
        <p:spPr bwMode="auto">
          <a:xfrm>
            <a:off x="2909493" y="4510832"/>
            <a:ext cx="147636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A/chicken/Wuxi/7/2010_H9N2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06" name="Freeform 111"/>
          <p:cNvSpPr>
            <a:spLocks/>
          </p:cNvSpPr>
          <p:nvPr/>
        </p:nvSpPr>
        <p:spPr bwMode="auto">
          <a:xfrm>
            <a:off x="2652318" y="4492956"/>
            <a:ext cx="252413" cy="61669"/>
          </a:xfrm>
          <a:custGeom>
            <a:avLst/>
            <a:gdLst>
              <a:gd name="T0" fmla="*/ 0 w 159"/>
              <a:gd name="T1" fmla="*/ 0 h 69"/>
              <a:gd name="T2" fmla="*/ 0 w 159"/>
              <a:gd name="T3" fmla="*/ 69 h 69"/>
              <a:gd name="T4" fmla="*/ 159 w 15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" h="69">
                <a:moveTo>
                  <a:pt x="0" y="0"/>
                </a:moveTo>
                <a:lnTo>
                  <a:pt x="0" y="69"/>
                </a:lnTo>
                <a:lnTo>
                  <a:pt x="15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7" name="Freeform 112"/>
          <p:cNvSpPr>
            <a:spLocks/>
          </p:cNvSpPr>
          <p:nvPr/>
        </p:nvSpPr>
        <p:spPr bwMode="auto">
          <a:xfrm>
            <a:off x="2595168" y="4490275"/>
            <a:ext cx="57150" cy="93843"/>
          </a:xfrm>
          <a:custGeom>
            <a:avLst/>
            <a:gdLst>
              <a:gd name="T0" fmla="*/ 0 w 36"/>
              <a:gd name="T1" fmla="*/ 105 h 105"/>
              <a:gd name="T2" fmla="*/ 0 w 36"/>
              <a:gd name="T3" fmla="*/ 0 h 105"/>
              <a:gd name="T4" fmla="*/ 36 w 36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105">
                <a:moveTo>
                  <a:pt x="0" y="105"/>
                </a:moveTo>
                <a:lnTo>
                  <a:pt x="0" y="0"/>
                </a:lnTo>
                <a:lnTo>
                  <a:pt x="3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08" name="Rectangle 113"/>
          <p:cNvSpPr>
            <a:spLocks noChangeArrowheads="1"/>
          </p:cNvSpPr>
          <p:nvPr/>
        </p:nvSpPr>
        <p:spPr bwMode="auto">
          <a:xfrm>
            <a:off x="2766618" y="4639531"/>
            <a:ext cx="15805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A/chicken/Anhui/HF/2010_H9N2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09" name="Freeform 114"/>
          <p:cNvSpPr>
            <a:spLocks/>
          </p:cNvSpPr>
          <p:nvPr/>
        </p:nvSpPr>
        <p:spPr bwMode="auto">
          <a:xfrm>
            <a:off x="2595168" y="4589481"/>
            <a:ext cx="166688" cy="93843"/>
          </a:xfrm>
          <a:custGeom>
            <a:avLst/>
            <a:gdLst>
              <a:gd name="T0" fmla="*/ 0 w 105"/>
              <a:gd name="T1" fmla="*/ 0 h 105"/>
              <a:gd name="T2" fmla="*/ 0 w 105"/>
              <a:gd name="T3" fmla="*/ 105 h 105"/>
              <a:gd name="T4" fmla="*/ 105 w 105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105">
                <a:moveTo>
                  <a:pt x="0" y="0"/>
                </a:moveTo>
                <a:lnTo>
                  <a:pt x="0" y="105"/>
                </a:lnTo>
                <a:lnTo>
                  <a:pt x="105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0" name="Freeform 115"/>
          <p:cNvSpPr>
            <a:spLocks/>
          </p:cNvSpPr>
          <p:nvPr/>
        </p:nvSpPr>
        <p:spPr bwMode="auto">
          <a:xfrm>
            <a:off x="2549131" y="4586800"/>
            <a:ext cx="46038" cy="158193"/>
          </a:xfrm>
          <a:custGeom>
            <a:avLst/>
            <a:gdLst>
              <a:gd name="T0" fmla="*/ 0 w 29"/>
              <a:gd name="T1" fmla="*/ 177 h 177"/>
              <a:gd name="T2" fmla="*/ 0 w 29"/>
              <a:gd name="T3" fmla="*/ 0 h 177"/>
              <a:gd name="T4" fmla="*/ 29 w 29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177">
                <a:moveTo>
                  <a:pt x="0" y="177"/>
                </a:moveTo>
                <a:lnTo>
                  <a:pt x="0" y="0"/>
                </a:lnTo>
                <a:lnTo>
                  <a:pt x="2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1" name="Rectangle 116"/>
          <p:cNvSpPr>
            <a:spLocks noChangeArrowheads="1"/>
          </p:cNvSpPr>
          <p:nvPr/>
        </p:nvSpPr>
        <p:spPr bwMode="auto">
          <a:xfrm>
            <a:off x="2839643" y="4768230"/>
            <a:ext cx="16895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Tongshan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12" name="Freeform 117"/>
          <p:cNvSpPr>
            <a:spLocks/>
          </p:cNvSpPr>
          <p:nvPr/>
        </p:nvSpPr>
        <p:spPr bwMode="auto">
          <a:xfrm>
            <a:off x="2680893" y="4812023"/>
            <a:ext cx="153988" cy="93843"/>
          </a:xfrm>
          <a:custGeom>
            <a:avLst/>
            <a:gdLst>
              <a:gd name="T0" fmla="*/ 0 w 97"/>
              <a:gd name="T1" fmla="*/ 105 h 105"/>
              <a:gd name="T2" fmla="*/ 0 w 97"/>
              <a:gd name="T3" fmla="*/ 0 h 105"/>
              <a:gd name="T4" fmla="*/ 97 w 97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105">
                <a:moveTo>
                  <a:pt x="0" y="105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3" name="Rectangle 118"/>
          <p:cNvSpPr>
            <a:spLocks noChangeArrowheads="1"/>
          </p:cNvSpPr>
          <p:nvPr/>
        </p:nvSpPr>
        <p:spPr bwMode="auto">
          <a:xfrm>
            <a:off x="2785668" y="4896928"/>
            <a:ext cx="160620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Jiawang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/2/2011_H9N2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14" name="Freeform 119"/>
          <p:cNvSpPr>
            <a:spLocks/>
          </p:cNvSpPr>
          <p:nvPr/>
        </p:nvSpPr>
        <p:spPr bwMode="auto">
          <a:xfrm>
            <a:off x="2699943" y="4940722"/>
            <a:ext cx="80963" cy="61669"/>
          </a:xfrm>
          <a:custGeom>
            <a:avLst/>
            <a:gdLst>
              <a:gd name="T0" fmla="*/ 0 w 51"/>
              <a:gd name="T1" fmla="*/ 69 h 69"/>
              <a:gd name="T2" fmla="*/ 0 w 51"/>
              <a:gd name="T3" fmla="*/ 0 h 69"/>
              <a:gd name="T4" fmla="*/ 51 w 51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69">
                <a:moveTo>
                  <a:pt x="0" y="69"/>
                </a:moveTo>
                <a:lnTo>
                  <a:pt x="0" y="0"/>
                </a:lnTo>
                <a:lnTo>
                  <a:pt x="5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5" name="Rectangle 120"/>
          <p:cNvSpPr>
            <a:spLocks noChangeArrowheads="1"/>
          </p:cNvSpPr>
          <p:nvPr/>
        </p:nvSpPr>
        <p:spPr bwMode="auto">
          <a:xfrm>
            <a:off x="2796781" y="5025627"/>
            <a:ext cx="17504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Yongcheng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16" name="Freeform 121"/>
          <p:cNvSpPr>
            <a:spLocks/>
          </p:cNvSpPr>
          <p:nvPr/>
        </p:nvSpPr>
        <p:spPr bwMode="auto">
          <a:xfrm>
            <a:off x="2699943" y="5007753"/>
            <a:ext cx="92075" cy="61669"/>
          </a:xfrm>
          <a:custGeom>
            <a:avLst/>
            <a:gdLst>
              <a:gd name="T0" fmla="*/ 0 w 58"/>
              <a:gd name="T1" fmla="*/ 0 h 69"/>
              <a:gd name="T2" fmla="*/ 0 w 58"/>
              <a:gd name="T3" fmla="*/ 69 h 69"/>
              <a:gd name="T4" fmla="*/ 58 w 58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" h="69">
                <a:moveTo>
                  <a:pt x="0" y="0"/>
                </a:moveTo>
                <a:lnTo>
                  <a:pt x="0" y="69"/>
                </a:lnTo>
                <a:lnTo>
                  <a:pt x="58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7" name="Freeform 122"/>
          <p:cNvSpPr>
            <a:spLocks/>
          </p:cNvSpPr>
          <p:nvPr/>
        </p:nvSpPr>
        <p:spPr bwMode="auto">
          <a:xfrm>
            <a:off x="2680893" y="4911229"/>
            <a:ext cx="19050" cy="93843"/>
          </a:xfrm>
          <a:custGeom>
            <a:avLst/>
            <a:gdLst>
              <a:gd name="T0" fmla="*/ 0 w 12"/>
              <a:gd name="T1" fmla="*/ 0 h 105"/>
              <a:gd name="T2" fmla="*/ 0 w 12"/>
              <a:gd name="T3" fmla="*/ 105 h 105"/>
              <a:gd name="T4" fmla="*/ 12 w 12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05">
                <a:moveTo>
                  <a:pt x="0" y="0"/>
                </a:moveTo>
                <a:lnTo>
                  <a:pt x="0" y="105"/>
                </a:lnTo>
                <a:lnTo>
                  <a:pt x="12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8" name="Freeform 123"/>
          <p:cNvSpPr>
            <a:spLocks/>
          </p:cNvSpPr>
          <p:nvPr/>
        </p:nvSpPr>
        <p:spPr bwMode="auto">
          <a:xfrm>
            <a:off x="2549131" y="4750354"/>
            <a:ext cx="131763" cy="158193"/>
          </a:xfrm>
          <a:custGeom>
            <a:avLst/>
            <a:gdLst>
              <a:gd name="T0" fmla="*/ 0 w 83"/>
              <a:gd name="T1" fmla="*/ 0 h 177"/>
              <a:gd name="T2" fmla="*/ 0 w 83"/>
              <a:gd name="T3" fmla="*/ 177 h 177"/>
              <a:gd name="T4" fmla="*/ 83 w 83"/>
              <a:gd name="T5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77">
                <a:moveTo>
                  <a:pt x="0" y="0"/>
                </a:moveTo>
                <a:lnTo>
                  <a:pt x="0" y="177"/>
                </a:lnTo>
                <a:lnTo>
                  <a:pt x="83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19" name="Freeform 124"/>
          <p:cNvSpPr>
            <a:spLocks/>
          </p:cNvSpPr>
          <p:nvPr/>
        </p:nvSpPr>
        <p:spPr bwMode="auto">
          <a:xfrm>
            <a:off x="2533256" y="4476869"/>
            <a:ext cx="15875" cy="270804"/>
          </a:xfrm>
          <a:custGeom>
            <a:avLst/>
            <a:gdLst>
              <a:gd name="T0" fmla="*/ 0 w 10"/>
              <a:gd name="T1" fmla="*/ 0 h 303"/>
              <a:gd name="T2" fmla="*/ 0 w 10"/>
              <a:gd name="T3" fmla="*/ 303 h 303"/>
              <a:gd name="T4" fmla="*/ 10 w 10"/>
              <a:gd name="T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303">
                <a:moveTo>
                  <a:pt x="0" y="0"/>
                </a:moveTo>
                <a:lnTo>
                  <a:pt x="0" y="303"/>
                </a:lnTo>
                <a:lnTo>
                  <a:pt x="10" y="30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0" name="Freeform 125"/>
          <p:cNvSpPr>
            <a:spLocks/>
          </p:cNvSpPr>
          <p:nvPr/>
        </p:nvSpPr>
        <p:spPr bwMode="auto">
          <a:xfrm>
            <a:off x="2499918" y="4195340"/>
            <a:ext cx="33338" cy="278848"/>
          </a:xfrm>
          <a:custGeom>
            <a:avLst/>
            <a:gdLst>
              <a:gd name="T0" fmla="*/ 0 w 21"/>
              <a:gd name="T1" fmla="*/ 0 h 312"/>
              <a:gd name="T2" fmla="*/ 0 w 21"/>
              <a:gd name="T3" fmla="*/ 312 h 312"/>
              <a:gd name="T4" fmla="*/ 21 w 21"/>
              <a:gd name="T5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312">
                <a:moveTo>
                  <a:pt x="0" y="0"/>
                </a:moveTo>
                <a:lnTo>
                  <a:pt x="0" y="312"/>
                </a:lnTo>
                <a:lnTo>
                  <a:pt x="21" y="31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1" name="Freeform 126"/>
          <p:cNvSpPr>
            <a:spLocks/>
          </p:cNvSpPr>
          <p:nvPr/>
        </p:nvSpPr>
        <p:spPr bwMode="auto">
          <a:xfrm>
            <a:off x="2471343" y="3779749"/>
            <a:ext cx="28575" cy="412909"/>
          </a:xfrm>
          <a:custGeom>
            <a:avLst/>
            <a:gdLst>
              <a:gd name="T0" fmla="*/ 0 w 18"/>
              <a:gd name="T1" fmla="*/ 0 h 462"/>
              <a:gd name="T2" fmla="*/ 0 w 18"/>
              <a:gd name="T3" fmla="*/ 462 h 462"/>
              <a:gd name="T4" fmla="*/ 18 w 18"/>
              <a:gd name="T5" fmla="*/ 462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462">
                <a:moveTo>
                  <a:pt x="0" y="0"/>
                </a:moveTo>
                <a:lnTo>
                  <a:pt x="0" y="462"/>
                </a:lnTo>
                <a:lnTo>
                  <a:pt x="18" y="46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2" name="Freeform 127"/>
          <p:cNvSpPr>
            <a:spLocks/>
          </p:cNvSpPr>
          <p:nvPr/>
        </p:nvSpPr>
        <p:spPr bwMode="auto">
          <a:xfrm>
            <a:off x="2457056" y="3864761"/>
            <a:ext cx="14288" cy="719319"/>
          </a:xfrm>
          <a:custGeom>
            <a:avLst/>
            <a:gdLst>
              <a:gd name="T0" fmla="*/ 0 w 9"/>
              <a:gd name="T1" fmla="*/ 909 h 909"/>
              <a:gd name="T2" fmla="*/ 0 w 9"/>
              <a:gd name="T3" fmla="*/ 0 h 909"/>
              <a:gd name="T4" fmla="*/ 9 w 9"/>
              <a:gd name="T5" fmla="*/ 0 h 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909">
                <a:moveTo>
                  <a:pt x="0" y="909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3" name="Rectangle 128"/>
          <p:cNvSpPr>
            <a:spLocks noChangeArrowheads="1"/>
          </p:cNvSpPr>
          <p:nvPr/>
        </p:nvSpPr>
        <p:spPr bwMode="auto">
          <a:xfrm>
            <a:off x="2968231" y="5154326"/>
            <a:ext cx="17408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Qianzhou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/12/2010_H9N2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24" name="Freeform 129"/>
          <p:cNvSpPr>
            <a:spLocks/>
          </p:cNvSpPr>
          <p:nvPr/>
        </p:nvSpPr>
        <p:spPr bwMode="auto">
          <a:xfrm>
            <a:off x="2525318" y="5198120"/>
            <a:ext cx="438150" cy="61669"/>
          </a:xfrm>
          <a:custGeom>
            <a:avLst/>
            <a:gdLst>
              <a:gd name="T0" fmla="*/ 0 w 276"/>
              <a:gd name="T1" fmla="*/ 69 h 69"/>
              <a:gd name="T2" fmla="*/ 0 w 276"/>
              <a:gd name="T3" fmla="*/ 0 h 69"/>
              <a:gd name="T4" fmla="*/ 276 w 276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6" h="69">
                <a:moveTo>
                  <a:pt x="0" y="69"/>
                </a:moveTo>
                <a:lnTo>
                  <a:pt x="0" y="0"/>
                </a:lnTo>
                <a:lnTo>
                  <a:pt x="27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5" name="Rectangle 130"/>
          <p:cNvSpPr>
            <a:spLocks noChangeArrowheads="1"/>
          </p:cNvSpPr>
          <p:nvPr/>
        </p:nvSpPr>
        <p:spPr bwMode="auto">
          <a:xfrm>
            <a:off x="2877743" y="5283025"/>
            <a:ext cx="1760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A/chicken/Shandong/03/2010_H9N2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26" name="Freeform 131"/>
          <p:cNvSpPr>
            <a:spLocks/>
          </p:cNvSpPr>
          <p:nvPr/>
        </p:nvSpPr>
        <p:spPr bwMode="auto">
          <a:xfrm>
            <a:off x="2525318" y="5265151"/>
            <a:ext cx="347663" cy="61669"/>
          </a:xfrm>
          <a:custGeom>
            <a:avLst/>
            <a:gdLst>
              <a:gd name="T0" fmla="*/ 0 w 219"/>
              <a:gd name="T1" fmla="*/ 0 h 69"/>
              <a:gd name="T2" fmla="*/ 0 w 219"/>
              <a:gd name="T3" fmla="*/ 69 h 69"/>
              <a:gd name="T4" fmla="*/ 219 w 21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9" h="69">
                <a:moveTo>
                  <a:pt x="0" y="0"/>
                </a:moveTo>
                <a:lnTo>
                  <a:pt x="0" y="69"/>
                </a:lnTo>
                <a:lnTo>
                  <a:pt x="21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7" name="Freeform 132"/>
          <p:cNvSpPr>
            <a:spLocks/>
          </p:cNvSpPr>
          <p:nvPr/>
        </p:nvSpPr>
        <p:spPr bwMode="auto">
          <a:xfrm>
            <a:off x="2485631" y="5262470"/>
            <a:ext cx="39688" cy="142105"/>
          </a:xfrm>
          <a:custGeom>
            <a:avLst/>
            <a:gdLst>
              <a:gd name="T0" fmla="*/ 0 w 25"/>
              <a:gd name="T1" fmla="*/ 159 h 159"/>
              <a:gd name="T2" fmla="*/ 0 w 25"/>
              <a:gd name="T3" fmla="*/ 0 h 159"/>
              <a:gd name="T4" fmla="*/ 25 w 25"/>
              <a:gd name="T5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159">
                <a:moveTo>
                  <a:pt x="0" y="159"/>
                </a:moveTo>
                <a:lnTo>
                  <a:pt x="0" y="0"/>
                </a:lnTo>
                <a:lnTo>
                  <a:pt x="2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28" name="Rectangle 133"/>
          <p:cNvSpPr>
            <a:spLocks noChangeArrowheads="1"/>
          </p:cNvSpPr>
          <p:nvPr/>
        </p:nvSpPr>
        <p:spPr bwMode="auto">
          <a:xfrm>
            <a:off x="2834881" y="5411725"/>
            <a:ext cx="1716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A/chicken/Shandong/H/2009_H9N2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29" name="Freeform 134"/>
          <p:cNvSpPr>
            <a:spLocks/>
          </p:cNvSpPr>
          <p:nvPr/>
        </p:nvSpPr>
        <p:spPr bwMode="auto">
          <a:xfrm>
            <a:off x="2530081" y="5455519"/>
            <a:ext cx="300038" cy="93843"/>
          </a:xfrm>
          <a:custGeom>
            <a:avLst/>
            <a:gdLst>
              <a:gd name="T0" fmla="*/ 0 w 189"/>
              <a:gd name="T1" fmla="*/ 105 h 105"/>
              <a:gd name="T2" fmla="*/ 0 w 189"/>
              <a:gd name="T3" fmla="*/ 0 h 105"/>
              <a:gd name="T4" fmla="*/ 189 w 189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105">
                <a:moveTo>
                  <a:pt x="0" y="105"/>
                </a:moveTo>
                <a:lnTo>
                  <a:pt x="0" y="0"/>
                </a:lnTo>
                <a:lnTo>
                  <a:pt x="18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0" name="Rectangle 135"/>
          <p:cNvSpPr>
            <a:spLocks noChangeArrowheads="1"/>
          </p:cNvSpPr>
          <p:nvPr/>
        </p:nvSpPr>
        <p:spPr bwMode="auto">
          <a:xfrm>
            <a:off x="2857106" y="5540424"/>
            <a:ext cx="1760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A/chicken/Shandong/02/2010_H9N2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31" name="Freeform 136"/>
          <p:cNvSpPr>
            <a:spLocks/>
          </p:cNvSpPr>
          <p:nvPr/>
        </p:nvSpPr>
        <p:spPr bwMode="auto">
          <a:xfrm>
            <a:off x="2639618" y="5584218"/>
            <a:ext cx="212725" cy="61669"/>
          </a:xfrm>
          <a:custGeom>
            <a:avLst/>
            <a:gdLst>
              <a:gd name="T0" fmla="*/ 0 w 134"/>
              <a:gd name="T1" fmla="*/ 69 h 69"/>
              <a:gd name="T2" fmla="*/ 0 w 134"/>
              <a:gd name="T3" fmla="*/ 0 h 69"/>
              <a:gd name="T4" fmla="*/ 134 w 134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4" h="69">
                <a:moveTo>
                  <a:pt x="0" y="69"/>
                </a:moveTo>
                <a:lnTo>
                  <a:pt x="0" y="0"/>
                </a:lnTo>
                <a:lnTo>
                  <a:pt x="13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2" name="Rectangle 137"/>
          <p:cNvSpPr>
            <a:spLocks noChangeArrowheads="1"/>
          </p:cNvSpPr>
          <p:nvPr/>
        </p:nvSpPr>
        <p:spPr bwMode="auto">
          <a:xfrm>
            <a:off x="2799956" y="5669123"/>
            <a:ext cx="17777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A/chicken/Shandong/BD/2010_H9N2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33" name="Freeform 138"/>
          <p:cNvSpPr>
            <a:spLocks/>
          </p:cNvSpPr>
          <p:nvPr/>
        </p:nvSpPr>
        <p:spPr bwMode="auto">
          <a:xfrm>
            <a:off x="2639618" y="5651248"/>
            <a:ext cx="155575" cy="61669"/>
          </a:xfrm>
          <a:custGeom>
            <a:avLst/>
            <a:gdLst>
              <a:gd name="T0" fmla="*/ 0 w 98"/>
              <a:gd name="T1" fmla="*/ 0 h 69"/>
              <a:gd name="T2" fmla="*/ 0 w 98"/>
              <a:gd name="T3" fmla="*/ 69 h 69"/>
              <a:gd name="T4" fmla="*/ 98 w 98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4" name="Freeform 139"/>
          <p:cNvSpPr>
            <a:spLocks/>
          </p:cNvSpPr>
          <p:nvPr/>
        </p:nvSpPr>
        <p:spPr bwMode="auto">
          <a:xfrm>
            <a:off x="2530081" y="5554723"/>
            <a:ext cx="109538" cy="93843"/>
          </a:xfrm>
          <a:custGeom>
            <a:avLst/>
            <a:gdLst>
              <a:gd name="T0" fmla="*/ 0 w 69"/>
              <a:gd name="T1" fmla="*/ 0 h 105"/>
              <a:gd name="T2" fmla="*/ 0 w 69"/>
              <a:gd name="T3" fmla="*/ 105 h 105"/>
              <a:gd name="T4" fmla="*/ 69 w 69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105">
                <a:moveTo>
                  <a:pt x="0" y="0"/>
                </a:moveTo>
                <a:lnTo>
                  <a:pt x="0" y="105"/>
                </a:lnTo>
                <a:lnTo>
                  <a:pt x="69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5" name="Freeform 140"/>
          <p:cNvSpPr>
            <a:spLocks/>
          </p:cNvSpPr>
          <p:nvPr/>
        </p:nvSpPr>
        <p:spPr bwMode="auto">
          <a:xfrm>
            <a:off x="2485631" y="5409937"/>
            <a:ext cx="44450" cy="142105"/>
          </a:xfrm>
          <a:custGeom>
            <a:avLst/>
            <a:gdLst>
              <a:gd name="T0" fmla="*/ 0 w 28"/>
              <a:gd name="T1" fmla="*/ 0 h 159"/>
              <a:gd name="T2" fmla="*/ 0 w 28"/>
              <a:gd name="T3" fmla="*/ 159 h 159"/>
              <a:gd name="T4" fmla="*/ 28 w 28"/>
              <a:gd name="T5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159">
                <a:moveTo>
                  <a:pt x="0" y="0"/>
                </a:moveTo>
                <a:lnTo>
                  <a:pt x="0" y="159"/>
                </a:lnTo>
                <a:lnTo>
                  <a:pt x="28" y="15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6" name="Freeform 141"/>
          <p:cNvSpPr>
            <a:spLocks/>
          </p:cNvSpPr>
          <p:nvPr/>
        </p:nvSpPr>
        <p:spPr bwMode="auto">
          <a:xfrm>
            <a:off x="2457056" y="4594844"/>
            <a:ext cx="28575" cy="812412"/>
          </a:xfrm>
          <a:custGeom>
            <a:avLst/>
            <a:gdLst>
              <a:gd name="T0" fmla="*/ 0 w 18"/>
              <a:gd name="T1" fmla="*/ 0 h 909"/>
              <a:gd name="T2" fmla="*/ 0 w 18"/>
              <a:gd name="T3" fmla="*/ 909 h 909"/>
              <a:gd name="T4" fmla="*/ 18 w 18"/>
              <a:gd name="T5" fmla="*/ 909 h 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909">
                <a:moveTo>
                  <a:pt x="0" y="0"/>
                </a:moveTo>
                <a:lnTo>
                  <a:pt x="0" y="909"/>
                </a:lnTo>
                <a:lnTo>
                  <a:pt x="18" y="90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7" name="Freeform 142"/>
          <p:cNvSpPr>
            <a:spLocks/>
          </p:cNvSpPr>
          <p:nvPr/>
        </p:nvSpPr>
        <p:spPr bwMode="auto">
          <a:xfrm>
            <a:off x="2444356" y="4592162"/>
            <a:ext cx="12700" cy="710526"/>
          </a:xfrm>
          <a:custGeom>
            <a:avLst/>
            <a:gdLst>
              <a:gd name="T0" fmla="*/ 0 w 8"/>
              <a:gd name="T1" fmla="*/ 795 h 795"/>
              <a:gd name="T2" fmla="*/ 0 w 8"/>
              <a:gd name="T3" fmla="*/ 0 h 795"/>
              <a:gd name="T4" fmla="*/ 8 w 8"/>
              <a:gd name="T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795">
                <a:moveTo>
                  <a:pt x="0" y="795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38" name="Rectangle 143"/>
          <p:cNvSpPr>
            <a:spLocks noChangeArrowheads="1"/>
          </p:cNvSpPr>
          <p:nvPr/>
        </p:nvSpPr>
        <p:spPr bwMode="auto">
          <a:xfrm>
            <a:off x="3052368" y="5797822"/>
            <a:ext cx="188192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A/chicken/Guangdong/ZHJ/2011_H9N2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39" name="Freeform 144"/>
          <p:cNvSpPr>
            <a:spLocks/>
          </p:cNvSpPr>
          <p:nvPr/>
        </p:nvSpPr>
        <p:spPr bwMode="auto">
          <a:xfrm>
            <a:off x="2776143" y="5841615"/>
            <a:ext cx="271463" cy="174281"/>
          </a:xfrm>
          <a:custGeom>
            <a:avLst/>
            <a:gdLst>
              <a:gd name="T0" fmla="*/ 0 w 171"/>
              <a:gd name="T1" fmla="*/ 195 h 195"/>
              <a:gd name="T2" fmla="*/ 0 w 171"/>
              <a:gd name="T3" fmla="*/ 0 h 195"/>
              <a:gd name="T4" fmla="*/ 171 w 171"/>
              <a:gd name="T5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1" h="195">
                <a:moveTo>
                  <a:pt x="0" y="195"/>
                </a:moveTo>
                <a:lnTo>
                  <a:pt x="0" y="0"/>
                </a:lnTo>
                <a:lnTo>
                  <a:pt x="17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0" name="Rectangle 145"/>
          <p:cNvSpPr>
            <a:spLocks noChangeArrowheads="1"/>
          </p:cNvSpPr>
          <p:nvPr/>
        </p:nvSpPr>
        <p:spPr bwMode="auto">
          <a:xfrm>
            <a:off x="3057131" y="5926521"/>
            <a:ext cx="188994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A/chicken/Guangdong/ZCY/2011_H9N2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41" name="Freeform 146"/>
          <p:cNvSpPr>
            <a:spLocks/>
          </p:cNvSpPr>
          <p:nvPr/>
        </p:nvSpPr>
        <p:spPr bwMode="auto">
          <a:xfrm>
            <a:off x="2814243" y="5970314"/>
            <a:ext cx="238125" cy="222542"/>
          </a:xfrm>
          <a:custGeom>
            <a:avLst/>
            <a:gdLst>
              <a:gd name="T0" fmla="*/ 0 w 150"/>
              <a:gd name="T1" fmla="*/ 249 h 249"/>
              <a:gd name="T2" fmla="*/ 0 w 150"/>
              <a:gd name="T3" fmla="*/ 0 h 249"/>
              <a:gd name="T4" fmla="*/ 150 w 150"/>
              <a:gd name="T5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0" h="249">
                <a:moveTo>
                  <a:pt x="0" y="249"/>
                </a:moveTo>
                <a:lnTo>
                  <a:pt x="0" y="0"/>
                </a:lnTo>
                <a:lnTo>
                  <a:pt x="15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2" name="Rectangle 147"/>
          <p:cNvSpPr>
            <a:spLocks noChangeArrowheads="1"/>
          </p:cNvSpPr>
          <p:nvPr/>
        </p:nvSpPr>
        <p:spPr bwMode="auto">
          <a:xfrm>
            <a:off x="3739756" y="6441316"/>
            <a:ext cx="15180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A/Hong Kong/5942/2013_H7N9</a:t>
            </a:r>
          </a:p>
        </p:txBody>
      </p:sp>
      <p:sp>
        <p:nvSpPr>
          <p:cNvPr id="2443" name="Freeform 148"/>
          <p:cNvSpPr>
            <a:spLocks/>
          </p:cNvSpPr>
          <p:nvPr/>
        </p:nvSpPr>
        <p:spPr bwMode="auto">
          <a:xfrm>
            <a:off x="3571481" y="6485109"/>
            <a:ext cx="163513" cy="61669"/>
          </a:xfrm>
          <a:custGeom>
            <a:avLst/>
            <a:gdLst>
              <a:gd name="T0" fmla="*/ 0 w 103"/>
              <a:gd name="T1" fmla="*/ 69 h 69"/>
              <a:gd name="T2" fmla="*/ 0 w 103"/>
              <a:gd name="T3" fmla="*/ 0 h 69"/>
              <a:gd name="T4" fmla="*/ 103 w 103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3" h="69">
                <a:moveTo>
                  <a:pt x="0" y="69"/>
                </a:moveTo>
                <a:lnTo>
                  <a:pt x="0" y="0"/>
                </a:lnTo>
                <a:lnTo>
                  <a:pt x="10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4" name="Rectangle 149"/>
          <p:cNvSpPr>
            <a:spLocks noChangeArrowheads="1"/>
          </p:cNvSpPr>
          <p:nvPr/>
        </p:nvSpPr>
        <p:spPr bwMode="auto">
          <a:xfrm>
            <a:off x="3582593" y="6570015"/>
            <a:ext cx="13753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A/Guangdong/1/2013_H7N9</a:t>
            </a:r>
          </a:p>
        </p:txBody>
      </p:sp>
      <p:sp>
        <p:nvSpPr>
          <p:cNvPr id="2445" name="Freeform 150"/>
          <p:cNvSpPr>
            <a:spLocks/>
          </p:cNvSpPr>
          <p:nvPr/>
        </p:nvSpPr>
        <p:spPr bwMode="auto">
          <a:xfrm>
            <a:off x="3571481" y="6552139"/>
            <a:ext cx="6350" cy="61669"/>
          </a:xfrm>
          <a:custGeom>
            <a:avLst/>
            <a:gdLst>
              <a:gd name="T0" fmla="*/ 0 w 4"/>
              <a:gd name="T1" fmla="*/ 0 h 69"/>
              <a:gd name="T2" fmla="*/ 0 w 4"/>
              <a:gd name="T3" fmla="*/ 69 h 69"/>
              <a:gd name="T4" fmla="*/ 4 w 4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69">
                <a:moveTo>
                  <a:pt x="0" y="0"/>
                </a:moveTo>
                <a:lnTo>
                  <a:pt x="0" y="69"/>
                </a:lnTo>
                <a:lnTo>
                  <a:pt x="4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6" name="Freeform 151"/>
          <p:cNvSpPr>
            <a:spLocks/>
          </p:cNvSpPr>
          <p:nvPr/>
        </p:nvSpPr>
        <p:spPr bwMode="auto">
          <a:xfrm>
            <a:off x="3528618" y="6549459"/>
            <a:ext cx="42863" cy="93843"/>
          </a:xfrm>
          <a:custGeom>
            <a:avLst/>
            <a:gdLst>
              <a:gd name="T0" fmla="*/ 0 w 27"/>
              <a:gd name="T1" fmla="*/ 105 h 105"/>
              <a:gd name="T2" fmla="*/ 0 w 27"/>
              <a:gd name="T3" fmla="*/ 0 h 105"/>
              <a:gd name="T4" fmla="*/ 27 w 27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105">
                <a:moveTo>
                  <a:pt x="0" y="105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7" name="Rectangle 152"/>
          <p:cNvSpPr>
            <a:spLocks noChangeArrowheads="1"/>
          </p:cNvSpPr>
          <p:nvPr/>
        </p:nvSpPr>
        <p:spPr bwMode="auto">
          <a:xfrm>
            <a:off x="3619106" y="6698714"/>
            <a:ext cx="14330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A/Guangdong/02/2013_H7N9</a:t>
            </a:r>
          </a:p>
        </p:txBody>
      </p:sp>
      <p:sp>
        <p:nvSpPr>
          <p:cNvPr id="2448" name="Freeform 153"/>
          <p:cNvSpPr>
            <a:spLocks/>
          </p:cNvSpPr>
          <p:nvPr/>
        </p:nvSpPr>
        <p:spPr bwMode="auto">
          <a:xfrm>
            <a:off x="3528618" y="6648664"/>
            <a:ext cx="85725" cy="93843"/>
          </a:xfrm>
          <a:custGeom>
            <a:avLst/>
            <a:gdLst>
              <a:gd name="T0" fmla="*/ 0 w 54"/>
              <a:gd name="T1" fmla="*/ 0 h 105"/>
              <a:gd name="T2" fmla="*/ 0 w 54"/>
              <a:gd name="T3" fmla="*/ 105 h 105"/>
              <a:gd name="T4" fmla="*/ 54 w 54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105">
                <a:moveTo>
                  <a:pt x="0" y="0"/>
                </a:moveTo>
                <a:lnTo>
                  <a:pt x="0" y="105"/>
                </a:lnTo>
                <a:lnTo>
                  <a:pt x="54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49" name="Freeform 154"/>
          <p:cNvSpPr>
            <a:spLocks/>
          </p:cNvSpPr>
          <p:nvPr/>
        </p:nvSpPr>
        <p:spPr bwMode="auto">
          <a:xfrm>
            <a:off x="2904731" y="6198219"/>
            <a:ext cx="82550" cy="219861"/>
          </a:xfrm>
          <a:custGeom>
            <a:avLst/>
            <a:gdLst>
              <a:gd name="T0" fmla="*/ 0 w 393"/>
              <a:gd name="T1" fmla="*/ 177 h 177"/>
              <a:gd name="T2" fmla="*/ 0 w 393"/>
              <a:gd name="T3" fmla="*/ 0 h 177"/>
              <a:gd name="T4" fmla="*/ 393 w 393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77">
                <a:moveTo>
                  <a:pt x="0" y="177"/>
                </a:moveTo>
                <a:lnTo>
                  <a:pt x="0" y="0"/>
                </a:lnTo>
                <a:lnTo>
                  <a:pt x="39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0" name="Rectangle 155"/>
          <p:cNvSpPr>
            <a:spLocks noChangeArrowheads="1"/>
          </p:cNvSpPr>
          <p:nvPr/>
        </p:nvSpPr>
        <p:spPr bwMode="auto">
          <a:xfrm>
            <a:off x="3144443" y="6054768"/>
            <a:ext cx="21127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A/chicken/Vietnam/NCVD-1156/2011_H9N2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51" name="Freeform 156"/>
          <p:cNvSpPr>
            <a:spLocks/>
          </p:cNvSpPr>
          <p:nvPr/>
        </p:nvSpPr>
        <p:spPr bwMode="auto">
          <a:xfrm>
            <a:off x="2987281" y="6098562"/>
            <a:ext cx="152400" cy="93843"/>
          </a:xfrm>
          <a:custGeom>
            <a:avLst/>
            <a:gdLst>
              <a:gd name="T0" fmla="*/ 0 w 96"/>
              <a:gd name="T1" fmla="*/ 105 h 105"/>
              <a:gd name="T2" fmla="*/ 0 w 96"/>
              <a:gd name="T3" fmla="*/ 0 h 105"/>
              <a:gd name="T4" fmla="*/ 96 w 96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05">
                <a:moveTo>
                  <a:pt x="0" y="105"/>
                </a:moveTo>
                <a:lnTo>
                  <a:pt x="0" y="0"/>
                </a:lnTo>
                <a:lnTo>
                  <a:pt x="9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2" name="Rectangle 157"/>
          <p:cNvSpPr>
            <a:spLocks noChangeArrowheads="1"/>
          </p:cNvSpPr>
          <p:nvPr/>
        </p:nvSpPr>
        <p:spPr bwMode="auto">
          <a:xfrm>
            <a:off x="3011093" y="6183467"/>
            <a:ext cx="15693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A/canine/Guangxi/1/2011_H9N2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53" name="Freeform 158"/>
          <p:cNvSpPr>
            <a:spLocks/>
          </p:cNvSpPr>
          <p:nvPr/>
        </p:nvSpPr>
        <p:spPr bwMode="auto">
          <a:xfrm>
            <a:off x="3006331" y="6227261"/>
            <a:ext cx="0" cy="61669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4" name="Rectangle 159"/>
          <p:cNvSpPr>
            <a:spLocks noChangeArrowheads="1"/>
          </p:cNvSpPr>
          <p:nvPr/>
        </p:nvSpPr>
        <p:spPr bwMode="auto">
          <a:xfrm>
            <a:off x="3038081" y="6312166"/>
            <a:ext cx="15853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A/equine/Guangxi/3/2011_H9N2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55" name="Freeform 160"/>
          <p:cNvSpPr>
            <a:spLocks/>
          </p:cNvSpPr>
          <p:nvPr/>
        </p:nvSpPr>
        <p:spPr bwMode="auto">
          <a:xfrm>
            <a:off x="3006331" y="6294292"/>
            <a:ext cx="26988" cy="61669"/>
          </a:xfrm>
          <a:custGeom>
            <a:avLst/>
            <a:gdLst>
              <a:gd name="T0" fmla="*/ 0 w 17"/>
              <a:gd name="T1" fmla="*/ 0 h 69"/>
              <a:gd name="T2" fmla="*/ 0 w 17"/>
              <a:gd name="T3" fmla="*/ 69 h 69"/>
              <a:gd name="T4" fmla="*/ 17 w 17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69">
                <a:moveTo>
                  <a:pt x="0" y="0"/>
                </a:moveTo>
                <a:lnTo>
                  <a:pt x="0" y="69"/>
                </a:lnTo>
                <a:lnTo>
                  <a:pt x="17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6" name="Freeform 161"/>
          <p:cNvSpPr>
            <a:spLocks/>
          </p:cNvSpPr>
          <p:nvPr/>
        </p:nvSpPr>
        <p:spPr bwMode="auto">
          <a:xfrm>
            <a:off x="2987281" y="6197767"/>
            <a:ext cx="19050" cy="93843"/>
          </a:xfrm>
          <a:custGeom>
            <a:avLst/>
            <a:gdLst>
              <a:gd name="T0" fmla="*/ 0 w 12"/>
              <a:gd name="T1" fmla="*/ 0 h 105"/>
              <a:gd name="T2" fmla="*/ 0 w 12"/>
              <a:gd name="T3" fmla="*/ 105 h 105"/>
              <a:gd name="T4" fmla="*/ 12 w 12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05">
                <a:moveTo>
                  <a:pt x="0" y="0"/>
                </a:moveTo>
                <a:lnTo>
                  <a:pt x="0" y="105"/>
                </a:lnTo>
                <a:lnTo>
                  <a:pt x="12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7" name="Freeform 162"/>
          <p:cNvSpPr>
            <a:spLocks/>
          </p:cNvSpPr>
          <p:nvPr/>
        </p:nvSpPr>
        <p:spPr bwMode="auto">
          <a:xfrm>
            <a:off x="2904731" y="6423442"/>
            <a:ext cx="623888" cy="219860"/>
          </a:xfrm>
          <a:custGeom>
            <a:avLst/>
            <a:gdLst>
              <a:gd name="T0" fmla="*/ 0 w 52"/>
              <a:gd name="T1" fmla="*/ 0 h 177"/>
              <a:gd name="T2" fmla="*/ 0 w 52"/>
              <a:gd name="T3" fmla="*/ 177 h 177"/>
              <a:gd name="T4" fmla="*/ 52 w 52"/>
              <a:gd name="T5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177">
                <a:moveTo>
                  <a:pt x="0" y="0"/>
                </a:moveTo>
                <a:lnTo>
                  <a:pt x="0" y="177"/>
                </a:lnTo>
                <a:lnTo>
                  <a:pt x="52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8" name="Freeform 163"/>
          <p:cNvSpPr>
            <a:spLocks/>
          </p:cNvSpPr>
          <p:nvPr/>
        </p:nvSpPr>
        <p:spPr bwMode="auto">
          <a:xfrm>
            <a:off x="2814243" y="6198219"/>
            <a:ext cx="90488" cy="222542"/>
          </a:xfrm>
          <a:custGeom>
            <a:avLst/>
            <a:gdLst>
              <a:gd name="T0" fmla="*/ 0 w 57"/>
              <a:gd name="T1" fmla="*/ 0 h 249"/>
              <a:gd name="T2" fmla="*/ 0 w 57"/>
              <a:gd name="T3" fmla="*/ 249 h 249"/>
              <a:gd name="T4" fmla="*/ 57 w 57"/>
              <a:gd name="T5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249">
                <a:moveTo>
                  <a:pt x="0" y="0"/>
                </a:moveTo>
                <a:lnTo>
                  <a:pt x="0" y="249"/>
                </a:lnTo>
                <a:lnTo>
                  <a:pt x="57" y="2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59" name="Freeform 164"/>
          <p:cNvSpPr>
            <a:spLocks/>
          </p:cNvSpPr>
          <p:nvPr/>
        </p:nvSpPr>
        <p:spPr bwMode="auto">
          <a:xfrm>
            <a:off x="2776143" y="6021257"/>
            <a:ext cx="38100" cy="174281"/>
          </a:xfrm>
          <a:custGeom>
            <a:avLst/>
            <a:gdLst>
              <a:gd name="T0" fmla="*/ 0 w 24"/>
              <a:gd name="T1" fmla="*/ 0 h 195"/>
              <a:gd name="T2" fmla="*/ 0 w 24"/>
              <a:gd name="T3" fmla="*/ 195 h 195"/>
              <a:gd name="T4" fmla="*/ 24 w 24"/>
              <a:gd name="T5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95">
                <a:moveTo>
                  <a:pt x="0" y="0"/>
                </a:moveTo>
                <a:lnTo>
                  <a:pt x="0" y="195"/>
                </a:lnTo>
                <a:lnTo>
                  <a:pt x="24" y="19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60" name="Freeform 165"/>
          <p:cNvSpPr>
            <a:spLocks/>
          </p:cNvSpPr>
          <p:nvPr/>
        </p:nvSpPr>
        <p:spPr bwMode="auto">
          <a:xfrm>
            <a:off x="2444356" y="5308050"/>
            <a:ext cx="331788" cy="710526"/>
          </a:xfrm>
          <a:custGeom>
            <a:avLst/>
            <a:gdLst>
              <a:gd name="T0" fmla="*/ 0 w 209"/>
              <a:gd name="T1" fmla="*/ 0 h 795"/>
              <a:gd name="T2" fmla="*/ 0 w 209"/>
              <a:gd name="T3" fmla="*/ 795 h 795"/>
              <a:gd name="T4" fmla="*/ 209 w 209"/>
              <a:gd name="T5" fmla="*/ 795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" h="795">
                <a:moveTo>
                  <a:pt x="0" y="0"/>
                </a:moveTo>
                <a:lnTo>
                  <a:pt x="0" y="795"/>
                </a:lnTo>
                <a:lnTo>
                  <a:pt x="209" y="79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2461" name="Freeform 166"/>
          <p:cNvSpPr>
            <a:spLocks/>
          </p:cNvSpPr>
          <p:nvPr/>
        </p:nvSpPr>
        <p:spPr bwMode="auto">
          <a:xfrm>
            <a:off x="2152256" y="5305370"/>
            <a:ext cx="292100" cy="0"/>
          </a:xfrm>
          <a:custGeom>
            <a:avLst/>
            <a:gdLst>
              <a:gd name="T0" fmla="*/ 0 w 184"/>
              <a:gd name="T1" fmla="*/ 936 h 936"/>
              <a:gd name="T2" fmla="*/ 0 w 184"/>
              <a:gd name="T3" fmla="*/ 0 h 936"/>
              <a:gd name="T4" fmla="*/ 184 w 184"/>
              <a:gd name="T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4" h="936">
                <a:moveTo>
                  <a:pt x="0" y="936"/>
                </a:moveTo>
                <a:lnTo>
                  <a:pt x="0" y="0"/>
                </a:lnTo>
                <a:lnTo>
                  <a:pt x="18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>
              <a:solidFill>
                <a:prstClr val="black"/>
              </a:solidFill>
            </a:endParaRPr>
          </a:p>
        </p:txBody>
      </p:sp>
      <p:sp>
        <p:nvSpPr>
          <p:cNvPr id="492" name="TextBox 491"/>
          <p:cNvSpPr txBox="1"/>
          <p:nvPr/>
        </p:nvSpPr>
        <p:spPr>
          <a:xfrm>
            <a:off x="2133600" y="6477000"/>
            <a:ext cx="60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prstClr val="black"/>
                </a:solidFill>
              </a:rPr>
              <a:t>PB2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39" name="Rectangle 6"/>
          <p:cNvSpPr>
            <a:spLocks noChangeArrowheads="1"/>
          </p:cNvSpPr>
          <p:nvPr/>
        </p:nvSpPr>
        <p:spPr bwMode="auto">
          <a:xfrm>
            <a:off x="7086600" y="24369"/>
            <a:ext cx="129041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A/Zhejiang/22/2013_H7N9</a:t>
            </a:r>
          </a:p>
        </p:txBody>
      </p:sp>
      <p:sp>
        <p:nvSpPr>
          <p:cNvPr id="1040" name="Freeform 7"/>
          <p:cNvSpPr>
            <a:spLocks/>
          </p:cNvSpPr>
          <p:nvPr/>
        </p:nvSpPr>
        <p:spPr bwMode="auto">
          <a:xfrm>
            <a:off x="7081837" y="63400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41" name="Rectangle 8"/>
          <p:cNvSpPr>
            <a:spLocks noChangeArrowheads="1"/>
          </p:cNvSpPr>
          <p:nvPr/>
        </p:nvSpPr>
        <p:spPr bwMode="auto">
          <a:xfrm>
            <a:off x="7086600" y="143952"/>
            <a:ext cx="1716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A/Zhejiang/DTID-ZJU05/2013_H7N9</a:t>
            </a:r>
          </a:p>
        </p:txBody>
      </p:sp>
      <p:sp>
        <p:nvSpPr>
          <p:cNvPr id="1042" name="Freeform 9"/>
          <p:cNvSpPr>
            <a:spLocks/>
          </p:cNvSpPr>
          <p:nvPr/>
        </p:nvSpPr>
        <p:spPr bwMode="auto">
          <a:xfrm>
            <a:off x="7081837" y="125682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43" name="Freeform 10"/>
          <p:cNvSpPr>
            <a:spLocks/>
          </p:cNvSpPr>
          <p:nvPr/>
        </p:nvSpPr>
        <p:spPr bwMode="auto">
          <a:xfrm>
            <a:off x="6834187" y="123191"/>
            <a:ext cx="247650" cy="87196"/>
          </a:xfrm>
          <a:custGeom>
            <a:avLst/>
            <a:gdLst>
              <a:gd name="T0" fmla="*/ 0 w 156"/>
              <a:gd name="T1" fmla="*/ 105 h 105"/>
              <a:gd name="T2" fmla="*/ 0 w 156"/>
              <a:gd name="T3" fmla="*/ 0 h 105"/>
              <a:gd name="T4" fmla="*/ 156 w 156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6" h="105">
                <a:moveTo>
                  <a:pt x="0" y="105"/>
                </a:moveTo>
                <a:lnTo>
                  <a:pt x="0" y="0"/>
                </a:lnTo>
                <a:lnTo>
                  <a:pt x="15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44" name="Rectangle 11"/>
          <p:cNvSpPr>
            <a:spLocks noChangeArrowheads="1"/>
          </p:cNvSpPr>
          <p:nvPr/>
        </p:nvSpPr>
        <p:spPr bwMode="auto">
          <a:xfrm>
            <a:off x="6838950" y="263534"/>
            <a:ext cx="111248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A/Anhui/1/2013_H7N9</a:t>
            </a:r>
          </a:p>
        </p:txBody>
      </p:sp>
      <p:sp>
        <p:nvSpPr>
          <p:cNvPr id="1045" name="Freeform 12"/>
          <p:cNvSpPr>
            <a:spLocks/>
          </p:cNvSpPr>
          <p:nvPr/>
        </p:nvSpPr>
        <p:spPr bwMode="auto">
          <a:xfrm>
            <a:off x="6834187" y="215369"/>
            <a:ext cx="0" cy="87196"/>
          </a:xfrm>
          <a:custGeom>
            <a:avLst/>
            <a:gdLst>
              <a:gd name="T0" fmla="*/ 0 h 105"/>
              <a:gd name="T1" fmla="*/ 105 h 105"/>
              <a:gd name="T2" fmla="*/ 105 h 10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05">
                <a:moveTo>
                  <a:pt x="0" y="0"/>
                </a:moveTo>
                <a:lnTo>
                  <a:pt x="0" y="105"/>
                </a:lnTo>
                <a:lnTo>
                  <a:pt x="0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46" name="Rectangle 13"/>
          <p:cNvSpPr>
            <a:spLocks noChangeArrowheads="1"/>
          </p:cNvSpPr>
          <p:nvPr/>
        </p:nvSpPr>
        <p:spPr bwMode="auto">
          <a:xfrm>
            <a:off x="6838950" y="383117"/>
            <a:ext cx="188833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A/chicken/Shanghai/S1076/2013_H7N9</a:t>
            </a:r>
          </a:p>
        </p:txBody>
      </p:sp>
      <p:sp>
        <p:nvSpPr>
          <p:cNvPr id="1047" name="Freeform 14"/>
          <p:cNvSpPr>
            <a:spLocks/>
          </p:cNvSpPr>
          <p:nvPr/>
        </p:nvSpPr>
        <p:spPr bwMode="auto">
          <a:xfrm>
            <a:off x="6834187" y="275161"/>
            <a:ext cx="0" cy="146987"/>
          </a:xfrm>
          <a:custGeom>
            <a:avLst/>
            <a:gdLst>
              <a:gd name="T0" fmla="*/ 0 h 177"/>
              <a:gd name="T1" fmla="*/ 177 h 177"/>
              <a:gd name="T2" fmla="*/ 177 h 17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77">
                <a:moveTo>
                  <a:pt x="0" y="0"/>
                </a:moveTo>
                <a:lnTo>
                  <a:pt x="0" y="177"/>
                </a:lnTo>
                <a:lnTo>
                  <a:pt x="0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48" name="Rectangle 15"/>
          <p:cNvSpPr>
            <a:spLocks noChangeArrowheads="1"/>
          </p:cNvSpPr>
          <p:nvPr/>
        </p:nvSpPr>
        <p:spPr bwMode="auto">
          <a:xfrm>
            <a:off x="6838950" y="502700"/>
            <a:ext cx="188994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A/environment/Suzhou/14/2013_H7N9</a:t>
            </a:r>
          </a:p>
        </p:txBody>
      </p:sp>
      <p:sp>
        <p:nvSpPr>
          <p:cNvPr id="1049" name="Freeform 16"/>
          <p:cNvSpPr>
            <a:spLocks/>
          </p:cNvSpPr>
          <p:nvPr/>
        </p:nvSpPr>
        <p:spPr bwMode="auto">
          <a:xfrm>
            <a:off x="6834187" y="334952"/>
            <a:ext cx="0" cy="206779"/>
          </a:xfrm>
          <a:custGeom>
            <a:avLst/>
            <a:gdLst>
              <a:gd name="T0" fmla="*/ 0 h 249"/>
              <a:gd name="T1" fmla="*/ 249 h 249"/>
              <a:gd name="T2" fmla="*/ 249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249"/>
                </a:lnTo>
                <a:lnTo>
                  <a:pt x="0" y="2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50" name="Rectangle 17"/>
          <p:cNvSpPr>
            <a:spLocks noChangeArrowheads="1"/>
          </p:cNvSpPr>
          <p:nvPr/>
        </p:nvSpPr>
        <p:spPr bwMode="auto">
          <a:xfrm>
            <a:off x="6900862" y="622283"/>
            <a:ext cx="1716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A/Zhejiang/DTID-ZJU01/2013_H7N9</a:t>
            </a:r>
          </a:p>
        </p:txBody>
      </p:sp>
      <p:sp>
        <p:nvSpPr>
          <p:cNvPr id="1051" name="Freeform 18"/>
          <p:cNvSpPr>
            <a:spLocks/>
          </p:cNvSpPr>
          <p:nvPr/>
        </p:nvSpPr>
        <p:spPr bwMode="auto">
          <a:xfrm>
            <a:off x="6834187" y="394743"/>
            <a:ext cx="61913" cy="266570"/>
          </a:xfrm>
          <a:custGeom>
            <a:avLst/>
            <a:gdLst>
              <a:gd name="T0" fmla="*/ 0 w 39"/>
              <a:gd name="T1" fmla="*/ 0 h 321"/>
              <a:gd name="T2" fmla="*/ 0 w 39"/>
              <a:gd name="T3" fmla="*/ 321 h 321"/>
              <a:gd name="T4" fmla="*/ 39 w 39"/>
              <a:gd name="T5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21">
                <a:moveTo>
                  <a:pt x="0" y="0"/>
                </a:moveTo>
                <a:lnTo>
                  <a:pt x="0" y="321"/>
                </a:lnTo>
                <a:lnTo>
                  <a:pt x="39" y="32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52" name="Rectangle 19"/>
          <p:cNvSpPr>
            <a:spLocks noChangeArrowheads="1"/>
          </p:cNvSpPr>
          <p:nvPr/>
        </p:nvSpPr>
        <p:spPr bwMode="auto">
          <a:xfrm>
            <a:off x="6900862" y="741865"/>
            <a:ext cx="10756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A/Wuxi/3/2013_H7N9</a:t>
            </a:r>
          </a:p>
        </p:txBody>
      </p:sp>
      <p:sp>
        <p:nvSpPr>
          <p:cNvPr id="1053" name="Freeform 20"/>
          <p:cNvSpPr>
            <a:spLocks/>
          </p:cNvSpPr>
          <p:nvPr/>
        </p:nvSpPr>
        <p:spPr bwMode="auto">
          <a:xfrm>
            <a:off x="6834187" y="454535"/>
            <a:ext cx="61913" cy="326362"/>
          </a:xfrm>
          <a:custGeom>
            <a:avLst/>
            <a:gdLst>
              <a:gd name="T0" fmla="*/ 0 w 39"/>
              <a:gd name="T1" fmla="*/ 0 h 393"/>
              <a:gd name="T2" fmla="*/ 0 w 39"/>
              <a:gd name="T3" fmla="*/ 393 h 393"/>
              <a:gd name="T4" fmla="*/ 39 w 39"/>
              <a:gd name="T5" fmla="*/ 393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93">
                <a:moveTo>
                  <a:pt x="0" y="0"/>
                </a:moveTo>
                <a:lnTo>
                  <a:pt x="0" y="393"/>
                </a:lnTo>
                <a:lnTo>
                  <a:pt x="39" y="39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54" name="Rectangle 21"/>
          <p:cNvSpPr>
            <a:spLocks noChangeArrowheads="1"/>
          </p:cNvSpPr>
          <p:nvPr/>
        </p:nvSpPr>
        <p:spPr bwMode="auto">
          <a:xfrm>
            <a:off x="6900862" y="861448"/>
            <a:ext cx="183223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A/environment/Suzhou/8/2013_H7N9</a:t>
            </a:r>
          </a:p>
        </p:txBody>
      </p:sp>
      <p:sp>
        <p:nvSpPr>
          <p:cNvPr id="1055" name="Freeform 22"/>
          <p:cNvSpPr>
            <a:spLocks/>
          </p:cNvSpPr>
          <p:nvPr/>
        </p:nvSpPr>
        <p:spPr bwMode="auto">
          <a:xfrm>
            <a:off x="6834187" y="514326"/>
            <a:ext cx="61913" cy="386153"/>
          </a:xfrm>
          <a:custGeom>
            <a:avLst/>
            <a:gdLst>
              <a:gd name="T0" fmla="*/ 0 w 39"/>
              <a:gd name="T1" fmla="*/ 0 h 465"/>
              <a:gd name="T2" fmla="*/ 0 w 39"/>
              <a:gd name="T3" fmla="*/ 465 h 465"/>
              <a:gd name="T4" fmla="*/ 39 w 39"/>
              <a:gd name="T5" fmla="*/ 465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465">
                <a:moveTo>
                  <a:pt x="0" y="0"/>
                </a:moveTo>
                <a:lnTo>
                  <a:pt x="0" y="465"/>
                </a:lnTo>
                <a:lnTo>
                  <a:pt x="39" y="46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80" name="Rectangle 23"/>
          <p:cNvSpPr>
            <a:spLocks noChangeArrowheads="1"/>
          </p:cNvSpPr>
          <p:nvPr/>
        </p:nvSpPr>
        <p:spPr bwMode="auto">
          <a:xfrm>
            <a:off x="6900862" y="981031"/>
            <a:ext cx="11830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A/Xuzhou/1/2013_H7N9</a:t>
            </a:r>
          </a:p>
        </p:txBody>
      </p:sp>
      <p:sp>
        <p:nvSpPr>
          <p:cNvPr id="2081" name="Freeform 24"/>
          <p:cNvSpPr>
            <a:spLocks/>
          </p:cNvSpPr>
          <p:nvPr/>
        </p:nvSpPr>
        <p:spPr bwMode="auto">
          <a:xfrm>
            <a:off x="6834187" y="574117"/>
            <a:ext cx="61913" cy="445944"/>
          </a:xfrm>
          <a:custGeom>
            <a:avLst/>
            <a:gdLst>
              <a:gd name="T0" fmla="*/ 0 w 39"/>
              <a:gd name="T1" fmla="*/ 0 h 537"/>
              <a:gd name="T2" fmla="*/ 0 w 39"/>
              <a:gd name="T3" fmla="*/ 537 h 537"/>
              <a:gd name="T4" fmla="*/ 39 w 39"/>
              <a:gd name="T5" fmla="*/ 537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537">
                <a:moveTo>
                  <a:pt x="0" y="0"/>
                </a:moveTo>
                <a:lnTo>
                  <a:pt x="0" y="537"/>
                </a:lnTo>
                <a:lnTo>
                  <a:pt x="39" y="53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82" name="Rectangle 25"/>
          <p:cNvSpPr>
            <a:spLocks noChangeArrowheads="1"/>
          </p:cNvSpPr>
          <p:nvPr/>
        </p:nvSpPr>
        <p:spPr bwMode="auto">
          <a:xfrm>
            <a:off x="6962775" y="1100614"/>
            <a:ext cx="10756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A/Wuxi/2/2013_H7N9</a:t>
            </a:r>
          </a:p>
        </p:txBody>
      </p:sp>
      <p:sp>
        <p:nvSpPr>
          <p:cNvPr id="2083" name="Freeform 26"/>
          <p:cNvSpPr>
            <a:spLocks/>
          </p:cNvSpPr>
          <p:nvPr/>
        </p:nvSpPr>
        <p:spPr bwMode="auto">
          <a:xfrm>
            <a:off x="6834187" y="1139644"/>
            <a:ext cx="123825" cy="57300"/>
          </a:xfrm>
          <a:custGeom>
            <a:avLst/>
            <a:gdLst>
              <a:gd name="T0" fmla="*/ 0 w 78"/>
              <a:gd name="T1" fmla="*/ 69 h 69"/>
              <a:gd name="T2" fmla="*/ 0 w 78"/>
              <a:gd name="T3" fmla="*/ 0 h 69"/>
              <a:gd name="T4" fmla="*/ 78 w 78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69">
                <a:moveTo>
                  <a:pt x="0" y="69"/>
                </a:moveTo>
                <a:lnTo>
                  <a:pt x="0" y="0"/>
                </a:lnTo>
                <a:lnTo>
                  <a:pt x="7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84" name="Rectangle 27"/>
          <p:cNvSpPr>
            <a:spLocks noChangeArrowheads="1"/>
          </p:cNvSpPr>
          <p:nvPr/>
        </p:nvSpPr>
        <p:spPr bwMode="auto">
          <a:xfrm>
            <a:off x="6838950" y="1220196"/>
            <a:ext cx="18723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A/chicken/Zhejiang/SD033/2013_H7N9</a:t>
            </a:r>
          </a:p>
        </p:txBody>
      </p:sp>
      <p:sp>
        <p:nvSpPr>
          <p:cNvPr id="2085" name="Freeform 28"/>
          <p:cNvSpPr>
            <a:spLocks/>
          </p:cNvSpPr>
          <p:nvPr/>
        </p:nvSpPr>
        <p:spPr bwMode="auto">
          <a:xfrm>
            <a:off x="6834187" y="1201927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86" name="Rectangle 29"/>
          <p:cNvSpPr>
            <a:spLocks noChangeArrowheads="1"/>
          </p:cNvSpPr>
          <p:nvPr/>
        </p:nvSpPr>
        <p:spPr bwMode="auto">
          <a:xfrm>
            <a:off x="6900862" y="1339779"/>
            <a:ext cx="11942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A/Nanjing/4/2013_H7N9</a:t>
            </a:r>
          </a:p>
        </p:txBody>
      </p:sp>
      <p:sp>
        <p:nvSpPr>
          <p:cNvPr id="2087" name="Freeform 30"/>
          <p:cNvSpPr>
            <a:spLocks/>
          </p:cNvSpPr>
          <p:nvPr/>
        </p:nvSpPr>
        <p:spPr bwMode="auto">
          <a:xfrm>
            <a:off x="6834187" y="753492"/>
            <a:ext cx="61913" cy="625318"/>
          </a:xfrm>
          <a:custGeom>
            <a:avLst/>
            <a:gdLst>
              <a:gd name="T0" fmla="*/ 0 w 39"/>
              <a:gd name="T1" fmla="*/ 0 h 753"/>
              <a:gd name="T2" fmla="*/ 0 w 39"/>
              <a:gd name="T3" fmla="*/ 753 h 753"/>
              <a:gd name="T4" fmla="*/ 39 w 39"/>
              <a:gd name="T5" fmla="*/ 753 h 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753">
                <a:moveTo>
                  <a:pt x="0" y="0"/>
                </a:moveTo>
                <a:lnTo>
                  <a:pt x="0" y="753"/>
                </a:lnTo>
                <a:lnTo>
                  <a:pt x="39" y="75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88" name="Rectangle 31"/>
          <p:cNvSpPr>
            <a:spLocks noChangeArrowheads="1"/>
          </p:cNvSpPr>
          <p:nvPr/>
        </p:nvSpPr>
        <p:spPr bwMode="auto">
          <a:xfrm>
            <a:off x="6838950" y="1459362"/>
            <a:ext cx="19492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A/environment/Zhenjiang/4/2013_H7N9</a:t>
            </a:r>
          </a:p>
        </p:txBody>
      </p:sp>
      <p:sp>
        <p:nvSpPr>
          <p:cNvPr id="2089" name="Freeform 32"/>
          <p:cNvSpPr>
            <a:spLocks/>
          </p:cNvSpPr>
          <p:nvPr/>
        </p:nvSpPr>
        <p:spPr bwMode="auto">
          <a:xfrm>
            <a:off x="6834187" y="813283"/>
            <a:ext cx="0" cy="685110"/>
          </a:xfrm>
          <a:custGeom>
            <a:avLst/>
            <a:gdLst>
              <a:gd name="T0" fmla="*/ 0 h 825"/>
              <a:gd name="T1" fmla="*/ 825 h 825"/>
              <a:gd name="T2" fmla="*/ 825 h 82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25">
                <a:moveTo>
                  <a:pt x="0" y="0"/>
                </a:moveTo>
                <a:lnTo>
                  <a:pt x="0" y="825"/>
                </a:lnTo>
                <a:lnTo>
                  <a:pt x="0" y="82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90" name="Rectangle 33"/>
          <p:cNvSpPr>
            <a:spLocks noChangeArrowheads="1"/>
          </p:cNvSpPr>
          <p:nvPr/>
        </p:nvSpPr>
        <p:spPr bwMode="auto">
          <a:xfrm>
            <a:off x="6838950" y="1578945"/>
            <a:ext cx="1261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A/Shanghai/2/2013_H7N9</a:t>
            </a:r>
          </a:p>
        </p:txBody>
      </p:sp>
      <p:sp>
        <p:nvSpPr>
          <p:cNvPr id="2091" name="Freeform 34"/>
          <p:cNvSpPr>
            <a:spLocks/>
          </p:cNvSpPr>
          <p:nvPr/>
        </p:nvSpPr>
        <p:spPr bwMode="auto">
          <a:xfrm>
            <a:off x="6834187" y="873074"/>
            <a:ext cx="0" cy="744901"/>
          </a:xfrm>
          <a:custGeom>
            <a:avLst/>
            <a:gdLst>
              <a:gd name="T0" fmla="*/ 0 h 897"/>
              <a:gd name="T1" fmla="*/ 897 h 897"/>
              <a:gd name="T2" fmla="*/ 897 h 89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897">
                <a:moveTo>
                  <a:pt x="0" y="0"/>
                </a:moveTo>
                <a:lnTo>
                  <a:pt x="0" y="897"/>
                </a:lnTo>
                <a:lnTo>
                  <a:pt x="0" y="89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92" name="Rectangle 35"/>
          <p:cNvSpPr>
            <a:spLocks noChangeArrowheads="1"/>
          </p:cNvSpPr>
          <p:nvPr/>
        </p:nvSpPr>
        <p:spPr bwMode="auto">
          <a:xfrm>
            <a:off x="6838950" y="1698527"/>
            <a:ext cx="1170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A/Taiwan/1/2013_H7N9</a:t>
            </a:r>
          </a:p>
        </p:txBody>
      </p:sp>
      <p:sp>
        <p:nvSpPr>
          <p:cNvPr id="2093" name="Freeform 36"/>
          <p:cNvSpPr>
            <a:spLocks/>
          </p:cNvSpPr>
          <p:nvPr/>
        </p:nvSpPr>
        <p:spPr bwMode="auto">
          <a:xfrm>
            <a:off x="6834187" y="932866"/>
            <a:ext cx="0" cy="804692"/>
          </a:xfrm>
          <a:custGeom>
            <a:avLst/>
            <a:gdLst>
              <a:gd name="T0" fmla="*/ 0 h 969"/>
              <a:gd name="T1" fmla="*/ 969 h 969"/>
              <a:gd name="T2" fmla="*/ 969 h 9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969">
                <a:moveTo>
                  <a:pt x="0" y="0"/>
                </a:moveTo>
                <a:lnTo>
                  <a:pt x="0" y="969"/>
                </a:lnTo>
                <a:lnTo>
                  <a:pt x="0" y="9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94" name="Line 37"/>
          <p:cNvSpPr>
            <a:spLocks noChangeShapeType="1"/>
          </p:cNvSpPr>
          <p:nvPr/>
        </p:nvSpPr>
        <p:spPr bwMode="auto">
          <a:xfrm>
            <a:off x="6834187" y="123191"/>
            <a:ext cx="0" cy="804692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95" name="Freeform 38"/>
          <p:cNvSpPr>
            <a:spLocks/>
          </p:cNvSpPr>
          <p:nvPr/>
        </p:nvSpPr>
        <p:spPr bwMode="auto">
          <a:xfrm>
            <a:off x="6819900" y="930375"/>
            <a:ext cx="14288" cy="460892"/>
          </a:xfrm>
          <a:custGeom>
            <a:avLst/>
            <a:gdLst>
              <a:gd name="T0" fmla="*/ 0 w 9"/>
              <a:gd name="T1" fmla="*/ 555 h 555"/>
              <a:gd name="T2" fmla="*/ 0 w 9"/>
              <a:gd name="T3" fmla="*/ 0 h 555"/>
              <a:gd name="T4" fmla="*/ 9 w 9"/>
              <a:gd name="T5" fmla="*/ 0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555">
                <a:moveTo>
                  <a:pt x="0" y="555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96" name="Rectangle 39"/>
          <p:cNvSpPr>
            <a:spLocks noChangeArrowheads="1"/>
          </p:cNvSpPr>
          <p:nvPr/>
        </p:nvSpPr>
        <p:spPr bwMode="auto">
          <a:xfrm>
            <a:off x="6872287" y="1818110"/>
            <a:ext cx="12327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A/Zhejiang/1/2013_H7N9</a:t>
            </a:r>
          </a:p>
        </p:txBody>
      </p:sp>
      <p:sp>
        <p:nvSpPr>
          <p:cNvPr id="2101" name="Freeform 40"/>
          <p:cNvSpPr>
            <a:spLocks/>
          </p:cNvSpPr>
          <p:nvPr/>
        </p:nvSpPr>
        <p:spPr bwMode="auto">
          <a:xfrm>
            <a:off x="6819900" y="1396249"/>
            <a:ext cx="47625" cy="460892"/>
          </a:xfrm>
          <a:custGeom>
            <a:avLst/>
            <a:gdLst>
              <a:gd name="T0" fmla="*/ 0 w 30"/>
              <a:gd name="T1" fmla="*/ 0 h 555"/>
              <a:gd name="T2" fmla="*/ 0 w 30"/>
              <a:gd name="T3" fmla="*/ 555 h 555"/>
              <a:gd name="T4" fmla="*/ 30 w 30"/>
              <a:gd name="T5" fmla="*/ 555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555">
                <a:moveTo>
                  <a:pt x="0" y="0"/>
                </a:moveTo>
                <a:lnTo>
                  <a:pt x="0" y="555"/>
                </a:lnTo>
                <a:lnTo>
                  <a:pt x="30" y="55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02" name="Freeform 41"/>
          <p:cNvSpPr>
            <a:spLocks/>
          </p:cNvSpPr>
          <p:nvPr/>
        </p:nvSpPr>
        <p:spPr bwMode="auto">
          <a:xfrm>
            <a:off x="6791325" y="1393758"/>
            <a:ext cx="28575" cy="288992"/>
          </a:xfrm>
          <a:custGeom>
            <a:avLst/>
            <a:gdLst>
              <a:gd name="T0" fmla="*/ 0 w 18"/>
              <a:gd name="T1" fmla="*/ 348 h 348"/>
              <a:gd name="T2" fmla="*/ 0 w 18"/>
              <a:gd name="T3" fmla="*/ 0 h 348"/>
              <a:gd name="T4" fmla="*/ 18 w 18"/>
              <a:gd name="T5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348">
                <a:moveTo>
                  <a:pt x="0" y="348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03" name="Rectangle 42"/>
          <p:cNvSpPr>
            <a:spLocks noChangeArrowheads="1"/>
          </p:cNvSpPr>
          <p:nvPr/>
        </p:nvSpPr>
        <p:spPr bwMode="auto">
          <a:xfrm>
            <a:off x="6877050" y="1937693"/>
            <a:ext cx="12615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A/Shanghai/1/2013_H7N9</a:t>
            </a:r>
          </a:p>
        </p:txBody>
      </p:sp>
      <p:sp>
        <p:nvSpPr>
          <p:cNvPr id="2104" name="Freeform 43"/>
          <p:cNvSpPr>
            <a:spLocks/>
          </p:cNvSpPr>
          <p:nvPr/>
        </p:nvSpPr>
        <p:spPr bwMode="auto">
          <a:xfrm>
            <a:off x="6791325" y="1687732"/>
            <a:ext cx="80963" cy="288992"/>
          </a:xfrm>
          <a:custGeom>
            <a:avLst/>
            <a:gdLst>
              <a:gd name="T0" fmla="*/ 0 w 51"/>
              <a:gd name="T1" fmla="*/ 0 h 348"/>
              <a:gd name="T2" fmla="*/ 0 w 51"/>
              <a:gd name="T3" fmla="*/ 348 h 348"/>
              <a:gd name="T4" fmla="*/ 51 w 51"/>
              <a:gd name="T5" fmla="*/ 34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348">
                <a:moveTo>
                  <a:pt x="0" y="0"/>
                </a:moveTo>
                <a:lnTo>
                  <a:pt x="0" y="348"/>
                </a:lnTo>
                <a:lnTo>
                  <a:pt x="51" y="34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05" name="Freeform 44"/>
          <p:cNvSpPr>
            <a:spLocks/>
          </p:cNvSpPr>
          <p:nvPr/>
        </p:nvSpPr>
        <p:spPr bwMode="auto">
          <a:xfrm>
            <a:off x="6573837" y="1685240"/>
            <a:ext cx="217488" cy="255774"/>
          </a:xfrm>
          <a:custGeom>
            <a:avLst/>
            <a:gdLst>
              <a:gd name="T0" fmla="*/ 0 w 137"/>
              <a:gd name="T1" fmla="*/ 308 h 308"/>
              <a:gd name="T2" fmla="*/ 0 w 137"/>
              <a:gd name="T3" fmla="*/ 0 h 308"/>
              <a:gd name="T4" fmla="*/ 137 w 137"/>
              <a:gd name="T5" fmla="*/ 0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7" h="308">
                <a:moveTo>
                  <a:pt x="0" y="308"/>
                </a:moveTo>
                <a:lnTo>
                  <a:pt x="0" y="0"/>
                </a:lnTo>
                <a:lnTo>
                  <a:pt x="13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06" name="Rectangle 45"/>
          <p:cNvSpPr>
            <a:spLocks noChangeArrowheads="1"/>
          </p:cNvSpPr>
          <p:nvPr/>
        </p:nvSpPr>
        <p:spPr bwMode="auto">
          <a:xfrm>
            <a:off x="7121525" y="2057276"/>
            <a:ext cx="18723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A/chicken/Zhejiang/SD007/2013_H7N9</a:t>
            </a:r>
          </a:p>
        </p:txBody>
      </p:sp>
      <p:sp>
        <p:nvSpPr>
          <p:cNvPr id="2107" name="Freeform 46"/>
          <p:cNvSpPr>
            <a:spLocks/>
          </p:cNvSpPr>
          <p:nvPr/>
        </p:nvSpPr>
        <p:spPr bwMode="auto">
          <a:xfrm>
            <a:off x="6683375" y="2096306"/>
            <a:ext cx="433388" cy="102144"/>
          </a:xfrm>
          <a:custGeom>
            <a:avLst/>
            <a:gdLst>
              <a:gd name="T0" fmla="*/ 0 w 273"/>
              <a:gd name="T1" fmla="*/ 123 h 123"/>
              <a:gd name="T2" fmla="*/ 0 w 273"/>
              <a:gd name="T3" fmla="*/ 0 h 123"/>
              <a:gd name="T4" fmla="*/ 273 w 273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3" h="123">
                <a:moveTo>
                  <a:pt x="0" y="123"/>
                </a:moveTo>
                <a:lnTo>
                  <a:pt x="0" y="0"/>
                </a:lnTo>
                <a:lnTo>
                  <a:pt x="27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08" name="Rectangle 47"/>
          <p:cNvSpPr>
            <a:spLocks noChangeArrowheads="1"/>
          </p:cNvSpPr>
          <p:nvPr/>
        </p:nvSpPr>
        <p:spPr bwMode="auto">
          <a:xfrm>
            <a:off x="6757987" y="2176858"/>
            <a:ext cx="162865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Dawang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109" name="Freeform 48"/>
          <p:cNvSpPr>
            <a:spLocks/>
          </p:cNvSpPr>
          <p:nvPr/>
        </p:nvSpPr>
        <p:spPr bwMode="auto">
          <a:xfrm>
            <a:off x="6748462" y="2215889"/>
            <a:ext cx="4763" cy="87196"/>
          </a:xfrm>
          <a:custGeom>
            <a:avLst/>
            <a:gdLst>
              <a:gd name="T0" fmla="*/ 0 w 3"/>
              <a:gd name="T1" fmla="*/ 105 h 105"/>
              <a:gd name="T2" fmla="*/ 0 w 3"/>
              <a:gd name="T3" fmla="*/ 0 h 105"/>
              <a:gd name="T4" fmla="*/ 3 w 3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05">
                <a:moveTo>
                  <a:pt x="0" y="105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10" name="Rectangle 49"/>
          <p:cNvSpPr>
            <a:spLocks noChangeArrowheads="1"/>
          </p:cNvSpPr>
          <p:nvPr/>
        </p:nvSpPr>
        <p:spPr bwMode="auto">
          <a:xfrm>
            <a:off x="6872287" y="2296441"/>
            <a:ext cx="175689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Shuanggou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111" name="Freeform 50"/>
          <p:cNvSpPr>
            <a:spLocks/>
          </p:cNvSpPr>
          <p:nvPr/>
        </p:nvSpPr>
        <p:spPr bwMode="auto">
          <a:xfrm>
            <a:off x="6867525" y="2335472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2" name="Rectangle 51"/>
          <p:cNvSpPr>
            <a:spLocks noChangeArrowheads="1"/>
          </p:cNvSpPr>
          <p:nvPr/>
        </p:nvSpPr>
        <p:spPr bwMode="auto">
          <a:xfrm>
            <a:off x="6934200" y="2416024"/>
            <a:ext cx="14988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Xigou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73" name="Freeform 52"/>
          <p:cNvSpPr>
            <a:spLocks/>
          </p:cNvSpPr>
          <p:nvPr/>
        </p:nvSpPr>
        <p:spPr bwMode="auto">
          <a:xfrm>
            <a:off x="6867525" y="2397754"/>
            <a:ext cx="61913" cy="57300"/>
          </a:xfrm>
          <a:custGeom>
            <a:avLst/>
            <a:gdLst>
              <a:gd name="T0" fmla="*/ 0 w 39"/>
              <a:gd name="T1" fmla="*/ 0 h 69"/>
              <a:gd name="T2" fmla="*/ 0 w 39"/>
              <a:gd name="T3" fmla="*/ 69 h 69"/>
              <a:gd name="T4" fmla="*/ 39 w 3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69">
                <a:moveTo>
                  <a:pt x="0" y="0"/>
                </a:moveTo>
                <a:lnTo>
                  <a:pt x="0" y="69"/>
                </a:lnTo>
                <a:lnTo>
                  <a:pt x="3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4" name="Freeform 53"/>
          <p:cNvSpPr>
            <a:spLocks/>
          </p:cNvSpPr>
          <p:nvPr/>
        </p:nvSpPr>
        <p:spPr bwMode="auto">
          <a:xfrm>
            <a:off x="6748462" y="2308067"/>
            <a:ext cx="119063" cy="87196"/>
          </a:xfrm>
          <a:custGeom>
            <a:avLst/>
            <a:gdLst>
              <a:gd name="T0" fmla="*/ 0 w 75"/>
              <a:gd name="T1" fmla="*/ 0 h 105"/>
              <a:gd name="T2" fmla="*/ 0 w 75"/>
              <a:gd name="T3" fmla="*/ 105 h 105"/>
              <a:gd name="T4" fmla="*/ 75 w 75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" h="105">
                <a:moveTo>
                  <a:pt x="0" y="0"/>
                </a:moveTo>
                <a:lnTo>
                  <a:pt x="0" y="105"/>
                </a:lnTo>
                <a:lnTo>
                  <a:pt x="75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5" name="Freeform 54"/>
          <p:cNvSpPr>
            <a:spLocks/>
          </p:cNvSpPr>
          <p:nvPr/>
        </p:nvSpPr>
        <p:spPr bwMode="auto">
          <a:xfrm>
            <a:off x="6683375" y="2203432"/>
            <a:ext cx="65088" cy="102144"/>
          </a:xfrm>
          <a:custGeom>
            <a:avLst/>
            <a:gdLst>
              <a:gd name="T0" fmla="*/ 0 w 41"/>
              <a:gd name="T1" fmla="*/ 0 h 123"/>
              <a:gd name="T2" fmla="*/ 0 w 41"/>
              <a:gd name="T3" fmla="*/ 123 h 123"/>
              <a:gd name="T4" fmla="*/ 41 w 41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123">
                <a:moveTo>
                  <a:pt x="0" y="0"/>
                </a:moveTo>
                <a:lnTo>
                  <a:pt x="0" y="123"/>
                </a:lnTo>
                <a:lnTo>
                  <a:pt x="41" y="12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6" name="Freeform 55"/>
          <p:cNvSpPr>
            <a:spLocks/>
          </p:cNvSpPr>
          <p:nvPr/>
        </p:nvSpPr>
        <p:spPr bwMode="auto">
          <a:xfrm>
            <a:off x="6573837" y="1945997"/>
            <a:ext cx="109538" cy="254944"/>
          </a:xfrm>
          <a:custGeom>
            <a:avLst/>
            <a:gdLst>
              <a:gd name="T0" fmla="*/ 0 w 69"/>
              <a:gd name="T1" fmla="*/ 0 h 307"/>
              <a:gd name="T2" fmla="*/ 0 w 69"/>
              <a:gd name="T3" fmla="*/ 307 h 307"/>
              <a:gd name="T4" fmla="*/ 69 w 69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307">
                <a:moveTo>
                  <a:pt x="0" y="0"/>
                </a:moveTo>
                <a:lnTo>
                  <a:pt x="0" y="307"/>
                </a:lnTo>
                <a:lnTo>
                  <a:pt x="69" y="30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7" name="Freeform 56"/>
          <p:cNvSpPr>
            <a:spLocks/>
          </p:cNvSpPr>
          <p:nvPr/>
        </p:nvSpPr>
        <p:spPr bwMode="auto">
          <a:xfrm>
            <a:off x="6421437" y="1943506"/>
            <a:ext cx="152400" cy="312244"/>
          </a:xfrm>
          <a:custGeom>
            <a:avLst/>
            <a:gdLst>
              <a:gd name="T0" fmla="*/ 0 w 96"/>
              <a:gd name="T1" fmla="*/ 376 h 376"/>
              <a:gd name="T2" fmla="*/ 0 w 96"/>
              <a:gd name="T3" fmla="*/ 0 h 376"/>
              <a:gd name="T4" fmla="*/ 96 w 96"/>
              <a:gd name="T5" fmla="*/ 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376">
                <a:moveTo>
                  <a:pt x="0" y="376"/>
                </a:moveTo>
                <a:lnTo>
                  <a:pt x="0" y="0"/>
                </a:lnTo>
                <a:lnTo>
                  <a:pt x="9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78" name="Rectangle 57"/>
          <p:cNvSpPr>
            <a:spLocks noChangeArrowheads="1"/>
          </p:cNvSpPr>
          <p:nvPr/>
        </p:nvSpPr>
        <p:spPr bwMode="auto">
          <a:xfrm>
            <a:off x="6538912" y="2535607"/>
            <a:ext cx="21432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A/environment/Shanghai/S1436/2013_H7N9</a:t>
            </a:r>
          </a:p>
        </p:txBody>
      </p:sp>
      <p:sp>
        <p:nvSpPr>
          <p:cNvPr id="2279" name="Freeform 58"/>
          <p:cNvSpPr>
            <a:spLocks/>
          </p:cNvSpPr>
          <p:nvPr/>
        </p:nvSpPr>
        <p:spPr bwMode="auto">
          <a:xfrm>
            <a:off x="6421437" y="2260733"/>
            <a:ext cx="112713" cy="313905"/>
          </a:xfrm>
          <a:custGeom>
            <a:avLst/>
            <a:gdLst>
              <a:gd name="T0" fmla="*/ 0 w 71"/>
              <a:gd name="T1" fmla="*/ 0 h 378"/>
              <a:gd name="T2" fmla="*/ 0 w 71"/>
              <a:gd name="T3" fmla="*/ 378 h 378"/>
              <a:gd name="T4" fmla="*/ 71 w 71"/>
              <a:gd name="T5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" h="378">
                <a:moveTo>
                  <a:pt x="0" y="0"/>
                </a:moveTo>
                <a:lnTo>
                  <a:pt x="0" y="378"/>
                </a:lnTo>
                <a:lnTo>
                  <a:pt x="71" y="37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0" name="Freeform 59"/>
          <p:cNvSpPr>
            <a:spLocks/>
          </p:cNvSpPr>
          <p:nvPr/>
        </p:nvSpPr>
        <p:spPr bwMode="auto">
          <a:xfrm>
            <a:off x="6278562" y="2258241"/>
            <a:ext cx="142875" cy="305600"/>
          </a:xfrm>
          <a:custGeom>
            <a:avLst/>
            <a:gdLst>
              <a:gd name="T0" fmla="*/ 0 w 90"/>
              <a:gd name="T1" fmla="*/ 368 h 368"/>
              <a:gd name="T2" fmla="*/ 0 w 90"/>
              <a:gd name="T3" fmla="*/ 0 h 368"/>
              <a:gd name="T4" fmla="*/ 90 w 90"/>
              <a:gd name="T5" fmla="*/ 0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0" h="368">
                <a:moveTo>
                  <a:pt x="0" y="368"/>
                </a:moveTo>
                <a:lnTo>
                  <a:pt x="0" y="0"/>
                </a:lnTo>
                <a:lnTo>
                  <a:pt x="9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1" name="Rectangle 60"/>
          <p:cNvSpPr>
            <a:spLocks noChangeArrowheads="1"/>
          </p:cNvSpPr>
          <p:nvPr/>
        </p:nvSpPr>
        <p:spPr bwMode="auto">
          <a:xfrm>
            <a:off x="6973887" y="2655189"/>
            <a:ext cx="173444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A/brambling/Beijing/16/2012_H9N2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82" name="Freeform 61"/>
          <p:cNvSpPr>
            <a:spLocks/>
          </p:cNvSpPr>
          <p:nvPr/>
        </p:nvSpPr>
        <p:spPr bwMode="auto">
          <a:xfrm>
            <a:off x="6686550" y="2694220"/>
            <a:ext cx="282575" cy="57300"/>
          </a:xfrm>
          <a:custGeom>
            <a:avLst/>
            <a:gdLst>
              <a:gd name="T0" fmla="*/ 0 w 178"/>
              <a:gd name="T1" fmla="*/ 69 h 69"/>
              <a:gd name="T2" fmla="*/ 0 w 178"/>
              <a:gd name="T3" fmla="*/ 0 h 69"/>
              <a:gd name="T4" fmla="*/ 178 w 178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8" h="69">
                <a:moveTo>
                  <a:pt x="0" y="69"/>
                </a:moveTo>
                <a:lnTo>
                  <a:pt x="0" y="0"/>
                </a:lnTo>
                <a:lnTo>
                  <a:pt x="17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3" name="Rectangle 62"/>
          <p:cNvSpPr>
            <a:spLocks noChangeArrowheads="1"/>
          </p:cNvSpPr>
          <p:nvPr/>
        </p:nvSpPr>
        <p:spPr bwMode="auto">
          <a:xfrm>
            <a:off x="7026275" y="2774772"/>
            <a:ext cx="20037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A/chicken/Vietnam/OIE-1611/2012_H9N2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84" name="Freeform 63"/>
          <p:cNvSpPr>
            <a:spLocks/>
          </p:cNvSpPr>
          <p:nvPr/>
        </p:nvSpPr>
        <p:spPr bwMode="auto">
          <a:xfrm>
            <a:off x="6686550" y="2756503"/>
            <a:ext cx="334963" cy="57300"/>
          </a:xfrm>
          <a:custGeom>
            <a:avLst/>
            <a:gdLst>
              <a:gd name="T0" fmla="*/ 0 w 211"/>
              <a:gd name="T1" fmla="*/ 0 h 69"/>
              <a:gd name="T2" fmla="*/ 0 w 211"/>
              <a:gd name="T3" fmla="*/ 69 h 69"/>
              <a:gd name="T4" fmla="*/ 211 w 211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" h="69">
                <a:moveTo>
                  <a:pt x="0" y="0"/>
                </a:moveTo>
                <a:lnTo>
                  <a:pt x="0" y="69"/>
                </a:lnTo>
                <a:lnTo>
                  <a:pt x="211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5" name="Freeform 64"/>
          <p:cNvSpPr>
            <a:spLocks/>
          </p:cNvSpPr>
          <p:nvPr/>
        </p:nvSpPr>
        <p:spPr bwMode="auto">
          <a:xfrm>
            <a:off x="6605587" y="2754012"/>
            <a:ext cx="80963" cy="117092"/>
          </a:xfrm>
          <a:custGeom>
            <a:avLst/>
            <a:gdLst>
              <a:gd name="T0" fmla="*/ 0 w 51"/>
              <a:gd name="T1" fmla="*/ 141 h 141"/>
              <a:gd name="T2" fmla="*/ 0 w 51"/>
              <a:gd name="T3" fmla="*/ 0 h 141"/>
              <a:gd name="T4" fmla="*/ 51 w 51"/>
              <a:gd name="T5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141">
                <a:moveTo>
                  <a:pt x="0" y="141"/>
                </a:moveTo>
                <a:lnTo>
                  <a:pt x="0" y="0"/>
                </a:lnTo>
                <a:lnTo>
                  <a:pt x="5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6" name="Rectangle 65"/>
          <p:cNvSpPr>
            <a:spLocks noChangeArrowheads="1"/>
          </p:cNvSpPr>
          <p:nvPr/>
        </p:nvSpPr>
        <p:spPr bwMode="auto">
          <a:xfrm>
            <a:off x="6845300" y="2894355"/>
            <a:ext cx="21432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A/environment/Shanghai/S1438/2013_H7N9</a:t>
            </a:r>
          </a:p>
        </p:txBody>
      </p:sp>
      <p:sp>
        <p:nvSpPr>
          <p:cNvPr id="2287" name="Freeform 66"/>
          <p:cNvSpPr>
            <a:spLocks/>
          </p:cNvSpPr>
          <p:nvPr/>
        </p:nvSpPr>
        <p:spPr bwMode="auto">
          <a:xfrm>
            <a:off x="6773862" y="2933386"/>
            <a:ext cx="66675" cy="57300"/>
          </a:xfrm>
          <a:custGeom>
            <a:avLst/>
            <a:gdLst>
              <a:gd name="T0" fmla="*/ 0 w 42"/>
              <a:gd name="T1" fmla="*/ 69 h 69"/>
              <a:gd name="T2" fmla="*/ 0 w 42"/>
              <a:gd name="T3" fmla="*/ 0 h 69"/>
              <a:gd name="T4" fmla="*/ 42 w 42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69">
                <a:moveTo>
                  <a:pt x="0" y="69"/>
                </a:moveTo>
                <a:lnTo>
                  <a:pt x="0" y="0"/>
                </a:lnTo>
                <a:lnTo>
                  <a:pt x="4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88" name="Rectangle 67"/>
          <p:cNvSpPr>
            <a:spLocks noChangeArrowheads="1"/>
          </p:cNvSpPr>
          <p:nvPr/>
        </p:nvSpPr>
        <p:spPr bwMode="auto">
          <a:xfrm>
            <a:off x="6896100" y="3013938"/>
            <a:ext cx="21432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FF00FF"/>
                </a:solidFill>
                <a:latin typeface="Calibri"/>
                <a:cs typeface="Calibri"/>
              </a:rPr>
              <a:t> A/environment/Shanghai/S1437/2013_H7N9</a:t>
            </a:r>
          </a:p>
        </p:txBody>
      </p:sp>
      <p:sp>
        <p:nvSpPr>
          <p:cNvPr id="2289" name="Freeform 68"/>
          <p:cNvSpPr>
            <a:spLocks/>
          </p:cNvSpPr>
          <p:nvPr/>
        </p:nvSpPr>
        <p:spPr bwMode="auto">
          <a:xfrm>
            <a:off x="6773862" y="2995668"/>
            <a:ext cx="117475" cy="57300"/>
          </a:xfrm>
          <a:custGeom>
            <a:avLst/>
            <a:gdLst>
              <a:gd name="T0" fmla="*/ 0 w 74"/>
              <a:gd name="T1" fmla="*/ 0 h 69"/>
              <a:gd name="T2" fmla="*/ 0 w 74"/>
              <a:gd name="T3" fmla="*/ 69 h 69"/>
              <a:gd name="T4" fmla="*/ 74 w 74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" h="69">
                <a:moveTo>
                  <a:pt x="0" y="0"/>
                </a:moveTo>
                <a:lnTo>
                  <a:pt x="0" y="69"/>
                </a:lnTo>
                <a:lnTo>
                  <a:pt x="74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0" name="Freeform 69"/>
          <p:cNvSpPr>
            <a:spLocks/>
          </p:cNvSpPr>
          <p:nvPr/>
        </p:nvSpPr>
        <p:spPr bwMode="auto">
          <a:xfrm>
            <a:off x="6605587" y="2876085"/>
            <a:ext cx="168275" cy="117092"/>
          </a:xfrm>
          <a:custGeom>
            <a:avLst/>
            <a:gdLst>
              <a:gd name="T0" fmla="*/ 0 w 106"/>
              <a:gd name="T1" fmla="*/ 0 h 141"/>
              <a:gd name="T2" fmla="*/ 0 w 106"/>
              <a:gd name="T3" fmla="*/ 141 h 141"/>
              <a:gd name="T4" fmla="*/ 106 w 106"/>
              <a:gd name="T5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6" h="141">
                <a:moveTo>
                  <a:pt x="0" y="0"/>
                </a:moveTo>
                <a:lnTo>
                  <a:pt x="0" y="141"/>
                </a:lnTo>
                <a:lnTo>
                  <a:pt x="106" y="14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1" name="Freeform 70"/>
          <p:cNvSpPr>
            <a:spLocks/>
          </p:cNvSpPr>
          <p:nvPr/>
        </p:nvSpPr>
        <p:spPr bwMode="auto">
          <a:xfrm>
            <a:off x="6278562" y="2568824"/>
            <a:ext cx="327025" cy="304770"/>
          </a:xfrm>
          <a:custGeom>
            <a:avLst/>
            <a:gdLst>
              <a:gd name="T0" fmla="*/ 0 w 206"/>
              <a:gd name="T1" fmla="*/ 0 h 367"/>
              <a:gd name="T2" fmla="*/ 0 w 206"/>
              <a:gd name="T3" fmla="*/ 367 h 367"/>
              <a:gd name="T4" fmla="*/ 206 w 206"/>
              <a:gd name="T5" fmla="*/ 367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" h="367">
                <a:moveTo>
                  <a:pt x="0" y="0"/>
                </a:moveTo>
                <a:lnTo>
                  <a:pt x="0" y="367"/>
                </a:lnTo>
                <a:lnTo>
                  <a:pt x="206" y="36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2" name="Freeform 71"/>
          <p:cNvSpPr>
            <a:spLocks/>
          </p:cNvSpPr>
          <p:nvPr/>
        </p:nvSpPr>
        <p:spPr bwMode="auto">
          <a:xfrm>
            <a:off x="6243637" y="2566333"/>
            <a:ext cx="34925" cy="329683"/>
          </a:xfrm>
          <a:custGeom>
            <a:avLst/>
            <a:gdLst>
              <a:gd name="T0" fmla="*/ 0 w 22"/>
              <a:gd name="T1" fmla="*/ 397 h 397"/>
              <a:gd name="T2" fmla="*/ 0 w 22"/>
              <a:gd name="T3" fmla="*/ 0 h 397"/>
              <a:gd name="T4" fmla="*/ 22 w 22"/>
              <a:gd name="T5" fmla="*/ 0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" h="397">
                <a:moveTo>
                  <a:pt x="0" y="397"/>
                </a:moveTo>
                <a:lnTo>
                  <a:pt x="0" y="0"/>
                </a:lnTo>
                <a:lnTo>
                  <a:pt x="2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3" name="Rectangle 72"/>
          <p:cNvSpPr>
            <a:spLocks noChangeArrowheads="1"/>
          </p:cNvSpPr>
          <p:nvPr/>
        </p:nvSpPr>
        <p:spPr bwMode="auto">
          <a:xfrm>
            <a:off x="6677025" y="3133520"/>
            <a:ext cx="162384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Taixing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/10/2010_H9N2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94" name="Freeform 73"/>
          <p:cNvSpPr>
            <a:spLocks/>
          </p:cNvSpPr>
          <p:nvPr/>
        </p:nvSpPr>
        <p:spPr bwMode="auto">
          <a:xfrm>
            <a:off x="6672262" y="3172551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5" name="Rectangle 74"/>
          <p:cNvSpPr>
            <a:spLocks noChangeArrowheads="1"/>
          </p:cNvSpPr>
          <p:nvPr/>
        </p:nvSpPr>
        <p:spPr bwMode="auto">
          <a:xfrm>
            <a:off x="6677025" y="3253103"/>
            <a:ext cx="174727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A/chicken/Yangzhou/11/2010_H9N2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96" name="Freeform 75"/>
          <p:cNvSpPr>
            <a:spLocks/>
          </p:cNvSpPr>
          <p:nvPr/>
        </p:nvSpPr>
        <p:spPr bwMode="auto">
          <a:xfrm>
            <a:off x="6672262" y="3234834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7" name="Freeform 76"/>
          <p:cNvSpPr>
            <a:spLocks/>
          </p:cNvSpPr>
          <p:nvPr/>
        </p:nvSpPr>
        <p:spPr bwMode="auto">
          <a:xfrm>
            <a:off x="6243637" y="2900998"/>
            <a:ext cx="428625" cy="331344"/>
          </a:xfrm>
          <a:custGeom>
            <a:avLst/>
            <a:gdLst>
              <a:gd name="T0" fmla="*/ 0 w 270"/>
              <a:gd name="T1" fmla="*/ 0 h 399"/>
              <a:gd name="T2" fmla="*/ 0 w 270"/>
              <a:gd name="T3" fmla="*/ 399 h 399"/>
              <a:gd name="T4" fmla="*/ 270 w 270"/>
              <a:gd name="T5" fmla="*/ 39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399">
                <a:moveTo>
                  <a:pt x="0" y="0"/>
                </a:moveTo>
                <a:lnTo>
                  <a:pt x="0" y="399"/>
                </a:lnTo>
                <a:lnTo>
                  <a:pt x="270" y="39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8" name="Freeform 77"/>
          <p:cNvSpPr>
            <a:spLocks/>
          </p:cNvSpPr>
          <p:nvPr/>
        </p:nvSpPr>
        <p:spPr bwMode="auto">
          <a:xfrm>
            <a:off x="6110287" y="2898507"/>
            <a:ext cx="133350" cy="450927"/>
          </a:xfrm>
          <a:custGeom>
            <a:avLst/>
            <a:gdLst>
              <a:gd name="T0" fmla="*/ 0 w 84"/>
              <a:gd name="T1" fmla="*/ 543 h 543"/>
              <a:gd name="T2" fmla="*/ 0 w 84"/>
              <a:gd name="T3" fmla="*/ 0 h 543"/>
              <a:gd name="T4" fmla="*/ 84 w 84"/>
              <a:gd name="T5" fmla="*/ 0 h 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" h="543">
                <a:moveTo>
                  <a:pt x="0" y="543"/>
                </a:moveTo>
                <a:lnTo>
                  <a:pt x="0" y="0"/>
                </a:lnTo>
                <a:lnTo>
                  <a:pt x="8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299" name="Rectangle 78"/>
          <p:cNvSpPr>
            <a:spLocks noChangeArrowheads="1"/>
          </p:cNvSpPr>
          <p:nvPr/>
        </p:nvSpPr>
        <p:spPr bwMode="auto">
          <a:xfrm>
            <a:off x="6653212" y="3372686"/>
            <a:ext cx="187551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A/chicken/Shandong/1231/2008_H9N2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00" name="Freeform 79"/>
          <p:cNvSpPr>
            <a:spLocks/>
          </p:cNvSpPr>
          <p:nvPr/>
        </p:nvSpPr>
        <p:spPr bwMode="auto">
          <a:xfrm>
            <a:off x="6497637" y="3411717"/>
            <a:ext cx="150813" cy="57300"/>
          </a:xfrm>
          <a:custGeom>
            <a:avLst/>
            <a:gdLst>
              <a:gd name="T0" fmla="*/ 0 w 95"/>
              <a:gd name="T1" fmla="*/ 69 h 69"/>
              <a:gd name="T2" fmla="*/ 0 w 95"/>
              <a:gd name="T3" fmla="*/ 0 h 69"/>
              <a:gd name="T4" fmla="*/ 95 w 95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69">
                <a:moveTo>
                  <a:pt x="0" y="69"/>
                </a:moveTo>
                <a:lnTo>
                  <a:pt x="0" y="0"/>
                </a:lnTo>
                <a:lnTo>
                  <a:pt x="9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0" name="Rectangle 80"/>
          <p:cNvSpPr>
            <a:spLocks noChangeArrowheads="1"/>
          </p:cNvSpPr>
          <p:nvPr/>
        </p:nvSpPr>
        <p:spPr bwMode="auto">
          <a:xfrm>
            <a:off x="6538912" y="3492269"/>
            <a:ext cx="182742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A/chicken/Shandong/SG2/2009_H9N2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1" name="Freeform 81"/>
          <p:cNvSpPr>
            <a:spLocks/>
          </p:cNvSpPr>
          <p:nvPr/>
        </p:nvSpPr>
        <p:spPr bwMode="auto">
          <a:xfrm>
            <a:off x="6497637" y="3473999"/>
            <a:ext cx="36513" cy="57300"/>
          </a:xfrm>
          <a:custGeom>
            <a:avLst/>
            <a:gdLst>
              <a:gd name="T0" fmla="*/ 0 w 23"/>
              <a:gd name="T1" fmla="*/ 0 h 69"/>
              <a:gd name="T2" fmla="*/ 0 w 23"/>
              <a:gd name="T3" fmla="*/ 69 h 69"/>
              <a:gd name="T4" fmla="*/ 23 w 23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69">
                <a:moveTo>
                  <a:pt x="0" y="0"/>
                </a:moveTo>
                <a:lnTo>
                  <a:pt x="0" y="69"/>
                </a:lnTo>
                <a:lnTo>
                  <a:pt x="23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2" name="Freeform 82"/>
          <p:cNvSpPr>
            <a:spLocks/>
          </p:cNvSpPr>
          <p:nvPr/>
        </p:nvSpPr>
        <p:spPr bwMode="auto">
          <a:xfrm>
            <a:off x="6240462" y="3471508"/>
            <a:ext cx="257175" cy="333005"/>
          </a:xfrm>
          <a:custGeom>
            <a:avLst/>
            <a:gdLst>
              <a:gd name="T0" fmla="*/ 0 w 162"/>
              <a:gd name="T1" fmla="*/ 401 h 401"/>
              <a:gd name="T2" fmla="*/ 0 w 162"/>
              <a:gd name="T3" fmla="*/ 0 h 401"/>
              <a:gd name="T4" fmla="*/ 162 w 162"/>
              <a:gd name="T5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2" h="401">
                <a:moveTo>
                  <a:pt x="0" y="401"/>
                </a:moveTo>
                <a:lnTo>
                  <a:pt x="0" y="0"/>
                </a:lnTo>
                <a:lnTo>
                  <a:pt x="16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3" name="Rectangle 83"/>
          <p:cNvSpPr>
            <a:spLocks noChangeArrowheads="1"/>
          </p:cNvSpPr>
          <p:nvPr/>
        </p:nvSpPr>
        <p:spPr bwMode="auto">
          <a:xfrm>
            <a:off x="6397625" y="3611851"/>
            <a:ext cx="15292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A/chicken/Tibet/S1/2009_H9N2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4" name="Freeform 84"/>
          <p:cNvSpPr>
            <a:spLocks/>
          </p:cNvSpPr>
          <p:nvPr/>
        </p:nvSpPr>
        <p:spPr bwMode="auto">
          <a:xfrm>
            <a:off x="6392862" y="3650882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5" name="Rectangle 85"/>
          <p:cNvSpPr>
            <a:spLocks noChangeArrowheads="1"/>
          </p:cNvSpPr>
          <p:nvPr/>
        </p:nvSpPr>
        <p:spPr bwMode="auto">
          <a:xfrm>
            <a:off x="6397625" y="3731434"/>
            <a:ext cx="15292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A/chicken/Tibet/S4/2009_H9N2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6" name="Freeform 86"/>
          <p:cNvSpPr>
            <a:spLocks/>
          </p:cNvSpPr>
          <p:nvPr/>
        </p:nvSpPr>
        <p:spPr bwMode="auto">
          <a:xfrm>
            <a:off x="6392862" y="3713165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7" name="Rectangle 87"/>
          <p:cNvSpPr>
            <a:spLocks noChangeArrowheads="1"/>
          </p:cNvSpPr>
          <p:nvPr/>
        </p:nvSpPr>
        <p:spPr bwMode="auto">
          <a:xfrm>
            <a:off x="6397625" y="3851017"/>
            <a:ext cx="18835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A/chicken/China/AH-10-01/2010_H9N2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8" name="Freeform 88"/>
          <p:cNvSpPr>
            <a:spLocks/>
          </p:cNvSpPr>
          <p:nvPr/>
        </p:nvSpPr>
        <p:spPr bwMode="auto">
          <a:xfrm>
            <a:off x="6392862" y="3772956"/>
            <a:ext cx="0" cy="117092"/>
          </a:xfrm>
          <a:custGeom>
            <a:avLst/>
            <a:gdLst>
              <a:gd name="T0" fmla="*/ 0 h 141"/>
              <a:gd name="T1" fmla="*/ 141 h 141"/>
              <a:gd name="T2" fmla="*/ 141 h 1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41">
                <a:moveTo>
                  <a:pt x="0" y="0"/>
                </a:moveTo>
                <a:lnTo>
                  <a:pt x="0" y="141"/>
                </a:lnTo>
                <a:lnTo>
                  <a:pt x="0" y="14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89" name="Line 89"/>
          <p:cNvSpPr>
            <a:spLocks noChangeShapeType="1"/>
          </p:cNvSpPr>
          <p:nvPr/>
        </p:nvSpPr>
        <p:spPr bwMode="auto">
          <a:xfrm>
            <a:off x="6392862" y="3650882"/>
            <a:ext cx="0" cy="117092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0" name="Freeform 90"/>
          <p:cNvSpPr>
            <a:spLocks/>
          </p:cNvSpPr>
          <p:nvPr/>
        </p:nvSpPr>
        <p:spPr bwMode="auto">
          <a:xfrm>
            <a:off x="6330950" y="3770465"/>
            <a:ext cx="61913" cy="146987"/>
          </a:xfrm>
          <a:custGeom>
            <a:avLst/>
            <a:gdLst>
              <a:gd name="T0" fmla="*/ 0 w 39"/>
              <a:gd name="T1" fmla="*/ 177 h 177"/>
              <a:gd name="T2" fmla="*/ 0 w 39"/>
              <a:gd name="T3" fmla="*/ 0 h 177"/>
              <a:gd name="T4" fmla="*/ 39 w 39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77">
                <a:moveTo>
                  <a:pt x="0" y="177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1" name="Rectangle 91"/>
          <p:cNvSpPr>
            <a:spLocks noChangeArrowheads="1"/>
          </p:cNvSpPr>
          <p:nvPr/>
        </p:nvSpPr>
        <p:spPr bwMode="auto">
          <a:xfrm>
            <a:off x="6705600" y="3970600"/>
            <a:ext cx="1760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A/chicken/Shandong/01/2010_H9N2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93" name="Freeform 92"/>
          <p:cNvSpPr>
            <a:spLocks/>
          </p:cNvSpPr>
          <p:nvPr/>
        </p:nvSpPr>
        <p:spPr bwMode="auto">
          <a:xfrm>
            <a:off x="6638925" y="4009630"/>
            <a:ext cx="61913" cy="57300"/>
          </a:xfrm>
          <a:custGeom>
            <a:avLst/>
            <a:gdLst>
              <a:gd name="T0" fmla="*/ 0 w 39"/>
              <a:gd name="T1" fmla="*/ 69 h 69"/>
              <a:gd name="T2" fmla="*/ 0 w 39"/>
              <a:gd name="T3" fmla="*/ 0 h 69"/>
              <a:gd name="T4" fmla="*/ 39 w 39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69">
                <a:moveTo>
                  <a:pt x="0" y="69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4" name="Rectangle 93"/>
          <p:cNvSpPr>
            <a:spLocks noChangeArrowheads="1"/>
          </p:cNvSpPr>
          <p:nvPr/>
        </p:nvSpPr>
        <p:spPr bwMode="auto">
          <a:xfrm>
            <a:off x="6643687" y="4090182"/>
            <a:ext cx="1760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A/chicken/Shandong/02/2009_H9N2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95" name="Freeform 94"/>
          <p:cNvSpPr>
            <a:spLocks/>
          </p:cNvSpPr>
          <p:nvPr/>
        </p:nvSpPr>
        <p:spPr bwMode="auto">
          <a:xfrm>
            <a:off x="6638925" y="4071913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6" name="Freeform 95"/>
          <p:cNvSpPr>
            <a:spLocks/>
          </p:cNvSpPr>
          <p:nvPr/>
        </p:nvSpPr>
        <p:spPr bwMode="auto">
          <a:xfrm>
            <a:off x="6330950" y="3922434"/>
            <a:ext cx="307975" cy="146987"/>
          </a:xfrm>
          <a:custGeom>
            <a:avLst/>
            <a:gdLst>
              <a:gd name="T0" fmla="*/ 0 w 194"/>
              <a:gd name="T1" fmla="*/ 0 h 177"/>
              <a:gd name="T2" fmla="*/ 0 w 194"/>
              <a:gd name="T3" fmla="*/ 177 h 177"/>
              <a:gd name="T4" fmla="*/ 194 w 194"/>
              <a:gd name="T5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4" h="177">
                <a:moveTo>
                  <a:pt x="0" y="0"/>
                </a:moveTo>
                <a:lnTo>
                  <a:pt x="0" y="177"/>
                </a:lnTo>
                <a:lnTo>
                  <a:pt x="194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7" name="Freeform 96"/>
          <p:cNvSpPr>
            <a:spLocks/>
          </p:cNvSpPr>
          <p:nvPr/>
        </p:nvSpPr>
        <p:spPr bwMode="auto">
          <a:xfrm>
            <a:off x="6273800" y="3919943"/>
            <a:ext cx="57150" cy="219235"/>
          </a:xfrm>
          <a:custGeom>
            <a:avLst/>
            <a:gdLst>
              <a:gd name="T0" fmla="*/ 0 w 36"/>
              <a:gd name="T1" fmla="*/ 264 h 264"/>
              <a:gd name="T2" fmla="*/ 0 w 36"/>
              <a:gd name="T3" fmla="*/ 0 h 264"/>
              <a:gd name="T4" fmla="*/ 36 w 36"/>
              <a:gd name="T5" fmla="*/ 0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64">
                <a:moveTo>
                  <a:pt x="0" y="264"/>
                </a:moveTo>
                <a:lnTo>
                  <a:pt x="0" y="0"/>
                </a:lnTo>
                <a:lnTo>
                  <a:pt x="3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98" name="Rectangle 97"/>
          <p:cNvSpPr>
            <a:spLocks noChangeArrowheads="1"/>
          </p:cNvSpPr>
          <p:nvPr/>
        </p:nvSpPr>
        <p:spPr bwMode="auto">
          <a:xfrm>
            <a:off x="6592887" y="4209765"/>
            <a:ext cx="18626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A/environment/Xinjiang/6/2009_H5N1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99" name="Freeform 98"/>
          <p:cNvSpPr>
            <a:spLocks/>
          </p:cNvSpPr>
          <p:nvPr/>
        </p:nvSpPr>
        <p:spPr bwMode="auto">
          <a:xfrm>
            <a:off x="6288087" y="4248796"/>
            <a:ext cx="300038" cy="113770"/>
          </a:xfrm>
          <a:custGeom>
            <a:avLst/>
            <a:gdLst>
              <a:gd name="T0" fmla="*/ 0 w 189"/>
              <a:gd name="T1" fmla="*/ 137 h 137"/>
              <a:gd name="T2" fmla="*/ 0 w 189"/>
              <a:gd name="T3" fmla="*/ 0 h 137"/>
              <a:gd name="T4" fmla="*/ 189 w 189"/>
              <a:gd name="T5" fmla="*/ 0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137">
                <a:moveTo>
                  <a:pt x="0" y="137"/>
                </a:moveTo>
                <a:lnTo>
                  <a:pt x="0" y="0"/>
                </a:lnTo>
                <a:lnTo>
                  <a:pt x="18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00" name="Rectangle 99"/>
          <p:cNvSpPr>
            <a:spLocks noChangeArrowheads="1"/>
          </p:cNvSpPr>
          <p:nvPr/>
        </p:nvSpPr>
        <p:spPr bwMode="auto">
          <a:xfrm>
            <a:off x="6891337" y="4329348"/>
            <a:ext cx="1760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A/chicken/Shandong/12/2008_H9N2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1" name="Freeform 100"/>
          <p:cNvSpPr>
            <a:spLocks/>
          </p:cNvSpPr>
          <p:nvPr/>
        </p:nvSpPr>
        <p:spPr bwMode="auto">
          <a:xfrm>
            <a:off x="6345237" y="4368379"/>
            <a:ext cx="541338" cy="109618"/>
          </a:xfrm>
          <a:custGeom>
            <a:avLst/>
            <a:gdLst>
              <a:gd name="T0" fmla="*/ 0 w 341"/>
              <a:gd name="T1" fmla="*/ 132 h 132"/>
              <a:gd name="T2" fmla="*/ 0 w 341"/>
              <a:gd name="T3" fmla="*/ 0 h 132"/>
              <a:gd name="T4" fmla="*/ 341 w 341"/>
              <a:gd name="T5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" h="132">
                <a:moveTo>
                  <a:pt x="0" y="132"/>
                </a:moveTo>
                <a:lnTo>
                  <a:pt x="0" y="0"/>
                </a:lnTo>
                <a:lnTo>
                  <a:pt x="34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02" name="Rectangle 101"/>
          <p:cNvSpPr>
            <a:spLocks noChangeArrowheads="1"/>
          </p:cNvSpPr>
          <p:nvPr/>
        </p:nvSpPr>
        <p:spPr bwMode="auto">
          <a:xfrm>
            <a:off x="7091362" y="4448931"/>
            <a:ext cx="197650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A/environment/Chang 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Sha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/6/2009_H9N2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3" name="Freeform 102"/>
          <p:cNvSpPr>
            <a:spLocks/>
          </p:cNvSpPr>
          <p:nvPr/>
        </p:nvSpPr>
        <p:spPr bwMode="auto">
          <a:xfrm>
            <a:off x="6367462" y="4487961"/>
            <a:ext cx="719138" cy="102144"/>
          </a:xfrm>
          <a:custGeom>
            <a:avLst/>
            <a:gdLst>
              <a:gd name="T0" fmla="*/ 0 w 453"/>
              <a:gd name="T1" fmla="*/ 123 h 123"/>
              <a:gd name="T2" fmla="*/ 0 w 453"/>
              <a:gd name="T3" fmla="*/ 0 h 123"/>
              <a:gd name="T4" fmla="*/ 453 w 453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3" h="123">
                <a:moveTo>
                  <a:pt x="0" y="123"/>
                </a:moveTo>
                <a:lnTo>
                  <a:pt x="0" y="0"/>
                </a:lnTo>
                <a:lnTo>
                  <a:pt x="45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04" name="Rectangle 103"/>
          <p:cNvSpPr>
            <a:spLocks noChangeArrowheads="1"/>
          </p:cNvSpPr>
          <p:nvPr/>
        </p:nvSpPr>
        <p:spPr bwMode="auto">
          <a:xfrm>
            <a:off x="6596062" y="4568513"/>
            <a:ext cx="168475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A/chicken/Zhejiang/HJ/2007_H9N2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5" name="Freeform 104"/>
          <p:cNvSpPr>
            <a:spLocks/>
          </p:cNvSpPr>
          <p:nvPr/>
        </p:nvSpPr>
        <p:spPr bwMode="auto">
          <a:xfrm>
            <a:off x="6400800" y="4607544"/>
            <a:ext cx="190500" cy="87196"/>
          </a:xfrm>
          <a:custGeom>
            <a:avLst/>
            <a:gdLst>
              <a:gd name="T0" fmla="*/ 0 w 120"/>
              <a:gd name="T1" fmla="*/ 105 h 105"/>
              <a:gd name="T2" fmla="*/ 0 w 120"/>
              <a:gd name="T3" fmla="*/ 0 h 105"/>
              <a:gd name="T4" fmla="*/ 120 w 120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" h="105">
                <a:moveTo>
                  <a:pt x="0" y="105"/>
                </a:moveTo>
                <a:lnTo>
                  <a:pt x="0" y="0"/>
                </a:lnTo>
                <a:lnTo>
                  <a:pt x="12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06" name="Rectangle 105"/>
          <p:cNvSpPr>
            <a:spLocks noChangeArrowheads="1"/>
          </p:cNvSpPr>
          <p:nvPr/>
        </p:nvSpPr>
        <p:spPr bwMode="auto">
          <a:xfrm>
            <a:off x="6669087" y="4688096"/>
            <a:ext cx="177292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A/chicken/Shandong/HY/2009_H9N2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7" name="Freeform 106"/>
          <p:cNvSpPr>
            <a:spLocks/>
          </p:cNvSpPr>
          <p:nvPr/>
        </p:nvSpPr>
        <p:spPr bwMode="auto">
          <a:xfrm>
            <a:off x="6586537" y="4727127"/>
            <a:ext cx="77788" cy="57300"/>
          </a:xfrm>
          <a:custGeom>
            <a:avLst/>
            <a:gdLst>
              <a:gd name="T0" fmla="*/ 0 w 49"/>
              <a:gd name="T1" fmla="*/ 69 h 69"/>
              <a:gd name="T2" fmla="*/ 0 w 49"/>
              <a:gd name="T3" fmla="*/ 0 h 69"/>
              <a:gd name="T4" fmla="*/ 49 w 49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" h="69">
                <a:moveTo>
                  <a:pt x="0" y="69"/>
                </a:moveTo>
                <a:lnTo>
                  <a:pt x="0" y="0"/>
                </a:lnTo>
                <a:lnTo>
                  <a:pt x="4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08" name="Rectangle 107"/>
          <p:cNvSpPr>
            <a:spLocks noChangeArrowheads="1"/>
          </p:cNvSpPr>
          <p:nvPr/>
        </p:nvSpPr>
        <p:spPr bwMode="auto">
          <a:xfrm>
            <a:off x="6591300" y="4807679"/>
            <a:ext cx="177452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A/chicken/Shandong/KD/2009_H9N2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9" name="Freeform 108"/>
          <p:cNvSpPr>
            <a:spLocks/>
          </p:cNvSpPr>
          <p:nvPr/>
        </p:nvSpPr>
        <p:spPr bwMode="auto">
          <a:xfrm>
            <a:off x="6586537" y="4789409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0" name="Freeform 109"/>
          <p:cNvSpPr>
            <a:spLocks/>
          </p:cNvSpPr>
          <p:nvPr/>
        </p:nvSpPr>
        <p:spPr bwMode="auto">
          <a:xfrm>
            <a:off x="6400800" y="4699722"/>
            <a:ext cx="185738" cy="87196"/>
          </a:xfrm>
          <a:custGeom>
            <a:avLst/>
            <a:gdLst>
              <a:gd name="T0" fmla="*/ 0 w 117"/>
              <a:gd name="T1" fmla="*/ 0 h 105"/>
              <a:gd name="T2" fmla="*/ 0 w 117"/>
              <a:gd name="T3" fmla="*/ 105 h 105"/>
              <a:gd name="T4" fmla="*/ 117 w 117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105">
                <a:moveTo>
                  <a:pt x="0" y="0"/>
                </a:moveTo>
                <a:lnTo>
                  <a:pt x="0" y="105"/>
                </a:lnTo>
                <a:lnTo>
                  <a:pt x="117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1" name="Freeform 110"/>
          <p:cNvSpPr>
            <a:spLocks/>
          </p:cNvSpPr>
          <p:nvPr/>
        </p:nvSpPr>
        <p:spPr bwMode="auto">
          <a:xfrm>
            <a:off x="6367462" y="4595087"/>
            <a:ext cx="33338" cy="102144"/>
          </a:xfrm>
          <a:custGeom>
            <a:avLst/>
            <a:gdLst>
              <a:gd name="T0" fmla="*/ 0 w 21"/>
              <a:gd name="T1" fmla="*/ 0 h 123"/>
              <a:gd name="T2" fmla="*/ 0 w 21"/>
              <a:gd name="T3" fmla="*/ 123 h 123"/>
              <a:gd name="T4" fmla="*/ 21 w 21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123">
                <a:moveTo>
                  <a:pt x="0" y="0"/>
                </a:moveTo>
                <a:lnTo>
                  <a:pt x="0" y="123"/>
                </a:lnTo>
                <a:lnTo>
                  <a:pt x="21" y="12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2" name="Freeform 111"/>
          <p:cNvSpPr>
            <a:spLocks/>
          </p:cNvSpPr>
          <p:nvPr/>
        </p:nvSpPr>
        <p:spPr bwMode="auto">
          <a:xfrm>
            <a:off x="6345237" y="4482979"/>
            <a:ext cx="22225" cy="109618"/>
          </a:xfrm>
          <a:custGeom>
            <a:avLst/>
            <a:gdLst>
              <a:gd name="T0" fmla="*/ 0 w 14"/>
              <a:gd name="T1" fmla="*/ 0 h 132"/>
              <a:gd name="T2" fmla="*/ 0 w 14"/>
              <a:gd name="T3" fmla="*/ 132 h 132"/>
              <a:gd name="T4" fmla="*/ 14 w 14"/>
              <a:gd name="T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32">
                <a:moveTo>
                  <a:pt x="0" y="0"/>
                </a:moveTo>
                <a:lnTo>
                  <a:pt x="0" y="132"/>
                </a:lnTo>
                <a:lnTo>
                  <a:pt x="14" y="13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3" name="Freeform 112"/>
          <p:cNvSpPr>
            <a:spLocks/>
          </p:cNvSpPr>
          <p:nvPr/>
        </p:nvSpPr>
        <p:spPr bwMode="auto">
          <a:xfrm>
            <a:off x="6288087" y="4367548"/>
            <a:ext cx="57150" cy="112939"/>
          </a:xfrm>
          <a:custGeom>
            <a:avLst/>
            <a:gdLst>
              <a:gd name="T0" fmla="*/ 0 w 36"/>
              <a:gd name="T1" fmla="*/ 0 h 136"/>
              <a:gd name="T2" fmla="*/ 0 w 36"/>
              <a:gd name="T3" fmla="*/ 136 h 136"/>
              <a:gd name="T4" fmla="*/ 36 w 3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136">
                <a:moveTo>
                  <a:pt x="0" y="0"/>
                </a:moveTo>
                <a:lnTo>
                  <a:pt x="0" y="136"/>
                </a:lnTo>
                <a:lnTo>
                  <a:pt x="36" y="13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4" name="Freeform 113"/>
          <p:cNvSpPr>
            <a:spLocks/>
          </p:cNvSpPr>
          <p:nvPr/>
        </p:nvSpPr>
        <p:spPr bwMode="auto">
          <a:xfrm>
            <a:off x="6273800" y="4144161"/>
            <a:ext cx="14288" cy="220896"/>
          </a:xfrm>
          <a:custGeom>
            <a:avLst/>
            <a:gdLst>
              <a:gd name="T0" fmla="*/ 0 w 9"/>
              <a:gd name="T1" fmla="*/ 0 h 266"/>
              <a:gd name="T2" fmla="*/ 0 w 9"/>
              <a:gd name="T3" fmla="*/ 266 h 266"/>
              <a:gd name="T4" fmla="*/ 9 w 9"/>
              <a:gd name="T5" fmla="*/ 266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266">
                <a:moveTo>
                  <a:pt x="0" y="0"/>
                </a:moveTo>
                <a:lnTo>
                  <a:pt x="0" y="266"/>
                </a:lnTo>
                <a:lnTo>
                  <a:pt x="9" y="26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5" name="Freeform 114"/>
          <p:cNvSpPr>
            <a:spLocks/>
          </p:cNvSpPr>
          <p:nvPr/>
        </p:nvSpPr>
        <p:spPr bwMode="auto">
          <a:xfrm>
            <a:off x="6240462" y="3809495"/>
            <a:ext cx="33338" cy="332174"/>
          </a:xfrm>
          <a:custGeom>
            <a:avLst/>
            <a:gdLst>
              <a:gd name="T0" fmla="*/ 0 w 21"/>
              <a:gd name="T1" fmla="*/ 0 h 400"/>
              <a:gd name="T2" fmla="*/ 0 w 21"/>
              <a:gd name="T3" fmla="*/ 400 h 400"/>
              <a:gd name="T4" fmla="*/ 21 w 21"/>
              <a:gd name="T5" fmla="*/ 40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400">
                <a:moveTo>
                  <a:pt x="0" y="0"/>
                </a:moveTo>
                <a:lnTo>
                  <a:pt x="0" y="400"/>
                </a:lnTo>
                <a:lnTo>
                  <a:pt x="21" y="40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6" name="Freeform 115"/>
          <p:cNvSpPr>
            <a:spLocks/>
          </p:cNvSpPr>
          <p:nvPr/>
        </p:nvSpPr>
        <p:spPr bwMode="auto">
          <a:xfrm>
            <a:off x="6110287" y="3354416"/>
            <a:ext cx="130175" cy="452588"/>
          </a:xfrm>
          <a:custGeom>
            <a:avLst/>
            <a:gdLst>
              <a:gd name="T0" fmla="*/ 0 w 82"/>
              <a:gd name="T1" fmla="*/ 0 h 545"/>
              <a:gd name="T2" fmla="*/ 0 w 82"/>
              <a:gd name="T3" fmla="*/ 545 h 545"/>
              <a:gd name="T4" fmla="*/ 82 w 82"/>
              <a:gd name="T5" fmla="*/ 5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545">
                <a:moveTo>
                  <a:pt x="0" y="0"/>
                </a:moveTo>
                <a:lnTo>
                  <a:pt x="0" y="545"/>
                </a:lnTo>
                <a:lnTo>
                  <a:pt x="82" y="54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7" name="Freeform 116"/>
          <p:cNvSpPr>
            <a:spLocks/>
          </p:cNvSpPr>
          <p:nvPr/>
        </p:nvSpPr>
        <p:spPr bwMode="auto">
          <a:xfrm>
            <a:off x="5864225" y="3351925"/>
            <a:ext cx="246063" cy="804692"/>
          </a:xfrm>
          <a:custGeom>
            <a:avLst/>
            <a:gdLst>
              <a:gd name="T0" fmla="*/ 0 w 155"/>
              <a:gd name="T1" fmla="*/ 969 h 969"/>
              <a:gd name="T2" fmla="*/ 0 w 155"/>
              <a:gd name="T3" fmla="*/ 0 h 969"/>
              <a:gd name="T4" fmla="*/ 155 w 155"/>
              <a:gd name="T5" fmla="*/ 0 h 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969">
                <a:moveTo>
                  <a:pt x="0" y="969"/>
                </a:moveTo>
                <a:lnTo>
                  <a:pt x="0" y="0"/>
                </a:lnTo>
                <a:lnTo>
                  <a:pt x="15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18" name="Rectangle 117"/>
          <p:cNvSpPr>
            <a:spLocks noChangeArrowheads="1"/>
          </p:cNvSpPr>
          <p:nvPr/>
        </p:nvSpPr>
        <p:spPr bwMode="auto">
          <a:xfrm>
            <a:off x="6338887" y="4927262"/>
            <a:ext cx="157254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A/chicken/Hubei/10/2009_H9N2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19" name="Freeform 118"/>
          <p:cNvSpPr>
            <a:spLocks/>
          </p:cNvSpPr>
          <p:nvPr/>
        </p:nvSpPr>
        <p:spPr bwMode="auto">
          <a:xfrm>
            <a:off x="5864225" y="4161600"/>
            <a:ext cx="469900" cy="804692"/>
          </a:xfrm>
          <a:custGeom>
            <a:avLst/>
            <a:gdLst>
              <a:gd name="T0" fmla="*/ 0 w 296"/>
              <a:gd name="T1" fmla="*/ 0 h 969"/>
              <a:gd name="T2" fmla="*/ 0 w 296"/>
              <a:gd name="T3" fmla="*/ 969 h 969"/>
              <a:gd name="T4" fmla="*/ 296 w 296"/>
              <a:gd name="T5" fmla="*/ 969 h 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6" h="969">
                <a:moveTo>
                  <a:pt x="0" y="0"/>
                </a:moveTo>
                <a:lnTo>
                  <a:pt x="0" y="969"/>
                </a:lnTo>
                <a:lnTo>
                  <a:pt x="296" y="9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20" name="Freeform 119"/>
          <p:cNvSpPr>
            <a:spLocks/>
          </p:cNvSpPr>
          <p:nvPr/>
        </p:nvSpPr>
        <p:spPr bwMode="auto">
          <a:xfrm>
            <a:off x="5754687" y="4159109"/>
            <a:ext cx="109538" cy="517362"/>
          </a:xfrm>
          <a:custGeom>
            <a:avLst/>
            <a:gdLst>
              <a:gd name="T0" fmla="*/ 0 w 69"/>
              <a:gd name="T1" fmla="*/ 623 h 623"/>
              <a:gd name="T2" fmla="*/ 0 w 69"/>
              <a:gd name="T3" fmla="*/ 0 h 623"/>
              <a:gd name="T4" fmla="*/ 69 w 69"/>
              <a:gd name="T5" fmla="*/ 0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623">
                <a:moveTo>
                  <a:pt x="0" y="623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21" name="Rectangle 120"/>
          <p:cNvSpPr>
            <a:spLocks noChangeArrowheads="1"/>
          </p:cNvSpPr>
          <p:nvPr/>
        </p:nvSpPr>
        <p:spPr bwMode="auto">
          <a:xfrm>
            <a:off x="5978525" y="5046844"/>
            <a:ext cx="17184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A/chicken/Hunan/6108/2005_H9N2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22" name="Freeform 121"/>
          <p:cNvSpPr>
            <a:spLocks/>
          </p:cNvSpPr>
          <p:nvPr/>
        </p:nvSpPr>
        <p:spPr bwMode="auto">
          <a:xfrm>
            <a:off x="5973762" y="5085875"/>
            <a:ext cx="0" cy="109618"/>
          </a:xfrm>
          <a:custGeom>
            <a:avLst/>
            <a:gdLst>
              <a:gd name="T0" fmla="*/ 132 h 132"/>
              <a:gd name="T1" fmla="*/ 0 h 132"/>
              <a:gd name="T2" fmla="*/ 0 h 13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32">
                <a:moveTo>
                  <a:pt x="0" y="132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23" name="Rectangle 122"/>
          <p:cNvSpPr>
            <a:spLocks noChangeArrowheads="1"/>
          </p:cNvSpPr>
          <p:nvPr/>
        </p:nvSpPr>
        <p:spPr bwMode="auto">
          <a:xfrm>
            <a:off x="6040437" y="5166427"/>
            <a:ext cx="17184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A/chicken/Hunan/4444/2005_H9N2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24" name="Freeform 123"/>
          <p:cNvSpPr>
            <a:spLocks/>
          </p:cNvSpPr>
          <p:nvPr/>
        </p:nvSpPr>
        <p:spPr bwMode="auto">
          <a:xfrm>
            <a:off x="5976937" y="5205458"/>
            <a:ext cx="58738" cy="102144"/>
          </a:xfrm>
          <a:custGeom>
            <a:avLst/>
            <a:gdLst>
              <a:gd name="T0" fmla="*/ 0 w 37"/>
              <a:gd name="T1" fmla="*/ 123 h 123"/>
              <a:gd name="T2" fmla="*/ 0 w 37"/>
              <a:gd name="T3" fmla="*/ 0 h 123"/>
              <a:gd name="T4" fmla="*/ 37 w 37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123">
                <a:moveTo>
                  <a:pt x="0" y="123"/>
                </a:move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25" name="Rectangle 124"/>
          <p:cNvSpPr>
            <a:spLocks noChangeArrowheads="1"/>
          </p:cNvSpPr>
          <p:nvPr/>
        </p:nvSpPr>
        <p:spPr bwMode="auto">
          <a:xfrm>
            <a:off x="6043612" y="5286010"/>
            <a:ext cx="17184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A/chicken/Hunan/5260/2005_H9N2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26" name="Freeform 125"/>
          <p:cNvSpPr>
            <a:spLocks/>
          </p:cNvSpPr>
          <p:nvPr/>
        </p:nvSpPr>
        <p:spPr bwMode="auto">
          <a:xfrm>
            <a:off x="6010275" y="5325041"/>
            <a:ext cx="28575" cy="87196"/>
          </a:xfrm>
          <a:custGeom>
            <a:avLst/>
            <a:gdLst>
              <a:gd name="T0" fmla="*/ 0 w 18"/>
              <a:gd name="T1" fmla="*/ 105 h 105"/>
              <a:gd name="T2" fmla="*/ 0 w 18"/>
              <a:gd name="T3" fmla="*/ 0 h 105"/>
              <a:gd name="T4" fmla="*/ 18 w 18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05">
                <a:moveTo>
                  <a:pt x="0" y="105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27" name="Rectangle 126"/>
          <p:cNvSpPr>
            <a:spLocks noChangeArrowheads="1"/>
          </p:cNvSpPr>
          <p:nvPr/>
        </p:nvSpPr>
        <p:spPr bwMode="auto">
          <a:xfrm>
            <a:off x="6421437" y="5405593"/>
            <a:ext cx="168475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Hebei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/0329/2007_H9N2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29" name="Freeform 127"/>
          <p:cNvSpPr>
            <a:spLocks/>
          </p:cNvSpPr>
          <p:nvPr/>
        </p:nvSpPr>
        <p:spPr bwMode="auto">
          <a:xfrm>
            <a:off x="6416675" y="5444623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31" name="Rectangle 128"/>
          <p:cNvSpPr>
            <a:spLocks noChangeArrowheads="1"/>
          </p:cNvSpPr>
          <p:nvPr/>
        </p:nvSpPr>
        <p:spPr bwMode="auto">
          <a:xfrm>
            <a:off x="6610350" y="5525175"/>
            <a:ext cx="17488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A/chicken/Shandong/LY/2006_H9N2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32" name="Freeform 129"/>
          <p:cNvSpPr>
            <a:spLocks/>
          </p:cNvSpPr>
          <p:nvPr/>
        </p:nvSpPr>
        <p:spPr bwMode="auto">
          <a:xfrm>
            <a:off x="6416675" y="5506906"/>
            <a:ext cx="188913" cy="57300"/>
          </a:xfrm>
          <a:custGeom>
            <a:avLst/>
            <a:gdLst>
              <a:gd name="T0" fmla="*/ 0 w 119"/>
              <a:gd name="T1" fmla="*/ 0 h 69"/>
              <a:gd name="T2" fmla="*/ 0 w 119"/>
              <a:gd name="T3" fmla="*/ 69 h 69"/>
              <a:gd name="T4" fmla="*/ 119 w 11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9" h="69">
                <a:moveTo>
                  <a:pt x="0" y="0"/>
                </a:moveTo>
                <a:lnTo>
                  <a:pt x="0" y="69"/>
                </a:lnTo>
                <a:lnTo>
                  <a:pt x="11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33" name="Freeform 130"/>
          <p:cNvSpPr>
            <a:spLocks/>
          </p:cNvSpPr>
          <p:nvPr/>
        </p:nvSpPr>
        <p:spPr bwMode="auto">
          <a:xfrm>
            <a:off x="6010275" y="5417219"/>
            <a:ext cx="406400" cy="87196"/>
          </a:xfrm>
          <a:custGeom>
            <a:avLst/>
            <a:gdLst>
              <a:gd name="T0" fmla="*/ 0 w 256"/>
              <a:gd name="T1" fmla="*/ 0 h 105"/>
              <a:gd name="T2" fmla="*/ 0 w 256"/>
              <a:gd name="T3" fmla="*/ 105 h 105"/>
              <a:gd name="T4" fmla="*/ 256 w 256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" h="105">
                <a:moveTo>
                  <a:pt x="0" y="0"/>
                </a:moveTo>
                <a:lnTo>
                  <a:pt x="0" y="105"/>
                </a:lnTo>
                <a:lnTo>
                  <a:pt x="256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34" name="Freeform 131"/>
          <p:cNvSpPr>
            <a:spLocks/>
          </p:cNvSpPr>
          <p:nvPr/>
        </p:nvSpPr>
        <p:spPr bwMode="auto">
          <a:xfrm>
            <a:off x="5976937" y="5312584"/>
            <a:ext cx="33338" cy="102144"/>
          </a:xfrm>
          <a:custGeom>
            <a:avLst/>
            <a:gdLst>
              <a:gd name="T0" fmla="*/ 0 w 21"/>
              <a:gd name="T1" fmla="*/ 0 h 123"/>
              <a:gd name="T2" fmla="*/ 0 w 21"/>
              <a:gd name="T3" fmla="*/ 123 h 123"/>
              <a:gd name="T4" fmla="*/ 21 w 21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123">
                <a:moveTo>
                  <a:pt x="0" y="0"/>
                </a:moveTo>
                <a:lnTo>
                  <a:pt x="0" y="123"/>
                </a:lnTo>
                <a:lnTo>
                  <a:pt x="21" y="12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35" name="Freeform 132"/>
          <p:cNvSpPr>
            <a:spLocks/>
          </p:cNvSpPr>
          <p:nvPr/>
        </p:nvSpPr>
        <p:spPr bwMode="auto">
          <a:xfrm>
            <a:off x="5973762" y="5200475"/>
            <a:ext cx="3175" cy="109618"/>
          </a:xfrm>
          <a:custGeom>
            <a:avLst/>
            <a:gdLst>
              <a:gd name="T0" fmla="*/ 0 w 2"/>
              <a:gd name="T1" fmla="*/ 0 h 132"/>
              <a:gd name="T2" fmla="*/ 0 w 2"/>
              <a:gd name="T3" fmla="*/ 132 h 132"/>
              <a:gd name="T4" fmla="*/ 2 w 2"/>
              <a:gd name="T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32">
                <a:moveTo>
                  <a:pt x="0" y="0"/>
                </a:moveTo>
                <a:lnTo>
                  <a:pt x="0" y="132"/>
                </a:lnTo>
                <a:lnTo>
                  <a:pt x="2" y="13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385" name="Freeform 133"/>
          <p:cNvSpPr>
            <a:spLocks/>
          </p:cNvSpPr>
          <p:nvPr/>
        </p:nvSpPr>
        <p:spPr bwMode="auto">
          <a:xfrm>
            <a:off x="5754687" y="4681453"/>
            <a:ext cx="219075" cy="516531"/>
          </a:xfrm>
          <a:custGeom>
            <a:avLst/>
            <a:gdLst>
              <a:gd name="T0" fmla="*/ 0 w 138"/>
              <a:gd name="T1" fmla="*/ 0 h 622"/>
              <a:gd name="T2" fmla="*/ 0 w 138"/>
              <a:gd name="T3" fmla="*/ 622 h 622"/>
              <a:gd name="T4" fmla="*/ 138 w 138"/>
              <a:gd name="T5" fmla="*/ 622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622">
                <a:moveTo>
                  <a:pt x="0" y="0"/>
                </a:moveTo>
                <a:lnTo>
                  <a:pt x="0" y="622"/>
                </a:lnTo>
                <a:lnTo>
                  <a:pt x="138" y="62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386" name="Freeform 134"/>
          <p:cNvSpPr>
            <a:spLocks/>
          </p:cNvSpPr>
          <p:nvPr/>
        </p:nvSpPr>
        <p:spPr bwMode="auto">
          <a:xfrm>
            <a:off x="5562600" y="4678962"/>
            <a:ext cx="192088" cy="757357"/>
          </a:xfrm>
          <a:custGeom>
            <a:avLst/>
            <a:gdLst>
              <a:gd name="T0" fmla="*/ 0 w 121"/>
              <a:gd name="T1" fmla="*/ 912 h 912"/>
              <a:gd name="T2" fmla="*/ 0 w 121"/>
              <a:gd name="T3" fmla="*/ 0 h 912"/>
              <a:gd name="T4" fmla="*/ 121 w 121"/>
              <a:gd name="T5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" h="912">
                <a:moveTo>
                  <a:pt x="0" y="912"/>
                </a:moveTo>
                <a:lnTo>
                  <a:pt x="0" y="0"/>
                </a:lnTo>
                <a:lnTo>
                  <a:pt x="12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387" name="Rectangle 135"/>
          <p:cNvSpPr>
            <a:spLocks noChangeArrowheads="1"/>
          </p:cNvSpPr>
          <p:nvPr/>
        </p:nvSpPr>
        <p:spPr bwMode="auto">
          <a:xfrm>
            <a:off x="6081712" y="5644758"/>
            <a:ext cx="16623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A/chicken/Shanghai/1/2002_H9N2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88" name="Freeform 136"/>
          <p:cNvSpPr>
            <a:spLocks/>
          </p:cNvSpPr>
          <p:nvPr/>
        </p:nvSpPr>
        <p:spPr bwMode="auto">
          <a:xfrm>
            <a:off x="6076950" y="5683789"/>
            <a:ext cx="0" cy="57300"/>
          </a:xfrm>
          <a:custGeom>
            <a:avLst/>
            <a:gdLst>
              <a:gd name="T0" fmla="*/ 69 h 69"/>
              <a:gd name="T1" fmla="*/ 0 h 69"/>
              <a:gd name="T2" fmla="*/ 0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69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389" name="Rectangle 137"/>
          <p:cNvSpPr>
            <a:spLocks noChangeArrowheads="1"/>
          </p:cNvSpPr>
          <p:nvPr/>
        </p:nvSpPr>
        <p:spPr bwMode="auto">
          <a:xfrm>
            <a:off x="6081712" y="5764341"/>
            <a:ext cx="16623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A/chicken/Shanghai/2/2002_H9N2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90" name="Freeform 138"/>
          <p:cNvSpPr>
            <a:spLocks/>
          </p:cNvSpPr>
          <p:nvPr/>
        </p:nvSpPr>
        <p:spPr bwMode="auto">
          <a:xfrm>
            <a:off x="6076950" y="5746071"/>
            <a:ext cx="0" cy="57300"/>
          </a:xfrm>
          <a:custGeom>
            <a:avLst/>
            <a:gdLst>
              <a:gd name="T0" fmla="*/ 0 h 69"/>
              <a:gd name="T1" fmla="*/ 69 h 69"/>
              <a:gd name="T2" fmla="*/ 69 h 6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9">
                <a:moveTo>
                  <a:pt x="0" y="0"/>
                </a:moveTo>
                <a:lnTo>
                  <a:pt x="0" y="69"/>
                </a:lnTo>
                <a:lnTo>
                  <a:pt x="0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0" name="Freeform 139"/>
          <p:cNvSpPr>
            <a:spLocks/>
          </p:cNvSpPr>
          <p:nvPr/>
        </p:nvSpPr>
        <p:spPr bwMode="auto">
          <a:xfrm>
            <a:off x="5916612" y="5743580"/>
            <a:ext cx="160338" cy="87196"/>
          </a:xfrm>
          <a:custGeom>
            <a:avLst/>
            <a:gdLst>
              <a:gd name="T0" fmla="*/ 0 w 101"/>
              <a:gd name="T1" fmla="*/ 105 h 105"/>
              <a:gd name="T2" fmla="*/ 0 w 101"/>
              <a:gd name="T3" fmla="*/ 0 h 105"/>
              <a:gd name="T4" fmla="*/ 101 w 101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105">
                <a:moveTo>
                  <a:pt x="0" y="105"/>
                </a:moveTo>
                <a:lnTo>
                  <a:pt x="0" y="0"/>
                </a:lnTo>
                <a:lnTo>
                  <a:pt x="10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1" name="Rectangle 140"/>
          <p:cNvSpPr>
            <a:spLocks noChangeArrowheads="1"/>
          </p:cNvSpPr>
          <p:nvPr/>
        </p:nvSpPr>
        <p:spPr bwMode="auto">
          <a:xfrm>
            <a:off x="5945187" y="5883924"/>
            <a:ext cx="15004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A/duck/Zhejiang/3/2002_H9N2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2" name="Freeform 141"/>
          <p:cNvSpPr>
            <a:spLocks/>
          </p:cNvSpPr>
          <p:nvPr/>
        </p:nvSpPr>
        <p:spPr bwMode="auto">
          <a:xfrm>
            <a:off x="5916612" y="5835758"/>
            <a:ext cx="23813" cy="87196"/>
          </a:xfrm>
          <a:custGeom>
            <a:avLst/>
            <a:gdLst>
              <a:gd name="T0" fmla="*/ 0 w 15"/>
              <a:gd name="T1" fmla="*/ 0 h 105"/>
              <a:gd name="T2" fmla="*/ 0 w 15"/>
              <a:gd name="T3" fmla="*/ 105 h 105"/>
              <a:gd name="T4" fmla="*/ 15 w 15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05">
                <a:moveTo>
                  <a:pt x="0" y="0"/>
                </a:moveTo>
                <a:lnTo>
                  <a:pt x="0" y="105"/>
                </a:lnTo>
                <a:lnTo>
                  <a:pt x="15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3" name="Freeform 142"/>
          <p:cNvSpPr>
            <a:spLocks/>
          </p:cNvSpPr>
          <p:nvPr/>
        </p:nvSpPr>
        <p:spPr bwMode="auto">
          <a:xfrm>
            <a:off x="5843587" y="5833267"/>
            <a:ext cx="73025" cy="102144"/>
          </a:xfrm>
          <a:custGeom>
            <a:avLst/>
            <a:gdLst>
              <a:gd name="T0" fmla="*/ 0 w 46"/>
              <a:gd name="T1" fmla="*/ 123 h 123"/>
              <a:gd name="T2" fmla="*/ 0 w 46"/>
              <a:gd name="T3" fmla="*/ 0 h 123"/>
              <a:gd name="T4" fmla="*/ 46 w 46"/>
              <a:gd name="T5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123">
                <a:moveTo>
                  <a:pt x="0" y="123"/>
                </a:moveTo>
                <a:lnTo>
                  <a:pt x="0" y="0"/>
                </a:lnTo>
                <a:lnTo>
                  <a:pt x="4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4" name="Rectangle 143"/>
          <p:cNvSpPr>
            <a:spLocks noChangeArrowheads="1"/>
          </p:cNvSpPr>
          <p:nvPr/>
        </p:nvSpPr>
        <p:spPr bwMode="auto">
          <a:xfrm>
            <a:off x="6207125" y="6003506"/>
            <a:ext cx="15420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A/chicken/Henan/1/2004_H9N2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5" name="Freeform 144"/>
          <p:cNvSpPr>
            <a:spLocks/>
          </p:cNvSpPr>
          <p:nvPr/>
        </p:nvSpPr>
        <p:spPr bwMode="auto">
          <a:xfrm>
            <a:off x="5843587" y="5940393"/>
            <a:ext cx="358775" cy="102144"/>
          </a:xfrm>
          <a:custGeom>
            <a:avLst/>
            <a:gdLst>
              <a:gd name="T0" fmla="*/ 0 w 226"/>
              <a:gd name="T1" fmla="*/ 0 h 123"/>
              <a:gd name="T2" fmla="*/ 0 w 226"/>
              <a:gd name="T3" fmla="*/ 123 h 123"/>
              <a:gd name="T4" fmla="*/ 226 w 226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6" h="123">
                <a:moveTo>
                  <a:pt x="0" y="0"/>
                </a:moveTo>
                <a:lnTo>
                  <a:pt x="0" y="123"/>
                </a:lnTo>
                <a:lnTo>
                  <a:pt x="226" y="12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6" name="Freeform 145"/>
          <p:cNvSpPr>
            <a:spLocks/>
          </p:cNvSpPr>
          <p:nvPr/>
        </p:nvSpPr>
        <p:spPr bwMode="auto">
          <a:xfrm>
            <a:off x="5654675" y="5937902"/>
            <a:ext cx="188913" cy="259096"/>
          </a:xfrm>
          <a:custGeom>
            <a:avLst/>
            <a:gdLst>
              <a:gd name="T0" fmla="*/ 0 w 119"/>
              <a:gd name="T1" fmla="*/ 312 h 312"/>
              <a:gd name="T2" fmla="*/ 0 w 119"/>
              <a:gd name="T3" fmla="*/ 0 h 312"/>
              <a:gd name="T4" fmla="*/ 119 w 119"/>
              <a:gd name="T5" fmla="*/ 0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9" h="312">
                <a:moveTo>
                  <a:pt x="0" y="312"/>
                </a:moveTo>
                <a:lnTo>
                  <a:pt x="0" y="0"/>
                </a:lnTo>
                <a:lnTo>
                  <a:pt x="11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7" name="Rectangle 146"/>
          <p:cNvSpPr>
            <a:spLocks noChangeArrowheads="1"/>
          </p:cNvSpPr>
          <p:nvPr/>
        </p:nvSpPr>
        <p:spPr bwMode="auto">
          <a:xfrm>
            <a:off x="6392862" y="6123089"/>
            <a:ext cx="15180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A/Hong Kong/5942/2013_H7N9</a:t>
            </a:r>
          </a:p>
        </p:txBody>
      </p:sp>
      <p:sp>
        <p:nvSpPr>
          <p:cNvPr id="558" name="Freeform 147"/>
          <p:cNvSpPr>
            <a:spLocks/>
          </p:cNvSpPr>
          <p:nvPr/>
        </p:nvSpPr>
        <p:spPr bwMode="auto">
          <a:xfrm>
            <a:off x="6249987" y="6162120"/>
            <a:ext cx="138113" cy="57300"/>
          </a:xfrm>
          <a:custGeom>
            <a:avLst/>
            <a:gdLst>
              <a:gd name="T0" fmla="*/ 0 w 87"/>
              <a:gd name="T1" fmla="*/ 69 h 69"/>
              <a:gd name="T2" fmla="*/ 0 w 87"/>
              <a:gd name="T3" fmla="*/ 0 h 69"/>
              <a:gd name="T4" fmla="*/ 87 w 87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7" h="69">
                <a:moveTo>
                  <a:pt x="0" y="69"/>
                </a:moveTo>
                <a:lnTo>
                  <a:pt x="0" y="0"/>
                </a:lnTo>
                <a:lnTo>
                  <a:pt x="8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59" name="Rectangle 148"/>
          <p:cNvSpPr>
            <a:spLocks noChangeArrowheads="1"/>
          </p:cNvSpPr>
          <p:nvPr/>
        </p:nvSpPr>
        <p:spPr bwMode="auto">
          <a:xfrm>
            <a:off x="6300787" y="6242672"/>
            <a:ext cx="13753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A/Guangdong/1/2013_H7N9</a:t>
            </a:r>
          </a:p>
        </p:txBody>
      </p:sp>
      <p:sp>
        <p:nvSpPr>
          <p:cNvPr id="560" name="Freeform 149"/>
          <p:cNvSpPr>
            <a:spLocks/>
          </p:cNvSpPr>
          <p:nvPr/>
        </p:nvSpPr>
        <p:spPr bwMode="auto">
          <a:xfrm>
            <a:off x="6249987" y="6224402"/>
            <a:ext cx="46038" cy="57300"/>
          </a:xfrm>
          <a:custGeom>
            <a:avLst/>
            <a:gdLst>
              <a:gd name="T0" fmla="*/ 0 w 29"/>
              <a:gd name="T1" fmla="*/ 0 h 69"/>
              <a:gd name="T2" fmla="*/ 0 w 29"/>
              <a:gd name="T3" fmla="*/ 69 h 69"/>
              <a:gd name="T4" fmla="*/ 29 w 2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69">
                <a:moveTo>
                  <a:pt x="0" y="0"/>
                </a:moveTo>
                <a:lnTo>
                  <a:pt x="0" y="69"/>
                </a:lnTo>
                <a:lnTo>
                  <a:pt x="29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1" name="Freeform 150"/>
          <p:cNvSpPr>
            <a:spLocks/>
          </p:cNvSpPr>
          <p:nvPr/>
        </p:nvSpPr>
        <p:spPr bwMode="auto">
          <a:xfrm>
            <a:off x="6143625" y="6221911"/>
            <a:ext cx="106363" cy="87196"/>
          </a:xfrm>
          <a:custGeom>
            <a:avLst/>
            <a:gdLst>
              <a:gd name="T0" fmla="*/ 0 w 67"/>
              <a:gd name="T1" fmla="*/ 105 h 105"/>
              <a:gd name="T2" fmla="*/ 0 w 67"/>
              <a:gd name="T3" fmla="*/ 0 h 105"/>
              <a:gd name="T4" fmla="*/ 67 w 67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05">
                <a:moveTo>
                  <a:pt x="0" y="105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2" name="Rectangle 151"/>
          <p:cNvSpPr>
            <a:spLocks noChangeArrowheads="1"/>
          </p:cNvSpPr>
          <p:nvPr/>
        </p:nvSpPr>
        <p:spPr bwMode="auto">
          <a:xfrm>
            <a:off x="6411912" y="6362255"/>
            <a:ext cx="14330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B050"/>
                </a:solidFill>
                <a:latin typeface="Calibri"/>
                <a:cs typeface="Calibri"/>
              </a:rPr>
              <a:t> A/Guangdong/02/2013_H7N9</a:t>
            </a:r>
          </a:p>
        </p:txBody>
      </p:sp>
      <p:sp>
        <p:nvSpPr>
          <p:cNvPr id="563" name="Freeform 152"/>
          <p:cNvSpPr>
            <a:spLocks/>
          </p:cNvSpPr>
          <p:nvPr/>
        </p:nvSpPr>
        <p:spPr bwMode="auto">
          <a:xfrm>
            <a:off x="6143625" y="6314089"/>
            <a:ext cx="263525" cy="87196"/>
          </a:xfrm>
          <a:custGeom>
            <a:avLst/>
            <a:gdLst>
              <a:gd name="T0" fmla="*/ 0 w 166"/>
              <a:gd name="T1" fmla="*/ 0 h 105"/>
              <a:gd name="T2" fmla="*/ 0 w 166"/>
              <a:gd name="T3" fmla="*/ 105 h 105"/>
              <a:gd name="T4" fmla="*/ 166 w 166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6" h="105">
                <a:moveTo>
                  <a:pt x="0" y="0"/>
                </a:moveTo>
                <a:lnTo>
                  <a:pt x="0" y="105"/>
                </a:lnTo>
                <a:lnTo>
                  <a:pt x="166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4" name="Freeform 153"/>
          <p:cNvSpPr>
            <a:spLocks/>
          </p:cNvSpPr>
          <p:nvPr/>
        </p:nvSpPr>
        <p:spPr bwMode="auto">
          <a:xfrm>
            <a:off x="6000750" y="6311598"/>
            <a:ext cx="142875" cy="146987"/>
          </a:xfrm>
          <a:custGeom>
            <a:avLst/>
            <a:gdLst>
              <a:gd name="T0" fmla="*/ 0 w 90"/>
              <a:gd name="T1" fmla="*/ 177 h 177"/>
              <a:gd name="T2" fmla="*/ 0 w 90"/>
              <a:gd name="T3" fmla="*/ 0 h 177"/>
              <a:gd name="T4" fmla="*/ 90 w 90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0" h="177">
                <a:moveTo>
                  <a:pt x="0" y="177"/>
                </a:moveTo>
                <a:lnTo>
                  <a:pt x="0" y="0"/>
                </a:lnTo>
                <a:lnTo>
                  <a:pt x="9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5" name="Rectangle 154"/>
          <p:cNvSpPr>
            <a:spLocks noChangeArrowheads="1"/>
          </p:cNvSpPr>
          <p:nvPr/>
        </p:nvSpPr>
        <p:spPr bwMode="auto">
          <a:xfrm>
            <a:off x="6235700" y="6481837"/>
            <a:ext cx="15180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A/swine/</a:t>
            </a:r>
            <a:r>
              <a:rPr lang="en-US" altLang="en-US" sz="900" dirty="0" err="1">
                <a:solidFill>
                  <a:srgbClr val="000000"/>
                </a:solidFill>
                <a:latin typeface="Calibri"/>
                <a:cs typeface="Calibri"/>
              </a:rPr>
              <a:t>Taizhou</a:t>
            </a: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/5/2008_H9N2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66" name="Freeform 155"/>
          <p:cNvSpPr>
            <a:spLocks/>
          </p:cNvSpPr>
          <p:nvPr/>
        </p:nvSpPr>
        <p:spPr bwMode="auto">
          <a:xfrm>
            <a:off x="6076950" y="6520868"/>
            <a:ext cx="153988" cy="87196"/>
          </a:xfrm>
          <a:custGeom>
            <a:avLst/>
            <a:gdLst>
              <a:gd name="T0" fmla="*/ 0 w 97"/>
              <a:gd name="T1" fmla="*/ 105 h 105"/>
              <a:gd name="T2" fmla="*/ 0 w 97"/>
              <a:gd name="T3" fmla="*/ 0 h 105"/>
              <a:gd name="T4" fmla="*/ 97 w 97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105">
                <a:moveTo>
                  <a:pt x="0" y="105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7" name="Rectangle 156"/>
          <p:cNvSpPr>
            <a:spLocks noChangeArrowheads="1"/>
          </p:cNvSpPr>
          <p:nvPr/>
        </p:nvSpPr>
        <p:spPr bwMode="auto">
          <a:xfrm>
            <a:off x="6300787" y="6601420"/>
            <a:ext cx="21127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A/chicken/Vietnam/NCVD-1156/2011_H9N2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68" name="Freeform 157"/>
          <p:cNvSpPr>
            <a:spLocks/>
          </p:cNvSpPr>
          <p:nvPr/>
        </p:nvSpPr>
        <p:spPr bwMode="auto">
          <a:xfrm>
            <a:off x="6169025" y="6640451"/>
            <a:ext cx="127000" cy="57300"/>
          </a:xfrm>
          <a:custGeom>
            <a:avLst/>
            <a:gdLst>
              <a:gd name="T0" fmla="*/ 0 w 80"/>
              <a:gd name="T1" fmla="*/ 69 h 69"/>
              <a:gd name="T2" fmla="*/ 0 w 80"/>
              <a:gd name="T3" fmla="*/ 0 h 69"/>
              <a:gd name="T4" fmla="*/ 80 w 80"/>
              <a:gd name="T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69">
                <a:moveTo>
                  <a:pt x="0" y="69"/>
                </a:moveTo>
                <a:lnTo>
                  <a:pt x="0" y="0"/>
                </a:lnTo>
                <a:lnTo>
                  <a:pt x="8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69" name="Rectangle 158"/>
          <p:cNvSpPr>
            <a:spLocks noChangeArrowheads="1"/>
          </p:cNvSpPr>
          <p:nvPr/>
        </p:nvSpPr>
        <p:spPr bwMode="auto">
          <a:xfrm>
            <a:off x="6230937" y="6721003"/>
            <a:ext cx="16526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0000"/>
                </a:solidFill>
                <a:latin typeface="Calibri"/>
                <a:cs typeface="Calibri"/>
              </a:rPr>
              <a:t> A/chicken/Jiangsu/Q3/2010_H9N2</a:t>
            </a:r>
            <a:endParaRPr lang="en-US" altLang="en-US" sz="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0" name="Freeform 159"/>
          <p:cNvSpPr>
            <a:spLocks/>
          </p:cNvSpPr>
          <p:nvPr/>
        </p:nvSpPr>
        <p:spPr bwMode="auto">
          <a:xfrm>
            <a:off x="6169025" y="6702733"/>
            <a:ext cx="57150" cy="57300"/>
          </a:xfrm>
          <a:custGeom>
            <a:avLst/>
            <a:gdLst>
              <a:gd name="T0" fmla="*/ 0 w 36"/>
              <a:gd name="T1" fmla="*/ 0 h 69"/>
              <a:gd name="T2" fmla="*/ 0 w 36"/>
              <a:gd name="T3" fmla="*/ 69 h 69"/>
              <a:gd name="T4" fmla="*/ 36 w 36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69">
                <a:moveTo>
                  <a:pt x="0" y="0"/>
                </a:moveTo>
                <a:lnTo>
                  <a:pt x="0" y="69"/>
                </a:lnTo>
                <a:lnTo>
                  <a:pt x="36" y="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71" name="Freeform 160"/>
          <p:cNvSpPr>
            <a:spLocks/>
          </p:cNvSpPr>
          <p:nvPr/>
        </p:nvSpPr>
        <p:spPr bwMode="auto">
          <a:xfrm>
            <a:off x="6076950" y="6613046"/>
            <a:ext cx="92075" cy="87196"/>
          </a:xfrm>
          <a:custGeom>
            <a:avLst/>
            <a:gdLst>
              <a:gd name="T0" fmla="*/ 0 w 58"/>
              <a:gd name="T1" fmla="*/ 0 h 105"/>
              <a:gd name="T2" fmla="*/ 0 w 58"/>
              <a:gd name="T3" fmla="*/ 105 h 105"/>
              <a:gd name="T4" fmla="*/ 58 w 58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" h="105">
                <a:moveTo>
                  <a:pt x="0" y="0"/>
                </a:moveTo>
                <a:lnTo>
                  <a:pt x="0" y="105"/>
                </a:lnTo>
                <a:lnTo>
                  <a:pt x="58" y="10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72" name="Freeform 161"/>
          <p:cNvSpPr>
            <a:spLocks/>
          </p:cNvSpPr>
          <p:nvPr/>
        </p:nvSpPr>
        <p:spPr bwMode="auto">
          <a:xfrm>
            <a:off x="6000750" y="6463568"/>
            <a:ext cx="76200" cy="146987"/>
          </a:xfrm>
          <a:custGeom>
            <a:avLst/>
            <a:gdLst>
              <a:gd name="T0" fmla="*/ 0 w 48"/>
              <a:gd name="T1" fmla="*/ 0 h 177"/>
              <a:gd name="T2" fmla="*/ 0 w 48"/>
              <a:gd name="T3" fmla="*/ 177 h 177"/>
              <a:gd name="T4" fmla="*/ 48 w 48"/>
              <a:gd name="T5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177">
                <a:moveTo>
                  <a:pt x="0" y="0"/>
                </a:moveTo>
                <a:lnTo>
                  <a:pt x="0" y="177"/>
                </a:lnTo>
                <a:lnTo>
                  <a:pt x="48" y="17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73" name="Freeform 162"/>
          <p:cNvSpPr>
            <a:spLocks/>
          </p:cNvSpPr>
          <p:nvPr/>
        </p:nvSpPr>
        <p:spPr bwMode="auto">
          <a:xfrm>
            <a:off x="5654675" y="6201981"/>
            <a:ext cx="346075" cy="259096"/>
          </a:xfrm>
          <a:custGeom>
            <a:avLst/>
            <a:gdLst>
              <a:gd name="T0" fmla="*/ 0 w 218"/>
              <a:gd name="T1" fmla="*/ 0 h 312"/>
              <a:gd name="T2" fmla="*/ 0 w 218"/>
              <a:gd name="T3" fmla="*/ 312 h 312"/>
              <a:gd name="T4" fmla="*/ 218 w 218"/>
              <a:gd name="T5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8" h="312">
                <a:moveTo>
                  <a:pt x="0" y="0"/>
                </a:moveTo>
                <a:lnTo>
                  <a:pt x="0" y="312"/>
                </a:lnTo>
                <a:lnTo>
                  <a:pt x="218" y="31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574" name="Freeform 163"/>
          <p:cNvSpPr>
            <a:spLocks/>
          </p:cNvSpPr>
          <p:nvPr/>
        </p:nvSpPr>
        <p:spPr bwMode="auto">
          <a:xfrm>
            <a:off x="5562600" y="5441302"/>
            <a:ext cx="92075" cy="758188"/>
          </a:xfrm>
          <a:custGeom>
            <a:avLst/>
            <a:gdLst>
              <a:gd name="T0" fmla="*/ 0 w 58"/>
              <a:gd name="T1" fmla="*/ 0 h 913"/>
              <a:gd name="T2" fmla="*/ 0 w 58"/>
              <a:gd name="T3" fmla="*/ 913 h 913"/>
              <a:gd name="T4" fmla="*/ 58 w 58"/>
              <a:gd name="T5" fmla="*/ 913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" h="913">
                <a:moveTo>
                  <a:pt x="0" y="0"/>
                </a:moveTo>
                <a:lnTo>
                  <a:pt x="0" y="913"/>
                </a:lnTo>
                <a:lnTo>
                  <a:pt x="58" y="91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610" name="TextBox 609"/>
          <p:cNvSpPr txBox="1"/>
          <p:nvPr/>
        </p:nvSpPr>
        <p:spPr>
          <a:xfrm>
            <a:off x="5397472" y="6481447"/>
            <a:ext cx="60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prstClr val="black"/>
                </a:solidFill>
              </a:rPr>
              <a:t>NS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9164" y="-81628"/>
            <a:ext cx="29433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bg2"/>
                </a:solidFill>
              </a:rPr>
              <a:t>Genetic diversity among H7N9 viruses found in internal genes </a:t>
            </a:r>
          </a:p>
        </p:txBody>
      </p:sp>
      <p:sp>
        <p:nvSpPr>
          <p:cNvPr id="344" name="Rectangle 343"/>
          <p:cNvSpPr/>
          <p:nvPr/>
        </p:nvSpPr>
        <p:spPr>
          <a:xfrm>
            <a:off x="0" y="570173"/>
            <a:ext cx="2515170" cy="5324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  <a:defRPr/>
            </a:pPr>
            <a:r>
              <a:rPr lang="en-US" sz="1700" dirty="0">
                <a:solidFill>
                  <a:prstClr val="black"/>
                </a:solidFill>
              </a:rPr>
              <a:t>Internal genes derived from avian influenza A(H9N2) viruses circulating in China</a:t>
            </a:r>
          </a:p>
          <a:p>
            <a:pPr marL="171450" indent="-171450">
              <a:buFontTx/>
              <a:buChar char="-"/>
              <a:defRPr/>
            </a:pPr>
            <a:endParaRPr lang="en-US" sz="1700" dirty="0">
              <a:solidFill>
                <a:prstClr val="black"/>
              </a:solidFill>
            </a:endParaRPr>
          </a:p>
          <a:p>
            <a:pPr marL="171450" indent="-171450">
              <a:buFontTx/>
              <a:buChar char="-"/>
              <a:defRPr/>
            </a:pPr>
            <a:r>
              <a:rPr lang="en-US" sz="1700" dirty="0">
                <a:solidFill>
                  <a:prstClr val="black"/>
                </a:solidFill>
              </a:rPr>
              <a:t>At least 9 unique genotypes detected in China in first 2 waves (multiple reassortment events prior to or after emergence)</a:t>
            </a:r>
          </a:p>
          <a:p>
            <a:pPr marL="171450" indent="-171450">
              <a:buFontTx/>
              <a:buChar char="-"/>
              <a:defRPr/>
            </a:pPr>
            <a:endParaRPr lang="en-US" sz="1700" dirty="0">
              <a:solidFill>
                <a:prstClr val="black"/>
              </a:solidFill>
            </a:endParaRPr>
          </a:p>
          <a:p>
            <a:pPr marL="171450" lvl="0" indent="-171450">
              <a:buFontTx/>
              <a:buChar char="-"/>
              <a:defRPr/>
            </a:pPr>
            <a:r>
              <a:rPr lang="en-US" sz="1700" dirty="0">
                <a:solidFill>
                  <a:prstClr val="black"/>
                </a:solidFill>
              </a:rPr>
              <a:t>Viruses from southern China have somewhat different genotype from northern China</a:t>
            </a:r>
          </a:p>
          <a:p>
            <a:pPr marL="171450" lvl="0" indent="-171450">
              <a:buFontTx/>
              <a:buChar char="-"/>
              <a:defRPr/>
            </a:pPr>
            <a:endParaRPr lang="en-US" sz="1700" dirty="0">
              <a:solidFill>
                <a:prstClr val="black"/>
              </a:solidFill>
            </a:endParaRPr>
          </a:p>
          <a:p>
            <a:pPr marL="171450" lvl="0" indent="-171450">
              <a:buFontTx/>
              <a:buChar char="-"/>
              <a:defRPr/>
            </a:pPr>
            <a:r>
              <a:rPr lang="en-US" sz="1700" dirty="0">
                <a:solidFill>
                  <a:prstClr val="black"/>
                </a:solidFill>
              </a:rPr>
              <a:t>H7N9 virus is well-distributed across several regions of China</a:t>
            </a:r>
          </a:p>
        </p:txBody>
      </p:sp>
    </p:spTree>
    <p:extLst>
      <p:ext uri="{BB962C8B-B14F-4D97-AF65-F5344CB8AC3E}">
        <p14:creationId xmlns:p14="http://schemas.microsoft.com/office/powerpoint/2010/main" val="353906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3742" y="376084"/>
            <a:ext cx="8839200" cy="7159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prstClr val="black"/>
                </a:solidFill>
              </a:rPr>
              <a:t>Molecular-based surveillance of A(H7N9) viruses indicated stability of mutations associated with mammalian adaptation, transmission, virulence and susceptibility to antiviral drugs     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711794"/>
              </p:ext>
            </p:extLst>
          </p:nvPr>
        </p:nvGraphicFramePr>
        <p:xfrm>
          <a:off x="106728" y="1462136"/>
          <a:ext cx="8940904" cy="5188134"/>
        </p:xfrm>
        <a:graphic>
          <a:graphicData uri="http://schemas.openxmlformats.org/drawingml/2006/table">
            <a:tbl>
              <a:tblPr firstRow="1" bandRow="1"/>
              <a:tblGrid>
                <a:gridCol w="786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11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Gene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Mutation(s)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Phenotype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H7N9 viruses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8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NA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R292K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Marker of</a:t>
                      </a:r>
                      <a:r>
                        <a:rPr lang="en-US" sz="1600" b="1" i="0" baseline="0" dirty="0">
                          <a:solidFill>
                            <a:schemeClr val="tx1"/>
                          </a:solidFill>
                        </a:rPr>
                        <a:t> decreased susceptibility to neuraminidase inhibitors</a:t>
                      </a: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~10%</a:t>
                      </a:r>
                      <a:r>
                        <a:rPr lang="en-US" sz="1600" b="1" i="0" baseline="0" dirty="0">
                          <a:solidFill>
                            <a:schemeClr val="tx1"/>
                          </a:solidFill>
                        </a:rPr>
                        <a:t> of</a:t>
                      </a: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 human viruses in the 5</a:t>
                      </a:r>
                      <a:r>
                        <a:rPr lang="en-US" sz="1600" b="1" i="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 wave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175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PB2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89V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E627K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D701N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Increased virulence in mice</a:t>
                      </a:r>
                    </a:p>
                    <a:p>
                      <a:pPr algn="l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Increased virulence in mice</a:t>
                      </a:r>
                    </a:p>
                    <a:p>
                      <a:pPr algn="l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Mammalian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 host adaptation, increased virulence and transmission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 viruses</a:t>
                      </a:r>
                    </a:p>
                    <a:p>
                      <a:endParaRPr lang="en-US" sz="1600" b="1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Few human viruses have 627E,</a:t>
                      </a:r>
                    </a:p>
                    <a:p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all avian/environmental are 627E</a:t>
                      </a:r>
                    </a:p>
                    <a:p>
                      <a:endParaRPr lang="en-US" sz="1600" b="1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Multiple human viruses have 701N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1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PB1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H99Y/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I368V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H5 virus transmissible among ferrets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 viruses 99H; majority have 368V 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86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N30D/T215A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Increased virulence in mice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 viruses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57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S31N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Decreased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 susceptibility to adamantane drugs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 viruses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617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P42S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PDZ ligand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Increased virulence in mice</a:t>
                      </a:r>
                    </a:p>
                    <a:p>
                      <a:pPr algn="l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Increased virulence in mice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 viruses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All viruses are truncated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7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32" y="0"/>
            <a:ext cx="8543418" cy="567298"/>
          </a:xfrm>
        </p:spPr>
        <p:txBody>
          <a:bodyPr/>
          <a:lstStyle/>
          <a:p>
            <a:r>
              <a:rPr lang="en-US" dirty="0"/>
              <a:t>Considerations for Sequencing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31" y="885765"/>
            <a:ext cx="8698406" cy="55493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Do I have a specimen and data management system in place?</a:t>
            </a:r>
            <a:br>
              <a:rPr lang="en-US" sz="2800" dirty="0"/>
            </a:br>
            <a:endParaRPr lang="en-US" sz="2800" dirty="0"/>
          </a:p>
          <a:p>
            <a:pPr marL="514350" indent="-457200"/>
            <a:r>
              <a:rPr lang="en-US" sz="2600" dirty="0"/>
              <a:t>Need a solid method to identify the “uniqueness” of a specimen or isolate that is sequenced</a:t>
            </a:r>
          </a:p>
          <a:p>
            <a:pPr marL="400050"/>
            <a:endParaRPr lang="en-US" sz="1700" dirty="0"/>
          </a:p>
          <a:p>
            <a:pPr marL="514350" indent="-457200"/>
            <a:r>
              <a:rPr lang="en-US" sz="2600" dirty="0"/>
              <a:t>Standard naming conventions need to be implemented when lab is set up</a:t>
            </a:r>
          </a:p>
          <a:p>
            <a:pPr marL="971550" lvl="1" indent="-457200"/>
            <a:r>
              <a:rPr lang="en-US" sz="2200" dirty="0"/>
              <a:t>Specimen names</a:t>
            </a:r>
          </a:p>
          <a:p>
            <a:pPr marL="971550" lvl="1" indent="-457200"/>
            <a:r>
              <a:rPr lang="en-US" sz="2200" dirty="0"/>
              <a:t>Amplifying and sequencing reactions</a:t>
            </a:r>
          </a:p>
          <a:p>
            <a:pPr marL="400050"/>
            <a:endParaRPr lang="en-US" sz="1700" dirty="0"/>
          </a:p>
          <a:p>
            <a:pPr marL="514350" indent="-457200"/>
            <a:r>
              <a:rPr lang="en-US" sz="2600" dirty="0"/>
              <a:t>What type of pipeline will I use to analyze and report my sequencing results?</a:t>
            </a:r>
          </a:p>
          <a:p>
            <a:pPr marL="971550" lvl="1" indent="-457200"/>
            <a:r>
              <a:rPr lang="en-US" sz="2200" dirty="0"/>
              <a:t>Standardization is very important</a:t>
            </a:r>
          </a:p>
        </p:txBody>
      </p:sp>
    </p:spTree>
    <p:extLst>
      <p:ext uri="{BB962C8B-B14F-4D97-AF65-F5344CB8AC3E}">
        <p14:creationId xmlns:p14="http://schemas.microsoft.com/office/powerpoint/2010/main" val="3291311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Rectangle 788"/>
          <p:cNvSpPr/>
          <p:nvPr/>
        </p:nvSpPr>
        <p:spPr>
          <a:xfrm>
            <a:off x="3962010" y="-10213"/>
            <a:ext cx="5181990" cy="77216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0" name="Group 789"/>
          <p:cNvGrpSpPr/>
          <p:nvPr/>
        </p:nvGrpSpPr>
        <p:grpSpPr>
          <a:xfrm>
            <a:off x="-19463" y="31443"/>
            <a:ext cx="9087262" cy="6886127"/>
            <a:chOff x="-19463" y="31443"/>
            <a:chExt cx="9087262" cy="6886127"/>
          </a:xfrm>
        </p:grpSpPr>
        <p:pic>
          <p:nvPicPr>
            <p:cNvPr id="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171" y="66523"/>
              <a:ext cx="2602712" cy="6821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Freeform 214"/>
            <p:cNvSpPr>
              <a:spLocks/>
            </p:cNvSpPr>
            <p:nvPr/>
          </p:nvSpPr>
          <p:spPr bwMode="auto">
            <a:xfrm>
              <a:off x="914400" y="6795088"/>
              <a:ext cx="189343" cy="70099"/>
            </a:xfrm>
            <a:custGeom>
              <a:avLst/>
              <a:gdLst>
                <a:gd name="T0" fmla="*/ 237 w 237"/>
                <a:gd name="T1" fmla="*/ 59 h 59"/>
                <a:gd name="T2" fmla="*/ 0 w 237"/>
                <a:gd name="T3" fmla="*/ 59 h 59"/>
                <a:gd name="T4" fmla="*/ 0 w 237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59">
                  <a:moveTo>
                    <a:pt x="237" y="59"/>
                  </a:moveTo>
                  <a:lnTo>
                    <a:pt x="0" y="5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Freeform 215"/>
            <p:cNvSpPr>
              <a:spLocks/>
            </p:cNvSpPr>
            <p:nvPr/>
          </p:nvSpPr>
          <p:spPr bwMode="auto">
            <a:xfrm>
              <a:off x="1103743" y="6710732"/>
              <a:ext cx="110250" cy="112871"/>
            </a:xfrm>
            <a:custGeom>
              <a:avLst/>
              <a:gdLst>
                <a:gd name="T0" fmla="*/ 138 w 138"/>
                <a:gd name="T1" fmla="*/ 95 h 95"/>
                <a:gd name="T2" fmla="*/ 0 w 138"/>
                <a:gd name="T3" fmla="*/ 95 h 95"/>
                <a:gd name="T4" fmla="*/ 0 w 138"/>
                <a:gd name="T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95">
                  <a:moveTo>
                    <a:pt x="138" y="95"/>
                  </a:moveTo>
                  <a:lnTo>
                    <a:pt x="0" y="9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Freeform 216"/>
            <p:cNvSpPr>
              <a:spLocks/>
            </p:cNvSpPr>
            <p:nvPr/>
          </p:nvSpPr>
          <p:spPr bwMode="auto">
            <a:xfrm>
              <a:off x="1773232" y="6612119"/>
              <a:ext cx="102261" cy="182969"/>
            </a:xfrm>
            <a:custGeom>
              <a:avLst/>
              <a:gdLst>
                <a:gd name="T0" fmla="*/ 128 w 128"/>
                <a:gd name="T1" fmla="*/ 154 h 154"/>
                <a:gd name="T2" fmla="*/ 0 w 128"/>
                <a:gd name="T3" fmla="*/ 154 h 154"/>
                <a:gd name="T4" fmla="*/ 0 w 128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54">
                  <a:moveTo>
                    <a:pt x="128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Freeform 217"/>
            <p:cNvSpPr>
              <a:spLocks/>
            </p:cNvSpPr>
            <p:nvPr/>
          </p:nvSpPr>
          <p:spPr bwMode="auto">
            <a:xfrm>
              <a:off x="1781221" y="6414891"/>
              <a:ext cx="188543" cy="337424"/>
            </a:xfrm>
            <a:custGeom>
              <a:avLst/>
              <a:gdLst>
                <a:gd name="T0" fmla="*/ 236 w 236"/>
                <a:gd name="T1" fmla="*/ 284 h 284"/>
                <a:gd name="T2" fmla="*/ 0 w 236"/>
                <a:gd name="T3" fmla="*/ 284 h 284"/>
                <a:gd name="T4" fmla="*/ 0 w 236"/>
                <a:gd name="T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284">
                  <a:moveTo>
                    <a:pt x="236" y="284"/>
                  </a:moveTo>
                  <a:lnTo>
                    <a:pt x="0" y="28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Line 218"/>
            <p:cNvSpPr>
              <a:spLocks noChangeShapeType="1"/>
            </p:cNvSpPr>
            <p:nvPr/>
          </p:nvSpPr>
          <p:spPr bwMode="auto">
            <a:xfrm flipV="1">
              <a:off x="1883482" y="6696475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Freeform 219"/>
            <p:cNvSpPr>
              <a:spLocks/>
            </p:cNvSpPr>
            <p:nvPr/>
          </p:nvSpPr>
          <p:spPr bwMode="auto">
            <a:xfrm>
              <a:off x="1883482" y="6667960"/>
              <a:ext cx="94272" cy="14257"/>
            </a:xfrm>
            <a:custGeom>
              <a:avLst/>
              <a:gdLst>
                <a:gd name="T0" fmla="*/ 118 w 118"/>
                <a:gd name="T1" fmla="*/ 12 h 12"/>
                <a:gd name="T2" fmla="*/ 0 w 118"/>
                <a:gd name="T3" fmla="*/ 12 h 12"/>
                <a:gd name="T4" fmla="*/ 0 w 11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Freeform 220"/>
            <p:cNvSpPr>
              <a:spLocks/>
            </p:cNvSpPr>
            <p:nvPr/>
          </p:nvSpPr>
          <p:spPr bwMode="auto">
            <a:xfrm>
              <a:off x="1883482" y="6654890"/>
              <a:ext cx="188543" cy="13069"/>
            </a:xfrm>
            <a:custGeom>
              <a:avLst/>
              <a:gdLst>
                <a:gd name="T0" fmla="*/ 236 w 236"/>
                <a:gd name="T1" fmla="*/ 0 h 11"/>
                <a:gd name="T2" fmla="*/ 0 w 236"/>
                <a:gd name="T3" fmla="*/ 0 h 11"/>
                <a:gd name="T4" fmla="*/ 0 w 236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11">
                  <a:moveTo>
                    <a:pt x="236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Freeform 221"/>
            <p:cNvSpPr>
              <a:spLocks/>
            </p:cNvSpPr>
            <p:nvPr/>
          </p:nvSpPr>
          <p:spPr bwMode="auto">
            <a:xfrm>
              <a:off x="2245389" y="6583604"/>
              <a:ext cx="189343" cy="28515"/>
            </a:xfrm>
            <a:custGeom>
              <a:avLst/>
              <a:gdLst>
                <a:gd name="T0" fmla="*/ 237 w 237"/>
                <a:gd name="T1" fmla="*/ 24 h 24"/>
                <a:gd name="T2" fmla="*/ 0 w 237"/>
                <a:gd name="T3" fmla="*/ 24 h 24"/>
                <a:gd name="T4" fmla="*/ 0 w 2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24">
                  <a:moveTo>
                    <a:pt x="237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222"/>
            <p:cNvSpPr>
              <a:spLocks/>
            </p:cNvSpPr>
            <p:nvPr/>
          </p:nvSpPr>
          <p:spPr bwMode="auto">
            <a:xfrm>
              <a:off x="2442720" y="6556277"/>
              <a:ext cx="298793" cy="14257"/>
            </a:xfrm>
            <a:custGeom>
              <a:avLst/>
              <a:gdLst>
                <a:gd name="T0" fmla="*/ 374 w 374"/>
                <a:gd name="T1" fmla="*/ 12 h 12"/>
                <a:gd name="T2" fmla="*/ 0 w 374"/>
                <a:gd name="T3" fmla="*/ 12 h 12"/>
                <a:gd name="T4" fmla="*/ 0 w 374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4" h="12">
                  <a:moveTo>
                    <a:pt x="374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Freeform 223"/>
            <p:cNvSpPr>
              <a:spLocks/>
            </p:cNvSpPr>
            <p:nvPr/>
          </p:nvSpPr>
          <p:spPr bwMode="auto">
            <a:xfrm>
              <a:off x="2442720" y="6542020"/>
              <a:ext cx="472158" cy="14257"/>
            </a:xfrm>
            <a:custGeom>
              <a:avLst/>
              <a:gdLst>
                <a:gd name="T0" fmla="*/ 591 w 591"/>
                <a:gd name="T1" fmla="*/ 0 h 12"/>
                <a:gd name="T2" fmla="*/ 0 w 591"/>
                <a:gd name="T3" fmla="*/ 0 h 12"/>
                <a:gd name="T4" fmla="*/ 0 w 59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1" h="12">
                  <a:moveTo>
                    <a:pt x="591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Line 224"/>
            <p:cNvSpPr>
              <a:spLocks noChangeShapeType="1"/>
            </p:cNvSpPr>
            <p:nvPr/>
          </p:nvSpPr>
          <p:spPr bwMode="auto">
            <a:xfrm flipV="1">
              <a:off x="2300514" y="6486178"/>
              <a:ext cx="0" cy="1306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Line 225"/>
            <p:cNvSpPr>
              <a:spLocks noChangeShapeType="1"/>
            </p:cNvSpPr>
            <p:nvPr/>
          </p:nvSpPr>
          <p:spPr bwMode="auto">
            <a:xfrm>
              <a:off x="2300514" y="6471921"/>
              <a:ext cx="0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Freeform 226"/>
            <p:cNvSpPr>
              <a:spLocks/>
            </p:cNvSpPr>
            <p:nvPr/>
          </p:nvSpPr>
          <p:spPr bwMode="auto">
            <a:xfrm>
              <a:off x="2072025" y="6414891"/>
              <a:ext cx="95071" cy="14257"/>
            </a:xfrm>
            <a:custGeom>
              <a:avLst/>
              <a:gdLst>
                <a:gd name="T0" fmla="*/ 119 w 119"/>
                <a:gd name="T1" fmla="*/ 12 h 12"/>
                <a:gd name="T2" fmla="*/ 0 w 119"/>
                <a:gd name="T3" fmla="*/ 12 h 12"/>
                <a:gd name="T4" fmla="*/ 0 w 11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2">
                  <a:moveTo>
                    <a:pt x="11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Freeform 227"/>
            <p:cNvSpPr>
              <a:spLocks/>
            </p:cNvSpPr>
            <p:nvPr/>
          </p:nvSpPr>
          <p:spPr bwMode="auto">
            <a:xfrm>
              <a:off x="2072025" y="6401823"/>
              <a:ext cx="189343" cy="13069"/>
            </a:xfrm>
            <a:custGeom>
              <a:avLst/>
              <a:gdLst>
                <a:gd name="T0" fmla="*/ 237 w 237"/>
                <a:gd name="T1" fmla="*/ 0 h 11"/>
                <a:gd name="T2" fmla="*/ 0 w 237"/>
                <a:gd name="T3" fmla="*/ 0 h 11"/>
                <a:gd name="T4" fmla="*/ 0 w 237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1">
                  <a:moveTo>
                    <a:pt x="237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228"/>
            <p:cNvSpPr>
              <a:spLocks/>
            </p:cNvSpPr>
            <p:nvPr/>
          </p:nvSpPr>
          <p:spPr bwMode="auto">
            <a:xfrm>
              <a:off x="2316492" y="6274694"/>
              <a:ext cx="55125" cy="84356"/>
            </a:xfrm>
            <a:custGeom>
              <a:avLst/>
              <a:gdLst>
                <a:gd name="T0" fmla="*/ 69 w 69"/>
                <a:gd name="T1" fmla="*/ 71 h 71"/>
                <a:gd name="T2" fmla="*/ 0 w 69"/>
                <a:gd name="T3" fmla="*/ 71 h 71"/>
                <a:gd name="T4" fmla="*/ 0 w 69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71">
                  <a:moveTo>
                    <a:pt x="69" y="71"/>
                  </a:moveTo>
                  <a:lnTo>
                    <a:pt x="0" y="7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229"/>
            <p:cNvSpPr>
              <a:spLocks/>
            </p:cNvSpPr>
            <p:nvPr/>
          </p:nvSpPr>
          <p:spPr bwMode="auto">
            <a:xfrm>
              <a:off x="2552970" y="6260437"/>
              <a:ext cx="7190" cy="70099"/>
            </a:xfrm>
            <a:custGeom>
              <a:avLst/>
              <a:gdLst>
                <a:gd name="T0" fmla="*/ 9 w 9"/>
                <a:gd name="T1" fmla="*/ 59 h 59"/>
                <a:gd name="T2" fmla="*/ 0 w 9"/>
                <a:gd name="T3" fmla="*/ 59 h 59"/>
                <a:gd name="T4" fmla="*/ 0 w 9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59">
                  <a:moveTo>
                    <a:pt x="9" y="59"/>
                  </a:moveTo>
                  <a:lnTo>
                    <a:pt x="0" y="5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Line 230"/>
            <p:cNvSpPr>
              <a:spLocks noChangeShapeType="1"/>
            </p:cNvSpPr>
            <p:nvPr/>
          </p:nvSpPr>
          <p:spPr bwMode="auto">
            <a:xfrm flipV="1">
              <a:off x="2946035" y="6274694"/>
              <a:ext cx="0" cy="142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231"/>
            <p:cNvSpPr>
              <a:spLocks/>
            </p:cNvSpPr>
            <p:nvPr/>
          </p:nvSpPr>
          <p:spPr bwMode="auto">
            <a:xfrm>
              <a:off x="2946035" y="6246180"/>
              <a:ext cx="95071" cy="28515"/>
            </a:xfrm>
            <a:custGeom>
              <a:avLst/>
              <a:gdLst>
                <a:gd name="T0" fmla="*/ 119 w 119"/>
                <a:gd name="T1" fmla="*/ 0 h 24"/>
                <a:gd name="T2" fmla="*/ 0 w 119"/>
                <a:gd name="T3" fmla="*/ 0 h 24"/>
                <a:gd name="T4" fmla="*/ 0 w 1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4">
                  <a:moveTo>
                    <a:pt x="11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232"/>
            <p:cNvSpPr>
              <a:spLocks/>
            </p:cNvSpPr>
            <p:nvPr/>
          </p:nvSpPr>
          <p:spPr bwMode="auto">
            <a:xfrm>
              <a:off x="2843775" y="6218854"/>
              <a:ext cx="102261" cy="27327"/>
            </a:xfrm>
            <a:custGeom>
              <a:avLst/>
              <a:gdLst>
                <a:gd name="T0" fmla="*/ 128 w 128"/>
                <a:gd name="T1" fmla="*/ 0 h 23"/>
                <a:gd name="T2" fmla="*/ 0 w 128"/>
                <a:gd name="T3" fmla="*/ 0 h 23"/>
                <a:gd name="T4" fmla="*/ 0 w 12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3">
                  <a:moveTo>
                    <a:pt x="12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Line 233"/>
            <p:cNvSpPr>
              <a:spLocks noChangeShapeType="1"/>
            </p:cNvSpPr>
            <p:nvPr/>
          </p:nvSpPr>
          <p:spPr bwMode="auto">
            <a:xfrm flipH="1" flipV="1">
              <a:off x="3300753" y="6161824"/>
              <a:ext cx="7989" cy="142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234"/>
            <p:cNvSpPr>
              <a:spLocks/>
            </p:cNvSpPr>
            <p:nvPr/>
          </p:nvSpPr>
          <p:spPr bwMode="auto">
            <a:xfrm>
              <a:off x="3300753" y="6148755"/>
              <a:ext cx="196533" cy="13069"/>
            </a:xfrm>
            <a:custGeom>
              <a:avLst/>
              <a:gdLst>
                <a:gd name="T0" fmla="*/ 246 w 246"/>
                <a:gd name="T1" fmla="*/ 0 h 11"/>
                <a:gd name="T2" fmla="*/ 0 w 246"/>
                <a:gd name="T3" fmla="*/ 0 h 11"/>
                <a:gd name="T4" fmla="*/ 0 w 246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1">
                  <a:moveTo>
                    <a:pt x="246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Line 235"/>
            <p:cNvSpPr>
              <a:spLocks noChangeShapeType="1"/>
            </p:cNvSpPr>
            <p:nvPr/>
          </p:nvSpPr>
          <p:spPr bwMode="auto">
            <a:xfrm flipH="1" flipV="1">
              <a:off x="2647242" y="6091725"/>
              <a:ext cx="7989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Freeform 236"/>
            <p:cNvSpPr>
              <a:spLocks/>
            </p:cNvSpPr>
            <p:nvPr/>
          </p:nvSpPr>
          <p:spPr bwMode="auto">
            <a:xfrm>
              <a:off x="2647242" y="6077468"/>
              <a:ext cx="86283" cy="14257"/>
            </a:xfrm>
            <a:custGeom>
              <a:avLst/>
              <a:gdLst>
                <a:gd name="T0" fmla="*/ 108 w 108"/>
                <a:gd name="T1" fmla="*/ 0 h 12"/>
                <a:gd name="T2" fmla="*/ 0 w 108"/>
                <a:gd name="T3" fmla="*/ 0 h 12"/>
                <a:gd name="T4" fmla="*/ 0 w 10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2">
                  <a:moveTo>
                    <a:pt x="10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" name="Freeform 237"/>
            <p:cNvSpPr>
              <a:spLocks/>
            </p:cNvSpPr>
            <p:nvPr/>
          </p:nvSpPr>
          <p:spPr bwMode="auto">
            <a:xfrm>
              <a:off x="2741514" y="6021627"/>
              <a:ext cx="369897" cy="14257"/>
            </a:xfrm>
            <a:custGeom>
              <a:avLst/>
              <a:gdLst>
                <a:gd name="T0" fmla="*/ 463 w 463"/>
                <a:gd name="T1" fmla="*/ 12 h 12"/>
                <a:gd name="T2" fmla="*/ 0 w 463"/>
                <a:gd name="T3" fmla="*/ 12 h 12"/>
                <a:gd name="T4" fmla="*/ 0 w 463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3" h="12">
                  <a:moveTo>
                    <a:pt x="463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Freeform 238"/>
            <p:cNvSpPr>
              <a:spLocks/>
            </p:cNvSpPr>
            <p:nvPr/>
          </p:nvSpPr>
          <p:spPr bwMode="auto">
            <a:xfrm>
              <a:off x="2741514" y="5993112"/>
              <a:ext cx="1362146" cy="28515"/>
            </a:xfrm>
            <a:custGeom>
              <a:avLst/>
              <a:gdLst>
                <a:gd name="T0" fmla="*/ 1705 w 1705"/>
                <a:gd name="T1" fmla="*/ 0 h 24"/>
                <a:gd name="T2" fmla="*/ 0 w 1705"/>
                <a:gd name="T3" fmla="*/ 0 h 24"/>
                <a:gd name="T4" fmla="*/ 0 w 1705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5" h="24">
                  <a:moveTo>
                    <a:pt x="1705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Freeform 239"/>
            <p:cNvSpPr>
              <a:spLocks/>
            </p:cNvSpPr>
            <p:nvPr/>
          </p:nvSpPr>
          <p:spPr bwMode="auto">
            <a:xfrm>
              <a:off x="3662660" y="5923013"/>
              <a:ext cx="95071" cy="42772"/>
            </a:xfrm>
            <a:custGeom>
              <a:avLst/>
              <a:gdLst>
                <a:gd name="T0" fmla="*/ 119 w 119"/>
                <a:gd name="T1" fmla="*/ 36 h 36"/>
                <a:gd name="T2" fmla="*/ 0 w 119"/>
                <a:gd name="T3" fmla="*/ 36 h 36"/>
                <a:gd name="T4" fmla="*/ 0 w 11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36">
                  <a:moveTo>
                    <a:pt x="11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" name="Line 240"/>
            <p:cNvSpPr>
              <a:spLocks noChangeShapeType="1"/>
            </p:cNvSpPr>
            <p:nvPr/>
          </p:nvSpPr>
          <p:spPr bwMode="auto">
            <a:xfrm flipV="1">
              <a:off x="3859991" y="5908756"/>
              <a:ext cx="0" cy="142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Freeform 241"/>
            <p:cNvSpPr>
              <a:spLocks/>
            </p:cNvSpPr>
            <p:nvPr/>
          </p:nvSpPr>
          <p:spPr bwMode="auto">
            <a:xfrm>
              <a:off x="3859991" y="5895687"/>
              <a:ext cx="684668" cy="13069"/>
            </a:xfrm>
            <a:custGeom>
              <a:avLst/>
              <a:gdLst>
                <a:gd name="T0" fmla="*/ 857 w 857"/>
                <a:gd name="T1" fmla="*/ 0 h 11"/>
                <a:gd name="T2" fmla="*/ 0 w 857"/>
                <a:gd name="T3" fmla="*/ 0 h 11"/>
                <a:gd name="T4" fmla="*/ 0 w 857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7" h="11">
                  <a:moveTo>
                    <a:pt x="857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" name="Freeform 242"/>
            <p:cNvSpPr>
              <a:spLocks/>
            </p:cNvSpPr>
            <p:nvPr/>
          </p:nvSpPr>
          <p:spPr bwMode="auto">
            <a:xfrm>
              <a:off x="3859991" y="5852915"/>
              <a:ext cx="94272" cy="28515"/>
            </a:xfrm>
            <a:custGeom>
              <a:avLst/>
              <a:gdLst>
                <a:gd name="T0" fmla="*/ 118 w 118"/>
                <a:gd name="T1" fmla="*/ 0 h 24"/>
                <a:gd name="T2" fmla="*/ 0 w 118"/>
                <a:gd name="T3" fmla="*/ 0 h 24"/>
                <a:gd name="T4" fmla="*/ 0 w 11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4">
                  <a:moveTo>
                    <a:pt x="11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" name="Freeform 243"/>
            <p:cNvSpPr>
              <a:spLocks/>
            </p:cNvSpPr>
            <p:nvPr/>
          </p:nvSpPr>
          <p:spPr bwMode="auto">
            <a:xfrm>
              <a:off x="3662660" y="5824400"/>
              <a:ext cx="95071" cy="42772"/>
            </a:xfrm>
            <a:custGeom>
              <a:avLst/>
              <a:gdLst>
                <a:gd name="T0" fmla="*/ 119 w 119"/>
                <a:gd name="T1" fmla="*/ 0 h 36"/>
                <a:gd name="T2" fmla="*/ 0 w 119"/>
                <a:gd name="T3" fmla="*/ 0 h 36"/>
                <a:gd name="T4" fmla="*/ 0 w 119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36">
                  <a:moveTo>
                    <a:pt x="119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Freeform 244"/>
            <p:cNvSpPr>
              <a:spLocks/>
            </p:cNvSpPr>
            <p:nvPr/>
          </p:nvSpPr>
          <p:spPr bwMode="auto">
            <a:xfrm>
              <a:off x="3647481" y="5782816"/>
              <a:ext cx="369897" cy="41584"/>
            </a:xfrm>
            <a:custGeom>
              <a:avLst/>
              <a:gdLst>
                <a:gd name="T0" fmla="*/ 463 w 463"/>
                <a:gd name="T1" fmla="*/ 0 h 35"/>
                <a:gd name="T2" fmla="*/ 0 w 463"/>
                <a:gd name="T3" fmla="*/ 0 h 35"/>
                <a:gd name="T4" fmla="*/ 0 w 463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3" h="35">
                  <a:moveTo>
                    <a:pt x="463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" name="Freeform 245"/>
            <p:cNvSpPr>
              <a:spLocks/>
            </p:cNvSpPr>
            <p:nvPr/>
          </p:nvSpPr>
          <p:spPr bwMode="auto">
            <a:xfrm>
              <a:off x="3466127" y="5754301"/>
              <a:ext cx="488136" cy="28515"/>
            </a:xfrm>
            <a:custGeom>
              <a:avLst/>
              <a:gdLst>
                <a:gd name="T0" fmla="*/ 611 w 611"/>
                <a:gd name="T1" fmla="*/ 0 h 24"/>
                <a:gd name="T2" fmla="*/ 0 w 611"/>
                <a:gd name="T3" fmla="*/ 0 h 24"/>
                <a:gd name="T4" fmla="*/ 0 w 611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1" h="24">
                  <a:moveTo>
                    <a:pt x="611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Freeform 246"/>
            <p:cNvSpPr>
              <a:spLocks/>
            </p:cNvSpPr>
            <p:nvPr/>
          </p:nvSpPr>
          <p:spPr bwMode="auto">
            <a:xfrm>
              <a:off x="2859753" y="5712718"/>
              <a:ext cx="755771" cy="41584"/>
            </a:xfrm>
            <a:custGeom>
              <a:avLst/>
              <a:gdLst>
                <a:gd name="T0" fmla="*/ 946 w 946"/>
                <a:gd name="T1" fmla="*/ 0 h 35"/>
                <a:gd name="T2" fmla="*/ 0 w 946"/>
                <a:gd name="T3" fmla="*/ 0 h 35"/>
                <a:gd name="T4" fmla="*/ 0 w 946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6" h="35">
                  <a:moveTo>
                    <a:pt x="946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Line 247"/>
            <p:cNvSpPr>
              <a:spLocks noChangeShapeType="1"/>
            </p:cNvSpPr>
            <p:nvPr/>
          </p:nvSpPr>
          <p:spPr bwMode="auto">
            <a:xfrm flipV="1">
              <a:off x="2733525" y="5628362"/>
              <a:ext cx="0" cy="41584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Line 248"/>
            <p:cNvSpPr>
              <a:spLocks noChangeShapeType="1"/>
            </p:cNvSpPr>
            <p:nvPr/>
          </p:nvSpPr>
          <p:spPr bwMode="auto">
            <a:xfrm flipV="1">
              <a:off x="2733525" y="5585590"/>
              <a:ext cx="0" cy="570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Freeform 249"/>
            <p:cNvSpPr>
              <a:spLocks/>
            </p:cNvSpPr>
            <p:nvPr/>
          </p:nvSpPr>
          <p:spPr bwMode="auto">
            <a:xfrm>
              <a:off x="2733525" y="5585590"/>
              <a:ext cx="197332" cy="14257"/>
            </a:xfrm>
            <a:custGeom>
              <a:avLst/>
              <a:gdLst>
                <a:gd name="T0" fmla="*/ 247 w 247"/>
                <a:gd name="T1" fmla="*/ 12 h 12"/>
                <a:gd name="T2" fmla="*/ 0 w 247"/>
                <a:gd name="T3" fmla="*/ 12 h 12"/>
                <a:gd name="T4" fmla="*/ 0 w 24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12">
                  <a:moveTo>
                    <a:pt x="247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Freeform 250"/>
            <p:cNvSpPr>
              <a:spLocks/>
            </p:cNvSpPr>
            <p:nvPr/>
          </p:nvSpPr>
          <p:spPr bwMode="auto">
            <a:xfrm>
              <a:off x="2733525" y="5571332"/>
              <a:ext cx="385875" cy="14257"/>
            </a:xfrm>
            <a:custGeom>
              <a:avLst/>
              <a:gdLst>
                <a:gd name="T0" fmla="*/ 483 w 483"/>
                <a:gd name="T1" fmla="*/ 0 h 12"/>
                <a:gd name="T2" fmla="*/ 0 w 483"/>
                <a:gd name="T3" fmla="*/ 0 h 12"/>
                <a:gd name="T4" fmla="*/ 0 w 48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12">
                  <a:moveTo>
                    <a:pt x="483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Freeform 251"/>
            <p:cNvSpPr>
              <a:spLocks/>
            </p:cNvSpPr>
            <p:nvPr/>
          </p:nvSpPr>
          <p:spPr bwMode="auto">
            <a:xfrm>
              <a:off x="2733525" y="5529748"/>
              <a:ext cx="197332" cy="28515"/>
            </a:xfrm>
            <a:custGeom>
              <a:avLst/>
              <a:gdLst>
                <a:gd name="T0" fmla="*/ 247 w 247"/>
                <a:gd name="T1" fmla="*/ 0 h 24"/>
                <a:gd name="T2" fmla="*/ 0 w 247"/>
                <a:gd name="T3" fmla="*/ 0 h 24"/>
                <a:gd name="T4" fmla="*/ 0 w 247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24">
                  <a:moveTo>
                    <a:pt x="247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Freeform 252"/>
            <p:cNvSpPr>
              <a:spLocks/>
            </p:cNvSpPr>
            <p:nvPr/>
          </p:nvSpPr>
          <p:spPr bwMode="auto">
            <a:xfrm>
              <a:off x="2733525" y="5501233"/>
              <a:ext cx="197332" cy="28515"/>
            </a:xfrm>
            <a:custGeom>
              <a:avLst/>
              <a:gdLst>
                <a:gd name="T0" fmla="*/ 247 w 247"/>
                <a:gd name="T1" fmla="*/ 0 h 24"/>
                <a:gd name="T2" fmla="*/ 0 w 247"/>
                <a:gd name="T3" fmla="*/ 0 h 24"/>
                <a:gd name="T4" fmla="*/ 0 w 247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24">
                  <a:moveTo>
                    <a:pt x="247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" name="Freeform 253"/>
            <p:cNvSpPr>
              <a:spLocks/>
            </p:cNvSpPr>
            <p:nvPr/>
          </p:nvSpPr>
          <p:spPr bwMode="auto">
            <a:xfrm>
              <a:off x="3749741" y="5445392"/>
              <a:ext cx="283614" cy="14257"/>
            </a:xfrm>
            <a:custGeom>
              <a:avLst/>
              <a:gdLst>
                <a:gd name="T0" fmla="*/ 355 w 355"/>
                <a:gd name="T1" fmla="*/ 12 h 12"/>
                <a:gd name="T2" fmla="*/ 0 w 355"/>
                <a:gd name="T3" fmla="*/ 12 h 12"/>
                <a:gd name="T4" fmla="*/ 0 w 35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12">
                  <a:moveTo>
                    <a:pt x="355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" name="Freeform 254"/>
            <p:cNvSpPr>
              <a:spLocks/>
            </p:cNvSpPr>
            <p:nvPr/>
          </p:nvSpPr>
          <p:spPr bwMode="auto">
            <a:xfrm>
              <a:off x="3749741" y="5431135"/>
              <a:ext cx="786929" cy="14257"/>
            </a:xfrm>
            <a:custGeom>
              <a:avLst/>
              <a:gdLst>
                <a:gd name="T0" fmla="*/ 985 w 985"/>
                <a:gd name="T1" fmla="*/ 0 h 12"/>
                <a:gd name="T2" fmla="*/ 0 w 985"/>
                <a:gd name="T3" fmla="*/ 0 h 12"/>
                <a:gd name="T4" fmla="*/ 0 w 98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5" h="12">
                  <a:moveTo>
                    <a:pt x="985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" name="Freeform 255"/>
            <p:cNvSpPr>
              <a:spLocks/>
            </p:cNvSpPr>
            <p:nvPr/>
          </p:nvSpPr>
          <p:spPr bwMode="auto">
            <a:xfrm>
              <a:off x="3466127" y="5389551"/>
              <a:ext cx="779739" cy="27327"/>
            </a:xfrm>
            <a:custGeom>
              <a:avLst/>
              <a:gdLst>
                <a:gd name="T0" fmla="*/ 976 w 976"/>
                <a:gd name="T1" fmla="*/ 0 h 23"/>
                <a:gd name="T2" fmla="*/ 0 w 976"/>
                <a:gd name="T3" fmla="*/ 0 h 23"/>
                <a:gd name="T4" fmla="*/ 0 w 976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6" h="23">
                  <a:moveTo>
                    <a:pt x="976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" name="Freeform 256"/>
            <p:cNvSpPr>
              <a:spLocks/>
            </p:cNvSpPr>
            <p:nvPr/>
          </p:nvSpPr>
          <p:spPr bwMode="auto">
            <a:xfrm>
              <a:off x="3119399" y="5346779"/>
              <a:ext cx="1684907" cy="42772"/>
            </a:xfrm>
            <a:custGeom>
              <a:avLst/>
              <a:gdLst>
                <a:gd name="T0" fmla="*/ 2109 w 2109"/>
                <a:gd name="T1" fmla="*/ 0 h 36"/>
                <a:gd name="T2" fmla="*/ 0 w 2109"/>
                <a:gd name="T3" fmla="*/ 0 h 36"/>
                <a:gd name="T4" fmla="*/ 0 w 2109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9" h="36">
                  <a:moveTo>
                    <a:pt x="2109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" name="Freeform 257"/>
            <p:cNvSpPr>
              <a:spLocks/>
            </p:cNvSpPr>
            <p:nvPr/>
          </p:nvSpPr>
          <p:spPr bwMode="auto">
            <a:xfrm>
              <a:off x="2143128" y="5305195"/>
              <a:ext cx="393864" cy="13069"/>
            </a:xfrm>
            <a:custGeom>
              <a:avLst/>
              <a:gdLst>
                <a:gd name="T0" fmla="*/ 493 w 493"/>
                <a:gd name="T1" fmla="*/ 11 h 11"/>
                <a:gd name="T2" fmla="*/ 0 w 493"/>
                <a:gd name="T3" fmla="*/ 11 h 11"/>
                <a:gd name="T4" fmla="*/ 0 w 49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3" h="11">
                  <a:moveTo>
                    <a:pt x="493" y="11"/>
                  </a:move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" name="Freeform 258"/>
            <p:cNvSpPr>
              <a:spLocks/>
            </p:cNvSpPr>
            <p:nvPr/>
          </p:nvSpPr>
          <p:spPr bwMode="auto">
            <a:xfrm>
              <a:off x="2143128" y="5276680"/>
              <a:ext cx="960293" cy="28515"/>
            </a:xfrm>
            <a:custGeom>
              <a:avLst/>
              <a:gdLst>
                <a:gd name="T0" fmla="*/ 1202 w 1202"/>
                <a:gd name="T1" fmla="*/ 0 h 24"/>
                <a:gd name="T2" fmla="*/ 0 w 1202"/>
                <a:gd name="T3" fmla="*/ 0 h 24"/>
                <a:gd name="T4" fmla="*/ 0 w 1202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2" h="24">
                  <a:moveTo>
                    <a:pt x="1202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" name="Line 259"/>
            <p:cNvSpPr>
              <a:spLocks noChangeShapeType="1"/>
            </p:cNvSpPr>
            <p:nvPr/>
          </p:nvSpPr>
          <p:spPr bwMode="auto">
            <a:xfrm flipV="1">
              <a:off x="2394786" y="5220839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" name="Freeform 260"/>
            <p:cNvSpPr>
              <a:spLocks/>
            </p:cNvSpPr>
            <p:nvPr/>
          </p:nvSpPr>
          <p:spPr bwMode="auto">
            <a:xfrm>
              <a:off x="2394786" y="5206582"/>
              <a:ext cx="480945" cy="14257"/>
            </a:xfrm>
            <a:custGeom>
              <a:avLst/>
              <a:gdLst>
                <a:gd name="T0" fmla="*/ 602 w 602"/>
                <a:gd name="T1" fmla="*/ 0 h 12"/>
                <a:gd name="T2" fmla="*/ 0 w 602"/>
                <a:gd name="T3" fmla="*/ 0 h 12"/>
                <a:gd name="T4" fmla="*/ 0 w 60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2" h="12">
                  <a:moveTo>
                    <a:pt x="602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Freeform 261"/>
            <p:cNvSpPr>
              <a:spLocks/>
            </p:cNvSpPr>
            <p:nvPr/>
          </p:nvSpPr>
          <p:spPr bwMode="auto">
            <a:xfrm>
              <a:off x="2773470" y="5149553"/>
              <a:ext cx="1133657" cy="28515"/>
            </a:xfrm>
            <a:custGeom>
              <a:avLst/>
              <a:gdLst>
                <a:gd name="T0" fmla="*/ 1419 w 1419"/>
                <a:gd name="T1" fmla="*/ 24 h 24"/>
                <a:gd name="T2" fmla="*/ 0 w 1419"/>
                <a:gd name="T3" fmla="*/ 24 h 24"/>
                <a:gd name="T4" fmla="*/ 0 w 141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9" h="24">
                  <a:moveTo>
                    <a:pt x="141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" name="Freeform 262"/>
            <p:cNvSpPr>
              <a:spLocks/>
            </p:cNvSpPr>
            <p:nvPr/>
          </p:nvSpPr>
          <p:spPr bwMode="auto">
            <a:xfrm>
              <a:off x="2773470" y="5136483"/>
              <a:ext cx="1676918" cy="13069"/>
            </a:xfrm>
            <a:custGeom>
              <a:avLst/>
              <a:gdLst>
                <a:gd name="T0" fmla="*/ 2099 w 2099"/>
                <a:gd name="T1" fmla="*/ 0 h 11"/>
                <a:gd name="T2" fmla="*/ 0 w 2099"/>
                <a:gd name="T3" fmla="*/ 0 h 11"/>
                <a:gd name="T4" fmla="*/ 0 w 2099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9" h="11">
                  <a:moveTo>
                    <a:pt x="2099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" name="Freeform 263"/>
            <p:cNvSpPr>
              <a:spLocks/>
            </p:cNvSpPr>
            <p:nvPr/>
          </p:nvSpPr>
          <p:spPr bwMode="auto">
            <a:xfrm>
              <a:off x="2576139" y="5079454"/>
              <a:ext cx="94272" cy="14257"/>
            </a:xfrm>
            <a:custGeom>
              <a:avLst/>
              <a:gdLst>
                <a:gd name="T0" fmla="*/ 118 w 118"/>
                <a:gd name="T1" fmla="*/ 12 h 12"/>
                <a:gd name="T2" fmla="*/ 0 w 118"/>
                <a:gd name="T3" fmla="*/ 12 h 12"/>
                <a:gd name="T4" fmla="*/ 0 w 11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" name="Freeform 264"/>
            <p:cNvSpPr>
              <a:spLocks/>
            </p:cNvSpPr>
            <p:nvPr/>
          </p:nvSpPr>
          <p:spPr bwMode="auto">
            <a:xfrm>
              <a:off x="2576139" y="5065196"/>
              <a:ext cx="385875" cy="14257"/>
            </a:xfrm>
            <a:custGeom>
              <a:avLst/>
              <a:gdLst>
                <a:gd name="T0" fmla="*/ 483 w 483"/>
                <a:gd name="T1" fmla="*/ 0 h 12"/>
                <a:gd name="T2" fmla="*/ 0 w 483"/>
                <a:gd name="T3" fmla="*/ 0 h 12"/>
                <a:gd name="T4" fmla="*/ 0 w 48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12">
                  <a:moveTo>
                    <a:pt x="483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" name="Freeform 265"/>
            <p:cNvSpPr>
              <a:spLocks/>
            </p:cNvSpPr>
            <p:nvPr/>
          </p:nvSpPr>
          <p:spPr bwMode="auto">
            <a:xfrm>
              <a:off x="2576139" y="5023612"/>
              <a:ext cx="94272" cy="28515"/>
            </a:xfrm>
            <a:custGeom>
              <a:avLst/>
              <a:gdLst>
                <a:gd name="T0" fmla="*/ 118 w 118"/>
                <a:gd name="T1" fmla="*/ 0 h 24"/>
                <a:gd name="T2" fmla="*/ 0 w 118"/>
                <a:gd name="T3" fmla="*/ 0 h 24"/>
                <a:gd name="T4" fmla="*/ 0 w 11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4">
                  <a:moveTo>
                    <a:pt x="11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" name="Freeform 266"/>
            <p:cNvSpPr>
              <a:spLocks/>
            </p:cNvSpPr>
            <p:nvPr/>
          </p:nvSpPr>
          <p:spPr bwMode="auto">
            <a:xfrm>
              <a:off x="2568149" y="4995098"/>
              <a:ext cx="771750" cy="28515"/>
            </a:xfrm>
            <a:custGeom>
              <a:avLst/>
              <a:gdLst>
                <a:gd name="T0" fmla="*/ 966 w 966"/>
                <a:gd name="T1" fmla="*/ 0 h 24"/>
                <a:gd name="T2" fmla="*/ 0 w 966"/>
                <a:gd name="T3" fmla="*/ 0 h 24"/>
                <a:gd name="T4" fmla="*/ 0 w 966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6" h="24">
                  <a:moveTo>
                    <a:pt x="966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Line 267"/>
            <p:cNvSpPr>
              <a:spLocks noChangeShapeType="1"/>
            </p:cNvSpPr>
            <p:nvPr/>
          </p:nvSpPr>
          <p:spPr bwMode="auto">
            <a:xfrm flipV="1">
              <a:off x="2245389" y="4939256"/>
              <a:ext cx="0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" name="Line 268"/>
            <p:cNvSpPr>
              <a:spLocks noChangeShapeType="1"/>
            </p:cNvSpPr>
            <p:nvPr/>
          </p:nvSpPr>
          <p:spPr bwMode="auto">
            <a:xfrm flipH="1">
              <a:off x="2245389" y="4924999"/>
              <a:ext cx="7989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" name="Line 269"/>
            <p:cNvSpPr>
              <a:spLocks noChangeShapeType="1"/>
            </p:cNvSpPr>
            <p:nvPr/>
          </p:nvSpPr>
          <p:spPr bwMode="auto">
            <a:xfrm flipV="1">
              <a:off x="1883482" y="4826386"/>
              <a:ext cx="0" cy="5702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Freeform 270"/>
            <p:cNvSpPr>
              <a:spLocks/>
            </p:cNvSpPr>
            <p:nvPr/>
          </p:nvSpPr>
          <p:spPr bwMode="auto">
            <a:xfrm>
              <a:off x="1891471" y="4826386"/>
              <a:ext cx="94272" cy="28515"/>
            </a:xfrm>
            <a:custGeom>
              <a:avLst/>
              <a:gdLst>
                <a:gd name="T0" fmla="*/ 118 w 118"/>
                <a:gd name="T1" fmla="*/ 24 h 24"/>
                <a:gd name="T2" fmla="*/ 0 w 118"/>
                <a:gd name="T3" fmla="*/ 24 h 24"/>
                <a:gd name="T4" fmla="*/ 0 w 11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4">
                  <a:moveTo>
                    <a:pt x="11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1" name="Line 271"/>
            <p:cNvSpPr>
              <a:spLocks noChangeShapeType="1"/>
            </p:cNvSpPr>
            <p:nvPr/>
          </p:nvSpPr>
          <p:spPr bwMode="auto">
            <a:xfrm flipV="1">
              <a:off x="1985742" y="4799059"/>
              <a:ext cx="0" cy="1306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" name="Freeform 272"/>
            <p:cNvSpPr>
              <a:spLocks/>
            </p:cNvSpPr>
            <p:nvPr/>
          </p:nvSpPr>
          <p:spPr bwMode="auto">
            <a:xfrm>
              <a:off x="1985742" y="4770544"/>
              <a:ext cx="94272" cy="28515"/>
            </a:xfrm>
            <a:custGeom>
              <a:avLst/>
              <a:gdLst>
                <a:gd name="T0" fmla="*/ 118 w 118"/>
                <a:gd name="T1" fmla="*/ 0 h 24"/>
                <a:gd name="T2" fmla="*/ 0 w 118"/>
                <a:gd name="T3" fmla="*/ 0 h 24"/>
                <a:gd name="T4" fmla="*/ 0 w 11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4">
                  <a:moveTo>
                    <a:pt x="11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Freeform 273"/>
            <p:cNvSpPr>
              <a:spLocks/>
            </p:cNvSpPr>
            <p:nvPr/>
          </p:nvSpPr>
          <p:spPr bwMode="auto">
            <a:xfrm>
              <a:off x="1891471" y="4742030"/>
              <a:ext cx="94272" cy="42772"/>
            </a:xfrm>
            <a:custGeom>
              <a:avLst/>
              <a:gdLst>
                <a:gd name="T0" fmla="*/ 118 w 118"/>
                <a:gd name="T1" fmla="*/ 0 h 36"/>
                <a:gd name="T2" fmla="*/ 0 w 118"/>
                <a:gd name="T3" fmla="*/ 0 h 36"/>
                <a:gd name="T4" fmla="*/ 0 w 11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36">
                  <a:moveTo>
                    <a:pt x="118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" name="Line 274"/>
            <p:cNvSpPr>
              <a:spLocks noChangeShapeType="1"/>
            </p:cNvSpPr>
            <p:nvPr/>
          </p:nvSpPr>
          <p:spPr bwMode="auto">
            <a:xfrm flipH="1" flipV="1">
              <a:off x="1977753" y="4686189"/>
              <a:ext cx="7989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" name="Freeform 275"/>
            <p:cNvSpPr>
              <a:spLocks/>
            </p:cNvSpPr>
            <p:nvPr/>
          </p:nvSpPr>
          <p:spPr bwMode="auto">
            <a:xfrm>
              <a:off x="1977753" y="4671932"/>
              <a:ext cx="79093" cy="14257"/>
            </a:xfrm>
            <a:custGeom>
              <a:avLst/>
              <a:gdLst>
                <a:gd name="T0" fmla="*/ 99 w 99"/>
                <a:gd name="T1" fmla="*/ 0 h 12"/>
                <a:gd name="T2" fmla="*/ 0 w 99"/>
                <a:gd name="T3" fmla="*/ 0 h 12"/>
                <a:gd name="T4" fmla="*/ 0 w 99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2">
                  <a:moveTo>
                    <a:pt x="99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" name="Freeform 276"/>
            <p:cNvSpPr>
              <a:spLocks/>
            </p:cNvSpPr>
            <p:nvPr/>
          </p:nvSpPr>
          <p:spPr bwMode="auto">
            <a:xfrm>
              <a:off x="2182275" y="4616090"/>
              <a:ext cx="95071" cy="14257"/>
            </a:xfrm>
            <a:custGeom>
              <a:avLst/>
              <a:gdLst>
                <a:gd name="T0" fmla="*/ 119 w 119"/>
                <a:gd name="T1" fmla="*/ 12 h 12"/>
                <a:gd name="T2" fmla="*/ 0 w 119"/>
                <a:gd name="T3" fmla="*/ 12 h 12"/>
                <a:gd name="T4" fmla="*/ 0 w 11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2">
                  <a:moveTo>
                    <a:pt x="11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" name="Freeform 277"/>
            <p:cNvSpPr>
              <a:spLocks/>
            </p:cNvSpPr>
            <p:nvPr/>
          </p:nvSpPr>
          <p:spPr bwMode="auto">
            <a:xfrm>
              <a:off x="2182275" y="4601833"/>
              <a:ext cx="189343" cy="14257"/>
            </a:xfrm>
            <a:custGeom>
              <a:avLst/>
              <a:gdLst>
                <a:gd name="T0" fmla="*/ 237 w 237"/>
                <a:gd name="T1" fmla="*/ 0 h 12"/>
                <a:gd name="T2" fmla="*/ 0 w 237"/>
                <a:gd name="T3" fmla="*/ 0 h 12"/>
                <a:gd name="T4" fmla="*/ 0 w 237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2">
                  <a:moveTo>
                    <a:pt x="237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8" name="Line 278"/>
            <p:cNvSpPr>
              <a:spLocks noChangeShapeType="1"/>
            </p:cNvSpPr>
            <p:nvPr/>
          </p:nvSpPr>
          <p:spPr bwMode="auto">
            <a:xfrm flipV="1">
              <a:off x="1906650" y="4488962"/>
              <a:ext cx="0" cy="7009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9" name="Freeform 279"/>
            <p:cNvSpPr>
              <a:spLocks/>
            </p:cNvSpPr>
            <p:nvPr/>
          </p:nvSpPr>
          <p:spPr bwMode="auto">
            <a:xfrm>
              <a:off x="2040867" y="4503219"/>
              <a:ext cx="7989" cy="28515"/>
            </a:xfrm>
            <a:custGeom>
              <a:avLst/>
              <a:gdLst>
                <a:gd name="T0" fmla="*/ 10 w 10"/>
                <a:gd name="T1" fmla="*/ 24 h 24"/>
                <a:gd name="T2" fmla="*/ 0 w 10"/>
                <a:gd name="T3" fmla="*/ 24 h 24"/>
                <a:gd name="T4" fmla="*/ 0 w 1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4">
                  <a:moveTo>
                    <a:pt x="1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0" name="Freeform 280"/>
            <p:cNvSpPr>
              <a:spLocks/>
            </p:cNvSpPr>
            <p:nvPr/>
          </p:nvSpPr>
          <p:spPr bwMode="auto">
            <a:xfrm>
              <a:off x="2040867" y="4488962"/>
              <a:ext cx="181353" cy="14257"/>
            </a:xfrm>
            <a:custGeom>
              <a:avLst/>
              <a:gdLst>
                <a:gd name="T0" fmla="*/ 227 w 227"/>
                <a:gd name="T1" fmla="*/ 0 h 12"/>
                <a:gd name="T2" fmla="*/ 0 w 227"/>
                <a:gd name="T3" fmla="*/ 0 h 12"/>
                <a:gd name="T4" fmla="*/ 0 w 227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12">
                  <a:moveTo>
                    <a:pt x="227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1" name="Freeform 281"/>
            <p:cNvSpPr>
              <a:spLocks/>
            </p:cNvSpPr>
            <p:nvPr/>
          </p:nvSpPr>
          <p:spPr bwMode="auto">
            <a:xfrm>
              <a:off x="1969764" y="4447378"/>
              <a:ext cx="118239" cy="27327"/>
            </a:xfrm>
            <a:custGeom>
              <a:avLst/>
              <a:gdLst>
                <a:gd name="T0" fmla="*/ 148 w 148"/>
                <a:gd name="T1" fmla="*/ 0 h 23"/>
                <a:gd name="T2" fmla="*/ 0 w 148"/>
                <a:gd name="T3" fmla="*/ 0 h 23"/>
                <a:gd name="T4" fmla="*/ 0 w 14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23">
                  <a:moveTo>
                    <a:pt x="14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2" name="Freeform 282"/>
            <p:cNvSpPr>
              <a:spLocks/>
            </p:cNvSpPr>
            <p:nvPr/>
          </p:nvSpPr>
          <p:spPr bwMode="auto">
            <a:xfrm>
              <a:off x="1946595" y="4418863"/>
              <a:ext cx="31158" cy="28515"/>
            </a:xfrm>
            <a:custGeom>
              <a:avLst/>
              <a:gdLst>
                <a:gd name="T0" fmla="*/ 39 w 39"/>
                <a:gd name="T1" fmla="*/ 0 h 24"/>
                <a:gd name="T2" fmla="*/ 0 w 39"/>
                <a:gd name="T3" fmla="*/ 0 h 24"/>
                <a:gd name="T4" fmla="*/ 0 w 3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3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3" name="Freeform 283"/>
            <p:cNvSpPr>
              <a:spLocks/>
            </p:cNvSpPr>
            <p:nvPr/>
          </p:nvSpPr>
          <p:spPr bwMode="auto">
            <a:xfrm>
              <a:off x="2072025" y="4363022"/>
              <a:ext cx="31957" cy="14257"/>
            </a:xfrm>
            <a:custGeom>
              <a:avLst/>
              <a:gdLst>
                <a:gd name="T0" fmla="*/ 40 w 40"/>
                <a:gd name="T1" fmla="*/ 12 h 12"/>
                <a:gd name="T2" fmla="*/ 0 w 40"/>
                <a:gd name="T3" fmla="*/ 12 h 12"/>
                <a:gd name="T4" fmla="*/ 0 w 40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2">
                  <a:moveTo>
                    <a:pt x="40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4" name="Freeform 284"/>
            <p:cNvSpPr>
              <a:spLocks/>
            </p:cNvSpPr>
            <p:nvPr/>
          </p:nvSpPr>
          <p:spPr bwMode="auto">
            <a:xfrm>
              <a:off x="2072025" y="4348765"/>
              <a:ext cx="260446" cy="14257"/>
            </a:xfrm>
            <a:custGeom>
              <a:avLst/>
              <a:gdLst>
                <a:gd name="T0" fmla="*/ 326 w 326"/>
                <a:gd name="T1" fmla="*/ 0 h 12"/>
                <a:gd name="T2" fmla="*/ 0 w 326"/>
                <a:gd name="T3" fmla="*/ 0 h 12"/>
                <a:gd name="T4" fmla="*/ 0 w 32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" h="12">
                  <a:moveTo>
                    <a:pt x="32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5" name="Freeform 285"/>
            <p:cNvSpPr>
              <a:spLocks/>
            </p:cNvSpPr>
            <p:nvPr/>
          </p:nvSpPr>
          <p:spPr bwMode="auto">
            <a:xfrm>
              <a:off x="2056845" y="4264409"/>
              <a:ext cx="23169" cy="41584"/>
            </a:xfrm>
            <a:custGeom>
              <a:avLst/>
              <a:gdLst>
                <a:gd name="T0" fmla="*/ 29 w 29"/>
                <a:gd name="T1" fmla="*/ 35 h 35"/>
                <a:gd name="T2" fmla="*/ 0 w 29"/>
                <a:gd name="T3" fmla="*/ 35 h 35"/>
                <a:gd name="T4" fmla="*/ 0 w 29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35">
                  <a:moveTo>
                    <a:pt x="29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6" name="Line 286"/>
            <p:cNvSpPr>
              <a:spLocks noChangeShapeType="1"/>
            </p:cNvSpPr>
            <p:nvPr/>
          </p:nvSpPr>
          <p:spPr bwMode="auto">
            <a:xfrm flipV="1">
              <a:off x="2167095" y="4250151"/>
              <a:ext cx="0" cy="2851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7" name="Freeform 287"/>
            <p:cNvSpPr>
              <a:spLocks/>
            </p:cNvSpPr>
            <p:nvPr/>
          </p:nvSpPr>
          <p:spPr bwMode="auto">
            <a:xfrm>
              <a:off x="2167095" y="4235894"/>
              <a:ext cx="94272" cy="14257"/>
            </a:xfrm>
            <a:custGeom>
              <a:avLst/>
              <a:gdLst>
                <a:gd name="T0" fmla="*/ 118 w 118"/>
                <a:gd name="T1" fmla="*/ 0 h 12"/>
                <a:gd name="T2" fmla="*/ 0 w 118"/>
                <a:gd name="T3" fmla="*/ 0 h 12"/>
                <a:gd name="T4" fmla="*/ 0 w 11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8" name="Freeform 288"/>
            <p:cNvSpPr>
              <a:spLocks/>
            </p:cNvSpPr>
            <p:nvPr/>
          </p:nvSpPr>
          <p:spPr bwMode="auto">
            <a:xfrm>
              <a:off x="2135139" y="4194311"/>
              <a:ext cx="252456" cy="27327"/>
            </a:xfrm>
            <a:custGeom>
              <a:avLst/>
              <a:gdLst>
                <a:gd name="T0" fmla="*/ 316 w 316"/>
                <a:gd name="T1" fmla="*/ 0 h 23"/>
                <a:gd name="T2" fmla="*/ 0 w 316"/>
                <a:gd name="T3" fmla="*/ 0 h 23"/>
                <a:gd name="T4" fmla="*/ 0 w 316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6" h="23">
                  <a:moveTo>
                    <a:pt x="316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" name="Freeform 289"/>
            <p:cNvSpPr>
              <a:spLocks/>
            </p:cNvSpPr>
            <p:nvPr/>
          </p:nvSpPr>
          <p:spPr bwMode="auto">
            <a:xfrm>
              <a:off x="2167095" y="4137281"/>
              <a:ext cx="15180" cy="28515"/>
            </a:xfrm>
            <a:custGeom>
              <a:avLst/>
              <a:gdLst>
                <a:gd name="T0" fmla="*/ 19 w 19"/>
                <a:gd name="T1" fmla="*/ 24 h 24"/>
                <a:gd name="T2" fmla="*/ 0 w 19"/>
                <a:gd name="T3" fmla="*/ 24 h 24"/>
                <a:gd name="T4" fmla="*/ 0 w 1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1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0" name="Freeform 290"/>
            <p:cNvSpPr>
              <a:spLocks/>
            </p:cNvSpPr>
            <p:nvPr/>
          </p:nvSpPr>
          <p:spPr bwMode="auto">
            <a:xfrm>
              <a:off x="2206242" y="4109954"/>
              <a:ext cx="39147" cy="14257"/>
            </a:xfrm>
            <a:custGeom>
              <a:avLst/>
              <a:gdLst>
                <a:gd name="T0" fmla="*/ 49 w 49"/>
                <a:gd name="T1" fmla="*/ 12 h 12"/>
                <a:gd name="T2" fmla="*/ 0 w 49"/>
                <a:gd name="T3" fmla="*/ 12 h 12"/>
                <a:gd name="T4" fmla="*/ 0 w 4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2">
                  <a:moveTo>
                    <a:pt x="4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1" name="Freeform 291"/>
            <p:cNvSpPr>
              <a:spLocks/>
            </p:cNvSpPr>
            <p:nvPr/>
          </p:nvSpPr>
          <p:spPr bwMode="auto">
            <a:xfrm>
              <a:off x="2206242" y="4095697"/>
              <a:ext cx="149397" cy="14257"/>
            </a:xfrm>
            <a:custGeom>
              <a:avLst/>
              <a:gdLst>
                <a:gd name="T0" fmla="*/ 187 w 187"/>
                <a:gd name="T1" fmla="*/ 0 h 12"/>
                <a:gd name="T2" fmla="*/ 0 w 187"/>
                <a:gd name="T3" fmla="*/ 0 h 12"/>
                <a:gd name="T4" fmla="*/ 0 w 187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12">
                  <a:moveTo>
                    <a:pt x="187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2" name="Freeform 292"/>
            <p:cNvSpPr>
              <a:spLocks/>
            </p:cNvSpPr>
            <p:nvPr/>
          </p:nvSpPr>
          <p:spPr bwMode="auto">
            <a:xfrm>
              <a:off x="2080014" y="4052925"/>
              <a:ext cx="102261" cy="42772"/>
            </a:xfrm>
            <a:custGeom>
              <a:avLst/>
              <a:gdLst>
                <a:gd name="T0" fmla="*/ 128 w 128"/>
                <a:gd name="T1" fmla="*/ 0 h 36"/>
                <a:gd name="T2" fmla="*/ 0 w 128"/>
                <a:gd name="T3" fmla="*/ 0 h 36"/>
                <a:gd name="T4" fmla="*/ 0 w 12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36">
                  <a:moveTo>
                    <a:pt x="128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3" name="Freeform 293"/>
            <p:cNvSpPr>
              <a:spLocks/>
            </p:cNvSpPr>
            <p:nvPr/>
          </p:nvSpPr>
          <p:spPr bwMode="auto">
            <a:xfrm>
              <a:off x="2355639" y="3982826"/>
              <a:ext cx="94272" cy="42772"/>
            </a:xfrm>
            <a:custGeom>
              <a:avLst/>
              <a:gdLst>
                <a:gd name="T0" fmla="*/ 118 w 118"/>
                <a:gd name="T1" fmla="*/ 36 h 36"/>
                <a:gd name="T2" fmla="*/ 0 w 118"/>
                <a:gd name="T3" fmla="*/ 36 h 36"/>
                <a:gd name="T4" fmla="*/ 0 w 118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36">
                  <a:moveTo>
                    <a:pt x="118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4" name="Line 294"/>
            <p:cNvSpPr>
              <a:spLocks noChangeShapeType="1"/>
            </p:cNvSpPr>
            <p:nvPr/>
          </p:nvSpPr>
          <p:spPr bwMode="auto">
            <a:xfrm flipV="1">
              <a:off x="2449910" y="3955499"/>
              <a:ext cx="0" cy="2732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5" name="Freeform 295"/>
            <p:cNvSpPr>
              <a:spLocks/>
            </p:cNvSpPr>
            <p:nvPr/>
          </p:nvSpPr>
          <p:spPr bwMode="auto">
            <a:xfrm>
              <a:off x="2544981" y="3926985"/>
              <a:ext cx="102261" cy="28515"/>
            </a:xfrm>
            <a:custGeom>
              <a:avLst/>
              <a:gdLst>
                <a:gd name="T0" fmla="*/ 128 w 128"/>
                <a:gd name="T1" fmla="*/ 24 h 24"/>
                <a:gd name="T2" fmla="*/ 0 w 128"/>
                <a:gd name="T3" fmla="*/ 24 h 24"/>
                <a:gd name="T4" fmla="*/ 0 w 12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4">
                  <a:moveTo>
                    <a:pt x="12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6" name="Freeform 296"/>
            <p:cNvSpPr>
              <a:spLocks/>
            </p:cNvSpPr>
            <p:nvPr/>
          </p:nvSpPr>
          <p:spPr bwMode="auto">
            <a:xfrm>
              <a:off x="2544981" y="3912727"/>
              <a:ext cx="196533" cy="14257"/>
            </a:xfrm>
            <a:custGeom>
              <a:avLst/>
              <a:gdLst>
                <a:gd name="T0" fmla="*/ 246 w 246"/>
                <a:gd name="T1" fmla="*/ 0 h 12"/>
                <a:gd name="T2" fmla="*/ 0 w 246"/>
                <a:gd name="T3" fmla="*/ 0 h 12"/>
                <a:gd name="T4" fmla="*/ 0 w 24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2">
                  <a:moveTo>
                    <a:pt x="24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7" name="Freeform 297"/>
            <p:cNvSpPr>
              <a:spLocks/>
            </p:cNvSpPr>
            <p:nvPr/>
          </p:nvSpPr>
          <p:spPr bwMode="auto">
            <a:xfrm>
              <a:off x="1953786" y="3871144"/>
              <a:ext cx="488935" cy="55842"/>
            </a:xfrm>
            <a:custGeom>
              <a:avLst/>
              <a:gdLst>
                <a:gd name="T0" fmla="*/ 612 w 612"/>
                <a:gd name="T1" fmla="*/ 0 h 47"/>
                <a:gd name="T2" fmla="*/ 0 w 612"/>
                <a:gd name="T3" fmla="*/ 0 h 47"/>
                <a:gd name="T4" fmla="*/ 0 w 612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2" h="47">
                  <a:moveTo>
                    <a:pt x="612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8" name="Freeform 298"/>
            <p:cNvSpPr>
              <a:spLocks/>
            </p:cNvSpPr>
            <p:nvPr/>
          </p:nvSpPr>
          <p:spPr bwMode="auto">
            <a:xfrm>
              <a:off x="2741514" y="3828372"/>
              <a:ext cx="102261" cy="14257"/>
            </a:xfrm>
            <a:custGeom>
              <a:avLst/>
              <a:gdLst>
                <a:gd name="T0" fmla="*/ 128 w 128"/>
                <a:gd name="T1" fmla="*/ 12 h 12"/>
                <a:gd name="T2" fmla="*/ 0 w 128"/>
                <a:gd name="T3" fmla="*/ 12 h 12"/>
                <a:gd name="T4" fmla="*/ 0 w 12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2">
                  <a:moveTo>
                    <a:pt x="12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9" name="Freeform 299"/>
            <p:cNvSpPr>
              <a:spLocks/>
            </p:cNvSpPr>
            <p:nvPr/>
          </p:nvSpPr>
          <p:spPr bwMode="auto">
            <a:xfrm>
              <a:off x="2741514" y="3799857"/>
              <a:ext cx="291603" cy="28515"/>
            </a:xfrm>
            <a:custGeom>
              <a:avLst/>
              <a:gdLst>
                <a:gd name="T0" fmla="*/ 365 w 365"/>
                <a:gd name="T1" fmla="*/ 0 h 24"/>
                <a:gd name="T2" fmla="*/ 0 w 365"/>
                <a:gd name="T3" fmla="*/ 0 h 24"/>
                <a:gd name="T4" fmla="*/ 0 w 365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" h="24">
                  <a:moveTo>
                    <a:pt x="365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0" name="Freeform 300"/>
            <p:cNvSpPr>
              <a:spLocks/>
            </p:cNvSpPr>
            <p:nvPr/>
          </p:nvSpPr>
          <p:spPr bwMode="auto">
            <a:xfrm>
              <a:off x="2851764" y="3744015"/>
              <a:ext cx="87082" cy="28515"/>
            </a:xfrm>
            <a:custGeom>
              <a:avLst/>
              <a:gdLst>
                <a:gd name="T0" fmla="*/ 109 w 109"/>
                <a:gd name="T1" fmla="*/ 24 h 24"/>
                <a:gd name="T2" fmla="*/ 0 w 109"/>
                <a:gd name="T3" fmla="*/ 24 h 24"/>
                <a:gd name="T4" fmla="*/ 0 w 10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24">
                  <a:moveTo>
                    <a:pt x="10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1" name="Freeform 301"/>
            <p:cNvSpPr>
              <a:spLocks/>
            </p:cNvSpPr>
            <p:nvPr/>
          </p:nvSpPr>
          <p:spPr bwMode="auto">
            <a:xfrm>
              <a:off x="2851764" y="3729758"/>
              <a:ext cx="102261" cy="14257"/>
            </a:xfrm>
            <a:custGeom>
              <a:avLst/>
              <a:gdLst>
                <a:gd name="T0" fmla="*/ 128 w 128"/>
                <a:gd name="T1" fmla="*/ 0 h 12"/>
                <a:gd name="T2" fmla="*/ 0 w 128"/>
                <a:gd name="T3" fmla="*/ 0 h 12"/>
                <a:gd name="T4" fmla="*/ 0 w 12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2">
                  <a:moveTo>
                    <a:pt x="12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2" name="Line 302"/>
            <p:cNvSpPr>
              <a:spLocks noChangeShapeType="1"/>
            </p:cNvSpPr>
            <p:nvPr/>
          </p:nvSpPr>
          <p:spPr bwMode="auto">
            <a:xfrm flipV="1">
              <a:off x="3709796" y="3673917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3" name="Freeform 303"/>
            <p:cNvSpPr>
              <a:spLocks/>
            </p:cNvSpPr>
            <p:nvPr/>
          </p:nvSpPr>
          <p:spPr bwMode="auto">
            <a:xfrm>
              <a:off x="3709796" y="3659660"/>
              <a:ext cx="95071" cy="14257"/>
            </a:xfrm>
            <a:custGeom>
              <a:avLst/>
              <a:gdLst>
                <a:gd name="T0" fmla="*/ 119 w 119"/>
                <a:gd name="T1" fmla="*/ 0 h 12"/>
                <a:gd name="T2" fmla="*/ 0 w 119"/>
                <a:gd name="T3" fmla="*/ 0 h 12"/>
                <a:gd name="T4" fmla="*/ 0 w 119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2">
                  <a:moveTo>
                    <a:pt x="119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4" name="Freeform 304"/>
            <p:cNvSpPr>
              <a:spLocks/>
            </p:cNvSpPr>
            <p:nvPr/>
          </p:nvSpPr>
          <p:spPr bwMode="auto">
            <a:xfrm>
              <a:off x="3709796" y="3631145"/>
              <a:ext cx="95071" cy="14257"/>
            </a:xfrm>
            <a:custGeom>
              <a:avLst/>
              <a:gdLst>
                <a:gd name="T0" fmla="*/ 119 w 119"/>
                <a:gd name="T1" fmla="*/ 0 h 12"/>
                <a:gd name="T2" fmla="*/ 0 w 119"/>
                <a:gd name="T3" fmla="*/ 0 h 12"/>
                <a:gd name="T4" fmla="*/ 0 w 119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2">
                  <a:moveTo>
                    <a:pt x="119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5" name="Freeform 305"/>
            <p:cNvSpPr>
              <a:spLocks/>
            </p:cNvSpPr>
            <p:nvPr/>
          </p:nvSpPr>
          <p:spPr bwMode="auto">
            <a:xfrm>
              <a:off x="3300753" y="3589561"/>
              <a:ext cx="559239" cy="28515"/>
            </a:xfrm>
            <a:custGeom>
              <a:avLst/>
              <a:gdLst>
                <a:gd name="T0" fmla="*/ 700 w 700"/>
                <a:gd name="T1" fmla="*/ 0 h 24"/>
                <a:gd name="T2" fmla="*/ 0 w 700"/>
                <a:gd name="T3" fmla="*/ 0 h 24"/>
                <a:gd name="T4" fmla="*/ 0 w 700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0" h="24">
                  <a:moveTo>
                    <a:pt x="700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6" name="Freeform 306"/>
            <p:cNvSpPr>
              <a:spLocks/>
            </p:cNvSpPr>
            <p:nvPr/>
          </p:nvSpPr>
          <p:spPr bwMode="auto">
            <a:xfrm>
              <a:off x="2843775" y="3533720"/>
              <a:ext cx="197332" cy="13069"/>
            </a:xfrm>
            <a:custGeom>
              <a:avLst/>
              <a:gdLst>
                <a:gd name="T0" fmla="*/ 247 w 247"/>
                <a:gd name="T1" fmla="*/ 11 h 11"/>
                <a:gd name="T2" fmla="*/ 0 w 247"/>
                <a:gd name="T3" fmla="*/ 11 h 11"/>
                <a:gd name="T4" fmla="*/ 0 w 247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11">
                  <a:moveTo>
                    <a:pt x="247" y="11"/>
                  </a:move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7" name="Freeform 307"/>
            <p:cNvSpPr>
              <a:spLocks/>
            </p:cNvSpPr>
            <p:nvPr/>
          </p:nvSpPr>
          <p:spPr bwMode="auto">
            <a:xfrm>
              <a:off x="2843775" y="3519462"/>
              <a:ext cx="763760" cy="14257"/>
            </a:xfrm>
            <a:custGeom>
              <a:avLst/>
              <a:gdLst>
                <a:gd name="T0" fmla="*/ 956 w 956"/>
                <a:gd name="T1" fmla="*/ 0 h 12"/>
                <a:gd name="T2" fmla="*/ 0 w 956"/>
                <a:gd name="T3" fmla="*/ 0 h 12"/>
                <a:gd name="T4" fmla="*/ 0 w 95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6" h="12">
                  <a:moveTo>
                    <a:pt x="95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8" name="Line 308"/>
            <p:cNvSpPr>
              <a:spLocks noChangeShapeType="1"/>
            </p:cNvSpPr>
            <p:nvPr/>
          </p:nvSpPr>
          <p:spPr bwMode="auto">
            <a:xfrm flipV="1">
              <a:off x="2804628" y="3449363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9" name="Freeform 309"/>
            <p:cNvSpPr>
              <a:spLocks/>
            </p:cNvSpPr>
            <p:nvPr/>
          </p:nvSpPr>
          <p:spPr bwMode="auto">
            <a:xfrm>
              <a:off x="3395024" y="3420849"/>
              <a:ext cx="197332" cy="28515"/>
            </a:xfrm>
            <a:custGeom>
              <a:avLst/>
              <a:gdLst>
                <a:gd name="T0" fmla="*/ 247 w 247"/>
                <a:gd name="T1" fmla="*/ 24 h 24"/>
                <a:gd name="T2" fmla="*/ 0 w 247"/>
                <a:gd name="T3" fmla="*/ 24 h 24"/>
                <a:gd name="T4" fmla="*/ 0 w 24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24">
                  <a:moveTo>
                    <a:pt x="247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0" name="Freeform 310"/>
            <p:cNvSpPr>
              <a:spLocks/>
            </p:cNvSpPr>
            <p:nvPr/>
          </p:nvSpPr>
          <p:spPr bwMode="auto">
            <a:xfrm>
              <a:off x="3395024" y="3406591"/>
              <a:ext cx="291603" cy="14257"/>
            </a:xfrm>
            <a:custGeom>
              <a:avLst/>
              <a:gdLst>
                <a:gd name="T0" fmla="*/ 365 w 365"/>
                <a:gd name="T1" fmla="*/ 0 h 12"/>
                <a:gd name="T2" fmla="*/ 0 w 365"/>
                <a:gd name="T3" fmla="*/ 0 h 12"/>
                <a:gd name="T4" fmla="*/ 0 w 36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" h="12">
                  <a:moveTo>
                    <a:pt x="365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1" name="Freeform 311"/>
            <p:cNvSpPr>
              <a:spLocks/>
            </p:cNvSpPr>
            <p:nvPr/>
          </p:nvSpPr>
          <p:spPr bwMode="auto">
            <a:xfrm>
              <a:off x="2765481" y="3378077"/>
              <a:ext cx="558440" cy="28515"/>
            </a:xfrm>
            <a:custGeom>
              <a:avLst/>
              <a:gdLst>
                <a:gd name="T0" fmla="*/ 699 w 699"/>
                <a:gd name="T1" fmla="*/ 0 h 24"/>
                <a:gd name="T2" fmla="*/ 0 w 699"/>
                <a:gd name="T3" fmla="*/ 0 h 24"/>
                <a:gd name="T4" fmla="*/ 0 w 69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9" h="24">
                  <a:moveTo>
                    <a:pt x="69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2" name="Freeform 312"/>
            <p:cNvSpPr>
              <a:spLocks/>
            </p:cNvSpPr>
            <p:nvPr/>
          </p:nvSpPr>
          <p:spPr bwMode="auto">
            <a:xfrm>
              <a:off x="3025127" y="3322236"/>
              <a:ext cx="86283" cy="14257"/>
            </a:xfrm>
            <a:custGeom>
              <a:avLst/>
              <a:gdLst>
                <a:gd name="T0" fmla="*/ 108 w 108"/>
                <a:gd name="T1" fmla="*/ 12 h 12"/>
                <a:gd name="T2" fmla="*/ 0 w 108"/>
                <a:gd name="T3" fmla="*/ 12 h 12"/>
                <a:gd name="T4" fmla="*/ 0 w 10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2">
                  <a:moveTo>
                    <a:pt x="10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3" name="Freeform 313"/>
            <p:cNvSpPr>
              <a:spLocks/>
            </p:cNvSpPr>
            <p:nvPr/>
          </p:nvSpPr>
          <p:spPr bwMode="auto">
            <a:xfrm>
              <a:off x="3025127" y="3293721"/>
              <a:ext cx="291603" cy="28515"/>
            </a:xfrm>
            <a:custGeom>
              <a:avLst/>
              <a:gdLst>
                <a:gd name="T0" fmla="*/ 365 w 365"/>
                <a:gd name="T1" fmla="*/ 0 h 24"/>
                <a:gd name="T2" fmla="*/ 0 w 365"/>
                <a:gd name="T3" fmla="*/ 0 h 24"/>
                <a:gd name="T4" fmla="*/ 0 w 365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" h="24">
                  <a:moveTo>
                    <a:pt x="365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4" name="Freeform 314"/>
            <p:cNvSpPr>
              <a:spLocks/>
            </p:cNvSpPr>
            <p:nvPr/>
          </p:nvSpPr>
          <p:spPr bwMode="auto">
            <a:xfrm>
              <a:off x="3623513" y="3252137"/>
              <a:ext cx="71103" cy="14257"/>
            </a:xfrm>
            <a:custGeom>
              <a:avLst/>
              <a:gdLst>
                <a:gd name="T0" fmla="*/ 89 w 89"/>
                <a:gd name="T1" fmla="*/ 12 h 12"/>
                <a:gd name="T2" fmla="*/ 0 w 89"/>
                <a:gd name="T3" fmla="*/ 12 h 12"/>
                <a:gd name="T4" fmla="*/ 0 w 8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12">
                  <a:moveTo>
                    <a:pt x="8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5" name="Freeform 315"/>
            <p:cNvSpPr>
              <a:spLocks/>
            </p:cNvSpPr>
            <p:nvPr/>
          </p:nvSpPr>
          <p:spPr bwMode="auto">
            <a:xfrm>
              <a:off x="3623513" y="3223622"/>
              <a:ext cx="512103" cy="28515"/>
            </a:xfrm>
            <a:custGeom>
              <a:avLst/>
              <a:gdLst>
                <a:gd name="T0" fmla="*/ 641 w 641"/>
                <a:gd name="T1" fmla="*/ 0 h 24"/>
                <a:gd name="T2" fmla="*/ 0 w 641"/>
                <a:gd name="T3" fmla="*/ 0 h 24"/>
                <a:gd name="T4" fmla="*/ 0 w 641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1" h="24">
                  <a:moveTo>
                    <a:pt x="641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6" name="Freeform 316"/>
            <p:cNvSpPr>
              <a:spLocks/>
            </p:cNvSpPr>
            <p:nvPr/>
          </p:nvSpPr>
          <p:spPr bwMode="auto">
            <a:xfrm>
              <a:off x="3001160" y="3167782"/>
              <a:ext cx="23967" cy="28515"/>
            </a:xfrm>
            <a:custGeom>
              <a:avLst/>
              <a:gdLst>
                <a:gd name="T0" fmla="*/ 30 w 30"/>
                <a:gd name="T1" fmla="*/ 24 h 24"/>
                <a:gd name="T2" fmla="*/ 0 w 30"/>
                <a:gd name="T3" fmla="*/ 24 h 24"/>
                <a:gd name="T4" fmla="*/ 0 w 3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4">
                  <a:moveTo>
                    <a:pt x="3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7" name="Line 317"/>
            <p:cNvSpPr>
              <a:spLocks noChangeShapeType="1"/>
            </p:cNvSpPr>
            <p:nvPr/>
          </p:nvSpPr>
          <p:spPr bwMode="auto">
            <a:xfrm flipH="1" flipV="1">
              <a:off x="3844013" y="3139267"/>
              <a:ext cx="7989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8" name="Freeform 318"/>
            <p:cNvSpPr>
              <a:spLocks/>
            </p:cNvSpPr>
            <p:nvPr/>
          </p:nvSpPr>
          <p:spPr bwMode="auto">
            <a:xfrm>
              <a:off x="3844013" y="3125010"/>
              <a:ext cx="86283" cy="14257"/>
            </a:xfrm>
            <a:custGeom>
              <a:avLst/>
              <a:gdLst>
                <a:gd name="T0" fmla="*/ 108 w 108"/>
                <a:gd name="T1" fmla="*/ 0 h 12"/>
                <a:gd name="T2" fmla="*/ 0 w 108"/>
                <a:gd name="T3" fmla="*/ 0 h 12"/>
                <a:gd name="T4" fmla="*/ 0 w 10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2">
                  <a:moveTo>
                    <a:pt x="10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9" name="Freeform 319"/>
            <p:cNvSpPr>
              <a:spLocks/>
            </p:cNvSpPr>
            <p:nvPr/>
          </p:nvSpPr>
          <p:spPr bwMode="auto">
            <a:xfrm>
              <a:off x="3056285" y="3069168"/>
              <a:ext cx="63114" cy="14257"/>
            </a:xfrm>
            <a:custGeom>
              <a:avLst/>
              <a:gdLst>
                <a:gd name="T0" fmla="*/ 79 w 79"/>
                <a:gd name="T1" fmla="*/ 12 h 12"/>
                <a:gd name="T2" fmla="*/ 0 w 79"/>
                <a:gd name="T3" fmla="*/ 12 h 12"/>
                <a:gd name="T4" fmla="*/ 0 w 7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2">
                  <a:moveTo>
                    <a:pt x="7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0" name="Freeform 320"/>
            <p:cNvSpPr>
              <a:spLocks/>
            </p:cNvSpPr>
            <p:nvPr/>
          </p:nvSpPr>
          <p:spPr bwMode="auto">
            <a:xfrm>
              <a:off x="3056285" y="3054911"/>
              <a:ext cx="441000" cy="14257"/>
            </a:xfrm>
            <a:custGeom>
              <a:avLst/>
              <a:gdLst>
                <a:gd name="T0" fmla="*/ 552 w 552"/>
                <a:gd name="T1" fmla="*/ 0 h 12"/>
                <a:gd name="T2" fmla="*/ 0 w 552"/>
                <a:gd name="T3" fmla="*/ 0 h 12"/>
                <a:gd name="T4" fmla="*/ 0 w 55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2" h="12">
                  <a:moveTo>
                    <a:pt x="552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1" name="Freeform 321"/>
            <p:cNvSpPr>
              <a:spLocks/>
            </p:cNvSpPr>
            <p:nvPr/>
          </p:nvSpPr>
          <p:spPr bwMode="auto">
            <a:xfrm>
              <a:off x="3041106" y="3013327"/>
              <a:ext cx="78293" cy="27327"/>
            </a:xfrm>
            <a:custGeom>
              <a:avLst/>
              <a:gdLst>
                <a:gd name="T0" fmla="*/ 98 w 98"/>
                <a:gd name="T1" fmla="*/ 0 h 23"/>
                <a:gd name="T2" fmla="*/ 0 w 98"/>
                <a:gd name="T3" fmla="*/ 0 h 23"/>
                <a:gd name="T4" fmla="*/ 0 w 9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23">
                  <a:moveTo>
                    <a:pt x="9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2" name="Freeform 322"/>
            <p:cNvSpPr>
              <a:spLocks/>
            </p:cNvSpPr>
            <p:nvPr/>
          </p:nvSpPr>
          <p:spPr bwMode="auto">
            <a:xfrm>
              <a:off x="3033117" y="2970554"/>
              <a:ext cx="377886" cy="42772"/>
            </a:xfrm>
            <a:custGeom>
              <a:avLst/>
              <a:gdLst>
                <a:gd name="T0" fmla="*/ 473 w 473"/>
                <a:gd name="T1" fmla="*/ 0 h 36"/>
                <a:gd name="T2" fmla="*/ 0 w 473"/>
                <a:gd name="T3" fmla="*/ 0 h 36"/>
                <a:gd name="T4" fmla="*/ 0 w 47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" h="36">
                  <a:moveTo>
                    <a:pt x="473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3" name="Freeform 323"/>
            <p:cNvSpPr>
              <a:spLocks/>
            </p:cNvSpPr>
            <p:nvPr/>
          </p:nvSpPr>
          <p:spPr bwMode="auto">
            <a:xfrm>
              <a:off x="3103421" y="2914713"/>
              <a:ext cx="15978" cy="28515"/>
            </a:xfrm>
            <a:custGeom>
              <a:avLst/>
              <a:gdLst>
                <a:gd name="T0" fmla="*/ 20 w 20"/>
                <a:gd name="T1" fmla="*/ 24 h 24"/>
                <a:gd name="T2" fmla="*/ 0 w 20"/>
                <a:gd name="T3" fmla="*/ 24 h 24"/>
                <a:gd name="T4" fmla="*/ 0 w 2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4">
                  <a:moveTo>
                    <a:pt x="2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4" name="Freeform 324"/>
            <p:cNvSpPr>
              <a:spLocks/>
            </p:cNvSpPr>
            <p:nvPr/>
          </p:nvSpPr>
          <p:spPr bwMode="auto">
            <a:xfrm>
              <a:off x="3560399" y="2886198"/>
              <a:ext cx="228489" cy="14257"/>
            </a:xfrm>
            <a:custGeom>
              <a:avLst/>
              <a:gdLst>
                <a:gd name="T0" fmla="*/ 286 w 286"/>
                <a:gd name="T1" fmla="*/ 12 h 12"/>
                <a:gd name="T2" fmla="*/ 0 w 286"/>
                <a:gd name="T3" fmla="*/ 12 h 12"/>
                <a:gd name="T4" fmla="*/ 0 w 28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6" h="12">
                  <a:moveTo>
                    <a:pt x="286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5" name="Freeform 325"/>
            <p:cNvSpPr>
              <a:spLocks/>
            </p:cNvSpPr>
            <p:nvPr/>
          </p:nvSpPr>
          <p:spPr bwMode="auto">
            <a:xfrm>
              <a:off x="3560399" y="2871941"/>
              <a:ext cx="259647" cy="14257"/>
            </a:xfrm>
            <a:custGeom>
              <a:avLst/>
              <a:gdLst>
                <a:gd name="T0" fmla="*/ 325 w 325"/>
                <a:gd name="T1" fmla="*/ 0 h 12"/>
                <a:gd name="T2" fmla="*/ 0 w 325"/>
                <a:gd name="T3" fmla="*/ 0 h 12"/>
                <a:gd name="T4" fmla="*/ 0 w 32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" h="12">
                  <a:moveTo>
                    <a:pt x="325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6" name="Freeform 326"/>
            <p:cNvSpPr>
              <a:spLocks/>
            </p:cNvSpPr>
            <p:nvPr/>
          </p:nvSpPr>
          <p:spPr bwMode="auto">
            <a:xfrm>
              <a:off x="3064274" y="2830357"/>
              <a:ext cx="535271" cy="41584"/>
            </a:xfrm>
            <a:custGeom>
              <a:avLst/>
              <a:gdLst>
                <a:gd name="T0" fmla="*/ 670 w 670"/>
                <a:gd name="T1" fmla="*/ 0 h 35"/>
                <a:gd name="T2" fmla="*/ 0 w 670"/>
                <a:gd name="T3" fmla="*/ 0 h 35"/>
                <a:gd name="T4" fmla="*/ 0 w 670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0" h="35">
                  <a:moveTo>
                    <a:pt x="670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7" name="Freeform 327"/>
            <p:cNvSpPr>
              <a:spLocks/>
            </p:cNvSpPr>
            <p:nvPr/>
          </p:nvSpPr>
          <p:spPr bwMode="auto">
            <a:xfrm>
              <a:off x="2828595" y="2801843"/>
              <a:ext cx="102261" cy="141386"/>
            </a:xfrm>
            <a:custGeom>
              <a:avLst/>
              <a:gdLst>
                <a:gd name="T0" fmla="*/ 128 w 128"/>
                <a:gd name="T1" fmla="*/ 0 h 119"/>
                <a:gd name="T2" fmla="*/ 0 w 128"/>
                <a:gd name="T3" fmla="*/ 0 h 119"/>
                <a:gd name="T4" fmla="*/ 0 w 128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19">
                  <a:moveTo>
                    <a:pt x="128" y="0"/>
                  </a:moveTo>
                  <a:lnTo>
                    <a:pt x="0" y="0"/>
                  </a:lnTo>
                  <a:lnTo>
                    <a:pt x="0" y="119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8" name="Freeform 328"/>
            <p:cNvSpPr>
              <a:spLocks/>
            </p:cNvSpPr>
            <p:nvPr/>
          </p:nvSpPr>
          <p:spPr bwMode="auto">
            <a:xfrm>
              <a:off x="2820606" y="2577290"/>
              <a:ext cx="976271" cy="182969"/>
            </a:xfrm>
            <a:custGeom>
              <a:avLst/>
              <a:gdLst>
                <a:gd name="T0" fmla="*/ 1222 w 1222"/>
                <a:gd name="T1" fmla="*/ 154 h 154"/>
                <a:gd name="T2" fmla="*/ 0 w 1222"/>
                <a:gd name="T3" fmla="*/ 154 h 154"/>
                <a:gd name="T4" fmla="*/ 0 w 1222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2" h="154">
                  <a:moveTo>
                    <a:pt x="1222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9" name="Freeform 329"/>
            <p:cNvSpPr>
              <a:spLocks/>
            </p:cNvSpPr>
            <p:nvPr/>
          </p:nvSpPr>
          <p:spPr bwMode="auto">
            <a:xfrm>
              <a:off x="3584366" y="2703229"/>
              <a:ext cx="102261" cy="28515"/>
            </a:xfrm>
            <a:custGeom>
              <a:avLst/>
              <a:gdLst>
                <a:gd name="T0" fmla="*/ 128 w 128"/>
                <a:gd name="T1" fmla="*/ 24 h 24"/>
                <a:gd name="T2" fmla="*/ 0 w 128"/>
                <a:gd name="T3" fmla="*/ 24 h 24"/>
                <a:gd name="T4" fmla="*/ 0 w 12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4">
                  <a:moveTo>
                    <a:pt x="12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0" name="Freeform 330"/>
            <p:cNvSpPr>
              <a:spLocks/>
            </p:cNvSpPr>
            <p:nvPr/>
          </p:nvSpPr>
          <p:spPr bwMode="auto">
            <a:xfrm>
              <a:off x="3584366" y="2690161"/>
              <a:ext cx="290804" cy="13069"/>
            </a:xfrm>
            <a:custGeom>
              <a:avLst/>
              <a:gdLst>
                <a:gd name="T0" fmla="*/ 364 w 364"/>
                <a:gd name="T1" fmla="*/ 0 h 11"/>
                <a:gd name="T2" fmla="*/ 0 w 364"/>
                <a:gd name="T3" fmla="*/ 0 h 11"/>
                <a:gd name="T4" fmla="*/ 0 w 36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11">
                  <a:moveTo>
                    <a:pt x="364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1" name="Freeform 331"/>
            <p:cNvSpPr>
              <a:spLocks/>
            </p:cNvSpPr>
            <p:nvPr/>
          </p:nvSpPr>
          <p:spPr bwMode="auto">
            <a:xfrm>
              <a:off x="3875170" y="2633131"/>
              <a:ext cx="95071" cy="14257"/>
            </a:xfrm>
            <a:custGeom>
              <a:avLst/>
              <a:gdLst>
                <a:gd name="T0" fmla="*/ 119 w 119"/>
                <a:gd name="T1" fmla="*/ 12 h 12"/>
                <a:gd name="T2" fmla="*/ 0 w 119"/>
                <a:gd name="T3" fmla="*/ 12 h 12"/>
                <a:gd name="T4" fmla="*/ 0 w 119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2">
                  <a:moveTo>
                    <a:pt x="119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2" name="Freeform 332"/>
            <p:cNvSpPr>
              <a:spLocks/>
            </p:cNvSpPr>
            <p:nvPr/>
          </p:nvSpPr>
          <p:spPr bwMode="auto">
            <a:xfrm>
              <a:off x="3875170" y="2618874"/>
              <a:ext cx="197332" cy="14257"/>
            </a:xfrm>
            <a:custGeom>
              <a:avLst/>
              <a:gdLst>
                <a:gd name="T0" fmla="*/ 247 w 247"/>
                <a:gd name="T1" fmla="*/ 0 h 12"/>
                <a:gd name="T2" fmla="*/ 0 w 247"/>
                <a:gd name="T3" fmla="*/ 0 h 12"/>
                <a:gd name="T4" fmla="*/ 0 w 247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12">
                  <a:moveTo>
                    <a:pt x="247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3" name="Freeform 333"/>
            <p:cNvSpPr>
              <a:spLocks/>
            </p:cNvSpPr>
            <p:nvPr/>
          </p:nvSpPr>
          <p:spPr bwMode="auto">
            <a:xfrm>
              <a:off x="4237877" y="2563032"/>
              <a:ext cx="353919" cy="14257"/>
            </a:xfrm>
            <a:custGeom>
              <a:avLst/>
              <a:gdLst>
                <a:gd name="T0" fmla="*/ 443 w 443"/>
                <a:gd name="T1" fmla="*/ 12 h 12"/>
                <a:gd name="T2" fmla="*/ 0 w 443"/>
                <a:gd name="T3" fmla="*/ 12 h 12"/>
                <a:gd name="T4" fmla="*/ 0 w 443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3" h="12">
                  <a:moveTo>
                    <a:pt x="443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4" name="Freeform 334"/>
            <p:cNvSpPr>
              <a:spLocks/>
            </p:cNvSpPr>
            <p:nvPr/>
          </p:nvSpPr>
          <p:spPr bwMode="auto">
            <a:xfrm>
              <a:off x="4237877" y="2548775"/>
              <a:ext cx="802907" cy="14257"/>
            </a:xfrm>
            <a:custGeom>
              <a:avLst/>
              <a:gdLst>
                <a:gd name="T0" fmla="*/ 1005 w 1005"/>
                <a:gd name="T1" fmla="*/ 0 h 12"/>
                <a:gd name="T2" fmla="*/ 0 w 1005"/>
                <a:gd name="T3" fmla="*/ 0 h 12"/>
                <a:gd name="T4" fmla="*/ 0 w 100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5" h="12">
                  <a:moveTo>
                    <a:pt x="1005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5" name="Freeform 335"/>
            <p:cNvSpPr>
              <a:spLocks/>
            </p:cNvSpPr>
            <p:nvPr/>
          </p:nvSpPr>
          <p:spPr bwMode="auto">
            <a:xfrm>
              <a:off x="3804866" y="2507191"/>
              <a:ext cx="818886" cy="27327"/>
            </a:xfrm>
            <a:custGeom>
              <a:avLst/>
              <a:gdLst>
                <a:gd name="T0" fmla="*/ 1025 w 1025"/>
                <a:gd name="T1" fmla="*/ 0 h 23"/>
                <a:gd name="T2" fmla="*/ 0 w 1025"/>
                <a:gd name="T3" fmla="*/ 0 h 23"/>
                <a:gd name="T4" fmla="*/ 0 w 1025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5" h="23">
                  <a:moveTo>
                    <a:pt x="1025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6" name="Freeform 336"/>
            <p:cNvSpPr>
              <a:spLocks/>
            </p:cNvSpPr>
            <p:nvPr/>
          </p:nvSpPr>
          <p:spPr bwMode="auto">
            <a:xfrm>
              <a:off x="3757731" y="2478676"/>
              <a:ext cx="629543" cy="28515"/>
            </a:xfrm>
            <a:custGeom>
              <a:avLst/>
              <a:gdLst>
                <a:gd name="T0" fmla="*/ 788 w 788"/>
                <a:gd name="T1" fmla="*/ 0 h 24"/>
                <a:gd name="T2" fmla="*/ 0 w 788"/>
                <a:gd name="T3" fmla="*/ 0 h 24"/>
                <a:gd name="T4" fmla="*/ 0 w 78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8" h="24">
                  <a:moveTo>
                    <a:pt x="78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7" name="Freeform 337"/>
            <p:cNvSpPr>
              <a:spLocks/>
            </p:cNvSpPr>
            <p:nvPr/>
          </p:nvSpPr>
          <p:spPr bwMode="auto">
            <a:xfrm>
              <a:off x="3292763" y="2422835"/>
              <a:ext cx="94272" cy="14257"/>
            </a:xfrm>
            <a:custGeom>
              <a:avLst/>
              <a:gdLst>
                <a:gd name="T0" fmla="*/ 118 w 118"/>
                <a:gd name="T1" fmla="*/ 12 h 12"/>
                <a:gd name="T2" fmla="*/ 0 w 118"/>
                <a:gd name="T3" fmla="*/ 12 h 12"/>
                <a:gd name="T4" fmla="*/ 0 w 11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8" name="Freeform 338"/>
            <p:cNvSpPr>
              <a:spLocks/>
            </p:cNvSpPr>
            <p:nvPr/>
          </p:nvSpPr>
          <p:spPr bwMode="auto">
            <a:xfrm>
              <a:off x="3292763" y="2394320"/>
              <a:ext cx="677478" cy="28515"/>
            </a:xfrm>
            <a:custGeom>
              <a:avLst/>
              <a:gdLst>
                <a:gd name="T0" fmla="*/ 848 w 848"/>
                <a:gd name="T1" fmla="*/ 0 h 24"/>
                <a:gd name="T2" fmla="*/ 0 w 848"/>
                <a:gd name="T3" fmla="*/ 0 h 24"/>
                <a:gd name="T4" fmla="*/ 0 w 84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8" h="24">
                  <a:moveTo>
                    <a:pt x="84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9" name="Freeform 339"/>
            <p:cNvSpPr>
              <a:spLocks/>
            </p:cNvSpPr>
            <p:nvPr/>
          </p:nvSpPr>
          <p:spPr bwMode="auto">
            <a:xfrm>
              <a:off x="3096231" y="2365805"/>
              <a:ext cx="282815" cy="28515"/>
            </a:xfrm>
            <a:custGeom>
              <a:avLst/>
              <a:gdLst>
                <a:gd name="T0" fmla="*/ 354 w 354"/>
                <a:gd name="T1" fmla="*/ 0 h 24"/>
                <a:gd name="T2" fmla="*/ 0 w 354"/>
                <a:gd name="T3" fmla="*/ 0 h 24"/>
                <a:gd name="T4" fmla="*/ 0 w 354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4" h="24">
                  <a:moveTo>
                    <a:pt x="354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0" name="Freeform 340"/>
            <p:cNvSpPr>
              <a:spLocks/>
            </p:cNvSpPr>
            <p:nvPr/>
          </p:nvSpPr>
          <p:spPr bwMode="auto">
            <a:xfrm>
              <a:off x="4158785" y="2295707"/>
              <a:ext cx="645521" cy="28515"/>
            </a:xfrm>
            <a:custGeom>
              <a:avLst/>
              <a:gdLst>
                <a:gd name="T0" fmla="*/ 808 w 808"/>
                <a:gd name="T1" fmla="*/ 24 h 24"/>
                <a:gd name="T2" fmla="*/ 0 w 808"/>
                <a:gd name="T3" fmla="*/ 24 h 24"/>
                <a:gd name="T4" fmla="*/ 0 w 80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8" h="24">
                  <a:moveTo>
                    <a:pt x="80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1" name="Freeform 341"/>
            <p:cNvSpPr>
              <a:spLocks/>
            </p:cNvSpPr>
            <p:nvPr/>
          </p:nvSpPr>
          <p:spPr bwMode="auto">
            <a:xfrm>
              <a:off x="4954502" y="2281450"/>
              <a:ext cx="94272" cy="14257"/>
            </a:xfrm>
            <a:custGeom>
              <a:avLst/>
              <a:gdLst>
                <a:gd name="T0" fmla="*/ 118 w 118"/>
                <a:gd name="T1" fmla="*/ 12 h 12"/>
                <a:gd name="T2" fmla="*/ 0 w 118"/>
                <a:gd name="T3" fmla="*/ 12 h 12"/>
                <a:gd name="T4" fmla="*/ 0 w 11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2" name="Freeform 342"/>
            <p:cNvSpPr>
              <a:spLocks/>
            </p:cNvSpPr>
            <p:nvPr/>
          </p:nvSpPr>
          <p:spPr bwMode="auto">
            <a:xfrm>
              <a:off x="4954502" y="2254123"/>
              <a:ext cx="94272" cy="27327"/>
            </a:xfrm>
            <a:custGeom>
              <a:avLst/>
              <a:gdLst>
                <a:gd name="T0" fmla="*/ 118 w 118"/>
                <a:gd name="T1" fmla="*/ 0 h 23"/>
                <a:gd name="T2" fmla="*/ 0 w 118"/>
                <a:gd name="T3" fmla="*/ 0 h 23"/>
                <a:gd name="T4" fmla="*/ 0 w 11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3" name="Line 343"/>
            <p:cNvSpPr>
              <a:spLocks noChangeShapeType="1"/>
            </p:cNvSpPr>
            <p:nvPr/>
          </p:nvSpPr>
          <p:spPr bwMode="auto">
            <a:xfrm flipV="1">
              <a:off x="4726013" y="2197093"/>
              <a:ext cx="0" cy="2851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4" name="Freeform 344"/>
            <p:cNvSpPr>
              <a:spLocks/>
            </p:cNvSpPr>
            <p:nvPr/>
          </p:nvSpPr>
          <p:spPr bwMode="auto">
            <a:xfrm>
              <a:off x="4726013" y="2184025"/>
              <a:ext cx="188543" cy="13069"/>
            </a:xfrm>
            <a:custGeom>
              <a:avLst/>
              <a:gdLst>
                <a:gd name="T0" fmla="*/ 236 w 236"/>
                <a:gd name="T1" fmla="*/ 0 h 11"/>
                <a:gd name="T2" fmla="*/ 0 w 236"/>
                <a:gd name="T3" fmla="*/ 0 h 11"/>
                <a:gd name="T4" fmla="*/ 0 w 236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11">
                  <a:moveTo>
                    <a:pt x="236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5" name="Freeform 345"/>
            <p:cNvSpPr>
              <a:spLocks/>
            </p:cNvSpPr>
            <p:nvPr/>
          </p:nvSpPr>
          <p:spPr bwMode="auto">
            <a:xfrm>
              <a:off x="4726013" y="2155510"/>
              <a:ext cx="94272" cy="14257"/>
            </a:xfrm>
            <a:custGeom>
              <a:avLst/>
              <a:gdLst>
                <a:gd name="T0" fmla="*/ 118 w 118"/>
                <a:gd name="T1" fmla="*/ 0 h 12"/>
                <a:gd name="T2" fmla="*/ 0 w 118"/>
                <a:gd name="T3" fmla="*/ 0 h 12"/>
                <a:gd name="T4" fmla="*/ 0 w 11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6" name="Freeform 346"/>
            <p:cNvSpPr>
              <a:spLocks/>
            </p:cNvSpPr>
            <p:nvPr/>
          </p:nvSpPr>
          <p:spPr bwMode="auto">
            <a:xfrm>
              <a:off x="4513502" y="2099669"/>
              <a:ext cx="86283" cy="13069"/>
            </a:xfrm>
            <a:custGeom>
              <a:avLst/>
              <a:gdLst>
                <a:gd name="T0" fmla="*/ 108 w 108"/>
                <a:gd name="T1" fmla="*/ 11 h 11"/>
                <a:gd name="T2" fmla="*/ 0 w 108"/>
                <a:gd name="T3" fmla="*/ 11 h 11"/>
                <a:gd name="T4" fmla="*/ 0 w 108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1">
                  <a:moveTo>
                    <a:pt x="108" y="11"/>
                  </a:move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7" name="Freeform 347"/>
            <p:cNvSpPr>
              <a:spLocks/>
            </p:cNvSpPr>
            <p:nvPr/>
          </p:nvSpPr>
          <p:spPr bwMode="auto">
            <a:xfrm>
              <a:off x="4513502" y="2071154"/>
              <a:ext cx="110250" cy="28515"/>
            </a:xfrm>
            <a:custGeom>
              <a:avLst/>
              <a:gdLst>
                <a:gd name="T0" fmla="*/ 138 w 138"/>
                <a:gd name="T1" fmla="*/ 0 h 24"/>
                <a:gd name="T2" fmla="*/ 0 w 138"/>
                <a:gd name="T3" fmla="*/ 0 h 24"/>
                <a:gd name="T4" fmla="*/ 0 w 13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24">
                  <a:moveTo>
                    <a:pt x="13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8" name="Line 348"/>
            <p:cNvSpPr>
              <a:spLocks noChangeShapeType="1"/>
            </p:cNvSpPr>
            <p:nvPr/>
          </p:nvSpPr>
          <p:spPr bwMode="auto">
            <a:xfrm flipV="1">
              <a:off x="4324159" y="1986798"/>
              <a:ext cx="0" cy="558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9" name="Freeform 349"/>
            <p:cNvSpPr>
              <a:spLocks/>
            </p:cNvSpPr>
            <p:nvPr/>
          </p:nvSpPr>
          <p:spPr bwMode="auto">
            <a:xfrm>
              <a:off x="4324159" y="1972541"/>
              <a:ext cx="95071" cy="28515"/>
            </a:xfrm>
            <a:custGeom>
              <a:avLst/>
              <a:gdLst>
                <a:gd name="T0" fmla="*/ 119 w 119"/>
                <a:gd name="T1" fmla="*/ 24 h 24"/>
                <a:gd name="T2" fmla="*/ 0 w 119"/>
                <a:gd name="T3" fmla="*/ 24 h 24"/>
                <a:gd name="T4" fmla="*/ 0 w 11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4">
                  <a:moveTo>
                    <a:pt x="11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0" name="Line 350"/>
            <p:cNvSpPr>
              <a:spLocks noChangeShapeType="1"/>
            </p:cNvSpPr>
            <p:nvPr/>
          </p:nvSpPr>
          <p:spPr bwMode="auto">
            <a:xfrm flipV="1">
              <a:off x="4419230" y="1944026"/>
              <a:ext cx="0" cy="2851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1" name="Freeform 351"/>
            <p:cNvSpPr>
              <a:spLocks/>
            </p:cNvSpPr>
            <p:nvPr/>
          </p:nvSpPr>
          <p:spPr bwMode="auto">
            <a:xfrm>
              <a:off x="4419230" y="1930956"/>
              <a:ext cx="102261" cy="13069"/>
            </a:xfrm>
            <a:custGeom>
              <a:avLst/>
              <a:gdLst>
                <a:gd name="T0" fmla="*/ 128 w 128"/>
                <a:gd name="T1" fmla="*/ 0 h 11"/>
                <a:gd name="T2" fmla="*/ 0 w 128"/>
                <a:gd name="T3" fmla="*/ 0 h 11"/>
                <a:gd name="T4" fmla="*/ 0 w 12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1">
                  <a:moveTo>
                    <a:pt x="128" y="0"/>
                  </a:moveTo>
                  <a:lnTo>
                    <a:pt x="0" y="0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2" name="Freeform 352"/>
            <p:cNvSpPr>
              <a:spLocks/>
            </p:cNvSpPr>
            <p:nvPr/>
          </p:nvSpPr>
          <p:spPr bwMode="auto">
            <a:xfrm>
              <a:off x="4324159" y="1902441"/>
              <a:ext cx="95071" cy="41584"/>
            </a:xfrm>
            <a:custGeom>
              <a:avLst/>
              <a:gdLst>
                <a:gd name="T0" fmla="*/ 119 w 119"/>
                <a:gd name="T1" fmla="*/ 0 h 35"/>
                <a:gd name="T2" fmla="*/ 0 w 119"/>
                <a:gd name="T3" fmla="*/ 0 h 35"/>
                <a:gd name="T4" fmla="*/ 0 w 119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35">
                  <a:moveTo>
                    <a:pt x="119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3" name="Freeform 353"/>
            <p:cNvSpPr>
              <a:spLocks/>
            </p:cNvSpPr>
            <p:nvPr/>
          </p:nvSpPr>
          <p:spPr bwMode="auto">
            <a:xfrm>
              <a:off x="4403252" y="1832343"/>
              <a:ext cx="94272" cy="27327"/>
            </a:xfrm>
            <a:custGeom>
              <a:avLst/>
              <a:gdLst>
                <a:gd name="T0" fmla="*/ 118 w 118"/>
                <a:gd name="T1" fmla="*/ 23 h 23"/>
                <a:gd name="T2" fmla="*/ 0 w 118"/>
                <a:gd name="T3" fmla="*/ 23 h 23"/>
                <a:gd name="T4" fmla="*/ 0 w 11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4" name="Line 354"/>
            <p:cNvSpPr>
              <a:spLocks noChangeShapeType="1"/>
            </p:cNvSpPr>
            <p:nvPr/>
          </p:nvSpPr>
          <p:spPr bwMode="auto">
            <a:xfrm flipV="1">
              <a:off x="4505513" y="1803829"/>
              <a:ext cx="0" cy="2851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5" name="Line 355"/>
            <p:cNvSpPr>
              <a:spLocks noChangeShapeType="1"/>
            </p:cNvSpPr>
            <p:nvPr/>
          </p:nvSpPr>
          <p:spPr bwMode="auto">
            <a:xfrm>
              <a:off x="4505513" y="1789571"/>
              <a:ext cx="0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6" name="Freeform 356"/>
            <p:cNvSpPr>
              <a:spLocks/>
            </p:cNvSpPr>
            <p:nvPr/>
          </p:nvSpPr>
          <p:spPr bwMode="auto">
            <a:xfrm>
              <a:off x="4615763" y="1733730"/>
              <a:ext cx="188543" cy="14257"/>
            </a:xfrm>
            <a:custGeom>
              <a:avLst/>
              <a:gdLst>
                <a:gd name="T0" fmla="*/ 236 w 236"/>
                <a:gd name="T1" fmla="*/ 12 h 12"/>
                <a:gd name="T2" fmla="*/ 0 w 236"/>
                <a:gd name="T3" fmla="*/ 12 h 12"/>
                <a:gd name="T4" fmla="*/ 0 w 23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12">
                  <a:moveTo>
                    <a:pt x="236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7" name="Freeform 357"/>
            <p:cNvSpPr>
              <a:spLocks/>
            </p:cNvSpPr>
            <p:nvPr/>
          </p:nvSpPr>
          <p:spPr bwMode="auto">
            <a:xfrm>
              <a:off x="4615763" y="1719472"/>
              <a:ext cx="196533" cy="14257"/>
            </a:xfrm>
            <a:custGeom>
              <a:avLst/>
              <a:gdLst>
                <a:gd name="T0" fmla="*/ 246 w 246"/>
                <a:gd name="T1" fmla="*/ 0 h 12"/>
                <a:gd name="T2" fmla="*/ 0 w 246"/>
                <a:gd name="T3" fmla="*/ 0 h 12"/>
                <a:gd name="T4" fmla="*/ 0 w 24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2">
                  <a:moveTo>
                    <a:pt x="24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8" name="Freeform 358"/>
            <p:cNvSpPr>
              <a:spLocks/>
            </p:cNvSpPr>
            <p:nvPr/>
          </p:nvSpPr>
          <p:spPr bwMode="auto">
            <a:xfrm>
              <a:off x="4552648" y="1677889"/>
              <a:ext cx="417032" cy="27327"/>
            </a:xfrm>
            <a:custGeom>
              <a:avLst/>
              <a:gdLst>
                <a:gd name="T0" fmla="*/ 522 w 522"/>
                <a:gd name="T1" fmla="*/ 0 h 23"/>
                <a:gd name="T2" fmla="*/ 0 w 522"/>
                <a:gd name="T3" fmla="*/ 0 h 23"/>
                <a:gd name="T4" fmla="*/ 0 w 522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2" h="23">
                  <a:moveTo>
                    <a:pt x="522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9" name="Freeform 359"/>
            <p:cNvSpPr>
              <a:spLocks/>
            </p:cNvSpPr>
            <p:nvPr/>
          </p:nvSpPr>
          <p:spPr bwMode="auto">
            <a:xfrm>
              <a:off x="4450388" y="1649374"/>
              <a:ext cx="141408" cy="28515"/>
            </a:xfrm>
            <a:custGeom>
              <a:avLst/>
              <a:gdLst>
                <a:gd name="T0" fmla="*/ 177 w 177"/>
                <a:gd name="T1" fmla="*/ 0 h 24"/>
                <a:gd name="T2" fmla="*/ 0 w 177"/>
                <a:gd name="T3" fmla="*/ 0 h 24"/>
                <a:gd name="T4" fmla="*/ 0 w 177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24">
                  <a:moveTo>
                    <a:pt x="177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0" name="Line 360"/>
            <p:cNvSpPr>
              <a:spLocks noChangeShapeType="1"/>
            </p:cNvSpPr>
            <p:nvPr/>
          </p:nvSpPr>
          <p:spPr bwMode="auto">
            <a:xfrm flipV="1">
              <a:off x="4426420" y="1565018"/>
              <a:ext cx="0" cy="41584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1" name="Freeform 361"/>
            <p:cNvSpPr>
              <a:spLocks/>
            </p:cNvSpPr>
            <p:nvPr/>
          </p:nvSpPr>
          <p:spPr bwMode="auto">
            <a:xfrm>
              <a:off x="4474355" y="1550761"/>
              <a:ext cx="141408" cy="28515"/>
            </a:xfrm>
            <a:custGeom>
              <a:avLst/>
              <a:gdLst>
                <a:gd name="T0" fmla="*/ 177 w 177"/>
                <a:gd name="T1" fmla="*/ 24 h 24"/>
                <a:gd name="T2" fmla="*/ 0 w 177"/>
                <a:gd name="T3" fmla="*/ 24 h 24"/>
                <a:gd name="T4" fmla="*/ 0 w 17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24">
                  <a:moveTo>
                    <a:pt x="177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2" name="Freeform 362"/>
            <p:cNvSpPr>
              <a:spLocks/>
            </p:cNvSpPr>
            <p:nvPr/>
          </p:nvSpPr>
          <p:spPr bwMode="auto">
            <a:xfrm>
              <a:off x="4474355" y="1536503"/>
              <a:ext cx="433011" cy="14257"/>
            </a:xfrm>
            <a:custGeom>
              <a:avLst/>
              <a:gdLst>
                <a:gd name="T0" fmla="*/ 542 w 542"/>
                <a:gd name="T1" fmla="*/ 0 h 12"/>
                <a:gd name="T2" fmla="*/ 0 w 542"/>
                <a:gd name="T3" fmla="*/ 0 h 12"/>
                <a:gd name="T4" fmla="*/ 0 w 54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2" h="12">
                  <a:moveTo>
                    <a:pt x="542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3" name="Freeform 363"/>
            <p:cNvSpPr>
              <a:spLocks/>
            </p:cNvSpPr>
            <p:nvPr/>
          </p:nvSpPr>
          <p:spPr bwMode="auto">
            <a:xfrm>
              <a:off x="4426420" y="1494919"/>
              <a:ext cx="95071" cy="27327"/>
            </a:xfrm>
            <a:custGeom>
              <a:avLst/>
              <a:gdLst>
                <a:gd name="T0" fmla="*/ 119 w 119"/>
                <a:gd name="T1" fmla="*/ 0 h 23"/>
                <a:gd name="T2" fmla="*/ 0 w 119"/>
                <a:gd name="T3" fmla="*/ 0 h 23"/>
                <a:gd name="T4" fmla="*/ 0 w 119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3">
                  <a:moveTo>
                    <a:pt x="119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4" name="Freeform 364"/>
            <p:cNvSpPr>
              <a:spLocks/>
            </p:cNvSpPr>
            <p:nvPr/>
          </p:nvSpPr>
          <p:spPr bwMode="auto">
            <a:xfrm>
              <a:off x="4411241" y="1466405"/>
              <a:ext cx="86283" cy="55842"/>
            </a:xfrm>
            <a:custGeom>
              <a:avLst/>
              <a:gdLst>
                <a:gd name="T0" fmla="*/ 108 w 108"/>
                <a:gd name="T1" fmla="*/ 0 h 47"/>
                <a:gd name="T2" fmla="*/ 0 w 108"/>
                <a:gd name="T3" fmla="*/ 0 h 47"/>
                <a:gd name="T4" fmla="*/ 0 w 108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47">
                  <a:moveTo>
                    <a:pt x="108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5" name="Freeform 365"/>
            <p:cNvSpPr>
              <a:spLocks/>
            </p:cNvSpPr>
            <p:nvPr/>
          </p:nvSpPr>
          <p:spPr bwMode="auto">
            <a:xfrm>
              <a:off x="4419230" y="1410563"/>
              <a:ext cx="102261" cy="14257"/>
            </a:xfrm>
            <a:custGeom>
              <a:avLst/>
              <a:gdLst>
                <a:gd name="T0" fmla="*/ 128 w 128"/>
                <a:gd name="T1" fmla="*/ 12 h 12"/>
                <a:gd name="T2" fmla="*/ 0 w 128"/>
                <a:gd name="T3" fmla="*/ 12 h 12"/>
                <a:gd name="T4" fmla="*/ 0 w 12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2">
                  <a:moveTo>
                    <a:pt x="12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6" name="Freeform 366"/>
            <p:cNvSpPr>
              <a:spLocks/>
            </p:cNvSpPr>
            <p:nvPr/>
          </p:nvSpPr>
          <p:spPr bwMode="auto">
            <a:xfrm>
              <a:off x="4419230" y="1396306"/>
              <a:ext cx="180554" cy="14257"/>
            </a:xfrm>
            <a:custGeom>
              <a:avLst/>
              <a:gdLst>
                <a:gd name="T0" fmla="*/ 226 w 226"/>
                <a:gd name="T1" fmla="*/ 0 h 12"/>
                <a:gd name="T2" fmla="*/ 0 w 226"/>
                <a:gd name="T3" fmla="*/ 0 h 12"/>
                <a:gd name="T4" fmla="*/ 0 w 22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" h="12">
                  <a:moveTo>
                    <a:pt x="22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7" name="Freeform 367"/>
            <p:cNvSpPr>
              <a:spLocks/>
            </p:cNvSpPr>
            <p:nvPr/>
          </p:nvSpPr>
          <p:spPr bwMode="auto">
            <a:xfrm>
              <a:off x="4419230" y="1326207"/>
              <a:ext cx="94272" cy="27327"/>
            </a:xfrm>
            <a:custGeom>
              <a:avLst/>
              <a:gdLst>
                <a:gd name="T0" fmla="*/ 118 w 118"/>
                <a:gd name="T1" fmla="*/ 23 h 23"/>
                <a:gd name="T2" fmla="*/ 0 w 118"/>
                <a:gd name="T3" fmla="*/ 23 h 23"/>
                <a:gd name="T4" fmla="*/ 0 w 11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8" name="Line 368"/>
            <p:cNvSpPr>
              <a:spLocks noChangeShapeType="1"/>
            </p:cNvSpPr>
            <p:nvPr/>
          </p:nvSpPr>
          <p:spPr bwMode="auto">
            <a:xfrm flipV="1">
              <a:off x="4710034" y="1297693"/>
              <a:ext cx="0" cy="2851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9" name="Freeform 369"/>
            <p:cNvSpPr>
              <a:spLocks/>
            </p:cNvSpPr>
            <p:nvPr/>
          </p:nvSpPr>
          <p:spPr bwMode="auto">
            <a:xfrm>
              <a:off x="4710034" y="1283435"/>
              <a:ext cx="94272" cy="14257"/>
            </a:xfrm>
            <a:custGeom>
              <a:avLst/>
              <a:gdLst>
                <a:gd name="T0" fmla="*/ 118 w 118"/>
                <a:gd name="T1" fmla="*/ 0 h 12"/>
                <a:gd name="T2" fmla="*/ 0 w 118"/>
                <a:gd name="T3" fmla="*/ 0 h 12"/>
                <a:gd name="T4" fmla="*/ 0 w 11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0" name="Freeform 370"/>
            <p:cNvSpPr>
              <a:spLocks/>
            </p:cNvSpPr>
            <p:nvPr/>
          </p:nvSpPr>
          <p:spPr bwMode="auto">
            <a:xfrm>
              <a:off x="4741991" y="1227594"/>
              <a:ext cx="165375" cy="28515"/>
            </a:xfrm>
            <a:custGeom>
              <a:avLst/>
              <a:gdLst>
                <a:gd name="T0" fmla="*/ 207 w 207"/>
                <a:gd name="T1" fmla="*/ 24 h 24"/>
                <a:gd name="T2" fmla="*/ 0 w 207"/>
                <a:gd name="T3" fmla="*/ 24 h 24"/>
                <a:gd name="T4" fmla="*/ 0 w 20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24">
                  <a:moveTo>
                    <a:pt x="207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1" name="Freeform 371"/>
            <p:cNvSpPr>
              <a:spLocks/>
            </p:cNvSpPr>
            <p:nvPr/>
          </p:nvSpPr>
          <p:spPr bwMode="auto">
            <a:xfrm>
              <a:off x="4741991" y="1213337"/>
              <a:ext cx="314772" cy="14257"/>
            </a:xfrm>
            <a:custGeom>
              <a:avLst/>
              <a:gdLst>
                <a:gd name="T0" fmla="*/ 394 w 394"/>
                <a:gd name="T1" fmla="*/ 0 h 12"/>
                <a:gd name="T2" fmla="*/ 0 w 394"/>
                <a:gd name="T3" fmla="*/ 0 h 12"/>
                <a:gd name="T4" fmla="*/ 0 w 394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4" h="12">
                  <a:moveTo>
                    <a:pt x="394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2" name="Freeform 372"/>
            <p:cNvSpPr>
              <a:spLocks/>
            </p:cNvSpPr>
            <p:nvPr/>
          </p:nvSpPr>
          <p:spPr bwMode="auto">
            <a:xfrm>
              <a:off x="4686866" y="1171753"/>
              <a:ext cx="133419" cy="27327"/>
            </a:xfrm>
            <a:custGeom>
              <a:avLst/>
              <a:gdLst>
                <a:gd name="T0" fmla="*/ 167 w 167"/>
                <a:gd name="T1" fmla="*/ 0 h 23"/>
                <a:gd name="T2" fmla="*/ 0 w 167"/>
                <a:gd name="T3" fmla="*/ 0 h 23"/>
                <a:gd name="T4" fmla="*/ 0 w 167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" h="23">
                  <a:moveTo>
                    <a:pt x="167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3" name="Freeform 373"/>
            <p:cNvSpPr>
              <a:spLocks/>
            </p:cNvSpPr>
            <p:nvPr/>
          </p:nvSpPr>
          <p:spPr bwMode="auto">
            <a:xfrm>
              <a:off x="4670887" y="1143238"/>
              <a:ext cx="126228" cy="28515"/>
            </a:xfrm>
            <a:custGeom>
              <a:avLst/>
              <a:gdLst>
                <a:gd name="T0" fmla="*/ 158 w 158"/>
                <a:gd name="T1" fmla="*/ 0 h 24"/>
                <a:gd name="T2" fmla="*/ 0 w 158"/>
                <a:gd name="T3" fmla="*/ 0 h 24"/>
                <a:gd name="T4" fmla="*/ 0 w 15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24">
                  <a:moveTo>
                    <a:pt x="15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4" name="Freeform 374"/>
            <p:cNvSpPr>
              <a:spLocks/>
            </p:cNvSpPr>
            <p:nvPr/>
          </p:nvSpPr>
          <p:spPr bwMode="auto">
            <a:xfrm>
              <a:off x="4607774" y="1100466"/>
              <a:ext cx="79093" cy="42772"/>
            </a:xfrm>
            <a:custGeom>
              <a:avLst/>
              <a:gdLst>
                <a:gd name="T0" fmla="*/ 99 w 99"/>
                <a:gd name="T1" fmla="*/ 0 h 36"/>
                <a:gd name="T2" fmla="*/ 0 w 99"/>
                <a:gd name="T3" fmla="*/ 0 h 36"/>
                <a:gd name="T4" fmla="*/ 0 w 99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36">
                  <a:moveTo>
                    <a:pt x="99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5" name="Freeform 375"/>
            <p:cNvSpPr>
              <a:spLocks/>
            </p:cNvSpPr>
            <p:nvPr/>
          </p:nvSpPr>
          <p:spPr bwMode="auto">
            <a:xfrm>
              <a:off x="4599784" y="1073140"/>
              <a:ext cx="7989" cy="27327"/>
            </a:xfrm>
            <a:custGeom>
              <a:avLst/>
              <a:gdLst>
                <a:gd name="T0" fmla="*/ 10 w 10"/>
                <a:gd name="T1" fmla="*/ 0 h 23"/>
                <a:gd name="T2" fmla="*/ 0 w 10"/>
                <a:gd name="T3" fmla="*/ 0 h 23"/>
                <a:gd name="T4" fmla="*/ 0 w 10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3">
                  <a:moveTo>
                    <a:pt x="10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6" name="Freeform 376"/>
            <p:cNvSpPr>
              <a:spLocks/>
            </p:cNvSpPr>
            <p:nvPr/>
          </p:nvSpPr>
          <p:spPr bwMode="auto">
            <a:xfrm>
              <a:off x="4316170" y="1030367"/>
              <a:ext cx="189343" cy="323167"/>
            </a:xfrm>
            <a:custGeom>
              <a:avLst/>
              <a:gdLst>
                <a:gd name="T0" fmla="*/ 237 w 237"/>
                <a:gd name="T1" fmla="*/ 0 h 272"/>
                <a:gd name="T2" fmla="*/ 0 w 237"/>
                <a:gd name="T3" fmla="*/ 0 h 272"/>
                <a:gd name="T4" fmla="*/ 0 w 237"/>
                <a:gd name="T5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272">
                  <a:moveTo>
                    <a:pt x="237" y="0"/>
                  </a:moveTo>
                  <a:lnTo>
                    <a:pt x="0" y="0"/>
                  </a:lnTo>
                  <a:lnTo>
                    <a:pt x="0" y="27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7" name="Freeform 377"/>
            <p:cNvSpPr>
              <a:spLocks/>
            </p:cNvSpPr>
            <p:nvPr/>
          </p:nvSpPr>
          <p:spPr bwMode="auto">
            <a:xfrm>
              <a:off x="4560638" y="974527"/>
              <a:ext cx="47136" cy="28515"/>
            </a:xfrm>
            <a:custGeom>
              <a:avLst/>
              <a:gdLst>
                <a:gd name="T0" fmla="*/ 59 w 59"/>
                <a:gd name="T1" fmla="*/ 24 h 24"/>
                <a:gd name="T2" fmla="*/ 0 w 59"/>
                <a:gd name="T3" fmla="*/ 24 h 24"/>
                <a:gd name="T4" fmla="*/ 0 w 5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4">
                  <a:moveTo>
                    <a:pt x="5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8" name="Freeform 378"/>
            <p:cNvSpPr>
              <a:spLocks/>
            </p:cNvSpPr>
            <p:nvPr/>
          </p:nvSpPr>
          <p:spPr bwMode="auto">
            <a:xfrm>
              <a:off x="4560638" y="960269"/>
              <a:ext cx="47136" cy="14257"/>
            </a:xfrm>
            <a:custGeom>
              <a:avLst/>
              <a:gdLst>
                <a:gd name="T0" fmla="*/ 59 w 59"/>
                <a:gd name="T1" fmla="*/ 0 h 12"/>
                <a:gd name="T2" fmla="*/ 0 w 59"/>
                <a:gd name="T3" fmla="*/ 0 h 12"/>
                <a:gd name="T4" fmla="*/ 0 w 59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2">
                  <a:moveTo>
                    <a:pt x="59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9" name="Freeform 379"/>
            <p:cNvSpPr>
              <a:spLocks/>
            </p:cNvSpPr>
            <p:nvPr/>
          </p:nvSpPr>
          <p:spPr bwMode="auto">
            <a:xfrm>
              <a:off x="4316170" y="834329"/>
              <a:ext cx="110250" cy="97425"/>
            </a:xfrm>
            <a:custGeom>
              <a:avLst/>
              <a:gdLst>
                <a:gd name="T0" fmla="*/ 138 w 138"/>
                <a:gd name="T1" fmla="*/ 82 h 82"/>
                <a:gd name="T2" fmla="*/ 0 w 138"/>
                <a:gd name="T3" fmla="*/ 82 h 82"/>
                <a:gd name="T4" fmla="*/ 0 w 138"/>
                <a:gd name="T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82">
                  <a:moveTo>
                    <a:pt x="138" y="82"/>
                  </a:moveTo>
                  <a:lnTo>
                    <a:pt x="0" y="8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0" name="Freeform 380"/>
            <p:cNvSpPr>
              <a:spLocks/>
            </p:cNvSpPr>
            <p:nvPr/>
          </p:nvSpPr>
          <p:spPr bwMode="auto">
            <a:xfrm>
              <a:off x="4804306" y="847398"/>
              <a:ext cx="95071" cy="42772"/>
            </a:xfrm>
            <a:custGeom>
              <a:avLst/>
              <a:gdLst>
                <a:gd name="T0" fmla="*/ 119 w 119"/>
                <a:gd name="T1" fmla="*/ 36 h 36"/>
                <a:gd name="T2" fmla="*/ 0 w 119"/>
                <a:gd name="T3" fmla="*/ 36 h 36"/>
                <a:gd name="T4" fmla="*/ 0 w 11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36">
                  <a:moveTo>
                    <a:pt x="11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1" name="Line 381"/>
            <p:cNvSpPr>
              <a:spLocks noChangeShapeType="1"/>
            </p:cNvSpPr>
            <p:nvPr/>
          </p:nvSpPr>
          <p:spPr bwMode="auto">
            <a:xfrm flipV="1">
              <a:off x="5095909" y="834329"/>
              <a:ext cx="0" cy="1306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2" name="Freeform 382"/>
            <p:cNvSpPr>
              <a:spLocks/>
            </p:cNvSpPr>
            <p:nvPr/>
          </p:nvSpPr>
          <p:spPr bwMode="auto">
            <a:xfrm>
              <a:off x="5095909" y="820072"/>
              <a:ext cx="94272" cy="14257"/>
            </a:xfrm>
            <a:custGeom>
              <a:avLst/>
              <a:gdLst>
                <a:gd name="T0" fmla="*/ 118 w 118"/>
                <a:gd name="T1" fmla="*/ 0 h 12"/>
                <a:gd name="T2" fmla="*/ 0 w 118"/>
                <a:gd name="T3" fmla="*/ 0 h 12"/>
                <a:gd name="T4" fmla="*/ 0 w 118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3" name="Freeform 383"/>
            <p:cNvSpPr>
              <a:spLocks/>
            </p:cNvSpPr>
            <p:nvPr/>
          </p:nvSpPr>
          <p:spPr bwMode="auto">
            <a:xfrm>
              <a:off x="5001637" y="777300"/>
              <a:ext cx="188543" cy="28515"/>
            </a:xfrm>
            <a:custGeom>
              <a:avLst/>
              <a:gdLst>
                <a:gd name="T0" fmla="*/ 236 w 236"/>
                <a:gd name="T1" fmla="*/ 0 h 24"/>
                <a:gd name="T2" fmla="*/ 0 w 236"/>
                <a:gd name="T3" fmla="*/ 0 h 24"/>
                <a:gd name="T4" fmla="*/ 0 w 236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24">
                  <a:moveTo>
                    <a:pt x="236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4" name="Freeform 384"/>
            <p:cNvSpPr>
              <a:spLocks/>
            </p:cNvSpPr>
            <p:nvPr/>
          </p:nvSpPr>
          <p:spPr bwMode="auto">
            <a:xfrm>
              <a:off x="4804306" y="749973"/>
              <a:ext cx="87082" cy="41584"/>
            </a:xfrm>
            <a:custGeom>
              <a:avLst/>
              <a:gdLst>
                <a:gd name="T0" fmla="*/ 109 w 109"/>
                <a:gd name="T1" fmla="*/ 0 h 35"/>
                <a:gd name="T2" fmla="*/ 0 w 109"/>
                <a:gd name="T3" fmla="*/ 0 h 35"/>
                <a:gd name="T4" fmla="*/ 0 w 109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5">
                  <a:moveTo>
                    <a:pt x="109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5" name="Freeform 385"/>
            <p:cNvSpPr>
              <a:spLocks/>
            </p:cNvSpPr>
            <p:nvPr/>
          </p:nvSpPr>
          <p:spPr bwMode="auto">
            <a:xfrm>
              <a:off x="4789127" y="707201"/>
              <a:ext cx="464168" cy="42772"/>
            </a:xfrm>
            <a:custGeom>
              <a:avLst/>
              <a:gdLst>
                <a:gd name="T0" fmla="*/ 581 w 581"/>
                <a:gd name="T1" fmla="*/ 0 h 36"/>
                <a:gd name="T2" fmla="*/ 0 w 581"/>
                <a:gd name="T3" fmla="*/ 0 h 36"/>
                <a:gd name="T4" fmla="*/ 0 w 581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1" h="36">
                  <a:moveTo>
                    <a:pt x="581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6" name="Freeform 386"/>
            <p:cNvSpPr>
              <a:spLocks/>
            </p:cNvSpPr>
            <p:nvPr/>
          </p:nvSpPr>
          <p:spPr bwMode="auto">
            <a:xfrm>
              <a:off x="4293002" y="398291"/>
              <a:ext cx="181353" cy="280395"/>
            </a:xfrm>
            <a:custGeom>
              <a:avLst/>
              <a:gdLst>
                <a:gd name="T0" fmla="*/ 227 w 227"/>
                <a:gd name="T1" fmla="*/ 236 h 236"/>
                <a:gd name="T2" fmla="*/ 0 w 227"/>
                <a:gd name="T3" fmla="*/ 236 h 236"/>
                <a:gd name="T4" fmla="*/ 0 w 227"/>
                <a:gd name="T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236">
                  <a:moveTo>
                    <a:pt x="227" y="236"/>
                  </a:moveTo>
                  <a:lnTo>
                    <a:pt x="0" y="2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7" name="Freeform 387"/>
            <p:cNvSpPr>
              <a:spLocks/>
            </p:cNvSpPr>
            <p:nvPr/>
          </p:nvSpPr>
          <p:spPr bwMode="auto">
            <a:xfrm>
              <a:off x="5009626" y="622845"/>
              <a:ext cx="385875" cy="14257"/>
            </a:xfrm>
            <a:custGeom>
              <a:avLst/>
              <a:gdLst>
                <a:gd name="T0" fmla="*/ 483 w 483"/>
                <a:gd name="T1" fmla="*/ 12 h 12"/>
                <a:gd name="T2" fmla="*/ 0 w 483"/>
                <a:gd name="T3" fmla="*/ 12 h 12"/>
                <a:gd name="T4" fmla="*/ 0 w 483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12">
                  <a:moveTo>
                    <a:pt x="483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8" name="Freeform 388"/>
            <p:cNvSpPr>
              <a:spLocks/>
            </p:cNvSpPr>
            <p:nvPr/>
          </p:nvSpPr>
          <p:spPr bwMode="auto">
            <a:xfrm>
              <a:off x="5009626" y="594331"/>
              <a:ext cx="582408" cy="28515"/>
            </a:xfrm>
            <a:custGeom>
              <a:avLst/>
              <a:gdLst>
                <a:gd name="T0" fmla="*/ 729 w 729"/>
                <a:gd name="T1" fmla="*/ 0 h 24"/>
                <a:gd name="T2" fmla="*/ 0 w 729"/>
                <a:gd name="T3" fmla="*/ 0 h 24"/>
                <a:gd name="T4" fmla="*/ 0 w 72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9" h="24">
                  <a:moveTo>
                    <a:pt x="72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9" name="Line 389"/>
            <p:cNvSpPr>
              <a:spLocks noChangeShapeType="1"/>
            </p:cNvSpPr>
            <p:nvPr/>
          </p:nvSpPr>
          <p:spPr bwMode="auto">
            <a:xfrm flipV="1">
              <a:off x="5300431" y="552746"/>
              <a:ext cx="0" cy="14257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0" name="Freeform 390"/>
            <p:cNvSpPr>
              <a:spLocks/>
            </p:cNvSpPr>
            <p:nvPr/>
          </p:nvSpPr>
          <p:spPr bwMode="auto">
            <a:xfrm>
              <a:off x="5300431" y="524232"/>
              <a:ext cx="95071" cy="28515"/>
            </a:xfrm>
            <a:custGeom>
              <a:avLst/>
              <a:gdLst>
                <a:gd name="T0" fmla="*/ 119 w 119"/>
                <a:gd name="T1" fmla="*/ 0 h 24"/>
                <a:gd name="T2" fmla="*/ 0 w 119"/>
                <a:gd name="T3" fmla="*/ 0 h 24"/>
                <a:gd name="T4" fmla="*/ 0 w 1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4">
                  <a:moveTo>
                    <a:pt x="11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1" name="Line 391"/>
            <p:cNvSpPr>
              <a:spLocks noChangeShapeType="1"/>
            </p:cNvSpPr>
            <p:nvPr/>
          </p:nvSpPr>
          <p:spPr bwMode="auto">
            <a:xfrm flipV="1">
              <a:off x="5103898" y="439876"/>
              <a:ext cx="0" cy="57029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2" name="Line 392"/>
            <p:cNvSpPr>
              <a:spLocks noChangeShapeType="1"/>
            </p:cNvSpPr>
            <p:nvPr/>
          </p:nvSpPr>
          <p:spPr bwMode="auto">
            <a:xfrm flipV="1">
              <a:off x="5103898" y="398291"/>
              <a:ext cx="0" cy="55842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3" name="Line 393"/>
            <p:cNvSpPr>
              <a:spLocks noChangeShapeType="1"/>
            </p:cNvSpPr>
            <p:nvPr/>
          </p:nvSpPr>
          <p:spPr bwMode="auto">
            <a:xfrm flipV="1">
              <a:off x="5103898" y="328193"/>
              <a:ext cx="0" cy="97425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" name="Freeform 394"/>
            <p:cNvSpPr>
              <a:spLocks/>
            </p:cNvSpPr>
            <p:nvPr/>
          </p:nvSpPr>
          <p:spPr bwMode="auto">
            <a:xfrm>
              <a:off x="5103898" y="369777"/>
              <a:ext cx="94272" cy="14257"/>
            </a:xfrm>
            <a:custGeom>
              <a:avLst/>
              <a:gdLst>
                <a:gd name="T0" fmla="*/ 118 w 118"/>
                <a:gd name="T1" fmla="*/ 12 h 12"/>
                <a:gd name="T2" fmla="*/ 0 w 118"/>
                <a:gd name="T3" fmla="*/ 12 h 12"/>
                <a:gd name="T4" fmla="*/ 0 w 118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2">
                  <a:moveTo>
                    <a:pt x="118" y="12"/>
                  </a:move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5" name="Freeform 395"/>
            <p:cNvSpPr>
              <a:spLocks/>
            </p:cNvSpPr>
            <p:nvPr/>
          </p:nvSpPr>
          <p:spPr bwMode="auto">
            <a:xfrm>
              <a:off x="5103898" y="355519"/>
              <a:ext cx="291603" cy="14257"/>
            </a:xfrm>
            <a:custGeom>
              <a:avLst/>
              <a:gdLst>
                <a:gd name="T0" fmla="*/ 365 w 365"/>
                <a:gd name="T1" fmla="*/ 0 h 12"/>
                <a:gd name="T2" fmla="*/ 0 w 365"/>
                <a:gd name="T3" fmla="*/ 0 h 12"/>
                <a:gd name="T4" fmla="*/ 0 w 36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" h="12">
                  <a:moveTo>
                    <a:pt x="365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6" name="Freeform 396"/>
            <p:cNvSpPr>
              <a:spLocks/>
            </p:cNvSpPr>
            <p:nvPr/>
          </p:nvSpPr>
          <p:spPr bwMode="auto">
            <a:xfrm>
              <a:off x="5103898" y="313936"/>
              <a:ext cx="94272" cy="27327"/>
            </a:xfrm>
            <a:custGeom>
              <a:avLst/>
              <a:gdLst>
                <a:gd name="T0" fmla="*/ 118 w 118"/>
                <a:gd name="T1" fmla="*/ 0 h 23"/>
                <a:gd name="T2" fmla="*/ 0 w 118"/>
                <a:gd name="T3" fmla="*/ 0 h 23"/>
                <a:gd name="T4" fmla="*/ 0 w 11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7" name="Freeform 397"/>
            <p:cNvSpPr>
              <a:spLocks/>
            </p:cNvSpPr>
            <p:nvPr/>
          </p:nvSpPr>
          <p:spPr bwMode="auto">
            <a:xfrm>
              <a:off x="5103898" y="271164"/>
              <a:ext cx="94272" cy="42772"/>
            </a:xfrm>
            <a:custGeom>
              <a:avLst/>
              <a:gdLst>
                <a:gd name="T0" fmla="*/ 118 w 118"/>
                <a:gd name="T1" fmla="*/ 0 h 36"/>
                <a:gd name="T2" fmla="*/ 0 w 118"/>
                <a:gd name="T3" fmla="*/ 0 h 36"/>
                <a:gd name="T4" fmla="*/ 0 w 11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36">
                  <a:moveTo>
                    <a:pt x="118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8" name="Freeform 398"/>
            <p:cNvSpPr>
              <a:spLocks/>
            </p:cNvSpPr>
            <p:nvPr/>
          </p:nvSpPr>
          <p:spPr bwMode="auto">
            <a:xfrm>
              <a:off x="5103898" y="243837"/>
              <a:ext cx="94272" cy="27327"/>
            </a:xfrm>
            <a:custGeom>
              <a:avLst/>
              <a:gdLst>
                <a:gd name="T0" fmla="*/ 118 w 118"/>
                <a:gd name="T1" fmla="*/ 0 h 23"/>
                <a:gd name="T2" fmla="*/ 0 w 118"/>
                <a:gd name="T3" fmla="*/ 0 h 23"/>
                <a:gd name="T4" fmla="*/ 0 w 11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9" name="Freeform 399"/>
            <p:cNvSpPr>
              <a:spLocks/>
            </p:cNvSpPr>
            <p:nvPr/>
          </p:nvSpPr>
          <p:spPr bwMode="auto">
            <a:xfrm>
              <a:off x="5103898" y="201065"/>
              <a:ext cx="189343" cy="42772"/>
            </a:xfrm>
            <a:custGeom>
              <a:avLst/>
              <a:gdLst>
                <a:gd name="T0" fmla="*/ 237 w 237"/>
                <a:gd name="T1" fmla="*/ 0 h 36"/>
                <a:gd name="T2" fmla="*/ 0 w 237"/>
                <a:gd name="T3" fmla="*/ 0 h 36"/>
                <a:gd name="T4" fmla="*/ 0 w 237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36">
                  <a:moveTo>
                    <a:pt x="237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0" name="Freeform 400"/>
            <p:cNvSpPr>
              <a:spLocks/>
            </p:cNvSpPr>
            <p:nvPr/>
          </p:nvSpPr>
          <p:spPr bwMode="auto">
            <a:xfrm>
              <a:off x="5095909" y="172550"/>
              <a:ext cx="189343" cy="127128"/>
            </a:xfrm>
            <a:custGeom>
              <a:avLst/>
              <a:gdLst>
                <a:gd name="T0" fmla="*/ 237 w 237"/>
                <a:gd name="T1" fmla="*/ 0 h 107"/>
                <a:gd name="T2" fmla="*/ 0 w 237"/>
                <a:gd name="T3" fmla="*/ 0 h 107"/>
                <a:gd name="T4" fmla="*/ 0 w 237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07">
                  <a:moveTo>
                    <a:pt x="237" y="0"/>
                  </a:moveTo>
                  <a:lnTo>
                    <a:pt x="0" y="0"/>
                  </a:lnTo>
                  <a:lnTo>
                    <a:pt x="0" y="107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1" name="Freeform 401"/>
            <p:cNvSpPr>
              <a:spLocks/>
            </p:cNvSpPr>
            <p:nvPr/>
          </p:nvSpPr>
          <p:spPr bwMode="auto">
            <a:xfrm>
              <a:off x="4836263" y="130967"/>
              <a:ext cx="220500" cy="154454"/>
            </a:xfrm>
            <a:custGeom>
              <a:avLst/>
              <a:gdLst>
                <a:gd name="T0" fmla="*/ 276 w 276"/>
                <a:gd name="T1" fmla="*/ 0 h 130"/>
                <a:gd name="T2" fmla="*/ 0 w 276"/>
                <a:gd name="T3" fmla="*/ 0 h 130"/>
                <a:gd name="T4" fmla="*/ 0 w 276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6" h="130">
                  <a:moveTo>
                    <a:pt x="276" y="0"/>
                  </a:moveTo>
                  <a:lnTo>
                    <a:pt x="0" y="0"/>
                  </a:lnTo>
                  <a:lnTo>
                    <a:pt x="0" y="13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2" name="Freeform 402"/>
            <p:cNvSpPr>
              <a:spLocks/>
            </p:cNvSpPr>
            <p:nvPr/>
          </p:nvSpPr>
          <p:spPr bwMode="auto">
            <a:xfrm>
              <a:off x="4757170" y="102452"/>
              <a:ext cx="299592" cy="84356"/>
            </a:xfrm>
            <a:custGeom>
              <a:avLst/>
              <a:gdLst>
                <a:gd name="T0" fmla="*/ 375 w 375"/>
                <a:gd name="T1" fmla="*/ 0 h 71"/>
                <a:gd name="T2" fmla="*/ 0 w 375"/>
                <a:gd name="T3" fmla="*/ 0 h 71"/>
                <a:gd name="T4" fmla="*/ 0 w 375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" h="71">
                  <a:moveTo>
                    <a:pt x="375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3" name="Freeform 403"/>
            <p:cNvSpPr>
              <a:spLocks/>
            </p:cNvSpPr>
            <p:nvPr/>
          </p:nvSpPr>
          <p:spPr bwMode="auto">
            <a:xfrm>
              <a:off x="4686866" y="60868"/>
              <a:ext cx="409043" cy="70099"/>
            </a:xfrm>
            <a:custGeom>
              <a:avLst/>
              <a:gdLst>
                <a:gd name="T0" fmla="*/ 512 w 512"/>
                <a:gd name="T1" fmla="*/ 0 h 59"/>
                <a:gd name="T2" fmla="*/ 0 w 512"/>
                <a:gd name="T3" fmla="*/ 0 h 59"/>
                <a:gd name="T4" fmla="*/ 0 w 512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2" h="59">
                  <a:moveTo>
                    <a:pt x="512" y="0"/>
                  </a:moveTo>
                  <a:lnTo>
                    <a:pt x="0" y="0"/>
                  </a:lnTo>
                  <a:lnTo>
                    <a:pt x="0" y="59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4" name="Line 404"/>
            <p:cNvSpPr>
              <a:spLocks noChangeShapeType="1"/>
            </p:cNvSpPr>
            <p:nvPr/>
          </p:nvSpPr>
          <p:spPr bwMode="auto">
            <a:xfrm flipV="1">
              <a:off x="3859991" y="5881430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5" name="Freeform 405"/>
            <p:cNvSpPr>
              <a:spLocks/>
            </p:cNvSpPr>
            <p:nvPr/>
          </p:nvSpPr>
          <p:spPr bwMode="auto">
            <a:xfrm>
              <a:off x="3662660" y="5881430"/>
              <a:ext cx="197332" cy="41584"/>
            </a:xfrm>
            <a:custGeom>
              <a:avLst/>
              <a:gdLst>
                <a:gd name="T0" fmla="*/ 247 w 247"/>
                <a:gd name="T1" fmla="*/ 0 h 35"/>
                <a:gd name="T2" fmla="*/ 0 w 247"/>
                <a:gd name="T3" fmla="*/ 0 h 35"/>
                <a:gd name="T4" fmla="*/ 0 w 247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35">
                  <a:moveTo>
                    <a:pt x="247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6" name="Freeform 407"/>
            <p:cNvSpPr>
              <a:spLocks/>
            </p:cNvSpPr>
            <p:nvPr/>
          </p:nvSpPr>
          <p:spPr bwMode="auto">
            <a:xfrm>
              <a:off x="4158784" y="2281450"/>
              <a:ext cx="795717" cy="14257"/>
            </a:xfrm>
            <a:custGeom>
              <a:avLst/>
              <a:gdLst>
                <a:gd name="T0" fmla="*/ 996 w 996"/>
                <a:gd name="T1" fmla="*/ 0 h 12"/>
                <a:gd name="T2" fmla="*/ 0 w 996"/>
                <a:gd name="T3" fmla="*/ 0 h 12"/>
                <a:gd name="T4" fmla="*/ 0 w 99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6" h="12">
                  <a:moveTo>
                    <a:pt x="996" y="0"/>
                  </a:move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7" name="Freeform 408"/>
            <p:cNvSpPr>
              <a:spLocks/>
            </p:cNvSpPr>
            <p:nvPr/>
          </p:nvSpPr>
          <p:spPr bwMode="auto">
            <a:xfrm>
              <a:off x="3466127" y="5416877"/>
              <a:ext cx="283614" cy="28515"/>
            </a:xfrm>
            <a:custGeom>
              <a:avLst/>
              <a:gdLst>
                <a:gd name="T0" fmla="*/ 355 w 355"/>
                <a:gd name="T1" fmla="*/ 24 h 24"/>
                <a:gd name="T2" fmla="*/ 0 w 355"/>
                <a:gd name="T3" fmla="*/ 24 h 24"/>
                <a:gd name="T4" fmla="*/ 0 w 355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24">
                  <a:moveTo>
                    <a:pt x="355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8" name="Line 409"/>
            <p:cNvSpPr>
              <a:spLocks noChangeShapeType="1"/>
            </p:cNvSpPr>
            <p:nvPr/>
          </p:nvSpPr>
          <p:spPr bwMode="auto">
            <a:xfrm flipV="1">
              <a:off x="3662660" y="5867172"/>
              <a:ext cx="0" cy="558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9" name="Freeform 410"/>
            <p:cNvSpPr>
              <a:spLocks/>
            </p:cNvSpPr>
            <p:nvPr/>
          </p:nvSpPr>
          <p:spPr bwMode="auto">
            <a:xfrm>
              <a:off x="3647480" y="5824400"/>
              <a:ext cx="15180" cy="42772"/>
            </a:xfrm>
            <a:custGeom>
              <a:avLst/>
              <a:gdLst>
                <a:gd name="T0" fmla="*/ 19 w 19"/>
                <a:gd name="T1" fmla="*/ 36 h 36"/>
                <a:gd name="T2" fmla="*/ 0 w 19"/>
                <a:gd name="T3" fmla="*/ 36 h 36"/>
                <a:gd name="T4" fmla="*/ 0 w 1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6">
                  <a:moveTo>
                    <a:pt x="1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0" name="Freeform 411"/>
            <p:cNvSpPr>
              <a:spLocks/>
            </p:cNvSpPr>
            <p:nvPr/>
          </p:nvSpPr>
          <p:spPr bwMode="auto">
            <a:xfrm>
              <a:off x="3466127" y="5782816"/>
              <a:ext cx="181353" cy="41584"/>
            </a:xfrm>
            <a:custGeom>
              <a:avLst/>
              <a:gdLst>
                <a:gd name="T0" fmla="*/ 227 w 227"/>
                <a:gd name="T1" fmla="*/ 35 h 35"/>
                <a:gd name="T2" fmla="*/ 0 w 227"/>
                <a:gd name="T3" fmla="*/ 35 h 35"/>
                <a:gd name="T4" fmla="*/ 0 w 227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35">
                  <a:moveTo>
                    <a:pt x="227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1" name="Freeform 412"/>
            <p:cNvSpPr>
              <a:spLocks/>
            </p:cNvSpPr>
            <p:nvPr/>
          </p:nvSpPr>
          <p:spPr bwMode="auto">
            <a:xfrm>
              <a:off x="2835785" y="6161824"/>
              <a:ext cx="464967" cy="42772"/>
            </a:xfrm>
            <a:custGeom>
              <a:avLst/>
              <a:gdLst>
                <a:gd name="T0" fmla="*/ 582 w 582"/>
                <a:gd name="T1" fmla="*/ 0 h 36"/>
                <a:gd name="T2" fmla="*/ 0 w 582"/>
                <a:gd name="T3" fmla="*/ 0 h 36"/>
                <a:gd name="T4" fmla="*/ 0 w 582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2" h="36">
                  <a:moveTo>
                    <a:pt x="582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2" name="Freeform 413"/>
            <p:cNvSpPr>
              <a:spLocks/>
            </p:cNvSpPr>
            <p:nvPr/>
          </p:nvSpPr>
          <p:spPr bwMode="auto">
            <a:xfrm>
              <a:off x="2859752" y="5754301"/>
              <a:ext cx="606375" cy="28515"/>
            </a:xfrm>
            <a:custGeom>
              <a:avLst/>
              <a:gdLst>
                <a:gd name="T0" fmla="*/ 759 w 759"/>
                <a:gd name="T1" fmla="*/ 24 h 24"/>
                <a:gd name="T2" fmla="*/ 0 w 759"/>
                <a:gd name="T3" fmla="*/ 24 h 24"/>
                <a:gd name="T4" fmla="*/ 0 w 75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9" h="24">
                  <a:moveTo>
                    <a:pt x="75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3" name="Freeform 414"/>
            <p:cNvSpPr>
              <a:spLocks/>
            </p:cNvSpPr>
            <p:nvPr/>
          </p:nvSpPr>
          <p:spPr bwMode="auto">
            <a:xfrm>
              <a:off x="3804866" y="2534518"/>
              <a:ext cx="433011" cy="28515"/>
            </a:xfrm>
            <a:custGeom>
              <a:avLst/>
              <a:gdLst>
                <a:gd name="T0" fmla="*/ 542 w 542"/>
                <a:gd name="T1" fmla="*/ 24 h 24"/>
                <a:gd name="T2" fmla="*/ 0 w 542"/>
                <a:gd name="T3" fmla="*/ 24 h 24"/>
                <a:gd name="T4" fmla="*/ 0 w 542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2" h="24">
                  <a:moveTo>
                    <a:pt x="542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4" name="Freeform 415"/>
            <p:cNvSpPr>
              <a:spLocks/>
            </p:cNvSpPr>
            <p:nvPr/>
          </p:nvSpPr>
          <p:spPr bwMode="auto">
            <a:xfrm>
              <a:off x="3119399" y="5389551"/>
              <a:ext cx="346728" cy="27327"/>
            </a:xfrm>
            <a:custGeom>
              <a:avLst/>
              <a:gdLst>
                <a:gd name="T0" fmla="*/ 434 w 434"/>
                <a:gd name="T1" fmla="*/ 23 h 23"/>
                <a:gd name="T2" fmla="*/ 0 w 434"/>
                <a:gd name="T3" fmla="*/ 23 h 23"/>
                <a:gd name="T4" fmla="*/ 0 w 434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4" h="23">
                  <a:moveTo>
                    <a:pt x="434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5" name="Freeform 416"/>
            <p:cNvSpPr>
              <a:spLocks/>
            </p:cNvSpPr>
            <p:nvPr/>
          </p:nvSpPr>
          <p:spPr bwMode="auto">
            <a:xfrm>
              <a:off x="5009626" y="552746"/>
              <a:ext cx="290804" cy="28515"/>
            </a:xfrm>
            <a:custGeom>
              <a:avLst/>
              <a:gdLst>
                <a:gd name="T0" fmla="*/ 364 w 364"/>
                <a:gd name="T1" fmla="*/ 0 h 24"/>
                <a:gd name="T2" fmla="*/ 0 w 364"/>
                <a:gd name="T3" fmla="*/ 0 h 24"/>
                <a:gd name="T4" fmla="*/ 0 w 364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24">
                  <a:moveTo>
                    <a:pt x="364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6" name="Freeform 417"/>
            <p:cNvSpPr>
              <a:spLocks/>
            </p:cNvSpPr>
            <p:nvPr/>
          </p:nvSpPr>
          <p:spPr bwMode="auto">
            <a:xfrm>
              <a:off x="5001637" y="805814"/>
              <a:ext cx="94272" cy="28515"/>
            </a:xfrm>
            <a:custGeom>
              <a:avLst/>
              <a:gdLst>
                <a:gd name="T0" fmla="*/ 118 w 118"/>
                <a:gd name="T1" fmla="*/ 24 h 24"/>
                <a:gd name="T2" fmla="*/ 0 w 118"/>
                <a:gd name="T3" fmla="*/ 24 h 24"/>
                <a:gd name="T4" fmla="*/ 0 w 11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4">
                  <a:moveTo>
                    <a:pt x="11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7" name="Line 418"/>
            <p:cNvSpPr>
              <a:spLocks noChangeShapeType="1"/>
            </p:cNvSpPr>
            <p:nvPr/>
          </p:nvSpPr>
          <p:spPr bwMode="auto">
            <a:xfrm flipV="1">
              <a:off x="5103898" y="341262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8" name="Line 419"/>
            <p:cNvSpPr>
              <a:spLocks noChangeShapeType="1"/>
            </p:cNvSpPr>
            <p:nvPr/>
          </p:nvSpPr>
          <p:spPr bwMode="auto">
            <a:xfrm flipV="1">
              <a:off x="5103898" y="313936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9" name="Line 420"/>
            <p:cNvSpPr>
              <a:spLocks noChangeShapeType="1"/>
            </p:cNvSpPr>
            <p:nvPr/>
          </p:nvSpPr>
          <p:spPr bwMode="auto">
            <a:xfrm flipV="1">
              <a:off x="5103898" y="271164"/>
              <a:ext cx="0" cy="4277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0" name="Line 421"/>
            <p:cNvSpPr>
              <a:spLocks noChangeShapeType="1"/>
            </p:cNvSpPr>
            <p:nvPr/>
          </p:nvSpPr>
          <p:spPr bwMode="auto">
            <a:xfrm flipV="1">
              <a:off x="5103898" y="243837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1" name="Line 422"/>
            <p:cNvSpPr>
              <a:spLocks noChangeShapeType="1"/>
            </p:cNvSpPr>
            <p:nvPr/>
          </p:nvSpPr>
          <p:spPr bwMode="auto">
            <a:xfrm>
              <a:off x="5103898" y="243837"/>
              <a:ext cx="0" cy="843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2" name="Line 423"/>
            <p:cNvSpPr>
              <a:spLocks noChangeShapeType="1"/>
            </p:cNvSpPr>
            <p:nvPr/>
          </p:nvSpPr>
          <p:spPr bwMode="auto">
            <a:xfrm>
              <a:off x="5103898" y="328193"/>
              <a:ext cx="0" cy="7009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3" name="Line 424"/>
            <p:cNvSpPr>
              <a:spLocks noChangeShapeType="1"/>
            </p:cNvSpPr>
            <p:nvPr/>
          </p:nvSpPr>
          <p:spPr bwMode="auto">
            <a:xfrm>
              <a:off x="5103898" y="398291"/>
              <a:ext cx="0" cy="415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4" name="Freeform 425"/>
            <p:cNvSpPr>
              <a:spLocks/>
            </p:cNvSpPr>
            <p:nvPr/>
          </p:nvSpPr>
          <p:spPr bwMode="auto">
            <a:xfrm>
              <a:off x="5095909" y="299679"/>
              <a:ext cx="7989" cy="140197"/>
            </a:xfrm>
            <a:custGeom>
              <a:avLst/>
              <a:gdLst>
                <a:gd name="T0" fmla="*/ 10 w 10"/>
                <a:gd name="T1" fmla="*/ 118 h 118"/>
                <a:gd name="T2" fmla="*/ 0 w 10"/>
                <a:gd name="T3" fmla="*/ 118 h 118"/>
                <a:gd name="T4" fmla="*/ 0 w 10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18">
                  <a:moveTo>
                    <a:pt x="10" y="118"/>
                  </a:move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" name="Freeform 426"/>
            <p:cNvSpPr>
              <a:spLocks/>
            </p:cNvSpPr>
            <p:nvPr/>
          </p:nvSpPr>
          <p:spPr bwMode="auto">
            <a:xfrm>
              <a:off x="5009626" y="299679"/>
              <a:ext cx="86283" cy="140197"/>
            </a:xfrm>
            <a:custGeom>
              <a:avLst/>
              <a:gdLst>
                <a:gd name="T0" fmla="*/ 108 w 108"/>
                <a:gd name="T1" fmla="*/ 0 h 118"/>
                <a:gd name="T2" fmla="*/ 0 w 108"/>
                <a:gd name="T3" fmla="*/ 0 h 118"/>
                <a:gd name="T4" fmla="*/ 0 w 108"/>
                <a:gd name="T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18">
                  <a:moveTo>
                    <a:pt x="108" y="0"/>
                  </a:moveTo>
                  <a:lnTo>
                    <a:pt x="0" y="0"/>
                  </a:lnTo>
                  <a:lnTo>
                    <a:pt x="0" y="11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" name="Line 427"/>
            <p:cNvSpPr>
              <a:spLocks noChangeShapeType="1"/>
            </p:cNvSpPr>
            <p:nvPr/>
          </p:nvSpPr>
          <p:spPr bwMode="auto">
            <a:xfrm flipV="1">
              <a:off x="5009626" y="581261"/>
              <a:ext cx="0" cy="415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7" name="Line 428"/>
            <p:cNvSpPr>
              <a:spLocks noChangeShapeType="1"/>
            </p:cNvSpPr>
            <p:nvPr/>
          </p:nvSpPr>
          <p:spPr bwMode="auto">
            <a:xfrm flipV="1">
              <a:off x="5009626" y="439876"/>
              <a:ext cx="0" cy="14138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8" name="Freeform 429"/>
            <p:cNvSpPr>
              <a:spLocks/>
            </p:cNvSpPr>
            <p:nvPr/>
          </p:nvSpPr>
          <p:spPr bwMode="auto">
            <a:xfrm>
              <a:off x="4836262" y="285421"/>
              <a:ext cx="173364" cy="154454"/>
            </a:xfrm>
            <a:custGeom>
              <a:avLst/>
              <a:gdLst>
                <a:gd name="T0" fmla="*/ 217 w 217"/>
                <a:gd name="T1" fmla="*/ 130 h 130"/>
                <a:gd name="T2" fmla="*/ 0 w 217"/>
                <a:gd name="T3" fmla="*/ 130 h 130"/>
                <a:gd name="T4" fmla="*/ 0 w 217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30">
                  <a:moveTo>
                    <a:pt x="217" y="130"/>
                  </a:moveTo>
                  <a:lnTo>
                    <a:pt x="0" y="1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9" name="Freeform 430"/>
            <p:cNvSpPr>
              <a:spLocks/>
            </p:cNvSpPr>
            <p:nvPr/>
          </p:nvSpPr>
          <p:spPr bwMode="auto">
            <a:xfrm>
              <a:off x="4804306" y="805814"/>
              <a:ext cx="197332" cy="41584"/>
            </a:xfrm>
            <a:custGeom>
              <a:avLst/>
              <a:gdLst>
                <a:gd name="T0" fmla="*/ 247 w 247"/>
                <a:gd name="T1" fmla="*/ 0 h 35"/>
                <a:gd name="T2" fmla="*/ 0 w 247"/>
                <a:gd name="T3" fmla="*/ 0 h 35"/>
                <a:gd name="T4" fmla="*/ 0 w 247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35">
                  <a:moveTo>
                    <a:pt x="247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0" name="Freeform 431"/>
            <p:cNvSpPr>
              <a:spLocks/>
            </p:cNvSpPr>
            <p:nvPr/>
          </p:nvSpPr>
          <p:spPr bwMode="auto">
            <a:xfrm>
              <a:off x="4757170" y="186808"/>
              <a:ext cx="79093" cy="98614"/>
            </a:xfrm>
            <a:custGeom>
              <a:avLst/>
              <a:gdLst>
                <a:gd name="T0" fmla="*/ 99 w 99"/>
                <a:gd name="T1" fmla="*/ 83 h 83"/>
                <a:gd name="T2" fmla="*/ 0 w 99"/>
                <a:gd name="T3" fmla="*/ 83 h 83"/>
                <a:gd name="T4" fmla="*/ 0 w 99"/>
                <a:gd name="T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83">
                  <a:moveTo>
                    <a:pt x="99" y="83"/>
                  </a:moveTo>
                  <a:lnTo>
                    <a:pt x="0" y="8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1" name="Line 432"/>
            <p:cNvSpPr>
              <a:spLocks noChangeShapeType="1"/>
            </p:cNvSpPr>
            <p:nvPr/>
          </p:nvSpPr>
          <p:spPr bwMode="auto">
            <a:xfrm flipV="1">
              <a:off x="4726012" y="2169767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2" name="Freeform 433"/>
            <p:cNvSpPr>
              <a:spLocks/>
            </p:cNvSpPr>
            <p:nvPr/>
          </p:nvSpPr>
          <p:spPr bwMode="auto">
            <a:xfrm>
              <a:off x="4072502" y="1789571"/>
              <a:ext cx="653511" cy="380196"/>
            </a:xfrm>
            <a:custGeom>
              <a:avLst/>
              <a:gdLst>
                <a:gd name="T0" fmla="*/ 818 w 818"/>
                <a:gd name="T1" fmla="*/ 320 h 320"/>
                <a:gd name="T2" fmla="*/ 0 w 818"/>
                <a:gd name="T3" fmla="*/ 320 h 320"/>
                <a:gd name="T4" fmla="*/ 0 w 818"/>
                <a:gd name="T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8" h="320">
                  <a:moveTo>
                    <a:pt x="818" y="320"/>
                  </a:moveTo>
                  <a:lnTo>
                    <a:pt x="0" y="32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3" name="Line 434"/>
            <p:cNvSpPr>
              <a:spLocks noChangeShapeType="1"/>
            </p:cNvSpPr>
            <p:nvPr/>
          </p:nvSpPr>
          <p:spPr bwMode="auto">
            <a:xfrm flipV="1">
              <a:off x="4804306" y="791557"/>
              <a:ext cx="0" cy="558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435"/>
            <p:cNvSpPr>
              <a:spLocks/>
            </p:cNvSpPr>
            <p:nvPr/>
          </p:nvSpPr>
          <p:spPr bwMode="auto">
            <a:xfrm>
              <a:off x="4789127" y="749973"/>
              <a:ext cx="15180" cy="41584"/>
            </a:xfrm>
            <a:custGeom>
              <a:avLst/>
              <a:gdLst>
                <a:gd name="T0" fmla="*/ 19 w 19"/>
                <a:gd name="T1" fmla="*/ 35 h 35"/>
                <a:gd name="T2" fmla="*/ 0 w 19"/>
                <a:gd name="T3" fmla="*/ 35 h 35"/>
                <a:gd name="T4" fmla="*/ 0 w 19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5">
                  <a:moveTo>
                    <a:pt x="19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436"/>
            <p:cNvSpPr>
              <a:spLocks/>
            </p:cNvSpPr>
            <p:nvPr/>
          </p:nvSpPr>
          <p:spPr bwMode="auto">
            <a:xfrm>
              <a:off x="4316170" y="749973"/>
              <a:ext cx="472956" cy="84356"/>
            </a:xfrm>
            <a:custGeom>
              <a:avLst/>
              <a:gdLst>
                <a:gd name="T0" fmla="*/ 592 w 592"/>
                <a:gd name="T1" fmla="*/ 0 h 71"/>
                <a:gd name="T2" fmla="*/ 0 w 592"/>
                <a:gd name="T3" fmla="*/ 0 h 71"/>
                <a:gd name="T4" fmla="*/ 0 w 592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2" h="71">
                  <a:moveTo>
                    <a:pt x="592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437"/>
            <p:cNvSpPr>
              <a:spLocks/>
            </p:cNvSpPr>
            <p:nvPr/>
          </p:nvSpPr>
          <p:spPr bwMode="auto">
            <a:xfrm>
              <a:off x="4686866" y="130967"/>
              <a:ext cx="70304" cy="55842"/>
            </a:xfrm>
            <a:custGeom>
              <a:avLst/>
              <a:gdLst>
                <a:gd name="T0" fmla="*/ 88 w 88"/>
                <a:gd name="T1" fmla="*/ 47 h 47"/>
                <a:gd name="T2" fmla="*/ 0 w 88"/>
                <a:gd name="T3" fmla="*/ 47 h 47"/>
                <a:gd name="T4" fmla="*/ 0 w 8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7">
                  <a:moveTo>
                    <a:pt x="88" y="47"/>
                  </a:moveTo>
                  <a:lnTo>
                    <a:pt x="0" y="4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438"/>
            <p:cNvSpPr>
              <a:spLocks/>
            </p:cNvSpPr>
            <p:nvPr/>
          </p:nvSpPr>
          <p:spPr bwMode="auto">
            <a:xfrm>
              <a:off x="4686866" y="1199079"/>
              <a:ext cx="55125" cy="28515"/>
            </a:xfrm>
            <a:custGeom>
              <a:avLst/>
              <a:gdLst>
                <a:gd name="T0" fmla="*/ 69 w 69"/>
                <a:gd name="T1" fmla="*/ 24 h 24"/>
                <a:gd name="T2" fmla="*/ 0 w 69"/>
                <a:gd name="T3" fmla="*/ 24 h 24"/>
                <a:gd name="T4" fmla="*/ 0 w 6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4">
                  <a:moveTo>
                    <a:pt x="6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8" name="Freeform 439"/>
            <p:cNvSpPr>
              <a:spLocks/>
            </p:cNvSpPr>
            <p:nvPr/>
          </p:nvSpPr>
          <p:spPr bwMode="auto">
            <a:xfrm>
              <a:off x="4419230" y="1297693"/>
              <a:ext cx="290804" cy="28515"/>
            </a:xfrm>
            <a:custGeom>
              <a:avLst/>
              <a:gdLst>
                <a:gd name="T0" fmla="*/ 364 w 364"/>
                <a:gd name="T1" fmla="*/ 0 h 24"/>
                <a:gd name="T2" fmla="*/ 0 w 364"/>
                <a:gd name="T3" fmla="*/ 0 h 24"/>
                <a:gd name="T4" fmla="*/ 0 w 364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24">
                  <a:moveTo>
                    <a:pt x="364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9" name="Freeform 440"/>
            <p:cNvSpPr>
              <a:spLocks/>
            </p:cNvSpPr>
            <p:nvPr/>
          </p:nvSpPr>
          <p:spPr bwMode="auto">
            <a:xfrm>
              <a:off x="4293002" y="130967"/>
              <a:ext cx="393864" cy="267325"/>
            </a:xfrm>
            <a:custGeom>
              <a:avLst/>
              <a:gdLst>
                <a:gd name="T0" fmla="*/ 493 w 493"/>
                <a:gd name="T1" fmla="*/ 0 h 225"/>
                <a:gd name="T2" fmla="*/ 0 w 493"/>
                <a:gd name="T3" fmla="*/ 0 h 225"/>
                <a:gd name="T4" fmla="*/ 0 w 493"/>
                <a:gd name="T5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3" h="225">
                  <a:moveTo>
                    <a:pt x="493" y="0"/>
                  </a:moveTo>
                  <a:lnTo>
                    <a:pt x="0" y="0"/>
                  </a:lnTo>
                  <a:lnTo>
                    <a:pt x="0" y="2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0" name="Freeform 441"/>
            <p:cNvSpPr>
              <a:spLocks/>
            </p:cNvSpPr>
            <p:nvPr/>
          </p:nvSpPr>
          <p:spPr bwMode="auto">
            <a:xfrm>
              <a:off x="4670887" y="1171753"/>
              <a:ext cx="15978" cy="27327"/>
            </a:xfrm>
            <a:custGeom>
              <a:avLst/>
              <a:gdLst>
                <a:gd name="T0" fmla="*/ 20 w 20"/>
                <a:gd name="T1" fmla="*/ 23 h 23"/>
                <a:gd name="T2" fmla="*/ 0 w 20"/>
                <a:gd name="T3" fmla="*/ 23 h 23"/>
                <a:gd name="T4" fmla="*/ 0 w 2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3">
                  <a:moveTo>
                    <a:pt x="20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1" name="Freeform 442"/>
            <p:cNvSpPr>
              <a:spLocks/>
            </p:cNvSpPr>
            <p:nvPr/>
          </p:nvSpPr>
          <p:spPr bwMode="auto">
            <a:xfrm>
              <a:off x="4607773" y="1143238"/>
              <a:ext cx="63114" cy="28515"/>
            </a:xfrm>
            <a:custGeom>
              <a:avLst/>
              <a:gdLst>
                <a:gd name="T0" fmla="*/ 79 w 79"/>
                <a:gd name="T1" fmla="*/ 24 h 24"/>
                <a:gd name="T2" fmla="*/ 0 w 79"/>
                <a:gd name="T3" fmla="*/ 24 h 24"/>
                <a:gd name="T4" fmla="*/ 0 w 7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24">
                  <a:moveTo>
                    <a:pt x="7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2" name="Freeform 443"/>
            <p:cNvSpPr>
              <a:spLocks/>
            </p:cNvSpPr>
            <p:nvPr/>
          </p:nvSpPr>
          <p:spPr bwMode="auto">
            <a:xfrm>
              <a:off x="4552648" y="1705215"/>
              <a:ext cx="63114" cy="28515"/>
            </a:xfrm>
            <a:custGeom>
              <a:avLst/>
              <a:gdLst>
                <a:gd name="T0" fmla="*/ 79 w 79"/>
                <a:gd name="T1" fmla="*/ 24 h 24"/>
                <a:gd name="T2" fmla="*/ 0 w 79"/>
                <a:gd name="T3" fmla="*/ 24 h 24"/>
                <a:gd name="T4" fmla="*/ 0 w 7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24">
                  <a:moveTo>
                    <a:pt x="7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3" name="Freeform 444"/>
            <p:cNvSpPr>
              <a:spLocks/>
            </p:cNvSpPr>
            <p:nvPr/>
          </p:nvSpPr>
          <p:spPr bwMode="auto">
            <a:xfrm>
              <a:off x="4599784" y="1100466"/>
              <a:ext cx="7989" cy="42772"/>
            </a:xfrm>
            <a:custGeom>
              <a:avLst/>
              <a:gdLst>
                <a:gd name="T0" fmla="*/ 10 w 10"/>
                <a:gd name="T1" fmla="*/ 36 h 36"/>
                <a:gd name="T2" fmla="*/ 0 w 10"/>
                <a:gd name="T3" fmla="*/ 36 h 36"/>
                <a:gd name="T4" fmla="*/ 0 w 10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6">
                  <a:moveTo>
                    <a:pt x="10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4" name="Freeform 445"/>
            <p:cNvSpPr>
              <a:spLocks/>
            </p:cNvSpPr>
            <p:nvPr/>
          </p:nvSpPr>
          <p:spPr bwMode="auto">
            <a:xfrm>
              <a:off x="4364105" y="1100466"/>
              <a:ext cx="235679" cy="112871"/>
            </a:xfrm>
            <a:custGeom>
              <a:avLst/>
              <a:gdLst>
                <a:gd name="T0" fmla="*/ 295 w 295"/>
                <a:gd name="T1" fmla="*/ 0 h 95"/>
                <a:gd name="T2" fmla="*/ 0 w 295"/>
                <a:gd name="T3" fmla="*/ 0 h 95"/>
                <a:gd name="T4" fmla="*/ 0 w 295"/>
                <a:gd name="T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5" h="95">
                  <a:moveTo>
                    <a:pt x="295" y="0"/>
                  </a:moveTo>
                  <a:lnTo>
                    <a:pt x="0" y="0"/>
                  </a:lnTo>
                  <a:lnTo>
                    <a:pt x="0" y="9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" name="Freeform 446"/>
            <p:cNvSpPr>
              <a:spLocks/>
            </p:cNvSpPr>
            <p:nvPr/>
          </p:nvSpPr>
          <p:spPr bwMode="auto">
            <a:xfrm>
              <a:off x="4293002" y="974527"/>
              <a:ext cx="267636" cy="197226"/>
            </a:xfrm>
            <a:custGeom>
              <a:avLst/>
              <a:gdLst>
                <a:gd name="T0" fmla="*/ 335 w 335"/>
                <a:gd name="T1" fmla="*/ 0 h 166"/>
                <a:gd name="T2" fmla="*/ 0 w 335"/>
                <a:gd name="T3" fmla="*/ 0 h 166"/>
                <a:gd name="T4" fmla="*/ 0 w 335"/>
                <a:gd name="T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5" h="166">
                  <a:moveTo>
                    <a:pt x="335" y="0"/>
                  </a:moveTo>
                  <a:lnTo>
                    <a:pt x="0" y="0"/>
                  </a:lnTo>
                  <a:lnTo>
                    <a:pt x="0" y="1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6" name="Freeform 447"/>
            <p:cNvSpPr>
              <a:spLocks/>
            </p:cNvSpPr>
            <p:nvPr/>
          </p:nvSpPr>
          <p:spPr bwMode="auto">
            <a:xfrm>
              <a:off x="4450388" y="1677889"/>
              <a:ext cx="102261" cy="27327"/>
            </a:xfrm>
            <a:custGeom>
              <a:avLst/>
              <a:gdLst>
                <a:gd name="T0" fmla="*/ 128 w 128"/>
                <a:gd name="T1" fmla="*/ 23 h 23"/>
                <a:gd name="T2" fmla="*/ 0 w 128"/>
                <a:gd name="T3" fmla="*/ 23 h 23"/>
                <a:gd name="T4" fmla="*/ 0 w 12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3">
                  <a:moveTo>
                    <a:pt x="128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Freeform 448"/>
            <p:cNvSpPr>
              <a:spLocks/>
            </p:cNvSpPr>
            <p:nvPr/>
          </p:nvSpPr>
          <p:spPr bwMode="auto">
            <a:xfrm>
              <a:off x="4190741" y="1396306"/>
              <a:ext cx="322761" cy="703362"/>
            </a:xfrm>
            <a:custGeom>
              <a:avLst/>
              <a:gdLst>
                <a:gd name="T0" fmla="*/ 404 w 404"/>
                <a:gd name="T1" fmla="*/ 592 h 592"/>
                <a:gd name="T2" fmla="*/ 0 w 404"/>
                <a:gd name="T3" fmla="*/ 592 h 592"/>
                <a:gd name="T4" fmla="*/ 0 w 404"/>
                <a:gd name="T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4" h="592">
                  <a:moveTo>
                    <a:pt x="404" y="592"/>
                  </a:moveTo>
                  <a:lnTo>
                    <a:pt x="0" y="59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8" name="Freeform 449"/>
            <p:cNvSpPr>
              <a:spLocks/>
            </p:cNvSpPr>
            <p:nvPr/>
          </p:nvSpPr>
          <p:spPr bwMode="auto">
            <a:xfrm>
              <a:off x="4403251" y="1803829"/>
              <a:ext cx="102261" cy="28515"/>
            </a:xfrm>
            <a:custGeom>
              <a:avLst/>
              <a:gdLst>
                <a:gd name="T0" fmla="*/ 128 w 128"/>
                <a:gd name="T1" fmla="*/ 0 h 24"/>
                <a:gd name="T2" fmla="*/ 0 w 128"/>
                <a:gd name="T3" fmla="*/ 0 h 24"/>
                <a:gd name="T4" fmla="*/ 0 w 12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4">
                  <a:moveTo>
                    <a:pt x="12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9" name="Freeform 450"/>
            <p:cNvSpPr>
              <a:spLocks/>
            </p:cNvSpPr>
            <p:nvPr/>
          </p:nvSpPr>
          <p:spPr bwMode="auto">
            <a:xfrm>
              <a:off x="4426420" y="1522246"/>
              <a:ext cx="47935" cy="28515"/>
            </a:xfrm>
            <a:custGeom>
              <a:avLst/>
              <a:gdLst>
                <a:gd name="T0" fmla="*/ 60 w 60"/>
                <a:gd name="T1" fmla="*/ 24 h 24"/>
                <a:gd name="T2" fmla="*/ 0 w 60"/>
                <a:gd name="T3" fmla="*/ 24 h 24"/>
                <a:gd name="T4" fmla="*/ 0 w 6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4">
                  <a:moveTo>
                    <a:pt x="6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0" name="Freeform 451"/>
            <p:cNvSpPr>
              <a:spLocks/>
            </p:cNvSpPr>
            <p:nvPr/>
          </p:nvSpPr>
          <p:spPr bwMode="auto">
            <a:xfrm>
              <a:off x="4379284" y="1677889"/>
              <a:ext cx="71103" cy="84356"/>
            </a:xfrm>
            <a:custGeom>
              <a:avLst/>
              <a:gdLst>
                <a:gd name="T0" fmla="*/ 89 w 89"/>
                <a:gd name="T1" fmla="*/ 0 h 71"/>
                <a:gd name="T2" fmla="*/ 0 w 89"/>
                <a:gd name="T3" fmla="*/ 0 h 71"/>
                <a:gd name="T4" fmla="*/ 0 w 89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71">
                  <a:moveTo>
                    <a:pt x="89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1" name="Freeform 452"/>
            <p:cNvSpPr>
              <a:spLocks/>
            </p:cNvSpPr>
            <p:nvPr/>
          </p:nvSpPr>
          <p:spPr bwMode="auto">
            <a:xfrm>
              <a:off x="3395024" y="2042639"/>
              <a:ext cx="763760" cy="253068"/>
            </a:xfrm>
            <a:custGeom>
              <a:avLst/>
              <a:gdLst>
                <a:gd name="T0" fmla="*/ 956 w 956"/>
                <a:gd name="T1" fmla="*/ 213 h 213"/>
                <a:gd name="T2" fmla="*/ 0 w 956"/>
                <a:gd name="T3" fmla="*/ 213 h 213"/>
                <a:gd name="T4" fmla="*/ 0 w 956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6" h="213">
                  <a:moveTo>
                    <a:pt x="956" y="213"/>
                  </a:move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453"/>
            <p:cNvSpPr>
              <a:spLocks/>
            </p:cNvSpPr>
            <p:nvPr/>
          </p:nvSpPr>
          <p:spPr bwMode="auto">
            <a:xfrm>
              <a:off x="4324159" y="1944026"/>
              <a:ext cx="95071" cy="28515"/>
            </a:xfrm>
            <a:custGeom>
              <a:avLst/>
              <a:gdLst>
                <a:gd name="T0" fmla="*/ 119 w 119"/>
                <a:gd name="T1" fmla="*/ 0 h 24"/>
                <a:gd name="T2" fmla="*/ 0 w 119"/>
                <a:gd name="T3" fmla="*/ 0 h 24"/>
                <a:gd name="T4" fmla="*/ 0 w 1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4">
                  <a:moveTo>
                    <a:pt x="11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3" name="Line 454"/>
            <p:cNvSpPr>
              <a:spLocks noChangeShapeType="1"/>
            </p:cNvSpPr>
            <p:nvPr/>
          </p:nvSpPr>
          <p:spPr bwMode="auto">
            <a:xfrm>
              <a:off x="4426420" y="1522246"/>
              <a:ext cx="0" cy="4277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4" name="Freeform 455"/>
            <p:cNvSpPr>
              <a:spLocks/>
            </p:cNvSpPr>
            <p:nvPr/>
          </p:nvSpPr>
          <p:spPr bwMode="auto">
            <a:xfrm>
              <a:off x="4411241" y="1522246"/>
              <a:ext cx="15180" cy="42772"/>
            </a:xfrm>
            <a:custGeom>
              <a:avLst/>
              <a:gdLst>
                <a:gd name="T0" fmla="*/ 19 w 19"/>
                <a:gd name="T1" fmla="*/ 36 h 36"/>
                <a:gd name="T2" fmla="*/ 0 w 19"/>
                <a:gd name="T3" fmla="*/ 36 h 36"/>
                <a:gd name="T4" fmla="*/ 0 w 1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6">
                  <a:moveTo>
                    <a:pt x="1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5" name="Freeform 456"/>
            <p:cNvSpPr>
              <a:spLocks/>
            </p:cNvSpPr>
            <p:nvPr/>
          </p:nvSpPr>
          <p:spPr bwMode="auto">
            <a:xfrm>
              <a:off x="4364105" y="1213337"/>
              <a:ext cx="55125" cy="112871"/>
            </a:xfrm>
            <a:custGeom>
              <a:avLst/>
              <a:gdLst>
                <a:gd name="T0" fmla="*/ 69 w 69"/>
                <a:gd name="T1" fmla="*/ 95 h 95"/>
                <a:gd name="T2" fmla="*/ 0 w 69"/>
                <a:gd name="T3" fmla="*/ 95 h 95"/>
                <a:gd name="T4" fmla="*/ 0 w 69"/>
                <a:gd name="T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95">
                  <a:moveTo>
                    <a:pt x="69" y="95"/>
                  </a:moveTo>
                  <a:lnTo>
                    <a:pt x="0" y="9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" name="Freeform 457"/>
            <p:cNvSpPr>
              <a:spLocks/>
            </p:cNvSpPr>
            <p:nvPr/>
          </p:nvSpPr>
          <p:spPr bwMode="auto">
            <a:xfrm>
              <a:off x="4348127" y="1410563"/>
              <a:ext cx="71103" cy="111682"/>
            </a:xfrm>
            <a:custGeom>
              <a:avLst/>
              <a:gdLst>
                <a:gd name="T0" fmla="*/ 89 w 89"/>
                <a:gd name="T1" fmla="*/ 0 h 94"/>
                <a:gd name="T2" fmla="*/ 0 w 89"/>
                <a:gd name="T3" fmla="*/ 0 h 94"/>
                <a:gd name="T4" fmla="*/ 0 w 89"/>
                <a:gd name="T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94">
                  <a:moveTo>
                    <a:pt x="89" y="0"/>
                  </a:moveTo>
                  <a:lnTo>
                    <a:pt x="0" y="0"/>
                  </a:lnTo>
                  <a:lnTo>
                    <a:pt x="0" y="9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7" name="Freeform 458"/>
            <p:cNvSpPr>
              <a:spLocks/>
            </p:cNvSpPr>
            <p:nvPr/>
          </p:nvSpPr>
          <p:spPr bwMode="auto">
            <a:xfrm>
              <a:off x="4356116" y="1522246"/>
              <a:ext cx="55125" cy="112871"/>
            </a:xfrm>
            <a:custGeom>
              <a:avLst/>
              <a:gdLst>
                <a:gd name="T0" fmla="*/ 69 w 69"/>
                <a:gd name="T1" fmla="*/ 0 h 95"/>
                <a:gd name="T2" fmla="*/ 0 w 69"/>
                <a:gd name="T3" fmla="*/ 0 h 95"/>
                <a:gd name="T4" fmla="*/ 0 w 69"/>
                <a:gd name="T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95">
                  <a:moveTo>
                    <a:pt x="69" y="0"/>
                  </a:moveTo>
                  <a:lnTo>
                    <a:pt x="0" y="0"/>
                  </a:lnTo>
                  <a:lnTo>
                    <a:pt x="0" y="9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8" name="Freeform 459"/>
            <p:cNvSpPr>
              <a:spLocks/>
            </p:cNvSpPr>
            <p:nvPr/>
          </p:nvSpPr>
          <p:spPr bwMode="auto">
            <a:xfrm>
              <a:off x="4379284" y="1762244"/>
              <a:ext cx="23967" cy="70099"/>
            </a:xfrm>
            <a:custGeom>
              <a:avLst/>
              <a:gdLst>
                <a:gd name="T0" fmla="*/ 30 w 30"/>
                <a:gd name="T1" fmla="*/ 59 h 59"/>
                <a:gd name="T2" fmla="*/ 0 w 30"/>
                <a:gd name="T3" fmla="*/ 59 h 59"/>
                <a:gd name="T4" fmla="*/ 0 w 30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59">
                  <a:moveTo>
                    <a:pt x="30" y="59"/>
                  </a:moveTo>
                  <a:lnTo>
                    <a:pt x="0" y="5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9" name="Freeform 460"/>
            <p:cNvSpPr>
              <a:spLocks/>
            </p:cNvSpPr>
            <p:nvPr/>
          </p:nvSpPr>
          <p:spPr bwMode="auto">
            <a:xfrm>
              <a:off x="4356116" y="1635117"/>
              <a:ext cx="23169" cy="127128"/>
            </a:xfrm>
            <a:custGeom>
              <a:avLst/>
              <a:gdLst>
                <a:gd name="T0" fmla="*/ 29 w 29"/>
                <a:gd name="T1" fmla="*/ 107 h 107"/>
                <a:gd name="T2" fmla="*/ 0 w 29"/>
                <a:gd name="T3" fmla="*/ 107 h 107"/>
                <a:gd name="T4" fmla="*/ 0 w 29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07">
                  <a:moveTo>
                    <a:pt x="29" y="107"/>
                  </a:moveTo>
                  <a:lnTo>
                    <a:pt x="0" y="10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0" name="Freeform 461"/>
            <p:cNvSpPr>
              <a:spLocks/>
            </p:cNvSpPr>
            <p:nvPr/>
          </p:nvSpPr>
          <p:spPr bwMode="auto">
            <a:xfrm>
              <a:off x="4324159" y="1213337"/>
              <a:ext cx="39946" cy="154454"/>
            </a:xfrm>
            <a:custGeom>
              <a:avLst/>
              <a:gdLst>
                <a:gd name="T0" fmla="*/ 50 w 50"/>
                <a:gd name="T1" fmla="*/ 0 h 130"/>
                <a:gd name="T2" fmla="*/ 0 w 50"/>
                <a:gd name="T3" fmla="*/ 0 h 130"/>
                <a:gd name="T4" fmla="*/ 0 w 50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30">
                  <a:moveTo>
                    <a:pt x="50" y="0"/>
                  </a:moveTo>
                  <a:lnTo>
                    <a:pt x="0" y="0"/>
                  </a:lnTo>
                  <a:lnTo>
                    <a:pt x="0" y="13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1" name="Freeform 462"/>
            <p:cNvSpPr>
              <a:spLocks/>
            </p:cNvSpPr>
            <p:nvPr/>
          </p:nvSpPr>
          <p:spPr bwMode="auto">
            <a:xfrm>
              <a:off x="4348127" y="1522246"/>
              <a:ext cx="7989" cy="112871"/>
            </a:xfrm>
            <a:custGeom>
              <a:avLst/>
              <a:gdLst>
                <a:gd name="T0" fmla="*/ 10 w 10"/>
                <a:gd name="T1" fmla="*/ 95 h 95"/>
                <a:gd name="T2" fmla="*/ 0 w 10"/>
                <a:gd name="T3" fmla="*/ 95 h 95"/>
                <a:gd name="T4" fmla="*/ 0 w 10"/>
                <a:gd name="T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95">
                  <a:moveTo>
                    <a:pt x="10" y="95"/>
                  </a:moveTo>
                  <a:lnTo>
                    <a:pt x="0" y="9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2" name="Freeform 463"/>
            <p:cNvSpPr>
              <a:spLocks/>
            </p:cNvSpPr>
            <p:nvPr/>
          </p:nvSpPr>
          <p:spPr bwMode="auto">
            <a:xfrm>
              <a:off x="4324159" y="1367791"/>
              <a:ext cx="23967" cy="154454"/>
            </a:xfrm>
            <a:custGeom>
              <a:avLst/>
              <a:gdLst>
                <a:gd name="T0" fmla="*/ 30 w 30"/>
                <a:gd name="T1" fmla="*/ 130 h 130"/>
                <a:gd name="T2" fmla="*/ 0 w 30"/>
                <a:gd name="T3" fmla="*/ 130 h 130"/>
                <a:gd name="T4" fmla="*/ 0 w 30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30">
                  <a:moveTo>
                    <a:pt x="30" y="130"/>
                  </a:moveTo>
                  <a:lnTo>
                    <a:pt x="0" y="1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3" name="Line 464"/>
            <p:cNvSpPr>
              <a:spLocks noChangeShapeType="1"/>
            </p:cNvSpPr>
            <p:nvPr/>
          </p:nvSpPr>
          <p:spPr bwMode="auto">
            <a:xfrm flipV="1">
              <a:off x="4324159" y="1944026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4" name="Freeform 465"/>
            <p:cNvSpPr>
              <a:spLocks/>
            </p:cNvSpPr>
            <p:nvPr/>
          </p:nvSpPr>
          <p:spPr bwMode="auto">
            <a:xfrm>
              <a:off x="4316170" y="1367791"/>
              <a:ext cx="7989" cy="310097"/>
            </a:xfrm>
            <a:custGeom>
              <a:avLst/>
              <a:gdLst>
                <a:gd name="T0" fmla="*/ 10 w 10"/>
                <a:gd name="T1" fmla="*/ 0 h 261"/>
                <a:gd name="T2" fmla="*/ 0 w 10"/>
                <a:gd name="T3" fmla="*/ 0 h 261"/>
                <a:gd name="T4" fmla="*/ 0 w 10"/>
                <a:gd name="T5" fmla="*/ 26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61">
                  <a:moveTo>
                    <a:pt x="10" y="0"/>
                  </a:moveTo>
                  <a:lnTo>
                    <a:pt x="0" y="0"/>
                  </a:lnTo>
                  <a:lnTo>
                    <a:pt x="0" y="2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5" name="Line 466"/>
            <p:cNvSpPr>
              <a:spLocks noChangeShapeType="1"/>
            </p:cNvSpPr>
            <p:nvPr/>
          </p:nvSpPr>
          <p:spPr bwMode="auto">
            <a:xfrm>
              <a:off x="4324159" y="1944026"/>
              <a:ext cx="0" cy="4277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6" name="Freeform 467"/>
            <p:cNvSpPr>
              <a:spLocks/>
            </p:cNvSpPr>
            <p:nvPr/>
          </p:nvSpPr>
          <p:spPr bwMode="auto">
            <a:xfrm>
              <a:off x="4316170" y="1677889"/>
              <a:ext cx="7989" cy="308909"/>
            </a:xfrm>
            <a:custGeom>
              <a:avLst/>
              <a:gdLst>
                <a:gd name="T0" fmla="*/ 10 w 10"/>
                <a:gd name="T1" fmla="*/ 260 h 260"/>
                <a:gd name="T2" fmla="*/ 0 w 10"/>
                <a:gd name="T3" fmla="*/ 260 h 260"/>
                <a:gd name="T4" fmla="*/ 0 w 10"/>
                <a:gd name="T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60">
                  <a:moveTo>
                    <a:pt x="10" y="260"/>
                  </a:moveTo>
                  <a:lnTo>
                    <a:pt x="0" y="26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" name="Line 468"/>
            <p:cNvSpPr>
              <a:spLocks noChangeShapeType="1"/>
            </p:cNvSpPr>
            <p:nvPr/>
          </p:nvSpPr>
          <p:spPr bwMode="auto">
            <a:xfrm flipV="1">
              <a:off x="4316170" y="1353533"/>
              <a:ext cx="0" cy="3243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8" name="Freeform 469"/>
            <p:cNvSpPr>
              <a:spLocks/>
            </p:cNvSpPr>
            <p:nvPr/>
          </p:nvSpPr>
          <p:spPr bwMode="auto">
            <a:xfrm>
              <a:off x="4253855" y="834329"/>
              <a:ext cx="62315" cy="168712"/>
            </a:xfrm>
            <a:custGeom>
              <a:avLst/>
              <a:gdLst>
                <a:gd name="T0" fmla="*/ 78 w 78"/>
                <a:gd name="T1" fmla="*/ 0 h 142"/>
                <a:gd name="T2" fmla="*/ 0 w 78"/>
                <a:gd name="T3" fmla="*/ 0 h 142"/>
                <a:gd name="T4" fmla="*/ 0 w 78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142">
                  <a:moveTo>
                    <a:pt x="78" y="0"/>
                  </a:moveTo>
                  <a:lnTo>
                    <a:pt x="0" y="0"/>
                  </a:lnTo>
                  <a:lnTo>
                    <a:pt x="0" y="14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9" name="Freeform 470"/>
            <p:cNvSpPr>
              <a:spLocks/>
            </p:cNvSpPr>
            <p:nvPr/>
          </p:nvSpPr>
          <p:spPr bwMode="auto">
            <a:xfrm>
              <a:off x="4293002" y="1171753"/>
              <a:ext cx="23169" cy="181782"/>
            </a:xfrm>
            <a:custGeom>
              <a:avLst/>
              <a:gdLst>
                <a:gd name="T0" fmla="*/ 29 w 29"/>
                <a:gd name="T1" fmla="*/ 153 h 153"/>
                <a:gd name="T2" fmla="*/ 0 w 29"/>
                <a:gd name="T3" fmla="*/ 153 h 153"/>
                <a:gd name="T4" fmla="*/ 0 w 29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53">
                  <a:moveTo>
                    <a:pt x="29" y="153"/>
                  </a:moveTo>
                  <a:lnTo>
                    <a:pt x="0" y="15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0" name="Freeform 471"/>
            <p:cNvSpPr>
              <a:spLocks/>
            </p:cNvSpPr>
            <p:nvPr/>
          </p:nvSpPr>
          <p:spPr bwMode="auto">
            <a:xfrm>
              <a:off x="4253855" y="1003041"/>
              <a:ext cx="39147" cy="168712"/>
            </a:xfrm>
            <a:custGeom>
              <a:avLst/>
              <a:gdLst>
                <a:gd name="T0" fmla="*/ 49 w 49"/>
                <a:gd name="T1" fmla="*/ 142 h 142"/>
                <a:gd name="T2" fmla="*/ 0 w 49"/>
                <a:gd name="T3" fmla="*/ 142 h 142"/>
                <a:gd name="T4" fmla="*/ 0 w 49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42">
                  <a:moveTo>
                    <a:pt x="49" y="142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1" name="Freeform 472"/>
            <p:cNvSpPr>
              <a:spLocks/>
            </p:cNvSpPr>
            <p:nvPr/>
          </p:nvSpPr>
          <p:spPr bwMode="auto">
            <a:xfrm>
              <a:off x="4229888" y="398291"/>
              <a:ext cx="63114" cy="308909"/>
            </a:xfrm>
            <a:custGeom>
              <a:avLst/>
              <a:gdLst>
                <a:gd name="T0" fmla="*/ 79 w 79"/>
                <a:gd name="T1" fmla="*/ 0 h 260"/>
                <a:gd name="T2" fmla="*/ 0 w 79"/>
                <a:gd name="T3" fmla="*/ 0 h 260"/>
                <a:gd name="T4" fmla="*/ 0 w 79"/>
                <a:gd name="T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260">
                  <a:moveTo>
                    <a:pt x="79" y="0"/>
                  </a:moveTo>
                  <a:lnTo>
                    <a:pt x="0" y="0"/>
                  </a:lnTo>
                  <a:lnTo>
                    <a:pt x="0" y="2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2" name="Freeform 473"/>
            <p:cNvSpPr>
              <a:spLocks/>
            </p:cNvSpPr>
            <p:nvPr/>
          </p:nvSpPr>
          <p:spPr bwMode="auto">
            <a:xfrm>
              <a:off x="4229888" y="707201"/>
              <a:ext cx="23967" cy="295840"/>
            </a:xfrm>
            <a:custGeom>
              <a:avLst/>
              <a:gdLst>
                <a:gd name="T0" fmla="*/ 30 w 30"/>
                <a:gd name="T1" fmla="*/ 249 h 249"/>
                <a:gd name="T2" fmla="*/ 0 w 30"/>
                <a:gd name="T3" fmla="*/ 249 h 249"/>
                <a:gd name="T4" fmla="*/ 0 w 30"/>
                <a:gd name="T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49">
                  <a:moveTo>
                    <a:pt x="30" y="249"/>
                  </a:moveTo>
                  <a:lnTo>
                    <a:pt x="0" y="24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3" name="Freeform 474"/>
            <p:cNvSpPr>
              <a:spLocks/>
            </p:cNvSpPr>
            <p:nvPr/>
          </p:nvSpPr>
          <p:spPr bwMode="auto">
            <a:xfrm>
              <a:off x="4190741" y="707201"/>
              <a:ext cx="39147" cy="689105"/>
            </a:xfrm>
            <a:custGeom>
              <a:avLst/>
              <a:gdLst>
                <a:gd name="T0" fmla="*/ 49 w 49"/>
                <a:gd name="T1" fmla="*/ 0 h 580"/>
                <a:gd name="T2" fmla="*/ 0 w 49"/>
                <a:gd name="T3" fmla="*/ 0 h 580"/>
                <a:gd name="T4" fmla="*/ 0 w 49"/>
                <a:gd name="T5" fmla="*/ 58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580">
                  <a:moveTo>
                    <a:pt x="49" y="0"/>
                  </a:moveTo>
                  <a:lnTo>
                    <a:pt x="0" y="0"/>
                  </a:lnTo>
                  <a:lnTo>
                    <a:pt x="0" y="58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4" name="Freeform 475"/>
            <p:cNvSpPr>
              <a:spLocks/>
            </p:cNvSpPr>
            <p:nvPr/>
          </p:nvSpPr>
          <p:spPr bwMode="auto">
            <a:xfrm>
              <a:off x="4072502" y="1396306"/>
              <a:ext cx="118239" cy="393266"/>
            </a:xfrm>
            <a:custGeom>
              <a:avLst/>
              <a:gdLst>
                <a:gd name="T0" fmla="*/ 148 w 148"/>
                <a:gd name="T1" fmla="*/ 0 h 331"/>
                <a:gd name="T2" fmla="*/ 0 w 148"/>
                <a:gd name="T3" fmla="*/ 0 h 331"/>
                <a:gd name="T4" fmla="*/ 0 w 148"/>
                <a:gd name="T5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331">
                  <a:moveTo>
                    <a:pt x="148" y="0"/>
                  </a:moveTo>
                  <a:lnTo>
                    <a:pt x="0" y="0"/>
                  </a:lnTo>
                  <a:lnTo>
                    <a:pt x="0" y="33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5" name="Freeform 476"/>
            <p:cNvSpPr>
              <a:spLocks/>
            </p:cNvSpPr>
            <p:nvPr/>
          </p:nvSpPr>
          <p:spPr bwMode="auto">
            <a:xfrm>
              <a:off x="3395024" y="1789571"/>
              <a:ext cx="677478" cy="253068"/>
            </a:xfrm>
            <a:custGeom>
              <a:avLst/>
              <a:gdLst>
                <a:gd name="T0" fmla="*/ 848 w 848"/>
                <a:gd name="T1" fmla="*/ 0 h 213"/>
                <a:gd name="T2" fmla="*/ 0 w 848"/>
                <a:gd name="T3" fmla="*/ 0 h 213"/>
                <a:gd name="T4" fmla="*/ 0 w 848"/>
                <a:gd name="T5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8" h="213">
                  <a:moveTo>
                    <a:pt x="848" y="0"/>
                  </a:moveTo>
                  <a:lnTo>
                    <a:pt x="0" y="0"/>
                  </a:lnTo>
                  <a:lnTo>
                    <a:pt x="0" y="2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" name="Freeform 477"/>
            <p:cNvSpPr>
              <a:spLocks/>
            </p:cNvSpPr>
            <p:nvPr/>
          </p:nvSpPr>
          <p:spPr bwMode="auto">
            <a:xfrm>
              <a:off x="3489295" y="2633131"/>
              <a:ext cx="385875" cy="42772"/>
            </a:xfrm>
            <a:custGeom>
              <a:avLst/>
              <a:gdLst>
                <a:gd name="T0" fmla="*/ 483 w 483"/>
                <a:gd name="T1" fmla="*/ 0 h 36"/>
                <a:gd name="T2" fmla="*/ 0 w 483"/>
                <a:gd name="T3" fmla="*/ 0 h 36"/>
                <a:gd name="T4" fmla="*/ 0 w 48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36">
                  <a:moveTo>
                    <a:pt x="483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7" name="Freeform 478"/>
            <p:cNvSpPr>
              <a:spLocks/>
            </p:cNvSpPr>
            <p:nvPr/>
          </p:nvSpPr>
          <p:spPr bwMode="auto">
            <a:xfrm>
              <a:off x="3001160" y="3139267"/>
              <a:ext cx="842853" cy="28515"/>
            </a:xfrm>
            <a:custGeom>
              <a:avLst/>
              <a:gdLst>
                <a:gd name="T0" fmla="*/ 1055 w 1055"/>
                <a:gd name="T1" fmla="*/ 0 h 24"/>
                <a:gd name="T2" fmla="*/ 0 w 1055"/>
                <a:gd name="T3" fmla="*/ 0 h 24"/>
                <a:gd name="T4" fmla="*/ 0 w 1055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5" h="24">
                  <a:moveTo>
                    <a:pt x="1055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8" name="Freeform 479"/>
            <p:cNvSpPr>
              <a:spLocks/>
            </p:cNvSpPr>
            <p:nvPr/>
          </p:nvSpPr>
          <p:spPr bwMode="auto">
            <a:xfrm>
              <a:off x="3757730" y="2507191"/>
              <a:ext cx="47136" cy="27327"/>
            </a:xfrm>
            <a:custGeom>
              <a:avLst/>
              <a:gdLst>
                <a:gd name="T0" fmla="*/ 59 w 59"/>
                <a:gd name="T1" fmla="*/ 23 h 23"/>
                <a:gd name="T2" fmla="*/ 0 w 59"/>
                <a:gd name="T3" fmla="*/ 23 h 23"/>
                <a:gd name="T4" fmla="*/ 0 w 5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3">
                  <a:moveTo>
                    <a:pt x="59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9" name="Freeform 480"/>
            <p:cNvSpPr>
              <a:spLocks/>
            </p:cNvSpPr>
            <p:nvPr/>
          </p:nvSpPr>
          <p:spPr bwMode="auto">
            <a:xfrm>
              <a:off x="3041106" y="2507191"/>
              <a:ext cx="716625" cy="84356"/>
            </a:xfrm>
            <a:custGeom>
              <a:avLst/>
              <a:gdLst>
                <a:gd name="T0" fmla="*/ 897 w 897"/>
                <a:gd name="T1" fmla="*/ 0 h 71"/>
                <a:gd name="T2" fmla="*/ 0 w 897"/>
                <a:gd name="T3" fmla="*/ 0 h 71"/>
                <a:gd name="T4" fmla="*/ 0 w 897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7" h="71">
                  <a:moveTo>
                    <a:pt x="897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0" name="Line 481"/>
            <p:cNvSpPr>
              <a:spLocks noChangeShapeType="1"/>
            </p:cNvSpPr>
            <p:nvPr/>
          </p:nvSpPr>
          <p:spPr bwMode="auto">
            <a:xfrm flipV="1">
              <a:off x="3709795" y="3645403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1" name="Freeform 482"/>
            <p:cNvSpPr>
              <a:spLocks/>
            </p:cNvSpPr>
            <p:nvPr/>
          </p:nvSpPr>
          <p:spPr bwMode="auto">
            <a:xfrm>
              <a:off x="3300752" y="3618076"/>
              <a:ext cx="409043" cy="27327"/>
            </a:xfrm>
            <a:custGeom>
              <a:avLst/>
              <a:gdLst>
                <a:gd name="T0" fmla="*/ 512 w 512"/>
                <a:gd name="T1" fmla="*/ 23 h 23"/>
                <a:gd name="T2" fmla="*/ 0 w 512"/>
                <a:gd name="T3" fmla="*/ 23 h 23"/>
                <a:gd name="T4" fmla="*/ 0 w 512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2" h="23">
                  <a:moveTo>
                    <a:pt x="512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2" name="Freeform 483"/>
            <p:cNvSpPr>
              <a:spLocks/>
            </p:cNvSpPr>
            <p:nvPr/>
          </p:nvSpPr>
          <p:spPr bwMode="auto">
            <a:xfrm>
              <a:off x="2985980" y="3252137"/>
              <a:ext cx="637532" cy="28515"/>
            </a:xfrm>
            <a:custGeom>
              <a:avLst/>
              <a:gdLst>
                <a:gd name="T0" fmla="*/ 798 w 798"/>
                <a:gd name="T1" fmla="*/ 0 h 24"/>
                <a:gd name="T2" fmla="*/ 0 w 798"/>
                <a:gd name="T3" fmla="*/ 0 h 24"/>
                <a:gd name="T4" fmla="*/ 0 w 798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8" h="24">
                  <a:moveTo>
                    <a:pt x="798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3" name="Freeform 484"/>
            <p:cNvSpPr>
              <a:spLocks/>
            </p:cNvSpPr>
            <p:nvPr/>
          </p:nvSpPr>
          <p:spPr bwMode="auto">
            <a:xfrm>
              <a:off x="3489295" y="2675903"/>
              <a:ext cx="95071" cy="27327"/>
            </a:xfrm>
            <a:custGeom>
              <a:avLst/>
              <a:gdLst>
                <a:gd name="T0" fmla="*/ 119 w 119"/>
                <a:gd name="T1" fmla="*/ 23 h 23"/>
                <a:gd name="T2" fmla="*/ 0 w 119"/>
                <a:gd name="T3" fmla="*/ 23 h 23"/>
                <a:gd name="T4" fmla="*/ 0 w 11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3">
                  <a:moveTo>
                    <a:pt x="119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4" name="Freeform 485"/>
            <p:cNvSpPr>
              <a:spLocks/>
            </p:cNvSpPr>
            <p:nvPr/>
          </p:nvSpPr>
          <p:spPr bwMode="auto">
            <a:xfrm>
              <a:off x="3103421" y="2886198"/>
              <a:ext cx="456978" cy="28515"/>
            </a:xfrm>
            <a:custGeom>
              <a:avLst/>
              <a:gdLst>
                <a:gd name="T0" fmla="*/ 572 w 572"/>
                <a:gd name="T1" fmla="*/ 0 h 24"/>
                <a:gd name="T2" fmla="*/ 0 w 572"/>
                <a:gd name="T3" fmla="*/ 0 h 24"/>
                <a:gd name="T4" fmla="*/ 0 w 572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2" h="24">
                  <a:moveTo>
                    <a:pt x="572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5" name="Freeform 486"/>
            <p:cNvSpPr>
              <a:spLocks/>
            </p:cNvSpPr>
            <p:nvPr/>
          </p:nvSpPr>
          <p:spPr bwMode="auto">
            <a:xfrm>
              <a:off x="3041106" y="2591547"/>
              <a:ext cx="448190" cy="84356"/>
            </a:xfrm>
            <a:custGeom>
              <a:avLst/>
              <a:gdLst>
                <a:gd name="T0" fmla="*/ 561 w 561"/>
                <a:gd name="T1" fmla="*/ 71 h 71"/>
                <a:gd name="T2" fmla="*/ 0 w 561"/>
                <a:gd name="T3" fmla="*/ 71 h 71"/>
                <a:gd name="T4" fmla="*/ 0 w 561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1" h="71">
                  <a:moveTo>
                    <a:pt x="561" y="71"/>
                  </a:moveTo>
                  <a:lnTo>
                    <a:pt x="0" y="7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" name="Freeform 487"/>
            <p:cNvSpPr>
              <a:spLocks/>
            </p:cNvSpPr>
            <p:nvPr/>
          </p:nvSpPr>
          <p:spPr bwMode="auto">
            <a:xfrm>
              <a:off x="2804628" y="3420849"/>
              <a:ext cx="590397" cy="28515"/>
            </a:xfrm>
            <a:custGeom>
              <a:avLst/>
              <a:gdLst>
                <a:gd name="T0" fmla="*/ 739 w 739"/>
                <a:gd name="T1" fmla="*/ 0 h 24"/>
                <a:gd name="T2" fmla="*/ 0 w 739"/>
                <a:gd name="T3" fmla="*/ 0 h 24"/>
                <a:gd name="T4" fmla="*/ 0 w 73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9" h="24">
                  <a:moveTo>
                    <a:pt x="73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" name="Freeform 488"/>
            <p:cNvSpPr>
              <a:spLocks/>
            </p:cNvSpPr>
            <p:nvPr/>
          </p:nvSpPr>
          <p:spPr bwMode="auto">
            <a:xfrm>
              <a:off x="3064274" y="2042639"/>
              <a:ext cx="330750" cy="168712"/>
            </a:xfrm>
            <a:custGeom>
              <a:avLst/>
              <a:gdLst>
                <a:gd name="T0" fmla="*/ 414 w 414"/>
                <a:gd name="T1" fmla="*/ 0 h 142"/>
                <a:gd name="T2" fmla="*/ 0 w 414"/>
                <a:gd name="T3" fmla="*/ 0 h 142"/>
                <a:gd name="T4" fmla="*/ 0 w 414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4" h="142">
                  <a:moveTo>
                    <a:pt x="414" y="0"/>
                  </a:moveTo>
                  <a:lnTo>
                    <a:pt x="0" y="0"/>
                  </a:lnTo>
                  <a:lnTo>
                    <a:pt x="0" y="14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8" name="Freeform 489"/>
            <p:cNvSpPr>
              <a:spLocks/>
            </p:cNvSpPr>
            <p:nvPr/>
          </p:nvSpPr>
          <p:spPr bwMode="auto">
            <a:xfrm>
              <a:off x="2835785" y="3618076"/>
              <a:ext cx="464967" cy="70099"/>
            </a:xfrm>
            <a:custGeom>
              <a:avLst/>
              <a:gdLst>
                <a:gd name="T0" fmla="*/ 582 w 582"/>
                <a:gd name="T1" fmla="*/ 0 h 59"/>
                <a:gd name="T2" fmla="*/ 0 w 582"/>
                <a:gd name="T3" fmla="*/ 0 h 59"/>
                <a:gd name="T4" fmla="*/ 0 w 582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2" h="59">
                  <a:moveTo>
                    <a:pt x="582" y="0"/>
                  </a:moveTo>
                  <a:lnTo>
                    <a:pt x="0" y="0"/>
                  </a:lnTo>
                  <a:lnTo>
                    <a:pt x="0" y="5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9" name="Freeform 490"/>
            <p:cNvSpPr>
              <a:spLocks/>
            </p:cNvSpPr>
            <p:nvPr/>
          </p:nvSpPr>
          <p:spPr bwMode="auto">
            <a:xfrm>
              <a:off x="2647242" y="5389551"/>
              <a:ext cx="472158" cy="181782"/>
            </a:xfrm>
            <a:custGeom>
              <a:avLst/>
              <a:gdLst>
                <a:gd name="T0" fmla="*/ 591 w 591"/>
                <a:gd name="T1" fmla="*/ 0 h 153"/>
                <a:gd name="T2" fmla="*/ 0 w 591"/>
                <a:gd name="T3" fmla="*/ 0 h 153"/>
                <a:gd name="T4" fmla="*/ 0 w 591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1" h="153">
                  <a:moveTo>
                    <a:pt x="591" y="0"/>
                  </a:moveTo>
                  <a:lnTo>
                    <a:pt x="0" y="0"/>
                  </a:lnTo>
                  <a:lnTo>
                    <a:pt x="0" y="15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0" name="Freeform 491"/>
            <p:cNvSpPr>
              <a:spLocks/>
            </p:cNvSpPr>
            <p:nvPr/>
          </p:nvSpPr>
          <p:spPr bwMode="auto">
            <a:xfrm>
              <a:off x="2843774" y="6246180"/>
              <a:ext cx="102261" cy="28515"/>
            </a:xfrm>
            <a:custGeom>
              <a:avLst/>
              <a:gdLst>
                <a:gd name="T0" fmla="*/ 128 w 128"/>
                <a:gd name="T1" fmla="*/ 24 h 24"/>
                <a:gd name="T2" fmla="*/ 0 w 128"/>
                <a:gd name="T3" fmla="*/ 24 h 24"/>
                <a:gd name="T4" fmla="*/ 0 w 128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4">
                  <a:moveTo>
                    <a:pt x="128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1" name="Freeform 492"/>
            <p:cNvSpPr>
              <a:spLocks/>
            </p:cNvSpPr>
            <p:nvPr/>
          </p:nvSpPr>
          <p:spPr bwMode="auto">
            <a:xfrm>
              <a:off x="3096230" y="2394320"/>
              <a:ext cx="196533" cy="28515"/>
            </a:xfrm>
            <a:custGeom>
              <a:avLst/>
              <a:gdLst>
                <a:gd name="T0" fmla="*/ 246 w 246"/>
                <a:gd name="T1" fmla="*/ 24 h 24"/>
                <a:gd name="T2" fmla="*/ 0 w 246"/>
                <a:gd name="T3" fmla="*/ 24 h 24"/>
                <a:gd name="T4" fmla="*/ 0 w 246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24">
                  <a:moveTo>
                    <a:pt x="246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2" name="Freeform 493"/>
            <p:cNvSpPr>
              <a:spLocks/>
            </p:cNvSpPr>
            <p:nvPr/>
          </p:nvSpPr>
          <p:spPr bwMode="auto">
            <a:xfrm>
              <a:off x="2835785" y="6204596"/>
              <a:ext cx="7989" cy="41584"/>
            </a:xfrm>
            <a:custGeom>
              <a:avLst/>
              <a:gdLst>
                <a:gd name="T0" fmla="*/ 10 w 10"/>
                <a:gd name="T1" fmla="*/ 35 h 35"/>
                <a:gd name="T2" fmla="*/ 0 w 10"/>
                <a:gd name="T3" fmla="*/ 35 h 35"/>
                <a:gd name="T4" fmla="*/ 0 w 10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5">
                  <a:moveTo>
                    <a:pt x="10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3" name="Freeform 494"/>
            <p:cNvSpPr>
              <a:spLocks/>
            </p:cNvSpPr>
            <p:nvPr/>
          </p:nvSpPr>
          <p:spPr bwMode="auto">
            <a:xfrm>
              <a:off x="2552970" y="6204596"/>
              <a:ext cx="282815" cy="55842"/>
            </a:xfrm>
            <a:custGeom>
              <a:avLst/>
              <a:gdLst>
                <a:gd name="T0" fmla="*/ 354 w 354"/>
                <a:gd name="T1" fmla="*/ 0 h 47"/>
                <a:gd name="T2" fmla="*/ 0 w 354"/>
                <a:gd name="T3" fmla="*/ 0 h 47"/>
                <a:gd name="T4" fmla="*/ 0 w 354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4" h="47">
                  <a:moveTo>
                    <a:pt x="35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4" name="Freeform 495"/>
            <p:cNvSpPr>
              <a:spLocks/>
            </p:cNvSpPr>
            <p:nvPr/>
          </p:nvSpPr>
          <p:spPr bwMode="auto">
            <a:xfrm>
              <a:off x="2347650" y="5149553"/>
              <a:ext cx="425821" cy="42772"/>
            </a:xfrm>
            <a:custGeom>
              <a:avLst/>
              <a:gdLst>
                <a:gd name="T0" fmla="*/ 533 w 533"/>
                <a:gd name="T1" fmla="*/ 0 h 36"/>
                <a:gd name="T2" fmla="*/ 0 w 533"/>
                <a:gd name="T3" fmla="*/ 0 h 36"/>
                <a:gd name="T4" fmla="*/ 0 w 53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3" h="36">
                  <a:moveTo>
                    <a:pt x="533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5" name="Freeform 496"/>
            <p:cNvSpPr>
              <a:spLocks/>
            </p:cNvSpPr>
            <p:nvPr/>
          </p:nvSpPr>
          <p:spPr bwMode="auto">
            <a:xfrm>
              <a:off x="2702367" y="5754301"/>
              <a:ext cx="157386" cy="127128"/>
            </a:xfrm>
            <a:custGeom>
              <a:avLst/>
              <a:gdLst>
                <a:gd name="T0" fmla="*/ 197 w 197"/>
                <a:gd name="T1" fmla="*/ 0 h 107"/>
                <a:gd name="T2" fmla="*/ 0 w 197"/>
                <a:gd name="T3" fmla="*/ 0 h 107"/>
                <a:gd name="T4" fmla="*/ 0 w 197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07">
                  <a:moveTo>
                    <a:pt x="197" y="0"/>
                  </a:moveTo>
                  <a:lnTo>
                    <a:pt x="0" y="0"/>
                  </a:lnTo>
                  <a:lnTo>
                    <a:pt x="0" y="10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6" name="Freeform 497"/>
            <p:cNvSpPr>
              <a:spLocks/>
            </p:cNvSpPr>
            <p:nvPr/>
          </p:nvSpPr>
          <p:spPr bwMode="auto">
            <a:xfrm>
              <a:off x="2457900" y="6091725"/>
              <a:ext cx="189343" cy="84356"/>
            </a:xfrm>
            <a:custGeom>
              <a:avLst/>
              <a:gdLst>
                <a:gd name="T0" fmla="*/ 237 w 237"/>
                <a:gd name="T1" fmla="*/ 0 h 71"/>
                <a:gd name="T2" fmla="*/ 0 w 237"/>
                <a:gd name="T3" fmla="*/ 0 h 71"/>
                <a:gd name="T4" fmla="*/ 0 w 237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71">
                  <a:moveTo>
                    <a:pt x="237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7" name="Freeform 498"/>
            <p:cNvSpPr>
              <a:spLocks/>
            </p:cNvSpPr>
            <p:nvPr/>
          </p:nvSpPr>
          <p:spPr bwMode="auto">
            <a:xfrm>
              <a:off x="3064274" y="2211351"/>
              <a:ext cx="31957" cy="182969"/>
            </a:xfrm>
            <a:custGeom>
              <a:avLst/>
              <a:gdLst>
                <a:gd name="T0" fmla="*/ 40 w 40"/>
                <a:gd name="T1" fmla="*/ 154 h 154"/>
                <a:gd name="T2" fmla="*/ 0 w 40"/>
                <a:gd name="T3" fmla="*/ 154 h 154"/>
                <a:gd name="T4" fmla="*/ 0 w 40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54">
                  <a:moveTo>
                    <a:pt x="40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8" name="Freeform 499"/>
            <p:cNvSpPr>
              <a:spLocks/>
            </p:cNvSpPr>
            <p:nvPr/>
          </p:nvSpPr>
          <p:spPr bwMode="auto">
            <a:xfrm>
              <a:off x="3064274" y="2871941"/>
              <a:ext cx="39147" cy="42772"/>
            </a:xfrm>
            <a:custGeom>
              <a:avLst/>
              <a:gdLst>
                <a:gd name="T0" fmla="*/ 49 w 49"/>
                <a:gd name="T1" fmla="*/ 36 h 36"/>
                <a:gd name="T2" fmla="*/ 0 w 49"/>
                <a:gd name="T3" fmla="*/ 36 h 36"/>
                <a:gd name="T4" fmla="*/ 0 w 4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9" name="Freeform 500"/>
            <p:cNvSpPr>
              <a:spLocks/>
            </p:cNvSpPr>
            <p:nvPr/>
          </p:nvSpPr>
          <p:spPr bwMode="auto">
            <a:xfrm>
              <a:off x="2875731" y="2211351"/>
              <a:ext cx="188543" cy="197226"/>
            </a:xfrm>
            <a:custGeom>
              <a:avLst/>
              <a:gdLst>
                <a:gd name="T0" fmla="*/ 236 w 236"/>
                <a:gd name="T1" fmla="*/ 0 h 166"/>
                <a:gd name="T2" fmla="*/ 0 w 236"/>
                <a:gd name="T3" fmla="*/ 0 h 166"/>
                <a:gd name="T4" fmla="*/ 0 w 236"/>
                <a:gd name="T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166">
                  <a:moveTo>
                    <a:pt x="236" y="0"/>
                  </a:moveTo>
                  <a:lnTo>
                    <a:pt x="0" y="0"/>
                  </a:lnTo>
                  <a:lnTo>
                    <a:pt x="0" y="1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0" name="Freeform 501"/>
            <p:cNvSpPr>
              <a:spLocks/>
            </p:cNvSpPr>
            <p:nvPr/>
          </p:nvSpPr>
          <p:spPr bwMode="auto">
            <a:xfrm>
              <a:off x="2875731" y="2408577"/>
              <a:ext cx="165375" cy="182969"/>
            </a:xfrm>
            <a:custGeom>
              <a:avLst/>
              <a:gdLst>
                <a:gd name="T0" fmla="*/ 207 w 207"/>
                <a:gd name="T1" fmla="*/ 154 h 154"/>
                <a:gd name="T2" fmla="*/ 0 w 207"/>
                <a:gd name="T3" fmla="*/ 154 h 154"/>
                <a:gd name="T4" fmla="*/ 0 w 207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154">
                  <a:moveTo>
                    <a:pt x="207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1" name="Freeform 502"/>
            <p:cNvSpPr>
              <a:spLocks/>
            </p:cNvSpPr>
            <p:nvPr/>
          </p:nvSpPr>
          <p:spPr bwMode="auto">
            <a:xfrm>
              <a:off x="3025127" y="2871941"/>
              <a:ext cx="39147" cy="71287"/>
            </a:xfrm>
            <a:custGeom>
              <a:avLst/>
              <a:gdLst>
                <a:gd name="T0" fmla="*/ 49 w 49"/>
                <a:gd name="T1" fmla="*/ 0 h 60"/>
                <a:gd name="T2" fmla="*/ 0 w 49"/>
                <a:gd name="T3" fmla="*/ 0 h 60"/>
                <a:gd name="T4" fmla="*/ 0 w 49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0">
                  <a:moveTo>
                    <a:pt x="49" y="0"/>
                  </a:moveTo>
                  <a:lnTo>
                    <a:pt x="0" y="0"/>
                  </a:lnTo>
                  <a:lnTo>
                    <a:pt x="0" y="6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2" name="Freeform 503"/>
            <p:cNvSpPr>
              <a:spLocks/>
            </p:cNvSpPr>
            <p:nvPr/>
          </p:nvSpPr>
          <p:spPr bwMode="auto">
            <a:xfrm>
              <a:off x="3041106" y="3040653"/>
              <a:ext cx="15180" cy="28515"/>
            </a:xfrm>
            <a:custGeom>
              <a:avLst/>
              <a:gdLst>
                <a:gd name="T0" fmla="*/ 19 w 19"/>
                <a:gd name="T1" fmla="*/ 24 h 24"/>
                <a:gd name="T2" fmla="*/ 0 w 19"/>
                <a:gd name="T3" fmla="*/ 24 h 24"/>
                <a:gd name="T4" fmla="*/ 0 w 1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1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3" name="Freeform 504"/>
            <p:cNvSpPr>
              <a:spLocks/>
            </p:cNvSpPr>
            <p:nvPr/>
          </p:nvSpPr>
          <p:spPr bwMode="auto">
            <a:xfrm>
              <a:off x="3033117" y="3013327"/>
              <a:ext cx="7989" cy="27327"/>
            </a:xfrm>
            <a:custGeom>
              <a:avLst/>
              <a:gdLst>
                <a:gd name="T0" fmla="*/ 10 w 10"/>
                <a:gd name="T1" fmla="*/ 23 h 23"/>
                <a:gd name="T2" fmla="*/ 0 w 10"/>
                <a:gd name="T3" fmla="*/ 23 h 23"/>
                <a:gd name="T4" fmla="*/ 0 w 1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3">
                  <a:moveTo>
                    <a:pt x="10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4" name="Freeform 505"/>
            <p:cNvSpPr>
              <a:spLocks/>
            </p:cNvSpPr>
            <p:nvPr/>
          </p:nvSpPr>
          <p:spPr bwMode="auto">
            <a:xfrm>
              <a:off x="3025127" y="2943228"/>
              <a:ext cx="7989" cy="70099"/>
            </a:xfrm>
            <a:custGeom>
              <a:avLst/>
              <a:gdLst>
                <a:gd name="T0" fmla="*/ 10 w 10"/>
                <a:gd name="T1" fmla="*/ 59 h 59"/>
                <a:gd name="T2" fmla="*/ 0 w 10"/>
                <a:gd name="T3" fmla="*/ 59 h 59"/>
                <a:gd name="T4" fmla="*/ 0 w 10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9">
                  <a:moveTo>
                    <a:pt x="10" y="59"/>
                  </a:moveTo>
                  <a:lnTo>
                    <a:pt x="0" y="5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5" name="Freeform 506"/>
            <p:cNvSpPr>
              <a:spLocks/>
            </p:cNvSpPr>
            <p:nvPr/>
          </p:nvSpPr>
          <p:spPr bwMode="auto">
            <a:xfrm>
              <a:off x="2914878" y="2943228"/>
              <a:ext cx="110250" cy="140197"/>
            </a:xfrm>
            <a:custGeom>
              <a:avLst/>
              <a:gdLst>
                <a:gd name="T0" fmla="*/ 138 w 138"/>
                <a:gd name="T1" fmla="*/ 0 h 118"/>
                <a:gd name="T2" fmla="*/ 0 w 138"/>
                <a:gd name="T3" fmla="*/ 0 h 118"/>
                <a:gd name="T4" fmla="*/ 0 w 138"/>
                <a:gd name="T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118">
                  <a:moveTo>
                    <a:pt x="138" y="0"/>
                  </a:moveTo>
                  <a:lnTo>
                    <a:pt x="0" y="0"/>
                  </a:lnTo>
                  <a:lnTo>
                    <a:pt x="0" y="11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6" name="Freeform 507"/>
            <p:cNvSpPr>
              <a:spLocks/>
            </p:cNvSpPr>
            <p:nvPr/>
          </p:nvSpPr>
          <p:spPr bwMode="auto">
            <a:xfrm>
              <a:off x="2985980" y="3280652"/>
              <a:ext cx="39147" cy="41584"/>
            </a:xfrm>
            <a:custGeom>
              <a:avLst/>
              <a:gdLst>
                <a:gd name="T0" fmla="*/ 49 w 49"/>
                <a:gd name="T1" fmla="*/ 35 h 35"/>
                <a:gd name="T2" fmla="*/ 0 w 49"/>
                <a:gd name="T3" fmla="*/ 35 h 35"/>
                <a:gd name="T4" fmla="*/ 0 w 49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5">
                  <a:moveTo>
                    <a:pt x="49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7" name="Freeform 508"/>
            <p:cNvSpPr>
              <a:spLocks/>
            </p:cNvSpPr>
            <p:nvPr/>
          </p:nvSpPr>
          <p:spPr bwMode="auto">
            <a:xfrm>
              <a:off x="2954024" y="3167782"/>
              <a:ext cx="47136" cy="55842"/>
            </a:xfrm>
            <a:custGeom>
              <a:avLst/>
              <a:gdLst>
                <a:gd name="T0" fmla="*/ 59 w 59"/>
                <a:gd name="T1" fmla="*/ 0 h 47"/>
                <a:gd name="T2" fmla="*/ 0 w 59"/>
                <a:gd name="T3" fmla="*/ 0 h 47"/>
                <a:gd name="T4" fmla="*/ 0 w 59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47">
                  <a:moveTo>
                    <a:pt x="59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8" name="Freeform 509"/>
            <p:cNvSpPr>
              <a:spLocks/>
            </p:cNvSpPr>
            <p:nvPr/>
          </p:nvSpPr>
          <p:spPr bwMode="auto">
            <a:xfrm>
              <a:off x="2954024" y="3223622"/>
              <a:ext cx="31957" cy="57029"/>
            </a:xfrm>
            <a:custGeom>
              <a:avLst/>
              <a:gdLst>
                <a:gd name="T0" fmla="*/ 40 w 40"/>
                <a:gd name="T1" fmla="*/ 48 h 48"/>
                <a:gd name="T2" fmla="*/ 0 w 40"/>
                <a:gd name="T3" fmla="*/ 48 h 48"/>
                <a:gd name="T4" fmla="*/ 0 w 40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48">
                  <a:moveTo>
                    <a:pt x="40" y="48"/>
                  </a:move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9" name="Freeform 510"/>
            <p:cNvSpPr>
              <a:spLocks/>
            </p:cNvSpPr>
            <p:nvPr/>
          </p:nvSpPr>
          <p:spPr bwMode="auto">
            <a:xfrm>
              <a:off x="2914878" y="3083425"/>
              <a:ext cx="39147" cy="140197"/>
            </a:xfrm>
            <a:custGeom>
              <a:avLst/>
              <a:gdLst>
                <a:gd name="T0" fmla="*/ 49 w 49"/>
                <a:gd name="T1" fmla="*/ 118 h 118"/>
                <a:gd name="T2" fmla="*/ 0 w 49"/>
                <a:gd name="T3" fmla="*/ 118 h 118"/>
                <a:gd name="T4" fmla="*/ 0 w 49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18">
                  <a:moveTo>
                    <a:pt x="49" y="118"/>
                  </a:move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0" name="Freeform 511"/>
            <p:cNvSpPr>
              <a:spLocks/>
            </p:cNvSpPr>
            <p:nvPr/>
          </p:nvSpPr>
          <p:spPr bwMode="auto">
            <a:xfrm>
              <a:off x="2828595" y="2943228"/>
              <a:ext cx="86283" cy="140197"/>
            </a:xfrm>
            <a:custGeom>
              <a:avLst/>
              <a:gdLst>
                <a:gd name="T0" fmla="*/ 108 w 108"/>
                <a:gd name="T1" fmla="*/ 118 h 118"/>
                <a:gd name="T2" fmla="*/ 0 w 108"/>
                <a:gd name="T3" fmla="*/ 118 h 118"/>
                <a:gd name="T4" fmla="*/ 0 w 108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18">
                  <a:moveTo>
                    <a:pt x="108" y="118"/>
                  </a:move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1" name="Freeform 512"/>
            <p:cNvSpPr>
              <a:spLocks/>
            </p:cNvSpPr>
            <p:nvPr/>
          </p:nvSpPr>
          <p:spPr bwMode="auto">
            <a:xfrm>
              <a:off x="2835785" y="3688175"/>
              <a:ext cx="15978" cy="55842"/>
            </a:xfrm>
            <a:custGeom>
              <a:avLst/>
              <a:gdLst>
                <a:gd name="T0" fmla="*/ 20 w 20"/>
                <a:gd name="T1" fmla="*/ 47 h 47"/>
                <a:gd name="T2" fmla="*/ 0 w 20"/>
                <a:gd name="T3" fmla="*/ 47 h 47"/>
                <a:gd name="T4" fmla="*/ 0 w 20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47">
                  <a:moveTo>
                    <a:pt x="20" y="47"/>
                  </a:moveTo>
                  <a:lnTo>
                    <a:pt x="0" y="4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2" name="Freeform 513"/>
            <p:cNvSpPr>
              <a:spLocks/>
            </p:cNvSpPr>
            <p:nvPr/>
          </p:nvSpPr>
          <p:spPr bwMode="auto">
            <a:xfrm>
              <a:off x="2686389" y="3307979"/>
              <a:ext cx="157386" cy="225741"/>
            </a:xfrm>
            <a:custGeom>
              <a:avLst/>
              <a:gdLst>
                <a:gd name="T0" fmla="*/ 197 w 197"/>
                <a:gd name="T1" fmla="*/ 190 h 190"/>
                <a:gd name="T2" fmla="*/ 0 w 197"/>
                <a:gd name="T3" fmla="*/ 190 h 190"/>
                <a:gd name="T4" fmla="*/ 0 w 197"/>
                <a:gd name="T5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90">
                  <a:moveTo>
                    <a:pt x="197" y="190"/>
                  </a:moveTo>
                  <a:lnTo>
                    <a:pt x="0" y="19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3" name="Freeform 514"/>
            <p:cNvSpPr>
              <a:spLocks/>
            </p:cNvSpPr>
            <p:nvPr/>
          </p:nvSpPr>
          <p:spPr bwMode="auto">
            <a:xfrm>
              <a:off x="2647242" y="3688175"/>
              <a:ext cx="188543" cy="70099"/>
            </a:xfrm>
            <a:custGeom>
              <a:avLst/>
              <a:gdLst>
                <a:gd name="T0" fmla="*/ 236 w 236"/>
                <a:gd name="T1" fmla="*/ 0 h 59"/>
                <a:gd name="T2" fmla="*/ 0 w 236"/>
                <a:gd name="T3" fmla="*/ 0 h 59"/>
                <a:gd name="T4" fmla="*/ 0 w 236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59">
                  <a:moveTo>
                    <a:pt x="236" y="0"/>
                  </a:moveTo>
                  <a:lnTo>
                    <a:pt x="0" y="0"/>
                  </a:lnTo>
                  <a:lnTo>
                    <a:pt x="0" y="5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4" name="Freeform 515"/>
            <p:cNvSpPr>
              <a:spLocks/>
            </p:cNvSpPr>
            <p:nvPr/>
          </p:nvSpPr>
          <p:spPr bwMode="auto">
            <a:xfrm>
              <a:off x="2773470" y="2760259"/>
              <a:ext cx="55125" cy="182969"/>
            </a:xfrm>
            <a:custGeom>
              <a:avLst/>
              <a:gdLst>
                <a:gd name="T0" fmla="*/ 69 w 69"/>
                <a:gd name="T1" fmla="*/ 154 h 154"/>
                <a:gd name="T2" fmla="*/ 0 w 69"/>
                <a:gd name="T3" fmla="*/ 154 h 154"/>
                <a:gd name="T4" fmla="*/ 0 w 69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54">
                  <a:moveTo>
                    <a:pt x="69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5" name="Freeform 516"/>
            <p:cNvSpPr>
              <a:spLocks/>
            </p:cNvSpPr>
            <p:nvPr/>
          </p:nvSpPr>
          <p:spPr bwMode="auto">
            <a:xfrm>
              <a:off x="2765481" y="3406591"/>
              <a:ext cx="39147" cy="42772"/>
            </a:xfrm>
            <a:custGeom>
              <a:avLst/>
              <a:gdLst>
                <a:gd name="T0" fmla="*/ 49 w 49"/>
                <a:gd name="T1" fmla="*/ 36 h 36"/>
                <a:gd name="T2" fmla="*/ 0 w 49"/>
                <a:gd name="T3" fmla="*/ 36 h 36"/>
                <a:gd name="T4" fmla="*/ 0 w 4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6" name="Freeform 517"/>
            <p:cNvSpPr>
              <a:spLocks/>
            </p:cNvSpPr>
            <p:nvPr/>
          </p:nvSpPr>
          <p:spPr bwMode="auto">
            <a:xfrm>
              <a:off x="2710356" y="3083425"/>
              <a:ext cx="55125" cy="323167"/>
            </a:xfrm>
            <a:custGeom>
              <a:avLst/>
              <a:gdLst>
                <a:gd name="T0" fmla="*/ 69 w 69"/>
                <a:gd name="T1" fmla="*/ 272 h 272"/>
                <a:gd name="T2" fmla="*/ 0 w 69"/>
                <a:gd name="T3" fmla="*/ 272 h 272"/>
                <a:gd name="T4" fmla="*/ 0 w 69"/>
                <a:gd name="T5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72">
                  <a:moveTo>
                    <a:pt x="69" y="272"/>
                  </a:moveTo>
                  <a:lnTo>
                    <a:pt x="0" y="27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7" name="Freeform 518"/>
            <p:cNvSpPr>
              <a:spLocks/>
            </p:cNvSpPr>
            <p:nvPr/>
          </p:nvSpPr>
          <p:spPr bwMode="auto">
            <a:xfrm>
              <a:off x="2647242" y="3758273"/>
              <a:ext cx="94272" cy="70099"/>
            </a:xfrm>
            <a:custGeom>
              <a:avLst/>
              <a:gdLst>
                <a:gd name="T0" fmla="*/ 118 w 118"/>
                <a:gd name="T1" fmla="*/ 59 h 59"/>
                <a:gd name="T2" fmla="*/ 0 w 118"/>
                <a:gd name="T3" fmla="*/ 59 h 59"/>
                <a:gd name="T4" fmla="*/ 0 w 118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59">
                  <a:moveTo>
                    <a:pt x="118" y="59"/>
                  </a:moveTo>
                  <a:lnTo>
                    <a:pt x="0" y="5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8" name="Freeform 519"/>
            <p:cNvSpPr>
              <a:spLocks/>
            </p:cNvSpPr>
            <p:nvPr/>
          </p:nvSpPr>
          <p:spPr bwMode="auto">
            <a:xfrm>
              <a:off x="2623274" y="3533720"/>
              <a:ext cx="23967" cy="224554"/>
            </a:xfrm>
            <a:custGeom>
              <a:avLst/>
              <a:gdLst>
                <a:gd name="T0" fmla="*/ 30 w 30"/>
                <a:gd name="T1" fmla="*/ 189 h 189"/>
                <a:gd name="T2" fmla="*/ 0 w 30"/>
                <a:gd name="T3" fmla="*/ 189 h 189"/>
                <a:gd name="T4" fmla="*/ 0 w 30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89">
                  <a:moveTo>
                    <a:pt x="30" y="189"/>
                  </a:moveTo>
                  <a:lnTo>
                    <a:pt x="0" y="18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9" name="Freeform 520"/>
            <p:cNvSpPr>
              <a:spLocks/>
            </p:cNvSpPr>
            <p:nvPr/>
          </p:nvSpPr>
          <p:spPr bwMode="auto">
            <a:xfrm>
              <a:off x="2449910" y="3926985"/>
              <a:ext cx="95071" cy="28515"/>
            </a:xfrm>
            <a:custGeom>
              <a:avLst/>
              <a:gdLst>
                <a:gd name="T0" fmla="*/ 119 w 119"/>
                <a:gd name="T1" fmla="*/ 0 h 24"/>
                <a:gd name="T2" fmla="*/ 0 w 119"/>
                <a:gd name="T3" fmla="*/ 0 h 24"/>
                <a:gd name="T4" fmla="*/ 0 w 1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24">
                  <a:moveTo>
                    <a:pt x="119" y="0"/>
                  </a:moveTo>
                  <a:lnTo>
                    <a:pt x="0" y="0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0" name="Freeform 521"/>
            <p:cNvSpPr>
              <a:spLocks/>
            </p:cNvSpPr>
            <p:nvPr/>
          </p:nvSpPr>
          <p:spPr bwMode="auto">
            <a:xfrm>
              <a:off x="2702367" y="5881430"/>
              <a:ext cx="39147" cy="140197"/>
            </a:xfrm>
            <a:custGeom>
              <a:avLst/>
              <a:gdLst>
                <a:gd name="T0" fmla="*/ 49 w 49"/>
                <a:gd name="T1" fmla="*/ 118 h 118"/>
                <a:gd name="T2" fmla="*/ 0 w 49"/>
                <a:gd name="T3" fmla="*/ 118 h 118"/>
                <a:gd name="T4" fmla="*/ 0 w 49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18">
                  <a:moveTo>
                    <a:pt x="49" y="118"/>
                  </a:move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1" name="Line 522"/>
            <p:cNvSpPr>
              <a:spLocks noChangeShapeType="1"/>
            </p:cNvSpPr>
            <p:nvPr/>
          </p:nvSpPr>
          <p:spPr bwMode="auto">
            <a:xfrm flipV="1">
              <a:off x="2733524" y="5558263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2" name="Line 523"/>
            <p:cNvSpPr>
              <a:spLocks noChangeShapeType="1"/>
            </p:cNvSpPr>
            <p:nvPr/>
          </p:nvSpPr>
          <p:spPr bwMode="auto">
            <a:xfrm flipV="1">
              <a:off x="2733524" y="5529748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3" name="Line 524"/>
            <p:cNvSpPr>
              <a:spLocks noChangeShapeType="1"/>
            </p:cNvSpPr>
            <p:nvPr/>
          </p:nvSpPr>
          <p:spPr bwMode="auto">
            <a:xfrm>
              <a:off x="2733524" y="5529748"/>
              <a:ext cx="0" cy="558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4" name="Line 525"/>
            <p:cNvSpPr>
              <a:spLocks noChangeShapeType="1"/>
            </p:cNvSpPr>
            <p:nvPr/>
          </p:nvSpPr>
          <p:spPr bwMode="auto">
            <a:xfrm>
              <a:off x="2733524" y="5585590"/>
              <a:ext cx="0" cy="4277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5" name="Freeform 526"/>
            <p:cNvSpPr>
              <a:spLocks/>
            </p:cNvSpPr>
            <p:nvPr/>
          </p:nvSpPr>
          <p:spPr bwMode="auto">
            <a:xfrm>
              <a:off x="2694378" y="5628362"/>
              <a:ext cx="39147" cy="125940"/>
            </a:xfrm>
            <a:custGeom>
              <a:avLst/>
              <a:gdLst>
                <a:gd name="T0" fmla="*/ 49 w 49"/>
                <a:gd name="T1" fmla="*/ 0 h 106"/>
                <a:gd name="T2" fmla="*/ 0 w 49"/>
                <a:gd name="T3" fmla="*/ 0 h 106"/>
                <a:gd name="T4" fmla="*/ 0 w 49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06">
                  <a:moveTo>
                    <a:pt x="49" y="0"/>
                  </a:moveTo>
                  <a:lnTo>
                    <a:pt x="0" y="0"/>
                  </a:lnTo>
                  <a:lnTo>
                    <a:pt x="0" y="1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6" name="Freeform 527"/>
            <p:cNvSpPr>
              <a:spLocks/>
            </p:cNvSpPr>
            <p:nvPr/>
          </p:nvSpPr>
          <p:spPr bwMode="auto">
            <a:xfrm>
              <a:off x="2694378" y="5754301"/>
              <a:ext cx="7989" cy="127128"/>
            </a:xfrm>
            <a:custGeom>
              <a:avLst/>
              <a:gdLst>
                <a:gd name="T0" fmla="*/ 10 w 10"/>
                <a:gd name="T1" fmla="*/ 107 h 107"/>
                <a:gd name="T2" fmla="*/ 0 w 10"/>
                <a:gd name="T3" fmla="*/ 107 h 107"/>
                <a:gd name="T4" fmla="*/ 0 w 10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7">
                  <a:moveTo>
                    <a:pt x="10" y="107"/>
                  </a:moveTo>
                  <a:lnTo>
                    <a:pt x="0" y="10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7" name="Freeform 528"/>
            <p:cNvSpPr>
              <a:spLocks/>
            </p:cNvSpPr>
            <p:nvPr/>
          </p:nvSpPr>
          <p:spPr bwMode="auto">
            <a:xfrm>
              <a:off x="2647242" y="5571332"/>
              <a:ext cx="47136" cy="182969"/>
            </a:xfrm>
            <a:custGeom>
              <a:avLst/>
              <a:gdLst>
                <a:gd name="T0" fmla="*/ 59 w 59"/>
                <a:gd name="T1" fmla="*/ 154 h 154"/>
                <a:gd name="T2" fmla="*/ 0 w 59"/>
                <a:gd name="T3" fmla="*/ 154 h 154"/>
                <a:gd name="T4" fmla="*/ 0 w 59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54">
                  <a:moveTo>
                    <a:pt x="59" y="154"/>
                  </a:moveTo>
                  <a:lnTo>
                    <a:pt x="0" y="15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8" name="Freeform 529"/>
            <p:cNvSpPr>
              <a:spLocks/>
            </p:cNvSpPr>
            <p:nvPr/>
          </p:nvSpPr>
          <p:spPr bwMode="auto">
            <a:xfrm>
              <a:off x="2159106" y="5571332"/>
              <a:ext cx="488136" cy="351681"/>
            </a:xfrm>
            <a:custGeom>
              <a:avLst/>
              <a:gdLst>
                <a:gd name="T0" fmla="*/ 611 w 611"/>
                <a:gd name="T1" fmla="*/ 0 h 296"/>
                <a:gd name="T2" fmla="*/ 0 w 611"/>
                <a:gd name="T3" fmla="*/ 0 h 296"/>
                <a:gd name="T4" fmla="*/ 0 w 611"/>
                <a:gd name="T5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1" h="296">
                  <a:moveTo>
                    <a:pt x="611" y="0"/>
                  </a:moveTo>
                  <a:lnTo>
                    <a:pt x="0" y="0"/>
                  </a:lnTo>
                  <a:lnTo>
                    <a:pt x="0" y="29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9" name="Freeform 530"/>
            <p:cNvSpPr>
              <a:spLocks/>
            </p:cNvSpPr>
            <p:nvPr/>
          </p:nvSpPr>
          <p:spPr bwMode="auto">
            <a:xfrm>
              <a:off x="2457900" y="6176082"/>
              <a:ext cx="95071" cy="84356"/>
            </a:xfrm>
            <a:custGeom>
              <a:avLst/>
              <a:gdLst>
                <a:gd name="T0" fmla="*/ 119 w 119"/>
                <a:gd name="T1" fmla="*/ 71 h 71"/>
                <a:gd name="T2" fmla="*/ 0 w 119"/>
                <a:gd name="T3" fmla="*/ 71 h 71"/>
                <a:gd name="T4" fmla="*/ 0 w 119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71">
                  <a:moveTo>
                    <a:pt x="119" y="71"/>
                  </a:moveTo>
                  <a:lnTo>
                    <a:pt x="0" y="7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0" name="Line 531"/>
            <p:cNvSpPr>
              <a:spLocks noChangeShapeType="1"/>
            </p:cNvSpPr>
            <p:nvPr/>
          </p:nvSpPr>
          <p:spPr bwMode="auto">
            <a:xfrm flipV="1">
              <a:off x="2576139" y="5052127"/>
              <a:ext cx="0" cy="273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1" name="Freeform 532"/>
            <p:cNvSpPr>
              <a:spLocks/>
            </p:cNvSpPr>
            <p:nvPr/>
          </p:nvSpPr>
          <p:spPr bwMode="auto">
            <a:xfrm>
              <a:off x="2568149" y="5023612"/>
              <a:ext cx="7989" cy="28515"/>
            </a:xfrm>
            <a:custGeom>
              <a:avLst/>
              <a:gdLst>
                <a:gd name="T0" fmla="*/ 10 w 10"/>
                <a:gd name="T1" fmla="*/ 24 h 24"/>
                <a:gd name="T2" fmla="*/ 0 w 10"/>
                <a:gd name="T3" fmla="*/ 24 h 24"/>
                <a:gd name="T4" fmla="*/ 0 w 1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4">
                  <a:moveTo>
                    <a:pt x="1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2" name="Freeform 533"/>
            <p:cNvSpPr>
              <a:spLocks/>
            </p:cNvSpPr>
            <p:nvPr/>
          </p:nvSpPr>
          <p:spPr bwMode="auto">
            <a:xfrm>
              <a:off x="2261367" y="5023612"/>
              <a:ext cx="306782" cy="84356"/>
            </a:xfrm>
            <a:custGeom>
              <a:avLst/>
              <a:gdLst>
                <a:gd name="T0" fmla="*/ 384 w 384"/>
                <a:gd name="T1" fmla="*/ 0 h 71"/>
                <a:gd name="T2" fmla="*/ 0 w 384"/>
                <a:gd name="T3" fmla="*/ 0 h 71"/>
                <a:gd name="T4" fmla="*/ 0 w 384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71">
                  <a:moveTo>
                    <a:pt x="384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3" name="Freeform 534"/>
            <p:cNvSpPr>
              <a:spLocks/>
            </p:cNvSpPr>
            <p:nvPr/>
          </p:nvSpPr>
          <p:spPr bwMode="auto">
            <a:xfrm>
              <a:off x="2316492" y="6176082"/>
              <a:ext cx="141408" cy="98614"/>
            </a:xfrm>
            <a:custGeom>
              <a:avLst/>
              <a:gdLst>
                <a:gd name="T0" fmla="*/ 177 w 177"/>
                <a:gd name="T1" fmla="*/ 0 h 83"/>
                <a:gd name="T2" fmla="*/ 0 w 177"/>
                <a:gd name="T3" fmla="*/ 0 h 83"/>
                <a:gd name="T4" fmla="*/ 0 w 177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83">
                  <a:moveTo>
                    <a:pt x="177" y="0"/>
                  </a:moveTo>
                  <a:lnTo>
                    <a:pt x="0" y="0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4" name="Freeform 535"/>
            <p:cNvSpPr>
              <a:spLocks/>
            </p:cNvSpPr>
            <p:nvPr/>
          </p:nvSpPr>
          <p:spPr bwMode="auto">
            <a:xfrm>
              <a:off x="2355639" y="3955499"/>
              <a:ext cx="94272" cy="27327"/>
            </a:xfrm>
            <a:custGeom>
              <a:avLst/>
              <a:gdLst>
                <a:gd name="T0" fmla="*/ 118 w 118"/>
                <a:gd name="T1" fmla="*/ 0 h 23"/>
                <a:gd name="T2" fmla="*/ 0 w 118"/>
                <a:gd name="T3" fmla="*/ 0 h 23"/>
                <a:gd name="T4" fmla="*/ 0 w 11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5" name="Freeform 536"/>
            <p:cNvSpPr>
              <a:spLocks/>
            </p:cNvSpPr>
            <p:nvPr/>
          </p:nvSpPr>
          <p:spPr bwMode="auto">
            <a:xfrm>
              <a:off x="2245389" y="6556277"/>
              <a:ext cx="197332" cy="27327"/>
            </a:xfrm>
            <a:custGeom>
              <a:avLst/>
              <a:gdLst>
                <a:gd name="T0" fmla="*/ 247 w 247"/>
                <a:gd name="T1" fmla="*/ 0 h 23"/>
                <a:gd name="T2" fmla="*/ 0 w 247"/>
                <a:gd name="T3" fmla="*/ 0 h 23"/>
                <a:gd name="T4" fmla="*/ 0 w 247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" h="23">
                  <a:moveTo>
                    <a:pt x="247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6" name="Freeform 537"/>
            <p:cNvSpPr>
              <a:spLocks/>
            </p:cNvSpPr>
            <p:nvPr/>
          </p:nvSpPr>
          <p:spPr bwMode="auto">
            <a:xfrm>
              <a:off x="1953785" y="3926985"/>
              <a:ext cx="401853" cy="55842"/>
            </a:xfrm>
            <a:custGeom>
              <a:avLst/>
              <a:gdLst>
                <a:gd name="T0" fmla="*/ 503 w 503"/>
                <a:gd name="T1" fmla="*/ 47 h 47"/>
                <a:gd name="T2" fmla="*/ 0 w 503"/>
                <a:gd name="T3" fmla="*/ 47 h 47"/>
                <a:gd name="T4" fmla="*/ 0 w 503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3" h="47">
                  <a:moveTo>
                    <a:pt x="503" y="47"/>
                  </a:moveTo>
                  <a:lnTo>
                    <a:pt x="0" y="47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7" name="Freeform 538"/>
            <p:cNvSpPr>
              <a:spLocks/>
            </p:cNvSpPr>
            <p:nvPr/>
          </p:nvSpPr>
          <p:spPr bwMode="auto">
            <a:xfrm>
              <a:off x="2347650" y="5192325"/>
              <a:ext cx="47136" cy="28515"/>
            </a:xfrm>
            <a:custGeom>
              <a:avLst/>
              <a:gdLst>
                <a:gd name="T0" fmla="*/ 59 w 59"/>
                <a:gd name="T1" fmla="*/ 24 h 24"/>
                <a:gd name="T2" fmla="*/ 0 w 59"/>
                <a:gd name="T3" fmla="*/ 24 h 24"/>
                <a:gd name="T4" fmla="*/ 0 w 5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4">
                  <a:moveTo>
                    <a:pt x="5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8" name="Freeform 539"/>
            <p:cNvSpPr>
              <a:spLocks/>
            </p:cNvSpPr>
            <p:nvPr/>
          </p:nvSpPr>
          <p:spPr bwMode="auto">
            <a:xfrm>
              <a:off x="2159106" y="5923013"/>
              <a:ext cx="157386" cy="351681"/>
            </a:xfrm>
            <a:custGeom>
              <a:avLst/>
              <a:gdLst>
                <a:gd name="T0" fmla="*/ 197 w 197"/>
                <a:gd name="T1" fmla="*/ 296 h 296"/>
                <a:gd name="T2" fmla="*/ 0 w 197"/>
                <a:gd name="T3" fmla="*/ 296 h 296"/>
                <a:gd name="T4" fmla="*/ 0 w 197"/>
                <a:gd name="T5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296">
                  <a:moveTo>
                    <a:pt x="197" y="296"/>
                  </a:moveTo>
                  <a:lnTo>
                    <a:pt x="0" y="29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9" name="Freeform 540"/>
            <p:cNvSpPr>
              <a:spLocks/>
            </p:cNvSpPr>
            <p:nvPr/>
          </p:nvSpPr>
          <p:spPr bwMode="auto">
            <a:xfrm>
              <a:off x="2261367" y="5107969"/>
              <a:ext cx="86283" cy="84356"/>
            </a:xfrm>
            <a:custGeom>
              <a:avLst/>
              <a:gdLst>
                <a:gd name="T0" fmla="*/ 108 w 108"/>
                <a:gd name="T1" fmla="*/ 71 h 71"/>
                <a:gd name="T2" fmla="*/ 0 w 108"/>
                <a:gd name="T3" fmla="*/ 71 h 71"/>
                <a:gd name="T4" fmla="*/ 0 w 108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71">
                  <a:moveTo>
                    <a:pt x="108" y="71"/>
                  </a:moveTo>
                  <a:lnTo>
                    <a:pt x="0" y="7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0" name="Freeform 541"/>
            <p:cNvSpPr>
              <a:spLocks/>
            </p:cNvSpPr>
            <p:nvPr/>
          </p:nvSpPr>
          <p:spPr bwMode="auto">
            <a:xfrm>
              <a:off x="2103981" y="6486178"/>
              <a:ext cx="196533" cy="55842"/>
            </a:xfrm>
            <a:custGeom>
              <a:avLst/>
              <a:gdLst>
                <a:gd name="T0" fmla="*/ 246 w 246"/>
                <a:gd name="T1" fmla="*/ 0 h 47"/>
                <a:gd name="T2" fmla="*/ 0 w 246"/>
                <a:gd name="T3" fmla="*/ 0 h 47"/>
                <a:gd name="T4" fmla="*/ 0 w 246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47">
                  <a:moveTo>
                    <a:pt x="246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1" name="Freeform 542"/>
            <p:cNvSpPr>
              <a:spLocks/>
            </p:cNvSpPr>
            <p:nvPr/>
          </p:nvSpPr>
          <p:spPr bwMode="auto">
            <a:xfrm>
              <a:off x="2103981" y="6542020"/>
              <a:ext cx="141408" cy="41584"/>
            </a:xfrm>
            <a:custGeom>
              <a:avLst/>
              <a:gdLst>
                <a:gd name="T0" fmla="*/ 177 w 177"/>
                <a:gd name="T1" fmla="*/ 35 h 35"/>
                <a:gd name="T2" fmla="*/ 0 w 177"/>
                <a:gd name="T3" fmla="*/ 35 h 35"/>
                <a:gd name="T4" fmla="*/ 0 w 177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35">
                  <a:moveTo>
                    <a:pt x="177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2" name="Freeform 543"/>
            <p:cNvSpPr>
              <a:spLocks/>
            </p:cNvSpPr>
            <p:nvPr/>
          </p:nvSpPr>
          <p:spPr bwMode="auto">
            <a:xfrm>
              <a:off x="2080014" y="5107969"/>
              <a:ext cx="181353" cy="98614"/>
            </a:xfrm>
            <a:custGeom>
              <a:avLst/>
              <a:gdLst>
                <a:gd name="T0" fmla="*/ 227 w 227"/>
                <a:gd name="T1" fmla="*/ 0 h 83"/>
                <a:gd name="T2" fmla="*/ 0 w 227"/>
                <a:gd name="T3" fmla="*/ 0 h 83"/>
                <a:gd name="T4" fmla="*/ 0 w 227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83">
                  <a:moveTo>
                    <a:pt x="227" y="0"/>
                  </a:moveTo>
                  <a:lnTo>
                    <a:pt x="0" y="0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3" name="Freeform 544"/>
            <p:cNvSpPr>
              <a:spLocks/>
            </p:cNvSpPr>
            <p:nvPr/>
          </p:nvSpPr>
          <p:spPr bwMode="auto">
            <a:xfrm>
              <a:off x="2032878" y="4939256"/>
              <a:ext cx="212511" cy="125940"/>
            </a:xfrm>
            <a:custGeom>
              <a:avLst/>
              <a:gdLst>
                <a:gd name="T0" fmla="*/ 266 w 266"/>
                <a:gd name="T1" fmla="*/ 0 h 106"/>
                <a:gd name="T2" fmla="*/ 0 w 266"/>
                <a:gd name="T3" fmla="*/ 0 h 106"/>
                <a:gd name="T4" fmla="*/ 0 w 266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6" h="106">
                  <a:moveTo>
                    <a:pt x="266" y="0"/>
                  </a:moveTo>
                  <a:lnTo>
                    <a:pt x="0" y="0"/>
                  </a:lnTo>
                  <a:lnTo>
                    <a:pt x="0" y="1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4" name="Freeform 545"/>
            <p:cNvSpPr>
              <a:spLocks/>
            </p:cNvSpPr>
            <p:nvPr/>
          </p:nvSpPr>
          <p:spPr bwMode="auto">
            <a:xfrm>
              <a:off x="2032878" y="5923013"/>
              <a:ext cx="126228" cy="238811"/>
            </a:xfrm>
            <a:custGeom>
              <a:avLst/>
              <a:gdLst>
                <a:gd name="T0" fmla="*/ 158 w 158"/>
                <a:gd name="T1" fmla="*/ 0 h 201"/>
                <a:gd name="T2" fmla="*/ 0 w 158"/>
                <a:gd name="T3" fmla="*/ 0 h 201"/>
                <a:gd name="T4" fmla="*/ 0 w 158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201">
                  <a:moveTo>
                    <a:pt x="158" y="0"/>
                  </a:moveTo>
                  <a:lnTo>
                    <a:pt x="0" y="0"/>
                  </a:lnTo>
                  <a:lnTo>
                    <a:pt x="0" y="20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5" name="Freeform 546"/>
            <p:cNvSpPr>
              <a:spLocks/>
            </p:cNvSpPr>
            <p:nvPr/>
          </p:nvSpPr>
          <p:spPr bwMode="auto">
            <a:xfrm>
              <a:off x="1906650" y="4616090"/>
              <a:ext cx="275625" cy="27327"/>
            </a:xfrm>
            <a:custGeom>
              <a:avLst/>
              <a:gdLst>
                <a:gd name="T0" fmla="*/ 345 w 345"/>
                <a:gd name="T1" fmla="*/ 0 h 23"/>
                <a:gd name="T2" fmla="*/ 0 w 345"/>
                <a:gd name="T3" fmla="*/ 0 h 23"/>
                <a:gd name="T4" fmla="*/ 0 w 345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23">
                  <a:moveTo>
                    <a:pt x="345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6" name="Freeform 547"/>
            <p:cNvSpPr>
              <a:spLocks/>
            </p:cNvSpPr>
            <p:nvPr/>
          </p:nvSpPr>
          <p:spPr bwMode="auto">
            <a:xfrm>
              <a:off x="2167095" y="4109954"/>
              <a:ext cx="39147" cy="27327"/>
            </a:xfrm>
            <a:custGeom>
              <a:avLst/>
              <a:gdLst>
                <a:gd name="T0" fmla="*/ 49 w 49"/>
                <a:gd name="T1" fmla="*/ 0 h 23"/>
                <a:gd name="T2" fmla="*/ 0 w 49"/>
                <a:gd name="T3" fmla="*/ 0 h 23"/>
                <a:gd name="T4" fmla="*/ 0 w 49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23">
                  <a:moveTo>
                    <a:pt x="49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7" name="Freeform 548"/>
            <p:cNvSpPr>
              <a:spLocks/>
            </p:cNvSpPr>
            <p:nvPr/>
          </p:nvSpPr>
          <p:spPr bwMode="auto">
            <a:xfrm>
              <a:off x="2080014" y="5206582"/>
              <a:ext cx="63114" cy="98614"/>
            </a:xfrm>
            <a:custGeom>
              <a:avLst/>
              <a:gdLst>
                <a:gd name="T0" fmla="*/ 79 w 79"/>
                <a:gd name="T1" fmla="*/ 83 h 83"/>
                <a:gd name="T2" fmla="*/ 0 w 79"/>
                <a:gd name="T3" fmla="*/ 83 h 83"/>
                <a:gd name="T4" fmla="*/ 0 w 79"/>
                <a:gd name="T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83">
                  <a:moveTo>
                    <a:pt x="79" y="83"/>
                  </a:moveTo>
                  <a:lnTo>
                    <a:pt x="0" y="8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8" name="Freeform 549"/>
            <p:cNvSpPr>
              <a:spLocks/>
            </p:cNvSpPr>
            <p:nvPr/>
          </p:nvSpPr>
          <p:spPr bwMode="auto">
            <a:xfrm>
              <a:off x="2080014" y="4095697"/>
              <a:ext cx="87082" cy="41584"/>
            </a:xfrm>
            <a:custGeom>
              <a:avLst/>
              <a:gdLst>
                <a:gd name="T0" fmla="*/ 109 w 109"/>
                <a:gd name="T1" fmla="*/ 35 h 35"/>
                <a:gd name="T2" fmla="*/ 0 w 109"/>
                <a:gd name="T3" fmla="*/ 35 h 35"/>
                <a:gd name="T4" fmla="*/ 0 w 109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5">
                  <a:moveTo>
                    <a:pt x="109" y="35"/>
                  </a:move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9" name="Freeform 550"/>
            <p:cNvSpPr>
              <a:spLocks/>
            </p:cNvSpPr>
            <p:nvPr/>
          </p:nvSpPr>
          <p:spPr bwMode="auto">
            <a:xfrm>
              <a:off x="1977753" y="6344793"/>
              <a:ext cx="126228" cy="197226"/>
            </a:xfrm>
            <a:custGeom>
              <a:avLst/>
              <a:gdLst>
                <a:gd name="T0" fmla="*/ 158 w 158"/>
                <a:gd name="T1" fmla="*/ 166 h 166"/>
                <a:gd name="T2" fmla="*/ 0 w 158"/>
                <a:gd name="T3" fmla="*/ 166 h 166"/>
                <a:gd name="T4" fmla="*/ 0 w 158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166">
                  <a:moveTo>
                    <a:pt x="158" y="166"/>
                  </a:moveTo>
                  <a:lnTo>
                    <a:pt x="0" y="16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0" name="Freeform 551"/>
            <p:cNvSpPr>
              <a:spLocks/>
            </p:cNvSpPr>
            <p:nvPr/>
          </p:nvSpPr>
          <p:spPr bwMode="auto">
            <a:xfrm>
              <a:off x="2135139" y="4221637"/>
              <a:ext cx="31957" cy="28515"/>
            </a:xfrm>
            <a:custGeom>
              <a:avLst/>
              <a:gdLst>
                <a:gd name="T0" fmla="*/ 40 w 40"/>
                <a:gd name="T1" fmla="*/ 24 h 24"/>
                <a:gd name="T2" fmla="*/ 0 w 40"/>
                <a:gd name="T3" fmla="*/ 24 h 24"/>
                <a:gd name="T4" fmla="*/ 0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40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1" name="Freeform 552"/>
            <p:cNvSpPr>
              <a:spLocks/>
            </p:cNvSpPr>
            <p:nvPr/>
          </p:nvSpPr>
          <p:spPr bwMode="auto">
            <a:xfrm>
              <a:off x="2032878" y="6161824"/>
              <a:ext cx="39147" cy="253068"/>
            </a:xfrm>
            <a:custGeom>
              <a:avLst/>
              <a:gdLst>
                <a:gd name="T0" fmla="*/ 49 w 49"/>
                <a:gd name="T1" fmla="*/ 213 h 213"/>
                <a:gd name="T2" fmla="*/ 0 w 49"/>
                <a:gd name="T3" fmla="*/ 213 h 213"/>
                <a:gd name="T4" fmla="*/ 0 w 49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213">
                  <a:moveTo>
                    <a:pt x="49" y="213"/>
                  </a:move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2" name="Freeform 553"/>
            <p:cNvSpPr>
              <a:spLocks/>
            </p:cNvSpPr>
            <p:nvPr/>
          </p:nvSpPr>
          <p:spPr bwMode="auto">
            <a:xfrm>
              <a:off x="2056845" y="4221637"/>
              <a:ext cx="78293" cy="42772"/>
            </a:xfrm>
            <a:custGeom>
              <a:avLst/>
              <a:gdLst>
                <a:gd name="T0" fmla="*/ 98 w 98"/>
                <a:gd name="T1" fmla="*/ 0 h 36"/>
                <a:gd name="T2" fmla="*/ 0 w 98"/>
                <a:gd name="T3" fmla="*/ 0 h 36"/>
                <a:gd name="T4" fmla="*/ 0 w 98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36">
                  <a:moveTo>
                    <a:pt x="98" y="0"/>
                  </a:moveTo>
                  <a:lnTo>
                    <a:pt x="0" y="0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3" name="Freeform 554"/>
            <p:cNvSpPr>
              <a:spLocks/>
            </p:cNvSpPr>
            <p:nvPr/>
          </p:nvSpPr>
          <p:spPr bwMode="auto">
            <a:xfrm>
              <a:off x="2032878" y="5065196"/>
              <a:ext cx="47136" cy="141386"/>
            </a:xfrm>
            <a:custGeom>
              <a:avLst/>
              <a:gdLst>
                <a:gd name="T0" fmla="*/ 59 w 59"/>
                <a:gd name="T1" fmla="*/ 119 h 119"/>
                <a:gd name="T2" fmla="*/ 0 w 59"/>
                <a:gd name="T3" fmla="*/ 119 h 119"/>
                <a:gd name="T4" fmla="*/ 0 w 59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19">
                  <a:moveTo>
                    <a:pt x="59" y="119"/>
                  </a:moveTo>
                  <a:lnTo>
                    <a:pt x="0" y="11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4" name="Freeform 555"/>
            <p:cNvSpPr>
              <a:spLocks/>
            </p:cNvSpPr>
            <p:nvPr/>
          </p:nvSpPr>
          <p:spPr bwMode="auto">
            <a:xfrm>
              <a:off x="1977753" y="6161824"/>
              <a:ext cx="55125" cy="182969"/>
            </a:xfrm>
            <a:custGeom>
              <a:avLst/>
              <a:gdLst>
                <a:gd name="T0" fmla="*/ 69 w 69"/>
                <a:gd name="T1" fmla="*/ 0 h 154"/>
                <a:gd name="T2" fmla="*/ 0 w 69"/>
                <a:gd name="T3" fmla="*/ 0 h 154"/>
                <a:gd name="T4" fmla="*/ 0 w 69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54">
                  <a:moveTo>
                    <a:pt x="69" y="0"/>
                  </a:moveTo>
                  <a:lnTo>
                    <a:pt x="0" y="0"/>
                  </a:lnTo>
                  <a:lnTo>
                    <a:pt x="0" y="15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5" name="Freeform 556"/>
            <p:cNvSpPr>
              <a:spLocks/>
            </p:cNvSpPr>
            <p:nvPr/>
          </p:nvSpPr>
          <p:spPr bwMode="auto">
            <a:xfrm>
              <a:off x="1922628" y="4095697"/>
              <a:ext cx="157386" cy="84356"/>
            </a:xfrm>
            <a:custGeom>
              <a:avLst/>
              <a:gdLst>
                <a:gd name="T0" fmla="*/ 197 w 197"/>
                <a:gd name="T1" fmla="*/ 0 h 71"/>
                <a:gd name="T2" fmla="*/ 0 w 197"/>
                <a:gd name="T3" fmla="*/ 0 h 71"/>
                <a:gd name="T4" fmla="*/ 0 w 197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71">
                  <a:moveTo>
                    <a:pt x="197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6" name="Freeform 557"/>
            <p:cNvSpPr>
              <a:spLocks/>
            </p:cNvSpPr>
            <p:nvPr/>
          </p:nvSpPr>
          <p:spPr bwMode="auto">
            <a:xfrm>
              <a:off x="1867503" y="4601833"/>
              <a:ext cx="165375" cy="463364"/>
            </a:xfrm>
            <a:custGeom>
              <a:avLst/>
              <a:gdLst>
                <a:gd name="T0" fmla="*/ 207 w 207"/>
                <a:gd name="T1" fmla="*/ 390 h 390"/>
                <a:gd name="T2" fmla="*/ 0 w 207"/>
                <a:gd name="T3" fmla="*/ 390 h 390"/>
                <a:gd name="T4" fmla="*/ 0 w 207"/>
                <a:gd name="T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390">
                  <a:moveTo>
                    <a:pt x="207" y="390"/>
                  </a:moveTo>
                  <a:lnTo>
                    <a:pt x="0" y="39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7" name="Freeform 558"/>
            <p:cNvSpPr>
              <a:spLocks/>
            </p:cNvSpPr>
            <p:nvPr/>
          </p:nvSpPr>
          <p:spPr bwMode="auto">
            <a:xfrm>
              <a:off x="1938606" y="4363022"/>
              <a:ext cx="133419" cy="41584"/>
            </a:xfrm>
            <a:custGeom>
              <a:avLst/>
              <a:gdLst>
                <a:gd name="T0" fmla="*/ 167 w 167"/>
                <a:gd name="T1" fmla="*/ 0 h 35"/>
                <a:gd name="T2" fmla="*/ 0 w 167"/>
                <a:gd name="T3" fmla="*/ 0 h 35"/>
                <a:gd name="T4" fmla="*/ 0 w 167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7" h="35">
                  <a:moveTo>
                    <a:pt x="167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8" name="Freeform 559"/>
            <p:cNvSpPr>
              <a:spLocks/>
            </p:cNvSpPr>
            <p:nvPr/>
          </p:nvSpPr>
          <p:spPr bwMode="auto">
            <a:xfrm>
              <a:off x="1843535" y="5473907"/>
              <a:ext cx="134217" cy="870887"/>
            </a:xfrm>
            <a:custGeom>
              <a:avLst/>
              <a:gdLst>
                <a:gd name="T0" fmla="*/ 168 w 168"/>
                <a:gd name="T1" fmla="*/ 733 h 733"/>
                <a:gd name="T2" fmla="*/ 0 w 168"/>
                <a:gd name="T3" fmla="*/ 733 h 733"/>
                <a:gd name="T4" fmla="*/ 0 w 168"/>
                <a:gd name="T5" fmla="*/ 0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733">
                  <a:moveTo>
                    <a:pt x="168" y="733"/>
                  </a:moveTo>
                  <a:lnTo>
                    <a:pt x="0" y="73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9" name="Freeform 560"/>
            <p:cNvSpPr>
              <a:spLocks/>
            </p:cNvSpPr>
            <p:nvPr/>
          </p:nvSpPr>
          <p:spPr bwMode="auto">
            <a:xfrm>
              <a:off x="1922628" y="4180053"/>
              <a:ext cx="134217" cy="84356"/>
            </a:xfrm>
            <a:custGeom>
              <a:avLst/>
              <a:gdLst>
                <a:gd name="T0" fmla="*/ 168 w 168"/>
                <a:gd name="T1" fmla="*/ 71 h 71"/>
                <a:gd name="T2" fmla="*/ 0 w 168"/>
                <a:gd name="T3" fmla="*/ 71 h 71"/>
                <a:gd name="T4" fmla="*/ 0 w 168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71">
                  <a:moveTo>
                    <a:pt x="168" y="71"/>
                  </a:moveTo>
                  <a:lnTo>
                    <a:pt x="0" y="7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0" name="Line 561"/>
            <p:cNvSpPr>
              <a:spLocks noChangeShapeType="1"/>
            </p:cNvSpPr>
            <p:nvPr/>
          </p:nvSpPr>
          <p:spPr bwMode="auto">
            <a:xfrm>
              <a:off x="1883481" y="6667960"/>
              <a:ext cx="0" cy="285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1" name="Freeform 562"/>
            <p:cNvSpPr>
              <a:spLocks/>
            </p:cNvSpPr>
            <p:nvPr/>
          </p:nvSpPr>
          <p:spPr bwMode="auto">
            <a:xfrm>
              <a:off x="1788411" y="6091725"/>
              <a:ext cx="95071" cy="604749"/>
            </a:xfrm>
            <a:custGeom>
              <a:avLst/>
              <a:gdLst>
                <a:gd name="T0" fmla="*/ 119 w 119"/>
                <a:gd name="T1" fmla="*/ 509 h 509"/>
                <a:gd name="T2" fmla="*/ 0 w 119"/>
                <a:gd name="T3" fmla="*/ 509 h 509"/>
                <a:gd name="T4" fmla="*/ 0 w 119"/>
                <a:gd name="T5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509">
                  <a:moveTo>
                    <a:pt x="119" y="509"/>
                  </a:moveTo>
                  <a:lnTo>
                    <a:pt x="0" y="50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2" name="Freeform 563"/>
            <p:cNvSpPr>
              <a:spLocks/>
            </p:cNvSpPr>
            <p:nvPr/>
          </p:nvSpPr>
          <p:spPr bwMode="auto">
            <a:xfrm>
              <a:off x="1969764" y="4474704"/>
              <a:ext cx="71103" cy="28515"/>
            </a:xfrm>
            <a:custGeom>
              <a:avLst/>
              <a:gdLst>
                <a:gd name="T0" fmla="*/ 89 w 89"/>
                <a:gd name="T1" fmla="*/ 24 h 24"/>
                <a:gd name="T2" fmla="*/ 0 w 89"/>
                <a:gd name="T3" fmla="*/ 24 h 24"/>
                <a:gd name="T4" fmla="*/ 0 w 8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24">
                  <a:moveTo>
                    <a:pt x="89" y="24"/>
                  </a:moveTo>
                  <a:lnTo>
                    <a:pt x="0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3" name="Freeform 564"/>
            <p:cNvSpPr>
              <a:spLocks/>
            </p:cNvSpPr>
            <p:nvPr/>
          </p:nvSpPr>
          <p:spPr bwMode="auto">
            <a:xfrm>
              <a:off x="1891470" y="4799059"/>
              <a:ext cx="94272" cy="27327"/>
            </a:xfrm>
            <a:custGeom>
              <a:avLst/>
              <a:gdLst>
                <a:gd name="T0" fmla="*/ 118 w 118"/>
                <a:gd name="T1" fmla="*/ 0 h 23"/>
                <a:gd name="T2" fmla="*/ 0 w 118"/>
                <a:gd name="T3" fmla="*/ 0 h 23"/>
                <a:gd name="T4" fmla="*/ 0 w 118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3">
                  <a:moveTo>
                    <a:pt x="118" y="0"/>
                  </a:moveTo>
                  <a:lnTo>
                    <a:pt x="0" y="0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4" name="Freeform 565"/>
            <p:cNvSpPr>
              <a:spLocks/>
            </p:cNvSpPr>
            <p:nvPr/>
          </p:nvSpPr>
          <p:spPr bwMode="auto">
            <a:xfrm>
              <a:off x="1906650" y="4643417"/>
              <a:ext cx="71103" cy="42772"/>
            </a:xfrm>
            <a:custGeom>
              <a:avLst/>
              <a:gdLst>
                <a:gd name="T0" fmla="*/ 89 w 89"/>
                <a:gd name="T1" fmla="*/ 36 h 36"/>
                <a:gd name="T2" fmla="*/ 0 w 89"/>
                <a:gd name="T3" fmla="*/ 36 h 36"/>
                <a:gd name="T4" fmla="*/ 0 w 89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36">
                  <a:moveTo>
                    <a:pt x="89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5" name="Freeform 566"/>
            <p:cNvSpPr>
              <a:spLocks/>
            </p:cNvSpPr>
            <p:nvPr/>
          </p:nvSpPr>
          <p:spPr bwMode="auto">
            <a:xfrm>
              <a:off x="1906650" y="3729758"/>
              <a:ext cx="47136" cy="197226"/>
            </a:xfrm>
            <a:custGeom>
              <a:avLst/>
              <a:gdLst>
                <a:gd name="T0" fmla="*/ 59 w 59"/>
                <a:gd name="T1" fmla="*/ 166 h 166"/>
                <a:gd name="T2" fmla="*/ 0 w 59"/>
                <a:gd name="T3" fmla="*/ 166 h 166"/>
                <a:gd name="T4" fmla="*/ 0 w 59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66">
                  <a:moveTo>
                    <a:pt x="59" y="166"/>
                  </a:moveTo>
                  <a:lnTo>
                    <a:pt x="0" y="16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6" name="Freeform 567"/>
            <p:cNvSpPr>
              <a:spLocks/>
            </p:cNvSpPr>
            <p:nvPr/>
          </p:nvSpPr>
          <p:spPr bwMode="auto">
            <a:xfrm>
              <a:off x="1946595" y="4447378"/>
              <a:ext cx="23169" cy="27327"/>
            </a:xfrm>
            <a:custGeom>
              <a:avLst/>
              <a:gdLst>
                <a:gd name="T0" fmla="*/ 29 w 29"/>
                <a:gd name="T1" fmla="*/ 23 h 23"/>
                <a:gd name="T2" fmla="*/ 0 w 29"/>
                <a:gd name="T3" fmla="*/ 23 h 23"/>
                <a:gd name="T4" fmla="*/ 0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29" y="23"/>
                  </a:moveTo>
                  <a:lnTo>
                    <a:pt x="0" y="23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7" name="Freeform 568"/>
            <p:cNvSpPr>
              <a:spLocks/>
            </p:cNvSpPr>
            <p:nvPr/>
          </p:nvSpPr>
          <p:spPr bwMode="auto">
            <a:xfrm>
              <a:off x="1938606" y="4404606"/>
              <a:ext cx="7989" cy="42772"/>
            </a:xfrm>
            <a:custGeom>
              <a:avLst/>
              <a:gdLst>
                <a:gd name="T0" fmla="*/ 10 w 10"/>
                <a:gd name="T1" fmla="*/ 36 h 36"/>
                <a:gd name="T2" fmla="*/ 0 w 10"/>
                <a:gd name="T3" fmla="*/ 36 h 36"/>
                <a:gd name="T4" fmla="*/ 0 w 10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6">
                  <a:moveTo>
                    <a:pt x="10" y="36"/>
                  </a:moveTo>
                  <a:lnTo>
                    <a:pt x="0" y="3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8" name="Freeform 569"/>
            <p:cNvSpPr>
              <a:spLocks/>
            </p:cNvSpPr>
            <p:nvPr/>
          </p:nvSpPr>
          <p:spPr bwMode="auto">
            <a:xfrm>
              <a:off x="1906650" y="4404606"/>
              <a:ext cx="31957" cy="84356"/>
            </a:xfrm>
            <a:custGeom>
              <a:avLst/>
              <a:gdLst>
                <a:gd name="T0" fmla="*/ 40 w 40"/>
                <a:gd name="T1" fmla="*/ 0 h 71"/>
                <a:gd name="T2" fmla="*/ 0 w 40"/>
                <a:gd name="T3" fmla="*/ 0 h 71"/>
                <a:gd name="T4" fmla="*/ 0 w 40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71">
                  <a:moveTo>
                    <a:pt x="40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9" name="Freeform 570"/>
            <p:cNvSpPr>
              <a:spLocks/>
            </p:cNvSpPr>
            <p:nvPr/>
          </p:nvSpPr>
          <p:spPr bwMode="auto">
            <a:xfrm>
              <a:off x="1891470" y="4180053"/>
              <a:ext cx="31158" cy="154454"/>
            </a:xfrm>
            <a:custGeom>
              <a:avLst/>
              <a:gdLst>
                <a:gd name="T0" fmla="*/ 39 w 39"/>
                <a:gd name="T1" fmla="*/ 0 h 130"/>
                <a:gd name="T2" fmla="*/ 0 w 39"/>
                <a:gd name="T3" fmla="*/ 0 h 130"/>
                <a:gd name="T4" fmla="*/ 0 w 39"/>
                <a:gd name="T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30">
                  <a:moveTo>
                    <a:pt x="39" y="0"/>
                  </a:moveTo>
                  <a:lnTo>
                    <a:pt x="0" y="0"/>
                  </a:lnTo>
                  <a:lnTo>
                    <a:pt x="0" y="13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0" name="Freeform 571"/>
            <p:cNvSpPr>
              <a:spLocks/>
            </p:cNvSpPr>
            <p:nvPr/>
          </p:nvSpPr>
          <p:spPr bwMode="auto">
            <a:xfrm>
              <a:off x="1891470" y="4334508"/>
              <a:ext cx="15180" cy="154454"/>
            </a:xfrm>
            <a:custGeom>
              <a:avLst/>
              <a:gdLst>
                <a:gd name="T0" fmla="*/ 19 w 19"/>
                <a:gd name="T1" fmla="*/ 130 h 130"/>
                <a:gd name="T2" fmla="*/ 0 w 19"/>
                <a:gd name="T3" fmla="*/ 130 h 130"/>
                <a:gd name="T4" fmla="*/ 0 w 19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0">
                  <a:moveTo>
                    <a:pt x="19" y="130"/>
                  </a:moveTo>
                  <a:lnTo>
                    <a:pt x="0" y="1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1" name="Freeform 572"/>
            <p:cNvSpPr>
              <a:spLocks/>
            </p:cNvSpPr>
            <p:nvPr/>
          </p:nvSpPr>
          <p:spPr bwMode="auto">
            <a:xfrm>
              <a:off x="1883481" y="4643417"/>
              <a:ext cx="23169" cy="98614"/>
            </a:xfrm>
            <a:custGeom>
              <a:avLst/>
              <a:gdLst>
                <a:gd name="T0" fmla="*/ 29 w 29"/>
                <a:gd name="T1" fmla="*/ 0 h 83"/>
                <a:gd name="T2" fmla="*/ 0 w 29"/>
                <a:gd name="T3" fmla="*/ 0 h 83"/>
                <a:gd name="T4" fmla="*/ 0 w 29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83">
                  <a:moveTo>
                    <a:pt x="29" y="0"/>
                  </a:moveTo>
                  <a:lnTo>
                    <a:pt x="0" y="0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2" name="Freeform 573"/>
            <p:cNvSpPr>
              <a:spLocks/>
            </p:cNvSpPr>
            <p:nvPr/>
          </p:nvSpPr>
          <p:spPr bwMode="auto">
            <a:xfrm>
              <a:off x="1883481" y="4334508"/>
              <a:ext cx="7989" cy="197226"/>
            </a:xfrm>
            <a:custGeom>
              <a:avLst/>
              <a:gdLst>
                <a:gd name="T0" fmla="*/ 10 w 10"/>
                <a:gd name="T1" fmla="*/ 0 h 166"/>
                <a:gd name="T2" fmla="*/ 0 w 10"/>
                <a:gd name="T3" fmla="*/ 0 h 166"/>
                <a:gd name="T4" fmla="*/ 0 w 10"/>
                <a:gd name="T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6">
                  <a:moveTo>
                    <a:pt x="10" y="0"/>
                  </a:moveTo>
                  <a:lnTo>
                    <a:pt x="0" y="0"/>
                  </a:lnTo>
                  <a:lnTo>
                    <a:pt x="0" y="1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3" name="Line 574"/>
            <p:cNvSpPr>
              <a:spLocks noChangeShapeType="1"/>
            </p:cNvSpPr>
            <p:nvPr/>
          </p:nvSpPr>
          <p:spPr bwMode="auto">
            <a:xfrm flipV="1">
              <a:off x="1891470" y="4784802"/>
              <a:ext cx="0" cy="415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4" name="Freeform 575"/>
            <p:cNvSpPr>
              <a:spLocks/>
            </p:cNvSpPr>
            <p:nvPr/>
          </p:nvSpPr>
          <p:spPr bwMode="auto">
            <a:xfrm>
              <a:off x="1883481" y="4784802"/>
              <a:ext cx="7989" cy="41584"/>
            </a:xfrm>
            <a:custGeom>
              <a:avLst/>
              <a:gdLst>
                <a:gd name="T0" fmla="*/ 10 w 10"/>
                <a:gd name="T1" fmla="*/ 0 h 35"/>
                <a:gd name="T2" fmla="*/ 0 w 10"/>
                <a:gd name="T3" fmla="*/ 0 h 35"/>
                <a:gd name="T4" fmla="*/ 0 w 10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5">
                  <a:moveTo>
                    <a:pt x="10" y="0"/>
                  </a:moveTo>
                  <a:lnTo>
                    <a:pt x="0" y="0"/>
                  </a:lnTo>
                  <a:lnTo>
                    <a:pt x="0" y="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5" name="Line 576"/>
            <p:cNvSpPr>
              <a:spLocks noChangeShapeType="1"/>
            </p:cNvSpPr>
            <p:nvPr/>
          </p:nvSpPr>
          <p:spPr bwMode="auto">
            <a:xfrm flipV="1">
              <a:off x="1883481" y="4742030"/>
              <a:ext cx="0" cy="843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6" name="Line 577"/>
            <p:cNvSpPr>
              <a:spLocks noChangeShapeType="1"/>
            </p:cNvSpPr>
            <p:nvPr/>
          </p:nvSpPr>
          <p:spPr bwMode="auto">
            <a:xfrm flipV="1">
              <a:off x="1883481" y="4531734"/>
              <a:ext cx="0" cy="2102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7" name="Freeform 578"/>
            <p:cNvSpPr>
              <a:spLocks/>
            </p:cNvSpPr>
            <p:nvPr/>
          </p:nvSpPr>
          <p:spPr bwMode="auto">
            <a:xfrm>
              <a:off x="1875492" y="4137281"/>
              <a:ext cx="7989" cy="394454"/>
            </a:xfrm>
            <a:custGeom>
              <a:avLst/>
              <a:gdLst>
                <a:gd name="T0" fmla="*/ 10 w 10"/>
                <a:gd name="T1" fmla="*/ 332 h 332"/>
                <a:gd name="T2" fmla="*/ 0 w 10"/>
                <a:gd name="T3" fmla="*/ 332 h 332"/>
                <a:gd name="T4" fmla="*/ 0 w 10"/>
                <a:gd name="T5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32">
                  <a:moveTo>
                    <a:pt x="10" y="332"/>
                  </a:moveTo>
                  <a:lnTo>
                    <a:pt x="0" y="33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8" name="Freeform 579"/>
            <p:cNvSpPr>
              <a:spLocks/>
            </p:cNvSpPr>
            <p:nvPr/>
          </p:nvSpPr>
          <p:spPr bwMode="auto">
            <a:xfrm>
              <a:off x="2820606" y="2408577"/>
              <a:ext cx="55125" cy="168712"/>
            </a:xfrm>
            <a:custGeom>
              <a:avLst/>
              <a:gdLst>
                <a:gd name="T0" fmla="*/ 69 w 69"/>
                <a:gd name="T1" fmla="*/ 0 h 142"/>
                <a:gd name="T2" fmla="*/ 0 w 69"/>
                <a:gd name="T3" fmla="*/ 0 h 142"/>
                <a:gd name="T4" fmla="*/ 0 w 69"/>
                <a:gd name="T5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42">
                  <a:moveTo>
                    <a:pt x="69" y="0"/>
                  </a:moveTo>
                  <a:lnTo>
                    <a:pt x="0" y="0"/>
                  </a:lnTo>
                  <a:lnTo>
                    <a:pt x="0" y="14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9" name="Freeform 580"/>
            <p:cNvSpPr>
              <a:spLocks/>
            </p:cNvSpPr>
            <p:nvPr/>
          </p:nvSpPr>
          <p:spPr bwMode="auto">
            <a:xfrm>
              <a:off x="2773470" y="2577290"/>
              <a:ext cx="47136" cy="182969"/>
            </a:xfrm>
            <a:custGeom>
              <a:avLst/>
              <a:gdLst>
                <a:gd name="T0" fmla="*/ 59 w 59"/>
                <a:gd name="T1" fmla="*/ 0 h 154"/>
                <a:gd name="T2" fmla="*/ 0 w 59"/>
                <a:gd name="T3" fmla="*/ 0 h 154"/>
                <a:gd name="T4" fmla="*/ 0 w 59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54">
                  <a:moveTo>
                    <a:pt x="59" y="0"/>
                  </a:moveTo>
                  <a:lnTo>
                    <a:pt x="0" y="0"/>
                  </a:lnTo>
                  <a:lnTo>
                    <a:pt x="0" y="15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0" name="Freeform 581"/>
            <p:cNvSpPr>
              <a:spLocks/>
            </p:cNvSpPr>
            <p:nvPr/>
          </p:nvSpPr>
          <p:spPr bwMode="auto">
            <a:xfrm>
              <a:off x="2710356" y="2760259"/>
              <a:ext cx="63114" cy="323167"/>
            </a:xfrm>
            <a:custGeom>
              <a:avLst/>
              <a:gdLst>
                <a:gd name="T0" fmla="*/ 79 w 79"/>
                <a:gd name="T1" fmla="*/ 0 h 272"/>
                <a:gd name="T2" fmla="*/ 0 w 79"/>
                <a:gd name="T3" fmla="*/ 0 h 272"/>
                <a:gd name="T4" fmla="*/ 0 w 79"/>
                <a:gd name="T5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272">
                  <a:moveTo>
                    <a:pt x="79" y="0"/>
                  </a:moveTo>
                  <a:lnTo>
                    <a:pt x="0" y="0"/>
                  </a:lnTo>
                  <a:lnTo>
                    <a:pt x="0" y="27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1" name="Freeform 582"/>
            <p:cNvSpPr>
              <a:spLocks/>
            </p:cNvSpPr>
            <p:nvPr/>
          </p:nvSpPr>
          <p:spPr bwMode="auto">
            <a:xfrm>
              <a:off x="2686389" y="3083425"/>
              <a:ext cx="23967" cy="224554"/>
            </a:xfrm>
            <a:custGeom>
              <a:avLst/>
              <a:gdLst>
                <a:gd name="T0" fmla="*/ 30 w 30"/>
                <a:gd name="T1" fmla="*/ 0 h 189"/>
                <a:gd name="T2" fmla="*/ 0 w 30"/>
                <a:gd name="T3" fmla="*/ 0 h 189"/>
                <a:gd name="T4" fmla="*/ 0 w 30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89">
                  <a:moveTo>
                    <a:pt x="30" y="0"/>
                  </a:moveTo>
                  <a:lnTo>
                    <a:pt x="0" y="0"/>
                  </a:lnTo>
                  <a:lnTo>
                    <a:pt x="0" y="18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2" name="Freeform 583"/>
            <p:cNvSpPr>
              <a:spLocks/>
            </p:cNvSpPr>
            <p:nvPr/>
          </p:nvSpPr>
          <p:spPr bwMode="auto">
            <a:xfrm>
              <a:off x="2623274" y="3307979"/>
              <a:ext cx="63114" cy="225741"/>
            </a:xfrm>
            <a:custGeom>
              <a:avLst/>
              <a:gdLst>
                <a:gd name="T0" fmla="*/ 79 w 79"/>
                <a:gd name="T1" fmla="*/ 0 h 190"/>
                <a:gd name="T2" fmla="*/ 0 w 79"/>
                <a:gd name="T3" fmla="*/ 0 h 190"/>
                <a:gd name="T4" fmla="*/ 0 w 79"/>
                <a:gd name="T5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90">
                  <a:moveTo>
                    <a:pt x="79" y="0"/>
                  </a:moveTo>
                  <a:lnTo>
                    <a:pt x="0" y="0"/>
                  </a:lnTo>
                  <a:lnTo>
                    <a:pt x="0" y="19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3" name="Freeform 584"/>
            <p:cNvSpPr>
              <a:spLocks/>
            </p:cNvSpPr>
            <p:nvPr/>
          </p:nvSpPr>
          <p:spPr bwMode="auto">
            <a:xfrm>
              <a:off x="1906650" y="3533720"/>
              <a:ext cx="716625" cy="196039"/>
            </a:xfrm>
            <a:custGeom>
              <a:avLst/>
              <a:gdLst>
                <a:gd name="T0" fmla="*/ 897 w 897"/>
                <a:gd name="T1" fmla="*/ 0 h 165"/>
                <a:gd name="T2" fmla="*/ 0 w 897"/>
                <a:gd name="T3" fmla="*/ 0 h 165"/>
                <a:gd name="T4" fmla="*/ 0 w 897"/>
                <a:gd name="T5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7" h="165">
                  <a:moveTo>
                    <a:pt x="897" y="0"/>
                  </a:moveTo>
                  <a:lnTo>
                    <a:pt x="0" y="0"/>
                  </a:lnTo>
                  <a:lnTo>
                    <a:pt x="0" y="1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4" name="Freeform 585"/>
            <p:cNvSpPr>
              <a:spLocks/>
            </p:cNvSpPr>
            <p:nvPr/>
          </p:nvSpPr>
          <p:spPr bwMode="auto">
            <a:xfrm>
              <a:off x="1875492" y="3729758"/>
              <a:ext cx="31158" cy="407523"/>
            </a:xfrm>
            <a:custGeom>
              <a:avLst/>
              <a:gdLst>
                <a:gd name="T0" fmla="*/ 39 w 39"/>
                <a:gd name="T1" fmla="*/ 0 h 343"/>
                <a:gd name="T2" fmla="*/ 0 w 39"/>
                <a:gd name="T3" fmla="*/ 0 h 343"/>
                <a:gd name="T4" fmla="*/ 0 w 39"/>
                <a:gd name="T5" fmla="*/ 34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43">
                  <a:moveTo>
                    <a:pt x="39" y="0"/>
                  </a:moveTo>
                  <a:lnTo>
                    <a:pt x="0" y="0"/>
                  </a:lnTo>
                  <a:lnTo>
                    <a:pt x="0" y="34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5" name="Freeform 586"/>
            <p:cNvSpPr>
              <a:spLocks/>
            </p:cNvSpPr>
            <p:nvPr/>
          </p:nvSpPr>
          <p:spPr bwMode="auto">
            <a:xfrm>
              <a:off x="1867503" y="4137281"/>
              <a:ext cx="7989" cy="464552"/>
            </a:xfrm>
            <a:custGeom>
              <a:avLst/>
              <a:gdLst>
                <a:gd name="T0" fmla="*/ 10 w 10"/>
                <a:gd name="T1" fmla="*/ 0 h 391"/>
                <a:gd name="T2" fmla="*/ 0 w 10"/>
                <a:gd name="T3" fmla="*/ 0 h 391"/>
                <a:gd name="T4" fmla="*/ 0 w 10"/>
                <a:gd name="T5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91">
                  <a:moveTo>
                    <a:pt x="10" y="0"/>
                  </a:moveTo>
                  <a:lnTo>
                    <a:pt x="0" y="0"/>
                  </a:lnTo>
                  <a:lnTo>
                    <a:pt x="0" y="39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6" name="Freeform 587"/>
            <p:cNvSpPr>
              <a:spLocks/>
            </p:cNvSpPr>
            <p:nvPr/>
          </p:nvSpPr>
          <p:spPr bwMode="auto">
            <a:xfrm>
              <a:off x="1843535" y="4601833"/>
              <a:ext cx="23967" cy="872075"/>
            </a:xfrm>
            <a:custGeom>
              <a:avLst/>
              <a:gdLst>
                <a:gd name="T0" fmla="*/ 30 w 30"/>
                <a:gd name="T1" fmla="*/ 0 h 734"/>
                <a:gd name="T2" fmla="*/ 0 w 30"/>
                <a:gd name="T3" fmla="*/ 0 h 734"/>
                <a:gd name="T4" fmla="*/ 0 w 30"/>
                <a:gd name="T5" fmla="*/ 734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734">
                  <a:moveTo>
                    <a:pt x="30" y="0"/>
                  </a:moveTo>
                  <a:lnTo>
                    <a:pt x="0" y="0"/>
                  </a:lnTo>
                  <a:lnTo>
                    <a:pt x="0" y="73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7" name="Freeform 588"/>
            <p:cNvSpPr>
              <a:spLocks/>
            </p:cNvSpPr>
            <p:nvPr/>
          </p:nvSpPr>
          <p:spPr bwMode="auto">
            <a:xfrm>
              <a:off x="1788411" y="5473907"/>
              <a:ext cx="55125" cy="617818"/>
            </a:xfrm>
            <a:custGeom>
              <a:avLst/>
              <a:gdLst>
                <a:gd name="T0" fmla="*/ 69 w 69"/>
                <a:gd name="T1" fmla="*/ 0 h 520"/>
                <a:gd name="T2" fmla="*/ 0 w 69"/>
                <a:gd name="T3" fmla="*/ 0 h 520"/>
                <a:gd name="T4" fmla="*/ 0 w 69"/>
                <a:gd name="T5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520">
                  <a:moveTo>
                    <a:pt x="69" y="0"/>
                  </a:moveTo>
                  <a:lnTo>
                    <a:pt x="0" y="0"/>
                  </a:lnTo>
                  <a:lnTo>
                    <a:pt x="0" y="5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8" name="Freeform 589"/>
            <p:cNvSpPr>
              <a:spLocks/>
            </p:cNvSpPr>
            <p:nvPr/>
          </p:nvSpPr>
          <p:spPr bwMode="auto">
            <a:xfrm>
              <a:off x="1781220" y="6091725"/>
              <a:ext cx="7190" cy="323167"/>
            </a:xfrm>
            <a:custGeom>
              <a:avLst/>
              <a:gdLst>
                <a:gd name="T0" fmla="*/ 9 w 9"/>
                <a:gd name="T1" fmla="*/ 0 h 272"/>
                <a:gd name="T2" fmla="*/ 0 w 9"/>
                <a:gd name="T3" fmla="*/ 0 h 272"/>
                <a:gd name="T4" fmla="*/ 0 w 9"/>
                <a:gd name="T5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72">
                  <a:moveTo>
                    <a:pt x="9" y="0"/>
                  </a:moveTo>
                  <a:lnTo>
                    <a:pt x="0" y="0"/>
                  </a:lnTo>
                  <a:lnTo>
                    <a:pt x="0" y="27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9" name="Freeform 590"/>
            <p:cNvSpPr>
              <a:spLocks/>
            </p:cNvSpPr>
            <p:nvPr/>
          </p:nvSpPr>
          <p:spPr bwMode="auto">
            <a:xfrm>
              <a:off x="1773231" y="6414891"/>
              <a:ext cx="7989" cy="197226"/>
            </a:xfrm>
            <a:custGeom>
              <a:avLst/>
              <a:gdLst>
                <a:gd name="T0" fmla="*/ 10 w 10"/>
                <a:gd name="T1" fmla="*/ 0 h 166"/>
                <a:gd name="T2" fmla="*/ 0 w 10"/>
                <a:gd name="T3" fmla="*/ 0 h 166"/>
                <a:gd name="T4" fmla="*/ 0 w 10"/>
                <a:gd name="T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6">
                  <a:moveTo>
                    <a:pt x="10" y="0"/>
                  </a:moveTo>
                  <a:lnTo>
                    <a:pt x="0" y="0"/>
                  </a:lnTo>
                  <a:lnTo>
                    <a:pt x="0" y="1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0" name="Freeform 591"/>
            <p:cNvSpPr>
              <a:spLocks/>
            </p:cNvSpPr>
            <p:nvPr/>
          </p:nvSpPr>
          <p:spPr bwMode="auto">
            <a:xfrm>
              <a:off x="1103742" y="6612119"/>
              <a:ext cx="669489" cy="98614"/>
            </a:xfrm>
            <a:custGeom>
              <a:avLst/>
              <a:gdLst>
                <a:gd name="T0" fmla="*/ 838 w 838"/>
                <a:gd name="T1" fmla="*/ 0 h 83"/>
                <a:gd name="T2" fmla="*/ 0 w 838"/>
                <a:gd name="T3" fmla="*/ 0 h 83"/>
                <a:gd name="T4" fmla="*/ 0 w 838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8" h="83">
                  <a:moveTo>
                    <a:pt x="838" y="0"/>
                  </a:moveTo>
                  <a:lnTo>
                    <a:pt x="0" y="0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1" name="Freeform 592"/>
            <p:cNvSpPr>
              <a:spLocks/>
            </p:cNvSpPr>
            <p:nvPr/>
          </p:nvSpPr>
          <p:spPr bwMode="auto">
            <a:xfrm>
              <a:off x="914400" y="6710732"/>
              <a:ext cx="189343" cy="84356"/>
            </a:xfrm>
            <a:custGeom>
              <a:avLst/>
              <a:gdLst>
                <a:gd name="T0" fmla="*/ 237 w 237"/>
                <a:gd name="T1" fmla="*/ 0 h 71"/>
                <a:gd name="T2" fmla="*/ 0 w 237"/>
                <a:gd name="T3" fmla="*/ 0 h 71"/>
                <a:gd name="T4" fmla="*/ 0 w 237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71">
                  <a:moveTo>
                    <a:pt x="237" y="0"/>
                  </a:moveTo>
                  <a:lnTo>
                    <a:pt x="0" y="0"/>
                  </a:lnTo>
                  <a:lnTo>
                    <a:pt x="0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2" name="Rectangle 594"/>
            <p:cNvSpPr>
              <a:spLocks noChangeArrowheads="1"/>
            </p:cNvSpPr>
            <p:nvPr/>
          </p:nvSpPr>
          <p:spPr bwMode="auto">
            <a:xfrm>
              <a:off x="4577659" y="2239141"/>
              <a:ext cx="29655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M227L A292T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3" name="Rectangle 595"/>
            <p:cNvSpPr>
              <a:spLocks noChangeArrowheads="1"/>
            </p:cNvSpPr>
            <p:nvPr/>
          </p:nvSpPr>
          <p:spPr bwMode="auto">
            <a:xfrm>
              <a:off x="3550953" y="5398210"/>
              <a:ext cx="15709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N190S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4" name="Rectangle 596"/>
            <p:cNvSpPr>
              <a:spLocks noChangeArrowheads="1"/>
            </p:cNvSpPr>
            <p:nvPr/>
          </p:nvSpPr>
          <p:spPr bwMode="auto">
            <a:xfrm>
              <a:off x="3447899" y="5830378"/>
              <a:ext cx="14747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G276R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5" name="Rectangle 597"/>
            <p:cNvSpPr>
              <a:spLocks noChangeArrowheads="1"/>
            </p:cNvSpPr>
            <p:nvPr/>
          </p:nvSpPr>
          <p:spPr bwMode="auto">
            <a:xfrm>
              <a:off x="3266545" y="5783094"/>
              <a:ext cx="14427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M256I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6" name="Rectangle 598"/>
            <p:cNvSpPr>
              <a:spLocks noChangeArrowheads="1"/>
            </p:cNvSpPr>
            <p:nvPr/>
          </p:nvSpPr>
          <p:spPr bwMode="auto">
            <a:xfrm>
              <a:off x="3291306" y="5369696"/>
              <a:ext cx="14427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M227I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7" name="Rectangle 599"/>
            <p:cNvSpPr>
              <a:spLocks noChangeArrowheads="1"/>
            </p:cNvSpPr>
            <p:nvPr/>
          </p:nvSpPr>
          <p:spPr bwMode="auto">
            <a:xfrm>
              <a:off x="4190725" y="2179067"/>
              <a:ext cx="43120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R130K R303K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8" name="Rectangle 600"/>
            <p:cNvSpPr>
              <a:spLocks noChangeArrowheads="1"/>
            </p:cNvSpPr>
            <p:nvPr/>
          </p:nvSpPr>
          <p:spPr bwMode="auto">
            <a:xfrm>
              <a:off x="4382597" y="1251886"/>
              <a:ext cx="27090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T122I M256I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9" name="Rectangle 601"/>
            <p:cNvSpPr>
              <a:spLocks noChangeArrowheads="1"/>
            </p:cNvSpPr>
            <p:nvPr/>
          </p:nvSpPr>
          <p:spPr bwMode="auto">
            <a:xfrm>
              <a:off x="4474879" y="71914"/>
              <a:ext cx="17953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 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0" name="Rectangle 602"/>
            <p:cNvSpPr>
              <a:spLocks noChangeArrowheads="1"/>
            </p:cNvSpPr>
            <p:nvPr/>
          </p:nvSpPr>
          <p:spPr bwMode="auto">
            <a:xfrm>
              <a:off x="4489729" y="1169275"/>
              <a:ext cx="15068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A266D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1" name="Rectangle 603"/>
            <p:cNvSpPr>
              <a:spLocks noChangeArrowheads="1"/>
            </p:cNvSpPr>
            <p:nvPr/>
          </p:nvSpPr>
          <p:spPr bwMode="auto">
            <a:xfrm>
              <a:off x="4434855" y="1721216"/>
              <a:ext cx="14427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S127G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2" name="Rectangle 604"/>
            <p:cNvSpPr>
              <a:spLocks noChangeArrowheads="1"/>
            </p:cNvSpPr>
            <p:nvPr/>
          </p:nvSpPr>
          <p:spPr bwMode="auto">
            <a:xfrm>
              <a:off x="4411764" y="1041414"/>
              <a:ext cx="14587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G261E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3" name="Rectangle 605"/>
            <p:cNvSpPr>
              <a:spLocks noChangeArrowheads="1"/>
            </p:cNvSpPr>
            <p:nvPr/>
          </p:nvSpPr>
          <p:spPr bwMode="auto">
            <a:xfrm>
              <a:off x="4365678" y="964779"/>
              <a:ext cx="19877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R130K    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4" name="Rectangle 606"/>
            <p:cNvSpPr>
              <a:spLocks noChangeArrowheads="1"/>
            </p:cNvSpPr>
            <p:nvPr/>
          </p:nvSpPr>
          <p:spPr bwMode="auto">
            <a:xfrm>
              <a:off x="3830910" y="2102693"/>
              <a:ext cx="54822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R130K V264I I317V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5" name="Rectangle 608"/>
            <p:cNvSpPr>
              <a:spLocks noChangeArrowheads="1"/>
            </p:cNvSpPr>
            <p:nvPr/>
          </p:nvSpPr>
          <p:spPr bwMode="auto">
            <a:xfrm>
              <a:off x="3769834" y="2236970"/>
              <a:ext cx="29976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R130K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6" name="Rectangle 609"/>
            <p:cNvSpPr>
              <a:spLocks noChangeArrowheads="1"/>
            </p:cNvSpPr>
            <p:nvPr/>
          </p:nvSpPr>
          <p:spPr bwMode="auto">
            <a:xfrm>
              <a:off x="4261569" y="1884973"/>
              <a:ext cx="12663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I120T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7" name="Rectangle 610"/>
            <p:cNvSpPr>
              <a:spLocks noChangeArrowheads="1"/>
            </p:cNvSpPr>
            <p:nvPr/>
          </p:nvSpPr>
          <p:spPr bwMode="auto">
            <a:xfrm>
              <a:off x="4199254" y="1267155"/>
              <a:ext cx="1875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R130K   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8" name="Rectangle 611"/>
            <p:cNvSpPr>
              <a:spLocks noChangeArrowheads="1"/>
            </p:cNvSpPr>
            <p:nvPr/>
          </p:nvSpPr>
          <p:spPr bwMode="auto">
            <a:xfrm>
              <a:off x="4136140" y="1463193"/>
              <a:ext cx="17633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R130K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9" name="Rectangle 612"/>
            <p:cNvSpPr>
              <a:spLocks noChangeArrowheads="1"/>
            </p:cNvSpPr>
            <p:nvPr/>
          </p:nvSpPr>
          <p:spPr bwMode="auto">
            <a:xfrm>
              <a:off x="4157090" y="1979075"/>
              <a:ext cx="16511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R130K 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0" name="Rectangle 613"/>
            <p:cNvSpPr>
              <a:spLocks noChangeArrowheads="1"/>
            </p:cNvSpPr>
            <p:nvPr/>
          </p:nvSpPr>
          <p:spPr bwMode="auto">
            <a:xfrm>
              <a:off x="4120162" y="774088"/>
              <a:ext cx="15388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R130K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1" name="Rectangle 614"/>
            <p:cNvSpPr>
              <a:spLocks noChangeArrowheads="1"/>
            </p:cNvSpPr>
            <p:nvPr/>
          </p:nvSpPr>
          <p:spPr bwMode="auto">
            <a:xfrm>
              <a:off x="4104184" y="339239"/>
              <a:ext cx="14266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R130K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2" name="Rectangle 615"/>
            <p:cNvSpPr>
              <a:spLocks noChangeArrowheads="1"/>
            </p:cNvSpPr>
            <p:nvPr/>
          </p:nvSpPr>
          <p:spPr bwMode="auto">
            <a:xfrm>
              <a:off x="4057047" y="942800"/>
              <a:ext cx="1683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S118N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3" name="Rectangle 616"/>
            <p:cNvSpPr>
              <a:spLocks noChangeArrowheads="1"/>
            </p:cNvSpPr>
            <p:nvPr/>
          </p:nvSpPr>
          <p:spPr bwMode="auto">
            <a:xfrm>
              <a:off x="3655747" y="1730519"/>
              <a:ext cx="28854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A112T M227I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4" name="Rectangle 617"/>
            <p:cNvSpPr>
              <a:spLocks noChangeArrowheads="1"/>
            </p:cNvSpPr>
            <p:nvPr/>
          </p:nvSpPr>
          <p:spPr bwMode="auto">
            <a:xfrm>
              <a:off x="3501082" y="3085893"/>
              <a:ext cx="28212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D109E P206L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5" name="Rectangle 618"/>
            <p:cNvSpPr>
              <a:spLocks noChangeArrowheads="1"/>
            </p:cNvSpPr>
            <p:nvPr/>
          </p:nvSpPr>
          <p:spPr bwMode="auto">
            <a:xfrm>
              <a:off x="3413085" y="2449739"/>
              <a:ext cx="2757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N17D A266V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6" name="Rectangle 619"/>
            <p:cNvSpPr>
              <a:spLocks noChangeArrowheads="1"/>
            </p:cNvSpPr>
            <p:nvPr/>
          </p:nvSpPr>
          <p:spPr bwMode="auto">
            <a:xfrm>
              <a:off x="3390579" y="3593794"/>
              <a:ext cx="25968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N37S S290R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7" name="Rectangle 620"/>
            <p:cNvSpPr>
              <a:spLocks noChangeArrowheads="1"/>
            </p:cNvSpPr>
            <p:nvPr/>
          </p:nvSpPr>
          <p:spPr bwMode="auto">
            <a:xfrm>
              <a:off x="3308741" y="3182038"/>
              <a:ext cx="41838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I101V R130K N282S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8" name="Rectangle 621"/>
            <p:cNvSpPr>
              <a:spLocks noChangeArrowheads="1"/>
            </p:cNvSpPr>
            <p:nvPr/>
          </p:nvSpPr>
          <p:spPr bwMode="auto">
            <a:xfrm>
              <a:off x="3045976" y="3414169"/>
              <a:ext cx="28212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R130K S134P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9" name="Rectangle 622"/>
            <p:cNvSpPr>
              <a:spLocks noChangeArrowheads="1"/>
            </p:cNvSpPr>
            <p:nvPr/>
          </p:nvSpPr>
          <p:spPr bwMode="auto">
            <a:xfrm>
              <a:off x="2921410" y="5341180"/>
              <a:ext cx="15388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N267D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0" name="Rectangle 623"/>
            <p:cNvSpPr>
              <a:spLocks noChangeArrowheads="1"/>
            </p:cNvSpPr>
            <p:nvPr/>
          </p:nvSpPr>
          <p:spPr bwMode="auto">
            <a:xfrm>
              <a:off x="2625418" y="6150498"/>
              <a:ext cx="14587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D246E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1" name="Rectangle 624"/>
            <p:cNvSpPr>
              <a:spLocks noChangeArrowheads="1"/>
            </p:cNvSpPr>
            <p:nvPr/>
          </p:nvSpPr>
          <p:spPr bwMode="auto">
            <a:xfrm>
              <a:off x="2483838" y="5104478"/>
              <a:ext cx="2308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V49I I280T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2" name="Rectangle 625"/>
            <p:cNvSpPr>
              <a:spLocks noChangeArrowheads="1"/>
            </p:cNvSpPr>
            <p:nvPr/>
          </p:nvSpPr>
          <p:spPr bwMode="auto">
            <a:xfrm>
              <a:off x="2695670" y="5700408"/>
              <a:ext cx="15388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V177A</a:t>
              </a:r>
            </a:p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N267D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3" name="Rectangle 626"/>
            <p:cNvSpPr>
              <a:spLocks noChangeArrowheads="1"/>
            </p:cNvSpPr>
            <p:nvPr/>
          </p:nvSpPr>
          <p:spPr bwMode="auto">
            <a:xfrm>
              <a:off x="2739512" y="2406832"/>
              <a:ext cx="28854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R130K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4" name="Rectangle 627"/>
            <p:cNvSpPr>
              <a:spLocks noChangeArrowheads="1"/>
            </p:cNvSpPr>
            <p:nvPr/>
          </p:nvSpPr>
          <p:spPr bwMode="auto">
            <a:xfrm>
              <a:off x="2939015" y="2900489"/>
              <a:ext cx="14266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A112S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5" name="Rectangle 628"/>
            <p:cNvSpPr>
              <a:spLocks noChangeArrowheads="1"/>
            </p:cNvSpPr>
            <p:nvPr/>
          </p:nvSpPr>
          <p:spPr bwMode="auto">
            <a:xfrm>
              <a:off x="2874179" y="2537845"/>
              <a:ext cx="13465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</a:t>
              </a:r>
            </a:p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I258V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6" name="Rectangle 629"/>
            <p:cNvSpPr>
              <a:spLocks noChangeArrowheads="1"/>
            </p:cNvSpPr>
            <p:nvPr/>
          </p:nvSpPr>
          <p:spPr bwMode="auto">
            <a:xfrm>
              <a:off x="2845936" y="3272012"/>
              <a:ext cx="10419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V49I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7" name="Rectangle 630"/>
            <p:cNvSpPr>
              <a:spLocks noChangeArrowheads="1"/>
            </p:cNvSpPr>
            <p:nvPr/>
          </p:nvSpPr>
          <p:spPr bwMode="auto">
            <a:xfrm>
              <a:off x="2503487" y="3530786"/>
              <a:ext cx="2757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I288V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8" name="Rectangle 631"/>
            <p:cNvSpPr>
              <a:spLocks noChangeArrowheads="1"/>
            </p:cNvSpPr>
            <p:nvPr/>
          </p:nvSpPr>
          <p:spPr bwMode="auto">
            <a:xfrm>
              <a:off x="2653434" y="2934948"/>
              <a:ext cx="15709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9" name="Rectangle 632"/>
            <p:cNvSpPr>
              <a:spLocks noChangeArrowheads="1"/>
            </p:cNvSpPr>
            <p:nvPr/>
          </p:nvSpPr>
          <p:spPr bwMode="auto">
            <a:xfrm>
              <a:off x="2590902" y="3404846"/>
              <a:ext cx="14587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S118N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0" name="Rectangle 633"/>
            <p:cNvSpPr>
              <a:spLocks noChangeArrowheads="1"/>
            </p:cNvSpPr>
            <p:nvPr/>
          </p:nvSpPr>
          <p:spPr bwMode="auto">
            <a:xfrm>
              <a:off x="2434731" y="3856886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1" name="Rectangle 634"/>
            <p:cNvSpPr>
              <a:spLocks noChangeArrowheads="1"/>
            </p:cNvSpPr>
            <p:nvPr/>
          </p:nvSpPr>
          <p:spPr bwMode="auto">
            <a:xfrm>
              <a:off x="2608095" y="5951528"/>
              <a:ext cx="13946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R47K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2" name="Rectangle 635"/>
            <p:cNvSpPr>
              <a:spLocks noChangeArrowheads="1"/>
            </p:cNvSpPr>
            <p:nvPr/>
          </p:nvSpPr>
          <p:spPr bwMode="auto">
            <a:xfrm>
              <a:off x="2418841" y="5580222"/>
              <a:ext cx="27090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R47K N267D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3" name="Rectangle 636"/>
            <p:cNvSpPr>
              <a:spLocks noChangeArrowheads="1"/>
            </p:cNvSpPr>
            <p:nvPr/>
          </p:nvSpPr>
          <p:spPr bwMode="auto">
            <a:xfrm>
              <a:off x="2504891" y="5750803"/>
              <a:ext cx="14106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E104K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4" name="Rectangle 637"/>
            <p:cNvSpPr>
              <a:spLocks noChangeArrowheads="1"/>
            </p:cNvSpPr>
            <p:nvPr/>
          </p:nvSpPr>
          <p:spPr bwMode="auto">
            <a:xfrm>
              <a:off x="2529003" y="5501233"/>
              <a:ext cx="13305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L168I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5" name="Rectangle 638"/>
            <p:cNvSpPr>
              <a:spLocks noChangeArrowheads="1"/>
            </p:cNvSpPr>
            <p:nvPr/>
          </p:nvSpPr>
          <p:spPr bwMode="auto">
            <a:xfrm>
              <a:off x="2332471" y="3884212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6" name="Rectangle 639"/>
            <p:cNvSpPr>
              <a:spLocks noChangeArrowheads="1"/>
            </p:cNvSpPr>
            <p:nvPr/>
          </p:nvSpPr>
          <p:spPr bwMode="auto">
            <a:xfrm>
              <a:off x="2237400" y="391272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7" name="Rectangle 640"/>
            <p:cNvSpPr>
              <a:spLocks noChangeArrowheads="1"/>
            </p:cNvSpPr>
            <p:nvPr/>
          </p:nvSpPr>
          <p:spPr bwMode="auto">
            <a:xfrm>
              <a:off x="2168158" y="6209980"/>
              <a:ext cx="12824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R47K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8" name="Rectangle 641"/>
            <p:cNvSpPr>
              <a:spLocks noChangeArrowheads="1"/>
            </p:cNvSpPr>
            <p:nvPr/>
          </p:nvSpPr>
          <p:spPr bwMode="auto">
            <a:xfrm>
              <a:off x="2119161" y="6439505"/>
              <a:ext cx="14587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N282S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9" name="Rectangle 642"/>
            <p:cNvSpPr>
              <a:spLocks noChangeArrowheads="1"/>
            </p:cNvSpPr>
            <p:nvPr/>
          </p:nvSpPr>
          <p:spPr bwMode="auto">
            <a:xfrm>
              <a:off x="2080267" y="6590099"/>
              <a:ext cx="11702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R47K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0" name="Rectangle 643"/>
            <p:cNvSpPr>
              <a:spLocks noChangeArrowheads="1"/>
            </p:cNvSpPr>
            <p:nvPr/>
          </p:nvSpPr>
          <p:spPr bwMode="auto">
            <a:xfrm>
              <a:off x="1938754" y="5062751"/>
              <a:ext cx="25968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R47K R303K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1" name="Rectangle 644"/>
            <p:cNvSpPr>
              <a:spLocks noChangeArrowheads="1"/>
            </p:cNvSpPr>
            <p:nvPr/>
          </p:nvSpPr>
          <p:spPr bwMode="auto">
            <a:xfrm>
              <a:off x="2060860" y="4895927"/>
              <a:ext cx="15068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Q213P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2" name="Rectangle 645"/>
            <p:cNvSpPr>
              <a:spLocks noChangeArrowheads="1"/>
            </p:cNvSpPr>
            <p:nvPr/>
          </p:nvSpPr>
          <p:spPr bwMode="auto">
            <a:xfrm>
              <a:off x="2048856" y="5852914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3" name="Rectangle 646"/>
            <p:cNvSpPr>
              <a:spLocks noChangeArrowheads="1"/>
            </p:cNvSpPr>
            <p:nvPr/>
          </p:nvSpPr>
          <p:spPr bwMode="auto">
            <a:xfrm>
              <a:off x="2013701" y="4575865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V24G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4" name="Rectangle 647"/>
            <p:cNvSpPr>
              <a:spLocks noChangeArrowheads="1"/>
            </p:cNvSpPr>
            <p:nvPr/>
          </p:nvSpPr>
          <p:spPr bwMode="auto">
            <a:xfrm>
              <a:off x="2088003" y="4039855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5" name="Rectangle 648"/>
            <p:cNvSpPr>
              <a:spLocks noChangeArrowheads="1"/>
            </p:cNvSpPr>
            <p:nvPr/>
          </p:nvSpPr>
          <p:spPr bwMode="auto">
            <a:xfrm>
              <a:off x="2032878" y="5233908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6" name="Rectangle 649"/>
            <p:cNvSpPr>
              <a:spLocks noChangeArrowheads="1"/>
            </p:cNvSpPr>
            <p:nvPr/>
          </p:nvSpPr>
          <p:spPr bwMode="auto">
            <a:xfrm>
              <a:off x="2048856" y="4067182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7" name="Rectangle 650"/>
            <p:cNvSpPr>
              <a:spLocks noChangeArrowheads="1"/>
            </p:cNvSpPr>
            <p:nvPr/>
          </p:nvSpPr>
          <p:spPr bwMode="auto">
            <a:xfrm>
              <a:off x="1938859" y="6548515"/>
              <a:ext cx="14427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T122A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8" name="Rectangle 651"/>
            <p:cNvSpPr>
              <a:spLocks noChangeArrowheads="1"/>
            </p:cNvSpPr>
            <p:nvPr/>
          </p:nvSpPr>
          <p:spPr bwMode="auto">
            <a:xfrm>
              <a:off x="1766188" y="6358772"/>
              <a:ext cx="26129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R47K T122A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9" name="Rectangle 652"/>
            <p:cNvSpPr>
              <a:spLocks noChangeArrowheads="1"/>
            </p:cNvSpPr>
            <p:nvPr/>
          </p:nvSpPr>
          <p:spPr bwMode="auto">
            <a:xfrm>
              <a:off x="1961775" y="5136483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0" name="Rectangle 653"/>
            <p:cNvSpPr>
              <a:spLocks noChangeArrowheads="1"/>
            </p:cNvSpPr>
            <p:nvPr/>
          </p:nvSpPr>
          <p:spPr bwMode="auto">
            <a:xfrm>
              <a:off x="1914639" y="6091725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1" name="Rectangle 654"/>
            <p:cNvSpPr>
              <a:spLocks noChangeArrowheads="1"/>
            </p:cNvSpPr>
            <p:nvPr/>
          </p:nvSpPr>
          <p:spPr bwMode="auto">
            <a:xfrm>
              <a:off x="1961775" y="402559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2" name="Rectangle 655"/>
            <p:cNvSpPr>
              <a:spLocks noChangeArrowheads="1"/>
            </p:cNvSpPr>
            <p:nvPr/>
          </p:nvSpPr>
          <p:spPr bwMode="auto">
            <a:xfrm>
              <a:off x="1914639" y="499509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3" name="Rectangle 656"/>
            <p:cNvSpPr>
              <a:spLocks noChangeArrowheads="1"/>
            </p:cNvSpPr>
            <p:nvPr/>
          </p:nvSpPr>
          <p:spPr bwMode="auto">
            <a:xfrm>
              <a:off x="1909798" y="4300924"/>
              <a:ext cx="14587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N190S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4" name="Rectangle 657"/>
            <p:cNvSpPr>
              <a:spLocks noChangeArrowheads="1"/>
            </p:cNvSpPr>
            <p:nvPr/>
          </p:nvSpPr>
          <p:spPr bwMode="auto">
            <a:xfrm>
              <a:off x="1859514" y="6274695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5" name="Rectangle 658"/>
            <p:cNvSpPr>
              <a:spLocks noChangeArrowheads="1"/>
            </p:cNvSpPr>
            <p:nvPr/>
          </p:nvSpPr>
          <p:spPr bwMode="auto">
            <a:xfrm>
              <a:off x="1902638" y="4211393"/>
              <a:ext cx="13305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R47M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6" name="Rectangle 659"/>
            <p:cNvSpPr>
              <a:spLocks noChangeArrowheads="1"/>
            </p:cNvSpPr>
            <p:nvPr/>
          </p:nvSpPr>
          <p:spPr bwMode="auto">
            <a:xfrm>
              <a:off x="1546282" y="6648432"/>
              <a:ext cx="26129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R47K L217Q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7" name="Rectangle 660"/>
            <p:cNvSpPr>
              <a:spLocks noChangeArrowheads="1"/>
            </p:cNvSpPr>
            <p:nvPr/>
          </p:nvSpPr>
          <p:spPr bwMode="auto">
            <a:xfrm>
              <a:off x="1922629" y="4433120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8" name="Rectangle 661"/>
            <p:cNvSpPr>
              <a:spLocks noChangeArrowheads="1"/>
            </p:cNvSpPr>
            <p:nvPr/>
          </p:nvSpPr>
          <p:spPr bwMode="auto">
            <a:xfrm>
              <a:off x="1867503" y="4727772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9" name="Rectangle 662"/>
            <p:cNvSpPr>
              <a:spLocks noChangeArrowheads="1"/>
            </p:cNvSpPr>
            <p:nvPr/>
          </p:nvSpPr>
          <p:spPr bwMode="auto">
            <a:xfrm>
              <a:off x="1859514" y="4616090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0" name="Rectangle 663"/>
            <p:cNvSpPr>
              <a:spLocks noChangeArrowheads="1"/>
            </p:cNvSpPr>
            <p:nvPr/>
          </p:nvSpPr>
          <p:spPr bwMode="auto">
            <a:xfrm>
              <a:off x="1836346" y="3856886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1" name="Rectangle 664"/>
            <p:cNvSpPr>
              <a:spLocks noChangeArrowheads="1"/>
            </p:cNvSpPr>
            <p:nvPr/>
          </p:nvSpPr>
          <p:spPr bwMode="auto">
            <a:xfrm>
              <a:off x="1851525" y="4404606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2" name="Rectangle 665"/>
            <p:cNvSpPr>
              <a:spLocks noChangeArrowheads="1"/>
            </p:cNvSpPr>
            <p:nvPr/>
          </p:nvSpPr>
          <p:spPr bwMode="auto">
            <a:xfrm>
              <a:off x="1836346" y="4377279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3" name="Rectangle 666"/>
            <p:cNvSpPr>
              <a:spLocks noChangeArrowheads="1"/>
            </p:cNvSpPr>
            <p:nvPr/>
          </p:nvSpPr>
          <p:spPr bwMode="auto">
            <a:xfrm>
              <a:off x="1820368" y="433450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4" name="Rectangle 667"/>
            <p:cNvSpPr>
              <a:spLocks noChangeArrowheads="1"/>
            </p:cNvSpPr>
            <p:nvPr/>
          </p:nvSpPr>
          <p:spPr bwMode="auto">
            <a:xfrm>
              <a:off x="1804390" y="4109954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5" name="Rectangle 668"/>
            <p:cNvSpPr>
              <a:spLocks noChangeArrowheads="1"/>
            </p:cNvSpPr>
            <p:nvPr/>
          </p:nvSpPr>
          <p:spPr bwMode="auto">
            <a:xfrm>
              <a:off x="1796400" y="4418863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6" name="Rectangle 669"/>
            <p:cNvSpPr>
              <a:spLocks noChangeArrowheads="1"/>
            </p:cNvSpPr>
            <p:nvPr/>
          </p:nvSpPr>
          <p:spPr bwMode="auto">
            <a:xfrm>
              <a:off x="1788411" y="4573318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7" name="Rectangle 670"/>
            <p:cNvSpPr>
              <a:spLocks noChangeArrowheads="1"/>
            </p:cNvSpPr>
            <p:nvPr/>
          </p:nvSpPr>
          <p:spPr bwMode="auto">
            <a:xfrm>
              <a:off x="1773232" y="4264409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8" name="Rectangle 671"/>
            <p:cNvSpPr>
              <a:spLocks noChangeArrowheads="1"/>
            </p:cNvSpPr>
            <p:nvPr/>
          </p:nvSpPr>
          <p:spPr bwMode="auto">
            <a:xfrm>
              <a:off x="1773232" y="475628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9" name="Rectangle 672"/>
            <p:cNvSpPr>
              <a:spLocks noChangeArrowheads="1"/>
            </p:cNvSpPr>
            <p:nvPr/>
          </p:nvSpPr>
          <p:spPr bwMode="auto">
            <a:xfrm>
              <a:off x="1773232" y="4714703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0" name="Rectangle 673"/>
            <p:cNvSpPr>
              <a:spLocks noChangeArrowheads="1"/>
            </p:cNvSpPr>
            <p:nvPr/>
          </p:nvSpPr>
          <p:spPr bwMode="auto">
            <a:xfrm>
              <a:off x="1773232" y="4756287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1" name="Rectangle 674"/>
            <p:cNvSpPr>
              <a:spLocks noChangeArrowheads="1"/>
            </p:cNvSpPr>
            <p:nvPr/>
          </p:nvSpPr>
          <p:spPr bwMode="auto">
            <a:xfrm>
              <a:off x="1773232" y="4671931"/>
              <a:ext cx="12343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2" name="Rectangle 675"/>
            <p:cNvSpPr>
              <a:spLocks noChangeArrowheads="1"/>
            </p:cNvSpPr>
            <p:nvPr/>
          </p:nvSpPr>
          <p:spPr bwMode="auto">
            <a:xfrm>
              <a:off x="1773232" y="4461635"/>
              <a:ext cx="11221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3" name="Rectangle 676"/>
            <p:cNvSpPr>
              <a:spLocks noChangeArrowheads="1"/>
            </p:cNvSpPr>
            <p:nvPr/>
          </p:nvSpPr>
          <p:spPr bwMode="auto">
            <a:xfrm>
              <a:off x="2589900" y="2714869"/>
              <a:ext cx="14747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A125V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4" name="Rectangle 677"/>
            <p:cNvSpPr>
              <a:spLocks noChangeArrowheads="1"/>
            </p:cNvSpPr>
            <p:nvPr/>
          </p:nvSpPr>
          <p:spPr bwMode="auto">
            <a:xfrm>
              <a:off x="2441988" y="3481200"/>
              <a:ext cx="12182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L168I 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5" name="Rectangle 678"/>
            <p:cNvSpPr>
              <a:spLocks noChangeArrowheads="1"/>
            </p:cNvSpPr>
            <p:nvPr/>
          </p:nvSpPr>
          <p:spPr bwMode="auto">
            <a:xfrm>
              <a:off x="1812378" y="3659659"/>
              <a:ext cx="10099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6" name="Rectangle 679"/>
            <p:cNvSpPr>
              <a:spLocks noChangeArrowheads="1"/>
            </p:cNvSpPr>
            <p:nvPr/>
          </p:nvSpPr>
          <p:spPr bwMode="auto">
            <a:xfrm>
              <a:off x="1781220" y="4067182"/>
              <a:ext cx="8976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7" name="Rectangle 680"/>
            <p:cNvSpPr>
              <a:spLocks noChangeArrowheads="1"/>
            </p:cNvSpPr>
            <p:nvPr/>
          </p:nvSpPr>
          <p:spPr bwMode="auto">
            <a:xfrm>
              <a:off x="1781220" y="4531733"/>
              <a:ext cx="7854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8" name="Rectangle 681"/>
            <p:cNvSpPr>
              <a:spLocks noChangeArrowheads="1"/>
            </p:cNvSpPr>
            <p:nvPr/>
          </p:nvSpPr>
          <p:spPr bwMode="auto">
            <a:xfrm>
              <a:off x="1765242" y="5402620"/>
              <a:ext cx="6732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9" name="Rectangle 682"/>
            <p:cNvSpPr>
              <a:spLocks noChangeArrowheads="1"/>
            </p:cNvSpPr>
            <p:nvPr/>
          </p:nvSpPr>
          <p:spPr bwMode="auto">
            <a:xfrm>
              <a:off x="1726095" y="6021626"/>
              <a:ext cx="5610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0" name="Rectangle 683"/>
            <p:cNvSpPr>
              <a:spLocks noChangeArrowheads="1"/>
            </p:cNvSpPr>
            <p:nvPr/>
          </p:nvSpPr>
          <p:spPr bwMode="auto">
            <a:xfrm>
              <a:off x="1726095" y="6344793"/>
              <a:ext cx="4488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1" name="Rectangle 684"/>
            <p:cNvSpPr>
              <a:spLocks noChangeArrowheads="1"/>
            </p:cNvSpPr>
            <p:nvPr/>
          </p:nvSpPr>
          <p:spPr bwMode="auto">
            <a:xfrm>
              <a:off x="1726095" y="6542019"/>
              <a:ext cx="3366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2" name="Rectangle 685"/>
            <p:cNvSpPr>
              <a:spLocks noChangeArrowheads="1"/>
            </p:cNvSpPr>
            <p:nvPr/>
          </p:nvSpPr>
          <p:spPr bwMode="auto">
            <a:xfrm>
              <a:off x="1056607" y="6640633"/>
              <a:ext cx="2244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  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3" name="Rectangle 687"/>
            <p:cNvSpPr>
              <a:spLocks noChangeArrowheads="1"/>
            </p:cNvSpPr>
            <p:nvPr/>
          </p:nvSpPr>
          <p:spPr bwMode="auto">
            <a:xfrm>
              <a:off x="1127710" y="6836671"/>
              <a:ext cx="53380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A/Shanghai/1/2013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4" name="Rectangle 688"/>
            <p:cNvSpPr>
              <a:spLocks noChangeArrowheads="1"/>
            </p:cNvSpPr>
            <p:nvPr/>
          </p:nvSpPr>
          <p:spPr bwMode="auto">
            <a:xfrm>
              <a:off x="1237959" y="6795088"/>
              <a:ext cx="59952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A/Shanghai/JS01/2013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5" name="Rectangle 689"/>
            <p:cNvSpPr>
              <a:spLocks noChangeArrowheads="1"/>
            </p:cNvSpPr>
            <p:nvPr/>
          </p:nvSpPr>
          <p:spPr bwMode="auto">
            <a:xfrm>
              <a:off x="1898661" y="6766573"/>
              <a:ext cx="79829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A/pigeon/Wuxi/0405007G/2013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6" name="Rectangle 690"/>
            <p:cNvSpPr>
              <a:spLocks noChangeArrowheads="1"/>
            </p:cNvSpPr>
            <p:nvPr/>
          </p:nvSpPr>
          <p:spPr bwMode="auto">
            <a:xfrm>
              <a:off x="2001720" y="6724989"/>
              <a:ext cx="8143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A/chicken/Shanghai/S1410/2013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7" name="Rectangle 691"/>
            <p:cNvSpPr>
              <a:spLocks noChangeArrowheads="1"/>
            </p:cNvSpPr>
            <p:nvPr/>
          </p:nvSpPr>
          <p:spPr bwMode="auto">
            <a:xfrm>
              <a:off x="1906650" y="6696474"/>
              <a:ext cx="77905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A/chicken/Zhejiang/C481/2013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8" name="Rectangle 692"/>
            <p:cNvSpPr>
              <a:spLocks noChangeArrowheads="1"/>
            </p:cNvSpPr>
            <p:nvPr/>
          </p:nvSpPr>
          <p:spPr bwMode="auto">
            <a:xfrm>
              <a:off x="2008911" y="6654890"/>
              <a:ext cx="76142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A/chicken/Guangzhou/1/2013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9" name="Rectangle 693"/>
            <p:cNvSpPr>
              <a:spLocks noChangeArrowheads="1"/>
            </p:cNvSpPr>
            <p:nvPr/>
          </p:nvSpPr>
          <p:spPr bwMode="auto">
            <a:xfrm>
              <a:off x="2103980" y="6626376"/>
              <a:ext cx="8624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A/wild pigeon/Jiangsu/SD001/2013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0" name="Rectangle 694"/>
            <p:cNvSpPr>
              <a:spLocks noChangeArrowheads="1"/>
            </p:cNvSpPr>
            <p:nvPr/>
          </p:nvSpPr>
          <p:spPr bwMode="auto">
            <a:xfrm>
              <a:off x="2465889" y="6583605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A/Guangdong/03/2013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1" name="Rectangle 695"/>
            <p:cNvSpPr>
              <a:spLocks noChangeArrowheads="1"/>
            </p:cNvSpPr>
            <p:nvPr/>
          </p:nvSpPr>
          <p:spPr bwMode="auto">
            <a:xfrm>
              <a:off x="2765481" y="6542019"/>
              <a:ext cx="79188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A/chicken/Shenzhen/712/2013 mixed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2" name="Rectangle 696"/>
            <p:cNvSpPr>
              <a:spLocks noChangeArrowheads="1"/>
            </p:cNvSpPr>
            <p:nvPr/>
          </p:nvSpPr>
          <p:spPr bwMode="auto">
            <a:xfrm>
              <a:off x="2946034" y="6513504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Kong/734/2014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3" name="Rectangle 697"/>
            <p:cNvSpPr>
              <a:spLocks noChangeArrowheads="1"/>
            </p:cNvSpPr>
            <p:nvPr/>
          </p:nvSpPr>
          <p:spPr bwMode="auto">
            <a:xfrm>
              <a:off x="2332471" y="6471922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Kong/5942/2013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4" name="Rectangle 698"/>
            <p:cNvSpPr>
              <a:spLocks noChangeArrowheads="1"/>
            </p:cNvSpPr>
            <p:nvPr/>
          </p:nvSpPr>
          <p:spPr bwMode="auto">
            <a:xfrm>
              <a:off x="2332471" y="6443406"/>
              <a:ext cx="70051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Kong/470129/2013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5" name="Rectangle 699"/>
            <p:cNvSpPr>
              <a:spLocks noChangeArrowheads="1"/>
            </p:cNvSpPr>
            <p:nvPr/>
          </p:nvSpPr>
          <p:spPr bwMode="auto">
            <a:xfrm>
              <a:off x="2198253" y="6401822"/>
              <a:ext cx="58509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A/Guangdong/1/2013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6" name="Rectangle 700"/>
            <p:cNvSpPr>
              <a:spLocks noChangeArrowheads="1"/>
            </p:cNvSpPr>
            <p:nvPr/>
          </p:nvSpPr>
          <p:spPr bwMode="auto">
            <a:xfrm>
              <a:off x="2292524" y="6373307"/>
              <a:ext cx="53380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A/Shenzhen/SP-W1/2014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7" name="Rectangle 701"/>
            <p:cNvSpPr>
              <a:spLocks noChangeArrowheads="1"/>
            </p:cNvSpPr>
            <p:nvPr/>
          </p:nvSpPr>
          <p:spPr bwMode="auto">
            <a:xfrm>
              <a:off x="2394785" y="6330535"/>
              <a:ext cx="58189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A/Guangzhou/1/2014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8" name="Rectangle 702"/>
            <p:cNvSpPr>
              <a:spLocks noChangeArrowheads="1"/>
            </p:cNvSpPr>
            <p:nvPr/>
          </p:nvSpPr>
          <p:spPr bwMode="auto">
            <a:xfrm>
              <a:off x="2592117" y="6303209"/>
              <a:ext cx="72616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Kong/8113530/2014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9" name="Rectangle 703"/>
            <p:cNvSpPr>
              <a:spLocks noChangeArrowheads="1"/>
            </p:cNvSpPr>
            <p:nvPr/>
          </p:nvSpPr>
          <p:spPr bwMode="auto">
            <a:xfrm>
              <a:off x="2970002" y="6260437"/>
              <a:ext cx="103554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A/environment/Guangzhou/XN07390/2014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0" name="Rectangle 704"/>
            <p:cNvSpPr>
              <a:spLocks noChangeArrowheads="1"/>
            </p:cNvSpPr>
            <p:nvPr/>
          </p:nvSpPr>
          <p:spPr bwMode="auto">
            <a:xfrm>
              <a:off x="3072263" y="6218853"/>
              <a:ext cx="103554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A/environment/Guangzhou/XN12917/2014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1" name="Rectangle 705"/>
            <p:cNvSpPr>
              <a:spLocks noChangeArrowheads="1"/>
            </p:cNvSpPr>
            <p:nvPr/>
          </p:nvSpPr>
          <p:spPr bwMode="auto">
            <a:xfrm>
              <a:off x="2970002" y="6190338"/>
              <a:ext cx="76302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A/silkie chicken/Shantou/1406/2014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2" name="Rectangle 706"/>
            <p:cNvSpPr>
              <a:spLocks noChangeArrowheads="1"/>
            </p:cNvSpPr>
            <p:nvPr/>
          </p:nvSpPr>
          <p:spPr bwMode="auto">
            <a:xfrm>
              <a:off x="3331909" y="6148756"/>
              <a:ext cx="65242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A/chicken/Shenzhen/138/2014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3" name="Rectangle 707"/>
            <p:cNvSpPr>
              <a:spLocks noChangeArrowheads="1"/>
            </p:cNvSpPr>
            <p:nvPr/>
          </p:nvSpPr>
          <p:spPr bwMode="auto">
            <a:xfrm>
              <a:off x="3521251" y="6120240"/>
              <a:ext cx="80150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A/silkie chicken/Dongguan/1264/2014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4" name="Rectangle 708"/>
            <p:cNvSpPr>
              <a:spLocks noChangeArrowheads="1"/>
            </p:cNvSpPr>
            <p:nvPr/>
          </p:nvSpPr>
          <p:spPr bwMode="auto">
            <a:xfrm>
              <a:off x="2686389" y="6077468"/>
              <a:ext cx="72616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Kong/2212982/2014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5" name="Rectangle 709"/>
            <p:cNvSpPr>
              <a:spLocks noChangeArrowheads="1"/>
            </p:cNvSpPr>
            <p:nvPr/>
          </p:nvSpPr>
          <p:spPr bwMode="auto">
            <a:xfrm>
              <a:off x="2757492" y="6050141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Kong/3263/2014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6" name="Rectangle 710"/>
            <p:cNvSpPr>
              <a:spLocks noChangeArrowheads="1"/>
            </p:cNvSpPr>
            <p:nvPr/>
          </p:nvSpPr>
          <p:spPr bwMode="auto">
            <a:xfrm>
              <a:off x="3143367" y="6007368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Kong/5731/2014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7" name="Rectangle 711"/>
            <p:cNvSpPr>
              <a:spLocks noChangeArrowheads="1"/>
            </p:cNvSpPr>
            <p:nvPr/>
          </p:nvSpPr>
          <p:spPr bwMode="auto">
            <a:xfrm>
              <a:off x="4135616" y="5965785"/>
              <a:ext cx="7726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A/Guangdong/15SF010/2015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8" name="Rectangle 712"/>
            <p:cNvSpPr>
              <a:spLocks noChangeArrowheads="1"/>
            </p:cNvSpPr>
            <p:nvPr/>
          </p:nvSpPr>
          <p:spPr bwMode="auto">
            <a:xfrm>
              <a:off x="3788887" y="5937270"/>
              <a:ext cx="8255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A/Duck/Guangdong/DG527/2014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9" name="Rectangle 713"/>
            <p:cNvSpPr>
              <a:spLocks noChangeArrowheads="1"/>
            </p:cNvSpPr>
            <p:nvPr/>
          </p:nvSpPr>
          <p:spPr bwMode="auto">
            <a:xfrm>
              <a:off x="3891148" y="5895686"/>
              <a:ext cx="88485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A/Chicken/Guangdong/DG592/2014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0" name="Rectangle 714"/>
            <p:cNvSpPr>
              <a:spLocks noChangeArrowheads="1"/>
            </p:cNvSpPr>
            <p:nvPr/>
          </p:nvSpPr>
          <p:spPr bwMode="auto">
            <a:xfrm>
              <a:off x="4568626" y="5867171"/>
              <a:ext cx="76302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Kong/8130773/2015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1" name="Rectangle 715"/>
            <p:cNvSpPr>
              <a:spLocks noChangeArrowheads="1"/>
            </p:cNvSpPr>
            <p:nvPr/>
          </p:nvSpPr>
          <p:spPr bwMode="auto">
            <a:xfrm>
              <a:off x="3978231" y="5824399"/>
              <a:ext cx="6860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F56DC"/>
                  </a:solidFill>
                  <a:latin typeface="Calibri" panose="020F0502020204030204" pitchFamily="34" charset="0"/>
                </a:rPr>
                <a:t>A/Hong Kong/2550/2015 H7N9 *</a:t>
              </a:r>
            </a:p>
          </p:txBody>
        </p:sp>
        <p:sp>
          <p:nvSpPr>
            <p:cNvPr id="502" name="Rectangle 716"/>
            <p:cNvSpPr>
              <a:spLocks noChangeArrowheads="1"/>
            </p:cNvSpPr>
            <p:nvPr/>
          </p:nvSpPr>
          <p:spPr bwMode="auto">
            <a:xfrm>
              <a:off x="3788887" y="5797073"/>
              <a:ext cx="6876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A/Guangdong/02496/2014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3" name="Rectangle 717"/>
            <p:cNvSpPr>
              <a:spLocks noChangeArrowheads="1"/>
            </p:cNvSpPr>
            <p:nvPr/>
          </p:nvSpPr>
          <p:spPr bwMode="auto">
            <a:xfrm>
              <a:off x="4048534" y="5754301"/>
              <a:ext cx="10275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A/Environment/Guangdong/DG127/2015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4" name="Rectangle 718"/>
            <p:cNvSpPr>
              <a:spLocks noChangeArrowheads="1"/>
            </p:cNvSpPr>
            <p:nvPr/>
          </p:nvSpPr>
          <p:spPr bwMode="auto">
            <a:xfrm>
              <a:off x="3978231" y="5726975"/>
              <a:ext cx="86241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A/Duck/Guangdong/DG103/2015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5" name="Rectangle 719"/>
            <p:cNvSpPr>
              <a:spLocks noChangeArrowheads="1"/>
            </p:cNvSpPr>
            <p:nvPr/>
          </p:nvSpPr>
          <p:spPr bwMode="auto">
            <a:xfrm>
              <a:off x="3639492" y="5684202"/>
              <a:ext cx="72616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Kong/8194273/2014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6" name="Rectangle 720"/>
            <p:cNvSpPr>
              <a:spLocks noChangeArrowheads="1"/>
            </p:cNvSpPr>
            <p:nvPr/>
          </p:nvSpPr>
          <p:spPr bwMode="auto">
            <a:xfrm>
              <a:off x="2765481" y="5642619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Kong/4495/2014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7" name="Rectangle 721"/>
            <p:cNvSpPr>
              <a:spLocks noChangeArrowheads="1"/>
            </p:cNvSpPr>
            <p:nvPr/>
          </p:nvSpPr>
          <p:spPr bwMode="auto">
            <a:xfrm>
              <a:off x="2765481" y="5614104"/>
              <a:ext cx="8255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A/chicken/Dongguan/1100/2014 mixed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8" name="Rectangle 722"/>
            <p:cNvSpPr>
              <a:spLocks noChangeArrowheads="1"/>
            </p:cNvSpPr>
            <p:nvPr/>
          </p:nvSpPr>
          <p:spPr bwMode="auto">
            <a:xfrm>
              <a:off x="2954024" y="5571332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Kong/5581/2014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9" name="Rectangle 723"/>
            <p:cNvSpPr>
              <a:spLocks noChangeArrowheads="1"/>
            </p:cNvSpPr>
            <p:nvPr/>
          </p:nvSpPr>
          <p:spPr bwMode="auto">
            <a:xfrm>
              <a:off x="3151356" y="5544005"/>
              <a:ext cx="87363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A/chicken/Guangdong/G1381/2014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0" name="Rectangle 724"/>
            <p:cNvSpPr>
              <a:spLocks noChangeArrowheads="1"/>
            </p:cNvSpPr>
            <p:nvPr/>
          </p:nvSpPr>
          <p:spPr bwMode="auto">
            <a:xfrm>
              <a:off x="2954024" y="5501232"/>
              <a:ext cx="72616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Kong/8122430/2014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1" name="Rectangle 725"/>
            <p:cNvSpPr>
              <a:spLocks noChangeArrowheads="1"/>
            </p:cNvSpPr>
            <p:nvPr/>
          </p:nvSpPr>
          <p:spPr bwMode="auto">
            <a:xfrm>
              <a:off x="2954024" y="5473906"/>
              <a:ext cx="64761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A/chicken/Shantou/1550/2014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2" name="Rectangle 726"/>
            <p:cNvSpPr>
              <a:spLocks noChangeArrowheads="1"/>
            </p:cNvSpPr>
            <p:nvPr/>
          </p:nvSpPr>
          <p:spPr bwMode="auto">
            <a:xfrm>
              <a:off x="4064512" y="5431135"/>
              <a:ext cx="84478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Kong/VB16049808/2016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3" name="Rectangle 727"/>
            <p:cNvSpPr>
              <a:spLocks noChangeArrowheads="1"/>
            </p:cNvSpPr>
            <p:nvPr/>
          </p:nvSpPr>
          <p:spPr bwMode="auto">
            <a:xfrm>
              <a:off x="4560638" y="5402620"/>
              <a:ext cx="72455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A/Guangdong/60923/2016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4" name="Rectangle 728"/>
            <p:cNvSpPr>
              <a:spLocks noChangeArrowheads="1"/>
            </p:cNvSpPr>
            <p:nvPr/>
          </p:nvSpPr>
          <p:spPr bwMode="auto">
            <a:xfrm>
              <a:off x="4277023" y="5361035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B050"/>
                  </a:solidFill>
                  <a:latin typeface="Calibri" panose="020F0502020204030204" pitchFamily="34" charset="0"/>
                </a:rPr>
                <a:t>A/Hong Kong/61/2016 H7N9 *</a:t>
              </a:r>
            </a:p>
          </p:txBody>
        </p:sp>
        <p:sp>
          <p:nvSpPr>
            <p:cNvPr id="515" name="Rectangle 729"/>
            <p:cNvSpPr>
              <a:spLocks noChangeArrowheads="1"/>
            </p:cNvSpPr>
            <p:nvPr/>
          </p:nvSpPr>
          <p:spPr bwMode="auto">
            <a:xfrm>
              <a:off x="4836262" y="5318263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FF"/>
                  </a:solidFill>
                  <a:latin typeface="Calibri" panose="020F0502020204030204" pitchFamily="34" charset="0"/>
                </a:rPr>
                <a:t>A/Hong Kong/214/2017 H7N9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6" name="Rectangle 730"/>
            <p:cNvSpPr>
              <a:spLocks noChangeArrowheads="1"/>
            </p:cNvSpPr>
            <p:nvPr/>
          </p:nvSpPr>
          <p:spPr bwMode="auto">
            <a:xfrm>
              <a:off x="2568149" y="5290937"/>
              <a:ext cx="75020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A/silkie chicken/Huzhou/4213/2013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7" name="Rectangle 731"/>
            <p:cNvSpPr>
              <a:spLocks noChangeArrowheads="1"/>
            </p:cNvSpPr>
            <p:nvPr/>
          </p:nvSpPr>
          <p:spPr bwMode="auto">
            <a:xfrm>
              <a:off x="3135377" y="5248166"/>
              <a:ext cx="55303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A/Huai'an/083/2014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8" name="Rectangle 732"/>
            <p:cNvSpPr>
              <a:spLocks noChangeArrowheads="1"/>
            </p:cNvSpPr>
            <p:nvPr/>
          </p:nvSpPr>
          <p:spPr bwMode="auto">
            <a:xfrm>
              <a:off x="2426742" y="5220839"/>
              <a:ext cx="76302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A/chicken/Shanghai/PD-CN-02/2014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9" name="Rectangle 733"/>
            <p:cNvSpPr>
              <a:spLocks noChangeArrowheads="1"/>
            </p:cNvSpPr>
            <p:nvPr/>
          </p:nvSpPr>
          <p:spPr bwMode="auto">
            <a:xfrm>
              <a:off x="2898899" y="5178066"/>
              <a:ext cx="70211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A/chicken/Zhangzhou/8585/2014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0" name="Rectangle 734"/>
            <p:cNvSpPr>
              <a:spLocks noChangeArrowheads="1"/>
            </p:cNvSpPr>
            <p:nvPr/>
          </p:nvSpPr>
          <p:spPr bwMode="auto">
            <a:xfrm>
              <a:off x="3938284" y="5149552"/>
              <a:ext cx="84157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A/duck/Wenzhou/RAQL10/2015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1" name="Rectangle 735"/>
            <p:cNvSpPr>
              <a:spLocks noChangeArrowheads="1"/>
            </p:cNvSpPr>
            <p:nvPr/>
          </p:nvSpPr>
          <p:spPr bwMode="auto">
            <a:xfrm>
              <a:off x="4481545" y="5107969"/>
              <a:ext cx="5578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A/Zhejiang/1/2016 H7N9 *</a:t>
              </a:r>
            </a:p>
          </p:txBody>
        </p:sp>
        <p:sp>
          <p:nvSpPr>
            <p:cNvPr id="522" name="Rectangle 736"/>
            <p:cNvSpPr>
              <a:spLocks noChangeArrowheads="1"/>
            </p:cNvSpPr>
            <p:nvPr/>
          </p:nvSpPr>
          <p:spPr bwMode="auto">
            <a:xfrm>
              <a:off x="2702367" y="5065196"/>
              <a:ext cx="59150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A/Zhejiang/LS01/2014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3" name="Rectangle 737"/>
            <p:cNvSpPr>
              <a:spLocks noChangeArrowheads="1"/>
            </p:cNvSpPr>
            <p:nvPr/>
          </p:nvSpPr>
          <p:spPr bwMode="auto">
            <a:xfrm>
              <a:off x="2993170" y="5037869"/>
              <a:ext cx="72455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A/silkie chicken/Jiangxi/9469/2014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4" name="Rectangle 738"/>
            <p:cNvSpPr>
              <a:spLocks noChangeArrowheads="1"/>
            </p:cNvSpPr>
            <p:nvPr/>
          </p:nvSpPr>
          <p:spPr bwMode="auto">
            <a:xfrm>
              <a:off x="2702367" y="4995097"/>
              <a:ext cx="70852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A/chicken/Jilin/SD020/2014 H7N2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5" name="Rectangle 739"/>
            <p:cNvSpPr>
              <a:spLocks noChangeArrowheads="1"/>
            </p:cNvSpPr>
            <p:nvPr/>
          </p:nvSpPr>
          <p:spPr bwMode="auto">
            <a:xfrm>
              <a:off x="3363867" y="4967771"/>
              <a:ext cx="59792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A/Jiangsu/98342/2014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6" name="Rectangle 740"/>
            <p:cNvSpPr>
              <a:spLocks noChangeArrowheads="1"/>
            </p:cNvSpPr>
            <p:nvPr/>
          </p:nvSpPr>
          <p:spPr bwMode="auto">
            <a:xfrm>
              <a:off x="2277346" y="4925000"/>
              <a:ext cx="5466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A/Zhejiang/22/2013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7" name="Rectangle 741"/>
            <p:cNvSpPr>
              <a:spLocks noChangeArrowheads="1"/>
            </p:cNvSpPr>
            <p:nvPr/>
          </p:nvSpPr>
          <p:spPr bwMode="auto">
            <a:xfrm>
              <a:off x="2277346" y="4896484"/>
              <a:ext cx="7389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A/Zhejiang/DTID-ZJU10/2013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8" name="Rectangle 742"/>
            <p:cNvSpPr>
              <a:spLocks noChangeArrowheads="1"/>
            </p:cNvSpPr>
            <p:nvPr/>
          </p:nvSpPr>
          <p:spPr bwMode="auto">
            <a:xfrm>
              <a:off x="1914639" y="4854900"/>
              <a:ext cx="46807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00"/>
                  </a:solidFill>
                  <a:latin typeface="Calibri" panose="020F0502020204030204" pitchFamily="34" charset="0"/>
                </a:rPr>
                <a:t>A/Anhui/1/2013 H7N9</a:t>
              </a:r>
            </a:p>
          </p:txBody>
        </p:sp>
        <p:sp>
          <p:nvSpPr>
            <p:cNvPr id="529" name="Rectangle 743"/>
            <p:cNvSpPr>
              <a:spLocks noChangeArrowheads="1"/>
            </p:cNvSpPr>
            <p:nvPr/>
          </p:nvSpPr>
          <p:spPr bwMode="auto">
            <a:xfrm>
              <a:off x="2008911" y="4826385"/>
              <a:ext cx="45044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A/Wuxi/1/2013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0" name="Rectangle 744"/>
            <p:cNvSpPr>
              <a:spLocks noChangeArrowheads="1"/>
            </p:cNvSpPr>
            <p:nvPr/>
          </p:nvSpPr>
          <p:spPr bwMode="auto">
            <a:xfrm>
              <a:off x="2008911" y="4784803"/>
              <a:ext cx="53380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00"/>
                  </a:solidFill>
                  <a:latin typeface="Calibri" panose="020F0502020204030204" pitchFamily="34" charset="0"/>
                </a:rPr>
                <a:t>A/Shanghai/2/2013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1" name="Rectangle 745"/>
            <p:cNvSpPr>
              <a:spLocks noChangeArrowheads="1"/>
            </p:cNvSpPr>
            <p:nvPr/>
          </p:nvSpPr>
          <p:spPr bwMode="auto">
            <a:xfrm>
              <a:off x="2111970" y="4742030"/>
              <a:ext cx="87203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A/chicken/Guangdong/SD641/2013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2" name="Rectangle 746"/>
            <p:cNvSpPr>
              <a:spLocks noChangeArrowheads="1"/>
            </p:cNvSpPr>
            <p:nvPr/>
          </p:nvSpPr>
          <p:spPr bwMode="auto">
            <a:xfrm>
              <a:off x="2008911" y="4714703"/>
              <a:ext cx="48410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A/Beijing/1/2013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3" name="Rectangle 747"/>
            <p:cNvSpPr>
              <a:spLocks noChangeArrowheads="1"/>
            </p:cNvSpPr>
            <p:nvPr/>
          </p:nvSpPr>
          <p:spPr bwMode="auto">
            <a:xfrm>
              <a:off x="2016900" y="4671931"/>
              <a:ext cx="5466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A/Changsha/1/2013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4" name="Rectangle 748"/>
            <p:cNvSpPr>
              <a:spLocks noChangeArrowheads="1"/>
            </p:cNvSpPr>
            <p:nvPr/>
          </p:nvSpPr>
          <p:spPr bwMode="auto">
            <a:xfrm>
              <a:off x="2088003" y="4643416"/>
              <a:ext cx="55944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A/Shanghai/07/2013 H7N9</a:t>
              </a:r>
            </a:p>
          </p:txBody>
        </p:sp>
        <p:sp>
          <p:nvSpPr>
            <p:cNvPr id="535" name="Rectangle 749"/>
            <p:cNvSpPr>
              <a:spLocks noChangeArrowheads="1"/>
            </p:cNvSpPr>
            <p:nvPr/>
          </p:nvSpPr>
          <p:spPr bwMode="auto">
            <a:xfrm>
              <a:off x="2308503" y="4601834"/>
              <a:ext cx="7389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A/Zhejiang/DTID-ZJU08/2013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6" name="Rectangle 750"/>
            <p:cNvSpPr>
              <a:spLocks noChangeArrowheads="1"/>
            </p:cNvSpPr>
            <p:nvPr/>
          </p:nvSpPr>
          <p:spPr bwMode="auto">
            <a:xfrm>
              <a:off x="2402775" y="4573318"/>
              <a:ext cx="7389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A/Zhejiang/DTID-ZJU05/2013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7" name="Rectangle 751"/>
            <p:cNvSpPr>
              <a:spLocks noChangeArrowheads="1"/>
            </p:cNvSpPr>
            <p:nvPr/>
          </p:nvSpPr>
          <p:spPr bwMode="auto">
            <a:xfrm>
              <a:off x="1938607" y="4531733"/>
              <a:ext cx="50654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A/</a:t>
              </a:r>
              <a:r>
                <a:rPr lang="en-US" altLang="en-US" sz="4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Huzhou</a:t>
              </a: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/1/2013 H7N9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8" name="Rectangle 752"/>
            <p:cNvSpPr>
              <a:spLocks noChangeArrowheads="1"/>
            </p:cNvSpPr>
            <p:nvPr/>
          </p:nvSpPr>
          <p:spPr bwMode="auto">
            <a:xfrm>
              <a:off x="2080014" y="4503218"/>
              <a:ext cx="45044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A/Wuxi/3/2013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9" name="Rectangle 753"/>
            <p:cNvSpPr>
              <a:spLocks noChangeArrowheads="1"/>
            </p:cNvSpPr>
            <p:nvPr/>
          </p:nvSpPr>
          <p:spPr bwMode="auto">
            <a:xfrm>
              <a:off x="2253378" y="4461635"/>
              <a:ext cx="50494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A/Nanjing/7/2013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0" name="Rectangle 754"/>
            <p:cNvSpPr>
              <a:spLocks noChangeArrowheads="1"/>
            </p:cNvSpPr>
            <p:nvPr/>
          </p:nvSpPr>
          <p:spPr bwMode="auto">
            <a:xfrm>
              <a:off x="2119161" y="4418863"/>
              <a:ext cx="53219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A/Huzhou/10/2013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1" name="Rectangle 755"/>
            <p:cNvSpPr>
              <a:spLocks noChangeArrowheads="1"/>
            </p:cNvSpPr>
            <p:nvPr/>
          </p:nvSpPr>
          <p:spPr bwMode="auto">
            <a:xfrm>
              <a:off x="2008911" y="4390348"/>
              <a:ext cx="50494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A/Nanjing/6/2013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2" name="Rectangle 756"/>
            <p:cNvSpPr>
              <a:spLocks noChangeArrowheads="1"/>
            </p:cNvSpPr>
            <p:nvPr/>
          </p:nvSpPr>
          <p:spPr bwMode="auto">
            <a:xfrm>
              <a:off x="2135139" y="4348764"/>
              <a:ext cx="49853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A/Suzhou/5/2013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3" name="Rectangle 757"/>
            <p:cNvSpPr>
              <a:spLocks noChangeArrowheads="1"/>
            </p:cNvSpPr>
            <p:nvPr/>
          </p:nvSpPr>
          <p:spPr bwMode="auto">
            <a:xfrm>
              <a:off x="2355639" y="4320249"/>
              <a:ext cx="50174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A/Xuzhou/1/2013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4" name="Rectangle 758"/>
            <p:cNvSpPr>
              <a:spLocks noChangeArrowheads="1"/>
            </p:cNvSpPr>
            <p:nvPr/>
          </p:nvSpPr>
          <p:spPr bwMode="auto">
            <a:xfrm>
              <a:off x="2111970" y="4278666"/>
              <a:ext cx="75020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A/chicken/Jiangsu/S002/2013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5" name="Rectangle 759"/>
            <p:cNvSpPr>
              <a:spLocks noChangeArrowheads="1"/>
            </p:cNvSpPr>
            <p:nvPr/>
          </p:nvSpPr>
          <p:spPr bwMode="auto">
            <a:xfrm>
              <a:off x="2198253" y="4250151"/>
              <a:ext cx="7389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A/Zhejiang/DTID-ZJU02/2013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6" name="Rectangle 760"/>
            <p:cNvSpPr>
              <a:spLocks noChangeArrowheads="1"/>
            </p:cNvSpPr>
            <p:nvPr/>
          </p:nvSpPr>
          <p:spPr bwMode="auto">
            <a:xfrm>
              <a:off x="2292524" y="4208567"/>
              <a:ext cx="57708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A/Zhejiang/HZ1/2013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7" name="Rectangle 761"/>
            <p:cNvSpPr>
              <a:spLocks noChangeArrowheads="1"/>
            </p:cNvSpPr>
            <p:nvPr/>
          </p:nvSpPr>
          <p:spPr bwMode="auto">
            <a:xfrm>
              <a:off x="2418753" y="4165795"/>
              <a:ext cx="54822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A/Zhenjiang/1/2013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8" name="Rectangle 762"/>
            <p:cNvSpPr>
              <a:spLocks noChangeArrowheads="1"/>
            </p:cNvSpPr>
            <p:nvPr/>
          </p:nvSpPr>
          <p:spPr bwMode="auto">
            <a:xfrm>
              <a:off x="2206242" y="4137280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A/Taiwan/T02081/2013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9" name="Rectangle 763"/>
            <p:cNvSpPr>
              <a:spLocks noChangeArrowheads="1"/>
            </p:cNvSpPr>
            <p:nvPr/>
          </p:nvSpPr>
          <p:spPr bwMode="auto">
            <a:xfrm>
              <a:off x="2269356" y="4095697"/>
              <a:ext cx="71013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A/pigeon/Zhejiang/P2/2013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0" name="Rectangle 764"/>
            <p:cNvSpPr>
              <a:spLocks noChangeArrowheads="1"/>
            </p:cNvSpPr>
            <p:nvPr/>
          </p:nvSpPr>
          <p:spPr bwMode="auto">
            <a:xfrm>
              <a:off x="2387595" y="4067182"/>
              <a:ext cx="4937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rPr>
                <a:t>A/Taiwan/1/2013 H7N9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1" name="Rectangle 765"/>
            <p:cNvSpPr>
              <a:spLocks noChangeArrowheads="1"/>
            </p:cNvSpPr>
            <p:nvPr/>
          </p:nvSpPr>
          <p:spPr bwMode="auto">
            <a:xfrm>
              <a:off x="2214231" y="4025597"/>
              <a:ext cx="6363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A/Shanghai/5190T/2013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2" name="Rectangle 766"/>
            <p:cNvSpPr>
              <a:spLocks noChangeArrowheads="1"/>
            </p:cNvSpPr>
            <p:nvPr/>
          </p:nvSpPr>
          <p:spPr bwMode="auto">
            <a:xfrm>
              <a:off x="2481867" y="3997082"/>
              <a:ext cx="4937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A/Taiwan/3/2013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3" name="Rectangle 767"/>
            <p:cNvSpPr>
              <a:spLocks noChangeArrowheads="1"/>
            </p:cNvSpPr>
            <p:nvPr/>
          </p:nvSpPr>
          <p:spPr bwMode="auto">
            <a:xfrm>
              <a:off x="2481867" y="3955499"/>
              <a:ext cx="55944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A/Shanghai/01/2014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4" name="Rectangle 768"/>
            <p:cNvSpPr>
              <a:spLocks noChangeArrowheads="1"/>
            </p:cNvSpPr>
            <p:nvPr/>
          </p:nvSpPr>
          <p:spPr bwMode="auto">
            <a:xfrm>
              <a:off x="2670410" y="3926984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A/Shanghai/Mix1/2014 H7N9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5" name="Rectangle 769"/>
            <p:cNvSpPr>
              <a:spLocks noChangeArrowheads="1"/>
            </p:cNvSpPr>
            <p:nvPr/>
          </p:nvSpPr>
          <p:spPr bwMode="auto">
            <a:xfrm>
              <a:off x="2773470" y="3884212"/>
              <a:ext cx="50654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A/Shanghai/PD-01/2014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6" name="Rectangle 770"/>
            <p:cNvSpPr>
              <a:spLocks noChangeArrowheads="1"/>
            </p:cNvSpPr>
            <p:nvPr/>
          </p:nvSpPr>
          <p:spPr bwMode="auto">
            <a:xfrm>
              <a:off x="2473878" y="3842628"/>
              <a:ext cx="50654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A/Huzhou/5/2013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7" name="Rectangle 771"/>
            <p:cNvSpPr>
              <a:spLocks noChangeArrowheads="1"/>
            </p:cNvSpPr>
            <p:nvPr/>
          </p:nvSpPr>
          <p:spPr bwMode="auto">
            <a:xfrm>
              <a:off x="2867741" y="3814113"/>
              <a:ext cx="57547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A/duck/Jiangxi/15044/2014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8" name="Rectangle 772"/>
            <p:cNvSpPr>
              <a:spLocks noChangeArrowheads="1"/>
            </p:cNvSpPr>
            <p:nvPr/>
          </p:nvSpPr>
          <p:spPr bwMode="auto">
            <a:xfrm>
              <a:off x="3064273" y="3772530"/>
              <a:ext cx="4937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A/Taiwan/1/2014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9" name="Rectangle 773"/>
            <p:cNvSpPr>
              <a:spLocks noChangeArrowheads="1"/>
            </p:cNvSpPr>
            <p:nvPr/>
          </p:nvSpPr>
          <p:spPr bwMode="auto">
            <a:xfrm>
              <a:off x="2970002" y="3744015"/>
              <a:ext cx="4937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A/Taiwan/2/2014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0" name="Rectangle 774"/>
            <p:cNvSpPr>
              <a:spLocks noChangeArrowheads="1"/>
            </p:cNvSpPr>
            <p:nvPr/>
          </p:nvSpPr>
          <p:spPr bwMode="auto">
            <a:xfrm>
              <a:off x="2985981" y="3702431"/>
              <a:ext cx="73257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A/goose/Jiangsu/J1111/2014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1" name="Rectangle 775"/>
            <p:cNvSpPr>
              <a:spLocks noChangeArrowheads="1"/>
            </p:cNvSpPr>
            <p:nvPr/>
          </p:nvSpPr>
          <p:spPr bwMode="auto">
            <a:xfrm>
              <a:off x="3741751" y="3673917"/>
              <a:ext cx="47128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A/Fujian/5/2015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2" name="Rectangle 776"/>
            <p:cNvSpPr>
              <a:spLocks noChangeArrowheads="1"/>
            </p:cNvSpPr>
            <p:nvPr/>
          </p:nvSpPr>
          <p:spPr bwMode="auto">
            <a:xfrm>
              <a:off x="3836024" y="3631144"/>
              <a:ext cx="53380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A/Fujian/18/2015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3" name="Rectangle 777"/>
            <p:cNvSpPr>
              <a:spLocks noChangeArrowheads="1"/>
            </p:cNvSpPr>
            <p:nvPr/>
          </p:nvSpPr>
          <p:spPr bwMode="auto">
            <a:xfrm>
              <a:off x="3836024" y="3603818"/>
              <a:ext cx="72295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A/British Columbia/1/2015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4" name="Rectangle 778"/>
            <p:cNvSpPr>
              <a:spLocks noChangeArrowheads="1"/>
            </p:cNvSpPr>
            <p:nvPr/>
          </p:nvSpPr>
          <p:spPr bwMode="auto">
            <a:xfrm>
              <a:off x="3883160" y="3561046"/>
              <a:ext cx="49693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A/Fujian/27/2015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5" name="Rectangle 779"/>
            <p:cNvSpPr>
              <a:spLocks noChangeArrowheads="1"/>
            </p:cNvSpPr>
            <p:nvPr/>
          </p:nvSpPr>
          <p:spPr bwMode="auto">
            <a:xfrm>
              <a:off x="3072263" y="3519461"/>
              <a:ext cx="69249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A/chicken/China/028/2014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6" name="Rectangle 780"/>
            <p:cNvSpPr>
              <a:spLocks noChangeArrowheads="1"/>
            </p:cNvSpPr>
            <p:nvPr/>
          </p:nvSpPr>
          <p:spPr bwMode="auto">
            <a:xfrm>
              <a:off x="3631502" y="3490947"/>
              <a:ext cx="58990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A/Huai'an/001/2015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7" name="Rectangle 781"/>
            <p:cNvSpPr>
              <a:spLocks noChangeArrowheads="1"/>
            </p:cNvSpPr>
            <p:nvPr/>
          </p:nvSpPr>
          <p:spPr bwMode="auto">
            <a:xfrm>
              <a:off x="2835785" y="3449363"/>
              <a:ext cx="69570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A/duck/Anhui/A1618/2014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8" name="Rectangle 782"/>
            <p:cNvSpPr>
              <a:spLocks noChangeArrowheads="1"/>
            </p:cNvSpPr>
            <p:nvPr/>
          </p:nvSpPr>
          <p:spPr bwMode="auto">
            <a:xfrm>
              <a:off x="3615524" y="3420849"/>
              <a:ext cx="6492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A/Xinjiang/05845/2015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9" name="Rectangle 783"/>
            <p:cNvSpPr>
              <a:spLocks noChangeArrowheads="1"/>
            </p:cNvSpPr>
            <p:nvPr/>
          </p:nvSpPr>
          <p:spPr bwMode="auto">
            <a:xfrm>
              <a:off x="3709795" y="3378077"/>
              <a:ext cx="6123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A/Xinjiang/98692/2014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0" name="Rectangle 784"/>
            <p:cNvSpPr>
              <a:spLocks noChangeArrowheads="1"/>
            </p:cNvSpPr>
            <p:nvPr/>
          </p:nvSpPr>
          <p:spPr bwMode="auto">
            <a:xfrm>
              <a:off x="3347888" y="3350750"/>
              <a:ext cx="75501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A/chicken/Anhui/A1065/2014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1" name="Rectangle 785"/>
            <p:cNvSpPr>
              <a:spLocks noChangeArrowheads="1"/>
            </p:cNvSpPr>
            <p:nvPr/>
          </p:nvSpPr>
          <p:spPr bwMode="auto">
            <a:xfrm>
              <a:off x="3143367" y="3307978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A/Jiangsu/19758/2015 H7N9 *</a:t>
              </a:r>
            </a:p>
          </p:txBody>
        </p:sp>
        <p:sp>
          <p:nvSpPr>
            <p:cNvPr id="572" name="Rectangle 786"/>
            <p:cNvSpPr>
              <a:spLocks noChangeArrowheads="1"/>
            </p:cNvSpPr>
            <p:nvPr/>
          </p:nvSpPr>
          <p:spPr bwMode="auto">
            <a:xfrm>
              <a:off x="3339899" y="3266394"/>
              <a:ext cx="91210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A/Environment/Hunan/10086/2016 H7N9 *</a:t>
              </a:r>
            </a:p>
          </p:txBody>
        </p:sp>
        <p:sp>
          <p:nvSpPr>
            <p:cNvPr id="573" name="Rectangle 787"/>
            <p:cNvSpPr>
              <a:spLocks noChangeArrowheads="1"/>
            </p:cNvSpPr>
            <p:nvPr/>
          </p:nvSpPr>
          <p:spPr bwMode="auto">
            <a:xfrm>
              <a:off x="3725773" y="3237880"/>
              <a:ext cx="91210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A/Environment/Hunan/10125/2015 H7N9 *</a:t>
              </a:r>
            </a:p>
          </p:txBody>
        </p:sp>
        <p:sp>
          <p:nvSpPr>
            <p:cNvPr id="574" name="Rectangle 788"/>
            <p:cNvSpPr>
              <a:spLocks noChangeArrowheads="1"/>
            </p:cNvSpPr>
            <p:nvPr/>
          </p:nvSpPr>
          <p:spPr bwMode="auto">
            <a:xfrm>
              <a:off x="4166773" y="3196295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A/Hunan/06197/2016 H7N9 *</a:t>
              </a:r>
            </a:p>
          </p:txBody>
        </p:sp>
        <p:sp>
          <p:nvSpPr>
            <p:cNvPr id="575" name="Rectangle 789"/>
            <p:cNvSpPr>
              <a:spLocks noChangeArrowheads="1"/>
            </p:cNvSpPr>
            <p:nvPr/>
          </p:nvSpPr>
          <p:spPr bwMode="auto">
            <a:xfrm>
              <a:off x="3048295" y="3167781"/>
              <a:ext cx="95218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A/chicken/Wenzhou/HATSLG01/2015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6" name="Rectangle 790"/>
            <p:cNvSpPr>
              <a:spLocks noChangeArrowheads="1"/>
            </p:cNvSpPr>
            <p:nvPr/>
          </p:nvSpPr>
          <p:spPr bwMode="auto">
            <a:xfrm>
              <a:off x="3883160" y="3125009"/>
              <a:ext cx="5081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A/Fujian/1/2016 H7N9 *</a:t>
              </a:r>
            </a:p>
          </p:txBody>
        </p:sp>
        <p:sp>
          <p:nvSpPr>
            <p:cNvPr id="577" name="Rectangle 791"/>
            <p:cNvSpPr>
              <a:spLocks noChangeArrowheads="1"/>
            </p:cNvSpPr>
            <p:nvPr/>
          </p:nvSpPr>
          <p:spPr bwMode="auto">
            <a:xfrm>
              <a:off x="3962251" y="3097683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A/Fujian/06198/2016 H7N9 *</a:t>
              </a:r>
            </a:p>
          </p:txBody>
        </p:sp>
        <p:sp>
          <p:nvSpPr>
            <p:cNvPr id="578" name="Rectangle 792"/>
            <p:cNvSpPr>
              <a:spLocks noChangeArrowheads="1"/>
            </p:cNvSpPr>
            <p:nvPr/>
          </p:nvSpPr>
          <p:spPr bwMode="auto">
            <a:xfrm>
              <a:off x="3151356" y="3054911"/>
              <a:ext cx="53380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A/Fujian/10/2015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9" name="Rectangle 793"/>
            <p:cNvSpPr>
              <a:spLocks noChangeArrowheads="1"/>
            </p:cNvSpPr>
            <p:nvPr/>
          </p:nvSpPr>
          <p:spPr bwMode="auto">
            <a:xfrm>
              <a:off x="3521251" y="3027583"/>
              <a:ext cx="59631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A/Shantou/2004/2015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0" name="Rectangle 794"/>
            <p:cNvSpPr>
              <a:spLocks noChangeArrowheads="1"/>
            </p:cNvSpPr>
            <p:nvPr/>
          </p:nvSpPr>
          <p:spPr bwMode="auto">
            <a:xfrm>
              <a:off x="3151356" y="2984811"/>
              <a:ext cx="92653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A/Chicken/Guangdong/SW154/2015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1" name="Rectangle 795"/>
            <p:cNvSpPr>
              <a:spLocks noChangeArrowheads="1"/>
            </p:cNvSpPr>
            <p:nvPr/>
          </p:nvSpPr>
          <p:spPr bwMode="auto">
            <a:xfrm>
              <a:off x="3442160" y="2943228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A/Fujian/09273/2015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2" name="Rectangle 796"/>
            <p:cNvSpPr>
              <a:spLocks noChangeArrowheads="1"/>
            </p:cNvSpPr>
            <p:nvPr/>
          </p:nvSpPr>
          <p:spPr bwMode="auto">
            <a:xfrm>
              <a:off x="3151356" y="2914713"/>
              <a:ext cx="65723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A/Guizhou/03240/2015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3" name="Rectangle 797"/>
            <p:cNvSpPr>
              <a:spLocks noChangeArrowheads="1"/>
            </p:cNvSpPr>
            <p:nvPr/>
          </p:nvSpPr>
          <p:spPr bwMode="auto">
            <a:xfrm>
              <a:off x="3820046" y="2871941"/>
              <a:ext cx="101470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A/Environment/Guangdong/15123/2016 H7N9 *</a:t>
              </a:r>
            </a:p>
          </p:txBody>
        </p:sp>
        <p:sp>
          <p:nvSpPr>
            <p:cNvPr id="584" name="Rectangle 798"/>
            <p:cNvSpPr>
              <a:spLocks noChangeArrowheads="1"/>
            </p:cNvSpPr>
            <p:nvPr/>
          </p:nvSpPr>
          <p:spPr bwMode="auto">
            <a:xfrm>
              <a:off x="3844012" y="2844614"/>
              <a:ext cx="101470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A/Environment/Guangdong/15120/2016 H7N9 *</a:t>
              </a:r>
            </a:p>
          </p:txBody>
        </p:sp>
        <p:sp>
          <p:nvSpPr>
            <p:cNvPr id="585" name="Rectangle 799"/>
            <p:cNvSpPr>
              <a:spLocks noChangeArrowheads="1"/>
            </p:cNvSpPr>
            <p:nvPr/>
          </p:nvSpPr>
          <p:spPr bwMode="auto">
            <a:xfrm>
              <a:off x="3631502" y="2801842"/>
              <a:ext cx="74058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A/Guangdong/MZ828/2015 H7N9 *</a:t>
              </a:r>
            </a:p>
          </p:txBody>
        </p:sp>
        <p:sp>
          <p:nvSpPr>
            <p:cNvPr id="586" name="Rectangle 800"/>
            <p:cNvSpPr>
              <a:spLocks noChangeArrowheads="1"/>
            </p:cNvSpPr>
            <p:nvPr/>
          </p:nvSpPr>
          <p:spPr bwMode="auto">
            <a:xfrm>
              <a:off x="2962014" y="2774516"/>
              <a:ext cx="54662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A/Quzhou/1/2015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7" name="Rectangle 801"/>
            <p:cNvSpPr>
              <a:spLocks noChangeArrowheads="1"/>
            </p:cNvSpPr>
            <p:nvPr/>
          </p:nvSpPr>
          <p:spPr bwMode="auto">
            <a:xfrm>
              <a:off x="3828034" y="2731744"/>
              <a:ext cx="81913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A/duck/Wenzhou/YJYF24/2015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8" name="Rectangle 802"/>
            <p:cNvSpPr>
              <a:spLocks noChangeArrowheads="1"/>
            </p:cNvSpPr>
            <p:nvPr/>
          </p:nvSpPr>
          <p:spPr bwMode="auto">
            <a:xfrm>
              <a:off x="3709795" y="2703229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A/Beijing/40610/2015 H7N9 *</a:t>
              </a:r>
            </a:p>
          </p:txBody>
        </p:sp>
        <p:sp>
          <p:nvSpPr>
            <p:cNvPr id="589" name="Rectangle 803"/>
            <p:cNvSpPr>
              <a:spLocks noChangeArrowheads="1"/>
            </p:cNvSpPr>
            <p:nvPr/>
          </p:nvSpPr>
          <p:spPr bwMode="auto">
            <a:xfrm>
              <a:off x="3907127" y="2661645"/>
              <a:ext cx="5706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A/Anhui/40094/2015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0" name="Rectangle 804"/>
            <p:cNvSpPr>
              <a:spLocks noChangeArrowheads="1"/>
            </p:cNvSpPr>
            <p:nvPr/>
          </p:nvSpPr>
          <p:spPr bwMode="auto">
            <a:xfrm>
              <a:off x="4001399" y="2618873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A/Anhui/26836/2016 H7N9 *</a:t>
              </a:r>
            </a:p>
          </p:txBody>
        </p:sp>
        <p:sp>
          <p:nvSpPr>
            <p:cNvPr id="591" name="Rectangle 805"/>
            <p:cNvSpPr>
              <a:spLocks noChangeArrowheads="1"/>
            </p:cNvSpPr>
            <p:nvPr/>
          </p:nvSpPr>
          <p:spPr bwMode="auto">
            <a:xfrm>
              <a:off x="4095670" y="2591547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A/Anhui/26837/2016 H7N9 *</a:t>
              </a:r>
            </a:p>
          </p:txBody>
        </p:sp>
        <p:sp>
          <p:nvSpPr>
            <p:cNvPr id="592" name="Rectangle 806"/>
            <p:cNvSpPr>
              <a:spLocks noChangeArrowheads="1"/>
            </p:cNvSpPr>
            <p:nvPr/>
          </p:nvSpPr>
          <p:spPr bwMode="auto">
            <a:xfrm>
              <a:off x="4623751" y="2548775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A/Jiangsu/15028/2016 H7N9 *</a:t>
              </a:r>
            </a:p>
          </p:txBody>
        </p:sp>
        <p:sp>
          <p:nvSpPr>
            <p:cNvPr id="593" name="Rectangle 807"/>
            <p:cNvSpPr>
              <a:spLocks noChangeArrowheads="1"/>
            </p:cNvSpPr>
            <p:nvPr/>
          </p:nvSpPr>
          <p:spPr bwMode="auto">
            <a:xfrm>
              <a:off x="5072740" y="2521447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A/Zhejiang/15/2016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4" name="Rectangle 809"/>
            <p:cNvSpPr>
              <a:spLocks noChangeArrowheads="1"/>
            </p:cNvSpPr>
            <p:nvPr/>
          </p:nvSpPr>
          <p:spPr bwMode="auto">
            <a:xfrm>
              <a:off x="4646921" y="2478675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A/Jiangsu/03756/2016 H7N9 *</a:t>
              </a:r>
            </a:p>
          </p:txBody>
        </p:sp>
        <p:sp>
          <p:nvSpPr>
            <p:cNvPr id="595" name="Rectangle 810"/>
            <p:cNvSpPr>
              <a:spLocks noChangeArrowheads="1"/>
            </p:cNvSpPr>
            <p:nvPr/>
          </p:nvSpPr>
          <p:spPr bwMode="auto">
            <a:xfrm>
              <a:off x="4419229" y="2450161"/>
              <a:ext cx="92493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A/Environment/Jiangsu/03758/2015 H7N9 *</a:t>
              </a:r>
            </a:p>
          </p:txBody>
        </p:sp>
        <p:sp>
          <p:nvSpPr>
            <p:cNvPr id="596" name="Rectangle 811"/>
            <p:cNvSpPr>
              <a:spLocks noChangeArrowheads="1"/>
            </p:cNvSpPr>
            <p:nvPr/>
          </p:nvSpPr>
          <p:spPr bwMode="auto">
            <a:xfrm>
              <a:off x="3418992" y="2408577"/>
              <a:ext cx="59792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A/Jiangsu/06307/2014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7" name="Rectangle 812"/>
            <p:cNvSpPr>
              <a:spLocks noChangeArrowheads="1"/>
            </p:cNvSpPr>
            <p:nvPr/>
          </p:nvSpPr>
          <p:spPr bwMode="auto">
            <a:xfrm>
              <a:off x="4001399" y="2365805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7A0FE3"/>
                  </a:solidFill>
                  <a:latin typeface="Calibri" panose="020F0502020204030204" pitchFamily="34" charset="0"/>
                </a:rPr>
                <a:t>A/Jiangsu/03753/2016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8" name="Rectangle 813"/>
            <p:cNvSpPr>
              <a:spLocks noChangeArrowheads="1"/>
            </p:cNvSpPr>
            <p:nvPr/>
          </p:nvSpPr>
          <p:spPr bwMode="auto">
            <a:xfrm>
              <a:off x="3411002" y="2338478"/>
              <a:ext cx="70852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00"/>
                  </a:solidFill>
                  <a:latin typeface="Calibri" panose="020F0502020204030204" pitchFamily="34" charset="0"/>
                </a:rPr>
                <a:t>A/duck/Jiangsu/J3619/2014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9" name="Rectangle 814"/>
            <p:cNvSpPr>
              <a:spLocks noChangeArrowheads="1"/>
            </p:cNvSpPr>
            <p:nvPr/>
          </p:nvSpPr>
          <p:spPr bwMode="auto">
            <a:xfrm>
              <a:off x="4836262" y="2295706"/>
              <a:ext cx="60593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A/Hebei/46587/2016 H7N9 *</a:t>
              </a:r>
            </a:p>
          </p:txBody>
        </p:sp>
        <p:sp>
          <p:nvSpPr>
            <p:cNvPr id="600" name="Rectangle 815"/>
            <p:cNvSpPr>
              <a:spLocks noChangeArrowheads="1"/>
            </p:cNvSpPr>
            <p:nvPr/>
          </p:nvSpPr>
          <p:spPr bwMode="auto">
            <a:xfrm>
              <a:off x="5079931" y="2268380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A/Zhejiang/12/2016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1" name="Rectangle 816"/>
            <p:cNvSpPr>
              <a:spLocks noChangeArrowheads="1"/>
            </p:cNvSpPr>
            <p:nvPr/>
          </p:nvSpPr>
          <p:spPr bwMode="auto">
            <a:xfrm>
              <a:off x="5079931" y="2225608"/>
              <a:ext cx="58509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A/Hunan/02286/2017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2" name="Rectangle 817"/>
            <p:cNvSpPr>
              <a:spLocks noChangeArrowheads="1"/>
            </p:cNvSpPr>
            <p:nvPr/>
          </p:nvSpPr>
          <p:spPr bwMode="auto">
            <a:xfrm>
              <a:off x="4757170" y="2197093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A/Jiangsu/60456/2016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3" name="Rectangle 818"/>
            <p:cNvSpPr>
              <a:spLocks noChangeArrowheads="1"/>
            </p:cNvSpPr>
            <p:nvPr/>
          </p:nvSpPr>
          <p:spPr bwMode="auto">
            <a:xfrm>
              <a:off x="4946513" y="2155509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A/Jiangsu/60460/2016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4" name="Rectangle 819"/>
            <p:cNvSpPr>
              <a:spLocks noChangeArrowheads="1"/>
            </p:cNvSpPr>
            <p:nvPr/>
          </p:nvSpPr>
          <p:spPr bwMode="auto">
            <a:xfrm>
              <a:off x="4844252" y="2126994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A/Jiangsu/60454/2016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5" name="Rectangle 820"/>
            <p:cNvSpPr>
              <a:spLocks noChangeArrowheads="1"/>
            </p:cNvSpPr>
            <p:nvPr/>
          </p:nvSpPr>
          <p:spPr bwMode="auto">
            <a:xfrm>
              <a:off x="4631741" y="2085411"/>
              <a:ext cx="5081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A/Fujian/8/2016 H7N9 *</a:t>
              </a:r>
            </a:p>
          </p:txBody>
        </p:sp>
        <p:sp>
          <p:nvSpPr>
            <p:cNvPr id="606" name="Rectangle 821"/>
            <p:cNvSpPr>
              <a:spLocks noChangeArrowheads="1"/>
            </p:cNvSpPr>
            <p:nvPr/>
          </p:nvSpPr>
          <p:spPr bwMode="auto">
            <a:xfrm>
              <a:off x="4646921" y="2042639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A/Fujian/30767/2016 H7N9 *</a:t>
              </a:r>
            </a:p>
          </p:txBody>
        </p:sp>
        <p:sp>
          <p:nvSpPr>
            <p:cNvPr id="607" name="Rectangle 822"/>
            <p:cNvSpPr>
              <a:spLocks noChangeArrowheads="1"/>
            </p:cNvSpPr>
            <p:nvPr/>
          </p:nvSpPr>
          <p:spPr bwMode="auto">
            <a:xfrm>
              <a:off x="4356116" y="2015311"/>
              <a:ext cx="101470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A/Environment/Guangdong/15125/2016 H7N9 *</a:t>
              </a:r>
            </a:p>
          </p:txBody>
        </p:sp>
        <p:sp>
          <p:nvSpPr>
            <p:cNvPr id="608" name="Rectangle 823"/>
            <p:cNvSpPr>
              <a:spLocks noChangeArrowheads="1"/>
            </p:cNvSpPr>
            <p:nvPr/>
          </p:nvSpPr>
          <p:spPr bwMode="auto">
            <a:xfrm>
              <a:off x="4450387" y="1972540"/>
              <a:ext cx="7726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A/Guangdong/15SF871/2015 H7N9 *</a:t>
              </a:r>
            </a:p>
          </p:txBody>
        </p:sp>
        <p:sp>
          <p:nvSpPr>
            <p:cNvPr id="609" name="Rectangle 824"/>
            <p:cNvSpPr>
              <a:spLocks noChangeArrowheads="1"/>
            </p:cNvSpPr>
            <p:nvPr/>
          </p:nvSpPr>
          <p:spPr bwMode="auto">
            <a:xfrm>
              <a:off x="4450387" y="1944025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A/Anhui/26835/2016 H7N9 *</a:t>
              </a:r>
            </a:p>
          </p:txBody>
        </p:sp>
        <p:sp>
          <p:nvSpPr>
            <p:cNvPr id="610" name="Rectangle 825"/>
            <p:cNvSpPr>
              <a:spLocks noChangeArrowheads="1"/>
            </p:cNvSpPr>
            <p:nvPr/>
          </p:nvSpPr>
          <p:spPr bwMode="auto">
            <a:xfrm>
              <a:off x="4544660" y="1902441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A/Hunan/06196/2016 H7N9 *</a:t>
              </a:r>
            </a:p>
          </p:txBody>
        </p:sp>
        <p:sp>
          <p:nvSpPr>
            <p:cNvPr id="611" name="Rectangle 826"/>
            <p:cNvSpPr>
              <a:spLocks noChangeArrowheads="1"/>
            </p:cNvSpPr>
            <p:nvPr/>
          </p:nvSpPr>
          <p:spPr bwMode="auto">
            <a:xfrm>
              <a:off x="4450387" y="1873927"/>
              <a:ext cx="5081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A/Fujian/3/2016 H7N9 *</a:t>
              </a:r>
            </a:p>
          </p:txBody>
        </p:sp>
        <p:sp>
          <p:nvSpPr>
            <p:cNvPr id="612" name="Rectangle 827"/>
            <p:cNvSpPr>
              <a:spLocks noChangeArrowheads="1"/>
            </p:cNvSpPr>
            <p:nvPr/>
          </p:nvSpPr>
          <p:spPr bwMode="auto">
            <a:xfrm>
              <a:off x="4529480" y="1832342"/>
              <a:ext cx="77264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A/Guangdong/16SF007/2016 H7N9 *</a:t>
              </a:r>
            </a:p>
          </p:txBody>
        </p:sp>
        <p:sp>
          <p:nvSpPr>
            <p:cNvPr id="613" name="Rectangle 828"/>
            <p:cNvSpPr>
              <a:spLocks noChangeArrowheads="1"/>
            </p:cNvSpPr>
            <p:nvPr/>
          </p:nvSpPr>
          <p:spPr bwMode="auto">
            <a:xfrm>
              <a:off x="4529480" y="1803828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A/Hunan/04135/2016 H7N9 *</a:t>
              </a:r>
            </a:p>
          </p:txBody>
        </p:sp>
        <p:sp>
          <p:nvSpPr>
            <p:cNvPr id="614" name="Rectangle 829"/>
            <p:cNvSpPr>
              <a:spLocks noChangeArrowheads="1"/>
            </p:cNvSpPr>
            <p:nvPr/>
          </p:nvSpPr>
          <p:spPr bwMode="auto">
            <a:xfrm>
              <a:off x="4529480" y="1762244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A/Hunan/04137/2016 H7N9 *</a:t>
              </a:r>
            </a:p>
          </p:txBody>
        </p:sp>
        <p:sp>
          <p:nvSpPr>
            <p:cNvPr id="615" name="Rectangle 830"/>
            <p:cNvSpPr>
              <a:spLocks noChangeArrowheads="1"/>
            </p:cNvSpPr>
            <p:nvPr/>
          </p:nvSpPr>
          <p:spPr bwMode="auto">
            <a:xfrm>
              <a:off x="4836262" y="1719472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A/Tianjin/43917/2016 H7N9 *</a:t>
              </a:r>
            </a:p>
          </p:txBody>
        </p:sp>
        <p:sp>
          <p:nvSpPr>
            <p:cNvPr id="616" name="Rectangle 831"/>
            <p:cNvSpPr>
              <a:spLocks noChangeArrowheads="1"/>
            </p:cNvSpPr>
            <p:nvPr/>
          </p:nvSpPr>
          <p:spPr bwMode="auto">
            <a:xfrm>
              <a:off x="4836262" y="1690958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A/Jiangsu/05155/2016 H7N9 *</a:t>
              </a:r>
            </a:p>
          </p:txBody>
        </p:sp>
        <p:sp>
          <p:nvSpPr>
            <p:cNvPr id="617" name="Rectangle 832"/>
            <p:cNvSpPr>
              <a:spLocks noChangeArrowheads="1"/>
            </p:cNvSpPr>
            <p:nvPr/>
          </p:nvSpPr>
          <p:spPr bwMode="auto">
            <a:xfrm>
              <a:off x="5001638" y="1649373"/>
              <a:ext cx="65723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A/Liaoning/44068/2016 H7N9 *</a:t>
              </a:r>
            </a:p>
          </p:txBody>
        </p:sp>
        <p:sp>
          <p:nvSpPr>
            <p:cNvPr id="618" name="Rectangle 833"/>
            <p:cNvSpPr>
              <a:spLocks noChangeArrowheads="1"/>
            </p:cNvSpPr>
            <p:nvPr/>
          </p:nvSpPr>
          <p:spPr bwMode="auto">
            <a:xfrm>
              <a:off x="4623751" y="1620859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A/Jiangsu/15027/2016 H7N9 *</a:t>
              </a:r>
            </a:p>
          </p:txBody>
        </p:sp>
        <p:sp>
          <p:nvSpPr>
            <p:cNvPr id="619" name="Rectangle 834"/>
            <p:cNvSpPr>
              <a:spLocks noChangeArrowheads="1"/>
            </p:cNvSpPr>
            <p:nvPr/>
          </p:nvSpPr>
          <p:spPr bwMode="auto">
            <a:xfrm>
              <a:off x="4450387" y="1579275"/>
              <a:ext cx="5081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A/Fujian/5/2016 H7N9 *</a:t>
              </a:r>
            </a:p>
          </p:txBody>
        </p:sp>
        <p:sp>
          <p:nvSpPr>
            <p:cNvPr id="620" name="Rectangle 835"/>
            <p:cNvSpPr>
              <a:spLocks noChangeArrowheads="1"/>
            </p:cNvSpPr>
            <p:nvPr/>
          </p:nvSpPr>
          <p:spPr bwMode="auto">
            <a:xfrm>
              <a:off x="4646921" y="1550761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A/Fujian/45970/2016 H7N9 *</a:t>
              </a:r>
            </a:p>
          </p:txBody>
        </p:sp>
        <p:sp>
          <p:nvSpPr>
            <p:cNvPr id="621" name="Rectangle 836"/>
            <p:cNvSpPr>
              <a:spLocks noChangeArrowheads="1"/>
            </p:cNvSpPr>
            <p:nvPr/>
          </p:nvSpPr>
          <p:spPr bwMode="auto">
            <a:xfrm>
              <a:off x="4938523" y="1509176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A/Fujian/54840/2016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2" name="Rectangle 837"/>
            <p:cNvSpPr>
              <a:spLocks noChangeArrowheads="1"/>
            </p:cNvSpPr>
            <p:nvPr/>
          </p:nvSpPr>
          <p:spPr bwMode="auto">
            <a:xfrm>
              <a:off x="4544660" y="1466404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A/Fujian/17527/2016 H7N9 *</a:t>
              </a:r>
            </a:p>
          </p:txBody>
        </p:sp>
        <p:sp>
          <p:nvSpPr>
            <p:cNvPr id="623" name="Rectangle 838"/>
            <p:cNvSpPr>
              <a:spLocks noChangeArrowheads="1"/>
            </p:cNvSpPr>
            <p:nvPr/>
          </p:nvSpPr>
          <p:spPr bwMode="auto">
            <a:xfrm>
              <a:off x="4529480" y="1437890"/>
              <a:ext cx="50815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A/Fujian/4/2016 H7N9 *</a:t>
              </a:r>
            </a:p>
          </p:txBody>
        </p:sp>
        <p:sp>
          <p:nvSpPr>
            <p:cNvPr id="624" name="Rectangle 839"/>
            <p:cNvSpPr>
              <a:spLocks noChangeArrowheads="1"/>
            </p:cNvSpPr>
            <p:nvPr/>
          </p:nvSpPr>
          <p:spPr bwMode="auto">
            <a:xfrm>
              <a:off x="4552648" y="1396306"/>
              <a:ext cx="62196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A/Hunan/02650/2016 H7N9 *</a:t>
              </a:r>
            </a:p>
          </p:txBody>
        </p:sp>
        <p:sp>
          <p:nvSpPr>
            <p:cNvPr id="625" name="Rectangle 840"/>
            <p:cNvSpPr>
              <a:spLocks noChangeArrowheads="1"/>
            </p:cNvSpPr>
            <p:nvPr/>
          </p:nvSpPr>
          <p:spPr bwMode="auto">
            <a:xfrm>
              <a:off x="4631741" y="1367791"/>
              <a:ext cx="6107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A/Fujian/30766/2016 H7N9 *</a:t>
              </a:r>
            </a:p>
          </p:txBody>
        </p:sp>
        <p:sp>
          <p:nvSpPr>
            <p:cNvPr id="626" name="Rectangle 841"/>
            <p:cNvSpPr>
              <a:spLocks noChangeArrowheads="1"/>
            </p:cNvSpPr>
            <p:nvPr/>
          </p:nvSpPr>
          <p:spPr bwMode="auto">
            <a:xfrm>
              <a:off x="4544660" y="1326207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A/Anhui/45322/2016 H7N9 *</a:t>
              </a:r>
            </a:p>
          </p:txBody>
        </p:sp>
        <p:sp>
          <p:nvSpPr>
            <p:cNvPr id="627" name="Rectangle 842"/>
            <p:cNvSpPr>
              <a:spLocks noChangeArrowheads="1"/>
            </p:cNvSpPr>
            <p:nvPr/>
          </p:nvSpPr>
          <p:spPr bwMode="auto">
            <a:xfrm>
              <a:off x="4741991" y="1297692"/>
              <a:ext cx="66043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0000FF"/>
                  </a:solidFill>
                  <a:latin typeface="Calibri" panose="020F0502020204030204" pitchFamily="34" charset="0"/>
                </a:rPr>
                <a:t>A/Hong Kong/793/2016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8" name="Rectangle 843"/>
            <p:cNvSpPr>
              <a:spLocks noChangeArrowheads="1"/>
            </p:cNvSpPr>
            <p:nvPr/>
          </p:nvSpPr>
          <p:spPr bwMode="auto">
            <a:xfrm>
              <a:off x="4836262" y="1256109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A/Jiangsu/15026/2016 H7N9 *</a:t>
              </a:r>
            </a:p>
          </p:txBody>
        </p:sp>
        <p:sp>
          <p:nvSpPr>
            <p:cNvPr id="629" name="Rectangle 844"/>
            <p:cNvSpPr>
              <a:spLocks noChangeArrowheads="1"/>
            </p:cNvSpPr>
            <p:nvPr/>
          </p:nvSpPr>
          <p:spPr bwMode="auto">
            <a:xfrm>
              <a:off x="4938523" y="1227594"/>
              <a:ext cx="89607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A/Environment/Hebei/40052/2016 H7N9 *</a:t>
              </a:r>
            </a:p>
          </p:txBody>
        </p:sp>
        <p:sp>
          <p:nvSpPr>
            <p:cNvPr id="630" name="Rectangle 845"/>
            <p:cNvSpPr>
              <a:spLocks noChangeArrowheads="1"/>
            </p:cNvSpPr>
            <p:nvPr/>
          </p:nvSpPr>
          <p:spPr bwMode="auto">
            <a:xfrm>
              <a:off x="5087920" y="1184822"/>
              <a:ext cx="89607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A/Environment/Hebei/40049/2016 H7N9 *</a:t>
              </a:r>
            </a:p>
          </p:txBody>
        </p:sp>
        <p:sp>
          <p:nvSpPr>
            <p:cNvPr id="631" name="Rectangle 846"/>
            <p:cNvSpPr>
              <a:spLocks noChangeArrowheads="1"/>
            </p:cNvSpPr>
            <p:nvPr/>
          </p:nvSpPr>
          <p:spPr bwMode="auto">
            <a:xfrm>
              <a:off x="4852240" y="1143238"/>
              <a:ext cx="89607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A/Environment/Hebei/40053/2016 H7N9 *</a:t>
              </a:r>
            </a:p>
          </p:txBody>
        </p:sp>
        <p:sp>
          <p:nvSpPr>
            <p:cNvPr id="632" name="Rectangle 847"/>
            <p:cNvSpPr>
              <a:spLocks noChangeArrowheads="1"/>
            </p:cNvSpPr>
            <p:nvPr/>
          </p:nvSpPr>
          <p:spPr bwMode="auto">
            <a:xfrm>
              <a:off x="4828274" y="1114723"/>
              <a:ext cx="60593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A/Hebei/38604/2016 H7N9 *</a:t>
              </a:r>
            </a:p>
          </p:txBody>
        </p:sp>
        <p:sp>
          <p:nvSpPr>
            <p:cNvPr id="633" name="Rectangle 848"/>
            <p:cNvSpPr>
              <a:spLocks noChangeArrowheads="1"/>
            </p:cNvSpPr>
            <p:nvPr/>
          </p:nvSpPr>
          <p:spPr bwMode="auto">
            <a:xfrm>
              <a:off x="4718023" y="1073140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A/Beijing/44066/2016 H7N9 *</a:t>
              </a:r>
            </a:p>
          </p:txBody>
        </p:sp>
        <p:sp>
          <p:nvSpPr>
            <p:cNvPr id="634" name="Rectangle 849"/>
            <p:cNvSpPr>
              <a:spLocks noChangeArrowheads="1"/>
            </p:cNvSpPr>
            <p:nvPr/>
          </p:nvSpPr>
          <p:spPr bwMode="auto">
            <a:xfrm>
              <a:off x="4639730" y="1044625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A/Beijing/39450/2016 H7N9 *</a:t>
              </a:r>
            </a:p>
          </p:txBody>
        </p:sp>
        <p:sp>
          <p:nvSpPr>
            <p:cNvPr id="635" name="Rectangle 850"/>
            <p:cNvSpPr>
              <a:spLocks noChangeArrowheads="1"/>
            </p:cNvSpPr>
            <p:nvPr/>
          </p:nvSpPr>
          <p:spPr bwMode="auto">
            <a:xfrm>
              <a:off x="4536670" y="1003041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prstClr val="black"/>
                  </a:solidFill>
                  <a:latin typeface="Calibri" panose="020F0502020204030204" pitchFamily="34" charset="0"/>
                </a:rPr>
                <a:t>A/Hubei/39269/2016 H7N9 *</a:t>
              </a:r>
            </a:p>
          </p:txBody>
        </p:sp>
        <p:sp>
          <p:nvSpPr>
            <p:cNvPr id="636" name="Rectangle 851"/>
            <p:cNvSpPr>
              <a:spLocks noChangeArrowheads="1"/>
            </p:cNvSpPr>
            <p:nvPr/>
          </p:nvSpPr>
          <p:spPr bwMode="auto">
            <a:xfrm>
              <a:off x="4631741" y="974526"/>
              <a:ext cx="68608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B050"/>
                  </a:solidFill>
                  <a:latin typeface="Calibri" panose="020F0502020204030204" pitchFamily="34" charset="0"/>
                </a:rPr>
                <a:t>A/Hong Kong/4553/2016 H7N9 *</a:t>
              </a:r>
            </a:p>
          </p:txBody>
        </p:sp>
        <p:sp>
          <p:nvSpPr>
            <p:cNvPr id="637" name="Rectangle 852"/>
            <p:cNvSpPr>
              <a:spLocks noChangeArrowheads="1"/>
            </p:cNvSpPr>
            <p:nvPr/>
          </p:nvSpPr>
          <p:spPr bwMode="auto">
            <a:xfrm>
              <a:off x="4639730" y="931754"/>
              <a:ext cx="62356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B050"/>
                  </a:solidFill>
                  <a:latin typeface="Calibri" panose="020F0502020204030204" pitchFamily="34" charset="0"/>
                </a:rPr>
                <a:t>A/Hong Kong/125/2017 H7N9</a:t>
              </a:r>
            </a:p>
          </p:txBody>
        </p:sp>
        <p:sp>
          <p:nvSpPr>
            <p:cNvPr id="638" name="Rectangle 853"/>
            <p:cNvSpPr>
              <a:spLocks noChangeArrowheads="1"/>
            </p:cNvSpPr>
            <p:nvPr/>
          </p:nvSpPr>
          <p:spPr bwMode="auto">
            <a:xfrm>
              <a:off x="4450387" y="904427"/>
              <a:ext cx="1014701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rPr>
                <a:t>A/Environment/Guangdong/43966/2016 H7N9 *</a:t>
              </a:r>
            </a:p>
          </p:txBody>
        </p:sp>
        <p:sp>
          <p:nvSpPr>
            <p:cNvPr id="639" name="Rectangle 854"/>
            <p:cNvSpPr>
              <a:spLocks noChangeArrowheads="1"/>
            </p:cNvSpPr>
            <p:nvPr/>
          </p:nvSpPr>
          <p:spPr bwMode="auto">
            <a:xfrm>
              <a:off x="4930535" y="861655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A/Anhui/60926/2016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0" name="Rectangle 855"/>
            <p:cNvSpPr>
              <a:spLocks noChangeArrowheads="1"/>
            </p:cNvSpPr>
            <p:nvPr/>
          </p:nvSpPr>
          <p:spPr bwMode="auto">
            <a:xfrm>
              <a:off x="5127865" y="820071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A/Anhui/60934/2016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1" name="Rectangle 856"/>
            <p:cNvSpPr>
              <a:spLocks noChangeArrowheads="1"/>
            </p:cNvSpPr>
            <p:nvPr/>
          </p:nvSpPr>
          <p:spPr bwMode="auto">
            <a:xfrm>
              <a:off x="5222138" y="791556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A/Anhui/60935/2016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2" name="Rectangle 857"/>
            <p:cNvSpPr>
              <a:spLocks noChangeArrowheads="1"/>
            </p:cNvSpPr>
            <p:nvPr/>
          </p:nvSpPr>
          <p:spPr bwMode="auto">
            <a:xfrm>
              <a:off x="5222138" y="749973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A/Anhui/60933/2016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3" name="Rectangle 858"/>
            <p:cNvSpPr>
              <a:spLocks noChangeArrowheads="1"/>
            </p:cNvSpPr>
            <p:nvPr/>
          </p:nvSpPr>
          <p:spPr bwMode="auto">
            <a:xfrm>
              <a:off x="4922545" y="721458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A/Anhui/60932/2016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4" name="Rectangle 859"/>
            <p:cNvSpPr>
              <a:spLocks noChangeArrowheads="1"/>
            </p:cNvSpPr>
            <p:nvPr/>
          </p:nvSpPr>
          <p:spPr bwMode="auto">
            <a:xfrm>
              <a:off x="5285252" y="678686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A/Anhui/60931/2016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5" name="Rectangle 860"/>
            <p:cNvSpPr>
              <a:spLocks noChangeArrowheads="1"/>
            </p:cNvSpPr>
            <p:nvPr/>
          </p:nvSpPr>
          <p:spPr bwMode="auto">
            <a:xfrm>
              <a:off x="4505512" y="651359"/>
              <a:ext cx="84478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A/Hong Kong/VB16064646/2016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6" name="Rectangle 861"/>
            <p:cNvSpPr>
              <a:spLocks noChangeArrowheads="1"/>
            </p:cNvSpPr>
            <p:nvPr/>
          </p:nvSpPr>
          <p:spPr bwMode="auto">
            <a:xfrm>
              <a:off x="5426659" y="608587"/>
              <a:ext cx="5578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A/Zhejiang/9/2016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7" name="Rectangle 862"/>
            <p:cNvSpPr>
              <a:spLocks noChangeArrowheads="1"/>
            </p:cNvSpPr>
            <p:nvPr/>
          </p:nvSpPr>
          <p:spPr bwMode="auto">
            <a:xfrm>
              <a:off x="5623991" y="567004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A/Jiangsu/60450/2016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8" name="Rectangle 863"/>
            <p:cNvSpPr>
              <a:spLocks noChangeArrowheads="1"/>
            </p:cNvSpPr>
            <p:nvPr/>
          </p:nvSpPr>
          <p:spPr bwMode="auto">
            <a:xfrm>
              <a:off x="5332387" y="538489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A/Zhejiang/10/2016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9" name="Rectangle 864"/>
            <p:cNvSpPr>
              <a:spLocks noChangeArrowheads="1"/>
            </p:cNvSpPr>
            <p:nvPr/>
          </p:nvSpPr>
          <p:spPr bwMode="auto">
            <a:xfrm>
              <a:off x="5426659" y="496905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A/Zhejiang/16/2016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0" name="Rectangle 865"/>
            <p:cNvSpPr>
              <a:spLocks noChangeArrowheads="1"/>
            </p:cNvSpPr>
            <p:nvPr/>
          </p:nvSpPr>
          <p:spPr bwMode="auto">
            <a:xfrm>
              <a:off x="5127865" y="468390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A/Jiangsu/60447/2016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1" name="Rectangle 866"/>
            <p:cNvSpPr>
              <a:spLocks noChangeArrowheads="1"/>
            </p:cNvSpPr>
            <p:nvPr/>
          </p:nvSpPr>
          <p:spPr bwMode="auto">
            <a:xfrm>
              <a:off x="5127865" y="425618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A/Zhejiang/14/2016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2" name="Rectangle 867"/>
            <p:cNvSpPr>
              <a:spLocks noChangeArrowheads="1"/>
            </p:cNvSpPr>
            <p:nvPr/>
          </p:nvSpPr>
          <p:spPr bwMode="auto">
            <a:xfrm>
              <a:off x="5127865" y="398291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A/Zhejiang/11/2016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3" name="Rectangle 868"/>
            <p:cNvSpPr>
              <a:spLocks noChangeArrowheads="1"/>
            </p:cNvSpPr>
            <p:nvPr/>
          </p:nvSpPr>
          <p:spPr bwMode="auto">
            <a:xfrm>
              <a:off x="5230126" y="355519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A/Jiangsu/60458/2016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4" name="Rectangle 869"/>
            <p:cNvSpPr>
              <a:spLocks noChangeArrowheads="1"/>
            </p:cNvSpPr>
            <p:nvPr/>
          </p:nvSpPr>
          <p:spPr bwMode="auto">
            <a:xfrm>
              <a:off x="5418670" y="328192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A/Jiangsu/60457/2016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5" name="Rectangle 870"/>
            <p:cNvSpPr>
              <a:spLocks noChangeArrowheads="1"/>
            </p:cNvSpPr>
            <p:nvPr/>
          </p:nvSpPr>
          <p:spPr bwMode="auto">
            <a:xfrm>
              <a:off x="5230126" y="285420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A/Jiangsu/60459/2016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6" name="Rectangle 871"/>
            <p:cNvSpPr>
              <a:spLocks noChangeArrowheads="1"/>
            </p:cNvSpPr>
            <p:nvPr/>
          </p:nvSpPr>
          <p:spPr bwMode="auto">
            <a:xfrm>
              <a:off x="5230126" y="243837"/>
              <a:ext cx="585097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A/Hunan/02285/2017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7" name="Rectangle 872"/>
            <p:cNvSpPr>
              <a:spLocks noChangeArrowheads="1"/>
            </p:cNvSpPr>
            <p:nvPr/>
          </p:nvSpPr>
          <p:spPr bwMode="auto">
            <a:xfrm>
              <a:off x="5230126" y="215322"/>
              <a:ext cx="58349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A/Zhejiang/13/2016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8" name="Rectangle 873"/>
            <p:cNvSpPr>
              <a:spLocks noChangeArrowheads="1"/>
            </p:cNvSpPr>
            <p:nvPr/>
          </p:nvSpPr>
          <p:spPr bwMode="auto">
            <a:xfrm>
              <a:off x="5324398" y="172550"/>
              <a:ext cx="60753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A/Anhui/60936/2016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9" name="Rectangle 874"/>
            <p:cNvSpPr>
              <a:spLocks noChangeArrowheads="1"/>
            </p:cNvSpPr>
            <p:nvPr/>
          </p:nvSpPr>
          <p:spPr bwMode="auto">
            <a:xfrm>
              <a:off x="5316408" y="145223"/>
              <a:ext cx="57387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A/Fujian/02152/2017 H7N9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0" name="Rectangle 875"/>
            <p:cNvSpPr>
              <a:spLocks noChangeArrowheads="1"/>
            </p:cNvSpPr>
            <p:nvPr/>
          </p:nvSpPr>
          <p:spPr bwMode="auto">
            <a:xfrm>
              <a:off x="5087920" y="102451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A/Jiangsu/60451/2016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1" name="Rectangle 876"/>
            <p:cNvSpPr>
              <a:spLocks noChangeArrowheads="1"/>
            </p:cNvSpPr>
            <p:nvPr/>
          </p:nvSpPr>
          <p:spPr bwMode="auto">
            <a:xfrm>
              <a:off x="5079931" y="75125"/>
              <a:ext cx="557845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>
                  <a:solidFill>
                    <a:srgbClr val="FF00FF"/>
                  </a:solidFill>
                  <a:latin typeface="Calibri" panose="020F0502020204030204" pitchFamily="34" charset="0"/>
                </a:rPr>
                <a:t>A/Zhejiang/6/2016 H7N9 *</a:t>
              </a:r>
              <a:endParaRPr lang="en-US" altLang="en-US" sz="4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2" name="Rectangle 877"/>
            <p:cNvSpPr>
              <a:spLocks noChangeArrowheads="1"/>
            </p:cNvSpPr>
            <p:nvPr/>
          </p:nvSpPr>
          <p:spPr bwMode="auto">
            <a:xfrm>
              <a:off x="5127865" y="32353"/>
              <a:ext cx="634789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" dirty="0">
                  <a:solidFill>
                    <a:srgbClr val="FF00FF"/>
                  </a:solidFill>
                  <a:latin typeface="Calibri" panose="020F0502020204030204" pitchFamily="34" charset="0"/>
                </a:rPr>
                <a:t>A/Jiangsu/60466/2016 H7N9 *</a:t>
              </a:r>
              <a:endParaRPr lang="en-US" altLang="en-US" sz="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663" name="Group 662"/>
            <p:cNvGrpSpPr/>
            <p:nvPr/>
          </p:nvGrpSpPr>
          <p:grpSpPr>
            <a:xfrm>
              <a:off x="968213" y="6274733"/>
              <a:ext cx="381911" cy="168442"/>
              <a:chOff x="227690" y="9524805"/>
              <a:chExt cx="381911" cy="225064"/>
            </a:xfrm>
          </p:grpSpPr>
          <p:sp>
            <p:nvSpPr>
              <p:cNvPr id="785" name="Line 7"/>
              <p:cNvSpPr>
                <a:spLocks noChangeShapeType="1"/>
              </p:cNvSpPr>
              <p:nvPr/>
            </p:nvSpPr>
            <p:spPr bwMode="auto">
              <a:xfrm>
                <a:off x="227691" y="9601200"/>
                <a:ext cx="38191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4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86" name="Line 9"/>
              <p:cNvSpPr>
                <a:spLocks noChangeShapeType="1"/>
              </p:cNvSpPr>
              <p:nvPr/>
            </p:nvSpPr>
            <p:spPr bwMode="auto">
              <a:xfrm flipV="1">
                <a:off x="227690" y="9524805"/>
                <a:ext cx="0" cy="13176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4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87" name="Rectangle 12"/>
              <p:cNvSpPr>
                <a:spLocks noChangeArrowheads="1"/>
              </p:cNvSpPr>
              <p:nvPr/>
            </p:nvSpPr>
            <p:spPr bwMode="auto">
              <a:xfrm>
                <a:off x="328867" y="9667622"/>
                <a:ext cx="141064" cy="82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0.0025</a:t>
                </a:r>
                <a:endParaRPr lang="en-US" altLang="en-US" sz="4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88" name="Line 11"/>
              <p:cNvSpPr>
                <a:spLocks noChangeShapeType="1"/>
              </p:cNvSpPr>
              <p:nvPr/>
            </p:nvSpPr>
            <p:spPr bwMode="auto">
              <a:xfrm flipV="1">
                <a:off x="609600" y="9524805"/>
                <a:ext cx="0" cy="13176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4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664" name="Group 663"/>
            <p:cNvGrpSpPr/>
            <p:nvPr/>
          </p:nvGrpSpPr>
          <p:grpSpPr>
            <a:xfrm>
              <a:off x="1924690" y="32356"/>
              <a:ext cx="4834535" cy="6885214"/>
              <a:chOff x="9671050" y="-141288"/>
              <a:chExt cx="7852996" cy="9172026"/>
            </a:xfrm>
          </p:grpSpPr>
          <p:sp>
            <p:nvSpPr>
              <p:cNvPr id="708" name="Rectangle 1470"/>
              <p:cNvSpPr>
                <a:spLocks noChangeArrowheads="1"/>
              </p:cNvSpPr>
              <p:nvPr/>
            </p:nvSpPr>
            <p:spPr bwMode="auto">
              <a:xfrm>
                <a:off x="9671050" y="8948739"/>
                <a:ext cx="166125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A128S S165N V177G P212T L217Q N267D H274Y </a:t>
                </a:r>
              </a:p>
            </p:txBody>
          </p:sp>
          <p:sp>
            <p:nvSpPr>
              <p:cNvPr id="709" name="Rectangle 1471"/>
              <p:cNvSpPr>
                <a:spLocks noChangeArrowheads="1"/>
              </p:cNvSpPr>
              <p:nvPr/>
            </p:nvSpPr>
            <p:spPr bwMode="auto">
              <a:xfrm>
                <a:off x="9890125" y="8891589"/>
                <a:ext cx="143211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S165N V177G V205A P212T L217Q N267D </a:t>
                </a:r>
              </a:p>
            </p:txBody>
          </p:sp>
          <p:sp>
            <p:nvSpPr>
              <p:cNvPr id="710" name="Rectangle 1472"/>
              <p:cNvSpPr>
                <a:spLocks noChangeArrowheads="1"/>
              </p:cNvSpPr>
              <p:nvPr/>
            </p:nvSpPr>
            <p:spPr bwMode="auto">
              <a:xfrm>
                <a:off x="11266489" y="8853488"/>
                <a:ext cx="4712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G119E L217Q </a:t>
                </a:r>
              </a:p>
            </p:txBody>
          </p:sp>
          <p:sp>
            <p:nvSpPr>
              <p:cNvPr id="711" name="Rectangle 1473"/>
              <p:cNvSpPr>
                <a:spLocks noChangeArrowheads="1"/>
              </p:cNvSpPr>
              <p:nvPr/>
            </p:nvSpPr>
            <p:spPr bwMode="auto">
              <a:xfrm>
                <a:off x="11453813" y="8797925"/>
                <a:ext cx="2525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L217Q  </a:t>
                </a:r>
              </a:p>
            </p:txBody>
          </p:sp>
          <p:sp>
            <p:nvSpPr>
              <p:cNvPr id="712" name="Rectangle 1478"/>
              <p:cNvSpPr>
                <a:spLocks noChangeArrowheads="1"/>
              </p:cNvSpPr>
              <p:nvPr/>
            </p:nvSpPr>
            <p:spPr bwMode="auto">
              <a:xfrm>
                <a:off x="13049252" y="8553450"/>
                <a:ext cx="22913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T116K </a:t>
                </a:r>
              </a:p>
            </p:txBody>
          </p:sp>
          <p:sp>
            <p:nvSpPr>
              <p:cNvPr id="713" name="Rectangle 1479"/>
              <p:cNvSpPr>
                <a:spLocks noChangeArrowheads="1"/>
              </p:cNvSpPr>
              <p:nvPr/>
            </p:nvSpPr>
            <p:spPr bwMode="auto">
              <a:xfrm>
                <a:off x="13409615" y="8516938"/>
                <a:ext cx="63794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V86I R130K N282S </a:t>
                </a:r>
              </a:p>
            </p:txBody>
          </p:sp>
          <p:sp>
            <p:nvSpPr>
              <p:cNvPr id="714" name="Rectangle 1482"/>
              <p:cNvSpPr>
                <a:spLocks noChangeArrowheads="1"/>
              </p:cNvSpPr>
              <p:nvPr/>
            </p:nvSpPr>
            <p:spPr bwMode="auto">
              <a:xfrm>
                <a:off x="11876086" y="8366124"/>
                <a:ext cx="24996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N267D </a:t>
                </a:r>
              </a:p>
            </p:txBody>
          </p:sp>
          <p:sp>
            <p:nvSpPr>
              <p:cNvPr id="715" name="Rectangle 1491"/>
              <p:cNvSpPr>
                <a:spLocks noChangeArrowheads="1"/>
              </p:cNvSpPr>
              <p:nvPr/>
            </p:nvSpPr>
            <p:spPr bwMode="auto">
              <a:xfrm>
                <a:off x="14614525" y="7989889"/>
                <a:ext cx="169251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V49I </a:t>
                </a:r>
              </a:p>
            </p:txBody>
          </p:sp>
          <p:sp>
            <p:nvSpPr>
              <p:cNvPr id="716" name="Rectangle 1494"/>
              <p:cNvSpPr>
                <a:spLocks noChangeArrowheads="1"/>
              </p:cNvSpPr>
              <p:nvPr/>
            </p:nvSpPr>
            <p:spPr bwMode="auto">
              <a:xfrm>
                <a:off x="13831888" y="7840663"/>
                <a:ext cx="460881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V264I N267G </a:t>
                </a:r>
              </a:p>
            </p:txBody>
          </p:sp>
          <p:sp>
            <p:nvSpPr>
              <p:cNvPr id="717" name="Rectangle 1495"/>
              <p:cNvSpPr>
                <a:spLocks noChangeArrowheads="1"/>
              </p:cNvSpPr>
              <p:nvPr/>
            </p:nvSpPr>
            <p:spPr bwMode="auto">
              <a:xfrm>
                <a:off x="14455745" y="7783513"/>
                <a:ext cx="1869560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I108L S134P Q213P G216A M227I S237N M256I N267D </a:t>
                </a:r>
              </a:p>
            </p:txBody>
          </p:sp>
          <p:sp>
            <p:nvSpPr>
              <p:cNvPr id="718" name="Rectangle 1496"/>
              <p:cNvSpPr>
                <a:spLocks noChangeArrowheads="1"/>
              </p:cNvSpPr>
              <p:nvPr/>
            </p:nvSpPr>
            <p:spPr bwMode="auto">
              <a:xfrm>
                <a:off x="15162214" y="7745413"/>
                <a:ext cx="23434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I280M </a:t>
                </a:r>
              </a:p>
            </p:txBody>
          </p:sp>
          <p:sp>
            <p:nvSpPr>
              <p:cNvPr id="719" name="Rectangle 1498"/>
              <p:cNvSpPr>
                <a:spLocks noChangeArrowheads="1"/>
              </p:cNvSpPr>
              <p:nvPr/>
            </p:nvSpPr>
            <p:spPr bwMode="auto">
              <a:xfrm>
                <a:off x="15190436" y="7651750"/>
                <a:ext cx="59888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E25V T194I S207I </a:t>
                </a:r>
              </a:p>
            </p:txBody>
          </p:sp>
          <p:sp>
            <p:nvSpPr>
              <p:cNvPr id="720" name="Rectangle 1500"/>
              <p:cNvSpPr>
                <a:spLocks noChangeArrowheads="1"/>
              </p:cNvSpPr>
              <p:nvPr/>
            </p:nvSpPr>
            <p:spPr bwMode="auto">
              <a:xfrm>
                <a:off x="15162214" y="7558088"/>
                <a:ext cx="23434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A210E </a:t>
                </a:r>
              </a:p>
            </p:txBody>
          </p:sp>
          <p:sp>
            <p:nvSpPr>
              <p:cNvPr id="721" name="Rectangle 1501"/>
              <p:cNvSpPr>
                <a:spLocks noChangeArrowheads="1"/>
              </p:cNvSpPr>
              <p:nvPr/>
            </p:nvSpPr>
            <p:spPr bwMode="auto">
              <a:xfrm>
                <a:off x="14806026" y="7502525"/>
                <a:ext cx="195290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N37S </a:t>
                </a:r>
              </a:p>
            </p:txBody>
          </p:sp>
          <p:sp>
            <p:nvSpPr>
              <p:cNvPr id="722" name="Rectangle 1503"/>
              <p:cNvSpPr>
                <a:spLocks noChangeArrowheads="1"/>
              </p:cNvSpPr>
              <p:nvPr/>
            </p:nvSpPr>
            <p:spPr bwMode="auto">
              <a:xfrm>
                <a:off x="13820556" y="7408862"/>
                <a:ext cx="84104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R47K I78V V262A N282K </a:t>
                </a:r>
              </a:p>
            </p:txBody>
          </p:sp>
          <p:sp>
            <p:nvSpPr>
              <p:cNvPr id="723" name="Rectangle 1506"/>
              <p:cNvSpPr>
                <a:spLocks noChangeArrowheads="1"/>
              </p:cNvSpPr>
              <p:nvPr/>
            </p:nvSpPr>
            <p:spPr bwMode="auto">
              <a:xfrm>
                <a:off x="13441364" y="7258050"/>
                <a:ext cx="42963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A74T S275N </a:t>
                </a:r>
              </a:p>
            </p:txBody>
          </p:sp>
          <p:sp>
            <p:nvSpPr>
              <p:cNvPr id="724" name="Rectangle 1507"/>
              <p:cNvSpPr>
                <a:spLocks noChangeArrowheads="1"/>
              </p:cNvSpPr>
              <p:nvPr/>
            </p:nvSpPr>
            <p:spPr bwMode="auto">
              <a:xfrm>
                <a:off x="13847764" y="7219950"/>
                <a:ext cx="148420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A9S </a:t>
                </a:r>
              </a:p>
            </p:txBody>
          </p:sp>
          <p:sp>
            <p:nvSpPr>
              <p:cNvPr id="725" name="Rectangle 1510"/>
              <p:cNvSpPr>
                <a:spLocks noChangeArrowheads="1"/>
              </p:cNvSpPr>
              <p:nvPr/>
            </p:nvSpPr>
            <p:spPr bwMode="auto">
              <a:xfrm>
                <a:off x="14659175" y="7070726"/>
                <a:ext cx="24736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E104K  </a:t>
                </a:r>
              </a:p>
            </p:txBody>
          </p:sp>
          <p:sp>
            <p:nvSpPr>
              <p:cNvPr id="726" name="Rectangle 1511"/>
              <p:cNvSpPr>
                <a:spLocks noChangeArrowheads="1"/>
              </p:cNvSpPr>
              <p:nvPr/>
            </p:nvSpPr>
            <p:spPr bwMode="auto">
              <a:xfrm>
                <a:off x="15193037" y="7032625"/>
                <a:ext cx="67439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E104R T156N T179I </a:t>
                </a:r>
              </a:p>
            </p:txBody>
          </p:sp>
          <p:sp>
            <p:nvSpPr>
              <p:cNvPr id="727" name="Rectangle 1512"/>
              <p:cNvSpPr>
                <a:spLocks noChangeArrowheads="1"/>
              </p:cNvSpPr>
              <p:nvPr/>
            </p:nvSpPr>
            <p:spPr bwMode="auto">
              <a:xfrm>
                <a:off x="14677746" y="6975475"/>
                <a:ext cx="4712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E104K N282K </a:t>
                </a:r>
              </a:p>
            </p:txBody>
          </p:sp>
          <p:sp>
            <p:nvSpPr>
              <p:cNvPr id="728" name="Rectangle 1513"/>
              <p:cNvSpPr>
                <a:spLocks noChangeArrowheads="1"/>
              </p:cNvSpPr>
              <p:nvPr/>
            </p:nvSpPr>
            <p:spPr bwMode="auto">
              <a:xfrm>
                <a:off x="15443392" y="6919913"/>
                <a:ext cx="22913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E104K </a:t>
                </a:r>
              </a:p>
            </p:txBody>
          </p:sp>
          <p:sp>
            <p:nvSpPr>
              <p:cNvPr id="729" name="Rectangle 1515"/>
              <p:cNvSpPr>
                <a:spLocks noChangeArrowheads="1"/>
              </p:cNvSpPr>
              <p:nvPr/>
            </p:nvSpPr>
            <p:spPr bwMode="auto">
              <a:xfrm>
                <a:off x="13800137" y="6826250"/>
                <a:ext cx="63273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K2R R130K Q154H </a:t>
                </a:r>
              </a:p>
            </p:txBody>
          </p:sp>
          <p:sp>
            <p:nvSpPr>
              <p:cNvPr id="730" name="Rectangle 1518"/>
              <p:cNvSpPr>
                <a:spLocks noChangeArrowheads="1"/>
              </p:cNvSpPr>
              <p:nvPr/>
            </p:nvSpPr>
            <p:spPr bwMode="auto">
              <a:xfrm>
                <a:off x="14319297" y="6700185"/>
                <a:ext cx="95561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E104G V177A S237N D246V </a:t>
                </a:r>
              </a:p>
            </p:txBody>
          </p:sp>
          <p:sp>
            <p:nvSpPr>
              <p:cNvPr id="731" name="Rectangle 1519"/>
              <p:cNvSpPr>
                <a:spLocks noChangeArrowheads="1"/>
              </p:cNvSpPr>
              <p:nvPr/>
            </p:nvSpPr>
            <p:spPr bwMode="auto">
              <a:xfrm>
                <a:off x="14861990" y="6607687"/>
                <a:ext cx="45827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T36K D109E z</a:t>
                </a:r>
              </a:p>
            </p:txBody>
          </p:sp>
          <p:sp>
            <p:nvSpPr>
              <p:cNvPr id="732" name="Rectangle 1520"/>
              <p:cNvSpPr>
                <a:spLocks noChangeArrowheads="1"/>
              </p:cNvSpPr>
              <p:nvPr/>
            </p:nvSpPr>
            <p:spPr bwMode="auto">
              <a:xfrm>
                <a:off x="12909551" y="6581775"/>
                <a:ext cx="23434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A125T </a:t>
                </a:r>
              </a:p>
            </p:txBody>
          </p:sp>
          <p:sp>
            <p:nvSpPr>
              <p:cNvPr id="733" name="Rectangle 1521"/>
              <p:cNvSpPr>
                <a:spLocks noChangeArrowheads="1"/>
              </p:cNvSpPr>
              <p:nvPr/>
            </p:nvSpPr>
            <p:spPr bwMode="auto">
              <a:xfrm>
                <a:off x="13519149" y="6543675"/>
                <a:ext cx="23955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A125V </a:t>
                </a:r>
              </a:p>
            </p:txBody>
          </p:sp>
          <p:sp>
            <p:nvSpPr>
              <p:cNvPr id="734" name="Rectangle 1523"/>
              <p:cNvSpPr>
                <a:spLocks noChangeArrowheads="1"/>
              </p:cNvSpPr>
              <p:nvPr/>
            </p:nvSpPr>
            <p:spPr bwMode="auto">
              <a:xfrm>
                <a:off x="13155137" y="6444725"/>
                <a:ext cx="53639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L168I S290N </a:t>
                </a:r>
                <a:r>
                  <a:rPr lang="en-US" altLang="en-US" sz="400" dirty="0" err="1">
                    <a:solidFill>
                      <a:srgbClr val="0000FF"/>
                    </a:solidFill>
                    <a:latin typeface="Calibri" panose="020F0502020204030204" pitchFamily="34" charset="0"/>
                  </a:rPr>
                  <a:t>zzz</a:t>
                </a:r>
                <a:endParaRPr lang="en-US" altLang="en-US" sz="400" dirty="0">
                  <a:solidFill>
                    <a:srgbClr val="0000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35" name="Rectangle 1533"/>
              <p:cNvSpPr>
                <a:spLocks noChangeArrowheads="1"/>
              </p:cNvSpPr>
              <p:nvPr/>
            </p:nvSpPr>
            <p:spPr bwMode="auto">
              <a:xfrm>
                <a:off x="12095163" y="5962650"/>
                <a:ext cx="34110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I38F L57R </a:t>
                </a:r>
              </a:p>
            </p:txBody>
          </p:sp>
          <p:sp>
            <p:nvSpPr>
              <p:cNvPr id="736" name="Rectangle 1534"/>
              <p:cNvSpPr>
                <a:spLocks noChangeArrowheads="1"/>
              </p:cNvSpPr>
              <p:nvPr/>
            </p:nvSpPr>
            <p:spPr bwMode="auto">
              <a:xfrm>
                <a:off x="12298361" y="5924550"/>
                <a:ext cx="17966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L57R </a:t>
                </a:r>
              </a:p>
            </p:txBody>
          </p:sp>
          <p:sp>
            <p:nvSpPr>
              <p:cNvPr id="737" name="Rectangle 1537"/>
              <p:cNvSpPr>
                <a:spLocks noChangeArrowheads="1"/>
              </p:cNvSpPr>
              <p:nvPr/>
            </p:nvSpPr>
            <p:spPr bwMode="auto">
              <a:xfrm>
                <a:off x="11985626" y="5773738"/>
                <a:ext cx="19008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R47K </a:t>
                </a:r>
              </a:p>
            </p:txBody>
          </p:sp>
          <p:sp>
            <p:nvSpPr>
              <p:cNvPr id="738" name="Rectangle 1538"/>
              <p:cNvSpPr>
                <a:spLocks noChangeArrowheads="1"/>
              </p:cNvSpPr>
              <p:nvPr/>
            </p:nvSpPr>
            <p:spPr bwMode="auto">
              <a:xfrm>
                <a:off x="11720514" y="5718176"/>
                <a:ext cx="473900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S127G R211G </a:t>
                </a:r>
              </a:p>
            </p:txBody>
          </p:sp>
          <p:sp>
            <p:nvSpPr>
              <p:cNvPr id="739" name="Rectangle 1547"/>
              <p:cNvSpPr>
                <a:spLocks noChangeArrowheads="1"/>
              </p:cNvSpPr>
              <p:nvPr/>
            </p:nvSpPr>
            <p:spPr bwMode="auto">
              <a:xfrm>
                <a:off x="12033251" y="5286375"/>
                <a:ext cx="23434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L217Q </a:t>
                </a:r>
              </a:p>
            </p:txBody>
          </p:sp>
          <p:sp>
            <p:nvSpPr>
              <p:cNvPr id="740" name="Rectangle 1548"/>
              <p:cNvSpPr>
                <a:spLocks noChangeArrowheads="1"/>
              </p:cNvSpPr>
              <p:nvPr/>
            </p:nvSpPr>
            <p:spPr bwMode="auto">
              <a:xfrm>
                <a:off x="12252326" y="5248275"/>
                <a:ext cx="45827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L217P S281N </a:t>
                </a:r>
              </a:p>
            </p:txBody>
          </p:sp>
          <p:sp>
            <p:nvSpPr>
              <p:cNvPr id="741" name="Rectangle 1550"/>
              <p:cNvSpPr>
                <a:spLocks noChangeArrowheads="1"/>
              </p:cNvSpPr>
              <p:nvPr/>
            </p:nvSpPr>
            <p:spPr bwMode="auto">
              <a:xfrm>
                <a:off x="12455526" y="5154612"/>
                <a:ext cx="23174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R252K </a:t>
                </a:r>
              </a:p>
            </p:txBody>
          </p:sp>
          <p:sp>
            <p:nvSpPr>
              <p:cNvPr id="742" name="Rectangle 1553"/>
              <p:cNvSpPr>
                <a:spLocks noChangeArrowheads="1"/>
              </p:cNvSpPr>
              <p:nvPr/>
            </p:nvSpPr>
            <p:spPr bwMode="auto">
              <a:xfrm>
                <a:off x="13065126" y="5003800"/>
                <a:ext cx="4556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P206S E269K </a:t>
                </a:r>
              </a:p>
            </p:txBody>
          </p:sp>
          <p:sp>
            <p:nvSpPr>
              <p:cNvPr id="743" name="Rectangle 1554"/>
              <p:cNvSpPr>
                <a:spLocks noChangeArrowheads="1"/>
              </p:cNvSpPr>
              <p:nvPr/>
            </p:nvSpPr>
            <p:spPr bwMode="auto">
              <a:xfrm>
                <a:off x="12439649" y="4948238"/>
                <a:ext cx="23434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S304G </a:t>
                </a:r>
              </a:p>
            </p:txBody>
          </p:sp>
          <p:sp>
            <p:nvSpPr>
              <p:cNvPr id="744" name="Rectangle 1556"/>
              <p:cNvSpPr>
                <a:spLocks noChangeArrowheads="1"/>
              </p:cNvSpPr>
              <p:nvPr/>
            </p:nvSpPr>
            <p:spPr bwMode="auto">
              <a:xfrm>
                <a:off x="13660437" y="4854575"/>
                <a:ext cx="32548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 R346K/R </a:t>
                </a:r>
              </a:p>
            </p:txBody>
          </p:sp>
          <p:sp>
            <p:nvSpPr>
              <p:cNvPr id="745" name="Rectangle 1560"/>
              <p:cNvSpPr>
                <a:spLocks noChangeArrowheads="1"/>
              </p:cNvSpPr>
              <p:nvPr/>
            </p:nvSpPr>
            <p:spPr bwMode="auto">
              <a:xfrm>
                <a:off x="13915701" y="4665663"/>
                <a:ext cx="24736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G216D </a:t>
                </a:r>
              </a:p>
            </p:txBody>
          </p:sp>
          <p:sp>
            <p:nvSpPr>
              <p:cNvPr id="746" name="Rectangle 1561"/>
              <p:cNvSpPr>
                <a:spLocks noChangeArrowheads="1"/>
              </p:cNvSpPr>
              <p:nvPr/>
            </p:nvSpPr>
            <p:spPr bwMode="auto">
              <a:xfrm>
                <a:off x="14280241" y="4629150"/>
                <a:ext cx="26038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K184N  </a:t>
                </a:r>
              </a:p>
            </p:txBody>
          </p:sp>
          <p:sp>
            <p:nvSpPr>
              <p:cNvPr id="747" name="Rectangle 1562"/>
              <p:cNvSpPr>
                <a:spLocks noChangeArrowheads="1"/>
              </p:cNvSpPr>
              <p:nvPr/>
            </p:nvSpPr>
            <p:spPr bwMode="auto">
              <a:xfrm>
                <a:off x="13959414" y="4572000"/>
                <a:ext cx="236951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S118N </a:t>
                </a:r>
              </a:p>
            </p:txBody>
          </p:sp>
          <p:sp>
            <p:nvSpPr>
              <p:cNvPr id="748" name="Rectangle 1564"/>
              <p:cNvSpPr>
                <a:spLocks noChangeArrowheads="1"/>
              </p:cNvSpPr>
              <p:nvPr/>
            </p:nvSpPr>
            <p:spPr bwMode="auto">
              <a:xfrm>
                <a:off x="13699903" y="4478337"/>
                <a:ext cx="88009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I108L S218F I258V D289N </a:t>
                </a:r>
              </a:p>
            </p:txBody>
          </p:sp>
          <p:sp>
            <p:nvSpPr>
              <p:cNvPr id="749" name="Rectangle 1567"/>
              <p:cNvSpPr>
                <a:spLocks noChangeArrowheads="1"/>
              </p:cNvSpPr>
              <p:nvPr/>
            </p:nvSpPr>
            <p:spPr bwMode="auto">
              <a:xfrm>
                <a:off x="13997354" y="4329113"/>
                <a:ext cx="23174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E269V </a:t>
                </a:r>
              </a:p>
            </p:txBody>
          </p:sp>
          <p:sp>
            <p:nvSpPr>
              <p:cNvPr id="750" name="Rectangle 1568"/>
              <p:cNvSpPr>
                <a:spLocks noChangeArrowheads="1"/>
              </p:cNvSpPr>
              <p:nvPr/>
            </p:nvSpPr>
            <p:spPr bwMode="auto">
              <a:xfrm>
                <a:off x="13760563" y="4291013"/>
                <a:ext cx="68220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R103K M256I D271I </a:t>
                </a:r>
              </a:p>
            </p:txBody>
          </p:sp>
          <p:sp>
            <p:nvSpPr>
              <p:cNvPr id="751" name="Rectangle 1577"/>
              <p:cNvSpPr>
                <a:spLocks noChangeArrowheads="1"/>
              </p:cNvSpPr>
              <p:nvPr/>
            </p:nvSpPr>
            <p:spPr bwMode="auto">
              <a:xfrm>
                <a:off x="13539477" y="3859214"/>
                <a:ext cx="25517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 G133E </a:t>
                </a:r>
              </a:p>
            </p:txBody>
          </p:sp>
          <p:sp>
            <p:nvSpPr>
              <p:cNvPr id="752" name="Rectangle 1579"/>
              <p:cNvSpPr>
                <a:spLocks noChangeArrowheads="1"/>
              </p:cNvSpPr>
              <p:nvPr/>
            </p:nvSpPr>
            <p:spPr bwMode="auto">
              <a:xfrm>
                <a:off x="13535827" y="3746500"/>
                <a:ext cx="427030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G23E K319R </a:t>
                </a:r>
              </a:p>
            </p:txBody>
          </p:sp>
          <p:sp>
            <p:nvSpPr>
              <p:cNvPr id="753" name="Rectangle 1582"/>
              <p:cNvSpPr>
                <a:spLocks noChangeArrowheads="1"/>
              </p:cNvSpPr>
              <p:nvPr/>
            </p:nvSpPr>
            <p:spPr bwMode="auto">
              <a:xfrm>
                <a:off x="15286039" y="3614738"/>
                <a:ext cx="2004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           </a:t>
                </a:r>
              </a:p>
            </p:txBody>
          </p:sp>
          <p:sp>
            <p:nvSpPr>
              <p:cNvPr id="754" name="Rectangle 1590"/>
              <p:cNvSpPr>
                <a:spLocks noChangeArrowheads="1"/>
              </p:cNvSpPr>
              <p:nvPr/>
            </p:nvSpPr>
            <p:spPr bwMode="auto">
              <a:xfrm>
                <a:off x="15385224" y="3221038"/>
                <a:ext cx="187476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V86F </a:t>
                </a:r>
              </a:p>
            </p:txBody>
          </p:sp>
          <p:sp>
            <p:nvSpPr>
              <p:cNvPr id="755" name="Rectangle 1591"/>
              <p:cNvSpPr>
                <a:spLocks noChangeArrowheads="1"/>
              </p:cNvSpPr>
              <p:nvPr/>
            </p:nvSpPr>
            <p:spPr bwMode="auto">
              <a:xfrm>
                <a:off x="15983627" y="3182939"/>
                <a:ext cx="3202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D367Y/D </a:t>
                </a:r>
              </a:p>
            </p:txBody>
          </p:sp>
          <p:sp>
            <p:nvSpPr>
              <p:cNvPr id="756" name="Rectangle 1592"/>
              <p:cNvSpPr>
                <a:spLocks noChangeArrowheads="1"/>
              </p:cNvSpPr>
              <p:nvPr/>
            </p:nvSpPr>
            <p:spPr bwMode="auto">
              <a:xfrm>
                <a:off x="15474914" y="3125787"/>
                <a:ext cx="4556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S218F M227I </a:t>
                </a:r>
              </a:p>
            </p:txBody>
          </p:sp>
          <p:sp>
            <p:nvSpPr>
              <p:cNvPr id="757" name="Rectangle 1593"/>
              <p:cNvSpPr>
                <a:spLocks noChangeArrowheads="1"/>
              </p:cNvSpPr>
              <p:nvPr/>
            </p:nvSpPr>
            <p:spPr bwMode="auto">
              <a:xfrm>
                <a:off x="15686134" y="3089275"/>
                <a:ext cx="44525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M256I I280V </a:t>
                </a:r>
              </a:p>
            </p:txBody>
          </p:sp>
          <p:sp>
            <p:nvSpPr>
              <p:cNvPr id="758" name="Rectangle 1594"/>
              <p:cNvSpPr>
                <a:spLocks noChangeArrowheads="1"/>
              </p:cNvSpPr>
              <p:nvPr/>
            </p:nvSpPr>
            <p:spPr bwMode="auto">
              <a:xfrm>
                <a:off x="13554067" y="3032125"/>
                <a:ext cx="3202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P212Q/P </a:t>
                </a:r>
              </a:p>
            </p:txBody>
          </p:sp>
          <p:sp>
            <p:nvSpPr>
              <p:cNvPr id="759" name="Rectangle 1595"/>
              <p:cNvSpPr>
                <a:spLocks noChangeArrowheads="1"/>
              </p:cNvSpPr>
              <p:nvPr/>
            </p:nvSpPr>
            <p:spPr bwMode="auto">
              <a:xfrm>
                <a:off x="14463195" y="2976563"/>
                <a:ext cx="16404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T59I </a:t>
                </a:r>
              </a:p>
            </p:txBody>
          </p:sp>
          <p:sp>
            <p:nvSpPr>
              <p:cNvPr id="760" name="Rectangle 1597"/>
              <p:cNvSpPr>
                <a:spLocks noChangeArrowheads="1"/>
              </p:cNvSpPr>
              <p:nvPr/>
            </p:nvSpPr>
            <p:spPr bwMode="auto">
              <a:xfrm>
                <a:off x="15668667" y="2882899"/>
                <a:ext cx="4035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I38V A112T </a:t>
                </a:r>
              </a:p>
            </p:txBody>
          </p:sp>
          <p:sp>
            <p:nvSpPr>
              <p:cNvPr id="761" name="Rectangle 1609"/>
              <p:cNvSpPr>
                <a:spLocks noChangeArrowheads="1"/>
              </p:cNvSpPr>
              <p:nvPr/>
            </p:nvSpPr>
            <p:spPr bwMode="auto">
              <a:xfrm>
                <a:off x="14874713" y="2319338"/>
                <a:ext cx="24215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R130N </a:t>
                </a:r>
              </a:p>
            </p:txBody>
          </p:sp>
          <p:sp>
            <p:nvSpPr>
              <p:cNvPr id="762" name="Rectangle 1616"/>
              <p:cNvSpPr>
                <a:spLocks noChangeArrowheads="1"/>
              </p:cNvSpPr>
              <p:nvPr/>
            </p:nvSpPr>
            <p:spPr bwMode="auto">
              <a:xfrm>
                <a:off x="15369950" y="1981199"/>
                <a:ext cx="3358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K184N/K  </a:t>
                </a:r>
              </a:p>
            </p:txBody>
          </p:sp>
          <p:sp>
            <p:nvSpPr>
              <p:cNvPr id="763" name="Rectangle 1618"/>
              <p:cNvSpPr>
                <a:spLocks noChangeArrowheads="1"/>
              </p:cNvSpPr>
              <p:nvPr/>
            </p:nvSpPr>
            <p:spPr bwMode="auto">
              <a:xfrm>
                <a:off x="15395269" y="1887538"/>
                <a:ext cx="31766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K184N/K </a:t>
                </a:r>
              </a:p>
            </p:txBody>
          </p:sp>
          <p:sp>
            <p:nvSpPr>
              <p:cNvPr id="764" name="Rectangle 1619"/>
              <p:cNvSpPr>
                <a:spLocks noChangeArrowheads="1"/>
              </p:cNvSpPr>
              <p:nvPr/>
            </p:nvSpPr>
            <p:spPr bwMode="auto">
              <a:xfrm>
                <a:off x="15928822" y="1830389"/>
                <a:ext cx="24215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K184N </a:t>
                </a:r>
              </a:p>
            </p:txBody>
          </p:sp>
          <p:sp>
            <p:nvSpPr>
              <p:cNvPr id="765" name="Rectangle 1622"/>
              <p:cNvSpPr>
                <a:spLocks noChangeArrowheads="1"/>
              </p:cNvSpPr>
              <p:nvPr/>
            </p:nvSpPr>
            <p:spPr bwMode="auto">
              <a:xfrm>
                <a:off x="15318323" y="1681163"/>
                <a:ext cx="32027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A128V/A </a:t>
                </a:r>
              </a:p>
            </p:txBody>
          </p:sp>
          <p:sp>
            <p:nvSpPr>
              <p:cNvPr id="766" name="Rectangle 1626"/>
              <p:cNvSpPr>
                <a:spLocks noChangeArrowheads="1"/>
              </p:cNvSpPr>
              <p:nvPr/>
            </p:nvSpPr>
            <p:spPr bwMode="auto">
              <a:xfrm>
                <a:off x="15734991" y="1492250"/>
                <a:ext cx="192684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T59A </a:t>
                </a:r>
              </a:p>
            </p:txBody>
          </p:sp>
          <p:sp>
            <p:nvSpPr>
              <p:cNvPr id="767" name="Rectangle 1627"/>
              <p:cNvSpPr>
                <a:spLocks noChangeArrowheads="1"/>
              </p:cNvSpPr>
              <p:nvPr/>
            </p:nvSpPr>
            <p:spPr bwMode="auto">
              <a:xfrm>
                <a:off x="16446927" y="1455738"/>
                <a:ext cx="25778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R130M </a:t>
                </a:r>
              </a:p>
            </p:txBody>
          </p:sp>
          <p:sp>
            <p:nvSpPr>
              <p:cNvPr id="768" name="Rectangle 1628"/>
              <p:cNvSpPr>
                <a:spLocks noChangeArrowheads="1"/>
              </p:cNvSpPr>
              <p:nvPr/>
            </p:nvSpPr>
            <p:spPr bwMode="auto">
              <a:xfrm>
                <a:off x="16663871" y="1398588"/>
                <a:ext cx="28642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R130K    </a:t>
                </a:r>
              </a:p>
            </p:txBody>
          </p:sp>
          <p:sp>
            <p:nvSpPr>
              <p:cNvPr id="769" name="Rectangle 1629"/>
              <p:cNvSpPr>
                <a:spLocks noChangeArrowheads="1"/>
              </p:cNvSpPr>
              <p:nvPr/>
            </p:nvSpPr>
            <p:spPr bwMode="auto">
              <a:xfrm>
                <a:off x="16276068" y="1343025"/>
                <a:ext cx="49733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R130M N267Y </a:t>
                </a:r>
              </a:p>
            </p:txBody>
          </p:sp>
          <p:sp>
            <p:nvSpPr>
              <p:cNvPr id="770" name="Rectangle 1630"/>
              <p:cNvSpPr>
                <a:spLocks noChangeArrowheads="1"/>
              </p:cNvSpPr>
              <p:nvPr/>
            </p:nvSpPr>
            <p:spPr bwMode="auto">
              <a:xfrm>
                <a:off x="15769788" y="1304924"/>
                <a:ext cx="46869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R130K N282S </a:t>
                </a:r>
              </a:p>
            </p:txBody>
          </p:sp>
          <p:sp>
            <p:nvSpPr>
              <p:cNvPr id="771" name="Rectangle 1631"/>
              <p:cNvSpPr>
                <a:spLocks noChangeArrowheads="1"/>
              </p:cNvSpPr>
              <p:nvPr/>
            </p:nvSpPr>
            <p:spPr bwMode="auto">
              <a:xfrm>
                <a:off x="15632618" y="1247774"/>
                <a:ext cx="268197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R130K   </a:t>
                </a:r>
              </a:p>
            </p:txBody>
          </p:sp>
          <p:sp>
            <p:nvSpPr>
              <p:cNvPr id="772" name="Rectangle 1632"/>
              <p:cNvSpPr>
                <a:spLocks noChangeArrowheads="1"/>
              </p:cNvSpPr>
              <p:nvPr/>
            </p:nvSpPr>
            <p:spPr bwMode="auto">
              <a:xfrm>
                <a:off x="15479909" y="1211263"/>
                <a:ext cx="24996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R130K  </a:t>
                </a:r>
              </a:p>
            </p:txBody>
          </p:sp>
          <p:sp>
            <p:nvSpPr>
              <p:cNvPr id="773" name="Rectangle 1633"/>
              <p:cNvSpPr>
                <a:spLocks noChangeArrowheads="1"/>
              </p:cNvSpPr>
              <p:nvPr/>
            </p:nvSpPr>
            <p:spPr bwMode="auto">
              <a:xfrm>
                <a:off x="15319275" y="1154114"/>
                <a:ext cx="23174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R130K </a:t>
                </a:r>
              </a:p>
            </p:txBody>
          </p:sp>
          <p:sp>
            <p:nvSpPr>
              <p:cNvPr id="774" name="Rectangle 1639"/>
              <p:cNvSpPr>
                <a:spLocks noChangeArrowheads="1"/>
              </p:cNvSpPr>
              <p:nvPr/>
            </p:nvSpPr>
            <p:spPr bwMode="auto">
              <a:xfrm>
                <a:off x="16289953" y="873125"/>
                <a:ext cx="30725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S281N/S </a:t>
                </a:r>
              </a:p>
            </p:txBody>
          </p:sp>
          <p:sp>
            <p:nvSpPr>
              <p:cNvPr id="775" name="Rectangle 1640"/>
              <p:cNvSpPr>
                <a:spLocks noChangeArrowheads="1"/>
              </p:cNvSpPr>
              <p:nvPr/>
            </p:nvSpPr>
            <p:spPr bwMode="auto">
              <a:xfrm>
                <a:off x="16270927" y="815975"/>
                <a:ext cx="23174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R298K </a:t>
                </a:r>
              </a:p>
            </p:txBody>
          </p:sp>
          <p:sp>
            <p:nvSpPr>
              <p:cNvPr id="776" name="Rectangle 1642"/>
              <p:cNvSpPr>
                <a:spLocks noChangeArrowheads="1"/>
              </p:cNvSpPr>
              <p:nvPr/>
            </p:nvSpPr>
            <p:spPr bwMode="auto">
              <a:xfrm>
                <a:off x="16409434" y="722313"/>
                <a:ext cx="249969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D271N </a:t>
                </a:r>
              </a:p>
            </p:txBody>
          </p:sp>
          <p:sp>
            <p:nvSpPr>
              <p:cNvPr id="777" name="Rectangle 1644"/>
              <p:cNvSpPr>
                <a:spLocks noChangeArrowheads="1"/>
              </p:cNvSpPr>
              <p:nvPr/>
            </p:nvSpPr>
            <p:spPr bwMode="auto">
              <a:xfrm>
                <a:off x="16533944" y="628649"/>
                <a:ext cx="22913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P208T </a:t>
                </a:r>
              </a:p>
            </p:txBody>
          </p:sp>
          <p:sp>
            <p:nvSpPr>
              <p:cNvPr id="778" name="Rectangle 1645"/>
              <p:cNvSpPr>
                <a:spLocks noChangeArrowheads="1"/>
              </p:cNvSpPr>
              <p:nvPr/>
            </p:nvSpPr>
            <p:spPr bwMode="auto">
              <a:xfrm>
                <a:off x="16953804" y="573087"/>
                <a:ext cx="57024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G261R/G D271G </a:t>
                </a:r>
              </a:p>
            </p:txBody>
          </p:sp>
          <p:sp>
            <p:nvSpPr>
              <p:cNvPr id="779" name="Rectangle 1647"/>
              <p:cNvSpPr>
                <a:spLocks noChangeArrowheads="1"/>
              </p:cNvSpPr>
              <p:nvPr/>
            </p:nvSpPr>
            <p:spPr bwMode="auto">
              <a:xfrm>
                <a:off x="16565773" y="477838"/>
                <a:ext cx="30725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S127N/S </a:t>
                </a:r>
              </a:p>
            </p:txBody>
          </p:sp>
          <p:sp>
            <p:nvSpPr>
              <p:cNvPr id="780" name="Rectangle 1652"/>
              <p:cNvSpPr>
                <a:spLocks noChangeArrowheads="1"/>
              </p:cNvSpPr>
              <p:nvPr/>
            </p:nvSpPr>
            <p:spPr bwMode="auto">
              <a:xfrm>
                <a:off x="16701345" y="252413"/>
                <a:ext cx="22913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V214F </a:t>
                </a:r>
              </a:p>
            </p:txBody>
          </p:sp>
          <p:sp>
            <p:nvSpPr>
              <p:cNvPr id="781" name="Rectangle 1656"/>
              <p:cNvSpPr>
                <a:spLocks noChangeArrowheads="1"/>
              </p:cNvSpPr>
              <p:nvPr/>
            </p:nvSpPr>
            <p:spPr bwMode="auto">
              <a:xfrm>
                <a:off x="16518634" y="46038"/>
                <a:ext cx="205705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I120T </a:t>
                </a:r>
              </a:p>
            </p:txBody>
          </p:sp>
          <p:sp>
            <p:nvSpPr>
              <p:cNvPr id="782" name="Rectangle 1657"/>
              <p:cNvSpPr>
                <a:spLocks noChangeArrowheads="1"/>
              </p:cNvSpPr>
              <p:nvPr/>
            </p:nvSpPr>
            <p:spPr bwMode="auto">
              <a:xfrm>
                <a:off x="16551420" y="9526"/>
                <a:ext cx="197892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L217I </a:t>
                </a:r>
              </a:p>
            </p:txBody>
          </p:sp>
          <p:sp>
            <p:nvSpPr>
              <p:cNvPr id="783" name="Rectangle 1659"/>
              <p:cNvSpPr>
                <a:spLocks noChangeArrowheads="1"/>
              </p:cNvSpPr>
              <p:nvPr/>
            </p:nvSpPr>
            <p:spPr bwMode="auto">
              <a:xfrm>
                <a:off x="16148332" y="-84138"/>
                <a:ext cx="546808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T126A/T V262A </a:t>
                </a:r>
              </a:p>
            </p:txBody>
          </p:sp>
          <p:sp>
            <p:nvSpPr>
              <p:cNvPr id="784" name="Rectangle 1660"/>
              <p:cNvSpPr>
                <a:spLocks noChangeArrowheads="1"/>
              </p:cNvSpPr>
              <p:nvPr/>
            </p:nvSpPr>
            <p:spPr bwMode="auto">
              <a:xfrm>
                <a:off x="16257788" y="-141288"/>
                <a:ext cx="210913" cy="81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V170I </a:t>
                </a:r>
              </a:p>
            </p:txBody>
          </p:sp>
        </p:grpSp>
        <p:grpSp>
          <p:nvGrpSpPr>
            <p:cNvPr id="665" name="Group 664"/>
            <p:cNvGrpSpPr/>
            <p:nvPr/>
          </p:nvGrpSpPr>
          <p:grpSpPr>
            <a:xfrm>
              <a:off x="4966942" y="6556330"/>
              <a:ext cx="2616309" cy="316983"/>
              <a:chOff x="3374698" y="2330384"/>
              <a:chExt cx="1323043" cy="422405"/>
            </a:xfrm>
          </p:grpSpPr>
          <p:sp>
            <p:nvSpPr>
              <p:cNvPr id="676" name="Rectangle 786"/>
              <p:cNvSpPr>
                <a:spLocks noChangeArrowheads="1"/>
              </p:cNvSpPr>
              <p:nvPr/>
            </p:nvSpPr>
            <p:spPr bwMode="auto">
              <a:xfrm rot="16200000">
                <a:off x="3203656" y="2522212"/>
                <a:ext cx="38877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Feb-2013</a:t>
                </a:r>
                <a:endParaRPr lang="en-US" altLang="en-US" sz="6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7" name="Rectangle 787"/>
              <p:cNvSpPr>
                <a:spLocks noChangeArrowheads="1"/>
              </p:cNvSpPr>
              <p:nvPr/>
            </p:nvSpPr>
            <p:spPr bwMode="auto">
              <a:xfrm rot="16200000">
                <a:off x="3234250" y="2522211"/>
                <a:ext cx="41013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Mar-2013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8" name="Rectangle 788"/>
              <p:cNvSpPr>
                <a:spLocks noChangeArrowheads="1"/>
              </p:cNvSpPr>
              <p:nvPr/>
            </p:nvSpPr>
            <p:spPr bwMode="auto">
              <a:xfrm rot="16200000">
                <a:off x="3287273" y="2517448"/>
                <a:ext cx="38663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Apr-2013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9" name="Rectangle 789"/>
              <p:cNvSpPr>
                <a:spLocks noChangeArrowheads="1"/>
              </p:cNvSpPr>
              <p:nvPr/>
            </p:nvSpPr>
            <p:spPr bwMode="auto">
              <a:xfrm rot="16200000">
                <a:off x="3311461" y="2519035"/>
                <a:ext cx="42081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May-2013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0" name="Rectangle 790"/>
              <p:cNvSpPr>
                <a:spLocks noChangeArrowheads="1"/>
              </p:cNvSpPr>
              <p:nvPr/>
            </p:nvSpPr>
            <p:spPr bwMode="auto">
              <a:xfrm rot="16200000">
                <a:off x="3390913" y="2522212"/>
                <a:ext cx="346051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Jul-2013</a:t>
                </a:r>
                <a:endParaRPr lang="en-US" altLang="en-US" sz="6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1" name="Rectangle 791"/>
              <p:cNvSpPr>
                <a:spLocks noChangeArrowheads="1"/>
              </p:cNvSpPr>
              <p:nvPr/>
            </p:nvSpPr>
            <p:spPr bwMode="auto">
              <a:xfrm rot="16200000">
                <a:off x="3403105" y="2522212"/>
                <a:ext cx="39945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Aug-2013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2" name="Rectangle 792"/>
              <p:cNvSpPr>
                <a:spLocks noChangeArrowheads="1"/>
              </p:cNvSpPr>
              <p:nvPr/>
            </p:nvSpPr>
            <p:spPr bwMode="auto">
              <a:xfrm rot="16200000">
                <a:off x="3452923" y="2517449"/>
                <a:ext cx="38236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Oct-2013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3" name="Rectangle 793"/>
              <p:cNvSpPr>
                <a:spLocks noChangeArrowheads="1"/>
              </p:cNvSpPr>
              <p:nvPr/>
            </p:nvSpPr>
            <p:spPr bwMode="auto">
              <a:xfrm rot="16200000">
                <a:off x="3483518" y="2519036"/>
                <a:ext cx="403728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Nov-2013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4" name="Rectangle 794"/>
              <p:cNvSpPr>
                <a:spLocks noChangeArrowheads="1"/>
              </p:cNvSpPr>
              <p:nvPr/>
            </p:nvSpPr>
            <p:spPr bwMode="auto">
              <a:xfrm rot="16200000">
                <a:off x="3529064" y="2519036"/>
                <a:ext cx="395183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Dec-2013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5" name="Rectangle 795"/>
              <p:cNvSpPr>
                <a:spLocks noChangeArrowheads="1"/>
              </p:cNvSpPr>
              <p:nvPr/>
            </p:nvSpPr>
            <p:spPr bwMode="auto">
              <a:xfrm rot="16200000">
                <a:off x="3582089" y="2522212"/>
                <a:ext cx="37168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Jan-2014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6" name="Rectangle 796"/>
              <p:cNvSpPr>
                <a:spLocks noChangeArrowheads="1"/>
              </p:cNvSpPr>
              <p:nvPr/>
            </p:nvSpPr>
            <p:spPr bwMode="auto">
              <a:xfrm rot="16200000">
                <a:off x="3614819" y="2522212"/>
                <a:ext cx="38877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Feb-2014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7" name="Rectangle 797"/>
              <p:cNvSpPr>
                <a:spLocks noChangeArrowheads="1"/>
              </p:cNvSpPr>
              <p:nvPr/>
            </p:nvSpPr>
            <p:spPr bwMode="auto">
              <a:xfrm rot="16200000">
                <a:off x="3645413" y="2522212"/>
                <a:ext cx="41013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Mar-2014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8" name="Rectangle 798"/>
              <p:cNvSpPr>
                <a:spLocks noChangeArrowheads="1"/>
              </p:cNvSpPr>
              <p:nvPr/>
            </p:nvSpPr>
            <p:spPr bwMode="auto">
              <a:xfrm rot="16200000">
                <a:off x="3698437" y="2517449"/>
                <a:ext cx="38663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Apr-2014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9" name="Rectangle 799"/>
              <p:cNvSpPr>
                <a:spLocks noChangeArrowheads="1"/>
              </p:cNvSpPr>
              <p:nvPr/>
            </p:nvSpPr>
            <p:spPr bwMode="auto">
              <a:xfrm rot="16200000">
                <a:off x="3722623" y="2517449"/>
                <a:ext cx="42081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May-2014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0" name="Rectangle 800"/>
              <p:cNvSpPr>
                <a:spLocks noChangeArrowheads="1"/>
              </p:cNvSpPr>
              <p:nvPr/>
            </p:nvSpPr>
            <p:spPr bwMode="auto">
              <a:xfrm rot="16200000">
                <a:off x="3786327" y="2520624"/>
                <a:ext cx="37595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Jun-2014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1" name="Rectangle 801"/>
              <p:cNvSpPr>
                <a:spLocks noChangeArrowheads="1"/>
              </p:cNvSpPr>
              <p:nvPr/>
            </p:nvSpPr>
            <p:spPr bwMode="auto">
              <a:xfrm rot="16200000">
                <a:off x="3813717" y="2517450"/>
                <a:ext cx="403728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Nov-2014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2" name="Rectangle 802"/>
              <p:cNvSpPr>
                <a:spLocks noChangeArrowheads="1"/>
              </p:cNvSpPr>
              <p:nvPr/>
            </p:nvSpPr>
            <p:spPr bwMode="auto">
              <a:xfrm rot="16200000">
                <a:off x="3859265" y="2517450"/>
                <a:ext cx="395184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Dec-2014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3" name="Rectangle 803"/>
              <p:cNvSpPr>
                <a:spLocks noChangeArrowheads="1"/>
              </p:cNvSpPr>
              <p:nvPr/>
            </p:nvSpPr>
            <p:spPr bwMode="auto">
              <a:xfrm rot="16200000">
                <a:off x="3912289" y="2520624"/>
                <a:ext cx="37168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Jan-2015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4" name="Rectangle 804"/>
              <p:cNvSpPr>
                <a:spLocks noChangeArrowheads="1"/>
              </p:cNvSpPr>
              <p:nvPr/>
            </p:nvSpPr>
            <p:spPr bwMode="auto">
              <a:xfrm rot="16200000">
                <a:off x="3945020" y="2520624"/>
                <a:ext cx="38877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Feb-2015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5" name="Rectangle 805"/>
              <p:cNvSpPr>
                <a:spLocks noChangeArrowheads="1"/>
              </p:cNvSpPr>
              <p:nvPr/>
            </p:nvSpPr>
            <p:spPr bwMode="auto">
              <a:xfrm rot="16200000">
                <a:off x="3987361" y="2515860"/>
                <a:ext cx="38663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Apr-2015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6" name="Rectangle 806"/>
              <p:cNvSpPr>
                <a:spLocks noChangeArrowheads="1"/>
              </p:cNvSpPr>
              <p:nvPr/>
            </p:nvSpPr>
            <p:spPr bwMode="auto">
              <a:xfrm rot="16200000">
                <a:off x="4024365" y="2517450"/>
                <a:ext cx="395184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Dec-2015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7" name="Rectangle 807"/>
              <p:cNvSpPr>
                <a:spLocks noChangeArrowheads="1"/>
              </p:cNvSpPr>
              <p:nvPr/>
            </p:nvSpPr>
            <p:spPr bwMode="auto">
              <a:xfrm rot="16200000">
                <a:off x="4077389" y="2520624"/>
                <a:ext cx="371686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Jan-2016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8" name="Rectangle 809"/>
              <p:cNvSpPr>
                <a:spLocks noChangeArrowheads="1"/>
              </p:cNvSpPr>
              <p:nvPr/>
            </p:nvSpPr>
            <p:spPr bwMode="auto">
              <a:xfrm rot="16200000">
                <a:off x="4110120" y="2520624"/>
                <a:ext cx="38877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Feb-2016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9" name="Rectangle 810"/>
              <p:cNvSpPr>
                <a:spLocks noChangeArrowheads="1"/>
              </p:cNvSpPr>
              <p:nvPr/>
            </p:nvSpPr>
            <p:spPr bwMode="auto">
              <a:xfrm rot="16200000">
                <a:off x="4140713" y="2520624"/>
                <a:ext cx="41013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Mar-2016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0" name="Rectangle 811"/>
              <p:cNvSpPr>
                <a:spLocks noChangeArrowheads="1"/>
              </p:cNvSpPr>
              <p:nvPr/>
            </p:nvSpPr>
            <p:spPr bwMode="auto">
              <a:xfrm rot="16200000">
                <a:off x="4193737" y="2515860"/>
                <a:ext cx="38663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Apr-2016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1" name="Rectangle 812"/>
              <p:cNvSpPr>
                <a:spLocks noChangeArrowheads="1"/>
              </p:cNvSpPr>
              <p:nvPr/>
            </p:nvSpPr>
            <p:spPr bwMode="auto">
              <a:xfrm rot="16200000">
                <a:off x="4217924" y="2517447"/>
                <a:ext cx="42081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May-2016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2" name="Rectangle 813"/>
              <p:cNvSpPr>
                <a:spLocks noChangeArrowheads="1"/>
              </p:cNvSpPr>
              <p:nvPr/>
            </p:nvSpPr>
            <p:spPr bwMode="auto">
              <a:xfrm rot="16200000">
                <a:off x="4280039" y="2520622"/>
                <a:ext cx="37595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Jun-2016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3" name="Rectangle 814"/>
              <p:cNvSpPr>
                <a:spLocks noChangeArrowheads="1"/>
              </p:cNvSpPr>
              <p:nvPr/>
            </p:nvSpPr>
            <p:spPr bwMode="auto">
              <a:xfrm rot="16200000">
                <a:off x="4337061" y="2520622"/>
                <a:ext cx="346052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Jul-2016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4" name="Rectangle 815"/>
              <p:cNvSpPr>
                <a:spLocks noChangeArrowheads="1"/>
              </p:cNvSpPr>
              <p:nvPr/>
            </p:nvSpPr>
            <p:spPr bwMode="auto">
              <a:xfrm rot="16200000">
                <a:off x="4359386" y="2515862"/>
                <a:ext cx="38236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Oct-2016</a:t>
                </a:r>
                <a:endParaRPr lang="en-US" altLang="en-US" sz="60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5" name="Rectangle 816"/>
              <p:cNvSpPr>
                <a:spLocks noChangeArrowheads="1"/>
              </p:cNvSpPr>
              <p:nvPr/>
            </p:nvSpPr>
            <p:spPr bwMode="auto">
              <a:xfrm rot="16200000">
                <a:off x="4389979" y="2517449"/>
                <a:ext cx="403729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Nov-2016</a:t>
                </a:r>
                <a:endParaRPr lang="en-US" altLang="en-US" sz="6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6" name="Rectangle 817"/>
              <p:cNvSpPr>
                <a:spLocks noChangeArrowheads="1"/>
              </p:cNvSpPr>
              <p:nvPr/>
            </p:nvSpPr>
            <p:spPr bwMode="auto">
              <a:xfrm rot="16200000">
                <a:off x="4435527" y="2517450"/>
                <a:ext cx="395185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Dec-2016</a:t>
                </a:r>
                <a:endParaRPr lang="en-US" altLang="en-US" sz="6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7" name="Rectangle 818"/>
              <p:cNvSpPr>
                <a:spLocks noChangeArrowheads="1"/>
              </p:cNvSpPr>
              <p:nvPr/>
            </p:nvSpPr>
            <p:spPr bwMode="auto">
              <a:xfrm rot="16200000">
                <a:off x="4488551" y="2520623"/>
                <a:ext cx="371687" cy="46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Jan-2017</a:t>
                </a:r>
                <a:endParaRPr lang="en-US" altLang="en-US" sz="6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666" name="Straight Connector 665"/>
            <p:cNvCxnSpPr/>
            <p:nvPr/>
          </p:nvCxnSpPr>
          <p:spPr>
            <a:xfrm>
              <a:off x="5393215" y="2703229"/>
              <a:ext cx="0" cy="4014145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7" name="Straight Connector 666"/>
            <p:cNvCxnSpPr/>
            <p:nvPr/>
          </p:nvCxnSpPr>
          <p:spPr>
            <a:xfrm>
              <a:off x="6140267" y="2155509"/>
              <a:ext cx="0" cy="4565533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8" name="Straight Connector 667"/>
            <p:cNvCxnSpPr/>
            <p:nvPr/>
          </p:nvCxnSpPr>
          <p:spPr>
            <a:xfrm>
              <a:off x="6552913" y="31443"/>
              <a:ext cx="0" cy="6685931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9" name="Straight Connector 668"/>
            <p:cNvCxnSpPr/>
            <p:nvPr/>
          </p:nvCxnSpPr>
          <p:spPr>
            <a:xfrm>
              <a:off x="7163710" y="35111"/>
              <a:ext cx="0" cy="6685931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0" name="Rectangle 669"/>
            <p:cNvSpPr/>
            <p:nvPr/>
          </p:nvSpPr>
          <p:spPr>
            <a:xfrm>
              <a:off x="3569603" y="60868"/>
              <a:ext cx="4278997" cy="381480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1" name="Rectangle 670"/>
            <p:cNvSpPr/>
            <p:nvPr/>
          </p:nvSpPr>
          <p:spPr>
            <a:xfrm>
              <a:off x="1966967" y="5305193"/>
              <a:ext cx="5653033" cy="124784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2" name="TextBox 671"/>
            <p:cNvSpPr txBox="1"/>
            <p:nvPr/>
          </p:nvSpPr>
          <p:spPr>
            <a:xfrm>
              <a:off x="-19463" y="49050"/>
              <a:ext cx="43950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2"/>
                  </a:solidFill>
                  <a:latin typeface="Calibri" panose="020F0502020204030204" pitchFamily="34" charset="0"/>
                </a:rPr>
                <a:t>Evolution of Influenza A(H7) HA, China</a:t>
              </a:r>
            </a:p>
          </p:txBody>
        </p:sp>
        <p:sp>
          <p:nvSpPr>
            <p:cNvPr id="673" name="TextBox 672"/>
            <p:cNvSpPr txBox="1"/>
            <p:nvPr/>
          </p:nvSpPr>
          <p:spPr>
            <a:xfrm>
              <a:off x="110077" y="635691"/>
              <a:ext cx="1618368" cy="44012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/>
                </a:rPr>
                <a:t>Reassortant vaccine candidate in red</a:t>
              </a:r>
            </a:p>
            <a:p>
              <a:pPr>
                <a:defRPr/>
              </a:pPr>
              <a:endPara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endParaRPr>
            </a:p>
            <a:p>
              <a:pPr>
                <a:defRPr/>
              </a:pPr>
              <a:r>
                <a:rPr lang="en-US" sz="1400" dirty="0">
                  <a:solidFill>
                    <a:srgbClr val="0000FF"/>
                  </a:solidFill>
                  <a:latin typeface="Calibri" panose="020F0502020204030204" pitchFamily="34" charset="0"/>
                  <a:cs typeface="Calibri"/>
                </a:rPr>
                <a:t>CDC HI reference viruses in blue</a:t>
              </a:r>
            </a:p>
            <a:p>
              <a:pPr>
                <a:defRPr/>
              </a:pPr>
              <a:endParaRPr lang="en-US" sz="1400" dirty="0">
                <a:solidFill>
                  <a:srgbClr val="0000FF"/>
                </a:solidFill>
                <a:latin typeface="Calibri" panose="020F0502020204030204" pitchFamily="34" charset="0"/>
                <a:cs typeface="Calibri"/>
              </a:endParaRPr>
            </a:p>
            <a:p>
              <a:pPr>
                <a:defRPr/>
              </a:pPr>
              <a:r>
                <a:rPr lang="en-US" sz="1400" dirty="0">
                  <a:solidFill>
                    <a:srgbClr val="00B050"/>
                  </a:solidFill>
                  <a:latin typeface="Calibri" panose="020F0502020204030204" pitchFamily="34" charset="0"/>
                  <a:cs typeface="Calibri"/>
                </a:rPr>
                <a:t>Viruses analyzed by CDC</a:t>
              </a:r>
            </a:p>
            <a:p>
              <a:pPr>
                <a:defRPr/>
              </a:pPr>
              <a:endParaRPr lang="en-US" sz="1400" dirty="0">
                <a:solidFill>
                  <a:srgbClr val="00B050"/>
                </a:solidFill>
                <a:latin typeface="Calibri" panose="020F0502020204030204" pitchFamily="34" charset="0"/>
                <a:cs typeface="Calibri"/>
              </a:endParaRPr>
            </a:p>
            <a:p>
              <a:pPr>
                <a:defRPr/>
              </a:pPr>
              <a:r>
                <a:rPr lang="en-US" sz="1400" dirty="0">
                  <a:solidFill>
                    <a:srgbClr val="FF00FF"/>
                  </a:solidFill>
                  <a:latin typeface="Calibri" panose="020F0502020204030204" pitchFamily="34" charset="0"/>
                  <a:cs typeface="Calibri"/>
                </a:rPr>
                <a:t>5th epidemic H7N9 viruses</a:t>
              </a:r>
            </a:p>
            <a:p>
              <a:pPr>
                <a:defRPr/>
              </a:pPr>
              <a:endParaRPr lang="en-US" sz="1400" dirty="0">
                <a:solidFill>
                  <a:srgbClr val="FF00FF"/>
                </a:solidFill>
                <a:latin typeface="Calibri" panose="020F0502020204030204" pitchFamily="34" charset="0"/>
                <a:cs typeface="Calibri"/>
              </a:endParaRPr>
            </a:p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/>
                </a:rPr>
                <a:t>Tree branches of human viruses are in red (</a:t>
              </a:r>
              <a:r>
                <a:rPr lang="en-US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/>
                </a:rPr>
                <a:t>─</a:t>
              </a:r>
              <a:r>
                <a:rPr lang="en-US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/>
                </a:rPr>
                <a:t>)</a:t>
              </a:r>
            </a:p>
            <a:p>
              <a:pPr>
                <a:defRPr/>
              </a:pPr>
              <a:endPara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/>
              </a:endParaRPr>
            </a:p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/>
                </a:rPr>
                <a:t>Amino acid differences shown are relative to </a:t>
              </a:r>
              <a:r>
                <a:rPr lang="en-US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/>
                </a:rPr>
                <a:t>A/Shanghai/2/2013</a:t>
              </a:r>
            </a:p>
          </p:txBody>
        </p:sp>
        <p:sp>
          <p:nvSpPr>
            <p:cNvPr id="674" name="TextBox 673"/>
            <p:cNvSpPr txBox="1"/>
            <p:nvPr/>
          </p:nvSpPr>
          <p:spPr>
            <a:xfrm>
              <a:off x="7856046" y="1539954"/>
              <a:ext cx="121175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rgbClr val="0039A6"/>
                  </a:solidFill>
                  <a:latin typeface="Calibri" panose="020F0502020204030204" pitchFamily="34" charset="0"/>
                </a:rPr>
                <a:t>Eastern China / Yangtze River Delta lineage</a:t>
              </a:r>
              <a:endParaRPr lang="en-US" sz="1600" b="1" dirty="0">
                <a:solidFill>
                  <a:srgbClr val="ED23AA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5" name="TextBox 674"/>
            <p:cNvSpPr txBox="1"/>
            <p:nvPr/>
          </p:nvSpPr>
          <p:spPr>
            <a:xfrm>
              <a:off x="7740356" y="5267575"/>
              <a:ext cx="128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rgbClr val="0039A6"/>
                  </a:solidFill>
                  <a:latin typeface="Calibri" panose="020F0502020204030204" pitchFamily="34" charset="0"/>
                </a:rPr>
                <a:t>Southern China / Pearl River Delta lineage</a:t>
              </a:r>
              <a:endParaRPr lang="en-US" sz="1600" b="1" dirty="0">
                <a:solidFill>
                  <a:srgbClr val="ED23AA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09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03" y="1314386"/>
            <a:ext cx="5481901" cy="55436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29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+mj-lt"/>
              </a:rPr>
              <a:t>WHO Global Influenza Surveillance and Response System (GISRS)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Surveillance and Vaccine Development </a:t>
            </a:r>
          </a:p>
        </p:txBody>
      </p:sp>
    </p:spTree>
    <p:extLst>
      <p:ext uri="{BB962C8B-B14F-4D97-AF65-F5344CB8AC3E}">
        <p14:creationId xmlns:p14="http://schemas.microsoft.com/office/powerpoint/2010/main" val="3714799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5572" y="-4454"/>
            <a:ext cx="8839200" cy="685800"/>
          </a:xfr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/>
              <a:t>Global Influenza Surveillance Network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74904" y="815848"/>
            <a:ext cx="8355521" cy="5661152"/>
          </a:xfrm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53975" indent="0">
              <a:spcBef>
                <a:spcPct val="30000"/>
              </a:spcBef>
              <a:spcAft>
                <a:spcPct val="10000"/>
              </a:spcAft>
              <a:buClr>
                <a:srgbClr val="003399"/>
              </a:buClr>
              <a:buSzPct val="75000"/>
              <a:buNone/>
              <a:defRPr/>
            </a:pPr>
            <a:r>
              <a:rPr lang="en-US" sz="2400" b="1" dirty="0">
                <a:latin typeface="+mj-lt"/>
              </a:rPr>
              <a:t>Disease surveillance</a:t>
            </a:r>
            <a:r>
              <a:rPr lang="en-US" sz="2400" dirty="0">
                <a:latin typeface="+mj-lt"/>
              </a:rPr>
              <a:t>: Determine the extent and severity of epidemics / pandemics 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networks of sentinel physicians </a:t>
            </a: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mortality due to pneumonia and influenza (P&amp;I)</a:t>
            </a:r>
          </a:p>
          <a:p>
            <a:pPr marL="454025" lvl="1" indent="0">
              <a:spcBef>
                <a:spcPct val="0"/>
              </a:spcBef>
              <a:buNone/>
              <a:defRPr/>
            </a:pPr>
            <a:endParaRPr lang="en-US" sz="2400" dirty="0">
              <a:latin typeface="+mj-lt"/>
            </a:endParaRPr>
          </a:p>
          <a:p>
            <a:pPr marL="53975" indent="0">
              <a:spcBef>
                <a:spcPct val="35000"/>
              </a:spcBef>
              <a:spcAft>
                <a:spcPct val="10000"/>
              </a:spcAft>
              <a:buClr>
                <a:srgbClr val="003399"/>
              </a:buClr>
              <a:buSzPct val="75000"/>
              <a:buNone/>
              <a:defRPr/>
            </a:pPr>
            <a:r>
              <a:rPr lang="en-US" sz="2400" b="1" dirty="0" err="1">
                <a:latin typeface="+mj-lt"/>
              </a:rPr>
              <a:t>Virologic</a:t>
            </a:r>
            <a:r>
              <a:rPr lang="en-US" sz="2400" b="1" dirty="0">
                <a:latin typeface="+mj-lt"/>
              </a:rPr>
              <a:t> surveillance: </a:t>
            </a:r>
            <a:r>
              <a:rPr lang="en-US" sz="2400" dirty="0">
                <a:latin typeface="+mj-lt"/>
              </a:rPr>
              <a:t>Determine antigenic and genetic properties of viruses that are circulating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antigenic analysis using HAI, neutralization tests</a:t>
            </a: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sequence analysis of HA, NA / full genomes </a:t>
            </a: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screening for resistance to amantadine / </a:t>
            </a:r>
            <a:r>
              <a:rPr lang="en-US" sz="2400" dirty="0" err="1">
                <a:latin typeface="+mj-lt"/>
              </a:rPr>
              <a:t>rimantadine</a:t>
            </a:r>
            <a:r>
              <a:rPr lang="en-US" sz="2400" dirty="0">
                <a:latin typeface="+mj-lt"/>
              </a:rPr>
              <a:t> and neuraminidase inhibitors</a:t>
            </a:r>
          </a:p>
          <a:p>
            <a:pPr marL="911225" lvl="1" indent="-457200">
              <a:spcBef>
                <a:spcPct val="0"/>
              </a:spcBef>
              <a:buFontTx/>
              <a:buChar char="-"/>
              <a:defRPr/>
            </a:pPr>
            <a:r>
              <a:rPr lang="en-US" sz="2400" dirty="0">
                <a:latin typeface="+mj-lt"/>
              </a:rPr>
              <a:t>Create diagnostic tools for circulating viruses</a:t>
            </a:r>
          </a:p>
          <a:p>
            <a:pPr marL="53975" indent="0">
              <a:spcBef>
                <a:spcPct val="0"/>
              </a:spcBef>
              <a:buNone/>
              <a:defRPr/>
            </a:pP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5482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2986"/>
            <a:ext cx="8332583" cy="50048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/>
              <a:t>WHO Vaccine Recommendations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737805" y="1085399"/>
            <a:ext cx="7315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/>
              <a:t>Northern Hemisphere Season: November – April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/>
              <a:t>WHO Vaccine Recommendation: February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1687783" y="5254289"/>
            <a:ext cx="62865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/>
              <a:t>Southern Hemisphere Season: April – September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/>
              <a:t>WHO Vaccine Recommendation: September</a:t>
            </a:r>
          </a:p>
        </p:txBody>
      </p:sp>
      <p:pic>
        <p:nvPicPr>
          <p:cNvPr id="2050" name="Picture 2" descr="https://s-media-cache-ak0.pinimg.com/originals/6e/7b/86/6e7b86c29ca4818eaca4a57a747475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374" y="1916396"/>
            <a:ext cx="7337633" cy="339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242374" y="3854115"/>
            <a:ext cx="733763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283047" y="2972855"/>
            <a:ext cx="856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Atlanta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25907" y="295487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Memphis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85551" y="2435633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London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86407" y="2783042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Beijing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08280" y="2823153"/>
            <a:ext cx="72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Tokyo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41781" y="4601488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CC"/>
                </a:solidFill>
              </a:rPr>
              <a:t>Melbourne</a:t>
            </a:r>
          </a:p>
        </p:txBody>
      </p:sp>
    </p:spTree>
    <p:extLst>
      <p:ext uri="{BB962C8B-B14F-4D97-AF65-F5344CB8AC3E}">
        <p14:creationId xmlns:p14="http://schemas.microsoft.com/office/powerpoint/2010/main" val="99036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729" y="0"/>
            <a:ext cx="9037271" cy="44201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sz="2300" dirty="0"/>
              <a:t>Considerations for New Vaccine Strain Recommendations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21106" y="917778"/>
            <a:ext cx="8255956" cy="5549061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en-US" sz="2800" dirty="0">
                <a:latin typeface="+mj-lt"/>
              </a:rPr>
              <a:t>Are there new antigenic variants?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2400" dirty="0">
                <a:latin typeface="+mj-lt"/>
              </a:rPr>
              <a:t>Antigenic and genetic characterization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0" indent="0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en-US" sz="2800" dirty="0">
                <a:latin typeface="+mj-lt"/>
              </a:rPr>
              <a:t>Are new variants spreading?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2400" dirty="0">
                <a:latin typeface="+mj-lt"/>
              </a:rPr>
              <a:t>Influenza activity and isolation of variants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0" indent="0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en-US" sz="2800" dirty="0">
                <a:latin typeface="+mj-lt"/>
              </a:rPr>
              <a:t>Are current vaccines able to induce antibodies to the new variants?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2400" dirty="0">
                <a:latin typeface="+mj-lt"/>
              </a:rPr>
              <a:t>Serological evaluation of vaccinated individuals 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0" indent="0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en-US" sz="2800" dirty="0">
                <a:latin typeface="+mj-lt"/>
              </a:rPr>
              <a:t>Are any new variants useful for vaccine production?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2400" dirty="0">
                <a:latin typeface="+mj-lt"/>
              </a:rPr>
              <a:t>Egg isolate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2400" dirty="0">
                <a:latin typeface="+mj-lt"/>
              </a:rPr>
              <a:t>High growth in egg reassortants</a:t>
            </a:r>
          </a:p>
        </p:txBody>
      </p:sp>
    </p:spTree>
    <p:extLst>
      <p:ext uri="{BB962C8B-B14F-4D97-AF65-F5344CB8AC3E}">
        <p14:creationId xmlns:p14="http://schemas.microsoft.com/office/powerpoint/2010/main" val="19889838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924130"/>
            <a:ext cx="7772400" cy="860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/>
              <a:t>Vaccine Strain Selection:</a:t>
            </a:r>
            <a:br>
              <a:rPr lang="en-US" altLang="en-US" sz="2800" dirty="0"/>
            </a:br>
            <a:r>
              <a:rPr lang="en-US" altLang="en-US" sz="2800" dirty="0">
                <a:solidFill>
                  <a:schemeClr val="bg1"/>
                </a:solidFill>
              </a:rPr>
              <a:t>Time Line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224"/>
            <a:ext cx="8900898" cy="603989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43" y="6363453"/>
            <a:ext cx="499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FDA is the U.S. Food and Drug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933334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91"/>
          <p:cNvSpPr txBox="1">
            <a:spLocks noChangeArrowheads="1"/>
          </p:cNvSpPr>
          <p:nvPr/>
        </p:nvSpPr>
        <p:spPr bwMode="auto">
          <a:xfrm>
            <a:off x="117402" y="87800"/>
            <a:ext cx="90265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bg2"/>
                </a:solidFill>
                <a:latin typeface="+mj-lt"/>
              </a:rPr>
              <a:t>Egg-Based Production Time</a:t>
            </a:r>
            <a:endParaRPr lang="en-US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300163" y="6113463"/>
            <a:ext cx="166687" cy="77787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493838" y="6138863"/>
            <a:ext cx="165100" cy="52387"/>
          </a:xfrm>
          <a:prstGeom prst="rect">
            <a:avLst/>
          </a:prstGeom>
          <a:solidFill>
            <a:srgbClr val="00FF00"/>
          </a:solidFill>
          <a:ln w="14288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687513" y="6073775"/>
            <a:ext cx="165100" cy="11747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1879600" y="6073775"/>
            <a:ext cx="166688" cy="11747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073275" y="5970588"/>
            <a:ext cx="165100" cy="220662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2266950" y="5970588"/>
            <a:ext cx="165100" cy="220662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2459038" y="6022975"/>
            <a:ext cx="166687" cy="16827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2652713" y="6048375"/>
            <a:ext cx="166687" cy="14287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2846388" y="5905500"/>
            <a:ext cx="163512" cy="285750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038475" y="5878513"/>
            <a:ext cx="165100" cy="312737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3232150" y="5580063"/>
            <a:ext cx="165100" cy="611187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3424238" y="5527675"/>
            <a:ext cx="165100" cy="66357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3617913" y="5592763"/>
            <a:ext cx="165100" cy="598487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3810000" y="5775325"/>
            <a:ext cx="166688" cy="41592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4003675" y="5800725"/>
            <a:ext cx="165100" cy="390525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4197350" y="5918200"/>
            <a:ext cx="165100" cy="273050"/>
          </a:xfrm>
          <a:prstGeom prst="rect">
            <a:avLst/>
          </a:prstGeom>
          <a:solidFill>
            <a:srgbClr val="00FF00"/>
          </a:solidFill>
          <a:ln w="14288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4389438" y="5788025"/>
            <a:ext cx="179387" cy="403225"/>
          </a:xfrm>
          <a:prstGeom prst="rect">
            <a:avLst/>
          </a:prstGeom>
          <a:solidFill>
            <a:srgbClr val="00FF00"/>
          </a:solidFill>
          <a:ln w="14351">
            <a:solidFill>
              <a:srgbClr val="66FF6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1300163" y="5970588"/>
            <a:ext cx="166687" cy="142875"/>
          </a:xfrm>
          <a:prstGeom prst="rect">
            <a:avLst/>
          </a:prstGeom>
          <a:solidFill>
            <a:srgbClr val="FFFF00"/>
          </a:solidFill>
          <a:ln w="14288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1493838" y="5970588"/>
            <a:ext cx="165100" cy="168275"/>
          </a:xfrm>
          <a:prstGeom prst="rect">
            <a:avLst/>
          </a:prstGeom>
          <a:solidFill>
            <a:srgbClr val="FFFF00"/>
          </a:solidFill>
          <a:ln w="14288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1687513" y="5905500"/>
            <a:ext cx="165100" cy="1682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1879600" y="5840413"/>
            <a:ext cx="166688" cy="23336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2073275" y="5592763"/>
            <a:ext cx="165100" cy="37782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2266950" y="5527675"/>
            <a:ext cx="165100" cy="44291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2459038" y="5645150"/>
            <a:ext cx="166687" cy="37782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2652713" y="5502275"/>
            <a:ext cx="166687" cy="54610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2846388" y="5346700"/>
            <a:ext cx="163512" cy="55880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3038475" y="5256213"/>
            <a:ext cx="165100" cy="62230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4" name="Rectangle 30"/>
          <p:cNvSpPr>
            <a:spLocks noChangeArrowheads="1"/>
          </p:cNvSpPr>
          <p:nvPr/>
        </p:nvSpPr>
        <p:spPr bwMode="auto">
          <a:xfrm>
            <a:off x="3232150" y="3995738"/>
            <a:ext cx="165100" cy="158432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3424238" y="3540125"/>
            <a:ext cx="165100" cy="198755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3617913" y="3760788"/>
            <a:ext cx="165100" cy="18319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7" name="Rectangle 33"/>
          <p:cNvSpPr>
            <a:spLocks noChangeArrowheads="1"/>
          </p:cNvSpPr>
          <p:nvPr/>
        </p:nvSpPr>
        <p:spPr bwMode="auto">
          <a:xfrm>
            <a:off x="3810000" y="4840288"/>
            <a:ext cx="166688" cy="935037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8" name="Rectangle 34"/>
          <p:cNvSpPr>
            <a:spLocks noChangeArrowheads="1"/>
          </p:cNvSpPr>
          <p:nvPr/>
        </p:nvSpPr>
        <p:spPr bwMode="auto">
          <a:xfrm>
            <a:off x="4003675" y="4592638"/>
            <a:ext cx="165100" cy="1208087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4197350" y="4319588"/>
            <a:ext cx="165100" cy="159861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4389438" y="3748088"/>
            <a:ext cx="179387" cy="2039937"/>
          </a:xfrm>
          <a:prstGeom prst="rect">
            <a:avLst/>
          </a:prstGeom>
          <a:solidFill>
            <a:srgbClr val="FFFF00"/>
          </a:solidFill>
          <a:ln w="14351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1" name="Rectangle 37"/>
          <p:cNvSpPr>
            <a:spLocks noChangeArrowheads="1"/>
          </p:cNvSpPr>
          <p:nvPr/>
        </p:nvSpPr>
        <p:spPr bwMode="auto">
          <a:xfrm>
            <a:off x="1300163" y="5905500"/>
            <a:ext cx="166687" cy="65088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2" name="Rectangle 38"/>
          <p:cNvSpPr>
            <a:spLocks noChangeArrowheads="1"/>
          </p:cNvSpPr>
          <p:nvPr/>
        </p:nvSpPr>
        <p:spPr bwMode="auto">
          <a:xfrm>
            <a:off x="1493838" y="5865813"/>
            <a:ext cx="165100" cy="1047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3" name="Rectangle 39"/>
          <p:cNvSpPr>
            <a:spLocks noChangeArrowheads="1"/>
          </p:cNvSpPr>
          <p:nvPr/>
        </p:nvSpPr>
        <p:spPr bwMode="auto">
          <a:xfrm>
            <a:off x="1687513" y="5815013"/>
            <a:ext cx="165100" cy="9048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4" name="Rectangle 40"/>
          <p:cNvSpPr>
            <a:spLocks noChangeArrowheads="1"/>
          </p:cNvSpPr>
          <p:nvPr/>
        </p:nvSpPr>
        <p:spPr bwMode="auto">
          <a:xfrm>
            <a:off x="1879600" y="5775325"/>
            <a:ext cx="166688" cy="65088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2073275" y="5449888"/>
            <a:ext cx="165100" cy="142875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2266950" y="5437188"/>
            <a:ext cx="165100" cy="9048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2459038" y="5527675"/>
            <a:ext cx="166687" cy="117475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8" name="Rectangle 44"/>
          <p:cNvSpPr>
            <a:spLocks noChangeArrowheads="1"/>
          </p:cNvSpPr>
          <p:nvPr/>
        </p:nvSpPr>
        <p:spPr bwMode="auto">
          <a:xfrm>
            <a:off x="2652713" y="5411788"/>
            <a:ext cx="166687" cy="9048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2846388" y="5151438"/>
            <a:ext cx="163512" cy="195262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0" name="Rectangle 46"/>
          <p:cNvSpPr>
            <a:spLocks noChangeArrowheads="1"/>
          </p:cNvSpPr>
          <p:nvPr/>
        </p:nvSpPr>
        <p:spPr bwMode="auto">
          <a:xfrm>
            <a:off x="3038475" y="4970463"/>
            <a:ext cx="165100" cy="285750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1" name="Rectangle 47"/>
          <p:cNvSpPr>
            <a:spLocks noChangeArrowheads="1"/>
          </p:cNvSpPr>
          <p:nvPr/>
        </p:nvSpPr>
        <p:spPr bwMode="auto">
          <a:xfrm>
            <a:off x="3232150" y="3449638"/>
            <a:ext cx="165100" cy="546100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2" name="Rectangle 48"/>
          <p:cNvSpPr>
            <a:spLocks noChangeArrowheads="1"/>
          </p:cNvSpPr>
          <p:nvPr/>
        </p:nvSpPr>
        <p:spPr bwMode="auto">
          <a:xfrm>
            <a:off x="3424238" y="2579688"/>
            <a:ext cx="165100" cy="96043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3" name="Rectangle 49"/>
          <p:cNvSpPr>
            <a:spLocks noChangeArrowheads="1"/>
          </p:cNvSpPr>
          <p:nvPr/>
        </p:nvSpPr>
        <p:spPr bwMode="auto">
          <a:xfrm>
            <a:off x="3617913" y="2747963"/>
            <a:ext cx="165100" cy="1012825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4" name="Rectangle 50"/>
          <p:cNvSpPr>
            <a:spLocks noChangeArrowheads="1"/>
          </p:cNvSpPr>
          <p:nvPr/>
        </p:nvSpPr>
        <p:spPr bwMode="auto">
          <a:xfrm>
            <a:off x="3810000" y="4203700"/>
            <a:ext cx="166688" cy="636588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5" name="Rectangle 51"/>
          <p:cNvSpPr>
            <a:spLocks noChangeArrowheads="1"/>
          </p:cNvSpPr>
          <p:nvPr/>
        </p:nvSpPr>
        <p:spPr bwMode="auto">
          <a:xfrm>
            <a:off x="4003675" y="3760788"/>
            <a:ext cx="165100" cy="831850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6" name="Rectangle 52"/>
          <p:cNvSpPr>
            <a:spLocks noChangeArrowheads="1"/>
          </p:cNvSpPr>
          <p:nvPr/>
        </p:nvSpPr>
        <p:spPr bwMode="auto">
          <a:xfrm>
            <a:off x="4197350" y="3592513"/>
            <a:ext cx="165100" cy="727075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7" name="Rectangle 53"/>
          <p:cNvSpPr>
            <a:spLocks noChangeArrowheads="1"/>
          </p:cNvSpPr>
          <p:nvPr/>
        </p:nvSpPr>
        <p:spPr bwMode="auto">
          <a:xfrm>
            <a:off x="4389438" y="3124200"/>
            <a:ext cx="179387" cy="623888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8" name="Rectangle 54"/>
          <p:cNvSpPr>
            <a:spLocks noChangeArrowheads="1"/>
          </p:cNvSpPr>
          <p:nvPr/>
        </p:nvSpPr>
        <p:spPr bwMode="auto">
          <a:xfrm>
            <a:off x="1300163" y="5892800"/>
            <a:ext cx="166687" cy="1270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799" name="Rectangle 55"/>
          <p:cNvSpPr>
            <a:spLocks noChangeArrowheads="1"/>
          </p:cNvSpPr>
          <p:nvPr/>
        </p:nvSpPr>
        <p:spPr bwMode="auto">
          <a:xfrm>
            <a:off x="1687513" y="5800725"/>
            <a:ext cx="165100" cy="14288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0" name="Rectangle 56"/>
          <p:cNvSpPr>
            <a:spLocks noChangeArrowheads="1"/>
          </p:cNvSpPr>
          <p:nvPr/>
        </p:nvSpPr>
        <p:spPr bwMode="auto">
          <a:xfrm>
            <a:off x="1879600" y="5762625"/>
            <a:ext cx="166688" cy="1270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1" name="Rectangle 57"/>
          <p:cNvSpPr>
            <a:spLocks noChangeArrowheads="1"/>
          </p:cNvSpPr>
          <p:nvPr/>
        </p:nvSpPr>
        <p:spPr bwMode="auto">
          <a:xfrm>
            <a:off x="3038475" y="4956175"/>
            <a:ext cx="165100" cy="14288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2" name="Rectangle 58"/>
          <p:cNvSpPr>
            <a:spLocks noChangeArrowheads="1"/>
          </p:cNvSpPr>
          <p:nvPr/>
        </p:nvSpPr>
        <p:spPr bwMode="auto">
          <a:xfrm>
            <a:off x="3232150" y="3397250"/>
            <a:ext cx="165100" cy="52388"/>
          </a:xfrm>
          <a:prstGeom prst="rect">
            <a:avLst/>
          </a:prstGeom>
          <a:solidFill>
            <a:srgbClr val="FF0000"/>
          </a:solidFill>
          <a:ln w="142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3" name="Rectangle 59"/>
          <p:cNvSpPr>
            <a:spLocks noChangeArrowheads="1"/>
          </p:cNvSpPr>
          <p:nvPr/>
        </p:nvSpPr>
        <p:spPr bwMode="auto">
          <a:xfrm>
            <a:off x="3424238" y="2527300"/>
            <a:ext cx="165100" cy="52388"/>
          </a:xfrm>
          <a:prstGeom prst="rect">
            <a:avLst/>
          </a:prstGeom>
          <a:solidFill>
            <a:srgbClr val="FF0000"/>
          </a:solidFill>
          <a:ln w="142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4" name="Rectangle 60"/>
          <p:cNvSpPr>
            <a:spLocks noChangeArrowheads="1"/>
          </p:cNvSpPr>
          <p:nvPr/>
        </p:nvSpPr>
        <p:spPr bwMode="auto">
          <a:xfrm>
            <a:off x="3617913" y="2670175"/>
            <a:ext cx="165100" cy="77788"/>
          </a:xfrm>
          <a:prstGeom prst="rect">
            <a:avLst/>
          </a:prstGeom>
          <a:solidFill>
            <a:srgbClr val="FF0000"/>
          </a:solidFill>
          <a:ln w="142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5" name="Rectangle 61"/>
          <p:cNvSpPr>
            <a:spLocks noChangeArrowheads="1"/>
          </p:cNvSpPr>
          <p:nvPr/>
        </p:nvSpPr>
        <p:spPr bwMode="auto">
          <a:xfrm>
            <a:off x="3810000" y="4151313"/>
            <a:ext cx="166688" cy="52387"/>
          </a:xfrm>
          <a:prstGeom prst="rect">
            <a:avLst/>
          </a:prstGeom>
          <a:solidFill>
            <a:srgbClr val="FF0000"/>
          </a:solidFill>
          <a:ln w="142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6" name="Rectangle 62"/>
          <p:cNvSpPr>
            <a:spLocks noChangeArrowheads="1"/>
          </p:cNvSpPr>
          <p:nvPr/>
        </p:nvSpPr>
        <p:spPr bwMode="auto">
          <a:xfrm>
            <a:off x="4003675" y="3617913"/>
            <a:ext cx="165100" cy="142875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7" name="Rectangle 63"/>
          <p:cNvSpPr>
            <a:spLocks noChangeArrowheads="1"/>
          </p:cNvSpPr>
          <p:nvPr/>
        </p:nvSpPr>
        <p:spPr bwMode="auto">
          <a:xfrm>
            <a:off x="4197350" y="3436938"/>
            <a:ext cx="165100" cy="155575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8" name="Rectangle 64"/>
          <p:cNvSpPr>
            <a:spLocks noChangeArrowheads="1"/>
          </p:cNvSpPr>
          <p:nvPr/>
        </p:nvSpPr>
        <p:spPr bwMode="auto">
          <a:xfrm>
            <a:off x="4389438" y="2890838"/>
            <a:ext cx="179387" cy="233362"/>
          </a:xfrm>
          <a:prstGeom prst="rect">
            <a:avLst/>
          </a:prstGeom>
          <a:solidFill>
            <a:srgbClr val="FF0000"/>
          </a:solidFill>
          <a:ln w="14351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809" name="Line 65"/>
          <p:cNvSpPr>
            <a:spLocks noChangeShapeType="1"/>
          </p:cNvSpPr>
          <p:nvPr/>
        </p:nvSpPr>
        <p:spPr bwMode="auto">
          <a:xfrm>
            <a:off x="1287463" y="1916113"/>
            <a:ext cx="0" cy="427513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0" name="Line 66"/>
          <p:cNvSpPr>
            <a:spLocks noChangeShapeType="1"/>
          </p:cNvSpPr>
          <p:nvPr/>
        </p:nvSpPr>
        <p:spPr bwMode="auto">
          <a:xfrm>
            <a:off x="1182688" y="6191250"/>
            <a:ext cx="1047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1" name="Line 67"/>
          <p:cNvSpPr>
            <a:spLocks noChangeShapeType="1"/>
          </p:cNvSpPr>
          <p:nvPr/>
        </p:nvSpPr>
        <p:spPr bwMode="auto">
          <a:xfrm>
            <a:off x="1233488" y="5762625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2" name="Line 68"/>
          <p:cNvSpPr>
            <a:spLocks noChangeShapeType="1"/>
          </p:cNvSpPr>
          <p:nvPr/>
        </p:nvSpPr>
        <p:spPr bwMode="auto">
          <a:xfrm>
            <a:off x="1233488" y="5334000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3" name="Line 69"/>
          <p:cNvSpPr>
            <a:spLocks noChangeShapeType="1"/>
          </p:cNvSpPr>
          <p:nvPr/>
        </p:nvSpPr>
        <p:spPr bwMode="auto">
          <a:xfrm>
            <a:off x="1233488" y="4905375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4" name="Line 70"/>
          <p:cNvSpPr>
            <a:spLocks noChangeShapeType="1"/>
          </p:cNvSpPr>
          <p:nvPr/>
        </p:nvSpPr>
        <p:spPr bwMode="auto">
          <a:xfrm>
            <a:off x="1233488" y="4476750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5" name="Line 71"/>
          <p:cNvSpPr>
            <a:spLocks noChangeShapeType="1"/>
          </p:cNvSpPr>
          <p:nvPr/>
        </p:nvSpPr>
        <p:spPr bwMode="auto">
          <a:xfrm>
            <a:off x="1233488" y="4060825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6" name="Line 72"/>
          <p:cNvSpPr>
            <a:spLocks noChangeShapeType="1"/>
          </p:cNvSpPr>
          <p:nvPr/>
        </p:nvSpPr>
        <p:spPr bwMode="auto">
          <a:xfrm>
            <a:off x="1233488" y="3632200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7" name="Line 73"/>
          <p:cNvSpPr>
            <a:spLocks noChangeShapeType="1"/>
          </p:cNvSpPr>
          <p:nvPr/>
        </p:nvSpPr>
        <p:spPr bwMode="auto">
          <a:xfrm>
            <a:off x="1233488" y="3201988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8" name="Line 74"/>
          <p:cNvSpPr>
            <a:spLocks noChangeShapeType="1"/>
          </p:cNvSpPr>
          <p:nvPr/>
        </p:nvSpPr>
        <p:spPr bwMode="auto">
          <a:xfrm>
            <a:off x="1233488" y="2773363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19" name="Line 75"/>
          <p:cNvSpPr>
            <a:spLocks noChangeShapeType="1"/>
          </p:cNvSpPr>
          <p:nvPr/>
        </p:nvSpPr>
        <p:spPr bwMode="auto">
          <a:xfrm>
            <a:off x="1233488" y="2344738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0" name="Line 76"/>
          <p:cNvSpPr>
            <a:spLocks noChangeShapeType="1"/>
          </p:cNvSpPr>
          <p:nvPr/>
        </p:nvSpPr>
        <p:spPr bwMode="auto">
          <a:xfrm>
            <a:off x="1233488" y="1916113"/>
            <a:ext cx="539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4288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1" name="Line 77"/>
          <p:cNvSpPr>
            <a:spLocks noChangeShapeType="1"/>
          </p:cNvSpPr>
          <p:nvPr/>
        </p:nvSpPr>
        <p:spPr bwMode="auto">
          <a:xfrm>
            <a:off x="1287463" y="6191250"/>
            <a:ext cx="6384925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2" name="Line 78"/>
          <p:cNvSpPr>
            <a:spLocks noChangeShapeType="1"/>
          </p:cNvSpPr>
          <p:nvPr/>
        </p:nvSpPr>
        <p:spPr bwMode="auto">
          <a:xfrm flipV="1">
            <a:off x="128746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3" name="Line 79"/>
          <p:cNvSpPr>
            <a:spLocks noChangeShapeType="1"/>
          </p:cNvSpPr>
          <p:nvPr/>
        </p:nvSpPr>
        <p:spPr bwMode="auto">
          <a:xfrm flipV="1">
            <a:off x="148113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4" name="Line 80"/>
          <p:cNvSpPr>
            <a:spLocks noChangeShapeType="1"/>
          </p:cNvSpPr>
          <p:nvPr/>
        </p:nvSpPr>
        <p:spPr bwMode="auto">
          <a:xfrm flipV="1">
            <a:off x="167322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5" name="Line 81"/>
          <p:cNvSpPr>
            <a:spLocks noChangeShapeType="1"/>
          </p:cNvSpPr>
          <p:nvPr/>
        </p:nvSpPr>
        <p:spPr bwMode="auto">
          <a:xfrm flipV="1">
            <a:off x="18669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6" name="Line 82"/>
          <p:cNvSpPr>
            <a:spLocks noChangeShapeType="1"/>
          </p:cNvSpPr>
          <p:nvPr/>
        </p:nvSpPr>
        <p:spPr bwMode="auto">
          <a:xfrm flipV="1">
            <a:off x="205898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7" name="Line 83"/>
          <p:cNvSpPr>
            <a:spLocks noChangeShapeType="1"/>
          </p:cNvSpPr>
          <p:nvPr/>
        </p:nvSpPr>
        <p:spPr bwMode="auto">
          <a:xfrm flipV="1">
            <a:off x="225266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8" name="Line 84"/>
          <p:cNvSpPr>
            <a:spLocks noChangeShapeType="1"/>
          </p:cNvSpPr>
          <p:nvPr/>
        </p:nvSpPr>
        <p:spPr bwMode="auto">
          <a:xfrm flipV="1">
            <a:off x="24447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29" name="Line 85"/>
          <p:cNvSpPr>
            <a:spLocks noChangeShapeType="1"/>
          </p:cNvSpPr>
          <p:nvPr/>
        </p:nvSpPr>
        <p:spPr bwMode="auto">
          <a:xfrm flipV="1">
            <a:off x="263842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0" name="Line 86"/>
          <p:cNvSpPr>
            <a:spLocks noChangeShapeType="1"/>
          </p:cNvSpPr>
          <p:nvPr/>
        </p:nvSpPr>
        <p:spPr bwMode="auto">
          <a:xfrm flipV="1">
            <a:off x="28321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1" name="Line 87"/>
          <p:cNvSpPr>
            <a:spLocks noChangeShapeType="1"/>
          </p:cNvSpPr>
          <p:nvPr/>
        </p:nvSpPr>
        <p:spPr bwMode="auto">
          <a:xfrm flipV="1">
            <a:off x="302418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2" name="Line 88"/>
          <p:cNvSpPr>
            <a:spLocks noChangeShapeType="1"/>
          </p:cNvSpPr>
          <p:nvPr/>
        </p:nvSpPr>
        <p:spPr bwMode="auto">
          <a:xfrm flipV="1">
            <a:off x="321786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3" name="Line 89"/>
          <p:cNvSpPr>
            <a:spLocks noChangeShapeType="1"/>
          </p:cNvSpPr>
          <p:nvPr/>
        </p:nvSpPr>
        <p:spPr bwMode="auto">
          <a:xfrm flipV="1">
            <a:off x="341153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4" name="Line 90"/>
          <p:cNvSpPr>
            <a:spLocks noChangeShapeType="1"/>
          </p:cNvSpPr>
          <p:nvPr/>
        </p:nvSpPr>
        <p:spPr bwMode="auto">
          <a:xfrm flipV="1">
            <a:off x="360362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5" name="Line 91"/>
          <p:cNvSpPr>
            <a:spLocks noChangeShapeType="1"/>
          </p:cNvSpPr>
          <p:nvPr/>
        </p:nvSpPr>
        <p:spPr bwMode="auto">
          <a:xfrm flipV="1">
            <a:off x="37973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6" name="Line 92"/>
          <p:cNvSpPr>
            <a:spLocks noChangeShapeType="1"/>
          </p:cNvSpPr>
          <p:nvPr/>
        </p:nvSpPr>
        <p:spPr bwMode="auto">
          <a:xfrm flipV="1">
            <a:off x="399097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7" name="Line 93"/>
          <p:cNvSpPr>
            <a:spLocks noChangeShapeType="1"/>
          </p:cNvSpPr>
          <p:nvPr/>
        </p:nvSpPr>
        <p:spPr bwMode="auto">
          <a:xfrm flipV="1">
            <a:off x="41846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8" name="Line 94"/>
          <p:cNvSpPr>
            <a:spLocks noChangeShapeType="1"/>
          </p:cNvSpPr>
          <p:nvPr/>
        </p:nvSpPr>
        <p:spPr bwMode="auto">
          <a:xfrm flipV="1">
            <a:off x="43751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39" name="Line 95"/>
          <p:cNvSpPr>
            <a:spLocks noChangeShapeType="1"/>
          </p:cNvSpPr>
          <p:nvPr/>
        </p:nvSpPr>
        <p:spPr bwMode="auto">
          <a:xfrm flipV="1">
            <a:off x="458311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0" name="Line 96"/>
          <p:cNvSpPr>
            <a:spLocks noChangeShapeType="1"/>
          </p:cNvSpPr>
          <p:nvPr/>
        </p:nvSpPr>
        <p:spPr bwMode="auto">
          <a:xfrm flipV="1">
            <a:off x="477678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1" name="Line 97"/>
          <p:cNvSpPr>
            <a:spLocks noChangeShapeType="1"/>
          </p:cNvSpPr>
          <p:nvPr/>
        </p:nvSpPr>
        <p:spPr bwMode="auto">
          <a:xfrm flipV="1">
            <a:off x="497046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2" name="Line 98"/>
          <p:cNvSpPr>
            <a:spLocks noChangeShapeType="1"/>
          </p:cNvSpPr>
          <p:nvPr/>
        </p:nvSpPr>
        <p:spPr bwMode="auto">
          <a:xfrm flipV="1">
            <a:off x="51625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3" name="Line 99"/>
          <p:cNvSpPr>
            <a:spLocks noChangeShapeType="1"/>
          </p:cNvSpPr>
          <p:nvPr/>
        </p:nvSpPr>
        <p:spPr bwMode="auto">
          <a:xfrm flipV="1">
            <a:off x="535622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4" name="Line 100"/>
          <p:cNvSpPr>
            <a:spLocks noChangeShapeType="1"/>
          </p:cNvSpPr>
          <p:nvPr/>
        </p:nvSpPr>
        <p:spPr bwMode="auto">
          <a:xfrm flipV="1">
            <a:off x="55499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5" name="Line 101"/>
          <p:cNvSpPr>
            <a:spLocks noChangeShapeType="1"/>
          </p:cNvSpPr>
          <p:nvPr/>
        </p:nvSpPr>
        <p:spPr bwMode="auto">
          <a:xfrm flipV="1">
            <a:off x="57404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6" name="Line 102"/>
          <p:cNvSpPr>
            <a:spLocks noChangeShapeType="1"/>
          </p:cNvSpPr>
          <p:nvPr/>
        </p:nvSpPr>
        <p:spPr bwMode="auto">
          <a:xfrm flipV="1">
            <a:off x="593407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7" name="Line 103"/>
          <p:cNvSpPr>
            <a:spLocks noChangeShapeType="1"/>
          </p:cNvSpPr>
          <p:nvPr/>
        </p:nvSpPr>
        <p:spPr bwMode="auto">
          <a:xfrm flipV="1">
            <a:off x="61277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8" name="Line 104"/>
          <p:cNvSpPr>
            <a:spLocks noChangeShapeType="1"/>
          </p:cNvSpPr>
          <p:nvPr/>
        </p:nvSpPr>
        <p:spPr bwMode="auto">
          <a:xfrm flipV="1">
            <a:off x="631983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49" name="Line 105"/>
          <p:cNvSpPr>
            <a:spLocks noChangeShapeType="1"/>
          </p:cNvSpPr>
          <p:nvPr/>
        </p:nvSpPr>
        <p:spPr bwMode="auto">
          <a:xfrm flipV="1">
            <a:off x="651351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0" name="Line 106"/>
          <p:cNvSpPr>
            <a:spLocks noChangeShapeType="1"/>
          </p:cNvSpPr>
          <p:nvPr/>
        </p:nvSpPr>
        <p:spPr bwMode="auto">
          <a:xfrm flipV="1">
            <a:off x="670718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1" name="Line 107"/>
          <p:cNvSpPr>
            <a:spLocks noChangeShapeType="1"/>
          </p:cNvSpPr>
          <p:nvPr/>
        </p:nvSpPr>
        <p:spPr bwMode="auto">
          <a:xfrm flipV="1">
            <a:off x="6900863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2" name="Line 108"/>
          <p:cNvSpPr>
            <a:spLocks noChangeShapeType="1"/>
          </p:cNvSpPr>
          <p:nvPr/>
        </p:nvSpPr>
        <p:spPr bwMode="auto">
          <a:xfrm flipV="1">
            <a:off x="709295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3" name="Line 109"/>
          <p:cNvSpPr>
            <a:spLocks noChangeShapeType="1"/>
          </p:cNvSpPr>
          <p:nvPr/>
        </p:nvSpPr>
        <p:spPr bwMode="auto">
          <a:xfrm flipV="1">
            <a:off x="7286625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4" name="Line 110"/>
          <p:cNvSpPr>
            <a:spLocks noChangeShapeType="1"/>
          </p:cNvSpPr>
          <p:nvPr/>
        </p:nvSpPr>
        <p:spPr bwMode="auto">
          <a:xfrm flipV="1">
            <a:off x="7480300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5" name="Line 111"/>
          <p:cNvSpPr>
            <a:spLocks noChangeShapeType="1"/>
          </p:cNvSpPr>
          <p:nvPr/>
        </p:nvSpPr>
        <p:spPr bwMode="auto">
          <a:xfrm flipV="1">
            <a:off x="7672388" y="6191250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6" name="Line 112"/>
          <p:cNvSpPr>
            <a:spLocks noChangeShapeType="1"/>
          </p:cNvSpPr>
          <p:nvPr/>
        </p:nvSpPr>
        <p:spPr bwMode="auto">
          <a:xfrm>
            <a:off x="7672388" y="1916113"/>
            <a:ext cx="0" cy="427513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7" name="Line 113"/>
          <p:cNvSpPr>
            <a:spLocks noChangeShapeType="1"/>
          </p:cNvSpPr>
          <p:nvPr/>
        </p:nvSpPr>
        <p:spPr bwMode="auto">
          <a:xfrm>
            <a:off x="7672388" y="6191250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8" name="Line 114"/>
          <p:cNvSpPr>
            <a:spLocks noChangeShapeType="1"/>
          </p:cNvSpPr>
          <p:nvPr/>
        </p:nvSpPr>
        <p:spPr bwMode="auto">
          <a:xfrm>
            <a:off x="7672388" y="5762625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59" name="Line 115"/>
          <p:cNvSpPr>
            <a:spLocks noChangeShapeType="1"/>
          </p:cNvSpPr>
          <p:nvPr/>
        </p:nvSpPr>
        <p:spPr bwMode="auto">
          <a:xfrm>
            <a:off x="7672388" y="5334000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0" name="Line 116"/>
          <p:cNvSpPr>
            <a:spLocks noChangeShapeType="1"/>
          </p:cNvSpPr>
          <p:nvPr/>
        </p:nvSpPr>
        <p:spPr bwMode="auto">
          <a:xfrm>
            <a:off x="7672388" y="4905375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1" name="Line 117"/>
          <p:cNvSpPr>
            <a:spLocks noChangeShapeType="1"/>
          </p:cNvSpPr>
          <p:nvPr/>
        </p:nvSpPr>
        <p:spPr bwMode="auto">
          <a:xfrm>
            <a:off x="7672388" y="4476750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2" name="Line 118"/>
          <p:cNvSpPr>
            <a:spLocks noChangeShapeType="1"/>
          </p:cNvSpPr>
          <p:nvPr/>
        </p:nvSpPr>
        <p:spPr bwMode="auto">
          <a:xfrm>
            <a:off x="7672388" y="4060825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3" name="Line 119"/>
          <p:cNvSpPr>
            <a:spLocks noChangeShapeType="1"/>
          </p:cNvSpPr>
          <p:nvPr/>
        </p:nvSpPr>
        <p:spPr bwMode="auto">
          <a:xfrm>
            <a:off x="7672388" y="3632200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4" name="Line 120"/>
          <p:cNvSpPr>
            <a:spLocks noChangeShapeType="1"/>
          </p:cNvSpPr>
          <p:nvPr/>
        </p:nvSpPr>
        <p:spPr bwMode="auto">
          <a:xfrm>
            <a:off x="7672388" y="320198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5" name="Line 121"/>
          <p:cNvSpPr>
            <a:spLocks noChangeShapeType="1"/>
          </p:cNvSpPr>
          <p:nvPr/>
        </p:nvSpPr>
        <p:spPr bwMode="auto">
          <a:xfrm>
            <a:off x="7672388" y="2773363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6" name="Line 122"/>
          <p:cNvSpPr>
            <a:spLocks noChangeShapeType="1"/>
          </p:cNvSpPr>
          <p:nvPr/>
        </p:nvSpPr>
        <p:spPr bwMode="auto">
          <a:xfrm>
            <a:off x="7672388" y="234473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7" name="Line 123"/>
          <p:cNvSpPr>
            <a:spLocks noChangeShapeType="1"/>
          </p:cNvSpPr>
          <p:nvPr/>
        </p:nvSpPr>
        <p:spPr bwMode="auto">
          <a:xfrm>
            <a:off x="7672388" y="1916113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8" name="Line 124"/>
          <p:cNvSpPr>
            <a:spLocks noChangeShapeType="1"/>
          </p:cNvSpPr>
          <p:nvPr/>
        </p:nvSpPr>
        <p:spPr bwMode="auto">
          <a:xfrm flipV="1">
            <a:off x="1384300" y="5657850"/>
            <a:ext cx="193675" cy="1428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69" name="Freeform 125"/>
          <p:cNvSpPr>
            <a:spLocks/>
          </p:cNvSpPr>
          <p:nvPr/>
        </p:nvSpPr>
        <p:spPr bwMode="auto">
          <a:xfrm>
            <a:off x="1577975" y="2357438"/>
            <a:ext cx="2908300" cy="3300412"/>
          </a:xfrm>
          <a:custGeom>
            <a:avLst/>
            <a:gdLst>
              <a:gd name="T0" fmla="*/ 0 w 211"/>
              <a:gd name="T1" fmla="*/ 2147483647 h 254"/>
              <a:gd name="T2" fmla="*/ 2147483647 w 211"/>
              <a:gd name="T3" fmla="*/ 2147483647 h 254"/>
              <a:gd name="T4" fmla="*/ 2147483647 w 211"/>
              <a:gd name="T5" fmla="*/ 2147483647 h 254"/>
              <a:gd name="T6" fmla="*/ 2147483647 w 211"/>
              <a:gd name="T7" fmla="*/ 2147483647 h 254"/>
              <a:gd name="T8" fmla="*/ 2147483647 w 211"/>
              <a:gd name="T9" fmla="*/ 2147483647 h 254"/>
              <a:gd name="T10" fmla="*/ 2147483647 w 211"/>
              <a:gd name="T11" fmla="*/ 2147483647 h 254"/>
              <a:gd name="T12" fmla="*/ 2147483647 w 211"/>
              <a:gd name="T13" fmla="*/ 2147483647 h 254"/>
              <a:gd name="T14" fmla="*/ 2147483647 w 211"/>
              <a:gd name="T15" fmla="*/ 2147483647 h 254"/>
              <a:gd name="T16" fmla="*/ 2147483647 w 211"/>
              <a:gd name="T17" fmla="*/ 2147483647 h 254"/>
              <a:gd name="T18" fmla="*/ 2147483647 w 211"/>
              <a:gd name="T19" fmla="*/ 2147483647 h 254"/>
              <a:gd name="T20" fmla="*/ 2147483647 w 211"/>
              <a:gd name="T21" fmla="*/ 2147483647 h 254"/>
              <a:gd name="T22" fmla="*/ 2147483647 w 211"/>
              <a:gd name="T23" fmla="*/ 2147483647 h 254"/>
              <a:gd name="T24" fmla="*/ 2147483647 w 211"/>
              <a:gd name="T25" fmla="*/ 2147483647 h 254"/>
              <a:gd name="T26" fmla="*/ 2147483647 w 211"/>
              <a:gd name="T27" fmla="*/ 2147483647 h 254"/>
              <a:gd name="T28" fmla="*/ 2147483647 w 211"/>
              <a:gd name="T29" fmla="*/ 2147483647 h 254"/>
              <a:gd name="T30" fmla="*/ 2147483647 w 211"/>
              <a:gd name="T31" fmla="*/ 0 h 2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11"/>
              <a:gd name="T49" fmla="*/ 0 h 254"/>
              <a:gd name="T50" fmla="*/ 211 w 211"/>
              <a:gd name="T51" fmla="*/ 254 h 2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11" h="254">
                <a:moveTo>
                  <a:pt x="0" y="254"/>
                </a:moveTo>
                <a:lnTo>
                  <a:pt x="14" y="253"/>
                </a:lnTo>
                <a:lnTo>
                  <a:pt x="28" y="254"/>
                </a:lnTo>
                <a:lnTo>
                  <a:pt x="42" y="232"/>
                </a:lnTo>
                <a:lnTo>
                  <a:pt x="56" y="238"/>
                </a:lnTo>
                <a:lnTo>
                  <a:pt x="70" y="248"/>
                </a:lnTo>
                <a:lnTo>
                  <a:pt x="84" y="238"/>
                </a:lnTo>
                <a:lnTo>
                  <a:pt x="98" y="235"/>
                </a:lnTo>
                <a:lnTo>
                  <a:pt x="112" y="224"/>
                </a:lnTo>
                <a:lnTo>
                  <a:pt x="126" y="160"/>
                </a:lnTo>
                <a:lnTo>
                  <a:pt x="140" y="124"/>
                </a:lnTo>
                <a:lnTo>
                  <a:pt x="154" y="117"/>
                </a:lnTo>
                <a:lnTo>
                  <a:pt x="168" y="185"/>
                </a:lnTo>
                <a:lnTo>
                  <a:pt x="182" y="141"/>
                </a:lnTo>
                <a:lnTo>
                  <a:pt x="196" y="110"/>
                </a:lnTo>
                <a:lnTo>
                  <a:pt x="211" y="0"/>
                </a:lnTo>
              </a:path>
            </a:pathLst>
          </a:custGeom>
          <a:noFill/>
          <a:ln w="57150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1870" name="Rectangle 126"/>
          <p:cNvSpPr>
            <a:spLocks noChangeArrowheads="1"/>
          </p:cNvSpPr>
          <p:nvPr/>
        </p:nvSpPr>
        <p:spPr bwMode="auto">
          <a:xfrm>
            <a:off x="1092200" y="608647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0</a:t>
            </a:r>
          </a:p>
        </p:txBody>
      </p:sp>
      <p:sp>
        <p:nvSpPr>
          <p:cNvPr id="31871" name="Rectangle 127"/>
          <p:cNvSpPr>
            <a:spLocks noChangeArrowheads="1"/>
          </p:cNvSpPr>
          <p:nvPr/>
        </p:nvSpPr>
        <p:spPr bwMode="auto">
          <a:xfrm>
            <a:off x="993775" y="565785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 dirty="0">
                <a:latin typeface="Tahoma" panose="020B0604030504040204" pitchFamily="34" charset="0"/>
              </a:rPr>
              <a:t>80</a:t>
            </a:r>
          </a:p>
        </p:txBody>
      </p:sp>
      <p:sp>
        <p:nvSpPr>
          <p:cNvPr id="31872" name="Rectangle 128"/>
          <p:cNvSpPr>
            <a:spLocks noChangeArrowheads="1"/>
          </p:cNvSpPr>
          <p:nvPr/>
        </p:nvSpPr>
        <p:spPr bwMode="auto">
          <a:xfrm>
            <a:off x="890588" y="5229225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160</a:t>
            </a:r>
          </a:p>
        </p:txBody>
      </p:sp>
      <p:sp>
        <p:nvSpPr>
          <p:cNvPr id="31873" name="Rectangle 129"/>
          <p:cNvSpPr>
            <a:spLocks noChangeArrowheads="1"/>
          </p:cNvSpPr>
          <p:nvPr/>
        </p:nvSpPr>
        <p:spPr bwMode="auto">
          <a:xfrm>
            <a:off x="890588" y="4800600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240</a:t>
            </a:r>
          </a:p>
        </p:txBody>
      </p:sp>
      <p:sp>
        <p:nvSpPr>
          <p:cNvPr id="31874" name="Rectangle 130"/>
          <p:cNvSpPr>
            <a:spLocks noChangeArrowheads="1"/>
          </p:cNvSpPr>
          <p:nvPr/>
        </p:nvSpPr>
        <p:spPr bwMode="auto">
          <a:xfrm>
            <a:off x="890588" y="4371975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320</a:t>
            </a:r>
          </a:p>
        </p:txBody>
      </p:sp>
      <p:sp>
        <p:nvSpPr>
          <p:cNvPr id="31875" name="Rectangle 131"/>
          <p:cNvSpPr>
            <a:spLocks noChangeArrowheads="1"/>
          </p:cNvSpPr>
          <p:nvPr/>
        </p:nvSpPr>
        <p:spPr bwMode="auto">
          <a:xfrm>
            <a:off x="890588" y="3956050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400</a:t>
            </a:r>
          </a:p>
        </p:txBody>
      </p:sp>
      <p:sp>
        <p:nvSpPr>
          <p:cNvPr id="31876" name="Rectangle 132"/>
          <p:cNvSpPr>
            <a:spLocks noChangeArrowheads="1"/>
          </p:cNvSpPr>
          <p:nvPr/>
        </p:nvSpPr>
        <p:spPr bwMode="auto">
          <a:xfrm>
            <a:off x="890588" y="3527425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480</a:t>
            </a:r>
          </a:p>
        </p:txBody>
      </p:sp>
      <p:sp>
        <p:nvSpPr>
          <p:cNvPr id="31877" name="Rectangle 133"/>
          <p:cNvSpPr>
            <a:spLocks noChangeArrowheads="1"/>
          </p:cNvSpPr>
          <p:nvPr/>
        </p:nvSpPr>
        <p:spPr bwMode="auto">
          <a:xfrm>
            <a:off x="890588" y="3098800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560</a:t>
            </a:r>
          </a:p>
        </p:txBody>
      </p:sp>
      <p:sp>
        <p:nvSpPr>
          <p:cNvPr id="31878" name="Rectangle 134"/>
          <p:cNvSpPr>
            <a:spLocks noChangeArrowheads="1"/>
          </p:cNvSpPr>
          <p:nvPr/>
        </p:nvSpPr>
        <p:spPr bwMode="auto">
          <a:xfrm>
            <a:off x="890588" y="2670175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640</a:t>
            </a:r>
          </a:p>
        </p:txBody>
      </p:sp>
      <p:sp>
        <p:nvSpPr>
          <p:cNvPr id="31879" name="Rectangle 135"/>
          <p:cNvSpPr>
            <a:spLocks noChangeArrowheads="1"/>
          </p:cNvSpPr>
          <p:nvPr/>
        </p:nvSpPr>
        <p:spPr bwMode="auto">
          <a:xfrm>
            <a:off x="890588" y="2241550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720</a:t>
            </a:r>
          </a:p>
        </p:txBody>
      </p:sp>
      <p:sp>
        <p:nvSpPr>
          <p:cNvPr id="31880" name="Rectangle 136"/>
          <p:cNvSpPr>
            <a:spLocks noChangeArrowheads="1"/>
          </p:cNvSpPr>
          <p:nvPr/>
        </p:nvSpPr>
        <p:spPr bwMode="auto">
          <a:xfrm>
            <a:off x="890588" y="1812925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800</a:t>
            </a:r>
          </a:p>
        </p:txBody>
      </p:sp>
      <p:sp>
        <p:nvSpPr>
          <p:cNvPr id="31881" name="Rectangle 137"/>
          <p:cNvSpPr>
            <a:spLocks noChangeArrowheads="1"/>
          </p:cNvSpPr>
          <p:nvPr/>
        </p:nvSpPr>
        <p:spPr bwMode="auto">
          <a:xfrm>
            <a:off x="1311275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40</a:t>
            </a:r>
          </a:p>
        </p:txBody>
      </p:sp>
      <p:sp>
        <p:nvSpPr>
          <p:cNvPr id="31882" name="Rectangle 138"/>
          <p:cNvSpPr>
            <a:spLocks noChangeArrowheads="1"/>
          </p:cNvSpPr>
          <p:nvPr/>
        </p:nvSpPr>
        <p:spPr bwMode="auto">
          <a:xfrm>
            <a:off x="1697038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42</a:t>
            </a:r>
          </a:p>
        </p:txBody>
      </p:sp>
      <p:sp>
        <p:nvSpPr>
          <p:cNvPr id="31883" name="Rectangle 139"/>
          <p:cNvSpPr>
            <a:spLocks noChangeArrowheads="1"/>
          </p:cNvSpPr>
          <p:nvPr/>
        </p:nvSpPr>
        <p:spPr bwMode="auto">
          <a:xfrm>
            <a:off x="2084388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44</a:t>
            </a:r>
          </a:p>
        </p:txBody>
      </p:sp>
      <p:sp>
        <p:nvSpPr>
          <p:cNvPr id="31884" name="Rectangle 140"/>
          <p:cNvSpPr>
            <a:spLocks noChangeArrowheads="1"/>
          </p:cNvSpPr>
          <p:nvPr/>
        </p:nvSpPr>
        <p:spPr bwMode="auto">
          <a:xfrm>
            <a:off x="2470150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46</a:t>
            </a:r>
          </a:p>
        </p:txBody>
      </p:sp>
      <p:sp>
        <p:nvSpPr>
          <p:cNvPr id="31885" name="Rectangle 141"/>
          <p:cNvSpPr>
            <a:spLocks noChangeArrowheads="1"/>
          </p:cNvSpPr>
          <p:nvPr/>
        </p:nvSpPr>
        <p:spPr bwMode="auto">
          <a:xfrm>
            <a:off x="2857500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48</a:t>
            </a:r>
          </a:p>
        </p:txBody>
      </p:sp>
      <p:sp>
        <p:nvSpPr>
          <p:cNvPr id="31886" name="Rectangle 142"/>
          <p:cNvSpPr>
            <a:spLocks noChangeArrowheads="1"/>
          </p:cNvSpPr>
          <p:nvPr/>
        </p:nvSpPr>
        <p:spPr bwMode="auto">
          <a:xfrm>
            <a:off x="3243263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50</a:t>
            </a:r>
          </a:p>
        </p:txBody>
      </p:sp>
      <p:sp>
        <p:nvSpPr>
          <p:cNvPr id="31887" name="Rectangle 143"/>
          <p:cNvSpPr>
            <a:spLocks noChangeArrowheads="1"/>
          </p:cNvSpPr>
          <p:nvPr/>
        </p:nvSpPr>
        <p:spPr bwMode="auto">
          <a:xfrm>
            <a:off x="3627438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52</a:t>
            </a:r>
          </a:p>
        </p:txBody>
      </p:sp>
      <p:sp>
        <p:nvSpPr>
          <p:cNvPr id="31888" name="Rectangle 144"/>
          <p:cNvSpPr>
            <a:spLocks noChangeArrowheads="1"/>
          </p:cNvSpPr>
          <p:nvPr/>
        </p:nvSpPr>
        <p:spPr bwMode="auto">
          <a:xfrm>
            <a:off x="4071938" y="63087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</a:t>
            </a:r>
          </a:p>
        </p:txBody>
      </p:sp>
      <p:sp>
        <p:nvSpPr>
          <p:cNvPr id="31889" name="Rectangle 145"/>
          <p:cNvSpPr>
            <a:spLocks noChangeArrowheads="1"/>
          </p:cNvSpPr>
          <p:nvPr/>
        </p:nvSpPr>
        <p:spPr bwMode="auto">
          <a:xfrm>
            <a:off x="4470400" y="63087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</a:t>
            </a:r>
          </a:p>
        </p:txBody>
      </p:sp>
      <p:sp>
        <p:nvSpPr>
          <p:cNvPr id="31890" name="Rectangle 146"/>
          <p:cNvSpPr>
            <a:spLocks noChangeArrowheads="1"/>
          </p:cNvSpPr>
          <p:nvPr/>
        </p:nvSpPr>
        <p:spPr bwMode="auto">
          <a:xfrm>
            <a:off x="4857750" y="63087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6</a:t>
            </a:r>
          </a:p>
        </p:txBody>
      </p:sp>
      <p:sp>
        <p:nvSpPr>
          <p:cNvPr id="31891" name="Rectangle 147"/>
          <p:cNvSpPr>
            <a:spLocks noChangeArrowheads="1"/>
          </p:cNvSpPr>
          <p:nvPr/>
        </p:nvSpPr>
        <p:spPr bwMode="auto">
          <a:xfrm>
            <a:off x="5243513" y="63087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8</a:t>
            </a:r>
          </a:p>
        </p:txBody>
      </p:sp>
      <p:sp>
        <p:nvSpPr>
          <p:cNvPr id="31892" name="Rectangle 148"/>
          <p:cNvSpPr>
            <a:spLocks noChangeArrowheads="1"/>
          </p:cNvSpPr>
          <p:nvPr/>
        </p:nvSpPr>
        <p:spPr bwMode="auto">
          <a:xfrm>
            <a:off x="5573713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31893" name="Rectangle 149"/>
          <p:cNvSpPr>
            <a:spLocks noChangeArrowheads="1"/>
          </p:cNvSpPr>
          <p:nvPr/>
        </p:nvSpPr>
        <p:spPr bwMode="auto">
          <a:xfrm>
            <a:off x="5959475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12</a:t>
            </a:r>
          </a:p>
        </p:txBody>
      </p:sp>
      <p:sp>
        <p:nvSpPr>
          <p:cNvPr id="31894" name="Rectangle 150"/>
          <p:cNvSpPr>
            <a:spLocks noChangeArrowheads="1"/>
          </p:cNvSpPr>
          <p:nvPr/>
        </p:nvSpPr>
        <p:spPr bwMode="auto">
          <a:xfrm>
            <a:off x="6346825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14</a:t>
            </a:r>
          </a:p>
        </p:txBody>
      </p:sp>
      <p:sp>
        <p:nvSpPr>
          <p:cNvPr id="31895" name="Rectangle 151"/>
          <p:cNvSpPr>
            <a:spLocks noChangeArrowheads="1"/>
          </p:cNvSpPr>
          <p:nvPr/>
        </p:nvSpPr>
        <p:spPr bwMode="auto">
          <a:xfrm>
            <a:off x="6732588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16</a:t>
            </a:r>
          </a:p>
        </p:txBody>
      </p:sp>
      <p:sp>
        <p:nvSpPr>
          <p:cNvPr id="31896" name="Rectangle 152"/>
          <p:cNvSpPr>
            <a:spLocks noChangeArrowheads="1"/>
          </p:cNvSpPr>
          <p:nvPr/>
        </p:nvSpPr>
        <p:spPr bwMode="auto">
          <a:xfrm>
            <a:off x="7116763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18</a:t>
            </a:r>
          </a:p>
        </p:txBody>
      </p:sp>
      <p:sp>
        <p:nvSpPr>
          <p:cNvPr id="31897" name="Rectangle 153"/>
          <p:cNvSpPr>
            <a:spLocks noChangeArrowheads="1"/>
          </p:cNvSpPr>
          <p:nvPr/>
        </p:nvSpPr>
        <p:spPr bwMode="auto">
          <a:xfrm>
            <a:off x="7504113" y="6308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31898" name="Rectangle 154"/>
          <p:cNvSpPr>
            <a:spLocks noChangeArrowheads="1"/>
          </p:cNvSpPr>
          <p:nvPr/>
        </p:nvSpPr>
        <p:spPr bwMode="auto">
          <a:xfrm>
            <a:off x="7850188" y="608647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0</a:t>
            </a:r>
          </a:p>
        </p:txBody>
      </p:sp>
      <p:sp>
        <p:nvSpPr>
          <p:cNvPr id="31899" name="Rectangle 155"/>
          <p:cNvSpPr>
            <a:spLocks noChangeArrowheads="1"/>
          </p:cNvSpPr>
          <p:nvPr/>
        </p:nvSpPr>
        <p:spPr bwMode="auto">
          <a:xfrm>
            <a:off x="7850188" y="5657850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</a:t>
            </a:r>
          </a:p>
        </p:txBody>
      </p:sp>
      <p:sp>
        <p:nvSpPr>
          <p:cNvPr id="31900" name="Rectangle 156"/>
          <p:cNvSpPr>
            <a:spLocks noChangeArrowheads="1"/>
          </p:cNvSpPr>
          <p:nvPr/>
        </p:nvSpPr>
        <p:spPr bwMode="auto">
          <a:xfrm>
            <a:off x="7850188" y="52292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</a:t>
            </a:r>
          </a:p>
        </p:txBody>
      </p:sp>
      <p:sp>
        <p:nvSpPr>
          <p:cNvPr id="31901" name="Rectangle 157"/>
          <p:cNvSpPr>
            <a:spLocks noChangeArrowheads="1"/>
          </p:cNvSpPr>
          <p:nvPr/>
        </p:nvSpPr>
        <p:spPr bwMode="auto">
          <a:xfrm>
            <a:off x="7850188" y="4800600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6</a:t>
            </a:r>
          </a:p>
        </p:txBody>
      </p:sp>
      <p:sp>
        <p:nvSpPr>
          <p:cNvPr id="31902" name="Rectangle 158"/>
          <p:cNvSpPr>
            <a:spLocks noChangeArrowheads="1"/>
          </p:cNvSpPr>
          <p:nvPr/>
        </p:nvSpPr>
        <p:spPr bwMode="auto">
          <a:xfrm>
            <a:off x="7850188" y="437197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8</a:t>
            </a:r>
          </a:p>
        </p:txBody>
      </p:sp>
      <p:sp>
        <p:nvSpPr>
          <p:cNvPr id="31903" name="Rectangle 159"/>
          <p:cNvSpPr>
            <a:spLocks noChangeArrowheads="1"/>
          </p:cNvSpPr>
          <p:nvPr/>
        </p:nvSpPr>
        <p:spPr bwMode="auto">
          <a:xfrm>
            <a:off x="7848600" y="395605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31904" name="Rectangle 160"/>
          <p:cNvSpPr>
            <a:spLocks noChangeArrowheads="1"/>
          </p:cNvSpPr>
          <p:nvPr/>
        </p:nvSpPr>
        <p:spPr bwMode="auto">
          <a:xfrm>
            <a:off x="7848600" y="35274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12</a:t>
            </a:r>
          </a:p>
        </p:txBody>
      </p:sp>
      <p:sp>
        <p:nvSpPr>
          <p:cNvPr id="31905" name="Rectangle 161"/>
          <p:cNvSpPr>
            <a:spLocks noChangeArrowheads="1"/>
          </p:cNvSpPr>
          <p:nvPr/>
        </p:nvSpPr>
        <p:spPr bwMode="auto">
          <a:xfrm>
            <a:off x="7848600" y="309880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14</a:t>
            </a:r>
          </a:p>
        </p:txBody>
      </p:sp>
      <p:sp>
        <p:nvSpPr>
          <p:cNvPr id="31906" name="Rectangle 162"/>
          <p:cNvSpPr>
            <a:spLocks noChangeArrowheads="1"/>
          </p:cNvSpPr>
          <p:nvPr/>
        </p:nvSpPr>
        <p:spPr bwMode="auto">
          <a:xfrm>
            <a:off x="7848600" y="267017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16</a:t>
            </a:r>
          </a:p>
        </p:txBody>
      </p:sp>
      <p:sp>
        <p:nvSpPr>
          <p:cNvPr id="31907" name="Rectangle 163"/>
          <p:cNvSpPr>
            <a:spLocks noChangeArrowheads="1"/>
          </p:cNvSpPr>
          <p:nvPr/>
        </p:nvSpPr>
        <p:spPr bwMode="auto">
          <a:xfrm>
            <a:off x="7848600" y="224155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18</a:t>
            </a:r>
          </a:p>
        </p:txBody>
      </p:sp>
      <p:sp>
        <p:nvSpPr>
          <p:cNvPr id="31908" name="Rectangle 164"/>
          <p:cNvSpPr>
            <a:spLocks noChangeArrowheads="1"/>
          </p:cNvSpPr>
          <p:nvPr/>
        </p:nvSpPr>
        <p:spPr bwMode="auto">
          <a:xfrm>
            <a:off x="7848600" y="18129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31909" name="Rectangle 165"/>
          <p:cNvSpPr>
            <a:spLocks noChangeArrowheads="1"/>
          </p:cNvSpPr>
          <p:nvPr/>
        </p:nvSpPr>
        <p:spPr bwMode="auto">
          <a:xfrm>
            <a:off x="1423988" y="1903413"/>
            <a:ext cx="358775" cy="90487"/>
          </a:xfrm>
          <a:prstGeom prst="rect">
            <a:avLst/>
          </a:prstGeom>
          <a:solidFill>
            <a:srgbClr val="FF0000"/>
          </a:solidFill>
          <a:ln w="14288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10" name="Rectangle 166"/>
          <p:cNvSpPr>
            <a:spLocks noChangeArrowheads="1"/>
          </p:cNvSpPr>
          <p:nvPr/>
        </p:nvSpPr>
        <p:spPr bwMode="auto">
          <a:xfrm>
            <a:off x="1887538" y="1851025"/>
            <a:ext cx="43120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A(H3)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1911" name="Rectangle 167"/>
          <p:cNvSpPr>
            <a:spLocks noChangeArrowheads="1"/>
          </p:cNvSpPr>
          <p:nvPr/>
        </p:nvSpPr>
        <p:spPr bwMode="auto">
          <a:xfrm>
            <a:off x="1423988" y="2176463"/>
            <a:ext cx="358775" cy="9048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12" name="Rectangle 168"/>
          <p:cNvSpPr>
            <a:spLocks noChangeArrowheads="1"/>
          </p:cNvSpPr>
          <p:nvPr/>
        </p:nvSpPr>
        <p:spPr bwMode="auto">
          <a:xfrm>
            <a:off x="1892300" y="2124075"/>
            <a:ext cx="48410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A(H1) 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1913" name="Rectangle 169"/>
          <p:cNvSpPr>
            <a:spLocks noChangeArrowheads="1"/>
          </p:cNvSpPr>
          <p:nvPr/>
        </p:nvSpPr>
        <p:spPr bwMode="auto">
          <a:xfrm>
            <a:off x="1423988" y="2436813"/>
            <a:ext cx="358775" cy="90487"/>
          </a:xfrm>
          <a:prstGeom prst="rect">
            <a:avLst/>
          </a:prstGeom>
          <a:solidFill>
            <a:srgbClr val="FFFF00"/>
          </a:solidFill>
          <a:ln w="14351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14" name="Rectangle 170"/>
          <p:cNvSpPr>
            <a:spLocks noChangeArrowheads="1"/>
          </p:cNvSpPr>
          <p:nvPr/>
        </p:nvSpPr>
        <p:spPr bwMode="auto">
          <a:xfrm>
            <a:off x="1900238" y="2384425"/>
            <a:ext cx="109645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A(Unsubtyped)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1915" name="Rectangle 171"/>
          <p:cNvSpPr>
            <a:spLocks noChangeArrowheads="1"/>
          </p:cNvSpPr>
          <p:nvPr/>
        </p:nvSpPr>
        <p:spPr bwMode="auto">
          <a:xfrm>
            <a:off x="1423988" y="2708275"/>
            <a:ext cx="358775" cy="920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16" name="Rectangle 172"/>
          <p:cNvSpPr>
            <a:spLocks noChangeArrowheads="1"/>
          </p:cNvSpPr>
          <p:nvPr/>
        </p:nvSpPr>
        <p:spPr bwMode="auto">
          <a:xfrm>
            <a:off x="1882775" y="2657475"/>
            <a:ext cx="9778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B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pic>
        <p:nvPicPr>
          <p:cNvPr id="31919" name="Picture 175" descr="Molotok-animate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333375"/>
            <a:ext cx="8286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20" name="AutoShape 176"/>
          <p:cNvSpPr>
            <a:spLocks noChangeArrowheads="1"/>
          </p:cNvSpPr>
          <p:nvPr/>
        </p:nvSpPr>
        <p:spPr bwMode="auto">
          <a:xfrm>
            <a:off x="4583113" y="1371600"/>
            <a:ext cx="685800" cy="5651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21" name="Rectangle 177"/>
          <p:cNvSpPr>
            <a:spLocks noChangeArrowheads="1"/>
          </p:cNvSpPr>
          <p:nvPr/>
        </p:nvSpPr>
        <p:spPr bwMode="auto">
          <a:xfrm>
            <a:off x="4281488" y="6461125"/>
            <a:ext cx="4941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>
                <a:latin typeface="Tahoma" panose="020B0604030504040204" pitchFamily="34" charset="0"/>
              </a:rPr>
              <a:t>Week</a:t>
            </a:r>
          </a:p>
        </p:txBody>
      </p:sp>
      <p:sp>
        <p:nvSpPr>
          <p:cNvPr id="31922" name="Rectangle 178"/>
          <p:cNvSpPr>
            <a:spLocks noChangeArrowheads="1"/>
          </p:cNvSpPr>
          <p:nvPr/>
        </p:nvSpPr>
        <p:spPr bwMode="auto">
          <a:xfrm rot="-5400000">
            <a:off x="-334826" y="3585290"/>
            <a:ext cx="198092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>
                <a:latin typeface="Tahoma" panose="020B0604030504040204" pitchFamily="34" charset="0"/>
              </a:rPr>
              <a:t>Number of Isolates    </a:t>
            </a:r>
          </a:p>
        </p:txBody>
      </p:sp>
      <p:sp>
        <p:nvSpPr>
          <p:cNvPr id="31923" name="Rectangle 179"/>
          <p:cNvSpPr>
            <a:spLocks noChangeArrowheads="1"/>
          </p:cNvSpPr>
          <p:nvPr/>
        </p:nvSpPr>
        <p:spPr bwMode="auto">
          <a:xfrm rot="-5400000">
            <a:off x="7214755" y="3447971"/>
            <a:ext cx="193444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 dirty="0">
                <a:latin typeface="Tahoma" panose="020B0604030504040204" pitchFamily="34" charset="0"/>
              </a:rPr>
              <a:t>Percent Positive        </a:t>
            </a:r>
          </a:p>
        </p:txBody>
      </p:sp>
      <p:sp>
        <p:nvSpPr>
          <p:cNvPr id="31924" name="AutoShape 180"/>
          <p:cNvSpPr>
            <a:spLocks noChangeArrowheads="1"/>
          </p:cNvSpPr>
          <p:nvPr/>
        </p:nvSpPr>
        <p:spPr bwMode="auto">
          <a:xfrm>
            <a:off x="4495800" y="1752600"/>
            <a:ext cx="3124200" cy="1143000"/>
          </a:xfrm>
          <a:prstGeom prst="rightArrow">
            <a:avLst>
              <a:gd name="adj1" fmla="val 50000"/>
              <a:gd name="adj2" fmla="val 6833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1925" name="Text Box 190"/>
          <p:cNvSpPr txBox="1">
            <a:spLocks noChangeArrowheads="1"/>
          </p:cNvSpPr>
          <p:nvPr/>
        </p:nvSpPr>
        <p:spPr bwMode="auto">
          <a:xfrm>
            <a:off x="4505325" y="2743200"/>
            <a:ext cx="2742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0" dirty="0">
                <a:latin typeface="Tahoma" panose="020B0604030504040204" pitchFamily="34" charset="0"/>
              </a:rPr>
              <a:t>Vaccine production</a:t>
            </a:r>
          </a:p>
        </p:txBody>
      </p:sp>
      <p:grpSp>
        <p:nvGrpSpPr>
          <p:cNvPr id="31926" name="Group 193"/>
          <p:cNvGrpSpPr>
            <a:grpSpLocks/>
          </p:cNvGrpSpPr>
          <p:nvPr/>
        </p:nvGrpSpPr>
        <p:grpSpPr bwMode="auto">
          <a:xfrm>
            <a:off x="4572000" y="2095500"/>
            <a:ext cx="2743200" cy="457200"/>
            <a:chOff x="2880" y="1344"/>
            <a:chExt cx="1728" cy="288"/>
          </a:xfrm>
        </p:grpSpPr>
        <p:pic>
          <p:nvPicPr>
            <p:cNvPr id="31927" name="Picture 1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28" name="Picture 18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29" name="Picture 18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7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30" name="Picture 18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31" name="Picture 18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6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32" name="Picture 18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1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33" name="Picture 18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934" name="Picture 19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2" y="134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9" name="Text Box 191"/>
          <p:cNvSpPr txBox="1">
            <a:spLocks noChangeArrowheads="1"/>
          </p:cNvSpPr>
          <p:nvPr/>
        </p:nvSpPr>
        <p:spPr bwMode="auto">
          <a:xfrm>
            <a:off x="0" y="515243"/>
            <a:ext cx="9144000" cy="38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300" b="0" dirty="0">
                <a:latin typeface="+mj-lt"/>
              </a:rPr>
              <a:t>Respiratory Specimens Positive for Influenza, USA</a:t>
            </a:r>
          </a:p>
        </p:txBody>
      </p:sp>
    </p:spTree>
    <p:extLst>
      <p:ext uri="{BB962C8B-B14F-4D97-AF65-F5344CB8AC3E}">
        <p14:creationId xmlns:p14="http://schemas.microsoft.com/office/powerpoint/2010/main" val="637187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38"/>
          <p:cNvSpPr>
            <a:spLocks noChangeArrowheads="1"/>
          </p:cNvSpPr>
          <p:nvPr/>
        </p:nvSpPr>
        <p:spPr bwMode="auto">
          <a:xfrm>
            <a:off x="1328738" y="6167438"/>
            <a:ext cx="168275" cy="26987"/>
          </a:xfrm>
          <a:prstGeom prst="rect">
            <a:avLst/>
          </a:prstGeom>
          <a:solidFill>
            <a:srgbClr val="99FF33"/>
          </a:solidFill>
          <a:ln w="14288">
            <a:solidFill>
              <a:srgbClr val="99FF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2" name="Rectangle 239"/>
          <p:cNvSpPr>
            <a:spLocks noChangeArrowheads="1"/>
          </p:cNvSpPr>
          <p:nvPr/>
        </p:nvSpPr>
        <p:spPr bwMode="auto">
          <a:xfrm>
            <a:off x="1524000" y="6181725"/>
            <a:ext cx="166688" cy="12700"/>
          </a:xfrm>
          <a:prstGeom prst="rect">
            <a:avLst/>
          </a:prstGeom>
          <a:solidFill>
            <a:srgbClr val="99FF33"/>
          </a:solidFill>
          <a:ln w="14288">
            <a:solidFill>
              <a:srgbClr val="99FF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3" name="Rectangle 240"/>
          <p:cNvSpPr>
            <a:spLocks noChangeArrowheads="1"/>
          </p:cNvSpPr>
          <p:nvPr/>
        </p:nvSpPr>
        <p:spPr bwMode="auto">
          <a:xfrm>
            <a:off x="1719263" y="6154738"/>
            <a:ext cx="153987" cy="39687"/>
          </a:xfrm>
          <a:prstGeom prst="rect">
            <a:avLst/>
          </a:prstGeom>
          <a:solidFill>
            <a:srgbClr val="99FF33"/>
          </a:solidFill>
          <a:ln w="14288">
            <a:solidFill>
              <a:srgbClr val="99FF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4" name="Rectangle 241"/>
          <p:cNvSpPr>
            <a:spLocks noChangeArrowheads="1"/>
          </p:cNvSpPr>
          <p:nvPr/>
        </p:nvSpPr>
        <p:spPr bwMode="auto">
          <a:xfrm>
            <a:off x="1900238" y="6154738"/>
            <a:ext cx="166687" cy="39687"/>
          </a:xfrm>
          <a:prstGeom prst="rect">
            <a:avLst/>
          </a:prstGeom>
          <a:solidFill>
            <a:srgbClr val="99FF33"/>
          </a:solidFill>
          <a:ln w="14288">
            <a:solidFill>
              <a:srgbClr val="99FF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5" name="Rectangle 242"/>
          <p:cNvSpPr>
            <a:spLocks noChangeArrowheads="1"/>
          </p:cNvSpPr>
          <p:nvPr/>
        </p:nvSpPr>
        <p:spPr bwMode="auto">
          <a:xfrm>
            <a:off x="2095500" y="6116638"/>
            <a:ext cx="166688" cy="777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6" name="Rectangle 243"/>
          <p:cNvSpPr>
            <a:spLocks noChangeArrowheads="1"/>
          </p:cNvSpPr>
          <p:nvPr/>
        </p:nvSpPr>
        <p:spPr bwMode="auto">
          <a:xfrm>
            <a:off x="2290763" y="6116638"/>
            <a:ext cx="166687" cy="777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7" name="Rectangle 244"/>
          <p:cNvSpPr>
            <a:spLocks noChangeArrowheads="1"/>
          </p:cNvSpPr>
          <p:nvPr/>
        </p:nvSpPr>
        <p:spPr bwMode="auto">
          <a:xfrm>
            <a:off x="2486025" y="6142038"/>
            <a:ext cx="166688" cy="523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8" name="Rectangle 245"/>
          <p:cNvSpPr>
            <a:spLocks noChangeArrowheads="1"/>
          </p:cNvSpPr>
          <p:nvPr/>
        </p:nvSpPr>
        <p:spPr bwMode="auto">
          <a:xfrm>
            <a:off x="2681288" y="6142038"/>
            <a:ext cx="166687" cy="523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79" name="Rectangle 246"/>
          <p:cNvSpPr>
            <a:spLocks noChangeArrowheads="1"/>
          </p:cNvSpPr>
          <p:nvPr/>
        </p:nvSpPr>
        <p:spPr bwMode="auto">
          <a:xfrm>
            <a:off x="2876550" y="6103938"/>
            <a:ext cx="152400" cy="904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0" name="Rectangle 247"/>
          <p:cNvSpPr>
            <a:spLocks noChangeArrowheads="1"/>
          </p:cNvSpPr>
          <p:nvPr/>
        </p:nvSpPr>
        <p:spPr bwMode="auto">
          <a:xfrm>
            <a:off x="3057525" y="6089650"/>
            <a:ext cx="166688" cy="1047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1" name="Rectangle 248"/>
          <p:cNvSpPr>
            <a:spLocks noChangeArrowheads="1"/>
          </p:cNvSpPr>
          <p:nvPr/>
        </p:nvSpPr>
        <p:spPr bwMode="auto">
          <a:xfrm>
            <a:off x="3252788" y="5986463"/>
            <a:ext cx="166687" cy="207962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2" name="Rectangle 249"/>
          <p:cNvSpPr>
            <a:spLocks noChangeArrowheads="1"/>
          </p:cNvSpPr>
          <p:nvPr/>
        </p:nvSpPr>
        <p:spPr bwMode="auto">
          <a:xfrm>
            <a:off x="3448050" y="5959475"/>
            <a:ext cx="166688" cy="234950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3" name="Rectangle 250"/>
          <p:cNvSpPr>
            <a:spLocks noChangeArrowheads="1"/>
          </p:cNvSpPr>
          <p:nvPr/>
        </p:nvSpPr>
        <p:spPr bwMode="auto">
          <a:xfrm>
            <a:off x="3641725" y="5986463"/>
            <a:ext cx="168275" cy="207962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4" name="Rectangle 251"/>
          <p:cNvSpPr>
            <a:spLocks noChangeArrowheads="1"/>
          </p:cNvSpPr>
          <p:nvPr/>
        </p:nvSpPr>
        <p:spPr bwMode="auto">
          <a:xfrm>
            <a:off x="3836988" y="6051550"/>
            <a:ext cx="153987" cy="1428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5" name="Rectangle 252"/>
          <p:cNvSpPr>
            <a:spLocks noChangeArrowheads="1"/>
          </p:cNvSpPr>
          <p:nvPr/>
        </p:nvSpPr>
        <p:spPr bwMode="auto">
          <a:xfrm>
            <a:off x="4017963" y="6051550"/>
            <a:ext cx="168275" cy="1428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6" name="Rectangle 253"/>
          <p:cNvSpPr>
            <a:spLocks noChangeArrowheads="1"/>
          </p:cNvSpPr>
          <p:nvPr/>
        </p:nvSpPr>
        <p:spPr bwMode="auto">
          <a:xfrm>
            <a:off x="4213225" y="6064250"/>
            <a:ext cx="168275" cy="1301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7" name="Rectangle 254"/>
          <p:cNvSpPr>
            <a:spLocks noChangeArrowheads="1"/>
          </p:cNvSpPr>
          <p:nvPr/>
        </p:nvSpPr>
        <p:spPr bwMode="auto">
          <a:xfrm>
            <a:off x="4408488" y="5946775"/>
            <a:ext cx="168275" cy="247650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8" name="Rectangle 255"/>
          <p:cNvSpPr>
            <a:spLocks noChangeArrowheads="1"/>
          </p:cNvSpPr>
          <p:nvPr/>
        </p:nvSpPr>
        <p:spPr bwMode="auto">
          <a:xfrm>
            <a:off x="4603750" y="5868988"/>
            <a:ext cx="166688" cy="32543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89" name="Rectangle 256"/>
          <p:cNvSpPr>
            <a:spLocks noChangeArrowheads="1"/>
          </p:cNvSpPr>
          <p:nvPr/>
        </p:nvSpPr>
        <p:spPr bwMode="auto">
          <a:xfrm>
            <a:off x="4799013" y="5505450"/>
            <a:ext cx="166687" cy="6889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0" name="Rectangle 257"/>
          <p:cNvSpPr>
            <a:spLocks noChangeArrowheads="1"/>
          </p:cNvSpPr>
          <p:nvPr/>
        </p:nvSpPr>
        <p:spPr bwMode="auto">
          <a:xfrm>
            <a:off x="4994275" y="5505450"/>
            <a:ext cx="152400" cy="6889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1" name="Rectangle 258"/>
          <p:cNvSpPr>
            <a:spLocks noChangeArrowheads="1"/>
          </p:cNvSpPr>
          <p:nvPr/>
        </p:nvSpPr>
        <p:spPr bwMode="auto">
          <a:xfrm>
            <a:off x="5175250" y="5402263"/>
            <a:ext cx="166688" cy="792162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2" name="Rectangle 259"/>
          <p:cNvSpPr>
            <a:spLocks noChangeArrowheads="1"/>
          </p:cNvSpPr>
          <p:nvPr/>
        </p:nvSpPr>
        <p:spPr bwMode="auto">
          <a:xfrm>
            <a:off x="5370513" y="5375275"/>
            <a:ext cx="166687" cy="819150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3" name="Rectangle 260"/>
          <p:cNvSpPr>
            <a:spLocks noChangeArrowheads="1"/>
          </p:cNvSpPr>
          <p:nvPr/>
        </p:nvSpPr>
        <p:spPr bwMode="auto">
          <a:xfrm>
            <a:off x="5565775" y="5402263"/>
            <a:ext cx="166688" cy="792162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4" name="Rectangle 261"/>
          <p:cNvSpPr>
            <a:spLocks noChangeArrowheads="1"/>
          </p:cNvSpPr>
          <p:nvPr/>
        </p:nvSpPr>
        <p:spPr bwMode="auto">
          <a:xfrm>
            <a:off x="5761038" y="5518150"/>
            <a:ext cx="166687" cy="6762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5" name="Rectangle 262"/>
          <p:cNvSpPr>
            <a:spLocks noChangeArrowheads="1"/>
          </p:cNvSpPr>
          <p:nvPr/>
        </p:nvSpPr>
        <p:spPr bwMode="auto">
          <a:xfrm>
            <a:off x="5956300" y="5661025"/>
            <a:ext cx="152400" cy="533400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6" name="Rectangle 263"/>
          <p:cNvSpPr>
            <a:spLocks noChangeArrowheads="1"/>
          </p:cNvSpPr>
          <p:nvPr/>
        </p:nvSpPr>
        <p:spPr bwMode="auto">
          <a:xfrm>
            <a:off x="6137275" y="5868988"/>
            <a:ext cx="166688" cy="32543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7" name="Rectangle 264"/>
          <p:cNvSpPr>
            <a:spLocks noChangeArrowheads="1"/>
          </p:cNvSpPr>
          <p:nvPr/>
        </p:nvSpPr>
        <p:spPr bwMode="auto">
          <a:xfrm>
            <a:off x="6332538" y="5934075"/>
            <a:ext cx="166687" cy="260350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8" name="Rectangle 265"/>
          <p:cNvSpPr>
            <a:spLocks noChangeArrowheads="1"/>
          </p:cNvSpPr>
          <p:nvPr/>
        </p:nvSpPr>
        <p:spPr bwMode="auto">
          <a:xfrm>
            <a:off x="6527800" y="5973763"/>
            <a:ext cx="166688" cy="220662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799" name="Rectangle 266"/>
          <p:cNvSpPr>
            <a:spLocks noChangeArrowheads="1"/>
          </p:cNvSpPr>
          <p:nvPr/>
        </p:nvSpPr>
        <p:spPr bwMode="auto">
          <a:xfrm>
            <a:off x="6721475" y="6064250"/>
            <a:ext cx="168275" cy="1301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0" name="Rectangle 267"/>
          <p:cNvSpPr>
            <a:spLocks noChangeArrowheads="1"/>
          </p:cNvSpPr>
          <p:nvPr/>
        </p:nvSpPr>
        <p:spPr bwMode="auto">
          <a:xfrm>
            <a:off x="6916738" y="6076950"/>
            <a:ext cx="168275" cy="1174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1" name="Rectangle 268"/>
          <p:cNvSpPr>
            <a:spLocks noChangeArrowheads="1"/>
          </p:cNvSpPr>
          <p:nvPr/>
        </p:nvSpPr>
        <p:spPr bwMode="auto">
          <a:xfrm>
            <a:off x="7112000" y="6103938"/>
            <a:ext cx="153988" cy="904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2" name="Rectangle 269"/>
          <p:cNvSpPr>
            <a:spLocks noChangeArrowheads="1"/>
          </p:cNvSpPr>
          <p:nvPr/>
        </p:nvSpPr>
        <p:spPr bwMode="auto">
          <a:xfrm>
            <a:off x="7292975" y="6129338"/>
            <a:ext cx="168275" cy="65087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3" name="Rectangle 270"/>
          <p:cNvSpPr>
            <a:spLocks noChangeArrowheads="1"/>
          </p:cNvSpPr>
          <p:nvPr/>
        </p:nvSpPr>
        <p:spPr bwMode="auto">
          <a:xfrm>
            <a:off x="7488238" y="6154738"/>
            <a:ext cx="168275" cy="39687"/>
          </a:xfrm>
          <a:prstGeom prst="rect">
            <a:avLst/>
          </a:prstGeom>
          <a:solidFill>
            <a:srgbClr val="00FF00"/>
          </a:solidFill>
          <a:ln w="14288">
            <a:solidFill>
              <a:srgbClr val="99FF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4" name="Rectangle 271"/>
          <p:cNvSpPr>
            <a:spLocks noChangeArrowheads="1"/>
          </p:cNvSpPr>
          <p:nvPr/>
        </p:nvSpPr>
        <p:spPr bwMode="auto">
          <a:xfrm>
            <a:off x="1328738" y="6129338"/>
            <a:ext cx="168275" cy="38100"/>
          </a:xfrm>
          <a:prstGeom prst="rect">
            <a:avLst/>
          </a:prstGeom>
          <a:solidFill>
            <a:srgbClr val="FFFF00"/>
          </a:solidFill>
          <a:ln w="14351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5" name="Rectangle 272"/>
          <p:cNvSpPr>
            <a:spLocks noChangeArrowheads="1"/>
          </p:cNvSpPr>
          <p:nvPr/>
        </p:nvSpPr>
        <p:spPr bwMode="auto">
          <a:xfrm>
            <a:off x="1524000" y="6116638"/>
            <a:ext cx="166688" cy="65087"/>
          </a:xfrm>
          <a:prstGeom prst="rect">
            <a:avLst/>
          </a:prstGeom>
          <a:solidFill>
            <a:srgbClr val="FFFF00"/>
          </a:solidFill>
          <a:ln w="14351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6" name="Rectangle 273"/>
          <p:cNvSpPr>
            <a:spLocks noChangeArrowheads="1"/>
          </p:cNvSpPr>
          <p:nvPr/>
        </p:nvSpPr>
        <p:spPr bwMode="auto">
          <a:xfrm>
            <a:off x="1719263" y="6089650"/>
            <a:ext cx="153987" cy="65088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7" name="Rectangle 274"/>
          <p:cNvSpPr>
            <a:spLocks noChangeArrowheads="1"/>
          </p:cNvSpPr>
          <p:nvPr/>
        </p:nvSpPr>
        <p:spPr bwMode="auto">
          <a:xfrm>
            <a:off x="1900238" y="6076950"/>
            <a:ext cx="166687" cy="77788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8" name="Rectangle 275"/>
          <p:cNvSpPr>
            <a:spLocks noChangeArrowheads="1"/>
          </p:cNvSpPr>
          <p:nvPr/>
        </p:nvSpPr>
        <p:spPr bwMode="auto">
          <a:xfrm>
            <a:off x="2095500" y="5999163"/>
            <a:ext cx="166688" cy="1174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09" name="Rectangle 276"/>
          <p:cNvSpPr>
            <a:spLocks noChangeArrowheads="1"/>
          </p:cNvSpPr>
          <p:nvPr/>
        </p:nvSpPr>
        <p:spPr bwMode="auto">
          <a:xfrm>
            <a:off x="2290763" y="5959475"/>
            <a:ext cx="166687" cy="15716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0" name="Rectangle 277"/>
          <p:cNvSpPr>
            <a:spLocks noChangeArrowheads="1"/>
          </p:cNvSpPr>
          <p:nvPr/>
        </p:nvSpPr>
        <p:spPr bwMode="auto">
          <a:xfrm>
            <a:off x="2486025" y="6011863"/>
            <a:ext cx="166688" cy="1301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1" name="Rectangle 278"/>
          <p:cNvSpPr>
            <a:spLocks noChangeArrowheads="1"/>
          </p:cNvSpPr>
          <p:nvPr/>
        </p:nvSpPr>
        <p:spPr bwMode="auto">
          <a:xfrm>
            <a:off x="2681288" y="5959475"/>
            <a:ext cx="166687" cy="18256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2" name="Rectangle 279"/>
          <p:cNvSpPr>
            <a:spLocks noChangeArrowheads="1"/>
          </p:cNvSpPr>
          <p:nvPr/>
        </p:nvSpPr>
        <p:spPr bwMode="auto">
          <a:xfrm>
            <a:off x="2876550" y="5921375"/>
            <a:ext cx="152400" cy="18256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3" name="Rectangle 280"/>
          <p:cNvSpPr>
            <a:spLocks noChangeArrowheads="1"/>
          </p:cNvSpPr>
          <p:nvPr/>
        </p:nvSpPr>
        <p:spPr bwMode="auto">
          <a:xfrm>
            <a:off x="3057525" y="5868988"/>
            <a:ext cx="166688" cy="22066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4" name="Rectangle 281"/>
          <p:cNvSpPr>
            <a:spLocks noChangeArrowheads="1"/>
          </p:cNvSpPr>
          <p:nvPr/>
        </p:nvSpPr>
        <p:spPr bwMode="auto">
          <a:xfrm>
            <a:off x="3252788" y="5465763"/>
            <a:ext cx="166687" cy="52070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5" name="Rectangle 282"/>
          <p:cNvSpPr>
            <a:spLocks noChangeArrowheads="1"/>
          </p:cNvSpPr>
          <p:nvPr/>
        </p:nvSpPr>
        <p:spPr bwMode="auto">
          <a:xfrm>
            <a:off x="3448050" y="5310188"/>
            <a:ext cx="166688" cy="649287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6" name="Rectangle 283"/>
          <p:cNvSpPr>
            <a:spLocks noChangeArrowheads="1"/>
          </p:cNvSpPr>
          <p:nvPr/>
        </p:nvSpPr>
        <p:spPr bwMode="auto">
          <a:xfrm>
            <a:off x="3641725" y="5362575"/>
            <a:ext cx="168275" cy="623888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7" name="Rectangle 284"/>
          <p:cNvSpPr>
            <a:spLocks noChangeArrowheads="1"/>
          </p:cNvSpPr>
          <p:nvPr/>
        </p:nvSpPr>
        <p:spPr bwMode="auto">
          <a:xfrm>
            <a:off x="3836988" y="5648325"/>
            <a:ext cx="153987" cy="40322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8" name="Rectangle 285"/>
          <p:cNvSpPr>
            <a:spLocks noChangeArrowheads="1"/>
          </p:cNvSpPr>
          <p:nvPr/>
        </p:nvSpPr>
        <p:spPr bwMode="auto">
          <a:xfrm>
            <a:off x="4017963" y="5570538"/>
            <a:ext cx="168275" cy="48101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19" name="Rectangle 286"/>
          <p:cNvSpPr>
            <a:spLocks noChangeArrowheads="1"/>
          </p:cNvSpPr>
          <p:nvPr/>
        </p:nvSpPr>
        <p:spPr bwMode="auto">
          <a:xfrm>
            <a:off x="4213225" y="5349875"/>
            <a:ext cx="168275" cy="7143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0" name="Rectangle 287"/>
          <p:cNvSpPr>
            <a:spLocks noChangeArrowheads="1"/>
          </p:cNvSpPr>
          <p:nvPr/>
        </p:nvSpPr>
        <p:spPr bwMode="auto">
          <a:xfrm>
            <a:off x="4408488" y="4673600"/>
            <a:ext cx="168275" cy="12731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1" name="Rectangle 288"/>
          <p:cNvSpPr>
            <a:spLocks noChangeArrowheads="1"/>
          </p:cNvSpPr>
          <p:nvPr/>
        </p:nvSpPr>
        <p:spPr bwMode="auto">
          <a:xfrm>
            <a:off x="4603750" y="3921125"/>
            <a:ext cx="166688" cy="194786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2" name="Rectangle 289"/>
          <p:cNvSpPr>
            <a:spLocks noChangeArrowheads="1"/>
          </p:cNvSpPr>
          <p:nvPr/>
        </p:nvSpPr>
        <p:spPr bwMode="auto">
          <a:xfrm>
            <a:off x="4799013" y="3062288"/>
            <a:ext cx="166687" cy="244316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3" name="Rectangle 290"/>
          <p:cNvSpPr>
            <a:spLocks noChangeArrowheads="1"/>
          </p:cNvSpPr>
          <p:nvPr/>
        </p:nvSpPr>
        <p:spPr bwMode="auto">
          <a:xfrm>
            <a:off x="4994275" y="2959100"/>
            <a:ext cx="152400" cy="254635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4" name="Rectangle 291"/>
          <p:cNvSpPr>
            <a:spLocks noChangeArrowheads="1"/>
          </p:cNvSpPr>
          <p:nvPr/>
        </p:nvSpPr>
        <p:spPr bwMode="auto">
          <a:xfrm>
            <a:off x="5175250" y="3284538"/>
            <a:ext cx="166688" cy="211772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5" name="Rectangle 292"/>
          <p:cNvSpPr>
            <a:spLocks noChangeArrowheads="1"/>
          </p:cNvSpPr>
          <p:nvPr/>
        </p:nvSpPr>
        <p:spPr bwMode="auto">
          <a:xfrm>
            <a:off x="5370513" y="3751263"/>
            <a:ext cx="166687" cy="162401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6" name="Rectangle 293"/>
          <p:cNvSpPr>
            <a:spLocks noChangeArrowheads="1"/>
          </p:cNvSpPr>
          <p:nvPr/>
        </p:nvSpPr>
        <p:spPr bwMode="auto">
          <a:xfrm>
            <a:off x="5565775" y="4129088"/>
            <a:ext cx="166688" cy="12731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7" name="Rectangle 294"/>
          <p:cNvSpPr>
            <a:spLocks noChangeArrowheads="1"/>
          </p:cNvSpPr>
          <p:nvPr/>
        </p:nvSpPr>
        <p:spPr bwMode="auto">
          <a:xfrm>
            <a:off x="5761038" y="4583113"/>
            <a:ext cx="166687" cy="935037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8" name="Rectangle 295"/>
          <p:cNvSpPr>
            <a:spLocks noChangeArrowheads="1"/>
          </p:cNvSpPr>
          <p:nvPr/>
        </p:nvSpPr>
        <p:spPr bwMode="auto">
          <a:xfrm>
            <a:off x="5956300" y="4843463"/>
            <a:ext cx="152400" cy="817562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29" name="Rectangle 296"/>
          <p:cNvSpPr>
            <a:spLocks noChangeArrowheads="1"/>
          </p:cNvSpPr>
          <p:nvPr/>
        </p:nvSpPr>
        <p:spPr bwMode="auto">
          <a:xfrm>
            <a:off x="6137275" y="5337175"/>
            <a:ext cx="166688" cy="531813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0" name="Rectangle 297"/>
          <p:cNvSpPr>
            <a:spLocks noChangeArrowheads="1"/>
          </p:cNvSpPr>
          <p:nvPr/>
        </p:nvSpPr>
        <p:spPr bwMode="auto">
          <a:xfrm>
            <a:off x="6332538" y="5557838"/>
            <a:ext cx="166687" cy="376237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1" name="Rectangle 298"/>
          <p:cNvSpPr>
            <a:spLocks noChangeArrowheads="1"/>
          </p:cNvSpPr>
          <p:nvPr/>
        </p:nvSpPr>
        <p:spPr bwMode="auto">
          <a:xfrm>
            <a:off x="6527800" y="5700713"/>
            <a:ext cx="166688" cy="27305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2" name="Rectangle 299"/>
          <p:cNvSpPr>
            <a:spLocks noChangeArrowheads="1"/>
          </p:cNvSpPr>
          <p:nvPr/>
        </p:nvSpPr>
        <p:spPr bwMode="auto">
          <a:xfrm>
            <a:off x="6721475" y="5816600"/>
            <a:ext cx="168275" cy="247650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3" name="Rectangle 300"/>
          <p:cNvSpPr>
            <a:spLocks noChangeArrowheads="1"/>
          </p:cNvSpPr>
          <p:nvPr/>
        </p:nvSpPr>
        <p:spPr bwMode="auto">
          <a:xfrm>
            <a:off x="6916738" y="5934075"/>
            <a:ext cx="168275" cy="1428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4" name="Rectangle 301"/>
          <p:cNvSpPr>
            <a:spLocks noChangeArrowheads="1"/>
          </p:cNvSpPr>
          <p:nvPr/>
        </p:nvSpPr>
        <p:spPr bwMode="auto">
          <a:xfrm>
            <a:off x="7112000" y="6024563"/>
            <a:ext cx="153988" cy="79375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5" name="Rectangle 302"/>
          <p:cNvSpPr>
            <a:spLocks noChangeArrowheads="1"/>
          </p:cNvSpPr>
          <p:nvPr/>
        </p:nvSpPr>
        <p:spPr bwMode="auto">
          <a:xfrm>
            <a:off x="7292975" y="6051550"/>
            <a:ext cx="168275" cy="77788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6" name="Rectangle 303"/>
          <p:cNvSpPr>
            <a:spLocks noChangeArrowheads="1"/>
          </p:cNvSpPr>
          <p:nvPr/>
        </p:nvSpPr>
        <p:spPr bwMode="auto">
          <a:xfrm>
            <a:off x="7488238" y="6076950"/>
            <a:ext cx="168275" cy="77788"/>
          </a:xfrm>
          <a:prstGeom prst="rect">
            <a:avLst/>
          </a:prstGeom>
          <a:solidFill>
            <a:srgbClr val="FFFF00"/>
          </a:solidFill>
          <a:ln w="14288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7" name="Rectangle 304"/>
          <p:cNvSpPr>
            <a:spLocks noChangeArrowheads="1"/>
          </p:cNvSpPr>
          <p:nvPr/>
        </p:nvSpPr>
        <p:spPr bwMode="auto">
          <a:xfrm>
            <a:off x="1328738" y="6103938"/>
            <a:ext cx="168275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8" name="Rectangle 305"/>
          <p:cNvSpPr>
            <a:spLocks noChangeArrowheads="1"/>
          </p:cNvSpPr>
          <p:nvPr/>
        </p:nvSpPr>
        <p:spPr bwMode="auto">
          <a:xfrm>
            <a:off x="1524000" y="6076950"/>
            <a:ext cx="166688" cy="3968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39" name="Rectangle 306"/>
          <p:cNvSpPr>
            <a:spLocks noChangeArrowheads="1"/>
          </p:cNvSpPr>
          <p:nvPr/>
        </p:nvSpPr>
        <p:spPr bwMode="auto">
          <a:xfrm>
            <a:off x="1719263" y="6064250"/>
            <a:ext cx="153987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0" name="Rectangle 307"/>
          <p:cNvSpPr>
            <a:spLocks noChangeArrowheads="1"/>
          </p:cNvSpPr>
          <p:nvPr/>
        </p:nvSpPr>
        <p:spPr bwMode="auto">
          <a:xfrm>
            <a:off x="1900238" y="6051550"/>
            <a:ext cx="166687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1" name="Rectangle 308"/>
          <p:cNvSpPr>
            <a:spLocks noChangeArrowheads="1"/>
          </p:cNvSpPr>
          <p:nvPr/>
        </p:nvSpPr>
        <p:spPr bwMode="auto">
          <a:xfrm>
            <a:off x="2095500" y="5946775"/>
            <a:ext cx="166688" cy="5238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2" name="Rectangle 309"/>
          <p:cNvSpPr>
            <a:spLocks noChangeArrowheads="1"/>
          </p:cNvSpPr>
          <p:nvPr/>
        </p:nvSpPr>
        <p:spPr bwMode="auto">
          <a:xfrm>
            <a:off x="2290763" y="5934075"/>
            <a:ext cx="166687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3" name="Rectangle 310"/>
          <p:cNvSpPr>
            <a:spLocks noChangeArrowheads="1"/>
          </p:cNvSpPr>
          <p:nvPr/>
        </p:nvSpPr>
        <p:spPr bwMode="auto">
          <a:xfrm>
            <a:off x="2486025" y="5973763"/>
            <a:ext cx="166688" cy="381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4" name="Rectangle 311"/>
          <p:cNvSpPr>
            <a:spLocks noChangeArrowheads="1"/>
          </p:cNvSpPr>
          <p:nvPr/>
        </p:nvSpPr>
        <p:spPr bwMode="auto">
          <a:xfrm>
            <a:off x="2681288" y="5934075"/>
            <a:ext cx="166687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5" name="Rectangle 312"/>
          <p:cNvSpPr>
            <a:spLocks noChangeArrowheads="1"/>
          </p:cNvSpPr>
          <p:nvPr/>
        </p:nvSpPr>
        <p:spPr bwMode="auto">
          <a:xfrm>
            <a:off x="2876550" y="5843588"/>
            <a:ext cx="152400" cy="77787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6" name="Rectangle 313"/>
          <p:cNvSpPr>
            <a:spLocks noChangeArrowheads="1"/>
          </p:cNvSpPr>
          <p:nvPr/>
        </p:nvSpPr>
        <p:spPr bwMode="auto">
          <a:xfrm>
            <a:off x="3057525" y="5778500"/>
            <a:ext cx="166688" cy="9048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7" name="Rectangle 314"/>
          <p:cNvSpPr>
            <a:spLocks noChangeArrowheads="1"/>
          </p:cNvSpPr>
          <p:nvPr/>
        </p:nvSpPr>
        <p:spPr bwMode="auto">
          <a:xfrm>
            <a:off x="3252788" y="5297488"/>
            <a:ext cx="166687" cy="168275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8" name="Rectangle 315"/>
          <p:cNvSpPr>
            <a:spLocks noChangeArrowheads="1"/>
          </p:cNvSpPr>
          <p:nvPr/>
        </p:nvSpPr>
        <p:spPr bwMode="auto">
          <a:xfrm>
            <a:off x="3448050" y="4972050"/>
            <a:ext cx="166688" cy="33813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49" name="Rectangle 316"/>
          <p:cNvSpPr>
            <a:spLocks noChangeArrowheads="1"/>
          </p:cNvSpPr>
          <p:nvPr/>
        </p:nvSpPr>
        <p:spPr bwMode="auto">
          <a:xfrm>
            <a:off x="3641725" y="5024438"/>
            <a:ext cx="168275" cy="338137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0" name="Rectangle 317"/>
          <p:cNvSpPr>
            <a:spLocks noChangeArrowheads="1"/>
          </p:cNvSpPr>
          <p:nvPr/>
        </p:nvSpPr>
        <p:spPr bwMode="auto">
          <a:xfrm>
            <a:off x="3836988" y="5440363"/>
            <a:ext cx="153987" cy="207962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1" name="Rectangle 318"/>
          <p:cNvSpPr>
            <a:spLocks noChangeArrowheads="1"/>
          </p:cNvSpPr>
          <p:nvPr/>
        </p:nvSpPr>
        <p:spPr bwMode="auto">
          <a:xfrm>
            <a:off x="4017963" y="5259388"/>
            <a:ext cx="168275" cy="31115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2" name="Rectangle 319"/>
          <p:cNvSpPr>
            <a:spLocks noChangeArrowheads="1"/>
          </p:cNvSpPr>
          <p:nvPr/>
        </p:nvSpPr>
        <p:spPr bwMode="auto">
          <a:xfrm>
            <a:off x="4213225" y="5051425"/>
            <a:ext cx="168275" cy="29845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3" name="Rectangle 320"/>
          <p:cNvSpPr>
            <a:spLocks noChangeArrowheads="1"/>
          </p:cNvSpPr>
          <p:nvPr/>
        </p:nvSpPr>
        <p:spPr bwMode="auto">
          <a:xfrm>
            <a:off x="4408488" y="4141788"/>
            <a:ext cx="168275" cy="531812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4" name="Rectangle 321"/>
          <p:cNvSpPr>
            <a:spLocks noChangeArrowheads="1"/>
          </p:cNvSpPr>
          <p:nvPr/>
        </p:nvSpPr>
        <p:spPr bwMode="auto">
          <a:xfrm>
            <a:off x="4603750" y="3284538"/>
            <a:ext cx="166688" cy="636587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5" name="Rectangle 322"/>
          <p:cNvSpPr>
            <a:spLocks noChangeArrowheads="1"/>
          </p:cNvSpPr>
          <p:nvPr/>
        </p:nvSpPr>
        <p:spPr bwMode="auto">
          <a:xfrm>
            <a:off x="4799013" y="2217738"/>
            <a:ext cx="166687" cy="84455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6" name="Rectangle 323"/>
          <p:cNvSpPr>
            <a:spLocks noChangeArrowheads="1"/>
          </p:cNvSpPr>
          <p:nvPr/>
        </p:nvSpPr>
        <p:spPr bwMode="auto">
          <a:xfrm>
            <a:off x="4994275" y="2232025"/>
            <a:ext cx="152400" cy="727075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7" name="Rectangle 324"/>
          <p:cNvSpPr>
            <a:spLocks noChangeArrowheads="1"/>
          </p:cNvSpPr>
          <p:nvPr/>
        </p:nvSpPr>
        <p:spPr bwMode="auto">
          <a:xfrm>
            <a:off x="5175250" y="2776538"/>
            <a:ext cx="166688" cy="5080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8" name="Rectangle 325"/>
          <p:cNvSpPr>
            <a:spLocks noChangeArrowheads="1"/>
          </p:cNvSpPr>
          <p:nvPr/>
        </p:nvSpPr>
        <p:spPr bwMode="auto">
          <a:xfrm>
            <a:off x="5370513" y="3413125"/>
            <a:ext cx="166687" cy="33813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59" name="Rectangle 326"/>
          <p:cNvSpPr>
            <a:spLocks noChangeArrowheads="1"/>
          </p:cNvSpPr>
          <p:nvPr/>
        </p:nvSpPr>
        <p:spPr bwMode="auto">
          <a:xfrm>
            <a:off x="5565775" y="3841750"/>
            <a:ext cx="166688" cy="28733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0" name="Rectangle 327"/>
          <p:cNvSpPr>
            <a:spLocks noChangeArrowheads="1"/>
          </p:cNvSpPr>
          <p:nvPr/>
        </p:nvSpPr>
        <p:spPr bwMode="auto">
          <a:xfrm>
            <a:off x="5761038" y="4335463"/>
            <a:ext cx="166687" cy="24765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1" name="Rectangle 328"/>
          <p:cNvSpPr>
            <a:spLocks noChangeArrowheads="1"/>
          </p:cNvSpPr>
          <p:nvPr/>
        </p:nvSpPr>
        <p:spPr bwMode="auto">
          <a:xfrm>
            <a:off x="5956300" y="4725988"/>
            <a:ext cx="152400" cy="117475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2" name="Rectangle 329"/>
          <p:cNvSpPr>
            <a:spLocks noChangeArrowheads="1"/>
          </p:cNvSpPr>
          <p:nvPr/>
        </p:nvSpPr>
        <p:spPr bwMode="auto">
          <a:xfrm>
            <a:off x="6137275" y="5232400"/>
            <a:ext cx="166688" cy="104775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3" name="Rectangle 330"/>
          <p:cNvSpPr>
            <a:spLocks noChangeArrowheads="1"/>
          </p:cNvSpPr>
          <p:nvPr/>
        </p:nvSpPr>
        <p:spPr bwMode="auto">
          <a:xfrm>
            <a:off x="6332538" y="5492750"/>
            <a:ext cx="166687" cy="6508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4" name="Rectangle 331"/>
          <p:cNvSpPr>
            <a:spLocks noChangeArrowheads="1"/>
          </p:cNvSpPr>
          <p:nvPr/>
        </p:nvSpPr>
        <p:spPr bwMode="auto">
          <a:xfrm>
            <a:off x="6527800" y="5648325"/>
            <a:ext cx="166688" cy="52388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5" name="Rectangle 332"/>
          <p:cNvSpPr>
            <a:spLocks noChangeArrowheads="1"/>
          </p:cNvSpPr>
          <p:nvPr/>
        </p:nvSpPr>
        <p:spPr bwMode="auto">
          <a:xfrm>
            <a:off x="6721475" y="5778500"/>
            <a:ext cx="168275" cy="381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6" name="Rectangle 333"/>
          <p:cNvSpPr>
            <a:spLocks noChangeArrowheads="1"/>
          </p:cNvSpPr>
          <p:nvPr/>
        </p:nvSpPr>
        <p:spPr bwMode="auto">
          <a:xfrm>
            <a:off x="6916738" y="5895975"/>
            <a:ext cx="168275" cy="381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7" name="Rectangle 334"/>
          <p:cNvSpPr>
            <a:spLocks noChangeArrowheads="1"/>
          </p:cNvSpPr>
          <p:nvPr/>
        </p:nvSpPr>
        <p:spPr bwMode="auto">
          <a:xfrm>
            <a:off x="7112000" y="5999163"/>
            <a:ext cx="153988" cy="254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8" name="Rectangle 335"/>
          <p:cNvSpPr>
            <a:spLocks noChangeArrowheads="1"/>
          </p:cNvSpPr>
          <p:nvPr/>
        </p:nvSpPr>
        <p:spPr bwMode="auto">
          <a:xfrm>
            <a:off x="7292975" y="6038850"/>
            <a:ext cx="168275" cy="12700"/>
          </a:xfrm>
          <a:prstGeom prst="rect">
            <a:avLst/>
          </a:prstGeom>
          <a:solidFill>
            <a:srgbClr val="00FFFF"/>
          </a:solidFill>
          <a:ln w="14288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69" name="Rectangle 336"/>
          <p:cNvSpPr>
            <a:spLocks noChangeArrowheads="1"/>
          </p:cNvSpPr>
          <p:nvPr/>
        </p:nvSpPr>
        <p:spPr bwMode="auto">
          <a:xfrm>
            <a:off x="2681288" y="5921375"/>
            <a:ext cx="166687" cy="12700"/>
          </a:xfrm>
          <a:prstGeom prst="rect">
            <a:avLst/>
          </a:prstGeom>
          <a:solidFill>
            <a:srgbClr val="00FFFF"/>
          </a:solidFill>
          <a:ln w="14288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0" name="Rectangle 337"/>
          <p:cNvSpPr>
            <a:spLocks noChangeArrowheads="1"/>
          </p:cNvSpPr>
          <p:nvPr/>
        </p:nvSpPr>
        <p:spPr bwMode="auto">
          <a:xfrm>
            <a:off x="3057525" y="5765800"/>
            <a:ext cx="166688" cy="12700"/>
          </a:xfrm>
          <a:prstGeom prst="rect">
            <a:avLst/>
          </a:prstGeom>
          <a:solidFill>
            <a:srgbClr val="FF0000"/>
          </a:solidFill>
          <a:ln w="14288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1" name="Rectangle 338"/>
          <p:cNvSpPr>
            <a:spLocks noChangeArrowheads="1"/>
          </p:cNvSpPr>
          <p:nvPr/>
        </p:nvSpPr>
        <p:spPr bwMode="auto">
          <a:xfrm>
            <a:off x="3252788" y="5272088"/>
            <a:ext cx="166687" cy="2540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2" name="Rectangle 339"/>
          <p:cNvSpPr>
            <a:spLocks noChangeArrowheads="1"/>
          </p:cNvSpPr>
          <p:nvPr/>
        </p:nvSpPr>
        <p:spPr bwMode="auto">
          <a:xfrm>
            <a:off x="3448050" y="4959350"/>
            <a:ext cx="166688" cy="12700"/>
          </a:xfrm>
          <a:prstGeom prst="rect">
            <a:avLst/>
          </a:prstGeom>
          <a:solidFill>
            <a:srgbClr val="FF3300"/>
          </a:solidFill>
          <a:ln w="14288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3" name="Rectangle 340"/>
          <p:cNvSpPr>
            <a:spLocks noChangeArrowheads="1"/>
          </p:cNvSpPr>
          <p:nvPr/>
        </p:nvSpPr>
        <p:spPr bwMode="auto">
          <a:xfrm>
            <a:off x="3641725" y="4999038"/>
            <a:ext cx="168275" cy="2540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4" name="Rectangle 341"/>
          <p:cNvSpPr>
            <a:spLocks noChangeArrowheads="1"/>
          </p:cNvSpPr>
          <p:nvPr/>
        </p:nvSpPr>
        <p:spPr bwMode="auto">
          <a:xfrm>
            <a:off x="3836988" y="5414963"/>
            <a:ext cx="153987" cy="25400"/>
          </a:xfrm>
          <a:prstGeom prst="rect">
            <a:avLst/>
          </a:prstGeom>
          <a:solidFill>
            <a:srgbClr val="FF0000"/>
          </a:solidFill>
          <a:ln w="14288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5" name="Rectangle 342"/>
          <p:cNvSpPr>
            <a:spLocks noChangeArrowheads="1"/>
          </p:cNvSpPr>
          <p:nvPr/>
        </p:nvSpPr>
        <p:spPr bwMode="auto">
          <a:xfrm>
            <a:off x="4017963" y="5194300"/>
            <a:ext cx="168275" cy="65088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6" name="Rectangle 343"/>
          <p:cNvSpPr>
            <a:spLocks noChangeArrowheads="1"/>
          </p:cNvSpPr>
          <p:nvPr/>
        </p:nvSpPr>
        <p:spPr bwMode="auto">
          <a:xfrm>
            <a:off x="4213225" y="4986338"/>
            <a:ext cx="168275" cy="65087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7" name="Rectangle 344"/>
          <p:cNvSpPr>
            <a:spLocks noChangeArrowheads="1"/>
          </p:cNvSpPr>
          <p:nvPr/>
        </p:nvSpPr>
        <p:spPr bwMode="auto">
          <a:xfrm>
            <a:off x="4408488" y="3998913"/>
            <a:ext cx="168275" cy="142875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8" name="Rectangle 345"/>
          <p:cNvSpPr>
            <a:spLocks noChangeArrowheads="1"/>
          </p:cNvSpPr>
          <p:nvPr/>
        </p:nvSpPr>
        <p:spPr bwMode="auto">
          <a:xfrm>
            <a:off x="4603750" y="3101975"/>
            <a:ext cx="166688" cy="182563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79" name="Rectangle 346"/>
          <p:cNvSpPr>
            <a:spLocks noChangeArrowheads="1"/>
          </p:cNvSpPr>
          <p:nvPr/>
        </p:nvSpPr>
        <p:spPr bwMode="auto">
          <a:xfrm>
            <a:off x="4799013" y="1997075"/>
            <a:ext cx="166687" cy="220663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0" name="Rectangle 347"/>
          <p:cNvSpPr>
            <a:spLocks noChangeArrowheads="1"/>
          </p:cNvSpPr>
          <p:nvPr/>
        </p:nvSpPr>
        <p:spPr bwMode="auto">
          <a:xfrm>
            <a:off x="4994275" y="1997075"/>
            <a:ext cx="152400" cy="23495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1" name="Rectangle 348"/>
          <p:cNvSpPr>
            <a:spLocks noChangeArrowheads="1"/>
          </p:cNvSpPr>
          <p:nvPr/>
        </p:nvSpPr>
        <p:spPr bwMode="auto">
          <a:xfrm>
            <a:off x="5175250" y="2517775"/>
            <a:ext cx="166688" cy="258763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2" name="Rectangle 349"/>
          <p:cNvSpPr>
            <a:spLocks noChangeArrowheads="1"/>
          </p:cNvSpPr>
          <p:nvPr/>
        </p:nvSpPr>
        <p:spPr bwMode="auto">
          <a:xfrm>
            <a:off x="5370513" y="3089275"/>
            <a:ext cx="166687" cy="32385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3" name="Rectangle 350"/>
          <p:cNvSpPr>
            <a:spLocks noChangeArrowheads="1"/>
          </p:cNvSpPr>
          <p:nvPr/>
        </p:nvSpPr>
        <p:spPr bwMode="auto">
          <a:xfrm>
            <a:off x="5565775" y="3505200"/>
            <a:ext cx="166688" cy="33655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4" name="Rectangle 351"/>
          <p:cNvSpPr>
            <a:spLocks noChangeArrowheads="1"/>
          </p:cNvSpPr>
          <p:nvPr/>
        </p:nvSpPr>
        <p:spPr bwMode="auto">
          <a:xfrm>
            <a:off x="5761038" y="3984625"/>
            <a:ext cx="166687" cy="350838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5" name="Rectangle 352"/>
          <p:cNvSpPr>
            <a:spLocks noChangeArrowheads="1"/>
          </p:cNvSpPr>
          <p:nvPr/>
        </p:nvSpPr>
        <p:spPr bwMode="auto">
          <a:xfrm>
            <a:off x="5956300" y="4440238"/>
            <a:ext cx="152400" cy="28575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6" name="Rectangle 353"/>
          <p:cNvSpPr>
            <a:spLocks noChangeArrowheads="1"/>
          </p:cNvSpPr>
          <p:nvPr/>
        </p:nvSpPr>
        <p:spPr bwMode="auto">
          <a:xfrm>
            <a:off x="6137275" y="4933950"/>
            <a:ext cx="166688" cy="29845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7" name="Rectangle 354"/>
          <p:cNvSpPr>
            <a:spLocks noChangeArrowheads="1"/>
          </p:cNvSpPr>
          <p:nvPr/>
        </p:nvSpPr>
        <p:spPr bwMode="auto">
          <a:xfrm>
            <a:off x="6332538" y="5322888"/>
            <a:ext cx="166687" cy="169862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8" name="Rectangle 355"/>
          <p:cNvSpPr>
            <a:spLocks noChangeArrowheads="1"/>
          </p:cNvSpPr>
          <p:nvPr/>
        </p:nvSpPr>
        <p:spPr bwMode="auto">
          <a:xfrm>
            <a:off x="6527800" y="5322888"/>
            <a:ext cx="166688" cy="325437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89" name="Rectangle 356"/>
          <p:cNvSpPr>
            <a:spLocks noChangeArrowheads="1"/>
          </p:cNvSpPr>
          <p:nvPr/>
        </p:nvSpPr>
        <p:spPr bwMode="auto">
          <a:xfrm>
            <a:off x="6721475" y="5557838"/>
            <a:ext cx="168275" cy="220662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90" name="Rectangle 357"/>
          <p:cNvSpPr>
            <a:spLocks noChangeArrowheads="1"/>
          </p:cNvSpPr>
          <p:nvPr/>
        </p:nvSpPr>
        <p:spPr bwMode="auto">
          <a:xfrm>
            <a:off x="6916738" y="5700713"/>
            <a:ext cx="168275" cy="195262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91" name="Rectangle 358"/>
          <p:cNvSpPr>
            <a:spLocks noChangeArrowheads="1"/>
          </p:cNvSpPr>
          <p:nvPr/>
        </p:nvSpPr>
        <p:spPr bwMode="auto">
          <a:xfrm>
            <a:off x="7112000" y="5856288"/>
            <a:ext cx="153988" cy="142875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92" name="Rectangle 359"/>
          <p:cNvSpPr>
            <a:spLocks noChangeArrowheads="1"/>
          </p:cNvSpPr>
          <p:nvPr/>
        </p:nvSpPr>
        <p:spPr bwMode="auto">
          <a:xfrm>
            <a:off x="7292975" y="5973763"/>
            <a:ext cx="168275" cy="65087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93" name="Rectangle 360"/>
          <p:cNvSpPr>
            <a:spLocks noChangeArrowheads="1"/>
          </p:cNvSpPr>
          <p:nvPr/>
        </p:nvSpPr>
        <p:spPr bwMode="auto">
          <a:xfrm>
            <a:off x="7488238" y="6051550"/>
            <a:ext cx="168275" cy="25400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894" name="Line 361"/>
          <p:cNvSpPr>
            <a:spLocks noChangeShapeType="1"/>
          </p:cNvSpPr>
          <p:nvPr/>
        </p:nvSpPr>
        <p:spPr bwMode="auto">
          <a:xfrm>
            <a:off x="1314450" y="1919288"/>
            <a:ext cx="0" cy="427513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895" name="Line 362"/>
          <p:cNvSpPr>
            <a:spLocks noChangeShapeType="1"/>
          </p:cNvSpPr>
          <p:nvPr/>
        </p:nvSpPr>
        <p:spPr bwMode="auto">
          <a:xfrm>
            <a:off x="1258888" y="6194425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896" name="Line 363"/>
          <p:cNvSpPr>
            <a:spLocks noChangeShapeType="1"/>
          </p:cNvSpPr>
          <p:nvPr/>
        </p:nvSpPr>
        <p:spPr bwMode="auto">
          <a:xfrm>
            <a:off x="1258888" y="5337175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897" name="Line 364"/>
          <p:cNvSpPr>
            <a:spLocks noChangeShapeType="1"/>
          </p:cNvSpPr>
          <p:nvPr/>
        </p:nvSpPr>
        <p:spPr bwMode="auto">
          <a:xfrm>
            <a:off x="1258888" y="447833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898" name="Line 365"/>
          <p:cNvSpPr>
            <a:spLocks noChangeShapeType="1"/>
          </p:cNvSpPr>
          <p:nvPr/>
        </p:nvSpPr>
        <p:spPr bwMode="auto">
          <a:xfrm>
            <a:off x="1258888" y="363378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899" name="Line 366"/>
          <p:cNvSpPr>
            <a:spLocks noChangeShapeType="1"/>
          </p:cNvSpPr>
          <p:nvPr/>
        </p:nvSpPr>
        <p:spPr bwMode="auto">
          <a:xfrm>
            <a:off x="1258888" y="277653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0" name="Line 367"/>
          <p:cNvSpPr>
            <a:spLocks noChangeShapeType="1"/>
          </p:cNvSpPr>
          <p:nvPr/>
        </p:nvSpPr>
        <p:spPr bwMode="auto">
          <a:xfrm>
            <a:off x="1258888" y="1919288"/>
            <a:ext cx="555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1" name="Line 368"/>
          <p:cNvSpPr>
            <a:spLocks noChangeShapeType="1"/>
          </p:cNvSpPr>
          <p:nvPr/>
        </p:nvSpPr>
        <p:spPr bwMode="auto">
          <a:xfrm>
            <a:off x="1306513" y="6203950"/>
            <a:ext cx="6354762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2" name="Line 369"/>
          <p:cNvSpPr>
            <a:spLocks noChangeShapeType="1"/>
          </p:cNvSpPr>
          <p:nvPr/>
        </p:nvSpPr>
        <p:spPr bwMode="auto">
          <a:xfrm flipV="1">
            <a:off x="131445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3" name="Line 370"/>
          <p:cNvSpPr>
            <a:spLocks noChangeShapeType="1"/>
          </p:cNvSpPr>
          <p:nvPr/>
        </p:nvSpPr>
        <p:spPr bwMode="auto">
          <a:xfrm flipV="1">
            <a:off x="15097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4" name="Line 371"/>
          <p:cNvSpPr>
            <a:spLocks noChangeShapeType="1"/>
          </p:cNvSpPr>
          <p:nvPr/>
        </p:nvSpPr>
        <p:spPr bwMode="auto">
          <a:xfrm flipV="1">
            <a:off x="170497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5" name="Line 372"/>
          <p:cNvSpPr>
            <a:spLocks noChangeShapeType="1"/>
          </p:cNvSpPr>
          <p:nvPr/>
        </p:nvSpPr>
        <p:spPr bwMode="auto">
          <a:xfrm flipV="1">
            <a:off x="188595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6" name="Line 373"/>
          <p:cNvSpPr>
            <a:spLocks noChangeShapeType="1"/>
          </p:cNvSpPr>
          <p:nvPr/>
        </p:nvSpPr>
        <p:spPr bwMode="auto">
          <a:xfrm flipV="1">
            <a:off x="20812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7" name="Line 374"/>
          <p:cNvSpPr>
            <a:spLocks noChangeShapeType="1"/>
          </p:cNvSpPr>
          <p:nvPr/>
        </p:nvSpPr>
        <p:spPr bwMode="auto">
          <a:xfrm flipV="1">
            <a:off x="227647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8" name="Line 375"/>
          <p:cNvSpPr>
            <a:spLocks noChangeShapeType="1"/>
          </p:cNvSpPr>
          <p:nvPr/>
        </p:nvSpPr>
        <p:spPr bwMode="auto">
          <a:xfrm flipV="1">
            <a:off x="247173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09" name="Line 376"/>
          <p:cNvSpPr>
            <a:spLocks noChangeShapeType="1"/>
          </p:cNvSpPr>
          <p:nvPr/>
        </p:nvSpPr>
        <p:spPr bwMode="auto">
          <a:xfrm flipV="1">
            <a:off x="266700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0" name="Line 377"/>
          <p:cNvSpPr>
            <a:spLocks noChangeShapeType="1"/>
          </p:cNvSpPr>
          <p:nvPr/>
        </p:nvSpPr>
        <p:spPr bwMode="auto">
          <a:xfrm flipV="1">
            <a:off x="286226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1" name="Line 378"/>
          <p:cNvSpPr>
            <a:spLocks noChangeShapeType="1"/>
          </p:cNvSpPr>
          <p:nvPr/>
        </p:nvSpPr>
        <p:spPr bwMode="auto">
          <a:xfrm flipV="1">
            <a:off x="304323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2" name="Line 379"/>
          <p:cNvSpPr>
            <a:spLocks noChangeShapeType="1"/>
          </p:cNvSpPr>
          <p:nvPr/>
        </p:nvSpPr>
        <p:spPr bwMode="auto">
          <a:xfrm flipV="1">
            <a:off x="323850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3" name="Line 380"/>
          <p:cNvSpPr>
            <a:spLocks noChangeShapeType="1"/>
          </p:cNvSpPr>
          <p:nvPr/>
        </p:nvSpPr>
        <p:spPr bwMode="auto">
          <a:xfrm flipV="1">
            <a:off x="343376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4" name="Line 381"/>
          <p:cNvSpPr>
            <a:spLocks noChangeShapeType="1"/>
          </p:cNvSpPr>
          <p:nvPr/>
        </p:nvSpPr>
        <p:spPr bwMode="auto">
          <a:xfrm flipV="1">
            <a:off x="362902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5" name="Line 382"/>
          <p:cNvSpPr>
            <a:spLocks noChangeShapeType="1"/>
          </p:cNvSpPr>
          <p:nvPr/>
        </p:nvSpPr>
        <p:spPr bwMode="auto">
          <a:xfrm flipV="1">
            <a:off x="382428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6" name="Line 383"/>
          <p:cNvSpPr>
            <a:spLocks noChangeShapeType="1"/>
          </p:cNvSpPr>
          <p:nvPr/>
        </p:nvSpPr>
        <p:spPr bwMode="auto">
          <a:xfrm flipV="1">
            <a:off x="400526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7" name="Line 384"/>
          <p:cNvSpPr>
            <a:spLocks noChangeShapeType="1"/>
          </p:cNvSpPr>
          <p:nvPr/>
        </p:nvSpPr>
        <p:spPr bwMode="auto">
          <a:xfrm flipV="1">
            <a:off x="420052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8" name="Line 385"/>
          <p:cNvSpPr>
            <a:spLocks noChangeShapeType="1"/>
          </p:cNvSpPr>
          <p:nvPr/>
        </p:nvSpPr>
        <p:spPr bwMode="auto">
          <a:xfrm flipV="1">
            <a:off x="439420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19" name="Line 386"/>
          <p:cNvSpPr>
            <a:spLocks noChangeShapeType="1"/>
          </p:cNvSpPr>
          <p:nvPr/>
        </p:nvSpPr>
        <p:spPr bwMode="auto">
          <a:xfrm flipV="1">
            <a:off x="458946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0" name="Line 387"/>
          <p:cNvSpPr>
            <a:spLocks noChangeShapeType="1"/>
          </p:cNvSpPr>
          <p:nvPr/>
        </p:nvSpPr>
        <p:spPr bwMode="auto">
          <a:xfrm flipV="1">
            <a:off x="478472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1" name="Line 388"/>
          <p:cNvSpPr>
            <a:spLocks noChangeShapeType="1"/>
          </p:cNvSpPr>
          <p:nvPr/>
        </p:nvSpPr>
        <p:spPr bwMode="auto">
          <a:xfrm flipV="1">
            <a:off x="497998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2" name="Line 389"/>
          <p:cNvSpPr>
            <a:spLocks noChangeShapeType="1"/>
          </p:cNvSpPr>
          <p:nvPr/>
        </p:nvSpPr>
        <p:spPr bwMode="auto">
          <a:xfrm flipV="1">
            <a:off x="516096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3" name="Line 390"/>
          <p:cNvSpPr>
            <a:spLocks noChangeShapeType="1"/>
          </p:cNvSpPr>
          <p:nvPr/>
        </p:nvSpPr>
        <p:spPr bwMode="auto">
          <a:xfrm flipV="1">
            <a:off x="535622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4" name="Line 391"/>
          <p:cNvSpPr>
            <a:spLocks noChangeShapeType="1"/>
          </p:cNvSpPr>
          <p:nvPr/>
        </p:nvSpPr>
        <p:spPr bwMode="auto">
          <a:xfrm flipV="1">
            <a:off x="555148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5" name="Line 392"/>
          <p:cNvSpPr>
            <a:spLocks noChangeShapeType="1"/>
          </p:cNvSpPr>
          <p:nvPr/>
        </p:nvSpPr>
        <p:spPr bwMode="auto">
          <a:xfrm flipV="1">
            <a:off x="574675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6" name="Line 393"/>
          <p:cNvSpPr>
            <a:spLocks noChangeShapeType="1"/>
          </p:cNvSpPr>
          <p:nvPr/>
        </p:nvSpPr>
        <p:spPr bwMode="auto">
          <a:xfrm flipV="1">
            <a:off x="59420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7" name="Line 394"/>
          <p:cNvSpPr>
            <a:spLocks noChangeShapeType="1"/>
          </p:cNvSpPr>
          <p:nvPr/>
        </p:nvSpPr>
        <p:spPr bwMode="auto">
          <a:xfrm flipV="1">
            <a:off x="612298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8" name="Line 395"/>
          <p:cNvSpPr>
            <a:spLocks noChangeShapeType="1"/>
          </p:cNvSpPr>
          <p:nvPr/>
        </p:nvSpPr>
        <p:spPr bwMode="auto">
          <a:xfrm flipV="1">
            <a:off x="631825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29" name="Line 396"/>
          <p:cNvSpPr>
            <a:spLocks noChangeShapeType="1"/>
          </p:cNvSpPr>
          <p:nvPr/>
        </p:nvSpPr>
        <p:spPr bwMode="auto">
          <a:xfrm flipV="1">
            <a:off x="65135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0" name="Line 397"/>
          <p:cNvSpPr>
            <a:spLocks noChangeShapeType="1"/>
          </p:cNvSpPr>
          <p:nvPr/>
        </p:nvSpPr>
        <p:spPr bwMode="auto">
          <a:xfrm flipV="1">
            <a:off x="670877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1" name="Line 398"/>
          <p:cNvSpPr>
            <a:spLocks noChangeShapeType="1"/>
          </p:cNvSpPr>
          <p:nvPr/>
        </p:nvSpPr>
        <p:spPr bwMode="auto">
          <a:xfrm flipV="1">
            <a:off x="6904038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2" name="Line 399"/>
          <p:cNvSpPr>
            <a:spLocks noChangeShapeType="1"/>
          </p:cNvSpPr>
          <p:nvPr/>
        </p:nvSpPr>
        <p:spPr bwMode="auto">
          <a:xfrm flipV="1">
            <a:off x="70977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3" name="Line 400"/>
          <p:cNvSpPr>
            <a:spLocks noChangeShapeType="1"/>
          </p:cNvSpPr>
          <p:nvPr/>
        </p:nvSpPr>
        <p:spPr bwMode="auto">
          <a:xfrm flipV="1">
            <a:off x="7280275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4" name="Line 401"/>
          <p:cNvSpPr>
            <a:spLocks noChangeShapeType="1"/>
          </p:cNvSpPr>
          <p:nvPr/>
        </p:nvSpPr>
        <p:spPr bwMode="auto">
          <a:xfrm flipV="1">
            <a:off x="7473950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5" name="Line 402"/>
          <p:cNvSpPr>
            <a:spLocks noChangeShapeType="1"/>
          </p:cNvSpPr>
          <p:nvPr/>
        </p:nvSpPr>
        <p:spPr bwMode="auto">
          <a:xfrm flipV="1">
            <a:off x="7669213" y="6194425"/>
            <a:ext cx="0" cy="3810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6" name="Line 403"/>
          <p:cNvSpPr>
            <a:spLocks noChangeShapeType="1"/>
          </p:cNvSpPr>
          <p:nvPr/>
        </p:nvSpPr>
        <p:spPr bwMode="auto">
          <a:xfrm>
            <a:off x="7669213" y="1919288"/>
            <a:ext cx="0" cy="4275137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7" name="Line 404"/>
          <p:cNvSpPr>
            <a:spLocks noChangeShapeType="1"/>
          </p:cNvSpPr>
          <p:nvPr/>
        </p:nvSpPr>
        <p:spPr bwMode="auto">
          <a:xfrm>
            <a:off x="7669213" y="6194425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8" name="Line 405"/>
          <p:cNvSpPr>
            <a:spLocks noChangeShapeType="1"/>
          </p:cNvSpPr>
          <p:nvPr/>
        </p:nvSpPr>
        <p:spPr bwMode="auto">
          <a:xfrm>
            <a:off x="7669213" y="5765800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39" name="Line 406"/>
          <p:cNvSpPr>
            <a:spLocks noChangeShapeType="1"/>
          </p:cNvSpPr>
          <p:nvPr/>
        </p:nvSpPr>
        <p:spPr bwMode="auto">
          <a:xfrm>
            <a:off x="7669213" y="5337175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0" name="Line 407"/>
          <p:cNvSpPr>
            <a:spLocks noChangeShapeType="1"/>
          </p:cNvSpPr>
          <p:nvPr/>
        </p:nvSpPr>
        <p:spPr bwMode="auto">
          <a:xfrm>
            <a:off x="7669213" y="4908550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1" name="Line 408"/>
          <p:cNvSpPr>
            <a:spLocks noChangeShapeType="1"/>
          </p:cNvSpPr>
          <p:nvPr/>
        </p:nvSpPr>
        <p:spPr bwMode="auto">
          <a:xfrm>
            <a:off x="7669213" y="4478338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2" name="Line 409"/>
          <p:cNvSpPr>
            <a:spLocks noChangeShapeType="1"/>
          </p:cNvSpPr>
          <p:nvPr/>
        </p:nvSpPr>
        <p:spPr bwMode="auto">
          <a:xfrm>
            <a:off x="7669213" y="4064000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3" name="Line 410"/>
          <p:cNvSpPr>
            <a:spLocks noChangeShapeType="1"/>
          </p:cNvSpPr>
          <p:nvPr/>
        </p:nvSpPr>
        <p:spPr bwMode="auto">
          <a:xfrm>
            <a:off x="7669213" y="3633788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4" name="Line 411"/>
          <p:cNvSpPr>
            <a:spLocks noChangeShapeType="1"/>
          </p:cNvSpPr>
          <p:nvPr/>
        </p:nvSpPr>
        <p:spPr bwMode="auto">
          <a:xfrm>
            <a:off x="7669213" y="3205163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5" name="Line 412"/>
          <p:cNvSpPr>
            <a:spLocks noChangeShapeType="1"/>
          </p:cNvSpPr>
          <p:nvPr/>
        </p:nvSpPr>
        <p:spPr bwMode="auto">
          <a:xfrm>
            <a:off x="7669213" y="2776538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6" name="Line 413"/>
          <p:cNvSpPr>
            <a:spLocks noChangeShapeType="1"/>
          </p:cNvSpPr>
          <p:nvPr/>
        </p:nvSpPr>
        <p:spPr bwMode="auto">
          <a:xfrm>
            <a:off x="7669213" y="2347913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7" name="Line 414"/>
          <p:cNvSpPr>
            <a:spLocks noChangeShapeType="1"/>
          </p:cNvSpPr>
          <p:nvPr/>
        </p:nvSpPr>
        <p:spPr bwMode="auto">
          <a:xfrm>
            <a:off x="7669213" y="1919288"/>
            <a:ext cx="57150" cy="0"/>
          </a:xfrm>
          <a:prstGeom prst="line">
            <a:avLst/>
          </a:prstGeom>
          <a:noFill/>
          <a:ln w="1428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8" name="Line 415"/>
          <p:cNvSpPr>
            <a:spLocks noChangeShapeType="1"/>
          </p:cNvSpPr>
          <p:nvPr/>
        </p:nvSpPr>
        <p:spPr bwMode="auto">
          <a:xfrm flipV="1">
            <a:off x="1412875" y="5908675"/>
            <a:ext cx="195263" cy="381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49" name="Freeform 416"/>
          <p:cNvSpPr>
            <a:spLocks/>
          </p:cNvSpPr>
          <p:nvPr/>
        </p:nvSpPr>
        <p:spPr bwMode="auto">
          <a:xfrm>
            <a:off x="1608138" y="3205163"/>
            <a:ext cx="5964237" cy="2716212"/>
          </a:xfrm>
          <a:custGeom>
            <a:avLst/>
            <a:gdLst>
              <a:gd name="T0" fmla="*/ 0 w 428"/>
              <a:gd name="T1" fmla="*/ 2147483647 h 209"/>
              <a:gd name="T2" fmla="*/ 2147483647 w 428"/>
              <a:gd name="T3" fmla="*/ 2147483647 h 209"/>
              <a:gd name="T4" fmla="*/ 2147483647 w 428"/>
              <a:gd name="T5" fmla="*/ 2147483647 h 209"/>
              <a:gd name="T6" fmla="*/ 2147483647 w 428"/>
              <a:gd name="T7" fmla="*/ 2147483647 h 209"/>
              <a:gd name="T8" fmla="*/ 2147483647 w 428"/>
              <a:gd name="T9" fmla="*/ 2147483647 h 209"/>
              <a:gd name="T10" fmla="*/ 2147483647 w 428"/>
              <a:gd name="T11" fmla="*/ 2147483647 h 209"/>
              <a:gd name="T12" fmla="*/ 2147483647 w 428"/>
              <a:gd name="T13" fmla="*/ 2147483647 h 209"/>
              <a:gd name="T14" fmla="*/ 2147483647 w 428"/>
              <a:gd name="T15" fmla="*/ 2147483647 h 209"/>
              <a:gd name="T16" fmla="*/ 2147483647 w 428"/>
              <a:gd name="T17" fmla="*/ 2147483647 h 209"/>
              <a:gd name="T18" fmla="*/ 2147483647 w 428"/>
              <a:gd name="T19" fmla="*/ 2147483647 h 209"/>
              <a:gd name="T20" fmla="*/ 2147483647 w 428"/>
              <a:gd name="T21" fmla="*/ 2147483647 h 209"/>
              <a:gd name="T22" fmla="*/ 2147483647 w 428"/>
              <a:gd name="T23" fmla="*/ 2147483647 h 209"/>
              <a:gd name="T24" fmla="*/ 2147483647 w 428"/>
              <a:gd name="T25" fmla="*/ 2147483647 h 209"/>
              <a:gd name="T26" fmla="*/ 2147483647 w 428"/>
              <a:gd name="T27" fmla="*/ 2147483647 h 209"/>
              <a:gd name="T28" fmla="*/ 2147483647 w 428"/>
              <a:gd name="T29" fmla="*/ 2147483647 h 209"/>
              <a:gd name="T30" fmla="*/ 2147483647 w 428"/>
              <a:gd name="T31" fmla="*/ 2147483647 h 209"/>
              <a:gd name="T32" fmla="*/ 2147483647 w 428"/>
              <a:gd name="T33" fmla="*/ 2147483647 h 209"/>
              <a:gd name="T34" fmla="*/ 2147483647 w 428"/>
              <a:gd name="T35" fmla="*/ 0 h 209"/>
              <a:gd name="T36" fmla="*/ 2147483647 w 428"/>
              <a:gd name="T37" fmla="*/ 2147483647 h 209"/>
              <a:gd name="T38" fmla="*/ 2147483647 w 428"/>
              <a:gd name="T39" fmla="*/ 2147483647 h 209"/>
              <a:gd name="T40" fmla="*/ 2147483647 w 428"/>
              <a:gd name="T41" fmla="*/ 2147483647 h 209"/>
              <a:gd name="T42" fmla="*/ 2147483647 w 428"/>
              <a:gd name="T43" fmla="*/ 2147483647 h 209"/>
              <a:gd name="T44" fmla="*/ 2147483647 w 428"/>
              <a:gd name="T45" fmla="*/ 2147483647 h 209"/>
              <a:gd name="T46" fmla="*/ 2147483647 w 428"/>
              <a:gd name="T47" fmla="*/ 2147483647 h 209"/>
              <a:gd name="T48" fmla="*/ 2147483647 w 428"/>
              <a:gd name="T49" fmla="*/ 2147483647 h 209"/>
              <a:gd name="T50" fmla="*/ 2147483647 w 428"/>
              <a:gd name="T51" fmla="*/ 2147483647 h 209"/>
              <a:gd name="T52" fmla="*/ 2147483647 w 428"/>
              <a:gd name="T53" fmla="*/ 2147483647 h 209"/>
              <a:gd name="T54" fmla="*/ 2147483647 w 428"/>
              <a:gd name="T55" fmla="*/ 2147483647 h 209"/>
              <a:gd name="T56" fmla="*/ 2147483647 w 428"/>
              <a:gd name="T57" fmla="*/ 2147483647 h 209"/>
              <a:gd name="T58" fmla="*/ 2147483647 w 428"/>
              <a:gd name="T59" fmla="*/ 2147483647 h 209"/>
              <a:gd name="T60" fmla="*/ 2147483647 w 428"/>
              <a:gd name="T61" fmla="*/ 2147483647 h 209"/>
              <a:gd name="T62" fmla="*/ 2147483647 w 428"/>
              <a:gd name="T63" fmla="*/ 2147483647 h 20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28"/>
              <a:gd name="T97" fmla="*/ 0 h 209"/>
              <a:gd name="T98" fmla="*/ 428 w 428"/>
              <a:gd name="T99" fmla="*/ 209 h 20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28" h="209">
                <a:moveTo>
                  <a:pt x="0" y="208"/>
                </a:moveTo>
                <a:lnTo>
                  <a:pt x="14" y="208"/>
                </a:lnTo>
                <a:lnTo>
                  <a:pt x="27" y="209"/>
                </a:lnTo>
                <a:lnTo>
                  <a:pt x="41" y="200"/>
                </a:lnTo>
                <a:lnTo>
                  <a:pt x="55" y="201"/>
                </a:lnTo>
                <a:lnTo>
                  <a:pt x="69" y="206"/>
                </a:lnTo>
                <a:lnTo>
                  <a:pt x="83" y="202"/>
                </a:lnTo>
                <a:lnTo>
                  <a:pt x="96" y="200"/>
                </a:lnTo>
                <a:lnTo>
                  <a:pt x="110" y="195"/>
                </a:lnTo>
                <a:lnTo>
                  <a:pt x="124" y="163"/>
                </a:lnTo>
                <a:lnTo>
                  <a:pt x="138" y="146"/>
                </a:lnTo>
                <a:lnTo>
                  <a:pt x="152" y="145"/>
                </a:lnTo>
                <a:lnTo>
                  <a:pt x="166" y="173"/>
                </a:lnTo>
                <a:lnTo>
                  <a:pt x="179" y="155"/>
                </a:lnTo>
                <a:lnTo>
                  <a:pt x="193" y="135"/>
                </a:lnTo>
                <a:lnTo>
                  <a:pt x="207" y="82"/>
                </a:lnTo>
                <a:lnTo>
                  <a:pt x="221" y="47"/>
                </a:lnTo>
                <a:lnTo>
                  <a:pt x="235" y="0"/>
                </a:lnTo>
                <a:lnTo>
                  <a:pt x="248" y="20"/>
                </a:lnTo>
                <a:lnTo>
                  <a:pt x="262" y="38"/>
                </a:lnTo>
                <a:lnTo>
                  <a:pt x="276" y="45"/>
                </a:lnTo>
                <a:lnTo>
                  <a:pt x="290" y="62"/>
                </a:lnTo>
                <a:lnTo>
                  <a:pt x="304" y="69"/>
                </a:lnTo>
                <a:lnTo>
                  <a:pt x="318" y="93"/>
                </a:lnTo>
                <a:lnTo>
                  <a:pt x="331" y="115"/>
                </a:lnTo>
                <a:lnTo>
                  <a:pt x="345" y="138"/>
                </a:lnTo>
                <a:lnTo>
                  <a:pt x="359" y="128"/>
                </a:lnTo>
                <a:lnTo>
                  <a:pt x="373" y="148"/>
                </a:lnTo>
                <a:lnTo>
                  <a:pt x="387" y="154"/>
                </a:lnTo>
                <a:lnTo>
                  <a:pt x="400" y="174"/>
                </a:lnTo>
                <a:lnTo>
                  <a:pt x="414" y="187"/>
                </a:lnTo>
                <a:lnTo>
                  <a:pt x="428" y="199"/>
                </a:lnTo>
              </a:path>
            </a:pathLst>
          </a:custGeom>
          <a:noFill/>
          <a:ln w="57150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32950" name="Rectangle 417"/>
          <p:cNvSpPr>
            <a:spLocks noChangeArrowheads="1"/>
          </p:cNvSpPr>
          <p:nvPr/>
        </p:nvSpPr>
        <p:spPr bwMode="auto">
          <a:xfrm>
            <a:off x="1119188" y="6089650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0</a:t>
            </a:r>
          </a:p>
        </p:txBody>
      </p:sp>
      <p:sp>
        <p:nvSpPr>
          <p:cNvPr id="32951" name="Rectangle 418"/>
          <p:cNvSpPr>
            <a:spLocks noChangeArrowheads="1"/>
          </p:cNvSpPr>
          <p:nvPr/>
        </p:nvSpPr>
        <p:spPr bwMode="auto">
          <a:xfrm>
            <a:off x="922338" y="5232400"/>
            <a:ext cx="293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500</a:t>
            </a:r>
          </a:p>
        </p:txBody>
      </p:sp>
      <p:sp>
        <p:nvSpPr>
          <p:cNvPr id="32952" name="Rectangle 419"/>
          <p:cNvSpPr>
            <a:spLocks noChangeArrowheads="1"/>
          </p:cNvSpPr>
          <p:nvPr/>
        </p:nvSpPr>
        <p:spPr bwMode="auto">
          <a:xfrm>
            <a:off x="817563" y="4375150"/>
            <a:ext cx="3911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1000</a:t>
            </a:r>
          </a:p>
        </p:txBody>
      </p:sp>
      <p:sp>
        <p:nvSpPr>
          <p:cNvPr id="32953" name="Rectangle 420"/>
          <p:cNvSpPr>
            <a:spLocks noChangeArrowheads="1"/>
          </p:cNvSpPr>
          <p:nvPr/>
        </p:nvSpPr>
        <p:spPr bwMode="auto">
          <a:xfrm>
            <a:off x="817563" y="3530600"/>
            <a:ext cx="3911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1500</a:t>
            </a:r>
          </a:p>
        </p:txBody>
      </p:sp>
      <p:sp>
        <p:nvSpPr>
          <p:cNvPr id="32954" name="Rectangle 421"/>
          <p:cNvSpPr>
            <a:spLocks noChangeArrowheads="1"/>
          </p:cNvSpPr>
          <p:nvPr/>
        </p:nvSpPr>
        <p:spPr bwMode="auto">
          <a:xfrm>
            <a:off x="817563" y="2673350"/>
            <a:ext cx="3911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2000</a:t>
            </a:r>
          </a:p>
        </p:txBody>
      </p:sp>
      <p:sp>
        <p:nvSpPr>
          <p:cNvPr id="32955" name="Rectangle 422"/>
          <p:cNvSpPr>
            <a:spLocks noChangeArrowheads="1"/>
          </p:cNvSpPr>
          <p:nvPr/>
        </p:nvSpPr>
        <p:spPr bwMode="auto">
          <a:xfrm>
            <a:off x="817563" y="1816100"/>
            <a:ext cx="39113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2500</a:t>
            </a:r>
          </a:p>
        </p:txBody>
      </p:sp>
      <p:sp>
        <p:nvSpPr>
          <p:cNvPr id="32956" name="Rectangle 423"/>
          <p:cNvSpPr>
            <a:spLocks noChangeArrowheads="1"/>
          </p:cNvSpPr>
          <p:nvPr/>
        </p:nvSpPr>
        <p:spPr bwMode="auto">
          <a:xfrm>
            <a:off x="1341438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40</a:t>
            </a:r>
          </a:p>
        </p:txBody>
      </p:sp>
      <p:sp>
        <p:nvSpPr>
          <p:cNvPr id="32957" name="Rectangle 424"/>
          <p:cNvSpPr>
            <a:spLocks noChangeArrowheads="1"/>
          </p:cNvSpPr>
          <p:nvPr/>
        </p:nvSpPr>
        <p:spPr bwMode="auto">
          <a:xfrm>
            <a:off x="1731963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42</a:t>
            </a:r>
          </a:p>
        </p:txBody>
      </p:sp>
      <p:sp>
        <p:nvSpPr>
          <p:cNvPr id="32958" name="Rectangle 425"/>
          <p:cNvSpPr>
            <a:spLocks noChangeArrowheads="1"/>
          </p:cNvSpPr>
          <p:nvPr/>
        </p:nvSpPr>
        <p:spPr bwMode="auto">
          <a:xfrm>
            <a:off x="2108200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44</a:t>
            </a:r>
          </a:p>
        </p:txBody>
      </p:sp>
      <p:sp>
        <p:nvSpPr>
          <p:cNvPr id="32959" name="Rectangle 426"/>
          <p:cNvSpPr>
            <a:spLocks noChangeArrowheads="1"/>
          </p:cNvSpPr>
          <p:nvPr/>
        </p:nvSpPr>
        <p:spPr bwMode="auto">
          <a:xfrm>
            <a:off x="2498725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46</a:t>
            </a:r>
          </a:p>
        </p:txBody>
      </p:sp>
      <p:sp>
        <p:nvSpPr>
          <p:cNvPr id="32960" name="Rectangle 427"/>
          <p:cNvSpPr>
            <a:spLocks noChangeArrowheads="1"/>
          </p:cNvSpPr>
          <p:nvPr/>
        </p:nvSpPr>
        <p:spPr bwMode="auto">
          <a:xfrm>
            <a:off x="2874963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48</a:t>
            </a:r>
          </a:p>
        </p:txBody>
      </p:sp>
      <p:sp>
        <p:nvSpPr>
          <p:cNvPr id="32961" name="Rectangle 428"/>
          <p:cNvSpPr>
            <a:spLocks noChangeArrowheads="1"/>
          </p:cNvSpPr>
          <p:nvPr/>
        </p:nvSpPr>
        <p:spPr bwMode="auto">
          <a:xfrm>
            <a:off x="3265488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50</a:t>
            </a:r>
          </a:p>
        </p:txBody>
      </p:sp>
      <p:sp>
        <p:nvSpPr>
          <p:cNvPr id="32962" name="Rectangle 429"/>
          <p:cNvSpPr>
            <a:spLocks noChangeArrowheads="1"/>
          </p:cNvSpPr>
          <p:nvPr/>
        </p:nvSpPr>
        <p:spPr bwMode="auto">
          <a:xfrm>
            <a:off x="3654425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52</a:t>
            </a:r>
          </a:p>
        </p:txBody>
      </p:sp>
      <p:sp>
        <p:nvSpPr>
          <p:cNvPr id="32963" name="Rectangle 430"/>
          <p:cNvSpPr>
            <a:spLocks noChangeArrowheads="1"/>
          </p:cNvSpPr>
          <p:nvPr/>
        </p:nvSpPr>
        <p:spPr bwMode="auto">
          <a:xfrm>
            <a:off x="4087813" y="6310313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</a:t>
            </a:r>
          </a:p>
        </p:txBody>
      </p:sp>
      <p:sp>
        <p:nvSpPr>
          <p:cNvPr id="32964" name="Rectangle 431"/>
          <p:cNvSpPr>
            <a:spLocks noChangeArrowheads="1"/>
          </p:cNvSpPr>
          <p:nvPr/>
        </p:nvSpPr>
        <p:spPr bwMode="auto">
          <a:xfrm>
            <a:off x="4478338" y="6310313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</a:t>
            </a:r>
          </a:p>
        </p:txBody>
      </p:sp>
      <p:sp>
        <p:nvSpPr>
          <p:cNvPr id="32965" name="Rectangle 432"/>
          <p:cNvSpPr>
            <a:spLocks noChangeArrowheads="1"/>
          </p:cNvSpPr>
          <p:nvPr/>
        </p:nvSpPr>
        <p:spPr bwMode="auto">
          <a:xfrm>
            <a:off x="4867275" y="6310313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6</a:t>
            </a:r>
          </a:p>
        </p:txBody>
      </p:sp>
      <p:sp>
        <p:nvSpPr>
          <p:cNvPr id="32966" name="Rectangle 433"/>
          <p:cNvSpPr>
            <a:spLocks noChangeArrowheads="1"/>
          </p:cNvSpPr>
          <p:nvPr/>
        </p:nvSpPr>
        <p:spPr bwMode="auto">
          <a:xfrm>
            <a:off x="5243513" y="6310313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8</a:t>
            </a:r>
          </a:p>
        </p:txBody>
      </p:sp>
      <p:sp>
        <p:nvSpPr>
          <p:cNvPr id="32967" name="Rectangle 434"/>
          <p:cNvSpPr>
            <a:spLocks noChangeArrowheads="1"/>
          </p:cNvSpPr>
          <p:nvPr/>
        </p:nvSpPr>
        <p:spPr bwMode="auto">
          <a:xfrm>
            <a:off x="5578475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32968" name="Rectangle 435"/>
          <p:cNvSpPr>
            <a:spLocks noChangeArrowheads="1"/>
          </p:cNvSpPr>
          <p:nvPr/>
        </p:nvSpPr>
        <p:spPr bwMode="auto">
          <a:xfrm>
            <a:off x="5969000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12</a:t>
            </a:r>
          </a:p>
        </p:txBody>
      </p:sp>
      <p:sp>
        <p:nvSpPr>
          <p:cNvPr id="32969" name="Rectangle 436"/>
          <p:cNvSpPr>
            <a:spLocks noChangeArrowheads="1"/>
          </p:cNvSpPr>
          <p:nvPr/>
        </p:nvSpPr>
        <p:spPr bwMode="auto">
          <a:xfrm>
            <a:off x="6345238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14</a:t>
            </a:r>
          </a:p>
        </p:txBody>
      </p:sp>
      <p:sp>
        <p:nvSpPr>
          <p:cNvPr id="32970" name="Rectangle 437"/>
          <p:cNvSpPr>
            <a:spLocks noChangeArrowheads="1"/>
          </p:cNvSpPr>
          <p:nvPr/>
        </p:nvSpPr>
        <p:spPr bwMode="auto">
          <a:xfrm>
            <a:off x="6734175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16</a:t>
            </a:r>
          </a:p>
        </p:txBody>
      </p:sp>
      <p:sp>
        <p:nvSpPr>
          <p:cNvPr id="32971" name="Rectangle 439"/>
          <p:cNvSpPr>
            <a:spLocks noChangeArrowheads="1"/>
          </p:cNvSpPr>
          <p:nvPr/>
        </p:nvSpPr>
        <p:spPr bwMode="auto">
          <a:xfrm>
            <a:off x="7110413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18</a:t>
            </a:r>
          </a:p>
        </p:txBody>
      </p:sp>
      <p:sp>
        <p:nvSpPr>
          <p:cNvPr id="32972" name="Rectangle 440"/>
          <p:cNvSpPr>
            <a:spLocks noChangeArrowheads="1"/>
          </p:cNvSpPr>
          <p:nvPr/>
        </p:nvSpPr>
        <p:spPr bwMode="auto">
          <a:xfrm>
            <a:off x="7500938" y="6310313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32973" name="Rectangle 441"/>
          <p:cNvSpPr>
            <a:spLocks noChangeArrowheads="1"/>
          </p:cNvSpPr>
          <p:nvPr/>
        </p:nvSpPr>
        <p:spPr bwMode="auto">
          <a:xfrm>
            <a:off x="4281488" y="6461125"/>
            <a:ext cx="4941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>
                <a:latin typeface="Tahoma" panose="020B0604030504040204" pitchFamily="34" charset="0"/>
              </a:rPr>
              <a:t>Week</a:t>
            </a:r>
          </a:p>
        </p:txBody>
      </p:sp>
      <p:sp>
        <p:nvSpPr>
          <p:cNvPr id="32974" name="Rectangle 442"/>
          <p:cNvSpPr>
            <a:spLocks noChangeArrowheads="1"/>
          </p:cNvSpPr>
          <p:nvPr/>
        </p:nvSpPr>
        <p:spPr bwMode="auto">
          <a:xfrm rot="-5400000">
            <a:off x="-334826" y="3585290"/>
            <a:ext cx="198092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>
                <a:latin typeface="Tahoma" panose="020B0604030504040204" pitchFamily="34" charset="0"/>
              </a:rPr>
              <a:t>Number of Isolates    </a:t>
            </a:r>
          </a:p>
        </p:txBody>
      </p:sp>
      <p:sp>
        <p:nvSpPr>
          <p:cNvPr id="32975" name="Rectangle 443"/>
          <p:cNvSpPr>
            <a:spLocks noChangeArrowheads="1"/>
          </p:cNvSpPr>
          <p:nvPr/>
        </p:nvSpPr>
        <p:spPr bwMode="auto">
          <a:xfrm>
            <a:off x="7850188" y="6089650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0</a:t>
            </a:r>
          </a:p>
        </p:txBody>
      </p:sp>
      <p:sp>
        <p:nvSpPr>
          <p:cNvPr id="32976" name="Rectangle 444"/>
          <p:cNvSpPr>
            <a:spLocks noChangeArrowheads="1"/>
          </p:cNvSpPr>
          <p:nvPr/>
        </p:nvSpPr>
        <p:spPr bwMode="auto">
          <a:xfrm>
            <a:off x="7850188" y="5661025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</a:t>
            </a:r>
          </a:p>
        </p:txBody>
      </p:sp>
      <p:sp>
        <p:nvSpPr>
          <p:cNvPr id="32977" name="Rectangle 445"/>
          <p:cNvSpPr>
            <a:spLocks noChangeArrowheads="1"/>
          </p:cNvSpPr>
          <p:nvPr/>
        </p:nvSpPr>
        <p:spPr bwMode="auto">
          <a:xfrm>
            <a:off x="7850188" y="5232400"/>
            <a:ext cx="977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8</a:t>
            </a:r>
          </a:p>
        </p:txBody>
      </p:sp>
      <p:sp>
        <p:nvSpPr>
          <p:cNvPr id="32978" name="Rectangle 446"/>
          <p:cNvSpPr>
            <a:spLocks noChangeArrowheads="1"/>
          </p:cNvSpPr>
          <p:nvPr/>
        </p:nvSpPr>
        <p:spPr bwMode="auto">
          <a:xfrm>
            <a:off x="7848600" y="480377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12</a:t>
            </a:r>
          </a:p>
        </p:txBody>
      </p:sp>
      <p:sp>
        <p:nvSpPr>
          <p:cNvPr id="32979" name="Rectangle 447"/>
          <p:cNvSpPr>
            <a:spLocks noChangeArrowheads="1"/>
          </p:cNvSpPr>
          <p:nvPr/>
        </p:nvSpPr>
        <p:spPr bwMode="auto">
          <a:xfrm>
            <a:off x="7848600" y="437515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16</a:t>
            </a:r>
          </a:p>
        </p:txBody>
      </p:sp>
      <p:sp>
        <p:nvSpPr>
          <p:cNvPr id="32980" name="Rectangle 448"/>
          <p:cNvSpPr>
            <a:spLocks noChangeArrowheads="1"/>
          </p:cNvSpPr>
          <p:nvPr/>
        </p:nvSpPr>
        <p:spPr bwMode="auto">
          <a:xfrm>
            <a:off x="7848600" y="39592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32981" name="Rectangle 449"/>
          <p:cNvSpPr>
            <a:spLocks noChangeArrowheads="1"/>
          </p:cNvSpPr>
          <p:nvPr/>
        </p:nvSpPr>
        <p:spPr bwMode="auto">
          <a:xfrm>
            <a:off x="7848600" y="353060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24</a:t>
            </a:r>
          </a:p>
        </p:txBody>
      </p:sp>
      <p:sp>
        <p:nvSpPr>
          <p:cNvPr id="32982" name="Rectangle 450"/>
          <p:cNvSpPr>
            <a:spLocks noChangeArrowheads="1"/>
          </p:cNvSpPr>
          <p:nvPr/>
        </p:nvSpPr>
        <p:spPr bwMode="auto">
          <a:xfrm>
            <a:off x="7848600" y="310197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28</a:t>
            </a:r>
          </a:p>
        </p:txBody>
      </p:sp>
      <p:sp>
        <p:nvSpPr>
          <p:cNvPr id="32983" name="Rectangle 451"/>
          <p:cNvSpPr>
            <a:spLocks noChangeArrowheads="1"/>
          </p:cNvSpPr>
          <p:nvPr/>
        </p:nvSpPr>
        <p:spPr bwMode="auto">
          <a:xfrm>
            <a:off x="7848600" y="267335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32</a:t>
            </a:r>
          </a:p>
        </p:txBody>
      </p:sp>
      <p:sp>
        <p:nvSpPr>
          <p:cNvPr id="32984" name="Rectangle 452"/>
          <p:cNvSpPr>
            <a:spLocks noChangeArrowheads="1"/>
          </p:cNvSpPr>
          <p:nvPr/>
        </p:nvSpPr>
        <p:spPr bwMode="auto">
          <a:xfrm>
            <a:off x="7848600" y="2244725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36</a:t>
            </a:r>
          </a:p>
        </p:txBody>
      </p:sp>
      <p:sp>
        <p:nvSpPr>
          <p:cNvPr id="32985" name="Rectangle 453"/>
          <p:cNvSpPr>
            <a:spLocks noChangeArrowheads="1"/>
          </p:cNvSpPr>
          <p:nvPr/>
        </p:nvSpPr>
        <p:spPr bwMode="auto">
          <a:xfrm>
            <a:off x="7848600" y="1816100"/>
            <a:ext cx="1955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b="0">
                <a:latin typeface="Tahoma" panose="020B0604030504040204" pitchFamily="34" charset="0"/>
              </a:rPr>
              <a:t>40</a:t>
            </a:r>
          </a:p>
        </p:txBody>
      </p:sp>
      <p:sp>
        <p:nvSpPr>
          <p:cNvPr id="32986" name="Rectangle 454"/>
          <p:cNvSpPr>
            <a:spLocks noChangeArrowheads="1"/>
          </p:cNvSpPr>
          <p:nvPr/>
        </p:nvSpPr>
        <p:spPr bwMode="auto">
          <a:xfrm rot="-5400000">
            <a:off x="7214755" y="3447971"/>
            <a:ext cx="193444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>
                <a:latin typeface="Tahoma" panose="020B0604030504040204" pitchFamily="34" charset="0"/>
              </a:rPr>
              <a:t>Percent Positive        </a:t>
            </a:r>
          </a:p>
        </p:txBody>
      </p:sp>
      <p:sp>
        <p:nvSpPr>
          <p:cNvPr id="32987" name="Rectangle 466"/>
          <p:cNvSpPr>
            <a:spLocks noChangeArrowheads="1"/>
          </p:cNvSpPr>
          <p:nvPr/>
        </p:nvSpPr>
        <p:spPr bwMode="auto">
          <a:xfrm>
            <a:off x="1468438" y="1906588"/>
            <a:ext cx="354012" cy="90487"/>
          </a:xfrm>
          <a:prstGeom prst="rect">
            <a:avLst/>
          </a:prstGeom>
          <a:solidFill>
            <a:srgbClr val="FF0000"/>
          </a:solidFill>
          <a:ln w="14351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988" name="Rectangle 467"/>
          <p:cNvSpPr>
            <a:spLocks noChangeArrowheads="1"/>
          </p:cNvSpPr>
          <p:nvPr/>
        </p:nvSpPr>
        <p:spPr bwMode="auto">
          <a:xfrm>
            <a:off x="1922463" y="1854200"/>
            <a:ext cx="43120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A(H3)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2989" name="Rectangle 468"/>
          <p:cNvSpPr>
            <a:spLocks noChangeArrowheads="1"/>
          </p:cNvSpPr>
          <p:nvPr/>
        </p:nvSpPr>
        <p:spPr bwMode="auto">
          <a:xfrm>
            <a:off x="1468438" y="2179638"/>
            <a:ext cx="354012" cy="90487"/>
          </a:xfrm>
          <a:prstGeom prst="rect">
            <a:avLst/>
          </a:prstGeom>
          <a:solidFill>
            <a:srgbClr val="00FFFF"/>
          </a:solidFill>
          <a:ln w="14351">
            <a:solidFill>
              <a:srgbClr val="00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990" name="Rectangle 469"/>
          <p:cNvSpPr>
            <a:spLocks noChangeArrowheads="1"/>
          </p:cNvSpPr>
          <p:nvPr/>
        </p:nvSpPr>
        <p:spPr bwMode="auto">
          <a:xfrm>
            <a:off x="1927225" y="2127250"/>
            <a:ext cx="48410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A(H1) 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2991" name="Rectangle 470"/>
          <p:cNvSpPr>
            <a:spLocks noChangeArrowheads="1"/>
          </p:cNvSpPr>
          <p:nvPr/>
        </p:nvSpPr>
        <p:spPr bwMode="auto">
          <a:xfrm>
            <a:off x="1468438" y="2439988"/>
            <a:ext cx="354012" cy="90487"/>
          </a:xfrm>
          <a:prstGeom prst="rect">
            <a:avLst/>
          </a:prstGeom>
          <a:solidFill>
            <a:srgbClr val="FFFF00"/>
          </a:solidFill>
          <a:ln w="14351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992" name="Rectangle 471"/>
          <p:cNvSpPr>
            <a:spLocks noChangeArrowheads="1"/>
          </p:cNvSpPr>
          <p:nvPr/>
        </p:nvSpPr>
        <p:spPr bwMode="auto">
          <a:xfrm>
            <a:off x="1928813" y="2387600"/>
            <a:ext cx="109645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A(Unsubtyped)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sp>
        <p:nvSpPr>
          <p:cNvPr id="32993" name="Rectangle 472"/>
          <p:cNvSpPr>
            <a:spLocks noChangeArrowheads="1"/>
          </p:cNvSpPr>
          <p:nvPr/>
        </p:nvSpPr>
        <p:spPr bwMode="auto">
          <a:xfrm>
            <a:off x="1468438" y="2711450"/>
            <a:ext cx="354012" cy="92075"/>
          </a:xfrm>
          <a:prstGeom prst="rect">
            <a:avLst/>
          </a:prstGeom>
          <a:solidFill>
            <a:srgbClr val="00FF00"/>
          </a:solidFill>
          <a:ln w="14351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32994" name="Rectangle 473"/>
          <p:cNvSpPr>
            <a:spLocks noChangeArrowheads="1"/>
          </p:cNvSpPr>
          <p:nvPr/>
        </p:nvSpPr>
        <p:spPr bwMode="auto">
          <a:xfrm>
            <a:off x="1920875" y="2660650"/>
            <a:ext cx="9778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300" b="0">
                <a:latin typeface="Tahoma" panose="020B0604030504040204" pitchFamily="34" charset="0"/>
              </a:rPr>
              <a:t>B</a:t>
            </a:r>
            <a:endParaRPr lang="en-US" altLang="en-US" sz="2000" b="0">
              <a:latin typeface="Tahoma" panose="020B0604030504040204" pitchFamily="34" charset="0"/>
            </a:endParaRPr>
          </a:p>
        </p:txBody>
      </p:sp>
      <p:pic>
        <p:nvPicPr>
          <p:cNvPr id="32997" name="Picture 476" descr="Molotok-animate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333375"/>
            <a:ext cx="8286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98" name="AutoShape 477"/>
          <p:cNvSpPr>
            <a:spLocks noChangeArrowheads="1"/>
          </p:cNvSpPr>
          <p:nvPr/>
        </p:nvSpPr>
        <p:spPr bwMode="auto">
          <a:xfrm>
            <a:off x="4583113" y="1371600"/>
            <a:ext cx="685800" cy="5651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Calibri"/>
            </a:endParaRPr>
          </a:p>
        </p:txBody>
      </p:sp>
      <p:sp>
        <p:nvSpPr>
          <p:cNvPr id="229" name="Text Box 191"/>
          <p:cNvSpPr txBox="1">
            <a:spLocks noChangeArrowheads="1"/>
          </p:cNvSpPr>
          <p:nvPr/>
        </p:nvSpPr>
        <p:spPr bwMode="auto">
          <a:xfrm>
            <a:off x="117402" y="0"/>
            <a:ext cx="90265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bg2"/>
                </a:solidFill>
                <a:latin typeface="+mj-lt"/>
              </a:rPr>
              <a:t>Northern Hemisphere Season</a:t>
            </a:r>
            <a:endParaRPr lang="en-US" altLang="en-US" sz="3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0" name="Text Box 191"/>
          <p:cNvSpPr txBox="1">
            <a:spLocks noChangeArrowheads="1"/>
          </p:cNvSpPr>
          <p:nvPr/>
        </p:nvSpPr>
        <p:spPr bwMode="auto">
          <a:xfrm>
            <a:off x="0" y="515243"/>
            <a:ext cx="9144000" cy="38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300" b="0" dirty="0">
                <a:latin typeface="+mj-lt"/>
              </a:rPr>
              <a:t>Respiratory Specimens Positive for Influenza, USA</a:t>
            </a:r>
          </a:p>
        </p:txBody>
      </p:sp>
    </p:spTree>
    <p:extLst>
      <p:ext uri="{BB962C8B-B14F-4D97-AF65-F5344CB8AC3E}">
        <p14:creationId xmlns:p14="http://schemas.microsoft.com/office/powerpoint/2010/main" val="11975650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276976" y="1455738"/>
            <a:ext cx="2248858" cy="4167187"/>
            <a:chOff x="6276976" y="1455738"/>
            <a:chExt cx="2248858" cy="4167187"/>
          </a:xfrm>
        </p:grpSpPr>
        <p:sp>
          <p:nvSpPr>
            <p:cNvPr id="33794" name="Rectangle 4"/>
            <p:cNvSpPr>
              <a:spLocks noChangeAspect="1" noChangeArrowheads="1"/>
            </p:cNvSpPr>
            <p:nvPr/>
          </p:nvSpPr>
          <p:spPr bwMode="auto">
            <a:xfrm>
              <a:off x="6276976" y="1455738"/>
              <a:ext cx="2248858" cy="4167187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dirty="0">
                <a:solidFill>
                  <a:srgbClr val="000000"/>
                </a:solidFill>
                <a:latin typeface="Calibri"/>
              </a:endParaRPr>
            </a:p>
          </p:txBody>
        </p:sp>
        <p:graphicFrame>
          <p:nvGraphicFramePr>
            <p:cNvPr id="33795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51029526"/>
                </p:ext>
              </p:extLst>
            </p:nvPr>
          </p:nvGraphicFramePr>
          <p:xfrm>
            <a:off x="6328254" y="1479550"/>
            <a:ext cx="2147888" cy="4119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4" name="Drawing" r:id="rId4" imgW="1181017" imgH="2051397" progId="">
                    <p:embed/>
                  </p:oleObj>
                </mc:Choice>
                <mc:Fallback>
                  <p:oleObj name="Drawing" r:id="rId4" imgW="1181017" imgH="2051397" progId="">
                    <p:embed/>
                    <p:pic>
                      <p:nvPicPr>
                        <p:cNvPr id="33795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8254" y="1479550"/>
                          <a:ext cx="2147888" cy="41195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6300788" y="1898650"/>
            <a:ext cx="361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0">
                <a:solidFill>
                  <a:srgbClr val="FF0000"/>
                </a:solidFill>
                <a:latin typeface="Rockwell" panose="02060603020205020403" pitchFamily="18" charset="0"/>
              </a:rPr>
              <a:t>A</a:t>
            </a: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6838950" y="1517650"/>
            <a:ext cx="331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0">
                <a:solidFill>
                  <a:srgbClr val="FFFF00"/>
                </a:solidFill>
                <a:latin typeface="Rockwell" panose="02060603020205020403" pitchFamily="18" charset="0"/>
              </a:rPr>
              <a:t>B</a:t>
            </a: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7927975" y="3117850"/>
            <a:ext cx="377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0">
                <a:solidFill>
                  <a:srgbClr val="FF00FF"/>
                </a:solidFill>
                <a:latin typeface="Rockwell" panose="02060603020205020403" pitchFamily="18" charset="0"/>
              </a:rPr>
              <a:t>C</a:t>
            </a:r>
          </a:p>
        </p:txBody>
      </p:sp>
      <p:sp>
        <p:nvSpPr>
          <p:cNvPr id="33799" name="Rectangle 9"/>
          <p:cNvSpPr>
            <a:spLocks noChangeArrowheads="1"/>
          </p:cNvSpPr>
          <p:nvPr/>
        </p:nvSpPr>
        <p:spPr bwMode="auto">
          <a:xfrm>
            <a:off x="7797800" y="2000250"/>
            <a:ext cx="369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0">
                <a:solidFill>
                  <a:srgbClr val="66FFFF"/>
                </a:solidFill>
                <a:latin typeface="Rockwell" panose="02060603020205020403" pitchFamily="18" charset="0"/>
              </a:rPr>
              <a:t>D</a:t>
            </a:r>
          </a:p>
        </p:txBody>
      </p:sp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7969250" y="2633663"/>
            <a:ext cx="34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0">
                <a:solidFill>
                  <a:srgbClr val="00FF00"/>
                </a:solidFill>
                <a:latin typeface="Rockwell" panose="02060603020205020403" pitchFamily="18" charset="0"/>
              </a:rPr>
              <a:t>E</a:t>
            </a:r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415608" y="818195"/>
            <a:ext cx="595947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</a:rPr>
              <a:t>Nucleotide changes can be silent (synonymous) or result in an amino acid change (non-synonymous)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+mj-lt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</a:rPr>
              <a:t>If the amino acid change is in an antigenic site (regions where antibodies bind) of a surface protein (HA and/or NA) then antigenic drift can occur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+mj-lt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</a:rPr>
              <a:t>Antigenic drift: antibodies to the previous strain no longer recognize new strain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+mj-lt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</a:rPr>
              <a:t>A new vaccine is needed!</a:t>
            </a:r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189479" y="1265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bg2"/>
                </a:solidFill>
                <a:latin typeface="+mj-lt"/>
              </a:rPr>
              <a:t>When Genetic Drift Leads to Antigenic Drift</a:t>
            </a:r>
          </a:p>
        </p:txBody>
      </p:sp>
    </p:spTree>
    <p:extLst>
      <p:ext uri="{BB962C8B-B14F-4D97-AF65-F5344CB8AC3E}">
        <p14:creationId xmlns:p14="http://schemas.microsoft.com/office/powerpoint/2010/main" val="4092219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K125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9" r="15219"/>
          <a:stretch/>
        </p:blipFill>
        <p:spPr>
          <a:xfrm>
            <a:off x="5680823" y="1981054"/>
            <a:ext cx="1157772" cy="3203999"/>
          </a:xfrm>
          <a:prstGeom prst="rect">
            <a:avLst/>
          </a:prstGeom>
        </p:spPr>
      </p:pic>
      <p:pic>
        <p:nvPicPr>
          <p:cNvPr id="4" name="Picture 3" descr="HK125_180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r="14542"/>
          <a:stretch/>
        </p:blipFill>
        <p:spPr>
          <a:xfrm>
            <a:off x="7048291" y="1981054"/>
            <a:ext cx="1172244" cy="3203999"/>
          </a:xfrm>
          <a:prstGeom prst="rect">
            <a:avLst/>
          </a:prstGeom>
        </p:spPr>
      </p:pic>
      <p:pic>
        <p:nvPicPr>
          <p:cNvPr id="5" name="Picture 4" descr="HK16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5" r="14994"/>
          <a:stretch/>
        </p:blipFill>
        <p:spPr>
          <a:xfrm>
            <a:off x="921278" y="2041189"/>
            <a:ext cx="1139682" cy="3203999"/>
          </a:xfrm>
          <a:prstGeom prst="rect">
            <a:avLst/>
          </a:prstGeom>
        </p:spPr>
      </p:pic>
      <p:pic>
        <p:nvPicPr>
          <p:cNvPr id="6" name="Picture 5" descr="HK16_180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6" r="14316"/>
          <a:stretch/>
        </p:blipFill>
        <p:spPr>
          <a:xfrm>
            <a:off x="2277222" y="2041189"/>
            <a:ext cx="1186717" cy="3203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5434" y="522897"/>
            <a:ext cx="7767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200" b="1" dirty="0">
                <a:latin typeface="Calibri"/>
                <a:cs typeface="Calibri"/>
              </a:rPr>
              <a:t>A(H7N9) 5</a:t>
            </a:r>
            <a:r>
              <a:rPr lang="en-US" sz="2200" b="1" baseline="30000" dirty="0">
                <a:latin typeface="Calibri"/>
                <a:cs typeface="Calibri"/>
              </a:rPr>
              <a:t>th</a:t>
            </a:r>
            <a:r>
              <a:rPr lang="en-US" sz="2200" b="1" dirty="0">
                <a:latin typeface="Calibri"/>
                <a:cs typeface="Calibri"/>
              </a:rPr>
              <a:t> wave hemagglutinin changes compared to A/Shanghai/2/2013 (candidate vaccine virus)</a:t>
            </a:r>
          </a:p>
        </p:txBody>
      </p:sp>
      <p:sp>
        <p:nvSpPr>
          <p:cNvPr id="8" name="Curved Right Arrow 7"/>
          <p:cNvSpPr/>
          <p:nvPr/>
        </p:nvSpPr>
        <p:spPr>
          <a:xfrm flipH="1">
            <a:off x="2013745" y="4299349"/>
            <a:ext cx="347147" cy="246221"/>
          </a:xfrm>
          <a:prstGeom prst="curvedRightArrow">
            <a:avLst/>
          </a:prstGeom>
          <a:solidFill>
            <a:sysClr val="windowText" lastClr="000000"/>
          </a:solidFill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4692" y="1621182"/>
            <a:ext cx="200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/>
              </a:rPr>
              <a:t>Pearl River Delta lineage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8774" y="1591053"/>
            <a:ext cx="3598601" cy="3675888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0678" y="4053128"/>
            <a:ext cx="877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180° rotation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41343" y="1582638"/>
            <a:ext cx="2215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sz="1400" b="1" dirty="0">
                <a:solidFill>
                  <a:prstClr val="black"/>
                </a:solidFill>
                <a:latin typeface="Calibri"/>
              </a:rPr>
              <a:t>Yangtze River Delta lineage</a:t>
            </a:r>
            <a:endParaRPr lang="en-US" sz="14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51790" y="1593441"/>
            <a:ext cx="3598601" cy="3675888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600394" y="3771514"/>
            <a:ext cx="343169" cy="15945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891722" y="3800596"/>
            <a:ext cx="5437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N282K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433" y="4226136"/>
            <a:ext cx="541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srgbClr val="FF0000"/>
                </a:solidFill>
                <a:latin typeface="Calibri"/>
                <a:cs typeface="Calibri"/>
              </a:rPr>
              <a:t>D340N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941485" y="4358941"/>
            <a:ext cx="639386" cy="78073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6150" y="3228928"/>
            <a:ext cx="5437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N267D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778556" y="3377832"/>
            <a:ext cx="235189" cy="7125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>
          <a:xfrm flipH="1">
            <a:off x="2805851" y="2338499"/>
            <a:ext cx="516215" cy="415991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270619" y="2174828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M227I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2805851" y="2828214"/>
            <a:ext cx="464768" cy="261472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222486" y="2678933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E104K</a:t>
            </a:r>
            <a:endParaRPr lang="en-US" sz="1000" baseline="300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42095" y="2412671"/>
            <a:ext cx="5309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R130K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5757568" y="2546204"/>
            <a:ext cx="541983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281257" y="2061417"/>
            <a:ext cx="5309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A125V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772623" y="2213610"/>
            <a:ext cx="565936" cy="12431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128510" y="3542134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srgbClr val="FF0000"/>
                </a:solidFill>
                <a:latin typeface="Calibri"/>
                <a:cs typeface="Calibri"/>
              </a:rPr>
              <a:t>E378A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33216" y="4802372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srgbClr val="FF0000"/>
                </a:solidFill>
                <a:latin typeface="Calibri"/>
                <a:cs typeface="Calibri"/>
              </a:rPr>
              <a:t>S485R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7612477" y="3625140"/>
            <a:ext cx="562357" cy="6918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>
          <a:xfrm flipV="1">
            <a:off x="7159210" y="4842075"/>
            <a:ext cx="186886" cy="83408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708914" y="2345669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A112T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6601949" y="1981054"/>
            <a:ext cx="212350" cy="154298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6745272" y="1862160"/>
            <a:ext cx="5213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S118N</a:t>
            </a:r>
          </a:p>
        </p:txBody>
      </p:sp>
      <p:sp>
        <p:nvSpPr>
          <p:cNvPr id="35" name="Curved Right Arrow 34"/>
          <p:cNvSpPr/>
          <p:nvPr/>
        </p:nvSpPr>
        <p:spPr>
          <a:xfrm flipH="1">
            <a:off x="6767950" y="4280255"/>
            <a:ext cx="347147" cy="246221"/>
          </a:xfrm>
          <a:prstGeom prst="curvedRightArrow">
            <a:avLst/>
          </a:prstGeom>
          <a:solidFill>
            <a:sysClr val="windowText" lastClr="000000"/>
          </a:solidFill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84883" y="4034034"/>
            <a:ext cx="877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180° rotation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36501" y="4849795"/>
            <a:ext cx="73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Not visible</a:t>
            </a:r>
          </a:p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V425I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6705643" y="2506755"/>
            <a:ext cx="62307" cy="105515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>
          <a:xfrm flipH="1">
            <a:off x="2361758" y="2870109"/>
            <a:ext cx="335791" cy="21957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919816" y="2963319"/>
            <a:ext cx="4658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L168I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7582937" y="2298759"/>
            <a:ext cx="516215" cy="415991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8047705" y="2135088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M227I</a:t>
            </a: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7138844" y="2830369"/>
            <a:ext cx="335791" cy="21957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6696902" y="2923579"/>
            <a:ext cx="4658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  <a:latin typeface="Calibri"/>
                <a:cs typeface="Calibri"/>
              </a:rPr>
              <a:t>L168I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405394" y="5337270"/>
            <a:ext cx="16430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A - green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B - brownish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C - dark blue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D - cyan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E - yellow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– orange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/>
              </a:rPr>
              <a:t>HA2 changes in red</a:t>
            </a:r>
            <a:endParaRPr lang="en-US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044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4131" y="680719"/>
            <a:ext cx="8615069" cy="5925157"/>
          </a:xfrm>
          <a:noFill/>
        </p:spPr>
        <p:txBody>
          <a:bodyPr>
            <a:normAutofit fontScale="92500"/>
          </a:bodyPr>
          <a:lstStyle/>
          <a:p>
            <a:r>
              <a:rPr lang="en-US" sz="2600" dirty="0">
                <a:cs typeface="Tahoma" pitchFamily="34" charset="0"/>
              </a:rPr>
              <a:t>Despite the increasing numbers of sequencers to choose from, sequencing is not cheap</a:t>
            </a:r>
          </a:p>
          <a:p>
            <a:pPr lvl="1"/>
            <a:r>
              <a:rPr lang="en-US" sz="2400" dirty="0">
                <a:cs typeface="Tahoma" pitchFamily="34" charset="0"/>
              </a:rPr>
              <a:t>Need to choose the samples to sequence wisely</a:t>
            </a:r>
          </a:p>
          <a:p>
            <a:pPr lvl="2"/>
            <a:r>
              <a:rPr lang="en-US" dirty="0">
                <a:cs typeface="Tahoma" pitchFamily="34" charset="0"/>
              </a:rPr>
              <a:t>Geographic location and temporal distribution</a:t>
            </a:r>
          </a:p>
          <a:p>
            <a:pPr lvl="2"/>
            <a:r>
              <a:rPr lang="en-US" dirty="0">
                <a:cs typeface="Tahoma" pitchFamily="34" charset="0"/>
              </a:rPr>
              <a:t>Fatal or severe</a:t>
            </a:r>
          </a:p>
          <a:p>
            <a:pPr lvl="2"/>
            <a:r>
              <a:rPr lang="en-US" dirty="0">
                <a:cs typeface="Tahoma" pitchFamily="34" charset="0"/>
              </a:rPr>
              <a:t>Antigenic variant</a:t>
            </a:r>
          </a:p>
          <a:p>
            <a:pPr lvl="2"/>
            <a:r>
              <a:rPr lang="en-US" dirty="0">
                <a:cs typeface="Tahoma" pitchFamily="34" charset="0"/>
              </a:rPr>
              <a:t>Antiviral resistant</a:t>
            </a:r>
          </a:p>
          <a:p>
            <a:pPr lvl="2"/>
            <a:r>
              <a:rPr lang="en-US" dirty="0">
                <a:cs typeface="Tahoma" pitchFamily="34" charset="0"/>
              </a:rPr>
              <a:t>Novel subtype in novel host</a:t>
            </a:r>
          </a:p>
          <a:p>
            <a:pPr lvl="2"/>
            <a:r>
              <a:rPr lang="en-US" dirty="0">
                <a:cs typeface="Tahoma" pitchFamily="34" charset="0"/>
              </a:rPr>
              <a:t>Epidemiological study</a:t>
            </a:r>
          </a:p>
          <a:p>
            <a:endParaRPr lang="en-US" sz="1500" dirty="0">
              <a:cs typeface="Tahoma" pitchFamily="34" charset="0"/>
            </a:endParaRPr>
          </a:p>
          <a:p>
            <a:r>
              <a:rPr lang="en-US" sz="2600" dirty="0">
                <a:cs typeface="Tahoma" pitchFamily="34" charset="0"/>
              </a:rPr>
              <a:t>How many depends on your research question</a:t>
            </a:r>
          </a:p>
          <a:p>
            <a:pPr lvl="1"/>
            <a:r>
              <a:rPr lang="en-US" sz="2400" dirty="0">
                <a:cs typeface="Tahoma" pitchFamily="34" charset="0"/>
              </a:rPr>
              <a:t>New mutation – may want to see how widespread is the circulation</a:t>
            </a:r>
          </a:p>
          <a:p>
            <a:pPr lvl="1"/>
            <a:r>
              <a:rPr lang="en-US" sz="2400" dirty="0">
                <a:cs typeface="Tahoma" pitchFamily="34" charset="0"/>
              </a:rPr>
              <a:t>New antigenic variant – may want to sequence a representative population to determine if there is molecular basis for the reactivity / emergence of new variant</a:t>
            </a:r>
          </a:p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26552" cy="457200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+mn-lt"/>
                <a:cs typeface="Tahoma" pitchFamily="34" charset="0"/>
              </a:rPr>
              <a:t>What and How </a:t>
            </a:r>
            <a:r>
              <a:rPr lang="en-US" dirty="0">
                <a:latin typeface="+mn-lt"/>
                <a:cs typeface="Tahoma" pitchFamily="34" charset="0"/>
              </a:rPr>
              <a:t>M</a:t>
            </a:r>
            <a:r>
              <a:rPr lang="en-US" dirty="0">
                <a:effectLst/>
                <a:latin typeface="+mn-lt"/>
                <a:cs typeface="Tahoma" pitchFamily="34" charset="0"/>
              </a:rPr>
              <a:t>any </a:t>
            </a:r>
            <a:r>
              <a:rPr lang="en-US" dirty="0">
                <a:latin typeface="+mn-lt"/>
                <a:cs typeface="Tahoma" pitchFamily="34" charset="0"/>
              </a:rPr>
              <a:t>V</a:t>
            </a:r>
            <a:r>
              <a:rPr lang="en-US" dirty="0">
                <a:effectLst/>
                <a:latin typeface="+mn-lt"/>
                <a:cs typeface="Tahoma" pitchFamily="34" charset="0"/>
              </a:rPr>
              <a:t>iruses/Genes do you Sequence?</a:t>
            </a:r>
          </a:p>
        </p:txBody>
      </p:sp>
    </p:spTree>
    <p:extLst>
      <p:ext uri="{BB962C8B-B14F-4D97-AF65-F5344CB8AC3E}">
        <p14:creationId xmlns:p14="http://schemas.microsoft.com/office/powerpoint/2010/main" val="4111107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55" y="-10858"/>
            <a:ext cx="5287105" cy="8597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1371" y="77402"/>
            <a:ext cx="5271710" cy="7429500"/>
            <a:chOff x="127907" y="67128"/>
            <a:chExt cx="5271710" cy="7429500"/>
          </a:xfrm>
        </p:grpSpPr>
        <p:sp>
          <p:nvSpPr>
            <p:cNvPr id="3" name="Rectangle 2"/>
            <p:cNvSpPr/>
            <p:nvPr/>
          </p:nvSpPr>
          <p:spPr>
            <a:xfrm>
              <a:off x="745445" y="67128"/>
              <a:ext cx="4654172" cy="3896342"/>
            </a:xfrm>
            <a:prstGeom prst="rect">
              <a:avLst/>
            </a:prstGeom>
            <a:solidFill>
              <a:srgbClr val="FF33CC">
                <a:alpha val="10000"/>
              </a:srgbClr>
            </a:solidFill>
            <a:ln w="3492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rgbClr val="FFC000"/>
                </a:solidFill>
              </a:endParaRPr>
            </a:p>
          </p:txBody>
        </p:sp>
        <p:grpSp>
          <p:nvGrpSpPr>
            <p:cNvPr id="4" name="Group 3"/>
            <p:cNvGrpSpPr>
              <a:grpSpLocks noChangeAspect="1"/>
            </p:cNvGrpSpPr>
            <p:nvPr/>
          </p:nvGrpSpPr>
          <p:grpSpPr bwMode="auto">
            <a:xfrm>
              <a:off x="127907" y="105228"/>
              <a:ext cx="5043488" cy="7391400"/>
              <a:chOff x="1326" y="0"/>
              <a:chExt cx="3177" cy="4320"/>
            </a:xfrm>
          </p:grpSpPr>
          <p:sp>
            <p:nvSpPr>
              <p:cNvPr id="8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326" y="0"/>
                <a:ext cx="3108" cy="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grpSp>
            <p:nvGrpSpPr>
              <p:cNvPr id="9" name="Group 205"/>
              <p:cNvGrpSpPr>
                <a:grpSpLocks/>
              </p:cNvGrpSpPr>
              <p:nvPr/>
            </p:nvGrpSpPr>
            <p:grpSpPr bwMode="auto">
              <a:xfrm>
                <a:off x="1380" y="23"/>
                <a:ext cx="2275" cy="3887"/>
                <a:chOff x="1380" y="23"/>
                <a:chExt cx="2275" cy="3887"/>
              </a:xfrm>
            </p:grpSpPr>
            <p:sp>
              <p:nvSpPr>
                <p:cNvPr id="110" name="Line 5"/>
                <p:cNvSpPr>
                  <a:spLocks noChangeShapeType="1"/>
                </p:cNvSpPr>
                <p:nvPr/>
              </p:nvSpPr>
              <p:spPr bwMode="auto">
                <a:xfrm>
                  <a:off x="1415" y="3833"/>
                  <a:ext cx="26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1" name="Rectangle 6"/>
                <p:cNvSpPr>
                  <a:spLocks noChangeArrowheads="1"/>
                </p:cNvSpPr>
                <p:nvPr/>
              </p:nvSpPr>
              <p:spPr bwMode="auto">
                <a:xfrm>
                  <a:off x="1489" y="3856"/>
                  <a:ext cx="113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0.005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2" name="Freeform 7"/>
                <p:cNvSpPr>
                  <a:spLocks/>
                </p:cNvSpPr>
                <p:nvPr/>
              </p:nvSpPr>
              <p:spPr bwMode="auto">
                <a:xfrm>
                  <a:off x="2550" y="212"/>
                  <a:ext cx="0" cy="46"/>
                </a:xfrm>
                <a:custGeom>
                  <a:avLst/>
                  <a:gdLst>
                    <a:gd name="T0" fmla="*/ 0 h 46"/>
                    <a:gd name="T1" fmla="*/ 0 h 46"/>
                    <a:gd name="T2" fmla="*/ 46 h 4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3" name="Freeform 8"/>
                <p:cNvSpPr>
                  <a:spLocks/>
                </p:cNvSpPr>
                <p:nvPr/>
              </p:nvSpPr>
              <p:spPr bwMode="auto">
                <a:xfrm>
                  <a:off x="1905" y="2042"/>
                  <a:ext cx="0" cy="55"/>
                </a:xfrm>
                <a:custGeom>
                  <a:avLst/>
                  <a:gdLst>
                    <a:gd name="T0" fmla="*/ 0 h 55"/>
                    <a:gd name="T1" fmla="*/ 0 h 55"/>
                    <a:gd name="T2" fmla="*/ 55 h 5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4" name="Freeform 9"/>
                <p:cNvSpPr>
                  <a:spLocks/>
                </p:cNvSpPr>
                <p:nvPr/>
              </p:nvSpPr>
              <p:spPr bwMode="auto">
                <a:xfrm>
                  <a:off x="1851" y="2683"/>
                  <a:ext cx="215" cy="56"/>
                </a:xfrm>
                <a:custGeom>
                  <a:avLst/>
                  <a:gdLst>
                    <a:gd name="T0" fmla="*/ 215 w 215"/>
                    <a:gd name="T1" fmla="*/ 56 h 56"/>
                    <a:gd name="T2" fmla="*/ 0 w 215"/>
                    <a:gd name="T3" fmla="*/ 56 h 56"/>
                    <a:gd name="T4" fmla="*/ 0 w 215"/>
                    <a:gd name="T5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56">
                      <a:moveTo>
                        <a:pt x="215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5" name="Freeform 10"/>
                <p:cNvSpPr>
                  <a:spLocks/>
                </p:cNvSpPr>
                <p:nvPr/>
              </p:nvSpPr>
              <p:spPr bwMode="auto">
                <a:xfrm>
                  <a:off x="2066" y="1451"/>
                  <a:ext cx="214" cy="23"/>
                </a:xfrm>
                <a:custGeom>
                  <a:avLst/>
                  <a:gdLst>
                    <a:gd name="T0" fmla="*/ 214 w 214"/>
                    <a:gd name="T1" fmla="*/ 23 h 23"/>
                    <a:gd name="T2" fmla="*/ 0 w 214"/>
                    <a:gd name="T3" fmla="*/ 23 h 23"/>
                    <a:gd name="T4" fmla="*/ 0 w 214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4" h="23">
                      <a:moveTo>
                        <a:pt x="214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6" name="Freeform 11"/>
                <p:cNvSpPr>
                  <a:spLocks/>
                </p:cNvSpPr>
                <p:nvPr/>
              </p:nvSpPr>
              <p:spPr bwMode="auto">
                <a:xfrm>
                  <a:off x="2604" y="421"/>
                  <a:ext cx="0" cy="23"/>
                </a:xfrm>
                <a:custGeom>
                  <a:avLst/>
                  <a:gdLst>
                    <a:gd name="T0" fmla="*/ 23 h 23"/>
                    <a:gd name="T1" fmla="*/ 23 h 23"/>
                    <a:gd name="T2" fmla="*/ 0 h 2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3">
                      <a:moveTo>
                        <a:pt x="0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7" name="Freeform 12"/>
                <p:cNvSpPr>
                  <a:spLocks/>
                </p:cNvSpPr>
                <p:nvPr/>
              </p:nvSpPr>
              <p:spPr bwMode="auto">
                <a:xfrm>
                  <a:off x="2444" y="1967"/>
                  <a:ext cx="54" cy="23"/>
                </a:xfrm>
                <a:custGeom>
                  <a:avLst/>
                  <a:gdLst>
                    <a:gd name="T0" fmla="*/ 54 w 54"/>
                    <a:gd name="T1" fmla="*/ 23 h 23"/>
                    <a:gd name="T2" fmla="*/ 0 w 54"/>
                    <a:gd name="T3" fmla="*/ 23 h 23"/>
                    <a:gd name="T4" fmla="*/ 0 w 54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3">
                      <a:moveTo>
                        <a:pt x="54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8" name="Freeform 13"/>
                <p:cNvSpPr>
                  <a:spLocks/>
                </p:cNvSpPr>
                <p:nvPr/>
              </p:nvSpPr>
              <p:spPr bwMode="auto">
                <a:xfrm>
                  <a:off x="1690" y="2955"/>
                  <a:ext cx="0" cy="65"/>
                </a:xfrm>
                <a:custGeom>
                  <a:avLst/>
                  <a:gdLst>
                    <a:gd name="T0" fmla="*/ 65 h 65"/>
                    <a:gd name="T1" fmla="*/ 65 h 65"/>
                    <a:gd name="T2" fmla="*/ 0 h 6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5">
                      <a:moveTo>
                        <a:pt x="0" y="65"/>
                      </a:moveTo>
                      <a:lnTo>
                        <a:pt x="0" y="6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19" name="Freeform 14"/>
                <p:cNvSpPr>
                  <a:spLocks/>
                </p:cNvSpPr>
                <p:nvPr/>
              </p:nvSpPr>
              <p:spPr bwMode="auto">
                <a:xfrm>
                  <a:off x="2066" y="1428"/>
                  <a:ext cx="651" cy="23"/>
                </a:xfrm>
                <a:custGeom>
                  <a:avLst/>
                  <a:gdLst>
                    <a:gd name="T0" fmla="*/ 651 w 651"/>
                    <a:gd name="T1" fmla="*/ 0 h 23"/>
                    <a:gd name="T2" fmla="*/ 0 w 651"/>
                    <a:gd name="T3" fmla="*/ 0 h 23"/>
                    <a:gd name="T4" fmla="*/ 0 w 65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51" h="23">
                      <a:moveTo>
                        <a:pt x="65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0" name="Freeform 15"/>
                <p:cNvSpPr>
                  <a:spLocks/>
                </p:cNvSpPr>
                <p:nvPr/>
              </p:nvSpPr>
              <p:spPr bwMode="auto">
                <a:xfrm>
                  <a:off x="2604" y="1030"/>
                  <a:ext cx="107" cy="35"/>
                </a:xfrm>
                <a:custGeom>
                  <a:avLst/>
                  <a:gdLst>
                    <a:gd name="T0" fmla="*/ 107 w 107"/>
                    <a:gd name="T1" fmla="*/ 0 h 35"/>
                    <a:gd name="T2" fmla="*/ 0 w 107"/>
                    <a:gd name="T3" fmla="*/ 0 h 35"/>
                    <a:gd name="T4" fmla="*/ 0 w 107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35">
                      <a:moveTo>
                        <a:pt x="107" y="0"/>
                      </a:moveTo>
                      <a:lnTo>
                        <a:pt x="0" y="0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1" name="Freeform 16"/>
                <p:cNvSpPr>
                  <a:spLocks/>
                </p:cNvSpPr>
                <p:nvPr/>
              </p:nvSpPr>
              <p:spPr bwMode="auto">
                <a:xfrm>
                  <a:off x="2550" y="731"/>
                  <a:ext cx="0" cy="96"/>
                </a:xfrm>
                <a:custGeom>
                  <a:avLst/>
                  <a:gdLst>
                    <a:gd name="T0" fmla="*/ 0 h 96"/>
                    <a:gd name="T1" fmla="*/ 0 h 96"/>
                    <a:gd name="T2" fmla="*/ 96 h 9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9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2" name="Freeform 17"/>
                <p:cNvSpPr>
                  <a:spLocks/>
                </p:cNvSpPr>
                <p:nvPr/>
              </p:nvSpPr>
              <p:spPr bwMode="auto">
                <a:xfrm>
                  <a:off x="2550" y="534"/>
                  <a:ext cx="0" cy="72"/>
                </a:xfrm>
                <a:custGeom>
                  <a:avLst/>
                  <a:gdLst>
                    <a:gd name="T0" fmla="*/ 0 h 72"/>
                    <a:gd name="T1" fmla="*/ 0 h 72"/>
                    <a:gd name="T2" fmla="*/ 72 h 7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7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3" name="Freeform 18"/>
                <p:cNvSpPr>
                  <a:spLocks/>
                </p:cNvSpPr>
                <p:nvPr/>
              </p:nvSpPr>
              <p:spPr bwMode="auto">
                <a:xfrm>
                  <a:off x="2550" y="304"/>
                  <a:ext cx="0" cy="77"/>
                </a:xfrm>
                <a:custGeom>
                  <a:avLst/>
                  <a:gdLst>
                    <a:gd name="T0" fmla="*/ 0 h 77"/>
                    <a:gd name="T1" fmla="*/ 0 h 77"/>
                    <a:gd name="T2" fmla="*/ 77 h 77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77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4" name="Freeform 19"/>
                <p:cNvSpPr>
                  <a:spLocks/>
                </p:cNvSpPr>
                <p:nvPr/>
              </p:nvSpPr>
              <p:spPr bwMode="auto">
                <a:xfrm>
                  <a:off x="1905" y="2042"/>
                  <a:ext cx="0" cy="41"/>
                </a:xfrm>
                <a:custGeom>
                  <a:avLst/>
                  <a:gdLst>
                    <a:gd name="T0" fmla="*/ 41 h 41"/>
                    <a:gd name="T1" fmla="*/ 41 h 41"/>
                    <a:gd name="T2" fmla="*/ 0 h 4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1">
                      <a:moveTo>
                        <a:pt x="0" y="41"/>
                      </a:moveTo>
                      <a:lnTo>
                        <a:pt x="0" y="4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5" name="Freeform 20"/>
                <p:cNvSpPr>
                  <a:spLocks/>
                </p:cNvSpPr>
                <p:nvPr/>
              </p:nvSpPr>
              <p:spPr bwMode="auto">
                <a:xfrm>
                  <a:off x="2066" y="1721"/>
                  <a:ext cx="0" cy="64"/>
                </a:xfrm>
                <a:custGeom>
                  <a:avLst/>
                  <a:gdLst>
                    <a:gd name="T0" fmla="*/ 0 h 64"/>
                    <a:gd name="T1" fmla="*/ 0 h 64"/>
                    <a:gd name="T2" fmla="*/ 64 h 6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6" name="Freeform 21"/>
                <p:cNvSpPr>
                  <a:spLocks/>
                </p:cNvSpPr>
                <p:nvPr/>
              </p:nvSpPr>
              <p:spPr bwMode="auto">
                <a:xfrm>
                  <a:off x="1638" y="3620"/>
                  <a:ext cx="270" cy="55"/>
                </a:xfrm>
                <a:custGeom>
                  <a:avLst/>
                  <a:gdLst>
                    <a:gd name="T0" fmla="*/ 270 w 270"/>
                    <a:gd name="T1" fmla="*/ 55 h 55"/>
                    <a:gd name="T2" fmla="*/ 0 w 270"/>
                    <a:gd name="T3" fmla="*/ 55 h 55"/>
                    <a:gd name="T4" fmla="*/ 0 w 270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55">
                      <a:moveTo>
                        <a:pt x="270" y="55"/>
                      </a:moveTo>
                      <a:lnTo>
                        <a:pt x="0" y="5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7" name="Freeform 22"/>
                <p:cNvSpPr>
                  <a:spLocks/>
                </p:cNvSpPr>
                <p:nvPr/>
              </p:nvSpPr>
              <p:spPr bwMode="auto">
                <a:xfrm>
                  <a:off x="1690" y="2891"/>
                  <a:ext cx="54" cy="64"/>
                </a:xfrm>
                <a:custGeom>
                  <a:avLst/>
                  <a:gdLst>
                    <a:gd name="T0" fmla="*/ 54 w 54"/>
                    <a:gd name="T1" fmla="*/ 0 h 64"/>
                    <a:gd name="T2" fmla="*/ 0 w 54"/>
                    <a:gd name="T3" fmla="*/ 0 h 64"/>
                    <a:gd name="T4" fmla="*/ 0 w 54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64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8" name="Freeform 23"/>
                <p:cNvSpPr>
                  <a:spLocks/>
                </p:cNvSpPr>
                <p:nvPr/>
              </p:nvSpPr>
              <p:spPr bwMode="auto">
                <a:xfrm>
                  <a:off x="1851" y="2926"/>
                  <a:ext cx="161" cy="23"/>
                </a:xfrm>
                <a:custGeom>
                  <a:avLst/>
                  <a:gdLst>
                    <a:gd name="T0" fmla="*/ 161 w 161"/>
                    <a:gd name="T1" fmla="*/ 0 h 23"/>
                    <a:gd name="T2" fmla="*/ 0 w 161"/>
                    <a:gd name="T3" fmla="*/ 0 h 23"/>
                    <a:gd name="T4" fmla="*/ 0 w 16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23">
                      <a:moveTo>
                        <a:pt x="16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29" name="Freeform 24"/>
                <p:cNvSpPr>
                  <a:spLocks/>
                </p:cNvSpPr>
                <p:nvPr/>
              </p:nvSpPr>
              <p:spPr bwMode="auto">
                <a:xfrm>
                  <a:off x="1638" y="3557"/>
                  <a:ext cx="106" cy="25"/>
                </a:xfrm>
                <a:custGeom>
                  <a:avLst/>
                  <a:gdLst>
                    <a:gd name="T0" fmla="*/ 106 w 106"/>
                    <a:gd name="T1" fmla="*/ 25 h 25"/>
                    <a:gd name="T2" fmla="*/ 0 w 106"/>
                    <a:gd name="T3" fmla="*/ 25 h 25"/>
                    <a:gd name="T4" fmla="*/ 0 w 106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6" h="25">
                      <a:moveTo>
                        <a:pt x="106" y="25"/>
                      </a:move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0" name="Freeform 25"/>
                <p:cNvSpPr>
                  <a:spLocks/>
                </p:cNvSpPr>
                <p:nvPr/>
              </p:nvSpPr>
              <p:spPr bwMode="auto">
                <a:xfrm>
                  <a:off x="1797" y="2783"/>
                  <a:ext cx="0" cy="48"/>
                </a:xfrm>
                <a:custGeom>
                  <a:avLst/>
                  <a:gdLst>
                    <a:gd name="T0" fmla="*/ 0 h 48"/>
                    <a:gd name="T1" fmla="*/ 0 h 48"/>
                    <a:gd name="T2" fmla="*/ 48 h 48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1" name="Freeform 26"/>
                <p:cNvSpPr>
                  <a:spLocks/>
                </p:cNvSpPr>
                <p:nvPr/>
              </p:nvSpPr>
              <p:spPr bwMode="auto">
                <a:xfrm>
                  <a:off x="2550" y="827"/>
                  <a:ext cx="0" cy="119"/>
                </a:xfrm>
                <a:custGeom>
                  <a:avLst/>
                  <a:gdLst>
                    <a:gd name="T0" fmla="*/ 0 h 119"/>
                    <a:gd name="T1" fmla="*/ 0 h 119"/>
                    <a:gd name="T2" fmla="*/ 119 h 11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19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19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2" name="Freeform 27"/>
                <p:cNvSpPr>
                  <a:spLocks/>
                </p:cNvSpPr>
                <p:nvPr/>
              </p:nvSpPr>
              <p:spPr bwMode="auto">
                <a:xfrm>
                  <a:off x="2550" y="459"/>
                  <a:ext cx="0" cy="75"/>
                </a:xfrm>
                <a:custGeom>
                  <a:avLst/>
                  <a:gdLst>
                    <a:gd name="T0" fmla="*/ 0 h 75"/>
                    <a:gd name="T1" fmla="*/ 0 h 75"/>
                    <a:gd name="T2" fmla="*/ 75 h 7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7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3" name="Freeform 28"/>
                <p:cNvSpPr>
                  <a:spLocks/>
                </p:cNvSpPr>
                <p:nvPr/>
              </p:nvSpPr>
              <p:spPr bwMode="auto">
                <a:xfrm>
                  <a:off x="2550" y="421"/>
                  <a:ext cx="54" cy="35"/>
                </a:xfrm>
                <a:custGeom>
                  <a:avLst/>
                  <a:gdLst>
                    <a:gd name="T0" fmla="*/ 54 w 54"/>
                    <a:gd name="T1" fmla="*/ 0 h 35"/>
                    <a:gd name="T2" fmla="*/ 0 w 54"/>
                    <a:gd name="T3" fmla="*/ 0 h 35"/>
                    <a:gd name="T4" fmla="*/ 0 w 54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5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4" name="Freeform 29"/>
                <p:cNvSpPr>
                  <a:spLocks/>
                </p:cNvSpPr>
                <p:nvPr/>
              </p:nvSpPr>
              <p:spPr bwMode="auto">
                <a:xfrm>
                  <a:off x="2550" y="606"/>
                  <a:ext cx="0" cy="73"/>
                </a:xfrm>
                <a:custGeom>
                  <a:avLst/>
                  <a:gdLst>
                    <a:gd name="T0" fmla="*/ 73 h 73"/>
                    <a:gd name="T1" fmla="*/ 73 h 73"/>
                    <a:gd name="T2" fmla="*/ 0 h 7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3">
                      <a:moveTo>
                        <a:pt x="0" y="73"/>
                      </a:moveTo>
                      <a:lnTo>
                        <a:pt x="0" y="7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5" name="Freeform 30"/>
                <p:cNvSpPr>
                  <a:spLocks/>
                </p:cNvSpPr>
                <p:nvPr/>
              </p:nvSpPr>
              <p:spPr bwMode="auto">
                <a:xfrm>
                  <a:off x="2129" y="2489"/>
                  <a:ext cx="101" cy="73"/>
                </a:xfrm>
                <a:custGeom>
                  <a:avLst/>
                  <a:gdLst>
                    <a:gd name="T0" fmla="*/ 101 w 101"/>
                    <a:gd name="T1" fmla="*/ 73 h 73"/>
                    <a:gd name="T2" fmla="*/ 0 w 101"/>
                    <a:gd name="T3" fmla="*/ 73 h 73"/>
                    <a:gd name="T4" fmla="*/ 0 w 101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1" h="73">
                      <a:moveTo>
                        <a:pt x="101" y="73"/>
                      </a:moveTo>
                      <a:lnTo>
                        <a:pt x="0" y="7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6" name="Freeform 31"/>
                <p:cNvSpPr>
                  <a:spLocks/>
                </p:cNvSpPr>
                <p:nvPr/>
              </p:nvSpPr>
              <p:spPr bwMode="auto">
                <a:xfrm>
                  <a:off x="1797" y="3253"/>
                  <a:ext cx="54" cy="23"/>
                </a:xfrm>
                <a:custGeom>
                  <a:avLst/>
                  <a:gdLst>
                    <a:gd name="T0" fmla="*/ 54 w 54"/>
                    <a:gd name="T1" fmla="*/ 0 h 23"/>
                    <a:gd name="T2" fmla="*/ 0 w 54"/>
                    <a:gd name="T3" fmla="*/ 0 h 23"/>
                    <a:gd name="T4" fmla="*/ 0 w 5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3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7" name="Freeform 32"/>
                <p:cNvSpPr>
                  <a:spLocks/>
                </p:cNvSpPr>
                <p:nvPr/>
              </p:nvSpPr>
              <p:spPr bwMode="auto">
                <a:xfrm>
                  <a:off x="1899" y="3090"/>
                  <a:ext cx="275" cy="23"/>
                </a:xfrm>
                <a:custGeom>
                  <a:avLst/>
                  <a:gdLst>
                    <a:gd name="T0" fmla="*/ 275 w 275"/>
                    <a:gd name="T1" fmla="*/ 23 h 23"/>
                    <a:gd name="T2" fmla="*/ 0 w 275"/>
                    <a:gd name="T3" fmla="*/ 23 h 23"/>
                    <a:gd name="T4" fmla="*/ 0 w 275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5" h="23">
                      <a:moveTo>
                        <a:pt x="275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8" name="Freeform 33"/>
                <p:cNvSpPr>
                  <a:spLocks/>
                </p:cNvSpPr>
                <p:nvPr/>
              </p:nvSpPr>
              <p:spPr bwMode="auto">
                <a:xfrm>
                  <a:off x="2766" y="166"/>
                  <a:ext cx="215" cy="44"/>
                </a:xfrm>
                <a:custGeom>
                  <a:avLst/>
                  <a:gdLst>
                    <a:gd name="T0" fmla="*/ 215 w 215"/>
                    <a:gd name="T1" fmla="*/ 44 h 44"/>
                    <a:gd name="T2" fmla="*/ 0 w 215"/>
                    <a:gd name="T3" fmla="*/ 44 h 44"/>
                    <a:gd name="T4" fmla="*/ 0 w 215"/>
                    <a:gd name="T5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44">
                      <a:moveTo>
                        <a:pt x="215" y="44"/>
                      </a:moveTo>
                      <a:lnTo>
                        <a:pt x="0" y="4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39" name="Freeform 34"/>
                <p:cNvSpPr>
                  <a:spLocks/>
                </p:cNvSpPr>
                <p:nvPr/>
              </p:nvSpPr>
              <p:spPr bwMode="auto">
                <a:xfrm>
                  <a:off x="2928" y="46"/>
                  <a:ext cx="215" cy="25"/>
                </a:xfrm>
                <a:custGeom>
                  <a:avLst/>
                  <a:gdLst>
                    <a:gd name="T0" fmla="*/ 215 w 215"/>
                    <a:gd name="T1" fmla="*/ 25 h 25"/>
                    <a:gd name="T2" fmla="*/ 0 w 215"/>
                    <a:gd name="T3" fmla="*/ 25 h 25"/>
                    <a:gd name="T4" fmla="*/ 0 w 215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25">
                      <a:moveTo>
                        <a:pt x="215" y="25"/>
                      </a:move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0" name="Freeform 35"/>
                <p:cNvSpPr>
                  <a:spLocks/>
                </p:cNvSpPr>
                <p:nvPr/>
              </p:nvSpPr>
              <p:spPr bwMode="auto">
                <a:xfrm>
                  <a:off x="1797" y="2683"/>
                  <a:ext cx="54" cy="51"/>
                </a:xfrm>
                <a:custGeom>
                  <a:avLst/>
                  <a:gdLst>
                    <a:gd name="T0" fmla="*/ 54 w 54"/>
                    <a:gd name="T1" fmla="*/ 0 h 51"/>
                    <a:gd name="T2" fmla="*/ 0 w 54"/>
                    <a:gd name="T3" fmla="*/ 0 h 51"/>
                    <a:gd name="T4" fmla="*/ 0 w 54"/>
                    <a:gd name="T5" fmla="*/ 51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51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5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1" name="Freeform 36"/>
                <p:cNvSpPr>
                  <a:spLocks/>
                </p:cNvSpPr>
                <p:nvPr/>
              </p:nvSpPr>
              <p:spPr bwMode="auto">
                <a:xfrm>
                  <a:off x="1963" y="2567"/>
                  <a:ext cx="51" cy="63"/>
                </a:xfrm>
                <a:custGeom>
                  <a:avLst/>
                  <a:gdLst>
                    <a:gd name="T0" fmla="*/ 51 w 51"/>
                    <a:gd name="T1" fmla="*/ 0 h 63"/>
                    <a:gd name="T2" fmla="*/ 0 w 51"/>
                    <a:gd name="T3" fmla="*/ 0 h 63"/>
                    <a:gd name="T4" fmla="*/ 0 w 51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63">
                      <a:moveTo>
                        <a:pt x="51" y="0"/>
                      </a:moveTo>
                      <a:lnTo>
                        <a:pt x="0" y="0"/>
                      </a:lnTo>
                      <a:lnTo>
                        <a:pt x="0" y="6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2" name="Freeform 37"/>
                <p:cNvSpPr>
                  <a:spLocks/>
                </p:cNvSpPr>
                <p:nvPr/>
              </p:nvSpPr>
              <p:spPr bwMode="auto">
                <a:xfrm>
                  <a:off x="2066" y="1721"/>
                  <a:ext cx="49" cy="58"/>
                </a:xfrm>
                <a:custGeom>
                  <a:avLst/>
                  <a:gdLst>
                    <a:gd name="T0" fmla="*/ 49 w 49"/>
                    <a:gd name="T1" fmla="*/ 58 h 58"/>
                    <a:gd name="T2" fmla="*/ 0 w 49"/>
                    <a:gd name="T3" fmla="*/ 58 h 58"/>
                    <a:gd name="T4" fmla="*/ 0 w 49"/>
                    <a:gd name="T5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9" h="58">
                      <a:moveTo>
                        <a:pt x="49" y="58"/>
                      </a:moveTo>
                      <a:lnTo>
                        <a:pt x="0" y="5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3" name="Freeform 38"/>
                <p:cNvSpPr>
                  <a:spLocks/>
                </p:cNvSpPr>
                <p:nvPr/>
              </p:nvSpPr>
              <p:spPr bwMode="auto">
                <a:xfrm>
                  <a:off x="1638" y="3566"/>
                  <a:ext cx="52" cy="62"/>
                </a:xfrm>
                <a:custGeom>
                  <a:avLst/>
                  <a:gdLst>
                    <a:gd name="T0" fmla="*/ 52 w 52"/>
                    <a:gd name="T1" fmla="*/ 62 h 62"/>
                    <a:gd name="T2" fmla="*/ 0 w 52"/>
                    <a:gd name="T3" fmla="*/ 62 h 62"/>
                    <a:gd name="T4" fmla="*/ 0 w 52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62">
                      <a:moveTo>
                        <a:pt x="52" y="62"/>
                      </a:moveTo>
                      <a:lnTo>
                        <a:pt x="0" y="6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4" name="Freeform 39"/>
                <p:cNvSpPr>
                  <a:spLocks/>
                </p:cNvSpPr>
                <p:nvPr/>
              </p:nvSpPr>
              <p:spPr bwMode="auto">
                <a:xfrm>
                  <a:off x="1851" y="3136"/>
                  <a:ext cx="49" cy="46"/>
                </a:xfrm>
                <a:custGeom>
                  <a:avLst/>
                  <a:gdLst>
                    <a:gd name="T0" fmla="*/ 49 w 49"/>
                    <a:gd name="T1" fmla="*/ 46 h 46"/>
                    <a:gd name="T2" fmla="*/ 0 w 49"/>
                    <a:gd name="T3" fmla="*/ 46 h 46"/>
                    <a:gd name="T4" fmla="*/ 0 w 49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9" h="46">
                      <a:moveTo>
                        <a:pt x="49" y="46"/>
                      </a:moveTo>
                      <a:lnTo>
                        <a:pt x="0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5" name="Freeform 40"/>
                <p:cNvSpPr>
                  <a:spLocks/>
                </p:cNvSpPr>
                <p:nvPr/>
              </p:nvSpPr>
              <p:spPr bwMode="auto">
                <a:xfrm>
                  <a:off x="2766" y="123"/>
                  <a:ext cx="162" cy="43"/>
                </a:xfrm>
                <a:custGeom>
                  <a:avLst/>
                  <a:gdLst>
                    <a:gd name="T0" fmla="*/ 162 w 162"/>
                    <a:gd name="T1" fmla="*/ 0 h 43"/>
                    <a:gd name="T2" fmla="*/ 0 w 162"/>
                    <a:gd name="T3" fmla="*/ 0 h 43"/>
                    <a:gd name="T4" fmla="*/ 0 w 162"/>
                    <a:gd name="T5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2" h="43">
                      <a:moveTo>
                        <a:pt x="162" y="0"/>
                      </a:moveTo>
                      <a:lnTo>
                        <a:pt x="0" y="0"/>
                      </a:lnTo>
                      <a:lnTo>
                        <a:pt x="0" y="4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6" name="Freeform 41"/>
                <p:cNvSpPr>
                  <a:spLocks/>
                </p:cNvSpPr>
                <p:nvPr/>
              </p:nvSpPr>
              <p:spPr bwMode="auto">
                <a:xfrm>
                  <a:off x="1959" y="1733"/>
                  <a:ext cx="268" cy="163"/>
                </a:xfrm>
                <a:custGeom>
                  <a:avLst/>
                  <a:gdLst>
                    <a:gd name="T0" fmla="*/ 268 w 268"/>
                    <a:gd name="T1" fmla="*/ 163 h 163"/>
                    <a:gd name="T2" fmla="*/ 0 w 268"/>
                    <a:gd name="T3" fmla="*/ 163 h 163"/>
                    <a:gd name="T4" fmla="*/ 0 w 268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8" h="163">
                      <a:moveTo>
                        <a:pt x="268" y="163"/>
                      </a:moveTo>
                      <a:lnTo>
                        <a:pt x="0" y="16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7" name="Freeform 42"/>
                <p:cNvSpPr>
                  <a:spLocks/>
                </p:cNvSpPr>
                <p:nvPr/>
              </p:nvSpPr>
              <p:spPr bwMode="auto">
                <a:xfrm>
                  <a:off x="2014" y="2489"/>
                  <a:ext cx="115" cy="78"/>
                </a:xfrm>
                <a:custGeom>
                  <a:avLst/>
                  <a:gdLst>
                    <a:gd name="T0" fmla="*/ 115 w 115"/>
                    <a:gd name="T1" fmla="*/ 0 h 78"/>
                    <a:gd name="T2" fmla="*/ 0 w 115"/>
                    <a:gd name="T3" fmla="*/ 0 h 78"/>
                    <a:gd name="T4" fmla="*/ 0 w 115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5" h="78">
                      <a:moveTo>
                        <a:pt x="115" y="0"/>
                      </a:moveTo>
                      <a:lnTo>
                        <a:pt x="0" y="0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8" name="Freeform 43"/>
                <p:cNvSpPr>
                  <a:spLocks/>
                </p:cNvSpPr>
                <p:nvPr/>
              </p:nvSpPr>
              <p:spPr bwMode="auto">
                <a:xfrm>
                  <a:off x="1638" y="3566"/>
                  <a:ext cx="0" cy="54"/>
                </a:xfrm>
                <a:custGeom>
                  <a:avLst/>
                  <a:gdLst>
                    <a:gd name="T0" fmla="*/ 0 h 54"/>
                    <a:gd name="T1" fmla="*/ 0 h 54"/>
                    <a:gd name="T2" fmla="*/ 54 h 5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49" name="Freeform 44"/>
                <p:cNvSpPr>
                  <a:spLocks/>
                </p:cNvSpPr>
                <p:nvPr/>
              </p:nvSpPr>
              <p:spPr bwMode="auto">
                <a:xfrm>
                  <a:off x="2604" y="1170"/>
                  <a:ext cx="0" cy="23"/>
                </a:xfrm>
                <a:custGeom>
                  <a:avLst/>
                  <a:gdLst>
                    <a:gd name="T0" fmla="*/ 23 h 23"/>
                    <a:gd name="T1" fmla="*/ 23 h 23"/>
                    <a:gd name="T2" fmla="*/ 0 h 2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3">
                      <a:moveTo>
                        <a:pt x="0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0" name="Freeform 45"/>
                <p:cNvSpPr>
                  <a:spLocks/>
                </p:cNvSpPr>
                <p:nvPr/>
              </p:nvSpPr>
              <p:spPr bwMode="auto">
                <a:xfrm>
                  <a:off x="2335" y="1334"/>
                  <a:ext cx="381" cy="23"/>
                </a:xfrm>
                <a:custGeom>
                  <a:avLst/>
                  <a:gdLst>
                    <a:gd name="T0" fmla="*/ 381 w 381"/>
                    <a:gd name="T1" fmla="*/ 0 h 23"/>
                    <a:gd name="T2" fmla="*/ 0 w 381"/>
                    <a:gd name="T3" fmla="*/ 0 h 23"/>
                    <a:gd name="T4" fmla="*/ 0 w 38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1" h="23">
                      <a:moveTo>
                        <a:pt x="38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1" name="Freeform 46"/>
                <p:cNvSpPr>
                  <a:spLocks/>
                </p:cNvSpPr>
                <p:nvPr/>
              </p:nvSpPr>
              <p:spPr bwMode="auto">
                <a:xfrm>
                  <a:off x="2120" y="1664"/>
                  <a:ext cx="106" cy="45"/>
                </a:xfrm>
                <a:custGeom>
                  <a:avLst/>
                  <a:gdLst>
                    <a:gd name="T0" fmla="*/ 106 w 106"/>
                    <a:gd name="T1" fmla="*/ 45 h 45"/>
                    <a:gd name="T2" fmla="*/ 0 w 106"/>
                    <a:gd name="T3" fmla="*/ 45 h 45"/>
                    <a:gd name="T4" fmla="*/ 0 w 106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6" h="45">
                      <a:moveTo>
                        <a:pt x="106" y="45"/>
                      </a:moveTo>
                      <a:lnTo>
                        <a:pt x="0" y="4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2" name="Freeform 47"/>
                <p:cNvSpPr>
                  <a:spLocks/>
                </p:cNvSpPr>
                <p:nvPr/>
              </p:nvSpPr>
              <p:spPr bwMode="auto">
                <a:xfrm>
                  <a:off x="2550" y="946"/>
                  <a:ext cx="0" cy="112"/>
                </a:xfrm>
                <a:custGeom>
                  <a:avLst/>
                  <a:gdLst>
                    <a:gd name="T0" fmla="*/ 0 h 112"/>
                    <a:gd name="T1" fmla="*/ 0 h 112"/>
                    <a:gd name="T2" fmla="*/ 112 h 1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1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3" name="Freeform 48"/>
                <p:cNvSpPr>
                  <a:spLocks/>
                </p:cNvSpPr>
                <p:nvPr/>
              </p:nvSpPr>
              <p:spPr bwMode="auto">
                <a:xfrm>
                  <a:off x="1523" y="3721"/>
                  <a:ext cx="53" cy="23"/>
                </a:xfrm>
                <a:custGeom>
                  <a:avLst/>
                  <a:gdLst>
                    <a:gd name="T0" fmla="*/ 53 w 53"/>
                    <a:gd name="T1" fmla="*/ 0 h 23"/>
                    <a:gd name="T2" fmla="*/ 0 w 53"/>
                    <a:gd name="T3" fmla="*/ 0 h 23"/>
                    <a:gd name="T4" fmla="*/ 0 w 53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3">
                      <a:moveTo>
                        <a:pt x="53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4" name="Freeform 49"/>
                <p:cNvSpPr>
                  <a:spLocks/>
                </p:cNvSpPr>
                <p:nvPr/>
              </p:nvSpPr>
              <p:spPr bwMode="auto">
                <a:xfrm>
                  <a:off x="2730" y="1544"/>
                  <a:ext cx="52" cy="36"/>
                </a:xfrm>
                <a:custGeom>
                  <a:avLst/>
                  <a:gdLst>
                    <a:gd name="T0" fmla="*/ 52 w 52"/>
                    <a:gd name="T1" fmla="*/ 0 h 36"/>
                    <a:gd name="T2" fmla="*/ 0 w 52"/>
                    <a:gd name="T3" fmla="*/ 0 h 36"/>
                    <a:gd name="T4" fmla="*/ 0 w 52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36">
                      <a:moveTo>
                        <a:pt x="52" y="0"/>
                      </a:moveTo>
                      <a:lnTo>
                        <a:pt x="0" y="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5" name="Freeform 50"/>
                <p:cNvSpPr>
                  <a:spLocks/>
                </p:cNvSpPr>
                <p:nvPr/>
              </p:nvSpPr>
              <p:spPr bwMode="auto">
                <a:xfrm>
                  <a:off x="2928" y="81"/>
                  <a:ext cx="215" cy="36"/>
                </a:xfrm>
                <a:custGeom>
                  <a:avLst/>
                  <a:gdLst>
                    <a:gd name="T0" fmla="*/ 215 w 215"/>
                    <a:gd name="T1" fmla="*/ 36 h 36"/>
                    <a:gd name="T2" fmla="*/ 0 w 215"/>
                    <a:gd name="T3" fmla="*/ 36 h 36"/>
                    <a:gd name="T4" fmla="*/ 0 w 215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36">
                      <a:moveTo>
                        <a:pt x="215" y="36"/>
                      </a:moveTo>
                      <a:lnTo>
                        <a:pt x="0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6" name="Freeform 51"/>
                <p:cNvSpPr>
                  <a:spLocks/>
                </p:cNvSpPr>
                <p:nvPr/>
              </p:nvSpPr>
              <p:spPr bwMode="auto">
                <a:xfrm>
                  <a:off x="1799" y="1916"/>
                  <a:ext cx="106" cy="153"/>
                </a:xfrm>
                <a:custGeom>
                  <a:avLst/>
                  <a:gdLst>
                    <a:gd name="T0" fmla="*/ 106 w 106"/>
                    <a:gd name="T1" fmla="*/ 0 h 153"/>
                    <a:gd name="T2" fmla="*/ 0 w 106"/>
                    <a:gd name="T3" fmla="*/ 0 h 153"/>
                    <a:gd name="T4" fmla="*/ 0 w 106"/>
                    <a:gd name="T5" fmla="*/ 153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6" h="153">
                      <a:moveTo>
                        <a:pt x="106" y="0"/>
                      </a:moveTo>
                      <a:lnTo>
                        <a:pt x="0" y="0"/>
                      </a:lnTo>
                      <a:lnTo>
                        <a:pt x="0" y="15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7" name="Freeform 52"/>
                <p:cNvSpPr>
                  <a:spLocks/>
                </p:cNvSpPr>
                <p:nvPr/>
              </p:nvSpPr>
              <p:spPr bwMode="auto">
                <a:xfrm>
                  <a:off x="2928" y="23"/>
                  <a:ext cx="107" cy="23"/>
                </a:xfrm>
                <a:custGeom>
                  <a:avLst/>
                  <a:gdLst>
                    <a:gd name="T0" fmla="*/ 107 w 107"/>
                    <a:gd name="T1" fmla="*/ 0 h 23"/>
                    <a:gd name="T2" fmla="*/ 0 w 107"/>
                    <a:gd name="T3" fmla="*/ 0 h 23"/>
                    <a:gd name="T4" fmla="*/ 0 w 107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23">
                      <a:moveTo>
                        <a:pt x="107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8" name="Freeform 53"/>
                <p:cNvSpPr>
                  <a:spLocks/>
                </p:cNvSpPr>
                <p:nvPr/>
              </p:nvSpPr>
              <p:spPr bwMode="auto">
                <a:xfrm>
                  <a:off x="2344" y="2294"/>
                  <a:ext cx="54" cy="35"/>
                </a:xfrm>
                <a:custGeom>
                  <a:avLst/>
                  <a:gdLst>
                    <a:gd name="T0" fmla="*/ 54 w 54"/>
                    <a:gd name="T1" fmla="*/ 0 h 35"/>
                    <a:gd name="T2" fmla="*/ 0 w 54"/>
                    <a:gd name="T3" fmla="*/ 0 h 35"/>
                    <a:gd name="T4" fmla="*/ 0 w 54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5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59" name="Freeform 54"/>
                <p:cNvSpPr>
                  <a:spLocks/>
                </p:cNvSpPr>
                <p:nvPr/>
              </p:nvSpPr>
              <p:spPr bwMode="auto">
                <a:xfrm>
                  <a:off x="2550" y="1058"/>
                  <a:ext cx="54" cy="112"/>
                </a:xfrm>
                <a:custGeom>
                  <a:avLst/>
                  <a:gdLst>
                    <a:gd name="T0" fmla="*/ 54 w 54"/>
                    <a:gd name="T1" fmla="*/ 112 h 112"/>
                    <a:gd name="T2" fmla="*/ 0 w 54"/>
                    <a:gd name="T3" fmla="*/ 112 h 112"/>
                    <a:gd name="T4" fmla="*/ 0 w 54"/>
                    <a:gd name="T5" fmla="*/ 0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12">
                      <a:moveTo>
                        <a:pt x="54" y="112"/>
                      </a:moveTo>
                      <a:lnTo>
                        <a:pt x="0" y="11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0" name="Freeform 55"/>
                <p:cNvSpPr>
                  <a:spLocks/>
                </p:cNvSpPr>
                <p:nvPr/>
              </p:nvSpPr>
              <p:spPr bwMode="auto">
                <a:xfrm>
                  <a:off x="1418" y="3258"/>
                  <a:ext cx="220" cy="244"/>
                </a:xfrm>
                <a:custGeom>
                  <a:avLst/>
                  <a:gdLst>
                    <a:gd name="T0" fmla="*/ 220 w 220"/>
                    <a:gd name="T1" fmla="*/ 0 h 244"/>
                    <a:gd name="T2" fmla="*/ 0 w 220"/>
                    <a:gd name="T3" fmla="*/ 0 h 244"/>
                    <a:gd name="T4" fmla="*/ 0 w 220"/>
                    <a:gd name="T5" fmla="*/ 244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" h="244">
                      <a:moveTo>
                        <a:pt x="220" y="0"/>
                      </a:moveTo>
                      <a:lnTo>
                        <a:pt x="0" y="0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1" name="Freeform 56"/>
                <p:cNvSpPr>
                  <a:spLocks/>
                </p:cNvSpPr>
                <p:nvPr/>
              </p:nvSpPr>
              <p:spPr bwMode="auto">
                <a:xfrm>
                  <a:off x="2292" y="2413"/>
                  <a:ext cx="491" cy="45"/>
                </a:xfrm>
                <a:custGeom>
                  <a:avLst/>
                  <a:gdLst>
                    <a:gd name="T0" fmla="*/ 491 w 491"/>
                    <a:gd name="T1" fmla="*/ 45 h 45"/>
                    <a:gd name="T2" fmla="*/ 0 w 491"/>
                    <a:gd name="T3" fmla="*/ 45 h 45"/>
                    <a:gd name="T4" fmla="*/ 0 w 491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91" h="45">
                      <a:moveTo>
                        <a:pt x="491" y="45"/>
                      </a:moveTo>
                      <a:lnTo>
                        <a:pt x="0" y="4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2" name="Freeform 57"/>
                <p:cNvSpPr>
                  <a:spLocks/>
                </p:cNvSpPr>
                <p:nvPr/>
              </p:nvSpPr>
              <p:spPr bwMode="auto">
                <a:xfrm>
                  <a:off x="2657" y="795"/>
                  <a:ext cx="0" cy="23"/>
                </a:xfrm>
                <a:custGeom>
                  <a:avLst/>
                  <a:gdLst>
                    <a:gd name="T0" fmla="*/ 23 h 23"/>
                    <a:gd name="T1" fmla="*/ 23 h 23"/>
                    <a:gd name="T2" fmla="*/ 0 h 2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3">
                      <a:moveTo>
                        <a:pt x="0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3" name="Freeform 58"/>
                <p:cNvSpPr>
                  <a:spLocks/>
                </p:cNvSpPr>
                <p:nvPr/>
              </p:nvSpPr>
              <p:spPr bwMode="auto">
                <a:xfrm>
                  <a:off x="2550" y="258"/>
                  <a:ext cx="0" cy="46"/>
                </a:xfrm>
                <a:custGeom>
                  <a:avLst/>
                  <a:gdLst>
                    <a:gd name="T0" fmla="*/ 0 h 46"/>
                    <a:gd name="T1" fmla="*/ 0 h 46"/>
                    <a:gd name="T2" fmla="*/ 46 h 4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4" name="Freeform 59"/>
                <p:cNvSpPr>
                  <a:spLocks/>
                </p:cNvSpPr>
                <p:nvPr/>
              </p:nvSpPr>
              <p:spPr bwMode="auto">
                <a:xfrm>
                  <a:off x="2120" y="1621"/>
                  <a:ext cx="557" cy="43"/>
                </a:xfrm>
                <a:custGeom>
                  <a:avLst/>
                  <a:gdLst>
                    <a:gd name="T0" fmla="*/ 557 w 557"/>
                    <a:gd name="T1" fmla="*/ 0 h 43"/>
                    <a:gd name="T2" fmla="*/ 0 w 557"/>
                    <a:gd name="T3" fmla="*/ 0 h 43"/>
                    <a:gd name="T4" fmla="*/ 0 w 557"/>
                    <a:gd name="T5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7" h="43">
                      <a:moveTo>
                        <a:pt x="557" y="0"/>
                      </a:moveTo>
                      <a:lnTo>
                        <a:pt x="0" y="0"/>
                      </a:lnTo>
                      <a:lnTo>
                        <a:pt x="0" y="4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5" name="Freeform 60"/>
                <p:cNvSpPr>
                  <a:spLocks/>
                </p:cNvSpPr>
                <p:nvPr/>
              </p:nvSpPr>
              <p:spPr bwMode="auto">
                <a:xfrm>
                  <a:off x="2550" y="459"/>
                  <a:ext cx="269" cy="78"/>
                </a:xfrm>
                <a:custGeom>
                  <a:avLst/>
                  <a:gdLst>
                    <a:gd name="T0" fmla="*/ 269 w 269"/>
                    <a:gd name="T1" fmla="*/ 78 h 78"/>
                    <a:gd name="T2" fmla="*/ 0 w 269"/>
                    <a:gd name="T3" fmla="*/ 78 h 78"/>
                    <a:gd name="T4" fmla="*/ 0 w 269"/>
                    <a:gd name="T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9" h="78">
                      <a:moveTo>
                        <a:pt x="269" y="78"/>
                      </a:moveTo>
                      <a:lnTo>
                        <a:pt x="0" y="7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6" name="Freeform 61"/>
                <p:cNvSpPr>
                  <a:spLocks/>
                </p:cNvSpPr>
                <p:nvPr/>
              </p:nvSpPr>
              <p:spPr bwMode="auto">
                <a:xfrm>
                  <a:off x="1906" y="3394"/>
                  <a:ext cx="271" cy="23"/>
                </a:xfrm>
                <a:custGeom>
                  <a:avLst/>
                  <a:gdLst>
                    <a:gd name="T0" fmla="*/ 271 w 271"/>
                    <a:gd name="T1" fmla="*/ 0 h 23"/>
                    <a:gd name="T2" fmla="*/ 0 w 271"/>
                    <a:gd name="T3" fmla="*/ 0 h 23"/>
                    <a:gd name="T4" fmla="*/ 0 w 27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1" h="23">
                      <a:moveTo>
                        <a:pt x="27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7" name="Freeform 62"/>
                <p:cNvSpPr>
                  <a:spLocks/>
                </p:cNvSpPr>
                <p:nvPr/>
              </p:nvSpPr>
              <p:spPr bwMode="auto">
                <a:xfrm>
                  <a:off x="2335" y="1357"/>
                  <a:ext cx="215" cy="23"/>
                </a:xfrm>
                <a:custGeom>
                  <a:avLst/>
                  <a:gdLst>
                    <a:gd name="T0" fmla="*/ 215 w 215"/>
                    <a:gd name="T1" fmla="*/ 23 h 23"/>
                    <a:gd name="T2" fmla="*/ 0 w 215"/>
                    <a:gd name="T3" fmla="*/ 23 h 23"/>
                    <a:gd name="T4" fmla="*/ 0 w 215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23">
                      <a:moveTo>
                        <a:pt x="215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8" name="Freeform 63"/>
                <p:cNvSpPr>
                  <a:spLocks/>
                </p:cNvSpPr>
                <p:nvPr/>
              </p:nvSpPr>
              <p:spPr bwMode="auto">
                <a:xfrm>
                  <a:off x="1638" y="2512"/>
                  <a:ext cx="0" cy="382"/>
                </a:xfrm>
                <a:custGeom>
                  <a:avLst/>
                  <a:gdLst>
                    <a:gd name="T0" fmla="*/ 0 h 382"/>
                    <a:gd name="T1" fmla="*/ 0 h 382"/>
                    <a:gd name="T2" fmla="*/ 382 h 38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8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8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69" name="Freeform 64"/>
                <p:cNvSpPr>
                  <a:spLocks/>
                </p:cNvSpPr>
                <p:nvPr/>
              </p:nvSpPr>
              <p:spPr bwMode="auto">
                <a:xfrm>
                  <a:off x="2012" y="1356"/>
                  <a:ext cx="54" cy="214"/>
                </a:xfrm>
                <a:custGeom>
                  <a:avLst/>
                  <a:gdLst>
                    <a:gd name="T0" fmla="*/ 54 w 54"/>
                    <a:gd name="T1" fmla="*/ 0 h 214"/>
                    <a:gd name="T2" fmla="*/ 0 w 54"/>
                    <a:gd name="T3" fmla="*/ 0 h 214"/>
                    <a:gd name="T4" fmla="*/ 0 w 54"/>
                    <a:gd name="T5" fmla="*/ 214 h 2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14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21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0" name="Freeform 65"/>
                <p:cNvSpPr>
                  <a:spLocks/>
                </p:cNvSpPr>
                <p:nvPr/>
              </p:nvSpPr>
              <p:spPr bwMode="auto">
                <a:xfrm>
                  <a:off x="2014" y="2567"/>
                  <a:ext cx="769" cy="78"/>
                </a:xfrm>
                <a:custGeom>
                  <a:avLst/>
                  <a:gdLst>
                    <a:gd name="T0" fmla="*/ 769 w 769"/>
                    <a:gd name="T1" fmla="*/ 78 h 78"/>
                    <a:gd name="T2" fmla="*/ 0 w 769"/>
                    <a:gd name="T3" fmla="*/ 78 h 78"/>
                    <a:gd name="T4" fmla="*/ 0 w 769"/>
                    <a:gd name="T5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69" h="78">
                      <a:moveTo>
                        <a:pt x="769" y="78"/>
                      </a:moveTo>
                      <a:lnTo>
                        <a:pt x="0" y="7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1" name="Freeform 66"/>
                <p:cNvSpPr>
                  <a:spLocks/>
                </p:cNvSpPr>
                <p:nvPr/>
              </p:nvSpPr>
              <p:spPr bwMode="auto">
                <a:xfrm>
                  <a:off x="2230" y="2528"/>
                  <a:ext cx="334" cy="34"/>
                </a:xfrm>
                <a:custGeom>
                  <a:avLst/>
                  <a:gdLst>
                    <a:gd name="T0" fmla="*/ 334 w 334"/>
                    <a:gd name="T1" fmla="*/ 0 h 34"/>
                    <a:gd name="T2" fmla="*/ 0 w 334"/>
                    <a:gd name="T3" fmla="*/ 0 h 34"/>
                    <a:gd name="T4" fmla="*/ 0 w 334"/>
                    <a:gd name="T5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4" h="34">
                      <a:moveTo>
                        <a:pt x="334" y="0"/>
                      </a:moveTo>
                      <a:lnTo>
                        <a:pt x="0" y="0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2" name="Freeform 67"/>
                <p:cNvSpPr>
                  <a:spLocks/>
                </p:cNvSpPr>
                <p:nvPr/>
              </p:nvSpPr>
              <p:spPr bwMode="auto">
                <a:xfrm>
                  <a:off x="2604" y="608"/>
                  <a:ext cx="53" cy="23"/>
                </a:xfrm>
                <a:custGeom>
                  <a:avLst/>
                  <a:gdLst>
                    <a:gd name="T0" fmla="*/ 53 w 53"/>
                    <a:gd name="T1" fmla="*/ 23 h 23"/>
                    <a:gd name="T2" fmla="*/ 0 w 53"/>
                    <a:gd name="T3" fmla="*/ 23 h 23"/>
                    <a:gd name="T4" fmla="*/ 0 w 53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3">
                      <a:moveTo>
                        <a:pt x="53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3" name="Freeform 68"/>
                <p:cNvSpPr>
                  <a:spLocks/>
                </p:cNvSpPr>
                <p:nvPr/>
              </p:nvSpPr>
              <p:spPr bwMode="auto">
                <a:xfrm>
                  <a:off x="2550" y="258"/>
                  <a:ext cx="0" cy="46"/>
                </a:xfrm>
                <a:custGeom>
                  <a:avLst/>
                  <a:gdLst>
                    <a:gd name="T0" fmla="*/ 46 h 46"/>
                    <a:gd name="T1" fmla="*/ 46 h 46"/>
                    <a:gd name="T2" fmla="*/ 0 h 4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6">
                      <a:moveTo>
                        <a:pt x="0" y="46"/>
                      </a:moveTo>
                      <a:lnTo>
                        <a:pt x="0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4" name="Freeform 69"/>
                <p:cNvSpPr>
                  <a:spLocks/>
                </p:cNvSpPr>
                <p:nvPr/>
              </p:nvSpPr>
              <p:spPr bwMode="auto">
                <a:xfrm>
                  <a:off x="1797" y="3276"/>
                  <a:ext cx="215" cy="25"/>
                </a:xfrm>
                <a:custGeom>
                  <a:avLst/>
                  <a:gdLst>
                    <a:gd name="T0" fmla="*/ 215 w 215"/>
                    <a:gd name="T1" fmla="*/ 25 h 25"/>
                    <a:gd name="T2" fmla="*/ 0 w 215"/>
                    <a:gd name="T3" fmla="*/ 25 h 25"/>
                    <a:gd name="T4" fmla="*/ 0 w 215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" h="25">
                      <a:moveTo>
                        <a:pt x="215" y="25"/>
                      </a:move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5" name="Freeform 70"/>
                <p:cNvSpPr>
                  <a:spLocks/>
                </p:cNvSpPr>
                <p:nvPr/>
              </p:nvSpPr>
              <p:spPr bwMode="auto">
                <a:xfrm>
                  <a:off x="2677" y="1621"/>
                  <a:ext cx="217" cy="40"/>
                </a:xfrm>
                <a:custGeom>
                  <a:avLst/>
                  <a:gdLst>
                    <a:gd name="T0" fmla="*/ 217 w 217"/>
                    <a:gd name="T1" fmla="*/ 40 h 40"/>
                    <a:gd name="T2" fmla="*/ 0 w 217"/>
                    <a:gd name="T3" fmla="*/ 40 h 40"/>
                    <a:gd name="T4" fmla="*/ 0 w 217"/>
                    <a:gd name="T5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" h="40">
                      <a:moveTo>
                        <a:pt x="217" y="40"/>
                      </a:moveTo>
                      <a:lnTo>
                        <a:pt x="0" y="4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6" name="Freeform 71"/>
                <p:cNvSpPr>
                  <a:spLocks/>
                </p:cNvSpPr>
                <p:nvPr/>
              </p:nvSpPr>
              <p:spPr bwMode="auto">
                <a:xfrm>
                  <a:off x="1744" y="2831"/>
                  <a:ext cx="53" cy="60"/>
                </a:xfrm>
                <a:custGeom>
                  <a:avLst/>
                  <a:gdLst>
                    <a:gd name="T0" fmla="*/ 53 w 53"/>
                    <a:gd name="T1" fmla="*/ 0 h 60"/>
                    <a:gd name="T2" fmla="*/ 0 w 53"/>
                    <a:gd name="T3" fmla="*/ 0 h 60"/>
                    <a:gd name="T4" fmla="*/ 0 w 53"/>
                    <a:gd name="T5" fmla="*/ 6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60">
                      <a:moveTo>
                        <a:pt x="53" y="0"/>
                      </a:moveTo>
                      <a:lnTo>
                        <a:pt x="0" y="0"/>
                      </a:lnTo>
                      <a:lnTo>
                        <a:pt x="0" y="6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7" name="Freeform 72"/>
                <p:cNvSpPr>
                  <a:spLocks/>
                </p:cNvSpPr>
                <p:nvPr/>
              </p:nvSpPr>
              <p:spPr bwMode="auto">
                <a:xfrm>
                  <a:off x="2550" y="606"/>
                  <a:ext cx="0" cy="60"/>
                </a:xfrm>
                <a:custGeom>
                  <a:avLst/>
                  <a:gdLst>
                    <a:gd name="T0" fmla="*/ 0 h 60"/>
                    <a:gd name="T1" fmla="*/ 0 h 60"/>
                    <a:gd name="T2" fmla="*/ 60 h 60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8" name="Freeform 73"/>
                <p:cNvSpPr>
                  <a:spLocks/>
                </p:cNvSpPr>
                <p:nvPr/>
              </p:nvSpPr>
              <p:spPr bwMode="auto">
                <a:xfrm>
                  <a:off x="2604" y="1147"/>
                  <a:ext cx="431" cy="23"/>
                </a:xfrm>
                <a:custGeom>
                  <a:avLst/>
                  <a:gdLst>
                    <a:gd name="T0" fmla="*/ 431 w 431"/>
                    <a:gd name="T1" fmla="*/ 0 h 23"/>
                    <a:gd name="T2" fmla="*/ 0 w 431"/>
                    <a:gd name="T3" fmla="*/ 0 h 23"/>
                    <a:gd name="T4" fmla="*/ 0 w 43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" h="23">
                      <a:moveTo>
                        <a:pt x="43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79" name="Freeform 74"/>
                <p:cNvSpPr>
                  <a:spLocks/>
                </p:cNvSpPr>
                <p:nvPr/>
              </p:nvSpPr>
              <p:spPr bwMode="auto">
                <a:xfrm>
                  <a:off x="2657" y="772"/>
                  <a:ext cx="54" cy="23"/>
                </a:xfrm>
                <a:custGeom>
                  <a:avLst/>
                  <a:gdLst>
                    <a:gd name="T0" fmla="*/ 54 w 54"/>
                    <a:gd name="T1" fmla="*/ 0 h 23"/>
                    <a:gd name="T2" fmla="*/ 0 w 54"/>
                    <a:gd name="T3" fmla="*/ 0 h 23"/>
                    <a:gd name="T4" fmla="*/ 0 w 5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3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0" name="Freeform 75"/>
                <p:cNvSpPr>
                  <a:spLocks/>
                </p:cNvSpPr>
                <p:nvPr/>
              </p:nvSpPr>
              <p:spPr bwMode="auto">
                <a:xfrm>
                  <a:off x="2550" y="456"/>
                  <a:ext cx="269" cy="35"/>
                </a:xfrm>
                <a:custGeom>
                  <a:avLst/>
                  <a:gdLst>
                    <a:gd name="T0" fmla="*/ 269 w 269"/>
                    <a:gd name="T1" fmla="*/ 35 h 35"/>
                    <a:gd name="T2" fmla="*/ 0 w 269"/>
                    <a:gd name="T3" fmla="*/ 35 h 35"/>
                    <a:gd name="T4" fmla="*/ 0 w 269"/>
                    <a:gd name="T5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9" h="35">
                      <a:moveTo>
                        <a:pt x="269" y="35"/>
                      </a:moveTo>
                      <a:lnTo>
                        <a:pt x="0" y="3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1" name="Freeform 76"/>
                <p:cNvSpPr>
                  <a:spLocks/>
                </p:cNvSpPr>
                <p:nvPr/>
              </p:nvSpPr>
              <p:spPr bwMode="auto">
                <a:xfrm>
                  <a:off x="2012" y="2000"/>
                  <a:ext cx="0" cy="36"/>
                </a:xfrm>
                <a:custGeom>
                  <a:avLst/>
                  <a:gdLst>
                    <a:gd name="T0" fmla="*/ 36 h 36"/>
                    <a:gd name="T1" fmla="*/ 36 h 36"/>
                    <a:gd name="T2" fmla="*/ 0 h 3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6">
                      <a:moveTo>
                        <a:pt x="0" y="36"/>
                      </a:moveTo>
                      <a:lnTo>
                        <a:pt x="0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2" name="Freeform 77"/>
                <p:cNvSpPr>
                  <a:spLocks/>
                </p:cNvSpPr>
                <p:nvPr/>
              </p:nvSpPr>
              <p:spPr bwMode="auto">
                <a:xfrm>
                  <a:off x="1638" y="3534"/>
                  <a:ext cx="0" cy="23"/>
                </a:xfrm>
                <a:custGeom>
                  <a:avLst/>
                  <a:gdLst>
                    <a:gd name="T0" fmla="*/ 0 h 23"/>
                    <a:gd name="T1" fmla="*/ 0 h 23"/>
                    <a:gd name="T2" fmla="*/ 23 h 2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3" name="Freeform 78"/>
                <p:cNvSpPr>
                  <a:spLocks/>
                </p:cNvSpPr>
                <p:nvPr/>
              </p:nvSpPr>
              <p:spPr bwMode="auto">
                <a:xfrm>
                  <a:off x="1851" y="2630"/>
                  <a:ext cx="112" cy="53"/>
                </a:xfrm>
                <a:custGeom>
                  <a:avLst/>
                  <a:gdLst>
                    <a:gd name="T0" fmla="*/ 112 w 112"/>
                    <a:gd name="T1" fmla="*/ 0 h 53"/>
                    <a:gd name="T2" fmla="*/ 0 w 112"/>
                    <a:gd name="T3" fmla="*/ 0 h 53"/>
                    <a:gd name="T4" fmla="*/ 0 w 112"/>
                    <a:gd name="T5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53">
                      <a:moveTo>
                        <a:pt x="112" y="0"/>
                      </a:moveTo>
                      <a:lnTo>
                        <a:pt x="0" y="0"/>
                      </a:lnTo>
                      <a:lnTo>
                        <a:pt x="0" y="5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4" name="Freeform 79"/>
                <p:cNvSpPr>
                  <a:spLocks/>
                </p:cNvSpPr>
                <p:nvPr/>
              </p:nvSpPr>
              <p:spPr bwMode="auto">
                <a:xfrm>
                  <a:off x="2604" y="585"/>
                  <a:ext cx="53" cy="23"/>
                </a:xfrm>
                <a:custGeom>
                  <a:avLst/>
                  <a:gdLst>
                    <a:gd name="T0" fmla="*/ 53 w 53"/>
                    <a:gd name="T1" fmla="*/ 0 h 23"/>
                    <a:gd name="T2" fmla="*/ 0 w 53"/>
                    <a:gd name="T3" fmla="*/ 0 h 23"/>
                    <a:gd name="T4" fmla="*/ 0 w 53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3">
                      <a:moveTo>
                        <a:pt x="53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5" name="Freeform 80"/>
                <p:cNvSpPr>
                  <a:spLocks/>
                </p:cNvSpPr>
                <p:nvPr/>
              </p:nvSpPr>
              <p:spPr bwMode="auto">
                <a:xfrm>
                  <a:off x="1905" y="2097"/>
                  <a:ext cx="54" cy="57"/>
                </a:xfrm>
                <a:custGeom>
                  <a:avLst/>
                  <a:gdLst>
                    <a:gd name="T0" fmla="*/ 54 w 54"/>
                    <a:gd name="T1" fmla="*/ 57 h 57"/>
                    <a:gd name="T2" fmla="*/ 0 w 54"/>
                    <a:gd name="T3" fmla="*/ 57 h 57"/>
                    <a:gd name="T4" fmla="*/ 0 w 54"/>
                    <a:gd name="T5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57">
                      <a:moveTo>
                        <a:pt x="54" y="57"/>
                      </a:moveTo>
                      <a:lnTo>
                        <a:pt x="0" y="5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6" name="Freeform 81"/>
                <p:cNvSpPr>
                  <a:spLocks/>
                </p:cNvSpPr>
                <p:nvPr/>
              </p:nvSpPr>
              <p:spPr bwMode="auto">
                <a:xfrm>
                  <a:off x="1900" y="3182"/>
                  <a:ext cx="220" cy="25"/>
                </a:xfrm>
                <a:custGeom>
                  <a:avLst/>
                  <a:gdLst>
                    <a:gd name="T0" fmla="*/ 220 w 220"/>
                    <a:gd name="T1" fmla="*/ 25 h 25"/>
                    <a:gd name="T2" fmla="*/ 0 w 220"/>
                    <a:gd name="T3" fmla="*/ 25 h 25"/>
                    <a:gd name="T4" fmla="*/ 0 w 220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" h="25">
                      <a:moveTo>
                        <a:pt x="220" y="25"/>
                      </a:move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7" name="Freeform 82"/>
                <p:cNvSpPr>
                  <a:spLocks/>
                </p:cNvSpPr>
                <p:nvPr/>
              </p:nvSpPr>
              <p:spPr bwMode="auto">
                <a:xfrm>
                  <a:off x="1418" y="3502"/>
                  <a:ext cx="105" cy="242"/>
                </a:xfrm>
                <a:custGeom>
                  <a:avLst/>
                  <a:gdLst>
                    <a:gd name="T0" fmla="*/ 105 w 105"/>
                    <a:gd name="T1" fmla="*/ 242 h 242"/>
                    <a:gd name="T2" fmla="*/ 0 w 105"/>
                    <a:gd name="T3" fmla="*/ 242 h 242"/>
                    <a:gd name="T4" fmla="*/ 0 w 105"/>
                    <a:gd name="T5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5" h="242">
                      <a:moveTo>
                        <a:pt x="105" y="242"/>
                      </a:moveTo>
                      <a:lnTo>
                        <a:pt x="0" y="24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8" name="Freeform 83"/>
                <p:cNvSpPr>
                  <a:spLocks/>
                </p:cNvSpPr>
                <p:nvPr/>
              </p:nvSpPr>
              <p:spPr bwMode="auto">
                <a:xfrm>
                  <a:off x="2444" y="1942"/>
                  <a:ext cx="52" cy="25"/>
                </a:xfrm>
                <a:custGeom>
                  <a:avLst/>
                  <a:gdLst>
                    <a:gd name="T0" fmla="*/ 52 w 52"/>
                    <a:gd name="T1" fmla="*/ 0 h 25"/>
                    <a:gd name="T2" fmla="*/ 0 w 52"/>
                    <a:gd name="T3" fmla="*/ 0 h 25"/>
                    <a:gd name="T4" fmla="*/ 0 w 52"/>
                    <a:gd name="T5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25">
                      <a:moveTo>
                        <a:pt x="52" y="0"/>
                      </a:moveTo>
                      <a:lnTo>
                        <a:pt x="0" y="0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89" name="Freeform 84"/>
                <p:cNvSpPr>
                  <a:spLocks/>
                </p:cNvSpPr>
                <p:nvPr/>
              </p:nvSpPr>
              <p:spPr bwMode="auto">
                <a:xfrm>
                  <a:off x="1744" y="3207"/>
                  <a:ext cx="0" cy="69"/>
                </a:xfrm>
                <a:custGeom>
                  <a:avLst/>
                  <a:gdLst>
                    <a:gd name="T0" fmla="*/ 0 h 69"/>
                    <a:gd name="T1" fmla="*/ 0 h 69"/>
                    <a:gd name="T2" fmla="*/ 69 h 6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9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9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0" name="Freeform 85"/>
                <p:cNvSpPr>
                  <a:spLocks/>
                </p:cNvSpPr>
                <p:nvPr/>
              </p:nvSpPr>
              <p:spPr bwMode="auto">
                <a:xfrm>
                  <a:off x="2564" y="2528"/>
                  <a:ext cx="52" cy="23"/>
                </a:xfrm>
                <a:custGeom>
                  <a:avLst/>
                  <a:gdLst>
                    <a:gd name="T0" fmla="*/ 52 w 52"/>
                    <a:gd name="T1" fmla="*/ 23 h 23"/>
                    <a:gd name="T2" fmla="*/ 0 w 52"/>
                    <a:gd name="T3" fmla="*/ 23 h 23"/>
                    <a:gd name="T4" fmla="*/ 0 w 52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23">
                      <a:moveTo>
                        <a:pt x="52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1" name="Freeform 86"/>
                <p:cNvSpPr>
                  <a:spLocks/>
                </p:cNvSpPr>
                <p:nvPr/>
              </p:nvSpPr>
              <p:spPr bwMode="auto">
                <a:xfrm>
                  <a:off x="2118" y="1263"/>
                  <a:ext cx="323" cy="23"/>
                </a:xfrm>
                <a:custGeom>
                  <a:avLst/>
                  <a:gdLst>
                    <a:gd name="T0" fmla="*/ 323 w 323"/>
                    <a:gd name="T1" fmla="*/ 23 h 23"/>
                    <a:gd name="T2" fmla="*/ 0 w 323"/>
                    <a:gd name="T3" fmla="*/ 23 h 23"/>
                    <a:gd name="T4" fmla="*/ 0 w 323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3" h="23">
                      <a:moveTo>
                        <a:pt x="323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2" name="Freeform 87"/>
                <p:cNvSpPr>
                  <a:spLocks/>
                </p:cNvSpPr>
                <p:nvPr/>
              </p:nvSpPr>
              <p:spPr bwMode="auto">
                <a:xfrm>
                  <a:off x="1905" y="2000"/>
                  <a:ext cx="107" cy="42"/>
                </a:xfrm>
                <a:custGeom>
                  <a:avLst/>
                  <a:gdLst>
                    <a:gd name="T0" fmla="*/ 107 w 107"/>
                    <a:gd name="T1" fmla="*/ 0 h 42"/>
                    <a:gd name="T2" fmla="*/ 0 w 107"/>
                    <a:gd name="T3" fmla="*/ 0 h 42"/>
                    <a:gd name="T4" fmla="*/ 0 w 107"/>
                    <a:gd name="T5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42">
                      <a:moveTo>
                        <a:pt x="107" y="0"/>
                      </a:moveTo>
                      <a:lnTo>
                        <a:pt x="0" y="0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3" name="Freeform 88"/>
                <p:cNvSpPr>
                  <a:spLocks/>
                </p:cNvSpPr>
                <p:nvPr/>
              </p:nvSpPr>
              <p:spPr bwMode="auto">
                <a:xfrm>
                  <a:off x="2550" y="666"/>
                  <a:ext cx="0" cy="65"/>
                </a:xfrm>
                <a:custGeom>
                  <a:avLst/>
                  <a:gdLst>
                    <a:gd name="T0" fmla="*/ 0 h 65"/>
                    <a:gd name="T1" fmla="*/ 0 h 65"/>
                    <a:gd name="T2" fmla="*/ 65 h 6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4" name="Freeform 89"/>
                <p:cNvSpPr>
                  <a:spLocks/>
                </p:cNvSpPr>
                <p:nvPr/>
              </p:nvSpPr>
              <p:spPr bwMode="auto">
                <a:xfrm>
                  <a:off x="2550" y="666"/>
                  <a:ext cx="161" cy="59"/>
                </a:xfrm>
                <a:custGeom>
                  <a:avLst/>
                  <a:gdLst>
                    <a:gd name="T0" fmla="*/ 161 w 161"/>
                    <a:gd name="T1" fmla="*/ 59 h 59"/>
                    <a:gd name="T2" fmla="*/ 0 w 161"/>
                    <a:gd name="T3" fmla="*/ 59 h 59"/>
                    <a:gd name="T4" fmla="*/ 0 w 161"/>
                    <a:gd name="T5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59">
                      <a:moveTo>
                        <a:pt x="161" y="59"/>
                      </a:moveTo>
                      <a:lnTo>
                        <a:pt x="0" y="5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5" name="Freeform 90"/>
                <p:cNvSpPr>
                  <a:spLocks/>
                </p:cNvSpPr>
                <p:nvPr/>
              </p:nvSpPr>
              <p:spPr bwMode="auto">
                <a:xfrm>
                  <a:off x="2604" y="866"/>
                  <a:ext cx="213" cy="23"/>
                </a:xfrm>
                <a:custGeom>
                  <a:avLst/>
                  <a:gdLst>
                    <a:gd name="T0" fmla="*/ 213 w 213"/>
                    <a:gd name="T1" fmla="*/ 0 h 23"/>
                    <a:gd name="T2" fmla="*/ 0 w 213"/>
                    <a:gd name="T3" fmla="*/ 0 h 23"/>
                    <a:gd name="T4" fmla="*/ 0 w 213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3" h="23">
                      <a:moveTo>
                        <a:pt x="213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6" name="Freeform 91"/>
                <p:cNvSpPr>
                  <a:spLocks/>
                </p:cNvSpPr>
                <p:nvPr/>
              </p:nvSpPr>
              <p:spPr bwMode="auto">
                <a:xfrm>
                  <a:off x="2928" y="46"/>
                  <a:ext cx="0" cy="35"/>
                </a:xfrm>
                <a:custGeom>
                  <a:avLst/>
                  <a:gdLst>
                    <a:gd name="T0" fmla="*/ 0 h 35"/>
                    <a:gd name="T1" fmla="*/ 0 h 35"/>
                    <a:gd name="T2" fmla="*/ 35 h 3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7" name="Freeform 92"/>
                <p:cNvSpPr>
                  <a:spLocks/>
                </p:cNvSpPr>
                <p:nvPr/>
              </p:nvSpPr>
              <p:spPr bwMode="auto">
                <a:xfrm>
                  <a:off x="1638" y="2512"/>
                  <a:ext cx="52" cy="443"/>
                </a:xfrm>
                <a:custGeom>
                  <a:avLst/>
                  <a:gdLst>
                    <a:gd name="T0" fmla="*/ 52 w 52"/>
                    <a:gd name="T1" fmla="*/ 443 h 443"/>
                    <a:gd name="T2" fmla="*/ 0 w 52"/>
                    <a:gd name="T3" fmla="*/ 443 h 443"/>
                    <a:gd name="T4" fmla="*/ 0 w 52"/>
                    <a:gd name="T5" fmla="*/ 0 h 4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443">
                      <a:moveTo>
                        <a:pt x="52" y="443"/>
                      </a:moveTo>
                      <a:lnTo>
                        <a:pt x="0" y="44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8" name="Freeform 93"/>
                <p:cNvSpPr>
                  <a:spLocks/>
                </p:cNvSpPr>
                <p:nvPr/>
              </p:nvSpPr>
              <p:spPr bwMode="auto">
                <a:xfrm>
                  <a:off x="2344" y="2370"/>
                  <a:ext cx="164" cy="40"/>
                </a:xfrm>
                <a:custGeom>
                  <a:avLst/>
                  <a:gdLst>
                    <a:gd name="T0" fmla="*/ 164 w 164"/>
                    <a:gd name="T1" fmla="*/ 40 h 40"/>
                    <a:gd name="T2" fmla="*/ 0 w 164"/>
                    <a:gd name="T3" fmla="*/ 40 h 40"/>
                    <a:gd name="T4" fmla="*/ 0 w 164"/>
                    <a:gd name="T5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4" h="40">
                      <a:moveTo>
                        <a:pt x="164" y="40"/>
                      </a:moveTo>
                      <a:lnTo>
                        <a:pt x="0" y="4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199" name="Freeform 94"/>
                <p:cNvSpPr>
                  <a:spLocks/>
                </p:cNvSpPr>
                <p:nvPr/>
              </p:nvSpPr>
              <p:spPr bwMode="auto">
                <a:xfrm>
                  <a:off x="1899" y="3066"/>
                  <a:ext cx="605" cy="24"/>
                </a:xfrm>
                <a:custGeom>
                  <a:avLst/>
                  <a:gdLst>
                    <a:gd name="T0" fmla="*/ 605 w 605"/>
                    <a:gd name="T1" fmla="*/ 0 h 24"/>
                    <a:gd name="T2" fmla="*/ 0 w 605"/>
                    <a:gd name="T3" fmla="*/ 0 h 24"/>
                    <a:gd name="T4" fmla="*/ 0 w 605"/>
                    <a:gd name="T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5" h="24">
                      <a:moveTo>
                        <a:pt x="605" y="0"/>
                      </a:moveTo>
                      <a:lnTo>
                        <a:pt x="0" y="0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0" name="Freeform 95"/>
                <p:cNvSpPr>
                  <a:spLocks/>
                </p:cNvSpPr>
                <p:nvPr/>
              </p:nvSpPr>
              <p:spPr bwMode="auto">
                <a:xfrm>
                  <a:off x="1797" y="2734"/>
                  <a:ext cx="0" cy="49"/>
                </a:xfrm>
                <a:custGeom>
                  <a:avLst/>
                  <a:gdLst>
                    <a:gd name="T0" fmla="*/ 0 h 49"/>
                    <a:gd name="T1" fmla="*/ 0 h 49"/>
                    <a:gd name="T2" fmla="*/ 49 h 4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9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9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1" name="Freeform 96"/>
                <p:cNvSpPr>
                  <a:spLocks/>
                </p:cNvSpPr>
                <p:nvPr/>
              </p:nvSpPr>
              <p:spPr bwMode="auto">
                <a:xfrm>
                  <a:off x="1638" y="3258"/>
                  <a:ext cx="0" cy="362"/>
                </a:xfrm>
                <a:custGeom>
                  <a:avLst/>
                  <a:gdLst>
                    <a:gd name="T0" fmla="*/ 362 h 362"/>
                    <a:gd name="T1" fmla="*/ 362 h 362"/>
                    <a:gd name="T2" fmla="*/ 0 h 36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62">
                      <a:moveTo>
                        <a:pt x="0" y="362"/>
                      </a:moveTo>
                      <a:lnTo>
                        <a:pt x="0" y="36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2" name="Freeform 97"/>
                <p:cNvSpPr>
                  <a:spLocks/>
                </p:cNvSpPr>
                <p:nvPr/>
              </p:nvSpPr>
              <p:spPr bwMode="auto">
                <a:xfrm>
                  <a:off x="1963" y="2630"/>
                  <a:ext cx="212" cy="61"/>
                </a:xfrm>
                <a:custGeom>
                  <a:avLst/>
                  <a:gdLst>
                    <a:gd name="T0" fmla="*/ 212 w 212"/>
                    <a:gd name="T1" fmla="*/ 61 h 61"/>
                    <a:gd name="T2" fmla="*/ 0 w 212"/>
                    <a:gd name="T3" fmla="*/ 61 h 61"/>
                    <a:gd name="T4" fmla="*/ 0 w 212"/>
                    <a:gd name="T5" fmla="*/ 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2" h="61">
                      <a:moveTo>
                        <a:pt x="212" y="61"/>
                      </a:moveTo>
                      <a:lnTo>
                        <a:pt x="0" y="6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3" name="Freeform 98"/>
                <p:cNvSpPr>
                  <a:spLocks/>
                </p:cNvSpPr>
                <p:nvPr/>
              </p:nvSpPr>
              <p:spPr bwMode="auto">
                <a:xfrm>
                  <a:off x="2115" y="1779"/>
                  <a:ext cx="165" cy="23"/>
                </a:xfrm>
                <a:custGeom>
                  <a:avLst/>
                  <a:gdLst>
                    <a:gd name="T0" fmla="*/ 165 w 165"/>
                    <a:gd name="T1" fmla="*/ 23 h 23"/>
                    <a:gd name="T2" fmla="*/ 0 w 165"/>
                    <a:gd name="T3" fmla="*/ 23 h 23"/>
                    <a:gd name="T4" fmla="*/ 0 w 165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5" h="23">
                      <a:moveTo>
                        <a:pt x="165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4" name="Freeform 99"/>
                <p:cNvSpPr>
                  <a:spLocks/>
                </p:cNvSpPr>
                <p:nvPr/>
              </p:nvSpPr>
              <p:spPr bwMode="auto">
                <a:xfrm>
                  <a:off x="2118" y="1240"/>
                  <a:ext cx="54" cy="23"/>
                </a:xfrm>
                <a:custGeom>
                  <a:avLst/>
                  <a:gdLst>
                    <a:gd name="T0" fmla="*/ 54 w 54"/>
                    <a:gd name="T1" fmla="*/ 0 h 23"/>
                    <a:gd name="T2" fmla="*/ 0 w 54"/>
                    <a:gd name="T3" fmla="*/ 0 h 23"/>
                    <a:gd name="T4" fmla="*/ 0 w 5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3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5" name="Freeform 100"/>
                <p:cNvSpPr>
                  <a:spLocks/>
                </p:cNvSpPr>
                <p:nvPr/>
              </p:nvSpPr>
              <p:spPr bwMode="auto">
                <a:xfrm>
                  <a:off x="2012" y="1570"/>
                  <a:ext cx="54" cy="215"/>
                </a:xfrm>
                <a:custGeom>
                  <a:avLst/>
                  <a:gdLst>
                    <a:gd name="T0" fmla="*/ 54 w 54"/>
                    <a:gd name="T1" fmla="*/ 215 h 215"/>
                    <a:gd name="T2" fmla="*/ 0 w 54"/>
                    <a:gd name="T3" fmla="*/ 215 h 215"/>
                    <a:gd name="T4" fmla="*/ 0 w 54"/>
                    <a:gd name="T5" fmla="*/ 0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15">
                      <a:moveTo>
                        <a:pt x="54" y="215"/>
                      </a:moveTo>
                      <a:lnTo>
                        <a:pt x="0" y="21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6" name="Freeform 101"/>
                <p:cNvSpPr>
                  <a:spLocks/>
                </p:cNvSpPr>
                <p:nvPr/>
              </p:nvSpPr>
              <p:spPr bwMode="auto">
                <a:xfrm>
                  <a:off x="1523" y="3744"/>
                  <a:ext cx="161" cy="25"/>
                </a:xfrm>
                <a:custGeom>
                  <a:avLst/>
                  <a:gdLst>
                    <a:gd name="T0" fmla="*/ 161 w 161"/>
                    <a:gd name="T1" fmla="*/ 25 h 25"/>
                    <a:gd name="T2" fmla="*/ 0 w 161"/>
                    <a:gd name="T3" fmla="*/ 25 h 25"/>
                    <a:gd name="T4" fmla="*/ 0 w 161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25">
                      <a:moveTo>
                        <a:pt x="161" y="25"/>
                      </a:moveTo>
                      <a:lnTo>
                        <a:pt x="0" y="2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7" name="Freeform 102"/>
                <p:cNvSpPr>
                  <a:spLocks/>
                </p:cNvSpPr>
                <p:nvPr/>
              </p:nvSpPr>
              <p:spPr bwMode="auto">
                <a:xfrm>
                  <a:off x="1744" y="3207"/>
                  <a:ext cx="53" cy="69"/>
                </a:xfrm>
                <a:custGeom>
                  <a:avLst/>
                  <a:gdLst>
                    <a:gd name="T0" fmla="*/ 53 w 53"/>
                    <a:gd name="T1" fmla="*/ 69 h 69"/>
                    <a:gd name="T2" fmla="*/ 0 w 53"/>
                    <a:gd name="T3" fmla="*/ 69 h 69"/>
                    <a:gd name="T4" fmla="*/ 0 w 53"/>
                    <a:gd name="T5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69">
                      <a:moveTo>
                        <a:pt x="53" y="69"/>
                      </a:moveTo>
                      <a:lnTo>
                        <a:pt x="0" y="6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8" name="Freeform 103"/>
                <p:cNvSpPr>
                  <a:spLocks/>
                </p:cNvSpPr>
                <p:nvPr/>
              </p:nvSpPr>
              <p:spPr bwMode="auto">
                <a:xfrm>
                  <a:off x="2118" y="1259"/>
                  <a:ext cx="217" cy="98"/>
                </a:xfrm>
                <a:custGeom>
                  <a:avLst/>
                  <a:gdLst>
                    <a:gd name="T0" fmla="*/ 217 w 217"/>
                    <a:gd name="T1" fmla="*/ 98 h 98"/>
                    <a:gd name="T2" fmla="*/ 0 w 217"/>
                    <a:gd name="T3" fmla="*/ 98 h 98"/>
                    <a:gd name="T4" fmla="*/ 0 w 217"/>
                    <a:gd name="T5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" h="98">
                      <a:moveTo>
                        <a:pt x="217" y="98"/>
                      </a:moveTo>
                      <a:lnTo>
                        <a:pt x="0" y="9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09" name="Freeform 104"/>
                <p:cNvSpPr>
                  <a:spLocks/>
                </p:cNvSpPr>
                <p:nvPr/>
              </p:nvSpPr>
              <p:spPr bwMode="auto">
                <a:xfrm>
                  <a:off x="1851" y="2949"/>
                  <a:ext cx="161" cy="23"/>
                </a:xfrm>
                <a:custGeom>
                  <a:avLst/>
                  <a:gdLst>
                    <a:gd name="T0" fmla="*/ 161 w 161"/>
                    <a:gd name="T1" fmla="*/ 23 h 23"/>
                    <a:gd name="T2" fmla="*/ 0 w 161"/>
                    <a:gd name="T3" fmla="*/ 23 h 23"/>
                    <a:gd name="T4" fmla="*/ 0 w 161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23">
                      <a:moveTo>
                        <a:pt x="161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0" name="Freeform 105"/>
                <p:cNvSpPr>
                  <a:spLocks/>
                </p:cNvSpPr>
                <p:nvPr/>
              </p:nvSpPr>
              <p:spPr bwMode="auto">
                <a:xfrm>
                  <a:off x="1744" y="2891"/>
                  <a:ext cx="107" cy="58"/>
                </a:xfrm>
                <a:custGeom>
                  <a:avLst/>
                  <a:gdLst>
                    <a:gd name="T0" fmla="*/ 107 w 107"/>
                    <a:gd name="T1" fmla="*/ 58 h 58"/>
                    <a:gd name="T2" fmla="*/ 0 w 107"/>
                    <a:gd name="T3" fmla="*/ 58 h 58"/>
                    <a:gd name="T4" fmla="*/ 0 w 107"/>
                    <a:gd name="T5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58">
                      <a:moveTo>
                        <a:pt x="107" y="58"/>
                      </a:moveTo>
                      <a:lnTo>
                        <a:pt x="0" y="5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1" name="Freeform 106"/>
                <p:cNvSpPr>
                  <a:spLocks/>
                </p:cNvSpPr>
                <p:nvPr/>
              </p:nvSpPr>
              <p:spPr bwMode="auto">
                <a:xfrm>
                  <a:off x="2066" y="1785"/>
                  <a:ext cx="432" cy="63"/>
                </a:xfrm>
                <a:custGeom>
                  <a:avLst/>
                  <a:gdLst>
                    <a:gd name="T0" fmla="*/ 432 w 432"/>
                    <a:gd name="T1" fmla="*/ 63 h 63"/>
                    <a:gd name="T2" fmla="*/ 0 w 432"/>
                    <a:gd name="T3" fmla="*/ 63 h 63"/>
                    <a:gd name="T4" fmla="*/ 0 w 432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" h="63">
                      <a:moveTo>
                        <a:pt x="432" y="63"/>
                      </a:moveTo>
                      <a:lnTo>
                        <a:pt x="0" y="6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2" name="Freeform 107"/>
                <p:cNvSpPr>
                  <a:spLocks/>
                </p:cNvSpPr>
                <p:nvPr/>
              </p:nvSpPr>
              <p:spPr bwMode="auto">
                <a:xfrm>
                  <a:off x="2550" y="731"/>
                  <a:ext cx="107" cy="64"/>
                </a:xfrm>
                <a:custGeom>
                  <a:avLst/>
                  <a:gdLst>
                    <a:gd name="T0" fmla="*/ 107 w 107"/>
                    <a:gd name="T1" fmla="*/ 64 h 64"/>
                    <a:gd name="T2" fmla="*/ 0 w 107"/>
                    <a:gd name="T3" fmla="*/ 64 h 64"/>
                    <a:gd name="T4" fmla="*/ 0 w 107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64">
                      <a:moveTo>
                        <a:pt x="107" y="64"/>
                      </a:moveTo>
                      <a:lnTo>
                        <a:pt x="0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3" name="Freeform 108"/>
                <p:cNvSpPr>
                  <a:spLocks/>
                </p:cNvSpPr>
                <p:nvPr/>
              </p:nvSpPr>
              <p:spPr bwMode="auto">
                <a:xfrm>
                  <a:off x="2550" y="534"/>
                  <a:ext cx="54" cy="74"/>
                </a:xfrm>
                <a:custGeom>
                  <a:avLst/>
                  <a:gdLst>
                    <a:gd name="T0" fmla="*/ 54 w 54"/>
                    <a:gd name="T1" fmla="*/ 74 h 74"/>
                    <a:gd name="T2" fmla="*/ 0 w 54"/>
                    <a:gd name="T3" fmla="*/ 74 h 74"/>
                    <a:gd name="T4" fmla="*/ 0 w 54"/>
                    <a:gd name="T5" fmla="*/ 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4">
                      <a:moveTo>
                        <a:pt x="54" y="74"/>
                      </a:moveTo>
                      <a:lnTo>
                        <a:pt x="0" y="7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4" name="Freeform 109"/>
                <p:cNvSpPr>
                  <a:spLocks/>
                </p:cNvSpPr>
                <p:nvPr/>
              </p:nvSpPr>
              <p:spPr bwMode="auto">
                <a:xfrm>
                  <a:off x="1744" y="3276"/>
                  <a:ext cx="53" cy="71"/>
                </a:xfrm>
                <a:custGeom>
                  <a:avLst/>
                  <a:gdLst>
                    <a:gd name="T0" fmla="*/ 53 w 53"/>
                    <a:gd name="T1" fmla="*/ 71 h 71"/>
                    <a:gd name="T2" fmla="*/ 0 w 53"/>
                    <a:gd name="T3" fmla="*/ 71 h 71"/>
                    <a:gd name="T4" fmla="*/ 0 w 53"/>
                    <a:gd name="T5" fmla="*/ 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71">
                      <a:moveTo>
                        <a:pt x="53" y="71"/>
                      </a:moveTo>
                      <a:lnTo>
                        <a:pt x="0" y="7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5" name="Freeform 110"/>
                <p:cNvSpPr>
                  <a:spLocks/>
                </p:cNvSpPr>
                <p:nvPr/>
              </p:nvSpPr>
              <p:spPr bwMode="auto">
                <a:xfrm>
                  <a:off x="2604" y="398"/>
                  <a:ext cx="436" cy="23"/>
                </a:xfrm>
                <a:custGeom>
                  <a:avLst/>
                  <a:gdLst>
                    <a:gd name="T0" fmla="*/ 436 w 436"/>
                    <a:gd name="T1" fmla="*/ 0 h 23"/>
                    <a:gd name="T2" fmla="*/ 0 w 436"/>
                    <a:gd name="T3" fmla="*/ 0 h 23"/>
                    <a:gd name="T4" fmla="*/ 0 w 436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6" h="23">
                      <a:moveTo>
                        <a:pt x="436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6" name="Freeform 111"/>
                <p:cNvSpPr>
                  <a:spLocks/>
                </p:cNvSpPr>
                <p:nvPr/>
              </p:nvSpPr>
              <p:spPr bwMode="auto">
                <a:xfrm>
                  <a:off x="2782" y="1521"/>
                  <a:ext cx="161" cy="23"/>
                </a:xfrm>
                <a:custGeom>
                  <a:avLst/>
                  <a:gdLst>
                    <a:gd name="T0" fmla="*/ 161 w 161"/>
                    <a:gd name="T1" fmla="*/ 0 h 23"/>
                    <a:gd name="T2" fmla="*/ 0 w 161"/>
                    <a:gd name="T3" fmla="*/ 0 h 23"/>
                    <a:gd name="T4" fmla="*/ 0 w 161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23">
                      <a:moveTo>
                        <a:pt x="161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7" name="Freeform 112"/>
                <p:cNvSpPr>
                  <a:spLocks/>
                </p:cNvSpPr>
                <p:nvPr/>
              </p:nvSpPr>
              <p:spPr bwMode="auto">
                <a:xfrm>
                  <a:off x="2550" y="212"/>
                  <a:ext cx="0" cy="46"/>
                </a:xfrm>
                <a:custGeom>
                  <a:avLst/>
                  <a:gdLst>
                    <a:gd name="T0" fmla="*/ 46 h 46"/>
                    <a:gd name="T1" fmla="*/ 46 h 46"/>
                    <a:gd name="T2" fmla="*/ 0 h 4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6">
                      <a:moveTo>
                        <a:pt x="0" y="46"/>
                      </a:moveTo>
                      <a:lnTo>
                        <a:pt x="0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8" name="Freeform 113"/>
                <p:cNvSpPr>
                  <a:spLocks/>
                </p:cNvSpPr>
                <p:nvPr/>
              </p:nvSpPr>
              <p:spPr bwMode="auto">
                <a:xfrm>
                  <a:off x="2550" y="946"/>
                  <a:ext cx="54" cy="119"/>
                </a:xfrm>
                <a:custGeom>
                  <a:avLst/>
                  <a:gdLst>
                    <a:gd name="T0" fmla="*/ 54 w 54"/>
                    <a:gd name="T1" fmla="*/ 119 h 119"/>
                    <a:gd name="T2" fmla="*/ 0 w 54"/>
                    <a:gd name="T3" fmla="*/ 119 h 119"/>
                    <a:gd name="T4" fmla="*/ 0 w 54"/>
                    <a:gd name="T5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19">
                      <a:moveTo>
                        <a:pt x="54" y="119"/>
                      </a:moveTo>
                      <a:lnTo>
                        <a:pt x="0" y="1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19" name="Freeform 114"/>
                <p:cNvSpPr>
                  <a:spLocks/>
                </p:cNvSpPr>
                <p:nvPr/>
              </p:nvSpPr>
              <p:spPr bwMode="auto">
                <a:xfrm>
                  <a:off x="2398" y="2294"/>
                  <a:ext cx="324" cy="23"/>
                </a:xfrm>
                <a:custGeom>
                  <a:avLst/>
                  <a:gdLst>
                    <a:gd name="T0" fmla="*/ 324 w 324"/>
                    <a:gd name="T1" fmla="*/ 23 h 23"/>
                    <a:gd name="T2" fmla="*/ 0 w 324"/>
                    <a:gd name="T3" fmla="*/ 23 h 23"/>
                    <a:gd name="T4" fmla="*/ 0 w 324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4" h="23">
                      <a:moveTo>
                        <a:pt x="324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0" name="Freeform 115"/>
                <p:cNvSpPr>
                  <a:spLocks/>
                </p:cNvSpPr>
                <p:nvPr/>
              </p:nvSpPr>
              <p:spPr bwMode="auto">
                <a:xfrm>
                  <a:off x="2118" y="1161"/>
                  <a:ext cx="0" cy="98"/>
                </a:xfrm>
                <a:custGeom>
                  <a:avLst/>
                  <a:gdLst>
                    <a:gd name="T0" fmla="*/ 0 h 98"/>
                    <a:gd name="T1" fmla="*/ 0 h 98"/>
                    <a:gd name="T2" fmla="*/ 98 h 98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9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1" name="Freeform 116"/>
                <p:cNvSpPr>
                  <a:spLocks/>
                </p:cNvSpPr>
                <p:nvPr/>
              </p:nvSpPr>
              <p:spPr bwMode="auto">
                <a:xfrm>
                  <a:off x="1797" y="2734"/>
                  <a:ext cx="214" cy="51"/>
                </a:xfrm>
                <a:custGeom>
                  <a:avLst/>
                  <a:gdLst>
                    <a:gd name="T0" fmla="*/ 214 w 214"/>
                    <a:gd name="T1" fmla="*/ 51 h 51"/>
                    <a:gd name="T2" fmla="*/ 0 w 214"/>
                    <a:gd name="T3" fmla="*/ 51 h 51"/>
                    <a:gd name="T4" fmla="*/ 0 w 214"/>
                    <a:gd name="T5" fmla="*/ 0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4" h="51">
                      <a:moveTo>
                        <a:pt x="214" y="51"/>
                      </a:moveTo>
                      <a:lnTo>
                        <a:pt x="0" y="5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2" name="Freeform 117"/>
                <p:cNvSpPr>
                  <a:spLocks/>
                </p:cNvSpPr>
                <p:nvPr/>
              </p:nvSpPr>
              <p:spPr bwMode="auto">
                <a:xfrm>
                  <a:off x="2604" y="1065"/>
                  <a:ext cx="53" cy="34"/>
                </a:xfrm>
                <a:custGeom>
                  <a:avLst/>
                  <a:gdLst>
                    <a:gd name="T0" fmla="*/ 53 w 53"/>
                    <a:gd name="T1" fmla="*/ 34 h 34"/>
                    <a:gd name="T2" fmla="*/ 0 w 53"/>
                    <a:gd name="T3" fmla="*/ 34 h 34"/>
                    <a:gd name="T4" fmla="*/ 0 w 53"/>
                    <a:gd name="T5" fmla="*/ 0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34">
                      <a:moveTo>
                        <a:pt x="53" y="34"/>
                      </a:moveTo>
                      <a:lnTo>
                        <a:pt x="0" y="3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3" name="Freeform 118"/>
                <p:cNvSpPr>
                  <a:spLocks/>
                </p:cNvSpPr>
                <p:nvPr/>
              </p:nvSpPr>
              <p:spPr bwMode="auto">
                <a:xfrm>
                  <a:off x="1900" y="3159"/>
                  <a:ext cx="828" cy="23"/>
                </a:xfrm>
                <a:custGeom>
                  <a:avLst/>
                  <a:gdLst>
                    <a:gd name="T0" fmla="*/ 828 w 828"/>
                    <a:gd name="T1" fmla="*/ 0 h 23"/>
                    <a:gd name="T2" fmla="*/ 0 w 828"/>
                    <a:gd name="T3" fmla="*/ 0 h 23"/>
                    <a:gd name="T4" fmla="*/ 0 w 828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8" h="23">
                      <a:moveTo>
                        <a:pt x="828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4" name="Freeform 119"/>
                <p:cNvSpPr>
                  <a:spLocks/>
                </p:cNvSpPr>
                <p:nvPr/>
              </p:nvSpPr>
              <p:spPr bwMode="auto">
                <a:xfrm>
                  <a:off x="2711" y="1030"/>
                  <a:ext cx="108" cy="23"/>
                </a:xfrm>
                <a:custGeom>
                  <a:avLst/>
                  <a:gdLst>
                    <a:gd name="T0" fmla="*/ 108 w 108"/>
                    <a:gd name="T1" fmla="*/ 23 h 23"/>
                    <a:gd name="T2" fmla="*/ 0 w 108"/>
                    <a:gd name="T3" fmla="*/ 23 h 23"/>
                    <a:gd name="T4" fmla="*/ 0 w 108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23">
                      <a:moveTo>
                        <a:pt x="108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5" name="Freeform 120"/>
                <p:cNvSpPr>
                  <a:spLocks/>
                </p:cNvSpPr>
                <p:nvPr/>
              </p:nvSpPr>
              <p:spPr bwMode="auto">
                <a:xfrm>
                  <a:off x="2118" y="1058"/>
                  <a:ext cx="432" cy="103"/>
                </a:xfrm>
                <a:custGeom>
                  <a:avLst/>
                  <a:gdLst>
                    <a:gd name="T0" fmla="*/ 432 w 432"/>
                    <a:gd name="T1" fmla="*/ 0 h 103"/>
                    <a:gd name="T2" fmla="*/ 0 w 432"/>
                    <a:gd name="T3" fmla="*/ 0 h 103"/>
                    <a:gd name="T4" fmla="*/ 0 w 432"/>
                    <a:gd name="T5" fmla="*/ 103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" h="103">
                      <a:moveTo>
                        <a:pt x="432" y="0"/>
                      </a:moveTo>
                      <a:lnTo>
                        <a:pt x="0" y="0"/>
                      </a:lnTo>
                      <a:lnTo>
                        <a:pt x="0" y="10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6" name="Freeform 121"/>
                <p:cNvSpPr>
                  <a:spLocks/>
                </p:cNvSpPr>
                <p:nvPr/>
              </p:nvSpPr>
              <p:spPr bwMode="auto">
                <a:xfrm>
                  <a:off x="2604" y="889"/>
                  <a:ext cx="53" cy="23"/>
                </a:xfrm>
                <a:custGeom>
                  <a:avLst/>
                  <a:gdLst>
                    <a:gd name="T0" fmla="*/ 53 w 53"/>
                    <a:gd name="T1" fmla="*/ 23 h 23"/>
                    <a:gd name="T2" fmla="*/ 0 w 53"/>
                    <a:gd name="T3" fmla="*/ 23 h 23"/>
                    <a:gd name="T4" fmla="*/ 0 w 53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3">
                      <a:moveTo>
                        <a:pt x="53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7" name="Freeform 122"/>
                <p:cNvSpPr>
                  <a:spLocks/>
                </p:cNvSpPr>
                <p:nvPr/>
              </p:nvSpPr>
              <p:spPr bwMode="auto">
                <a:xfrm>
                  <a:off x="2066" y="1664"/>
                  <a:ext cx="54" cy="57"/>
                </a:xfrm>
                <a:custGeom>
                  <a:avLst/>
                  <a:gdLst>
                    <a:gd name="T0" fmla="*/ 54 w 54"/>
                    <a:gd name="T1" fmla="*/ 0 h 57"/>
                    <a:gd name="T2" fmla="*/ 0 w 54"/>
                    <a:gd name="T3" fmla="*/ 0 h 57"/>
                    <a:gd name="T4" fmla="*/ 0 w 54"/>
                    <a:gd name="T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57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57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8" name="Freeform 123"/>
                <p:cNvSpPr>
                  <a:spLocks/>
                </p:cNvSpPr>
                <p:nvPr/>
              </p:nvSpPr>
              <p:spPr bwMode="auto">
                <a:xfrm>
                  <a:off x="1851" y="3090"/>
                  <a:ext cx="48" cy="46"/>
                </a:xfrm>
                <a:custGeom>
                  <a:avLst/>
                  <a:gdLst>
                    <a:gd name="T0" fmla="*/ 48 w 48"/>
                    <a:gd name="T1" fmla="*/ 0 h 46"/>
                    <a:gd name="T2" fmla="*/ 0 w 48"/>
                    <a:gd name="T3" fmla="*/ 0 h 46"/>
                    <a:gd name="T4" fmla="*/ 0 w 48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46">
                      <a:moveTo>
                        <a:pt x="48" y="0"/>
                      </a:moveTo>
                      <a:lnTo>
                        <a:pt x="0" y="0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29" name="Freeform 124"/>
                <p:cNvSpPr>
                  <a:spLocks/>
                </p:cNvSpPr>
                <p:nvPr/>
              </p:nvSpPr>
              <p:spPr bwMode="auto">
                <a:xfrm>
                  <a:off x="1690" y="3453"/>
                  <a:ext cx="54" cy="35"/>
                </a:xfrm>
                <a:custGeom>
                  <a:avLst/>
                  <a:gdLst>
                    <a:gd name="T0" fmla="*/ 54 w 54"/>
                    <a:gd name="T1" fmla="*/ 35 h 35"/>
                    <a:gd name="T2" fmla="*/ 0 w 54"/>
                    <a:gd name="T3" fmla="*/ 35 h 35"/>
                    <a:gd name="T4" fmla="*/ 0 w 54"/>
                    <a:gd name="T5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5">
                      <a:moveTo>
                        <a:pt x="54" y="35"/>
                      </a:moveTo>
                      <a:lnTo>
                        <a:pt x="0" y="3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0" name="Freeform 125"/>
                <p:cNvSpPr>
                  <a:spLocks/>
                </p:cNvSpPr>
                <p:nvPr/>
              </p:nvSpPr>
              <p:spPr bwMode="auto">
                <a:xfrm>
                  <a:off x="2344" y="2329"/>
                  <a:ext cx="0" cy="35"/>
                </a:xfrm>
                <a:custGeom>
                  <a:avLst/>
                  <a:gdLst>
                    <a:gd name="T0" fmla="*/ 35 h 35"/>
                    <a:gd name="T1" fmla="*/ 35 h 35"/>
                    <a:gd name="T2" fmla="*/ 0 h 3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5">
                      <a:moveTo>
                        <a:pt x="0" y="35"/>
                      </a:moveTo>
                      <a:lnTo>
                        <a:pt x="0" y="3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1" name="Line 126"/>
                <p:cNvSpPr>
                  <a:spLocks noChangeShapeType="1"/>
                </p:cNvSpPr>
                <p:nvPr/>
              </p:nvSpPr>
              <p:spPr bwMode="auto">
                <a:xfrm flipH="1">
                  <a:off x="1380" y="3502"/>
                  <a:ext cx="3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2" name="Freeform 127"/>
                <p:cNvSpPr>
                  <a:spLocks/>
                </p:cNvSpPr>
                <p:nvPr/>
              </p:nvSpPr>
              <p:spPr bwMode="auto">
                <a:xfrm>
                  <a:off x="1906" y="3417"/>
                  <a:ext cx="381" cy="23"/>
                </a:xfrm>
                <a:custGeom>
                  <a:avLst/>
                  <a:gdLst>
                    <a:gd name="T0" fmla="*/ 381 w 381"/>
                    <a:gd name="T1" fmla="*/ 23 h 23"/>
                    <a:gd name="T2" fmla="*/ 0 w 381"/>
                    <a:gd name="T3" fmla="*/ 23 h 23"/>
                    <a:gd name="T4" fmla="*/ 0 w 381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1" h="23">
                      <a:moveTo>
                        <a:pt x="381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3" name="Freeform 128"/>
                <p:cNvSpPr>
                  <a:spLocks/>
                </p:cNvSpPr>
                <p:nvPr/>
              </p:nvSpPr>
              <p:spPr bwMode="auto">
                <a:xfrm>
                  <a:off x="1638" y="2069"/>
                  <a:ext cx="161" cy="443"/>
                </a:xfrm>
                <a:custGeom>
                  <a:avLst/>
                  <a:gdLst>
                    <a:gd name="T0" fmla="*/ 161 w 161"/>
                    <a:gd name="T1" fmla="*/ 0 h 443"/>
                    <a:gd name="T2" fmla="*/ 0 w 161"/>
                    <a:gd name="T3" fmla="*/ 0 h 443"/>
                    <a:gd name="T4" fmla="*/ 0 w 161"/>
                    <a:gd name="T5" fmla="*/ 443 h 4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443">
                      <a:moveTo>
                        <a:pt x="161" y="0"/>
                      </a:moveTo>
                      <a:lnTo>
                        <a:pt x="0" y="0"/>
                      </a:lnTo>
                      <a:lnTo>
                        <a:pt x="0" y="44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4" name="Freeform 129"/>
                <p:cNvSpPr>
                  <a:spLocks/>
                </p:cNvSpPr>
                <p:nvPr/>
              </p:nvSpPr>
              <p:spPr bwMode="auto">
                <a:xfrm>
                  <a:off x="1905" y="1733"/>
                  <a:ext cx="54" cy="183"/>
                </a:xfrm>
                <a:custGeom>
                  <a:avLst/>
                  <a:gdLst>
                    <a:gd name="T0" fmla="*/ 54 w 54"/>
                    <a:gd name="T1" fmla="*/ 0 h 183"/>
                    <a:gd name="T2" fmla="*/ 0 w 54"/>
                    <a:gd name="T3" fmla="*/ 0 h 183"/>
                    <a:gd name="T4" fmla="*/ 0 w 54"/>
                    <a:gd name="T5" fmla="*/ 183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83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18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5" name="Freeform 130"/>
                <p:cNvSpPr>
                  <a:spLocks/>
                </p:cNvSpPr>
                <p:nvPr/>
              </p:nvSpPr>
              <p:spPr bwMode="auto">
                <a:xfrm>
                  <a:off x="2118" y="1161"/>
                  <a:ext cx="0" cy="102"/>
                </a:xfrm>
                <a:custGeom>
                  <a:avLst/>
                  <a:gdLst>
                    <a:gd name="T0" fmla="*/ 102 h 102"/>
                    <a:gd name="T1" fmla="*/ 102 h 102"/>
                    <a:gd name="T2" fmla="*/ 0 h 10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02">
                      <a:moveTo>
                        <a:pt x="0" y="102"/>
                      </a:moveTo>
                      <a:lnTo>
                        <a:pt x="0" y="10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6" name="Freeform 131"/>
                <p:cNvSpPr>
                  <a:spLocks/>
                </p:cNvSpPr>
                <p:nvPr/>
              </p:nvSpPr>
              <p:spPr bwMode="auto">
                <a:xfrm>
                  <a:off x="2550" y="166"/>
                  <a:ext cx="216" cy="46"/>
                </a:xfrm>
                <a:custGeom>
                  <a:avLst/>
                  <a:gdLst>
                    <a:gd name="T0" fmla="*/ 216 w 216"/>
                    <a:gd name="T1" fmla="*/ 0 h 46"/>
                    <a:gd name="T2" fmla="*/ 0 w 216"/>
                    <a:gd name="T3" fmla="*/ 0 h 46"/>
                    <a:gd name="T4" fmla="*/ 0 w 216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" h="46">
                      <a:moveTo>
                        <a:pt x="216" y="0"/>
                      </a:moveTo>
                      <a:lnTo>
                        <a:pt x="0" y="0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7" name="Freeform 132"/>
                <p:cNvSpPr>
                  <a:spLocks/>
                </p:cNvSpPr>
                <p:nvPr/>
              </p:nvSpPr>
              <p:spPr bwMode="auto">
                <a:xfrm>
                  <a:off x="2550" y="381"/>
                  <a:ext cx="0" cy="78"/>
                </a:xfrm>
                <a:custGeom>
                  <a:avLst/>
                  <a:gdLst>
                    <a:gd name="T0" fmla="*/ 0 h 78"/>
                    <a:gd name="T1" fmla="*/ 0 h 78"/>
                    <a:gd name="T2" fmla="*/ 78 h 78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8" name="Freeform 133"/>
                <p:cNvSpPr>
                  <a:spLocks/>
                </p:cNvSpPr>
                <p:nvPr/>
              </p:nvSpPr>
              <p:spPr bwMode="auto">
                <a:xfrm>
                  <a:off x="1638" y="3453"/>
                  <a:ext cx="52" cy="52"/>
                </a:xfrm>
                <a:custGeom>
                  <a:avLst/>
                  <a:gdLst>
                    <a:gd name="T0" fmla="*/ 52 w 52"/>
                    <a:gd name="T1" fmla="*/ 0 h 52"/>
                    <a:gd name="T2" fmla="*/ 0 w 52"/>
                    <a:gd name="T3" fmla="*/ 0 h 52"/>
                    <a:gd name="T4" fmla="*/ 0 w 52"/>
                    <a:gd name="T5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52">
                      <a:moveTo>
                        <a:pt x="52" y="0"/>
                      </a:moveTo>
                      <a:lnTo>
                        <a:pt x="0" y="0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39" name="Freeform 134"/>
                <p:cNvSpPr>
                  <a:spLocks/>
                </p:cNvSpPr>
                <p:nvPr/>
              </p:nvSpPr>
              <p:spPr bwMode="auto">
                <a:xfrm>
                  <a:off x="2550" y="827"/>
                  <a:ext cx="54" cy="97"/>
                </a:xfrm>
                <a:custGeom>
                  <a:avLst/>
                  <a:gdLst>
                    <a:gd name="T0" fmla="*/ 54 w 54"/>
                    <a:gd name="T1" fmla="*/ 97 h 97"/>
                    <a:gd name="T2" fmla="*/ 0 w 54"/>
                    <a:gd name="T3" fmla="*/ 97 h 97"/>
                    <a:gd name="T4" fmla="*/ 0 w 54"/>
                    <a:gd name="T5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97">
                      <a:moveTo>
                        <a:pt x="54" y="97"/>
                      </a:moveTo>
                      <a:lnTo>
                        <a:pt x="0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0" name="Freeform 135"/>
                <p:cNvSpPr>
                  <a:spLocks/>
                </p:cNvSpPr>
                <p:nvPr/>
              </p:nvSpPr>
              <p:spPr bwMode="auto">
                <a:xfrm>
                  <a:off x="2928" y="123"/>
                  <a:ext cx="53" cy="41"/>
                </a:xfrm>
                <a:custGeom>
                  <a:avLst/>
                  <a:gdLst>
                    <a:gd name="T0" fmla="*/ 53 w 53"/>
                    <a:gd name="T1" fmla="*/ 41 h 41"/>
                    <a:gd name="T2" fmla="*/ 0 w 53"/>
                    <a:gd name="T3" fmla="*/ 41 h 41"/>
                    <a:gd name="T4" fmla="*/ 0 w 53"/>
                    <a:gd name="T5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41">
                      <a:moveTo>
                        <a:pt x="53" y="41"/>
                      </a:moveTo>
                      <a:lnTo>
                        <a:pt x="0" y="4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1" name="Freeform 136"/>
                <p:cNvSpPr>
                  <a:spLocks/>
                </p:cNvSpPr>
                <p:nvPr/>
              </p:nvSpPr>
              <p:spPr bwMode="auto">
                <a:xfrm>
                  <a:off x="2928" y="81"/>
                  <a:ext cx="0" cy="42"/>
                </a:xfrm>
                <a:custGeom>
                  <a:avLst/>
                  <a:gdLst>
                    <a:gd name="T0" fmla="*/ 0 h 42"/>
                    <a:gd name="T1" fmla="*/ 0 h 42"/>
                    <a:gd name="T2" fmla="*/ 42 h 4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2" name="Freeform 137"/>
                <p:cNvSpPr>
                  <a:spLocks/>
                </p:cNvSpPr>
                <p:nvPr/>
              </p:nvSpPr>
              <p:spPr bwMode="auto">
                <a:xfrm>
                  <a:off x="2398" y="2271"/>
                  <a:ext cx="54" cy="23"/>
                </a:xfrm>
                <a:custGeom>
                  <a:avLst/>
                  <a:gdLst>
                    <a:gd name="T0" fmla="*/ 54 w 54"/>
                    <a:gd name="T1" fmla="*/ 0 h 23"/>
                    <a:gd name="T2" fmla="*/ 0 w 54"/>
                    <a:gd name="T3" fmla="*/ 0 h 23"/>
                    <a:gd name="T4" fmla="*/ 0 w 5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3">
                      <a:moveTo>
                        <a:pt x="54" y="0"/>
                      </a:moveTo>
                      <a:lnTo>
                        <a:pt x="0" y="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3" name="Freeform 138"/>
                <p:cNvSpPr>
                  <a:spLocks/>
                </p:cNvSpPr>
                <p:nvPr/>
              </p:nvSpPr>
              <p:spPr bwMode="auto">
                <a:xfrm>
                  <a:off x="2115" y="1755"/>
                  <a:ext cx="492" cy="24"/>
                </a:xfrm>
                <a:custGeom>
                  <a:avLst/>
                  <a:gdLst>
                    <a:gd name="T0" fmla="*/ 492 w 492"/>
                    <a:gd name="T1" fmla="*/ 0 h 24"/>
                    <a:gd name="T2" fmla="*/ 0 w 492"/>
                    <a:gd name="T3" fmla="*/ 0 h 24"/>
                    <a:gd name="T4" fmla="*/ 0 w 492"/>
                    <a:gd name="T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92" h="24">
                      <a:moveTo>
                        <a:pt x="492" y="0"/>
                      </a:moveTo>
                      <a:lnTo>
                        <a:pt x="0" y="0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4" name="Freeform 139"/>
                <p:cNvSpPr>
                  <a:spLocks/>
                </p:cNvSpPr>
                <p:nvPr/>
              </p:nvSpPr>
              <p:spPr bwMode="auto">
                <a:xfrm>
                  <a:off x="1799" y="2069"/>
                  <a:ext cx="160" cy="154"/>
                </a:xfrm>
                <a:custGeom>
                  <a:avLst/>
                  <a:gdLst>
                    <a:gd name="T0" fmla="*/ 160 w 160"/>
                    <a:gd name="T1" fmla="*/ 154 h 154"/>
                    <a:gd name="T2" fmla="*/ 0 w 160"/>
                    <a:gd name="T3" fmla="*/ 154 h 154"/>
                    <a:gd name="T4" fmla="*/ 0 w 160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0" h="154">
                      <a:moveTo>
                        <a:pt x="160" y="154"/>
                      </a:moveTo>
                      <a:lnTo>
                        <a:pt x="0" y="1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5" name="Freeform 140"/>
                <p:cNvSpPr>
                  <a:spLocks/>
                </p:cNvSpPr>
                <p:nvPr/>
              </p:nvSpPr>
              <p:spPr bwMode="auto">
                <a:xfrm>
                  <a:off x="2550" y="381"/>
                  <a:ext cx="0" cy="75"/>
                </a:xfrm>
                <a:custGeom>
                  <a:avLst/>
                  <a:gdLst>
                    <a:gd name="T0" fmla="*/ 75 h 75"/>
                    <a:gd name="T1" fmla="*/ 75 h 75"/>
                    <a:gd name="T2" fmla="*/ 0 h 7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75">
                      <a:moveTo>
                        <a:pt x="0" y="75"/>
                      </a:moveTo>
                      <a:lnTo>
                        <a:pt x="0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6" name="Freeform 141"/>
                <p:cNvSpPr>
                  <a:spLocks/>
                </p:cNvSpPr>
                <p:nvPr/>
              </p:nvSpPr>
              <p:spPr bwMode="auto">
                <a:xfrm>
                  <a:off x="1638" y="2894"/>
                  <a:ext cx="0" cy="364"/>
                </a:xfrm>
                <a:custGeom>
                  <a:avLst/>
                  <a:gdLst>
                    <a:gd name="T0" fmla="*/ 0 h 364"/>
                    <a:gd name="T1" fmla="*/ 0 h 364"/>
                    <a:gd name="T2" fmla="*/ 364 h 36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6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7" name="Freeform 142"/>
                <p:cNvSpPr>
                  <a:spLocks/>
                </p:cNvSpPr>
                <p:nvPr/>
              </p:nvSpPr>
              <p:spPr bwMode="auto">
                <a:xfrm>
                  <a:off x="2677" y="1580"/>
                  <a:ext cx="53" cy="41"/>
                </a:xfrm>
                <a:custGeom>
                  <a:avLst/>
                  <a:gdLst>
                    <a:gd name="T0" fmla="*/ 53 w 53"/>
                    <a:gd name="T1" fmla="*/ 0 h 41"/>
                    <a:gd name="T2" fmla="*/ 0 w 53"/>
                    <a:gd name="T3" fmla="*/ 0 h 41"/>
                    <a:gd name="T4" fmla="*/ 0 w 53"/>
                    <a:gd name="T5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41">
                      <a:moveTo>
                        <a:pt x="53" y="0"/>
                      </a:moveTo>
                      <a:lnTo>
                        <a:pt x="0" y="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8" name="Freeform 143"/>
                <p:cNvSpPr>
                  <a:spLocks/>
                </p:cNvSpPr>
                <p:nvPr/>
              </p:nvSpPr>
              <p:spPr bwMode="auto">
                <a:xfrm>
                  <a:off x="1638" y="3505"/>
                  <a:ext cx="0" cy="61"/>
                </a:xfrm>
                <a:custGeom>
                  <a:avLst/>
                  <a:gdLst>
                    <a:gd name="T0" fmla="*/ 0 h 61"/>
                    <a:gd name="T1" fmla="*/ 0 h 61"/>
                    <a:gd name="T2" fmla="*/ 61 h 6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6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49" name="Freeform 144"/>
                <p:cNvSpPr>
                  <a:spLocks/>
                </p:cNvSpPr>
                <p:nvPr/>
              </p:nvSpPr>
              <p:spPr bwMode="auto">
                <a:xfrm>
                  <a:off x="2564" y="2504"/>
                  <a:ext cx="278" cy="24"/>
                </a:xfrm>
                <a:custGeom>
                  <a:avLst/>
                  <a:gdLst>
                    <a:gd name="T0" fmla="*/ 278 w 278"/>
                    <a:gd name="T1" fmla="*/ 0 h 24"/>
                    <a:gd name="T2" fmla="*/ 0 w 278"/>
                    <a:gd name="T3" fmla="*/ 0 h 24"/>
                    <a:gd name="T4" fmla="*/ 0 w 278"/>
                    <a:gd name="T5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8" h="24">
                      <a:moveTo>
                        <a:pt x="278" y="0"/>
                      </a:moveTo>
                      <a:lnTo>
                        <a:pt x="0" y="0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0" name="Freeform 145"/>
                <p:cNvSpPr>
                  <a:spLocks/>
                </p:cNvSpPr>
                <p:nvPr/>
              </p:nvSpPr>
              <p:spPr bwMode="auto">
                <a:xfrm>
                  <a:off x="1638" y="2894"/>
                  <a:ext cx="106" cy="382"/>
                </a:xfrm>
                <a:custGeom>
                  <a:avLst/>
                  <a:gdLst>
                    <a:gd name="T0" fmla="*/ 106 w 106"/>
                    <a:gd name="T1" fmla="*/ 382 h 382"/>
                    <a:gd name="T2" fmla="*/ 0 w 106"/>
                    <a:gd name="T3" fmla="*/ 382 h 382"/>
                    <a:gd name="T4" fmla="*/ 0 w 106"/>
                    <a:gd name="T5" fmla="*/ 0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6" h="382">
                      <a:moveTo>
                        <a:pt x="106" y="382"/>
                      </a:moveTo>
                      <a:lnTo>
                        <a:pt x="0" y="38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1" name="Freeform 146"/>
                <p:cNvSpPr>
                  <a:spLocks/>
                </p:cNvSpPr>
                <p:nvPr/>
              </p:nvSpPr>
              <p:spPr bwMode="auto">
                <a:xfrm>
                  <a:off x="1690" y="3417"/>
                  <a:ext cx="216" cy="36"/>
                </a:xfrm>
                <a:custGeom>
                  <a:avLst/>
                  <a:gdLst>
                    <a:gd name="T0" fmla="*/ 216 w 216"/>
                    <a:gd name="T1" fmla="*/ 0 h 36"/>
                    <a:gd name="T2" fmla="*/ 0 w 216"/>
                    <a:gd name="T3" fmla="*/ 0 h 36"/>
                    <a:gd name="T4" fmla="*/ 0 w 216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" h="36">
                      <a:moveTo>
                        <a:pt x="216" y="0"/>
                      </a:moveTo>
                      <a:lnTo>
                        <a:pt x="0" y="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2" name="Freeform 147"/>
                <p:cNvSpPr>
                  <a:spLocks/>
                </p:cNvSpPr>
                <p:nvPr/>
              </p:nvSpPr>
              <p:spPr bwMode="auto">
                <a:xfrm>
                  <a:off x="1959" y="2154"/>
                  <a:ext cx="53" cy="23"/>
                </a:xfrm>
                <a:custGeom>
                  <a:avLst/>
                  <a:gdLst>
                    <a:gd name="T0" fmla="*/ 53 w 53"/>
                    <a:gd name="T1" fmla="*/ 23 h 23"/>
                    <a:gd name="T2" fmla="*/ 0 w 53"/>
                    <a:gd name="T3" fmla="*/ 23 h 23"/>
                    <a:gd name="T4" fmla="*/ 0 w 53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3">
                      <a:moveTo>
                        <a:pt x="53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3" name="Freeform 148"/>
                <p:cNvSpPr>
                  <a:spLocks/>
                </p:cNvSpPr>
                <p:nvPr/>
              </p:nvSpPr>
              <p:spPr bwMode="auto">
                <a:xfrm>
                  <a:off x="2230" y="2562"/>
                  <a:ext cx="834" cy="36"/>
                </a:xfrm>
                <a:custGeom>
                  <a:avLst/>
                  <a:gdLst>
                    <a:gd name="T0" fmla="*/ 834 w 834"/>
                    <a:gd name="T1" fmla="*/ 36 h 36"/>
                    <a:gd name="T2" fmla="*/ 0 w 834"/>
                    <a:gd name="T3" fmla="*/ 36 h 36"/>
                    <a:gd name="T4" fmla="*/ 0 w 83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34" h="36">
                      <a:moveTo>
                        <a:pt x="834" y="36"/>
                      </a:moveTo>
                      <a:lnTo>
                        <a:pt x="0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4" name="Freeform 149"/>
                <p:cNvSpPr>
                  <a:spLocks/>
                </p:cNvSpPr>
                <p:nvPr/>
              </p:nvSpPr>
              <p:spPr bwMode="auto">
                <a:xfrm>
                  <a:off x="1959" y="2129"/>
                  <a:ext cx="107" cy="25"/>
                </a:xfrm>
                <a:custGeom>
                  <a:avLst/>
                  <a:gdLst>
                    <a:gd name="T0" fmla="*/ 107 w 107"/>
                    <a:gd name="T1" fmla="*/ 0 h 25"/>
                    <a:gd name="T2" fmla="*/ 0 w 107"/>
                    <a:gd name="T3" fmla="*/ 0 h 25"/>
                    <a:gd name="T4" fmla="*/ 0 w 107"/>
                    <a:gd name="T5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25">
                      <a:moveTo>
                        <a:pt x="107" y="0"/>
                      </a:moveTo>
                      <a:lnTo>
                        <a:pt x="0" y="0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5" name="Freeform 150"/>
                <p:cNvSpPr>
                  <a:spLocks/>
                </p:cNvSpPr>
                <p:nvPr/>
              </p:nvSpPr>
              <p:spPr bwMode="auto">
                <a:xfrm>
                  <a:off x="2066" y="1259"/>
                  <a:ext cx="52" cy="97"/>
                </a:xfrm>
                <a:custGeom>
                  <a:avLst/>
                  <a:gdLst>
                    <a:gd name="T0" fmla="*/ 52 w 52"/>
                    <a:gd name="T1" fmla="*/ 0 h 97"/>
                    <a:gd name="T2" fmla="*/ 0 w 52"/>
                    <a:gd name="T3" fmla="*/ 0 h 97"/>
                    <a:gd name="T4" fmla="*/ 0 w 52"/>
                    <a:gd name="T5" fmla="*/ 97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97">
                      <a:moveTo>
                        <a:pt x="52" y="0"/>
                      </a:moveTo>
                      <a:lnTo>
                        <a:pt x="0" y="0"/>
                      </a:lnTo>
                      <a:lnTo>
                        <a:pt x="0" y="97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6" name="Freeform 151"/>
                <p:cNvSpPr>
                  <a:spLocks/>
                </p:cNvSpPr>
                <p:nvPr/>
              </p:nvSpPr>
              <p:spPr bwMode="auto">
                <a:xfrm>
                  <a:off x="1638" y="3505"/>
                  <a:ext cx="0" cy="52"/>
                </a:xfrm>
                <a:custGeom>
                  <a:avLst/>
                  <a:gdLst>
                    <a:gd name="T0" fmla="*/ 52 h 52"/>
                    <a:gd name="T1" fmla="*/ 52 h 52"/>
                    <a:gd name="T2" fmla="*/ 0 h 5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52">
                      <a:moveTo>
                        <a:pt x="0" y="52"/>
                      </a:moveTo>
                      <a:lnTo>
                        <a:pt x="0" y="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7" name="Freeform 152"/>
                <p:cNvSpPr>
                  <a:spLocks/>
                </p:cNvSpPr>
                <p:nvPr/>
              </p:nvSpPr>
              <p:spPr bwMode="auto">
                <a:xfrm>
                  <a:off x="2550" y="304"/>
                  <a:ext cx="269" cy="48"/>
                </a:xfrm>
                <a:custGeom>
                  <a:avLst/>
                  <a:gdLst>
                    <a:gd name="T0" fmla="*/ 269 w 269"/>
                    <a:gd name="T1" fmla="*/ 48 h 48"/>
                    <a:gd name="T2" fmla="*/ 0 w 269"/>
                    <a:gd name="T3" fmla="*/ 48 h 48"/>
                    <a:gd name="T4" fmla="*/ 0 w 269"/>
                    <a:gd name="T5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9" h="48">
                      <a:moveTo>
                        <a:pt x="269" y="48"/>
                      </a:moveTo>
                      <a:lnTo>
                        <a:pt x="0" y="4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8" name="Freeform 153"/>
                <p:cNvSpPr>
                  <a:spLocks/>
                </p:cNvSpPr>
                <p:nvPr/>
              </p:nvSpPr>
              <p:spPr bwMode="auto">
                <a:xfrm>
                  <a:off x="2711" y="1006"/>
                  <a:ext cx="0" cy="24"/>
                </a:xfrm>
                <a:custGeom>
                  <a:avLst/>
                  <a:gdLst>
                    <a:gd name="T0" fmla="*/ 0 h 24"/>
                    <a:gd name="T1" fmla="*/ 0 h 24"/>
                    <a:gd name="T2" fmla="*/ 24 h 2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59" name="Freeform 154"/>
                <p:cNvSpPr>
                  <a:spLocks/>
                </p:cNvSpPr>
                <p:nvPr/>
              </p:nvSpPr>
              <p:spPr bwMode="auto">
                <a:xfrm>
                  <a:off x="2012" y="1967"/>
                  <a:ext cx="432" cy="33"/>
                </a:xfrm>
                <a:custGeom>
                  <a:avLst/>
                  <a:gdLst>
                    <a:gd name="T0" fmla="*/ 432 w 432"/>
                    <a:gd name="T1" fmla="*/ 0 h 33"/>
                    <a:gd name="T2" fmla="*/ 0 w 432"/>
                    <a:gd name="T3" fmla="*/ 0 h 33"/>
                    <a:gd name="T4" fmla="*/ 0 w 432"/>
                    <a:gd name="T5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" h="33">
                      <a:moveTo>
                        <a:pt x="432" y="0"/>
                      </a:moveTo>
                      <a:lnTo>
                        <a:pt x="0" y="0"/>
                      </a:lnTo>
                      <a:lnTo>
                        <a:pt x="0" y="3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0" name="Freeform 155"/>
                <p:cNvSpPr>
                  <a:spLocks/>
                </p:cNvSpPr>
                <p:nvPr/>
              </p:nvSpPr>
              <p:spPr bwMode="auto">
                <a:xfrm>
                  <a:off x="2066" y="1356"/>
                  <a:ext cx="0" cy="95"/>
                </a:xfrm>
                <a:custGeom>
                  <a:avLst/>
                  <a:gdLst>
                    <a:gd name="T0" fmla="*/ 95 h 95"/>
                    <a:gd name="T1" fmla="*/ 95 h 95"/>
                    <a:gd name="T2" fmla="*/ 0 h 9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95">
                      <a:moveTo>
                        <a:pt x="0" y="95"/>
                      </a:moveTo>
                      <a:lnTo>
                        <a:pt x="0" y="9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1" name="Freeform 156"/>
                <p:cNvSpPr>
                  <a:spLocks/>
                </p:cNvSpPr>
                <p:nvPr/>
              </p:nvSpPr>
              <p:spPr bwMode="auto">
                <a:xfrm>
                  <a:off x="2604" y="924"/>
                  <a:ext cx="268" cy="35"/>
                </a:xfrm>
                <a:custGeom>
                  <a:avLst/>
                  <a:gdLst>
                    <a:gd name="T0" fmla="*/ 268 w 268"/>
                    <a:gd name="T1" fmla="*/ 35 h 35"/>
                    <a:gd name="T2" fmla="*/ 0 w 268"/>
                    <a:gd name="T3" fmla="*/ 35 h 35"/>
                    <a:gd name="T4" fmla="*/ 0 w 268"/>
                    <a:gd name="T5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8" h="35">
                      <a:moveTo>
                        <a:pt x="268" y="35"/>
                      </a:moveTo>
                      <a:lnTo>
                        <a:pt x="0" y="3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2" name="Freeform 157"/>
                <p:cNvSpPr>
                  <a:spLocks/>
                </p:cNvSpPr>
                <p:nvPr/>
              </p:nvSpPr>
              <p:spPr bwMode="auto">
                <a:xfrm>
                  <a:off x="1959" y="1570"/>
                  <a:ext cx="53" cy="163"/>
                </a:xfrm>
                <a:custGeom>
                  <a:avLst/>
                  <a:gdLst>
                    <a:gd name="T0" fmla="*/ 53 w 53"/>
                    <a:gd name="T1" fmla="*/ 0 h 163"/>
                    <a:gd name="T2" fmla="*/ 0 w 53"/>
                    <a:gd name="T3" fmla="*/ 0 h 163"/>
                    <a:gd name="T4" fmla="*/ 0 w 53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163">
                      <a:moveTo>
                        <a:pt x="53" y="0"/>
                      </a:moveTo>
                      <a:lnTo>
                        <a:pt x="0" y="0"/>
                      </a:lnTo>
                      <a:lnTo>
                        <a:pt x="0" y="16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3" name="Freeform 158"/>
                <p:cNvSpPr>
                  <a:spLocks/>
                </p:cNvSpPr>
                <p:nvPr/>
              </p:nvSpPr>
              <p:spPr bwMode="auto">
                <a:xfrm>
                  <a:off x="2782" y="1544"/>
                  <a:ext cx="161" cy="23"/>
                </a:xfrm>
                <a:custGeom>
                  <a:avLst/>
                  <a:gdLst>
                    <a:gd name="T0" fmla="*/ 161 w 161"/>
                    <a:gd name="T1" fmla="*/ 23 h 23"/>
                    <a:gd name="T2" fmla="*/ 0 w 161"/>
                    <a:gd name="T3" fmla="*/ 23 h 23"/>
                    <a:gd name="T4" fmla="*/ 0 w 161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23">
                      <a:moveTo>
                        <a:pt x="161" y="23"/>
                      </a:moveTo>
                      <a:lnTo>
                        <a:pt x="0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4" name="Freeform 159"/>
                <p:cNvSpPr>
                  <a:spLocks/>
                </p:cNvSpPr>
                <p:nvPr/>
              </p:nvSpPr>
              <p:spPr bwMode="auto">
                <a:xfrm>
                  <a:off x="2344" y="2329"/>
                  <a:ext cx="0" cy="41"/>
                </a:xfrm>
                <a:custGeom>
                  <a:avLst/>
                  <a:gdLst>
                    <a:gd name="T0" fmla="*/ 0 h 41"/>
                    <a:gd name="T1" fmla="*/ 0 h 41"/>
                    <a:gd name="T2" fmla="*/ 41 h 4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5" name="Freeform 160"/>
                <p:cNvSpPr>
                  <a:spLocks/>
                </p:cNvSpPr>
                <p:nvPr/>
              </p:nvSpPr>
              <p:spPr bwMode="auto">
                <a:xfrm>
                  <a:off x="2730" y="1580"/>
                  <a:ext cx="52" cy="35"/>
                </a:xfrm>
                <a:custGeom>
                  <a:avLst/>
                  <a:gdLst>
                    <a:gd name="T0" fmla="*/ 52 w 52"/>
                    <a:gd name="T1" fmla="*/ 35 h 35"/>
                    <a:gd name="T2" fmla="*/ 0 w 52"/>
                    <a:gd name="T3" fmla="*/ 35 h 35"/>
                    <a:gd name="T4" fmla="*/ 0 w 52"/>
                    <a:gd name="T5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35">
                      <a:moveTo>
                        <a:pt x="52" y="35"/>
                      </a:moveTo>
                      <a:lnTo>
                        <a:pt x="0" y="3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6" name="Freeform 161"/>
                <p:cNvSpPr>
                  <a:spLocks/>
                </p:cNvSpPr>
                <p:nvPr/>
              </p:nvSpPr>
              <p:spPr bwMode="auto">
                <a:xfrm>
                  <a:off x="2604" y="889"/>
                  <a:ext cx="0" cy="35"/>
                </a:xfrm>
                <a:custGeom>
                  <a:avLst/>
                  <a:gdLst>
                    <a:gd name="T0" fmla="*/ 0 h 35"/>
                    <a:gd name="T1" fmla="*/ 0 h 35"/>
                    <a:gd name="T2" fmla="*/ 35 h 3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7" name="Freeform 162"/>
                <p:cNvSpPr>
                  <a:spLocks/>
                </p:cNvSpPr>
                <p:nvPr/>
              </p:nvSpPr>
              <p:spPr bwMode="auto">
                <a:xfrm>
                  <a:off x="1905" y="1916"/>
                  <a:ext cx="0" cy="181"/>
                </a:xfrm>
                <a:custGeom>
                  <a:avLst/>
                  <a:gdLst>
                    <a:gd name="T0" fmla="*/ 181 h 181"/>
                    <a:gd name="T1" fmla="*/ 181 h 181"/>
                    <a:gd name="T2" fmla="*/ 0 h 18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81">
                      <a:moveTo>
                        <a:pt x="0" y="181"/>
                      </a:moveTo>
                      <a:lnTo>
                        <a:pt x="0" y="1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8" name="Freeform 163"/>
                <p:cNvSpPr>
                  <a:spLocks/>
                </p:cNvSpPr>
                <p:nvPr/>
              </p:nvSpPr>
              <p:spPr bwMode="auto">
                <a:xfrm>
                  <a:off x="1744" y="3136"/>
                  <a:ext cx="107" cy="71"/>
                </a:xfrm>
                <a:custGeom>
                  <a:avLst/>
                  <a:gdLst>
                    <a:gd name="T0" fmla="*/ 107 w 107"/>
                    <a:gd name="T1" fmla="*/ 0 h 71"/>
                    <a:gd name="T2" fmla="*/ 0 w 107"/>
                    <a:gd name="T3" fmla="*/ 0 h 71"/>
                    <a:gd name="T4" fmla="*/ 0 w 107"/>
                    <a:gd name="T5" fmla="*/ 71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71">
                      <a:moveTo>
                        <a:pt x="107" y="0"/>
                      </a:moveTo>
                      <a:lnTo>
                        <a:pt x="0" y="0"/>
                      </a:lnTo>
                      <a:lnTo>
                        <a:pt x="0" y="71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69" name="Freeform 164"/>
                <p:cNvSpPr>
                  <a:spLocks/>
                </p:cNvSpPr>
                <p:nvPr/>
              </p:nvSpPr>
              <p:spPr bwMode="auto">
                <a:xfrm>
                  <a:off x="1797" y="2783"/>
                  <a:ext cx="160" cy="49"/>
                </a:xfrm>
                <a:custGeom>
                  <a:avLst/>
                  <a:gdLst>
                    <a:gd name="T0" fmla="*/ 160 w 160"/>
                    <a:gd name="T1" fmla="*/ 49 h 49"/>
                    <a:gd name="T2" fmla="*/ 0 w 160"/>
                    <a:gd name="T3" fmla="*/ 49 h 49"/>
                    <a:gd name="T4" fmla="*/ 0 w 160"/>
                    <a:gd name="T5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0" h="49">
                      <a:moveTo>
                        <a:pt x="160" y="49"/>
                      </a:moveTo>
                      <a:lnTo>
                        <a:pt x="0" y="4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0" name="Freeform 165"/>
                <p:cNvSpPr>
                  <a:spLocks/>
                </p:cNvSpPr>
                <p:nvPr/>
              </p:nvSpPr>
              <p:spPr bwMode="auto">
                <a:xfrm>
                  <a:off x="1797" y="2831"/>
                  <a:ext cx="54" cy="47"/>
                </a:xfrm>
                <a:custGeom>
                  <a:avLst/>
                  <a:gdLst>
                    <a:gd name="T0" fmla="*/ 54 w 54"/>
                    <a:gd name="T1" fmla="*/ 47 h 47"/>
                    <a:gd name="T2" fmla="*/ 0 w 54"/>
                    <a:gd name="T3" fmla="*/ 47 h 47"/>
                    <a:gd name="T4" fmla="*/ 0 w 54"/>
                    <a:gd name="T5" fmla="*/ 0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47">
                      <a:moveTo>
                        <a:pt x="54" y="47"/>
                      </a:moveTo>
                      <a:lnTo>
                        <a:pt x="0" y="4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1" name="Freeform 166"/>
                <p:cNvSpPr>
                  <a:spLocks/>
                </p:cNvSpPr>
                <p:nvPr/>
              </p:nvSpPr>
              <p:spPr bwMode="auto">
                <a:xfrm>
                  <a:off x="2129" y="2413"/>
                  <a:ext cx="163" cy="76"/>
                </a:xfrm>
                <a:custGeom>
                  <a:avLst/>
                  <a:gdLst>
                    <a:gd name="T0" fmla="*/ 163 w 163"/>
                    <a:gd name="T1" fmla="*/ 0 h 76"/>
                    <a:gd name="T2" fmla="*/ 0 w 163"/>
                    <a:gd name="T3" fmla="*/ 0 h 76"/>
                    <a:gd name="T4" fmla="*/ 0 w 163"/>
                    <a:gd name="T5" fmla="*/ 76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76">
                      <a:moveTo>
                        <a:pt x="163" y="0"/>
                      </a:moveTo>
                      <a:lnTo>
                        <a:pt x="0" y="0"/>
                      </a:lnTo>
                      <a:lnTo>
                        <a:pt x="0" y="76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2" name="Freeform 167"/>
                <p:cNvSpPr>
                  <a:spLocks/>
                </p:cNvSpPr>
                <p:nvPr/>
              </p:nvSpPr>
              <p:spPr bwMode="auto">
                <a:xfrm>
                  <a:off x="2292" y="2370"/>
                  <a:ext cx="52" cy="43"/>
                </a:xfrm>
                <a:custGeom>
                  <a:avLst/>
                  <a:gdLst>
                    <a:gd name="T0" fmla="*/ 52 w 52"/>
                    <a:gd name="T1" fmla="*/ 0 h 43"/>
                    <a:gd name="T2" fmla="*/ 0 w 52"/>
                    <a:gd name="T3" fmla="*/ 0 h 43"/>
                    <a:gd name="T4" fmla="*/ 0 w 52"/>
                    <a:gd name="T5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43">
                      <a:moveTo>
                        <a:pt x="52" y="0"/>
                      </a:moveTo>
                      <a:lnTo>
                        <a:pt x="0" y="0"/>
                      </a:lnTo>
                      <a:lnTo>
                        <a:pt x="0" y="43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3" name="Rectangle 168"/>
                <p:cNvSpPr>
                  <a:spLocks noChangeArrowheads="1"/>
                </p:cNvSpPr>
                <p:nvPr/>
              </p:nvSpPr>
              <p:spPr bwMode="auto">
                <a:xfrm>
                  <a:off x="2303" y="1457"/>
                  <a:ext cx="751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A/chicken/Wenzhou/WZTSLG02/2015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4" name="Rectangle 169"/>
                <p:cNvSpPr>
                  <a:spLocks noChangeArrowheads="1"/>
                </p:cNvSpPr>
                <p:nvPr/>
              </p:nvSpPr>
              <p:spPr bwMode="auto">
                <a:xfrm>
                  <a:off x="2089" y="2719"/>
                  <a:ext cx="519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A/Guangdong/0012/2014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5" name="Rectangle 170"/>
                <p:cNvSpPr>
                  <a:spLocks noChangeArrowheads="1"/>
                </p:cNvSpPr>
                <p:nvPr/>
              </p:nvSpPr>
              <p:spPr bwMode="auto">
                <a:xfrm>
                  <a:off x="2627" y="424"/>
                  <a:ext cx="493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    A/Hunan/02650/2016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6" name="Rectangle 171"/>
                <p:cNvSpPr>
                  <a:spLocks noChangeArrowheads="1"/>
                </p:cNvSpPr>
                <p:nvPr/>
              </p:nvSpPr>
              <p:spPr bwMode="auto">
                <a:xfrm>
                  <a:off x="3069" y="422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7" name="Rectangle 172"/>
                <p:cNvSpPr>
                  <a:spLocks noChangeArrowheads="1"/>
                </p:cNvSpPr>
                <p:nvPr/>
              </p:nvSpPr>
              <p:spPr bwMode="auto">
                <a:xfrm>
                  <a:off x="2465" y="1267"/>
                  <a:ext cx="46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A/Jiangsu/03753/2016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8" name="Rectangle 173"/>
                <p:cNvSpPr>
                  <a:spLocks noChangeArrowheads="1"/>
                </p:cNvSpPr>
                <p:nvPr/>
              </p:nvSpPr>
              <p:spPr bwMode="auto">
                <a:xfrm>
                  <a:off x="2639" y="2532"/>
                  <a:ext cx="544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A/Guangdong/60060/2016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79" name="Rectangle 174"/>
                <p:cNvSpPr>
                  <a:spLocks noChangeArrowheads="1"/>
                </p:cNvSpPr>
                <p:nvPr/>
              </p:nvSpPr>
              <p:spPr bwMode="auto">
                <a:xfrm>
                  <a:off x="3135" y="2530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0" name="Rectangle 175"/>
                <p:cNvSpPr>
                  <a:spLocks noChangeArrowheads="1"/>
                </p:cNvSpPr>
                <p:nvPr/>
              </p:nvSpPr>
              <p:spPr bwMode="auto">
                <a:xfrm>
                  <a:off x="2734" y="708"/>
                  <a:ext cx="592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A/chicken/Fujian/11766/2016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1" name="Rectangle 176"/>
                <p:cNvSpPr>
                  <a:spLocks noChangeArrowheads="1"/>
                </p:cNvSpPr>
                <p:nvPr/>
              </p:nvSpPr>
              <p:spPr bwMode="auto">
                <a:xfrm>
                  <a:off x="3258" y="703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2" name="Rectangle 177"/>
                <p:cNvSpPr>
                  <a:spLocks noChangeArrowheads="1"/>
                </p:cNvSpPr>
                <p:nvPr/>
              </p:nvSpPr>
              <p:spPr bwMode="auto">
                <a:xfrm>
                  <a:off x="2521" y="1970"/>
                  <a:ext cx="56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</a:t>
                  </a:r>
                  <a:r>
                    <a:rPr lang="en-US" altLang="en-US" sz="600" b="1" dirty="0" err="1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British_Columbia</a:t>
                  </a: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/1/2015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3" name="Rectangle 178"/>
                <p:cNvSpPr>
                  <a:spLocks noChangeArrowheads="1"/>
                </p:cNvSpPr>
                <p:nvPr/>
              </p:nvSpPr>
              <p:spPr bwMode="auto">
                <a:xfrm>
                  <a:off x="2842" y="846"/>
                  <a:ext cx="436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A/Fujian/30767/2016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4" name="Rectangle 179"/>
                <p:cNvSpPr>
                  <a:spLocks noChangeArrowheads="1"/>
                </p:cNvSpPr>
                <p:nvPr/>
              </p:nvSpPr>
              <p:spPr bwMode="auto">
                <a:xfrm>
                  <a:off x="2531" y="2391"/>
                  <a:ext cx="544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A/Guangdong/60061/2016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5" name="Rectangle 180"/>
                <p:cNvSpPr>
                  <a:spLocks noChangeArrowheads="1"/>
                </p:cNvSpPr>
                <p:nvPr/>
              </p:nvSpPr>
              <p:spPr bwMode="auto">
                <a:xfrm>
                  <a:off x="3027" y="2389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6" name="Rectangle 181"/>
                <p:cNvSpPr>
                  <a:spLocks noChangeArrowheads="1"/>
                </p:cNvSpPr>
                <p:nvPr/>
              </p:nvSpPr>
              <p:spPr bwMode="auto">
                <a:xfrm>
                  <a:off x="2527" y="3049"/>
                  <a:ext cx="614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A/chicken/Wenzhou/201/2014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7" name="Rectangle 182"/>
                <p:cNvSpPr>
                  <a:spLocks noChangeArrowheads="1"/>
                </p:cNvSpPr>
                <p:nvPr/>
              </p:nvSpPr>
              <p:spPr bwMode="auto">
                <a:xfrm>
                  <a:off x="3066" y="3044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8" name="Rectangle 183"/>
                <p:cNvSpPr>
                  <a:spLocks noChangeArrowheads="1"/>
                </p:cNvSpPr>
                <p:nvPr/>
              </p:nvSpPr>
              <p:spPr bwMode="auto">
                <a:xfrm>
                  <a:off x="2742" y="1408"/>
                  <a:ext cx="46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A/Jiangsu/15028/2016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89" name="Rectangle 184"/>
                <p:cNvSpPr>
                  <a:spLocks noChangeArrowheads="1"/>
                </p:cNvSpPr>
                <p:nvPr/>
              </p:nvSpPr>
              <p:spPr bwMode="auto">
                <a:xfrm>
                  <a:off x="1715" y="3000"/>
                  <a:ext cx="359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A/Anhui/02/2013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0" name="Rectangle 185"/>
                <p:cNvSpPr>
                  <a:spLocks noChangeArrowheads="1"/>
                </p:cNvSpPr>
                <p:nvPr/>
              </p:nvSpPr>
              <p:spPr bwMode="auto">
                <a:xfrm>
                  <a:off x="2195" y="1221"/>
                  <a:ext cx="46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A/Jiangsu/18828/2014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1" name="Rectangle 186"/>
                <p:cNvSpPr>
                  <a:spLocks noChangeArrowheads="1"/>
                </p:cNvSpPr>
                <p:nvPr/>
              </p:nvSpPr>
              <p:spPr bwMode="auto">
                <a:xfrm>
                  <a:off x="2303" y="1786"/>
                  <a:ext cx="672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A/chicken/Guangzhou/4954/2016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2" name="Rectangle 187"/>
                <p:cNvSpPr>
                  <a:spLocks noChangeArrowheads="1"/>
                </p:cNvSpPr>
                <p:nvPr/>
              </p:nvSpPr>
              <p:spPr bwMode="auto">
                <a:xfrm>
                  <a:off x="2900" y="1781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3" name="Rectangle 188"/>
                <p:cNvSpPr>
                  <a:spLocks noChangeArrowheads="1"/>
                </p:cNvSpPr>
                <p:nvPr/>
              </p:nvSpPr>
              <p:spPr bwMode="auto">
                <a:xfrm>
                  <a:off x="2198" y="2672"/>
                  <a:ext cx="509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A/Shenzhen/SP195/2015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4" name="Rectangle 189"/>
                <p:cNvSpPr>
                  <a:spLocks noChangeArrowheads="1"/>
                </p:cNvSpPr>
                <p:nvPr/>
              </p:nvSpPr>
              <p:spPr bwMode="auto">
                <a:xfrm>
                  <a:off x="2668" y="2670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5" name="Rectangle 190"/>
                <p:cNvSpPr>
                  <a:spLocks noChangeArrowheads="1"/>
                </p:cNvSpPr>
                <p:nvPr/>
              </p:nvSpPr>
              <p:spPr bwMode="auto">
                <a:xfrm>
                  <a:off x="1707" y="3749"/>
                  <a:ext cx="398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A/Shanghai/1/2013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6" name="Rectangle 191"/>
                <p:cNvSpPr>
                  <a:spLocks noChangeArrowheads="1"/>
                </p:cNvSpPr>
                <p:nvPr/>
              </p:nvSpPr>
              <p:spPr bwMode="auto">
                <a:xfrm>
                  <a:off x="2035" y="2952"/>
                  <a:ext cx="509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A/Hong Kong/5942/2013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7" name="Rectangle 192"/>
                <p:cNvSpPr>
                  <a:spLocks noChangeArrowheads="1"/>
                </p:cNvSpPr>
                <p:nvPr/>
              </p:nvSpPr>
              <p:spPr bwMode="auto">
                <a:xfrm>
                  <a:off x="2501" y="2951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8" name="Rectangle 193"/>
                <p:cNvSpPr>
                  <a:spLocks noChangeArrowheads="1"/>
                </p:cNvSpPr>
                <p:nvPr/>
              </p:nvSpPr>
              <p:spPr bwMode="auto">
                <a:xfrm>
                  <a:off x="2521" y="1829"/>
                  <a:ext cx="352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A/Fujian/1/2016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299" name="Rectangle 194"/>
                <p:cNvSpPr>
                  <a:spLocks noChangeArrowheads="1"/>
                </p:cNvSpPr>
                <p:nvPr/>
              </p:nvSpPr>
              <p:spPr bwMode="auto">
                <a:xfrm>
                  <a:off x="1929" y="2067"/>
                  <a:ext cx="721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A/Environment/Jiangsu/03137/2013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0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20" y="3327"/>
                  <a:ext cx="278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A/ZJ/22/2013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1" name="Rectangle 196"/>
                <p:cNvSpPr>
                  <a:spLocks noChangeArrowheads="1"/>
                </p:cNvSpPr>
                <p:nvPr/>
              </p:nvSpPr>
              <p:spPr bwMode="auto">
                <a:xfrm>
                  <a:off x="1931" y="3656"/>
                  <a:ext cx="462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A/ZJ/DTID-ZJU05/2013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2" name="Rectangle 197"/>
                <p:cNvSpPr>
                  <a:spLocks noChangeArrowheads="1"/>
                </p:cNvSpPr>
                <p:nvPr/>
              </p:nvSpPr>
              <p:spPr bwMode="auto">
                <a:xfrm>
                  <a:off x="3063" y="381"/>
                  <a:ext cx="592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A/chicken/Fujian/11089/2016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3" name="Rectangle 198"/>
                <p:cNvSpPr>
                  <a:spLocks noChangeArrowheads="1"/>
                </p:cNvSpPr>
                <p:nvPr/>
              </p:nvSpPr>
              <p:spPr bwMode="auto">
                <a:xfrm>
                  <a:off x="3586" y="376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4" name="Rectangle 199"/>
                <p:cNvSpPr>
                  <a:spLocks noChangeArrowheads="1"/>
                </p:cNvSpPr>
                <p:nvPr/>
              </p:nvSpPr>
              <p:spPr bwMode="auto">
                <a:xfrm>
                  <a:off x="2574" y="237"/>
                  <a:ext cx="46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A/Jiangsu/15027/2016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5" name="Rectangle 200"/>
                <p:cNvSpPr>
                  <a:spLocks noChangeArrowheads="1"/>
                </p:cNvSpPr>
                <p:nvPr/>
              </p:nvSpPr>
              <p:spPr bwMode="auto">
                <a:xfrm>
                  <a:off x="2966" y="1502"/>
                  <a:ext cx="375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A/Taiwan/1/2017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6" name="Rectangle 201"/>
                <p:cNvSpPr>
                  <a:spLocks noChangeArrowheads="1"/>
                </p:cNvSpPr>
                <p:nvPr/>
              </p:nvSpPr>
              <p:spPr bwMode="auto">
                <a:xfrm>
                  <a:off x="2037" y="2906"/>
                  <a:ext cx="519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A/Guangdong/SP38/2014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7" name="Rectangle 202"/>
                <p:cNvSpPr>
                  <a:spLocks noChangeArrowheads="1"/>
                </p:cNvSpPr>
                <p:nvPr/>
              </p:nvSpPr>
              <p:spPr bwMode="auto">
                <a:xfrm>
                  <a:off x="1767" y="3562"/>
                  <a:ext cx="42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A/Beijing/01-A/2013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8" name="Rectangle 203"/>
                <p:cNvSpPr>
                  <a:spLocks noChangeArrowheads="1"/>
                </p:cNvSpPr>
                <p:nvPr/>
              </p:nvSpPr>
              <p:spPr bwMode="auto">
                <a:xfrm>
                  <a:off x="2745" y="2297"/>
                  <a:ext cx="544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altLang="en-US" sz="600" b="1" dirty="0">
                      <a:solidFill>
                        <a:srgbClr val="000000"/>
                      </a:solidFill>
                      <a:latin typeface="Calibri"/>
                      <a:cs typeface="Calibri"/>
                    </a:rPr>
                    <a:t>A/Guangdong/60923/2016</a:t>
                  </a: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309" name="Rectangle 204"/>
                <p:cNvSpPr>
                  <a:spLocks noChangeArrowheads="1"/>
                </p:cNvSpPr>
                <p:nvPr/>
              </p:nvSpPr>
              <p:spPr bwMode="auto">
                <a:xfrm>
                  <a:off x="3241" y="2295"/>
                  <a:ext cx="0" cy="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>
                    <a:defRPr/>
                  </a:pPr>
                  <a:endParaRPr lang="en-US" altLang="en-US" sz="600" dirty="0">
                    <a:solidFill>
                      <a:prstClr val="black"/>
                    </a:solidFill>
                    <a:latin typeface="Calibri"/>
                    <a:cs typeface="Calibri"/>
                  </a:endParaRPr>
                </a:p>
              </p:txBody>
            </p:sp>
          </p:grpSp>
          <p:sp>
            <p:nvSpPr>
              <p:cNvPr id="10" name="Rectangle 206"/>
              <p:cNvSpPr>
                <a:spLocks noChangeArrowheads="1"/>
              </p:cNvSpPr>
              <p:nvPr/>
            </p:nvSpPr>
            <p:spPr bwMode="auto">
              <a:xfrm>
                <a:off x="2574" y="659"/>
                <a:ext cx="43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A/Hubei/39269/2016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" name="Rectangle 207"/>
              <p:cNvSpPr>
                <a:spLocks noChangeArrowheads="1"/>
              </p:cNvSpPr>
              <p:nvPr/>
            </p:nvSpPr>
            <p:spPr bwMode="auto">
              <a:xfrm>
                <a:off x="3004" y="191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A/Jiangsu/60466/2016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" name="Rectangle 208"/>
              <p:cNvSpPr>
                <a:spLocks noChangeArrowheads="1"/>
              </p:cNvSpPr>
              <p:nvPr/>
            </p:nvSpPr>
            <p:spPr bwMode="auto">
              <a:xfrm>
                <a:off x="3428" y="189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3" name="Rectangle 209"/>
              <p:cNvSpPr>
                <a:spLocks noChangeArrowheads="1"/>
              </p:cNvSpPr>
              <p:nvPr/>
            </p:nvSpPr>
            <p:spPr bwMode="auto">
              <a:xfrm>
                <a:off x="2680" y="1080"/>
                <a:ext cx="43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A/Anhui/45322/2016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" name="Rectangle 210"/>
              <p:cNvSpPr>
                <a:spLocks noChangeArrowheads="1"/>
              </p:cNvSpPr>
              <p:nvPr/>
            </p:nvSpPr>
            <p:spPr bwMode="auto">
              <a:xfrm>
                <a:off x="2035" y="2768"/>
                <a:ext cx="48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A/chicken/GD/874/2014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5" name="Rectangle 211"/>
              <p:cNvSpPr>
                <a:spLocks noChangeArrowheads="1"/>
              </p:cNvSpPr>
              <p:nvPr/>
            </p:nvSpPr>
            <p:spPr bwMode="auto">
              <a:xfrm>
                <a:off x="2198" y="3094"/>
                <a:ext cx="43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A/Shandong/01/2014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" name="Rectangle 212"/>
              <p:cNvSpPr>
                <a:spLocks noChangeArrowheads="1"/>
              </p:cNvSpPr>
              <p:nvPr/>
            </p:nvSpPr>
            <p:spPr bwMode="auto">
              <a:xfrm>
                <a:off x="1874" y="3236"/>
                <a:ext cx="62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</a:t>
                </a:r>
                <a:r>
                  <a:rPr lang="en-US" altLang="en-US" sz="600" dirty="0" err="1">
                    <a:solidFill>
                      <a:srgbClr val="000000"/>
                    </a:solidFill>
                    <a:latin typeface="Calibri"/>
                    <a:cs typeface="Calibri"/>
                  </a:rPr>
                  <a:t>Shaoxing</a:t>
                </a: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/5201/2013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7" name="Rectangle 213"/>
              <p:cNvSpPr>
                <a:spLocks noChangeArrowheads="1"/>
              </p:cNvSpPr>
              <p:nvPr/>
            </p:nvSpPr>
            <p:spPr bwMode="auto">
              <a:xfrm>
                <a:off x="2432" y="3231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8" name="Rectangle 214"/>
              <p:cNvSpPr>
                <a:spLocks noChangeArrowheads="1"/>
              </p:cNvSpPr>
              <p:nvPr/>
            </p:nvSpPr>
            <p:spPr bwMode="auto">
              <a:xfrm>
                <a:off x="3166" y="49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A/Jiangsu/06463/2017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9" name="Rectangle 215"/>
              <p:cNvSpPr>
                <a:spLocks noChangeArrowheads="1"/>
              </p:cNvSpPr>
              <p:nvPr/>
            </p:nvSpPr>
            <p:spPr bwMode="auto">
              <a:xfrm>
                <a:off x="3589" y="48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0" name="Rectangle 216"/>
              <p:cNvSpPr>
                <a:spLocks noChangeArrowheads="1"/>
              </p:cNvSpPr>
              <p:nvPr/>
            </p:nvSpPr>
            <p:spPr bwMode="auto">
              <a:xfrm>
                <a:off x="2751" y="3140"/>
                <a:ext cx="38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A/Zhejiang/1/2016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1" name="Rectangle 217"/>
              <p:cNvSpPr>
                <a:spLocks noChangeArrowheads="1"/>
              </p:cNvSpPr>
              <p:nvPr/>
            </p:nvSpPr>
            <p:spPr bwMode="auto">
              <a:xfrm>
                <a:off x="2842" y="1033"/>
                <a:ext cx="43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A/Hebei/38604/2016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2" name="Rectangle 218"/>
              <p:cNvSpPr>
                <a:spLocks noChangeArrowheads="1"/>
              </p:cNvSpPr>
              <p:nvPr/>
            </p:nvSpPr>
            <p:spPr bwMode="auto">
              <a:xfrm>
                <a:off x="2680" y="892"/>
                <a:ext cx="43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A/Fujian/45970/2016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3" name="Rectangle 219"/>
              <p:cNvSpPr>
                <a:spLocks noChangeArrowheads="1"/>
              </p:cNvSpPr>
              <p:nvPr/>
            </p:nvSpPr>
            <p:spPr bwMode="auto">
              <a:xfrm>
                <a:off x="2367" y="2345"/>
                <a:ext cx="6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Kong/VB16049808/2016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4" name="Rectangle 220"/>
              <p:cNvSpPr>
                <a:spLocks noChangeArrowheads="1"/>
              </p:cNvSpPr>
              <p:nvPr/>
            </p:nvSpPr>
            <p:spPr bwMode="auto">
              <a:xfrm>
                <a:off x="1767" y="3468"/>
                <a:ext cx="42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A/Shanghai/14/2013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5" name="Rectangle 221"/>
              <p:cNvSpPr>
                <a:spLocks noChangeArrowheads="1"/>
              </p:cNvSpPr>
              <p:nvPr/>
            </p:nvSpPr>
            <p:spPr bwMode="auto">
              <a:xfrm>
                <a:off x="1715" y="3608"/>
                <a:ext cx="39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EF0303"/>
                    </a:solidFill>
                    <a:latin typeface="Calibri"/>
                    <a:cs typeface="Calibri"/>
                  </a:rPr>
                  <a:t>A/Shanghai/2/2013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6" name="Rectangle 222"/>
              <p:cNvSpPr>
                <a:spLocks noChangeArrowheads="1"/>
              </p:cNvSpPr>
              <p:nvPr/>
            </p:nvSpPr>
            <p:spPr bwMode="auto">
              <a:xfrm>
                <a:off x="2080" y="3606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7" name="Rectangle 223"/>
              <p:cNvSpPr>
                <a:spLocks noChangeArrowheads="1"/>
              </p:cNvSpPr>
              <p:nvPr/>
            </p:nvSpPr>
            <p:spPr bwMode="auto">
              <a:xfrm>
                <a:off x="2310" y="3421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A/Jiangsu/09387/2014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8" name="Rectangle 224"/>
              <p:cNvSpPr>
                <a:spLocks noChangeArrowheads="1"/>
              </p:cNvSpPr>
              <p:nvPr/>
            </p:nvSpPr>
            <p:spPr bwMode="auto">
              <a:xfrm>
                <a:off x="2250" y="1876"/>
                <a:ext cx="477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A/Xinjiang/05916/2014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9" name="Rectangle 225"/>
              <p:cNvSpPr>
                <a:spLocks noChangeArrowheads="1"/>
              </p:cNvSpPr>
              <p:nvPr/>
            </p:nvSpPr>
            <p:spPr bwMode="auto">
              <a:xfrm>
                <a:off x="2627" y="1173"/>
                <a:ext cx="44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A/Hunan/06196/2016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0" name="Rectangle 226"/>
              <p:cNvSpPr>
                <a:spLocks noChangeArrowheads="1"/>
              </p:cNvSpPr>
              <p:nvPr/>
            </p:nvSpPr>
            <p:spPr bwMode="auto">
              <a:xfrm>
                <a:off x="3004" y="143"/>
                <a:ext cx="43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A/Anhui/60936/2016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1" name="Rectangle 227"/>
              <p:cNvSpPr>
                <a:spLocks noChangeArrowheads="1"/>
              </p:cNvSpPr>
              <p:nvPr/>
            </p:nvSpPr>
            <p:spPr bwMode="auto">
              <a:xfrm>
                <a:off x="3393" y="141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2" name="Rectangle 228"/>
              <p:cNvSpPr>
                <a:spLocks noChangeArrowheads="1"/>
              </p:cNvSpPr>
              <p:nvPr/>
            </p:nvSpPr>
            <p:spPr bwMode="auto">
              <a:xfrm>
                <a:off x="2739" y="1314"/>
                <a:ext cx="44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A/Hunan/06948/2017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3" name="Rectangle 229"/>
              <p:cNvSpPr>
                <a:spLocks noChangeArrowheads="1"/>
              </p:cNvSpPr>
              <p:nvPr/>
            </p:nvSpPr>
            <p:spPr bwMode="auto">
              <a:xfrm>
                <a:off x="3138" y="1312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4" name="Rectangle 230"/>
              <p:cNvSpPr>
                <a:spLocks noChangeArrowheads="1"/>
              </p:cNvSpPr>
              <p:nvPr/>
            </p:nvSpPr>
            <p:spPr bwMode="auto">
              <a:xfrm>
                <a:off x="2249" y="1692"/>
                <a:ext cx="60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A/chicken/Jiangxi/14879/2015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Rectangle 231"/>
              <p:cNvSpPr>
                <a:spLocks noChangeArrowheads="1"/>
              </p:cNvSpPr>
              <p:nvPr/>
            </p:nvSpPr>
            <p:spPr bwMode="auto">
              <a:xfrm>
                <a:off x="2788" y="1687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6" name="Rectangle 232"/>
              <p:cNvSpPr>
                <a:spLocks noChangeArrowheads="1"/>
              </p:cNvSpPr>
              <p:nvPr/>
            </p:nvSpPr>
            <p:spPr bwMode="auto">
              <a:xfrm>
                <a:off x="1599" y="3702"/>
                <a:ext cx="42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A/shanghai/05/2013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7" name="Rectangle 233"/>
              <p:cNvSpPr>
                <a:spLocks noChangeArrowheads="1"/>
              </p:cNvSpPr>
              <p:nvPr/>
            </p:nvSpPr>
            <p:spPr bwMode="auto">
              <a:xfrm>
                <a:off x="3166" y="97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A/Jiangsu/06454/2017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8" name="Rectangle 234"/>
              <p:cNvSpPr>
                <a:spLocks noChangeArrowheads="1"/>
              </p:cNvSpPr>
              <p:nvPr/>
            </p:nvSpPr>
            <p:spPr bwMode="auto">
              <a:xfrm>
                <a:off x="3591" y="95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9" name="Rectangle 235"/>
              <p:cNvSpPr>
                <a:spLocks noChangeArrowheads="1"/>
              </p:cNvSpPr>
              <p:nvPr/>
            </p:nvSpPr>
            <p:spPr bwMode="auto">
              <a:xfrm>
                <a:off x="2475" y="2254"/>
                <a:ext cx="67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A/chicken/Guangzhou/1083/2016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0" name="Rectangle 236"/>
              <p:cNvSpPr>
                <a:spLocks noChangeArrowheads="1"/>
              </p:cNvSpPr>
              <p:nvPr/>
            </p:nvSpPr>
            <p:spPr bwMode="auto">
              <a:xfrm>
                <a:off x="3070" y="2249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1" name="Rectangle 237"/>
              <p:cNvSpPr>
                <a:spLocks noChangeArrowheads="1"/>
              </p:cNvSpPr>
              <p:nvPr/>
            </p:nvSpPr>
            <p:spPr bwMode="auto">
              <a:xfrm>
                <a:off x="2630" y="1735"/>
                <a:ext cx="44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A/Hunan/02287/2017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2" name="Rectangle 238"/>
              <p:cNvSpPr>
                <a:spLocks noChangeArrowheads="1"/>
              </p:cNvSpPr>
              <p:nvPr/>
            </p:nvSpPr>
            <p:spPr bwMode="auto">
              <a:xfrm>
                <a:off x="3029" y="1733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3" name="Rectangle 239"/>
              <p:cNvSpPr>
                <a:spLocks noChangeArrowheads="1"/>
              </p:cNvSpPr>
              <p:nvPr/>
            </p:nvSpPr>
            <p:spPr bwMode="auto">
              <a:xfrm>
                <a:off x="3058" y="3"/>
                <a:ext cx="43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A/Fujian/02152/2017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4" name="Rectangle 240"/>
              <p:cNvSpPr>
                <a:spLocks noChangeArrowheads="1"/>
              </p:cNvSpPr>
              <p:nvPr/>
            </p:nvSpPr>
            <p:spPr bwMode="auto">
              <a:xfrm>
                <a:off x="3451" y="1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5" name="Rectangle 241"/>
              <p:cNvSpPr>
                <a:spLocks noChangeArrowheads="1"/>
              </p:cNvSpPr>
              <p:nvPr/>
            </p:nvSpPr>
            <p:spPr bwMode="auto">
              <a:xfrm>
                <a:off x="1982" y="2206"/>
                <a:ext cx="59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A/chicken/Wuxi/SC4315/2015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6" name="Rectangle 242"/>
              <p:cNvSpPr>
                <a:spLocks noChangeArrowheads="1"/>
              </p:cNvSpPr>
              <p:nvPr/>
            </p:nvSpPr>
            <p:spPr bwMode="auto">
              <a:xfrm>
                <a:off x="2718" y="799"/>
                <a:ext cx="48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Kong/125/2017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7" name="Rectangle 243"/>
              <p:cNvSpPr>
                <a:spLocks noChangeArrowheads="1"/>
              </p:cNvSpPr>
              <p:nvPr/>
            </p:nvSpPr>
            <p:spPr bwMode="auto">
              <a:xfrm>
                <a:off x="2806" y="2438"/>
                <a:ext cx="6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Kong/VB16189623/2016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8" name="Rectangle 244"/>
              <p:cNvSpPr>
                <a:spLocks noChangeArrowheads="1"/>
              </p:cNvSpPr>
              <p:nvPr/>
            </p:nvSpPr>
            <p:spPr bwMode="auto">
              <a:xfrm>
                <a:off x="2842" y="518"/>
                <a:ext cx="43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A/Anhui/60933/2016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9" name="Rectangle 245"/>
              <p:cNvSpPr>
                <a:spLocks noChangeArrowheads="1"/>
              </p:cNvSpPr>
              <p:nvPr/>
            </p:nvSpPr>
            <p:spPr bwMode="auto">
              <a:xfrm>
                <a:off x="3230" y="516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0" name="Rectangle 246"/>
              <p:cNvSpPr>
                <a:spLocks noChangeArrowheads="1"/>
              </p:cNvSpPr>
              <p:nvPr/>
            </p:nvSpPr>
            <p:spPr bwMode="auto">
              <a:xfrm>
                <a:off x="2201" y="3375"/>
                <a:ext cx="36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A/Fujian/15/2014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1" name="Rectangle 247"/>
              <p:cNvSpPr>
                <a:spLocks noChangeArrowheads="1"/>
              </p:cNvSpPr>
              <p:nvPr/>
            </p:nvSpPr>
            <p:spPr bwMode="auto">
              <a:xfrm>
                <a:off x="2573" y="1360"/>
                <a:ext cx="43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</a:t>
                </a:r>
                <a:r>
                  <a:rPr lang="en-US" altLang="en-US" sz="600" b="1" dirty="0" err="1">
                    <a:solidFill>
                      <a:srgbClr val="000000"/>
                    </a:solidFill>
                    <a:latin typeface="Calibri"/>
                    <a:cs typeface="Calibri"/>
                  </a:rPr>
                  <a:t>Hebei</a:t>
                </a: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/46586/2016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2" name="Rectangle 248"/>
              <p:cNvSpPr>
                <a:spLocks noChangeArrowheads="1"/>
              </p:cNvSpPr>
              <p:nvPr/>
            </p:nvSpPr>
            <p:spPr bwMode="auto">
              <a:xfrm>
                <a:off x="2865" y="2484"/>
                <a:ext cx="48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Kong/214/2017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3" name="Rectangle 249"/>
              <p:cNvSpPr>
                <a:spLocks noChangeArrowheads="1"/>
              </p:cNvSpPr>
              <p:nvPr/>
            </p:nvSpPr>
            <p:spPr bwMode="auto">
              <a:xfrm>
                <a:off x="2035" y="2157"/>
                <a:ext cx="37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A/Taiwan/1/2014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4" name="Rectangle 250"/>
              <p:cNvSpPr>
                <a:spLocks noChangeArrowheads="1"/>
              </p:cNvSpPr>
              <p:nvPr/>
            </p:nvSpPr>
            <p:spPr bwMode="auto">
              <a:xfrm>
                <a:off x="2089" y="2113"/>
                <a:ext cx="60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A/chicken/Jiangxi/18482/2014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5" name="Rectangle 251"/>
              <p:cNvSpPr>
                <a:spLocks noChangeArrowheads="1"/>
              </p:cNvSpPr>
              <p:nvPr/>
            </p:nvSpPr>
            <p:spPr bwMode="auto">
              <a:xfrm>
                <a:off x="2628" y="2108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6" name="Rectangle 252"/>
              <p:cNvSpPr>
                <a:spLocks noChangeArrowheads="1"/>
              </p:cNvSpPr>
              <p:nvPr/>
            </p:nvSpPr>
            <p:spPr bwMode="auto">
              <a:xfrm>
                <a:off x="3087" y="2578"/>
                <a:ext cx="59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A/Guangdong/17SF004/2017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7" name="Rectangle 253"/>
              <p:cNvSpPr>
                <a:spLocks noChangeArrowheads="1"/>
              </p:cNvSpPr>
              <p:nvPr/>
            </p:nvSpPr>
            <p:spPr bwMode="auto">
              <a:xfrm>
                <a:off x="3632" y="2576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8" name="Rectangle 254"/>
              <p:cNvSpPr>
                <a:spLocks noChangeArrowheads="1"/>
              </p:cNvSpPr>
              <p:nvPr/>
            </p:nvSpPr>
            <p:spPr bwMode="auto">
              <a:xfrm>
                <a:off x="2806" y="2625"/>
                <a:ext cx="58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Kong/8130773/2015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9" name="Rectangle 255"/>
              <p:cNvSpPr>
                <a:spLocks noChangeArrowheads="1"/>
              </p:cNvSpPr>
              <p:nvPr/>
            </p:nvSpPr>
            <p:spPr bwMode="auto">
              <a:xfrm>
                <a:off x="2842" y="330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A/Jiangsu/15026/2016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0" name="Rectangle 256"/>
              <p:cNvSpPr>
                <a:spLocks noChangeArrowheads="1"/>
              </p:cNvSpPr>
              <p:nvPr/>
            </p:nvSpPr>
            <p:spPr bwMode="auto">
              <a:xfrm>
                <a:off x="2574" y="284"/>
                <a:ext cx="44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A/Hunan/04137/2016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1" name="Rectangle 257"/>
              <p:cNvSpPr>
                <a:spLocks noChangeArrowheads="1"/>
              </p:cNvSpPr>
              <p:nvPr/>
            </p:nvSpPr>
            <p:spPr bwMode="auto">
              <a:xfrm>
                <a:off x="2680" y="611"/>
                <a:ext cx="45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A/Tianjin/43917/2016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2" name="Rectangle 258"/>
              <p:cNvSpPr>
                <a:spLocks noChangeArrowheads="1"/>
              </p:cNvSpPr>
              <p:nvPr/>
            </p:nvSpPr>
            <p:spPr bwMode="auto">
              <a:xfrm>
                <a:off x="2734" y="986"/>
                <a:ext cx="45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A/Beijing/44066/2016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3" name="Rectangle 259"/>
              <p:cNvSpPr>
                <a:spLocks noChangeArrowheads="1"/>
              </p:cNvSpPr>
              <p:nvPr/>
            </p:nvSpPr>
            <p:spPr bwMode="auto">
              <a:xfrm>
                <a:off x="2897" y="940"/>
                <a:ext cx="43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A/Fujian/54840/2016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4" name="Rectangle 260"/>
              <p:cNvSpPr>
                <a:spLocks noChangeArrowheads="1"/>
              </p:cNvSpPr>
              <p:nvPr/>
            </p:nvSpPr>
            <p:spPr bwMode="auto">
              <a:xfrm>
                <a:off x="3288" y="938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5" name="Rectangle 261"/>
              <p:cNvSpPr>
                <a:spLocks noChangeArrowheads="1"/>
              </p:cNvSpPr>
              <p:nvPr/>
            </p:nvSpPr>
            <p:spPr bwMode="auto">
              <a:xfrm>
                <a:off x="2917" y="1644"/>
                <a:ext cx="90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A/Environment/Guangdong/C16283222/2016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6" name="Rectangle 262"/>
              <p:cNvSpPr>
                <a:spLocks noChangeArrowheads="1"/>
              </p:cNvSpPr>
              <p:nvPr/>
            </p:nvSpPr>
            <p:spPr bwMode="auto">
              <a:xfrm>
                <a:off x="2035" y="3281"/>
                <a:ext cx="406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</a:t>
                </a:r>
                <a:r>
                  <a:rPr lang="en-US" altLang="en-US" sz="600" b="1" dirty="0" err="1">
                    <a:solidFill>
                      <a:srgbClr val="000000"/>
                    </a:solidFill>
                    <a:latin typeface="Calibri"/>
                    <a:cs typeface="Calibri"/>
                  </a:rPr>
                  <a:t>Huaian</a:t>
                </a: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/065/2014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7" name="Rectangle 263"/>
              <p:cNvSpPr>
                <a:spLocks noChangeArrowheads="1"/>
              </p:cNvSpPr>
              <p:nvPr/>
            </p:nvSpPr>
            <p:spPr bwMode="auto">
              <a:xfrm>
                <a:off x="3058" y="1127"/>
                <a:ext cx="46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A/Jiangsu/60460/2016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8" name="Rectangle 264"/>
              <p:cNvSpPr>
                <a:spLocks noChangeArrowheads="1"/>
              </p:cNvSpPr>
              <p:nvPr/>
            </p:nvSpPr>
            <p:spPr bwMode="auto">
              <a:xfrm>
                <a:off x="3482" y="1125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69" name="Rectangle 265"/>
              <p:cNvSpPr>
                <a:spLocks noChangeArrowheads="1"/>
              </p:cNvSpPr>
              <p:nvPr/>
            </p:nvSpPr>
            <p:spPr bwMode="auto">
              <a:xfrm>
                <a:off x="2968" y="1548"/>
                <a:ext cx="63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    A/Guangdong/17SF003/2016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0" name="Rectangle 266"/>
              <p:cNvSpPr>
                <a:spLocks noChangeArrowheads="1"/>
              </p:cNvSpPr>
              <p:nvPr/>
            </p:nvSpPr>
            <p:spPr bwMode="auto">
              <a:xfrm>
                <a:off x="3554" y="1546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1" name="Rectangle 267"/>
              <p:cNvSpPr>
                <a:spLocks noChangeArrowheads="1"/>
              </p:cNvSpPr>
              <p:nvPr/>
            </p:nvSpPr>
            <p:spPr bwMode="auto">
              <a:xfrm>
                <a:off x="2842" y="475"/>
                <a:ext cx="7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A/</a:t>
                </a:r>
                <a:r>
                  <a:rPr lang="en-US" altLang="en-US" sz="600" dirty="0" err="1">
                    <a:solidFill>
                      <a:srgbClr val="000000"/>
                    </a:solidFill>
                    <a:latin typeface="Calibri"/>
                    <a:cs typeface="Calibri"/>
                  </a:rPr>
                  <a:t>silkie</a:t>
                </a: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 chicken/Shantou/9473/2016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2" name="Rectangle 268"/>
              <p:cNvSpPr>
                <a:spLocks noChangeArrowheads="1"/>
              </p:cNvSpPr>
              <p:nvPr/>
            </p:nvSpPr>
            <p:spPr bwMode="auto">
              <a:xfrm>
                <a:off x="3479" y="470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3" name="Rectangle 269"/>
              <p:cNvSpPr>
                <a:spLocks noChangeArrowheads="1"/>
              </p:cNvSpPr>
              <p:nvPr/>
            </p:nvSpPr>
            <p:spPr bwMode="auto">
              <a:xfrm>
                <a:off x="2734" y="753"/>
                <a:ext cx="50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A/Hong Kong/4553/2016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4" name="Rectangle 270"/>
              <p:cNvSpPr>
                <a:spLocks noChangeArrowheads="1"/>
              </p:cNvSpPr>
              <p:nvPr/>
            </p:nvSpPr>
            <p:spPr bwMode="auto">
              <a:xfrm>
                <a:off x="2806" y="1595"/>
                <a:ext cx="59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A/Guangdong/17SF006/2017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5" name="Rectangle 271"/>
              <p:cNvSpPr>
                <a:spLocks noChangeArrowheads="1"/>
              </p:cNvSpPr>
              <p:nvPr/>
            </p:nvSpPr>
            <p:spPr bwMode="auto">
              <a:xfrm>
                <a:off x="3350" y="1593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6" name="Rectangle 272"/>
              <p:cNvSpPr>
                <a:spLocks noChangeArrowheads="1"/>
              </p:cNvSpPr>
              <p:nvPr/>
            </p:nvSpPr>
            <p:spPr bwMode="auto">
              <a:xfrm>
                <a:off x="2035" y="2016"/>
                <a:ext cx="37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A/Taiwan/2/2014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7" name="Rectangle 273"/>
              <p:cNvSpPr>
                <a:spLocks noChangeArrowheads="1"/>
              </p:cNvSpPr>
              <p:nvPr/>
            </p:nvSpPr>
            <p:spPr bwMode="auto">
              <a:xfrm>
                <a:off x="1661" y="3514"/>
                <a:ext cx="347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EF0303"/>
                    </a:solidFill>
                    <a:latin typeface="Calibri"/>
                    <a:cs typeface="Calibri"/>
                  </a:rPr>
                  <a:t>A/Anhui/1/2013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8" name="Rectangle 274"/>
              <p:cNvSpPr>
                <a:spLocks noChangeArrowheads="1"/>
              </p:cNvSpPr>
              <p:nvPr/>
            </p:nvSpPr>
            <p:spPr bwMode="auto">
              <a:xfrm>
                <a:off x="1963" y="3512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9" name="Rectangle 275"/>
              <p:cNvSpPr>
                <a:spLocks noChangeArrowheads="1"/>
              </p:cNvSpPr>
              <p:nvPr/>
            </p:nvSpPr>
            <p:spPr bwMode="auto">
              <a:xfrm>
                <a:off x="2680" y="565"/>
                <a:ext cx="485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A/Liaoning/44068/2016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0" name="Rectangle 276"/>
              <p:cNvSpPr>
                <a:spLocks noChangeArrowheads="1"/>
              </p:cNvSpPr>
              <p:nvPr/>
            </p:nvSpPr>
            <p:spPr bwMode="auto">
              <a:xfrm>
                <a:off x="1982" y="2813"/>
                <a:ext cx="84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A/Guangdong-Guangzhou/XN08763/2014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1" name="Rectangle 277"/>
              <p:cNvSpPr>
                <a:spLocks noChangeArrowheads="1"/>
              </p:cNvSpPr>
              <p:nvPr/>
            </p:nvSpPr>
            <p:spPr bwMode="auto">
              <a:xfrm>
                <a:off x="2143" y="3187"/>
                <a:ext cx="54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A/Zhejiang/17/2014_W2-4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2" name="Rectangle 278"/>
              <p:cNvSpPr>
                <a:spLocks noChangeArrowheads="1"/>
              </p:cNvSpPr>
              <p:nvPr/>
            </p:nvSpPr>
            <p:spPr bwMode="auto">
              <a:xfrm>
                <a:off x="2521" y="1922"/>
                <a:ext cx="36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A/Fujian/18/2015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3" name="Rectangle 279"/>
              <p:cNvSpPr>
                <a:spLocks noChangeArrowheads="1"/>
              </p:cNvSpPr>
              <p:nvPr/>
            </p:nvSpPr>
            <p:spPr bwMode="auto">
              <a:xfrm>
                <a:off x="1874" y="2859"/>
                <a:ext cx="44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A/Guangzhou/1/2014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4" name="Freeform 280"/>
              <p:cNvSpPr>
                <a:spLocks/>
              </p:cNvSpPr>
              <p:nvPr/>
            </p:nvSpPr>
            <p:spPr bwMode="auto">
              <a:xfrm>
                <a:off x="2961" y="1549"/>
                <a:ext cx="40" cy="38"/>
              </a:xfrm>
              <a:custGeom>
                <a:avLst/>
                <a:gdLst>
                  <a:gd name="T0" fmla="*/ 40 w 40"/>
                  <a:gd name="T1" fmla="*/ 18 h 38"/>
                  <a:gd name="T2" fmla="*/ 40 w 40"/>
                  <a:gd name="T3" fmla="*/ 18 h 38"/>
                  <a:gd name="T4" fmla="*/ 39 w 40"/>
                  <a:gd name="T5" fmla="*/ 26 h 38"/>
                  <a:gd name="T6" fmla="*/ 34 w 40"/>
                  <a:gd name="T7" fmla="*/ 32 h 38"/>
                  <a:gd name="T8" fmla="*/ 28 w 40"/>
                  <a:gd name="T9" fmla="*/ 37 h 38"/>
                  <a:gd name="T10" fmla="*/ 20 w 40"/>
                  <a:gd name="T11" fmla="*/ 38 h 38"/>
                  <a:gd name="T12" fmla="*/ 20 w 40"/>
                  <a:gd name="T13" fmla="*/ 38 h 38"/>
                  <a:gd name="T14" fmla="*/ 13 w 40"/>
                  <a:gd name="T15" fmla="*/ 37 h 38"/>
                  <a:gd name="T16" fmla="*/ 7 w 40"/>
                  <a:gd name="T17" fmla="*/ 32 h 38"/>
                  <a:gd name="T18" fmla="*/ 2 w 40"/>
                  <a:gd name="T19" fmla="*/ 26 h 38"/>
                  <a:gd name="T20" fmla="*/ 0 w 40"/>
                  <a:gd name="T21" fmla="*/ 18 h 38"/>
                  <a:gd name="T22" fmla="*/ 0 w 40"/>
                  <a:gd name="T23" fmla="*/ 18 h 38"/>
                  <a:gd name="T24" fmla="*/ 2 w 40"/>
                  <a:gd name="T25" fmla="*/ 11 h 38"/>
                  <a:gd name="T26" fmla="*/ 7 w 40"/>
                  <a:gd name="T27" fmla="*/ 5 h 38"/>
                  <a:gd name="T28" fmla="*/ 13 w 40"/>
                  <a:gd name="T29" fmla="*/ 2 h 38"/>
                  <a:gd name="T30" fmla="*/ 20 w 40"/>
                  <a:gd name="T31" fmla="*/ 0 h 38"/>
                  <a:gd name="T32" fmla="*/ 20 w 40"/>
                  <a:gd name="T33" fmla="*/ 0 h 38"/>
                  <a:gd name="T34" fmla="*/ 28 w 40"/>
                  <a:gd name="T35" fmla="*/ 2 h 38"/>
                  <a:gd name="T36" fmla="*/ 34 w 40"/>
                  <a:gd name="T37" fmla="*/ 5 h 38"/>
                  <a:gd name="T38" fmla="*/ 39 w 40"/>
                  <a:gd name="T39" fmla="*/ 11 h 38"/>
                  <a:gd name="T40" fmla="*/ 40 w 40"/>
                  <a:gd name="T41" fmla="*/ 18 h 38"/>
                  <a:gd name="T42" fmla="*/ 40 w 40"/>
                  <a:gd name="T43" fmla="*/ 1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38">
                    <a:moveTo>
                      <a:pt x="40" y="18"/>
                    </a:moveTo>
                    <a:lnTo>
                      <a:pt x="40" y="18"/>
                    </a:lnTo>
                    <a:lnTo>
                      <a:pt x="39" y="26"/>
                    </a:lnTo>
                    <a:lnTo>
                      <a:pt x="34" y="32"/>
                    </a:lnTo>
                    <a:lnTo>
                      <a:pt x="28" y="37"/>
                    </a:lnTo>
                    <a:lnTo>
                      <a:pt x="20" y="38"/>
                    </a:lnTo>
                    <a:lnTo>
                      <a:pt x="20" y="38"/>
                    </a:lnTo>
                    <a:lnTo>
                      <a:pt x="13" y="37"/>
                    </a:lnTo>
                    <a:lnTo>
                      <a:pt x="7" y="32"/>
                    </a:lnTo>
                    <a:lnTo>
                      <a:pt x="2" y="2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11"/>
                    </a:lnTo>
                    <a:lnTo>
                      <a:pt x="7" y="5"/>
                    </a:lnTo>
                    <a:lnTo>
                      <a:pt x="13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8" y="2"/>
                    </a:lnTo>
                    <a:lnTo>
                      <a:pt x="34" y="5"/>
                    </a:lnTo>
                    <a:lnTo>
                      <a:pt x="39" y="11"/>
                    </a:lnTo>
                    <a:lnTo>
                      <a:pt x="40" y="18"/>
                    </a:lnTo>
                    <a:lnTo>
                      <a:pt x="40" y="18"/>
                    </a:lnTo>
                    <a:close/>
                  </a:path>
                </a:pathLst>
              </a:custGeom>
              <a:solidFill>
                <a:srgbClr val="F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5" name="Freeform 281"/>
              <p:cNvSpPr>
                <a:spLocks/>
              </p:cNvSpPr>
              <p:nvPr/>
            </p:nvSpPr>
            <p:spPr bwMode="auto">
              <a:xfrm>
                <a:off x="2620" y="425"/>
                <a:ext cx="39" cy="39"/>
              </a:xfrm>
              <a:custGeom>
                <a:avLst/>
                <a:gdLst>
                  <a:gd name="T0" fmla="*/ 39 w 39"/>
                  <a:gd name="T1" fmla="*/ 19 h 39"/>
                  <a:gd name="T2" fmla="*/ 39 w 39"/>
                  <a:gd name="T3" fmla="*/ 19 h 39"/>
                  <a:gd name="T4" fmla="*/ 37 w 39"/>
                  <a:gd name="T5" fmla="*/ 26 h 39"/>
                  <a:gd name="T6" fmla="*/ 33 w 39"/>
                  <a:gd name="T7" fmla="*/ 34 h 39"/>
                  <a:gd name="T8" fmla="*/ 27 w 39"/>
                  <a:gd name="T9" fmla="*/ 37 h 39"/>
                  <a:gd name="T10" fmla="*/ 19 w 39"/>
                  <a:gd name="T11" fmla="*/ 39 h 39"/>
                  <a:gd name="T12" fmla="*/ 19 w 39"/>
                  <a:gd name="T13" fmla="*/ 39 h 39"/>
                  <a:gd name="T14" fmla="*/ 11 w 39"/>
                  <a:gd name="T15" fmla="*/ 37 h 39"/>
                  <a:gd name="T16" fmla="*/ 5 w 39"/>
                  <a:gd name="T17" fmla="*/ 34 h 39"/>
                  <a:gd name="T18" fmla="*/ 2 w 39"/>
                  <a:gd name="T19" fmla="*/ 26 h 39"/>
                  <a:gd name="T20" fmla="*/ 0 w 39"/>
                  <a:gd name="T21" fmla="*/ 19 h 39"/>
                  <a:gd name="T22" fmla="*/ 0 w 39"/>
                  <a:gd name="T23" fmla="*/ 19 h 39"/>
                  <a:gd name="T24" fmla="*/ 2 w 39"/>
                  <a:gd name="T25" fmla="*/ 13 h 39"/>
                  <a:gd name="T26" fmla="*/ 5 w 39"/>
                  <a:gd name="T27" fmla="*/ 5 h 39"/>
                  <a:gd name="T28" fmla="*/ 11 w 39"/>
                  <a:gd name="T29" fmla="*/ 2 h 39"/>
                  <a:gd name="T30" fmla="*/ 19 w 39"/>
                  <a:gd name="T31" fmla="*/ 0 h 39"/>
                  <a:gd name="T32" fmla="*/ 19 w 39"/>
                  <a:gd name="T33" fmla="*/ 0 h 39"/>
                  <a:gd name="T34" fmla="*/ 27 w 39"/>
                  <a:gd name="T35" fmla="*/ 2 h 39"/>
                  <a:gd name="T36" fmla="*/ 33 w 39"/>
                  <a:gd name="T37" fmla="*/ 5 h 39"/>
                  <a:gd name="T38" fmla="*/ 37 w 39"/>
                  <a:gd name="T39" fmla="*/ 13 h 39"/>
                  <a:gd name="T40" fmla="*/ 39 w 39"/>
                  <a:gd name="T41" fmla="*/ 19 h 39"/>
                  <a:gd name="T42" fmla="*/ 39 w 39"/>
                  <a:gd name="T43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" h="39">
                    <a:moveTo>
                      <a:pt x="39" y="19"/>
                    </a:moveTo>
                    <a:lnTo>
                      <a:pt x="39" y="19"/>
                    </a:lnTo>
                    <a:lnTo>
                      <a:pt x="37" y="26"/>
                    </a:lnTo>
                    <a:lnTo>
                      <a:pt x="33" y="34"/>
                    </a:lnTo>
                    <a:lnTo>
                      <a:pt x="27" y="37"/>
                    </a:lnTo>
                    <a:lnTo>
                      <a:pt x="19" y="39"/>
                    </a:lnTo>
                    <a:lnTo>
                      <a:pt x="19" y="39"/>
                    </a:lnTo>
                    <a:lnTo>
                      <a:pt x="11" y="37"/>
                    </a:lnTo>
                    <a:lnTo>
                      <a:pt x="5" y="34"/>
                    </a:lnTo>
                    <a:lnTo>
                      <a:pt x="2" y="26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13"/>
                    </a:lnTo>
                    <a:lnTo>
                      <a:pt x="5" y="5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7" y="2"/>
                    </a:lnTo>
                    <a:lnTo>
                      <a:pt x="33" y="5"/>
                    </a:lnTo>
                    <a:lnTo>
                      <a:pt x="37" y="13"/>
                    </a:lnTo>
                    <a:lnTo>
                      <a:pt x="39" y="19"/>
                    </a:lnTo>
                    <a:lnTo>
                      <a:pt x="39" y="19"/>
                    </a:lnTo>
                    <a:close/>
                  </a:path>
                </a:pathLst>
              </a:custGeom>
              <a:solidFill>
                <a:srgbClr val="F9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6" name="Line 282"/>
              <p:cNvSpPr>
                <a:spLocks noChangeShapeType="1"/>
              </p:cNvSpPr>
              <p:nvPr/>
            </p:nvSpPr>
            <p:spPr bwMode="auto">
              <a:xfrm>
                <a:off x="4083" y="14"/>
                <a:ext cx="0" cy="217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7" name="Rectangle 285"/>
              <p:cNvSpPr>
                <a:spLocks noChangeArrowheads="1"/>
              </p:cNvSpPr>
              <p:nvPr/>
            </p:nvSpPr>
            <p:spPr bwMode="auto">
              <a:xfrm>
                <a:off x="4111" y="1039"/>
                <a:ext cx="392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1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Yangtze River Delta</a:t>
                </a:r>
                <a:endParaRPr lang="en-US" altLang="en-US" sz="11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8" name="Rectangle 293"/>
              <p:cNvSpPr>
                <a:spLocks noChangeArrowheads="1"/>
              </p:cNvSpPr>
              <p:nvPr/>
            </p:nvSpPr>
            <p:spPr bwMode="auto">
              <a:xfrm>
                <a:off x="3827" y="1549"/>
                <a:ext cx="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89" name="Line 295"/>
              <p:cNvSpPr>
                <a:spLocks noChangeShapeType="1"/>
              </p:cNvSpPr>
              <p:nvPr/>
            </p:nvSpPr>
            <p:spPr bwMode="auto">
              <a:xfrm>
                <a:off x="3780" y="2252"/>
                <a:ext cx="0" cy="7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0" name="Rectangle 296"/>
              <p:cNvSpPr>
                <a:spLocks noChangeArrowheads="1"/>
              </p:cNvSpPr>
              <p:nvPr/>
            </p:nvSpPr>
            <p:spPr bwMode="auto">
              <a:xfrm>
                <a:off x="3806" y="2524"/>
                <a:ext cx="407" cy="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1100" b="1" dirty="0">
                    <a:solidFill>
                      <a:srgbClr val="000000"/>
                    </a:solidFill>
                    <a:latin typeface="Calibri"/>
                    <a:cs typeface="Calibri"/>
                  </a:rPr>
                  <a:t>Pearl River Delta</a:t>
                </a:r>
                <a:endParaRPr lang="en-US" altLang="en-US" sz="11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1" name="Rectangle 315"/>
              <p:cNvSpPr>
                <a:spLocks noChangeArrowheads="1"/>
              </p:cNvSpPr>
              <p:nvPr/>
            </p:nvSpPr>
            <p:spPr bwMode="auto">
              <a:xfrm>
                <a:off x="1586" y="3207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93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2" name="Rectangle 316"/>
              <p:cNvSpPr>
                <a:spLocks noChangeArrowheads="1"/>
              </p:cNvSpPr>
              <p:nvPr/>
            </p:nvSpPr>
            <p:spPr bwMode="auto">
              <a:xfrm>
                <a:off x="1470" y="3697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3" name="Rectangle 317"/>
              <p:cNvSpPr>
                <a:spLocks noChangeArrowheads="1"/>
              </p:cNvSpPr>
              <p:nvPr/>
            </p:nvSpPr>
            <p:spPr bwMode="auto">
              <a:xfrm>
                <a:off x="1750" y="3230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76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4" name="Rectangle 318"/>
              <p:cNvSpPr>
                <a:spLocks noChangeArrowheads="1"/>
              </p:cNvSpPr>
              <p:nvPr/>
            </p:nvSpPr>
            <p:spPr bwMode="auto">
              <a:xfrm>
                <a:off x="1851" y="3370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88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5" name="Rectangle 319"/>
              <p:cNvSpPr>
                <a:spLocks noChangeArrowheads="1"/>
              </p:cNvSpPr>
              <p:nvPr/>
            </p:nvSpPr>
            <p:spPr bwMode="auto">
              <a:xfrm>
                <a:off x="1911" y="2579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70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6" name="Rectangle 320"/>
              <p:cNvSpPr>
                <a:spLocks noChangeArrowheads="1"/>
              </p:cNvSpPr>
              <p:nvPr/>
            </p:nvSpPr>
            <p:spPr bwMode="auto">
              <a:xfrm>
                <a:off x="2077" y="2436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7" name="Rectangle 321"/>
              <p:cNvSpPr>
                <a:spLocks noChangeArrowheads="1"/>
              </p:cNvSpPr>
              <p:nvPr/>
            </p:nvSpPr>
            <p:spPr bwMode="auto">
              <a:xfrm>
                <a:off x="1748" y="2017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8" name="Rectangle 322"/>
              <p:cNvSpPr>
                <a:spLocks noChangeArrowheads="1"/>
              </p:cNvSpPr>
              <p:nvPr/>
            </p:nvSpPr>
            <p:spPr bwMode="auto">
              <a:xfrm>
                <a:off x="1957" y="1951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88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9" name="Rectangle 323"/>
              <p:cNvSpPr>
                <a:spLocks noChangeArrowheads="1"/>
              </p:cNvSpPr>
              <p:nvPr/>
            </p:nvSpPr>
            <p:spPr bwMode="auto">
              <a:xfrm>
                <a:off x="1850" y="1862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86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0" name="Rectangle 324"/>
              <p:cNvSpPr>
                <a:spLocks noChangeArrowheads="1"/>
              </p:cNvSpPr>
              <p:nvPr/>
            </p:nvSpPr>
            <p:spPr bwMode="auto">
              <a:xfrm>
                <a:off x="1906" y="1681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71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1" name="Rectangle 325"/>
              <p:cNvSpPr>
                <a:spLocks noChangeArrowheads="1"/>
              </p:cNvSpPr>
              <p:nvPr/>
            </p:nvSpPr>
            <p:spPr bwMode="auto">
              <a:xfrm>
                <a:off x="2499" y="1009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98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2" name="Rectangle 326"/>
              <p:cNvSpPr>
                <a:spLocks noChangeArrowheads="1"/>
              </p:cNvSpPr>
              <p:nvPr/>
            </p:nvSpPr>
            <p:spPr bwMode="auto">
              <a:xfrm>
                <a:off x="2708" y="118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89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3" name="Rectangle 327"/>
              <p:cNvSpPr>
                <a:spLocks noChangeArrowheads="1"/>
              </p:cNvSpPr>
              <p:nvPr/>
            </p:nvSpPr>
            <p:spPr bwMode="auto">
              <a:xfrm>
                <a:off x="2874" y="72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93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4" name="Rectangle 328"/>
              <p:cNvSpPr>
                <a:spLocks noChangeArrowheads="1"/>
              </p:cNvSpPr>
              <p:nvPr/>
            </p:nvSpPr>
            <p:spPr bwMode="auto">
              <a:xfrm>
                <a:off x="2278" y="1306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98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5" name="Rectangle 329"/>
              <p:cNvSpPr>
                <a:spLocks noChangeArrowheads="1"/>
              </p:cNvSpPr>
              <p:nvPr/>
            </p:nvSpPr>
            <p:spPr bwMode="auto">
              <a:xfrm>
                <a:off x="2177" y="2511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87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6" name="Rectangle 330"/>
              <p:cNvSpPr>
                <a:spLocks noChangeArrowheads="1"/>
              </p:cNvSpPr>
              <p:nvPr/>
            </p:nvSpPr>
            <p:spPr bwMode="auto">
              <a:xfrm>
                <a:off x="2466" y="2478"/>
                <a:ext cx="7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100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7" name="Rectangle 331"/>
              <p:cNvSpPr>
                <a:spLocks noChangeArrowheads="1"/>
              </p:cNvSpPr>
              <p:nvPr/>
            </p:nvSpPr>
            <p:spPr bwMode="auto">
              <a:xfrm>
                <a:off x="2597" y="1572"/>
                <a:ext cx="7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100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8" name="Rectangle 332"/>
              <p:cNvSpPr>
                <a:spLocks noChangeArrowheads="1"/>
              </p:cNvSpPr>
              <p:nvPr/>
            </p:nvSpPr>
            <p:spPr bwMode="auto">
              <a:xfrm>
                <a:off x="2363" y="1917"/>
                <a:ext cx="7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100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9" name="Rectangle 333"/>
              <p:cNvSpPr>
                <a:spLocks noChangeArrowheads="1"/>
              </p:cNvSpPr>
              <p:nvPr/>
            </p:nvSpPr>
            <p:spPr bwMode="auto">
              <a:xfrm>
                <a:off x="2243" y="2366"/>
                <a:ext cx="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95</a:t>
                </a:r>
                <a:endParaRPr lang="en-US" altLang="en-US" sz="600" dirty="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5" name="Freeform 281"/>
            <p:cNvSpPr>
              <a:spLocks/>
            </p:cNvSpPr>
            <p:nvPr/>
          </p:nvSpPr>
          <p:spPr bwMode="auto">
            <a:xfrm>
              <a:off x="2256744" y="1486300"/>
              <a:ext cx="61913" cy="66728"/>
            </a:xfrm>
            <a:custGeom>
              <a:avLst/>
              <a:gdLst>
                <a:gd name="T0" fmla="*/ 39 w 39"/>
                <a:gd name="T1" fmla="*/ 19 h 39"/>
                <a:gd name="T2" fmla="*/ 39 w 39"/>
                <a:gd name="T3" fmla="*/ 19 h 39"/>
                <a:gd name="T4" fmla="*/ 37 w 39"/>
                <a:gd name="T5" fmla="*/ 26 h 39"/>
                <a:gd name="T6" fmla="*/ 33 w 39"/>
                <a:gd name="T7" fmla="*/ 34 h 39"/>
                <a:gd name="T8" fmla="*/ 27 w 39"/>
                <a:gd name="T9" fmla="*/ 37 h 39"/>
                <a:gd name="T10" fmla="*/ 19 w 39"/>
                <a:gd name="T11" fmla="*/ 39 h 39"/>
                <a:gd name="T12" fmla="*/ 19 w 39"/>
                <a:gd name="T13" fmla="*/ 39 h 39"/>
                <a:gd name="T14" fmla="*/ 11 w 39"/>
                <a:gd name="T15" fmla="*/ 37 h 39"/>
                <a:gd name="T16" fmla="*/ 5 w 39"/>
                <a:gd name="T17" fmla="*/ 34 h 39"/>
                <a:gd name="T18" fmla="*/ 2 w 39"/>
                <a:gd name="T19" fmla="*/ 26 h 39"/>
                <a:gd name="T20" fmla="*/ 0 w 39"/>
                <a:gd name="T21" fmla="*/ 19 h 39"/>
                <a:gd name="T22" fmla="*/ 0 w 39"/>
                <a:gd name="T23" fmla="*/ 19 h 39"/>
                <a:gd name="T24" fmla="*/ 2 w 39"/>
                <a:gd name="T25" fmla="*/ 13 h 39"/>
                <a:gd name="T26" fmla="*/ 5 w 39"/>
                <a:gd name="T27" fmla="*/ 5 h 39"/>
                <a:gd name="T28" fmla="*/ 11 w 39"/>
                <a:gd name="T29" fmla="*/ 2 h 39"/>
                <a:gd name="T30" fmla="*/ 19 w 39"/>
                <a:gd name="T31" fmla="*/ 0 h 39"/>
                <a:gd name="T32" fmla="*/ 19 w 39"/>
                <a:gd name="T33" fmla="*/ 0 h 39"/>
                <a:gd name="T34" fmla="*/ 27 w 39"/>
                <a:gd name="T35" fmla="*/ 2 h 39"/>
                <a:gd name="T36" fmla="*/ 33 w 39"/>
                <a:gd name="T37" fmla="*/ 5 h 39"/>
                <a:gd name="T38" fmla="*/ 37 w 39"/>
                <a:gd name="T39" fmla="*/ 13 h 39"/>
                <a:gd name="T40" fmla="*/ 39 w 39"/>
                <a:gd name="T41" fmla="*/ 19 h 39"/>
                <a:gd name="T42" fmla="*/ 39 w 39"/>
                <a:gd name="T43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7" y="26"/>
                  </a:lnTo>
                  <a:lnTo>
                    <a:pt x="33" y="34"/>
                  </a:lnTo>
                  <a:lnTo>
                    <a:pt x="27" y="37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1" y="37"/>
                  </a:lnTo>
                  <a:lnTo>
                    <a:pt x="5" y="34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3"/>
                  </a:lnTo>
                  <a:lnTo>
                    <a:pt x="5" y="5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7" y="2"/>
                  </a:lnTo>
                  <a:lnTo>
                    <a:pt x="33" y="5"/>
                  </a:lnTo>
                  <a:lnTo>
                    <a:pt x="37" y="13"/>
                  </a:lnTo>
                  <a:lnTo>
                    <a:pt x="39" y="19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rgbClr val="F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6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67658" y="3960904"/>
              <a:ext cx="3851274" cy="1251576"/>
            </a:xfrm>
            <a:prstGeom prst="rect">
              <a:avLst/>
            </a:prstGeom>
            <a:solidFill>
              <a:srgbClr val="33CCFF">
                <a:alpha val="20000"/>
              </a:srgbClr>
            </a:solidFill>
            <a:ln w="3492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rgbClr val="FFC000"/>
                </a:solidFill>
              </a:endParaRPr>
            </a:p>
          </p:txBody>
        </p:sp>
      </p:grpSp>
      <p:sp>
        <p:nvSpPr>
          <p:cNvPr id="311" name="Rectangle 34"/>
          <p:cNvSpPr>
            <a:spLocks noChangeArrowheads="1"/>
          </p:cNvSpPr>
          <p:nvPr/>
        </p:nvSpPr>
        <p:spPr bwMode="auto">
          <a:xfrm>
            <a:off x="5782622" y="1978298"/>
            <a:ext cx="1234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7E7363"/>
                </a:solidFill>
                <a:latin typeface="Calibri" panose="020F0502020204030204" pitchFamily="34" charset="0"/>
              </a:rPr>
              <a:t>P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2" name="Rectangle 35"/>
          <p:cNvSpPr>
            <a:spLocks noChangeArrowheads="1"/>
          </p:cNvSpPr>
          <p:nvPr/>
        </p:nvSpPr>
        <p:spPr bwMode="auto">
          <a:xfrm>
            <a:off x="5947722" y="1978298"/>
            <a:ext cx="1122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E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3" name="Rectangle 36"/>
          <p:cNvSpPr>
            <a:spLocks noChangeArrowheads="1"/>
          </p:cNvSpPr>
          <p:nvPr/>
        </p:nvSpPr>
        <p:spPr bwMode="auto">
          <a:xfrm>
            <a:off x="6112822" y="1978298"/>
            <a:ext cx="615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8040"/>
                </a:solidFill>
                <a:latin typeface="Calibri" panose="020F0502020204030204" pitchFamily="34" charset="0"/>
              </a:rPr>
              <a:t>I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4" name="Rectangle 37"/>
          <p:cNvSpPr>
            <a:spLocks noChangeArrowheads="1"/>
          </p:cNvSpPr>
          <p:nvPr/>
        </p:nvSpPr>
        <p:spPr bwMode="auto">
          <a:xfrm>
            <a:off x="6239822" y="1978298"/>
            <a:ext cx="1234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7E7363"/>
                </a:solidFill>
                <a:latin typeface="Calibri" panose="020F0502020204030204" pitchFamily="34" charset="0"/>
              </a:rPr>
              <a:t>P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5" name="Rectangle 38"/>
          <p:cNvSpPr>
            <a:spLocks noChangeArrowheads="1"/>
          </p:cNvSpPr>
          <p:nvPr/>
        </p:nvSpPr>
        <p:spPr bwMode="auto">
          <a:xfrm>
            <a:off x="6392222" y="1978298"/>
            <a:ext cx="1266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D9"/>
                </a:solidFill>
                <a:latin typeface="Calibri" panose="020F0502020204030204" pitchFamily="34" charset="0"/>
              </a:rPr>
              <a:t>K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6" name="Rectangle 39"/>
          <p:cNvSpPr>
            <a:spLocks noChangeArrowheads="1"/>
          </p:cNvSpPr>
          <p:nvPr/>
        </p:nvSpPr>
        <p:spPr bwMode="auto">
          <a:xfrm>
            <a:off x="6544622" y="1978298"/>
            <a:ext cx="1474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E79601"/>
                </a:solidFill>
                <a:latin typeface="Calibri" panose="020F0502020204030204" pitchFamily="34" charset="0"/>
              </a:rPr>
              <a:t>G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7" name="Rectangle 41"/>
          <p:cNvSpPr>
            <a:spLocks noChangeArrowheads="1"/>
          </p:cNvSpPr>
          <p:nvPr/>
        </p:nvSpPr>
        <p:spPr bwMode="auto">
          <a:xfrm>
            <a:off x="6876410" y="1978298"/>
            <a:ext cx="70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535353"/>
                </a:solidFill>
                <a:latin typeface="Calibri" panose="020F0502020204030204" pitchFamily="34" charset="0"/>
              </a:rPr>
              <a:t>-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8" name="Rectangle 42"/>
          <p:cNvSpPr>
            <a:spLocks noChangeArrowheads="1"/>
          </p:cNvSpPr>
          <p:nvPr/>
        </p:nvSpPr>
        <p:spPr bwMode="auto">
          <a:xfrm>
            <a:off x="7028810" y="1978298"/>
            <a:ext cx="70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535353"/>
                </a:solidFill>
                <a:latin typeface="Calibri" panose="020F0502020204030204" pitchFamily="34" charset="0"/>
              </a:rPr>
              <a:t>-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19" name="Rectangle 43"/>
          <p:cNvSpPr>
            <a:spLocks noChangeArrowheads="1"/>
          </p:cNvSpPr>
          <p:nvPr/>
        </p:nvSpPr>
        <p:spPr bwMode="auto">
          <a:xfrm>
            <a:off x="7143374" y="1978298"/>
            <a:ext cx="70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535353"/>
                </a:solidFill>
                <a:latin typeface="Calibri" panose="020F0502020204030204" pitchFamily="34" charset="0"/>
              </a:rPr>
              <a:t>-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0" name="Rectangle 44"/>
          <p:cNvSpPr>
            <a:spLocks noChangeArrowheads="1"/>
          </p:cNvSpPr>
          <p:nvPr/>
        </p:nvSpPr>
        <p:spPr bwMode="auto">
          <a:xfrm>
            <a:off x="7308210" y="1978298"/>
            <a:ext cx="1298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FF"/>
                </a:solidFill>
                <a:latin typeface="Calibri" panose="020F0502020204030204" pitchFamily="34" charset="0"/>
              </a:rPr>
              <a:t>R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1" name="Rectangle 45"/>
          <p:cNvSpPr>
            <a:spLocks noChangeArrowheads="1"/>
          </p:cNvSpPr>
          <p:nvPr/>
        </p:nvSpPr>
        <p:spPr bwMode="auto">
          <a:xfrm>
            <a:off x="7460610" y="1978298"/>
            <a:ext cx="1474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E79601"/>
                </a:solidFill>
                <a:latin typeface="Calibri" panose="020F0502020204030204" pitchFamily="34" charset="0"/>
              </a:rPr>
              <a:t>G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2" name="Rectangle 46"/>
          <p:cNvSpPr>
            <a:spLocks noChangeArrowheads="1"/>
          </p:cNvSpPr>
          <p:nvPr/>
        </p:nvSpPr>
        <p:spPr bwMode="auto">
          <a:xfrm>
            <a:off x="5782622" y="2168798"/>
            <a:ext cx="1234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7E7363"/>
                </a:solidFill>
                <a:latin typeface="Calibri" panose="020F0502020204030204" pitchFamily="34" charset="0"/>
              </a:rPr>
              <a:t>P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3" name="Rectangle 47"/>
          <p:cNvSpPr>
            <a:spLocks noChangeArrowheads="1"/>
          </p:cNvSpPr>
          <p:nvPr/>
        </p:nvSpPr>
        <p:spPr bwMode="auto">
          <a:xfrm>
            <a:off x="5947722" y="2168798"/>
            <a:ext cx="1122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E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4" name="Rectangle 48"/>
          <p:cNvSpPr>
            <a:spLocks noChangeArrowheads="1"/>
          </p:cNvSpPr>
          <p:nvPr/>
        </p:nvSpPr>
        <p:spPr bwMode="auto">
          <a:xfrm>
            <a:off x="6087422" y="2168798"/>
            <a:ext cx="1410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8040"/>
                </a:solidFill>
                <a:latin typeface="Calibri" panose="020F0502020204030204" pitchFamily="34" charset="0"/>
              </a:rPr>
              <a:t>V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5" name="Rectangle 49"/>
          <p:cNvSpPr>
            <a:spLocks noChangeArrowheads="1"/>
          </p:cNvSpPr>
          <p:nvPr/>
        </p:nvSpPr>
        <p:spPr bwMode="auto">
          <a:xfrm>
            <a:off x="6240180" y="2158061"/>
            <a:ext cx="1234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7E7363"/>
                </a:solidFill>
                <a:latin typeface="Calibri" panose="020F0502020204030204" pitchFamily="34" charset="0"/>
              </a:rPr>
              <a:t>P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6" name="Rectangle 50"/>
          <p:cNvSpPr>
            <a:spLocks noChangeArrowheads="1"/>
          </p:cNvSpPr>
          <p:nvPr/>
        </p:nvSpPr>
        <p:spPr bwMode="auto">
          <a:xfrm>
            <a:off x="6392222" y="2168798"/>
            <a:ext cx="1266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D9"/>
                </a:solidFill>
                <a:latin typeface="Calibri" panose="020F0502020204030204" pitchFamily="34" charset="0"/>
              </a:rPr>
              <a:t>K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7" name="Rectangle 51"/>
          <p:cNvSpPr>
            <a:spLocks noChangeArrowheads="1"/>
          </p:cNvSpPr>
          <p:nvPr/>
        </p:nvSpPr>
        <p:spPr bwMode="auto">
          <a:xfrm>
            <a:off x="6557501" y="2168798"/>
            <a:ext cx="1298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FF"/>
                </a:solidFill>
                <a:latin typeface="Calibri" panose="020F0502020204030204" pitchFamily="34" charset="0"/>
              </a:rPr>
              <a:t>R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8" name="Rectangle 52"/>
          <p:cNvSpPr>
            <a:spLocks noChangeArrowheads="1"/>
          </p:cNvSpPr>
          <p:nvPr/>
        </p:nvSpPr>
        <p:spPr bwMode="auto">
          <a:xfrm>
            <a:off x="6709901" y="2168798"/>
            <a:ext cx="1266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D9"/>
                </a:solidFill>
                <a:latin typeface="Calibri" panose="020F0502020204030204" pitchFamily="34" charset="0"/>
              </a:rPr>
              <a:t>K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29" name="Rectangle 53"/>
          <p:cNvSpPr>
            <a:spLocks noChangeArrowheads="1"/>
          </p:cNvSpPr>
          <p:nvPr/>
        </p:nvSpPr>
        <p:spPr bwMode="auto">
          <a:xfrm>
            <a:off x="6863889" y="2168798"/>
            <a:ext cx="1298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FF"/>
                </a:solidFill>
                <a:latin typeface="Calibri" panose="020F0502020204030204" pitchFamily="34" charset="0"/>
              </a:rPr>
              <a:t>R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0" name="Rectangle 54"/>
          <p:cNvSpPr>
            <a:spLocks noChangeArrowheads="1"/>
          </p:cNvSpPr>
          <p:nvPr/>
        </p:nvSpPr>
        <p:spPr bwMode="auto">
          <a:xfrm>
            <a:off x="7016110" y="2168798"/>
            <a:ext cx="11381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537EAA"/>
                </a:solidFill>
                <a:latin typeface="Calibri" panose="020F0502020204030204" pitchFamily="34" charset="0"/>
              </a:rPr>
              <a:t>T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1" name="Rectangle 55"/>
          <p:cNvSpPr>
            <a:spLocks noChangeArrowheads="1"/>
          </p:cNvSpPr>
          <p:nvPr/>
        </p:nvSpPr>
        <p:spPr bwMode="auto">
          <a:xfrm>
            <a:off x="7156253" y="2168798"/>
            <a:ext cx="1410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1CDB4"/>
                </a:solidFill>
                <a:latin typeface="Calibri" panose="020F0502020204030204" pitchFamily="34" charset="0"/>
              </a:rPr>
              <a:t>A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2" name="Rectangle 56"/>
          <p:cNvSpPr>
            <a:spLocks noChangeArrowheads="1"/>
          </p:cNvSpPr>
          <p:nvPr/>
        </p:nvSpPr>
        <p:spPr bwMode="auto">
          <a:xfrm>
            <a:off x="7308210" y="2168798"/>
            <a:ext cx="1298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0000FF"/>
                </a:solidFill>
                <a:latin typeface="Calibri" panose="020F0502020204030204" pitchFamily="34" charset="0"/>
              </a:rPr>
              <a:t>R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3" name="Rectangle 57"/>
          <p:cNvSpPr>
            <a:spLocks noChangeArrowheads="1"/>
          </p:cNvSpPr>
          <p:nvPr/>
        </p:nvSpPr>
        <p:spPr bwMode="auto">
          <a:xfrm>
            <a:off x="7447731" y="2168798"/>
            <a:ext cx="1474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E79601"/>
                </a:solidFill>
                <a:latin typeface="Calibri" panose="020F0502020204030204" pitchFamily="34" charset="0"/>
              </a:rPr>
              <a:t>G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4" name="Rectangle 41"/>
          <p:cNvSpPr>
            <a:spLocks noChangeArrowheads="1"/>
          </p:cNvSpPr>
          <p:nvPr/>
        </p:nvSpPr>
        <p:spPr bwMode="auto">
          <a:xfrm>
            <a:off x="6723440" y="1975797"/>
            <a:ext cx="70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b="1" dirty="0">
                <a:solidFill>
                  <a:srgbClr val="535353"/>
                </a:solidFill>
                <a:latin typeface="Calibri" panose="020F0502020204030204" pitchFamily="34" charset="0"/>
              </a:rPr>
              <a:t>-</a:t>
            </a:r>
            <a:endParaRPr lang="en-US" altLang="en-US" dirty="0">
              <a:solidFill>
                <a:srgbClr val="2C343E"/>
              </a:solidFill>
              <a:latin typeface="Calibri"/>
            </a:endParaRPr>
          </a:p>
        </p:txBody>
      </p:sp>
      <p:sp>
        <p:nvSpPr>
          <p:cNvPr id="335" name="Rectangle 334"/>
          <p:cNvSpPr/>
          <p:nvPr/>
        </p:nvSpPr>
        <p:spPr>
          <a:xfrm>
            <a:off x="6709901" y="2194556"/>
            <a:ext cx="585814" cy="240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28E92"/>
              </a:solidFill>
              <a:latin typeface="Calibri"/>
            </a:endParaRPr>
          </a:p>
        </p:txBody>
      </p:sp>
      <p:cxnSp>
        <p:nvCxnSpPr>
          <p:cNvPr id="336" name="Straight Connector 335"/>
          <p:cNvCxnSpPr/>
          <p:nvPr/>
        </p:nvCxnSpPr>
        <p:spPr>
          <a:xfrm flipH="1">
            <a:off x="3844354" y="2401361"/>
            <a:ext cx="1788140" cy="355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04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2923" y="7369"/>
            <a:ext cx="7245072" cy="464624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Genetic changes Identified in HPAI A(H7N9) Viruses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1806255" y="680508"/>
            <a:ext cx="5711217" cy="5818260"/>
            <a:chOff x="2868503" y="1220872"/>
            <a:chExt cx="3603078" cy="4044809"/>
          </a:xfrm>
        </p:grpSpPr>
        <p:pic>
          <p:nvPicPr>
            <p:cNvPr id="76" name="Picture 75" descr="Image 2b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535" y="2195565"/>
              <a:ext cx="1529998" cy="3059995"/>
            </a:xfrm>
            <a:prstGeom prst="rect">
              <a:avLst/>
            </a:prstGeom>
          </p:spPr>
        </p:pic>
        <p:pic>
          <p:nvPicPr>
            <p:cNvPr id="77" name="Picture 76" descr="Image 2a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9725" y="2195565"/>
              <a:ext cx="1529998" cy="3059995"/>
            </a:xfrm>
            <a:prstGeom prst="rect">
              <a:avLst/>
            </a:prstGeom>
          </p:spPr>
        </p:pic>
        <p:sp>
          <p:nvSpPr>
            <p:cNvPr id="78" name="TextBox 4"/>
            <p:cNvSpPr txBox="1"/>
            <p:nvPr/>
          </p:nvSpPr>
          <p:spPr>
            <a:xfrm>
              <a:off x="4537918" y="2688092"/>
              <a:ext cx="334942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R163K</a:t>
              </a:r>
            </a:p>
          </p:txBody>
        </p:sp>
        <p:sp>
          <p:nvSpPr>
            <p:cNvPr id="79" name="TextBox 6"/>
            <p:cNvSpPr txBox="1"/>
            <p:nvPr/>
          </p:nvSpPr>
          <p:spPr>
            <a:xfrm>
              <a:off x="2899455" y="3098305"/>
              <a:ext cx="312686" cy="160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5F5F5F"/>
                  </a:solidFill>
                  <a:latin typeface="Calibri" panose="020F0502020204030204" pitchFamily="34" charset="0"/>
                  <a:cs typeface="Calibri"/>
                </a:rPr>
                <a:t>G261R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805862" y="1974568"/>
              <a:ext cx="329309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K130R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997703" y="2379240"/>
              <a:ext cx="329230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L217Q</a:t>
              </a:r>
            </a:p>
          </p:txBody>
        </p:sp>
        <p:sp>
          <p:nvSpPr>
            <p:cNvPr id="82" name="TextBox 13"/>
            <p:cNvSpPr txBox="1"/>
            <p:nvPr/>
          </p:nvSpPr>
          <p:spPr>
            <a:xfrm>
              <a:off x="3111180" y="3449065"/>
              <a:ext cx="245948" cy="160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I38T</a:t>
              </a:r>
            </a:p>
          </p:txBody>
        </p:sp>
        <p:sp>
          <p:nvSpPr>
            <p:cNvPr id="83" name="Curved Right Arrow 82"/>
            <p:cNvSpPr/>
            <p:nvPr/>
          </p:nvSpPr>
          <p:spPr>
            <a:xfrm flipH="1">
              <a:off x="4542807" y="4078257"/>
              <a:ext cx="347147" cy="246221"/>
            </a:xfrm>
            <a:prstGeom prst="curvedRightArrow">
              <a:avLst/>
            </a:prstGeom>
            <a:solidFill>
              <a:srgbClr val="0066CC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0F56DC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4" name="TextBox 33"/>
            <p:cNvSpPr txBox="1"/>
            <p:nvPr/>
          </p:nvSpPr>
          <p:spPr>
            <a:xfrm>
              <a:off x="4259740" y="3832036"/>
              <a:ext cx="553382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180° rotation</a:t>
              </a:r>
            </a:p>
          </p:txBody>
        </p:sp>
        <p:sp>
          <p:nvSpPr>
            <p:cNvPr id="85" name="TextBox 36"/>
            <p:cNvSpPr txBox="1"/>
            <p:nvPr/>
          </p:nvSpPr>
          <p:spPr>
            <a:xfrm>
              <a:off x="5878401" y="4714208"/>
              <a:ext cx="485072" cy="385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Not visible:</a:t>
              </a:r>
            </a:p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I317V</a:t>
              </a:r>
            </a:p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V425I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872980" y="1589793"/>
              <a:ext cx="3598601" cy="3675888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FFC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7" name="TextBox 49"/>
            <p:cNvSpPr txBox="1"/>
            <p:nvPr/>
          </p:nvSpPr>
          <p:spPr>
            <a:xfrm>
              <a:off x="2997703" y="1220872"/>
              <a:ext cx="3473878" cy="278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20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A/Guangdong/17SF003/2016 HPAI</a:t>
              </a:r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3460878" y="2538706"/>
              <a:ext cx="344984" cy="136020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3460878" y="3570146"/>
              <a:ext cx="496683" cy="4085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3958262" y="2195560"/>
              <a:ext cx="115064" cy="56355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4304739" y="2617732"/>
              <a:ext cx="155396" cy="20939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V="1">
              <a:off x="4367104" y="2876766"/>
              <a:ext cx="228077" cy="97005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376404" y="3241685"/>
              <a:ext cx="513278" cy="94033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V="1">
              <a:off x="5489301" y="3063678"/>
              <a:ext cx="453601" cy="32395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4367104" y="3076835"/>
              <a:ext cx="228077" cy="13896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/>
            <p:cNvSpPr/>
            <p:nvPr/>
          </p:nvSpPr>
          <p:spPr>
            <a:xfrm>
              <a:off x="3544342" y="4360433"/>
              <a:ext cx="185395" cy="33373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tint val="100000"/>
                    <a:shade val="100000"/>
                    <a:satMod val="130000"/>
                    <a:alpha val="4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  <a:alpha val="40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0F56DC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7" name="TextBox 78"/>
            <p:cNvSpPr txBox="1"/>
            <p:nvPr/>
          </p:nvSpPr>
          <p:spPr>
            <a:xfrm>
              <a:off x="2868503" y="4333854"/>
              <a:ext cx="780689" cy="385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Cleavage site has polybasic insertion (KRTA)</a:t>
              </a:r>
            </a:p>
          </p:txBody>
        </p:sp>
        <p:sp>
          <p:nvSpPr>
            <p:cNvPr id="98" name="TextBox 80"/>
            <p:cNvSpPr txBox="1"/>
            <p:nvPr/>
          </p:nvSpPr>
          <p:spPr>
            <a:xfrm>
              <a:off x="4384125" y="3189479"/>
              <a:ext cx="323225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K164E</a:t>
              </a:r>
            </a:p>
          </p:txBody>
        </p:sp>
        <p:sp>
          <p:nvSpPr>
            <p:cNvPr id="99" name="TextBox 81"/>
            <p:cNvSpPr txBox="1"/>
            <p:nvPr/>
          </p:nvSpPr>
          <p:spPr>
            <a:xfrm>
              <a:off x="4308206" y="2423290"/>
              <a:ext cx="322633" cy="171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T112P</a:t>
              </a:r>
            </a:p>
          </p:txBody>
        </p:sp>
        <p:sp>
          <p:nvSpPr>
            <p:cNvPr id="100" name="TextBox 85"/>
            <p:cNvSpPr txBox="1"/>
            <p:nvPr/>
          </p:nvSpPr>
          <p:spPr>
            <a:xfrm>
              <a:off x="5859715" y="2876766"/>
              <a:ext cx="302580" cy="160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E389K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704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1208" y="14163"/>
            <a:ext cx="8229600" cy="555625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A(H7N9) Antigenic Cartography</a:t>
            </a:r>
          </a:p>
        </p:txBody>
      </p:sp>
      <p:pic>
        <p:nvPicPr>
          <p:cNvPr id="3" name="Picture 2" descr="01_AG_p_S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914400"/>
            <a:ext cx="5867400" cy="5410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6345" y="1249673"/>
            <a:ext cx="937690" cy="55399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50" b="1" dirty="0">
                <a:solidFill>
                  <a:srgbClr val="FF9900"/>
                </a:solidFill>
              </a:rPr>
              <a:t> Serum raised to current CVVs</a:t>
            </a:r>
          </a:p>
          <a:p>
            <a:pPr>
              <a:defRPr/>
            </a:pPr>
            <a:endParaRPr lang="en-US" sz="750" b="1" dirty="0">
              <a:solidFill>
                <a:srgbClr val="0F56DC"/>
              </a:solidFill>
            </a:endParaRPr>
          </a:p>
          <a:p>
            <a:pPr>
              <a:defRPr/>
            </a:pPr>
            <a:r>
              <a:rPr lang="en-US" sz="750" b="1" dirty="0">
                <a:solidFill>
                  <a:srgbClr val="0F56DC">
                    <a:lumMod val="60000"/>
                    <a:lumOff val="40000"/>
                  </a:srgbClr>
                </a:solidFill>
              </a:rPr>
              <a:t>Antigens</a:t>
            </a:r>
          </a:p>
        </p:txBody>
      </p:sp>
      <p:sp>
        <p:nvSpPr>
          <p:cNvPr id="5" name="Oval 4"/>
          <p:cNvSpPr/>
          <p:nvPr/>
        </p:nvSpPr>
        <p:spPr>
          <a:xfrm>
            <a:off x="4317359" y="1671662"/>
            <a:ext cx="45719" cy="45719"/>
          </a:xfrm>
          <a:prstGeom prst="ellips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27134" y="1446089"/>
            <a:ext cx="64008" cy="6421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848600" y="2667000"/>
            <a:ext cx="838200" cy="1600200"/>
          </a:xfrm>
          <a:prstGeom prst="ellipse">
            <a:avLst/>
          </a:prstGeom>
          <a:solidFill>
            <a:srgbClr val="99CCFF">
              <a:alpha val="9804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5400000">
            <a:off x="4914900" y="2628900"/>
            <a:ext cx="1600199" cy="1676401"/>
          </a:xfrm>
          <a:prstGeom prst="ellipse">
            <a:avLst/>
          </a:prstGeom>
          <a:solidFill>
            <a:srgbClr val="99CCFF">
              <a:alpha val="10000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208" y="1004887"/>
            <a:ext cx="258608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Antigenic relationships of current and previous A(H7N9) viruses performed by CDC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</a:rPr>
              <a:t>Antigenic analysis indicated some viruses from Eastern China lineage have reduced cross-reactivity with existing candidate vaccine viruses 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638800" y="1775894"/>
            <a:ext cx="68108" cy="891106"/>
          </a:xfrm>
          <a:prstGeom prst="straightConnector1">
            <a:avLst/>
          </a:prstGeom>
          <a:ln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60682" y="1478622"/>
            <a:ext cx="1308634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002060"/>
                </a:solidFill>
                <a:latin typeface="Calibri" panose="020F0502020204030204" pitchFamily="34" charset="0"/>
              </a:rPr>
              <a:t>Pearl River delta lineage isolates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718629" y="1798319"/>
            <a:ext cx="40460" cy="1173481"/>
          </a:xfrm>
          <a:prstGeom prst="straightConnector1">
            <a:avLst/>
          </a:prstGeom>
          <a:ln>
            <a:solidFill>
              <a:srgbClr val="0066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276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6056" y="0"/>
            <a:ext cx="8133544" cy="461010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A(H7N9) Antigenic Cartography</a:t>
            </a:r>
          </a:p>
        </p:txBody>
      </p:sp>
      <p:pic>
        <p:nvPicPr>
          <p:cNvPr id="3" name="Picture 2" descr="01_AG_p_S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914400"/>
            <a:ext cx="5867400" cy="5410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6345" y="1249673"/>
            <a:ext cx="937690" cy="66941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br>
              <a:rPr lang="en-US" sz="750" b="1" dirty="0">
                <a:solidFill>
                  <a:srgbClr val="FF9900"/>
                </a:solidFill>
              </a:rPr>
            </a:br>
            <a:r>
              <a:rPr lang="en-US" sz="750" b="1" dirty="0">
                <a:solidFill>
                  <a:srgbClr val="FF9900"/>
                </a:solidFill>
              </a:rPr>
              <a:t>Serum raised to current CVVs</a:t>
            </a:r>
            <a:br>
              <a:rPr lang="en-US" sz="750" b="1" dirty="0">
                <a:solidFill>
                  <a:srgbClr val="FF9900"/>
                </a:solidFill>
              </a:rPr>
            </a:br>
            <a:endParaRPr lang="en-US" sz="750" b="1" dirty="0">
              <a:solidFill>
                <a:srgbClr val="0F56DC"/>
              </a:solidFill>
            </a:endParaRPr>
          </a:p>
          <a:p>
            <a:pPr>
              <a:defRPr/>
            </a:pPr>
            <a:r>
              <a:rPr lang="en-US" sz="750" b="1" dirty="0">
                <a:solidFill>
                  <a:srgbClr val="0F56DC">
                    <a:lumMod val="60000"/>
                    <a:lumOff val="40000"/>
                  </a:srgbClr>
                </a:solidFill>
              </a:rPr>
              <a:t>Antigens</a:t>
            </a:r>
          </a:p>
        </p:txBody>
      </p:sp>
      <p:sp>
        <p:nvSpPr>
          <p:cNvPr id="5" name="Oval 4"/>
          <p:cNvSpPr/>
          <p:nvPr/>
        </p:nvSpPr>
        <p:spPr>
          <a:xfrm>
            <a:off x="4316860" y="1783422"/>
            <a:ext cx="45719" cy="45719"/>
          </a:xfrm>
          <a:prstGeom prst="ellips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27134" y="1446089"/>
            <a:ext cx="64008" cy="6421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848600" y="2667000"/>
            <a:ext cx="838200" cy="1600200"/>
          </a:xfrm>
          <a:prstGeom prst="ellipse">
            <a:avLst/>
          </a:prstGeom>
          <a:solidFill>
            <a:srgbClr val="99CCFF">
              <a:alpha val="10000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5400000">
            <a:off x="4914900" y="2628900"/>
            <a:ext cx="1600199" cy="1676401"/>
          </a:xfrm>
          <a:prstGeom prst="ellipse">
            <a:avLst/>
          </a:prstGeom>
          <a:solidFill>
            <a:srgbClr val="99CCFF">
              <a:alpha val="10000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208" y="1004887"/>
            <a:ext cx="25860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Antigenic relationships of current and previous A(H7N9) viruses performed by CDC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</a:rPr>
              <a:t>Antigenic analysis indicated some viruses from Eastern China lineage have reduced cross-reactivity with existing candidate vaccine viruses 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8229600" y="1798319"/>
            <a:ext cx="0" cy="868681"/>
          </a:xfrm>
          <a:prstGeom prst="straightConnector1">
            <a:avLst/>
          </a:prstGeom>
          <a:ln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420831" y="1490952"/>
            <a:ext cx="1617537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b="1" dirty="0">
                <a:solidFill>
                  <a:srgbClr val="002060"/>
                </a:solidFill>
                <a:latin typeface="Calibri" panose="020F0502020204030204" pitchFamily="34" charset="0"/>
              </a:rPr>
              <a:t>Yangtze River delta lineage isolates</a:t>
            </a:r>
          </a:p>
        </p:txBody>
      </p:sp>
    </p:spTree>
    <p:extLst>
      <p:ext uri="{BB962C8B-B14F-4D97-AF65-F5344CB8AC3E}">
        <p14:creationId xmlns:p14="http://schemas.microsoft.com/office/powerpoint/2010/main" val="2773233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1208" y="-32672"/>
            <a:ext cx="8133544" cy="555625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A(H7N9) Antigenic Cartography</a:t>
            </a:r>
          </a:p>
        </p:txBody>
      </p:sp>
      <p:pic>
        <p:nvPicPr>
          <p:cNvPr id="3" name="Picture 2" descr="01_AG_p_S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914400"/>
            <a:ext cx="5867400" cy="5410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6345" y="1249673"/>
            <a:ext cx="937690" cy="66941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50" b="1" dirty="0">
                <a:solidFill>
                  <a:srgbClr val="FF9900"/>
                </a:solidFill>
              </a:rPr>
              <a:t> </a:t>
            </a:r>
            <a:br>
              <a:rPr lang="en-US" sz="750" b="1" dirty="0">
                <a:solidFill>
                  <a:srgbClr val="FF9900"/>
                </a:solidFill>
              </a:rPr>
            </a:br>
            <a:r>
              <a:rPr lang="en-US" sz="750" b="1" dirty="0">
                <a:solidFill>
                  <a:srgbClr val="FF9900"/>
                </a:solidFill>
              </a:rPr>
              <a:t>Serum raised to current CVVs</a:t>
            </a:r>
          </a:p>
          <a:p>
            <a:pPr>
              <a:defRPr/>
            </a:pPr>
            <a:endParaRPr lang="en-US" sz="750" b="1" dirty="0">
              <a:solidFill>
                <a:srgbClr val="0F56DC"/>
              </a:solidFill>
            </a:endParaRPr>
          </a:p>
          <a:p>
            <a:pPr>
              <a:defRPr/>
            </a:pPr>
            <a:r>
              <a:rPr lang="en-US" sz="750" b="1" dirty="0">
                <a:solidFill>
                  <a:srgbClr val="0F56DC">
                    <a:lumMod val="60000"/>
                    <a:lumOff val="40000"/>
                  </a:srgbClr>
                </a:solidFill>
              </a:rPr>
              <a:t>Antigens</a:t>
            </a:r>
          </a:p>
        </p:txBody>
      </p:sp>
      <p:sp>
        <p:nvSpPr>
          <p:cNvPr id="5" name="Oval 4"/>
          <p:cNvSpPr/>
          <p:nvPr/>
        </p:nvSpPr>
        <p:spPr>
          <a:xfrm>
            <a:off x="4316860" y="1783422"/>
            <a:ext cx="45719" cy="45719"/>
          </a:xfrm>
          <a:prstGeom prst="ellips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27134" y="1446089"/>
            <a:ext cx="64008" cy="6421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848600" y="2667000"/>
            <a:ext cx="1227868" cy="1600200"/>
          </a:xfrm>
          <a:prstGeom prst="ellipse">
            <a:avLst/>
          </a:prstGeom>
          <a:solidFill>
            <a:srgbClr val="99CCFF">
              <a:alpha val="10000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5400000">
            <a:off x="4914900" y="2628900"/>
            <a:ext cx="1600199" cy="1676401"/>
          </a:xfrm>
          <a:prstGeom prst="ellipse">
            <a:avLst/>
          </a:prstGeom>
          <a:solidFill>
            <a:srgbClr val="99CCFF">
              <a:alpha val="10000"/>
            </a:srgbClr>
          </a:solidFill>
          <a:ln>
            <a:solidFill>
              <a:schemeClr val="accent1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208" y="1004887"/>
            <a:ext cx="25860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Antigenic relationships of HPAI A(H7N9) viruses performed by CDC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</a:rPr>
              <a:t>Antigenic analysis indicated have reduced cross-reactivity with existing candidate vaccine viruses 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435238" y="3937320"/>
            <a:ext cx="434117" cy="1020162"/>
          </a:xfrm>
          <a:prstGeom prst="straightConnector1">
            <a:avLst/>
          </a:prstGeom>
          <a:ln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540819" y="4984777"/>
            <a:ext cx="1617537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b="1" dirty="0">
                <a:solidFill>
                  <a:srgbClr val="002060"/>
                </a:solidFill>
                <a:latin typeface="Calibri" panose="020F0502020204030204" pitchFamily="34" charset="0"/>
              </a:rPr>
              <a:t>HPAI A(H7N9) isolates</a:t>
            </a:r>
          </a:p>
        </p:txBody>
      </p:sp>
      <p:sp>
        <p:nvSpPr>
          <p:cNvPr id="17" name="Oval 16"/>
          <p:cNvSpPr/>
          <p:nvPr/>
        </p:nvSpPr>
        <p:spPr>
          <a:xfrm>
            <a:off x="8901752" y="3754873"/>
            <a:ext cx="45719" cy="64213"/>
          </a:xfrm>
          <a:prstGeom prst="ellipse">
            <a:avLst/>
          </a:prstGeom>
          <a:noFill/>
          <a:ln w="158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C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944968" y="3702553"/>
            <a:ext cx="45719" cy="64213"/>
          </a:xfrm>
          <a:prstGeom prst="ellipse">
            <a:avLst/>
          </a:prstGeom>
          <a:noFill/>
          <a:ln w="158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891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38504" y="-3085"/>
            <a:ext cx="7720533" cy="470754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bg2"/>
                </a:solidFill>
              </a:rPr>
              <a:t>Engineering Candidate Vaccine Viruses (CVVs) for A(H7N9)</a:t>
            </a:r>
          </a:p>
        </p:txBody>
      </p:sp>
      <p:pic>
        <p:nvPicPr>
          <p:cNvPr id="60" name="Picture 59" descr="image 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92" y="2203362"/>
            <a:ext cx="1529998" cy="3029547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 flipH="1" flipV="1">
            <a:off x="1310942" y="2328187"/>
            <a:ext cx="250708" cy="165562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2025721" y="2275031"/>
            <a:ext cx="110755" cy="220783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1097" y="905579"/>
            <a:ext cx="22435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  <a:latin typeface="Calibri" panose="020F0502020204030204" pitchFamily="34" charset="0"/>
              </a:rPr>
              <a:t>CDC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  <a:latin typeface="Calibri" panose="020F0502020204030204" pitchFamily="34" charset="0"/>
              </a:rPr>
              <a:t>A/Hong Kong/125/2017     RG56B</a:t>
            </a:r>
          </a:p>
        </p:txBody>
      </p:sp>
      <p:sp>
        <p:nvSpPr>
          <p:cNvPr id="64" name="TextBox 14"/>
          <p:cNvSpPr txBox="1"/>
          <p:nvPr/>
        </p:nvSpPr>
        <p:spPr>
          <a:xfrm>
            <a:off x="820851" y="3010538"/>
            <a:ext cx="4010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AS-C</a:t>
            </a:r>
          </a:p>
        </p:txBody>
      </p:sp>
      <p:sp>
        <p:nvSpPr>
          <p:cNvPr id="65" name="TextBox 15"/>
          <p:cNvSpPr txBox="1"/>
          <p:nvPr/>
        </p:nvSpPr>
        <p:spPr>
          <a:xfrm>
            <a:off x="939159" y="2146573"/>
            <a:ext cx="4026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AS-B</a:t>
            </a:r>
          </a:p>
        </p:txBody>
      </p:sp>
      <p:sp>
        <p:nvSpPr>
          <p:cNvPr id="66" name="TextBox 16"/>
          <p:cNvSpPr txBox="1"/>
          <p:nvPr/>
        </p:nvSpPr>
        <p:spPr>
          <a:xfrm>
            <a:off x="2046218" y="2089095"/>
            <a:ext cx="4074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AS-A</a:t>
            </a:r>
          </a:p>
        </p:txBody>
      </p:sp>
      <p:sp>
        <p:nvSpPr>
          <p:cNvPr id="67" name="TextBox 19"/>
          <p:cNvSpPr txBox="1"/>
          <p:nvPr/>
        </p:nvSpPr>
        <p:spPr>
          <a:xfrm>
            <a:off x="855887" y="2449221"/>
            <a:ext cx="4106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AS-D</a:t>
            </a:r>
          </a:p>
        </p:txBody>
      </p:sp>
      <p:sp>
        <p:nvSpPr>
          <p:cNvPr id="68" name="TextBox 20"/>
          <p:cNvSpPr txBox="1"/>
          <p:nvPr/>
        </p:nvSpPr>
        <p:spPr>
          <a:xfrm>
            <a:off x="881596" y="3450905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AS-E</a:t>
            </a:r>
          </a:p>
        </p:txBody>
      </p:sp>
      <p:cxnSp>
        <p:nvCxnSpPr>
          <p:cNvPr id="69" name="Straight Connector 68"/>
          <p:cNvCxnSpPr/>
          <p:nvPr/>
        </p:nvCxnSpPr>
        <p:spPr>
          <a:xfrm flipH="1" flipV="1">
            <a:off x="1224446" y="3130170"/>
            <a:ext cx="511273" cy="1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1237337" y="2621329"/>
            <a:ext cx="293242" cy="103775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1260815" y="3446017"/>
            <a:ext cx="531722" cy="118249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1260815" y="4182210"/>
            <a:ext cx="330747" cy="128882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29"/>
          <p:cNvSpPr txBox="1"/>
          <p:nvPr/>
        </p:nvSpPr>
        <p:spPr>
          <a:xfrm>
            <a:off x="896173" y="4204107"/>
            <a:ext cx="39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rgbClr val="0F56DC"/>
                </a:solidFill>
                <a:latin typeface="Calibri" panose="020F0502020204030204" pitchFamily="34" charset="0"/>
                <a:cs typeface="Calibri"/>
              </a:rPr>
              <a:t>CHO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12362" y="1603618"/>
            <a:ext cx="1808031" cy="367426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4923321" y="1081867"/>
            <a:ext cx="3635712" cy="4183814"/>
            <a:chOff x="2868503" y="1084392"/>
            <a:chExt cx="3635712" cy="4183814"/>
          </a:xfrm>
        </p:grpSpPr>
        <p:pic>
          <p:nvPicPr>
            <p:cNvPr id="76" name="Picture 75" descr="Image 2b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535" y="2195565"/>
              <a:ext cx="1529998" cy="3059995"/>
            </a:xfrm>
            <a:prstGeom prst="rect">
              <a:avLst/>
            </a:prstGeom>
          </p:spPr>
        </p:pic>
        <p:pic>
          <p:nvPicPr>
            <p:cNvPr id="77" name="Picture 76" descr="Image 2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9725" y="2195565"/>
              <a:ext cx="1529998" cy="3059995"/>
            </a:xfrm>
            <a:prstGeom prst="rect">
              <a:avLst/>
            </a:prstGeom>
          </p:spPr>
        </p:pic>
        <p:sp>
          <p:nvSpPr>
            <p:cNvPr id="78" name="TextBox 4"/>
            <p:cNvSpPr txBox="1"/>
            <p:nvPr/>
          </p:nvSpPr>
          <p:spPr>
            <a:xfrm>
              <a:off x="4537918" y="2688092"/>
              <a:ext cx="5309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R163K</a:t>
              </a:r>
            </a:p>
          </p:txBody>
        </p:sp>
        <p:sp>
          <p:nvSpPr>
            <p:cNvPr id="79" name="TextBox 6"/>
            <p:cNvSpPr txBox="1"/>
            <p:nvPr/>
          </p:nvSpPr>
          <p:spPr>
            <a:xfrm>
              <a:off x="2899455" y="3098305"/>
              <a:ext cx="49244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5F5F5F"/>
                  </a:solidFill>
                  <a:latin typeface="Calibri" panose="020F0502020204030204" pitchFamily="34" charset="0"/>
                  <a:cs typeface="Calibri"/>
                </a:rPr>
                <a:t>G261R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805862" y="1974568"/>
              <a:ext cx="5245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K130R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997703" y="2379240"/>
              <a:ext cx="5245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L217Q</a:t>
              </a:r>
            </a:p>
          </p:txBody>
        </p:sp>
        <p:sp>
          <p:nvSpPr>
            <p:cNvPr id="82" name="TextBox 13"/>
            <p:cNvSpPr txBox="1"/>
            <p:nvPr/>
          </p:nvSpPr>
          <p:spPr>
            <a:xfrm>
              <a:off x="3111180" y="3449065"/>
              <a:ext cx="3898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I38T</a:t>
              </a:r>
            </a:p>
          </p:txBody>
        </p:sp>
        <p:sp>
          <p:nvSpPr>
            <p:cNvPr id="83" name="Curved Right Arrow 82"/>
            <p:cNvSpPr/>
            <p:nvPr/>
          </p:nvSpPr>
          <p:spPr>
            <a:xfrm flipH="1">
              <a:off x="4542807" y="4078257"/>
              <a:ext cx="347147" cy="246221"/>
            </a:xfrm>
            <a:prstGeom prst="curvedRightArrow">
              <a:avLst/>
            </a:prstGeom>
            <a:solidFill>
              <a:srgbClr val="0066CC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0F56DC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4" name="TextBox 33"/>
            <p:cNvSpPr txBox="1"/>
            <p:nvPr/>
          </p:nvSpPr>
          <p:spPr>
            <a:xfrm>
              <a:off x="4259740" y="3832036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180° rotation</a:t>
              </a:r>
            </a:p>
          </p:txBody>
        </p:sp>
        <p:sp>
          <p:nvSpPr>
            <p:cNvPr id="85" name="TextBox 36"/>
            <p:cNvSpPr txBox="1"/>
            <p:nvPr/>
          </p:nvSpPr>
          <p:spPr>
            <a:xfrm>
              <a:off x="5737660" y="4714208"/>
              <a:ext cx="76655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Not visible:</a:t>
              </a:r>
            </a:p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I317V</a:t>
              </a:r>
            </a:p>
            <a:p>
              <a:pPr algn="ctr"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V425I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872980" y="1589793"/>
              <a:ext cx="3598601" cy="3675888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FFC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7" name="TextBox 49"/>
            <p:cNvSpPr txBox="1"/>
            <p:nvPr/>
          </p:nvSpPr>
          <p:spPr>
            <a:xfrm>
              <a:off x="2997703" y="1084392"/>
              <a:ext cx="34738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A/Guangdong/17SF003/2016 HPAI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Development by NIBSC, UK and China CDC</a:t>
              </a:r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3460878" y="2538706"/>
              <a:ext cx="344984" cy="136020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3460878" y="3570146"/>
              <a:ext cx="496683" cy="4085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3958262" y="2195560"/>
              <a:ext cx="115064" cy="56355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4304739" y="2617732"/>
              <a:ext cx="155396" cy="20939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V="1">
              <a:off x="4367104" y="2876766"/>
              <a:ext cx="228077" cy="97005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376404" y="3241685"/>
              <a:ext cx="513278" cy="94033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V="1">
              <a:off x="5489301" y="3063678"/>
              <a:ext cx="453601" cy="32395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4367104" y="3076835"/>
              <a:ext cx="228077" cy="13896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/>
            <p:cNvSpPr/>
            <p:nvPr/>
          </p:nvSpPr>
          <p:spPr>
            <a:xfrm>
              <a:off x="3544342" y="4360433"/>
              <a:ext cx="185395" cy="33373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tint val="100000"/>
                    <a:shade val="100000"/>
                    <a:satMod val="130000"/>
                    <a:alpha val="4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  <a:alpha val="40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0F56DC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7" name="TextBox 78"/>
            <p:cNvSpPr txBox="1"/>
            <p:nvPr/>
          </p:nvSpPr>
          <p:spPr>
            <a:xfrm>
              <a:off x="2868503" y="4333854"/>
              <a:ext cx="78068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Cleavage site has polybasic insertion (KRTA)</a:t>
              </a:r>
            </a:p>
          </p:txBody>
        </p:sp>
        <p:sp>
          <p:nvSpPr>
            <p:cNvPr id="98" name="TextBox 80"/>
            <p:cNvSpPr txBox="1"/>
            <p:nvPr/>
          </p:nvSpPr>
          <p:spPr>
            <a:xfrm>
              <a:off x="4384125" y="3189479"/>
              <a:ext cx="5148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K164E</a:t>
              </a:r>
            </a:p>
          </p:txBody>
        </p:sp>
        <p:sp>
          <p:nvSpPr>
            <p:cNvPr id="99" name="TextBox 81"/>
            <p:cNvSpPr txBox="1"/>
            <p:nvPr/>
          </p:nvSpPr>
          <p:spPr>
            <a:xfrm>
              <a:off x="4308206" y="2423290"/>
              <a:ext cx="5148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T112P</a:t>
              </a:r>
            </a:p>
          </p:txBody>
        </p:sp>
        <p:sp>
          <p:nvSpPr>
            <p:cNvPr id="100" name="TextBox 85"/>
            <p:cNvSpPr txBox="1"/>
            <p:nvPr/>
          </p:nvSpPr>
          <p:spPr>
            <a:xfrm>
              <a:off x="5859715" y="2876766"/>
              <a:ext cx="47961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900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E389K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714761" y="886716"/>
            <a:ext cx="2142702" cy="4391162"/>
            <a:chOff x="6730950" y="874519"/>
            <a:chExt cx="2142702" cy="4391162"/>
          </a:xfrm>
        </p:grpSpPr>
        <p:sp>
          <p:nvSpPr>
            <p:cNvPr id="102" name="Rectangle 101"/>
            <p:cNvSpPr/>
            <p:nvPr/>
          </p:nvSpPr>
          <p:spPr>
            <a:xfrm>
              <a:off x="6873187" y="1589793"/>
              <a:ext cx="1808031" cy="3675888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srgbClr val="FFC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03" name="Picture 102" descr="image 3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6560" y="2195560"/>
              <a:ext cx="1530000" cy="3060000"/>
            </a:xfrm>
            <a:prstGeom prst="rect">
              <a:avLst/>
            </a:prstGeom>
          </p:spPr>
        </p:pic>
        <p:sp>
          <p:nvSpPr>
            <p:cNvPr id="104" name="TextBox 50"/>
            <p:cNvSpPr txBox="1"/>
            <p:nvPr/>
          </p:nvSpPr>
          <p:spPr>
            <a:xfrm>
              <a:off x="6730950" y="874519"/>
              <a:ext cx="2142702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CDC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A/Hong Kong/125/2017 + 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Calibri" panose="020F0502020204030204" pitchFamily="34" charset="0"/>
                </a:rPr>
                <a:t>RG56N</a:t>
              </a:r>
            </a:p>
          </p:txBody>
        </p:sp>
        <p:cxnSp>
          <p:nvCxnSpPr>
            <p:cNvPr id="105" name="Straight Connector 104"/>
            <p:cNvCxnSpPr/>
            <p:nvPr/>
          </p:nvCxnSpPr>
          <p:spPr>
            <a:xfrm>
              <a:off x="7352430" y="2538706"/>
              <a:ext cx="344984" cy="136020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9814" y="2267954"/>
              <a:ext cx="302313" cy="491162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8196291" y="2617732"/>
              <a:ext cx="155396" cy="20939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8258656" y="3076835"/>
              <a:ext cx="93031" cy="164850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86"/>
            <p:cNvSpPr txBox="1"/>
            <p:nvPr/>
          </p:nvSpPr>
          <p:spPr>
            <a:xfrm>
              <a:off x="7902864" y="2073663"/>
              <a:ext cx="5245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K130R</a:t>
              </a:r>
            </a:p>
          </p:txBody>
        </p:sp>
        <p:sp>
          <p:nvSpPr>
            <p:cNvPr id="110" name="TextBox 87"/>
            <p:cNvSpPr txBox="1"/>
            <p:nvPr/>
          </p:nvSpPr>
          <p:spPr>
            <a:xfrm>
              <a:off x="6877565" y="2399363"/>
              <a:ext cx="5245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F56DC"/>
                  </a:solidFill>
                  <a:latin typeface="Calibri" panose="020F0502020204030204" pitchFamily="34" charset="0"/>
                  <a:cs typeface="Calibri"/>
                </a:rPr>
                <a:t>L217Q</a:t>
              </a:r>
            </a:p>
          </p:txBody>
        </p:sp>
        <p:sp>
          <p:nvSpPr>
            <p:cNvPr id="111" name="TextBox 88"/>
            <p:cNvSpPr txBox="1"/>
            <p:nvPr/>
          </p:nvSpPr>
          <p:spPr>
            <a:xfrm>
              <a:off x="8152127" y="3209602"/>
              <a:ext cx="5148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K164E</a:t>
              </a:r>
            </a:p>
          </p:txBody>
        </p:sp>
        <p:sp>
          <p:nvSpPr>
            <p:cNvPr id="112" name="TextBox 89"/>
            <p:cNvSpPr txBox="1"/>
            <p:nvPr/>
          </p:nvSpPr>
          <p:spPr>
            <a:xfrm>
              <a:off x="8173217" y="2423670"/>
              <a:ext cx="5148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/>
                </a:rPr>
                <a:t>T112P</a:t>
              </a:r>
            </a:p>
          </p:txBody>
        </p:sp>
      </p:grpSp>
      <p:sp>
        <p:nvSpPr>
          <p:cNvPr id="113" name="Rectangle 112"/>
          <p:cNvSpPr/>
          <p:nvPr/>
        </p:nvSpPr>
        <p:spPr>
          <a:xfrm>
            <a:off x="2817083" y="5350016"/>
            <a:ext cx="26798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/>
              </a:rPr>
              <a:t>HPAI-like (4 substitutions)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980492" y="5359323"/>
            <a:ext cx="1481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/>
              </a:rPr>
              <a:t>AS – Antigenic Site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/>
              </a:rPr>
              <a:t>CHO – Carbohydrate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5435407" y="5359323"/>
            <a:ext cx="26798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/>
              </a:rPr>
              <a:t>WHO-VCM HPAI Recommendation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20058" y="6337818"/>
            <a:ext cx="2923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US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David Wentworth, Vivien Dugan et al.</a:t>
            </a:r>
          </a:p>
        </p:txBody>
      </p:sp>
    </p:spTree>
    <p:extLst>
      <p:ext uri="{BB962C8B-B14F-4D97-AF65-F5344CB8AC3E}">
        <p14:creationId xmlns:p14="http://schemas.microsoft.com/office/powerpoint/2010/main" val="2523093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xfrm>
            <a:off x="140970" y="0"/>
            <a:ext cx="7779971" cy="4588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b="1" dirty="0"/>
              <a:t>WHO Website for Vaccine Recommendations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 bwMode="auto">
          <a:xfrm>
            <a:off x="140970" y="1484249"/>
            <a:ext cx="8832342" cy="435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US" altLang="en-US" sz="2400" dirty="0">
                <a:latin typeface="+mj-lt"/>
                <a:hlinkClick r:id="rId2"/>
              </a:rPr>
              <a:t>http://www.who.int/influenza/vaccines/virus/recommendations/en/</a:t>
            </a:r>
            <a:r>
              <a:rPr lang="en-US" altLang="en-US" sz="2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27630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04694" y="5396486"/>
            <a:ext cx="5047423" cy="1162051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The findings and conclusions in this presentation are those of the authors and do not necessarily represent the official position of the Centers for Disease Control and Prevention.</a:t>
            </a:r>
            <a:br>
              <a:rPr lang="en-US" sz="2400" dirty="0"/>
            </a:br>
            <a:r>
              <a:rPr lang="en-US" sz="2400" dirty="0"/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43918" y="2653259"/>
            <a:ext cx="2568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2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9623234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4200" y="731520"/>
            <a:ext cx="7772400" cy="5572760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en-US" sz="3000" b="0" u="sng" dirty="0">
                <a:cs typeface="Tahoma" pitchFamily="34" charset="0"/>
              </a:rPr>
              <a:t>What</a:t>
            </a:r>
            <a:r>
              <a:rPr lang="en-US" sz="3000" b="0" dirty="0">
                <a:cs typeface="Tahoma" pitchFamily="34" charset="0"/>
              </a:rPr>
              <a:t> do you want to sequence</a:t>
            </a:r>
            <a:br>
              <a:rPr lang="en-US" sz="2600" b="0" dirty="0">
                <a:cs typeface="Tahoma" pitchFamily="34" charset="0"/>
              </a:rPr>
            </a:br>
            <a:endParaRPr lang="en-US" sz="2600" b="0" dirty="0">
              <a:cs typeface="Tahoma" pitchFamily="34" charset="0"/>
            </a:endParaRPr>
          </a:p>
          <a:p>
            <a:pPr lvl="1"/>
            <a:r>
              <a:rPr lang="en-US" sz="2600" dirty="0">
                <a:cs typeface="Tahoma" pitchFamily="34" charset="0"/>
              </a:rPr>
              <a:t>Partial gene fragment for diagnosis?</a:t>
            </a:r>
          </a:p>
          <a:p>
            <a:pPr lvl="1"/>
            <a:r>
              <a:rPr lang="en-US" sz="2600" dirty="0">
                <a:cs typeface="Tahoma" pitchFamily="34" charset="0"/>
              </a:rPr>
              <a:t>Whole gene</a:t>
            </a:r>
          </a:p>
          <a:p>
            <a:pPr lvl="1"/>
            <a:r>
              <a:rPr lang="en-US" sz="2600" dirty="0">
                <a:cs typeface="Tahoma" pitchFamily="34" charset="0"/>
              </a:rPr>
              <a:t>Multiple genes</a:t>
            </a:r>
          </a:p>
          <a:p>
            <a:pPr lvl="1"/>
            <a:r>
              <a:rPr lang="en-US" sz="2600" dirty="0">
                <a:cs typeface="Tahoma" pitchFamily="34" charset="0"/>
              </a:rPr>
              <a:t>Whole genome</a:t>
            </a:r>
          </a:p>
          <a:p>
            <a:pPr lvl="1">
              <a:buNone/>
            </a:pPr>
            <a:endParaRPr lang="en-US" sz="2600" dirty="0">
              <a:cs typeface="Tahoma" pitchFamily="34" charset="0"/>
            </a:endParaRPr>
          </a:p>
          <a:p>
            <a:r>
              <a:rPr lang="en-US" sz="3000" b="0" u="sng" dirty="0">
                <a:cs typeface="Tahoma" pitchFamily="34" charset="0"/>
              </a:rPr>
              <a:t>Why</a:t>
            </a:r>
            <a:r>
              <a:rPr lang="en-US" sz="3000" b="0" dirty="0">
                <a:cs typeface="Tahoma" pitchFamily="34" charset="0"/>
              </a:rPr>
              <a:t> do you want to sequence?</a:t>
            </a:r>
            <a:br>
              <a:rPr lang="en-US" sz="3000" b="0" dirty="0">
                <a:cs typeface="Tahoma" pitchFamily="34" charset="0"/>
              </a:rPr>
            </a:br>
            <a:endParaRPr lang="en-US" sz="3000" b="0" dirty="0">
              <a:cs typeface="Tahoma" pitchFamily="34" charset="0"/>
            </a:endParaRPr>
          </a:p>
          <a:p>
            <a:pPr lvl="1"/>
            <a:r>
              <a:rPr lang="en-US" sz="2600" dirty="0">
                <a:cs typeface="Tahoma" pitchFamily="34" charset="0"/>
              </a:rPr>
              <a:t>Pathogen detection</a:t>
            </a:r>
          </a:p>
          <a:p>
            <a:pPr lvl="1"/>
            <a:r>
              <a:rPr lang="en-US" sz="2600" dirty="0">
                <a:cs typeface="Tahoma" pitchFamily="34" charset="0"/>
              </a:rPr>
              <a:t>Mutation detection</a:t>
            </a:r>
          </a:p>
          <a:p>
            <a:pPr lvl="1"/>
            <a:r>
              <a:rPr lang="en-US" sz="2600" dirty="0">
                <a:cs typeface="Tahoma" pitchFamily="34" charset="0"/>
              </a:rPr>
              <a:t>Understand the evolution of viruses</a:t>
            </a:r>
          </a:p>
          <a:p>
            <a:pPr lvl="1"/>
            <a:r>
              <a:rPr lang="en-US" sz="2600" dirty="0">
                <a:cs typeface="Tahoma" pitchFamily="34" charset="0"/>
              </a:rPr>
              <a:t>Genetic basis of antigenicity and/or pathogenicity</a:t>
            </a:r>
          </a:p>
          <a:p>
            <a:pPr lvl="1"/>
            <a:r>
              <a:rPr lang="en-US" sz="2600" dirty="0">
                <a:cs typeface="Tahoma" pitchFamily="34" charset="0"/>
              </a:rPr>
              <a:t>Comparison to vaccine strain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07131" cy="458890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cs typeface="Tahoma" pitchFamily="34" charset="0"/>
              </a:rPr>
              <a:t>Determination of Sequencing Needs</a:t>
            </a:r>
          </a:p>
        </p:txBody>
      </p:sp>
    </p:spTree>
    <p:extLst>
      <p:ext uri="{BB962C8B-B14F-4D97-AF65-F5344CB8AC3E}">
        <p14:creationId xmlns:p14="http://schemas.microsoft.com/office/powerpoint/2010/main" val="16439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5477" y="723899"/>
            <a:ext cx="8212723" cy="5657869"/>
          </a:xfrm>
          <a:noFill/>
        </p:spPr>
        <p:txBody>
          <a:bodyPr>
            <a:normAutofit lnSpcReduction="10000"/>
          </a:bodyPr>
          <a:lstStyle/>
          <a:p>
            <a:r>
              <a:rPr lang="en-US" sz="2400" b="0" dirty="0">
                <a:cs typeface="Tahoma" pitchFamily="34" charset="0"/>
              </a:rPr>
              <a:t>Resources</a:t>
            </a:r>
          </a:p>
          <a:p>
            <a:pPr lvl="1"/>
            <a:r>
              <a:rPr lang="en-US" sz="2000" dirty="0">
                <a:cs typeface="Tahoma" pitchFamily="34" charset="0"/>
              </a:rPr>
              <a:t>Equipment	</a:t>
            </a:r>
          </a:p>
          <a:p>
            <a:pPr lvl="2"/>
            <a:r>
              <a:rPr lang="en-US" sz="2000" dirty="0">
                <a:cs typeface="Tahoma" pitchFamily="34" charset="0"/>
              </a:rPr>
              <a:t>Single channel vs. multichannel pipettes</a:t>
            </a:r>
          </a:p>
          <a:p>
            <a:pPr lvl="2"/>
            <a:r>
              <a:rPr lang="en-US" sz="2000" dirty="0">
                <a:cs typeface="Tahoma" pitchFamily="34" charset="0"/>
              </a:rPr>
              <a:t>Manual versus robotic liquid handling</a:t>
            </a:r>
          </a:p>
          <a:p>
            <a:pPr lvl="2"/>
            <a:r>
              <a:rPr lang="en-US" sz="2000" dirty="0">
                <a:cs typeface="Tahoma" pitchFamily="34" charset="0"/>
              </a:rPr>
              <a:t>Sequencer</a:t>
            </a:r>
          </a:p>
          <a:p>
            <a:pPr lvl="3"/>
            <a:r>
              <a:rPr lang="en-US" dirty="0">
                <a:cs typeface="Tahoma" pitchFamily="34" charset="0"/>
              </a:rPr>
              <a:t>4 channel to 96 channel to NGS platforms</a:t>
            </a:r>
          </a:p>
          <a:p>
            <a:pPr lvl="3"/>
            <a:r>
              <a:rPr lang="en-US" dirty="0">
                <a:cs typeface="Tahoma" pitchFamily="34" charset="0"/>
              </a:rPr>
              <a:t>How many sequencers available?</a:t>
            </a:r>
          </a:p>
          <a:p>
            <a:pPr marL="1371600" lvl="3" indent="0">
              <a:buNone/>
            </a:pPr>
            <a:endParaRPr lang="en-US" b="0" dirty="0">
              <a:cs typeface="Tahoma" pitchFamily="34" charset="0"/>
            </a:endParaRPr>
          </a:p>
          <a:p>
            <a:r>
              <a:rPr lang="en-US" sz="2400" b="0" dirty="0">
                <a:cs typeface="Tahoma" pitchFamily="34" charset="0"/>
              </a:rPr>
              <a:t>Throughput</a:t>
            </a:r>
          </a:p>
          <a:p>
            <a:pPr lvl="1"/>
            <a:r>
              <a:rPr lang="en-US" sz="2000" b="0" dirty="0">
                <a:cs typeface="Tahoma" pitchFamily="34" charset="0"/>
              </a:rPr>
              <a:t>4 capillary ABI  ~ 1 full genome / 40 </a:t>
            </a:r>
            <a:r>
              <a:rPr lang="en-US" sz="2000" b="0" dirty="0" err="1">
                <a:cs typeface="Tahoma" pitchFamily="34" charset="0"/>
              </a:rPr>
              <a:t>hrs</a:t>
            </a:r>
            <a:r>
              <a:rPr lang="en-US" sz="2000" b="0" dirty="0">
                <a:cs typeface="Tahoma" pitchFamily="34" charset="0"/>
              </a:rPr>
              <a:t> (3-5x coverage)</a:t>
            </a:r>
          </a:p>
          <a:p>
            <a:pPr lvl="1"/>
            <a:r>
              <a:rPr lang="en-US" sz="2000" b="0" dirty="0">
                <a:cs typeface="Tahoma" pitchFamily="34" charset="0"/>
              </a:rPr>
              <a:t>96 capillary ABI ~ 12 full genomes / 24 hrs (3-5x coverage)</a:t>
            </a:r>
          </a:p>
          <a:p>
            <a:endParaRPr lang="en-US" sz="2000" b="0" dirty="0">
              <a:cs typeface="Tahoma" pitchFamily="34" charset="0"/>
            </a:endParaRPr>
          </a:p>
          <a:p>
            <a:r>
              <a:rPr lang="en-US" sz="2400" b="0" dirty="0">
                <a:cs typeface="Tahoma" pitchFamily="34" charset="0"/>
              </a:rPr>
              <a:t>Financial Considerations</a:t>
            </a:r>
          </a:p>
          <a:p>
            <a:pPr lvl="1"/>
            <a:r>
              <a:rPr lang="en-US" sz="2000" dirty="0">
                <a:cs typeface="Tahoma" pitchFamily="34" charset="0"/>
              </a:rPr>
              <a:t>Cost / reaction</a:t>
            </a:r>
          </a:p>
          <a:p>
            <a:pPr lvl="1"/>
            <a:r>
              <a:rPr lang="en-US" sz="2000" dirty="0">
                <a:cs typeface="Tahoma" pitchFamily="34" charset="0"/>
              </a:rPr>
              <a:t>Some cost-savings through protocol modifications</a:t>
            </a:r>
          </a:p>
          <a:p>
            <a:pPr lvl="1"/>
            <a:endParaRPr lang="en-US" b="0" dirty="0"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79435" cy="533400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cs typeface="Tahoma" pitchFamily="34" charset="0"/>
              </a:rPr>
              <a:t>High-throughput vs. Low-throughput</a:t>
            </a:r>
          </a:p>
        </p:txBody>
      </p:sp>
    </p:spTree>
    <p:extLst>
      <p:ext uri="{BB962C8B-B14F-4D97-AF65-F5344CB8AC3E}">
        <p14:creationId xmlns:p14="http://schemas.microsoft.com/office/powerpoint/2010/main" val="350247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1" y="554936"/>
            <a:ext cx="9061285" cy="6099864"/>
          </a:xfrm>
          <a:noFill/>
        </p:spPr>
        <p:txBody>
          <a:bodyPr>
            <a:normAutofit lnSpcReduction="10000"/>
          </a:bodyPr>
          <a:lstStyle/>
          <a:p>
            <a:r>
              <a:rPr lang="en-US" sz="1800" b="0" dirty="0">
                <a:cs typeface="Tahoma" pitchFamily="34" charset="0"/>
              </a:rPr>
              <a:t>Start-to-finish</a:t>
            </a:r>
          </a:p>
          <a:p>
            <a:pPr lvl="1"/>
            <a:r>
              <a:rPr lang="en-US" sz="1800" dirty="0">
                <a:cs typeface="Tahoma" pitchFamily="34" charset="0"/>
              </a:rPr>
              <a:t>Specimen login – accessioning systems to track sample by number not by name</a:t>
            </a:r>
          </a:p>
          <a:p>
            <a:endParaRPr lang="en-US" sz="1800" b="0" dirty="0">
              <a:cs typeface="Tahoma" pitchFamily="34" charset="0"/>
            </a:endParaRPr>
          </a:p>
          <a:p>
            <a:r>
              <a:rPr lang="en-US" sz="1800" b="0" dirty="0">
                <a:cs typeface="Tahoma" pitchFamily="34" charset="0"/>
              </a:rPr>
              <a:t>Take into account some metadata</a:t>
            </a:r>
          </a:p>
          <a:p>
            <a:pPr lvl="1"/>
            <a:r>
              <a:rPr lang="en-US" sz="1800" dirty="0">
                <a:cs typeface="Tahoma" pitchFamily="34" charset="0"/>
              </a:rPr>
              <a:t>Specimen id#</a:t>
            </a:r>
          </a:p>
          <a:p>
            <a:pPr lvl="2"/>
            <a:r>
              <a:rPr lang="en-US" sz="1800" dirty="0">
                <a:cs typeface="Tahoma" pitchFamily="34" charset="0"/>
              </a:rPr>
              <a:t>Most labs assign specimen number or code that makes that sample unique </a:t>
            </a:r>
          </a:p>
          <a:p>
            <a:pPr lvl="3"/>
            <a:r>
              <a:rPr lang="en-US" sz="1800" dirty="0">
                <a:cs typeface="Tahoma" pitchFamily="34" charset="0"/>
              </a:rPr>
              <a:t>Can be as simple as a numerically increasing number and an Excel-style spreadsheet that records specimen number or code, date of specimen collection, patient age, patient gender, passage information for isolates, and possibly the extent of illness (recovered to fatal)</a:t>
            </a:r>
          </a:p>
          <a:p>
            <a:pPr lvl="3"/>
            <a:endParaRPr lang="en-US" sz="1800" dirty="0">
              <a:cs typeface="Tahoma" pitchFamily="34" charset="0"/>
            </a:endParaRPr>
          </a:p>
          <a:p>
            <a:pPr lvl="1"/>
            <a:r>
              <a:rPr lang="en-US" sz="1800" dirty="0">
                <a:cs typeface="Tahoma" pitchFamily="34" charset="0"/>
              </a:rPr>
              <a:t>Example</a:t>
            </a:r>
          </a:p>
          <a:p>
            <a:pPr lvl="2"/>
            <a:r>
              <a:rPr lang="en-US" sz="1800" dirty="0">
                <a:cs typeface="Tahoma" pitchFamily="34" charset="0"/>
              </a:rPr>
              <a:t>Specimen ID = 2010216745</a:t>
            </a:r>
          </a:p>
          <a:p>
            <a:pPr lvl="2"/>
            <a:r>
              <a:rPr lang="en-US" sz="1800" dirty="0">
                <a:cs typeface="Tahoma" pitchFamily="34" charset="0"/>
              </a:rPr>
              <a:t>Sample is a C1 Passage and we want to sequence the HA gene</a:t>
            </a:r>
          </a:p>
          <a:p>
            <a:pPr lvl="3"/>
            <a:r>
              <a:rPr lang="en-US" sz="1800" dirty="0">
                <a:cs typeface="Tahoma" pitchFamily="34" charset="0"/>
              </a:rPr>
              <a:t>Example of an appropriate unique ID = 2010216745_C1_HA_v1</a:t>
            </a:r>
          </a:p>
          <a:p>
            <a:pPr lvl="4"/>
            <a:r>
              <a:rPr lang="en-US" sz="1800" dirty="0">
                <a:cs typeface="Tahoma" pitchFamily="34" charset="0"/>
              </a:rPr>
              <a:t>This would be cross-referenced with the CDCID</a:t>
            </a:r>
          </a:p>
          <a:p>
            <a:pPr lvl="4"/>
            <a:r>
              <a:rPr lang="en-US" sz="1800" dirty="0">
                <a:cs typeface="Tahoma" pitchFamily="34" charset="0"/>
              </a:rPr>
              <a:t>Could have additional versions of the same passage re-sequenced </a:t>
            </a:r>
            <a:br>
              <a:rPr lang="en-US" sz="1800" dirty="0">
                <a:cs typeface="Tahoma" pitchFamily="34" charset="0"/>
              </a:rPr>
            </a:br>
            <a:r>
              <a:rPr lang="en-US" sz="1800" dirty="0">
                <a:cs typeface="Tahoma" pitchFamily="34" charset="0"/>
              </a:rPr>
              <a:t>(i.e., _v2)</a:t>
            </a:r>
          </a:p>
          <a:p>
            <a:pPr lvl="4"/>
            <a:r>
              <a:rPr lang="en-US" sz="1800" dirty="0">
                <a:cs typeface="Tahoma" pitchFamily="34" charset="0"/>
              </a:rPr>
              <a:t>Could have additional gene segments (i.e., _PB2, _PB1, _PA, </a:t>
            </a:r>
            <a:r>
              <a:rPr lang="en-US" sz="1800" dirty="0" err="1">
                <a:cs typeface="Tahoma" pitchFamily="34" charset="0"/>
              </a:rPr>
              <a:t>etc</a:t>
            </a:r>
            <a:r>
              <a:rPr lang="en-US" sz="1800" dirty="0">
                <a:cs typeface="Tahoma" pitchFamily="34" charset="0"/>
              </a:rPr>
              <a:t>…)</a:t>
            </a:r>
          </a:p>
          <a:p>
            <a:pPr lvl="4"/>
            <a:r>
              <a:rPr lang="en-US" sz="1800" dirty="0">
                <a:cs typeface="Tahoma" pitchFamily="34" charset="0"/>
              </a:rPr>
              <a:t>Could have a different passage sequenced (i.e., _C2)</a:t>
            </a:r>
          </a:p>
          <a:p>
            <a:pPr marL="0" indent="0">
              <a:buNone/>
            </a:pPr>
            <a:endParaRPr lang="en-US" sz="16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59787" cy="609600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cs typeface="Tahoma" pitchFamily="34" charset="0"/>
              </a:rPr>
              <a:t>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17541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First Generation Sequencing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3527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98" y="0"/>
            <a:ext cx="3715590" cy="4445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Sanger Sequencing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14897" y="604275"/>
            <a:ext cx="4464960" cy="3050572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PCR reaction with chain termination and the </a:t>
            </a:r>
            <a:r>
              <a:rPr lang="en-US" sz="1600" dirty="0" err="1">
                <a:solidFill>
                  <a:schemeClr val="tx1"/>
                </a:solidFill>
                <a:latin typeface="+mj-lt"/>
              </a:rPr>
              <a:t>ddNTPs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 are labeled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latin typeface="+mj-lt"/>
              </a:rPr>
              <a:t>Radioisotope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latin typeface="+mj-lt"/>
              </a:rPr>
              <a:t>Fluorescent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Amplified DNA is then separated according to size on gel electrophoresis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latin typeface="+mj-lt"/>
              </a:rPr>
              <a:t>Smallest to largest</a:t>
            </a:r>
          </a:p>
          <a:p>
            <a:pPr marL="742950" lvl="1" indent="-285750">
              <a:buFontTx/>
              <a:buChar char="-"/>
            </a:pPr>
            <a:r>
              <a:rPr lang="en-US" sz="1600" dirty="0">
                <a:latin typeface="+mj-lt"/>
              </a:rPr>
              <a:t>As fluorescent label passes through instrument laser beam, the kind of label is recorded in an </a:t>
            </a:r>
            <a:r>
              <a:rPr lang="en-US" sz="1600" dirty="0" err="1">
                <a:latin typeface="+mj-lt"/>
              </a:rPr>
              <a:t>electropherogram</a:t>
            </a:r>
            <a:r>
              <a:rPr lang="en-US" sz="1600" dirty="0">
                <a:latin typeface="+mj-lt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latin typeface="+mj-lt"/>
              </a:rPr>
              <a:t>Overlapping sequences are assembled into contigs</a:t>
            </a:r>
          </a:p>
          <a:p>
            <a:pPr>
              <a:buFont typeface="Arial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122" name="Picture 2" descr="sequencing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3675" y="1108097"/>
            <a:ext cx="3352800" cy="5181600"/>
          </a:xfrm>
          <a:prstGeom prst="rect">
            <a:avLst/>
          </a:prstGeom>
          <a:noFill/>
          <a:ln w="53975">
            <a:solidFill>
              <a:schemeClr val="tx1"/>
            </a:solidFill>
          </a:ln>
        </p:spPr>
      </p:pic>
      <p:pic>
        <p:nvPicPr>
          <p:cNvPr id="5124" name="Picture 4" descr="automatedseq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8977" y="3682622"/>
            <a:ext cx="4073650" cy="2590800"/>
          </a:xfrm>
          <a:prstGeom prst="rect">
            <a:avLst/>
          </a:prstGeom>
          <a:noFill/>
          <a:ln w="476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482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NCEH_ATSDR_combined">
  <a:themeElements>
    <a:clrScheme name="CDC OD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in Blue Line Influenza Divis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Custom 2">
      <a:dk1>
        <a:srgbClr val="2C343E"/>
      </a:dk1>
      <a:lt1>
        <a:srgbClr val="228E92"/>
      </a:lt1>
      <a:dk2>
        <a:srgbClr val="FFFFFF"/>
      </a:dk2>
      <a:lt2>
        <a:srgbClr val="FFFFFF"/>
      </a:lt2>
      <a:accent1>
        <a:srgbClr val="F15856"/>
      </a:accent1>
      <a:accent2>
        <a:srgbClr val="F16122"/>
      </a:accent2>
      <a:accent3>
        <a:srgbClr val="57A286"/>
      </a:accent3>
      <a:accent4>
        <a:srgbClr val="31A1B3"/>
      </a:accent4>
      <a:accent5>
        <a:srgbClr val="605654"/>
      </a:accent5>
      <a:accent6>
        <a:srgbClr val="8C8C8C"/>
      </a:accent6>
      <a:hlink>
        <a:srgbClr val="31A1B3"/>
      </a:hlink>
      <a:folHlink>
        <a:srgbClr val="3077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Type xmlns="3799590d-c3a7-4d9f-9fd3-14518cc8349c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0AD7E96537B94AB4EC30E09548A917" ma:contentTypeVersion="5" ma:contentTypeDescription="Create a new document." ma:contentTypeScope="" ma:versionID="ce60b4cfb1a7110a98cea5ecebabfc2e">
  <xsd:schema xmlns:xsd="http://www.w3.org/2001/XMLSchema" xmlns:xs="http://www.w3.org/2001/XMLSchema" xmlns:p="http://schemas.microsoft.com/office/2006/metadata/properties" xmlns:ns1="http://schemas.microsoft.com/sharepoint/v3" xmlns:ns2="3799590d-c3a7-4d9f-9fd3-14518cc8349c" targetNamespace="http://schemas.microsoft.com/office/2006/metadata/properties" ma:root="true" ma:fieldsID="5fe5df2a2e45b182e18d734ef2c73c14" ns1:_="" ns2:_="">
    <xsd:import namespace="http://schemas.microsoft.com/sharepoint/v3"/>
    <xsd:import namespace="3799590d-c3a7-4d9f-9fd3-14518cc8349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oc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9590d-c3a7-4d9f-9fd3-14518cc8349c" elementFormDefault="qualified">
    <xsd:import namespace="http://schemas.microsoft.com/office/2006/documentManagement/types"/>
    <xsd:import namespace="http://schemas.microsoft.com/office/infopath/2007/PartnerControls"/>
    <xsd:element name="DocType" ma:index="10" nillable="true" ma:displayName="DocType" ma:format="Dropdown" ma:internalName="DocType">
      <xsd:simpleType>
        <xsd:restriction base="dms:Choice">
          <xsd:enumeration value="Toolkit"/>
          <xsd:enumeration value="Oth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10820C2B321D4E8763D7A7E1D29559" ma:contentTypeVersion="1" ma:contentTypeDescription="Create a new document." ma:contentTypeScope="" ma:versionID="5797d8799613f1ecf3704615f2bb2008">
  <xsd:schema xmlns:xsd="http://www.w3.org/2001/XMLSchema" xmlns:xs="http://www.w3.org/2001/XMLSchema" xmlns:p="http://schemas.microsoft.com/office/2006/metadata/properties" xmlns:ns2="5af08be3-da31-4ed0-bd15-c2f68cc29029" targetNamespace="http://schemas.microsoft.com/office/2006/metadata/properties" ma:root="true" ma:fieldsID="01afd40105b7c9b5a72189ac5a361998" ns2:_="">
    <xsd:import namespace="5af08be3-da31-4ed0-bd15-c2f68cc29029"/>
    <xsd:element name="properties">
      <xsd:complexType>
        <xsd:sequence>
          <xsd:element name="documentManagement">
            <xsd:complexType>
              <xsd:all>
                <xsd:element ref="ns2:Description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f08be3-da31-4ed0-bd15-c2f68cc29029" elementFormDefault="qualified">
    <xsd:import namespace="http://schemas.microsoft.com/office/2006/documentManagement/types"/>
    <xsd:import namespace="http://schemas.microsoft.com/office/infopath/2007/PartnerControls"/>
    <xsd:element name="Description" ma:index="4" nillable="true" ma:displayName="Description" ma:internalName="Description">
      <xsd:simpleType>
        <xsd:restriction base="dms:Note">
          <xsd:maxLength value="255"/>
        </xsd:restriction>
      </xsd:simpleType>
    </xsd:element>
    <xsd:element name="_dlc_DocId" ma:index="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CB9F4B-DFCC-4B89-BB4F-A9F0005AF5A0}"/>
</file>

<file path=customXml/itemProps2.xml><?xml version="1.0" encoding="utf-8"?>
<ds:datastoreItem xmlns:ds="http://schemas.openxmlformats.org/officeDocument/2006/customXml" ds:itemID="{515D1BAD-BDE5-425F-8CF0-CFCC6CA798CF}"/>
</file>

<file path=customXml/itemProps3.xml><?xml version="1.0" encoding="utf-8"?>
<ds:datastoreItem xmlns:ds="http://schemas.openxmlformats.org/officeDocument/2006/customXml" ds:itemID="{75D5B4E2-4CC1-4140-9417-A722AE853DB8}"/>
</file>

<file path=customXml/itemProps4.xml><?xml version="1.0" encoding="utf-8"?>
<ds:datastoreItem xmlns:ds="http://schemas.openxmlformats.org/officeDocument/2006/customXml" ds:itemID="{31312084-79F0-4E0E-A667-89E90691E4C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9094</TotalTime>
  <Words>6165</Words>
  <Application>Microsoft Office PowerPoint</Application>
  <PresentationFormat>On-screen Show (4:3)</PresentationFormat>
  <Paragraphs>1382</Paragraphs>
  <Slides>47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0" baseType="lpstr">
      <vt:lpstr>Arial</vt:lpstr>
      <vt:lpstr>Calibri</vt:lpstr>
      <vt:lpstr>Courier New</vt:lpstr>
      <vt:lpstr>Helvetica</vt:lpstr>
      <vt:lpstr>Myriad Web Pro</vt:lpstr>
      <vt:lpstr>Rockwell</vt:lpstr>
      <vt:lpstr>Tahoma</vt:lpstr>
      <vt:lpstr>Times New Roman</vt:lpstr>
      <vt:lpstr>Wingdings</vt:lpstr>
      <vt:lpstr>NCEH_ATSDR_combined</vt:lpstr>
      <vt:lpstr>Thin Blue Line Influenza Division</vt:lpstr>
      <vt:lpstr>4_Office Theme</vt:lpstr>
      <vt:lpstr>Drawing</vt:lpstr>
      <vt:lpstr>Module L4   Practical strategies for sequencing and molecular characterization of influenza viruses   </vt:lpstr>
      <vt:lpstr>Considerations for Sequencing</vt:lpstr>
      <vt:lpstr>Considerations for Sequencing (cont.)</vt:lpstr>
      <vt:lpstr>What and How Many Viruses/Genes do you Sequence?</vt:lpstr>
      <vt:lpstr>Determination of Sequencing Needs</vt:lpstr>
      <vt:lpstr>High-throughput vs. Low-throughput</vt:lpstr>
      <vt:lpstr>Data Management</vt:lpstr>
      <vt:lpstr>First Generation Sequencing</vt:lpstr>
      <vt:lpstr>Sanger Sequencing</vt:lpstr>
      <vt:lpstr>Sanger Methodology</vt:lpstr>
      <vt:lpstr>PowerPoint Presentation</vt:lpstr>
      <vt:lpstr>Sequence Variation </vt:lpstr>
      <vt:lpstr>Mapping Mutations</vt:lpstr>
      <vt:lpstr>Influenza Next Generation Sequencing (NGS) Efforts</vt:lpstr>
      <vt:lpstr>The Instruments – Pros and Cons</vt:lpstr>
      <vt:lpstr>Which Tool is Best for Your Lab?</vt:lpstr>
      <vt:lpstr>PowerPoint Presentation</vt:lpstr>
      <vt:lpstr>PacBio RS</vt:lpstr>
      <vt:lpstr>Illumina MiSeq</vt:lpstr>
      <vt:lpstr>Ion Torrent PGM</vt:lpstr>
      <vt:lpstr>Oxford Nanopore Technology</vt:lpstr>
      <vt:lpstr>Typical Influenza Virus NGS Pipeline</vt:lpstr>
      <vt:lpstr>Molecular Characterization of influenza A(H7N9) Viruses</vt:lpstr>
      <vt:lpstr>PowerPoint Presentation</vt:lpstr>
      <vt:lpstr>PowerPoint Presentation</vt:lpstr>
      <vt:lpstr>A(H7N9) Receptor Binding Site (RBS) Mutations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 Influenza Surveillance Network </vt:lpstr>
      <vt:lpstr>WHO Vaccine Recommendations</vt:lpstr>
      <vt:lpstr>Considerations for New Vaccine Strain Recommendations</vt:lpstr>
      <vt:lpstr>Vaccine Strain Selection: Time 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Genetic changes Identified in HPAI A(H7N9) Viruses</vt:lpstr>
      <vt:lpstr>A(H7N9) Antigenic Cartography</vt:lpstr>
      <vt:lpstr>A(H7N9) Antigenic Cartography</vt:lpstr>
      <vt:lpstr>A(H7N9) Antigenic Cartography</vt:lpstr>
      <vt:lpstr>Engineering Candidate Vaccine Viruses (CVVs) for A(H7N9)</vt:lpstr>
      <vt:lpstr>WHO Website for Vaccine Recommendations</vt:lpstr>
      <vt:lpstr>The findings and conclusions in this presentation are those of the authors and do not necessarily represent the official position of the Centers for Disease Control and Prevention.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Jernigan</dc:creator>
  <cp:lastModifiedBy>Joshua Mott</cp:lastModifiedBy>
  <cp:revision>442</cp:revision>
  <dcterms:created xsi:type="dcterms:W3CDTF">2016-11-05T00:46:08Z</dcterms:created>
  <dcterms:modified xsi:type="dcterms:W3CDTF">2018-06-21T17:41:43Z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0x010100390AD7E96537B94AB4EC30E09548A917</vt:lpwstr>
  </property>
  <property fmtid="{D5CDD505-2E9C-101B-9397-08002B2CF9AE}" pid="3" name="_dlc_DocIdItemGuid">
    <vt:lpwstr>38e4ecdf-8234-4fd2-93ab-10522e01a971</vt:lpwstr>
  </property>
</Properties>
</file>