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10058400" cy="7772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357" autoAdjust="0"/>
  </p:normalViewPr>
  <p:slideViewPr>
    <p:cSldViewPr snapToGrid="0">
      <p:cViewPr varScale="1">
        <p:scale>
          <a:sx n="98" d="100"/>
          <a:sy n="98" d="100"/>
        </p:scale>
        <p:origin x="159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2.xml"/><Relationship Id="rId3" Type="http://schemas.openxmlformats.org/officeDocument/2006/relationships/presProps" Target="presProps.xml"/><Relationship Id="rId7"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 Id="rId9"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1272011"/>
            <a:ext cx="8549640" cy="2705947"/>
          </a:xfrm>
        </p:spPr>
        <p:txBody>
          <a:bodyPr anchor="b"/>
          <a:lstStyle>
            <a:lvl1pPr algn="ctr">
              <a:defRPr sz="6600"/>
            </a:lvl1pPr>
          </a:lstStyle>
          <a:p>
            <a:r>
              <a:rPr lang="en-US"/>
              <a:t>Click to edit Master title style</a:t>
            </a:r>
            <a:endParaRPr lang="en-US" dirty="0"/>
          </a:p>
        </p:txBody>
      </p:sp>
      <p:sp>
        <p:nvSpPr>
          <p:cNvPr id="3" name="Subtitle 2"/>
          <p:cNvSpPr>
            <a:spLocks noGrp="1"/>
          </p:cNvSpPr>
          <p:nvPr>
            <p:ph type="subTitle" idx="1"/>
          </p:nvPr>
        </p:nvSpPr>
        <p:spPr>
          <a:xfrm>
            <a:off x="1257300" y="4082310"/>
            <a:ext cx="7543800" cy="1876530"/>
          </a:xfrm>
        </p:spPr>
        <p:txBody>
          <a:bodyPr/>
          <a:lstStyle>
            <a:lvl1pPr marL="0" indent="0" algn="ctr">
              <a:buNone/>
              <a:defRPr sz="2640"/>
            </a:lvl1pPr>
            <a:lvl2pPr marL="502920" indent="0" algn="ctr">
              <a:buNone/>
              <a:defRPr sz="2200"/>
            </a:lvl2pPr>
            <a:lvl3pPr marL="1005840" indent="0" algn="ctr">
              <a:buNone/>
              <a:defRPr sz="1980"/>
            </a:lvl3pPr>
            <a:lvl4pPr marL="1508760" indent="0" algn="ctr">
              <a:buNone/>
              <a:defRPr sz="1760"/>
            </a:lvl4pPr>
            <a:lvl5pPr marL="2011680" indent="0" algn="ctr">
              <a:buNone/>
              <a:defRPr sz="1760"/>
            </a:lvl5pPr>
            <a:lvl6pPr marL="2514600" indent="0" algn="ctr">
              <a:buNone/>
              <a:defRPr sz="1760"/>
            </a:lvl6pPr>
            <a:lvl7pPr marL="3017520" indent="0" algn="ctr">
              <a:buNone/>
              <a:defRPr sz="1760"/>
            </a:lvl7pPr>
            <a:lvl8pPr marL="3520440" indent="0" algn="ctr">
              <a:buNone/>
              <a:defRPr sz="1760"/>
            </a:lvl8pPr>
            <a:lvl9pPr marL="4023360" indent="0" algn="ctr">
              <a:buNone/>
              <a:defRPr sz="17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348B12-DE64-42FC-9900-AC7B0A5216B9}" type="datetimeFigureOut">
              <a:rPr lang="en-US" smtClean="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48C737-7DE8-4C85-BA49-37D330AFEE7D}" type="slidenum">
              <a:rPr lang="en-US" smtClean="0"/>
              <a:t>‹#›</a:t>
            </a:fld>
            <a:endParaRPr lang="en-US"/>
          </a:p>
        </p:txBody>
      </p:sp>
    </p:spTree>
    <p:extLst>
      <p:ext uri="{BB962C8B-B14F-4D97-AF65-F5344CB8AC3E}">
        <p14:creationId xmlns:p14="http://schemas.microsoft.com/office/powerpoint/2010/main" val="3480360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348B12-DE64-42FC-9900-AC7B0A5216B9}" type="datetimeFigureOut">
              <a:rPr lang="en-US" smtClean="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48C737-7DE8-4C85-BA49-37D330AFEE7D}" type="slidenum">
              <a:rPr lang="en-US" smtClean="0"/>
              <a:t>‹#›</a:t>
            </a:fld>
            <a:endParaRPr lang="en-US"/>
          </a:p>
        </p:txBody>
      </p:sp>
    </p:spTree>
    <p:extLst>
      <p:ext uri="{BB962C8B-B14F-4D97-AF65-F5344CB8AC3E}">
        <p14:creationId xmlns:p14="http://schemas.microsoft.com/office/powerpoint/2010/main" val="3945514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3" y="413808"/>
            <a:ext cx="2168843" cy="658675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91515" y="413808"/>
            <a:ext cx="6380798" cy="658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348B12-DE64-42FC-9900-AC7B0A5216B9}" type="datetimeFigureOut">
              <a:rPr lang="en-US" smtClean="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48C737-7DE8-4C85-BA49-37D330AFEE7D}" type="slidenum">
              <a:rPr lang="en-US" smtClean="0"/>
              <a:t>‹#›</a:t>
            </a:fld>
            <a:endParaRPr lang="en-US"/>
          </a:p>
        </p:txBody>
      </p:sp>
    </p:spTree>
    <p:extLst>
      <p:ext uri="{BB962C8B-B14F-4D97-AF65-F5344CB8AC3E}">
        <p14:creationId xmlns:p14="http://schemas.microsoft.com/office/powerpoint/2010/main" val="2996634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348B12-DE64-42FC-9900-AC7B0A5216B9}" type="datetimeFigureOut">
              <a:rPr lang="en-US" smtClean="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48C737-7DE8-4C85-BA49-37D330AFEE7D}" type="slidenum">
              <a:rPr lang="en-US" smtClean="0"/>
              <a:t>‹#›</a:t>
            </a:fld>
            <a:endParaRPr lang="en-US"/>
          </a:p>
        </p:txBody>
      </p:sp>
    </p:spTree>
    <p:extLst>
      <p:ext uri="{BB962C8B-B14F-4D97-AF65-F5344CB8AC3E}">
        <p14:creationId xmlns:p14="http://schemas.microsoft.com/office/powerpoint/2010/main" val="636619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7" y="1937705"/>
            <a:ext cx="8675370" cy="3233102"/>
          </a:xfrm>
        </p:spPr>
        <p:txBody>
          <a:bodyPr anchor="b"/>
          <a:lstStyle>
            <a:lvl1pPr>
              <a:defRPr sz="6600"/>
            </a:lvl1pPr>
          </a:lstStyle>
          <a:p>
            <a:r>
              <a:rPr lang="en-US"/>
              <a:t>Click to edit Master title style</a:t>
            </a:r>
            <a:endParaRPr lang="en-US" dirty="0"/>
          </a:p>
        </p:txBody>
      </p:sp>
      <p:sp>
        <p:nvSpPr>
          <p:cNvPr id="3" name="Text Placeholder 2"/>
          <p:cNvSpPr>
            <a:spLocks noGrp="1"/>
          </p:cNvSpPr>
          <p:nvPr>
            <p:ph type="body" idx="1"/>
          </p:nvPr>
        </p:nvSpPr>
        <p:spPr>
          <a:xfrm>
            <a:off x="686277" y="5201393"/>
            <a:ext cx="8675370" cy="1700212"/>
          </a:xfrm>
        </p:spPr>
        <p:txBody>
          <a:bodyPr/>
          <a:lstStyle>
            <a:lvl1pPr marL="0" indent="0">
              <a:buNone/>
              <a:defRPr sz="2640">
                <a:solidFill>
                  <a:schemeClr val="tx1"/>
                </a:solidFill>
              </a:defRPr>
            </a:lvl1pPr>
            <a:lvl2pPr marL="502920" indent="0">
              <a:buNone/>
              <a:defRPr sz="2200">
                <a:solidFill>
                  <a:schemeClr val="tx1">
                    <a:tint val="75000"/>
                  </a:schemeClr>
                </a:solidFill>
              </a:defRPr>
            </a:lvl2pPr>
            <a:lvl3pPr marL="1005840" indent="0">
              <a:buNone/>
              <a:defRPr sz="1980">
                <a:solidFill>
                  <a:schemeClr val="tx1">
                    <a:tint val="75000"/>
                  </a:schemeClr>
                </a:solidFill>
              </a:defRPr>
            </a:lvl3pPr>
            <a:lvl4pPr marL="1508760" indent="0">
              <a:buNone/>
              <a:defRPr sz="1760">
                <a:solidFill>
                  <a:schemeClr val="tx1">
                    <a:tint val="75000"/>
                  </a:schemeClr>
                </a:solidFill>
              </a:defRPr>
            </a:lvl4pPr>
            <a:lvl5pPr marL="2011680" indent="0">
              <a:buNone/>
              <a:defRPr sz="1760">
                <a:solidFill>
                  <a:schemeClr val="tx1">
                    <a:tint val="75000"/>
                  </a:schemeClr>
                </a:solidFill>
              </a:defRPr>
            </a:lvl5pPr>
            <a:lvl6pPr marL="2514600" indent="0">
              <a:buNone/>
              <a:defRPr sz="1760">
                <a:solidFill>
                  <a:schemeClr val="tx1">
                    <a:tint val="75000"/>
                  </a:schemeClr>
                </a:solidFill>
              </a:defRPr>
            </a:lvl6pPr>
            <a:lvl7pPr marL="3017520" indent="0">
              <a:buNone/>
              <a:defRPr sz="1760">
                <a:solidFill>
                  <a:schemeClr val="tx1">
                    <a:tint val="75000"/>
                  </a:schemeClr>
                </a:solidFill>
              </a:defRPr>
            </a:lvl7pPr>
            <a:lvl8pPr marL="3520440" indent="0">
              <a:buNone/>
              <a:defRPr sz="1760">
                <a:solidFill>
                  <a:schemeClr val="tx1">
                    <a:tint val="75000"/>
                  </a:schemeClr>
                </a:solidFill>
              </a:defRPr>
            </a:lvl8pPr>
            <a:lvl9pPr marL="4023360" indent="0">
              <a:buNone/>
              <a:defRPr sz="1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348B12-DE64-42FC-9900-AC7B0A5216B9}" type="datetimeFigureOut">
              <a:rPr lang="en-US" smtClean="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48C737-7DE8-4C85-BA49-37D330AFEE7D}" type="slidenum">
              <a:rPr lang="en-US" smtClean="0"/>
              <a:t>‹#›</a:t>
            </a:fld>
            <a:endParaRPr lang="en-US"/>
          </a:p>
        </p:txBody>
      </p:sp>
    </p:spTree>
    <p:extLst>
      <p:ext uri="{BB962C8B-B14F-4D97-AF65-F5344CB8AC3E}">
        <p14:creationId xmlns:p14="http://schemas.microsoft.com/office/powerpoint/2010/main" val="238399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9151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206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348B12-DE64-42FC-9900-AC7B0A5216B9}" type="datetimeFigureOut">
              <a:rPr lang="en-US" smtClean="0"/>
              <a:t>3/17/2023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48C737-7DE8-4C85-BA49-37D330AFEE7D}" type="slidenum">
              <a:rPr lang="en-US" smtClean="0"/>
              <a:t>‹#›</a:t>
            </a:fld>
            <a:endParaRPr lang="en-US"/>
          </a:p>
        </p:txBody>
      </p:sp>
    </p:spTree>
    <p:extLst>
      <p:ext uri="{BB962C8B-B14F-4D97-AF65-F5344CB8AC3E}">
        <p14:creationId xmlns:p14="http://schemas.microsoft.com/office/powerpoint/2010/main" val="3608386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5" y="413810"/>
            <a:ext cx="8675370" cy="1502305"/>
          </a:xfrm>
        </p:spPr>
        <p:txBody>
          <a:bodyPr/>
          <a:lstStyle/>
          <a:p>
            <a:r>
              <a:rPr lang="en-US"/>
              <a:t>Click to edit Master title style</a:t>
            </a:r>
            <a:endParaRPr lang="en-US" dirty="0"/>
          </a:p>
        </p:txBody>
      </p:sp>
      <p:sp>
        <p:nvSpPr>
          <p:cNvPr id="3" name="Text Placeholder 2"/>
          <p:cNvSpPr>
            <a:spLocks noGrp="1"/>
          </p:cNvSpPr>
          <p:nvPr>
            <p:ph type="body" idx="1"/>
          </p:nvPr>
        </p:nvSpPr>
        <p:spPr>
          <a:xfrm>
            <a:off x="692826" y="1905318"/>
            <a:ext cx="4255174"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4" name="Content Placeholder 3"/>
          <p:cNvSpPr>
            <a:spLocks noGrp="1"/>
          </p:cNvSpPr>
          <p:nvPr>
            <p:ph sz="half" idx="2"/>
          </p:nvPr>
        </p:nvSpPr>
        <p:spPr>
          <a:xfrm>
            <a:off x="692826" y="2839085"/>
            <a:ext cx="4255174"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2066" y="1905318"/>
            <a:ext cx="4276130"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6" name="Content Placeholder 5"/>
          <p:cNvSpPr>
            <a:spLocks noGrp="1"/>
          </p:cNvSpPr>
          <p:nvPr>
            <p:ph sz="quarter" idx="4"/>
          </p:nvPr>
        </p:nvSpPr>
        <p:spPr>
          <a:xfrm>
            <a:off x="5092066" y="2839085"/>
            <a:ext cx="4276130"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348B12-DE64-42FC-9900-AC7B0A5216B9}" type="datetimeFigureOut">
              <a:rPr lang="en-US" smtClean="0"/>
              <a:t>3/17/2023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48C737-7DE8-4C85-BA49-37D330AFEE7D}" type="slidenum">
              <a:rPr lang="en-US" smtClean="0"/>
              <a:t>‹#›</a:t>
            </a:fld>
            <a:endParaRPr lang="en-US"/>
          </a:p>
        </p:txBody>
      </p:sp>
    </p:spTree>
    <p:extLst>
      <p:ext uri="{BB962C8B-B14F-4D97-AF65-F5344CB8AC3E}">
        <p14:creationId xmlns:p14="http://schemas.microsoft.com/office/powerpoint/2010/main" val="2424030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348B12-DE64-42FC-9900-AC7B0A5216B9}" type="datetimeFigureOut">
              <a:rPr lang="en-US" smtClean="0"/>
              <a:t>3/17/2023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48C737-7DE8-4C85-BA49-37D330AFEE7D}" type="slidenum">
              <a:rPr lang="en-US" smtClean="0"/>
              <a:t>‹#›</a:t>
            </a:fld>
            <a:endParaRPr lang="en-US"/>
          </a:p>
        </p:txBody>
      </p:sp>
    </p:spTree>
    <p:extLst>
      <p:ext uri="{BB962C8B-B14F-4D97-AF65-F5344CB8AC3E}">
        <p14:creationId xmlns:p14="http://schemas.microsoft.com/office/powerpoint/2010/main" val="1916476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348B12-DE64-42FC-9900-AC7B0A5216B9}" type="datetimeFigureOut">
              <a:rPr lang="en-US" smtClean="0"/>
              <a:t>3/17/2023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48C737-7DE8-4C85-BA49-37D330AFEE7D}" type="slidenum">
              <a:rPr lang="en-US" smtClean="0"/>
              <a:t>‹#›</a:t>
            </a:fld>
            <a:endParaRPr lang="en-US"/>
          </a:p>
        </p:txBody>
      </p:sp>
    </p:spTree>
    <p:extLst>
      <p:ext uri="{BB962C8B-B14F-4D97-AF65-F5344CB8AC3E}">
        <p14:creationId xmlns:p14="http://schemas.microsoft.com/office/powerpoint/2010/main" val="2247593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endParaRPr lang="en-US" dirty="0"/>
          </a:p>
        </p:txBody>
      </p:sp>
      <p:sp>
        <p:nvSpPr>
          <p:cNvPr id="3" name="Content Placeholder 2"/>
          <p:cNvSpPr>
            <a:spLocks noGrp="1"/>
          </p:cNvSpPr>
          <p:nvPr>
            <p:ph idx="1"/>
          </p:nvPr>
        </p:nvSpPr>
        <p:spPr>
          <a:xfrm>
            <a:off x="4276130" y="1119083"/>
            <a:ext cx="5092065" cy="5523442"/>
          </a:xfrm>
        </p:spPr>
        <p:txBody>
          <a:bodyPr/>
          <a:lstStyle>
            <a:lvl1pPr>
              <a:defRPr sz="3520"/>
            </a:lvl1pPr>
            <a:lvl2pPr>
              <a:defRPr sz="3080"/>
            </a:lvl2pPr>
            <a:lvl3pPr>
              <a:defRPr sz="264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D9348B12-DE64-42FC-9900-AC7B0A5216B9}" type="datetimeFigureOut">
              <a:rPr lang="en-US" smtClean="0"/>
              <a:t>3/17/2023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48C737-7DE8-4C85-BA49-37D330AFEE7D}" type="slidenum">
              <a:rPr lang="en-US" smtClean="0"/>
              <a:t>‹#›</a:t>
            </a:fld>
            <a:endParaRPr lang="en-US"/>
          </a:p>
        </p:txBody>
      </p:sp>
    </p:spTree>
    <p:extLst>
      <p:ext uri="{BB962C8B-B14F-4D97-AF65-F5344CB8AC3E}">
        <p14:creationId xmlns:p14="http://schemas.microsoft.com/office/powerpoint/2010/main" val="1350361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76130" y="1119083"/>
            <a:ext cx="5092065" cy="5523442"/>
          </a:xfrm>
        </p:spPr>
        <p:txBody>
          <a:bodyPr anchor="t"/>
          <a:lstStyle>
            <a:lvl1pPr marL="0" indent="0">
              <a:buNone/>
              <a:defRPr sz="3520"/>
            </a:lvl1pPr>
            <a:lvl2pPr marL="502920" indent="0">
              <a:buNone/>
              <a:defRPr sz="3080"/>
            </a:lvl2pPr>
            <a:lvl3pPr marL="1005840" indent="0">
              <a:buNone/>
              <a:defRPr sz="2640"/>
            </a:lvl3pPr>
            <a:lvl4pPr marL="1508760" indent="0">
              <a:buNone/>
              <a:defRPr sz="2200"/>
            </a:lvl4pPr>
            <a:lvl5pPr marL="2011680" indent="0">
              <a:buNone/>
              <a:defRPr sz="2200"/>
            </a:lvl5pPr>
            <a:lvl6pPr marL="2514600" indent="0">
              <a:buNone/>
              <a:defRPr sz="2200"/>
            </a:lvl6pPr>
            <a:lvl7pPr marL="3017520" indent="0">
              <a:buNone/>
              <a:defRPr sz="2200"/>
            </a:lvl7pPr>
            <a:lvl8pPr marL="3520440" indent="0">
              <a:buNone/>
              <a:defRPr sz="2200"/>
            </a:lvl8pPr>
            <a:lvl9pPr marL="4023360" indent="0">
              <a:buNone/>
              <a:defRPr sz="2200"/>
            </a:lvl9pPr>
          </a:lstStyle>
          <a:p>
            <a:r>
              <a:rPr lang="en-US"/>
              <a:t>Click icon to add picture</a:t>
            </a:r>
            <a:endParaRPr lang="en-US" dirty="0"/>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D9348B12-DE64-42FC-9900-AC7B0A5216B9}" type="datetimeFigureOut">
              <a:rPr lang="en-US" smtClean="0"/>
              <a:t>3/17/2023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48C737-7DE8-4C85-BA49-37D330AFEE7D}" type="slidenum">
              <a:rPr lang="en-US" smtClean="0"/>
              <a:t>‹#›</a:t>
            </a:fld>
            <a:endParaRPr lang="en-US"/>
          </a:p>
        </p:txBody>
      </p:sp>
    </p:spTree>
    <p:extLst>
      <p:ext uri="{BB962C8B-B14F-4D97-AF65-F5344CB8AC3E}">
        <p14:creationId xmlns:p14="http://schemas.microsoft.com/office/powerpoint/2010/main" val="2420317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D9348B12-DE64-42FC-9900-AC7B0A5216B9}" type="datetimeFigureOut">
              <a:rPr lang="en-US" smtClean="0"/>
              <a:t>3/17/2023</a:t>
            </a:fld>
            <a:endParaRPr lang="en-US"/>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3248C737-7DE8-4C85-BA49-37D330AFEE7D}" type="slidenum">
              <a:rPr lang="en-US" smtClean="0"/>
              <a:t>‹#›</a:t>
            </a:fld>
            <a:endParaRPr lang="en-US"/>
          </a:p>
        </p:txBody>
      </p:sp>
    </p:spTree>
    <p:extLst>
      <p:ext uri="{BB962C8B-B14F-4D97-AF65-F5344CB8AC3E}">
        <p14:creationId xmlns:p14="http://schemas.microsoft.com/office/powerpoint/2010/main" val="2598148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2.png"/><Relationship Id="rId18" Type="http://schemas.openxmlformats.org/officeDocument/2006/relationships/image" Target="../media/image17.svg"/><Relationship Id="rId26" Type="http://schemas.openxmlformats.org/officeDocument/2006/relationships/image" Target="../media/image25.svg"/><Relationship Id="rId3" Type="http://schemas.openxmlformats.org/officeDocument/2006/relationships/image" Target="../media/image2.svg"/><Relationship Id="rId21" Type="http://schemas.openxmlformats.org/officeDocument/2006/relationships/image" Target="../media/image20.jpe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15.svg"/><Relationship Id="rId20" Type="http://schemas.openxmlformats.org/officeDocument/2006/relationships/image" Target="../media/image19.svg"/><Relationship Id="rId29"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svg"/><Relationship Id="rId24" Type="http://schemas.openxmlformats.org/officeDocument/2006/relationships/image" Target="../media/image23.png"/><Relationship Id="rId5" Type="http://schemas.openxmlformats.org/officeDocument/2006/relationships/image" Target="../media/image4.svg"/><Relationship Id="rId15" Type="http://schemas.openxmlformats.org/officeDocument/2006/relationships/image" Target="../media/image14.png"/><Relationship Id="rId23" Type="http://schemas.openxmlformats.org/officeDocument/2006/relationships/image" Target="../media/image22.svg"/><Relationship Id="rId28" Type="http://schemas.openxmlformats.org/officeDocument/2006/relationships/image" Target="../media/image27.sv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jpg"/><Relationship Id="rId14" Type="http://schemas.openxmlformats.org/officeDocument/2006/relationships/image" Target="../media/image13.sv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Graphic 103" descr="Checkmark with solid fill">
            <a:extLst>
              <a:ext uri="{FF2B5EF4-FFF2-40B4-BE49-F238E27FC236}">
                <a16:creationId xmlns:a16="http://schemas.microsoft.com/office/drawing/2014/main" id="{69EAA284-3C52-4B75-B3C9-E347C4EEEA2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16801" y="4514310"/>
            <a:ext cx="2179299" cy="2179299"/>
          </a:xfrm>
          <a:prstGeom prst="rect">
            <a:avLst/>
          </a:prstGeom>
        </p:spPr>
      </p:pic>
      <p:pic>
        <p:nvPicPr>
          <p:cNvPr id="94" name="Graphic 93" descr="Checkmark with solid fill">
            <a:extLst>
              <a:ext uri="{FF2B5EF4-FFF2-40B4-BE49-F238E27FC236}">
                <a16:creationId xmlns:a16="http://schemas.microsoft.com/office/drawing/2014/main" id="{25240E9E-FF33-4681-B586-731ECE456BCC}"/>
              </a:ext>
            </a:extLst>
          </p:cNvPr>
          <p:cNvPicPr>
            <a:picLocks noChangeAspect="1"/>
          </p:cNvPicPr>
          <p:nvPr/>
        </p:nvPicPr>
        <p:blipFill>
          <a:blip r:embed="rId4">
            <a:alphaModFix amt="20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74862" y="3069169"/>
            <a:ext cx="1354831" cy="1354831"/>
          </a:xfrm>
          <a:prstGeom prst="rect">
            <a:avLst/>
          </a:prstGeom>
        </p:spPr>
      </p:pic>
      <p:pic>
        <p:nvPicPr>
          <p:cNvPr id="4" name="Picture 3" descr="Background pattern&#10;&#10;Description automatically generated">
            <a:extLst>
              <a:ext uri="{FF2B5EF4-FFF2-40B4-BE49-F238E27FC236}">
                <a16:creationId xmlns:a16="http://schemas.microsoft.com/office/drawing/2014/main" id="{262D0839-3509-4500-9B6A-7063466480C1}"/>
              </a:ext>
            </a:extLst>
          </p:cNvPr>
          <p:cNvPicPr>
            <a:picLocks noChangeAspect="1"/>
          </p:cNvPicPr>
          <p:nvPr/>
        </p:nvPicPr>
        <p:blipFill rotWithShape="1">
          <a:blip r:embed="rId6">
            <a:extLst>
              <a:ext uri="{28A0092B-C50C-407E-A947-70E740481C1C}">
                <a14:useLocalDpi xmlns:a14="http://schemas.microsoft.com/office/drawing/2010/main" val="0"/>
              </a:ext>
            </a:extLst>
          </a:blip>
          <a:srcRect t="5608" b="67989"/>
          <a:stretch/>
        </p:blipFill>
        <p:spPr>
          <a:xfrm>
            <a:off x="0" y="6887183"/>
            <a:ext cx="10058400" cy="885217"/>
          </a:xfrm>
          <a:prstGeom prst="rect">
            <a:avLst/>
          </a:prstGeom>
        </p:spPr>
      </p:pic>
      <p:pic>
        <p:nvPicPr>
          <p:cNvPr id="6" name="Picture 5" descr="DSHS logo" title="Texas Department of State Health Services logo">
            <a:extLst>
              <a:ext uri="{FF2B5EF4-FFF2-40B4-BE49-F238E27FC236}">
                <a16:creationId xmlns:a16="http://schemas.microsoft.com/office/drawing/2014/main" id="{575BBC79-1CEB-43CB-831A-6CD8C8A774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622" y="6936399"/>
            <a:ext cx="3026958" cy="816298"/>
          </a:xfrm>
          <a:prstGeom prst="rect">
            <a:avLst/>
          </a:prstGeom>
        </p:spPr>
      </p:pic>
      <p:sp>
        <p:nvSpPr>
          <p:cNvPr id="9" name="Rectangle 8" descr="&quot;&quot;">
            <a:extLst>
              <a:ext uri="{FF2B5EF4-FFF2-40B4-BE49-F238E27FC236}">
                <a16:creationId xmlns:a16="http://schemas.microsoft.com/office/drawing/2014/main" id="{98528EC4-CEFC-4A13-9D4C-443010663BA4}"/>
              </a:ext>
            </a:extLst>
          </p:cNvPr>
          <p:cNvSpPr/>
          <p:nvPr/>
        </p:nvSpPr>
        <p:spPr>
          <a:xfrm>
            <a:off x="1906" y="-13338"/>
            <a:ext cx="10066019" cy="247003"/>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1608"/>
          </a:p>
        </p:txBody>
      </p:sp>
      <p:sp>
        <p:nvSpPr>
          <p:cNvPr id="10" name="Title 24">
            <a:extLst>
              <a:ext uri="{FF2B5EF4-FFF2-40B4-BE49-F238E27FC236}">
                <a16:creationId xmlns:a16="http://schemas.microsoft.com/office/drawing/2014/main" id="{0EC9CE79-FF18-4C5B-9301-D9DF69BA5E71}"/>
              </a:ext>
            </a:extLst>
          </p:cNvPr>
          <p:cNvSpPr txBox="1">
            <a:spLocks/>
          </p:cNvSpPr>
          <p:nvPr/>
        </p:nvSpPr>
        <p:spPr>
          <a:xfrm>
            <a:off x="76168" y="119688"/>
            <a:ext cx="9896390" cy="743765"/>
          </a:xfrm>
          <a:prstGeom prst="rect">
            <a:avLst/>
          </a:prstGeom>
        </p:spPr>
        <p:txBody>
          <a:bodyPr vert="horz" lIns="91440" tIns="45720" rIns="91440" bIns="45720" rtlCol="0" anchor="b">
            <a:noAutofit/>
          </a:bodyPr>
          <a:lstStyle>
            <a:lvl1pPr algn="ctr" defTabSz="1005840" rtl="0" eaLnBrk="1" latinLnBrk="0" hangingPunct="1">
              <a:lnSpc>
                <a:spcPct val="90000"/>
              </a:lnSpc>
              <a:spcBef>
                <a:spcPct val="0"/>
              </a:spcBef>
              <a:buNone/>
              <a:defRPr sz="6600" kern="1200">
                <a:solidFill>
                  <a:schemeClr val="tx1"/>
                </a:solidFill>
                <a:latin typeface="+mj-lt"/>
                <a:ea typeface="+mj-ea"/>
                <a:cs typeface="+mj-cs"/>
              </a:defRPr>
            </a:lvl1pPr>
          </a:lstStyle>
          <a:p>
            <a:r>
              <a:rPr lang="en-US" sz="3200" b="1" dirty="0">
                <a:solidFill>
                  <a:srgbClr val="003087"/>
                </a:solidFill>
                <a:latin typeface="+mn-lt"/>
              </a:rPr>
              <a:t>Guidelines for Proper Specimen Identification</a:t>
            </a:r>
          </a:p>
        </p:txBody>
      </p:sp>
      <p:pic>
        <p:nvPicPr>
          <p:cNvPr id="11" name="Picture 10">
            <a:extLst>
              <a:ext uri="{FF2B5EF4-FFF2-40B4-BE49-F238E27FC236}">
                <a16:creationId xmlns:a16="http://schemas.microsoft.com/office/drawing/2014/main" id="{868D3496-D3C6-45D5-BACF-FEA385B3324F}"/>
              </a:ext>
            </a:extLst>
          </p:cNvPr>
          <p:cNvPicPr>
            <a:picLocks noChangeAspect="1"/>
          </p:cNvPicPr>
          <p:nvPr/>
        </p:nvPicPr>
        <p:blipFill rotWithShape="1">
          <a:blip r:embed="rId8">
            <a:extLst>
              <a:ext uri="{28A0092B-C50C-407E-A947-70E740481C1C}">
                <a14:useLocalDpi xmlns:a14="http://schemas.microsoft.com/office/drawing/2010/main" val="0"/>
              </a:ext>
            </a:extLst>
          </a:blip>
          <a:srcRect l="5187" r="3879"/>
          <a:stretch/>
        </p:blipFill>
        <p:spPr>
          <a:xfrm>
            <a:off x="324206" y="912670"/>
            <a:ext cx="2000705" cy="1045868"/>
          </a:xfrm>
          <a:prstGeom prst="rect">
            <a:avLst/>
          </a:prstGeom>
        </p:spPr>
      </p:pic>
      <p:sp>
        <p:nvSpPr>
          <p:cNvPr id="12" name="TextBox 11">
            <a:extLst>
              <a:ext uri="{FF2B5EF4-FFF2-40B4-BE49-F238E27FC236}">
                <a16:creationId xmlns:a16="http://schemas.microsoft.com/office/drawing/2014/main" id="{F9C3C4DA-2D25-4674-B1E2-B746A001349B}"/>
              </a:ext>
            </a:extLst>
          </p:cNvPr>
          <p:cNvSpPr txBox="1"/>
          <p:nvPr/>
        </p:nvSpPr>
        <p:spPr>
          <a:xfrm>
            <a:off x="2441644" y="902130"/>
            <a:ext cx="4997381" cy="907941"/>
          </a:xfrm>
          <a:prstGeom prst="rect">
            <a:avLst/>
          </a:prstGeom>
          <a:noFill/>
        </p:spPr>
        <p:txBody>
          <a:bodyPr wrap="square" rtlCol="0">
            <a:spAutoFit/>
          </a:bodyPr>
          <a:lstStyle/>
          <a:p>
            <a:r>
              <a:rPr lang="en-US" sz="1100" dirty="0">
                <a:solidFill>
                  <a:schemeClr val="tx2"/>
                </a:solidFill>
              </a:rPr>
              <a:t>All specimens submitted to DSHS for testing must be accurately labeled to ensure result integrity. Prior to shipment, please put at least two acceptable identifiers on the specimen container (tube, plate, etc.) that match the form exactly. </a:t>
            </a:r>
          </a:p>
          <a:p>
            <a:endParaRPr lang="en-US" sz="900" u="sng" dirty="0">
              <a:solidFill>
                <a:schemeClr val="tx2"/>
              </a:solidFill>
            </a:endParaRPr>
          </a:p>
          <a:p>
            <a:r>
              <a:rPr lang="en-US" sz="1100" u="sng" dirty="0">
                <a:solidFill>
                  <a:schemeClr val="tx2"/>
                </a:solidFill>
              </a:rPr>
              <a:t>Specimens received with insufficient or mismatching identification will not be tested.</a:t>
            </a:r>
          </a:p>
        </p:txBody>
      </p:sp>
      <p:sp>
        <p:nvSpPr>
          <p:cNvPr id="34" name="TextBox 33">
            <a:extLst>
              <a:ext uri="{FF2B5EF4-FFF2-40B4-BE49-F238E27FC236}">
                <a16:creationId xmlns:a16="http://schemas.microsoft.com/office/drawing/2014/main" id="{56ABC3C4-0447-4E9A-88A7-95C636547D4C}"/>
              </a:ext>
            </a:extLst>
          </p:cNvPr>
          <p:cNvSpPr txBox="1"/>
          <p:nvPr/>
        </p:nvSpPr>
        <p:spPr>
          <a:xfrm>
            <a:off x="183992" y="2477185"/>
            <a:ext cx="1610314" cy="1754326"/>
          </a:xfrm>
          <a:prstGeom prst="rect">
            <a:avLst/>
          </a:prstGeom>
          <a:noFill/>
        </p:spPr>
        <p:txBody>
          <a:bodyPr wrap="square" rtlCol="0">
            <a:spAutoFit/>
          </a:bodyPr>
          <a:lstStyle/>
          <a:p>
            <a:pPr marL="285750" indent="-285750">
              <a:buFont typeface="Arial" panose="020B0604020202020204" pitchFamily="34" charset="0"/>
              <a:buChar char="•"/>
            </a:pPr>
            <a:r>
              <a:rPr lang="en-US" sz="1200" u="sng" dirty="0">
                <a:solidFill>
                  <a:schemeClr val="tx2"/>
                </a:solidFill>
              </a:rPr>
              <a:t>Full</a:t>
            </a:r>
            <a:r>
              <a:rPr lang="en-US" sz="1200" dirty="0">
                <a:solidFill>
                  <a:schemeClr val="tx2"/>
                </a:solidFill>
              </a:rPr>
              <a:t> Patient Name </a:t>
            </a:r>
          </a:p>
          <a:p>
            <a:pPr marL="285750" indent="-285750">
              <a:buFont typeface="Arial" panose="020B0604020202020204" pitchFamily="34" charset="0"/>
              <a:buChar char="•"/>
            </a:pPr>
            <a:r>
              <a:rPr lang="en-US" sz="1200" dirty="0">
                <a:solidFill>
                  <a:schemeClr val="tx2"/>
                </a:solidFill>
              </a:rPr>
              <a:t>Date of Birth</a:t>
            </a:r>
          </a:p>
          <a:p>
            <a:pPr marL="285750" indent="-285750">
              <a:buFont typeface="Arial" panose="020B0604020202020204" pitchFamily="34" charset="0"/>
              <a:buChar char="•"/>
            </a:pPr>
            <a:r>
              <a:rPr lang="en-US" sz="1200" dirty="0">
                <a:solidFill>
                  <a:schemeClr val="tx2"/>
                </a:solidFill>
              </a:rPr>
              <a:t>Medical Record Number</a:t>
            </a:r>
          </a:p>
          <a:p>
            <a:pPr marL="285750" indent="-285750">
              <a:buFont typeface="Arial" panose="020B0604020202020204" pitchFamily="34" charset="0"/>
              <a:buChar char="•"/>
            </a:pPr>
            <a:r>
              <a:rPr lang="en-US" sz="1200" dirty="0">
                <a:solidFill>
                  <a:schemeClr val="tx2"/>
                </a:solidFill>
              </a:rPr>
              <a:t>CDC / Medicare / Medicaid Number</a:t>
            </a:r>
          </a:p>
          <a:p>
            <a:pPr marL="285750" indent="-285750">
              <a:buFont typeface="Arial" panose="020B0604020202020204" pitchFamily="34" charset="0"/>
              <a:buChar char="•"/>
            </a:pPr>
            <a:r>
              <a:rPr lang="en-US" sz="1200" dirty="0">
                <a:solidFill>
                  <a:schemeClr val="tx2"/>
                </a:solidFill>
              </a:rPr>
              <a:t>Unique Identification Number</a:t>
            </a:r>
            <a:endParaRPr lang="en-US" sz="2800" dirty="0">
              <a:solidFill>
                <a:schemeClr val="tx2"/>
              </a:solidFill>
            </a:endParaRPr>
          </a:p>
        </p:txBody>
      </p:sp>
      <p:sp>
        <p:nvSpPr>
          <p:cNvPr id="40" name="TextBox 39">
            <a:extLst>
              <a:ext uri="{FF2B5EF4-FFF2-40B4-BE49-F238E27FC236}">
                <a16:creationId xmlns:a16="http://schemas.microsoft.com/office/drawing/2014/main" id="{ECDC2F42-548C-452A-A51D-A480B010DC12}"/>
              </a:ext>
            </a:extLst>
          </p:cNvPr>
          <p:cNvSpPr txBox="1"/>
          <p:nvPr/>
        </p:nvSpPr>
        <p:spPr>
          <a:xfrm>
            <a:off x="2612273" y="1927226"/>
            <a:ext cx="2615515" cy="338554"/>
          </a:xfrm>
          <a:prstGeom prst="rect">
            <a:avLst/>
          </a:prstGeom>
          <a:noFill/>
        </p:spPr>
        <p:txBody>
          <a:bodyPr wrap="square" rtlCol="0">
            <a:spAutoFit/>
          </a:bodyPr>
          <a:lstStyle/>
          <a:p>
            <a:r>
              <a:rPr lang="en-US" sz="1600" b="1" dirty="0">
                <a:solidFill>
                  <a:srgbClr val="005CB9"/>
                </a:solidFill>
              </a:rPr>
              <a:t>Rejected Specimen Example</a:t>
            </a:r>
          </a:p>
        </p:txBody>
      </p:sp>
      <p:grpSp>
        <p:nvGrpSpPr>
          <p:cNvPr id="42" name="Group 41">
            <a:extLst>
              <a:ext uri="{FF2B5EF4-FFF2-40B4-BE49-F238E27FC236}">
                <a16:creationId xmlns:a16="http://schemas.microsoft.com/office/drawing/2014/main" id="{8D9351F4-26A0-4A45-BF2D-41D2F55E21A3}"/>
              </a:ext>
            </a:extLst>
          </p:cNvPr>
          <p:cNvGrpSpPr/>
          <p:nvPr/>
        </p:nvGrpSpPr>
        <p:grpSpPr>
          <a:xfrm>
            <a:off x="4524155" y="2338253"/>
            <a:ext cx="844511" cy="1472344"/>
            <a:chOff x="3950869" y="6487362"/>
            <a:chExt cx="845523" cy="1472344"/>
          </a:xfrm>
        </p:grpSpPr>
        <p:sp>
          <p:nvSpPr>
            <p:cNvPr id="46" name="Rectangle: Rounded Corners 45">
              <a:extLst>
                <a:ext uri="{FF2B5EF4-FFF2-40B4-BE49-F238E27FC236}">
                  <a16:creationId xmlns:a16="http://schemas.microsoft.com/office/drawing/2014/main" id="{420429A7-4725-424B-B1D2-C65BA95CB843}"/>
                </a:ext>
              </a:extLst>
            </p:cNvPr>
            <p:cNvSpPr/>
            <p:nvPr/>
          </p:nvSpPr>
          <p:spPr>
            <a:xfrm rot="5400000">
              <a:off x="3595531" y="6890380"/>
              <a:ext cx="1472344" cy="666308"/>
            </a:xfrm>
            <a:prstGeom prst="roundRect">
              <a:avLst/>
            </a:prstGeom>
            <a:solidFill>
              <a:schemeClr val="bg1"/>
            </a:solidFill>
            <a:ln>
              <a:solidFill>
                <a:srgbClr val="00308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18DBC12E-8A08-49A9-ACC3-1AAB661EC933}"/>
                </a:ext>
              </a:extLst>
            </p:cNvPr>
            <p:cNvSpPr txBox="1"/>
            <p:nvPr/>
          </p:nvSpPr>
          <p:spPr>
            <a:xfrm rot="5400000">
              <a:off x="3643948" y="7126244"/>
              <a:ext cx="1133973" cy="261610"/>
            </a:xfrm>
            <a:prstGeom prst="rect">
              <a:avLst/>
            </a:prstGeom>
            <a:noFill/>
          </p:spPr>
          <p:txBody>
            <a:bodyPr wrap="square" rtlCol="0">
              <a:spAutoFit/>
            </a:bodyPr>
            <a:lstStyle/>
            <a:p>
              <a:r>
                <a:rPr lang="en-US" sz="1100" b="1" dirty="0">
                  <a:solidFill>
                    <a:schemeClr val="tx2"/>
                  </a:solidFill>
                </a:rPr>
                <a:t>223410754</a:t>
              </a:r>
              <a:endParaRPr lang="en-US" sz="1200" b="1" dirty="0">
                <a:solidFill>
                  <a:schemeClr val="tx2"/>
                </a:solidFill>
              </a:endParaRPr>
            </a:p>
          </p:txBody>
        </p:sp>
        <p:pic>
          <p:nvPicPr>
            <p:cNvPr id="48" name="Picture 47" descr="Background pattern&#10;&#10;Description automatically generated">
              <a:extLst>
                <a:ext uri="{FF2B5EF4-FFF2-40B4-BE49-F238E27FC236}">
                  <a16:creationId xmlns:a16="http://schemas.microsoft.com/office/drawing/2014/main" id="{9BC504AD-DA04-4ACE-B2CC-5E806EDDD8FD}"/>
                </a:ext>
              </a:extLst>
            </p:cNvPr>
            <p:cNvPicPr>
              <a:picLocks noChangeAspect="1"/>
            </p:cNvPicPr>
            <p:nvPr/>
          </p:nvPicPr>
          <p:blipFill rotWithShape="1">
            <a:blip r:embed="rId9">
              <a:extLst>
                <a:ext uri="{28A0092B-C50C-407E-A947-70E740481C1C}">
                  <a14:useLocalDpi xmlns:a14="http://schemas.microsoft.com/office/drawing/2010/main" val="0"/>
                </a:ext>
              </a:extLst>
            </a:blip>
            <a:srcRect l="10398" r="10746" b="67031"/>
            <a:stretch/>
          </p:blipFill>
          <p:spPr>
            <a:xfrm rot="5400000">
              <a:off x="3882332" y="7176917"/>
              <a:ext cx="1133975" cy="237056"/>
            </a:xfrm>
            <a:prstGeom prst="rect">
              <a:avLst/>
            </a:prstGeom>
          </p:spPr>
        </p:pic>
        <p:sp>
          <p:nvSpPr>
            <p:cNvPr id="49" name="TextBox 48">
              <a:extLst>
                <a:ext uri="{FF2B5EF4-FFF2-40B4-BE49-F238E27FC236}">
                  <a16:creationId xmlns:a16="http://schemas.microsoft.com/office/drawing/2014/main" id="{BCFD088D-4FF6-447A-9BCF-3707B8CAC84E}"/>
                </a:ext>
              </a:extLst>
            </p:cNvPr>
            <p:cNvSpPr txBox="1"/>
            <p:nvPr/>
          </p:nvSpPr>
          <p:spPr>
            <a:xfrm>
              <a:off x="3950869" y="6499048"/>
              <a:ext cx="845523" cy="261610"/>
            </a:xfrm>
            <a:prstGeom prst="rect">
              <a:avLst/>
            </a:prstGeom>
            <a:noFill/>
          </p:spPr>
          <p:txBody>
            <a:bodyPr wrap="square" rtlCol="0">
              <a:spAutoFit/>
            </a:bodyPr>
            <a:lstStyle/>
            <a:p>
              <a:r>
                <a:rPr lang="en-US" sz="1100" b="1" dirty="0">
                  <a:solidFill>
                    <a:schemeClr val="tx2"/>
                  </a:solidFill>
                </a:rPr>
                <a:t>DOE, JOH</a:t>
              </a:r>
            </a:p>
          </p:txBody>
        </p:sp>
      </p:grpSp>
      <p:sp>
        <p:nvSpPr>
          <p:cNvPr id="43" name="TextBox 42">
            <a:extLst>
              <a:ext uri="{FF2B5EF4-FFF2-40B4-BE49-F238E27FC236}">
                <a16:creationId xmlns:a16="http://schemas.microsoft.com/office/drawing/2014/main" id="{585A6D22-9994-4A9A-B2DF-C2B6EF998F65}"/>
              </a:ext>
            </a:extLst>
          </p:cNvPr>
          <p:cNvSpPr txBox="1"/>
          <p:nvPr/>
        </p:nvSpPr>
        <p:spPr>
          <a:xfrm>
            <a:off x="2720310" y="2335717"/>
            <a:ext cx="1504895" cy="907941"/>
          </a:xfrm>
          <a:prstGeom prst="rect">
            <a:avLst/>
          </a:prstGeom>
          <a:noFill/>
          <a:effectLst/>
        </p:spPr>
        <p:txBody>
          <a:bodyPr wrap="square" rtlCol="0">
            <a:spAutoFit/>
          </a:bodyPr>
          <a:lstStyle/>
          <a:p>
            <a:pPr algn="r"/>
            <a:r>
              <a:rPr lang="en-US" sz="1200" dirty="0">
                <a:solidFill>
                  <a:schemeClr val="tx2"/>
                </a:solidFill>
              </a:rPr>
              <a:t>Name is cut off and does not match form</a:t>
            </a:r>
          </a:p>
          <a:p>
            <a:endParaRPr lang="en-US" sz="500" dirty="0">
              <a:solidFill>
                <a:schemeClr val="tx2"/>
              </a:solidFill>
            </a:endParaRPr>
          </a:p>
          <a:p>
            <a:pPr algn="r"/>
            <a:r>
              <a:rPr lang="en-US" sz="1200" dirty="0">
                <a:solidFill>
                  <a:schemeClr val="tx2"/>
                </a:solidFill>
              </a:rPr>
              <a:t>Unique ID # does not match form</a:t>
            </a:r>
          </a:p>
        </p:txBody>
      </p:sp>
      <p:sp>
        <p:nvSpPr>
          <p:cNvPr id="51" name="TextBox 50">
            <a:extLst>
              <a:ext uri="{FF2B5EF4-FFF2-40B4-BE49-F238E27FC236}">
                <a16:creationId xmlns:a16="http://schemas.microsoft.com/office/drawing/2014/main" id="{5A10666E-5EAC-4B12-AB12-FB4CCE39D7A0}"/>
              </a:ext>
            </a:extLst>
          </p:cNvPr>
          <p:cNvSpPr txBox="1"/>
          <p:nvPr/>
        </p:nvSpPr>
        <p:spPr>
          <a:xfrm>
            <a:off x="2632051" y="3733127"/>
            <a:ext cx="1593154" cy="338554"/>
          </a:xfrm>
          <a:prstGeom prst="rect">
            <a:avLst/>
          </a:prstGeom>
          <a:noFill/>
        </p:spPr>
        <p:txBody>
          <a:bodyPr wrap="square" rtlCol="0">
            <a:spAutoFit/>
          </a:bodyPr>
          <a:lstStyle/>
          <a:p>
            <a:r>
              <a:rPr lang="en-US" sz="1600" b="1" dirty="0">
                <a:solidFill>
                  <a:srgbClr val="005CB9"/>
                </a:solidFill>
              </a:rPr>
              <a:t>Example Form</a:t>
            </a:r>
          </a:p>
        </p:txBody>
      </p:sp>
      <p:sp>
        <p:nvSpPr>
          <p:cNvPr id="53" name="TextBox 52">
            <a:extLst>
              <a:ext uri="{FF2B5EF4-FFF2-40B4-BE49-F238E27FC236}">
                <a16:creationId xmlns:a16="http://schemas.microsoft.com/office/drawing/2014/main" id="{3B31A448-845C-4703-9E4A-C7AA32BAFBB8}"/>
              </a:ext>
            </a:extLst>
          </p:cNvPr>
          <p:cNvSpPr txBox="1"/>
          <p:nvPr/>
        </p:nvSpPr>
        <p:spPr>
          <a:xfrm>
            <a:off x="5459287" y="1929665"/>
            <a:ext cx="2706372" cy="338554"/>
          </a:xfrm>
          <a:prstGeom prst="rect">
            <a:avLst/>
          </a:prstGeom>
          <a:noFill/>
        </p:spPr>
        <p:txBody>
          <a:bodyPr wrap="square" rtlCol="0">
            <a:spAutoFit/>
          </a:bodyPr>
          <a:lstStyle/>
          <a:p>
            <a:r>
              <a:rPr lang="en-US" sz="1600" b="1" dirty="0">
                <a:solidFill>
                  <a:srgbClr val="005CB9"/>
                </a:solidFill>
              </a:rPr>
              <a:t>Acceptable Solutions</a:t>
            </a:r>
          </a:p>
        </p:txBody>
      </p:sp>
      <p:grpSp>
        <p:nvGrpSpPr>
          <p:cNvPr id="15" name="Group 14">
            <a:extLst>
              <a:ext uri="{FF2B5EF4-FFF2-40B4-BE49-F238E27FC236}">
                <a16:creationId xmlns:a16="http://schemas.microsoft.com/office/drawing/2014/main" id="{933AFF6E-3932-4AE8-9E0E-6CA747A41BEA}"/>
              </a:ext>
            </a:extLst>
          </p:cNvPr>
          <p:cNvGrpSpPr/>
          <p:nvPr/>
        </p:nvGrpSpPr>
        <p:grpSpPr>
          <a:xfrm>
            <a:off x="5808035" y="2333444"/>
            <a:ext cx="786748" cy="1472344"/>
            <a:chOff x="6089992" y="2444520"/>
            <a:chExt cx="786748" cy="1472344"/>
          </a:xfrm>
        </p:grpSpPr>
        <p:grpSp>
          <p:nvGrpSpPr>
            <p:cNvPr id="55" name="Group 54">
              <a:extLst>
                <a:ext uri="{FF2B5EF4-FFF2-40B4-BE49-F238E27FC236}">
                  <a16:creationId xmlns:a16="http://schemas.microsoft.com/office/drawing/2014/main" id="{3E2A4360-80E4-4DA7-86F5-FAA286147834}"/>
                </a:ext>
              </a:extLst>
            </p:cNvPr>
            <p:cNvGrpSpPr/>
            <p:nvPr/>
          </p:nvGrpSpPr>
          <p:grpSpPr>
            <a:xfrm rot="5400000">
              <a:off x="5747194" y="2787318"/>
              <a:ext cx="1472344" cy="786748"/>
              <a:chOff x="4452559" y="3039644"/>
              <a:chExt cx="1472344" cy="786748"/>
            </a:xfrm>
          </p:grpSpPr>
          <p:sp>
            <p:nvSpPr>
              <p:cNvPr id="57" name="Rectangle: Rounded Corners 56">
                <a:extLst>
                  <a:ext uri="{FF2B5EF4-FFF2-40B4-BE49-F238E27FC236}">
                    <a16:creationId xmlns:a16="http://schemas.microsoft.com/office/drawing/2014/main" id="{67F0732D-5FEF-4D05-9728-C99FB4DD9208}"/>
                  </a:ext>
                </a:extLst>
              </p:cNvPr>
              <p:cNvSpPr/>
              <p:nvPr/>
            </p:nvSpPr>
            <p:spPr>
              <a:xfrm>
                <a:off x="4452559" y="3039644"/>
                <a:ext cx="1472344" cy="779045"/>
              </a:xfrm>
              <a:prstGeom prst="roundRect">
                <a:avLst/>
              </a:prstGeom>
              <a:solidFill>
                <a:schemeClr val="bg1"/>
              </a:solidFill>
              <a:ln>
                <a:solidFill>
                  <a:srgbClr val="00308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E256B7E7-B86A-40D6-AE77-59B98BC8E519}"/>
                  </a:ext>
                </a:extLst>
              </p:cNvPr>
              <p:cNvSpPr txBox="1"/>
              <p:nvPr/>
            </p:nvSpPr>
            <p:spPr>
              <a:xfrm>
                <a:off x="4452559" y="3226228"/>
                <a:ext cx="1445697" cy="600164"/>
              </a:xfrm>
              <a:prstGeom prst="rect">
                <a:avLst/>
              </a:prstGeom>
              <a:noFill/>
              <a:ln>
                <a:noFill/>
              </a:ln>
            </p:spPr>
            <p:txBody>
              <a:bodyPr wrap="square" rtlCol="0">
                <a:spAutoFit/>
              </a:bodyPr>
              <a:lstStyle/>
              <a:p>
                <a:r>
                  <a:rPr lang="en-US" sz="1100" b="1" dirty="0">
                    <a:solidFill>
                      <a:schemeClr val="tx2"/>
                    </a:solidFill>
                  </a:rPr>
                  <a:t>Doe, John</a:t>
                </a:r>
              </a:p>
              <a:p>
                <a:r>
                  <a:rPr lang="en-US" sz="1100" b="1" dirty="0">
                    <a:solidFill>
                      <a:schemeClr val="tx2"/>
                    </a:solidFill>
                  </a:rPr>
                  <a:t>DOB: 07/09/1949</a:t>
                </a:r>
              </a:p>
              <a:p>
                <a:r>
                  <a:rPr lang="en-US" sz="1100" b="1" dirty="0">
                    <a:solidFill>
                      <a:schemeClr val="tx2"/>
                    </a:solidFill>
                  </a:rPr>
                  <a:t>223410754</a:t>
                </a:r>
              </a:p>
            </p:txBody>
          </p:sp>
        </p:grpSp>
        <p:pic>
          <p:nvPicPr>
            <p:cNvPr id="64" name="Picture 63" descr="Background pattern&#10;&#10;Description automatically generated">
              <a:extLst>
                <a:ext uri="{FF2B5EF4-FFF2-40B4-BE49-F238E27FC236}">
                  <a16:creationId xmlns:a16="http://schemas.microsoft.com/office/drawing/2014/main" id="{0EBDA9A9-A8A1-40F1-AE7B-BA0DCC10A333}"/>
                </a:ext>
              </a:extLst>
            </p:cNvPr>
            <p:cNvPicPr>
              <a:picLocks noChangeAspect="1"/>
            </p:cNvPicPr>
            <p:nvPr/>
          </p:nvPicPr>
          <p:blipFill rotWithShape="1">
            <a:blip r:embed="rId9">
              <a:extLst>
                <a:ext uri="{28A0092B-C50C-407E-A947-70E740481C1C}">
                  <a14:useLocalDpi xmlns:a14="http://schemas.microsoft.com/office/drawing/2010/main" val="0"/>
                </a:ext>
              </a:extLst>
            </a:blip>
            <a:srcRect l="10398" r="10746" b="67031"/>
            <a:stretch/>
          </p:blipFill>
          <p:spPr>
            <a:xfrm rot="5400000">
              <a:off x="6081593" y="3082401"/>
              <a:ext cx="1331730" cy="180618"/>
            </a:xfrm>
            <a:prstGeom prst="rect">
              <a:avLst/>
            </a:prstGeom>
          </p:spPr>
        </p:pic>
      </p:grpSp>
      <p:sp>
        <p:nvSpPr>
          <p:cNvPr id="60" name="TextBox 59">
            <a:extLst>
              <a:ext uri="{FF2B5EF4-FFF2-40B4-BE49-F238E27FC236}">
                <a16:creationId xmlns:a16="http://schemas.microsoft.com/office/drawing/2014/main" id="{BD2C4062-F36E-4CDE-A787-8C17C68288CC}"/>
              </a:ext>
            </a:extLst>
          </p:cNvPr>
          <p:cNvSpPr txBox="1"/>
          <p:nvPr/>
        </p:nvSpPr>
        <p:spPr>
          <a:xfrm>
            <a:off x="7060299" y="2761497"/>
            <a:ext cx="1636026" cy="600164"/>
          </a:xfrm>
          <a:prstGeom prst="rect">
            <a:avLst/>
          </a:prstGeom>
          <a:solidFill>
            <a:schemeClr val="bg1"/>
          </a:solidFill>
          <a:effectLst>
            <a:outerShdw blurRad="63500" sx="102000" sy="102000" algn="ctr" rotWithShape="0">
              <a:prstClr val="black">
                <a:alpha val="40000"/>
              </a:prstClr>
            </a:outerShdw>
          </a:effectLst>
        </p:spPr>
        <p:txBody>
          <a:bodyPr wrap="square">
            <a:spAutoFit/>
          </a:bodyPr>
          <a:lstStyle/>
          <a:p>
            <a:r>
              <a:rPr lang="en-US" sz="1100" dirty="0">
                <a:solidFill>
                  <a:schemeClr val="tx2"/>
                </a:solidFill>
              </a:rPr>
              <a:t>Rotate text to display </a:t>
            </a:r>
            <a:r>
              <a:rPr lang="en-US" sz="1100" u="sng" dirty="0">
                <a:solidFill>
                  <a:schemeClr val="tx2"/>
                </a:solidFill>
              </a:rPr>
              <a:t>full</a:t>
            </a:r>
            <a:r>
              <a:rPr lang="en-US" sz="1100" dirty="0">
                <a:solidFill>
                  <a:schemeClr val="tx2"/>
                </a:solidFill>
              </a:rPr>
              <a:t> name and include </a:t>
            </a:r>
          </a:p>
          <a:p>
            <a:r>
              <a:rPr lang="en-US" sz="1100" dirty="0">
                <a:solidFill>
                  <a:schemeClr val="tx2"/>
                </a:solidFill>
              </a:rPr>
              <a:t>≥ 2 identifiers as backup.</a:t>
            </a:r>
          </a:p>
        </p:txBody>
      </p:sp>
      <p:pic>
        <p:nvPicPr>
          <p:cNvPr id="61" name="Graphic 60" descr="Badge 1 with solid fill">
            <a:extLst>
              <a:ext uri="{FF2B5EF4-FFF2-40B4-BE49-F238E27FC236}">
                <a16:creationId xmlns:a16="http://schemas.microsoft.com/office/drawing/2014/main" id="{4A26F10F-3FA5-445F-ABE7-92740DB1F88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689677" y="2830084"/>
            <a:ext cx="493022" cy="493022"/>
          </a:xfrm>
          <a:prstGeom prst="rect">
            <a:avLst/>
          </a:prstGeom>
        </p:spPr>
      </p:pic>
      <p:grpSp>
        <p:nvGrpSpPr>
          <p:cNvPr id="82" name="Group 81">
            <a:extLst>
              <a:ext uri="{FF2B5EF4-FFF2-40B4-BE49-F238E27FC236}">
                <a16:creationId xmlns:a16="http://schemas.microsoft.com/office/drawing/2014/main" id="{610F5F34-72ED-42E6-A1B2-BEA669B83360}"/>
              </a:ext>
            </a:extLst>
          </p:cNvPr>
          <p:cNvGrpSpPr/>
          <p:nvPr/>
        </p:nvGrpSpPr>
        <p:grpSpPr>
          <a:xfrm>
            <a:off x="8906451" y="4498667"/>
            <a:ext cx="904499" cy="1615891"/>
            <a:chOff x="7444157" y="4189676"/>
            <a:chExt cx="904499" cy="1615891"/>
          </a:xfrm>
        </p:grpSpPr>
        <p:grpSp>
          <p:nvGrpSpPr>
            <p:cNvPr id="75" name="Group 74">
              <a:extLst>
                <a:ext uri="{FF2B5EF4-FFF2-40B4-BE49-F238E27FC236}">
                  <a16:creationId xmlns:a16="http://schemas.microsoft.com/office/drawing/2014/main" id="{02177FC1-64AB-47C4-9F2E-C74657155C97}"/>
                </a:ext>
              </a:extLst>
            </p:cNvPr>
            <p:cNvGrpSpPr/>
            <p:nvPr/>
          </p:nvGrpSpPr>
          <p:grpSpPr>
            <a:xfrm>
              <a:off x="7444157" y="4189676"/>
              <a:ext cx="845523" cy="1615891"/>
              <a:chOff x="3930453" y="6487361"/>
              <a:chExt cx="845523" cy="1615891"/>
            </a:xfrm>
          </p:grpSpPr>
          <p:sp>
            <p:nvSpPr>
              <p:cNvPr id="76" name="Rectangle: Rounded Corners 75">
                <a:extLst>
                  <a:ext uri="{FF2B5EF4-FFF2-40B4-BE49-F238E27FC236}">
                    <a16:creationId xmlns:a16="http://schemas.microsoft.com/office/drawing/2014/main" id="{B785EF03-9A1F-4D27-904F-80CA87F559C7}"/>
                  </a:ext>
                </a:extLst>
              </p:cNvPr>
              <p:cNvSpPr/>
              <p:nvPr/>
            </p:nvSpPr>
            <p:spPr>
              <a:xfrm rot="5400000">
                <a:off x="3567882" y="6918028"/>
                <a:ext cx="1615891" cy="754557"/>
              </a:xfrm>
              <a:prstGeom prst="roundRect">
                <a:avLst/>
              </a:prstGeom>
              <a:solidFill>
                <a:schemeClr val="bg1"/>
              </a:solidFill>
              <a:ln>
                <a:solidFill>
                  <a:srgbClr val="00308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a:extLst>
                  <a:ext uri="{FF2B5EF4-FFF2-40B4-BE49-F238E27FC236}">
                    <a16:creationId xmlns:a16="http://schemas.microsoft.com/office/drawing/2014/main" id="{92C2CB3B-90F7-4B59-BE80-9E6EB896D7A9}"/>
                  </a:ext>
                </a:extLst>
              </p:cNvPr>
              <p:cNvSpPr txBox="1"/>
              <p:nvPr/>
            </p:nvSpPr>
            <p:spPr>
              <a:xfrm rot="5400000">
                <a:off x="3643948" y="7118550"/>
                <a:ext cx="1133973" cy="276999"/>
              </a:xfrm>
              <a:prstGeom prst="rect">
                <a:avLst/>
              </a:prstGeom>
              <a:noFill/>
            </p:spPr>
            <p:txBody>
              <a:bodyPr wrap="square" rtlCol="0">
                <a:spAutoFit/>
              </a:bodyPr>
              <a:lstStyle/>
              <a:p>
                <a:r>
                  <a:rPr lang="en-US" sz="1200" b="1" dirty="0">
                    <a:solidFill>
                      <a:schemeClr val="tx2"/>
                    </a:solidFill>
                  </a:rPr>
                  <a:t>223410754</a:t>
                </a:r>
              </a:p>
            </p:txBody>
          </p:sp>
          <p:pic>
            <p:nvPicPr>
              <p:cNvPr id="78" name="Picture 77" descr="Background pattern&#10;&#10;Description automatically generated">
                <a:extLst>
                  <a:ext uri="{FF2B5EF4-FFF2-40B4-BE49-F238E27FC236}">
                    <a16:creationId xmlns:a16="http://schemas.microsoft.com/office/drawing/2014/main" id="{8F81EB31-39B7-4F62-9CFE-679635895163}"/>
                  </a:ext>
                </a:extLst>
              </p:cNvPr>
              <p:cNvPicPr>
                <a:picLocks noChangeAspect="1"/>
              </p:cNvPicPr>
              <p:nvPr/>
            </p:nvPicPr>
            <p:blipFill rotWithShape="1">
              <a:blip r:embed="rId9">
                <a:extLst>
                  <a:ext uri="{28A0092B-C50C-407E-A947-70E740481C1C}">
                    <a14:useLocalDpi xmlns:a14="http://schemas.microsoft.com/office/drawing/2010/main" val="0"/>
                  </a:ext>
                </a:extLst>
              </a:blip>
              <a:srcRect l="10398" r="10746" b="67031"/>
              <a:stretch/>
            </p:blipFill>
            <p:spPr>
              <a:xfrm rot="5400000">
                <a:off x="3870800" y="7236074"/>
                <a:ext cx="1331730" cy="278396"/>
              </a:xfrm>
              <a:prstGeom prst="rect">
                <a:avLst/>
              </a:prstGeom>
            </p:spPr>
          </p:pic>
          <p:sp>
            <p:nvSpPr>
              <p:cNvPr id="79" name="TextBox 78">
                <a:extLst>
                  <a:ext uri="{FF2B5EF4-FFF2-40B4-BE49-F238E27FC236}">
                    <a16:creationId xmlns:a16="http://schemas.microsoft.com/office/drawing/2014/main" id="{3F5E4660-777E-4ED2-BF28-7156422A4416}"/>
                  </a:ext>
                </a:extLst>
              </p:cNvPr>
              <p:cNvSpPr txBox="1"/>
              <p:nvPr/>
            </p:nvSpPr>
            <p:spPr>
              <a:xfrm>
                <a:off x="3930453" y="6499048"/>
                <a:ext cx="845523" cy="276999"/>
              </a:xfrm>
              <a:prstGeom prst="rect">
                <a:avLst/>
              </a:prstGeom>
              <a:noFill/>
            </p:spPr>
            <p:txBody>
              <a:bodyPr wrap="square" rtlCol="0">
                <a:spAutoFit/>
              </a:bodyPr>
              <a:lstStyle/>
              <a:p>
                <a:r>
                  <a:rPr lang="en-US" sz="1200" b="1" dirty="0">
                    <a:solidFill>
                      <a:schemeClr val="tx2"/>
                    </a:solidFill>
                  </a:rPr>
                  <a:t>DOE</a:t>
                </a:r>
                <a:r>
                  <a:rPr lang="en-US" sz="1200" b="1" dirty="0"/>
                  <a:t>, </a:t>
                </a:r>
                <a:r>
                  <a:rPr lang="en-US" sz="1200" b="1" dirty="0">
                    <a:solidFill>
                      <a:schemeClr val="tx2"/>
                    </a:solidFill>
                  </a:rPr>
                  <a:t>JOH</a:t>
                </a:r>
              </a:p>
            </p:txBody>
          </p:sp>
        </p:grpSp>
        <p:sp>
          <p:nvSpPr>
            <p:cNvPr id="81" name="TextBox 80">
              <a:extLst>
                <a:ext uri="{FF2B5EF4-FFF2-40B4-BE49-F238E27FC236}">
                  <a16:creationId xmlns:a16="http://schemas.microsoft.com/office/drawing/2014/main" id="{4851C9D2-0DE2-49FC-8157-C15B3BC62369}"/>
                </a:ext>
              </a:extLst>
            </p:cNvPr>
            <p:cNvSpPr txBox="1"/>
            <p:nvPr/>
          </p:nvSpPr>
          <p:spPr>
            <a:xfrm>
              <a:off x="8030349" y="4201642"/>
              <a:ext cx="318307" cy="307777"/>
            </a:xfrm>
            <a:prstGeom prst="rect">
              <a:avLst/>
            </a:prstGeom>
            <a:noFill/>
          </p:spPr>
          <p:txBody>
            <a:bodyPr wrap="square" rtlCol="0">
              <a:spAutoFit/>
            </a:bodyPr>
            <a:lstStyle/>
            <a:p>
              <a:pPr algn="r"/>
              <a:r>
                <a:rPr lang="en-US" sz="1400" b="1" dirty="0">
                  <a:solidFill>
                    <a:srgbClr val="005CB9"/>
                  </a:solidFill>
                  <a:latin typeface="Bradley Hand ITC" panose="03070402050302030203" pitchFamily="66" charset="0"/>
                  <a:cs typeface="Dreaming Outloud Pro" panose="020B0604020202020204" pitchFamily="66" charset="0"/>
                </a:rPr>
                <a:t>N</a:t>
              </a:r>
              <a:endParaRPr lang="en-US" sz="1200" b="1" dirty="0">
                <a:solidFill>
                  <a:srgbClr val="005CB9"/>
                </a:solidFill>
                <a:latin typeface="Bradley Hand ITC" panose="03070402050302030203" pitchFamily="66" charset="0"/>
              </a:endParaRPr>
            </a:p>
          </p:txBody>
        </p:sp>
      </p:grpSp>
      <p:grpSp>
        <p:nvGrpSpPr>
          <p:cNvPr id="84" name="Group 83">
            <a:extLst>
              <a:ext uri="{FF2B5EF4-FFF2-40B4-BE49-F238E27FC236}">
                <a16:creationId xmlns:a16="http://schemas.microsoft.com/office/drawing/2014/main" id="{97D85BD1-DE63-420F-806F-07526AF32FB1}"/>
              </a:ext>
            </a:extLst>
          </p:cNvPr>
          <p:cNvGrpSpPr/>
          <p:nvPr/>
        </p:nvGrpSpPr>
        <p:grpSpPr>
          <a:xfrm rot="5400000">
            <a:off x="7103020" y="5265927"/>
            <a:ext cx="2276670" cy="523220"/>
            <a:chOff x="529875" y="5574349"/>
            <a:chExt cx="2276670" cy="523220"/>
          </a:xfrm>
        </p:grpSpPr>
        <p:pic>
          <p:nvPicPr>
            <p:cNvPr id="86" name="Picture 85" descr="Chart, bar chart&#10;&#10;Description automatically generated">
              <a:extLst>
                <a:ext uri="{FF2B5EF4-FFF2-40B4-BE49-F238E27FC236}">
                  <a16:creationId xmlns:a16="http://schemas.microsoft.com/office/drawing/2014/main" id="{C53637AA-8A43-46F6-83A1-BA670DA698FD}"/>
                </a:ext>
              </a:extLst>
            </p:cNvPr>
            <p:cNvPicPr>
              <a:picLocks noChangeAspect="1"/>
            </p:cNvPicPr>
            <p:nvPr/>
          </p:nvPicPr>
          <p:blipFill rotWithShape="1">
            <a:blip r:embed="rId12">
              <a:extLst>
                <a:ext uri="{28A0092B-C50C-407E-A947-70E740481C1C}">
                  <a14:useLocalDpi xmlns:a14="http://schemas.microsoft.com/office/drawing/2010/main" val="0"/>
                </a:ext>
              </a:extLst>
            </a:blip>
            <a:srcRect l="1105" t="1524" r="83205" b="2221"/>
            <a:stretch/>
          </p:blipFill>
          <p:spPr>
            <a:xfrm rot="16200000" flipH="1">
              <a:off x="1448953" y="4682336"/>
              <a:ext cx="438514" cy="2276670"/>
            </a:xfrm>
            <a:prstGeom prst="rect">
              <a:avLst/>
            </a:prstGeom>
          </p:spPr>
        </p:pic>
        <p:sp>
          <p:nvSpPr>
            <p:cNvPr id="87" name="TextBox 86">
              <a:extLst>
                <a:ext uri="{FF2B5EF4-FFF2-40B4-BE49-F238E27FC236}">
                  <a16:creationId xmlns:a16="http://schemas.microsoft.com/office/drawing/2014/main" id="{EADFAABC-D8A3-4B99-B8F5-F778F34DFDCB}"/>
                </a:ext>
              </a:extLst>
            </p:cNvPr>
            <p:cNvSpPr txBox="1"/>
            <p:nvPr/>
          </p:nvSpPr>
          <p:spPr>
            <a:xfrm>
              <a:off x="1379142" y="5574349"/>
              <a:ext cx="1194240" cy="523220"/>
            </a:xfrm>
            <a:prstGeom prst="rect">
              <a:avLst/>
            </a:prstGeom>
            <a:noFill/>
          </p:spPr>
          <p:txBody>
            <a:bodyPr wrap="square" rtlCol="0">
              <a:spAutoFit/>
            </a:bodyPr>
            <a:lstStyle/>
            <a:p>
              <a:pPr algn="r"/>
              <a:r>
                <a:rPr lang="en-US" sz="1600" b="1" dirty="0">
                  <a:solidFill>
                    <a:schemeClr val="accent1">
                      <a:lumMod val="60000"/>
                      <a:lumOff val="40000"/>
                    </a:schemeClr>
                  </a:solidFill>
                  <a:latin typeface="Dreaming Outloud Pro" panose="020B0604020202020204" pitchFamily="66" charset="0"/>
                  <a:cs typeface="Dreaming Outloud Pro" panose="020B0604020202020204" pitchFamily="66" charset="0"/>
                </a:rPr>
                <a:t>JOHN  DOE    </a:t>
              </a:r>
            </a:p>
            <a:p>
              <a:pPr algn="r"/>
              <a:r>
                <a:rPr lang="en-US" sz="1200" b="1" dirty="0">
                  <a:solidFill>
                    <a:schemeClr val="tx2"/>
                  </a:solidFill>
                </a:rPr>
                <a:t>45322581</a:t>
              </a:r>
            </a:p>
          </p:txBody>
        </p:sp>
      </p:grpSp>
      <p:pic>
        <p:nvPicPr>
          <p:cNvPr id="93" name="Graphic 92" descr="Line arrow: Counter-clockwise curve with solid fill">
            <a:extLst>
              <a:ext uri="{FF2B5EF4-FFF2-40B4-BE49-F238E27FC236}">
                <a16:creationId xmlns:a16="http://schemas.microsoft.com/office/drawing/2014/main" id="{5925816D-0DCF-4FEB-8C95-C17A223D0DB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8656715" flipH="1">
            <a:off x="9307631" y="4056348"/>
            <a:ext cx="592599" cy="418570"/>
          </a:xfrm>
          <a:prstGeom prst="rect">
            <a:avLst/>
          </a:prstGeom>
        </p:spPr>
      </p:pic>
      <p:grpSp>
        <p:nvGrpSpPr>
          <p:cNvPr id="2" name="Group 1">
            <a:extLst>
              <a:ext uri="{FF2B5EF4-FFF2-40B4-BE49-F238E27FC236}">
                <a16:creationId xmlns:a16="http://schemas.microsoft.com/office/drawing/2014/main" id="{8C3E60AB-AB65-40C3-9FA7-26FC5007FE7D}"/>
              </a:ext>
            </a:extLst>
          </p:cNvPr>
          <p:cNvGrpSpPr/>
          <p:nvPr/>
        </p:nvGrpSpPr>
        <p:grpSpPr>
          <a:xfrm>
            <a:off x="7558961" y="904217"/>
            <a:ext cx="2305456" cy="1645849"/>
            <a:chOff x="305715" y="3412196"/>
            <a:chExt cx="2305456" cy="1645849"/>
          </a:xfrm>
        </p:grpSpPr>
        <p:grpSp>
          <p:nvGrpSpPr>
            <p:cNvPr id="39" name="Group 38">
              <a:extLst>
                <a:ext uri="{FF2B5EF4-FFF2-40B4-BE49-F238E27FC236}">
                  <a16:creationId xmlns:a16="http://schemas.microsoft.com/office/drawing/2014/main" id="{4F661267-13DA-4210-B2FC-1C595F06A7DC}"/>
                </a:ext>
              </a:extLst>
            </p:cNvPr>
            <p:cNvGrpSpPr/>
            <p:nvPr/>
          </p:nvGrpSpPr>
          <p:grpSpPr>
            <a:xfrm>
              <a:off x="305715" y="3412196"/>
              <a:ext cx="2305456" cy="1645849"/>
              <a:chOff x="6404118" y="3464929"/>
              <a:chExt cx="2305456" cy="1645849"/>
            </a:xfrm>
            <a:effectLst/>
          </p:grpSpPr>
          <p:grpSp>
            <p:nvGrpSpPr>
              <p:cNvPr id="24" name="Group 23">
                <a:extLst>
                  <a:ext uri="{FF2B5EF4-FFF2-40B4-BE49-F238E27FC236}">
                    <a16:creationId xmlns:a16="http://schemas.microsoft.com/office/drawing/2014/main" id="{D4655D33-7ED9-43EA-B663-CAE4D193F142}"/>
                  </a:ext>
                </a:extLst>
              </p:cNvPr>
              <p:cNvGrpSpPr/>
              <p:nvPr/>
            </p:nvGrpSpPr>
            <p:grpSpPr>
              <a:xfrm>
                <a:off x="6404118" y="3464929"/>
                <a:ext cx="2305456" cy="1645849"/>
                <a:chOff x="3795730" y="5876142"/>
                <a:chExt cx="2305456" cy="1894112"/>
              </a:xfrm>
            </p:grpSpPr>
            <p:sp>
              <p:nvSpPr>
                <p:cNvPr id="27" name="TextBox 26">
                  <a:extLst>
                    <a:ext uri="{FF2B5EF4-FFF2-40B4-BE49-F238E27FC236}">
                      <a16:creationId xmlns:a16="http://schemas.microsoft.com/office/drawing/2014/main" id="{8E053EEA-43D8-4FA3-A208-CAE2387796EB}"/>
                    </a:ext>
                  </a:extLst>
                </p:cNvPr>
                <p:cNvSpPr txBox="1"/>
                <p:nvPr/>
              </p:nvSpPr>
              <p:spPr>
                <a:xfrm>
                  <a:off x="3795730" y="6610164"/>
                  <a:ext cx="2305456" cy="1050799"/>
                </a:xfrm>
                <a:prstGeom prst="rect">
                  <a:avLst/>
                </a:prstGeom>
                <a:noFill/>
                <a:ln>
                  <a:noFill/>
                </a:ln>
                <a:effectLst>
                  <a:outerShdw blurRad="76200" dir="18900000" sy="23000" kx="-1200000" algn="bl" rotWithShape="0">
                    <a:prstClr val="black">
                      <a:alpha val="20000"/>
                    </a:prstClr>
                  </a:outerShdw>
                </a:effectLst>
              </p:spPr>
              <p:txBody>
                <a:bodyPr wrap="square" rtlCol="0">
                  <a:spAutoFit/>
                </a:bodyPr>
                <a:lstStyle/>
                <a:p>
                  <a:pPr marL="0" marR="0" lvl="0" indent="0" algn="ctr" defTabSz="457200" rtl="0" eaLnBrk="1" fontAlgn="auto" latinLnBrk="0" hangingPunct="1">
                    <a:lnSpc>
                      <a:spcPts val="1600"/>
                    </a:lnSpc>
                    <a:spcBef>
                      <a:spcPts val="0"/>
                    </a:spcBef>
                    <a:spcAft>
                      <a:spcPts val="0"/>
                    </a:spcAft>
                    <a:buClrTx/>
                    <a:buSzTx/>
                    <a:buFontTx/>
                    <a:buNone/>
                    <a:tabLst/>
                    <a:defRPr/>
                  </a:pPr>
                  <a:r>
                    <a:rPr kumimoji="0" lang="en-US" sz="1400" i="0" strike="noStrike" kern="1200" cap="none" spc="0" normalizeH="0" baseline="0" noProof="0" dirty="0">
                      <a:ln>
                        <a:noFill/>
                      </a:ln>
                      <a:solidFill>
                        <a:schemeClr val="tx2"/>
                      </a:solidFill>
                      <a:effectLst/>
                      <a:uLnTx/>
                      <a:uFillTx/>
                      <a:latin typeface="Calibri" panose="020F0502020204030204"/>
                      <a:ea typeface="+mn-ea"/>
                      <a:cs typeface="+mn-cs"/>
                    </a:rPr>
                    <a:t>The </a:t>
                  </a:r>
                  <a:r>
                    <a:rPr kumimoji="0" lang="en-US" sz="1400" b="1" i="0" strike="noStrike" kern="1200" cap="none" spc="0" normalizeH="0" baseline="0" noProof="0" dirty="0">
                      <a:ln>
                        <a:noFill/>
                      </a:ln>
                      <a:solidFill>
                        <a:schemeClr val="tx2"/>
                      </a:solidFill>
                      <a:effectLst/>
                      <a:uLnTx/>
                      <a:uFillTx/>
                      <a:latin typeface="Calibri" panose="020F0502020204030204"/>
                      <a:ea typeface="+mn-ea"/>
                      <a:cs typeface="+mn-cs"/>
                    </a:rPr>
                    <a:t>specimen </a:t>
                  </a:r>
                  <a:r>
                    <a:rPr kumimoji="0" lang="en-US" sz="1400" i="0" strike="noStrike" kern="1200" cap="none" spc="0" normalizeH="0" baseline="0" noProof="0" dirty="0">
                      <a:ln>
                        <a:noFill/>
                      </a:ln>
                      <a:solidFill>
                        <a:schemeClr val="tx2"/>
                      </a:solidFill>
                      <a:effectLst/>
                      <a:uLnTx/>
                      <a:uFillTx/>
                      <a:latin typeface="Calibri" panose="020F0502020204030204"/>
                      <a:ea typeface="+mn-ea"/>
                      <a:cs typeface="+mn-cs"/>
                    </a:rPr>
                    <a:t>and </a:t>
                  </a:r>
                  <a:r>
                    <a:rPr kumimoji="0" lang="en-US" sz="1400" b="1" i="0" strike="noStrike" kern="1200" cap="none" spc="0" normalizeH="0" baseline="0" noProof="0" dirty="0">
                      <a:ln>
                        <a:noFill/>
                      </a:ln>
                      <a:solidFill>
                        <a:schemeClr val="tx2"/>
                      </a:solidFill>
                      <a:effectLst/>
                      <a:uLnTx/>
                      <a:uFillTx/>
                      <a:latin typeface="Calibri" panose="020F0502020204030204"/>
                      <a:ea typeface="+mn-ea"/>
                      <a:cs typeface="+mn-cs"/>
                    </a:rPr>
                    <a:t>form </a:t>
                  </a:r>
                  <a:r>
                    <a:rPr kumimoji="0" lang="en-US" sz="1400" i="0" strike="noStrike" kern="1200" cap="none" spc="0" normalizeH="0" baseline="0" noProof="0" dirty="0">
                      <a:ln>
                        <a:noFill/>
                      </a:ln>
                      <a:solidFill>
                        <a:schemeClr val="tx2"/>
                      </a:solidFill>
                      <a:effectLst/>
                      <a:uLnTx/>
                      <a:uFillTx/>
                      <a:latin typeface="Calibri" panose="020F0502020204030204"/>
                      <a:ea typeface="+mn-ea"/>
                      <a:cs typeface="+mn-cs"/>
                    </a:rPr>
                    <a:t>must have at least </a:t>
                  </a:r>
                  <a:r>
                    <a:rPr kumimoji="0" lang="en-US" sz="1400" b="1" i="0" strike="noStrike" kern="1200" cap="none" spc="0" normalizeH="0" baseline="0" noProof="0" dirty="0">
                      <a:ln>
                        <a:noFill/>
                      </a:ln>
                      <a:solidFill>
                        <a:schemeClr val="tx2"/>
                      </a:solidFill>
                      <a:effectLst/>
                      <a:uLnTx/>
                      <a:uFillTx/>
                      <a:latin typeface="Calibri" panose="020F0502020204030204"/>
                      <a:ea typeface="+mn-ea"/>
                      <a:cs typeface="+mn-cs"/>
                    </a:rPr>
                    <a:t>two acceptable identifiers </a:t>
                  </a:r>
                  <a:r>
                    <a:rPr kumimoji="0" lang="en-US" sz="1400" i="0" strike="noStrike" kern="1200" cap="none" spc="0" normalizeH="0" baseline="0" noProof="0" dirty="0">
                      <a:ln>
                        <a:noFill/>
                      </a:ln>
                      <a:solidFill>
                        <a:schemeClr val="tx2"/>
                      </a:solidFill>
                      <a:effectLst/>
                      <a:uLnTx/>
                      <a:uFillTx/>
                      <a:latin typeface="Calibri" panose="020F0502020204030204"/>
                      <a:ea typeface="+mn-ea"/>
                      <a:cs typeface="+mn-cs"/>
                    </a:rPr>
                    <a:t>that </a:t>
                  </a:r>
                  <a:r>
                    <a:rPr kumimoji="0" lang="en-US" sz="1400" b="1" i="0" strike="noStrike" kern="1200" cap="none" spc="0" normalizeH="0" baseline="0" noProof="0" dirty="0">
                      <a:ln>
                        <a:noFill/>
                      </a:ln>
                      <a:solidFill>
                        <a:schemeClr val="tx2"/>
                      </a:solidFill>
                      <a:effectLst/>
                      <a:uLnTx/>
                      <a:uFillTx/>
                      <a:latin typeface="Calibri" panose="020F0502020204030204"/>
                      <a:ea typeface="+mn-ea"/>
                      <a:cs typeface="+mn-cs"/>
                    </a:rPr>
                    <a:t>match exactly. </a:t>
                  </a:r>
                </a:p>
              </p:txBody>
            </p:sp>
            <p:sp>
              <p:nvSpPr>
                <p:cNvPr id="26" name="Rectangle: Rounded Corners 25">
                  <a:extLst>
                    <a:ext uri="{FF2B5EF4-FFF2-40B4-BE49-F238E27FC236}">
                      <a16:creationId xmlns:a16="http://schemas.microsoft.com/office/drawing/2014/main" id="{5F59CED7-D2F4-48C7-A023-25ACD7D80671}"/>
                    </a:ext>
                  </a:extLst>
                </p:cNvPr>
                <p:cNvSpPr/>
                <p:nvPr/>
              </p:nvSpPr>
              <p:spPr>
                <a:xfrm>
                  <a:off x="3795730" y="5876142"/>
                  <a:ext cx="2305456" cy="1894112"/>
                </a:xfrm>
                <a:prstGeom prst="roundRect">
                  <a:avLst/>
                </a:prstGeom>
                <a:noFill/>
                <a:ln w="28575">
                  <a:solidFill>
                    <a:srgbClr val="FFC600"/>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F0C572F1-4B06-4D72-B7B9-673BB8DC01EA}"/>
                  </a:ext>
                </a:extLst>
              </p:cNvPr>
              <p:cNvGrpSpPr/>
              <p:nvPr/>
            </p:nvGrpSpPr>
            <p:grpSpPr>
              <a:xfrm>
                <a:off x="7139711" y="3597294"/>
                <a:ext cx="1431383" cy="537131"/>
                <a:chOff x="4492011" y="3271117"/>
                <a:chExt cx="1645601" cy="617519"/>
              </a:xfrm>
            </p:grpSpPr>
            <p:grpSp>
              <p:nvGrpSpPr>
                <p:cNvPr id="30" name="Group 29">
                  <a:extLst>
                    <a:ext uri="{FF2B5EF4-FFF2-40B4-BE49-F238E27FC236}">
                      <a16:creationId xmlns:a16="http://schemas.microsoft.com/office/drawing/2014/main" id="{A6743D76-70D2-4398-AFD3-BC8289798595}"/>
                    </a:ext>
                  </a:extLst>
                </p:cNvPr>
                <p:cNvGrpSpPr/>
                <p:nvPr/>
              </p:nvGrpSpPr>
              <p:grpSpPr>
                <a:xfrm>
                  <a:off x="4492011" y="3271117"/>
                  <a:ext cx="1645601" cy="617519"/>
                  <a:chOff x="-3624252" y="4855925"/>
                  <a:chExt cx="1836529" cy="689170"/>
                </a:xfrm>
                <a:solidFill>
                  <a:schemeClr val="tx1"/>
                </a:solidFill>
              </p:grpSpPr>
              <p:pic>
                <p:nvPicPr>
                  <p:cNvPr id="32" name="Graphic 31" descr="Petri Dish with solid fill">
                    <a:extLst>
                      <a:ext uri="{FF2B5EF4-FFF2-40B4-BE49-F238E27FC236}">
                        <a16:creationId xmlns:a16="http://schemas.microsoft.com/office/drawing/2014/main" id="{55447FDE-2EE8-4216-B2FA-0F09A2504F79}"/>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3624252" y="4855925"/>
                    <a:ext cx="689103" cy="689106"/>
                  </a:xfrm>
                  <a:prstGeom prst="rect">
                    <a:avLst/>
                  </a:prstGeom>
                </p:spPr>
              </p:pic>
              <p:pic>
                <p:nvPicPr>
                  <p:cNvPr id="33" name="Graphic 32" descr="Clipboard Partially Checked with solid fill">
                    <a:extLst>
                      <a:ext uri="{FF2B5EF4-FFF2-40B4-BE49-F238E27FC236}">
                        <a16:creationId xmlns:a16="http://schemas.microsoft.com/office/drawing/2014/main" id="{B7CEF9DF-C6E1-43B7-872A-DFB5C87F633D}"/>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476826" y="4855987"/>
                    <a:ext cx="689103" cy="689108"/>
                  </a:xfrm>
                  <a:prstGeom prst="rect">
                    <a:avLst/>
                  </a:prstGeom>
                </p:spPr>
              </p:pic>
            </p:grpSp>
            <p:cxnSp>
              <p:nvCxnSpPr>
                <p:cNvPr id="31" name="Straight Arrow Connector 30">
                  <a:extLst>
                    <a:ext uri="{FF2B5EF4-FFF2-40B4-BE49-F238E27FC236}">
                      <a16:creationId xmlns:a16="http://schemas.microsoft.com/office/drawing/2014/main" id="{17E21199-5EB1-490F-92F1-049FD881C38B}"/>
                    </a:ext>
                  </a:extLst>
                </p:cNvPr>
                <p:cNvCxnSpPr/>
                <p:nvPr/>
              </p:nvCxnSpPr>
              <p:spPr>
                <a:xfrm>
                  <a:off x="5105437" y="3580509"/>
                  <a:ext cx="426721" cy="0"/>
                </a:xfrm>
                <a:prstGeom prst="straightConnector1">
                  <a:avLst/>
                </a:prstGeom>
                <a:ln w="3810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pic>
          <p:nvPicPr>
            <p:cNvPr id="102" name="Graphic 101" descr="Comment Important with solid fill">
              <a:extLst>
                <a:ext uri="{FF2B5EF4-FFF2-40B4-BE49-F238E27FC236}">
                  <a16:creationId xmlns:a16="http://schemas.microsoft.com/office/drawing/2014/main" id="{E09C0D88-FE4F-4201-811C-C266D582A66E}"/>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67347" y="3452166"/>
              <a:ext cx="752080" cy="752080"/>
            </a:xfrm>
            <a:prstGeom prst="rect">
              <a:avLst/>
            </a:prstGeom>
            <a:effectLst/>
          </p:spPr>
        </p:pic>
      </p:grpSp>
      <p:pic>
        <p:nvPicPr>
          <p:cNvPr id="105" name="Graphic 104" descr="Line arrow: Counter-clockwise curve with solid fill">
            <a:extLst>
              <a:ext uri="{FF2B5EF4-FFF2-40B4-BE49-F238E27FC236}">
                <a16:creationId xmlns:a16="http://schemas.microsoft.com/office/drawing/2014/main" id="{8E344784-D259-462D-8B79-CE7473F9DD8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11641117" flipH="1">
            <a:off x="8358293" y="4818615"/>
            <a:ext cx="730292" cy="672258"/>
          </a:xfrm>
          <a:prstGeom prst="rect">
            <a:avLst/>
          </a:prstGeom>
        </p:spPr>
      </p:pic>
      <p:sp>
        <p:nvSpPr>
          <p:cNvPr id="106" name="TextBox 12">
            <a:extLst>
              <a:ext uri="{FF2B5EF4-FFF2-40B4-BE49-F238E27FC236}">
                <a16:creationId xmlns:a16="http://schemas.microsoft.com/office/drawing/2014/main" id="{1B692CAC-DBF1-48C9-8817-9A5B774C4ACC}"/>
              </a:ext>
            </a:extLst>
          </p:cNvPr>
          <p:cNvSpPr txBox="1">
            <a:spLocks noChangeArrowheads="1"/>
          </p:cNvSpPr>
          <p:nvPr/>
        </p:nvSpPr>
        <p:spPr bwMode="auto">
          <a:xfrm>
            <a:off x="1975237" y="7132307"/>
            <a:ext cx="8026505" cy="769441"/>
          </a:xfrm>
          <a:prstGeom prst="rect">
            <a:avLst/>
          </a:prstGeom>
          <a:noFill/>
          <a:ln w="9525">
            <a:noFill/>
            <a:miter lim="800000"/>
            <a:headEnd/>
            <a:tailEnd/>
          </a:ln>
        </p:spPr>
        <p:txBody>
          <a:bodyPr wrap="square" lIns="430306">
            <a:spAutoFit/>
          </a:bodyPr>
          <a:lstStyle/>
          <a:p>
            <a:pPr algn="r"/>
            <a:r>
              <a:rPr lang="en-US" sz="1100" b="1" i="1" dirty="0">
                <a:solidFill>
                  <a:schemeClr val="bg1"/>
                </a:solidFill>
                <a:latin typeface="Calibri" pitchFamily="34" charset="0"/>
                <a:cs typeface="Calibri" pitchFamily="34" charset="0"/>
              </a:rPr>
              <a:t>For more information visit:</a:t>
            </a:r>
          </a:p>
          <a:p>
            <a:pPr algn="r"/>
            <a:r>
              <a:rPr lang="en-US" sz="1100" b="1" dirty="0">
                <a:solidFill>
                  <a:schemeClr val="bg1"/>
                </a:solidFill>
                <a:latin typeface="Calibri" pitchFamily="34" charset="0"/>
                <a:cs typeface="Calibri" pitchFamily="34" charset="0"/>
              </a:rPr>
              <a:t>[Lab webpage URL]</a:t>
            </a:r>
          </a:p>
          <a:p>
            <a:pPr algn="r"/>
            <a:r>
              <a:rPr lang="en-US" sz="1100" b="1" dirty="0">
                <a:solidFill>
                  <a:schemeClr val="bg1"/>
                </a:solidFill>
                <a:latin typeface="Calibri" pitchFamily="34" charset="0"/>
                <a:cs typeface="Calibri" pitchFamily="34" charset="0"/>
              </a:rPr>
              <a:t>[Lab  </a:t>
            </a:r>
            <a:r>
              <a:rPr lang="en-US" sz="1100" b="1">
                <a:solidFill>
                  <a:schemeClr val="bg1"/>
                </a:solidFill>
                <a:latin typeface="Calibri" pitchFamily="34" charset="0"/>
                <a:cs typeface="Calibri" pitchFamily="34" charset="0"/>
              </a:rPr>
              <a:t>email address]</a:t>
            </a:r>
            <a:endParaRPr lang="en-US" sz="1100" b="1" dirty="0">
              <a:solidFill>
                <a:schemeClr val="bg1"/>
              </a:solidFill>
              <a:latin typeface="Calibri" pitchFamily="34" charset="0"/>
              <a:cs typeface="Calibri" pitchFamily="34" charset="0"/>
            </a:endParaRPr>
          </a:p>
          <a:p>
            <a:pPr algn="r"/>
            <a:endParaRPr lang="en-US" sz="1100" b="1" dirty="0">
              <a:solidFill>
                <a:schemeClr val="bg1"/>
              </a:solidFill>
              <a:latin typeface="Calibri" pitchFamily="34" charset="0"/>
              <a:cs typeface="Calibri" pitchFamily="34" charset="0"/>
            </a:endParaRPr>
          </a:p>
        </p:txBody>
      </p:sp>
      <p:pic>
        <p:nvPicPr>
          <p:cNvPr id="71" name="Picture 70" descr="Chart, bar chart&#10;&#10;Description automatically generated">
            <a:extLst>
              <a:ext uri="{FF2B5EF4-FFF2-40B4-BE49-F238E27FC236}">
                <a16:creationId xmlns:a16="http://schemas.microsoft.com/office/drawing/2014/main" id="{DF3CE456-EE00-44A2-876F-DC390181B432}"/>
              </a:ext>
            </a:extLst>
          </p:cNvPr>
          <p:cNvPicPr>
            <a:picLocks noChangeAspect="1"/>
          </p:cNvPicPr>
          <p:nvPr/>
        </p:nvPicPr>
        <p:blipFill rotWithShape="1">
          <a:blip r:embed="rId21">
            <a:extLst>
              <a:ext uri="{28A0092B-C50C-407E-A947-70E740481C1C}">
                <a14:useLocalDpi xmlns:a14="http://schemas.microsoft.com/office/drawing/2010/main" val="0"/>
              </a:ext>
            </a:extLst>
          </a:blip>
          <a:srcRect l="19899" t="1532" r="65118" b="1540"/>
          <a:stretch/>
        </p:blipFill>
        <p:spPr>
          <a:xfrm flipH="1">
            <a:off x="1861917" y="2426654"/>
            <a:ext cx="413575" cy="2264113"/>
          </a:xfrm>
          <a:prstGeom prst="rect">
            <a:avLst/>
          </a:prstGeom>
        </p:spPr>
      </p:pic>
      <p:grpSp>
        <p:nvGrpSpPr>
          <p:cNvPr id="13" name="Group 12">
            <a:extLst>
              <a:ext uri="{FF2B5EF4-FFF2-40B4-BE49-F238E27FC236}">
                <a16:creationId xmlns:a16="http://schemas.microsoft.com/office/drawing/2014/main" id="{5A1E4F99-DE45-4B72-8A8E-6E6193186001}"/>
              </a:ext>
            </a:extLst>
          </p:cNvPr>
          <p:cNvGrpSpPr/>
          <p:nvPr/>
        </p:nvGrpSpPr>
        <p:grpSpPr>
          <a:xfrm rot="5400000">
            <a:off x="1426160" y="3645807"/>
            <a:ext cx="1339079" cy="322392"/>
            <a:chOff x="1027856" y="3683995"/>
            <a:chExt cx="1548366" cy="472419"/>
          </a:xfrm>
          <a:effectLst/>
        </p:grpSpPr>
        <p:grpSp>
          <p:nvGrpSpPr>
            <p:cNvPr id="80" name="Group 79">
              <a:extLst>
                <a:ext uri="{FF2B5EF4-FFF2-40B4-BE49-F238E27FC236}">
                  <a16:creationId xmlns:a16="http://schemas.microsoft.com/office/drawing/2014/main" id="{D7F1872A-F8BF-4D78-9106-67DBA134AD0F}"/>
                </a:ext>
              </a:extLst>
            </p:cNvPr>
            <p:cNvGrpSpPr/>
            <p:nvPr/>
          </p:nvGrpSpPr>
          <p:grpSpPr>
            <a:xfrm>
              <a:off x="1027856" y="3683995"/>
              <a:ext cx="1548366" cy="472419"/>
              <a:chOff x="4391383" y="3092238"/>
              <a:chExt cx="1548366" cy="472419"/>
            </a:xfrm>
          </p:grpSpPr>
          <p:sp>
            <p:nvSpPr>
              <p:cNvPr id="88" name="Rectangle: Rounded Corners 87">
                <a:extLst>
                  <a:ext uri="{FF2B5EF4-FFF2-40B4-BE49-F238E27FC236}">
                    <a16:creationId xmlns:a16="http://schemas.microsoft.com/office/drawing/2014/main" id="{0ACD7408-07F0-4BAC-943B-506B6856DB01}"/>
                  </a:ext>
                </a:extLst>
              </p:cNvPr>
              <p:cNvSpPr/>
              <p:nvPr/>
            </p:nvSpPr>
            <p:spPr>
              <a:xfrm>
                <a:off x="4391383" y="3092238"/>
                <a:ext cx="1483870" cy="472419"/>
              </a:xfrm>
              <a:prstGeom prst="roundRect">
                <a:avLst/>
              </a:prstGeom>
              <a:solidFill>
                <a:schemeClr val="bg1"/>
              </a:solidFill>
              <a:ln>
                <a:solidFill>
                  <a:srgbClr val="00308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Box 88">
                <a:extLst>
                  <a:ext uri="{FF2B5EF4-FFF2-40B4-BE49-F238E27FC236}">
                    <a16:creationId xmlns:a16="http://schemas.microsoft.com/office/drawing/2014/main" id="{14DF6C52-E50B-4702-9192-07971D58A628}"/>
                  </a:ext>
                </a:extLst>
              </p:cNvPr>
              <p:cNvSpPr txBox="1"/>
              <p:nvPr/>
            </p:nvSpPr>
            <p:spPr>
              <a:xfrm>
                <a:off x="4414602" y="3242611"/>
                <a:ext cx="1525147" cy="288620"/>
              </a:xfrm>
              <a:prstGeom prst="rect">
                <a:avLst/>
              </a:prstGeom>
              <a:noFill/>
              <a:ln>
                <a:noFill/>
              </a:ln>
            </p:spPr>
            <p:txBody>
              <a:bodyPr wrap="square" rtlCol="0">
                <a:spAutoFit/>
              </a:bodyPr>
              <a:lstStyle/>
              <a:p>
                <a:r>
                  <a:rPr lang="en-US" sz="1000" b="1" dirty="0">
                    <a:solidFill>
                      <a:schemeClr val="tx2"/>
                    </a:solidFill>
                  </a:rPr>
                  <a:t>Doe, John  45322581</a:t>
                </a:r>
              </a:p>
            </p:txBody>
          </p:sp>
        </p:grpSp>
        <p:pic>
          <p:nvPicPr>
            <p:cNvPr id="90" name="Picture 89" descr="Background pattern&#10;&#10;Description automatically generated">
              <a:extLst>
                <a:ext uri="{FF2B5EF4-FFF2-40B4-BE49-F238E27FC236}">
                  <a16:creationId xmlns:a16="http://schemas.microsoft.com/office/drawing/2014/main" id="{FC12C587-9733-479D-9063-8B952067B486}"/>
                </a:ext>
              </a:extLst>
            </p:cNvPr>
            <p:cNvPicPr>
              <a:picLocks noChangeAspect="1"/>
            </p:cNvPicPr>
            <p:nvPr/>
          </p:nvPicPr>
          <p:blipFill rotWithShape="1">
            <a:blip r:embed="rId9">
              <a:extLst>
                <a:ext uri="{28A0092B-C50C-407E-A947-70E740481C1C}">
                  <a14:useLocalDpi xmlns:a14="http://schemas.microsoft.com/office/drawing/2010/main" val="0"/>
                </a:ext>
              </a:extLst>
            </a:blip>
            <a:srcRect l="10398" r="10746" b="67031"/>
            <a:stretch/>
          </p:blipFill>
          <p:spPr>
            <a:xfrm>
              <a:off x="1161030" y="3731064"/>
              <a:ext cx="1197479" cy="129625"/>
            </a:xfrm>
            <a:prstGeom prst="rect">
              <a:avLst/>
            </a:prstGeom>
          </p:spPr>
        </p:pic>
      </p:grpSp>
      <p:sp>
        <p:nvSpPr>
          <p:cNvPr id="92" name="TextBox 91">
            <a:extLst>
              <a:ext uri="{FF2B5EF4-FFF2-40B4-BE49-F238E27FC236}">
                <a16:creationId xmlns:a16="http://schemas.microsoft.com/office/drawing/2014/main" id="{484BA579-75C4-4101-8436-CEB7CF3E0805}"/>
              </a:ext>
            </a:extLst>
          </p:cNvPr>
          <p:cNvSpPr txBox="1"/>
          <p:nvPr/>
        </p:nvSpPr>
        <p:spPr>
          <a:xfrm>
            <a:off x="250954" y="2055551"/>
            <a:ext cx="2305456" cy="338554"/>
          </a:xfrm>
          <a:prstGeom prst="rect">
            <a:avLst/>
          </a:prstGeom>
          <a:noFill/>
        </p:spPr>
        <p:txBody>
          <a:bodyPr wrap="square">
            <a:spAutoFit/>
          </a:bodyPr>
          <a:lstStyle/>
          <a:p>
            <a:r>
              <a:rPr lang="en-US" sz="1600" b="1" dirty="0">
                <a:solidFill>
                  <a:srgbClr val="00A19B"/>
                </a:solidFill>
              </a:rPr>
              <a:t>Acceptable Identifiers</a:t>
            </a:r>
            <a:endParaRPr lang="en-US" sz="1200" b="1" dirty="0">
              <a:solidFill>
                <a:srgbClr val="00A19B"/>
              </a:solidFill>
            </a:endParaRPr>
          </a:p>
        </p:txBody>
      </p:sp>
      <p:pic>
        <p:nvPicPr>
          <p:cNvPr id="96" name="Graphic 95" descr="Close with solid fill">
            <a:extLst>
              <a:ext uri="{FF2B5EF4-FFF2-40B4-BE49-F238E27FC236}">
                <a16:creationId xmlns:a16="http://schemas.microsoft.com/office/drawing/2014/main" id="{14C289A1-C93D-4BE4-A0DE-EB87D8F09889}"/>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191862" y="2399129"/>
            <a:ext cx="320275" cy="320275"/>
          </a:xfrm>
          <a:prstGeom prst="rect">
            <a:avLst/>
          </a:prstGeom>
        </p:spPr>
      </p:pic>
      <p:pic>
        <p:nvPicPr>
          <p:cNvPr id="98" name="Graphic 97" descr="Close with solid fill">
            <a:extLst>
              <a:ext uri="{FF2B5EF4-FFF2-40B4-BE49-F238E27FC236}">
                <a16:creationId xmlns:a16="http://schemas.microsoft.com/office/drawing/2014/main" id="{18353B74-3DC5-4897-9B18-E43A3A9EDD99}"/>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191861" y="2831300"/>
            <a:ext cx="320275" cy="320275"/>
          </a:xfrm>
          <a:prstGeom prst="rect">
            <a:avLst/>
          </a:prstGeom>
        </p:spPr>
      </p:pic>
      <p:sp>
        <p:nvSpPr>
          <p:cNvPr id="107" name="TextBox 106">
            <a:extLst>
              <a:ext uri="{FF2B5EF4-FFF2-40B4-BE49-F238E27FC236}">
                <a16:creationId xmlns:a16="http://schemas.microsoft.com/office/drawing/2014/main" id="{D7B43561-8D25-4038-B3D1-2C2941E990D4}"/>
              </a:ext>
            </a:extLst>
          </p:cNvPr>
          <p:cNvSpPr txBox="1"/>
          <p:nvPr/>
        </p:nvSpPr>
        <p:spPr>
          <a:xfrm>
            <a:off x="99891" y="4709300"/>
            <a:ext cx="2540957" cy="1863202"/>
          </a:xfrm>
          <a:prstGeom prst="rect">
            <a:avLst/>
          </a:prstGeom>
          <a:noFill/>
        </p:spPr>
        <p:txBody>
          <a:bodyPr wrap="square" rtlCol="0">
            <a:spAutoFit/>
          </a:bodyPr>
          <a:lstStyle/>
          <a:p>
            <a:r>
              <a:rPr lang="en-US" sz="1600" b="1" dirty="0">
                <a:solidFill>
                  <a:srgbClr val="AB2328"/>
                </a:solidFill>
              </a:rPr>
              <a:t>Common Rejection Reasons</a:t>
            </a:r>
            <a:endParaRPr lang="en-US" sz="700" dirty="0"/>
          </a:p>
          <a:p>
            <a:pPr marL="285750" indent="-285750">
              <a:lnSpc>
                <a:spcPts val="1500"/>
              </a:lnSpc>
              <a:buFont typeface="Arial" panose="020B0604020202020204" pitchFamily="34" charset="0"/>
              <a:buChar char="•"/>
            </a:pPr>
            <a:r>
              <a:rPr lang="en-US" sz="1200" dirty="0">
                <a:solidFill>
                  <a:schemeClr val="tx2"/>
                </a:solidFill>
              </a:rPr>
              <a:t>Specimen container identifiers</a:t>
            </a:r>
            <a:br>
              <a:rPr lang="en-US" sz="1200" dirty="0">
                <a:solidFill>
                  <a:schemeClr val="tx2"/>
                </a:solidFill>
              </a:rPr>
            </a:br>
            <a:r>
              <a:rPr lang="en-US" sz="1200" dirty="0">
                <a:solidFill>
                  <a:schemeClr val="tx2"/>
                </a:solidFill>
              </a:rPr>
              <a:t>do not match form</a:t>
            </a:r>
          </a:p>
          <a:p>
            <a:pPr marL="285750" indent="-285750">
              <a:lnSpc>
                <a:spcPts val="1500"/>
              </a:lnSpc>
              <a:buFont typeface="Arial" panose="020B0604020202020204" pitchFamily="34" charset="0"/>
              <a:buChar char="•"/>
            </a:pPr>
            <a:r>
              <a:rPr lang="en-US" sz="1200" dirty="0">
                <a:solidFill>
                  <a:schemeClr val="tx2"/>
                </a:solidFill>
              </a:rPr>
              <a:t>Lack of secondary identifier</a:t>
            </a:r>
          </a:p>
          <a:p>
            <a:pPr marL="285750" indent="-285750">
              <a:lnSpc>
                <a:spcPts val="1500"/>
              </a:lnSpc>
              <a:buFont typeface="Arial" panose="020B0604020202020204" pitchFamily="34" charset="0"/>
              <a:buChar char="•"/>
            </a:pPr>
            <a:r>
              <a:rPr lang="en-US" sz="1200" dirty="0">
                <a:solidFill>
                  <a:schemeClr val="tx2"/>
                </a:solidFill>
              </a:rPr>
              <a:t>Unlabeled specimen</a:t>
            </a:r>
          </a:p>
          <a:p>
            <a:pPr marL="285750" indent="-285750">
              <a:lnSpc>
                <a:spcPts val="1500"/>
              </a:lnSpc>
              <a:buFont typeface="Arial" panose="020B0604020202020204" pitchFamily="34" charset="0"/>
              <a:buChar char="•"/>
            </a:pPr>
            <a:r>
              <a:rPr lang="en-US" sz="1200" dirty="0">
                <a:solidFill>
                  <a:schemeClr val="tx2"/>
                </a:solidFill>
              </a:rPr>
              <a:t>Missing submission form</a:t>
            </a:r>
          </a:p>
          <a:p>
            <a:pPr marL="285750" indent="-285750">
              <a:lnSpc>
                <a:spcPts val="1500"/>
              </a:lnSpc>
              <a:buFont typeface="Arial" panose="020B0604020202020204" pitchFamily="34" charset="0"/>
              <a:buChar char="•"/>
            </a:pPr>
            <a:r>
              <a:rPr lang="en-US" sz="1200" i="1" dirty="0">
                <a:solidFill>
                  <a:schemeClr val="tx2"/>
                </a:solidFill>
              </a:rPr>
              <a:t>If applicable: </a:t>
            </a:r>
            <a:r>
              <a:rPr lang="en-US" sz="1200" dirty="0">
                <a:solidFill>
                  <a:schemeClr val="tx2"/>
                </a:solidFill>
              </a:rPr>
              <a:t>Missing previous lab reports </a:t>
            </a:r>
            <a:r>
              <a:rPr lang="en-US" sz="1200" i="1" dirty="0">
                <a:solidFill>
                  <a:schemeClr val="tx2"/>
                </a:solidFill>
              </a:rPr>
              <a:t>(such as prior antibiotic sensitivity tests)</a:t>
            </a:r>
          </a:p>
        </p:txBody>
      </p:sp>
      <p:sp>
        <p:nvSpPr>
          <p:cNvPr id="20" name="Oval 19">
            <a:extLst>
              <a:ext uri="{FF2B5EF4-FFF2-40B4-BE49-F238E27FC236}">
                <a16:creationId xmlns:a16="http://schemas.microsoft.com/office/drawing/2014/main" id="{0C5FAE9F-946E-43D5-A57F-A43B48417CC7}"/>
              </a:ext>
            </a:extLst>
          </p:cNvPr>
          <p:cNvSpPr/>
          <p:nvPr/>
        </p:nvSpPr>
        <p:spPr>
          <a:xfrm>
            <a:off x="5890506" y="5685976"/>
            <a:ext cx="282559" cy="2825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64861032-3AA4-4B8B-B552-C46F7AE07C14}"/>
              </a:ext>
            </a:extLst>
          </p:cNvPr>
          <p:cNvGrpSpPr/>
          <p:nvPr/>
        </p:nvGrpSpPr>
        <p:grpSpPr>
          <a:xfrm>
            <a:off x="2619962" y="4137154"/>
            <a:ext cx="5239999" cy="2565658"/>
            <a:chOff x="2619962" y="4137154"/>
            <a:chExt cx="5239999" cy="2565658"/>
          </a:xfrm>
        </p:grpSpPr>
        <p:pic>
          <p:nvPicPr>
            <p:cNvPr id="19" name="Picture 18">
              <a:extLst>
                <a:ext uri="{FF2B5EF4-FFF2-40B4-BE49-F238E27FC236}">
                  <a16:creationId xmlns:a16="http://schemas.microsoft.com/office/drawing/2014/main" id="{C8922D01-233C-4D37-B6D5-619F4C182AA0}"/>
                </a:ext>
              </a:extLst>
            </p:cNvPr>
            <p:cNvPicPr>
              <a:picLocks noChangeAspect="1"/>
            </p:cNvPicPr>
            <p:nvPr/>
          </p:nvPicPr>
          <p:blipFill>
            <a:blip r:embed="rId24"/>
            <a:stretch>
              <a:fillRect/>
            </a:stretch>
          </p:blipFill>
          <p:spPr>
            <a:xfrm>
              <a:off x="2619962" y="4137154"/>
              <a:ext cx="5057109" cy="2130032"/>
            </a:xfrm>
            <a:prstGeom prst="rect">
              <a:avLst/>
            </a:prstGeom>
            <a:effectLst>
              <a:outerShdw blurRad="50800" dist="38100" dir="2700000" algn="tl" rotWithShape="0">
                <a:prstClr val="black">
                  <a:alpha val="40000"/>
                </a:prstClr>
              </a:outerShdw>
            </a:effectLst>
          </p:spPr>
        </p:pic>
        <p:sp>
          <p:nvSpPr>
            <p:cNvPr id="100" name="TextBox 99">
              <a:extLst>
                <a:ext uri="{FF2B5EF4-FFF2-40B4-BE49-F238E27FC236}">
                  <a16:creationId xmlns:a16="http://schemas.microsoft.com/office/drawing/2014/main" id="{A9107543-7B61-44F9-8042-74F103327799}"/>
                </a:ext>
              </a:extLst>
            </p:cNvPr>
            <p:cNvSpPr txBox="1"/>
            <p:nvPr/>
          </p:nvSpPr>
          <p:spPr>
            <a:xfrm>
              <a:off x="2640848" y="6241147"/>
              <a:ext cx="5219113" cy="461665"/>
            </a:xfrm>
            <a:prstGeom prst="rect">
              <a:avLst/>
            </a:prstGeom>
            <a:noFill/>
          </p:spPr>
          <p:txBody>
            <a:bodyPr wrap="square" rtlCol="0">
              <a:spAutoFit/>
            </a:bodyPr>
            <a:lstStyle/>
            <a:p>
              <a:r>
                <a:rPr lang="en-US" sz="1200" dirty="0">
                  <a:solidFill>
                    <a:schemeClr val="tx2"/>
                  </a:solidFill>
                </a:rPr>
                <a:t>*Note: Address and date of collection are required form items, but they are not considered acceptable specimen identifiers</a:t>
              </a:r>
            </a:p>
          </p:txBody>
        </p:sp>
        <p:sp>
          <p:nvSpPr>
            <p:cNvPr id="38" name="TextBox 37">
              <a:extLst>
                <a:ext uri="{FF2B5EF4-FFF2-40B4-BE49-F238E27FC236}">
                  <a16:creationId xmlns:a16="http://schemas.microsoft.com/office/drawing/2014/main" id="{78C31C90-2BDF-4BDE-8747-D056833FDEE6}"/>
                </a:ext>
              </a:extLst>
            </p:cNvPr>
            <p:cNvSpPr txBox="1"/>
            <p:nvPr/>
          </p:nvSpPr>
          <p:spPr>
            <a:xfrm>
              <a:off x="2630368" y="4443888"/>
              <a:ext cx="3187979" cy="1923604"/>
            </a:xfrm>
            <a:prstGeom prst="rect">
              <a:avLst/>
            </a:prstGeom>
            <a:noFill/>
            <a:scene3d>
              <a:camera prst="orthographicFront"/>
              <a:lightRig rig="threePt" dir="t"/>
            </a:scene3d>
            <a:sp3d>
              <a:bevelT w="0" h="0"/>
              <a:bevelB w="0" h="0"/>
            </a:sp3d>
          </p:spPr>
          <p:txBody>
            <a:bodyPr wrap="square" rtlCol="0">
              <a:spAutoFit/>
            </a:bodyPr>
            <a:lstStyle/>
            <a:p>
              <a:r>
                <a:rPr lang="en-US" sz="1200" b="1" dirty="0">
                  <a:solidFill>
                    <a:srgbClr val="005CB9"/>
                  </a:solidFill>
                </a:rPr>
                <a:t>Doe                                    John</a:t>
              </a:r>
            </a:p>
            <a:p>
              <a:endParaRPr lang="en-US" sz="600" b="1" dirty="0">
                <a:solidFill>
                  <a:srgbClr val="005CB9"/>
                </a:solidFill>
              </a:endParaRPr>
            </a:p>
            <a:p>
              <a:r>
                <a:rPr lang="en-US" sz="1200" b="1" dirty="0">
                  <a:solidFill>
                    <a:srgbClr val="005CB9"/>
                  </a:solidFill>
                </a:rPr>
                <a:t>1100 W 49</a:t>
              </a:r>
              <a:r>
                <a:rPr lang="en-US" sz="1200" b="1" baseline="30000" dirty="0">
                  <a:solidFill>
                    <a:srgbClr val="005CB9"/>
                  </a:solidFill>
                </a:rPr>
                <a:t>th</a:t>
              </a:r>
              <a:r>
                <a:rPr lang="en-US" sz="1200" b="1" dirty="0">
                  <a:solidFill>
                    <a:srgbClr val="005CB9"/>
                  </a:solidFill>
                </a:rPr>
                <a:t> St</a:t>
              </a:r>
            </a:p>
            <a:p>
              <a:endParaRPr lang="en-US" sz="300" b="1" dirty="0">
                <a:solidFill>
                  <a:srgbClr val="005CB9"/>
                </a:solidFill>
              </a:endParaRPr>
            </a:p>
            <a:p>
              <a:r>
                <a:rPr lang="en-US" sz="1200" b="1" dirty="0">
                  <a:solidFill>
                    <a:srgbClr val="005CB9"/>
                  </a:solidFill>
                </a:rPr>
                <a:t>Austin                       TX     78756</a:t>
              </a:r>
            </a:p>
            <a:p>
              <a:endParaRPr lang="en-US" sz="900" b="1" dirty="0">
                <a:solidFill>
                  <a:srgbClr val="005CB9"/>
                </a:solidFill>
              </a:endParaRPr>
            </a:p>
            <a:p>
              <a:r>
                <a:rPr lang="en-US" sz="1200" b="1" dirty="0">
                  <a:solidFill>
                    <a:srgbClr val="005CB9"/>
                  </a:solidFill>
                </a:rPr>
                <a:t>07/09/1949</a:t>
              </a:r>
            </a:p>
            <a:p>
              <a:endParaRPr lang="en-US" sz="800" b="1" dirty="0">
                <a:solidFill>
                  <a:srgbClr val="005CB9"/>
                </a:solidFill>
              </a:endParaRPr>
            </a:p>
            <a:p>
              <a:endParaRPr lang="en-US" sz="400" b="1" dirty="0">
                <a:solidFill>
                  <a:srgbClr val="005CB9"/>
                </a:solidFill>
              </a:endParaRPr>
            </a:p>
            <a:p>
              <a:endParaRPr lang="en-US" sz="800" b="1" dirty="0">
                <a:solidFill>
                  <a:srgbClr val="005CB9"/>
                </a:solidFill>
              </a:endParaRPr>
            </a:p>
            <a:p>
              <a:r>
                <a:rPr lang="en-US" sz="1200" b="1" dirty="0">
                  <a:solidFill>
                    <a:srgbClr val="005CB9"/>
                  </a:solidFill>
                </a:rPr>
                <a:t>12/14/2022</a:t>
              </a:r>
            </a:p>
            <a:p>
              <a:endParaRPr lang="en-US" sz="500" b="1" dirty="0">
                <a:solidFill>
                  <a:srgbClr val="005CB9"/>
                </a:solidFill>
              </a:endParaRPr>
            </a:p>
            <a:p>
              <a:r>
                <a:rPr lang="en-US" sz="1200" b="1" dirty="0">
                  <a:solidFill>
                    <a:srgbClr val="005CB9"/>
                  </a:solidFill>
                </a:rPr>
                <a:t>45322581</a:t>
              </a:r>
            </a:p>
          </p:txBody>
        </p:sp>
        <p:sp>
          <p:nvSpPr>
            <p:cNvPr id="95" name="TextBox 94">
              <a:extLst>
                <a:ext uri="{FF2B5EF4-FFF2-40B4-BE49-F238E27FC236}">
                  <a16:creationId xmlns:a16="http://schemas.microsoft.com/office/drawing/2014/main" id="{107601DD-70A1-4C2F-8583-9F8EAE31681E}"/>
                </a:ext>
              </a:extLst>
            </p:cNvPr>
            <p:cNvSpPr txBox="1"/>
            <p:nvPr/>
          </p:nvSpPr>
          <p:spPr>
            <a:xfrm>
              <a:off x="6098233" y="4806443"/>
              <a:ext cx="1499760" cy="523220"/>
            </a:xfrm>
            <a:prstGeom prst="rect">
              <a:avLst/>
            </a:prstGeom>
            <a:solidFill>
              <a:schemeClr val="bg1"/>
            </a:solidFill>
          </p:spPr>
          <p:txBody>
            <a:bodyPr wrap="square" rtlCol="0">
              <a:spAutoFit/>
            </a:bodyPr>
            <a:lstStyle/>
            <a:p>
              <a:r>
                <a:rPr lang="en-US" sz="1400" b="1" dirty="0">
                  <a:solidFill>
                    <a:srgbClr val="005CB9"/>
                  </a:solidFill>
                  <a:latin typeface="Dreaming Outloud Pro" panose="03050502040302030504" pitchFamily="66" charset="0"/>
                  <a:cs typeface="Dreaming Outloud Pro" panose="03050502040302030504" pitchFamily="66" charset="0"/>
                </a:rPr>
                <a:t>Accessioning Code: 223410754</a:t>
              </a:r>
            </a:p>
          </p:txBody>
        </p:sp>
        <p:sp>
          <p:nvSpPr>
            <p:cNvPr id="97" name="TextBox 96">
              <a:extLst>
                <a:ext uri="{FF2B5EF4-FFF2-40B4-BE49-F238E27FC236}">
                  <a16:creationId xmlns:a16="http://schemas.microsoft.com/office/drawing/2014/main" id="{8C59F239-9D65-425C-955A-1D66EF762442}"/>
                </a:ext>
              </a:extLst>
            </p:cNvPr>
            <p:cNvSpPr txBox="1"/>
            <p:nvPr/>
          </p:nvSpPr>
          <p:spPr>
            <a:xfrm>
              <a:off x="6145427" y="5514710"/>
              <a:ext cx="1422648" cy="646331"/>
            </a:xfrm>
            <a:prstGeom prst="rect">
              <a:avLst/>
            </a:prstGeom>
            <a:solidFill>
              <a:schemeClr val="bg1"/>
            </a:solidFill>
            <a:effectLst>
              <a:outerShdw blurRad="63500" sx="102000" sy="102000" algn="ctr" rotWithShape="0">
                <a:prstClr val="black">
                  <a:alpha val="40000"/>
                </a:prstClr>
              </a:outerShdw>
            </a:effectLst>
          </p:spPr>
          <p:txBody>
            <a:bodyPr wrap="square">
              <a:spAutoFit/>
            </a:bodyPr>
            <a:lstStyle/>
            <a:p>
              <a:r>
                <a:rPr lang="en-US" sz="1200" dirty="0">
                  <a:solidFill>
                    <a:schemeClr val="tx2"/>
                  </a:solidFill>
                </a:rPr>
                <a:t>Write unique ID# in comments section or MRN box</a:t>
              </a:r>
            </a:p>
          </p:txBody>
        </p:sp>
        <p:pic>
          <p:nvPicPr>
            <p:cNvPr id="101" name="Graphic 100" descr="Line arrow: Counter-clockwise curve with solid fill">
              <a:extLst>
                <a:ext uri="{FF2B5EF4-FFF2-40B4-BE49-F238E27FC236}">
                  <a16:creationId xmlns:a16="http://schemas.microsoft.com/office/drawing/2014/main" id="{73715BE0-FFA2-4D90-88F5-90DB6DE7226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21336086" flipH="1">
              <a:off x="5614058" y="4975722"/>
              <a:ext cx="812573" cy="614070"/>
            </a:xfrm>
            <a:prstGeom prst="rect">
              <a:avLst/>
            </a:prstGeom>
          </p:spPr>
        </p:pic>
        <p:pic>
          <p:nvPicPr>
            <p:cNvPr id="99" name="Graphic 98" descr="Badge 3 with solid fill">
              <a:extLst>
                <a:ext uri="{FF2B5EF4-FFF2-40B4-BE49-F238E27FC236}">
                  <a16:creationId xmlns:a16="http://schemas.microsoft.com/office/drawing/2014/main" id="{97A46950-DE56-4CAC-B273-41CF8BAE6508}"/>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5762928" y="5587612"/>
              <a:ext cx="493022" cy="493022"/>
            </a:xfrm>
            <a:prstGeom prst="rect">
              <a:avLst/>
            </a:prstGeom>
          </p:spPr>
        </p:pic>
      </p:grpSp>
      <p:grpSp>
        <p:nvGrpSpPr>
          <p:cNvPr id="22" name="Group 21">
            <a:extLst>
              <a:ext uri="{FF2B5EF4-FFF2-40B4-BE49-F238E27FC236}">
                <a16:creationId xmlns:a16="http://schemas.microsoft.com/office/drawing/2014/main" id="{D724C787-B7C9-4E4E-9F5D-51E1AC4EF958}"/>
              </a:ext>
            </a:extLst>
          </p:cNvPr>
          <p:cNvGrpSpPr/>
          <p:nvPr/>
        </p:nvGrpSpPr>
        <p:grpSpPr>
          <a:xfrm>
            <a:off x="7014836" y="3633269"/>
            <a:ext cx="2150211" cy="600164"/>
            <a:chOff x="7014836" y="3633269"/>
            <a:chExt cx="2150211" cy="600164"/>
          </a:xfrm>
        </p:grpSpPr>
        <p:sp>
          <p:nvSpPr>
            <p:cNvPr id="65" name="TextBox 64">
              <a:extLst>
                <a:ext uri="{FF2B5EF4-FFF2-40B4-BE49-F238E27FC236}">
                  <a16:creationId xmlns:a16="http://schemas.microsoft.com/office/drawing/2014/main" id="{D42F9C44-F376-4232-9E35-2839CD63907C}"/>
                </a:ext>
              </a:extLst>
            </p:cNvPr>
            <p:cNvSpPr txBox="1"/>
            <p:nvPr/>
          </p:nvSpPr>
          <p:spPr>
            <a:xfrm>
              <a:off x="7411772" y="3633269"/>
              <a:ext cx="1753275" cy="600164"/>
            </a:xfrm>
            <a:prstGeom prst="rect">
              <a:avLst/>
            </a:prstGeom>
            <a:solidFill>
              <a:schemeClr val="bg1"/>
            </a:solidFill>
            <a:effectLst>
              <a:outerShdw blurRad="63500" sx="102000" sy="102000" algn="ctr" rotWithShape="0">
                <a:prstClr val="black">
                  <a:alpha val="40000"/>
                </a:prstClr>
              </a:outerShdw>
            </a:effectLst>
          </p:spPr>
          <p:txBody>
            <a:bodyPr wrap="square">
              <a:spAutoFit/>
            </a:bodyPr>
            <a:lstStyle/>
            <a:p>
              <a:r>
                <a:rPr lang="en-US" sz="1100" dirty="0">
                  <a:solidFill>
                    <a:schemeClr val="tx2"/>
                  </a:solidFill>
                </a:rPr>
                <a:t>Legible handwritten corrections on specimens are accepted</a:t>
              </a:r>
            </a:p>
          </p:txBody>
        </p:sp>
        <p:pic>
          <p:nvPicPr>
            <p:cNvPr id="67" name="Graphic 66" descr="Badge with solid fill">
              <a:extLst>
                <a:ext uri="{FF2B5EF4-FFF2-40B4-BE49-F238E27FC236}">
                  <a16:creationId xmlns:a16="http://schemas.microsoft.com/office/drawing/2014/main" id="{DEBAFAC4-F3C0-44AE-99CF-E5B1E1645117}"/>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7014836" y="3723691"/>
              <a:ext cx="493022" cy="493022"/>
            </a:xfrm>
            <a:prstGeom prst="rect">
              <a:avLst/>
            </a:prstGeom>
          </p:spPr>
        </p:pic>
      </p:grpSp>
      <p:pic>
        <p:nvPicPr>
          <p:cNvPr id="66" name="Graphic 65" descr="Pen with solid fill">
            <a:extLst>
              <a:ext uri="{FF2B5EF4-FFF2-40B4-BE49-F238E27FC236}">
                <a16:creationId xmlns:a16="http://schemas.microsoft.com/office/drawing/2014/main" id="{C4FB9CD7-D6CE-478B-9D72-0CBE0A64BEF0}"/>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8610804" y="3713411"/>
            <a:ext cx="914400" cy="914400"/>
          </a:xfrm>
          <a:prstGeom prst="rect">
            <a:avLst/>
          </a:prstGeom>
        </p:spPr>
      </p:pic>
    </p:spTree>
    <p:extLst>
      <p:ext uri="{BB962C8B-B14F-4D97-AF65-F5344CB8AC3E}">
        <p14:creationId xmlns:p14="http://schemas.microsoft.com/office/powerpoint/2010/main" val="2168588919"/>
      </p:ext>
    </p:extLst>
  </p:cSld>
  <p:clrMapOvr>
    <a:masterClrMapping/>
  </p:clrMapOvr>
</p:sld>
</file>

<file path=ppt/theme/theme1.xml><?xml version="1.0" encoding="utf-8"?>
<a:theme xmlns:a="http://schemas.openxmlformats.org/drawingml/2006/main" name="Office Theme">
  <a:themeElements>
    <a:clrScheme name="HHS Branding Palette">
      <a:dk1>
        <a:srgbClr val="022167"/>
      </a:dk1>
      <a:lt1>
        <a:srgbClr val="FFFFFF"/>
      </a:lt1>
      <a:dk2>
        <a:srgbClr val="000000"/>
      </a:dk2>
      <a:lt2>
        <a:srgbClr val="D1D3D3"/>
      </a:lt2>
      <a:accent1>
        <a:srgbClr val="6DABE4"/>
      </a:accent1>
      <a:accent2>
        <a:srgbClr val="AB2328"/>
      </a:accent2>
      <a:accent3>
        <a:srgbClr val="6CC04A"/>
      </a:accent3>
      <a:accent4>
        <a:srgbClr val="FFC600"/>
      </a:accent4>
      <a:accent5>
        <a:srgbClr val="00A19B"/>
      </a:accent5>
      <a:accent6>
        <a:srgbClr val="B47E00"/>
      </a:accent6>
      <a:hlink>
        <a:srgbClr val="00B3E3"/>
      </a:hlink>
      <a:folHlink>
        <a:srgbClr val="7D868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54C867E97A3A40A252F0E2472A7D08" ma:contentTypeVersion="7" ma:contentTypeDescription="Create a new document." ma:contentTypeScope="" ma:versionID="58a2413445c443ea78adefba47efff50">
  <xsd:schema xmlns:xsd="http://www.w3.org/2001/XMLSchema" xmlns:xs="http://www.w3.org/2001/XMLSchema" xmlns:p="http://schemas.microsoft.com/office/2006/metadata/properties" xmlns:ns1="http://schemas.microsoft.com/sharepoint/v3" xmlns:ns2="3c873e1f-3a8f-4c1b-8082-7775ae385466" xmlns:ns3="http://schemas.microsoft.com/sharepoint.v3" targetNamespace="http://schemas.microsoft.com/office/2006/metadata/properties" ma:root="true" ma:fieldsID="95e2756a0c266765150167b6e361b9bf" ns1:_="" ns2:_="" ns3:_="">
    <xsd:import namespace="http://schemas.microsoft.com/sharepoint/v3"/>
    <xsd:import namespace="3c873e1f-3a8f-4c1b-8082-7775ae385466"/>
    <xsd:import namespace="http://schemas.microsoft.com/sharepoint.v3"/>
    <xsd:element name="properties">
      <xsd:complexType>
        <xsd:sequence>
          <xsd:element name="documentManagement">
            <xsd:complexType>
              <xsd:all>
                <xsd:element ref="ns2:ARTT_x002d_Contributor"/>
                <xsd:element ref="ns2:ARTT_x002d_ToolType"/>
                <xsd:element ref="ns2:ARTT_x002d_LastRevised" minOccurs="0"/>
                <xsd:element ref="ns1:RoutingRuleDescription"/>
                <xsd:element ref="ns3:Category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1" ma:displayName="Description" ma:description="" ma:internalName="RoutingRuleDescription">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c873e1f-3a8f-4c1b-8082-7775ae385466" elementFormDefault="qualified">
    <xsd:import namespace="http://schemas.microsoft.com/office/2006/documentManagement/types"/>
    <xsd:import namespace="http://schemas.microsoft.com/office/infopath/2007/PartnerControls"/>
    <xsd:element name="ARTT_x002d_Contributor" ma:index="8" ma:displayName="ARTT-Contributor" ma:format="Dropdown" ma:internalName="ARTT_x002d_Contributor">
      <xsd:simpleType>
        <xsd:restriction base="dms:Choice">
          <xsd:enumeration value="AL"/>
          <xsd:enumeration value="AK"/>
          <xsd:enumeration value="AZ"/>
          <xsd:enumeration value="AR"/>
          <xsd:enumeration value="CA"/>
          <xsd:enumeration value="CO"/>
          <xsd:enumeration value="CT"/>
          <xsd:enumeration value="DE"/>
          <xsd:enumeration value="FL"/>
          <xsd:enumeration value="GA"/>
          <xsd:enumeration value="HI"/>
          <xsd:enumeration value="ID"/>
          <xsd:enumeration value="IL"/>
          <xsd:enumeration value="IN"/>
          <xsd:enumeration value="IA"/>
          <xsd:enumeration value="KS"/>
          <xsd:enumeration value="KY"/>
          <xsd:enumeration value="LA"/>
          <xsd:enumeration value="ME"/>
          <xsd:enumeration value="MD"/>
          <xsd:enumeration value="MA"/>
          <xsd:enumeration value="MI"/>
          <xsd:enumeration value="MN"/>
          <xsd:enumeration value="MS"/>
          <xsd:enumeration value="MO"/>
          <xsd:enumeration value="MT"/>
          <xsd:enumeration value="NE"/>
          <xsd:enumeration value="NV"/>
          <xsd:enumeration value="NH"/>
          <xsd:enumeration value="NJ"/>
          <xsd:enumeration value="NM"/>
          <xsd:enumeration value="NY"/>
          <xsd:enumeration value="NC"/>
          <xsd:enumeration value="ND"/>
          <xsd:enumeration value="OH"/>
          <xsd:enumeration value="OK"/>
          <xsd:enumeration value="OR"/>
          <xsd:enumeration value="PA"/>
          <xsd:enumeration value="RI"/>
          <xsd:enumeration value="SC"/>
          <xsd:enumeration value="SD"/>
          <xsd:enumeration value="TN"/>
          <xsd:enumeration value="TX"/>
          <xsd:enumeration value="UT"/>
          <xsd:enumeration value="VT"/>
          <xsd:enumeration value="VA"/>
          <xsd:enumeration value="WA"/>
          <xsd:enumeration value="WV"/>
          <xsd:enumeration value="WI"/>
          <xsd:enumeration value="WY"/>
          <xsd:enumeration value="AS"/>
          <xsd:enumeration value="GU"/>
          <xsd:enumeration value="MP"/>
          <xsd:enumeration value="PR"/>
          <xsd:enumeration value="VI"/>
        </xsd:restriction>
      </xsd:simpleType>
    </xsd:element>
    <xsd:element name="ARTT_x002d_ToolType" ma:index="9" ma:displayName="ARTT-ToolType" ma:format="Dropdown" ma:internalName="ARTT_x002d_ToolType">
      <xsd:simpleType>
        <xsd:restriction base="dms:Choice">
          <xsd:enumeration value="Education"/>
          <xsd:enumeration value="Newsletter"/>
          <xsd:enumeration value="Report"/>
          <xsd:enumeration value="Resource Document"/>
          <xsd:enumeration value="Slide Deck"/>
          <xsd:enumeration value="Template"/>
        </xsd:restriction>
      </xsd:simpleType>
    </xsd:element>
    <xsd:element name="ARTT_x002d_LastRevised" ma:index="10" nillable="true" ma:displayName="ARTT-LastRevised" ma:format="DateOnly" ma:internalName="ARTT_x002d_LastRevise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Description" ma:index="12" ma:displayName="Description" ma:internalName="CategoryDescription">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ARTT-Tool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RTT_x002d_ToolType xmlns="3c873e1f-3a8f-4c1b-8082-7775ae385466">Template</ARTT_x002d_ToolType>
    <ARTT_x002d_Contributor xmlns="3c873e1f-3a8f-4c1b-8082-7775ae385466">TX</ARTT_x002d_Contributor>
    <RoutingRuleDescription xmlns="http://schemas.microsoft.com/sharepoint/v3">Full color, postable guidelines for proper specimen labeling. Includes list of top rejection reasons.</RoutingRuleDescription>
    <CategoryDescription xmlns="http://schemas.microsoft.com/sharepoint.v3">Full color, postable guidelines for proper specimen labeling. Includes list of top rejection reasons.</CategoryDescription>
    <ARTT_x002d_LastRevised xmlns="3c873e1f-3a8f-4c1b-8082-7775ae385466">2022-12-01T05:00:00+00:00</ARTT_x002d_LastRevised>
  </documentManagement>
</p:properties>
</file>

<file path=customXml/itemProps1.xml><?xml version="1.0" encoding="utf-8"?>
<ds:datastoreItem xmlns:ds="http://schemas.openxmlformats.org/officeDocument/2006/customXml" ds:itemID="{37CC5216-2689-40A8-B5E4-564454205B7B}"/>
</file>

<file path=customXml/itemProps2.xml><?xml version="1.0" encoding="utf-8"?>
<ds:datastoreItem xmlns:ds="http://schemas.openxmlformats.org/officeDocument/2006/customXml" ds:itemID="{089B2D3C-5698-4B90-AB23-980261D16DEB}"/>
</file>

<file path=customXml/itemProps3.xml><?xml version="1.0" encoding="utf-8"?>
<ds:datastoreItem xmlns:ds="http://schemas.openxmlformats.org/officeDocument/2006/customXml" ds:itemID="{612E7AD9-0D47-4131-A7E2-0A99FE391E50}"/>
</file>

<file path=docProps/app.xml><?xml version="1.0" encoding="utf-8"?>
<Properties xmlns="http://schemas.openxmlformats.org/officeDocument/2006/extended-properties" xmlns:vt="http://schemas.openxmlformats.org/officeDocument/2006/docPropsVTypes">
  <Template>Office Theme</Template>
  <TotalTime>686</TotalTime>
  <Words>260</Words>
  <Application>Microsoft Office PowerPoint</Application>
  <PresentationFormat>Custom</PresentationFormat>
  <Paragraphs>56</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Bradley Hand ITC</vt:lpstr>
      <vt:lpstr>Calibri</vt:lpstr>
      <vt:lpstr>Calibri Light</vt:lpstr>
      <vt:lpstr>Dreaming Outloud Pro</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Abella,Kimberly  (DSHS)</dc:creator>
  <cp:lastModifiedBy>Abella,Kimberly  (DSHS)</cp:lastModifiedBy>
  <cp:revision>19</cp:revision>
  <cp:lastPrinted>2022-12-23T18:47:36Z</cp:lastPrinted>
  <dcterms:created xsi:type="dcterms:W3CDTF">2022-12-20T21:00:10Z</dcterms:created>
  <dcterms:modified xsi:type="dcterms:W3CDTF">2023-03-17T16:31:58Z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0x0101007C54C867E97A3A40A252F0E2472A7D08</vt:lpwstr>
  </property>
</Properties>
</file>