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 id="265" r:id="rId10"/>
    <p:sldId id="281"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ndolph, Robyn | APHL" initials="RR|A" lastIdx="6" clrIdx="0">
    <p:extLst>
      <p:ext uri="{19B8F6BF-5375-455C-9EA6-DF929625EA0E}">
        <p15:presenceInfo xmlns:p15="http://schemas.microsoft.com/office/powerpoint/2012/main" userId="S-1-5-21-376835676-564275060-233764494-11200" providerId="AD"/>
      </p:ext>
    </p:extLst>
  </p:cmAuthor>
  <p:cmAuthor id="2" name="Salfinger" initials="sal" lastIdx="29" clrIdx="1">
    <p:extLst>
      <p:ext uri="{19B8F6BF-5375-455C-9EA6-DF929625EA0E}">
        <p15:presenceInfo xmlns:p15="http://schemas.microsoft.com/office/powerpoint/2012/main" userId="Salfinger" providerId="None"/>
      </p:ext>
    </p:extLst>
  </p:cmAuthor>
  <p:cmAuthor id="3" name="Nancy Thiex" initials="NT" lastIdx="4" clrIdx="2">
    <p:extLst>
      <p:ext uri="{19B8F6BF-5375-455C-9EA6-DF929625EA0E}">
        <p15:presenceInfo xmlns:p15="http://schemas.microsoft.com/office/powerpoint/2012/main" userId="1d663fd1b9cf7494" providerId="Windows Live"/>
      </p:ext>
    </p:extLst>
  </p:cmAuthor>
  <p:cmAuthor id="4" name="VITA Program" initials="VP" lastIdx="1" clrIdx="3">
    <p:extLst>
      <p:ext uri="{19B8F6BF-5375-455C-9EA6-DF929625EA0E}">
        <p15:presenceInfo xmlns:p15="http://schemas.microsoft.com/office/powerpoint/2012/main" userId="VITA Program" providerId="None"/>
      </p:ext>
    </p:extLst>
  </p:cmAuthor>
  <p:cmAuthor id="5" name="Crupi, Steven" initials="CS" lastIdx="11" clrIdx="4">
    <p:extLst>
      <p:ext uri="{19B8F6BF-5375-455C-9EA6-DF929625EA0E}">
        <p15:presenceInfo xmlns:p15="http://schemas.microsoft.com/office/powerpoint/2012/main" userId="S-1-5-21-1984772128-1885951126-709122288-402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08"/>
    <p:restoredTop sz="94694"/>
  </p:normalViewPr>
  <p:slideViewPr>
    <p:cSldViewPr>
      <p:cViewPr varScale="1">
        <p:scale>
          <a:sx n="57" d="100"/>
          <a:sy n="57" d="100"/>
        </p:scale>
        <p:origin x="576" y="4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dirty="0"/>
          </a:p>
        </p:txBody>
      </p:sp>
      <p:sp>
        <p:nvSpPr>
          <p:cNvPr id="17" name="bk object 17"/>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dirty="0"/>
          </a:p>
        </p:txBody>
      </p:sp>
      <p:sp>
        <p:nvSpPr>
          <p:cNvPr id="18" name="bk object 18"/>
          <p:cNvSpPr/>
          <p:nvPr/>
        </p:nvSpPr>
        <p:spPr>
          <a:xfrm>
            <a:off x="914400" y="6324600"/>
            <a:ext cx="950213" cy="657605"/>
          </a:xfrm>
          <a:prstGeom prst="rect">
            <a:avLst/>
          </a:prstGeom>
          <a:blipFill>
            <a:blip r:embed="rId4" cstate="print"/>
            <a:stretch>
              <a:fillRect/>
            </a:stretch>
          </a:blipFill>
        </p:spPr>
        <p:txBody>
          <a:bodyPr wrap="square" lIns="0" tIns="0" rIns="0" bIns="0" rtlCol="0"/>
          <a:lstStyle/>
          <a:p>
            <a:endParaRPr dirty="0"/>
          </a:p>
        </p:txBody>
      </p:sp>
      <p:sp>
        <p:nvSpPr>
          <p:cNvPr id="2" name="Holder 2"/>
          <p:cNvSpPr>
            <a:spLocks noGrp="1"/>
          </p:cNvSpPr>
          <p:nvPr>
            <p:ph type="ctrTitle"/>
          </p:nvPr>
        </p:nvSpPr>
        <p:spPr>
          <a:xfrm>
            <a:off x="901700" y="734060"/>
            <a:ext cx="8255000" cy="635635"/>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11/25/2019</a:t>
            </a:fld>
            <a:endParaRPr lang="en-US" dirty="0"/>
          </a:p>
        </p:txBody>
      </p:sp>
      <p:sp>
        <p:nvSpPr>
          <p:cNvPr id="6" name="Holder 6"/>
          <p:cNvSpPr>
            <a:spLocks noGrp="1"/>
          </p:cNvSpPr>
          <p:nvPr>
            <p:ph type="sldNum" sz="quarter" idx="7"/>
          </p:nvPr>
        </p:nvSpPr>
        <p:spPr/>
        <p:txBody>
          <a:bodyPr lIns="0" tIns="0" rIns="0" bIns="0"/>
          <a:lstStyle>
            <a:lvl1pPr>
              <a:defRPr sz="1200" b="0" i="0">
                <a:solidFill>
                  <a:srgbClr val="00A0AF"/>
                </a:solidFill>
                <a:latin typeface="Franklin Gothic Medium"/>
                <a:cs typeface="Franklin Gothic Medium"/>
              </a:defRPr>
            </a:lvl1p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a:t>
            </a:fld>
            <a:endParaRPr sz="1400" dirty="0">
              <a:latin typeface="Arial"/>
              <a:cs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0" i="0">
                <a:solidFill>
                  <a:srgbClr val="00A0AF"/>
                </a:solidFill>
                <a:latin typeface="Franklin Gothic Medium"/>
                <a:cs typeface="Franklin Gothic Medium"/>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11/25/2019</a:t>
            </a:fld>
            <a:endParaRPr lang="en-US" dirty="0"/>
          </a:p>
        </p:txBody>
      </p:sp>
      <p:sp>
        <p:nvSpPr>
          <p:cNvPr id="6" name="Holder 6"/>
          <p:cNvSpPr>
            <a:spLocks noGrp="1"/>
          </p:cNvSpPr>
          <p:nvPr>
            <p:ph type="sldNum" sz="quarter" idx="7"/>
          </p:nvPr>
        </p:nvSpPr>
        <p:spPr/>
        <p:txBody>
          <a:bodyPr lIns="0" tIns="0" rIns="0" bIns="0"/>
          <a:lstStyle>
            <a:lvl1pPr>
              <a:defRPr sz="1200" b="0" i="0">
                <a:solidFill>
                  <a:srgbClr val="00A0AF"/>
                </a:solidFill>
                <a:latin typeface="Franklin Gothic Medium"/>
                <a:cs typeface="Franklin Gothic Medium"/>
              </a:defRPr>
            </a:lvl1p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a:t>
            </a:fld>
            <a:endParaRPr sz="1400" dirty="0">
              <a:latin typeface="Arial"/>
              <a:cs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dirty="0"/>
          </a:p>
        </p:txBody>
      </p:sp>
      <p:sp>
        <p:nvSpPr>
          <p:cNvPr id="17" name="bk object 17"/>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dirty="0"/>
          </a:p>
        </p:txBody>
      </p:sp>
      <p:sp>
        <p:nvSpPr>
          <p:cNvPr id="18" name="bk object 18"/>
          <p:cNvSpPr/>
          <p:nvPr/>
        </p:nvSpPr>
        <p:spPr>
          <a:xfrm>
            <a:off x="906017" y="6323838"/>
            <a:ext cx="965453" cy="664463"/>
          </a:xfrm>
          <a:prstGeom prst="rect">
            <a:avLst/>
          </a:prstGeom>
          <a:blipFill>
            <a:blip r:embed="rId4" cstate="print"/>
            <a:stretch>
              <a:fillRect/>
            </a:stretch>
          </a:blipFill>
        </p:spPr>
        <p:txBody>
          <a:bodyPr wrap="square" lIns="0" tIns="0" rIns="0" bIns="0" rtlCol="0"/>
          <a:lstStyle/>
          <a:p>
            <a:endParaRPr dirty="0"/>
          </a:p>
        </p:txBody>
      </p:sp>
      <p:sp>
        <p:nvSpPr>
          <p:cNvPr id="2" name="Holder 2"/>
          <p:cNvSpPr>
            <a:spLocks noGrp="1"/>
          </p:cNvSpPr>
          <p:nvPr>
            <p:ph type="title"/>
          </p:nvPr>
        </p:nvSpPr>
        <p:spPr/>
        <p:txBody>
          <a:bodyPr lIns="0" tIns="0" rIns="0" bIns="0"/>
          <a:lstStyle>
            <a:lvl1pPr>
              <a:defRPr sz="4000" b="0" i="0">
                <a:solidFill>
                  <a:srgbClr val="00A0AF"/>
                </a:solidFill>
                <a:latin typeface="Franklin Gothic Medium"/>
                <a:cs typeface="Franklin Gothic Medium"/>
              </a:defRPr>
            </a:lvl1pPr>
          </a:lstStyle>
          <a:p>
            <a:endParaRPr/>
          </a:p>
        </p:txBody>
      </p:sp>
      <p:sp>
        <p:nvSpPr>
          <p:cNvPr id="3" name="Holder 3"/>
          <p:cNvSpPr>
            <a:spLocks noGrp="1"/>
          </p:cNvSpPr>
          <p:nvPr>
            <p:ph sz="half" idx="2"/>
          </p:nvPr>
        </p:nvSpPr>
        <p:spPr>
          <a:xfrm>
            <a:off x="502920" y="1787652"/>
            <a:ext cx="4375404"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11/25/2019</a:t>
            </a:fld>
            <a:endParaRPr lang="en-US" dirty="0"/>
          </a:p>
        </p:txBody>
      </p:sp>
      <p:sp>
        <p:nvSpPr>
          <p:cNvPr id="7" name="Holder 7"/>
          <p:cNvSpPr>
            <a:spLocks noGrp="1"/>
          </p:cNvSpPr>
          <p:nvPr>
            <p:ph type="sldNum" sz="quarter" idx="7"/>
          </p:nvPr>
        </p:nvSpPr>
        <p:spPr/>
        <p:txBody>
          <a:bodyPr lIns="0" tIns="0" rIns="0" bIns="0"/>
          <a:lstStyle>
            <a:lvl1pPr>
              <a:defRPr sz="1200" b="0" i="0">
                <a:solidFill>
                  <a:srgbClr val="00A0AF"/>
                </a:solidFill>
                <a:latin typeface="Franklin Gothic Medium"/>
                <a:cs typeface="Franklin Gothic Medium"/>
              </a:defRPr>
            </a:lvl1p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a:t>
            </a:fld>
            <a:endParaRPr sz="1400" dirty="0">
              <a:latin typeface="Arial"/>
              <a:cs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543800" y="2033777"/>
            <a:ext cx="2057400" cy="365760"/>
          </a:xfrm>
          <a:custGeom>
            <a:avLst/>
            <a:gdLst/>
            <a:ahLst/>
            <a:cxnLst/>
            <a:rect l="l" t="t" r="r" b="b"/>
            <a:pathLst>
              <a:path w="2057400" h="365760">
                <a:moveTo>
                  <a:pt x="0" y="365760"/>
                </a:moveTo>
                <a:lnTo>
                  <a:pt x="2057400" y="365760"/>
                </a:lnTo>
                <a:lnTo>
                  <a:pt x="2057400" y="0"/>
                </a:lnTo>
                <a:lnTo>
                  <a:pt x="0" y="0"/>
                </a:lnTo>
                <a:lnTo>
                  <a:pt x="0" y="365760"/>
                </a:lnTo>
                <a:close/>
              </a:path>
            </a:pathLst>
          </a:custGeom>
          <a:solidFill>
            <a:srgbClr val="B42E34"/>
          </a:solidFill>
        </p:spPr>
        <p:txBody>
          <a:bodyPr wrap="square" lIns="0" tIns="0" rIns="0" bIns="0" rtlCol="0"/>
          <a:lstStyle/>
          <a:p>
            <a:endParaRPr dirty="0"/>
          </a:p>
        </p:txBody>
      </p:sp>
      <p:sp>
        <p:nvSpPr>
          <p:cNvPr id="17" name="bk object 17"/>
          <p:cNvSpPr/>
          <p:nvPr/>
        </p:nvSpPr>
        <p:spPr>
          <a:xfrm>
            <a:off x="457200" y="2033777"/>
            <a:ext cx="7086600" cy="365760"/>
          </a:xfrm>
          <a:custGeom>
            <a:avLst/>
            <a:gdLst/>
            <a:ahLst/>
            <a:cxnLst/>
            <a:rect l="l" t="t" r="r" b="b"/>
            <a:pathLst>
              <a:path w="7086600" h="365760">
                <a:moveTo>
                  <a:pt x="0" y="0"/>
                </a:moveTo>
                <a:lnTo>
                  <a:pt x="0" y="365760"/>
                </a:lnTo>
                <a:lnTo>
                  <a:pt x="7086600" y="365759"/>
                </a:lnTo>
                <a:lnTo>
                  <a:pt x="7086600" y="0"/>
                </a:lnTo>
                <a:lnTo>
                  <a:pt x="0" y="0"/>
                </a:lnTo>
                <a:close/>
              </a:path>
            </a:pathLst>
          </a:custGeom>
          <a:solidFill>
            <a:srgbClr val="00A0AF"/>
          </a:solidFill>
        </p:spPr>
        <p:txBody>
          <a:bodyPr wrap="square" lIns="0" tIns="0" rIns="0" bIns="0" rtlCol="0"/>
          <a:lstStyle/>
          <a:p>
            <a:endParaRPr dirty="0"/>
          </a:p>
        </p:txBody>
      </p:sp>
      <p:sp>
        <p:nvSpPr>
          <p:cNvPr id="2" name="Holder 2"/>
          <p:cNvSpPr>
            <a:spLocks noGrp="1"/>
          </p:cNvSpPr>
          <p:nvPr>
            <p:ph type="title"/>
          </p:nvPr>
        </p:nvSpPr>
        <p:spPr/>
        <p:txBody>
          <a:bodyPr lIns="0" tIns="0" rIns="0" bIns="0"/>
          <a:lstStyle>
            <a:lvl1pPr>
              <a:defRPr sz="4000" b="0" i="0">
                <a:solidFill>
                  <a:srgbClr val="00A0AF"/>
                </a:solidFill>
                <a:latin typeface="Franklin Gothic Medium"/>
                <a:cs typeface="Franklin Gothic Medium"/>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11/25/2019</a:t>
            </a:fld>
            <a:endParaRPr lang="en-US" dirty="0"/>
          </a:p>
        </p:txBody>
      </p:sp>
      <p:sp>
        <p:nvSpPr>
          <p:cNvPr id="5" name="Holder 5"/>
          <p:cNvSpPr>
            <a:spLocks noGrp="1"/>
          </p:cNvSpPr>
          <p:nvPr>
            <p:ph type="sldNum" sz="quarter" idx="7"/>
          </p:nvPr>
        </p:nvSpPr>
        <p:spPr/>
        <p:txBody>
          <a:bodyPr lIns="0" tIns="0" rIns="0" bIns="0"/>
          <a:lstStyle>
            <a:lvl1pPr>
              <a:defRPr sz="1200" b="0" i="0">
                <a:solidFill>
                  <a:srgbClr val="00A0AF"/>
                </a:solidFill>
                <a:latin typeface="Franklin Gothic Medium"/>
                <a:cs typeface="Franklin Gothic Medium"/>
              </a:defRPr>
            </a:lvl1p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a:t>
            </a:fld>
            <a:endParaRPr sz="1400" dirty="0">
              <a:latin typeface="Arial"/>
              <a:cs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010917" y="6429755"/>
            <a:ext cx="1796072" cy="552450"/>
          </a:xfrm>
          <a:prstGeom prst="rect">
            <a:avLst/>
          </a:prstGeom>
          <a:blipFill>
            <a:blip r:embed="rId2" cstate="print"/>
            <a:stretch>
              <a:fillRect/>
            </a:stretch>
          </a:blipFill>
        </p:spPr>
        <p:txBody>
          <a:bodyPr wrap="square" lIns="0" tIns="0" rIns="0" bIns="0" rtlCol="0"/>
          <a:lstStyle/>
          <a:p>
            <a:endParaRPr dirty="0"/>
          </a:p>
        </p:txBody>
      </p:sp>
      <p:sp>
        <p:nvSpPr>
          <p:cNvPr id="17" name="bk object 17"/>
          <p:cNvSpPr/>
          <p:nvPr/>
        </p:nvSpPr>
        <p:spPr>
          <a:xfrm>
            <a:off x="3955459" y="6259171"/>
            <a:ext cx="912958" cy="800913"/>
          </a:xfrm>
          <a:prstGeom prst="rect">
            <a:avLst/>
          </a:prstGeom>
          <a:blipFill>
            <a:blip r:embed="rId3" cstate="print"/>
            <a:stretch>
              <a:fillRect/>
            </a:stretch>
          </a:blipFill>
        </p:spPr>
        <p:txBody>
          <a:bodyPr wrap="square" lIns="0" tIns="0" rIns="0" bIns="0" rtlCol="0"/>
          <a:lstStyle/>
          <a:p>
            <a:endParaRPr dirty="0"/>
          </a:p>
        </p:txBody>
      </p:sp>
      <p:sp>
        <p:nvSpPr>
          <p:cNvPr id="18" name="bk object 18"/>
          <p:cNvSpPr/>
          <p:nvPr/>
        </p:nvSpPr>
        <p:spPr>
          <a:xfrm>
            <a:off x="906017" y="6323838"/>
            <a:ext cx="965453" cy="664463"/>
          </a:xfrm>
          <a:prstGeom prst="rect">
            <a:avLst/>
          </a:prstGeom>
          <a:blipFill>
            <a:blip r:embed="rId4" cstate="print"/>
            <a:stretch>
              <a:fillRect/>
            </a:stretch>
          </a:blipFill>
        </p:spPr>
        <p:txBody>
          <a:bodyPr wrap="square" lIns="0" tIns="0" rIns="0" bIns="0" rtlCol="0"/>
          <a:lstStyle/>
          <a:p>
            <a:endParaRPr dirty="0"/>
          </a:p>
        </p:txBody>
      </p:sp>
      <p:sp>
        <p:nvSpPr>
          <p:cNvPr id="19" name="bk object 19"/>
          <p:cNvSpPr/>
          <p:nvPr/>
        </p:nvSpPr>
        <p:spPr>
          <a:xfrm>
            <a:off x="2127504" y="706373"/>
            <a:ext cx="6339078" cy="6284976"/>
          </a:xfrm>
          <a:prstGeom prst="rect">
            <a:avLst/>
          </a:prstGeom>
          <a:blipFill>
            <a:blip r:embed="rId5" cstate="print"/>
            <a:stretch>
              <a:fillRect/>
            </a:stretch>
          </a:blipFill>
        </p:spPr>
        <p:txBody>
          <a:bodyPr wrap="square" lIns="0" tIns="0" rIns="0" bIns="0" rtlCol="0"/>
          <a:lstStyle/>
          <a:p>
            <a:endParaRPr dirty="0"/>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11/25/2019</a:t>
            </a:fld>
            <a:endParaRPr lang="en-US" dirty="0"/>
          </a:p>
        </p:txBody>
      </p:sp>
      <p:sp>
        <p:nvSpPr>
          <p:cNvPr id="4" name="Holder 4"/>
          <p:cNvSpPr>
            <a:spLocks noGrp="1"/>
          </p:cNvSpPr>
          <p:nvPr>
            <p:ph type="sldNum" sz="quarter" idx="7"/>
          </p:nvPr>
        </p:nvSpPr>
        <p:spPr/>
        <p:txBody>
          <a:bodyPr lIns="0" tIns="0" rIns="0" bIns="0"/>
          <a:lstStyle>
            <a:lvl1pPr>
              <a:defRPr sz="1200" b="0" i="0">
                <a:solidFill>
                  <a:srgbClr val="00A0AF"/>
                </a:solidFill>
                <a:latin typeface="Franklin Gothic Medium"/>
                <a:cs typeface="Franklin Gothic Medium"/>
              </a:defRPr>
            </a:lvl1p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a:t>
            </a:fld>
            <a:endParaRPr sz="1400" dirty="0">
              <a:latin typeface="Arial"/>
              <a:cs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010917" y="6429755"/>
            <a:ext cx="1796072" cy="552450"/>
          </a:xfrm>
          <a:prstGeom prst="rect">
            <a:avLst/>
          </a:prstGeom>
          <a:blipFill>
            <a:blip r:embed="rId7" cstate="print"/>
            <a:stretch>
              <a:fillRect/>
            </a:stretch>
          </a:blipFill>
        </p:spPr>
        <p:txBody>
          <a:bodyPr wrap="square" lIns="0" tIns="0" rIns="0" bIns="0" rtlCol="0"/>
          <a:lstStyle/>
          <a:p>
            <a:endParaRPr dirty="0"/>
          </a:p>
        </p:txBody>
      </p:sp>
      <p:sp>
        <p:nvSpPr>
          <p:cNvPr id="17" name="bk object 17"/>
          <p:cNvSpPr/>
          <p:nvPr/>
        </p:nvSpPr>
        <p:spPr>
          <a:xfrm>
            <a:off x="3955459" y="6259171"/>
            <a:ext cx="912958" cy="800913"/>
          </a:xfrm>
          <a:prstGeom prst="rect">
            <a:avLst/>
          </a:prstGeom>
          <a:blipFill>
            <a:blip r:embed="rId8" cstate="print"/>
            <a:stretch>
              <a:fillRect/>
            </a:stretch>
          </a:blipFill>
        </p:spPr>
        <p:txBody>
          <a:bodyPr wrap="square" lIns="0" tIns="0" rIns="0" bIns="0" rtlCol="0"/>
          <a:lstStyle/>
          <a:p>
            <a:endParaRPr dirty="0"/>
          </a:p>
        </p:txBody>
      </p:sp>
      <p:sp>
        <p:nvSpPr>
          <p:cNvPr id="2" name="Holder 2"/>
          <p:cNvSpPr>
            <a:spLocks noGrp="1"/>
          </p:cNvSpPr>
          <p:nvPr>
            <p:ph type="title"/>
          </p:nvPr>
        </p:nvSpPr>
        <p:spPr>
          <a:xfrm>
            <a:off x="748665" y="734060"/>
            <a:ext cx="8561069" cy="635635"/>
          </a:xfrm>
          <a:prstGeom prst="rect">
            <a:avLst/>
          </a:prstGeom>
        </p:spPr>
        <p:txBody>
          <a:bodyPr wrap="square" lIns="0" tIns="0" rIns="0" bIns="0">
            <a:spAutoFit/>
          </a:bodyPr>
          <a:lstStyle>
            <a:lvl1pPr>
              <a:defRPr sz="4000" b="0" i="0">
                <a:solidFill>
                  <a:srgbClr val="00A0AF"/>
                </a:solidFill>
                <a:latin typeface="Franklin Gothic Medium"/>
                <a:cs typeface="Franklin Gothic Medium"/>
              </a:defRPr>
            </a:lvl1pPr>
          </a:lstStyle>
          <a:p>
            <a:endParaRPr/>
          </a:p>
        </p:txBody>
      </p:sp>
      <p:sp>
        <p:nvSpPr>
          <p:cNvPr id="3" name="Holder 3"/>
          <p:cNvSpPr>
            <a:spLocks noGrp="1"/>
          </p:cNvSpPr>
          <p:nvPr>
            <p:ph type="body" idx="1"/>
          </p:nvPr>
        </p:nvSpPr>
        <p:spPr>
          <a:xfrm>
            <a:off x="993139" y="1793697"/>
            <a:ext cx="8072120" cy="398780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419856" y="7228332"/>
            <a:ext cx="3218688" cy="388620"/>
          </a:xfrm>
          <a:prstGeom prst="rect">
            <a:avLst/>
          </a:prstGeom>
        </p:spPr>
        <p:txBody>
          <a:bodyPr wrap="square" lIns="0" tIns="0" rIns="0" bIns="0">
            <a:spAutoFit/>
          </a:bodyPr>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11/25/2019</a:t>
            </a:fld>
            <a:endParaRPr lang="en-US" dirty="0"/>
          </a:p>
        </p:txBody>
      </p:sp>
      <p:sp>
        <p:nvSpPr>
          <p:cNvPr id="6" name="Holder 6"/>
          <p:cNvSpPr>
            <a:spLocks noGrp="1"/>
          </p:cNvSpPr>
          <p:nvPr>
            <p:ph type="sldNum" sz="quarter" idx="7"/>
          </p:nvPr>
        </p:nvSpPr>
        <p:spPr>
          <a:xfrm>
            <a:off x="7204202" y="6746009"/>
            <a:ext cx="1859915" cy="447675"/>
          </a:xfrm>
          <a:prstGeom prst="rect">
            <a:avLst/>
          </a:prstGeom>
        </p:spPr>
        <p:txBody>
          <a:bodyPr wrap="square" lIns="0" tIns="0" rIns="0" bIns="0">
            <a:spAutoFit/>
          </a:bodyPr>
          <a:lstStyle>
            <a:lvl1pPr>
              <a:defRPr sz="1200" b="0" i="0">
                <a:solidFill>
                  <a:srgbClr val="00A0AF"/>
                </a:solidFill>
                <a:latin typeface="Franklin Gothic Medium"/>
                <a:cs typeface="Franklin Gothic Medium"/>
              </a:defRPr>
            </a:lvl1p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a:t>
            </a:fld>
            <a:endParaRPr sz="1400" dirty="0">
              <a:latin typeface="Arial"/>
              <a:cs typeface="Aria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hyperlink" Target="http://www.aphl.org/"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4.jpg"/><Relationship Id="rId7" Type="http://schemas.openxmlformats.org/officeDocument/2006/relationships/image" Target="../media/image28.jpg"/><Relationship Id="rId12"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7.jpg"/><Relationship Id="rId11" Type="http://schemas.openxmlformats.org/officeDocument/2006/relationships/image" Target="../media/image32.jpg"/><Relationship Id="rId5" Type="http://schemas.openxmlformats.org/officeDocument/2006/relationships/image" Target="../media/image26.jpg"/><Relationship Id="rId10" Type="http://schemas.openxmlformats.org/officeDocument/2006/relationships/image" Target="../media/image31.jpg"/><Relationship Id="rId4" Type="http://schemas.openxmlformats.org/officeDocument/2006/relationships/image" Target="../media/image25.jpg"/><Relationship Id="rId9" Type="http://schemas.openxmlformats.org/officeDocument/2006/relationships/image" Target="../media/image30.jpg"/></Relationships>
</file>

<file path=ppt/slides/_rels/slide16.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image" Target="../media/image33.jpg"/><Relationship Id="rId7" Type="http://schemas.openxmlformats.org/officeDocument/2006/relationships/image" Target="../media/image37.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jpg"/><Relationship Id="rId7" Type="http://schemas.openxmlformats.org/officeDocument/2006/relationships/image" Target="../media/image46.jpg"/><Relationship Id="rId2" Type="http://schemas.openxmlformats.org/officeDocument/2006/relationships/image" Target="../media/image41.jpg"/><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jpg"/><Relationship Id="rId10" Type="http://schemas.openxmlformats.org/officeDocument/2006/relationships/image" Target="../media/image8.png"/><Relationship Id="rId4" Type="http://schemas.openxmlformats.org/officeDocument/2006/relationships/image" Target="../media/image43.png"/><Relationship Id="rId9" Type="http://schemas.openxmlformats.org/officeDocument/2006/relationships/image" Target="../media/image4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www.nist.gov/" TargetMode="External"/><Relationship Id="rId7" Type="http://schemas.openxmlformats.org/officeDocument/2006/relationships/hyperlink" Target="https://www.bipm.org/utils/common/pdf/si-brochure/SI-Brochure-9.pdf"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members.aoac.org/aoac_prod_imis/Programs/RMG_files/Page322.htm" TargetMode="External"/><Relationship Id="rId5" Type="http://schemas.openxmlformats.org/officeDocument/2006/relationships/hyperlink" Target="https://www.iso.org/standard/29357.html" TargetMode="External"/><Relationship Id="rId4" Type="http://schemas.openxmlformats.org/officeDocument/2006/relationships/hyperlink" Target="http://www.nist.gov/pml/mercury_traceability.cf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nist.gov/traceability/supplementary-materials-nist-policy-review"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hyperlink" Target="https://www.iso.org/standard/29357.html" TargetMode="Externa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hyperlink" Target="https://www.bipm.org/utils/common/pdf/si-brochure/SI-Brochure-9.pdf"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7200" y="2044700"/>
            <a:ext cx="7086600" cy="299720"/>
          </a:xfrm>
          <a:prstGeom prst="rect">
            <a:avLst/>
          </a:prstGeom>
        </p:spPr>
        <p:txBody>
          <a:bodyPr vert="horz" wrap="square" lIns="0" tIns="12700" rIns="0" bIns="0" rtlCol="0">
            <a:spAutoFit/>
          </a:bodyPr>
          <a:lstStyle/>
          <a:p>
            <a:pPr marL="396240">
              <a:lnSpc>
                <a:spcPct val="100000"/>
              </a:lnSpc>
              <a:spcBef>
                <a:spcPts val="100"/>
              </a:spcBef>
            </a:pPr>
            <a:r>
              <a:rPr sz="1800" dirty="0">
                <a:solidFill>
                  <a:srgbClr val="FFFFFF"/>
                </a:solidFill>
                <a:latin typeface="Franklin Gothic Medium"/>
                <a:cs typeface="Franklin Gothic Medium"/>
              </a:rPr>
              <a:t>QMS </a:t>
            </a:r>
            <a:r>
              <a:rPr sz="1800" spc="-5" dirty="0">
                <a:solidFill>
                  <a:srgbClr val="FFFFFF"/>
                </a:solidFill>
                <a:latin typeface="Franklin Gothic Medium"/>
                <a:cs typeface="Franklin Gothic Medium"/>
              </a:rPr>
              <a:t>Quick </a:t>
            </a:r>
            <a:r>
              <a:rPr sz="1800" dirty="0">
                <a:solidFill>
                  <a:srgbClr val="FFFFFF"/>
                </a:solidFill>
                <a:latin typeface="Franklin Gothic Medium"/>
                <a:cs typeface="Franklin Gothic Medium"/>
              </a:rPr>
              <a:t>Learning</a:t>
            </a:r>
            <a:r>
              <a:rPr sz="1800" spc="30" dirty="0">
                <a:solidFill>
                  <a:srgbClr val="FFFFFF"/>
                </a:solidFill>
                <a:latin typeface="Franklin Gothic Medium"/>
                <a:cs typeface="Franklin Gothic Medium"/>
              </a:rPr>
              <a:t> </a:t>
            </a:r>
            <a:r>
              <a:rPr sz="1800" spc="-10" dirty="0">
                <a:solidFill>
                  <a:srgbClr val="FFFFFF"/>
                </a:solidFill>
                <a:latin typeface="Franklin Gothic Medium"/>
                <a:cs typeface="Franklin Gothic Medium"/>
              </a:rPr>
              <a:t>Activity</a:t>
            </a:r>
            <a:endParaRPr sz="1800" dirty="0">
              <a:latin typeface="Franklin Gothic Medium"/>
              <a:cs typeface="Franklin Gothic Medium"/>
            </a:endParaRPr>
          </a:p>
        </p:txBody>
      </p:sp>
      <p:sp>
        <p:nvSpPr>
          <p:cNvPr id="3" name="object 3"/>
          <p:cNvSpPr/>
          <p:nvPr/>
        </p:nvSpPr>
        <p:spPr>
          <a:xfrm>
            <a:off x="944074" y="918926"/>
            <a:ext cx="2132910" cy="896293"/>
          </a:xfrm>
          <a:prstGeom prst="rect">
            <a:avLst/>
          </a:prstGeom>
          <a:blipFill>
            <a:blip r:embed="rId2" cstate="print"/>
            <a:stretch>
              <a:fillRect/>
            </a:stretch>
          </a:blipFill>
        </p:spPr>
        <p:txBody>
          <a:bodyPr wrap="square" lIns="0" tIns="0" rIns="0" bIns="0" rtlCol="0"/>
          <a:lstStyle/>
          <a:p>
            <a:endParaRPr dirty="0"/>
          </a:p>
        </p:txBody>
      </p:sp>
      <p:sp>
        <p:nvSpPr>
          <p:cNvPr id="4" name="object 4"/>
          <p:cNvSpPr/>
          <p:nvPr/>
        </p:nvSpPr>
        <p:spPr>
          <a:xfrm>
            <a:off x="7239000" y="1905000"/>
            <a:ext cx="561340" cy="723265"/>
          </a:xfrm>
          <a:custGeom>
            <a:avLst/>
            <a:gdLst/>
            <a:ahLst/>
            <a:cxnLst/>
            <a:rect l="l" t="t" r="r" b="b"/>
            <a:pathLst>
              <a:path w="561340" h="723264">
                <a:moveTo>
                  <a:pt x="560832" y="361949"/>
                </a:moveTo>
                <a:lnTo>
                  <a:pt x="280416" y="0"/>
                </a:lnTo>
                <a:lnTo>
                  <a:pt x="0" y="0"/>
                </a:lnTo>
                <a:lnTo>
                  <a:pt x="280416" y="361950"/>
                </a:lnTo>
                <a:lnTo>
                  <a:pt x="280416" y="723138"/>
                </a:lnTo>
                <a:lnTo>
                  <a:pt x="560832" y="361949"/>
                </a:lnTo>
                <a:close/>
              </a:path>
              <a:path w="561340" h="723264">
                <a:moveTo>
                  <a:pt x="280416" y="723138"/>
                </a:moveTo>
                <a:lnTo>
                  <a:pt x="280416" y="361950"/>
                </a:lnTo>
                <a:lnTo>
                  <a:pt x="0" y="723138"/>
                </a:lnTo>
                <a:lnTo>
                  <a:pt x="280416" y="723138"/>
                </a:lnTo>
                <a:close/>
              </a:path>
            </a:pathLst>
          </a:custGeom>
          <a:solidFill>
            <a:srgbClr val="FFFFFF"/>
          </a:solidFill>
        </p:spPr>
        <p:txBody>
          <a:bodyPr wrap="square" lIns="0" tIns="0" rIns="0" bIns="0" rtlCol="0"/>
          <a:lstStyle/>
          <a:p>
            <a:endParaRPr dirty="0"/>
          </a:p>
        </p:txBody>
      </p:sp>
      <p:sp>
        <p:nvSpPr>
          <p:cNvPr id="6" name="object 6"/>
          <p:cNvSpPr/>
          <p:nvPr/>
        </p:nvSpPr>
        <p:spPr>
          <a:xfrm>
            <a:off x="6587363" y="1004130"/>
            <a:ext cx="2682557" cy="811838"/>
          </a:xfrm>
          <a:prstGeom prst="rect">
            <a:avLst/>
          </a:prstGeom>
          <a:blipFill>
            <a:blip r:embed="rId3" cstate="print"/>
            <a:stretch>
              <a:fillRect/>
            </a:stretch>
          </a:blipFill>
        </p:spPr>
        <p:txBody>
          <a:bodyPr wrap="square" lIns="0" tIns="0" rIns="0" bIns="0" rtlCol="0"/>
          <a:lstStyle/>
          <a:p>
            <a:endParaRPr dirty="0"/>
          </a:p>
        </p:txBody>
      </p:sp>
      <p:sp>
        <p:nvSpPr>
          <p:cNvPr id="7" name="object 7"/>
          <p:cNvSpPr txBox="1"/>
          <p:nvPr/>
        </p:nvSpPr>
        <p:spPr>
          <a:xfrm>
            <a:off x="7927340" y="6878066"/>
            <a:ext cx="1203960" cy="269875"/>
          </a:xfrm>
          <a:prstGeom prst="rect">
            <a:avLst/>
          </a:prstGeom>
        </p:spPr>
        <p:txBody>
          <a:bodyPr vert="horz" wrap="square" lIns="0" tIns="12700" rIns="0" bIns="0" rtlCol="0">
            <a:spAutoFit/>
          </a:bodyPr>
          <a:lstStyle/>
          <a:p>
            <a:pPr marL="12700">
              <a:lnSpc>
                <a:spcPct val="100000"/>
              </a:lnSpc>
              <a:spcBef>
                <a:spcPts val="100"/>
              </a:spcBef>
            </a:pPr>
            <a:r>
              <a:rPr sz="1600" dirty="0">
                <a:solidFill>
                  <a:srgbClr val="00A0AF"/>
                </a:solidFill>
                <a:latin typeface="Franklin Gothic Medium"/>
                <a:cs typeface="Franklin Gothic Medium"/>
                <a:hlinkClick r:id="rId4"/>
              </a:rPr>
              <a:t>ww</a:t>
            </a:r>
            <a:r>
              <a:rPr sz="1600" spc="-45" dirty="0">
                <a:solidFill>
                  <a:srgbClr val="00A0AF"/>
                </a:solidFill>
                <a:latin typeface="Franklin Gothic Medium"/>
                <a:cs typeface="Franklin Gothic Medium"/>
                <a:hlinkClick r:id="rId4"/>
              </a:rPr>
              <a:t>w</a:t>
            </a:r>
            <a:r>
              <a:rPr sz="1600" dirty="0">
                <a:solidFill>
                  <a:srgbClr val="00A0AF"/>
                </a:solidFill>
                <a:latin typeface="Franklin Gothic Medium"/>
                <a:cs typeface="Franklin Gothic Medium"/>
                <a:hlinkClick r:id="rId4"/>
              </a:rPr>
              <a:t>.aphl.org</a:t>
            </a:r>
            <a:endParaRPr sz="1600" dirty="0">
              <a:latin typeface="Franklin Gothic Medium"/>
              <a:cs typeface="Franklin Gothic Medium"/>
            </a:endParaRPr>
          </a:p>
        </p:txBody>
      </p:sp>
      <p:sp>
        <p:nvSpPr>
          <p:cNvPr id="8" name="object 8"/>
          <p:cNvSpPr txBox="1">
            <a:spLocks noGrp="1"/>
          </p:cNvSpPr>
          <p:nvPr>
            <p:ph type="title"/>
          </p:nvPr>
        </p:nvSpPr>
        <p:spPr>
          <a:xfrm>
            <a:off x="901700" y="3223513"/>
            <a:ext cx="2597150" cy="635635"/>
          </a:xfrm>
          <a:prstGeom prst="rect">
            <a:avLst/>
          </a:prstGeom>
        </p:spPr>
        <p:txBody>
          <a:bodyPr vert="horz" wrap="square" lIns="0" tIns="12700" rIns="0" bIns="0" rtlCol="0">
            <a:spAutoFit/>
          </a:bodyPr>
          <a:lstStyle/>
          <a:p>
            <a:pPr marL="12700">
              <a:lnSpc>
                <a:spcPct val="100000"/>
              </a:lnSpc>
              <a:spcBef>
                <a:spcPts val="100"/>
              </a:spcBef>
            </a:pPr>
            <a:r>
              <a:rPr b="1" spc="-20" dirty="0">
                <a:latin typeface="Franklin Gothic Demi"/>
                <a:cs typeface="Franklin Gothic Demi"/>
              </a:rPr>
              <a:t>Traceability</a:t>
            </a:r>
          </a:p>
        </p:txBody>
      </p:sp>
      <p:pic>
        <p:nvPicPr>
          <p:cNvPr id="9" name="Picture 8"/>
          <p:cNvPicPr>
            <a:picLocks noChangeAspect="1"/>
          </p:cNvPicPr>
          <p:nvPr/>
        </p:nvPicPr>
        <p:blipFill>
          <a:blip r:embed="rId5"/>
          <a:stretch>
            <a:fillRect/>
          </a:stretch>
        </p:blipFill>
        <p:spPr>
          <a:xfrm>
            <a:off x="4195813" y="616493"/>
            <a:ext cx="1272721" cy="132490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495300" y="500760"/>
            <a:ext cx="9067800" cy="504625"/>
          </a:xfrm>
          <a:prstGeom prst="rect">
            <a:avLst/>
          </a:prstGeom>
        </p:spPr>
        <p:txBody>
          <a:bodyPr vert="horz" wrap="square" lIns="0" tIns="12065" rIns="0" bIns="0" rtlCol="0">
            <a:spAutoFit/>
          </a:bodyPr>
          <a:lstStyle/>
          <a:p>
            <a:pPr marL="12700">
              <a:lnSpc>
                <a:spcPct val="100000"/>
              </a:lnSpc>
              <a:spcBef>
                <a:spcPts val="95"/>
              </a:spcBef>
            </a:pPr>
            <a:r>
              <a:rPr lang="en-US" sz="3200" spc="-5" dirty="0"/>
              <a:t>Use of Reference Material to be Traceable to the SI</a:t>
            </a:r>
            <a:endParaRPr sz="3200" dirty="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10</a:t>
            </a:fld>
            <a:endParaRPr sz="1400" dirty="0">
              <a:latin typeface="Arial"/>
              <a:cs typeface="Arial"/>
            </a:endParaRPr>
          </a:p>
        </p:txBody>
      </p:sp>
      <p:sp>
        <p:nvSpPr>
          <p:cNvPr id="4" name="object 4"/>
          <p:cNvSpPr txBox="1"/>
          <p:nvPr/>
        </p:nvSpPr>
        <p:spPr>
          <a:xfrm>
            <a:off x="604157" y="1097841"/>
            <a:ext cx="8033384" cy="4167166"/>
          </a:xfrm>
          <a:prstGeom prst="rect">
            <a:avLst/>
          </a:prstGeom>
        </p:spPr>
        <p:txBody>
          <a:bodyPr vert="horz" wrap="square" lIns="0" tIns="50165" rIns="0" bIns="0" rtlCol="0">
            <a:spAutoFit/>
          </a:bodyPr>
          <a:lstStyle/>
          <a:p>
            <a:pPr marL="298450" indent="-285750">
              <a:spcBef>
                <a:spcPts val="195"/>
              </a:spcBef>
              <a:buFont typeface="Arial" panose="020B0604020202020204" pitchFamily="34" charset="0"/>
              <a:buChar char="•"/>
              <a:tabLst>
                <a:tab pos="755015" algn="l"/>
                <a:tab pos="755650" algn="l"/>
              </a:tabLst>
            </a:pPr>
            <a:r>
              <a:rPr lang="en-US" sz="2000" dirty="0">
                <a:latin typeface="Arial" panose="020B0604020202020204" pitchFamily="34" charset="0"/>
                <a:cs typeface="Arial" panose="020B0604020202020204" pitchFamily="34" charset="0"/>
              </a:rPr>
              <a:t>Reference materials are materials or substances, one or more of whose property values are sufficiently homogeneous and well established to be fit for its intended use in measurement or in examination of nominal properties.</a:t>
            </a:r>
            <a:endParaRPr lang="en-US" sz="2000" spc="-5" dirty="0">
              <a:solidFill>
                <a:srgbClr val="3E3E3E"/>
              </a:solidFill>
              <a:latin typeface="Arial" panose="020B0604020202020204" pitchFamily="34" charset="0"/>
              <a:cs typeface="Arial" panose="020B0604020202020204" pitchFamily="34" charset="0"/>
            </a:endParaRPr>
          </a:p>
          <a:p>
            <a:pPr marL="298450" indent="-285750">
              <a:spcBef>
                <a:spcPts val="195"/>
              </a:spcBef>
              <a:buFont typeface="Arial" panose="020B0604020202020204" pitchFamily="34" charset="0"/>
              <a:buChar char="•"/>
              <a:tabLst>
                <a:tab pos="755015" algn="l"/>
                <a:tab pos="755650" algn="l"/>
              </a:tabLst>
            </a:pPr>
            <a:r>
              <a:rPr lang="en-US" sz="2000" spc="-5" dirty="0">
                <a:solidFill>
                  <a:srgbClr val="3E3E3E"/>
                </a:solidFill>
                <a:latin typeface="Arial" panose="020B0604020202020204" pitchFamily="34" charset="0"/>
                <a:cs typeface="Arial" panose="020B0604020202020204" pitchFamily="34" charset="0"/>
              </a:rPr>
              <a:t>Use CRMs when possible</a:t>
            </a:r>
          </a:p>
          <a:p>
            <a:pPr marL="1270000" marR="31750" lvl="2" indent="-342900">
              <a:spcBef>
                <a:spcPts val="100"/>
              </a:spcBef>
              <a:buFont typeface="Arial"/>
              <a:buChar char="•"/>
              <a:tabLst>
                <a:tab pos="354965" algn="l"/>
                <a:tab pos="355600" algn="l"/>
              </a:tabLst>
            </a:pPr>
            <a:r>
              <a:rPr lang="en-US" sz="2000" spc="-5" dirty="0">
                <a:solidFill>
                  <a:srgbClr val="3E3E3E"/>
                </a:solidFill>
                <a:latin typeface="Arial" panose="020B0604020202020204" pitchFamily="34" charset="0"/>
                <a:cs typeface="Arial" panose="020B0604020202020204" pitchFamily="34" charset="0"/>
              </a:rPr>
              <a:t>Reference  material that has documentation by an authoritative body  and providing one or more specified property values with associated uncertainties and</a:t>
            </a:r>
            <a:r>
              <a:rPr lang="en-US" sz="2000" spc="45" dirty="0">
                <a:solidFill>
                  <a:srgbClr val="3E3E3E"/>
                </a:solidFill>
                <a:latin typeface="Arial" panose="020B0604020202020204" pitchFamily="34" charset="0"/>
                <a:cs typeface="Arial" panose="020B0604020202020204" pitchFamily="34" charset="0"/>
              </a:rPr>
              <a:t> </a:t>
            </a:r>
            <a:r>
              <a:rPr lang="en-US" sz="2000" spc="-5" dirty="0">
                <a:solidFill>
                  <a:srgbClr val="3E3E3E"/>
                </a:solidFill>
                <a:latin typeface="Arial" panose="020B0604020202020204" pitchFamily="34" charset="0"/>
                <a:cs typeface="Arial" panose="020B0604020202020204" pitchFamily="34" charset="0"/>
              </a:rPr>
              <a:t>traceabilities.</a:t>
            </a:r>
          </a:p>
          <a:p>
            <a:pPr marL="755650" lvl="1" indent="-285750">
              <a:spcBef>
                <a:spcPts val="195"/>
              </a:spcBef>
              <a:buFont typeface="Arial" panose="020B0604020202020204" pitchFamily="34" charset="0"/>
              <a:buChar char="•"/>
              <a:tabLst>
                <a:tab pos="755650" algn="l"/>
                <a:tab pos="804863" algn="l"/>
              </a:tabLst>
            </a:pPr>
            <a:r>
              <a:rPr lang="en-US" sz="2000" spc="-5" dirty="0">
                <a:solidFill>
                  <a:srgbClr val="3E3E3E"/>
                </a:solidFill>
                <a:latin typeface="Arial" panose="020B0604020202020204" pitchFamily="34" charset="0"/>
                <a:cs typeface="Arial" panose="020B0604020202020204" pitchFamily="34" charset="0"/>
              </a:rPr>
              <a:t>NIST produces reference materials traceable to SI units that can be purchased for use in laboratories to maintain traceability.</a:t>
            </a:r>
          </a:p>
          <a:p>
            <a:pPr marL="1270000" lvl="2" indent="-342900">
              <a:spcBef>
                <a:spcPts val="195"/>
              </a:spcBef>
              <a:buFont typeface="Arial" panose="020B0604020202020204" pitchFamily="34" charset="0"/>
              <a:buChar char="•"/>
              <a:tabLst>
                <a:tab pos="566738" algn="l"/>
                <a:tab pos="755650" algn="l"/>
              </a:tabLst>
            </a:pPr>
            <a:r>
              <a:rPr sz="2000" spc="-5" dirty="0">
                <a:solidFill>
                  <a:schemeClr val="tx1">
                    <a:lumMod val="95000"/>
                    <a:lumOff val="5000"/>
                  </a:schemeClr>
                </a:solidFill>
                <a:latin typeface="Arial" panose="020B0604020202020204" pitchFamily="34" charset="0"/>
                <a:cs typeface="Arial" panose="020B0604020202020204" pitchFamily="34" charset="0"/>
              </a:rPr>
              <a:t>NIST Standard Reference Materials (SRMs</a:t>
            </a:r>
            <a:r>
              <a:rPr lang="en-US" sz="2000" spc="-5" dirty="0">
                <a:solidFill>
                  <a:schemeClr val="tx1">
                    <a:lumMod val="95000"/>
                    <a:lumOff val="5000"/>
                  </a:schemeClr>
                </a:solidFill>
                <a:latin typeface="Arial" panose="020B0604020202020204" pitchFamily="34" charset="0"/>
                <a:cs typeface="Arial" panose="020B0604020202020204" pitchFamily="34" charset="0"/>
              </a:rPr>
              <a:t>)</a:t>
            </a:r>
          </a:p>
          <a:p>
            <a:pPr marL="1270000" lvl="2" indent="-342900">
              <a:spcBef>
                <a:spcPts val="195"/>
              </a:spcBef>
              <a:buFont typeface="Arial" panose="020B0604020202020204" pitchFamily="34" charset="0"/>
              <a:buChar char="•"/>
              <a:tabLst>
                <a:tab pos="566738" algn="l"/>
                <a:tab pos="755650" algn="l"/>
              </a:tabLst>
            </a:pPr>
            <a:r>
              <a:rPr sz="2000" spc="-15" dirty="0">
                <a:solidFill>
                  <a:schemeClr val="tx1">
                    <a:lumMod val="95000"/>
                    <a:lumOff val="5000"/>
                  </a:schemeClr>
                </a:solidFill>
                <a:uFill>
                  <a:solidFill>
                    <a:srgbClr val="0000FF"/>
                  </a:solidFill>
                </a:uFill>
                <a:latin typeface="Arial" panose="020B0604020202020204" pitchFamily="34" charset="0"/>
                <a:cs typeface="Arial" panose="020B0604020202020204" pitchFamily="34" charset="0"/>
              </a:rPr>
              <a:t>NIST-Traceable </a:t>
            </a:r>
            <a:r>
              <a:rPr sz="2000" spc="-5" dirty="0">
                <a:solidFill>
                  <a:schemeClr val="tx1">
                    <a:lumMod val="95000"/>
                    <a:lumOff val="5000"/>
                  </a:schemeClr>
                </a:solidFill>
                <a:uFill>
                  <a:solidFill>
                    <a:srgbClr val="0000FF"/>
                  </a:solidFill>
                </a:uFill>
                <a:latin typeface="Arial" panose="020B0604020202020204" pitchFamily="34" charset="0"/>
                <a:cs typeface="Arial" panose="020B0604020202020204" pitchFamily="34" charset="0"/>
              </a:rPr>
              <a:t>Reference </a:t>
            </a:r>
            <a:r>
              <a:rPr sz="2000" dirty="0">
                <a:solidFill>
                  <a:schemeClr val="tx1">
                    <a:lumMod val="95000"/>
                    <a:lumOff val="5000"/>
                  </a:schemeClr>
                </a:solidFill>
                <a:uFill>
                  <a:solidFill>
                    <a:srgbClr val="0000FF"/>
                  </a:solidFill>
                </a:uFill>
                <a:latin typeface="Arial" panose="020B0604020202020204" pitchFamily="34" charset="0"/>
                <a:cs typeface="Arial" panose="020B0604020202020204" pitchFamily="34" charset="0"/>
              </a:rPr>
              <a:t>Materials</a:t>
            </a:r>
            <a:r>
              <a:rPr sz="2000" spc="-55" dirty="0">
                <a:solidFill>
                  <a:schemeClr val="tx1">
                    <a:lumMod val="95000"/>
                    <a:lumOff val="5000"/>
                  </a:schemeClr>
                </a:solidFill>
                <a:uFill>
                  <a:solidFill>
                    <a:srgbClr val="0000FF"/>
                  </a:solidFill>
                </a:uFill>
                <a:latin typeface="Arial" panose="020B0604020202020204" pitchFamily="34" charset="0"/>
                <a:cs typeface="Arial" panose="020B0604020202020204" pitchFamily="34" charset="0"/>
              </a:rPr>
              <a:t> </a:t>
            </a:r>
            <a:r>
              <a:rPr sz="2000" dirty="0">
                <a:solidFill>
                  <a:schemeClr val="tx1">
                    <a:lumMod val="95000"/>
                    <a:lumOff val="5000"/>
                  </a:schemeClr>
                </a:solidFill>
                <a:uFill>
                  <a:solidFill>
                    <a:srgbClr val="0000FF"/>
                  </a:solidFill>
                </a:uFill>
                <a:latin typeface="Arial" panose="020B0604020202020204" pitchFamily="34" charset="0"/>
                <a:cs typeface="Arial" panose="020B0604020202020204" pitchFamily="34" charset="0"/>
              </a:rPr>
              <a:t>(NTRMs)</a:t>
            </a:r>
            <a:endParaRPr lang="en-US" sz="2000" dirty="0">
              <a:solidFill>
                <a:schemeClr val="tx1">
                  <a:lumMod val="95000"/>
                  <a:lumOff val="5000"/>
                </a:schemeClr>
              </a:solidFill>
              <a:uFill>
                <a:solidFill>
                  <a:srgbClr val="0000FF"/>
                </a:solidFill>
              </a:u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stretch>
            <a:fillRect/>
          </a:stretch>
        </p:blipFill>
        <p:spPr>
          <a:xfrm>
            <a:off x="3962400" y="6238576"/>
            <a:ext cx="917491" cy="955108"/>
          </a:xfrm>
          <a:prstGeom prst="rect">
            <a:avLst/>
          </a:prstGeom>
        </p:spPr>
      </p:pic>
    </p:spTree>
    <p:extLst>
      <p:ext uri="{BB962C8B-B14F-4D97-AF65-F5344CB8AC3E}">
        <p14:creationId xmlns:p14="http://schemas.microsoft.com/office/powerpoint/2010/main" val="1718805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1700" y="734060"/>
            <a:ext cx="7456170" cy="635635"/>
          </a:xfrm>
          <a:prstGeom prst="rect">
            <a:avLst/>
          </a:prstGeom>
        </p:spPr>
        <p:txBody>
          <a:bodyPr vert="horz" wrap="square" lIns="0" tIns="12700" rIns="0" bIns="0" rtlCol="0">
            <a:spAutoFit/>
          </a:bodyPr>
          <a:lstStyle/>
          <a:p>
            <a:pPr marL="12700">
              <a:lnSpc>
                <a:spcPct val="100000"/>
              </a:lnSpc>
              <a:spcBef>
                <a:spcPts val="100"/>
              </a:spcBef>
            </a:pPr>
            <a:r>
              <a:rPr spc="-10" dirty="0"/>
              <a:t>Reference </a:t>
            </a:r>
            <a:r>
              <a:rPr spc="-5" dirty="0"/>
              <a:t>Standards vs.</a:t>
            </a:r>
            <a:r>
              <a:rPr spc="-65" dirty="0"/>
              <a:t> </a:t>
            </a:r>
            <a:r>
              <a:rPr spc="-10" dirty="0"/>
              <a:t>Materials</a:t>
            </a:r>
          </a:p>
        </p:txBody>
      </p:sp>
      <p:sp>
        <p:nvSpPr>
          <p:cNvPr id="4" name="object 4"/>
          <p:cNvSpPr txBox="1"/>
          <p:nvPr/>
        </p:nvSpPr>
        <p:spPr>
          <a:xfrm>
            <a:off x="993139" y="2015743"/>
            <a:ext cx="3663950" cy="4246034"/>
          </a:xfrm>
          <a:prstGeom prst="rect">
            <a:avLst/>
          </a:prstGeom>
        </p:spPr>
        <p:txBody>
          <a:bodyPr vert="horz" wrap="square" lIns="0" tIns="80010" rIns="0" bIns="0" rtlCol="0">
            <a:spAutoFit/>
          </a:bodyPr>
          <a:lstStyle/>
          <a:p>
            <a:pPr marL="355600" marR="5080" indent="-342900">
              <a:lnSpc>
                <a:spcPct val="80000"/>
              </a:lnSpc>
              <a:spcBef>
                <a:spcPts val="630"/>
              </a:spcBef>
              <a:buChar char="•"/>
              <a:tabLst>
                <a:tab pos="354965" algn="l"/>
                <a:tab pos="355600" algn="l"/>
              </a:tabLst>
            </a:pPr>
            <a:r>
              <a:rPr lang="en-US" sz="2200" spc="-5" dirty="0">
                <a:solidFill>
                  <a:srgbClr val="3E3E3E"/>
                </a:solidFill>
                <a:latin typeface="Arial"/>
                <a:cs typeface="Arial"/>
              </a:rPr>
              <a:t>N</a:t>
            </a:r>
            <a:r>
              <a:rPr sz="2200" spc="-5" dirty="0">
                <a:solidFill>
                  <a:srgbClr val="3E3E3E"/>
                </a:solidFill>
                <a:latin typeface="Arial"/>
                <a:cs typeface="Arial"/>
              </a:rPr>
              <a:t>on-consumable  </a:t>
            </a:r>
            <a:r>
              <a:rPr sz="2200" dirty="0">
                <a:solidFill>
                  <a:srgbClr val="3E3E3E"/>
                </a:solidFill>
                <a:latin typeface="Arial"/>
                <a:cs typeface="Arial"/>
              </a:rPr>
              <a:t>items</a:t>
            </a:r>
            <a:endParaRPr sz="2200" dirty="0">
              <a:latin typeface="Arial"/>
              <a:cs typeface="Arial"/>
            </a:endParaRPr>
          </a:p>
          <a:p>
            <a:pPr marL="755650" marR="1294765" lvl="1" indent="-285750">
              <a:lnSpc>
                <a:spcPts val="1820"/>
              </a:lnSpc>
              <a:spcBef>
                <a:spcPts val="450"/>
              </a:spcBef>
              <a:buChar char="–"/>
              <a:tabLst>
                <a:tab pos="755015" algn="l"/>
                <a:tab pos="755650" algn="l"/>
              </a:tabLst>
            </a:pPr>
            <a:r>
              <a:rPr sz="1900" spc="-5" dirty="0">
                <a:solidFill>
                  <a:srgbClr val="3E3E3E"/>
                </a:solidFill>
                <a:latin typeface="Arial"/>
                <a:cs typeface="Arial"/>
              </a:rPr>
              <a:t>NIST</a:t>
            </a:r>
            <a:r>
              <a:rPr sz="1900" spc="-110" dirty="0">
                <a:solidFill>
                  <a:srgbClr val="3E3E3E"/>
                </a:solidFill>
                <a:latin typeface="Arial"/>
                <a:cs typeface="Arial"/>
              </a:rPr>
              <a:t> </a:t>
            </a:r>
            <a:r>
              <a:rPr sz="1900" spc="-5" dirty="0">
                <a:solidFill>
                  <a:srgbClr val="3E3E3E"/>
                </a:solidFill>
                <a:latin typeface="Arial"/>
                <a:cs typeface="Arial"/>
              </a:rPr>
              <a:t>traceable  </a:t>
            </a:r>
            <a:r>
              <a:rPr sz="1900" dirty="0">
                <a:solidFill>
                  <a:srgbClr val="3E3E3E"/>
                </a:solidFill>
                <a:latin typeface="Arial"/>
                <a:cs typeface="Arial"/>
              </a:rPr>
              <a:t>thermometers</a:t>
            </a:r>
            <a:endParaRPr sz="1900" dirty="0">
              <a:latin typeface="Arial"/>
              <a:cs typeface="Arial"/>
            </a:endParaRPr>
          </a:p>
          <a:p>
            <a:pPr marL="755015" lvl="1" indent="-285115">
              <a:lnSpc>
                <a:spcPct val="100000"/>
              </a:lnSpc>
              <a:spcBef>
                <a:spcPts val="20"/>
              </a:spcBef>
              <a:buChar char="–"/>
              <a:tabLst>
                <a:tab pos="755015" algn="l"/>
                <a:tab pos="755650" algn="l"/>
              </a:tabLst>
            </a:pPr>
            <a:r>
              <a:rPr sz="1900" spc="-10" dirty="0">
                <a:solidFill>
                  <a:srgbClr val="3E3E3E"/>
                </a:solidFill>
                <a:latin typeface="Arial"/>
                <a:cs typeface="Arial"/>
              </a:rPr>
              <a:t>Weights</a:t>
            </a:r>
            <a:r>
              <a:rPr lang="en-US" sz="1900" spc="-10" dirty="0">
                <a:solidFill>
                  <a:srgbClr val="3E3E3E"/>
                </a:solidFill>
                <a:latin typeface="Arial"/>
                <a:cs typeface="Arial"/>
              </a:rPr>
              <a:t/>
            </a:r>
            <a:br>
              <a:rPr lang="en-US" sz="1900" spc="-10" dirty="0">
                <a:solidFill>
                  <a:srgbClr val="3E3E3E"/>
                </a:solidFill>
                <a:latin typeface="Arial"/>
                <a:cs typeface="Arial"/>
              </a:rPr>
            </a:br>
            <a:endParaRPr lang="en-US" sz="1900" spc="-10" dirty="0">
              <a:solidFill>
                <a:srgbClr val="3E3E3E"/>
              </a:solidFill>
              <a:latin typeface="Arial"/>
              <a:cs typeface="Arial"/>
            </a:endParaRPr>
          </a:p>
          <a:p>
            <a:pPr marL="355600" marR="5080" indent="-342900">
              <a:lnSpc>
                <a:spcPct val="80000"/>
              </a:lnSpc>
              <a:spcBef>
                <a:spcPts val="630"/>
              </a:spcBef>
              <a:buChar char="•"/>
              <a:tabLst>
                <a:tab pos="354965" algn="l"/>
                <a:tab pos="355600" algn="l"/>
              </a:tabLst>
            </a:pPr>
            <a:r>
              <a:rPr lang="en-US" sz="2200" spc="-5" dirty="0">
                <a:solidFill>
                  <a:srgbClr val="3E3E3E"/>
                </a:solidFill>
                <a:latin typeface="Arial"/>
                <a:cs typeface="Arial"/>
              </a:rPr>
              <a:t>These items </a:t>
            </a:r>
            <a:r>
              <a:rPr lang="en-US" sz="2200" dirty="0">
                <a:solidFill>
                  <a:srgbClr val="3E3E3E"/>
                </a:solidFill>
                <a:latin typeface="Arial"/>
                <a:cs typeface="Arial"/>
              </a:rPr>
              <a:t>should </a:t>
            </a:r>
            <a:r>
              <a:rPr lang="en-US" sz="2200" spc="-5" dirty="0">
                <a:solidFill>
                  <a:srgbClr val="3E3E3E"/>
                </a:solidFill>
                <a:latin typeface="Arial"/>
                <a:cs typeface="Arial"/>
              </a:rPr>
              <a:t>be used  </a:t>
            </a:r>
            <a:r>
              <a:rPr lang="en-US" sz="2200" dirty="0">
                <a:solidFill>
                  <a:srgbClr val="3E3E3E"/>
                </a:solidFill>
                <a:latin typeface="Arial"/>
                <a:cs typeface="Arial"/>
              </a:rPr>
              <a:t>for calibration </a:t>
            </a:r>
            <a:r>
              <a:rPr lang="en-US" sz="2200" spc="-5" dirty="0">
                <a:solidFill>
                  <a:srgbClr val="3E3E3E"/>
                </a:solidFill>
                <a:latin typeface="Arial"/>
                <a:cs typeface="Arial"/>
              </a:rPr>
              <a:t>only </a:t>
            </a:r>
            <a:r>
              <a:rPr lang="en-US" sz="2200" dirty="0">
                <a:solidFill>
                  <a:srgbClr val="3E3E3E"/>
                </a:solidFill>
                <a:latin typeface="Arial"/>
                <a:cs typeface="Arial"/>
              </a:rPr>
              <a:t>to  maintain accuracy and  integrity</a:t>
            </a:r>
            <a:endParaRPr lang="en-US" sz="2200" dirty="0">
              <a:latin typeface="Arial"/>
              <a:cs typeface="Arial"/>
            </a:endParaRPr>
          </a:p>
          <a:p>
            <a:pPr marL="355600" marR="298450" indent="-342900">
              <a:lnSpc>
                <a:spcPct val="80000"/>
              </a:lnSpc>
              <a:spcBef>
                <a:spcPts val="2085"/>
              </a:spcBef>
              <a:buChar char="•"/>
              <a:tabLst>
                <a:tab pos="354965" algn="l"/>
                <a:tab pos="355600" algn="l"/>
              </a:tabLst>
            </a:pPr>
            <a:r>
              <a:rPr lang="en-US" sz="2200" spc="-5" dirty="0">
                <a:solidFill>
                  <a:srgbClr val="3E3E3E"/>
                </a:solidFill>
                <a:latin typeface="Arial"/>
                <a:cs typeface="Arial"/>
              </a:rPr>
              <a:t>They </a:t>
            </a:r>
            <a:r>
              <a:rPr lang="en-US" sz="2200" dirty="0">
                <a:solidFill>
                  <a:srgbClr val="3E3E3E"/>
                </a:solidFill>
                <a:latin typeface="Arial"/>
                <a:cs typeface="Arial"/>
              </a:rPr>
              <a:t>should be</a:t>
            </a:r>
            <a:r>
              <a:rPr lang="en-US" sz="2200" spc="-60" dirty="0">
                <a:solidFill>
                  <a:srgbClr val="3E3E3E"/>
                </a:solidFill>
                <a:latin typeface="Arial"/>
                <a:cs typeface="Arial"/>
              </a:rPr>
              <a:t> </a:t>
            </a:r>
            <a:r>
              <a:rPr lang="en-US" sz="2200" dirty="0">
                <a:solidFill>
                  <a:srgbClr val="3E3E3E"/>
                </a:solidFill>
                <a:latin typeface="Arial"/>
                <a:cs typeface="Arial"/>
              </a:rPr>
              <a:t>calibrated </a:t>
            </a:r>
            <a:r>
              <a:rPr lang="en-US" sz="2200" spc="-5" dirty="0">
                <a:solidFill>
                  <a:srgbClr val="3E3E3E"/>
                </a:solidFill>
                <a:latin typeface="Arial"/>
                <a:cs typeface="Arial"/>
              </a:rPr>
              <a:t>by an </a:t>
            </a:r>
            <a:r>
              <a:rPr lang="en-US" sz="2200" dirty="0">
                <a:solidFill>
                  <a:srgbClr val="3E3E3E"/>
                </a:solidFill>
                <a:latin typeface="Arial"/>
                <a:cs typeface="Arial"/>
              </a:rPr>
              <a:t>ISO/IEC </a:t>
            </a:r>
            <a:r>
              <a:rPr lang="en-US" sz="2200" spc="-5" dirty="0">
                <a:solidFill>
                  <a:srgbClr val="3E3E3E"/>
                </a:solidFill>
                <a:latin typeface="Arial"/>
                <a:cs typeface="Arial"/>
              </a:rPr>
              <a:t>17025  </a:t>
            </a:r>
            <a:r>
              <a:rPr lang="en-US" sz="2200" spc="-5" dirty="0">
                <a:solidFill>
                  <a:schemeClr val="tx1">
                    <a:lumMod val="95000"/>
                    <a:lumOff val="5000"/>
                  </a:schemeClr>
                </a:solidFill>
                <a:latin typeface="Arial"/>
                <a:cs typeface="Arial"/>
              </a:rPr>
              <a:t>accredited entity </a:t>
            </a:r>
            <a:r>
              <a:rPr lang="en-US" sz="2200" dirty="0">
                <a:solidFill>
                  <a:schemeClr val="tx1">
                    <a:lumMod val="95000"/>
                    <a:lumOff val="5000"/>
                  </a:schemeClr>
                </a:solidFill>
                <a:latin typeface="Arial"/>
                <a:cs typeface="Arial"/>
              </a:rPr>
              <a:t>that can  </a:t>
            </a:r>
            <a:r>
              <a:rPr lang="en-US" sz="2200" spc="-5" dirty="0">
                <a:solidFill>
                  <a:schemeClr val="tx1">
                    <a:lumMod val="95000"/>
                    <a:lumOff val="5000"/>
                  </a:schemeClr>
                </a:solidFill>
                <a:latin typeface="Arial"/>
                <a:cs typeface="Arial"/>
              </a:rPr>
              <a:t>provide</a:t>
            </a:r>
            <a:r>
              <a:rPr lang="en-US" sz="2200" spc="-10" dirty="0">
                <a:solidFill>
                  <a:schemeClr val="tx1">
                    <a:lumMod val="95000"/>
                    <a:lumOff val="5000"/>
                  </a:schemeClr>
                </a:solidFill>
                <a:latin typeface="Arial"/>
                <a:cs typeface="Arial"/>
              </a:rPr>
              <a:t> </a:t>
            </a:r>
            <a:r>
              <a:rPr lang="en-US" sz="2200" dirty="0">
                <a:solidFill>
                  <a:schemeClr val="tx1">
                    <a:lumMod val="95000"/>
                    <a:lumOff val="5000"/>
                  </a:schemeClr>
                </a:solidFill>
                <a:latin typeface="Arial"/>
                <a:cs typeface="Arial"/>
              </a:rPr>
              <a:t>traceability</a:t>
            </a:r>
            <a:endParaRPr sz="1900" dirty="0">
              <a:latin typeface="Arial"/>
              <a:cs typeface="Arial"/>
            </a:endParaRPr>
          </a:p>
        </p:txBody>
      </p:sp>
      <p:sp>
        <p:nvSpPr>
          <p:cNvPr id="6" name="object 6"/>
          <p:cNvSpPr txBox="1"/>
          <p:nvPr/>
        </p:nvSpPr>
        <p:spPr>
          <a:xfrm>
            <a:off x="5294122" y="2015743"/>
            <a:ext cx="3820160" cy="3659335"/>
          </a:xfrm>
          <a:prstGeom prst="rect">
            <a:avLst/>
          </a:prstGeom>
        </p:spPr>
        <p:txBody>
          <a:bodyPr vert="horz" wrap="square" lIns="0" tIns="80645" rIns="0" bIns="0" rtlCol="0">
            <a:spAutoFit/>
          </a:bodyPr>
          <a:lstStyle/>
          <a:p>
            <a:pPr marL="355600" indent="-342900">
              <a:lnSpc>
                <a:spcPct val="100000"/>
              </a:lnSpc>
              <a:spcBef>
                <a:spcPts val="635"/>
              </a:spcBef>
              <a:buChar char="•"/>
              <a:tabLst>
                <a:tab pos="354965" algn="l"/>
                <a:tab pos="355600" algn="l"/>
              </a:tabLst>
            </a:pPr>
            <a:r>
              <a:rPr sz="2000" spc="-5" dirty="0">
                <a:solidFill>
                  <a:srgbClr val="3E3E3E"/>
                </a:solidFill>
                <a:latin typeface="Arial"/>
                <a:cs typeface="Arial"/>
              </a:rPr>
              <a:t>Consumables</a:t>
            </a:r>
            <a:endParaRPr sz="2000" dirty="0">
              <a:latin typeface="Arial"/>
              <a:cs typeface="Arial"/>
            </a:endParaRPr>
          </a:p>
          <a:p>
            <a:pPr marL="755015" lvl="1" indent="-285115">
              <a:lnSpc>
                <a:spcPct val="100000"/>
              </a:lnSpc>
              <a:spcBef>
                <a:spcPts val="459"/>
              </a:spcBef>
              <a:buChar char="–"/>
              <a:tabLst>
                <a:tab pos="755015" algn="l"/>
                <a:tab pos="755650" algn="l"/>
              </a:tabLst>
            </a:pPr>
            <a:r>
              <a:rPr sz="2000" spc="-5" dirty="0">
                <a:solidFill>
                  <a:srgbClr val="3E3E3E"/>
                </a:solidFill>
                <a:latin typeface="Arial"/>
                <a:cs typeface="Arial"/>
              </a:rPr>
              <a:t>Liquid</a:t>
            </a:r>
            <a:r>
              <a:rPr sz="2000" spc="20" dirty="0">
                <a:solidFill>
                  <a:srgbClr val="3E3E3E"/>
                </a:solidFill>
                <a:latin typeface="Arial"/>
                <a:cs typeface="Arial"/>
              </a:rPr>
              <a:t> </a:t>
            </a:r>
            <a:r>
              <a:rPr sz="2000" spc="-5" dirty="0">
                <a:solidFill>
                  <a:srgbClr val="3E3E3E"/>
                </a:solidFill>
                <a:latin typeface="Arial"/>
                <a:cs typeface="Arial"/>
              </a:rPr>
              <a:t>standards</a:t>
            </a:r>
            <a:endParaRPr sz="2000" dirty="0">
              <a:latin typeface="Arial"/>
              <a:cs typeface="Arial"/>
            </a:endParaRPr>
          </a:p>
          <a:p>
            <a:pPr marL="755015" lvl="1" indent="-285115">
              <a:lnSpc>
                <a:spcPct val="100000"/>
              </a:lnSpc>
              <a:spcBef>
                <a:spcPts val="455"/>
              </a:spcBef>
              <a:buChar char="–"/>
              <a:tabLst>
                <a:tab pos="755015" algn="l"/>
                <a:tab pos="755650" algn="l"/>
              </a:tabLst>
            </a:pPr>
            <a:r>
              <a:rPr sz="2000" spc="-5" dirty="0">
                <a:solidFill>
                  <a:srgbClr val="3E3E3E"/>
                </a:solidFill>
                <a:latin typeface="Arial"/>
                <a:cs typeface="Arial"/>
              </a:rPr>
              <a:t>P</a:t>
            </a:r>
            <a:r>
              <a:rPr lang="en-US" sz="2000" spc="-5" dirty="0">
                <a:solidFill>
                  <a:srgbClr val="3E3E3E"/>
                </a:solidFill>
                <a:latin typeface="Arial"/>
                <a:cs typeface="Arial"/>
              </a:rPr>
              <a:t>T</a:t>
            </a:r>
            <a:r>
              <a:rPr sz="2000" spc="-25" dirty="0">
                <a:solidFill>
                  <a:srgbClr val="3E3E3E"/>
                </a:solidFill>
                <a:latin typeface="Arial"/>
                <a:cs typeface="Arial"/>
              </a:rPr>
              <a:t> </a:t>
            </a:r>
            <a:r>
              <a:rPr sz="2000" spc="-5" dirty="0">
                <a:solidFill>
                  <a:srgbClr val="3E3E3E"/>
                </a:solidFill>
                <a:latin typeface="Arial"/>
                <a:cs typeface="Arial"/>
              </a:rPr>
              <a:t>materials</a:t>
            </a:r>
            <a:endParaRPr sz="2000" dirty="0">
              <a:latin typeface="Arial"/>
              <a:cs typeface="Arial"/>
            </a:endParaRPr>
          </a:p>
          <a:p>
            <a:pPr marL="355600" marR="5080" indent="-342900">
              <a:lnSpc>
                <a:spcPct val="100000"/>
              </a:lnSpc>
              <a:spcBef>
                <a:spcPts val="525"/>
              </a:spcBef>
              <a:buChar char="•"/>
              <a:tabLst>
                <a:tab pos="354965" algn="l"/>
                <a:tab pos="355600" algn="l"/>
              </a:tabLst>
            </a:pPr>
            <a:r>
              <a:rPr sz="2000" dirty="0">
                <a:solidFill>
                  <a:srgbClr val="3E3E3E"/>
                </a:solidFill>
                <a:latin typeface="Arial"/>
                <a:cs typeface="Arial"/>
              </a:rPr>
              <a:t>If they cannot </a:t>
            </a:r>
            <a:r>
              <a:rPr sz="2000" spc="-5" dirty="0">
                <a:solidFill>
                  <a:srgbClr val="3E3E3E"/>
                </a:solidFill>
                <a:latin typeface="Arial"/>
                <a:cs typeface="Arial"/>
              </a:rPr>
              <a:t>be </a:t>
            </a:r>
            <a:r>
              <a:rPr sz="2000" dirty="0">
                <a:solidFill>
                  <a:srgbClr val="3E3E3E"/>
                </a:solidFill>
                <a:latin typeface="Arial"/>
                <a:cs typeface="Arial"/>
              </a:rPr>
              <a:t>traced to  SI </a:t>
            </a:r>
            <a:r>
              <a:rPr sz="2000" spc="-5" dirty="0">
                <a:solidFill>
                  <a:srgbClr val="3E3E3E"/>
                </a:solidFill>
                <a:latin typeface="Arial"/>
                <a:cs typeface="Arial"/>
              </a:rPr>
              <a:t>units</a:t>
            </a:r>
            <a:r>
              <a:rPr lang="en-US" sz="2000" spc="-5" dirty="0">
                <a:solidFill>
                  <a:srgbClr val="3E3E3E"/>
                </a:solidFill>
                <a:latin typeface="Arial"/>
                <a:cs typeface="Arial"/>
              </a:rPr>
              <a:t> (CRM)</a:t>
            </a:r>
            <a:r>
              <a:rPr sz="2000" spc="-5" dirty="0">
                <a:solidFill>
                  <a:srgbClr val="3E3E3E"/>
                </a:solidFill>
                <a:latin typeface="Arial"/>
                <a:cs typeface="Arial"/>
              </a:rPr>
              <a:t>, </a:t>
            </a:r>
            <a:r>
              <a:rPr sz="2000" dirty="0">
                <a:solidFill>
                  <a:srgbClr val="3E3E3E"/>
                </a:solidFill>
                <a:latin typeface="Arial"/>
                <a:cs typeface="Arial"/>
              </a:rPr>
              <a:t>then they should  </a:t>
            </a:r>
            <a:r>
              <a:rPr sz="2000" spc="-5" dirty="0">
                <a:solidFill>
                  <a:srgbClr val="3E3E3E"/>
                </a:solidFill>
                <a:latin typeface="Arial"/>
                <a:cs typeface="Arial"/>
              </a:rPr>
              <a:t>be provided by </a:t>
            </a:r>
            <a:r>
              <a:rPr sz="2000" dirty="0">
                <a:solidFill>
                  <a:srgbClr val="3E3E3E"/>
                </a:solidFill>
                <a:latin typeface="Arial"/>
                <a:cs typeface="Arial"/>
              </a:rPr>
              <a:t>a</a:t>
            </a:r>
            <a:r>
              <a:rPr sz="2000" spc="-50" dirty="0">
                <a:solidFill>
                  <a:srgbClr val="3E3E3E"/>
                </a:solidFill>
                <a:latin typeface="Arial"/>
                <a:cs typeface="Arial"/>
              </a:rPr>
              <a:t> </a:t>
            </a:r>
            <a:r>
              <a:rPr sz="2000" dirty="0">
                <a:solidFill>
                  <a:srgbClr val="3E3E3E"/>
                </a:solidFill>
                <a:latin typeface="Arial"/>
                <a:cs typeface="Arial"/>
              </a:rPr>
              <a:t>competent  supplier to </a:t>
            </a:r>
            <a:r>
              <a:rPr sz="2000" spc="-5" dirty="0">
                <a:solidFill>
                  <a:srgbClr val="3E3E3E"/>
                </a:solidFill>
                <a:latin typeface="Arial"/>
                <a:cs typeface="Arial"/>
              </a:rPr>
              <a:t>give </a:t>
            </a:r>
            <a:r>
              <a:rPr sz="2000" dirty="0">
                <a:solidFill>
                  <a:srgbClr val="3E3E3E"/>
                </a:solidFill>
                <a:latin typeface="Arial"/>
                <a:cs typeface="Arial"/>
              </a:rPr>
              <a:t>a reliable  physical or chemical  characteristic </a:t>
            </a:r>
            <a:r>
              <a:rPr sz="2000" spc="-5" dirty="0">
                <a:solidFill>
                  <a:srgbClr val="3E3E3E"/>
                </a:solidFill>
                <a:latin typeface="Arial"/>
                <a:cs typeface="Arial"/>
              </a:rPr>
              <a:t>of </a:t>
            </a:r>
            <a:r>
              <a:rPr sz="2000" dirty="0">
                <a:solidFill>
                  <a:srgbClr val="3E3E3E"/>
                </a:solidFill>
                <a:latin typeface="Arial"/>
                <a:cs typeface="Arial"/>
              </a:rPr>
              <a:t>a material  (e.g., </a:t>
            </a:r>
            <a:r>
              <a:rPr sz="2000" spc="-65" dirty="0">
                <a:solidFill>
                  <a:srgbClr val="3E3E3E"/>
                </a:solidFill>
                <a:latin typeface="Arial"/>
                <a:cs typeface="Arial"/>
              </a:rPr>
              <a:t>PT</a:t>
            </a:r>
            <a:r>
              <a:rPr lang="en-US" sz="2000" spc="-65" dirty="0">
                <a:solidFill>
                  <a:srgbClr val="3E3E3E"/>
                </a:solidFill>
                <a:latin typeface="Arial"/>
                <a:cs typeface="Arial"/>
              </a:rPr>
              <a:t> material, other provider</a:t>
            </a:r>
            <a:r>
              <a:rPr sz="2000" spc="-5" dirty="0">
                <a:solidFill>
                  <a:srgbClr val="3E3E3E"/>
                </a:solidFill>
                <a:latin typeface="Arial"/>
                <a:cs typeface="Arial"/>
              </a:rPr>
              <a:t>)</a:t>
            </a:r>
            <a:endParaRPr sz="2000" dirty="0">
              <a:latin typeface="Arial"/>
              <a:cs typeface="Arial"/>
            </a:endParaRPr>
          </a:p>
        </p:txBody>
      </p:sp>
      <p:sp>
        <p:nvSpPr>
          <p:cNvPr id="7" name="object 7"/>
          <p:cNvSpPr txBox="1"/>
          <p:nvPr/>
        </p:nvSpPr>
        <p:spPr>
          <a:xfrm>
            <a:off x="535940" y="1585196"/>
            <a:ext cx="7999730" cy="452755"/>
          </a:xfrm>
          <a:prstGeom prst="rect">
            <a:avLst/>
          </a:prstGeom>
        </p:spPr>
        <p:txBody>
          <a:bodyPr vert="horz" wrap="square" lIns="0" tIns="12700" rIns="0" bIns="0" rtlCol="0">
            <a:spAutoFit/>
          </a:bodyPr>
          <a:lstStyle/>
          <a:p>
            <a:pPr marL="354965" indent="-342265">
              <a:lnSpc>
                <a:spcPct val="100000"/>
              </a:lnSpc>
              <a:spcBef>
                <a:spcPts val="100"/>
              </a:spcBef>
              <a:buChar char="•"/>
              <a:tabLst>
                <a:tab pos="354965" algn="l"/>
                <a:tab pos="355600" algn="l"/>
                <a:tab pos="4455795" algn="l"/>
                <a:tab pos="4798695" algn="l"/>
              </a:tabLst>
            </a:pPr>
            <a:r>
              <a:rPr sz="2800" dirty="0">
                <a:solidFill>
                  <a:srgbClr val="3E3E3E"/>
                </a:solidFill>
                <a:latin typeface="Arial"/>
                <a:cs typeface="Arial"/>
              </a:rPr>
              <a:t>Reference Standards	•	Reference</a:t>
            </a:r>
            <a:r>
              <a:rPr sz="2800" spc="-75" dirty="0">
                <a:solidFill>
                  <a:srgbClr val="3E3E3E"/>
                </a:solidFill>
                <a:latin typeface="Arial"/>
                <a:cs typeface="Arial"/>
              </a:rPr>
              <a:t> </a:t>
            </a:r>
            <a:r>
              <a:rPr sz="2800" dirty="0">
                <a:solidFill>
                  <a:srgbClr val="3E3E3E"/>
                </a:solidFill>
                <a:latin typeface="Arial"/>
                <a:cs typeface="Arial"/>
              </a:rPr>
              <a:t>Materials</a:t>
            </a:r>
            <a:endParaRPr sz="2800" dirty="0">
              <a:latin typeface="Arial"/>
              <a:cs typeface="Arial"/>
            </a:endParaRPr>
          </a:p>
        </p:txBody>
      </p:sp>
      <p:sp>
        <p:nvSpPr>
          <p:cNvPr id="8" name="object 8"/>
          <p:cNvSpPr/>
          <p:nvPr/>
        </p:nvSpPr>
        <p:spPr>
          <a:xfrm>
            <a:off x="4892040" y="5768340"/>
            <a:ext cx="2209800" cy="1492758"/>
          </a:xfrm>
          <a:prstGeom prst="rect">
            <a:avLst/>
          </a:prstGeom>
          <a:blipFill>
            <a:blip r:embed="rId3" cstate="print"/>
            <a:stretch>
              <a:fillRect/>
            </a:stretch>
          </a:blipFill>
        </p:spPr>
        <p:txBody>
          <a:bodyPr wrap="square" lIns="0" tIns="0" rIns="0" bIns="0" rtlCol="0"/>
          <a:lstStyle/>
          <a:p>
            <a:endParaRPr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11</a:t>
            </a:fld>
            <a:endParaRPr sz="1400" dirty="0">
              <a:latin typeface="Arial"/>
              <a:cs typeface="Arial"/>
            </a:endParaRPr>
          </a:p>
        </p:txBody>
      </p:sp>
      <p:pic>
        <p:nvPicPr>
          <p:cNvPr id="10" name="Picture 9"/>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01700" y="734060"/>
            <a:ext cx="4411345" cy="635635"/>
          </a:xfrm>
          <a:prstGeom prst="rect">
            <a:avLst/>
          </a:prstGeom>
        </p:spPr>
        <p:txBody>
          <a:bodyPr vert="horz" wrap="square" lIns="0" tIns="12700" rIns="0" bIns="0" rtlCol="0">
            <a:spAutoFit/>
          </a:bodyPr>
          <a:lstStyle/>
          <a:p>
            <a:pPr marL="12700">
              <a:lnSpc>
                <a:spcPct val="100000"/>
              </a:lnSpc>
              <a:spcBef>
                <a:spcPts val="100"/>
              </a:spcBef>
            </a:pPr>
            <a:r>
              <a:rPr sz="4000" spc="-5" dirty="0">
                <a:solidFill>
                  <a:srgbClr val="00A0AF"/>
                </a:solidFill>
                <a:latin typeface="Franklin Gothic Medium"/>
                <a:cs typeface="Franklin Gothic Medium"/>
              </a:rPr>
              <a:t>What </a:t>
            </a:r>
            <a:r>
              <a:rPr sz="4000" dirty="0">
                <a:solidFill>
                  <a:srgbClr val="00A0AF"/>
                </a:solidFill>
                <a:latin typeface="Franklin Gothic Medium"/>
                <a:cs typeface="Franklin Gothic Medium"/>
              </a:rPr>
              <a:t>is</a:t>
            </a:r>
            <a:r>
              <a:rPr sz="4000" spc="-95" dirty="0">
                <a:solidFill>
                  <a:srgbClr val="00A0AF"/>
                </a:solidFill>
                <a:latin typeface="Franklin Gothic Medium"/>
                <a:cs typeface="Franklin Gothic Medium"/>
              </a:rPr>
              <a:t> </a:t>
            </a:r>
            <a:r>
              <a:rPr sz="4000" spc="-5" dirty="0">
                <a:solidFill>
                  <a:srgbClr val="00A0AF"/>
                </a:solidFill>
                <a:latin typeface="Franklin Gothic Medium"/>
                <a:cs typeface="Franklin Gothic Medium"/>
              </a:rPr>
              <a:t>Calibration?</a:t>
            </a:r>
            <a:endParaRPr sz="4000" dirty="0">
              <a:latin typeface="Franklin Gothic Medium"/>
              <a:cs typeface="Franklin Gothic Medium"/>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12</a:t>
            </a:fld>
            <a:endParaRPr sz="1400" dirty="0">
              <a:latin typeface="Arial"/>
              <a:cs typeface="Arial"/>
            </a:endParaRPr>
          </a:p>
        </p:txBody>
      </p:sp>
      <p:sp>
        <p:nvSpPr>
          <p:cNvPr id="3" name="object 3"/>
          <p:cNvSpPr txBox="1"/>
          <p:nvPr/>
        </p:nvSpPr>
        <p:spPr>
          <a:xfrm>
            <a:off x="993139" y="1853438"/>
            <a:ext cx="7922895" cy="2180084"/>
          </a:xfrm>
          <a:prstGeom prst="rect">
            <a:avLst/>
          </a:prstGeom>
        </p:spPr>
        <p:txBody>
          <a:bodyPr vert="horz" wrap="square" lIns="0" tIns="12700" rIns="0" bIns="0" rtlCol="0">
            <a:spAutoFit/>
          </a:bodyPr>
          <a:lstStyle/>
          <a:p>
            <a:pPr marL="12700" marR="5080" algn="just">
              <a:lnSpc>
                <a:spcPct val="100000"/>
              </a:lnSpc>
              <a:spcBef>
                <a:spcPts val="100"/>
              </a:spcBef>
            </a:pPr>
            <a:r>
              <a:rPr lang="en-US" sz="2800" dirty="0">
                <a:latin typeface="Arial" panose="020B0604020202020204" pitchFamily="34" charset="0"/>
                <a:cs typeface="Arial" panose="020B0604020202020204" pitchFamily="34" charset="0"/>
              </a:rPr>
              <a:t>Calibration is the comparison of a measurement device  or system under test with one of known uncertainty (limits which contain the true value at specified confidence limits).</a:t>
            </a:r>
          </a:p>
          <a:p>
            <a:pPr marL="12700" marR="5080" algn="just">
              <a:lnSpc>
                <a:spcPct val="100000"/>
              </a:lnSpc>
              <a:spcBef>
                <a:spcPts val="100"/>
              </a:spcBef>
            </a:pPr>
            <a:endParaRPr lang="en-US" sz="2800" dirty="0">
              <a:latin typeface="Arial"/>
              <a:cs typeface="Arial"/>
            </a:endParaRPr>
          </a:p>
        </p:txBody>
      </p:sp>
      <p:pic>
        <p:nvPicPr>
          <p:cNvPr id="5" name="Picture 4"/>
          <p:cNvPicPr>
            <a:picLocks noChangeAspect="1"/>
          </p:cNvPicPr>
          <p:nvPr/>
        </p:nvPicPr>
        <p:blipFill>
          <a:blip r:embed="rId2"/>
          <a:stretch>
            <a:fillRect/>
          </a:stretch>
        </p:blipFill>
        <p:spPr>
          <a:xfrm>
            <a:off x="3962400" y="6238576"/>
            <a:ext cx="917491" cy="95510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1700" y="734060"/>
            <a:ext cx="4411345" cy="635635"/>
          </a:xfrm>
          <a:prstGeom prst="rect">
            <a:avLst/>
          </a:prstGeom>
        </p:spPr>
        <p:txBody>
          <a:bodyPr vert="horz" wrap="square" lIns="0" tIns="12700" rIns="0" bIns="0" rtlCol="0">
            <a:spAutoFit/>
          </a:bodyPr>
          <a:lstStyle/>
          <a:p>
            <a:pPr marL="12700">
              <a:lnSpc>
                <a:spcPct val="100000"/>
              </a:lnSpc>
              <a:spcBef>
                <a:spcPts val="100"/>
              </a:spcBef>
            </a:pPr>
            <a:r>
              <a:rPr spc="-5" dirty="0"/>
              <a:t>What </a:t>
            </a:r>
            <a:r>
              <a:rPr dirty="0"/>
              <a:t>is</a:t>
            </a:r>
            <a:r>
              <a:rPr spc="-95" dirty="0"/>
              <a:t> </a:t>
            </a:r>
            <a:r>
              <a:rPr spc="-5" dirty="0"/>
              <a:t>Calibration?</a:t>
            </a:r>
          </a:p>
        </p:txBody>
      </p:sp>
      <p:sp>
        <p:nvSpPr>
          <p:cNvPr id="4" name="object 4"/>
          <p:cNvSpPr txBox="1"/>
          <p:nvPr/>
        </p:nvSpPr>
        <p:spPr>
          <a:xfrm>
            <a:off x="916939" y="1660651"/>
            <a:ext cx="3862704" cy="4469237"/>
          </a:xfrm>
          <a:prstGeom prst="rect">
            <a:avLst/>
          </a:prstGeom>
        </p:spPr>
        <p:txBody>
          <a:bodyPr vert="horz" wrap="square" lIns="0" tIns="57150" rIns="0" bIns="0" rtlCol="0">
            <a:spAutoFit/>
          </a:bodyPr>
          <a:lstStyle/>
          <a:p>
            <a:pPr marL="12700" marR="93980">
              <a:lnSpc>
                <a:spcPts val="2810"/>
              </a:lnSpc>
              <a:spcBef>
                <a:spcPts val="450"/>
              </a:spcBef>
            </a:pPr>
            <a:r>
              <a:rPr lang="en-US" sz="2600" spc="-5" dirty="0">
                <a:solidFill>
                  <a:srgbClr val="3E3E3E"/>
                </a:solidFill>
                <a:latin typeface="Arial"/>
                <a:cs typeface="Arial"/>
              </a:rPr>
              <a:t>Calibration is a process in which a physical measurement or physical response is compared to a known standard</a:t>
            </a:r>
          </a:p>
          <a:p>
            <a:pPr marL="355600" marR="93980" indent="-342900">
              <a:lnSpc>
                <a:spcPts val="2810"/>
              </a:lnSpc>
              <a:spcBef>
                <a:spcPts val="450"/>
              </a:spcBef>
              <a:buFont typeface="Arial" panose="020B0604020202020204" pitchFamily="34" charset="0"/>
              <a:buChar char="•"/>
            </a:pPr>
            <a:r>
              <a:rPr sz="2200" spc="-5" dirty="0">
                <a:solidFill>
                  <a:srgbClr val="3E3E3E"/>
                </a:solidFill>
                <a:latin typeface="Arial"/>
                <a:cs typeface="Arial"/>
              </a:rPr>
              <a:t>What is </a:t>
            </a:r>
            <a:r>
              <a:rPr sz="2200" dirty="0">
                <a:solidFill>
                  <a:srgbClr val="3E3E3E"/>
                </a:solidFill>
                <a:latin typeface="Arial"/>
                <a:cs typeface="Arial"/>
              </a:rPr>
              <a:t>my </a:t>
            </a:r>
            <a:r>
              <a:rPr sz="2200" spc="-5" dirty="0">
                <a:solidFill>
                  <a:srgbClr val="3E3E3E"/>
                </a:solidFill>
                <a:latin typeface="Arial"/>
                <a:cs typeface="Arial"/>
              </a:rPr>
              <a:t>answer</a:t>
            </a:r>
            <a:r>
              <a:rPr lang="en-US" sz="2200" spc="-5" dirty="0">
                <a:solidFill>
                  <a:srgbClr val="3E3E3E"/>
                </a:solidFill>
                <a:latin typeface="Arial"/>
                <a:cs typeface="Arial"/>
              </a:rPr>
              <a:t>, plus or minus my error, in relation to the known value, plus or minus established tolerance?</a:t>
            </a:r>
            <a:r>
              <a:rPr sz="2200" dirty="0">
                <a:solidFill>
                  <a:srgbClr val="3E3E3E"/>
                </a:solidFill>
                <a:latin typeface="Arial"/>
                <a:cs typeface="Arial"/>
              </a:rPr>
              <a:t> </a:t>
            </a:r>
            <a:endParaRPr lang="en-US" sz="2200" dirty="0">
              <a:solidFill>
                <a:srgbClr val="3E3E3E"/>
              </a:solidFill>
              <a:latin typeface="Arial"/>
              <a:cs typeface="Arial"/>
            </a:endParaRPr>
          </a:p>
          <a:p>
            <a:pPr marL="355600" marR="93980" indent="-342900">
              <a:lnSpc>
                <a:spcPts val="2810"/>
              </a:lnSpc>
              <a:spcBef>
                <a:spcPts val="450"/>
              </a:spcBef>
              <a:buFont typeface="Arial" panose="020B0604020202020204" pitchFamily="34" charset="0"/>
              <a:buChar char="•"/>
            </a:pPr>
            <a:r>
              <a:rPr lang="en-US" sz="2200" spc="-5" dirty="0">
                <a:solidFill>
                  <a:srgbClr val="3E3E3E"/>
                </a:solidFill>
                <a:latin typeface="Arial"/>
                <a:cs typeface="Arial"/>
              </a:rPr>
              <a:t>H</a:t>
            </a:r>
            <a:r>
              <a:rPr sz="2200" spc="-5" dirty="0">
                <a:solidFill>
                  <a:srgbClr val="3E3E3E"/>
                </a:solidFill>
                <a:latin typeface="Arial"/>
                <a:cs typeface="Arial"/>
              </a:rPr>
              <a:t>ow </a:t>
            </a:r>
            <a:r>
              <a:rPr sz="2200" dirty="0">
                <a:solidFill>
                  <a:srgbClr val="3E3E3E"/>
                </a:solidFill>
                <a:latin typeface="Arial"/>
                <a:cs typeface="Arial"/>
              </a:rPr>
              <a:t>much</a:t>
            </a:r>
            <a:r>
              <a:rPr sz="2200" spc="-60" dirty="0">
                <a:solidFill>
                  <a:srgbClr val="3E3E3E"/>
                </a:solidFill>
                <a:latin typeface="Arial"/>
                <a:cs typeface="Arial"/>
              </a:rPr>
              <a:t> </a:t>
            </a:r>
            <a:r>
              <a:rPr lang="en-US" sz="2200" spc="-60" dirty="0">
                <a:solidFill>
                  <a:srgbClr val="3E3E3E"/>
                </a:solidFill>
                <a:latin typeface="Arial"/>
                <a:cs typeface="Arial"/>
              </a:rPr>
              <a:t>error can by customer tolerate?</a:t>
            </a:r>
            <a:endParaRPr sz="2200" dirty="0">
              <a:latin typeface="Arial"/>
              <a:cs typeface="Arial"/>
            </a:endParaRPr>
          </a:p>
        </p:txBody>
      </p:sp>
      <p:sp>
        <p:nvSpPr>
          <p:cNvPr id="5" name="object 5"/>
          <p:cNvSpPr/>
          <p:nvPr/>
        </p:nvSpPr>
        <p:spPr>
          <a:xfrm>
            <a:off x="5340829" y="2291309"/>
            <a:ext cx="1474498" cy="831366"/>
          </a:xfrm>
          <a:prstGeom prst="rect">
            <a:avLst/>
          </a:prstGeom>
          <a:blipFill>
            <a:blip r:embed="rId3" cstate="print"/>
            <a:stretch>
              <a:fillRect/>
            </a:stretch>
          </a:blipFill>
        </p:spPr>
        <p:txBody>
          <a:bodyPr wrap="square" lIns="0" tIns="0" rIns="0" bIns="0" rtlCol="0"/>
          <a:lstStyle/>
          <a:p>
            <a:endParaRPr dirty="0"/>
          </a:p>
        </p:txBody>
      </p:sp>
      <p:sp>
        <p:nvSpPr>
          <p:cNvPr id="6" name="object 6"/>
          <p:cNvSpPr txBox="1"/>
          <p:nvPr/>
        </p:nvSpPr>
        <p:spPr>
          <a:xfrm>
            <a:off x="5440934" y="2369311"/>
            <a:ext cx="1268095" cy="621665"/>
          </a:xfrm>
          <a:prstGeom prst="rect">
            <a:avLst/>
          </a:prstGeom>
        </p:spPr>
        <p:txBody>
          <a:bodyPr vert="horz" wrap="square" lIns="0" tIns="58419" rIns="0" bIns="0" rtlCol="0">
            <a:spAutoFit/>
          </a:bodyPr>
          <a:lstStyle/>
          <a:p>
            <a:pPr marL="213995" marR="5080" indent="-201930">
              <a:lnSpc>
                <a:spcPts val="2170"/>
              </a:lnSpc>
              <a:spcBef>
                <a:spcPts val="459"/>
              </a:spcBef>
            </a:pPr>
            <a:r>
              <a:rPr sz="2100" b="1" spc="-155" dirty="0">
                <a:solidFill>
                  <a:srgbClr val="3E3E3E"/>
                </a:solidFill>
                <a:latin typeface="Arial"/>
                <a:cs typeface="Arial"/>
              </a:rPr>
              <a:t>T</a:t>
            </a:r>
            <a:r>
              <a:rPr sz="2100" b="1" dirty="0">
                <a:solidFill>
                  <a:srgbClr val="3E3E3E"/>
                </a:solidFill>
                <a:latin typeface="Arial"/>
                <a:cs typeface="Arial"/>
              </a:rPr>
              <a:t>olerance  (+ or</a:t>
            </a:r>
            <a:r>
              <a:rPr sz="2100" b="1" spc="-45" dirty="0">
                <a:solidFill>
                  <a:srgbClr val="3E3E3E"/>
                </a:solidFill>
                <a:latin typeface="Arial"/>
                <a:cs typeface="Arial"/>
              </a:rPr>
              <a:t> </a:t>
            </a:r>
            <a:r>
              <a:rPr sz="2100" b="1" dirty="0">
                <a:solidFill>
                  <a:srgbClr val="3E3E3E"/>
                </a:solidFill>
                <a:latin typeface="Arial"/>
                <a:cs typeface="Arial"/>
              </a:rPr>
              <a:t>-)</a:t>
            </a:r>
            <a:endParaRPr sz="2100" dirty="0">
              <a:latin typeface="Arial"/>
              <a:cs typeface="Arial"/>
            </a:endParaRPr>
          </a:p>
        </p:txBody>
      </p:sp>
      <p:sp>
        <p:nvSpPr>
          <p:cNvPr id="7" name="object 7"/>
          <p:cNvSpPr/>
          <p:nvPr/>
        </p:nvSpPr>
        <p:spPr>
          <a:xfrm>
            <a:off x="7440901" y="2291309"/>
            <a:ext cx="1474498" cy="831366"/>
          </a:xfrm>
          <a:prstGeom prst="rect">
            <a:avLst/>
          </a:prstGeom>
          <a:blipFill>
            <a:blip r:embed="rId4" cstate="print"/>
            <a:stretch>
              <a:fillRect/>
            </a:stretch>
          </a:blipFill>
        </p:spPr>
        <p:txBody>
          <a:bodyPr wrap="square" lIns="0" tIns="0" rIns="0" bIns="0" rtlCol="0"/>
          <a:lstStyle/>
          <a:p>
            <a:endParaRPr dirty="0"/>
          </a:p>
        </p:txBody>
      </p:sp>
      <p:sp>
        <p:nvSpPr>
          <p:cNvPr id="8" name="object 8"/>
          <p:cNvSpPr txBox="1"/>
          <p:nvPr/>
        </p:nvSpPr>
        <p:spPr>
          <a:xfrm>
            <a:off x="7798572" y="2369311"/>
            <a:ext cx="751840" cy="621665"/>
          </a:xfrm>
          <a:prstGeom prst="rect">
            <a:avLst/>
          </a:prstGeom>
        </p:spPr>
        <p:txBody>
          <a:bodyPr vert="horz" wrap="square" lIns="0" tIns="58419" rIns="0" bIns="0" rtlCol="0">
            <a:spAutoFit/>
          </a:bodyPr>
          <a:lstStyle/>
          <a:p>
            <a:pPr marL="12700" marR="5080" indent="111125">
              <a:lnSpc>
                <a:spcPts val="2170"/>
              </a:lnSpc>
              <a:spcBef>
                <a:spcPts val="459"/>
              </a:spcBef>
            </a:pPr>
            <a:r>
              <a:rPr sz="2100" b="1" dirty="0">
                <a:solidFill>
                  <a:srgbClr val="3E3E3E"/>
                </a:solidFill>
                <a:latin typeface="Arial"/>
                <a:cs typeface="Arial"/>
              </a:rPr>
              <a:t>End  </a:t>
            </a:r>
            <a:r>
              <a:rPr sz="2100" b="1" spc="-5" dirty="0">
                <a:solidFill>
                  <a:srgbClr val="3E3E3E"/>
                </a:solidFill>
                <a:latin typeface="Arial"/>
                <a:cs typeface="Arial"/>
              </a:rPr>
              <a:t>result</a:t>
            </a:r>
            <a:endParaRPr sz="2100" dirty="0">
              <a:latin typeface="Arial"/>
              <a:cs typeface="Arial"/>
            </a:endParaRPr>
          </a:p>
        </p:txBody>
      </p:sp>
      <p:sp>
        <p:nvSpPr>
          <p:cNvPr id="9" name="object 9"/>
          <p:cNvSpPr/>
          <p:nvPr/>
        </p:nvSpPr>
        <p:spPr>
          <a:xfrm>
            <a:off x="6814500" y="5724107"/>
            <a:ext cx="627191" cy="629448"/>
          </a:xfrm>
          <a:prstGeom prst="rect">
            <a:avLst/>
          </a:prstGeom>
          <a:blipFill>
            <a:blip r:embed="rId5" cstate="print"/>
            <a:stretch>
              <a:fillRect/>
            </a:stretch>
          </a:blipFill>
        </p:spPr>
        <p:txBody>
          <a:bodyPr wrap="square" lIns="0" tIns="0" rIns="0" bIns="0" rtlCol="0"/>
          <a:lstStyle/>
          <a:p>
            <a:endParaRPr dirty="0"/>
          </a:p>
        </p:txBody>
      </p:sp>
      <p:sp>
        <p:nvSpPr>
          <p:cNvPr id="10" name="object 10"/>
          <p:cNvSpPr/>
          <p:nvPr/>
        </p:nvSpPr>
        <p:spPr>
          <a:xfrm>
            <a:off x="5289041" y="5334761"/>
            <a:ext cx="3672078" cy="534161"/>
          </a:xfrm>
          <a:prstGeom prst="rect">
            <a:avLst/>
          </a:prstGeom>
          <a:blipFill>
            <a:blip r:embed="rId6" cstate="print"/>
            <a:stretch>
              <a:fillRect/>
            </a:stretch>
          </a:blipFill>
        </p:spPr>
        <p:txBody>
          <a:bodyPr wrap="square" lIns="0" tIns="0" rIns="0" bIns="0" rtlCol="0"/>
          <a:lstStyle/>
          <a:p>
            <a:endParaRPr dirty="0"/>
          </a:p>
        </p:txBody>
      </p:sp>
      <p:sp>
        <p:nvSpPr>
          <p:cNvPr id="11" name="object 11"/>
          <p:cNvSpPr/>
          <p:nvPr/>
        </p:nvSpPr>
        <p:spPr>
          <a:xfrm>
            <a:off x="7431023" y="3302508"/>
            <a:ext cx="1649729" cy="2263140"/>
          </a:xfrm>
          <a:prstGeom prst="rect">
            <a:avLst/>
          </a:prstGeom>
          <a:blipFill>
            <a:blip r:embed="rId7" cstate="print"/>
            <a:stretch>
              <a:fillRect/>
            </a:stretch>
          </a:blipFill>
        </p:spPr>
        <p:txBody>
          <a:bodyPr wrap="square" lIns="0" tIns="0" rIns="0" bIns="0" rtlCol="0"/>
          <a:lstStyle/>
          <a:p>
            <a:endParaRPr dirty="0"/>
          </a:p>
        </p:txBody>
      </p:sp>
      <p:sp>
        <p:nvSpPr>
          <p:cNvPr id="12" name="object 12"/>
          <p:cNvSpPr/>
          <p:nvPr/>
        </p:nvSpPr>
        <p:spPr>
          <a:xfrm>
            <a:off x="5364479" y="4268723"/>
            <a:ext cx="1542415" cy="1138555"/>
          </a:xfrm>
          <a:custGeom>
            <a:avLst/>
            <a:gdLst/>
            <a:ahLst/>
            <a:cxnLst/>
            <a:rect l="l" t="t" r="r" b="b"/>
            <a:pathLst>
              <a:path w="1542415" h="1138554">
                <a:moveTo>
                  <a:pt x="1542287" y="268223"/>
                </a:moveTo>
                <a:lnTo>
                  <a:pt x="1539254" y="220835"/>
                </a:lnTo>
                <a:lnTo>
                  <a:pt x="1524366" y="177404"/>
                </a:lnTo>
                <a:lnTo>
                  <a:pt x="1499234" y="139731"/>
                </a:lnTo>
                <a:lnTo>
                  <a:pt x="1465467" y="109615"/>
                </a:lnTo>
                <a:lnTo>
                  <a:pt x="1424671" y="88854"/>
                </a:lnTo>
                <a:lnTo>
                  <a:pt x="1378457" y="79247"/>
                </a:lnTo>
                <a:lnTo>
                  <a:pt x="237743" y="0"/>
                </a:lnTo>
                <a:lnTo>
                  <a:pt x="190676" y="2980"/>
                </a:lnTo>
                <a:lnTo>
                  <a:pt x="147461" y="17751"/>
                </a:lnTo>
                <a:lnTo>
                  <a:pt x="109918" y="42767"/>
                </a:lnTo>
                <a:lnTo>
                  <a:pt x="79868" y="76482"/>
                </a:lnTo>
                <a:lnTo>
                  <a:pt x="59132" y="117351"/>
                </a:lnTo>
                <a:lnTo>
                  <a:pt x="49529" y="163829"/>
                </a:lnTo>
                <a:lnTo>
                  <a:pt x="0" y="869441"/>
                </a:lnTo>
                <a:lnTo>
                  <a:pt x="2980" y="916830"/>
                </a:lnTo>
                <a:lnTo>
                  <a:pt x="17751" y="960261"/>
                </a:lnTo>
                <a:lnTo>
                  <a:pt x="42767" y="997934"/>
                </a:lnTo>
                <a:lnTo>
                  <a:pt x="76482" y="1028050"/>
                </a:lnTo>
                <a:lnTo>
                  <a:pt x="117351" y="1048811"/>
                </a:lnTo>
                <a:lnTo>
                  <a:pt x="163829" y="1058417"/>
                </a:lnTo>
                <a:lnTo>
                  <a:pt x="1303781" y="1138427"/>
                </a:lnTo>
                <a:lnTo>
                  <a:pt x="1351170" y="1135390"/>
                </a:lnTo>
                <a:lnTo>
                  <a:pt x="1394601" y="1120478"/>
                </a:lnTo>
                <a:lnTo>
                  <a:pt x="1432274" y="1095279"/>
                </a:lnTo>
                <a:lnTo>
                  <a:pt x="1462390" y="1061381"/>
                </a:lnTo>
                <a:lnTo>
                  <a:pt x="1483151" y="1020370"/>
                </a:lnTo>
                <a:lnTo>
                  <a:pt x="1492757" y="973835"/>
                </a:lnTo>
                <a:lnTo>
                  <a:pt x="1542287" y="268223"/>
                </a:lnTo>
                <a:close/>
              </a:path>
            </a:pathLst>
          </a:custGeom>
          <a:solidFill>
            <a:srgbClr val="E6E0EC"/>
          </a:solidFill>
        </p:spPr>
        <p:txBody>
          <a:bodyPr wrap="square" lIns="0" tIns="0" rIns="0" bIns="0" rtlCol="0"/>
          <a:lstStyle/>
          <a:p>
            <a:endParaRPr dirty="0"/>
          </a:p>
        </p:txBody>
      </p:sp>
      <p:sp>
        <p:nvSpPr>
          <p:cNvPr id="13" name="object 13"/>
          <p:cNvSpPr/>
          <p:nvPr/>
        </p:nvSpPr>
        <p:spPr>
          <a:xfrm>
            <a:off x="5350764" y="4255008"/>
            <a:ext cx="1569720" cy="1165860"/>
          </a:xfrm>
          <a:custGeom>
            <a:avLst/>
            <a:gdLst/>
            <a:ahLst/>
            <a:cxnLst/>
            <a:rect l="l" t="t" r="r" b="b"/>
            <a:pathLst>
              <a:path w="1569720" h="1165860">
                <a:moveTo>
                  <a:pt x="1569719" y="272796"/>
                </a:moveTo>
                <a:lnTo>
                  <a:pt x="1569719" y="262890"/>
                </a:lnTo>
                <a:lnTo>
                  <a:pt x="1562495" y="217954"/>
                </a:lnTo>
                <a:lnTo>
                  <a:pt x="1545245" y="176823"/>
                </a:lnTo>
                <a:lnTo>
                  <a:pt x="1519275" y="141017"/>
                </a:lnTo>
                <a:lnTo>
                  <a:pt x="1485888" y="112059"/>
                </a:lnTo>
                <a:lnTo>
                  <a:pt x="1446388" y="91469"/>
                </a:lnTo>
                <a:lnTo>
                  <a:pt x="1402079" y="80772"/>
                </a:lnTo>
                <a:lnTo>
                  <a:pt x="252221" y="0"/>
                </a:lnTo>
                <a:lnTo>
                  <a:pt x="206412" y="2723"/>
                </a:lnTo>
                <a:lnTo>
                  <a:pt x="163719" y="15657"/>
                </a:lnTo>
                <a:lnTo>
                  <a:pt x="125644" y="37757"/>
                </a:lnTo>
                <a:lnTo>
                  <a:pt x="93683" y="67976"/>
                </a:lnTo>
                <a:lnTo>
                  <a:pt x="69336" y="105268"/>
                </a:lnTo>
                <a:lnTo>
                  <a:pt x="54101" y="148590"/>
                </a:lnTo>
                <a:lnTo>
                  <a:pt x="51053" y="167640"/>
                </a:lnTo>
                <a:lnTo>
                  <a:pt x="49529" y="176784"/>
                </a:lnTo>
                <a:lnTo>
                  <a:pt x="761" y="883158"/>
                </a:lnTo>
                <a:lnTo>
                  <a:pt x="0" y="892302"/>
                </a:lnTo>
                <a:lnTo>
                  <a:pt x="0" y="902208"/>
                </a:lnTo>
                <a:lnTo>
                  <a:pt x="1523" y="921258"/>
                </a:lnTo>
                <a:lnTo>
                  <a:pt x="8300" y="950659"/>
                </a:lnTo>
                <a:lnTo>
                  <a:pt x="19064" y="978350"/>
                </a:lnTo>
                <a:lnTo>
                  <a:pt x="26669" y="991389"/>
                </a:lnTo>
                <a:lnTo>
                  <a:pt x="26669" y="883920"/>
                </a:lnTo>
                <a:lnTo>
                  <a:pt x="76199" y="178308"/>
                </a:lnTo>
                <a:lnTo>
                  <a:pt x="91194" y="120581"/>
                </a:lnTo>
                <a:lnTo>
                  <a:pt x="119086" y="79233"/>
                </a:lnTo>
                <a:lnTo>
                  <a:pt x="150875" y="51816"/>
                </a:lnTo>
                <a:lnTo>
                  <a:pt x="199205" y="31175"/>
                </a:lnTo>
                <a:lnTo>
                  <a:pt x="225167" y="26680"/>
                </a:lnTo>
                <a:lnTo>
                  <a:pt x="252221" y="26723"/>
                </a:lnTo>
                <a:lnTo>
                  <a:pt x="1390649" y="106680"/>
                </a:lnTo>
                <a:lnTo>
                  <a:pt x="1452762" y="123103"/>
                </a:lnTo>
                <a:lnTo>
                  <a:pt x="1490426" y="149163"/>
                </a:lnTo>
                <a:lnTo>
                  <a:pt x="1519284" y="184232"/>
                </a:lnTo>
                <a:lnTo>
                  <a:pt x="1537453" y="226160"/>
                </a:lnTo>
                <a:lnTo>
                  <a:pt x="1543049" y="272796"/>
                </a:lnTo>
                <a:lnTo>
                  <a:pt x="1543049" y="657963"/>
                </a:lnTo>
                <a:lnTo>
                  <a:pt x="1569719" y="272796"/>
                </a:lnTo>
                <a:close/>
              </a:path>
              <a:path w="1569720" h="1165860">
                <a:moveTo>
                  <a:pt x="1543049" y="657963"/>
                </a:moveTo>
                <a:lnTo>
                  <a:pt x="1543049" y="281178"/>
                </a:lnTo>
                <a:lnTo>
                  <a:pt x="1493519" y="986790"/>
                </a:lnTo>
                <a:lnTo>
                  <a:pt x="1492757" y="995934"/>
                </a:lnTo>
                <a:lnTo>
                  <a:pt x="1476875" y="1048335"/>
                </a:lnTo>
                <a:lnTo>
                  <a:pt x="1450846" y="1086118"/>
                </a:lnTo>
                <a:lnTo>
                  <a:pt x="1415538" y="1115074"/>
                </a:lnTo>
                <a:lnTo>
                  <a:pt x="1373339" y="1133374"/>
                </a:lnTo>
                <a:lnTo>
                  <a:pt x="1326641" y="1139190"/>
                </a:lnTo>
                <a:lnTo>
                  <a:pt x="1318259" y="1138428"/>
                </a:lnTo>
                <a:lnTo>
                  <a:pt x="179069" y="1059180"/>
                </a:lnTo>
                <a:lnTo>
                  <a:pt x="132763" y="1049182"/>
                </a:lnTo>
                <a:lnTo>
                  <a:pt x="92475" y="1027151"/>
                </a:lnTo>
                <a:lnTo>
                  <a:pt x="60101" y="995107"/>
                </a:lnTo>
                <a:lnTo>
                  <a:pt x="37534" y="955072"/>
                </a:lnTo>
                <a:lnTo>
                  <a:pt x="26669" y="909066"/>
                </a:lnTo>
                <a:lnTo>
                  <a:pt x="26669" y="991389"/>
                </a:lnTo>
                <a:lnTo>
                  <a:pt x="53339" y="1027176"/>
                </a:lnTo>
                <a:lnTo>
                  <a:pt x="90923" y="1057811"/>
                </a:lnTo>
                <a:lnTo>
                  <a:pt x="146754" y="1080758"/>
                </a:lnTo>
                <a:lnTo>
                  <a:pt x="1318259" y="1165161"/>
                </a:lnTo>
                <a:lnTo>
                  <a:pt x="1326641" y="1165860"/>
                </a:lnTo>
                <a:lnTo>
                  <a:pt x="1381432" y="1158623"/>
                </a:lnTo>
                <a:lnTo>
                  <a:pt x="1422682" y="1141603"/>
                </a:lnTo>
                <a:lnTo>
                  <a:pt x="1458663" y="1115544"/>
                </a:lnTo>
                <a:lnTo>
                  <a:pt x="1487742" y="1081955"/>
                </a:lnTo>
                <a:lnTo>
                  <a:pt x="1508288" y="1042344"/>
                </a:lnTo>
                <a:lnTo>
                  <a:pt x="1518665" y="998220"/>
                </a:lnTo>
                <a:lnTo>
                  <a:pt x="1520189" y="989076"/>
                </a:lnTo>
                <a:lnTo>
                  <a:pt x="1543049" y="657963"/>
                </a:lnTo>
                <a:close/>
              </a:path>
            </a:pathLst>
          </a:custGeom>
          <a:solidFill>
            <a:srgbClr val="FFFFFF"/>
          </a:solidFill>
        </p:spPr>
        <p:txBody>
          <a:bodyPr wrap="square" lIns="0" tIns="0" rIns="0" bIns="0" rtlCol="0"/>
          <a:lstStyle/>
          <a:p>
            <a:endParaRPr dirty="0"/>
          </a:p>
        </p:txBody>
      </p:sp>
      <p:sp>
        <p:nvSpPr>
          <p:cNvPr id="14" name="object 14"/>
          <p:cNvSpPr/>
          <p:nvPr/>
        </p:nvSpPr>
        <p:spPr>
          <a:xfrm>
            <a:off x="5554217" y="4719828"/>
            <a:ext cx="1165225" cy="216535"/>
          </a:xfrm>
          <a:custGeom>
            <a:avLst/>
            <a:gdLst/>
            <a:ahLst/>
            <a:cxnLst/>
            <a:rect l="l" t="t" r="r" b="b"/>
            <a:pathLst>
              <a:path w="1165225" h="216535">
                <a:moveTo>
                  <a:pt x="129539" y="8382"/>
                </a:moveTo>
                <a:lnTo>
                  <a:pt x="92201" y="5334"/>
                </a:lnTo>
                <a:lnTo>
                  <a:pt x="32765" y="61722"/>
                </a:lnTo>
                <a:lnTo>
                  <a:pt x="32765" y="1270"/>
                </a:lnTo>
                <a:lnTo>
                  <a:pt x="9905" y="0"/>
                </a:lnTo>
                <a:lnTo>
                  <a:pt x="0" y="135636"/>
                </a:lnTo>
                <a:lnTo>
                  <a:pt x="27432" y="137922"/>
                </a:lnTo>
                <a:lnTo>
                  <a:pt x="30480" y="96774"/>
                </a:lnTo>
                <a:lnTo>
                  <a:pt x="32766" y="94709"/>
                </a:lnTo>
                <a:lnTo>
                  <a:pt x="32765" y="61722"/>
                </a:lnTo>
                <a:lnTo>
                  <a:pt x="37337" y="1524"/>
                </a:lnTo>
                <a:lnTo>
                  <a:pt x="37338" y="90579"/>
                </a:lnTo>
                <a:lnTo>
                  <a:pt x="54102" y="75438"/>
                </a:lnTo>
                <a:lnTo>
                  <a:pt x="74676" y="117064"/>
                </a:lnTo>
                <a:lnTo>
                  <a:pt x="74676" y="57150"/>
                </a:lnTo>
                <a:lnTo>
                  <a:pt x="129539" y="8382"/>
                </a:lnTo>
                <a:close/>
              </a:path>
              <a:path w="1165225" h="216535">
                <a:moveTo>
                  <a:pt x="122682" y="144018"/>
                </a:moveTo>
                <a:lnTo>
                  <a:pt x="74676" y="57150"/>
                </a:lnTo>
                <a:lnTo>
                  <a:pt x="74676" y="117064"/>
                </a:lnTo>
                <a:lnTo>
                  <a:pt x="86868" y="141732"/>
                </a:lnTo>
                <a:lnTo>
                  <a:pt x="122682" y="144018"/>
                </a:lnTo>
                <a:close/>
              </a:path>
              <a:path w="1165225" h="216535">
                <a:moveTo>
                  <a:pt x="231647" y="83058"/>
                </a:moveTo>
                <a:lnTo>
                  <a:pt x="231647" y="76962"/>
                </a:lnTo>
                <a:lnTo>
                  <a:pt x="230886" y="72390"/>
                </a:lnTo>
                <a:lnTo>
                  <a:pt x="230124" y="68580"/>
                </a:lnTo>
                <a:lnTo>
                  <a:pt x="228600" y="64770"/>
                </a:lnTo>
                <a:lnTo>
                  <a:pt x="226314" y="61722"/>
                </a:lnTo>
                <a:lnTo>
                  <a:pt x="224028" y="57912"/>
                </a:lnTo>
                <a:lnTo>
                  <a:pt x="220979" y="54864"/>
                </a:lnTo>
                <a:lnTo>
                  <a:pt x="211836" y="50292"/>
                </a:lnTo>
                <a:lnTo>
                  <a:pt x="206502" y="48768"/>
                </a:lnTo>
                <a:lnTo>
                  <a:pt x="190988" y="48887"/>
                </a:lnTo>
                <a:lnTo>
                  <a:pt x="182213" y="51435"/>
                </a:lnTo>
                <a:lnTo>
                  <a:pt x="174152" y="56268"/>
                </a:lnTo>
                <a:lnTo>
                  <a:pt x="166878" y="63246"/>
                </a:lnTo>
                <a:lnTo>
                  <a:pt x="166878" y="48625"/>
                </a:lnTo>
                <a:lnTo>
                  <a:pt x="144018" y="46482"/>
                </a:lnTo>
                <a:lnTo>
                  <a:pt x="137160" y="145542"/>
                </a:lnTo>
                <a:lnTo>
                  <a:pt x="163068" y="147066"/>
                </a:lnTo>
                <a:lnTo>
                  <a:pt x="166878" y="91440"/>
                </a:lnTo>
                <a:lnTo>
                  <a:pt x="166878" y="63246"/>
                </a:lnTo>
                <a:lnTo>
                  <a:pt x="168402" y="48768"/>
                </a:lnTo>
                <a:lnTo>
                  <a:pt x="168402" y="83820"/>
                </a:lnTo>
                <a:lnTo>
                  <a:pt x="171450" y="76200"/>
                </a:lnTo>
                <a:lnTo>
                  <a:pt x="173736" y="73152"/>
                </a:lnTo>
                <a:lnTo>
                  <a:pt x="181356" y="68580"/>
                </a:lnTo>
                <a:lnTo>
                  <a:pt x="185928" y="67818"/>
                </a:lnTo>
                <a:lnTo>
                  <a:pt x="193548" y="67818"/>
                </a:lnTo>
                <a:lnTo>
                  <a:pt x="204978" y="81534"/>
                </a:lnTo>
                <a:lnTo>
                  <a:pt x="204978" y="150375"/>
                </a:lnTo>
                <a:lnTo>
                  <a:pt x="227076" y="151638"/>
                </a:lnTo>
                <a:lnTo>
                  <a:pt x="230886" y="90678"/>
                </a:lnTo>
                <a:lnTo>
                  <a:pt x="231647" y="83058"/>
                </a:lnTo>
                <a:close/>
              </a:path>
              <a:path w="1165225" h="216535">
                <a:moveTo>
                  <a:pt x="204978" y="150375"/>
                </a:moveTo>
                <a:lnTo>
                  <a:pt x="204978" y="89154"/>
                </a:lnTo>
                <a:lnTo>
                  <a:pt x="200406" y="150114"/>
                </a:lnTo>
                <a:lnTo>
                  <a:pt x="204978" y="150375"/>
                </a:lnTo>
                <a:close/>
              </a:path>
              <a:path w="1165225" h="216535">
                <a:moveTo>
                  <a:pt x="352806" y="110490"/>
                </a:moveTo>
                <a:lnTo>
                  <a:pt x="340614" y="73152"/>
                </a:lnTo>
                <a:lnTo>
                  <a:pt x="305562" y="55626"/>
                </a:lnTo>
                <a:lnTo>
                  <a:pt x="297180" y="55597"/>
                </a:lnTo>
                <a:lnTo>
                  <a:pt x="291369" y="56197"/>
                </a:lnTo>
                <a:lnTo>
                  <a:pt x="259079" y="77724"/>
                </a:lnTo>
                <a:lnTo>
                  <a:pt x="250555" y="110394"/>
                </a:lnTo>
                <a:lnTo>
                  <a:pt x="251269" y="118110"/>
                </a:lnTo>
                <a:lnTo>
                  <a:pt x="272796" y="150876"/>
                </a:lnTo>
                <a:lnTo>
                  <a:pt x="276606" y="152904"/>
                </a:lnTo>
                <a:lnTo>
                  <a:pt x="276606" y="115062"/>
                </a:lnTo>
                <a:lnTo>
                  <a:pt x="278130" y="96012"/>
                </a:lnTo>
                <a:lnTo>
                  <a:pt x="281178" y="88392"/>
                </a:lnTo>
                <a:lnTo>
                  <a:pt x="291084" y="78486"/>
                </a:lnTo>
                <a:lnTo>
                  <a:pt x="297180" y="76962"/>
                </a:lnTo>
                <a:lnTo>
                  <a:pt x="304038" y="76962"/>
                </a:lnTo>
                <a:lnTo>
                  <a:pt x="310896" y="77724"/>
                </a:lnTo>
                <a:lnTo>
                  <a:pt x="316230" y="80772"/>
                </a:lnTo>
                <a:lnTo>
                  <a:pt x="320040" y="86106"/>
                </a:lnTo>
                <a:lnTo>
                  <a:pt x="324612" y="91440"/>
                </a:lnTo>
                <a:lnTo>
                  <a:pt x="326136" y="99060"/>
                </a:lnTo>
                <a:lnTo>
                  <a:pt x="326136" y="152816"/>
                </a:lnTo>
                <a:lnTo>
                  <a:pt x="327302" y="152280"/>
                </a:lnTo>
                <a:lnTo>
                  <a:pt x="335280" y="146304"/>
                </a:lnTo>
                <a:lnTo>
                  <a:pt x="342304" y="138993"/>
                </a:lnTo>
                <a:lnTo>
                  <a:pt x="347472" y="130683"/>
                </a:lnTo>
                <a:lnTo>
                  <a:pt x="350924" y="121229"/>
                </a:lnTo>
                <a:lnTo>
                  <a:pt x="352806" y="110490"/>
                </a:lnTo>
                <a:close/>
              </a:path>
              <a:path w="1165225" h="216535">
                <a:moveTo>
                  <a:pt x="326136" y="152816"/>
                </a:moveTo>
                <a:lnTo>
                  <a:pt x="326136" y="99060"/>
                </a:lnTo>
                <a:lnTo>
                  <a:pt x="325374" y="108966"/>
                </a:lnTo>
                <a:lnTo>
                  <a:pt x="325374" y="118872"/>
                </a:lnTo>
                <a:lnTo>
                  <a:pt x="322326" y="125730"/>
                </a:lnTo>
                <a:lnTo>
                  <a:pt x="312420" y="135636"/>
                </a:lnTo>
                <a:lnTo>
                  <a:pt x="306324" y="137922"/>
                </a:lnTo>
                <a:lnTo>
                  <a:pt x="299466" y="137922"/>
                </a:lnTo>
                <a:lnTo>
                  <a:pt x="276606" y="115062"/>
                </a:lnTo>
                <a:lnTo>
                  <a:pt x="276606" y="152904"/>
                </a:lnTo>
                <a:lnTo>
                  <a:pt x="308490" y="158519"/>
                </a:lnTo>
                <a:lnTo>
                  <a:pt x="318325" y="156400"/>
                </a:lnTo>
                <a:lnTo>
                  <a:pt x="326136" y="152816"/>
                </a:lnTo>
                <a:close/>
              </a:path>
              <a:path w="1165225" h="216535">
                <a:moveTo>
                  <a:pt x="510540" y="72390"/>
                </a:moveTo>
                <a:lnTo>
                  <a:pt x="484631" y="70866"/>
                </a:lnTo>
                <a:lnTo>
                  <a:pt x="461772" y="134112"/>
                </a:lnTo>
                <a:lnTo>
                  <a:pt x="449580" y="67818"/>
                </a:lnTo>
                <a:lnTo>
                  <a:pt x="424434" y="66294"/>
                </a:lnTo>
                <a:lnTo>
                  <a:pt x="403098" y="129540"/>
                </a:lnTo>
                <a:lnTo>
                  <a:pt x="389382" y="64008"/>
                </a:lnTo>
                <a:lnTo>
                  <a:pt x="363474" y="62484"/>
                </a:lnTo>
                <a:lnTo>
                  <a:pt x="387858" y="163068"/>
                </a:lnTo>
                <a:lnTo>
                  <a:pt x="413766" y="164592"/>
                </a:lnTo>
                <a:lnTo>
                  <a:pt x="434340" y="102108"/>
                </a:lnTo>
                <a:lnTo>
                  <a:pt x="447294" y="166878"/>
                </a:lnTo>
                <a:lnTo>
                  <a:pt x="472440" y="168402"/>
                </a:lnTo>
                <a:lnTo>
                  <a:pt x="510540" y="72390"/>
                </a:lnTo>
                <a:close/>
              </a:path>
              <a:path w="1165225" h="216535">
                <a:moveTo>
                  <a:pt x="547878" y="74676"/>
                </a:moveTo>
                <a:lnTo>
                  <a:pt x="524256" y="73152"/>
                </a:lnTo>
                <a:lnTo>
                  <a:pt x="516636" y="172212"/>
                </a:lnTo>
                <a:lnTo>
                  <a:pt x="543306" y="173736"/>
                </a:lnTo>
                <a:lnTo>
                  <a:pt x="547116" y="118110"/>
                </a:lnTo>
                <a:lnTo>
                  <a:pt x="547116" y="89154"/>
                </a:lnTo>
                <a:lnTo>
                  <a:pt x="547878" y="74676"/>
                </a:lnTo>
                <a:close/>
              </a:path>
              <a:path w="1165225" h="216535">
                <a:moveTo>
                  <a:pt x="611886" y="108966"/>
                </a:moveTo>
                <a:lnTo>
                  <a:pt x="611886" y="103632"/>
                </a:lnTo>
                <a:lnTo>
                  <a:pt x="611124" y="99060"/>
                </a:lnTo>
                <a:lnTo>
                  <a:pt x="586740" y="75438"/>
                </a:lnTo>
                <a:lnTo>
                  <a:pt x="571226" y="75545"/>
                </a:lnTo>
                <a:lnTo>
                  <a:pt x="562451" y="78009"/>
                </a:lnTo>
                <a:lnTo>
                  <a:pt x="554390" y="82617"/>
                </a:lnTo>
                <a:lnTo>
                  <a:pt x="547116" y="89154"/>
                </a:lnTo>
                <a:lnTo>
                  <a:pt x="547116" y="118110"/>
                </a:lnTo>
                <a:lnTo>
                  <a:pt x="547878" y="110490"/>
                </a:lnTo>
                <a:lnTo>
                  <a:pt x="549402" y="106680"/>
                </a:lnTo>
                <a:lnTo>
                  <a:pt x="551688" y="102870"/>
                </a:lnTo>
                <a:lnTo>
                  <a:pt x="553974" y="99822"/>
                </a:lnTo>
                <a:lnTo>
                  <a:pt x="561594" y="95250"/>
                </a:lnTo>
                <a:lnTo>
                  <a:pt x="565404" y="93726"/>
                </a:lnTo>
                <a:lnTo>
                  <a:pt x="569976" y="94488"/>
                </a:lnTo>
                <a:lnTo>
                  <a:pt x="573786" y="94488"/>
                </a:lnTo>
                <a:lnTo>
                  <a:pt x="583692" y="105156"/>
                </a:lnTo>
                <a:lnTo>
                  <a:pt x="585216" y="108204"/>
                </a:lnTo>
                <a:lnTo>
                  <a:pt x="585216" y="176425"/>
                </a:lnTo>
                <a:lnTo>
                  <a:pt x="606552" y="178308"/>
                </a:lnTo>
                <a:lnTo>
                  <a:pt x="611124" y="116586"/>
                </a:lnTo>
                <a:lnTo>
                  <a:pt x="611886" y="108966"/>
                </a:lnTo>
                <a:close/>
              </a:path>
              <a:path w="1165225" h="216535">
                <a:moveTo>
                  <a:pt x="585216" y="176425"/>
                </a:moveTo>
                <a:lnTo>
                  <a:pt x="585216" y="115062"/>
                </a:lnTo>
                <a:lnTo>
                  <a:pt x="580644" y="176022"/>
                </a:lnTo>
                <a:lnTo>
                  <a:pt x="585216" y="176425"/>
                </a:lnTo>
                <a:close/>
              </a:path>
              <a:path w="1165225" h="216535">
                <a:moveTo>
                  <a:pt x="808482" y="55626"/>
                </a:moveTo>
                <a:lnTo>
                  <a:pt x="779526" y="53340"/>
                </a:lnTo>
                <a:lnTo>
                  <a:pt x="739140" y="151638"/>
                </a:lnTo>
                <a:lnTo>
                  <a:pt x="711708" y="48768"/>
                </a:lnTo>
                <a:lnTo>
                  <a:pt x="681990" y="46482"/>
                </a:lnTo>
                <a:lnTo>
                  <a:pt x="720852" y="185928"/>
                </a:lnTo>
                <a:lnTo>
                  <a:pt x="749808" y="188214"/>
                </a:lnTo>
                <a:lnTo>
                  <a:pt x="808482" y="55626"/>
                </a:lnTo>
                <a:close/>
              </a:path>
              <a:path w="1165225" h="216535">
                <a:moveTo>
                  <a:pt x="861822" y="194310"/>
                </a:moveTo>
                <a:lnTo>
                  <a:pt x="861822" y="123444"/>
                </a:lnTo>
                <a:lnTo>
                  <a:pt x="861060" y="128778"/>
                </a:lnTo>
                <a:lnTo>
                  <a:pt x="861060" y="131064"/>
                </a:lnTo>
                <a:lnTo>
                  <a:pt x="856797" y="132635"/>
                </a:lnTo>
                <a:lnTo>
                  <a:pt x="850963" y="133921"/>
                </a:lnTo>
                <a:lnTo>
                  <a:pt x="843534" y="134935"/>
                </a:lnTo>
                <a:lnTo>
                  <a:pt x="835152" y="135636"/>
                </a:lnTo>
                <a:lnTo>
                  <a:pt x="826008" y="137160"/>
                </a:lnTo>
                <a:lnTo>
                  <a:pt x="802386" y="150114"/>
                </a:lnTo>
                <a:lnTo>
                  <a:pt x="799338" y="153924"/>
                </a:lnTo>
                <a:lnTo>
                  <a:pt x="797814" y="158496"/>
                </a:lnTo>
                <a:lnTo>
                  <a:pt x="797052" y="164592"/>
                </a:lnTo>
                <a:lnTo>
                  <a:pt x="796290" y="172974"/>
                </a:lnTo>
                <a:lnTo>
                  <a:pt x="799338" y="179832"/>
                </a:lnTo>
                <a:lnTo>
                  <a:pt x="822960" y="195108"/>
                </a:lnTo>
                <a:lnTo>
                  <a:pt x="822960" y="166878"/>
                </a:lnTo>
                <a:lnTo>
                  <a:pt x="823722" y="163830"/>
                </a:lnTo>
                <a:lnTo>
                  <a:pt x="823722" y="160020"/>
                </a:lnTo>
                <a:lnTo>
                  <a:pt x="826008" y="156972"/>
                </a:lnTo>
                <a:lnTo>
                  <a:pt x="829056" y="154686"/>
                </a:lnTo>
                <a:lnTo>
                  <a:pt x="831341" y="153162"/>
                </a:lnTo>
                <a:lnTo>
                  <a:pt x="836676" y="152400"/>
                </a:lnTo>
                <a:lnTo>
                  <a:pt x="843534" y="150876"/>
                </a:lnTo>
                <a:lnTo>
                  <a:pt x="851154" y="150114"/>
                </a:lnTo>
                <a:lnTo>
                  <a:pt x="856488" y="149352"/>
                </a:lnTo>
                <a:lnTo>
                  <a:pt x="860297" y="148590"/>
                </a:lnTo>
                <a:lnTo>
                  <a:pt x="860297" y="188214"/>
                </a:lnTo>
                <a:lnTo>
                  <a:pt x="861822" y="194310"/>
                </a:lnTo>
                <a:close/>
              </a:path>
              <a:path w="1165225" h="216535">
                <a:moveTo>
                  <a:pt x="887730" y="123444"/>
                </a:moveTo>
                <a:lnTo>
                  <a:pt x="886968" y="115062"/>
                </a:lnTo>
                <a:lnTo>
                  <a:pt x="884682" y="111252"/>
                </a:lnTo>
                <a:lnTo>
                  <a:pt x="882396" y="106680"/>
                </a:lnTo>
                <a:lnTo>
                  <a:pt x="838962" y="93583"/>
                </a:lnTo>
                <a:lnTo>
                  <a:pt x="831341" y="94263"/>
                </a:lnTo>
                <a:lnTo>
                  <a:pt x="803148" y="118872"/>
                </a:lnTo>
                <a:lnTo>
                  <a:pt x="826769" y="124968"/>
                </a:lnTo>
                <a:lnTo>
                  <a:pt x="828294" y="120396"/>
                </a:lnTo>
                <a:lnTo>
                  <a:pt x="830580" y="117348"/>
                </a:lnTo>
                <a:lnTo>
                  <a:pt x="833628" y="115824"/>
                </a:lnTo>
                <a:lnTo>
                  <a:pt x="835913" y="113538"/>
                </a:lnTo>
                <a:lnTo>
                  <a:pt x="844296" y="113538"/>
                </a:lnTo>
                <a:lnTo>
                  <a:pt x="851154" y="114300"/>
                </a:lnTo>
                <a:lnTo>
                  <a:pt x="855726" y="115062"/>
                </a:lnTo>
                <a:lnTo>
                  <a:pt x="858012" y="118110"/>
                </a:lnTo>
                <a:lnTo>
                  <a:pt x="860297" y="120396"/>
                </a:lnTo>
                <a:lnTo>
                  <a:pt x="861822" y="123444"/>
                </a:lnTo>
                <a:lnTo>
                  <a:pt x="861822" y="195834"/>
                </a:lnTo>
                <a:lnTo>
                  <a:pt x="883919" y="197783"/>
                </a:lnTo>
                <a:lnTo>
                  <a:pt x="883919" y="165354"/>
                </a:lnTo>
                <a:lnTo>
                  <a:pt x="886968" y="134874"/>
                </a:lnTo>
                <a:lnTo>
                  <a:pt x="887730" y="123444"/>
                </a:lnTo>
                <a:close/>
              </a:path>
              <a:path w="1165225" h="216535">
                <a:moveTo>
                  <a:pt x="860297" y="188214"/>
                </a:moveTo>
                <a:lnTo>
                  <a:pt x="860297" y="148590"/>
                </a:lnTo>
                <a:lnTo>
                  <a:pt x="859536" y="153162"/>
                </a:lnTo>
                <a:lnTo>
                  <a:pt x="858774" y="160020"/>
                </a:lnTo>
                <a:lnTo>
                  <a:pt x="858774" y="163830"/>
                </a:lnTo>
                <a:lnTo>
                  <a:pt x="858012" y="166116"/>
                </a:lnTo>
                <a:lnTo>
                  <a:pt x="842010" y="178308"/>
                </a:lnTo>
                <a:lnTo>
                  <a:pt x="836676" y="178308"/>
                </a:lnTo>
                <a:lnTo>
                  <a:pt x="832866" y="177546"/>
                </a:lnTo>
                <a:lnTo>
                  <a:pt x="829818" y="176022"/>
                </a:lnTo>
                <a:lnTo>
                  <a:pt x="824484" y="170688"/>
                </a:lnTo>
                <a:lnTo>
                  <a:pt x="822960" y="166878"/>
                </a:lnTo>
                <a:lnTo>
                  <a:pt x="822960" y="195108"/>
                </a:lnTo>
                <a:lnTo>
                  <a:pt x="833628" y="196596"/>
                </a:lnTo>
                <a:lnTo>
                  <a:pt x="838962" y="195834"/>
                </a:lnTo>
                <a:lnTo>
                  <a:pt x="844296" y="193548"/>
                </a:lnTo>
                <a:lnTo>
                  <a:pt x="849630" y="192024"/>
                </a:lnTo>
                <a:lnTo>
                  <a:pt x="854963" y="188976"/>
                </a:lnTo>
                <a:lnTo>
                  <a:pt x="859536" y="185166"/>
                </a:lnTo>
                <a:lnTo>
                  <a:pt x="859536" y="186690"/>
                </a:lnTo>
                <a:lnTo>
                  <a:pt x="860297" y="188214"/>
                </a:lnTo>
                <a:close/>
              </a:path>
              <a:path w="1165225" h="216535">
                <a:moveTo>
                  <a:pt x="887730" y="198120"/>
                </a:moveTo>
                <a:lnTo>
                  <a:pt x="886206" y="192786"/>
                </a:lnTo>
                <a:lnTo>
                  <a:pt x="884682" y="188214"/>
                </a:lnTo>
                <a:lnTo>
                  <a:pt x="883919" y="184404"/>
                </a:lnTo>
                <a:lnTo>
                  <a:pt x="883919" y="197783"/>
                </a:lnTo>
                <a:lnTo>
                  <a:pt x="887730" y="198120"/>
                </a:lnTo>
                <a:close/>
              </a:path>
              <a:path w="1165225" h="216535">
                <a:moveTo>
                  <a:pt x="943356" y="64770"/>
                </a:moveTo>
                <a:lnTo>
                  <a:pt x="917447" y="63246"/>
                </a:lnTo>
                <a:lnTo>
                  <a:pt x="907541" y="198882"/>
                </a:lnTo>
                <a:lnTo>
                  <a:pt x="934212" y="201168"/>
                </a:lnTo>
                <a:lnTo>
                  <a:pt x="943356" y="64770"/>
                </a:lnTo>
                <a:close/>
              </a:path>
              <a:path w="1165225" h="216535">
                <a:moveTo>
                  <a:pt x="992886" y="105918"/>
                </a:moveTo>
                <a:lnTo>
                  <a:pt x="966978" y="104394"/>
                </a:lnTo>
                <a:lnTo>
                  <a:pt x="962406" y="166878"/>
                </a:lnTo>
                <a:lnTo>
                  <a:pt x="961644" y="176022"/>
                </a:lnTo>
                <a:lnTo>
                  <a:pt x="962406" y="183642"/>
                </a:lnTo>
                <a:lnTo>
                  <a:pt x="964691" y="188976"/>
                </a:lnTo>
                <a:lnTo>
                  <a:pt x="966216" y="194310"/>
                </a:lnTo>
                <a:lnTo>
                  <a:pt x="970026" y="198120"/>
                </a:lnTo>
                <a:lnTo>
                  <a:pt x="974597" y="201930"/>
                </a:lnTo>
                <a:lnTo>
                  <a:pt x="979932" y="204978"/>
                </a:lnTo>
                <a:lnTo>
                  <a:pt x="986028" y="207264"/>
                </a:lnTo>
                <a:lnTo>
                  <a:pt x="988313" y="207264"/>
                </a:lnTo>
                <a:lnTo>
                  <a:pt x="988313" y="165354"/>
                </a:lnTo>
                <a:lnTo>
                  <a:pt x="989838" y="151638"/>
                </a:lnTo>
                <a:lnTo>
                  <a:pt x="992886" y="105918"/>
                </a:lnTo>
                <a:close/>
              </a:path>
              <a:path w="1165225" h="216535">
                <a:moveTo>
                  <a:pt x="1056132" y="110490"/>
                </a:moveTo>
                <a:lnTo>
                  <a:pt x="1030224" y="108966"/>
                </a:lnTo>
                <a:lnTo>
                  <a:pt x="1026473" y="159853"/>
                </a:lnTo>
                <a:lnTo>
                  <a:pt x="1025556" y="167449"/>
                </a:lnTo>
                <a:lnTo>
                  <a:pt x="1008126" y="188214"/>
                </a:lnTo>
                <a:lnTo>
                  <a:pt x="999744" y="188214"/>
                </a:lnTo>
                <a:lnTo>
                  <a:pt x="996696" y="186690"/>
                </a:lnTo>
                <a:lnTo>
                  <a:pt x="993647" y="184404"/>
                </a:lnTo>
                <a:lnTo>
                  <a:pt x="991362" y="182880"/>
                </a:lnTo>
                <a:lnTo>
                  <a:pt x="989838" y="179832"/>
                </a:lnTo>
                <a:lnTo>
                  <a:pt x="988313" y="173736"/>
                </a:lnTo>
                <a:lnTo>
                  <a:pt x="988313" y="207264"/>
                </a:lnTo>
                <a:lnTo>
                  <a:pt x="992886" y="207348"/>
                </a:lnTo>
                <a:lnTo>
                  <a:pt x="998982" y="208026"/>
                </a:lnTo>
                <a:lnTo>
                  <a:pt x="1005078" y="206502"/>
                </a:lnTo>
                <a:lnTo>
                  <a:pt x="1011174" y="204216"/>
                </a:lnTo>
                <a:lnTo>
                  <a:pt x="1017269" y="201168"/>
                </a:lnTo>
                <a:lnTo>
                  <a:pt x="1022604" y="197358"/>
                </a:lnTo>
                <a:lnTo>
                  <a:pt x="1026413" y="192786"/>
                </a:lnTo>
                <a:lnTo>
                  <a:pt x="1026413" y="207359"/>
                </a:lnTo>
                <a:lnTo>
                  <a:pt x="1049274" y="208788"/>
                </a:lnTo>
                <a:lnTo>
                  <a:pt x="1056132" y="110490"/>
                </a:lnTo>
                <a:close/>
              </a:path>
              <a:path w="1165225" h="216535">
                <a:moveTo>
                  <a:pt x="1026413" y="207359"/>
                </a:moveTo>
                <a:lnTo>
                  <a:pt x="1026413" y="192786"/>
                </a:lnTo>
                <a:lnTo>
                  <a:pt x="1024890" y="207264"/>
                </a:lnTo>
                <a:lnTo>
                  <a:pt x="1026413" y="207359"/>
                </a:lnTo>
                <a:close/>
              </a:path>
              <a:path w="1165225" h="216535">
                <a:moveTo>
                  <a:pt x="1164621" y="161258"/>
                </a:moveTo>
                <a:lnTo>
                  <a:pt x="1148441" y="122848"/>
                </a:lnTo>
                <a:lnTo>
                  <a:pt x="1118616" y="112846"/>
                </a:lnTo>
                <a:lnTo>
                  <a:pt x="1111603" y="113061"/>
                </a:lnTo>
                <a:lnTo>
                  <a:pt x="1077277" y="140398"/>
                </a:lnTo>
                <a:lnTo>
                  <a:pt x="1072134" y="162306"/>
                </a:lnTo>
                <a:lnTo>
                  <a:pt x="1072145" y="171842"/>
                </a:lnTo>
                <a:lnTo>
                  <a:pt x="1094613" y="210216"/>
                </a:lnTo>
                <a:lnTo>
                  <a:pt x="1098042" y="211608"/>
                </a:lnTo>
                <a:lnTo>
                  <a:pt x="1098042" y="178308"/>
                </a:lnTo>
                <a:lnTo>
                  <a:pt x="1098804" y="170688"/>
                </a:lnTo>
                <a:lnTo>
                  <a:pt x="1100328" y="170794"/>
                </a:lnTo>
                <a:lnTo>
                  <a:pt x="1100328" y="147828"/>
                </a:lnTo>
                <a:lnTo>
                  <a:pt x="1102614" y="141732"/>
                </a:lnTo>
                <a:lnTo>
                  <a:pt x="1107186" y="137922"/>
                </a:lnTo>
                <a:lnTo>
                  <a:pt x="1110996" y="134112"/>
                </a:lnTo>
                <a:lnTo>
                  <a:pt x="1115568" y="132588"/>
                </a:lnTo>
                <a:lnTo>
                  <a:pt x="1139952" y="150114"/>
                </a:lnTo>
                <a:lnTo>
                  <a:pt x="1139952" y="173558"/>
                </a:lnTo>
                <a:lnTo>
                  <a:pt x="1164336" y="175260"/>
                </a:lnTo>
                <a:lnTo>
                  <a:pt x="1164621" y="161258"/>
                </a:lnTo>
                <a:close/>
              </a:path>
              <a:path w="1165225" h="216535">
                <a:moveTo>
                  <a:pt x="1161288" y="189738"/>
                </a:moveTo>
                <a:lnTo>
                  <a:pt x="1136142" y="183642"/>
                </a:lnTo>
                <a:lnTo>
                  <a:pt x="1133856" y="188214"/>
                </a:lnTo>
                <a:lnTo>
                  <a:pt x="1131570" y="192024"/>
                </a:lnTo>
                <a:lnTo>
                  <a:pt x="1128522" y="194310"/>
                </a:lnTo>
                <a:lnTo>
                  <a:pt x="1126236" y="195834"/>
                </a:lnTo>
                <a:lnTo>
                  <a:pt x="1122426" y="196596"/>
                </a:lnTo>
                <a:lnTo>
                  <a:pt x="1118616" y="196596"/>
                </a:lnTo>
                <a:lnTo>
                  <a:pt x="1098042" y="178308"/>
                </a:lnTo>
                <a:lnTo>
                  <a:pt x="1098042" y="211608"/>
                </a:lnTo>
                <a:lnTo>
                  <a:pt x="1104614" y="214276"/>
                </a:lnTo>
                <a:lnTo>
                  <a:pt x="1116330" y="216408"/>
                </a:lnTo>
                <a:lnTo>
                  <a:pt x="1124485" y="216419"/>
                </a:lnTo>
                <a:lnTo>
                  <a:pt x="1131855" y="215360"/>
                </a:lnTo>
                <a:lnTo>
                  <a:pt x="1158132" y="196167"/>
                </a:lnTo>
                <a:lnTo>
                  <a:pt x="1161288" y="189738"/>
                </a:lnTo>
                <a:close/>
              </a:path>
              <a:path w="1165225" h="216535">
                <a:moveTo>
                  <a:pt x="1139952" y="173558"/>
                </a:moveTo>
                <a:lnTo>
                  <a:pt x="1139952" y="150114"/>
                </a:lnTo>
                <a:lnTo>
                  <a:pt x="1139190" y="157734"/>
                </a:lnTo>
                <a:lnTo>
                  <a:pt x="1100328" y="154686"/>
                </a:lnTo>
                <a:lnTo>
                  <a:pt x="1100328" y="170794"/>
                </a:lnTo>
                <a:lnTo>
                  <a:pt x="1139952" y="173558"/>
                </a:lnTo>
                <a:close/>
              </a:path>
            </a:pathLst>
          </a:custGeom>
          <a:solidFill>
            <a:srgbClr val="3F3F3F"/>
          </a:solidFill>
        </p:spPr>
        <p:txBody>
          <a:bodyPr wrap="square" lIns="0" tIns="0" rIns="0" bIns="0" rtlCol="0"/>
          <a:lstStyle/>
          <a:p>
            <a:endParaRPr dirty="0"/>
          </a:p>
        </p:txBody>
      </p:sp>
      <p:sp>
        <p:nvSpPr>
          <p:cNvPr id="15" name="object 1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13</a:t>
            </a:fld>
            <a:endParaRPr sz="1400" dirty="0">
              <a:latin typeface="Arial"/>
              <a:cs typeface="Arial"/>
            </a:endParaRPr>
          </a:p>
        </p:txBody>
      </p:sp>
      <p:pic>
        <p:nvPicPr>
          <p:cNvPr id="16" name="Picture 15"/>
          <p:cNvPicPr>
            <a:picLocks noChangeAspect="1"/>
          </p:cNvPicPr>
          <p:nvPr/>
        </p:nvPicPr>
        <p:blipFill>
          <a:blip r:embed="rId8"/>
          <a:stretch>
            <a:fillRect/>
          </a:stretch>
        </p:blipFill>
        <p:spPr>
          <a:xfrm>
            <a:off x="3962400" y="6238576"/>
            <a:ext cx="917491" cy="95510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19988" y="724915"/>
            <a:ext cx="4203065" cy="513080"/>
          </a:xfrm>
          <a:prstGeom prst="rect">
            <a:avLst/>
          </a:prstGeom>
        </p:spPr>
        <p:txBody>
          <a:bodyPr vert="horz" wrap="square" lIns="0" tIns="12065" rIns="0" bIns="0" rtlCol="0">
            <a:spAutoFit/>
          </a:bodyPr>
          <a:lstStyle/>
          <a:p>
            <a:pPr marL="12700">
              <a:lnSpc>
                <a:spcPct val="100000"/>
              </a:lnSpc>
              <a:spcBef>
                <a:spcPts val="95"/>
              </a:spcBef>
            </a:pPr>
            <a:r>
              <a:rPr sz="3200" spc="-10" dirty="0"/>
              <a:t>Calibration</a:t>
            </a:r>
            <a:r>
              <a:rPr sz="3200" spc="20" dirty="0"/>
              <a:t> </a:t>
            </a:r>
            <a:r>
              <a:rPr sz="3200" spc="-10" dirty="0"/>
              <a:t>Laboratories</a:t>
            </a:r>
            <a:endParaRPr sz="3200" dirty="0"/>
          </a:p>
        </p:txBody>
      </p:sp>
      <p:sp>
        <p:nvSpPr>
          <p:cNvPr id="4" name="object 4"/>
          <p:cNvSpPr txBox="1"/>
          <p:nvPr/>
        </p:nvSpPr>
        <p:spPr>
          <a:xfrm>
            <a:off x="1011416" y="1668272"/>
            <a:ext cx="3866515" cy="4179990"/>
          </a:xfrm>
          <a:prstGeom prst="rect">
            <a:avLst/>
          </a:prstGeom>
        </p:spPr>
        <p:txBody>
          <a:bodyPr vert="horz" wrap="square" lIns="0" tIns="50165" rIns="0" bIns="0" rtlCol="0">
            <a:spAutoFit/>
          </a:bodyPr>
          <a:lstStyle/>
          <a:p>
            <a:pPr marL="355600" marR="5080" indent="-342900">
              <a:lnSpc>
                <a:spcPts val="2380"/>
              </a:lnSpc>
              <a:spcBef>
                <a:spcPts val="395"/>
              </a:spcBef>
              <a:buChar char="•"/>
              <a:tabLst>
                <a:tab pos="354965" algn="l"/>
                <a:tab pos="355600" algn="l"/>
              </a:tabLst>
            </a:pPr>
            <a:r>
              <a:rPr sz="2200" dirty="0">
                <a:solidFill>
                  <a:srgbClr val="3E3E3E"/>
                </a:solidFill>
                <a:latin typeface="Arial"/>
                <a:cs typeface="Arial"/>
              </a:rPr>
              <a:t>Establish </a:t>
            </a:r>
            <a:r>
              <a:rPr sz="2200" i="1" u="heavy" dirty="0">
                <a:solidFill>
                  <a:srgbClr val="3E3E3E"/>
                </a:solidFill>
                <a:uFill>
                  <a:solidFill>
                    <a:srgbClr val="3F3F3F"/>
                  </a:solidFill>
                </a:uFill>
                <a:latin typeface="Arial"/>
                <a:cs typeface="Arial"/>
              </a:rPr>
              <a:t>traceability</a:t>
            </a:r>
            <a:r>
              <a:rPr sz="2200" i="1" dirty="0">
                <a:solidFill>
                  <a:srgbClr val="3E3E3E"/>
                </a:solidFill>
                <a:latin typeface="Arial"/>
                <a:cs typeface="Arial"/>
              </a:rPr>
              <a:t> </a:t>
            </a:r>
            <a:r>
              <a:rPr sz="2200" dirty="0">
                <a:solidFill>
                  <a:srgbClr val="3E3E3E"/>
                </a:solidFill>
                <a:latin typeface="Arial"/>
                <a:cs typeface="Arial"/>
              </a:rPr>
              <a:t>of its  </a:t>
            </a:r>
            <a:r>
              <a:rPr sz="2200" spc="-5" dirty="0">
                <a:solidFill>
                  <a:srgbClr val="3E3E3E"/>
                </a:solidFill>
                <a:latin typeface="Arial"/>
                <a:cs typeface="Arial"/>
              </a:rPr>
              <a:t>own </a:t>
            </a:r>
            <a:r>
              <a:rPr sz="2200" dirty="0">
                <a:solidFill>
                  <a:srgbClr val="3E3E3E"/>
                </a:solidFill>
                <a:latin typeface="Arial"/>
                <a:cs typeface="Arial"/>
              </a:rPr>
              <a:t>measurement  standards </a:t>
            </a:r>
            <a:r>
              <a:rPr sz="2200" spc="-5" dirty="0">
                <a:solidFill>
                  <a:srgbClr val="3E3E3E"/>
                </a:solidFill>
                <a:latin typeface="Arial"/>
                <a:cs typeface="Arial"/>
              </a:rPr>
              <a:t>and </a:t>
            </a:r>
            <a:r>
              <a:rPr sz="2200" dirty="0">
                <a:solidFill>
                  <a:srgbClr val="3E3E3E"/>
                </a:solidFill>
                <a:latin typeface="Arial"/>
                <a:cs typeface="Arial"/>
              </a:rPr>
              <a:t>measuring  </a:t>
            </a:r>
            <a:r>
              <a:rPr sz="2200" spc="-5" dirty="0">
                <a:solidFill>
                  <a:srgbClr val="3E3E3E"/>
                </a:solidFill>
                <a:latin typeface="Arial"/>
                <a:cs typeface="Arial"/>
              </a:rPr>
              <a:t>instruments </a:t>
            </a:r>
            <a:r>
              <a:rPr lang="en-US" sz="2200" spc="-5" dirty="0">
                <a:solidFill>
                  <a:srgbClr val="3E3E3E"/>
                </a:solidFill>
                <a:latin typeface="Arial"/>
                <a:cs typeface="Arial"/>
              </a:rPr>
              <a:t>to </a:t>
            </a:r>
            <a:r>
              <a:rPr sz="2200" dirty="0">
                <a:solidFill>
                  <a:srgbClr val="3E3E3E"/>
                </a:solidFill>
                <a:latin typeface="Arial"/>
                <a:cs typeface="Arial"/>
              </a:rPr>
              <a:t>SI</a:t>
            </a:r>
            <a:r>
              <a:rPr sz="2200" dirty="0">
                <a:solidFill>
                  <a:schemeClr val="tx1">
                    <a:lumMod val="95000"/>
                    <a:lumOff val="5000"/>
                  </a:schemeClr>
                </a:solidFill>
                <a:latin typeface="Arial"/>
                <a:cs typeface="Arial"/>
              </a:rPr>
              <a:t> </a:t>
            </a:r>
            <a:r>
              <a:rPr lang="en-US" sz="2200" dirty="0">
                <a:solidFill>
                  <a:schemeClr val="tx1">
                    <a:lumMod val="95000"/>
                    <a:lumOff val="5000"/>
                  </a:schemeClr>
                </a:solidFill>
                <a:latin typeface="Arial"/>
                <a:cs typeface="Arial"/>
              </a:rPr>
              <a:t>units </a:t>
            </a:r>
            <a:r>
              <a:rPr sz="2200" dirty="0">
                <a:solidFill>
                  <a:srgbClr val="3E3E3E"/>
                </a:solidFill>
                <a:latin typeface="Arial"/>
                <a:cs typeface="Arial"/>
              </a:rPr>
              <a:t>(e.g., </a:t>
            </a:r>
            <a:r>
              <a:rPr sz="2200" spc="-55" dirty="0">
                <a:solidFill>
                  <a:srgbClr val="3E3E3E"/>
                </a:solidFill>
                <a:latin typeface="Arial"/>
                <a:cs typeface="Arial"/>
              </a:rPr>
              <a:t>NIST, </a:t>
            </a:r>
            <a:r>
              <a:rPr sz="2200" spc="-5" dirty="0">
                <a:solidFill>
                  <a:srgbClr val="3E3E3E"/>
                </a:solidFill>
                <a:latin typeface="Arial"/>
                <a:cs typeface="Arial"/>
              </a:rPr>
              <a:t>CIPM, CGPM)</a:t>
            </a:r>
            <a:endParaRPr sz="2200" dirty="0">
              <a:latin typeface="Arial"/>
              <a:cs typeface="Arial"/>
            </a:endParaRPr>
          </a:p>
          <a:p>
            <a:pPr marL="355600" marR="66040" indent="-342900">
              <a:lnSpc>
                <a:spcPts val="2380"/>
              </a:lnSpc>
              <a:spcBef>
                <a:spcPts val="500"/>
              </a:spcBef>
              <a:buChar char="•"/>
              <a:tabLst>
                <a:tab pos="354965" algn="l"/>
                <a:tab pos="355600" algn="l"/>
              </a:tabLst>
            </a:pPr>
            <a:r>
              <a:rPr sz="2200" dirty="0">
                <a:solidFill>
                  <a:srgbClr val="3E3E3E"/>
                </a:solidFill>
                <a:latin typeface="Arial"/>
                <a:cs typeface="Arial"/>
              </a:rPr>
              <a:t>Issue calibration</a:t>
            </a:r>
            <a:r>
              <a:rPr sz="2200" spc="-75" dirty="0">
                <a:solidFill>
                  <a:srgbClr val="3E3E3E"/>
                </a:solidFill>
                <a:latin typeface="Arial"/>
                <a:cs typeface="Arial"/>
              </a:rPr>
              <a:t> </a:t>
            </a:r>
            <a:r>
              <a:rPr sz="2200" dirty="0">
                <a:solidFill>
                  <a:srgbClr val="3E3E3E"/>
                </a:solidFill>
                <a:latin typeface="Arial"/>
                <a:cs typeface="Arial"/>
              </a:rPr>
              <a:t>certificates  that contain the  measurement </a:t>
            </a:r>
            <a:r>
              <a:rPr sz="2200" spc="-5" dirty="0">
                <a:solidFill>
                  <a:srgbClr val="3E3E3E"/>
                </a:solidFill>
                <a:latin typeface="Arial"/>
                <a:cs typeface="Arial"/>
              </a:rPr>
              <a:t>results,  including </a:t>
            </a:r>
            <a:r>
              <a:rPr sz="2200" dirty="0">
                <a:solidFill>
                  <a:srgbClr val="3E3E3E"/>
                </a:solidFill>
                <a:latin typeface="Arial"/>
                <a:cs typeface="Arial"/>
              </a:rPr>
              <a:t>the measurement  </a:t>
            </a:r>
            <a:r>
              <a:rPr sz="2200" spc="-5" dirty="0">
                <a:solidFill>
                  <a:srgbClr val="3E3E3E"/>
                </a:solidFill>
                <a:latin typeface="Arial"/>
                <a:cs typeface="Arial"/>
              </a:rPr>
              <a:t>uncertainty</a:t>
            </a:r>
            <a:endParaRPr sz="2200" dirty="0">
              <a:latin typeface="Arial"/>
              <a:cs typeface="Arial"/>
            </a:endParaRPr>
          </a:p>
          <a:p>
            <a:pPr marL="355600" marR="5080" indent="-342900">
              <a:lnSpc>
                <a:spcPts val="2380"/>
              </a:lnSpc>
              <a:spcBef>
                <a:spcPts val="509"/>
              </a:spcBef>
              <a:buChar char="•"/>
              <a:tabLst>
                <a:tab pos="354965" algn="l"/>
                <a:tab pos="355600" algn="l"/>
              </a:tabLst>
            </a:pPr>
            <a:r>
              <a:rPr sz="2200" spc="-5" dirty="0">
                <a:solidFill>
                  <a:srgbClr val="3E3E3E"/>
                </a:solidFill>
                <a:latin typeface="Arial"/>
                <a:cs typeface="Arial"/>
              </a:rPr>
              <a:t>Use </a:t>
            </a:r>
            <a:r>
              <a:rPr sz="2200" dirty="0">
                <a:solidFill>
                  <a:srgbClr val="3E3E3E"/>
                </a:solidFill>
                <a:latin typeface="Arial"/>
                <a:cs typeface="Arial"/>
              </a:rPr>
              <a:t>vendors that </a:t>
            </a:r>
            <a:r>
              <a:rPr sz="2200" spc="-5" dirty="0">
                <a:solidFill>
                  <a:srgbClr val="3E3E3E"/>
                </a:solidFill>
                <a:latin typeface="Arial"/>
                <a:cs typeface="Arial"/>
              </a:rPr>
              <a:t>have</a:t>
            </a:r>
            <a:r>
              <a:rPr sz="2200" spc="-60" dirty="0">
                <a:solidFill>
                  <a:srgbClr val="3E3E3E"/>
                </a:solidFill>
                <a:latin typeface="Arial"/>
                <a:cs typeface="Arial"/>
              </a:rPr>
              <a:t> </a:t>
            </a:r>
            <a:r>
              <a:rPr sz="2200" spc="-5" dirty="0">
                <a:solidFill>
                  <a:srgbClr val="3E3E3E"/>
                </a:solidFill>
                <a:latin typeface="Arial"/>
                <a:cs typeface="Arial"/>
              </a:rPr>
              <a:t>been  accredited </a:t>
            </a:r>
            <a:r>
              <a:rPr sz="2200" dirty="0">
                <a:solidFill>
                  <a:srgbClr val="3E3E3E"/>
                </a:solidFill>
                <a:latin typeface="Arial"/>
                <a:cs typeface="Arial"/>
              </a:rPr>
              <a:t>to ISO </a:t>
            </a:r>
            <a:r>
              <a:rPr lang="en-US" sz="2200" dirty="0">
                <a:solidFill>
                  <a:srgbClr val="3E3E3E"/>
                </a:solidFill>
                <a:latin typeface="Arial"/>
                <a:cs typeface="Arial"/>
              </a:rPr>
              <a:t>170</a:t>
            </a:r>
            <a:r>
              <a:rPr sz="2200" spc="-5" dirty="0">
                <a:solidFill>
                  <a:srgbClr val="3E3E3E"/>
                </a:solidFill>
                <a:latin typeface="Arial"/>
                <a:cs typeface="Arial"/>
              </a:rPr>
              <a:t>34</a:t>
            </a:r>
            <a:r>
              <a:rPr lang="en-US" sz="2200" spc="-5" dirty="0">
                <a:solidFill>
                  <a:srgbClr val="3E3E3E"/>
                </a:solidFill>
                <a:latin typeface="Arial"/>
                <a:cs typeface="Arial"/>
              </a:rPr>
              <a:t>-check certificate!</a:t>
            </a:r>
            <a:endParaRPr sz="2200" dirty="0">
              <a:latin typeface="Arial"/>
              <a:cs typeface="Arial"/>
            </a:endParaRPr>
          </a:p>
        </p:txBody>
      </p:sp>
      <p:sp>
        <p:nvSpPr>
          <p:cNvPr id="6" name="object 6"/>
          <p:cNvSpPr/>
          <p:nvPr/>
        </p:nvSpPr>
        <p:spPr>
          <a:xfrm>
            <a:off x="5029200" y="2819400"/>
            <a:ext cx="1588769" cy="2530857"/>
          </a:xfrm>
          <a:custGeom>
            <a:avLst/>
            <a:gdLst/>
            <a:ahLst/>
            <a:cxnLst/>
            <a:rect l="l" t="t" r="r" b="b"/>
            <a:pathLst>
              <a:path w="1844039" h="3057525">
                <a:moveTo>
                  <a:pt x="1804439" y="99022"/>
                </a:moveTo>
                <a:lnTo>
                  <a:pt x="1774877" y="81235"/>
                </a:lnTo>
                <a:lnTo>
                  <a:pt x="0" y="3039618"/>
                </a:lnTo>
                <a:lnTo>
                  <a:pt x="29718" y="3057144"/>
                </a:lnTo>
                <a:lnTo>
                  <a:pt x="1804439" y="99022"/>
                </a:lnTo>
                <a:close/>
              </a:path>
              <a:path w="1844039" h="3057525">
                <a:moveTo>
                  <a:pt x="1844040" y="0"/>
                </a:moveTo>
                <a:lnTo>
                  <a:pt x="1744980" y="63246"/>
                </a:lnTo>
                <a:lnTo>
                  <a:pt x="1774877" y="81235"/>
                </a:lnTo>
                <a:lnTo>
                  <a:pt x="1783842" y="66294"/>
                </a:lnTo>
                <a:lnTo>
                  <a:pt x="1813560" y="83820"/>
                </a:lnTo>
                <a:lnTo>
                  <a:pt x="1813560" y="104510"/>
                </a:lnTo>
                <a:lnTo>
                  <a:pt x="1834896" y="117348"/>
                </a:lnTo>
                <a:lnTo>
                  <a:pt x="1844040" y="0"/>
                </a:lnTo>
                <a:close/>
              </a:path>
              <a:path w="1844039" h="3057525">
                <a:moveTo>
                  <a:pt x="1813560" y="83820"/>
                </a:moveTo>
                <a:lnTo>
                  <a:pt x="1783842" y="66294"/>
                </a:lnTo>
                <a:lnTo>
                  <a:pt x="1774877" y="81235"/>
                </a:lnTo>
                <a:lnTo>
                  <a:pt x="1804439" y="99022"/>
                </a:lnTo>
                <a:lnTo>
                  <a:pt x="1813560" y="83820"/>
                </a:lnTo>
                <a:close/>
              </a:path>
              <a:path w="1844039" h="3057525">
                <a:moveTo>
                  <a:pt x="1813560" y="104510"/>
                </a:moveTo>
                <a:lnTo>
                  <a:pt x="1813560" y="83820"/>
                </a:lnTo>
                <a:lnTo>
                  <a:pt x="1804439" y="99022"/>
                </a:lnTo>
                <a:lnTo>
                  <a:pt x="1813560" y="104510"/>
                </a:lnTo>
                <a:close/>
              </a:path>
            </a:pathLst>
          </a:custGeom>
          <a:solidFill>
            <a:srgbClr val="B42E34"/>
          </a:solidFill>
        </p:spPr>
        <p:txBody>
          <a:bodyPr wrap="square" lIns="0" tIns="0" rIns="0" bIns="0" rtlCol="0"/>
          <a:lstStyle/>
          <a:p>
            <a:endParaRPr dirty="0"/>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14</a:t>
            </a:fld>
            <a:endParaRPr sz="1400" dirty="0">
              <a:latin typeface="Arial"/>
              <a:cs typeface="Arial"/>
            </a:endParaRPr>
          </a:p>
        </p:txBody>
      </p:sp>
      <p:pic>
        <p:nvPicPr>
          <p:cNvPr id="8" name="Picture 7"/>
          <p:cNvPicPr>
            <a:picLocks noChangeAspect="1"/>
          </p:cNvPicPr>
          <p:nvPr/>
        </p:nvPicPr>
        <p:blipFill>
          <a:blip r:embed="rId3"/>
          <a:stretch>
            <a:fillRect/>
          </a:stretch>
        </p:blipFill>
        <p:spPr>
          <a:xfrm>
            <a:off x="3962400" y="6238576"/>
            <a:ext cx="917491" cy="955108"/>
          </a:xfrm>
          <a:prstGeom prst="rect">
            <a:avLst/>
          </a:prstGeom>
        </p:spPr>
      </p:pic>
      <p:pic>
        <p:nvPicPr>
          <p:cNvPr id="9" name="Picture 8">
            <a:extLst>
              <a:ext uri="{FF2B5EF4-FFF2-40B4-BE49-F238E27FC236}">
                <a16:creationId xmlns:a16="http://schemas.microsoft.com/office/drawing/2014/main" id="{8450C751-6431-42EE-8289-8B39A4568F8E}"/>
              </a:ext>
            </a:extLst>
          </p:cNvPr>
          <p:cNvPicPr>
            <a:picLocks noChangeAspect="1"/>
          </p:cNvPicPr>
          <p:nvPr/>
        </p:nvPicPr>
        <p:blipFill>
          <a:blip r:embed="rId4"/>
          <a:stretch>
            <a:fillRect/>
          </a:stretch>
        </p:blipFill>
        <p:spPr>
          <a:xfrm>
            <a:off x="5486400" y="1758115"/>
            <a:ext cx="4362450" cy="9525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2461" y="737108"/>
            <a:ext cx="8178800" cy="513080"/>
          </a:xfrm>
          <a:prstGeom prst="rect">
            <a:avLst/>
          </a:prstGeom>
        </p:spPr>
        <p:txBody>
          <a:bodyPr vert="horz" wrap="square" lIns="0" tIns="12065" rIns="0" bIns="0" rtlCol="0">
            <a:spAutoFit/>
          </a:bodyPr>
          <a:lstStyle/>
          <a:p>
            <a:pPr marL="12700">
              <a:lnSpc>
                <a:spcPct val="100000"/>
              </a:lnSpc>
              <a:spcBef>
                <a:spcPts val="95"/>
              </a:spcBef>
            </a:pPr>
            <a:r>
              <a:rPr sz="3200" spc="-15" dirty="0"/>
              <a:t>Traceability </a:t>
            </a:r>
            <a:r>
              <a:rPr sz="3200" spc="-5" dirty="0"/>
              <a:t>Includes </a:t>
            </a:r>
            <a:r>
              <a:rPr sz="3200" spc="-10" dirty="0"/>
              <a:t>Specific </a:t>
            </a:r>
            <a:r>
              <a:rPr sz="3200" spc="-5" dirty="0"/>
              <a:t>Requirements</a:t>
            </a:r>
            <a:r>
              <a:rPr sz="3200" spc="60" dirty="0"/>
              <a:t> </a:t>
            </a:r>
            <a:r>
              <a:rPr sz="3200" spc="-15" dirty="0"/>
              <a:t>for</a:t>
            </a:r>
            <a:endParaRPr sz="3200" dirty="0"/>
          </a:p>
        </p:txBody>
      </p:sp>
      <p:sp>
        <p:nvSpPr>
          <p:cNvPr id="4" name="object 4"/>
          <p:cNvSpPr/>
          <p:nvPr/>
        </p:nvSpPr>
        <p:spPr>
          <a:xfrm>
            <a:off x="3009138" y="1803654"/>
            <a:ext cx="4256185" cy="121157"/>
          </a:xfrm>
          <a:prstGeom prst="rect">
            <a:avLst/>
          </a:prstGeom>
          <a:blipFill>
            <a:blip r:embed="rId3" cstate="print"/>
            <a:stretch>
              <a:fillRect/>
            </a:stretch>
          </a:blipFill>
        </p:spPr>
        <p:txBody>
          <a:bodyPr wrap="square" lIns="0" tIns="0" rIns="0" bIns="0" rtlCol="0"/>
          <a:lstStyle/>
          <a:p>
            <a:endParaRPr dirty="0"/>
          </a:p>
        </p:txBody>
      </p:sp>
      <p:sp>
        <p:nvSpPr>
          <p:cNvPr id="5" name="object 5"/>
          <p:cNvSpPr/>
          <p:nvPr/>
        </p:nvSpPr>
        <p:spPr>
          <a:xfrm>
            <a:off x="3009138" y="2343911"/>
            <a:ext cx="4256185" cy="121157"/>
          </a:xfrm>
          <a:prstGeom prst="rect">
            <a:avLst/>
          </a:prstGeom>
          <a:blipFill>
            <a:blip r:embed="rId4" cstate="print"/>
            <a:stretch>
              <a:fillRect/>
            </a:stretch>
          </a:blipFill>
        </p:spPr>
        <p:txBody>
          <a:bodyPr wrap="square" lIns="0" tIns="0" rIns="0" bIns="0" rtlCol="0"/>
          <a:lstStyle/>
          <a:p>
            <a:endParaRPr dirty="0"/>
          </a:p>
        </p:txBody>
      </p:sp>
      <p:sp>
        <p:nvSpPr>
          <p:cNvPr id="6" name="object 6"/>
          <p:cNvSpPr/>
          <p:nvPr/>
        </p:nvSpPr>
        <p:spPr>
          <a:xfrm>
            <a:off x="3009138" y="2887979"/>
            <a:ext cx="4256185" cy="121920"/>
          </a:xfrm>
          <a:prstGeom prst="rect">
            <a:avLst/>
          </a:prstGeom>
          <a:blipFill>
            <a:blip r:embed="rId5" cstate="print"/>
            <a:stretch>
              <a:fillRect/>
            </a:stretch>
          </a:blipFill>
        </p:spPr>
        <p:txBody>
          <a:bodyPr wrap="square" lIns="0" tIns="0" rIns="0" bIns="0" rtlCol="0"/>
          <a:lstStyle/>
          <a:p>
            <a:endParaRPr dirty="0"/>
          </a:p>
        </p:txBody>
      </p:sp>
      <p:sp>
        <p:nvSpPr>
          <p:cNvPr id="7" name="object 7"/>
          <p:cNvSpPr/>
          <p:nvPr/>
        </p:nvSpPr>
        <p:spPr>
          <a:xfrm>
            <a:off x="3009138" y="3428238"/>
            <a:ext cx="4256185" cy="121920"/>
          </a:xfrm>
          <a:prstGeom prst="rect">
            <a:avLst/>
          </a:prstGeom>
          <a:blipFill>
            <a:blip r:embed="rId6" cstate="print"/>
            <a:stretch>
              <a:fillRect/>
            </a:stretch>
          </a:blipFill>
        </p:spPr>
        <p:txBody>
          <a:bodyPr wrap="square" lIns="0" tIns="0" rIns="0" bIns="0" rtlCol="0"/>
          <a:lstStyle/>
          <a:p>
            <a:endParaRPr dirty="0"/>
          </a:p>
        </p:txBody>
      </p:sp>
      <p:sp>
        <p:nvSpPr>
          <p:cNvPr id="8" name="object 8"/>
          <p:cNvSpPr/>
          <p:nvPr/>
        </p:nvSpPr>
        <p:spPr>
          <a:xfrm>
            <a:off x="3009138" y="3969258"/>
            <a:ext cx="4256185" cy="121157"/>
          </a:xfrm>
          <a:prstGeom prst="rect">
            <a:avLst/>
          </a:prstGeom>
          <a:blipFill>
            <a:blip r:embed="rId7" cstate="print"/>
            <a:stretch>
              <a:fillRect/>
            </a:stretch>
          </a:blipFill>
        </p:spPr>
        <p:txBody>
          <a:bodyPr wrap="square" lIns="0" tIns="0" rIns="0" bIns="0" rtlCol="0"/>
          <a:lstStyle/>
          <a:p>
            <a:endParaRPr dirty="0"/>
          </a:p>
        </p:txBody>
      </p:sp>
      <p:sp>
        <p:nvSpPr>
          <p:cNvPr id="9" name="object 9"/>
          <p:cNvSpPr/>
          <p:nvPr/>
        </p:nvSpPr>
        <p:spPr>
          <a:xfrm>
            <a:off x="3009138" y="4513326"/>
            <a:ext cx="4256185" cy="121157"/>
          </a:xfrm>
          <a:prstGeom prst="rect">
            <a:avLst/>
          </a:prstGeom>
          <a:blipFill>
            <a:blip r:embed="rId8" cstate="print"/>
            <a:stretch>
              <a:fillRect/>
            </a:stretch>
          </a:blipFill>
        </p:spPr>
        <p:txBody>
          <a:bodyPr wrap="square" lIns="0" tIns="0" rIns="0" bIns="0" rtlCol="0"/>
          <a:lstStyle/>
          <a:p>
            <a:endParaRPr dirty="0"/>
          </a:p>
        </p:txBody>
      </p:sp>
      <p:sp>
        <p:nvSpPr>
          <p:cNvPr id="10" name="object 10"/>
          <p:cNvSpPr/>
          <p:nvPr/>
        </p:nvSpPr>
        <p:spPr>
          <a:xfrm>
            <a:off x="3009138" y="5053584"/>
            <a:ext cx="4256185" cy="121157"/>
          </a:xfrm>
          <a:prstGeom prst="rect">
            <a:avLst/>
          </a:prstGeom>
          <a:blipFill>
            <a:blip r:embed="rId9" cstate="print"/>
            <a:stretch>
              <a:fillRect/>
            </a:stretch>
          </a:blipFill>
        </p:spPr>
        <p:txBody>
          <a:bodyPr wrap="square" lIns="0" tIns="0" rIns="0" bIns="0" rtlCol="0"/>
          <a:lstStyle/>
          <a:p>
            <a:endParaRPr dirty="0"/>
          </a:p>
        </p:txBody>
      </p:sp>
      <p:sp>
        <p:nvSpPr>
          <p:cNvPr id="11" name="object 11"/>
          <p:cNvSpPr/>
          <p:nvPr/>
        </p:nvSpPr>
        <p:spPr>
          <a:xfrm>
            <a:off x="3009138" y="5598414"/>
            <a:ext cx="4256185" cy="121157"/>
          </a:xfrm>
          <a:prstGeom prst="rect">
            <a:avLst/>
          </a:prstGeom>
          <a:blipFill>
            <a:blip r:embed="rId10" cstate="print"/>
            <a:stretch>
              <a:fillRect/>
            </a:stretch>
          </a:blipFill>
        </p:spPr>
        <p:txBody>
          <a:bodyPr wrap="square" lIns="0" tIns="0" rIns="0" bIns="0" rtlCol="0"/>
          <a:lstStyle/>
          <a:p>
            <a:endParaRPr dirty="0"/>
          </a:p>
        </p:txBody>
      </p:sp>
      <p:sp>
        <p:nvSpPr>
          <p:cNvPr id="12" name="object 12"/>
          <p:cNvSpPr txBox="1"/>
          <p:nvPr/>
        </p:nvSpPr>
        <p:spPr>
          <a:xfrm>
            <a:off x="3090164" y="1457197"/>
            <a:ext cx="2961640" cy="463677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3E3E3E"/>
                </a:solidFill>
                <a:latin typeface="Arial"/>
                <a:cs typeface="Arial"/>
              </a:rPr>
              <a:t>Calibration &amp; QC</a:t>
            </a:r>
            <a:r>
              <a:rPr sz="1800" spc="-60" dirty="0">
                <a:solidFill>
                  <a:srgbClr val="3E3E3E"/>
                </a:solidFill>
                <a:latin typeface="Arial"/>
                <a:cs typeface="Arial"/>
              </a:rPr>
              <a:t> </a:t>
            </a:r>
            <a:r>
              <a:rPr sz="1800" dirty="0">
                <a:solidFill>
                  <a:srgbClr val="3E3E3E"/>
                </a:solidFill>
                <a:latin typeface="Arial"/>
                <a:cs typeface="Arial"/>
              </a:rPr>
              <a:t>Materials</a:t>
            </a:r>
            <a:endParaRPr sz="1800" dirty="0">
              <a:latin typeface="Arial"/>
              <a:cs typeface="Arial"/>
            </a:endParaRPr>
          </a:p>
          <a:p>
            <a:pPr>
              <a:lnSpc>
                <a:spcPct val="100000"/>
              </a:lnSpc>
              <a:spcBef>
                <a:spcPts val="35"/>
              </a:spcBef>
            </a:pPr>
            <a:endParaRPr sz="1800" dirty="0">
              <a:latin typeface="Times New Roman"/>
              <a:cs typeface="Times New Roman"/>
            </a:endParaRPr>
          </a:p>
          <a:p>
            <a:pPr marL="12700">
              <a:lnSpc>
                <a:spcPct val="100000"/>
              </a:lnSpc>
            </a:pPr>
            <a:r>
              <a:rPr sz="1800" spc="-30" dirty="0">
                <a:solidFill>
                  <a:srgbClr val="3E3E3E"/>
                </a:solidFill>
                <a:latin typeface="Arial"/>
                <a:cs typeface="Arial"/>
              </a:rPr>
              <a:t>Testing</a:t>
            </a:r>
            <a:endParaRPr sz="1800" dirty="0">
              <a:latin typeface="Arial"/>
              <a:cs typeface="Arial"/>
            </a:endParaRPr>
          </a:p>
          <a:p>
            <a:pPr marL="12700" marR="5080">
              <a:lnSpc>
                <a:spcPct val="197600"/>
              </a:lnSpc>
              <a:spcBef>
                <a:spcPts val="5"/>
              </a:spcBef>
            </a:pPr>
            <a:r>
              <a:rPr sz="1800" spc="-5" dirty="0">
                <a:solidFill>
                  <a:srgbClr val="3E3E3E"/>
                </a:solidFill>
                <a:latin typeface="Arial"/>
                <a:cs typeface="Arial"/>
              </a:rPr>
              <a:t>Reagents, </a:t>
            </a:r>
            <a:r>
              <a:rPr sz="1800" dirty="0">
                <a:solidFill>
                  <a:srgbClr val="3E3E3E"/>
                </a:solidFill>
                <a:latin typeface="Arial"/>
                <a:cs typeface="Arial"/>
              </a:rPr>
              <a:t>Media, Cultures  </a:t>
            </a:r>
            <a:r>
              <a:rPr sz="1800" spc="-5" dirty="0">
                <a:solidFill>
                  <a:srgbClr val="3E3E3E"/>
                </a:solidFill>
                <a:latin typeface="Arial"/>
                <a:cs typeface="Arial"/>
              </a:rPr>
              <a:t>Critical </a:t>
            </a:r>
            <a:r>
              <a:rPr sz="1800" dirty="0">
                <a:solidFill>
                  <a:srgbClr val="3E3E3E"/>
                </a:solidFill>
                <a:latin typeface="Arial"/>
                <a:cs typeface="Arial"/>
              </a:rPr>
              <a:t>&amp; Support</a:t>
            </a:r>
            <a:r>
              <a:rPr sz="1800" spc="-90" dirty="0">
                <a:solidFill>
                  <a:srgbClr val="3E3E3E"/>
                </a:solidFill>
                <a:latin typeface="Arial"/>
                <a:cs typeface="Arial"/>
              </a:rPr>
              <a:t> </a:t>
            </a:r>
            <a:r>
              <a:rPr sz="1800" dirty="0">
                <a:solidFill>
                  <a:srgbClr val="3E3E3E"/>
                </a:solidFill>
                <a:latin typeface="Arial"/>
                <a:cs typeface="Arial"/>
              </a:rPr>
              <a:t>Equipment  </a:t>
            </a:r>
            <a:r>
              <a:rPr sz="1800" spc="-5" dirty="0">
                <a:solidFill>
                  <a:srgbClr val="3E3E3E"/>
                </a:solidFill>
                <a:latin typeface="Arial"/>
                <a:cs typeface="Arial"/>
              </a:rPr>
              <a:t>Reference </a:t>
            </a:r>
            <a:r>
              <a:rPr sz="1800" dirty="0">
                <a:solidFill>
                  <a:srgbClr val="3E3E3E"/>
                </a:solidFill>
                <a:latin typeface="Arial"/>
                <a:cs typeface="Arial"/>
              </a:rPr>
              <a:t>Standards  </a:t>
            </a:r>
            <a:r>
              <a:rPr sz="1800" spc="-5" dirty="0">
                <a:solidFill>
                  <a:srgbClr val="3E3E3E"/>
                </a:solidFill>
                <a:latin typeface="Arial"/>
                <a:cs typeface="Arial"/>
              </a:rPr>
              <a:t>Reference </a:t>
            </a:r>
            <a:r>
              <a:rPr sz="1800" dirty="0">
                <a:solidFill>
                  <a:srgbClr val="3E3E3E"/>
                </a:solidFill>
                <a:latin typeface="Arial"/>
                <a:cs typeface="Arial"/>
              </a:rPr>
              <a:t>Materials  Intermediate </a:t>
            </a:r>
            <a:r>
              <a:rPr sz="1800" spc="-5" dirty="0">
                <a:solidFill>
                  <a:srgbClr val="3E3E3E"/>
                </a:solidFill>
                <a:latin typeface="Arial"/>
                <a:cs typeface="Arial"/>
              </a:rPr>
              <a:t>Checks  </a:t>
            </a:r>
            <a:r>
              <a:rPr sz="1800" dirty="0">
                <a:solidFill>
                  <a:srgbClr val="3E3E3E"/>
                </a:solidFill>
                <a:latin typeface="Arial"/>
                <a:cs typeface="Arial"/>
              </a:rPr>
              <a:t>Chemicals</a:t>
            </a:r>
            <a:endParaRPr sz="1800" dirty="0">
              <a:latin typeface="Arial"/>
              <a:cs typeface="Arial"/>
            </a:endParaRPr>
          </a:p>
          <a:p>
            <a:pPr>
              <a:lnSpc>
                <a:spcPct val="100000"/>
              </a:lnSpc>
              <a:spcBef>
                <a:spcPts val="40"/>
              </a:spcBef>
            </a:pPr>
            <a:endParaRPr sz="1800" dirty="0">
              <a:latin typeface="Times New Roman"/>
              <a:cs typeface="Times New Roman"/>
            </a:endParaRPr>
          </a:p>
          <a:p>
            <a:pPr marL="12700">
              <a:lnSpc>
                <a:spcPct val="100000"/>
              </a:lnSpc>
            </a:pPr>
            <a:r>
              <a:rPr sz="1800" spc="-15" dirty="0">
                <a:solidFill>
                  <a:srgbClr val="3E3E3E"/>
                </a:solidFill>
                <a:latin typeface="Arial"/>
                <a:cs typeface="Arial"/>
              </a:rPr>
              <a:t>Transport</a:t>
            </a:r>
            <a:endParaRPr sz="1800" dirty="0">
              <a:latin typeface="Arial"/>
              <a:cs typeface="Arial"/>
            </a:endParaRPr>
          </a:p>
        </p:txBody>
      </p:sp>
      <p:sp>
        <p:nvSpPr>
          <p:cNvPr id="13" name="object 13"/>
          <p:cNvSpPr/>
          <p:nvPr/>
        </p:nvSpPr>
        <p:spPr>
          <a:xfrm>
            <a:off x="3009138" y="6138671"/>
            <a:ext cx="4256185" cy="121157"/>
          </a:xfrm>
          <a:prstGeom prst="rect">
            <a:avLst/>
          </a:prstGeom>
          <a:blipFill>
            <a:blip r:embed="rId11" cstate="print"/>
            <a:stretch>
              <a:fillRect/>
            </a:stretch>
          </a:blipFill>
        </p:spPr>
        <p:txBody>
          <a:bodyPr wrap="square" lIns="0" tIns="0" rIns="0" bIns="0" rtlCol="0"/>
          <a:lstStyle/>
          <a:p>
            <a:endParaRPr dirty="0"/>
          </a:p>
        </p:txBody>
      </p:sp>
      <p:sp>
        <p:nvSpPr>
          <p:cNvPr id="14" name="object 14"/>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15</a:t>
            </a:fld>
            <a:endParaRPr sz="1400" dirty="0">
              <a:latin typeface="Arial"/>
              <a:cs typeface="Arial"/>
            </a:endParaRPr>
          </a:p>
        </p:txBody>
      </p:sp>
      <p:pic>
        <p:nvPicPr>
          <p:cNvPr id="15" name="Picture 14"/>
          <p:cNvPicPr>
            <a:picLocks noChangeAspect="1"/>
          </p:cNvPicPr>
          <p:nvPr/>
        </p:nvPicPr>
        <p:blipFill>
          <a:blip r:embed="rId12"/>
          <a:stretch>
            <a:fillRect/>
          </a:stretch>
        </p:blipFill>
        <p:spPr>
          <a:xfrm>
            <a:off x="3962400" y="6259828"/>
            <a:ext cx="917491" cy="95510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dirty="0"/>
          </a:p>
        </p:txBody>
      </p:sp>
      <p:sp>
        <p:nvSpPr>
          <p:cNvPr id="3" name="object 3"/>
          <p:cNvSpPr/>
          <p:nvPr/>
        </p:nvSpPr>
        <p:spPr>
          <a:xfrm>
            <a:off x="838200" y="1828800"/>
            <a:ext cx="8534400" cy="5350510"/>
          </a:xfrm>
          <a:custGeom>
            <a:avLst/>
            <a:gdLst/>
            <a:ahLst/>
            <a:cxnLst/>
            <a:rect l="l" t="t" r="r" b="b"/>
            <a:pathLst>
              <a:path w="8534400" h="5350509">
                <a:moveTo>
                  <a:pt x="5859780" y="4012691"/>
                </a:moveTo>
                <a:lnTo>
                  <a:pt x="5859780" y="1338071"/>
                </a:lnTo>
                <a:lnTo>
                  <a:pt x="0" y="1338072"/>
                </a:lnTo>
                <a:lnTo>
                  <a:pt x="0" y="4012692"/>
                </a:lnTo>
                <a:lnTo>
                  <a:pt x="5859780" y="4012691"/>
                </a:lnTo>
                <a:close/>
              </a:path>
              <a:path w="8534400" h="5350509">
                <a:moveTo>
                  <a:pt x="8534400" y="2675381"/>
                </a:moveTo>
                <a:lnTo>
                  <a:pt x="5859780" y="0"/>
                </a:lnTo>
                <a:lnTo>
                  <a:pt x="5859780" y="5350002"/>
                </a:lnTo>
                <a:lnTo>
                  <a:pt x="8534400" y="2675381"/>
                </a:lnTo>
                <a:close/>
              </a:path>
            </a:pathLst>
          </a:custGeom>
          <a:solidFill>
            <a:srgbClr val="D0E3EA"/>
          </a:solidFill>
        </p:spPr>
        <p:txBody>
          <a:bodyPr wrap="square" lIns="0" tIns="0" rIns="0" bIns="0" rtlCol="0"/>
          <a:lstStyle/>
          <a:p>
            <a:endParaRPr dirty="0"/>
          </a:p>
        </p:txBody>
      </p:sp>
      <p:sp>
        <p:nvSpPr>
          <p:cNvPr id="4" name="object 4"/>
          <p:cNvSpPr/>
          <p:nvPr/>
        </p:nvSpPr>
        <p:spPr>
          <a:xfrm>
            <a:off x="830580" y="3428238"/>
            <a:ext cx="1264919" cy="2149601"/>
          </a:xfrm>
          <a:prstGeom prst="rect">
            <a:avLst/>
          </a:prstGeom>
          <a:blipFill>
            <a:blip r:embed="rId3" cstate="print"/>
            <a:stretch>
              <a:fillRect/>
            </a:stretch>
          </a:blipFill>
        </p:spPr>
        <p:txBody>
          <a:bodyPr wrap="square" lIns="0" tIns="0" rIns="0" bIns="0" rtlCol="0"/>
          <a:lstStyle/>
          <a:p>
            <a:endParaRPr dirty="0"/>
          </a:p>
        </p:txBody>
      </p:sp>
      <p:sp>
        <p:nvSpPr>
          <p:cNvPr id="5" name="object 5"/>
          <p:cNvSpPr txBox="1"/>
          <p:nvPr/>
        </p:nvSpPr>
        <p:spPr>
          <a:xfrm>
            <a:off x="1217930" y="4385564"/>
            <a:ext cx="490855" cy="208279"/>
          </a:xfrm>
          <a:prstGeom prst="rect">
            <a:avLst/>
          </a:prstGeom>
        </p:spPr>
        <p:txBody>
          <a:bodyPr vert="horz" wrap="square" lIns="0" tIns="12700" rIns="0" bIns="0" rtlCol="0">
            <a:spAutoFit/>
          </a:bodyPr>
          <a:lstStyle/>
          <a:p>
            <a:pPr marL="12700">
              <a:lnSpc>
                <a:spcPct val="100000"/>
              </a:lnSpc>
              <a:spcBef>
                <a:spcPts val="100"/>
              </a:spcBef>
            </a:pPr>
            <a:r>
              <a:rPr sz="1200" b="1" spc="-5" dirty="0">
                <a:solidFill>
                  <a:srgbClr val="3E3E3E"/>
                </a:solidFill>
                <a:latin typeface="Arial"/>
                <a:cs typeface="Arial"/>
              </a:rPr>
              <a:t>Result</a:t>
            </a:r>
            <a:endParaRPr sz="1200" dirty="0">
              <a:latin typeface="Arial"/>
              <a:cs typeface="Arial"/>
            </a:endParaRPr>
          </a:p>
        </p:txBody>
      </p:sp>
      <p:sp>
        <p:nvSpPr>
          <p:cNvPr id="6" name="object 6"/>
          <p:cNvSpPr/>
          <p:nvPr/>
        </p:nvSpPr>
        <p:spPr>
          <a:xfrm>
            <a:off x="2289810" y="3428238"/>
            <a:ext cx="1260347" cy="2149601"/>
          </a:xfrm>
          <a:prstGeom prst="rect">
            <a:avLst/>
          </a:prstGeom>
          <a:blipFill>
            <a:blip r:embed="rId4" cstate="print"/>
            <a:stretch>
              <a:fillRect/>
            </a:stretch>
          </a:blipFill>
        </p:spPr>
        <p:txBody>
          <a:bodyPr wrap="square" lIns="0" tIns="0" rIns="0" bIns="0" rtlCol="0"/>
          <a:lstStyle/>
          <a:p>
            <a:endParaRPr dirty="0"/>
          </a:p>
        </p:txBody>
      </p:sp>
      <p:sp>
        <p:nvSpPr>
          <p:cNvPr id="7" name="object 7"/>
          <p:cNvSpPr txBox="1"/>
          <p:nvPr/>
        </p:nvSpPr>
        <p:spPr>
          <a:xfrm>
            <a:off x="2604007" y="4306315"/>
            <a:ext cx="631825" cy="366395"/>
          </a:xfrm>
          <a:prstGeom prst="rect">
            <a:avLst/>
          </a:prstGeom>
        </p:spPr>
        <p:txBody>
          <a:bodyPr vert="horz" wrap="square" lIns="0" tIns="38735" rIns="0" bIns="0" rtlCol="0">
            <a:spAutoFit/>
          </a:bodyPr>
          <a:lstStyle/>
          <a:p>
            <a:pPr marL="19050" marR="5080" indent="-6985">
              <a:lnSpc>
                <a:spcPts val="1240"/>
              </a:lnSpc>
              <a:spcBef>
                <a:spcPts val="305"/>
              </a:spcBef>
            </a:pPr>
            <a:r>
              <a:rPr sz="1200" b="1" spc="-25" dirty="0">
                <a:solidFill>
                  <a:srgbClr val="3E3E3E"/>
                </a:solidFill>
                <a:latin typeface="Arial"/>
                <a:cs typeface="Arial"/>
              </a:rPr>
              <a:t>W</a:t>
            </a:r>
            <a:r>
              <a:rPr sz="1200" b="1" spc="-5" dirty="0">
                <a:solidFill>
                  <a:srgbClr val="3E3E3E"/>
                </a:solidFill>
                <a:latin typeface="Arial"/>
                <a:cs typeface="Arial"/>
              </a:rPr>
              <a:t>orking  </a:t>
            </a:r>
            <a:r>
              <a:rPr sz="1200" b="1" dirty="0">
                <a:solidFill>
                  <a:srgbClr val="3E3E3E"/>
                </a:solidFill>
                <a:latin typeface="Arial"/>
                <a:cs typeface="Arial"/>
              </a:rPr>
              <a:t>solution</a:t>
            </a:r>
            <a:endParaRPr sz="1200" dirty="0">
              <a:latin typeface="Arial"/>
              <a:cs typeface="Arial"/>
            </a:endParaRPr>
          </a:p>
        </p:txBody>
      </p:sp>
      <p:sp>
        <p:nvSpPr>
          <p:cNvPr id="8" name="object 8"/>
          <p:cNvSpPr/>
          <p:nvPr/>
        </p:nvSpPr>
        <p:spPr>
          <a:xfrm>
            <a:off x="3744467" y="3428238"/>
            <a:ext cx="1264158" cy="2149601"/>
          </a:xfrm>
          <a:prstGeom prst="rect">
            <a:avLst/>
          </a:prstGeom>
          <a:blipFill>
            <a:blip r:embed="rId5" cstate="print"/>
            <a:stretch>
              <a:fillRect/>
            </a:stretch>
          </a:blipFill>
        </p:spPr>
        <p:txBody>
          <a:bodyPr wrap="square" lIns="0" tIns="0" rIns="0" bIns="0" rtlCol="0"/>
          <a:lstStyle/>
          <a:p>
            <a:endParaRPr dirty="0"/>
          </a:p>
        </p:txBody>
      </p:sp>
      <p:sp>
        <p:nvSpPr>
          <p:cNvPr id="9" name="object 9"/>
          <p:cNvSpPr txBox="1"/>
          <p:nvPr/>
        </p:nvSpPr>
        <p:spPr>
          <a:xfrm>
            <a:off x="4059428" y="4306315"/>
            <a:ext cx="635635" cy="366395"/>
          </a:xfrm>
          <a:prstGeom prst="rect">
            <a:avLst/>
          </a:prstGeom>
        </p:spPr>
        <p:txBody>
          <a:bodyPr vert="horz" wrap="square" lIns="0" tIns="38735" rIns="0" bIns="0" rtlCol="0">
            <a:spAutoFit/>
          </a:bodyPr>
          <a:lstStyle/>
          <a:p>
            <a:pPr marL="12700" marR="5080" indent="97155">
              <a:lnSpc>
                <a:spcPts val="1240"/>
              </a:lnSpc>
              <a:spcBef>
                <a:spcPts val="305"/>
              </a:spcBef>
            </a:pPr>
            <a:r>
              <a:rPr sz="1200" b="1" spc="-5" dirty="0">
                <a:solidFill>
                  <a:srgbClr val="3E3E3E"/>
                </a:solidFill>
                <a:latin typeface="Arial"/>
                <a:cs typeface="Arial"/>
              </a:rPr>
              <a:t>Stock  </a:t>
            </a:r>
            <a:r>
              <a:rPr sz="1200" b="1" dirty="0">
                <a:solidFill>
                  <a:srgbClr val="3E3E3E"/>
                </a:solidFill>
                <a:latin typeface="Arial"/>
                <a:cs typeface="Arial"/>
              </a:rPr>
              <a:t>Solution</a:t>
            </a:r>
            <a:endParaRPr sz="1200" dirty="0">
              <a:latin typeface="Arial"/>
              <a:cs typeface="Arial"/>
            </a:endParaRPr>
          </a:p>
        </p:txBody>
      </p:sp>
      <p:sp>
        <p:nvSpPr>
          <p:cNvPr id="10" name="object 10"/>
          <p:cNvSpPr/>
          <p:nvPr/>
        </p:nvSpPr>
        <p:spPr>
          <a:xfrm>
            <a:off x="5203697" y="3428238"/>
            <a:ext cx="1259586" cy="2149601"/>
          </a:xfrm>
          <a:prstGeom prst="rect">
            <a:avLst/>
          </a:prstGeom>
          <a:blipFill>
            <a:blip r:embed="rId6" cstate="print"/>
            <a:stretch>
              <a:fillRect/>
            </a:stretch>
          </a:blipFill>
        </p:spPr>
        <p:txBody>
          <a:bodyPr wrap="square" lIns="0" tIns="0" rIns="0" bIns="0" rtlCol="0"/>
          <a:lstStyle/>
          <a:p>
            <a:endParaRPr dirty="0"/>
          </a:p>
        </p:txBody>
      </p:sp>
      <p:sp>
        <p:nvSpPr>
          <p:cNvPr id="11" name="object 11"/>
          <p:cNvSpPr txBox="1"/>
          <p:nvPr/>
        </p:nvSpPr>
        <p:spPr>
          <a:xfrm>
            <a:off x="5434076" y="4227829"/>
            <a:ext cx="803910" cy="523875"/>
          </a:xfrm>
          <a:prstGeom prst="rect">
            <a:avLst/>
          </a:prstGeom>
        </p:spPr>
        <p:txBody>
          <a:bodyPr vert="horz" wrap="square" lIns="0" tIns="38735" rIns="0" bIns="0" rtlCol="0">
            <a:spAutoFit/>
          </a:bodyPr>
          <a:lstStyle/>
          <a:p>
            <a:pPr marL="12700" marR="5080" algn="ctr">
              <a:lnSpc>
                <a:spcPts val="1240"/>
              </a:lnSpc>
              <a:spcBef>
                <a:spcPts val="305"/>
              </a:spcBef>
            </a:pPr>
            <a:r>
              <a:rPr sz="1200" b="1" spc="-5" dirty="0">
                <a:solidFill>
                  <a:srgbClr val="3E3E3E"/>
                </a:solidFill>
                <a:latin typeface="Arial"/>
                <a:cs typeface="Arial"/>
              </a:rPr>
              <a:t>Secondary  reference  standard</a:t>
            </a:r>
            <a:endParaRPr sz="1200" dirty="0">
              <a:latin typeface="Arial"/>
              <a:cs typeface="Arial"/>
            </a:endParaRPr>
          </a:p>
        </p:txBody>
      </p:sp>
      <p:sp>
        <p:nvSpPr>
          <p:cNvPr id="12" name="object 12"/>
          <p:cNvSpPr/>
          <p:nvPr/>
        </p:nvSpPr>
        <p:spPr>
          <a:xfrm>
            <a:off x="6658356" y="3428238"/>
            <a:ext cx="1264158" cy="2149601"/>
          </a:xfrm>
          <a:prstGeom prst="rect">
            <a:avLst/>
          </a:prstGeom>
          <a:blipFill>
            <a:blip r:embed="rId7" cstate="print"/>
            <a:stretch>
              <a:fillRect/>
            </a:stretch>
          </a:blipFill>
        </p:spPr>
        <p:txBody>
          <a:bodyPr wrap="square" lIns="0" tIns="0" rIns="0" bIns="0" rtlCol="0"/>
          <a:lstStyle/>
          <a:p>
            <a:endParaRPr dirty="0"/>
          </a:p>
        </p:txBody>
      </p:sp>
      <p:sp>
        <p:nvSpPr>
          <p:cNvPr id="13" name="object 13"/>
          <p:cNvSpPr txBox="1"/>
          <p:nvPr/>
        </p:nvSpPr>
        <p:spPr>
          <a:xfrm>
            <a:off x="6935978" y="4227829"/>
            <a:ext cx="711200" cy="523875"/>
          </a:xfrm>
          <a:prstGeom prst="rect">
            <a:avLst/>
          </a:prstGeom>
        </p:spPr>
        <p:txBody>
          <a:bodyPr vert="horz" wrap="square" lIns="0" tIns="38735" rIns="0" bIns="0" rtlCol="0">
            <a:spAutoFit/>
          </a:bodyPr>
          <a:lstStyle/>
          <a:p>
            <a:pPr marL="12700" marR="5080" indent="2540" algn="ctr">
              <a:lnSpc>
                <a:spcPts val="1240"/>
              </a:lnSpc>
              <a:spcBef>
                <a:spcPts val="305"/>
              </a:spcBef>
            </a:pPr>
            <a:r>
              <a:rPr sz="1200" b="1" dirty="0">
                <a:solidFill>
                  <a:srgbClr val="3E3E3E"/>
                </a:solidFill>
                <a:latin typeface="Arial"/>
                <a:cs typeface="Arial"/>
              </a:rPr>
              <a:t>Primary  </a:t>
            </a:r>
            <a:r>
              <a:rPr sz="1200" b="1" spc="-5" dirty="0">
                <a:solidFill>
                  <a:srgbClr val="3E3E3E"/>
                </a:solidFill>
                <a:latin typeface="Arial"/>
                <a:cs typeface="Arial"/>
              </a:rPr>
              <a:t>reference  standard</a:t>
            </a:r>
            <a:endParaRPr sz="1200" dirty="0">
              <a:latin typeface="Arial"/>
              <a:cs typeface="Arial"/>
            </a:endParaRPr>
          </a:p>
        </p:txBody>
      </p:sp>
      <p:sp>
        <p:nvSpPr>
          <p:cNvPr id="14" name="object 14"/>
          <p:cNvSpPr/>
          <p:nvPr/>
        </p:nvSpPr>
        <p:spPr>
          <a:xfrm>
            <a:off x="8116823" y="3428238"/>
            <a:ext cx="1260347" cy="2149601"/>
          </a:xfrm>
          <a:prstGeom prst="rect">
            <a:avLst/>
          </a:prstGeom>
          <a:blipFill>
            <a:blip r:embed="rId8" cstate="print"/>
            <a:stretch>
              <a:fillRect/>
            </a:stretch>
          </a:blipFill>
        </p:spPr>
        <p:txBody>
          <a:bodyPr wrap="square" lIns="0" tIns="0" rIns="0" bIns="0" rtlCol="0"/>
          <a:lstStyle/>
          <a:p>
            <a:endParaRPr dirty="0"/>
          </a:p>
        </p:txBody>
      </p:sp>
      <p:sp>
        <p:nvSpPr>
          <p:cNvPr id="15" name="object 15"/>
          <p:cNvSpPr txBox="1"/>
          <p:nvPr/>
        </p:nvSpPr>
        <p:spPr>
          <a:xfrm>
            <a:off x="8245093" y="3912361"/>
            <a:ext cx="1007744" cy="1155065"/>
          </a:xfrm>
          <a:prstGeom prst="rect">
            <a:avLst/>
          </a:prstGeom>
        </p:spPr>
        <p:txBody>
          <a:bodyPr vert="horz" wrap="square" lIns="0" tIns="38735" rIns="0" bIns="0" rtlCol="0">
            <a:spAutoFit/>
          </a:bodyPr>
          <a:lstStyle/>
          <a:p>
            <a:pPr marL="12700" marR="5080" indent="-1270" algn="ctr">
              <a:lnSpc>
                <a:spcPts val="1240"/>
              </a:lnSpc>
              <a:spcBef>
                <a:spcPts val="305"/>
              </a:spcBef>
            </a:pPr>
            <a:r>
              <a:rPr sz="1200" b="1" spc="-5" dirty="0">
                <a:solidFill>
                  <a:srgbClr val="3E3E3E"/>
                </a:solidFill>
                <a:latin typeface="Arial"/>
                <a:cs typeface="Arial"/>
              </a:rPr>
              <a:t>Reference to  </a:t>
            </a:r>
            <a:r>
              <a:rPr sz="1200" b="1" dirty="0">
                <a:solidFill>
                  <a:srgbClr val="3E3E3E"/>
                </a:solidFill>
                <a:latin typeface="Arial"/>
                <a:cs typeface="Arial"/>
              </a:rPr>
              <a:t>International  or National  </a:t>
            </a:r>
            <a:r>
              <a:rPr sz="1200" b="1" spc="-5" dirty="0">
                <a:solidFill>
                  <a:srgbClr val="3E3E3E"/>
                </a:solidFill>
                <a:latin typeface="Arial"/>
                <a:cs typeface="Arial"/>
              </a:rPr>
              <a:t>Measurement  </a:t>
            </a:r>
            <a:r>
              <a:rPr sz="1200" b="1" dirty="0">
                <a:solidFill>
                  <a:srgbClr val="3E3E3E"/>
                </a:solidFill>
                <a:latin typeface="Arial"/>
                <a:cs typeface="Arial"/>
              </a:rPr>
              <a:t>Standard,  </a:t>
            </a:r>
            <a:r>
              <a:rPr sz="1200" b="1" spc="-5" dirty="0">
                <a:solidFill>
                  <a:srgbClr val="3E3E3E"/>
                </a:solidFill>
                <a:latin typeface="Arial"/>
                <a:cs typeface="Arial"/>
              </a:rPr>
              <a:t>e.g., </a:t>
            </a:r>
            <a:r>
              <a:rPr sz="1200" b="1" spc="-30" dirty="0">
                <a:solidFill>
                  <a:srgbClr val="3E3E3E"/>
                </a:solidFill>
                <a:latin typeface="Arial"/>
                <a:cs typeface="Arial"/>
              </a:rPr>
              <a:t>NIST,  </a:t>
            </a:r>
            <a:r>
              <a:rPr sz="1200" b="1" spc="-5" dirty="0">
                <a:solidFill>
                  <a:srgbClr val="3E3E3E"/>
                </a:solidFill>
                <a:latin typeface="Arial"/>
                <a:cs typeface="Arial"/>
              </a:rPr>
              <a:t>CIPM</a:t>
            </a:r>
            <a:endParaRPr sz="1200" dirty="0">
              <a:latin typeface="Arial"/>
              <a:cs typeface="Arial"/>
            </a:endParaRPr>
          </a:p>
        </p:txBody>
      </p:sp>
      <p:sp>
        <p:nvSpPr>
          <p:cNvPr id="17" name="object 17"/>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16</a:t>
            </a:fld>
            <a:endParaRPr sz="1400" dirty="0">
              <a:latin typeface="Arial"/>
              <a:cs typeface="Arial"/>
            </a:endParaRPr>
          </a:p>
        </p:txBody>
      </p:sp>
      <p:sp>
        <p:nvSpPr>
          <p:cNvPr id="16" name="object 16"/>
          <p:cNvSpPr txBox="1">
            <a:spLocks noGrp="1"/>
          </p:cNvSpPr>
          <p:nvPr>
            <p:ph type="title"/>
          </p:nvPr>
        </p:nvSpPr>
        <p:spPr>
          <a:xfrm>
            <a:off x="902461" y="737108"/>
            <a:ext cx="8171815" cy="1979295"/>
          </a:xfrm>
          <a:prstGeom prst="rect">
            <a:avLst/>
          </a:prstGeom>
        </p:spPr>
        <p:txBody>
          <a:bodyPr vert="horz" wrap="square" lIns="0" tIns="12065" rIns="0" bIns="0" rtlCol="0">
            <a:spAutoFit/>
          </a:bodyPr>
          <a:lstStyle/>
          <a:p>
            <a:pPr marL="12700">
              <a:lnSpc>
                <a:spcPct val="100000"/>
              </a:lnSpc>
              <a:spcBef>
                <a:spcPts val="95"/>
              </a:spcBef>
            </a:pPr>
            <a:r>
              <a:rPr sz="3200" spc="-5" dirty="0"/>
              <a:t>What is </a:t>
            </a:r>
            <a:r>
              <a:rPr sz="3200" spc="-15" dirty="0"/>
              <a:t>Traceability? </a:t>
            </a:r>
            <a:r>
              <a:rPr sz="3200" spc="-5" dirty="0"/>
              <a:t>A </a:t>
            </a:r>
            <a:r>
              <a:rPr sz="3200" spc="-10" dirty="0"/>
              <a:t>Calibration</a:t>
            </a:r>
            <a:r>
              <a:rPr sz="3200" spc="60" dirty="0"/>
              <a:t> </a:t>
            </a:r>
            <a:r>
              <a:rPr sz="3200" spc="-10" dirty="0"/>
              <a:t>Hierarchy</a:t>
            </a:r>
            <a:endParaRPr sz="3200" dirty="0"/>
          </a:p>
          <a:p>
            <a:pPr marL="12700" marR="5080">
              <a:lnSpc>
                <a:spcPct val="100000"/>
              </a:lnSpc>
              <a:spcBef>
                <a:spcPts val="25"/>
              </a:spcBef>
            </a:pPr>
            <a:r>
              <a:rPr sz="2400" spc="-20" dirty="0">
                <a:solidFill>
                  <a:srgbClr val="3E3E3E"/>
                </a:solidFill>
              </a:rPr>
              <a:t>For </a:t>
            </a:r>
            <a:r>
              <a:rPr sz="2400" spc="-10" dirty="0">
                <a:solidFill>
                  <a:srgbClr val="3E3E3E"/>
                </a:solidFill>
              </a:rPr>
              <a:t>example: Reference </a:t>
            </a:r>
            <a:r>
              <a:rPr sz="2400" spc="-5" dirty="0">
                <a:solidFill>
                  <a:srgbClr val="3E3E3E"/>
                </a:solidFill>
              </a:rPr>
              <a:t>Standards shall </a:t>
            </a:r>
            <a:r>
              <a:rPr sz="2400" dirty="0">
                <a:solidFill>
                  <a:srgbClr val="3E3E3E"/>
                </a:solidFill>
              </a:rPr>
              <a:t>be </a:t>
            </a:r>
            <a:r>
              <a:rPr sz="2400" spc="-5" dirty="0">
                <a:solidFill>
                  <a:srgbClr val="3E3E3E"/>
                </a:solidFill>
              </a:rPr>
              <a:t>calibrated </a:t>
            </a:r>
            <a:r>
              <a:rPr sz="2400" spc="-20" dirty="0">
                <a:solidFill>
                  <a:srgbClr val="3E3E3E"/>
                </a:solidFill>
              </a:rPr>
              <a:t>by </a:t>
            </a:r>
            <a:r>
              <a:rPr sz="2400" dirty="0">
                <a:solidFill>
                  <a:srgbClr val="3E3E3E"/>
                </a:solidFill>
              </a:rPr>
              <a:t>a  body </a:t>
            </a:r>
            <a:r>
              <a:rPr sz="2400" spc="-5" dirty="0">
                <a:solidFill>
                  <a:srgbClr val="3E3E3E"/>
                </a:solidFill>
              </a:rPr>
              <a:t>that </a:t>
            </a:r>
            <a:r>
              <a:rPr sz="2400" dirty="0">
                <a:solidFill>
                  <a:srgbClr val="3E3E3E"/>
                </a:solidFill>
              </a:rPr>
              <a:t>can </a:t>
            </a:r>
            <a:r>
              <a:rPr sz="2400" spc="-5" dirty="0">
                <a:solidFill>
                  <a:srgbClr val="3E3E3E"/>
                </a:solidFill>
              </a:rPr>
              <a:t>provide traceability (traced </a:t>
            </a:r>
            <a:r>
              <a:rPr sz="2400" dirty="0">
                <a:solidFill>
                  <a:srgbClr val="3E3E3E"/>
                </a:solidFill>
              </a:rPr>
              <a:t>back) </a:t>
            </a:r>
            <a:r>
              <a:rPr sz="2400" spc="-25" dirty="0">
                <a:solidFill>
                  <a:srgbClr val="3E3E3E"/>
                </a:solidFill>
              </a:rPr>
              <a:t>to </a:t>
            </a:r>
            <a:r>
              <a:rPr sz="2400" dirty="0">
                <a:solidFill>
                  <a:srgbClr val="3E3E3E"/>
                </a:solidFill>
              </a:rPr>
              <a:t>a National  </a:t>
            </a:r>
            <a:r>
              <a:rPr sz="2400" spc="-5" dirty="0">
                <a:solidFill>
                  <a:srgbClr val="3E3E3E"/>
                </a:solidFill>
              </a:rPr>
              <a:t>Standard </a:t>
            </a:r>
            <a:r>
              <a:rPr sz="2400" dirty="0">
                <a:solidFill>
                  <a:srgbClr val="3E3E3E"/>
                </a:solidFill>
              </a:rPr>
              <a:t>of Measurement </a:t>
            </a:r>
            <a:r>
              <a:rPr sz="2400" spc="-5" dirty="0">
                <a:solidFill>
                  <a:srgbClr val="3E3E3E"/>
                </a:solidFill>
              </a:rPr>
              <a:t>(a measurement </a:t>
            </a:r>
            <a:r>
              <a:rPr sz="2400" dirty="0">
                <a:solidFill>
                  <a:srgbClr val="3E3E3E"/>
                </a:solidFill>
              </a:rPr>
              <a:t>unit, procedure, or  </a:t>
            </a:r>
            <a:r>
              <a:rPr sz="2400" spc="-5" dirty="0">
                <a:solidFill>
                  <a:srgbClr val="3E3E3E"/>
                </a:solidFill>
              </a:rPr>
              <a:t>standard)</a:t>
            </a:r>
            <a:endParaRPr sz="2400" dirty="0"/>
          </a:p>
        </p:txBody>
      </p:sp>
      <p:pic>
        <p:nvPicPr>
          <p:cNvPr id="18" name="Picture 17"/>
          <p:cNvPicPr>
            <a:picLocks noChangeAspect="1"/>
          </p:cNvPicPr>
          <p:nvPr/>
        </p:nvPicPr>
        <p:blipFill>
          <a:blip r:embed="rId9"/>
          <a:stretch>
            <a:fillRect/>
          </a:stretch>
        </p:blipFill>
        <p:spPr>
          <a:xfrm>
            <a:off x="3962400" y="6238576"/>
            <a:ext cx="917491" cy="95510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dirty="0"/>
          </a:p>
        </p:txBody>
      </p:sp>
      <p:sp>
        <p:nvSpPr>
          <p:cNvPr id="4" name="object 4"/>
          <p:cNvSpPr txBox="1">
            <a:spLocks noGrp="1"/>
          </p:cNvSpPr>
          <p:nvPr>
            <p:ph type="title"/>
          </p:nvPr>
        </p:nvSpPr>
        <p:spPr>
          <a:xfrm>
            <a:off x="902461" y="734060"/>
            <a:ext cx="7631939" cy="628377"/>
          </a:xfrm>
          <a:prstGeom prst="rect">
            <a:avLst/>
          </a:prstGeom>
        </p:spPr>
        <p:txBody>
          <a:bodyPr vert="horz" wrap="square" lIns="0" tIns="12700" rIns="0" bIns="0" rtlCol="0">
            <a:spAutoFit/>
          </a:bodyPr>
          <a:lstStyle/>
          <a:p>
            <a:pPr marL="12700">
              <a:lnSpc>
                <a:spcPct val="100000"/>
              </a:lnSpc>
              <a:spcBef>
                <a:spcPts val="100"/>
              </a:spcBef>
            </a:pPr>
            <a:r>
              <a:rPr lang="en-US" spc="-10" dirty="0"/>
              <a:t>Reexamine traceability periodically</a:t>
            </a:r>
            <a:endParaRPr spc="-5" dirty="0"/>
          </a:p>
        </p:txBody>
      </p:sp>
      <p:sp>
        <p:nvSpPr>
          <p:cNvPr id="6" name="object 6"/>
          <p:cNvSpPr txBox="1"/>
          <p:nvPr/>
        </p:nvSpPr>
        <p:spPr>
          <a:xfrm>
            <a:off x="846453" y="1600200"/>
            <a:ext cx="8217664" cy="933141"/>
          </a:xfrm>
          <a:prstGeom prst="rect">
            <a:avLst/>
          </a:prstGeom>
        </p:spPr>
        <p:txBody>
          <a:bodyPr vert="horz" wrap="square" lIns="0" tIns="59055" rIns="0" bIns="0" rtlCol="0">
            <a:spAutoFit/>
          </a:bodyPr>
          <a:lstStyle/>
          <a:p>
            <a:pPr marL="12065" marR="5080" indent="-635">
              <a:lnSpc>
                <a:spcPct val="86200"/>
              </a:lnSpc>
              <a:spcBef>
                <a:spcPts val="465"/>
              </a:spcBef>
            </a:pPr>
            <a:r>
              <a:rPr sz="2200" dirty="0">
                <a:solidFill>
                  <a:srgbClr val="3E3E3E"/>
                </a:solidFill>
                <a:latin typeface="Arial"/>
                <a:cs typeface="Arial"/>
              </a:rPr>
              <a:t>There </a:t>
            </a:r>
            <a:r>
              <a:rPr lang="en-US" sz="2200" spc="-5" dirty="0">
                <a:solidFill>
                  <a:srgbClr val="3E3E3E"/>
                </a:solidFill>
                <a:latin typeface="Arial"/>
                <a:cs typeface="Arial"/>
              </a:rPr>
              <a:t>should be</a:t>
            </a:r>
            <a:r>
              <a:rPr sz="2200" spc="-5" dirty="0">
                <a:solidFill>
                  <a:srgbClr val="3E3E3E"/>
                </a:solidFill>
                <a:latin typeface="Arial"/>
                <a:cs typeface="Arial"/>
              </a:rPr>
              <a:t> defined </a:t>
            </a:r>
            <a:r>
              <a:rPr sz="2200" i="1" spc="-5" dirty="0">
                <a:solidFill>
                  <a:srgbClr val="3E3E3E"/>
                </a:solidFill>
                <a:latin typeface="Arial"/>
                <a:cs typeface="Arial"/>
              </a:rPr>
              <a:t>procedures and  </a:t>
            </a:r>
            <a:r>
              <a:rPr sz="2200" i="1" dirty="0">
                <a:solidFill>
                  <a:srgbClr val="3E3E3E"/>
                </a:solidFill>
                <a:latin typeface="Arial"/>
                <a:cs typeface="Arial"/>
              </a:rPr>
              <a:t>schedules </a:t>
            </a:r>
            <a:r>
              <a:rPr sz="2200" dirty="0">
                <a:solidFill>
                  <a:srgbClr val="3E3E3E"/>
                </a:solidFill>
                <a:latin typeface="Arial"/>
                <a:cs typeface="Arial"/>
              </a:rPr>
              <a:t>for carrying </a:t>
            </a:r>
            <a:r>
              <a:rPr sz="2200" spc="-5" dirty="0">
                <a:solidFill>
                  <a:srgbClr val="3E3E3E"/>
                </a:solidFill>
                <a:latin typeface="Arial"/>
                <a:cs typeface="Arial"/>
              </a:rPr>
              <a:t>out </a:t>
            </a:r>
            <a:r>
              <a:rPr lang="en-US" sz="2200" spc="-5" dirty="0">
                <a:solidFill>
                  <a:srgbClr val="3E3E3E"/>
                </a:solidFill>
                <a:latin typeface="Arial"/>
                <a:cs typeface="Arial"/>
              </a:rPr>
              <a:t>regular </a:t>
            </a:r>
            <a:r>
              <a:rPr sz="2200" dirty="0">
                <a:solidFill>
                  <a:srgbClr val="3E3E3E"/>
                </a:solidFill>
                <a:latin typeface="Arial"/>
                <a:cs typeface="Arial"/>
              </a:rPr>
              <a:t>checks</a:t>
            </a:r>
            <a:r>
              <a:rPr sz="2200" spc="-110" dirty="0">
                <a:solidFill>
                  <a:srgbClr val="3E3E3E"/>
                </a:solidFill>
                <a:latin typeface="Arial"/>
                <a:cs typeface="Arial"/>
              </a:rPr>
              <a:t> </a:t>
            </a:r>
            <a:r>
              <a:rPr sz="2200" spc="-5" dirty="0">
                <a:solidFill>
                  <a:srgbClr val="3E3E3E"/>
                </a:solidFill>
                <a:latin typeface="Arial"/>
                <a:cs typeface="Arial"/>
              </a:rPr>
              <a:t>needed  </a:t>
            </a:r>
            <a:r>
              <a:rPr sz="2200" dirty="0">
                <a:solidFill>
                  <a:srgbClr val="3E3E3E"/>
                </a:solidFill>
                <a:latin typeface="Arial"/>
                <a:cs typeface="Arial"/>
              </a:rPr>
              <a:t>to maintain confidence </a:t>
            </a:r>
            <a:r>
              <a:rPr sz="2200" spc="-5" dirty="0">
                <a:solidFill>
                  <a:srgbClr val="3E3E3E"/>
                </a:solidFill>
                <a:latin typeface="Arial"/>
                <a:cs typeface="Arial"/>
              </a:rPr>
              <a:t>in </a:t>
            </a:r>
            <a:r>
              <a:rPr sz="2200" dirty="0">
                <a:solidFill>
                  <a:srgbClr val="3E3E3E"/>
                </a:solidFill>
                <a:latin typeface="Arial"/>
                <a:cs typeface="Arial"/>
              </a:rPr>
              <a:t>the calibration status</a:t>
            </a:r>
            <a:r>
              <a:rPr sz="2200" spc="-20" dirty="0">
                <a:solidFill>
                  <a:srgbClr val="3E3E3E"/>
                </a:solidFill>
                <a:latin typeface="Arial"/>
                <a:cs typeface="Arial"/>
              </a:rPr>
              <a:t> </a:t>
            </a:r>
            <a:r>
              <a:rPr sz="2200" spc="-5" dirty="0">
                <a:solidFill>
                  <a:srgbClr val="3E3E3E"/>
                </a:solidFill>
                <a:latin typeface="Arial"/>
                <a:cs typeface="Arial"/>
              </a:rPr>
              <a:t>of</a:t>
            </a:r>
            <a:r>
              <a:rPr lang="en-US" sz="2200" spc="-5" dirty="0">
                <a:solidFill>
                  <a:srgbClr val="3E3E3E"/>
                </a:solidFill>
                <a:latin typeface="Arial"/>
                <a:cs typeface="Arial"/>
              </a:rPr>
              <a:t>:</a:t>
            </a:r>
            <a:endParaRPr sz="2200" dirty="0">
              <a:latin typeface="Arial"/>
              <a:cs typeface="Arial"/>
            </a:endParaRPr>
          </a:p>
        </p:txBody>
      </p:sp>
      <p:sp>
        <p:nvSpPr>
          <p:cNvPr id="13" name="object 13"/>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17</a:t>
            </a:fld>
            <a:endParaRPr sz="1400" dirty="0">
              <a:latin typeface="Arial"/>
              <a:cs typeface="Arial"/>
            </a:endParaRPr>
          </a:p>
        </p:txBody>
      </p:sp>
      <p:pic>
        <p:nvPicPr>
          <p:cNvPr id="14" name="Picture 13"/>
          <p:cNvPicPr>
            <a:picLocks noChangeAspect="1"/>
          </p:cNvPicPr>
          <p:nvPr/>
        </p:nvPicPr>
        <p:blipFill>
          <a:blip r:embed="rId3"/>
          <a:stretch>
            <a:fillRect/>
          </a:stretch>
        </p:blipFill>
        <p:spPr>
          <a:xfrm>
            <a:off x="3905635" y="6323838"/>
            <a:ext cx="917491" cy="955108"/>
          </a:xfrm>
          <a:prstGeom prst="rect">
            <a:avLst/>
          </a:prstGeom>
        </p:spPr>
      </p:pic>
      <p:pic>
        <p:nvPicPr>
          <p:cNvPr id="15" name="Picture 14">
            <a:extLst>
              <a:ext uri="{FF2B5EF4-FFF2-40B4-BE49-F238E27FC236}">
                <a16:creationId xmlns:a16="http://schemas.microsoft.com/office/drawing/2014/main" id="{125210A3-40DF-402B-AB61-A1D44664B1B3}"/>
              </a:ext>
            </a:extLst>
          </p:cNvPr>
          <p:cNvPicPr>
            <a:picLocks noChangeAspect="1"/>
          </p:cNvPicPr>
          <p:nvPr/>
        </p:nvPicPr>
        <p:blipFill>
          <a:blip r:embed="rId4"/>
          <a:stretch>
            <a:fillRect/>
          </a:stretch>
        </p:blipFill>
        <p:spPr>
          <a:xfrm>
            <a:off x="2011471" y="2669128"/>
            <a:ext cx="6035458" cy="36835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p:nvPr/>
        </p:nvSpPr>
        <p:spPr>
          <a:xfrm>
            <a:off x="2971800" y="4228338"/>
            <a:ext cx="3886200" cy="2072639"/>
          </a:xfrm>
          <a:prstGeom prst="rect">
            <a:avLst/>
          </a:prstGeom>
          <a:blipFill>
            <a:blip r:embed="rId3" cstate="print"/>
            <a:stretch>
              <a:fillRect/>
            </a:stretch>
          </a:blipFill>
        </p:spPr>
        <p:txBody>
          <a:bodyPr wrap="square" lIns="0" tIns="0" rIns="0" bIns="0" rtlCol="0"/>
          <a:lstStyle/>
          <a:p>
            <a:endParaRPr dirty="0"/>
          </a:p>
        </p:txBody>
      </p:sp>
      <p:sp>
        <p:nvSpPr>
          <p:cNvPr id="4" name="object 4"/>
          <p:cNvSpPr txBox="1">
            <a:spLocks noGrp="1"/>
          </p:cNvSpPr>
          <p:nvPr>
            <p:ph type="title"/>
          </p:nvPr>
        </p:nvSpPr>
        <p:spPr>
          <a:xfrm>
            <a:off x="901700" y="734060"/>
            <a:ext cx="4421505" cy="635635"/>
          </a:xfrm>
          <a:prstGeom prst="rect">
            <a:avLst/>
          </a:prstGeom>
        </p:spPr>
        <p:txBody>
          <a:bodyPr vert="horz" wrap="square" lIns="0" tIns="12700" rIns="0" bIns="0" rtlCol="0">
            <a:spAutoFit/>
          </a:bodyPr>
          <a:lstStyle/>
          <a:p>
            <a:pPr marL="12700">
              <a:lnSpc>
                <a:spcPct val="100000"/>
              </a:lnSpc>
              <a:spcBef>
                <a:spcPts val="100"/>
              </a:spcBef>
            </a:pPr>
            <a:r>
              <a:rPr spc="-35" dirty="0"/>
              <a:t>Testing</a:t>
            </a:r>
            <a:r>
              <a:rPr spc="-105" dirty="0"/>
              <a:t> </a:t>
            </a:r>
            <a:r>
              <a:rPr spc="-5" dirty="0"/>
              <a:t>Laboratories</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18</a:t>
            </a:fld>
            <a:endParaRPr sz="1400" dirty="0">
              <a:latin typeface="Arial"/>
              <a:cs typeface="Arial"/>
            </a:endParaRPr>
          </a:p>
        </p:txBody>
      </p:sp>
      <p:sp>
        <p:nvSpPr>
          <p:cNvPr id="5" name="object 5"/>
          <p:cNvSpPr txBox="1"/>
          <p:nvPr/>
        </p:nvSpPr>
        <p:spPr>
          <a:xfrm>
            <a:off x="993139" y="1853438"/>
            <a:ext cx="7712709" cy="1488440"/>
          </a:xfrm>
          <a:prstGeom prst="rect">
            <a:avLst/>
          </a:prstGeom>
        </p:spPr>
        <p:txBody>
          <a:bodyPr vert="horz" wrap="square" lIns="0" tIns="12700" rIns="0" bIns="0" rtlCol="0">
            <a:spAutoFit/>
          </a:bodyPr>
          <a:lstStyle/>
          <a:p>
            <a:pPr marL="12700" marR="5080">
              <a:lnSpc>
                <a:spcPct val="100000"/>
              </a:lnSpc>
              <a:spcBef>
                <a:spcPts val="100"/>
              </a:spcBef>
            </a:pPr>
            <a:r>
              <a:rPr sz="2400" spc="-15" dirty="0">
                <a:solidFill>
                  <a:srgbClr val="3E3E3E"/>
                </a:solidFill>
                <a:latin typeface="Arial"/>
                <a:cs typeface="Arial"/>
              </a:rPr>
              <a:t>Traceability </a:t>
            </a:r>
            <a:r>
              <a:rPr sz="2400" spc="-5" dirty="0">
                <a:solidFill>
                  <a:srgbClr val="3E3E3E"/>
                </a:solidFill>
                <a:latin typeface="Arial"/>
                <a:cs typeface="Arial"/>
              </a:rPr>
              <a:t>applies to measuring and test equipment  unless you can prove that it is </a:t>
            </a:r>
            <a:r>
              <a:rPr sz="2400" dirty="0">
                <a:solidFill>
                  <a:srgbClr val="3E3E3E"/>
                </a:solidFill>
                <a:latin typeface="Arial"/>
                <a:cs typeface="Arial"/>
              </a:rPr>
              <a:t>a </a:t>
            </a:r>
            <a:r>
              <a:rPr sz="2400" spc="-5" dirty="0">
                <a:solidFill>
                  <a:srgbClr val="3E3E3E"/>
                </a:solidFill>
                <a:latin typeface="Arial"/>
                <a:cs typeface="Arial"/>
              </a:rPr>
              <a:t>minor component of  measuring </a:t>
            </a:r>
            <a:r>
              <a:rPr sz="2400" spc="-20" dirty="0">
                <a:solidFill>
                  <a:srgbClr val="3E3E3E"/>
                </a:solidFill>
                <a:latin typeface="Arial"/>
                <a:cs typeface="Arial"/>
              </a:rPr>
              <a:t>uncertainty. </a:t>
            </a:r>
            <a:r>
              <a:rPr sz="2400" spc="-5" dirty="0">
                <a:solidFill>
                  <a:srgbClr val="3E3E3E"/>
                </a:solidFill>
                <a:latin typeface="Arial"/>
                <a:cs typeface="Arial"/>
              </a:rPr>
              <a:t>In this case, you must provide the  uncertainty of the</a:t>
            </a:r>
            <a:r>
              <a:rPr sz="2400" spc="10" dirty="0">
                <a:solidFill>
                  <a:srgbClr val="3E3E3E"/>
                </a:solidFill>
                <a:latin typeface="Arial"/>
                <a:cs typeface="Arial"/>
              </a:rPr>
              <a:t> </a:t>
            </a:r>
            <a:r>
              <a:rPr sz="2400" spc="-5" dirty="0">
                <a:solidFill>
                  <a:srgbClr val="3E3E3E"/>
                </a:solidFill>
                <a:latin typeface="Arial"/>
                <a:cs typeface="Arial"/>
              </a:rPr>
              <a:t>instrument.</a:t>
            </a:r>
            <a:endParaRPr sz="2400" dirty="0">
              <a:latin typeface="Arial"/>
              <a:cs typeface="Arial"/>
            </a:endParaRPr>
          </a:p>
        </p:txBody>
      </p:sp>
      <p:pic>
        <p:nvPicPr>
          <p:cNvPr id="7" name="Picture 6"/>
          <p:cNvPicPr>
            <a:picLocks noChangeAspect="1"/>
          </p:cNvPicPr>
          <p:nvPr/>
        </p:nvPicPr>
        <p:blipFill>
          <a:blip r:embed="rId4"/>
          <a:stretch>
            <a:fillRect/>
          </a:stretch>
        </p:blipFill>
        <p:spPr>
          <a:xfrm>
            <a:off x="3997409" y="6300977"/>
            <a:ext cx="917491" cy="95510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1700" y="734060"/>
            <a:ext cx="4421505" cy="635635"/>
          </a:xfrm>
          <a:prstGeom prst="rect">
            <a:avLst/>
          </a:prstGeom>
        </p:spPr>
        <p:txBody>
          <a:bodyPr vert="horz" wrap="square" lIns="0" tIns="12700" rIns="0" bIns="0" rtlCol="0">
            <a:spAutoFit/>
          </a:bodyPr>
          <a:lstStyle/>
          <a:p>
            <a:pPr marL="12700">
              <a:lnSpc>
                <a:spcPct val="100000"/>
              </a:lnSpc>
              <a:spcBef>
                <a:spcPts val="100"/>
              </a:spcBef>
            </a:pPr>
            <a:r>
              <a:rPr spc="-35" dirty="0"/>
              <a:t>Testing</a:t>
            </a:r>
            <a:r>
              <a:rPr spc="-105" dirty="0"/>
              <a:t> </a:t>
            </a:r>
            <a:r>
              <a:rPr spc="-5" dirty="0"/>
              <a:t>Laboratories</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19</a:t>
            </a:fld>
            <a:endParaRPr sz="1400" dirty="0">
              <a:latin typeface="Arial"/>
              <a:cs typeface="Arial"/>
            </a:endParaRPr>
          </a:p>
        </p:txBody>
      </p:sp>
      <p:sp>
        <p:nvSpPr>
          <p:cNvPr id="4" name="object 4"/>
          <p:cNvSpPr txBox="1"/>
          <p:nvPr/>
        </p:nvSpPr>
        <p:spPr>
          <a:xfrm>
            <a:off x="993138" y="1853438"/>
            <a:ext cx="8608062" cy="2752035"/>
          </a:xfrm>
          <a:prstGeom prst="rect">
            <a:avLst/>
          </a:prstGeom>
        </p:spPr>
        <p:txBody>
          <a:bodyPr vert="horz" wrap="square" lIns="0" tIns="12700" rIns="0" bIns="0" rtlCol="0">
            <a:spAutoFit/>
          </a:bodyPr>
          <a:lstStyle/>
          <a:p>
            <a:pPr marL="12700" marR="5080">
              <a:lnSpc>
                <a:spcPct val="100000"/>
              </a:lnSpc>
              <a:spcBef>
                <a:spcPts val="100"/>
              </a:spcBef>
            </a:pPr>
            <a:r>
              <a:rPr sz="2400" spc="-5" dirty="0">
                <a:solidFill>
                  <a:srgbClr val="3E3E3E"/>
                </a:solidFill>
                <a:latin typeface="Arial"/>
                <a:cs typeface="Arial"/>
              </a:rPr>
              <a:t>Where traceability to SI units is not possible or relevant, the  laboratory</a:t>
            </a:r>
            <a:r>
              <a:rPr sz="2400" spc="20" dirty="0">
                <a:solidFill>
                  <a:srgbClr val="3E3E3E"/>
                </a:solidFill>
                <a:latin typeface="Arial"/>
                <a:cs typeface="Arial"/>
              </a:rPr>
              <a:t> </a:t>
            </a:r>
            <a:r>
              <a:rPr sz="2400" spc="-5" dirty="0">
                <a:solidFill>
                  <a:srgbClr val="3E3E3E"/>
                </a:solidFill>
                <a:latin typeface="Arial"/>
                <a:cs typeface="Arial"/>
              </a:rPr>
              <a:t>should</a:t>
            </a:r>
            <a:endParaRPr sz="2400" dirty="0">
              <a:latin typeface="Arial"/>
              <a:cs typeface="Arial"/>
            </a:endParaRPr>
          </a:p>
          <a:p>
            <a:pPr marL="355600" marR="1186180" indent="-342900">
              <a:lnSpc>
                <a:spcPct val="100000"/>
              </a:lnSpc>
              <a:spcBef>
                <a:spcPts val="575"/>
              </a:spcBef>
              <a:buChar char="•"/>
              <a:tabLst>
                <a:tab pos="355600" algn="l"/>
              </a:tabLst>
            </a:pPr>
            <a:r>
              <a:rPr sz="2400" spc="-5" dirty="0">
                <a:solidFill>
                  <a:schemeClr val="tx1">
                    <a:lumMod val="95000"/>
                    <a:lumOff val="5000"/>
                  </a:schemeClr>
                </a:solidFill>
                <a:latin typeface="Arial"/>
                <a:cs typeface="Arial"/>
              </a:rPr>
              <a:t>Use </a:t>
            </a:r>
            <a:r>
              <a:rPr lang="en-US" sz="2400" spc="-5" dirty="0">
                <a:solidFill>
                  <a:schemeClr val="tx1">
                    <a:lumMod val="95000"/>
                    <a:lumOff val="5000"/>
                  </a:schemeClr>
                </a:solidFill>
                <a:latin typeface="Arial"/>
                <a:cs typeface="Arial"/>
              </a:rPr>
              <a:t>reference materials</a:t>
            </a:r>
            <a:r>
              <a:rPr sz="2400" spc="-5" dirty="0">
                <a:solidFill>
                  <a:schemeClr val="tx1">
                    <a:lumMod val="95000"/>
                    <a:lumOff val="5000"/>
                  </a:schemeClr>
                </a:solidFill>
                <a:latin typeface="Arial"/>
                <a:cs typeface="Arial"/>
              </a:rPr>
              <a:t> </a:t>
            </a:r>
            <a:r>
              <a:rPr sz="2400" spc="-5" dirty="0">
                <a:solidFill>
                  <a:srgbClr val="3E3E3E"/>
                </a:solidFill>
                <a:latin typeface="Arial"/>
                <a:cs typeface="Arial"/>
              </a:rPr>
              <a:t>provided by </a:t>
            </a:r>
            <a:r>
              <a:rPr sz="2400" dirty="0">
                <a:solidFill>
                  <a:srgbClr val="3E3E3E"/>
                </a:solidFill>
                <a:latin typeface="Arial"/>
                <a:cs typeface="Arial"/>
              </a:rPr>
              <a:t>a  </a:t>
            </a:r>
            <a:r>
              <a:rPr sz="2400" spc="-5" dirty="0">
                <a:solidFill>
                  <a:srgbClr val="3E3E3E"/>
                </a:solidFill>
                <a:latin typeface="Arial"/>
                <a:cs typeface="Arial"/>
              </a:rPr>
              <a:t>competent supplier</a:t>
            </a:r>
            <a:r>
              <a:rPr lang="en-US" sz="2400" spc="-5" dirty="0">
                <a:solidFill>
                  <a:srgbClr val="3E3E3E"/>
                </a:solidFill>
                <a:latin typeface="Arial"/>
                <a:cs typeface="Arial"/>
              </a:rPr>
              <a:t> </a:t>
            </a:r>
            <a:r>
              <a:rPr sz="2400" spc="-5" dirty="0">
                <a:solidFill>
                  <a:srgbClr val="3E3E3E"/>
                </a:solidFill>
                <a:latin typeface="Arial"/>
                <a:cs typeface="Arial"/>
              </a:rPr>
              <a:t>to</a:t>
            </a:r>
            <a:r>
              <a:rPr lang="en-US" sz="2400" spc="-5" dirty="0">
                <a:solidFill>
                  <a:srgbClr val="3E3E3E"/>
                </a:solidFill>
                <a:latin typeface="Arial"/>
                <a:cs typeface="Arial"/>
              </a:rPr>
              <a:t> give</a:t>
            </a:r>
            <a:r>
              <a:rPr sz="2400" spc="-5" dirty="0">
                <a:solidFill>
                  <a:srgbClr val="3E3E3E"/>
                </a:solidFill>
                <a:latin typeface="Arial"/>
                <a:cs typeface="Arial"/>
              </a:rPr>
              <a:t> </a:t>
            </a:r>
            <a:r>
              <a:rPr sz="2400" dirty="0">
                <a:solidFill>
                  <a:srgbClr val="3E3E3E"/>
                </a:solidFill>
                <a:latin typeface="Arial"/>
                <a:cs typeface="Arial"/>
              </a:rPr>
              <a:t>a </a:t>
            </a:r>
            <a:r>
              <a:rPr sz="2400" spc="-5" dirty="0">
                <a:solidFill>
                  <a:srgbClr val="3E3E3E"/>
                </a:solidFill>
                <a:latin typeface="Arial"/>
                <a:cs typeface="Arial"/>
              </a:rPr>
              <a:t>reliable physical or</a:t>
            </a:r>
            <a:r>
              <a:rPr lang="en-US" sz="2400" spc="-5" dirty="0">
                <a:solidFill>
                  <a:srgbClr val="3E3E3E"/>
                </a:solidFill>
                <a:latin typeface="Arial"/>
                <a:cs typeface="Arial"/>
              </a:rPr>
              <a:t> </a:t>
            </a:r>
            <a:r>
              <a:rPr sz="2400" spc="-5" dirty="0">
                <a:solidFill>
                  <a:srgbClr val="3E3E3E"/>
                </a:solidFill>
                <a:latin typeface="Arial"/>
                <a:cs typeface="Arial"/>
              </a:rPr>
              <a:t>chemical characterization of </a:t>
            </a:r>
            <a:r>
              <a:rPr sz="2400" dirty="0">
                <a:solidFill>
                  <a:srgbClr val="3E3E3E"/>
                </a:solidFill>
                <a:latin typeface="Arial"/>
                <a:cs typeface="Arial"/>
              </a:rPr>
              <a:t>a</a:t>
            </a:r>
            <a:r>
              <a:rPr sz="2400" spc="25" dirty="0">
                <a:solidFill>
                  <a:srgbClr val="3E3E3E"/>
                </a:solidFill>
                <a:latin typeface="Arial"/>
                <a:cs typeface="Arial"/>
              </a:rPr>
              <a:t> </a:t>
            </a:r>
            <a:r>
              <a:rPr sz="2400" spc="-5" dirty="0">
                <a:solidFill>
                  <a:srgbClr val="3E3E3E"/>
                </a:solidFill>
                <a:latin typeface="Arial"/>
                <a:cs typeface="Arial"/>
              </a:rPr>
              <a:t>material</a:t>
            </a:r>
            <a:endParaRPr sz="2400" dirty="0">
              <a:latin typeface="Arial"/>
              <a:cs typeface="Arial"/>
            </a:endParaRPr>
          </a:p>
          <a:p>
            <a:pPr marL="355600" marR="83820" indent="-342900">
              <a:lnSpc>
                <a:spcPct val="100000"/>
              </a:lnSpc>
              <a:spcBef>
                <a:spcPts val="575"/>
              </a:spcBef>
              <a:buChar char="•"/>
              <a:tabLst>
                <a:tab pos="354965" algn="l"/>
                <a:tab pos="355600" algn="l"/>
              </a:tabLst>
            </a:pPr>
            <a:r>
              <a:rPr sz="2400" spc="-5" dirty="0">
                <a:solidFill>
                  <a:srgbClr val="3E3E3E"/>
                </a:solidFill>
                <a:latin typeface="Arial"/>
                <a:cs typeface="Arial"/>
              </a:rPr>
              <a:t>Use specified methods and/or consensus standards that  are clearly described and agreed by all parties  concerned</a:t>
            </a:r>
            <a:r>
              <a:rPr lang="en-US" sz="2400" spc="-5" dirty="0">
                <a:solidFill>
                  <a:srgbClr val="3E3E3E"/>
                </a:solidFill>
                <a:latin typeface="Arial"/>
                <a:cs typeface="Arial"/>
              </a:rPr>
              <a:t> </a:t>
            </a:r>
            <a:endParaRPr sz="2400" dirty="0">
              <a:latin typeface="Arial"/>
              <a:cs typeface="Arial"/>
            </a:endParaRPr>
          </a:p>
        </p:txBody>
      </p:sp>
      <p:pic>
        <p:nvPicPr>
          <p:cNvPr id="6" name="Picture 5"/>
          <p:cNvPicPr>
            <a:picLocks noChangeAspect="1"/>
          </p:cNvPicPr>
          <p:nvPr/>
        </p:nvPicPr>
        <p:blipFill>
          <a:blip r:embed="rId3"/>
          <a:stretch>
            <a:fillRect/>
          </a:stretch>
        </p:blipFill>
        <p:spPr>
          <a:xfrm>
            <a:off x="3962400" y="6248400"/>
            <a:ext cx="917491" cy="95510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1700" y="734060"/>
            <a:ext cx="2261870" cy="635635"/>
          </a:xfrm>
          <a:prstGeom prst="rect">
            <a:avLst/>
          </a:prstGeom>
        </p:spPr>
        <p:txBody>
          <a:bodyPr vert="horz" wrap="square" lIns="0" tIns="12700" rIns="0" bIns="0" rtlCol="0">
            <a:spAutoFit/>
          </a:bodyPr>
          <a:lstStyle/>
          <a:p>
            <a:pPr marL="12700">
              <a:lnSpc>
                <a:spcPct val="100000"/>
              </a:lnSpc>
              <a:spcBef>
                <a:spcPts val="100"/>
              </a:spcBef>
            </a:pPr>
            <a:r>
              <a:rPr dirty="0"/>
              <a:t>Objecti</a:t>
            </a:r>
            <a:r>
              <a:rPr spc="-40" dirty="0"/>
              <a:t>v</a:t>
            </a:r>
            <a:r>
              <a:rPr spc="-5" dirty="0"/>
              <a:t>es</a:t>
            </a:r>
          </a:p>
        </p:txBody>
      </p:sp>
      <p:sp>
        <p:nvSpPr>
          <p:cNvPr id="4" name="object 4"/>
          <p:cNvSpPr txBox="1"/>
          <p:nvPr/>
        </p:nvSpPr>
        <p:spPr>
          <a:xfrm>
            <a:off x="916939" y="1701038"/>
            <a:ext cx="8025130" cy="3536950"/>
          </a:xfrm>
          <a:prstGeom prst="rect">
            <a:avLst/>
          </a:prstGeom>
        </p:spPr>
        <p:txBody>
          <a:bodyPr vert="horz" wrap="square" lIns="0" tIns="12700" rIns="0" bIns="0" rtlCol="0">
            <a:spAutoFit/>
          </a:bodyPr>
          <a:lstStyle/>
          <a:p>
            <a:pPr marL="12700" marR="537845">
              <a:lnSpc>
                <a:spcPct val="100000"/>
              </a:lnSpc>
              <a:spcBef>
                <a:spcPts val="100"/>
              </a:spcBef>
            </a:pPr>
            <a:r>
              <a:rPr sz="2400" spc="-5" dirty="0">
                <a:solidFill>
                  <a:srgbClr val="3E3E3E"/>
                </a:solidFill>
                <a:latin typeface="Arial"/>
                <a:cs typeface="Arial"/>
              </a:rPr>
              <a:t>At the end of this learning </a:t>
            </a:r>
            <a:r>
              <a:rPr sz="2400" spc="-25" dirty="0">
                <a:solidFill>
                  <a:srgbClr val="3E3E3E"/>
                </a:solidFill>
                <a:latin typeface="Arial"/>
                <a:cs typeface="Arial"/>
              </a:rPr>
              <a:t>activity, </a:t>
            </a:r>
            <a:r>
              <a:rPr sz="2400" spc="-5" dirty="0">
                <a:solidFill>
                  <a:srgbClr val="3E3E3E"/>
                </a:solidFill>
                <a:latin typeface="Arial"/>
                <a:cs typeface="Arial"/>
              </a:rPr>
              <a:t>the participant will be  able</a:t>
            </a:r>
            <a:r>
              <a:rPr sz="2400" spc="5" dirty="0">
                <a:solidFill>
                  <a:srgbClr val="3E3E3E"/>
                </a:solidFill>
                <a:latin typeface="Arial"/>
                <a:cs typeface="Arial"/>
              </a:rPr>
              <a:t> </a:t>
            </a:r>
            <a:r>
              <a:rPr sz="2400" spc="-5" dirty="0">
                <a:solidFill>
                  <a:srgbClr val="3E3E3E"/>
                </a:solidFill>
                <a:latin typeface="Arial"/>
                <a:cs typeface="Arial"/>
              </a:rPr>
              <a:t>to:</a:t>
            </a:r>
            <a:endParaRPr sz="2400" dirty="0">
              <a:latin typeface="Arial"/>
              <a:cs typeface="Arial"/>
            </a:endParaRPr>
          </a:p>
          <a:p>
            <a:pPr marL="355600" marR="171450" indent="-342900">
              <a:lnSpc>
                <a:spcPct val="100000"/>
              </a:lnSpc>
              <a:spcBef>
                <a:spcPts val="575"/>
              </a:spcBef>
              <a:buChar char="•"/>
              <a:tabLst>
                <a:tab pos="354965" algn="l"/>
                <a:tab pos="355600" algn="l"/>
              </a:tabLst>
            </a:pPr>
            <a:r>
              <a:rPr sz="2400" spc="-5" dirty="0">
                <a:solidFill>
                  <a:srgbClr val="3E3E3E"/>
                </a:solidFill>
                <a:latin typeface="Arial"/>
                <a:cs typeface="Arial"/>
              </a:rPr>
              <a:t>Define the terms calibration, certified reference material</a:t>
            </a:r>
            <a:r>
              <a:rPr lang="en-US" sz="2400" spc="-5" dirty="0">
                <a:solidFill>
                  <a:srgbClr val="3E3E3E"/>
                </a:solidFill>
                <a:latin typeface="Arial"/>
                <a:cs typeface="Arial"/>
              </a:rPr>
              <a:t>,</a:t>
            </a:r>
            <a:r>
              <a:rPr sz="2400" spc="-5" dirty="0">
                <a:solidFill>
                  <a:srgbClr val="3E3E3E"/>
                </a:solidFill>
                <a:latin typeface="Arial"/>
                <a:cs typeface="Arial"/>
              </a:rPr>
              <a:t> and traceability in relation to  laboratory</a:t>
            </a:r>
            <a:r>
              <a:rPr sz="2400" spc="20" dirty="0">
                <a:solidFill>
                  <a:srgbClr val="3E3E3E"/>
                </a:solidFill>
                <a:latin typeface="Arial"/>
                <a:cs typeface="Arial"/>
              </a:rPr>
              <a:t> </a:t>
            </a:r>
            <a:r>
              <a:rPr sz="2400" spc="-5" dirty="0">
                <a:solidFill>
                  <a:srgbClr val="3E3E3E"/>
                </a:solidFill>
                <a:latin typeface="Arial"/>
                <a:cs typeface="Arial"/>
              </a:rPr>
              <a:t>testing</a:t>
            </a:r>
            <a:endParaRPr sz="2400" dirty="0">
              <a:latin typeface="Arial"/>
              <a:cs typeface="Arial"/>
            </a:endParaRPr>
          </a:p>
          <a:p>
            <a:pPr marL="355600" marR="125730" indent="-342900">
              <a:lnSpc>
                <a:spcPct val="100000"/>
              </a:lnSpc>
              <a:spcBef>
                <a:spcPts val="575"/>
              </a:spcBef>
              <a:buChar char="•"/>
              <a:tabLst>
                <a:tab pos="354965" algn="l"/>
                <a:tab pos="355600" algn="l"/>
              </a:tabLst>
            </a:pPr>
            <a:r>
              <a:rPr sz="2400" spc="-5" dirty="0">
                <a:solidFill>
                  <a:srgbClr val="3E3E3E"/>
                </a:solidFill>
                <a:latin typeface="Arial"/>
                <a:cs typeface="Arial"/>
              </a:rPr>
              <a:t>Identify the </a:t>
            </a:r>
            <a:r>
              <a:rPr sz="2400" spc="-10" dirty="0">
                <a:solidFill>
                  <a:srgbClr val="3E3E3E"/>
                </a:solidFill>
                <a:latin typeface="Arial"/>
                <a:cs typeface="Arial"/>
              </a:rPr>
              <a:t>difference </a:t>
            </a:r>
            <a:r>
              <a:rPr sz="2400" spc="-5" dirty="0">
                <a:solidFill>
                  <a:srgbClr val="3E3E3E"/>
                </a:solidFill>
                <a:latin typeface="Arial"/>
                <a:cs typeface="Arial"/>
              </a:rPr>
              <a:t>between reference standards and  reference</a:t>
            </a:r>
            <a:r>
              <a:rPr sz="2400" spc="15" dirty="0">
                <a:solidFill>
                  <a:srgbClr val="3E3E3E"/>
                </a:solidFill>
                <a:latin typeface="Arial"/>
                <a:cs typeface="Arial"/>
              </a:rPr>
              <a:t> </a:t>
            </a:r>
            <a:r>
              <a:rPr sz="2400" spc="-5" dirty="0">
                <a:solidFill>
                  <a:srgbClr val="3E3E3E"/>
                </a:solidFill>
                <a:latin typeface="Arial"/>
                <a:cs typeface="Arial"/>
              </a:rPr>
              <a:t>materials</a:t>
            </a:r>
            <a:endParaRPr sz="2400" dirty="0">
              <a:latin typeface="Arial"/>
              <a:cs typeface="Arial"/>
            </a:endParaRPr>
          </a:p>
          <a:p>
            <a:pPr marL="355600" marR="5080" indent="-342900">
              <a:lnSpc>
                <a:spcPct val="100000"/>
              </a:lnSpc>
              <a:spcBef>
                <a:spcPts val="575"/>
              </a:spcBef>
              <a:buChar char="•"/>
              <a:tabLst>
                <a:tab pos="354965" algn="l"/>
                <a:tab pos="355600" algn="l"/>
              </a:tabLst>
            </a:pPr>
            <a:r>
              <a:rPr sz="2400" spc="-5" dirty="0">
                <a:solidFill>
                  <a:srgbClr val="3E3E3E"/>
                </a:solidFill>
                <a:latin typeface="Arial"/>
                <a:cs typeface="Arial"/>
              </a:rPr>
              <a:t>Describe the items to document </a:t>
            </a:r>
            <a:r>
              <a:rPr sz="2400" dirty="0">
                <a:solidFill>
                  <a:srgbClr val="3E3E3E"/>
                </a:solidFill>
                <a:latin typeface="Arial"/>
                <a:cs typeface="Arial"/>
              </a:rPr>
              <a:t>in </a:t>
            </a:r>
            <a:r>
              <a:rPr sz="2400" spc="-5" dirty="0">
                <a:solidFill>
                  <a:srgbClr val="3E3E3E"/>
                </a:solidFill>
                <a:latin typeface="Arial"/>
                <a:cs typeface="Arial"/>
              </a:rPr>
              <a:t>the laboratory to meet  traceability</a:t>
            </a:r>
            <a:r>
              <a:rPr sz="2400" spc="15" dirty="0">
                <a:solidFill>
                  <a:srgbClr val="3E3E3E"/>
                </a:solidFill>
                <a:latin typeface="Arial"/>
                <a:cs typeface="Arial"/>
              </a:rPr>
              <a:t> </a:t>
            </a:r>
            <a:r>
              <a:rPr sz="2400" spc="-5" dirty="0">
                <a:solidFill>
                  <a:srgbClr val="3E3E3E"/>
                </a:solidFill>
                <a:latin typeface="Arial"/>
                <a:cs typeface="Arial"/>
              </a:rPr>
              <a:t>requirements</a:t>
            </a:r>
            <a:endParaRPr sz="2400" dirty="0">
              <a:latin typeface="Arial"/>
              <a:cs typeface="Arial"/>
            </a:endParaRPr>
          </a:p>
        </p:txBody>
      </p:sp>
      <p:sp>
        <p:nvSpPr>
          <p:cNvPr id="5" name="object 5"/>
          <p:cNvSpPr/>
          <p:nvPr/>
        </p:nvSpPr>
        <p:spPr>
          <a:xfrm>
            <a:off x="5410200" y="4953000"/>
            <a:ext cx="1421130" cy="2122932"/>
          </a:xfrm>
          <a:prstGeom prst="rect">
            <a:avLst/>
          </a:prstGeom>
          <a:blipFill>
            <a:blip r:embed="rId3" cstate="print"/>
            <a:stretch>
              <a:fillRect/>
            </a:stretch>
          </a:blipFill>
        </p:spPr>
        <p:txBody>
          <a:bodyPr wrap="square" lIns="0" tIns="0" rIns="0" bIns="0" rtlCol="0"/>
          <a:lstStyle/>
          <a:p>
            <a:endParaRPr dirty="0"/>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2</a:t>
            </a:fld>
            <a:endParaRPr sz="1400" dirty="0">
              <a:latin typeface="Arial"/>
              <a:cs typeface="Arial"/>
            </a:endParaRPr>
          </a:p>
        </p:txBody>
      </p:sp>
      <p:pic>
        <p:nvPicPr>
          <p:cNvPr id="7" name="Picture 6"/>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2461" y="734060"/>
            <a:ext cx="1907539" cy="635635"/>
          </a:xfrm>
          <a:prstGeom prst="rect">
            <a:avLst/>
          </a:prstGeom>
        </p:spPr>
        <p:txBody>
          <a:bodyPr vert="horz" wrap="square" lIns="0" tIns="12700" rIns="0" bIns="0" rtlCol="0">
            <a:spAutoFit/>
          </a:bodyPr>
          <a:lstStyle/>
          <a:p>
            <a:pPr marL="12700">
              <a:lnSpc>
                <a:spcPct val="100000"/>
              </a:lnSpc>
              <a:spcBef>
                <a:spcPts val="100"/>
              </a:spcBef>
            </a:pPr>
            <a:r>
              <a:rPr spc="-10" dirty="0"/>
              <a:t>Methods</a:t>
            </a:r>
          </a:p>
        </p:txBody>
      </p:sp>
      <p:sp>
        <p:nvSpPr>
          <p:cNvPr id="3" name="object 3"/>
          <p:cNvSpPr/>
          <p:nvPr/>
        </p:nvSpPr>
        <p:spPr>
          <a:xfrm>
            <a:off x="4404359" y="3720084"/>
            <a:ext cx="1609090" cy="2544445"/>
          </a:xfrm>
          <a:custGeom>
            <a:avLst/>
            <a:gdLst/>
            <a:ahLst/>
            <a:cxnLst/>
            <a:rect l="l" t="t" r="r" b="b"/>
            <a:pathLst>
              <a:path w="1609089" h="2544445">
                <a:moveTo>
                  <a:pt x="817626" y="2518410"/>
                </a:moveTo>
                <a:lnTo>
                  <a:pt x="817626" y="6095"/>
                </a:lnTo>
                <a:lnTo>
                  <a:pt x="811530" y="0"/>
                </a:lnTo>
                <a:lnTo>
                  <a:pt x="0" y="0"/>
                </a:lnTo>
                <a:lnTo>
                  <a:pt x="0" y="26670"/>
                </a:lnTo>
                <a:lnTo>
                  <a:pt x="790956" y="26669"/>
                </a:lnTo>
                <a:lnTo>
                  <a:pt x="790956" y="13715"/>
                </a:lnTo>
                <a:lnTo>
                  <a:pt x="804672" y="26669"/>
                </a:lnTo>
                <a:lnTo>
                  <a:pt x="804672" y="2518410"/>
                </a:lnTo>
                <a:lnTo>
                  <a:pt x="817626" y="2518410"/>
                </a:lnTo>
                <a:close/>
              </a:path>
              <a:path w="1609089" h="2544445">
                <a:moveTo>
                  <a:pt x="804672" y="26669"/>
                </a:moveTo>
                <a:lnTo>
                  <a:pt x="790956" y="13715"/>
                </a:lnTo>
                <a:lnTo>
                  <a:pt x="790956" y="26669"/>
                </a:lnTo>
                <a:lnTo>
                  <a:pt x="804672" y="26669"/>
                </a:lnTo>
                <a:close/>
              </a:path>
              <a:path w="1609089" h="2544445">
                <a:moveTo>
                  <a:pt x="817626" y="2544318"/>
                </a:moveTo>
                <a:lnTo>
                  <a:pt x="817626" y="2531364"/>
                </a:lnTo>
                <a:lnTo>
                  <a:pt x="804672" y="2518410"/>
                </a:lnTo>
                <a:lnTo>
                  <a:pt x="804672" y="26669"/>
                </a:lnTo>
                <a:lnTo>
                  <a:pt x="790956" y="26669"/>
                </a:lnTo>
                <a:lnTo>
                  <a:pt x="790956" y="2538984"/>
                </a:lnTo>
                <a:lnTo>
                  <a:pt x="797052" y="2544318"/>
                </a:lnTo>
                <a:lnTo>
                  <a:pt x="817626" y="2544318"/>
                </a:lnTo>
                <a:close/>
              </a:path>
              <a:path w="1609089" h="2544445">
                <a:moveTo>
                  <a:pt x="1608582" y="2544318"/>
                </a:moveTo>
                <a:lnTo>
                  <a:pt x="1608582" y="2518410"/>
                </a:lnTo>
                <a:lnTo>
                  <a:pt x="804672" y="2518410"/>
                </a:lnTo>
                <a:lnTo>
                  <a:pt x="817626" y="2531364"/>
                </a:lnTo>
                <a:lnTo>
                  <a:pt x="817626" y="2544318"/>
                </a:lnTo>
                <a:lnTo>
                  <a:pt x="1608582" y="2544318"/>
                </a:lnTo>
                <a:close/>
              </a:path>
            </a:pathLst>
          </a:custGeom>
          <a:solidFill>
            <a:srgbClr val="70B7CD"/>
          </a:solidFill>
        </p:spPr>
        <p:txBody>
          <a:bodyPr wrap="square" lIns="0" tIns="0" rIns="0" bIns="0" rtlCol="0"/>
          <a:lstStyle/>
          <a:p>
            <a:endParaRPr dirty="0"/>
          </a:p>
        </p:txBody>
      </p:sp>
      <p:sp>
        <p:nvSpPr>
          <p:cNvPr id="4" name="object 4"/>
          <p:cNvSpPr/>
          <p:nvPr/>
        </p:nvSpPr>
        <p:spPr>
          <a:xfrm>
            <a:off x="4404359" y="3720084"/>
            <a:ext cx="1609090" cy="1710689"/>
          </a:xfrm>
          <a:custGeom>
            <a:avLst/>
            <a:gdLst/>
            <a:ahLst/>
            <a:cxnLst/>
            <a:rect l="l" t="t" r="r" b="b"/>
            <a:pathLst>
              <a:path w="1609089" h="1710689">
                <a:moveTo>
                  <a:pt x="817626" y="1684020"/>
                </a:moveTo>
                <a:lnTo>
                  <a:pt x="817626" y="6095"/>
                </a:lnTo>
                <a:lnTo>
                  <a:pt x="811530" y="0"/>
                </a:lnTo>
                <a:lnTo>
                  <a:pt x="0" y="0"/>
                </a:lnTo>
                <a:lnTo>
                  <a:pt x="0" y="26670"/>
                </a:lnTo>
                <a:lnTo>
                  <a:pt x="790956" y="26669"/>
                </a:lnTo>
                <a:lnTo>
                  <a:pt x="790956" y="13715"/>
                </a:lnTo>
                <a:lnTo>
                  <a:pt x="804672" y="26669"/>
                </a:lnTo>
                <a:lnTo>
                  <a:pt x="804672" y="1684020"/>
                </a:lnTo>
                <a:lnTo>
                  <a:pt x="817626" y="1684020"/>
                </a:lnTo>
                <a:close/>
              </a:path>
              <a:path w="1609089" h="1710689">
                <a:moveTo>
                  <a:pt x="804672" y="26669"/>
                </a:moveTo>
                <a:lnTo>
                  <a:pt x="790956" y="13715"/>
                </a:lnTo>
                <a:lnTo>
                  <a:pt x="790956" y="26669"/>
                </a:lnTo>
                <a:lnTo>
                  <a:pt x="804672" y="26669"/>
                </a:lnTo>
                <a:close/>
              </a:path>
              <a:path w="1609089" h="1710689">
                <a:moveTo>
                  <a:pt x="817626" y="1710689"/>
                </a:moveTo>
                <a:lnTo>
                  <a:pt x="817626" y="1697736"/>
                </a:lnTo>
                <a:lnTo>
                  <a:pt x="804672" y="1684020"/>
                </a:lnTo>
                <a:lnTo>
                  <a:pt x="804672" y="26669"/>
                </a:lnTo>
                <a:lnTo>
                  <a:pt x="790956" y="26669"/>
                </a:lnTo>
                <a:lnTo>
                  <a:pt x="790956" y="1704594"/>
                </a:lnTo>
                <a:lnTo>
                  <a:pt x="797052" y="1710689"/>
                </a:lnTo>
                <a:lnTo>
                  <a:pt x="817626" y="1710689"/>
                </a:lnTo>
                <a:close/>
              </a:path>
              <a:path w="1609089" h="1710689">
                <a:moveTo>
                  <a:pt x="1608582" y="1710689"/>
                </a:moveTo>
                <a:lnTo>
                  <a:pt x="1608582" y="1684020"/>
                </a:lnTo>
                <a:lnTo>
                  <a:pt x="804672" y="1684020"/>
                </a:lnTo>
                <a:lnTo>
                  <a:pt x="817626" y="1697736"/>
                </a:lnTo>
                <a:lnTo>
                  <a:pt x="817626" y="1710689"/>
                </a:lnTo>
                <a:lnTo>
                  <a:pt x="1608582" y="1710689"/>
                </a:lnTo>
                <a:close/>
              </a:path>
            </a:pathLst>
          </a:custGeom>
          <a:solidFill>
            <a:srgbClr val="70B7CD"/>
          </a:solidFill>
        </p:spPr>
        <p:txBody>
          <a:bodyPr wrap="square" lIns="0" tIns="0" rIns="0" bIns="0" rtlCol="0"/>
          <a:lstStyle/>
          <a:p>
            <a:endParaRPr dirty="0"/>
          </a:p>
        </p:txBody>
      </p:sp>
      <p:sp>
        <p:nvSpPr>
          <p:cNvPr id="5" name="object 5"/>
          <p:cNvSpPr/>
          <p:nvPr/>
        </p:nvSpPr>
        <p:spPr>
          <a:xfrm>
            <a:off x="4404359" y="3720084"/>
            <a:ext cx="1609090" cy="877569"/>
          </a:xfrm>
          <a:custGeom>
            <a:avLst/>
            <a:gdLst/>
            <a:ahLst/>
            <a:cxnLst/>
            <a:rect l="l" t="t" r="r" b="b"/>
            <a:pathLst>
              <a:path w="1609089" h="877570">
                <a:moveTo>
                  <a:pt x="817626" y="850391"/>
                </a:moveTo>
                <a:lnTo>
                  <a:pt x="817626" y="6095"/>
                </a:lnTo>
                <a:lnTo>
                  <a:pt x="811530" y="0"/>
                </a:lnTo>
                <a:lnTo>
                  <a:pt x="0" y="0"/>
                </a:lnTo>
                <a:lnTo>
                  <a:pt x="0" y="26670"/>
                </a:lnTo>
                <a:lnTo>
                  <a:pt x="790956" y="26669"/>
                </a:lnTo>
                <a:lnTo>
                  <a:pt x="790956" y="13715"/>
                </a:lnTo>
                <a:lnTo>
                  <a:pt x="804672" y="26669"/>
                </a:lnTo>
                <a:lnTo>
                  <a:pt x="804672" y="850391"/>
                </a:lnTo>
                <a:lnTo>
                  <a:pt x="817626" y="850391"/>
                </a:lnTo>
                <a:close/>
              </a:path>
              <a:path w="1609089" h="877570">
                <a:moveTo>
                  <a:pt x="804672" y="26669"/>
                </a:moveTo>
                <a:lnTo>
                  <a:pt x="790956" y="13715"/>
                </a:lnTo>
                <a:lnTo>
                  <a:pt x="790956" y="26669"/>
                </a:lnTo>
                <a:lnTo>
                  <a:pt x="804672" y="26669"/>
                </a:lnTo>
                <a:close/>
              </a:path>
              <a:path w="1609089" h="877570">
                <a:moveTo>
                  <a:pt x="817626" y="877062"/>
                </a:moveTo>
                <a:lnTo>
                  <a:pt x="817626" y="864108"/>
                </a:lnTo>
                <a:lnTo>
                  <a:pt x="804672" y="850391"/>
                </a:lnTo>
                <a:lnTo>
                  <a:pt x="804672" y="26669"/>
                </a:lnTo>
                <a:lnTo>
                  <a:pt x="790956" y="26669"/>
                </a:lnTo>
                <a:lnTo>
                  <a:pt x="790956" y="870966"/>
                </a:lnTo>
                <a:lnTo>
                  <a:pt x="797052" y="877062"/>
                </a:lnTo>
                <a:lnTo>
                  <a:pt x="817626" y="877062"/>
                </a:lnTo>
                <a:close/>
              </a:path>
              <a:path w="1609089" h="877570">
                <a:moveTo>
                  <a:pt x="1608582" y="877061"/>
                </a:moveTo>
                <a:lnTo>
                  <a:pt x="1608582" y="850391"/>
                </a:lnTo>
                <a:lnTo>
                  <a:pt x="804672" y="850391"/>
                </a:lnTo>
                <a:lnTo>
                  <a:pt x="817626" y="864108"/>
                </a:lnTo>
                <a:lnTo>
                  <a:pt x="817626" y="877062"/>
                </a:lnTo>
                <a:lnTo>
                  <a:pt x="1608582" y="877061"/>
                </a:lnTo>
                <a:close/>
              </a:path>
            </a:pathLst>
          </a:custGeom>
          <a:solidFill>
            <a:srgbClr val="70B7CD"/>
          </a:solidFill>
        </p:spPr>
        <p:txBody>
          <a:bodyPr wrap="square" lIns="0" tIns="0" rIns="0" bIns="0" rtlCol="0"/>
          <a:lstStyle/>
          <a:p>
            <a:endParaRPr dirty="0"/>
          </a:p>
        </p:txBody>
      </p:sp>
      <p:sp>
        <p:nvSpPr>
          <p:cNvPr id="6" name="object 6"/>
          <p:cNvSpPr/>
          <p:nvPr/>
        </p:nvSpPr>
        <p:spPr>
          <a:xfrm>
            <a:off x="4404359" y="3720084"/>
            <a:ext cx="1609090" cy="43815"/>
          </a:xfrm>
          <a:custGeom>
            <a:avLst/>
            <a:gdLst/>
            <a:ahLst/>
            <a:cxnLst/>
            <a:rect l="l" t="t" r="r" b="b"/>
            <a:pathLst>
              <a:path w="1609089" h="43814">
                <a:moveTo>
                  <a:pt x="817626" y="16763"/>
                </a:moveTo>
                <a:lnTo>
                  <a:pt x="817626" y="6095"/>
                </a:lnTo>
                <a:lnTo>
                  <a:pt x="811530" y="0"/>
                </a:lnTo>
                <a:lnTo>
                  <a:pt x="0" y="0"/>
                </a:lnTo>
                <a:lnTo>
                  <a:pt x="0" y="26670"/>
                </a:lnTo>
                <a:lnTo>
                  <a:pt x="790956" y="26669"/>
                </a:lnTo>
                <a:lnTo>
                  <a:pt x="790956" y="13715"/>
                </a:lnTo>
                <a:lnTo>
                  <a:pt x="804672" y="26669"/>
                </a:lnTo>
                <a:lnTo>
                  <a:pt x="804672" y="16763"/>
                </a:lnTo>
                <a:lnTo>
                  <a:pt x="817626" y="16763"/>
                </a:lnTo>
                <a:close/>
              </a:path>
              <a:path w="1609089" h="43814">
                <a:moveTo>
                  <a:pt x="804672" y="26669"/>
                </a:moveTo>
                <a:lnTo>
                  <a:pt x="790956" y="13715"/>
                </a:lnTo>
                <a:lnTo>
                  <a:pt x="790956" y="26669"/>
                </a:lnTo>
                <a:lnTo>
                  <a:pt x="804672" y="26669"/>
                </a:lnTo>
                <a:close/>
              </a:path>
              <a:path w="1609089" h="43814">
                <a:moveTo>
                  <a:pt x="817626" y="43433"/>
                </a:moveTo>
                <a:lnTo>
                  <a:pt x="817626" y="29717"/>
                </a:lnTo>
                <a:lnTo>
                  <a:pt x="804672" y="16763"/>
                </a:lnTo>
                <a:lnTo>
                  <a:pt x="804672" y="26669"/>
                </a:lnTo>
                <a:lnTo>
                  <a:pt x="790956" y="26669"/>
                </a:lnTo>
                <a:lnTo>
                  <a:pt x="790956" y="37337"/>
                </a:lnTo>
                <a:lnTo>
                  <a:pt x="797052" y="43433"/>
                </a:lnTo>
                <a:lnTo>
                  <a:pt x="817626" y="43433"/>
                </a:lnTo>
                <a:close/>
              </a:path>
              <a:path w="1609089" h="43814">
                <a:moveTo>
                  <a:pt x="1608582" y="43433"/>
                </a:moveTo>
                <a:lnTo>
                  <a:pt x="1608582" y="16763"/>
                </a:lnTo>
                <a:lnTo>
                  <a:pt x="804672" y="16763"/>
                </a:lnTo>
                <a:lnTo>
                  <a:pt x="817626" y="29717"/>
                </a:lnTo>
                <a:lnTo>
                  <a:pt x="817626" y="43433"/>
                </a:lnTo>
                <a:lnTo>
                  <a:pt x="1608582" y="43433"/>
                </a:lnTo>
                <a:close/>
              </a:path>
            </a:pathLst>
          </a:custGeom>
          <a:solidFill>
            <a:srgbClr val="70B7CD"/>
          </a:solidFill>
        </p:spPr>
        <p:txBody>
          <a:bodyPr wrap="square" lIns="0" tIns="0" rIns="0" bIns="0" rtlCol="0"/>
          <a:lstStyle/>
          <a:p>
            <a:endParaRPr dirty="0"/>
          </a:p>
        </p:txBody>
      </p:sp>
      <p:sp>
        <p:nvSpPr>
          <p:cNvPr id="7" name="object 7"/>
          <p:cNvSpPr/>
          <p:nvPr/>
        </p:nvSpPr>
        <p:spPr>
          <a:xfrm>
            <a:off x="4404359" y="2903220"/>
            <a:ext cx="1609090" cy="843915"/>
          </a:xfrm>
          <a:custGeom>
            <a:avLst/>
            <a:gdLst/>
            <a:ahLst/>
            <a:cxnLst/>
            <a:rect l="l" t="t" r="r" b="b"/>
            <a:pathLst>
              <a:path w="1609089" h="843914">
                <a:moveTo>
                  <a:pt x="804672" y="816863"/>
                </a:moveTo>
                <a:lnTo>
                  <a:pt x="0" y="816863"/>
                </a:lnTo>
                <a:lnTo>
                  <a:pt x="0" y="843533"/>
                </a:lnTo>
                <a:lnTo>
                  <a:pt x="790956" y="843533"/>
                </a:lnTo>
                <a:lnTo>
                  <a:pt x="790956" y="830579"/>
                </a:lnTo>
                <a:lnTo>
                  <a:pt x="804672" y="816863"/>
                </a:lnTo>
                <a:close/>
              </a:path>
              <a:path w="1609089" h="843914">
                <a:moveTo>
                  <a:pt x="1608582" y="25907"/>
                </a:moveTo>
                <a:lnTo>
                  <a:pt x="1608582" y="0"/>
                </a:lnTo>
                <a:lnTo>
                  <a:pt x="797051" y="0"/>
                </a:lnTo>
                <a:lnTo>
                  <a:pt x="790955" y="5333"/>
                </a:lnTo>
                <a:lnTo>
                  <a:pt x="790956" y="816863"/>
                </a:lnTo>
                <a:lnTo>
                  <a:pt x="804672" y="816863"/>
                </a:lnTo>
                <a:lnTo>
                  <a:pt x="804671" y="25907"/>
                </a:lnTo>
                <a:lnTo>
                  <a:pt x="817626" y="12953"/>
                </a:lnTo>
                <a:lnTo>
                  <a:pt x="817626" y="25907"/>
                </a:lnTo>
                <a:lnTo>
                  <a:pt x="1608582" y="25907"/>
                </a:lnTo>
                <a:close/>
              </a:path>
              <a:path w="1609089" h="843914">
                <a:moveTo>
                  <a:pt x="817626" y="837437"/>
                </a:moveTo>
                <a:lnTo>
                  <a:pt x="817626" y="25907"/>
                </a:lnTo>
                <a:lnTo>
                  <a:pt x="804671" y="25907"/>
                </a:lnTo>
                <a:lnTo>
                  <a:pt x="804672" y="816863"/>
                </a:lnTo>
                <a:lnTo>
                  <a:pt x="790956" y="830579"/>
                </a:lnTo>
                <a:lnTo>
                  <a:pt x="790956" y="843533"/>
                </a:lnTo>
                <a:lnTo>
                  <a:pt x="811530" y="843533"/>
                </a:lnTo>
                <a:lnTo>
                  <a:pt x="817626" y="837437"/>
                </a:lnTo>
                <a:close/>
              </a:path>
              <a:path w="1609089" h="843914">
                <a:moveTo>
                  <a:pt x="817626" y="25907"/>
                </a:moveTo>
                <a:lnTo>
                  <a:pt x="817626" y="12953"/>
                </a:lnTo>
                <a:lnTo>
                  <a:pt x="804671" y="25907"/>
                </a:lnTo>
                <a:lnTo>
                  <a:pt x="817626" y="25907"/>
                </a:lnTo>
                <a:close/>
              </a:path>
            </a:pathLst>
          </a:custGeom>
          <a:solidFill>
            <a:srgbClr val="70B7CD"/>
          </a:solidFill>
        </p:spPr>
        <p:txBody>
          <a:bodyPr wrap="square" lIns="0" tIns="0" rIns="0" bIns="0" rtlCol="0"/>
          <a:lstStyle/>
          <a:p>
            <a:endParaRPr dirty="0"/>
          </a:p>
        </p:txBody>
      </p:sp>
      <p:sp>
        <p:nvSpPr>
          <p:cNvPr id="8" name="object 8"/>
          <p:cNvSpPr/>
          <p:nvPr/>
        </p:nvSpPr>
        <p:spPr>
          <a:xfrm>
            <a:off x="4404359" y="2068829"/>
            <a:ext cx="1609090" cy="1678305"/>
          </a:xfrm>
          <a:custGeom>
            <a:avLst/>
            <a:gdLst/>
            <a:ahLst/>
            <a:cxnLst/>
            <a:rect l="l" t="t" r="r" b="b"/>
            <a:pathLst>
              <a:path w="1609089" h="1678304">
                <a:moveTo>
                  <a:pt x="804672" y="1651254"/>
                </a:moveTo>
                <a:lnTo>
                  <a:pt x="0" y="1651254"/>
                </a:lnTo>
                <a:lnTo>
                  <a:pt x="0" y="1677924"/>
                </a:lnTo>
                <a:lnTo>
                  <a:pt x="790955" y="1677924"/>
                </a:lnTo>
                <a:lnTo>
                  <a:pt x="790955" y="1664970"/>
                </a:lnTo>
                <a:lnTo>
                  <a:pt x="804672" y="1651254"/>
                </a:lnTo>
                <a:close/>
              </a:path>
              <a:path w="1609089" h="1678304">
                <a:moveTo>
                  <a:pt x="1608581" y="26670"/>
                </a:moveTo>
                <a:lnTo>
                  <a:pt x="1608581" y="0"/>
                </a:lnTo>
                <a:lnTo>
                  <a:pt x="797051" y="0"/>
                </a:lnTo>
                <a:lnTo>
                  <a:pt x="790955" y="6096"/>
                </a:lnTo>
                <a:lnTo>
                  <a:pt x="790955" y="1651254"/>
                </a:lnTo>
                <a:lnTo>
                  <a:pt x="804672" y="1651254"/>
                </a:lnTo>
                <a:lnTo>
                  <a:pt x="804671" y="26670"/>
                </a:lnTo>
                <a:lnTo>
                  <a:pt x="817625" y="13716"/>
                </a:lnTo>
                <a:lnTo>
                  <a:pt x="817625" y="26670"/>
                </a:lnTo>
                <a:lnTo>
                  <a:pt x="1608581" y="26670"/>
                </a:lnTo>
                <a:close/>
              </a:path>
              <a:path w="1609089" h="1678304">
                <a:moveTo>
                  <a:pt x="817626" y="1671828"/>
                </a:moveTo>
                <a:lnTo>
                  <a:pt x="817625" y="26670"/>
                </a:lnTo>
                <a:lnTo>
                  <a:pt x="804671" y="26670"/>
                </a:lnTo>
                <a:lnTo>
                  <a:pt x="804672" y="1651254"/>
                </a:lnTo>
                <a:lnTo>
                  <a:pt x="790955" y="1664970"/>
                </a:lnTo>
                <a:lnTo>
                  <a:pt x="790955" y="1677924"/>
                </a:lnTo>
                <a:lnTo>
                  <a:pt x="811530" y="1677924"/>
                </a:lnTo>
                <a:lnTo>
                  <a:pt x="817626" y="1671828"/>
                </a:lnTo>
                <a:close/>
              </a:path>
              <a:path w="1609089" h="1678304">
                <a:moveTo>
                  <a:pt x="817625" y="26670"/>
                </a:moveTo>
                <a:lnTo>
                  <a:pt x="817625" y="13716"/>
                </a:lnTo>
                <a:lnTo>
                  <a:pt x="804671" y="26670"/>
                </a:lnTo>
                <a:lnTo>
                  <a:pt x="817625" y="26670"/>
                </a:lnTo>
                <a:close/>
              </a:path>
            </a:pathLst>
          </a:custGeom>
          <a:solidFill>
            <a:srgbClr val="70B7CD"/>
          </a:solidFill>
        </p:spPr>
        <p:txBody>
          <a:bodyPr wrap="square" lIns="0" tIns="0" rIns="0" bIns="0" rtlCol="0"/>
          <a:lstStyle/>
          <a:p>
            <a:endParaRPr dirty="0"/>
          </a:p>
        </p:txBody>
      </p:sp>
      <p:sp>
        <p:nvSpPr>
          <p:cNvPr id="9" name="object 9"/>
          <p:cNvSpPr/>
          <p:nvPr/>
        </p:nvSpPr>
        <p:spPr>
          <a:xfrm>
            <a:off x="4404359" y="1235202"/>
            <a:ext cx="1609090" cy="2512060"/>
          </a:xfrm>
          <a:custGeom>
            <a:avLst/>
            <a:gdLst/>
            <a:ahLst/>
            <a:cxnLst/>
            <a:rect l="l" t="t" r="r" b="b"/>
            <a:pathLst>
              <a:path w="1609089" h="2512060">
                <a:moveTo>
                  <a:pt x="804672" y="2484882"/>
                </a:moveTo>
                <a:lnTo>
                  <a:pt x="0" y="2484882"/>
                </a:lnTo>
                <a:lnTo>
                  <a:pt x="0" y="2511552"/>
                </a:lnTo>
                <a:lnTo>
                  <a:pt x="790956" y="2511552"/>
                </a:lnTo>
                <a:lnTo>
                  <a:pt x="790956" y="2498598"/>
                </a:lnTo>
                <a:lnTo>
                  <a:pt x="804672" y="2484882"/>
                </a:lnTo>
                <a:close/>
              </a:path>
              <a:path w="1609089" h="2512060">
                <a:moveTo>
                  <a:pt x="1608581" y="26670"/>
                </a:moveTo>
                <a:lnTo>
                  <a:pt x="1608581" y="0"/>
                </a:lnTo>
                <a:lnTo>
                  <a:pt x="797051" y="0"/>
                </a:lnTo>
                <a:lnTo>
                  <a:pt x="790955" y="6096"/>
                </a:lnTo>
                <a:lnTo>
                  <a:pt x="790956" y="2484882"/>
                </a:lnTo>
                <a:lnTo>
                  <a:pt x="804672" y="2484882"/>
                </a:lnTo>
                <a:lnTo>
                  <a:pt x="804671" y="26670"/>
                </a:lnTo>
                <a:lnTo>
                  <a:pt x="817625" y="13716"/>
                </a:lnTo>
                <a:lnTo>
                  <a:pt x="817625" y="26670"/>
                </a:lnTo>
                <a:lnTo>
                  <a:pt x="1608581" y="26670"/>
                </a:lnTo>
                <a:close/>
              </a:path>
              <a:path w="1609089" h="2512060">
                <a:moveTo>
                  <a:pt x="817626" y="2505456"/>
                </a:moveTo>
                <a:lnTo>
                  <a:pt x="817625" y="26670"/>
                </a:lnTo>
                <a:lnTo>
                  <a:pt x="804671" y="26670"/>
                </a:lnTo>
                <a:lnTo>
                  <a:pt x="804672" y="2484882"/>
                </a:lnTo>
                <a:lnTo>
                  <a:pt x="790956" y="2498598"/>
                </a:lnTo>
                <a:lnTo>
                  <a:pt x="790956" y="2511552"/>
                </a:lnTo>
                <a:lnTo>
                  <a:pt x="811530" y="2511552"/>
                </a:lnTo>
                <a:lnTo>
                  <a:pt x="817626" y="2505456"/>
                </a:lnTo>
                <a:close/>
              </a:path>
              <a:path w="1609089" h="2512060">
                <a:moveTo>
                  <a:pt x="817625" y="26670"/>
                </a:moveTo>
                <a:lnTo>
                  <a:pt x="817625" y="13716"/>
                </a:lnTo>
                <a:lnTo>
                  <a:pt x="804671" y="26670"/>
                </a:lnTo>
                <a:lnTo>
                  <a:pt x="817625" y="26670"/>
                </a:lnTo>
                <a:close/>
              </a:path>
            </a:pathLst>
          </a:custGeom>
          <a:solidFill>
            <a:srgbClr val="70B7CD"/>
          </a:solidFill>
        </p:spPr>
        <p:txBody>
          <a:bodyPr wrap="square" lIns="0" tIns="0" rIns="0" bIns="0" rtlCol="0"/>
          <a:lstStyle/>
          <a:p>
            <a:endParaRPr dirty="0"/>
          </a:p>
        </p:txBody>
      </p:sp>
      <p:sp>
        <p:nvSpPr>
          <p:cNvPr id="10" name="object 10"/>
          <p:cNvSpPr/>
          <p:nvPr/>
        </p:nvSpPr>
        <p:spPr>
          <a:xfrm>
            <a:off x="984503" y="2135886"/>
            <a:ext cx="3654552" cy="3192779"/>
          </a:xfrm>
          <a:prstGeom prst="rect">
            <a:avLst/>
          </a:prstGeom>
          <a:blipFill>
            <a:blip r:embed="rId2" cstate="print"/>
            <a:stretch>
              <a:fillRect/>
            </a:stretch>
          </a:blipFill>
        </p:spPr>
        <p:txBody>
          <a:bodyPr wrap="square" lIns="0" tIns="0" rIns="0" bIns="0" rtlCol="0"/>
          <a:lstStyle/>
          <a:p>
            <a:endParaRPr dirty="0"/>
          </a:p>
        </p:txBody>
      </p:sp>
      <p:sp>
        <p:nvSpPr>
          <p:cNvPr id="11" name="object 11"/>
          <p:cNvSpPr txBox="1"/>
          <p:nvPr/>
        </p:nvSpPr>
        <p:spPr>
          <a:xfrm>
            <a:off x="1016759" y="2349499"/>
            <a:ext cx="3592195" cy="3043140"/>
          </a:xfrm>
          <a:prstGeom prst="rect">
            <a:avLst/>
          </a:prstGeom>
        </p:spPr>
        <p:txBody>
          <a:bodyPr vert="horz" wrap="square" lIns="0" tIns="64769" rIns="0" bIns="0" rtlCol="0">
            <a:spAutoFit/>
          </a:bodyPr>
          <a:lstStyle/>
          <a:p>
            <a:pPr marL="12700" marR="5080" indent="-1270">
              <a:lnSpc>
                <a:spcPct val="86300"/>
              </a:lnSpc>
              <a:spcBef>
                <a:spcPts val="509"/>
              </a:spcBef>
            </a:pPr>
            <a:r>
              <a:rPr lang="en-US" sz="2500" spc="-5" dirty="0">
                <a:solidFill>
                  <a:schemeClr val="tx1">
                    <a:lumMod val="95000"/>
                    <a:lumOff val="5000"/>
                  </a:schemeClr>
                </a:solidFill>
                <a:latin typeface="Arial"/>
                <a:cs typeface="Arial"/>
              </a:rPr>
              <a:t>ISO17025:2017 7.2.1</a:t>
            </a:r>
            <a:r>
              <a:rPr sz="2500" spc="-5" dirty="0">
                <a:solidFill>
                  <a:schemeClr val="tx1">
                    <a:lumMod val="95000"/>
                    <a:lumOff val="5000"/>
                  </a:schemeClr>
                </a:solidFill>
                <a:latin typeface="Arial"/>
                <a:cs typeface="Arial"/>
              </a:rPr>
              <a:t>: The laboratory </a:t>
            </a:r>
            <a:r>
              <a:rPr sz="2500" dirty="0">
                <a:solidFill>
                  <a:schemeClr val="tx1">
                    <a:lumMod val="95000"/>
                    <a:lumOff val="5000"/>
                  </a:schemeClr>
                </a:solidFill>
                <a:latin typeface="Arial"/>
                <a:cs typeface="Arial"/>
              </a:rPr>
              <a:t>shall </a:t>
            </a:r>
            <a:r>
              <a:rPr sz="2500" spc="-5" dirty="0">
                <a:solidFill>
                  <a:srgbClr val="3E3E3E"/>
                </a:solidFill>
                <a:latin typeface="Arial"/>
                <a:cs typeface="Arial"/>
              </a:rPr>
              <a:t>use appropriate methods </a:t>
            </a:r>
            <a:r>
              <a:rPr sz="2500" dirty="0">
                <a:solidFill>
                  <a:srgbClr val="3E3E3E"/>
                </a:solidFill>
                <a:latin typeface="Arial"/>
                <a:cs typeface="Arial"/>
              </a:rPr>
              <a:t>that </a:t>
            </a:r>
            <a:r>
              <a:rPr sz="2500" spc="-5" dirty="0">
                <a:solidFill>
                  <a:srgbClr val="3E3E3E"/>
                </a:solidFill>
                <a:latin typeface="Arial"/>
                <a:cs typeface="Arial"/>
              </a:rPr>
              <a:t>meet </a:t>
            </a:r>
            <a:r>
              <a:rPr sz="2500" dirty="0">
                <a:solidFill>
                  <a:srgbClr val="3E3E3E"/>
                </a:solidFill>
                <a:latin typeface="Arial"/>
                <a:cs typeface="Arial"/>
              </a:rPr>
              <a:t>the </a:t>
            </a:r>
            <a:r>
              <a:rPr sz="2500" spc="-5" dirty="0">
                <a:solidFill>
                  <a:srgbClr val="3E3E3E"/>
                </a:solidFill>
                <a:latin typeface="Arial"/>
                <a:cs typeface="Arial"/>
              </a:rPr>
              <a:t>needs of </a:t>
            </a:r>
            <a:r>
              <a:rPr sz="2500" dirty="0">
                <a:solidFill>
                  <a:srgbClr val="3E3E3E"/>
                </a:solidFill>
                <a:latin typeface="Arial"/>
                <a:cs typeface="Arial"/>
              </a:rPr>
              <a:t>the </a:t>
            </a:r>
            <a:r>
              <a:rPr sz="2500" spc="-5" dirty="0">
                <a:solidFill>
                  <a:srgbClr val="3E3E3E"/>
                </a:solidFill>
                <a:latin typeface="Arial"/>
                <a:cs typeface="Arial"/>
              </a:rPr>
              <a:t>customer and are appropriate for </a:t>
            </a:r>
            <a:r>
              <a:rPr sz="2500" dirty="0">
                <a:solidFill>
                  <a:srgbClr val="3E3E3E"/>
                </a:solidFill>
                <a:latin typeface="Arial"/>
                <a:cs typeface="Arial"/>
              </a:rPr>
              <a:t>tests </a:t>
            </a:r>
            <a:r>
              <a:rPr sz="2500" spc="-5" dirty="0">
                <a:solidFill>
                  <a:srgbClr val="3E3E3E"/>
                </a:solidFill>
                <a:latin typeface="Arial"/>
                <a:cs typeface="Arial"/>
              </a:rPr>
              <a:t>and use</a:t>
            </a:r>
            <a:r>
              <a:rPr sz="2500" spc="-75" dirty="0">
                <a:solidFill>
                  <a:srgbClr val="3E3E3E"/>
                </a:solidFill>
                <a:latin typeface="Arial"/>
                <a:cs typeface="Arial"/>
              </a:rPr>
              <a:t> </a:t>
            </a:r>
            <a:r>
              <a:rPr sz="2500" spc="-5" dirty="0">
                <a:solidFill>
                  <a:srgbClr val="3E3E3E"/>
                </a:solidFill>
                <a:latin typeface="Arial"/>
                <a:cs typeface="Arial"/>
              </a:rPr>
              <a:t>procedures </a:t>
            </a:r>
            <a:r>
              <a:rPr sz="2500" dirty="0">
                <a:solidFill>
                  <a:srgbClr val="3E3E3E"/>
                </a:solidFill>
                <a:latin typeface="Arial"/>
                <a:cs typeface="Arial"/>
              </a:rPr>
              <a:t>for </a:t>
            </a:r>
            <a:r>
              <a:rPr sz="2500" spc="-5" dirty="0">
                <a:solidFill>
                  <a:srgbClr val="3E3E3E"/>
                </a:solidFill>
                <a:latin typeface="Arial"/>
                <a:cs typeface="Arial"/>
              </a:rPr>
              <a:t>all </a:t>
            </a:r>
            <a:r>
              <a:rPr sz="2500" dirty="0">
                <a:solidFill>
                  <a:srgbClr val="3E3E3E"/>
                </a:solidFill>
                <a:latin typeface="Arial"/>
                <a:cs typeface="Arial"/>
              </a:rPr>
              <a:t>tests that should  </a:t>
            </a:r>
            <a:r>
              <a:rPr sz="2500" spc="-5" dirty="0">
                <a:solidFill>
                  <a:srgbClr val="3E3E3E"/>
                </a:solidFill>
                <a:latin typeface="Arial"/>
                <a:cs typeface="Arial"/>
              </a:rPr>
              <a:t>include </a:t>
            </a:r>
            <a:r>
              <a:rPr sz="2500" dirty="0">
                <a:solidFill>
                  <a:srgbClr val="3E3E3E"/>
                </a:solidFill>
                <a:latin typeface="Arial"/>
                <a:cs typeface="Arial"/>
              </a:rPr>
              <a:t>these</a:t>
            </a:r>
            <a:r>
              <a:rPr sz="2500" spc="-40" dirty="0">
                <a:solidFill>
                  <a:srgbClr val="3E3E3E"/>
                </a:solidFill>
                <a:latin typeface="Arial"/>
                <a:cs typeface="Arial"/>
              </a:rPr>
              <a:t> </a:t>
            </a:r>
            <a:r>
              <a:rPr sz="2500" dirty="0">
                <a:solidFill>
                  <a:srgbClr val="3E3E3E"/>
                </a:solidFill>
                <a:latin typeface="Arial"/>
                <a:cs typeface="Arial"/>
              </a:rPr>
              <a:t>items:</a:t>
            </a:r>
            <a:endParaRPr sz="2500" dirty="0">
              <a:latin typeface="Arial"/>
              <a:cs typeface="Arial"/>
            </a:endParaRPr>
          </a:p>
        </p:txBody>
      </p:sp>
      <p:sp>
        <p:nvSpPr>
          <p:cNvPr id="12" name="object 12"/>
          <p:cNvSpPr/>
          <p:nvPr/>
        </p:nvSpPr>
        <p:spPr>
          <a:xfrm>
            <a:off x="6005321" y="909827"/>
            <a:ext cx="2199894" cy="678180"/>
          </a:xfrm>
          <a:prstGeom prst="rect">
            <a:avLst/>
          </a:prstGeom>
          <a:blipFill>
            <a:blip r:embed="rId3" cstate="print"/>
            <a:stretch>
              <a:fillRect/>
            </a:stretch>
          </a:blipFill>
        </p:spPr>
        <p:txBody>
          <a:bodyPr wrap="square" lIns="0" tIns="0" rIns="0" bIns="0" rtlCol="0"/>
          <a:lstStyle/>
          <a:p>
            <a:endParaRPr dirty="0"/>
          </a:p>
        </p:txBody>
      </p:sp>
      <p:sp>
        <p:nvSpPr>
          <p:cNvPr id="13" name="object 13"/>
          <p:cNvSpPr txBox="1"/>
          <p:nvPr/>
        </p:nvSpPr>
        <p:spPr>
          <a:xfrm>
            <a:off x="6671562" y="1094486"/>
            <a:ext cx="871855" cy="269875"/>
          </a:xfrm>
          <a:prstGeom prst="rect">
            <a:avLst/>
          </a:prstGeom>
        </p:spPr>
        <p:txBody>
          <a:bodyPr vert="horz" wrap="square" lIns="0" tIns="12700" rIns="0" bIns="0" rtlCol="0">
            <a:spAutoFit/>
          </a:bodyPr>
          <a:lstStyle/>
          <a:p>
            <a:pPr marL="12700">
              <a:lnSpc>
                <a:spcPct val="100000"/>
              </a:lnSpc>
              <a:spcBef>
                <a:spcPts val="100"/>
              </a:spcBef>
            </a:pPr>
            <a:r>
              <a:rPr sz="1600" spc="-5" dirty="0">
                <a:solidFill>
                  <a:srgbClr val="3E3E3E"/>
                </a:solidFill>
                <a:latin typeface="Arial"/>
                <a:cs typeface="Arial"/>
              </a:rPr>
              <a:t>Sampling</a:t>
            </a:r>
            <a:endParaRPr sz="1600" dirty="0">
              <a:latin typeface="Arial"/>
              <a:cs typeface="Arial"/>
            </a:endParaRPr>
          </a:p>
        </p:txBody>
      </p:sp>
      <p:sp>
        <p:nvSpPr>
          <p:cNvPr id="14" name="object 14"/>
          <p:cNvSpPr/>
          <p:nvPr/>
        </p:nvSpPr>
        <p:spPr>
          <a:xfrm>
            <a:off x="6005321" y="1741170"/>
            <a:ext cx="2199894" cy="681990"/>
          </a:xfrm>
          <a:prstGeom prst="rect">
            <a:avLst/>
          </a:prstGeom>
          <a:blipFill>
            <a:blip r:embed="rId4" cstate="print"/>
            <a:stretch>
              <a:fillRect/>
            </a:stretch>
          </a:blipFill>
        </p:spPr>
        <p:txBody>
          <a:bodyPr wrap="square" lIns="0" tIns="0" rIns="0" bIns="0" rtlCol="0"/>
          <a:lstStyle/>
          <a:p>
            <a:endParaRPr dirty="0"/>
          </a:p>
        </p:txBody>
      </p:sp>
      <p:sp>
        <p:nvSpPr>
          <p:cNvPr id="15" name="object 15"/>
          <p:cNvSpPr/>
          <p:nvPr/>
        </p:nvSpPr>
        <p:spPr>
          <a:xfrm>
            <a:off x="6005321" y="2576322"/>
            <a:ext cx="2199894" cy="678180"/>
          </a:xfrm>
          <a:prstGeom prst="rect">
            <a:avLst/>
          </a:prstGeom>
          <a:blipFill>
            <a:blip r:embed="rId5" cstate="print"/>
            <a:stretch>
              <a:fillRect/>
            </a:stretch>
          </a:blipFill>
        </p:spPr>
        <p:txBody>
          <a:bodyPr wrap="square" lIns="0" tIns="0" rIns="0" bIns="0" rtlCol="0"/>
          <a:lstStyle/>
          <a:p>
            <a:endParaRPr dirty="0"/>
          </a:p>
        </p:txBody>
      </p:sp>
      <p:sp>
        <p:nvSpPr>
          <p:cNvPr id="16" name="object 16"/>
          <p:cNvSpPr/>
          <p:nvPr/>
        </p:nvSpPr>
        <p:spPr>
          <a:xfrm>
            <a:off x="6005321" y="3412235"/>
            <a:ext cx="2199894" cy="678180"/>
          </a:xfrm>
          <a:prstGeom prst="rect">
            <a:avLst/>
          </a:prstGeom>
          <a:blipFill>
            <a:blip r:embed="rId6" cstate="print"/>
            <a:stretch>
              <a:fillRect/>
            </a:stretch>
          </a:blipFill>
        </p:spPr>
        <p:txBody>
          <a:bodyPr wrap="square" lIns="0" tIns="0" rIns="0" bIns="0" rtlCol="0"/>
          <a:lstStyle/>
          <a:p>
            <a:endParaRPr dirty="0"/>
          </a:p>
        </p:txBody>
      </p:sp>
      <p:sp>
        <p:nvSpPr>
          <p:cNvPr id="17" name="object 17"/>
          <p:cNvSpPr/>
          <p:nvPr/>
        </p:nvSpPr>
        <p:spPr>
          <a:xfrm>
            <a:off x="6005321" y="4243577"/>
            <a:ext cx="2199894" cy="678180"/>
          </a:xfrm>
          <a:prstGeom prst="rect">
            <a:avLst/>
          </a:prstGeom>
          <a:blipFill>
            <a:blip r:embed="rId7" cstate="print"/>
            <a:stretch>
              <a:fillRect/>
            </a:stretch>
          </a:blipFill>
        </p:spPr>
        <p:txBody>
          <a:bodyPr wrap="square" lIns="0" tIns="0" rIns="0" bIns="0" rtlCol="0"/>
          <a:lstStyle/>
          <a:p>
            <a:endParaRPr dirty="0"/>
          </a:p>
        </p:txBody>
      </p:sp>
      <p:sp>
        <p:nvSpPr>
          <p:cNvPr id="18" name="object 18"/>
          <p:cNvSpPr/>
          <p:nvPr/>
        </p:nvSpPr>
        <p:spPr>
          <a:xfrm>
            <a:off x="6005321" y="5078729"/>
            <a:ext cx="2199894" cy="678180"/>
          </a:xfrm>
          <a:prstGeom prst="rect">
            <a:avLst/>
          </a:prstGeom>
          <a:blipFill>
            <a:blip r:embed="rId8" cstate="print"/>
            <a:stretch>
              <a:fillRect/>
            </a:stretch>
          </a:blipFill>
        </p:spPr>
        <p:txBody>
          <a:bodyPr wrap="square" lIns="0" tIns="0" rIns="0" bIns="0" rtlCol="0"/>
          <a:lstStyle/>
          <a:p>
            <a:endParaRPr dirty="0"/>
          </a:p>
        </p:txBody>
      </p:sp>
      <p:sp>
        <p:nvSpPr>
          <p:cNvPr id="19" name="object 19"/>
          <p:cNvSpPr/>
          <p:nvPr/>
        </p:nvSpPr>
        <p:spPr>
          <a:xfrm>
            <a:off x="6005321" y="5910071"/>
            <a:ext cx="2199894" cy="681990"/>
          </a:xfrm>
          <a:prstGeom prst="rect">
            <a:avLst/>
          </a:prstGeom>
          <a:blipFill>
            <a:blip r:embed="rId9" cstate="print"/>
            <a:stretch>
              <a:fillRect/>
            </a:stretch>
          </a:blipFill>
        </p:spPr>
        <p:txBody>
          <a:bodyPr wrap="square" lIns="0" tIns="0" rIns="0" bIns="0" rtlCol="0"/>
          <a:lstStyle/>
          <a:p>
            <a:endParaRPr dirty="0"/>
          </a:p>
        </p:txBody>
      </p:sp>
      <p:sp>
        <p:nvSpPr>
          <p:cNvPr id="20" name="object 20"/>
          <p:cNvSpPr txBox="1"/>
          <p:nvPr/>
        </p:nvSpPr>
        <p:spPr>
          <a:xfrm>
            <a:off x="5975220" y="1928113"/>
            <a:ext cx="2229995" cy="4641399"/>
          </a:xfrm>
          <a:prstGeom prst="rect">
            <a:avLst/>
          </a:prstGeom>
        </p:spPr>
        <p:txBody>
          <a:bodyPr vert="horz" wrap="square" lIns="0" tIns="12700" rIns="0" bIns="0" rtlCol="0" anchor="ctr">
            <a:spAutoFit/>
          </a:bodyPr>
          <a:lstStyle/>
          <a:p>
            <a:pPr marL="566420">
              <a:lnSpc>
                <a:spcPct val="100000"/>
              </a:lnSpc>
              <a:spcBef>
                <a:spcPts val="100"/>
              </a:spcBef>
            </a:pPr>
            <a:r>
              <a:rPr sz="1600" spc="-5" dirty="0">
                <a:solidFill>
                  <a:srgbClr val="3E3E3E"/>
                </a:solidFill>
                <a:latin typeface="Arial"/>
                <a:cs typeface="Arial"/>
              </a:rPr>
              <a:t>Handling</a:t>
            </a:r>
            <a:endParaRPr sz="1600" dirty="0">
              <a:latin typeface="Arial"/>
              <a:cs typeface="Arial"/>
            </a:endParaRPr>
          </a:p>
          <a:p>
            <a:pPr marL="535940" marR="528320" algn="ctr">
              <a:lnSpc>
                <a:spcPct val="341900"/>
              </a:lnSpc>
              <a:spcBef>
                <a:spcPts val="5"/>
              </a:spcBef>
            </a:pPr>
            <a:r>
              <a:rPr sz="1600" spc="-65" dirty="0">
                <a:solidFill>
                  <a:srgbClr val="3E3E3E"/>
                </a:solidFill>
                <a:latin typeface="Arial"/>
                <a:cs typeface="Arial"/>
              </a:rPr>
              <a:t>T</a:t>
            </a:r>
            <a:r>
              <a:rPr sz="1600" dirty="0">
                <a:solidFill>
                  <a:srgbClr val="3E3E3E"/>
                </a:solidFill>
                <a:latin typeface="Arial"/>
                <a:cs typeface="Arial"/>
              </a:rPr>
              <a:t>r</a:t>
            </a:r>
            <a:r>
              <a:rPr sz="1600" spc="-5" dirty="0">
                <a:solidFill>
                  <a:srgbClr val="3E3E3E"/>
                </a:solidFill>
                <a:latin typeface="Arial"/>
                <a:cs typeface="Arial"/>
              </a:rPr>
              <a:t>ansport  Storage</a:t>
            </a:r>
            <a:endParaRPr sz="1600" dirty="0">
              <a:latin typeface="Arial"/>
              <a:cs typeface="Arial"/>
            </a:endParaRPr>
          </a:p>
          <a:p>
            <a:pPr>
              <a:lnSpc>
                <a:spcPct val="100000"/>
              </a:lnSpc>
            </a:pPr>
            <a:endParaRPr sz="1800" dirty="0">
              <a:latin typeface="Times New Roman"/>
              <a:cs typeface="Times New Roman"/>
            </a:endParaRPr>
          </a:p>
          <a:p>
            <a:pPr marL="379730" indent="-310515">
              <a:lnSpc>
                <a:spcPct val="100000"/>
              </a:lnSpc>
            </a:pPr>
            <a:endParaRPr lang="en-US" sz="1600" dirty="0">
              <a:latin typeface="Arial"/>
              <a:cs typeface="Arial"/>
            </a:endParaRPr>
          </a:p>
          <a:p>
            <a:pPr marL="379730" indent="-310515" algn="ctr">
              <a:lnSpc>
                <a:spcPct val="100000"/>
              </a:lnSpc>
            </a:pPr>
            <a:r>
              <a:rPr lang="en-US" sz="1600" dirty="0">
                <a:latin typeface="Arial"/>
                <a:cs typeface="Arial"/>
              </a:rPr>
              <a:t>Laboratory Sampling</a:t>
            </a:r>
          </a:p>
          <a:p>
            <a:pPr>
              <a:lnSpc>
                <a:spcPct val="100000"/>
              </a:lnSpc>
            </a:pPr>
            <a:endParaRPr sz="1800" dirty="0">
              <a:latin typeface="Times New Roman"/>
              <a:cs typeface="Times New Roman"/>
            </a:endParaRPr>
          </a:p>
          <a:p>
            <a:pPr marL="346075" marR="338455" indent="-635" algn="ctr">
              <a:spcBef>
                <a:spcPts val="1190"/>
              </a:spcBef>
            </a:pPr>
            <a:r>
              <a:rPr sz="1600" spc="-5" dirty="0">
                <a:solidFill>
                  <a:srgbClr val="3E3E3E"/>
                </a:solidFill>
                <a:latin typeface="Arial"/>
                <a:cs typeface="Arial"/>
              </a:rPr>
              <a:t>Estimation of  measurement  uncertainty</a:t>
            </a:r>
            <a:endParaRPr sz="1600" dirty="0">
              <a:latin typeface="Arial"/>
              <a:cs typeface="Arial"/>
            </a:endParaRPr>
          </a:p>
          <a:p>
            <a:pPr>
              <a:lnSpc>
                <a:spcPct val="100000"/>
              </a:lnSpc>
              <a:spcBef>
                <a:spcPts val="5"/>
              </a:spcBef>
            </a:pPr>
            <a:endParaRPr sz="2100" dirty="0">
              <a:latin typeface="Times New Roman"/>
              <a:cs typeface="Times New Roman"/>
            </a:endParaRPr>
          </a:p>
          <a:p>
            <a:pPr marL="12700" marR="5080" algn="ctr">
              <a:lnSpc>
                <a:spcPts val="1660"/>
              </a:lnSpc>
            </a:pPr>
            <a:r>
              <a:rPr sz="1600" spc="-5" dirty="0">
                <a:solidFill>
                  <a:srgbClr val="3E3E3E"/>
                </a:solidFill>
                <a:latin typeface="Arial"/>
                <a:cs typeface="Arial"/>
              </a:rPr>
              <a:t>Statistical</a:t>
            </a:r>
            <a:r>
              <a:rPr sz="1600" spc="-75" dirty="0">
                <a:solidFill>
                  <a:srgbClr val="3E3E3E"/>
                </a:solidFill>
                <a:latin typeface="Arial"/>
                <a:cs typeface="Arial"/>
              </a:rPr>
              <a:t> </a:t>
            </a:r>
            <a:r>
              <a:rPr sz="1600" spc="-5" dirty="0">
                <a:solidFill>
                  <a:srgbClr val="3E3E3E"/>
                </a:solidFill>
                <a:latin typeface="Arial"/>
                <a:cs typeface="Arial"/>
              </a:rPr>
              <a:t>techniques  </a:t>
            </a:r>
            <a:r>
              <a:rPr sz="1600" dirty="0">
                <a:solidFill>
                  <a:srgbClr val="3E3E3E"/>
                </a:solidFill>
                <a:latin typeface="Arial"/>
                <a:cs typeface="Arial"/>
              </a:rPr>
              <a:t>for</a:t>
            </a:r>
            <a:r>
              <a:rPr sz="1600" spc="-15" dirty="0">
                <a:solidFill>
                  <a:srgbClr val="3E3E3E"/>
                </a:solidFill>
                <a:latin typeface="Arial"/>
                <a:cs typeface="Arial"/>
              </a:rPr>
              <a:t> </a:t>
            </a:r>
            <a:r>
              <a:rPr sz="1600" spc="-5" dirty="0">
                <a:solidFill>
                  <a:srgbClr val="3E3E3E"/>
                </a:solidFill>
                <a:latin typeface="Arial"/>
                <a:cs typeface="Arial"/>
              </a:rPr>
              <a:t>analysis</a:t>
            </a:r>
            <a:endParaRPr sz="1600" dirty="0">
              <a:latin typeface="Arial"/>
              <a:cs typeface="Arial"/>
            </a:endParaRPr>
          </a:p>
        </p:txBody>
      </p:sp>
      <p:sp>
        <p:nvSpPr>
          <p:cNvPr id="21" name="object 21"/>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20</a:t>
            </a:fld>
            <a:endParaRPr sz="1400" dirty="0">
              <a:latin typeface="Arial"/>
              <a:cs typeface="Arial"/>
            </a:endParaRPr>
          </a:p>
        </p:txBody>
      </p:sp>
      <p:pic>
        <p:nvPicPr>
          <p:cNvPr id="22" name="Picture 21"/>
          <p:cNvPicPr>
            <a:picLocks noChangeAspect="1"/>
          </p:cNvPicPr>
          <p:nvPr/>
        </p:nvPicPr>
        <p:blipFill>
          <a:blip r:embed="rId10"/>
          <a:stretch>
            <a:fillRect/>
          </a:stretch>
        </p:blipFill>
        <p:spPr>
          <a:xfrm>
            <a:off x="3962400" y="6238576"/>
            <a:ext cx="917491" cy="95510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77588" y="3446017"/>
            <a:ext cx="1437640" cy="887094"/>
          </a:xfrm>
          <a:prstGeom prst="rect">
            <a:avLst/>
          </a:prstGeom>
        </p:spPr>
        <p:txBody>
          <a:bodyPr vert="horz" wrap="square" lIns="0" tIns="33655" rIns="0" bIns="0" rtlCol="0">
            <a:spAutoFit/>
          </a:bodyPr>
          <a:lstStyle/>
          <a:p>
            <a:pPr marL="12700" marR="5080" algn="ctr">
              <a:lnSpc>
                <a:spcPct val="86200"/>
              </a:lnSpc>
              <a:spcBef>
                <a:spcPts val="265"/>
              </a:spcBef>
            </a:pPr>
            <a:r>
              <a:rPr sz="1000" b="1" spc="-5" dirty="0">
                <a:solidFill>
                  <a:srgbClr val="3E3E3E"/>
                </a:solidFill>
                <a:latin typeface="Arial"/>
                <a:cs typeface="Arial"/>
              </a:rPr>
              <a:t>Procedures </a:t>
            </a:r>
            <a:r>
              <a:rPr sz="1000" b="1" dirty="0">
                <a:solidFill>
                  <a:srgbClr val="3E3E3E"/>
                </a:solidFill>
                <a:latin typeface="Arial"/>
                <a:cs typeface="Arial"/>
              </a:rPr>
              <a:t>written</a:t>
            </a:r>
            <a:r>
              <a:rPr sz="1000" b="1" spc="-90" dirty="0">
                <a:solidFill>
                  <a:srgbClr val="3E3E3E"/>
                </a:solidFill>
                <a:latin typeface="Arial"/>
                <a:cs typeface="Arial"/>
              </a:rPr>
              <a:t> </a:t>
            </a:r>
            <a:r>
              <a:rPr sz="1000" b="1" spc="-5" dirty="0">
                <a:solidFill>
                  <a:srgbClr val="3E3E3E"/>
                </a:solidFill>
                <a:latin typeface="Arial"/>
                <a:cs typeface="Arial"/>
              </a:rPr>
              <a:t>and  </a:t>
            </a:r>
            <a:r>
              <a:rPr sz="1000" b="1" dirty="0">
                <a:solidFill>
                  <a:srgbClr val="3E3E3E"/>
                </a:solidFill>
                <a:latin typeface="Arial"/>
                <a:cs typeface="Arial"/>
              </a:rPr>
              <a:t>Information </a:t>
            </a:r>
            <a:r>
              <a:rPr sz="1000" b="1" spc="-10" dirty="0">
                <a:solidFill>
                  <a:srgbClr val="3E3E3E"/>
                </a:solidFill>
                <a:latin typeface="Arial"/>
                <a:cs typeface="Arial"/>
              </a:rPr>
              <a:t>you </a:t>
            </a:r>
            <a:r>
              <a:rPr sz="1000" b="1" dirty="0">
                <a:solidFill>
                  <a:srgbClr val="3E3E3E"/>
                </a:solidFill>
                <a:latin typeface="Arial"/>
                <a:cs typeface="Arial"/>
              </a:rPr>
              <a:t>need  to keep</a:t>
            </a:r>
            <a:r>
              <a:rPr sz="1000" b="1" spc="-25" dirty="0">
                <a:solidFill>
                  <a:srgbClr val="3E3E3E"/>
                </a:solidFill>
                <a:latin typeface="Arial"/>
                <a:cs typeface="Arial"/>
              </a:rPr>
              <a:t> </a:t>
            </a:r>
            <a:r>
              <a:rPr sz="1000" b="1" dirty="0">
                <a:solidFill>
                  <a:srgbClr val="3E3E3E"/>
                </a:solidFill>
                <a:latin typeface="Arial"/>
                <a:cs typeface="Arial"/>
              </a:rPr>
              <a:t>on:</a:t>
            </a:r>
            <a:endParaRPr sz="1000" dirty="0">
              <a:latin typeface="Arial"/>
              <a:cs typeface="Arial"/>
            </a:endParaRPr>
          </a:p>
          <a:p>
            <a:pPr marL="82550" marR="75565" indent="-635" algn="ctr">
              <a:lnSpc>
                <a:spcPct val="86200"/>
              </a:lnSpc>
              <a:spcBef>
                <a:spcPts val="405"/>
              </a:spcBef>
            </a:pPr>
            <a:r>
              <a:rPr sz="1000" b="1" dirty="0">
                <a:solidFill>
                  <a:srgbClr val="3E3E3E"/>
                </a:solidFill>
                <a:latin typeface="Arial"/>
                <a:cs typeface="Arial"/>
              </a:rPr>
              <a:t>Reagents,</a:t>
            </a:r>
            <a:r>
              <a:rPr sz="1000" b="1" spc="-80" dirty="0">
                <a:solidFill>
                  <a:srgbClr val="3E3E3E"/>
                </a:solidFill>
                <a:latin typeface="Arial"/>
                <a:cs typeface="Arial"/>
              </a:rPr>
              <a:t> </a:t>
            </a:r>
            <a:r>
              <a:rPr sz="1000" b="1" dirty="0">
                <a:solidFill>
                  <a:srgbClr val="3E3E3E"/>
                </a:solidFill>
                <a:latin typeface="Arial"/>
                <a:cs typeface="Arial"/>
              </a:rPr>
              <a:t>Reference  Materials </a:t>
            </a:r>
            <a:r>
              <a:rPr sz="1000" b="1" spc="-5" dirty="0">
                <a:solidFill>
                  <a:srgbClr val="3E3E3E"/>
                </a:solidFill>
                <a:latin typeface="Arial"/>
                <a:cs typeface="Arial"/>
              </a:rPr>
              <a:t>and  </a:t>
            </a:r>
            <a:r>
              <a:rPr sz="1000" b="1" dirty="0">
                <a:solidFill>
                  <a:srgbClr val="3E3E3E"/>
                </a:solidFill>
                <a:latin typeface="Arial"/>
                <a:cs typeface="Arial"/>
              </a:rPr>
              <a:t>Reference</a:t>
            </a:r>
            <a:r>
              <a:rPr sz="1000" b="1" spc="-100" dirty="0">
                <a:solidFill>
                  <a:srgbClr val="3E3E3E"/>
                </a:solidFill>
                <a:latin typeface="Arial"/>
                <a:cs typeface="Arial"/>
              </a:rPr>
              <a:t> </a:t>
            </a:r>
            <a:r>
              <a:rPr sz="1000" b="1" dirty="0">
                <a:solidFill>
                  <a:srgbClr val="3E3E3E"/>
                </a:solidFill>
                <a:latin typeface="Arial"/>
                <a:cs typeface="Arial"/>
              </a:rPr>
              <a:t>Standards</a:t>
            </a:r>
            <a:endParaRPr sz="1000" dirty="0">
              <a:latin typeface="Arial"/>
              <a:cs typeface="Arial"/>
            </a:endParaRPr>
          </a:p>
        </p:txBody>
      </p:sp>
      <p:sp>
        <p:nvSpPr>
          <p:cNvPr id="14" name="object 14"/>
          <p:cNvSpPr txBox="1"/>
          <p:nvPr/>
        </p:nvSpPr>
        <p:spPr>
          <a:xfrm>
            <a:off x="7217662" y="6758709"/>
            <a:ext cx="1246505" cy="173355"/>
          </a:xfrm>
          <a:prstGeom prst="rect">
            <a:avLst/>
          </a:prstGeom>
        </p:spPr>
        <p:txBody>
          <a:bodyPr vert="horz" wrap="square" lIns="0" tIns="0" rIns="0" bIns="0" rtlCol="0">
            <a:spAutoFit/>
          </a:bodyPr>
          <a:lstStyle/>
          <a:p>
            <a:pPr>
              <a:lnSpc>
                <a:spcPts val="1340"/>
              </a:lnSpc>
            </a:pPr>
            <a:r>
              <a:rPr sz="1200" dirty="0">
                <a:solidFill>
                  <a:srgbClr val="00A0AF"/>
                </a:solidFill>
                <a:latin typeface="Franklin Gothic Medium"/>
                <a:cs typeface="Franklin Gothic Medium"/>
              </a:rPr>
              <a:t>QMS </a:t>
            </a:r>
            <a:r>
              <a:rPr sz="1200" spc="-5" dirty="0">
                <a:solidFill>
                  <a:srgbClr val="00A0AF"/>
                </a:solidFill>
                <a:latin typeface="Franklin Gothic Medium"/>
                <a:cs typeface="Franklin Gothic Medium"/>
              </a:rPr>
              <a:t>Quick</a:t>
            </a:r>
            <a:r>
              <a:rPr sz="1200" spc="-85" dirty="0">
                <a:solidFill>
                  <a:srgbClr val="00A0AF"/>
                </a:solidFill>
                <a:latin typeface="Franklin Gothic Medium"/>
                <a:cs typeface="Franklin Gothic Medium"/>
              </a:rPr>
              <a:t> </a:t>
            </a:r>
            <a:r>
              <a:rPr sz="1200" dirty="0">
                <a:solidFill>
                  <a:srgbClr val="00A0AF"/>
                </a:solidFill>
                <a:latin typeface="Franklin Gothic Medium"/>
                <a:cs typeface="Franklin Gothic Medium"/>
              </a:rPr>
              <a:t>Learnin</a:t>
            </a:r>
            <a:endParaRPr sz="1200" dirty="0">
              <a:latin typeface="Franklin Gothic Medium"/>
              <a:cs typeface="Franklin Gothic Medium"/>
            </a:endParaRPr>
          </a:p>
        </p:txBody>
      </p:sp>
      <p:sp>
        <p:nvSpPr>
          <p:cNvPr id="15" name="object 15"/>
          <p:cNvSpPr txBox="1"/>
          <p:nvPr/>
        </p:nvSpPr>
        <p:spPr>
          <a:xfrm>
            <a:off x="8451346" y="6746009"/>
            <a:ext cx="613410" cy="198755"/>
          </a:xfrm>
          <a:prstGeom prst="rect">
            <a:avLst/>
          </a:prstGeom>
        </p:spPr>
        <p:txBody>
          <a:bodyPr vert="horz" wrap="square" lIns="0" tIns="0" rIns="0" bIns="0" rtlCol="0">
            <a:spAutoFit/>
          </a:bodyPr>
          <a:lstStyle/>
          <a:p>
            <a:pPr marL="12700">
              <a:lnSpc>
                <a:spcPct val="100000"/>
              </a:lnSpc>
            </a:pPr>
            <a:r>
              <a:rPr sz="1200" dirty="0">
                <a:solidFill>
                  <a:srgbClr val="00A0AF"/>
                </a:solidFill>
                <a:latin typeface="Franklin Gothic Medium"/>
                <a:cs typeface="Franklin Gothic Medium"/>
              </a:rPr>
              <a:t>g</a:t>
            </a:r>
            <a:r>
              <a:rPr sz="1200" spc="-70" dirty="0">
                <a:solidFill>
                  <a:srgbClr val="00A0AF"/>
                </a:solidFill>
                <a:latin typeface="Franklin Gothic Medium"/>
                <a:cs typeface="Franklin Gothic Medium"/>
              </a:rPr>
              <a:t> </a:t>
            </a:r>
            <a:r>
              <a:rPr sz="1200" spc="-5" dirty="0">
                <a:solidFill>
                  <a:srgbClr val="00A0AF"/>
                </a:solidFill>
                <a:latin typeface="Franklin Gothic Medium"/>
                <a:cs typeface="Franklin Gothic Medium"/>
              </a:rPr>
              <a:t>Activity</a:t>
            </a:r>
            <a:endParaRPr sz="1200" dirty="0">
              <a:latin typeface="Franklin Gothic Medium"/>
              <a:cs typeface="Franklin Gothic Medium"/>
            </a:endParaRPr>
          </a:p>
        </p:txBody>
      </p:sp>
      <p:sp>
        <p:nvSpPr>
          <p:cNvPr id="16" name="object 16"/>
          <p:cNvSpPr txBox="1"/>
          <p:nvPr/>
        </p:nvSpPr>
        <p:spPr>
          <a:xfrm>
            <a:off x="8061706" y="6969559"/>
            <a:ext cx="248920" cy="224154"/>
          </a:xfrm>
          <a:prstGeom prst="rect">
            <a:avLst/>
          </a:prstGeom>
        </p:spPr>
        <p:txBody>
          <a:bodyPr vert="horz" wrap="square" lIns="0" tIns="0" rIns="0" bIns="0" rtlCol="0">
            <a:spAutoFit/>
          </a:bodyPr>
          <a:lstStyle/>
          <a:p>
            <a:pPr marL="25400">
              <a:lnSpc>
                <a:spcPts val="1645"/>
              </a:lnSpc>
            </a:pPr>
            <a:fld id="{81D60167-4931-47E6-BA6A-407CBD079E47}" type="slidenum">
              <a:rPr sz="1400" spc="-5" dirty="0">
                <a:solidFill>
                  <a:srgbClr val="3E3E3E"/>
                </a:solidFill>
                <a:latin typeface="Arial"/>
                <a:cs typeface="Arial"/>
              </a:rPr>
              <a:t>21</a:t>
            </a:fld>
            <a:endParaRPr sz="1400" dirty="0">
              <a:latin typeface="Arial"/>
              <a:cs typeface="Arial"/>
            </a:endParaRPr>
          </a:p>
        </p:txBody>
      </p:sp>
      <p:sp>
        <p:nvSpPr>
          <p:cNvPr id="3" name="object 3"/>
          <p:cNvSpPr txBox="1"/>
          <p:nvPr/>
        </p:nvSpPr>
        <p:spPr>
          <a:xfrm>
            <a:off x="4880872" y="1178287"/>
            <a:ext cx="832485" cy="178435"/>
          </a:xfrm>
          <a:prstGeom prst="rect">
            <a:avLst/>
          </a:prstGeom>
        </p:spPr>
        <p:txBody>
          <a:bodyPr vert="horz" wrap="square" lIns="0" tIns="12700" rIns="0" bIns="0" rtlCol="0">
            <a:spAutoFit/>
          </a:bodyPr>
          <a:lstStyle/>
          <a:p>
            <a:pPr marL="12700">
              <a:lnSpc>
                <a:spcPct val="100000"/>
              </a:lnSpc>
              <a:spcBef>
                <a:spcPts val="100"/>
              </a:spcBef>
            </a:pPr>
            <a:r>
              <a:rPr sz="1000" b="1" dirty="0">
                <a:solidFill>
                  <a:srgbClr val="3E3E3E"/>
                </a:solidFill>
                <a:latin typeface="Arial"/>
                <a:cs typeface="Arial"/>
              </a:rPr>
              <a:t>Manufacturer</a:t>
            </a:r>
            <a:endParaRPr sz="1000" dirty="0">
              <a:latin typeface="Arial"/>
              <a:cs typeface="Arial"/>
            </a:endParaRPr>
          </a:p>
        </p:txBody>
      </p:sp>
      <p:sp>
        <p:nvSpPr>
          <p:cNvPr id="4" name="object 4"/>
          <p:cNvSpPr txBox="1"/>
          <p:nvPr/>
        </p:nvSpPr>
        <p:spPr>
          <a:xfrm>
            <a:off x="6312670" y="1528809"/>
            <a:ext cx="801370" cy="310515"/>
          </a:xfrm>
          <a:prstGeom prst="rect">
            <a:avLst/>
          </a:prstGeom>
        </p:spPr>
        <p:txBody>
          <a:bodyPr vert="horz" wrap="square" lIns="0" tIns="34290" rIns="0" bIns="0" rtlCol="0">
            <a:spAutoFit/>
          </a:bodyPr>
          <a:lstStyle/>
          <a:p>
            <a:pPr marL="33655" marR="5080" indent="-21590">
              <a:lnSpc>
                <a:spcPts val="1040"/>
              </a:lnSpc>
              <a:spcBef>
                <a:spcPts val="270"/>
              </a:spcBef>
            </a:pPr>
            <a:r>
              <a:rPr sz="1000" b="1" dirty="0">
                <a:solidFill>
                  <a:srgbClr val="3E3E3E"/>
                </a:solidFill>
                <a:latin typeface="Arial"/>
                <a:cs typeface="Arial"/>
              </a:rPr>
              <a:t>Certificate</a:t>
            </a:r>
            <a:r>
              <a:rPr sz="1000" b="1" spc="-105" dirty="0">
                <a:solidFill>
                  <a:srgbClr val="3E3E3E"/>
                </a:solidFill>
                <a:latin typeface="Arial"/>
                <a:cs typeface="Arial"/>
              </a:rPr>
              <a:t> </a:t>
            </a:r>
            <a:r>
              <a:rPr sz="1000" b="1" dirty="0">
                <a:solidFill>
                  <a:srgbClr val="3E3E3E"/>
                </a:solidFill>
                <a:latin typeface="Arial"/>
                <a:cs typeface="Arial"/>
              </a:rPr>
              <a:t>of  Authenticity</a:t>
            </a:r>
            <a:endParaRPr sz="1000" dirty="0">
              <a:latin typeface="Arial"/>
              <a:cs typeface="Arial"/>
            </a:endParaRPr>
          </a:p>
        </p:txBody>
      </p:sp>
      <p:sp>
        <p:nvSpPr>
          <p:cNvPr id="5" name="object 5"/>
          <p:cNvSpPr txBox="1"/>
          <p:nvPr/>
        </p:nvSpPr>
        <p:spPr>
          <a:xfrm>
            <a:off x="7489197" y="2710668"/>
            <a:ext cx="386080" cy="178435"/>
          </a:xfrm>
          <a:prstGeom prst="rect">
            <a:avLst/>
          </a:prstGeom>
        </p:spPr>
        <p:txBody>
          <a:bodyPr vert="horz" wrap="square" lIns="0" tIns="12700" rIns="0" bIns="0" rtlCol="0">
            <a:spAutoFit/>
          </a:bodyPr>
          <a:lstStyle/>
          <a:p>
            <a:pPr marL="12700">
              <a:lnSpc>
                <a:spcPct val="100000"/>
              </a:lnSpc>
              <a:spcBef>
                <a:spcPts val="100"/>
              </a:spcBef>
            </a:pPr>
            <a:r>
              <a:rPr sz="1000" b="1" dirty="0">
                <a:solidFill>
                  <a:srgbClr val="3E3E3E"/>
                </a:solidFill>
                <a:latin typeface="Arial"/>
                <a:cs typeface="Arial"/>
              </a:rPr>
              <a:t>Purity</a:t>
            </a:r>
            <a:endParaRPr sz="1000" dirty="0">
              <a:latin typeface="Arial"/>
              <a:cs typeface="Arial"/>
            </a:endParaRPr>
          </a:p>
        </p:txBody>
      </p:sp>
      <p:sp>
        <p:nvSpPr>
          <p:cNvPr id="6" name="object 6"/>
          <p:cNvSpPr txBox="1"/>
          <p:nvPr/>
        </p:nvSpPr>
        <p:spPr>
          <a:xfrm>
            <a:off x="7648456" y="4107408"/>
            <a:ext cx="485775" cy="310515"/>
          </a:xfrm>
          <a:prstGeom prst="rect">
            <a:avLst/>
          </a:prstGeom>
        </p:spPr>
        <p:txBody>
          <a:bodyPr vert="horz" wrap="square" lIns="0" tIns="34290" rIns="0" bIns="0" rtlCol="0">
            <a:spAutoFit/>
          </a:bodyPr>
          <a:lstStyle/>
          <a:p>
            <a:pPr marL="12700" marR="5080" indent="13970">
              <a:lnSpc>
                <a:spcPts val="1040"/>
              </a:lnSpc>
              <a:spcBef>
                <a:spcPts val="270"/>
              </a:spcBef>
            </a:pPr>
            <a:r>
              <a:rPr sz="1000" b="1" dirty="0">
                <a:solidFill>
                  <a:srgbClr val="3E3E3E"/>
                </a:solidFill>
                <a:latin typeface="Arial"/>
                <a:cs typeface="Arial"/>
              </a:rPr>
              <a:t>Date of  Receipt</a:t>
            </a:r>
            <a:endParaRPr sz="1000" dirty="0">
              <a:latin typeface="Arial"/>
              <a:cs typeface="Arial"/>
            </a:endParaRPr>
          </a:p>
        </p:txBody>
      </p:sp>
      <p:sp>
        <p:nvSpPr>
          <p:cNvPr id="7" name="object 7"/>
          <p:cNvSpPr txBox="1"/>
          <p:nvPr/>
        </p:nvSpPr>
        <p:spPr>
          <a:xfrm>
            <a:off x="6996177" y="5450815"/>
            <a:ext cx="563245" cy="310515"/>
          </a:xfrm>
          <a:prstGeom prst="rect">
            <a:avLst/>
          </a:prstGeom>
        </p:spPr>
        <p:txBody>
          <a:bodyPr vert="horz" wrap="square" lIns="0" tIns="34290" rIns="0" bIns="0" rtlCol="0">
            <a:spAutoFit/>
          </a:bodyPr>
          <a:lstStyle/>
          <a:p>
            <a:pPr marL="12700" marR="5080" indent="52069">
              <a:lnSpc>
                <a:spcPts val="1040"/>
              </a:lnSpc>
              <a:spcBef>
                <a:spcPts val="270"/>
              </a:spcBef>
            </a:pPr>
            <a:r>
              <a:rPr sz="1000" b="1" spc="-5" dirty="0">
                <a:solidFill>
                  <a:srgbClr val="3E3E3E"/>
                </a:solidFill>
                <a:latin typeface="Arial"/>
                <a:cs typeface="Arial"/>
              </a:rPr>
              <a:t>Unique  </a:t>
            </a:r>
            <a:r>
              <a:rPr sz="1000" b="1" dirty="0">
                <a:solidFill>
                  <a:srgbClr val="3E3E3E"/>
                </a:solidFill>
                <a:latin typeface="Arial"/>
                <a:cs typeface="Arial"/>
              </a:rPr>
              <a:t>Identifier</a:t>
            </a:r>
            <a:endParaRPr sz="1000" dirty="0">
              <a:latin typeface="Arial"/>
              <a:cs typeface="Arial"/>
            </a:endParaRPr>
          </a:p>
        </p:txBody>
      </p:sp>
      <p:sp>
        <p:nvSpPr>
          <p:cNvPr id="8" name="object 8"/>
          <p:cNvSpPr txBox="1"/>
          <p:nvPr/>
        </p:nvSpPr>
        <p:spPr>
          <a:xfrm>
            <a:off x="5700769" y="6249385"/>
            <a:ext cx="668655" cy="310515"/>
          </a:xfrm>
          <a:prstGeom prst="rect">
            <a:avLst/>
          </a:prstGeom>
        </p:spPr>
        <p:txBody>
          <a:bodyPr vert="horz" wrap="square" lIns="0" tIns="34290" rIns="0" bIns="0" rtlCol="0">
            <a:spAutoFit/>
          </a:bodyPr>
          <a:lstStyle/>
          <a:p>
            <a:pPr marL="12700" marR="5080" indent="84455">
              <a:lnSpc>
                <a:spcPts val="1040"/>
              </a:lnSpc>
              <a:spcBef>
                <a:spcPts val="270"/>
              </a:spcBef>
            </a:pPr>
            <a:r>
              <a:rPr sz="1000" b="1" dirty="0">
                <a:solidFill>
                  <a:srgbClr val="3E3E3E"/>
                </a:solidFill>
                <a:latin typeface="Arial"/>
                <a:cs typeface="Arial"/>
              </a:rPr>
              <a:t>Storage  </a:t>
            </a:r>
            <a:r>
              <a:rPr sz="1000" b="1" spc="-5" dirty="0">
                <a:solidFill>
                  <a:srgbClr val="3E3E3E"/>
                </a:solidFill>
                <a:latin typeface="Arial"/>
                <a:cs typeface="Arial"/>
              </a:rPr>
              <a:t>conditions</a:t>
            </a:r>
            <a:endParaRPr sz="1000" dirty="0">
              <a:latin typeface="Arial"/>
              <a:cs typeface="Arial"/>
            </a:endParaRPr>
          </a:p>
        </p:txBody>
      </p:sp>
      <p:sp>
        <p:nvSpPr>
          <p:cNvPr id="9" name="object 9"/>
          <p:cNvSpPr txBox="1"/>
          <p:nvPr/>
        </p:nvSpPr>
        <p:spPr>
          <a:xfrm>
            <a:off x="4251448" y="6314908"/>
            <a:ext cx="647700" cy="178435"/>
          </a:xfrm>
          <a:prstGeom prst="rect">
            <a:avLst/>
          </a:prstGeom>
        </p:spPr>
        <p:txBody>
          <a:bodyPr vert="horz" wrap="square" lIns="0" tIns="12700" rIns="0" bIns="0" rtlCol="0">
            <a:spAutoFit/>
          </a:bodyPr>
          <a:lstStyle/>
          <a:p>
            <a:pPr marL="12700">
              <a:lnSpc>
                <a:spcPct val="100000"/>
              </a:lnSpc>
              <a:spcBef>
                <a:spcPts val="100"/>
              </a:spcBef>
            </a:pPr>
            <a:r>
              <a:rPr sz="1000" b="1" spc="-5" dirty="0">
                <a:solidFill>
                  <a:srgbClr val="3E3E3E"/>
                </a:solidFill>
                <a:latin typeface="Arial"/>
                <a:cs typeface="Arial"/>
              </a:rPr>
              <a:t>Expiration</a:t>
            </a:r>
            <a:endParaRPr sz="1000" dirty="0">
              <a:latin typeface="Arial"/>
              <a:cs typeface="Arial"/>
            </a:endParaRPr>
          </a:p>
        </p:txBody>
      </p:sp>
      <p:sp>
        <p:nvSpPr>
          <p:cNvPr id="10" name="object 10"/>
          <p:cNvSpPr txBox="1"/>
          <p:nvPr/>
        </p:nvSpPr>
        <p:spPr>
          <a:xfrm>
            <a:off x="2937004" y="5516338"/>
            <a:ext cx="760095" cy="178435"/>
          </a:xfrm>
          <a:prstGeom prst="rect">
            <a:avLst/>
          </a:prstGeom>
        </p:spPr>
        <p:txBody>
          <a:bodyPr vert="horz" wrap="square" lIns="0" tIns="12700" rIns="0" bIns="0" rtlCol="0">
            <a:spAutoFit/>
          </a:bodyPr>
          <a:lstStyle/>
          <a:p>
            <a:pPr marL="12700">
              <a:lnSpc>
                <a:spcPct val="100000"/>
              </a:lnSpc>
              <a:spcBef>
                <a:spcPts val="100"/>
              </a:spcBef>
            </a:pPr>
            <a:r>
              <a:rPr sz="1000" b="1" dirty="0">
                <a:solidFill>
                  <a:srgbClr val="3E3E3E"/>
                </a:solidFill>
                <a:latin typeface="Arial"/>
                <a:cs typeface="Arial"/>
              </a:rPr>
              <a:t>Prepared</a:t>
            </a:r>
            <a:r>
              <a:rPr sz="1000" b="1" spc="-75" dirty="0">
                <a:solidFill>
                  <a:srgbClr val="3E3E3E"/>
                </a:solidFill>
                <a:latin typeface="Arial"/>
                <a:cs typeface="Arial"/>
              </a:rPr>
              <a:t> </a:t>
            </a:r>
            <a:r>
              <a:rPr sz="1000" b="1" dirty="0">
                <a:solidFill>
                  <a:srgbClr val="3E3E3E"/>
                </a:solidFill>
                <a:latin typeface="Arial"/>
                <a:cs typeface="Arial"/>
              </a:rPr>
              <a:t>by</a:t>
            </a:r>
            <a:endParaRPr sz="1000" dirty="0">
              <a:latin typeface="Arial"/>
              <a:cs typeface="Arial"/>
            </a:endParaRPr>
          </a:p>
        </p:txBody>
      </p:sp>
      <p:sp>
        <p:nvSpPr>
          <p:cNvPr id="11" name="object 11"/>
          <p:cNvSpPr txBox="1"/>
          <p:nvPr/>
        </p:nvSpPr>
        <p:spPr>
          <a:xfrm>
            <a:off x="2303788" y="4264375"/>
            <a:ext cx="795655" cy="178435"/>
          </a:xfrm>
          <a:prstGeom prst="rect">
            <a:avLst/>
          </a:prstGeom>
        </p:spPr>
        <p:txBody>
          <a:bodyPr vert="horz" wrap="square" lIns="0" tIns="12700" rIns="0" bIns="0" rtlCol="0">
            <a:spAutoFit/>
          </a:bodyPr>
          <a:lstStyle/>
          <a:p>
            <a:pPr marL="12700">
              <a:lnSpc>
                <a:spcPct val="100000"/>
              </a:lnSpc>
              <a:spcBef>
                <a:spcPts val="100"/>
              </a:spcBef>
            </a:pPr>
            <a:r>
              <a:rPr sz="1000" b="1" dirty="0">
                <a:solidFill>
                  <a:srgbClr val="3E3E3E"/>
                </a:solidFill>
                <a:latin typeface="Arial"/>
                <a:cs typeface="Arial"/>
              </a:rPr>
              <a:t>Dates of</a:t>
            </a:r>
            <a:r>
              <a:rPr sz="1000" b="1" spc="-90" dirty="0">
                <a:solidFill>
                  <a:srgbClr val="3E3E3E"/>
                </a:solidFill>
                <a:latin typeface="Arial"/>
                <a:cs typeface="Arial"/>
              </a:rPr>
              <a:t> </a:t>
            </a:r>
            <a:r>
              <a:rPr sz="1000" b="1" dirty="0">
                <a:solidFill>
                  <a:srgbClr val="3E3E3E"/>
                </a:solidFill>
                <a:latin typeface="Arial"/>
                <a:cs typeface="Arial"/>
              </a:rPr>
              <a:t>Use</a:t>
            </a:r>
            <a:endParaRPr sz="1000" dirty="0">
              <a:latin typeface="Arial"/>
              <a:cs typeface="Arial"/>
            </a:endParaRPr>
          </a:p>
        </p:txBody>
      </p:sp>
      <p:sp>
        <p:nvSpPr>
          <p:cNvPr id="12" name="object 12"/>
          <p:cNvSpPr txBox="1"/>
          <p:nvPr/>
        </p:nvSpPr>
        <p:spPr>
          <a:xfrm>
            <a:off x="2612404" y="2645119"/>
            <a:ext cx="598805" cy="310515"/>
          </a:xfrm>
          <a:prstGeom prst="rect">
            <a:avLst/>
          </a:prstGeom>
        </p:spPr>
        <p:txBody>
          <a:bodyPr vert="horz" wrap="square" lIns="0" tIns="34290" rIns="0" bIns="0" rtlCol="0">
            <a:spAutoFit/>
          </a:bodyPr>
          <a:lstStyle/>
          <a:p>
            <a:pPr marL="12700" marR="5080" indent="74295">
              <a:lnSpc>
                <a:spcPts val="1040"/>
              </a:lnSpc>
              <a:spcBef>
                <a:spcPts val="270"/>
              </a:spcBef>
            </a:pPr>
            <a:r>
              <a:rPr sz="1000" b="1" spc="-5" dirty="0">
                <a:solidFill>
                  <a:srgbClr val="3E3E3E"/>
                </a:solidFill>
                <a:latin typeface="Arial"/>
                <a:cs typeface="Arial"/>
              </a:rPr>
              <a:t>How </a:t>
            </a:r>
            <a:r>
              <a:rPr sz="1000" b="1" dirty="0">
                <a:solidFill>
                  <a:srgbClr val="3E3E3E"/>
                </a:solidFill>
                <a:latin typeface="Arial"/>
                <a:cs typeface="Arial"/>
              </a:rPr>
              <a:t>to  Purchase</a:t>
            </a:r>
            <a:endParaRPr sz="1000" dirty="0">
              <a:latin typeface="Arial"/>
              <a:cs typeface="Arial"/>
            </a:endParaRPr>
          </a:p>
        </p:txBody>
      </p:sp>
      <p:sp>
        <p:nvSpPr>
          <p:cNvPr id="13" name="object 13"/>
          <p:cNvSpPr txBox="1"/>
          <p:nvPr/>
        </p:nvSpPr>
        <p:spPr>
          <a:xfrm>
            <a:off x="3569481" y="1503638"/>
            <a:ext cx="620395" cy="178435"/>
          </a:xfrm>
          <a:prstGeom prst="rect">
            <a:avLst/>
          </a:prstGeom>
        </p:spPr>
        <p:txBody>
          <a:bodyPr vert="horz" wrap="square" lIns="0" tIns="12700" rIns="0" bIns="0" rtlCol="0">
            <a:spAutoFit/>
          </a:bodyPr>
          <a:lstStyle/>
          <a:p>
            <a:pPr marL="12700">
              <a:lnSpc>
                <a:spcPct val="100000"/>
              </a:lnSpc>
              <a:spcBef>
                <a:spcPts val="100"/>
              </a:spcBef>
            </a:pPr>
            <a:r>
              <a:rPr sz="1000" b="1" dirty="0">
                <a:solidFill>
                  <a:srgbClr val="3E3E3E"/>
                </a:solidFill>
                <a:latin typeface="Arial"/>
                <a:cs typeface="Arial"/>
              </a:rPr>
              <a:t>Transport</a:t>
            </a:r>
            <a:endParaRPr sz="1000" dirty="0">
              <a:latin typeface="Arial"/>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marL="165100">
              <a:lnSpc>
                <a:spcPct val="100000"/>
              </a:lnSpc>
              <a:spcBef>
                <a:spcPts val="100"/>
              </a:spcBef>
            </a:pPr>
            <a:r>
              <a:rPr spc="-55" dirty="0"/>
              <a:t>Key </a:t>
            </a:r>
            <a:r>
              <a:rPr dirty="0"/>
              <a:t>Questions </a:t>
            </a:r>
            <a:r>
              <a:rPr spc="-40" dirty="0"/>
              <a:t>to </a:t>
            </a:r>
            <a:r>
              <a:rPr spc="-5" dirty="0"/>
              <a:t>Ask </a:t>
            </a:r>
            <a:r>
              <a:rPr dirty="0"/>
              <a:t>in </a:t>
            </a:r>
            <a:r>
              <a:rPr spc="-5" dirty="0"/>
              <a:t>the </a:t>
            </a:r>
            <a:r>
              <a:rPr dirty="0"/>
              <a:t>Laboratory</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22</a:t>
            </a:fld>
            <a:endParaRPr sz="1400" dirty="0">
              <a:latin typeface="Arial"/>
              <a:cs typeface="Arial"/>
            </a:endParaRPr>
          </a:p>
        </p:txBody>
      </p:sp>
      <p:sp>
        <p:nvSpPr>
          <p:cNvPr id="4" name="object 4"/>
          <p:cNvSpPr txBox="1"/>
          <p:nvPr/>
        </p:nvSpPr>
        <p:spPr>
          <a:xfrm>
            <a:off x="993112" y="1854199"/>
            <a:ext cx="7987030" cy="4331955"/>
          </a:xfrm>
          <a:prstGeom prst="rect">
            <a:avLst/>
          </a:prstGeom>
        </p:spPr>
        <p:txBody>
          <a:bodyPr vert="horz" wrap="square" lIns="0" tIns="12700" rIns="0" bIns="0" rtlCol="0">
            <a:spAutoFit/>
          </a:bodyPr>
          <a:lstStyle/>
          <a:p>
            <a:pPr marL="355600" marR="5080" indent="-342900">
              <a:lnSpc>
                <a:spcPct val="100000"/>
              </a:lnSpc>
              <a:spcBef>
                <a:spcPts val="100"/>
              </a:spcBef>
              <a:buChar char="•"/>
              <a:tabLst>
                <a:tab pos="354965" algn="l"/>
                <a:tab pos="356235" algn="l"/>
              </a:tabLst>
            </a:pPr>
            <a:r>
              <a:rPr sz="2200" spc="-5" dirty="0">
                <a:solidFill>
                  <a:srgbClr val="3E3E3E"/>
                </a:solidFill>
                <a:latin typeface="Arial"/>
                <a:cs typeface="Arial"/>
              </a:rPr>
              <a:t>Has </a:t>
            </a:r>
            <a:r>
              <a:rPr sz="2200" dirty="0">
                <a:solidFill>
                  <a:srgbClr val="3E3E3E"/>
                </a:solidFill>
                <a:latin typeface="Arial"/>
                <a:cs typeface="Arial"/>
              </a:rPr>
              <a:t>the </a:t>
            </a:r>
            <a:r>
              <a:rPr sz="2200" spc="-5" dirty="0">
                <a:solidFill>
                  <a:srgbClr val="3E3E3E"/>
                </a:solidFill>
                <a:latin typeface="Arial"/>
                <a:cs typeface="Arial"/>
              </a:rPr>
              <a:t>laboratory identified all </a:t>
            </a:r>
            <a:r>
              <a:rPr sz="2200" dirty="0">
                <a:solidFill>
                  <a:srgbClr val="3E3E3E"/>
                </a:solidFill>
                <a:latin typeface="Arial"/>
                <a:cs typeface="Arial"/>
              </a:rPr>
              <a:t>the measuring </a:t>
            </a:r>
            <a:r>
              <a:rPr sz="2200" spc="-5" dirty="0">
                <a:solidFill>
                  <a:srgbClr val="3E3E3E"/>
                </a:solidFill>
                <a:latin typeface="Arial"/>
                <a:cs typeface="Arial"/>
              </a:rPr>
              <a:t>equipment </a:t>
            </a:r>
            <a:r>
              <a:rPr sz="2200" dirty="0">
                <a:solidFill>
                  <a:srgbClr val="3E3E3E"/>
                </a:solidFill>
                <a:latin typeface="Arial"/>
                <a:cs typeface="Arial"/>
              </a:rPr>
              <a:t>that  </a:t>
            </a:r>
            <a:r>
              <a:rPr sz="2200" spc="-5" dirty="0">
                <a:solidFill>
                  <a:srgbClr val="3E3E3E"/>
                </a:solidFill>
                <a:latin typeface="Arial"/>
                <a:cs typeface="Arial"/>
              </a:rPr>
              <a:t>would </a:t>
            </a:r>
            <a:r>
              <a:rPr sz="2200" spc="-10" dirty="0">
                <a:solidFill>
                  <a:srgbClr val="3E3E3E"/>
                </a:solidFill>
                <a:latin typeface="Arial"/>
                <a:cs typeface="Arial"/>
              </a:rPr>
              <a:t>affect </a:t>
            </a:r>
            <a:r>
              <a:rPr sz="2200" dirty="0">
                <a:solidFill>
                  <a:srgbClr val="3E3E3E"/>
                </a:solidFill>
                <a:latin typeface="Arial"/>
                <a:cs typeface="Arial"/>
              </a:rPr>
              <a:t>the validity of</a:t>
            </a:r>
            <a:r>
              <a:rPr sz="2200" spc="-15" dirty="0">
                <a:solidFill>
                  <a:srgbClr val="3E3E3E"/>
                </a:solidFill>
                <a:latin typeface="Arial"/>
                <a:cs typeface="Arial"/>
              </a:rPr>
              <a:t> </a:t>
            </a:r>
            <a:r>
              <a:rPr sz="2200" dirty="0">
                <a:solidFill>
                  <a:srgbClr val="3E3E3E"/>
                </a:solidFill>
                <a:latin typeface="Arial"/>
                <a:cs typeface="Arial"/>
              </a:rPr>
              <a:t>measurements?</a:t>
            </a:r>
            <a:endParaRPr sz="2200" dirty="0">
              <a:latin typeface="Arial"/>
              <a:cs typeface="Arial"/>
            </a:endParaRPr>
          </a:p>
          <a:p>
            <a:pPr marL="355600" marR="596900" indent="-342900">
              <a:lnSpc>
                <a:spcPct val="100000"/>
              </a:lnSpc>
              <a:spcBef>
                <a:spcPts val="530"/>
              </a:spcBef>
              <a:buChar char="•"/>
              <a:tabLst>
                <a:tab pos="354965" algn="l"/>
                <a:tab pos="355600" algn="l"/>
              </a:tabLst>
            </a:pPr>
            <a:r>
              <a:rPr sz="2200" spc="-5" dirty="0">
                <a:solidFill>
                  <a:srgbClr val="3E3E3E"/>
                </a:solidFill>
                <a:latin typeface="Arial"/>
                <a:cs typeface="Arial"/>
              </a:rPr>
              <a:t>Has </a:t>
            </a:r>
            <a:r>
              <a:rPr lang="en-US" sz="2200" spc="-5" dirty="0">
                <a:solidFill>
                  <a:srgbClr val="3E3E3E"/>
                </a:solidFill>
                <a:latin typeface="Arial"/>
                <a:cs typeface="Arial"/>
              </a:rPr>
              <a:t>the equipment</a:t>
            </a:r>
            <a:r>
              <a:rPr sz="2200" spc="-5" dirty="0">
                <a:solidFill>
                  <a:srgbClr val="3E3E3E"/>
                </a:solidFill>
                <a:latin typeface="Arial"/>
                <a:cs typeface="Arial"/>
              </a:rPr>
              <a:t> been properly calibrated in </a:t>
            </a:r>
            <a:r>
              <a:rPr sz="2200" dirty="0">
                <a:solidFill>
                  <a:srgbClr val="3E3E3E"/>
                </a:solidFill>
                <a:latin typeface="Arial"/>
                <a:cs typeface="Arial"/>
              </a:rPr>
              <a:t>a manner </a:t>
            </a:r>
            <a:r>
              <a:rPr sz="2200" spc="-5" dirty="0">
                <a:solidFill>
                  <a:srgbClr val="3E3E3E"/>
                </a:solidFill>
                <a:latin typeface="Arial"/>
                <a:cs typeface="Arial"/>
              </a:rPr>
              <a:t>that provides </a:t>
            </a:r>
            <a:r>
              <a:rPr sz="2200" dirty="0">
                <a:solidFill>
                  <a:srgbClr val="3E3E3E"/>
                </a:solidFill>
                <a:latin typeface="Arial"/>
                <a:cs typeface="Arial"/>
              </a:rPr>
              <a:t>traceability to the </a:t>
            </a:r>
            <a:r>
              <a:rPr lang="en-US" sz="2200" dirty="0">
                <a:solidFill>
                  <a:srgbClr val="3E3E3E"/>
                </a:solidFill>
                <a:latin typeface="Arial"/>
                <a:cs typeface="Arial"/>
              </a:rPr>
              <a:t>SI?</a:t>
            </a:r>
            <a:endParaRPr sz="2200" dirty="0">
              <a:latin typeface="Arial"/>
              <a:cs typeface="Arial"/>
            </a:endParaRPr>
          </a:p>
          <a:p>
            <a:pPr marL="355600" marR="549275" indent="-342900">
              <a:lnSpc>
                <a:spcPct val="100000"/>
              </a:lnSpc>
              <a:spcBef>
                <a:spcPts val="525"/>
              </a:spcBef>
              <a:buChar char="•"/>
              <a:tabLst>
                <a:tab pos="354965" algn="l"/>
                <a:tab pos="355600" algn="l"/>
              </a:tabLst>
            </a:pPr>
            <a:r>
              <a:rPr sz="2200" spc="-5" dirty="0">
                <a:solidFill>
                  <a:srgbClr val="3E3E3E"/>
                </a:solidFill>
                <a:latin typeface="Arial"/>
                <a:cs typeface="Arial"/>
              </a:rPr>
              <a:t>Does </a:t>
            </a:r>
            <a:r>
              <a:rPr sz="2200" dirty="0">
                <a:solidFill>
                  <a:srgbClr val="3E3E3E"/>
                </a:solidFill>
                <a:latin typeface="Arial"/>
                <a:cs typeface="Arial"/>
              </a:rPr>
              <a:t>the QMS </a:t>
            </a:r>
            <a:r>
              <a:rPr sz="2200" spc="-5" dirty="0">
                <a:solidFill>
                  <a:srgbClr val="3E3E3E"/>
                </a:solidFill>
                <a:latin typeface="Arial"/>
                <a:cs typeface="Arial"/>
              </a:rPr>
              <a:t>address </a:t>
            </a:r>
            <a:r>
              <a:rPr sz="2200" dirty="0">
                <a:solidFill>
                  <a:srgbClr val="3E3E3E"/>
                </a:solidFill>
                <a:latin typeface="Arial"/>
                <a:cs typeface="Arial"/>
              </a:rPr>
              <a:t>that calibration </a:t>
            </a:r>
            <a:r>
              <a:rPr sz="2200" spc="-5" dirty="0">
                <a:solidFill>
                  <a:srgbClr val="3E3E3E"/>
                </a:solidFill>
                <a:latin typeface="Arial"/>
                <a:cs typeface="Arial"/>
              </a:rPr>
              <a:t>is </a:t>
            </a:r>
            <a:r>
              <a:rPr sz="2200" dirty="0">
                <a:solidFill>
                  <a:srgbClr val="3E3E3E"/>
                </a:solidFill>
                <a:latin typeface="Arial"/>
                <a:cs typeface="Arial"/>
              </a:rPr>
              <a:t>maintained </a:t>
            </a:r>
            <a:r>
              <a:rPr sz="2200" spc="-5" dirty="0">
                <a:solidFill>
                  <a:srgbClr val="3E3E3E"/>
                </a:solidFill>
                <a:latin typeface="Arial"/>
                <a:cs typeface="Arial"/>
              </a:rPr>
              <a:t>and  </a:t>
            </a:r>
            <a:r>
              <a:rPr sz="2200" dirty="0">
                <a:solidFill>
                  <a:srgbClr val="3E3E3E"/>
                </a:solidFill>
                <a:latin typeface="Arial"/>
                <a:cs typeface="Arial"/>
              </a:rPr>
              <a:t>monitored? Is </a:t>
            </a:r>
            <a:r>
              <a:rPr sz="2200" spc="-5" dirty="0">
                <a:solidFill>
                  <a:srgbClr val="3E3E3E"/>
                </a:solidFill>
                <a:latin typeface="Arial"/>
                <a:cs typeface="Arial"/>
              </a:rPr>
              <a:t>drift</a:t>
            </a:r>
            <a:r>
              <a:rPr sz="2200" spc="5" dirty="0">
                <a:solidFill>
                  <a:srgbClr val="3E3E3E"/>
                </a:solidFill>
                <a:latin typeface="Arial"/>
                <a:cs typeface="Arial"/>
              </a:rPr>
              <a:t> </a:t>
            </a:r>
            <a:r>
              <a:rPr sz="2200" spc="-5" dirty="0">
                <a:solidFill>
                  <a:srgbClr val="3E3E3E"/>
                </a:solidFill>
                <a:latin typeface="Arial"/>
                <a:cs typeface="Arial"/>
              </a:rPr>
              <a:t>detected?</a:t>
            </a:r>
            <a:endParaRPr sz="2200" dirty="0">
              <a:latin typeface="Arial"/>
              <a:cs typeface="Arial"/>
            </a:endParaRPr>
          </a:p>
          <a:p>
            <a:pPr marL="355600" marR="221615" indent="-342900">
              <a:lnSpc>
                <a:spcPct val="100000"/>
              </a:lnSpc>
              <a:spcBef>
                <a:spcPts val="530"/>
              </a:spcBef>
              <a:buChar char="•"/>
              <a:tabLst>
                <a:tab pos="354965" algn="l"/>
                <a:tab pos="355600" algn="l"/>
              </a:tabLst>
            </a:pPr>
            <a:r>
              <a:rPr sz="2200" spc="-5" dirty="0">
                <a:solidFill>
                  <a:srgbClr val="3E3E3E"/>
                </a:solidFill>
                <a:latin typeface="Arial"/>
                <a:cs typeface="Arial"/>
              </a:rPr>
              <a:t>Does </a:t>
            </a:r>
            <a:r>
              <a:rPr sz="2200" dirty="0">
                <a:solidFill>
                  <a:srgbClr val="3E3E3E"/>
                </a:solidFill>
                <a:latin typeface="Arial"/>
                <a:cs typeface="Arial"/>
              </a:rPr>
              <a:t>the </a:t>
            </a:r>
            <a:r>
              <a:rPr sz="2200" spc="-5" dirty="0">
                <a:solidFill>
                  <a:srgbClr val="3E3E3E"/>
                </a:solidFill>
                <a:latin typeface="Arial"/>
                <a:cs typeface="Arial"/>
              </a:rPr>
              <a:t>laboratory </a:t>
            </a:r>
            <a:r>
              <a:rPr sz="2200" dirty="0">
                <a:solidFill>
                  <a:srgbClr val="3E3E3E"/>
                </a:solidFill>
                <a:latin typeface="Arial"/>
                <a:cs typeface="Arial"/>
              </a:rPr>
              <a:t>keep records </a:t>
            </a:r>
            <a:r>
              <a:rPr sz="2200" spc="-5" dirty="0">
                <a:solidFill>
                  <a:srgbClr val="3E3E3E"/>
                </a:solidFill>
                <a:latin typeface="Arial"/>
                <a:cs typeface="Arial"/>
              </a:rPr>
              <a:t>of </a:t>
            </a:r>
            <a:r>
              <a:rPr sz="2200" dirty="0">
                <a:solidFill>
                  <a:srgbClr val="3E3E3E"/>
                </a:solidFill>
                <a:latin typeface="Arial"/>
                <a:cs typeface="Arial"/>
              </a:rPr>
              <a:t>the calibration status </a:t>
            </a:r>
            <a:r>
              <a:rPr sz="2200" spc="-5" dirty="0">
                <a:solidFill>
                  <a:srgbClr val="3E3E3E"/>
                </a:solidFill>
                <a:latin typeface="Arial"/>
                <a:cs typeface="Arial"/>
              </a:rPr>
              <a:t>of  </a:t>
            </a:r>
            <a:r>
              <a:rPr sz="2200" dirty="0">
                <a:solidFill>
                  <a:srgbClr val="3E3E3E"/>
                </a:solidFill>
                <a:latin typeface="Arial"/>
                <a:cs typeface="Arial"/>
              </a:rPr>
              <a:t>the </a:t>
            </a:r>
            <a:r>
              <a:rPr sz="2200" spc="-5" dirty="0">
                <a:solidFill>
                  <a:srgbClr val="3E3E3E"/>
                </a:solidFill>
                <a:latin typeface="Arial"/>
                <a:cs typeface="Arial"/>
              </a:rPr>
              <a:t>equipment? </a:t>
            </a:r>
            <a:r>
              <a:rPr sz="2200" spc="-15" dirty="0">
                <a:solidFill>
                  <a:srgbClr val="3E3E3E"/>
                </a:solidFill>
                <a:latin typeface="Arial"/>
                <a:cs typeface="Arial"/>
              </a:rPr>
              <a:t>Would </a:t>
            </a:r>
            <a:r>
              <a:rPr sz="2200" spc="-5" dirty="0">
                <a:solidFill>
                  <a:srgbClr val="3E3E3E"/>
                </a:solidFill>
                <a:latin typeface="Arial"/>
                <a:cs typeface="Arial"/>
              </a:rPr>
              <a:t>an auditor be able </a:t>
            </a:r>
            <a:r>
              <a:rPr sz="2200" dirty="0">
                <a:solidFill>
                  <a:srgbClr val="3E3E3E"/>
                </a:solidFill>
                <a:latin typeface="Arial"/>
                <a:cs typeface="Arial"/>
              </a:rPr>
              <a:t>to trace the  calibration status to </a:t>
            </a:r>
            <a:r>
              <a:rPr sz="2200" spc="-5" dirty="0">
                <a:solidFill>
                  <a:srgbClr val="3E3E3E"/>
                </a:solidFill>
                <a:latin typeface="Arial"/>
                <a:cs typeface="Arial"/>
              </a:rPr>
              <a:t>any point in </a:t>
            </a:r>
            <a:r>
              <a:rPr sz="2200" dirty="0">
                <a:solidFill>
                  <a:srgbClr val="3E3E3E"/>
                </a:solidFill>
                <a:latin typeface="Arial"/>
                <a:cs typeface="Arial"/>
              </a:rPr>
              <a:t>the </a:t>
            </a:r>
            <a:r>
              <a:rPr sz="2200" spc="-5" dirty="0">
                <a:solidFill>
                  <a:srgbClr val="3E3E3E"/>
                </a:solidFill>
                <a:latin typeface="Arial"/>
                <a:cs typeface="Arial"/>
              </a:rPr>
              <a:t>past?</a:t>
            </a:r>
            <a:endParaRPr sz="2200" dirty="0">
              <a:latin typeface="Arial"/>
              <a:cs typeface="Arial"/>
            </a:endParaRPr>
          </a:p>
          <a:p>
            <a:pPr marL="355600" marR="703580" indent="-342900">
              <a:lnSpc>
                <a:spcPct val="100000"/>
              </a:lnSpc>
              <a:spcBef>
                <a:spcPts val="525"/>
              </a:spcBef>
              <a:buChar char="•"/>
              <a:tabLst>
                <a:tab pos="354965" algn="l"/>
                <a:tab pos="355600" algn="l"/>
              </a:tabLst>
            </a:pPr>
            <a:r>
              <a:rPr sz="2200" dirty="0">
                <a:solidFill>
                  <a:srgbClr val="3E3E3E"/>
                </a:solidFill>
                <a:latin typeface="Arial"/>
                <a:cs typeface="Arial"/>
              </a:rPr>
              <a:t>Are </a:t>
            </a:r>
            <a:r>
              <a:rPr sz="2200" spc="-5" dirty="0">
                <a:solidFill>
                  <a:srgbClr val="3E3E3E"/>
                </a:solidFill>
                <a:latin typeface="Arial"/>
                <a:cs typeface="Arial"/>
              </a:rPr>
              <a:t>all </a:t>
            </a:r>
            <a:r>
              <a:rPr sz="2200" dirty="0">
                <a:solidFill>
                  <a:srgbClr val="3E3E3E"/>
                </a:solidFill>
                <a:latin typeface="Arial"/>
                <a:cs typeface="Arial"/>
              </a:rPr>
              <a:t>reagents traceable to a </a:t>
            </a:r>
            <a:r>
              <a:rPr sz="2200" spc="-5" dirty="0">
                <a:solidFill>
                  <a:srgbClr val="3E3E3E"/>
                </a:solidFill>
                <a:latin typeface="Arial"/>
                <a:cs typeface="Arial"/>
              </a:rPr>
              <a:t>CRM or </a:t>
            </a:r>
            <a:r>
              <a:rPr lang="en-US" sz="2200" spc="-5" dirty="0">
                <a:solidFill>
                  <a:srgbClr val="3E3E3E"/>
                </a:solidFill>
                <a:latin typeface="Arial"/>
                <a:cs typeface="Arial"/>
              </a:rPr>
              <a:t>reference material from </a:t>
            </a:r>
            <a:r>
              <a:rPr sz="2200" spc="-5" dirty="0">
                <a:solidFill>
                  <a:srgbClr val="3E3E3E"/>
                </a:solidFill>
                <a:latin typeface="Arial"/>
                <a:cs typeface="Arial"/>
              </a:rPr>
              <a:t>other acceptable  </a:t>
            </a:r>
            <a:r>
              <a:rPr sz="2200" dirty="0">
                <a:solidFill>
                  <a:srgbClr val="3E3E3E"/>
                </a:solidFill>
                <a:latin typeface="Arial"/>
                <a:cs typeface="Arial"/>
              </a:rPr>
              <a:t>source (such </a:t>
            </a:r>
            <a:r>
              <a:rPr sz="2200" spc="-5" dirty="0">
                <a:solidFill>
                  <a:srgbClr val="3E3E3E"/>
                </a:solidFill>
                <a:latin typeface="Arial"/>
                <a:cs typeface="Arial"/>
              </a:rPr>
              <a:t>as </a:t>
            </a:r>
            <a:r>
              <a:rPr sz="2200" dirty="0">
                <a:solidFill>
                  <a:srgbClr val="3E3E3E"/>
                </a:solidFill>
                <a:latin typeface="Arial"/>
                <a:cs typeface="Arial"/>
              </a:rPr>
              <a:t>a consensus</a:t>
            </a:r>
            <a:r>
              <a:rPr sz="2200" spc="-25" dirty="0">
                <a:solidFill>
                  <a:srgbClr val="3E3E3E"/>
                </a:solidFill>
                <a:latin typeface="Arial"/>
                <a:cs typeface="Arial"/>
              </a:rPr>
              <a:t> </a:t>
            </a:r>
            <a:r>
              <a:rPr sz="2200" dirty="0">
                <a:solidFill>
                  <a:srgbClr val="3E3E3E"/>
                </a:solidFill>
                <a:latin typeface="Arial"/>
                <a:cs typeface="Arial"/>
              </a:rPr>
              <a:t>standard)?</a:t>
            </a:r>
            <a:endParaRPr sz="2200" dirty="0">
              <a:latin typeface="Arial"/>
              <a:cs typeface="Arial"/>
            </a:endParaRPr>
          </a:p>
        </p:txBody>
      </p:sp>
      <p:pic>
        <p:nvPicPr>
          <p:cNvPr id="6" name="Picture 5"/>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marL="165100">
              <a:lnSpc>
                <a:spcPct val="100000"/>
              </a:lnSpc>
              <a:spcBef>
                <a:spcPts val="100"/>
              </a:spcBef>
            </a:pPr>
            <a:r>
              <a:rPr spc="-55" dirty="0"/>
              <a:t>Key </a:t>
            </a:r>
            <a:r>
              <a:rPr dirty="0"/>
              <a:t>Questions </a:t>
            </a:r>
            <a:r>
              <a:rPr spc="-40" dirty="0"/>
              <a:t>to </a:t>
            </a:r>
            <a:r>
              <a:rPr spc="-5" dirty="0"/>
              <a:t>Ask </a:t>
            </a:r>
            <a:r>
              <a:rPr dirty="0"/>
              <a:t>in </a:t>
            </a:r>
            <a:r>
              <a:rPr spc="-5" dirty="0"/>
              <a:t>the </a:t>
            </a:r>
            <a:r>
              <a:rPr dirty="0"/>
              <a:t>Laboratory</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23</a:t>
            </a:fld>
            <a:endParaRPr sz="1400" dirty="0">
              <a:latin typeface="Arial"/>
              <a:cs typeface="Arial"/>
            </a:endParaRPr>
          </a:p>
        </p:txBody>
      </p:sp>
      <p:sp>
        <p:nvSpPr>
          <p:cNvPr id="4" name="object 4"/>
          <p:cNvSpPr txBox="1"/>
          <p:nvPr/>
        </p:nvSpPr>
        <p:spPr>
          <a:xfrm>
            <a:off x="993139" y="1853438"/>
            <a:ext cx="7975600" cy="4047262"/>
          </a:xfrm>
          <a:prstGeom prst="rect">
            <a:avLst/>
          </a:prstGeom>
        </p:spPr>
        <p:txBody>
          <a:bodyPr vert="horz" wrap="square" lIns="0" tIns="12700" rIns="0" bIns="0" rtlCol="0">
            <a:spAutoFit/>
          </a:bodyPr>
          <a:lstStyle/>
          <a:p>
            <a:pPr marL="355600" marR="1650364" indent="-342900">
              <a:lnSpc>
                <a:spcPct val="100000"/>
              </a:lnSpc>
              <a:spcBef>
                <a:spcPts val="100"/>
              </a:spcBef>
              <a:buChar char="•"/>
              <a:tabLst>
                <a:tab pos="354965" algn="l"/>
                <a:tab pos="355600" algn="l"/>
              </a:tabLst>
            </a:pPr>
            <a:r>
              <a:rPr lang="en-US" sz="2400" spc="-5" dirty="0">
                <a:solidFill>
                  <a:srgbClr val="3E3E3E"/>
                </a:solidFill>
                <a:latin typeface="Arial"/>
                <a:cs typeface="Arial"/>
              </a:rPr>
              <a:t>Is the laboratory able to trace temperature calibrations to the SI unit?</a:t>
            </a:r>
            <a:endParaRPr sz="2400" dirty="0">
              <a:highlight>
                <a:srgbClr val="FFFF00"/>
              </a:highlight>
              <a:latin typeface="Arial"/>
              <a:cs typeface="Arial"/>
            </a:endParaRPr>
          </a:p>
          <a:p>
            <a:pPr marL="755015" marR="398780" indent="-285750">
              <a:lnSpc>
                <a:spcPct val="100000"/>
              </a:lnSpc>
              <a:spcBef>
                <a:spcPts val="489"/>
              </a:spcBef>
              <a:tabLst>
                <a:tab pos="755015" algn="l"/>
                <a:tab pos="6128385" algn="l"/>
              </a:tabLst>
            </a:pPr>
            <a:r>
              <a:rPr sz="2000" spc="-5" dirty="0">
                <a:solidFill>
                  <a:srgbClr val="3E3E3E"/>
                </a:solidFill>
                <a:latin typeface="Arial"/>
                <a:cs typeface="Arial"/>
              </a:rPr>
              <a:t>–	</a:t>
            </a:r>
            <a:r>
              <a:rPr lang="en-US" sz="2000" spc="-5" dirty="0">
                <a:solidFill>
                  <a:srgbClr val="3E3E3E"/>
                </a:solidFill>
                <a:latin typeface="Arial"/>
                <a:cs typeface="Arial"/>
              </a:rPr>
              <a:t>If used, d</a:t>
            </a:r>
            <a:r>
              <a:rPr sz="2000" spc="-5" dirty="0">
                <a:solidFill>
                  <a:srgbClr val="3E3E3E"/>
                </a:solidFill>
                <a:latin typeface="Arial"/>
                <a:cs typeface="Arial"/>
              </a:rPr>
              <a:t>id the</a:t>
            </a:r>
            <a:r>
              <a:rPr lang="en-US" sz="2000" spc="-5" dirty="0">
                <a:solidFill>
                  <a:srgbClr val="3E3E3E"/>
                </a:solidFill>
                <a:latin typeface="Arial"/>
                <a:cs typeface="Arial"/>
              </a:rPr>
              <a:t> reference</a:t>
            </a:r>
            <a:r>
              <a:rPr sz="2000" spc="-5" dirty="0">
                <a:solidFill>
                  <a:srgbClr val="3E3E3E"/>
                </a:solidFill>
                <a:latin typeface="Arial"/>
                <a:cs typeface="Arial"/>
              </a:rPr>
              <a:t> thermometer come with a calibration certificate </a:t>
            </a:r>
            <a:r>
              <a:rPr sz="2000" spc="-10" dirty="0">
                <a:solidFill>
                  <a:srgbClr val="3E3E3E"/>
                </a:solidFill>
                <a:latin typeface="Arial"/>
                <a:cs typeface="Arial"/>
              </a:rPr>
              <a:t>issued </a:t>
            </a:r>
            <a:r>
              <a:rPr sz="2000" spc="-5" dirty="0">
                <a:solidFill>
                  <a:srgbClr val="3E3E3E"/>
                </a:solidFill>
                <a:latin typeface="Arial"/>
                <a:cs typeface="Arial"/>
              </a:rPr>
              <a:t>by an </a:t>
            </a:r>
            <a:r>
              <a:rPr sz="2000" spc="-10" dirty="0">
                <a:solidFill>
                  <a:srgbClr val="3E3E3E"/>
                </a:solidFill>
                <a:latin typeface="Arial"/>
                <a:cs typeface="Arial"/>
              </a:rPr>
              <a:t>accredited</a:t>
            </a:r>
            <a:r>
              <a:rPr sz="2000" spc="95" dirty="0">
                <a:solidFill>
                  <a:srgbClr val="3E3E3E"/>
                </a:solidFill>
                <a:latin typeface="Arial"/>
                <a:cs typeface="Arial"/>
              </a:rPr>
              <a:t> </a:t>
            </a:r>
            <a:r>
              <a:rPr sz="2000" spc="-5" dirty="0">
                <a:solidFill>
                  <a:srgbClr val="3E3E3E"/>
                </a:solidFill>
                <a:latin typeface="Arial"/>
                <a:cs typeface="Arial"/>
              </a:rPr>
              <a:t>calibration</a:t>
            </a:r>
            <a:r>
              <a:rPr sz="2000" spc="30" dirty="0">
                <a:solidFill>
                  <a:srgbClr val="3E3E3E"/>
                </a:solidFill>
                <a:latin typeface="Arial"/>
                <a:cs typeface="Arial"/>
              </a:rPr>
              <a:t> </a:t>
            </a:r>
            <a:r>
              <a:rPr sz="2000" spc="-10" dirty="0">
                <a:solidFill>
                  <a:srgbClr val="3E3E3E"/>
                </a:solidFill>
                <a:latin typeface="Arial"/>
                <a:cs typeface="Arial"/>
              </a:rPr>
              <a:t>laboratory?</a:t>
            </a:r>
            <a:r>
              <a:rPr lang="en-US" sz="2000" spc="-10" dirty="0">
                <a:solidFill>
                  <a:srgbClr val="3E3E3E"/>
                </a:solidFill>
                <a:latin typeface="Arial"/>
                <a:cs typeface="Arial"/>
              </a:rPr>
              <a:t>  </a:t>
            </a:r>
            <a:r>
              <a:rPr sz="2000" spc="-5" dirty="0">
                <a:solidFill>
                  <a:srgbClr val="3E3E3E"/>
                </a:solidFill>
                <a:latin typeface="Arial"/>
                <a:cs typeface="Arial"/>
              </a:rPr>
              <a:t>Is it </a:t>
            </a:r>
            <a:r>
              <a:rPr lang="en-US" sz="2000" spc="-5" dirty="0">
                <a:solidFill>
                  <a:srgbClr val="3E3E3E"/>
                </a:solidFill>
                <a:latin typeface="Arial"/>
                <a:cs typeface="Arial"/>
              </a:rPr>
              <a:t>being used within the expiration date of the certificate?</a:t>
            </a:r>
            <a:endParaRPr sz="2000" dirty="0">
              <a:latin typeface="Arial"/>
              <a:cs typeface="Arial"/>
            </a:endParaRPr>
          </a:p>
          <a:p>
            <a:pPr marL="355600" marR="324485" indent="-342900">
              <a:lnSpc>
                <a:spcPct val="100000"/>
              </a:lnSpc>
              <a:spcBef>
                <a:spcPts val="565"/>
              </a:spcBef>
              <a:buChar char="•"/>
              <a:tabLst>
                <a:tab pos="354965" algn="l"/>
                <a:tab pos="355600" algn="l"/>
              </a:tabLst>
            </a:pPr>
            <a:r>
              <a:rPr sz="2400" spc="-5" dirty="0">
                <a:solidFill>
                  <a:srgbClr val="3E3E3E"/>
                </a:solidFill>
                <a:latin typeface="Arial"/>
                <a:cs typeface="Arial"/>
              </a:rPr>
              <a:t>Does the laboratory have </a:t>
            </a:r>
            <a:r>
              <a:rPr sz="2400" dirty="0">
                <a:solidFill>
                  <a:srgbClr val="3E3E3E"/>
                </a:solidFill>
                <a:latin typeface="Arial"/>
                <a:cs typeface="Arial"/>
              </a:rPr>
              <a:t>a </a:t>
            </a:r>
            <a:r>
              <a:rPr sz="2400" spc="-5" dirty="0">
                <a:solidFill>
                  <a:srgbClr val="3E3E3E"/>
                </a:solidFill>
                <a:latin typeface="Arial"/>
                <a:cs typeface="Arial"/>
              </a:rPr>
              <a:t>written procedure and  training program for carrying out calibration of working  thermometers with adequate applied quality</a:t>
            </a:r>
            <a:r>
              <a:rPr sz="2400" spc="20" dirty="0">
                <a:solidFill>
                  <a:srgbClr val="3E3E3E"/>
                </a:solidFill>
                <a:latin typeface="Arial"/>
                <a:cs typeface="Arial"/>
              </a:rPr>
              <a:t> </a:t>
            </a:r>
            <a:r>
              <a:rPr sz="2400" spc="-5" dirty="0">
                <a:solidFill>
                  <a:srgbClr val="3E3E3E"/>
                </a:solidFill>
                <a:latin typeface="Arial"/>
                <a:cs typeface="Arial"/>
              </a:rPr>
              <a:t>controls?</a:t>
            </a:r>
            <a:endParaRPr sz="2400" dirty="0">
              <a:latin typeface="Arial"/>
              <a:cs typeface="Arial"/>
            </a:endParaRPr>
          </a:p>
          <a:p>
            <a:pPr marL="355600" marR="5080" indent="-342900">
              <a:lnSpc>
                <a:spcPct val="100000"/>
              </a:lnSpc>
              <a:spcBef>
                <a:spcPts val="575"/>
              </a:spcBef>
              <a:buChar char="•"/>
              <a:tabLst>
                <a:tab pos="354965" algn="l"/>
                <a:tab pos="355600" algn="l"/>
              </a:tabLst>
            </a:pPr>
            <a:r>
              <a:rPr sz="2400" spc="-5" dirty="0">
                <a:solidFill>
                  <a:srgbClr val="3E3E3E"/>
                </a:solidFill>
                <a:latin typeface="Arial"/>
                <a:cs typeface="Arial"/>
              </a:rPr>
              <a:t>Are there records that show an auditor that these criteria  are met on </a:t>
            </a:r>
            <a:r>
              <a:rPr sz="2400" dirty="0">
                <a:solidFill>
                  <a:srgbClr val="3E3E3E"/>
                </a:solidFill>
                <a:latin typeface="Arial"/>
                <a:cs typeface="Arial"/>
              </a:rPr>
              <a:t>a </a:t>
            </a:r>
            <a:r>
              <a:rPr sz="2400" spc="-5" dirty="0">
                <a:solidFill>
                  <a:srgbClr val="3E3E3E"/>
                </a:solidFill>
                <a:latin typeface="Arial"/>
                <a:cs typeface="Arial"/>
              </a:rPr>
              <a:t>routine</a:t>
            </a:r>
            <a:r>
              <a:rPr sz="2400" spc="15" dirty="0">
                <a:solidFill>
                  <a:srgbClr val="3E3E3E"/>
                </a:solidFill>
                <a:latin typeface="Arial"/>
                <a:cs typeface="Arial"/>
              </a:rPr>
              <a:t> </a:t>
            </a:r>
            <a:r>
              <a:rPr sz="2400" spc="-5" dirty="0">
                <a:solidFill>
                  <a:srgbClr val="3E3E3E"/>
                </a:solidFill>
                <a:latin typeface="Arial"/>
                <a:cs typeface="Arial"/>
              </a:rPr>
              <a:t>basis?</a:t>
            </a:r>
            <a:endParaRPr sz="2400" dirty="0">
              <a:latin typeface="Arial"/>
              <a:cs typeface="Arial"/>
            </a:endParaRPr>
          </a:p>
        </p:txBody>
      </p:sp>
      <p:pic>
        <p:nvPicPr>
          <p:cNvPr id="6" name="Picture 5"/>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1700" y="734060"/>
            <a:ext cx="2153285" cy="635635"/>
          </a:xfrm>
          <a:prstGeom prst="rect">
            <a:avLst/>
          </a:prstGeom>
        </p:spPr>
        <p:txBody>
          <a:bodyPr vert="horz" wrap="square" lIns="0" tIns="12700" rIns="0" bIns="0" rtlCol="0">
            <a:spAutoFit/>
          </a:bodyPr>
          <a:lstStyle/>
          <a:p>
            <a:pPr marL="12700">
              <a:lnSpc>
                <a:spcPct val="100000"/>
              </a:lnSpc>
              <a:spcBef>
                <a:spcPts val="100"/>
              </a:spcBef>
            </a:pPr>
            <a:r>
              <a:rPr spc="-5" dirty="0"/>
              <a:t>Summa</a:t>
            </a:r>
            <a:r>
              <a:rPr spc="90" dirty="0"/>
              <a:t>r</a:t>
            </a:r>
            <a:r>
              <a:rPr dirty="0"/>
              <a:t>y</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24</a:t>
            </a:fld>
            <a:endParaRPr sz="1400" dirty="0">
              <a:latin typeface="Arial"/>
              <a:cs typeface="Arial"/>
            </a:endParaRPr>
          </a:p>
        </p:txBody>
      </p:sp>
      <p:sp>
        <p:nvSpPr>
          <p:cNvPr id="4" name="object 4"/>
          <p:cNvSpPr txBox="1"/>
          <p:nvPr/>
        </p:nvSpPr>
        <p:spPr>
          <a:xfrm>
            <a:off x="993139" y="1853438"/>
            <a:ext cx="7924165" cy="2073910"/>
          </a:xfrm>
          <a:prstGeom prst="rect">
            <a:avLst/>
          </a:prstGeom>
        </p:spPr>
        <p:txBody>
          <a:bodyPr vert="horz" wrap="square" lIns="0" tIns="12700" rIns="0" bIns="0" rtlCol="0">
            <a:spAutoFit/>
          </a:bodyPr>
          <a:lstStyle/>
          <a:p>
            <a:pPr marL="12700" marR="561340">
              <a:lnSpc>
                <a:spcPct val="100000"/>
              </a:lnSpc>
              <a:spcBef>
                <a:spcPts val="100"/>
              </a:spcBef>
            </a:pPr>
            <a:r>
              <a:rPr sz="2400" spc="-15" dirty="0">
                <a:solidFill>
                  <a:srgbClr val="3E3E3E"/>
                </a:solidFill>
                <a:latin typeface="Arial"/>
                <a:cs typeface="Arial"/>
              </a:rPr>
              <a:t>Traceability </a:t>
            </a:r>
            <a:r>
              <a:rPr sz="2400" dirty="0">
                <a:solidFill>
                  <a:srgbClr val="3E3E3E"/>
                </a:solidFill>
                <a:latin typeface="Arial"/>
                <a:cs typeface="Arial"/>
              </a:rPr>
              <a:t>is </a:t>
            </a:r>
            <a:r>
              <a:rPr sz="2400" spc="-5" dirty="0">
                <a:solidFill>
                  <a:srgbClr val="3E3E3E"/>
                </a:solidFill>
                <a:latin typeface="Arial"/>
                <a:cs typeface="Arial"/>
              </a:rPr>
              <a:t>an unbroken record of documentation of  measurement that can be related to stated references</a:t>
            </a:r>
            <a:endParaRPr sz="2400" dirty="0">
              <a:latin typeface="Arial"/>
              <a:cs typeface="Arial"/>
            </a:endParaRPr>
          </a:p>
          <a:p>
            <a:pPr marL="755015" indent="-285115">
              <a:lnSpc>
                <a:spcPct val="100000"/>
              </a:lnSpc>
              <a:spcBef>
                <a:spcPts val="575"/>
              </a:spcBef>
              <a:buChar char="–"/>
              <a:tabLst>
                <a:tab pos="755650" algn="l"/>
              </a:tabLst>
            </a:pPr>
            <a:r>
              <a:rPr sz="2400" spc="-20" dirty="0">
                <a:solidFill>
                  <a:srgbClr val="3E3E3E"/>
                </a:solidFill>
                <a:latin typeface="Arial"/>
                <a:cs typeface="Arial"/>
              </a:rPr>
              <a:t>Tracing </a:t>
            </a:r>
            <a:r>
              <a:rPr sz="2400" spc="-5" dirty="0">
                <a:solidFill>
                  <a:srgbClr val="3E3E3E"/>
                </a:solidFill>
                <a:latin typeface="Arial"/>
                <a:cs typeface="Arial"/>
              </a:rPr>
              <a:t>reagents back to their source (CRM)</a:t>
            </a:r>
            <a:endParaRPr sz="2400" dirty="0">
              <a:latin typeface="Arial"/>
              <a:cs typeface="Arial"/>
            </a:endParaRPr>
          </a:p>
          <a:p>
            <a:pPr marL="755015" indent="-285115">
              <a:lnSpc>
                <a:spcPct val="100000"/>
              </a:lnSpc>
              <a:spcBef>
                <a:spcPts val="575"/>
              </a:spcBef>
              <a:buChar char="–"/>
              <a:tabLst>
                <a:tab pos="755650" algn="l"/>
              </a:tabLst>
            </a:pPr>
            <a:r>
              <a:rPr sz="2400" spc="-5" dirty="0">
                <a:solidFill>
                  <a:srgbClr val="3E3E3E"/>
                </a:solidFill>
                <a:latin typeface="Arial"/>
                <a:cs typeface="Arial"/>
              </a:rPr>
              <a:t>Equipment used (pipettes, thermometers,</a:t>
            </a:r>
            <a:r>
              <a:rPr sz="2400" spc="25" dirty="0">
                <a:solidFill>
                  <a:srgbClr val="3E3E3E"/>
                </a:solidFill>
                <a:latin typeface="Arial"/>
                <a:cs typeface="Arial"/>
              </a:rPr>
              <a:t> </a:t>
            </a:r>
            <a:r>
              <a:rPr sz="2400" spc="-5" dirty="0">
                <a:solidFill>
                  <a:srgbClr val="3E3E3E"/>
                </a:solidFill>
                <a:latin typeface="Arial"/>
                <a:cs typeface="Arial"/>
              </a:rPr>
              <a:t>balances)</a:t>
            </a:r>
            <a:endParaRPr sz="2400" dirty="0">
              <a:latin typeface="Arial"/>
              <a:cs typeface="Arial"/>
            </a:endParaRPr>
          </a:p>
          <a:p>
            <a:pPr marL="1212215" lvl="1" indent="-285115">
              <a:spcBef>
                <a:spcPts val="575"/>
              </a:spcBef>
              <a:buChar char="–"/>
              <a:tabLst>
                <a:tab pos="755650" algn="l"/>
              </a:tabLst>
            </a:pPr>
            <a:r>
              <a:rPr sz="2400" spc="-5" dirty="0">
                <a:solidFill>
                  <a:srgbClr val="3E3E3E"/>
                </a:solidFill>
                <a:latin typeface="Arial"/>
                <a:cs typeface="Arial"/>
              </a:rPr>
              <a:t>Including their associated</a:t>
            </a:r>
            <a:r>
              <a:rPr sz="2400" spc="40" dirty="0">
                <a:solidFill>
                  <a:srgbClr val="3E3E3E"/>
                </a:solidFill>
                <a:latin typeface="Arial"/>
                <a:cs typeface="Arial"/>
              </a:rPr>
              <a:t> </a:t>
            </a:r>
            <a:r>
              <a:rPr sz="2400" spc="-5" dirty="0">
                <a:solidFill>
                  <a:srgbClr val="3E3E3E"/>
                </a:solidFill>
                <a:latin typeface="Arial"/>
                <a:cs typeface="Arial"/>
              </a:rPr>
              <a:t>uncertainties</a:t>
            </a:r>
            <a:endParaRPr sz="2400" dirty="0">
              <a:latin typeface="Arial"/>
              <a:cs typeface="Arial"/>
            </a:endParaRPr>
          </a:p>
        </p:txBody>
      </p:sp>
      <p:pic>
        <p:nvPicPr>
          <p:cNvPr id="6" name="Picture 5"/>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1700" y="734060"/>
            <a:ext cx="2481580" cy="635635"/>
          </a:xfrm>
          <a:prstGeom prst="rect">
            <a:avLst/>
          </a:prstGeom>
        </p:spPr>
        <p:txBody>
          <a:bodyPr vert="horz" wrap="square" lIns="0" tIns="12700" rIns="0" bIns="0" rtlCol="0">
            <a:spAutoFit/>
          </a:bodyPr>
          <a:lstStyle/>
          <a:p>
            <a:pPr marL="12700">
              <a:lnSpc>
                <a:spcPct val="100000"/>
              </a:lnSpc>
              <a:spcBef>
                <a:spcPts val="100"/>
              </a:spcBef>
            </a:pPr>
            <a:r>
              <a:rPr spc="-10" dirty="0"/>
              <a:t>References</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25</a:t>
            </a:fld>
            <a:endParaRPr sz="1400" dirty="0">
              <a:latin typeface="Arial"/>
              <a:cs typeface="Arial"/>
            </a:endParaRPr>
          </a:p>
        </p:txBody>
      </p:sp>
      <p:sp>
        <p:nvSpPr>
          <p:cNvPr id="4" name="object 4"/>
          <p:cNvSpPr txBox="1"/>
          <p:nvPr/>
        </p:nvSpPr>
        <p:spPr>
          <a:xfrm>
            <a:off x="993139" y="1793697"/>
            <a:ext cx="7887970" cy="4847481"/>
          </a:xfrm>
          <a:prstGeom prst="rect">
            <a:avLst/>
          </a:prstGeom>
        </p:spPr>
        <p:txBody>
          <a:bodyPr vert="horz" wrap="square" lIns="0" tIns="73660" rIns="0" bIns="0" rtlCol="0">
            <a:spAutoFit/>
          </a:bodyPr>
          <a:lstStyle/>
          <a:p>
            <a:pPr marL="355600" indent="-342900">
              <a:lnSpc>
                <a:spcPct val="100000"/>
              </a:lnSpc>
              <a:spcBef>
                <a:spcPts val="580"/>
              </a:spcBef>
              <a:buChar char="•"/>
              <a:tabLst>
                <a:tab pos="354965" algn="l"/>
                <a:tab pos="355600" algn="l"/>
              </a:tabLst>
            </a:pPr>
            <a:r>
              <a:rPr sz="2000" spc="-5" dirty="0">
                <a:solidFill>
                  <a:srgbClr val="3E3E3E"/>
                </a:solidFill>
                <a:latin typeface="Arial"/>
                <a:cs typeface="Arial"/>
              </a:rPr>
              <a:t>ISO/IEC</a:t>
            </a:r>
            <a:r>
              <a:rPr sz="2000" spc="-10" dirty="0">
                <a:solidFill>
                  <a:srgbClr val="3E3E3E"/>
                </a:solidFill>
                <a:latin typeface="Arial"/>
                <a:cs typeface="Arial"/>
              </a:rPr>
              <a:t> 17025</a:t>
            </a:r>
            <a:r>
              <a:rPr lang="en-US" sz="2000" spc="-10" dirty="0">
                <a:solidFill>
                  <a:srgbClr val="3E3E3E"/>
                </a:solidFill>
                <a:latin typeface="Arial"/>
                <a:cs typeface="Arial"/>
              </a:rPr>
              <a:t>:2017 </a:t>
            </a:r>
            <a:r>
              <a:rPr sz="2000" spc="-10" dirty="0">
                <a:solidFill>
                  <a:srgbClr val="3E3E3E"/>
                </a:solidFill>
                <a:latin typeface="Arial"/>
                <a:cs typeface="Arial"/>
              </a:rPr>
              <a:t>-</a:t>
            </a:r>
            <a:r>
              <a:rPr lang="en-US" sz="2000" spc="-10" dirty="0">
                <a:solidFill>
                  <a:srgbClr val="3E3E3E"/>
                </a:solidFill>
                <a:latin typeface="Arial"/>
                <a:cs typeface="Arial"/>
              </a:rPr>
              <a:t> </a:t>
            </a:r>
            <a:r>
              <a:rPr lang="en-US" sz="2000" u="heavy" spc="-10" dirty="0">
                <a:solidFill>
                  <a:srgbClr val="0000FF"/>
                </a:solidFill>
                <a:uFill>
                  <a:solidFill>
                    <a:srgbClr val="0000FF"/>
                  </a:solidFill>
                </a:uFill>
                <a:latin typeface="Arial"/>
                <a:cs typeface="Arial"/>
              </a:rPr>
              <a:t>https://www.iso.org/standard/66912.html </a:t>
            </a:r>
          </a:p>
          <a:p>
            <a:pPr marL="355600" indent="-342900">
              <a:lnSpc>
                <a:spcPct val="100000"/>
              </a:lnSpc>
              <a:spcBef>
                <a:spcPts val="580"/>
              </a:spcBef>
              <a:buChar char="•"/>
              <a:tabLst>
                <a:tab pos="354965" algn="l"/>
                <a:tab pos="355600" algn="l"/>
              </a:tabLst>
            </a:pPr>
            <a:r>
              <a:rPr sz="2000" spc="-15" dirty="0">
                <a:solidFill>
                  <a:srgbClr val="3E3E3E"/>
                </a:solidFill>
                <a:latin typeface="Arial"/>
                <a:cs typeface="Arial"/>
              </a:rPr>
              <a:t>NIST-</a:t>
            </a:r>
            <a:r>
              <a:rPr sz="2000" u="heavy" spc="-15" dirty="0">
                <a:solidFill>
                  <a:srgbClr val="0000FF"/>
                </a:solidFill>
                <a:uFill>
                  <a:solidFill>
                    <a:srgbClr val="0000FF"/>
                  </a:solidFill>
                </a:uFill>
                <a:latin typeface="Arial"/>
                <a:cs typeface="Arial"/>
                <a:hlinkClick r:id="rId3"/>
              </a:rPr>
              <a:t>http://www.nist.gov/</a:t>
            </a:r>
            <a:endParaRPr sz="2000" dirty="0">
              <a:latin typeface="Arial"/>
              <a:cs typeface="Arial"/>
            </a:endParaRPr>
          </a:p>
          <a:p>
            <a:pPr marL="355600" marR="412750" indent="-342900">
              <a:lnSpc>
                <a:spcPct val="100000"/>
              </a:lnSpc>
              <a:spcBef>
                <a:spcPts val="480"/>
              </a:spcBef>
              <a:buChar char="•"/>
              <a:tabLst>
                <a:tab pos="354965" algn="l"/>
                <a:tab pos="355600" algn="l"/>
              </a:tabLst>
            </a:pPr>
            <a:r>
              <a:rPr sz="2000" spc="-5" dirty="0">
                <a:solidFill>
                  <a:srgbClr val="3E3E3E"/>
                </a:solidFill>
                <a:latin typeface="Arial"/>
                <a:cs typeface="Arial"/>
              </a:rPr>
              <a:t>NIST Mercury Thermometer Alternatives: What Is</a:t>
            </a:r>
            <a:r>
              <a:rPr sz="2000" spc="-110" dirty="0">
                <a:solidFill>
                  <a:srgbClr val="3E3E3E"/>
                </a:solidFill>
                <a:latin typeface="Arial"/>
                <a:cs typeface="Arial"/>
              </a:rPr>
              <a:t> </a:t>
            </a:r>
            <a:r>
              <a:rPr sz="2000" spc="-15" dirty="0">
                <a:solidFill>
                  <a:srgbClr val="3E3E3E"/>
                </a:solidFill>
                <a:latin typeface="Arial"/>
                <a:cs typeface="Arial"/>
              </a:rPr>
              <a:t>Traceability?- </a:t>
            </a:r>
            <a:r>
              <a:rPr sz="2000" u="heavy" spc="-15" dirty="0">
                <a:solidFill>
                  <a:srgbClr val="0000FF"/>
                </a:solidFill>
                <a:uFill>
                  <a:solidFill>
                    <a:srgbClr val="0000FF"/>
                  </a:solidFill>
                </a:uFill>
                <a:latin typeface="Arial"/>
                <a:cs typeface="Arial"/>
              </a:rPr>
              <a:t> </a:t>
            </a:r>
            <a:r>
              <a:rPr sz="2000" u="heavy" spc="-10" dirty="0">
                <a:solidFill>
                  <a:srgbClr val="0000FF"/>
                </a:solidFill>
                <a:uFill>
                  <a:solidFill>
                    <a:srgbClr val="0000FF"/>
                  </a:solidFill>
                </a:uFill>
                <a:latin typeface="Arial"/>
                <a:cs typeface="Arial"/>
                <a:hlinkClick r:id="rId4"/>
              </a:rPr>
              <a:t>http://www.nist.gov/pml/mercury_traceability.cfm</a:t>
            </a:r>
            <a:endParaRPr sz="2000" dirty="0">
              <a:latin typeface="Arial"/>
              <a:cs typeface="Arial"/>
            </a:endParaRPr>
          </a:p>
          <a:p>
            <a:pPr marL="355600" marR="478155" indent="-342900">
              <a:lnSpc>
                <a:spcPct val="100000"/>
              </a:lnSpc>
              <a:spcBef>
                <a:spcPts val="480"/>
              </a:spcBef>
              <a:buChar char="•"/>
              <a:tabLst>
                <a:tab pos="354965" algn="l"/>
                <a:tab pos="355600" algn="l"/>
              </a:tabLst>
            </a:pPr>
            <a:r>
              <a:rPr sz="2000" spc="-5" dirty="0">
                <a:solidFill>
                  <a:srgbClr val="3E3E3E"/>
                </a:solidFill>
                <a:latin typeface="Arial"/>
                <a:cs typeface="Arial"/>
              </a:rPr>
              <a:t>ISO </a:t>
            </a:r>
            <a:r>
              <a:rPr lang="en-US" sz="2000" spc="-10" dirty="0">
                <a:solidFill>
                  <a:srgbClr val="3E3E3E"/>
                </a:solidFill>
                <a:latin typeface="Arial"/>
                <a:cs typeface="Arial"/>
              </a:rPr>
              <a:t>1703</a:t>
            </a:r>
            <a:r>
              <a:rPr sz="2000" spc="-10" dirty="0">
                <a:solidFill>
                  <a:srgbClr val="3E3E3E"/>
                </a:solidFill>
                <a:latin typeface="Arial"/>
                <a:cs typeface="Arial"/>
              </a:rPr>
              <a:t>4- </a:t>
            </a:r>
            <a:r>
              <a:rPr lang="en-US" sz="2000" u="heavy" spc="-10" dirty="0">
                <a:solidFill>
                  <a:srgbClr val="0000FF"/>
                </a:solidFill>
                <a:uFill>
                  <a:solidFill>
                    <a:srgbClr val="0000FF"/>
                  </a:solidFill>
                </a:uFill>
                <a:latin typeface="Arial"/>
                <a:cs typeface="Arial"/>
                <a:hlinkClick r:id="rId5"/>
              </a:rPr>
              <a:t>https://www.iso.org/standard/29357.html</a:t>
            </a:r>
            <a:endParaRPr lang="en-US" sz="2000" u="heavy" spc="-10" dirty="0">
              <a:solidFill>
                <a:srgbClr val="0000FF"/>
              </a:solidFill>
              <a:uFill>
                <a:solidFill>
                  <a:srgbClr val="0000FF"/>
                </a:solidFill>
              </a:uFill>
              <a:latin typeface="Arial"/>
              <a:cs typeface="Arial"/>
            </a:endParaRPr>
          </a:p>
          <a:p>
            <a:pPr marL="355600" marR="478155" indent="-342900">
              <a:spcBef>
                <a:spcPts val="480"/>
              </a:spcBef>
              <a:buFontTx/>
              <a:buChar char="•"/>
              <a:tabLst>
                <a:tab pos="354965" algn="l"/>
                <a:tab pos="355600" algn="l"/>
              </a:tabLst>
            </a:pPr>
            <a:r>
              <a:rPr lang="en-US" sz="2000" dirty="0">
                <a:latin typeface="Arial" panose="020B0604020202020204" pitchFamily="34" charset="0"/>
                <a:cs typeface="Arial" panose="020B0604020202020204" pitchFamily="34" charset="0"/>
              </a:rPr>
              <a:t>Supplementary Materials related to NIST Policy on Metrological Traceability </a:t>
            </a:r>
            <a:r>
              <a:rPr lang="en-US" sz="2000" dirty="0">
                <a:latin typeface="Arial" panose="020B0604020202020204" pitchFamily="34" charset="0"/>
                <a:cs typeface="Arial" panose="020B0604020202020204" pitchFamily="34" charset="0"/>
                <a:hlinkClick r:id="rId6"/>
              </a:rPr>
              <a:t>http://members.aoac.org/aoac_prod_imis/Programs/RMG_files/Page322.htm</a:t>
            </a:r>
            <a:endParaRPr lang="en-US" sz="2000" dirty="0">
              <a:latin typeface="Arial" panose="020B0604020202020204" pitchFamily="34" charset="0"/>
              <a:cs typeface="Arial" panose="020B0604020202020204" pitchFamily="34" charset="0"/>
            </a:endParaRPr>
          </a:p>
          <a:p>
            <a:pPr marL="355600" marR="478155" indent="-342900">
              <a:spcBef>
                <a:spcPts val="480"/>
              </a:spcBef>
              <a:buFontTx/>
              <a:buChar char="•"/>
              <a:tabLst>
                <a:tab pos="354965" algn="l"/>
                <a:tab pos="355600" algn="l"/>
              </a:tabLst>
            </a:pPr>
            <a:r>
              <a:rPr lang="en-US" sz="2000" dirty="0">
                <a:latin typeface="Arial" panose="020B0604020202020204" pitchFamily="34" charset="0"/>
                <a:cs typeface="Arial" panose="020B0604020202020204" pitchFamily="34" charset="0"/>
              </a:rPr>
              <a:t>BIPM:  The International System of Units </a:t>
            </a:r>
            <a:r>
              <a:rPr lang="en-US" sz="2000" dirty="0">
                <a:latin typeface="Arial" panose="020B0604020202020204" pitchFamily="34" charset="0"/>
                <a:cs typeface="Arial" panose="020B0604020202020204" pitchFamily="34" charset="0"/>
                <a:hlinkClick r:id="rId7"/>
              </a:rPr>
              <a:t>https://www.bipm.org/utils/common/pdf/si-brochure/SI-Brochure-9.pdf</a:t>
            </a:r>
            <a:endParaRPr lang="en-US" sz="2000" dirty="0">
              <a:latin typeface="Arial" panose="020B0604020202020204" pitchFamily="34" charset="0"/>
              <a:cs typeface="Arial" panose="020B0604020202020204" pitchFamily="34" charset="0"/>
            </a:endParaRPr>
          </a:p>
          <a:p>
            <a:pPr marL="355600" marR="478155" indent="-342900">
              <a:spcBef>
                <a:spcPts val="480"/>
              </a:spcBef>
              <a:buFontTx/>
              <a:buChar char="•"/>
              <a:tabLst>
                <a:tab pos="354965" algn="l"/>
                <a:tab pos="355600" algn="l"/>
              </a:tabLst>
            </a:pPr>
            <a:endParaRPr lang="en-US" sz="2000" dirty="0">
              <a:latin typeface="Arial" panose="020B0604020202020204" pitchFamily="34" charset="0"/>
              <a:cs typeface="Arial" panose="020B0604020202020204" pitchFamily="34" charset="0"/>
            </a:endParaRPr>
          </a:p>
          <a:p>
            <a:pPr marL="355600" marR="478155" indent="-342900">
              <a:lnSpc>
                <a:spcPct val="100000"/>
              </a:lnSpc>
              <a:spcBef>
                <a:spcPts val="480"/>
              </a:spcBef>
              <a:buChar char="•"/>
              <a:tabLst>
                <a:tab pos="354965" algn="l"/>
                <a:tab pos="355600" algn="l"/>
              </a:tabLst>
            </a:pPr>
            <a:endParaRPr sz="2000" dirty="0">
              <a:latin typeface="Arial"/>
              <a:cs typeface="Arial"/>
            </a:endParaRPr>
          </a:p>
        </p:txBody>
      </p:sp>
      <p:pic>
        <p:nvPicPr>
          <p:cNvPr id="6" name="Picture 5"/>
          <p:cNvPicPr>
            <a:picLocks noChangeAspect="1"/>
          </p:cNvPicPr>
          <p:nvPr/>
        </p:nvPicPr>
        <p:blipFill>
          <a:blip r:embed="rId8"/>
          <a:stretch>
            <a:fillRect/>
          </a:stretch>
        </p:blipFill>
        <p:spPr>
          <a:xfrm>
            <a:off x="3962400" y="6238576"/>
            <a:ext cx="917491" cy="9551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1700" y="734060"/>
            <a:ext cx="4566285" cy="635635"/>
          </a:xfrm>
          <a:prstGeom prst="rect">
            <a:avLst/>
          </a:prstGeom>
        </p:spPr>
        <p:txBody>
          <a:bodyPr vert="horz" wrap="square" lIns="0" tIns="12700" rIns="0" bIns="0" rtlCol="0">
            <a:spAutoFit/>
          </a:bodyPr>
          <a:lstStyle/>
          <a:p>
            <a:pPr marL="12700">
              <a:lnSpc>
                <a:spcPct val="100000"/>
              </a:lnSpc>
              <a:spcBef>
                <a:spcPts val="100"/>
              </a:spcBef>
            </a:pPr>
            <a:r>
              <a:rPr spc="-45" dirty="0"/>
              <a:t>Terms </a:t>
            </a:r>
            <a:r>
              <a:rPr dirty="0"/>
              <a:t>and</a:t>
            </a:r>
            <a:r>
              <a:rPr spc="-40" dirty="0"/>
              <a:t> </a:t>
            </a:r>
            <a:r>
              <a:rPr spc="-20" dirty="0"/>
              <a:t>Acronyms</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3</a:t>
            </a:fld>
            <a:endParaRPr sz="1400" dirty="0">
              <a:latin typeface="Arial"/>
              <a:cs typeface="Arial"/>
            </a:endParaRPr>
          </a:p>
        </p:txBody>
      </p:sp>
      <p:sp>
        <p:nvSpPr>
          <p:cNvPr id="4" name="object 4"/>
          <p:cNvSpPr txBox="1"/>
          <p:nvPr/>
        </p:nvSpPr>
        <p:spPr>
          <a:xfrm>
            <a:off x="914400" y="1676400"/>
            <a:ext cx="8608061" cy="3936975"/>
          </a:xfrm>
          <a:prstGeom prst="rect">
            <a:avLst/>
          </a:prstGeom>
        </p:spPr>
        <p:txBody>
          <a:bodyPr vert="horz" wrap="square" lIns="0" tIns="12700" rIns="0" bIns="0" rtlCol="0">
            <a:spAutoFit/>
          </a:bodyPr>
          <a:lstStyle/>
          <a:p>
            <a:pPr marL="355600" marR="31750" indent="-342900">
              <a:lnSpc>
                <a:spcPct val="100000"/>
              </a:lnSpc>
              <a:spcBef>
                <a:spcPts val="100"/>
              </a:spcBef>
              <a:buFont typeface="Arial"/>
              <a:buChar char="•"/>
              <a:tabLst>
                <a:tab pos="354965" algn="l"/>
                <a:tab pos="355600" algn="l"/>
              </a:tabLst>
            </a:pPr>
            <a:r>
              <a:rPr sz="2400" b="1" spc="-5" dirty="0">
                <a:solidFill>
                  <a:srgbClr val="3E3E3E"/>
                </a:solidFill>
                <a:latin typeface="Arial"/>
                <a:cs typeface="Arial"/>
              </a:rPr>
              <a:t>Certified Reference Material (CRM) </a:t>
            </a:r>
            <a:r>
              <a:rPr sz="2400" dirty="0">
                <a:solidFill>
                  <a:srgbClr val="3E3E3E"/>
                </a:solidFill>
                <a:latin typeface="Arial"/>
                <a:cs typeface="Arial"/>
              </a:rPr>
              <a:t>- </a:t>
            </a:r>
            <a:r>
              <a:rPr sz="2400" spc="-5" dirty="0">
                <a:solidFill>
                  <a:srgbClr val="3E3E3E"/>
                </a:solidFill>
                <a:latin typeface="Arial"/>
                <a:cs typeface="Arial"/>
              </a:rPr>
              <a:t>Reference  material that has documentation by an authoritative body  and providing one or more specified property values with  associated uncertainties and</a:t>
            </a:r>
            <a:r>
              <a:rPr sz="2400" spc="45" dirty="0">
                <a:solidFill>
                  <a:srgbClr val="3E3E3E"/>
                </a:solidFill>
                <a:latin typeface="Arial"/>
                <a:cs typeface="Arial"/>
              </a:rPr>
              <a:t> </a:t>
            </a:r>
            <a:r>
              <a:rPr sz="2400" spc="-5" dirty="0">
                <a:solidFill>
                  <a:srgbClr val="3E3E3E"/>
                </a:solidFill>
                <a:latin typeface="Arial"/>
                <a:cs typeface="Arial"/>
              </a:rPr>
              <a:t>traceabilities</a:t>
            </a:r>
            <a:endParaRPr sz="2400" dirty="0">
              <a:latin typeface="Arial"/>
              <a:cs typeface="Arial"/>
            </a:endParaRPr>
          </a:p>
          <a:p>
            <a:pPr marL="355600" marR="5080" indent="-342900">
              <a:lnSpc>
                <a:spcPct val="100000"/>
              </a:lnSpc>
              <a:spcBef>
                <a:spcPts val="575"/>
              </a:spcBef>
              <a:buFont typeface="Arial"/>
              <a:buChar char="•"/>
              <a:tabLst>
                <a:tab pos="354965" algn="l"/>
                <a:tab pos="355600" algn="l"/>
              </a:tabLst>
            </a:pPr>
            <a:r>
              <a:rPr sz="2400" b="1" spc="-5" dirty="0">
                <a:solidFill>
                  <a:srgbClr val="3E3E3E"/>
                </a:solidFill>
                <a:latin typeface="Arial"/>
                <a:cs typeface="Arial"/>
              </a:rPr>
              <a:t>CGPM </a:t>
            </a:r>
            <a:r>
              <a:rPr sz="2400" dirty="0">
                <a:solidFill>
                  <a:srgbClr val="3E3E3E"/>
                </a:solidFill>
                <a:latin typeface="Arial"/>
                <a:cs typeface="Arial"/>
              </a:rPr>
              <a:t>- </a:t>
            </a:r>
            <a:r>
              <a:rPr sz="2400" spc="-5" dirty="0">
                <a:solidFill>
                  <a:srgbClr val="3E3E3E"/>
                </a:solidFill>
                <a:latin typeface="Arial"/>
                <a:cs typeface="Arial"/>
              </a:rPr>
              <a:t>Conférence Générale des Poids et Mesures  (French: General Conference on </a:t>
            </a:r>
            <a:r>
              <a:rPr sz="2400" spc="-10" dirty="0">
                <a:solidFill>
                  <a:srgbClr val="3E3E3E"/>
                </a:solidFill>
                <a:latin typeface="Arial"/>
                <a:cs typeface="Arial"/>
              </a:rPr>
              <a:t>Weights </a:t>
            </a:r>
            <a:r>
              <a:rPr sz="2400" spc="-5" dirty="0">
                <a:solidFill>
                  <a:srgbClr val="3E3E3E"/>
                </a:solidFill>
                <a:latin typeface="Arial"/>
                <a:cs typeface="Arial"/>
              </a:rPr>
              <a:t>and</a:t>
            </a:r>
            <a:r>
              <a:rPr sz="2400" spc="10" dirty="0">
                <a:solidFill>
                  <a:srgbClr val="3E3E3E"/>
                </a:solidFill>
                <a:latin typeface="Arial"/>
                <a:cs typeface="Arial"/>
              </a:rPr>
              <a:t> </a:t>
            </a:r>
            <a:r>
              <a:rPr sz="2400" spc="-5" dirty="0">
                <a:solidFill>
                  <a:srgbClr val="3E3E3E"/>
                </a:solidFill>
                <a:latin typeface="Arial"/>
                <a:cs typeface="Arial"/>
              </a:rPr>
              <a:t>Measures)</a:t>
            </a:r>
            <a:endParaRPr sz="2400" dirty="0">
              <a:latin typeface="Arial"/>
              <a:cs typeface="Arial"/>
            </a:endParaRPr>
          </a:p>
          <a:p>
            <a:pPr marL="355600" marR="716280" indent="-342900">
              <a:lnSpc>
                <a:spcPct val="100000"/>
              </a:lnSpc>
              <a:spcBef>
                <a:spcPts val="575"/>
              </a:spcBef>
              <a:buFont typeface="Arial"/>
              <a:buChar char="•"/>
              <a:tabLst>
                <a:tab pos="354965" algn="l"/>
                <a:tab pos="355600" algn="l"/>
              </a:tabLst>
            </a:pPr>
            <a:r>
              <a:rPr sz="2400" b="1" spc="-5" dirty="0">
                <a:solidFill>
                  <a:srgbClr val="3E3E3E"/>
                </a:solidFill>
                <a:latin typeface="Arial"/>
                <a:cs typeface="Arial"/>
              </a:rPr>
              <a:t>CIPM </a:t>
            </a:r>
            <a:r>
              <a:rPr sz="2400" dirty="0">
                <a:solidFill>
                  <a:srgbClr val="3E3E3E"/>
                </a:solidFill>
                <a:latin typeface="Arial"/>
                <a:cs typeface="Arial"/>
              </a:rPr>
              <a:t>- </a:t>
            </a:r>
            <a:r>
              <a:rPr sz="2400" spc="-5" dirty="0">
                <a:solidFill>
                  <a:srgbClr val="3E3E3E"/>
                </a:solidFill>
                <a:latin typeface="Arial"/>
                <a:cs typeface="Arial"/>
              </a:rPr>
              <a:t>Comité International des Poids et Mesures  (International Committee of </a:t>
            </a:r>
            <a:r>
              <a:rPr sz="2400" spc="-10" dirty="0">
                <a:solidFill>
                  <a:srgbClr val="3E3E3E"/>
                </a:solidFill>
                <a:latin typeface="Arial"/>
                <a:cs typeface="Arial"/>
              </a:rPr>
              <a:t>Weights </a:t>
            </a:r>
            <a:r>
              <a:rPr sz="2400" spc="-5" dirty="0">
                <a:solidFill>
                  <a:srgbClr val="3E3E3E"/>
                </a:solidFill>
                <a:latin typeface="Arial"/>
                <a:cs typeface="Arial"/>
              </a:rPr>
              <a:t>and</a:t>
            </a:r>
            <a:r>
              <a:rPr sz="2400" spc="-15" dirty="0">
                <a:solidFill>
                  <a:srgbClr val="3E3E3E"/>
                </a:solidFill>
                <a:latin typeface="Arial"/>
                <a:cs typeface="Arial"/>
              </a:rPr>
              <a:t> </a:t>
            </a:r>
            <a:r>
              <a:rPr sz="2400" spc="-5" dirty="0">
                <a:solidFill>
                  <a:srgbClr val="3E3E3E"/>
                </a:solidFill>
                <a:latin typeface="Arial"/>
                <a:cs typeface="Arial"/>
              </a:rPr>
              <a:t>Measures)</a:t>
            </a:r>
            <a:endParaRPr sz="2400" dirty="0">
              <a:latin typeface="Arial"/>
              <a:cs typeface="Arial"/>
            </a:endParaRPr>
          </a:p>
          <a:p>
            <a:pPr marL="355600" marR="1510030" indent="-342900">
              <a:lnSpc>
                <a:spcPct val="100000"/>
              </a:lnSpc>
              <a:spcBef>
                <a:spcPts val="575"/>
              </a:spcBef>
              <a:buFont typeface="Arial"/>
              <a:buChar char="•"/>
              <a:tabLst>
                <a:tab pos="354965" algn="l"/>
                <a:tab pos="355600" algn="l"/>
              </a:tabLst>
            </a:pPr>
            <a:r>
              <a:rPr sz="2400" b="1" spc="-5" dirty="0">
                <a:solidFill>
                  <a:srgbClr val="3E3E3E"/>
                </a:solidFill>
                <a:latin typeface="Arial"/>
                <a:cs typeface="Arial"/>
              </a:rPr>
              <a:t>ISO</a:t>
            </a:r>
            <a:r>
              <a:rPr lang="en-US" sz="2400" b="1" spc="-5" dirty="0">
                <a:solidFill>
                  <a:srgbClr val="3E3E3E"/>
                </a:solidFill>
                <a:latin typeface="Arial"/>
                <a:cs typeface="Arial"/>
              </a:rPr>
              <a:t> 17034</a:t>
            </a:r>
            <a:r>
              <a:rPr sz="2400" b="1" spc="-5" dirty="0">
                <a:solidFill>
                  <a:srgbClr val="3E3E3E"/>
                </a:solidFill>
                <a:latin typeface="Arial"/>
                <a:cs typeface="Arial"/>
              </a:rPr>
              <a:t> </a:t>
            </a:r>
            <a:r>
              <a:rPr sz="2400" dirty="0">
                <a:solidFill>
                  <a:srgbClr val="3E3E3E"/>
                </a:solidFill>
                <a:latin typeface="Arial"/>
                <a:cs typeface="Arial"/>
              </a:rPr>
              <a:t>- </a:t>
            </a:r>
            <a:r>
              <a:rPr sz="2400" spc="-5" dirty="0">
                <a:solidFill>
                  <a:srgbClr val="3E3E3E"/>
                </a:solidFill>
                <a:latin typeface="Arial"/>
                <a:cs typeface="Arial"/>
              </a:rPr>
              <a:t>General Requirements for the  </a:t>
            </a:r>
            <a:r>
              <a:rPr lang="en-US" sz="2400" spc="-5" dirty="0">
                <a:solidFill>
                  <a:srgbClr val="3E3E3E"/>
                </a:solidFill>
                <a:latin typeface="Arial"/>
                <a:cs typeface="Arial"/>
              </a:rPr>
              <a:t>C</a:t>
            </a:r>
            <a:r>
              <a:rPr sz="2400" spc="-5" dirty="0">
                <a:solidFill>
                  <a:srgbClr val="3E3E3E"/>
                </a:solidFill>
                <a:latin typeface="Arial"/>
                <a:cs typeface="Arial"/>
              </a:rPr>
              <a:t>ompetence of </a:t>
            </a:r>
            <a:r>
              <a:rPr lang="en-US" sz="2400" spc="-5" dirty="0">
                <a:solidFill>
                  <a:srgbClr val="3E3E3E"/>
                </a:solidFill>
                <a:latin typeface="Arial"/>
                <a:cs typeface="Arial"/>
              </a:rPr>
              <a:t>R</a:t>
            </a:r>
            <a:r>
              <a:rPr sz="2400" spc="-5" dirty="0">
                <a:solidFill>
                  <a:srgbClr val="3E3E3E"/>
                </a:solidFill>
                <a:latin typeface="Arial"/>
                <a:cs typeface="Arial"/>
              </a:rPr>
              <a:t>eference </a:t>
            </a:r>
            <a:r>
              <a:rPr lang="en-US" sz="2400" spc="-5" dirty="0">
                <a:solidFill>
                  <a:srgbClr val="3E3E3E"/>
                </a:solidFill>
                <a:latin typeface="Arial"/>
                <a:cs typeface="Arial"/>
              </a:rPr>
              <a:t>M</a:t>
            </a:r>
            <a:r>
              <a:rPr sz="2400" spc="-5" dirty="0">
                <a:solidFill>
                  <a:srgbClr val="3E3E3E"/>
                </a:solidFill>
                <a:latin typeface="Arial"/>
                <a:cs typeface="Arial"/>
              </a:rPr>
              <a:t>aterial</a:t>
            </a:r>
            <a:r>
              <a:rPr sz="2400" spc="25" dirty="0">
                <a:solidFill>
                  <a:srgbClr val="3E3E3E"/>
                </a:solidFill>
                <a:latin typeface="Arial"/>
                <a:cs typeface="Arial"/>
              </a:rPr>
              <a:t> </a:t>
            </a:r>
            <a:r>
              <a:rPr lang="en-US" sz="2400" spc="25" dirty="0">
                <a:solidFill>
                  <a:srgbClr val="3E3E3E"/>
                </a:solidFill>
                <a:latin typeface="Arial"/>
                <a:cs typeface="Arial"/>
              </a:rPr>
              <a:t>P</a:t>
            </a:r>
            <a:r>
              <a:rPr sz="2400" spc="-5" dirty="0">
                <a:solidFill>
                  <a:srgbClr val="3E3E3E"/>
                </a:solidFill>
                <a:latin typeface="Arial"/>
                <a:cs typeface="Arial"/>
              </a:rPr>
              <a:t>roducers</a:t>
            </a:r>
            <a:endParaRPr sz="2400" dirty="0">
              <a:latin typeface="Arial"/>
              <a:cs typeface="Arial"/>
            </a:endParaRPr>
          </a:p>
        </p:txBody>
      </p:sp>
      <p:pic>
        <p:nvPicPr>
          <p:cNvPr id="6" name="Picture 5"/>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883920" y="573465"/>
            <a:ext cx="4566285" cy="635635"/>
          </a:xfrm>
          <a:prstGeom prst="rect">
            <a:avLst/>
          </a:prstGeom>
        </p:spPr>
        <p:txBody>
          <a:bodyPr vert="horz" wrap="square" lIns="0" tIns="12700" rIns="0" bIns="0" rtlCol="0">
            <a:spAutoFit/>
          </a:bodyPr>
          <a:lstStyle/>
          <a:p>
            <a:pPr marL="12700">
              <a:lnSpc>
                <a:spcPct val="100000"/>
              </a:lnSpc>
              <a:spcBef>
                <a:spcPts val="100"/>
              </a:spcBef>
            </a:pPr>
            <a:r>
              <a:rPr spc="-45" dirty="0"/>
              <a:t>Terms </a:t>
            </a:r>
            <a:r>
              <a:rPr dirty="0"/>
              <a:t>and</a:t>
            </a:r>
            <a:r>
              <a:rPr spc="-40" dirty="0"/>
              <a:t> </a:t>
            </a:r>
            <a:r>
              <a:rPr spc="-20" dirty="0"/>
              <a:t>Acronyms</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4</a:t>
            </a:fld>
            <a:endParaRPr sz="1400" dirty="0">
              <a:latin typeface="Arial"/>
              <a:cs typeface="Arial"/>
            </a:endParaRPr>
          </a:p>
        </p:txBody>
      </p:sp>
      <p:sp>
        <p:nvSpPr>
          <p:cNvPr id="4" name="object 4"/>
          <p:cNvSpPr txBox="1"/>
          <p:nvPr/>
        </p:nvSpPr>
        <p:spPr>
          <a:xfrm>
            <a:off x="883920" y="1600200"/>
            <a:ext cx="7909559" cy="3425938"/>
          </a:xfrm>
          <a:prstGeom prst="rect">
            <a:avLst/>
          </a:prstGeom>
        </p:spPr>
        <p:txBody>
          <a:bodyPr vert="horz" wrap="square" lIns="0" tIns="85725" rIns="0" bIns="0" rtlCol="0">
            <a:spAutoFit/>
          </a:bodyPr>
          <a:lstStyle/>
          <a:p>
            <a:pPr marL="355600" indent="-342900">
              <a:lnSpc>
                <a:spcPct val="100000"/>
              </a:lnSpc>
              <a:spcBef>
                <a:spcPts val="675"/>
              </a:spcBef>
              <a:buFont typeface="Arial"/>
              <a:buChar char="•"/>
              <a:tabLst>
                <a:tab pos="354965" algn="l"/>
                <a:tab pos="355600" algn="l"/>
              </a:tabLst>
            </a:pPr>
            <a:r>
              <a:rPr sz="2400" b="1" spc="-5" dirty="0">
                <a:solidFill>
                  <a:srgbClr val="3E3E3E"/>
                </a:solidFill>
                <a:latin typeface="Arial"/>
                <a:cs typeface="Arial"/>
              </a:rPr>
              <a:t>NIST </a:t>
            </a:r>
            <a:r>
              <a:rPr sz="2400" dirty="0">
                <a:solidFill>
                  <a:srgbClr val="3E3E3E"/>
                </a:solidFill>
                <a:latin typeface="Arial"/>
                <a:cs typeface="Arial"/>
              </a:rPr>
              <a:t>- </a:t>
            </a:r>
            <a:r>
              <a:rPr sz="2400" spc="-5" dirty="0">
                <a:solidFill>
                  <a:srgbClr val="3E3E3E"/>
                </a:solidFill>
                <a:latin typeface="Arial"/>
                <a:cs typeface="Arial"/>
              </a:rPr>
              <a:t>National Institute of Standards and</a:t>
            </a:r>
            <a:r>
              <a:rPr sz="2400" spc="-15" dirty="0">
                <a:solidFill>
                  <a:srgbClr val="3E3E3E"/>
                </a:solidFill>
                <a:latin typeface="Arial"/>
                <a:cs typeface="Arial"/>
              </a:rPr>
              <a:t> </a:t>
            </a:r>
            <a:r>
              <a:rPr sz="2400" spc="-35" dirty="0">
                <a:solidFill>
                  <a:srgbClr val="3E3E3E"/>
                </a:solidFill>
                <a:latin typeface="Arial"/>
                <a:cs typeface="Arial"/>
              </a:rPr>
              <a:t>Technology</a:t>
            </a:r>
            <a:endParaRPr sz="2400" dirty="0">
              <a:latin typeface="Arial"/>
              <a:cs typeface="Arial"/>
            </a:endParaRPr>
          </a:p>
          <a:p>
            <a:pPr marL="355600" indent="-342900">
              <a:lnSpc>
                <a:spcPct val="100000"/>
              </a:lnSpc>
              <a:spcBef>
                <a:spcPts val="575"/>
              </a:spcBef>
              <a:buFont typeface="Arial"/>
              <a:buChar char="•"/>
              <a:tabLst>
                <a:tab pos="354965" algn="l"/>
                <a:tab pos="355600" algn="l"/>
              </a:tabLst>
            </a:pPr>
            <a:r>
              <a:rPr sz="2400" b="1" spc="-5" dirty="0">
                <a:solidFill>
                  <a:srgbClr val="3E3E3E"/>
                </a:solidFill>
                <a:latin typeface="Arial"/>
                <a:cs typeface="Arial"/>
              </a:rPr>
              <a:t>PT </a:t>
            </a:r>
            <a:r>
              <a:rPr sz="2400" dirty="0">
                <a:solidFill>
                  <a:srgbClr val="3E3E3E"/>
                </a:solidFill>
                <a:latin typeface="Arial"/>
                <a:cs typeface="Arial"/>
              </a:rPr>
              <a:t>– </a:t>
            </a:r>
            <a:r>
              <a:rPr sz="2400" spc="-5" dirty="0">
                <a:solidFill>
                  <a:srgbClr val="3E3E3E"/>
                </a:solidFill>
                <a:latin typeface="Arial"/>
                <a:cs typeface="Arial"/>
              </a:rPr>
              <a:t>Proficiency</a:t>
            </a:r>
            <a:r>
              <a:rPr sz="2400" spc="-45" dirty="0">
                <a:solidFill>
                  <a:srgbClr val="3E3E3E"/>
                </a:solidFill>
                <a:latin typeface="Arial"/>
                <a:cs typeface="Arial"/>
              </a:rPr>
              <a:t> </a:t>
            </a:r>
            <a:r>
              <a:rPr sz="2400" spc="-75" dirty="0">
                <a:solidFill>
                  <a:srgbClr val="3E3E3E"/>
                </a:solidFill>
                <a:latin typeface="Arial"/>
                <a:cs typeface="Arial"/>
              </a:rPr>
              <a:t>Test</a:t>
            </a:r>
            <a:endParaRPr sz="2400" dirty="0">
              <a:latin typeface="Arial"/>
              <a:cs typeface="Arial"/>
            </a:endParaRPr>
          </a:p>
          <a:p>
            <a:pPr marL="355600" indent="-342900">
              <a:lnSpc>
                <a:spcPct val="100000"/>
              </a:lnSpc>
              <a:spcBef>
                <a:spcPts val="575"/>
              </a:spcBef>
              <a:buFont typeface="Arial"/>
              <a:buChar char="•"/>
              <a:tabLst>
                <a:tab pos="354965" algn="l"/>
                <a:tab pos="355600" algn="l"/>
              </a:tabLst>
            </a:pPr>
            <a:r>
              <a:rPr sz="2400" b="1" dirty="0">
                <a:solidFill>
                  <a:srgbClr val="3E3E3E"/>
                </a:solidFill>
                <a:latin typeface="Arial"/>
                <a:cs typeface="Arial"/>
              </a:rPr>
              <a:t>QC </a:t>
            </a:r>
            <a:r>
              <a:rPr sz="2400" dirty="0">
                <a:solidFill>
                  <a:srgbClr val="3E3E3E"/>
                </a:solidFill>
                <a:latin typeface="Arial"/>
                <a:cs typeface="Arial"/>
              </a:rPr>
              <a:t>- </a:t>
            </a:r>
            <a:r>
              <a:rPr sz="2400" spc="-5" dirty="0">
                <a:solidFill>
                  <a:srgbClr val="3E3E3E"/>
                </a:solidFill>
                <a:latin typeface="Arial"/>
                <a:cs typeface="Arial"/>
              </a:rPr>
              <a:t>Quality</a:t>
            </a:r>
            <a:r>
              <a:rPr sz="2400" spc="-25" dirty="0">
                <a:solidFill>
                  <a:srgbClr val="3E3E3E"/>
                </a:solidFill>
                <a:latin typeface="Arial"/>
                <a:cs typeface="Arial"/>
              </a:rPr>
              <a:t> </a:t>
            </a:r>
            <a:r>
              <a:rPr sz="2400" spc="-5" dirty="0">
                <a:solidFill>
                  <a:srgbClr val="3E3E3E"/>
                </a:solidFill>
                <a:latin typeface="Arial"/>
                <a:cs typeface="Arial"/>
              </a:rPr>
              <a:t>Control</a:t>
            </a:r>
            <a:endParaRPr sz="2400" dirty="0">
              <a:latin typeface="Arial"/>
              <a:cs typeface="Arial"/>
            </a:endParaRPr>
          </a:p>
          <a:p>
            <a:pPr marL="355600" indent="-342900">
              <a:lnSpc>
                <a:spcPct val="100000"/>
              </a:lnSpc>
              <a:spcBef>
                <a:spcPts val="580"/>
              </a:spcBef>
              <a:buFont typeface="Arial"/>
              <a:buChar char="•"/>
              <a:tabLst>
                <a:tab pos="354965" algn="l"/>
                <a:tab pos="355600" algn="l"/>
              </a:tabLst>
            </a:pPr>
            <a:r>
              <a:rPr sz="2400" b="1" dirty="0">
                <a:solidFill>
                  <a:srgbClr val="3E3E3E"/>
                </a:solidFill>
                <a:latin typeface="Arial"/>
                <a:cs typeface="Arial"/>
              </a:rPr>
              <a:t>QMS </a:t>
            </a:r>
            <a:r>
              <a:rPr sz="2400" dirty="0">
                <a:solidFill>
                  <a:srgbClr val="3E3E3E"/>
                </a:solidFill>
                <a:latin typeface="Arial"/>
                <a:cs typeface="Arial"/>
              </a:rPr>
              <a:t>- </a:t>
            </a:r>
            <a:r>
              <a:rPr sz="2400" spc="-5" dirty="0">
                <a:solidFill>
                  <a:srgbClr val="3E3E3E"/>
                </a:solidFill>
                <a:latin typeface="Arial"/>
                <a:cs typeface="Arial"/>
              </a:rPr>
              <a:t>Quality Management</a:t>
            </a:r>
            <a:r>
              <a:rPr sz="2400" spc="-10" dirty="0">
                <a:solidFill>
                  <a:srgbClr val="3E3E3E"/>
                </a:solidFill>
                <a:latin typeface="Arial"/>
                <a:cs typeface="Arial"/>
              </a:rPr>
              <a:t> </a:t>
            </a:r>
            <a:r>
              <a:rPr sz="2400" spc="-5" dirty="0">
                <a:solidFill>
                  <a:srgbClr val="3E3E3E"/>
                </a:solidFill>
                <a:latin typeface="Arial"/>
                <a:cs typeface="Arial"/>
              </a:rPr>
              <a:t>System</a:t>
            </a:r>
            <a:endParaRPr sz="2400" dirty="0">
              <a:latin typeface="Arial"/>
              <a:cs typeface="Arial"/>
            </a:endParaRPr>
          </a:p>
          <a:p>
            <a:pPr marL="355600" marR="5080" indent="-342900">
              <a:lnSpc>
                <a:spcPct val="100000"/>
              </a:lnSpc>
              <a:spcBef>
                <a:spcPts val="575"/>
              </a:spcBef>
              <a:buFont typeface="Arial"/>
              <a:buChar char="•"/>
              <a:tabLst>
                <a:tab pos="354965" algn="l"/>
                <a:tab pos="355600" algn="l"/>
              </a:tabLst>
            </a:pPr>
            <a:r>
              <a:rPr sz="2400" b="1" spc="-5" dirty="0">
                <a:solidFill>
                  <a:srgbClr val="3E3E3E"/>
                </a:solidFill>
                <a:latin typeface="Arial"/>
                <a:cs typeface="Arial"/>
              </a:rPr>
              <a:t>Reference Standard </a:t>
            </a:r>
            <a:r>
              <a:rPr lang="en-US" sz="2400" dirty="0">
                <a:solidFill>
                  <a:srgbClr val="3E3E3E"/>
                </a:solidFill>
                <a:latin typeface="Arial"/>
                <a:cs typeface="Arial"/>
              </a:rPr>
              <a:t>-</a:t>
            </a:r>
            <a:r>
              <a:rPr sz="2400" dirty="0">
                <a:solidFill>
                  <a:srgbClr val="3E3E3E"/>
                </a:solidFill>
                <a:latin typeface="Arial"/>
                <a:cs typeface="Arial"/>
              </a:rPr>
              <a:t> </a:t>
            </a:r>
            <a:r>
              <a:rPr lang="en-US" sz="2400" dirty="0">
                <a:solidFill>
                  <a:srgbClr val="3E3E3E"/>
                </a:solidFill>
                <a:latin typeface="Arial"/>
                <a:cs typeface="Arial"/>
              </a:rPr>
              <a:t>Substance or item prepared for use as a standard in an assay, identification, or purity test. </a:t>
            </a:r>
            <a:endParaRPr lang="en-US" sz="2400" spc="-5" dirty="0">
              <a:solidFill>
                <a:srgbClr val="FF0000"/>
              </a:solidFill>
              <a:latin typeface="Arial"/>
              <a:cs typeface="Arial"/>
            </a:endParaRPr>
          </a:p>
          <a:p>
            <a:pPr marL="355600" indent="-342900">
              <a:lnSpc>
                <a:spcPct val="100000"/>
              </a:lnSpc>
              <a:spcBef>
                <a:spcPts val="575"/>
              </a:spcBef>
              <a:buFont typeface="Arial"/>
              <a:buChar char="•"/>
              <a:tabLst>
                <a:tab pos="354965" algn="l"/>
                <a:tab pos="355600" algn="l"/>
              </a:tabLst>
            </a:pPr>
            <a:r>
              <a:rPr sz="2400" b="1" dirty="0">
                <a:solidFill>
                  <a:srgbClr val="3E3E3E"/>
                </a:solidFill>
                <a:latin typeface="Arial"/>
                <a:cs typeface="Arial"/>
              </a:rPr>
              <a:t>SI </a:t>
            </a:r>
            <a:r>
              <a:rPr sz="2400" dirty="0">
                <a:solidFill>
                  <a:srgbClr val="3E3E3E"/>
                </a:solidFill>
                <a:latin typeface="Arial"/>
                <a:cs typeface="Arial"/>
              </a:rPr>
              <a:t>- </a:t>
            </a:r>
            <a:r>
              <a:rPr sz="2400" spc="-5" dirty="0">
                <a:solidFill>
                  <a:srgbClr val="3E3E3E"/>
                </a:solidFill>
                <a:latin typeface="Arial"/>
                <a:cs typeface="Arial"/>
              </a:rPr>
              <a:t>International System of</a:t>
            </a:r>
            <a:r>
              <a:rPr sz="2400" spc="-10" dirty="0">
                <a:solidFill>
                  <a:srgbClr val="3E3E3E"/>
                </a:solidFill>
                <a:latin typeface="Arial"/>
                <a:cs typeface="Arial"/>
              </a:rPr>
              <a:t> </a:t>
            </a:r>
            <a:r>
              <a:rPr sz="2400" spc="-5" dirty="0">
                <a:solidFill>
                  <a:srgbClr val="3E3E3E"/>
                </a:solidFill>
                <a:latin typeface="Arial"/>
                <a:cs typeface="Arial"/>
              </a:rPr>
              <a:t>Units</a:t>
            </a:r>
            <a:endParaRPr sz="2400" dirty="0">
              <a:latin typeface="Arial"/>
              <a:cs typeface="Arial"/>
            </a:endParaRPr>
          </a:p>
        </p:txBody>
      </p:sp>
      <p:pic>
        <p:nvPicPr>
          <p:cNvPr id="6" name="Picture 5"/>
          <p:cNvPicPr>
            <a:picLocks noChangeAspect="1"/>
          </p:cNvPicPr>
          <p:nvPr/>
        </p:nvPicPr>
        <p:blipFill>
          <a:blip r:embed="rId3"/>
          <a:stretch>
            <a:fillRect/>
          </a:stretch>
        </p:blipFill>
        <p:spPr>
          <a:xfrm>
            <a:off x="3988834" y="6290668"/>
            <a:ext cx="917491" cy="9551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1700" y="734060"/>
            <a:ext cx="4524375" cy="635635"/>
          </a:xfrm>
          <a:prstGeom prst="rect">
            <a:avLst/>
          </a:prstGeom>
        </p:spPr>
        <p:txBody>
          <a:bodyPr vert="horz" wrap="square" lIns="0" tIns="12700" rIns="0" bIns="0" rtlCol="0">
            <a:spAutoFit/>
          </a:bodyPr>
          <a:lstStyle/>
          <a:p>
            <a:pPr marL="12700">
              <a:lnSpc>
                <a:spcPct val="100000"/>
              </a:lnSpc>
              <a:spcBef>
                <a:spcPts val="100"/>
              </a:spcBef>
            </a:pPr>
            <a:r>
              <a:rPr spc="-5" dirty="0"/>
              <a:t>What </a:t>
            </a:r>
            <a:r>
              <a:rPr dirty="0"/>
              <a:t>is</a:t>
            </a:r>
            <a:r>
              <a:rPr spc="-50" dirty="0"/>
              <a:t> </a:t>
            </a:r>
            <a:r>
              <a:rPr spc="-20" dirty="0"/>
              <a:t>Traceability?</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5</a:t>
            </a:fld>
            <a:endParaRPr sz="1400" dirty="0">
              <a:latin typeface="Arial"/>
              <a:cs typeface="Arial"/>
            </a:endParaRPr>
          </a:p>
        </p:txBody>
      </p:sp>
      <p:sp>
        <p:nvSpPr>
          <p:cNvPr id="4" name="object 4"/>
          <p:cNvSpPr txBox="1"/>
          <p:nvPr/>
        </p:nvSpPr>
        <p:spPr>
          <a:xfrm>
            <a:off x="993139" y="1853438"/>
            <a:ext cx="7958455" cy="2752035"/>
          </a:xfrm>
          <a:prstGeom prst="rect">
            <a:avLst/>
          </a:prstGeom>
        </p:spPr>
        <p:txBody>
          <a:bodyPr vert="horz" wrap="square" lIns="0" tIns="12700" rIns="0" bIns="0" rtlCol="0">
            <a:spAutoFit/>
          </a:bodyPr>
          <a:lstStyle/>
          <a:p>
            <a:pPr marL="355600" marR="5080" indent="-342900">
              <a:lnSpc>
                <a:spcPct val="100000"/>
              </a:lnSpc>
              <a:spcBef>
                <a:spcPts val="100"/>
              </a:spcBef>
              <a:buChar char="•"/>
              <a:tabLst>
                <a:tab pos="354965" algn="l"/>
                <a:tab pos="355600" algn="l"/>
              </a:tabLst>
            </a:pPr>
            <a:r>
              <a:rPr sz="2400" spc="-15" dirty="0">
                <a:solidFill>
                  <a:srgbClr val="3E3E3E"/>
                </a:solidFill>
                <a:latin typeface="Arial"/>
                <a:cs typeface="Arial"/>
              </a:rPr>
              <a:t>Traceability </a:t>
            </a:r>
            <a:r>
              <a:rPr sz="2400" dirty="0">
                <a:solidFill>
                  <a:srgbClr val="3E3E3E"/>
                </a:solidFill>
                <a:latin typeface="Arial"/>
                <a:cs typeface="Arial"/>
              </a:rPr>
              <a:t>is </a:t>
            </a:r>
            <a:r>
              <a:rPr sz="2400" spc="-5" dirty="0">
                <a:solidFill>
                  <a:srgbClr val="3E3E3E"/>
                </a:solidFill>
                <a:latin typeface="Arial"/>
                <a:cs typeface="Arial"/>
              </a:rPr>
              <a:t>the property of </a:t>
            </a:r>
            <a:r>
              <a:rPr sz="2400" dirty="0">
                <a:solidFill>
                  <a:srgbClr val="3E3E3E"/>
                </a:solidFill>
                <a:latin typeface="Arial"/>
                <a:cs typeface="Arial"/>
              </a:rPr>
              <a:t>a </a:t>
            </a:r>
            <a:r>
              <a:rPr sz="2400" spc="-5" dirty="0">
                <a:solidFill>
                  <a:srgbClr val="3E3E3E"/>
                </a:solidFill>
                <a:latin typeface="Arial"/>
                <a:cs typeface="Arial"/>
              </a:rPr>
              <a:t>measurement result  whereby the result can be related to </a:t>
            </a:r>
            <a:r>
              <a:rPr sz="2400" dirty="0">
                <a:solidFill>
                  <a:srgbClr val="3E3E3E"/>
                </a:solidFill>
                <a:latin typeface="Arial"/>
                <a:cs typeface="Arial"/>
              </a:rPr>
              <a:t>a </a:t>
            </a:r>
            <a:r>
              <a:rPr sz="2400" spc="-5" dirty="0">
                <a:solidFill>
                  <a:srgbClr val="3E3E3E"/>
                </a:solidFill>
                <a:latin typeface="Arial"/>
                <a:cs typeface="Arial"/>
              </a:rPr>
              <a:t>reference through  </a:t>
            </a:r>
            <a:r>
              <a:rPr sz="2400" dirty="0">
                <a:solidFill>
                  <a:srgbClr val="3E3E3E"/>
                </a:solidFill>
                <a:latin typeface="Arial"/>
                <a:cs typeface="Arial"/>
              </a:rPr>
              <a:t>a </a:t>
            </a:r>
            <a:r>
              <a:rPr sz="2400" spc="-5" dirty="0">
                <a:solidFill>
                  <a:srgbClr val="3E3E3E"/>
                </a:solidFill>
                <a:latin typeface="Arial"/>
                <a:cs typeface="Arial"/>
              </a:rPr>
              <a:t>documented unbroken chain of calibrations, each  contributing to the measurement</a:t>
            </a:r>
            <a:r>
              <a:rPr sz="2400" spc="30" dirty="0">
                <a:solidFill>
                  <a:srgbClr val="3E3E3E"/>
                </a:solidFill>
                <a:latin typeface="Arial"/>
                <a:cs typeface="Arial"/>
              </a:rPr>
              <a:t> </a:t>
            </a:r>
            <a:r>
              <a:rPr sz="2400" spc="-5" dirty="0">
                <a:solidFill>
                  <a:srgbClr val="3E3E3E"/>
                </a:solidFill>
                <a:latin typeface="Arial"/>
                <a:cs typeface="Arial"/>
              </a:rPr>
              <a:t>uncertainty</a:t>
            </a:r>
            <a:r>
              <a:rPr lang="en-US" sz="2400" spc="-5" dirty="0">
                <a:solidFill>
                  <a:srgbClr val="3E3E3E"/>
                </a:solidFill>
                <a:latin typeface="Arial"/>
                <a:cs typeface="Arial"/>
              </a:rPr>
              <a:t>.</a:t>
            </a:r>
            <a:endParaRPr sz="2400" dirty="0">
              <a:latin typeface="Arial"/>
              <a:cs typeface="Arial"/>
            </a:endParaRPr>
          </a:p>
          <a:p>
            <a:pPr marL="355600" marR="441959" indent="-342900" algn="just">
              <a:lnSpc>
                <a:spcPct val="100000"/>
              </a:lnSpc>
              <a:spcBef>
                <a:spcPts val="575"/>
              </a:spcBef>
              <a:buChar char="•"/>
              <a:tabLst>
                <a:tab pos="355600" algn="l"/>
              </a:tabLst>
            </a:pPr>
            <a:r>
              <a:rPr sz="2400" spc="-15" dirty="0">
                <a:solidFill>
                  <a:srgbClr val="3E3E3E"/>
                </a:solidFill>
                <a:latin typeface="Arial"/>
                <a:cs typeface="Arial"/>
              </a:rPr>
              <a:t>Traceability </a:t>
            </a:r>
            <a:r>
              <a:rPr sz="2400" spc="-5" dirty="0">
                <a:solidFill>
                  <a:srgbClr val="3E3E3E"/>
                </a:solidFill>
                <a:latin typeface="Arial"/>
                <a:cs typeface="Arial"/>
              </a:rPr>
              <a:t>to the SI </a:t>
            </a:r>
            <a:r>
              <a:rPr lang="en-US" sz="2400" spc="-5" dirty="0">
                <a:solidFill>
                  <a:srgbClr val="3E3E3E"/>
                </a:solidFill>
                <a:latin typeface="Arial"/>
                <a:cs typeface="Arial"/>
              </a:rPr>
              <a:t>means</a:t>
            </a:r>
            <a:r>
              <a:rPr sz="2400" dirty="0">
                <a:solidFill>
                  <a:srgbClr val="3E3E3E"/>
                </a:solidFill>
                <a:latin typeface="Arial"/>
                <a:cs typeface="Arial"/>
              </a:rPr>
              <a:t> </a:t>
            </a:r>
            <a:r>
              <a:rPr sz="2400" spc="-5" dirty="0">
                <a:solidFill>
                  <a:srgbClr val="3E3E3E"/>
                </a:solidFill>
                <a:latin typeface="Arial"/>
                <a:cs typeface="Arial"/>
              </a:rPr>
              <a:t>metrological traceability to </a:t>
            </a:r>
            <a:r>
              <a:rPr sz="2400" dirty="0">
                <a:solidFill>
                  <a:srgbClr val="3E3E3E"/>
                </a:solidFill>
                <a:latin typeface="Arial"/>
                <a:cs typeface="Arial"/>
              </a:rPr>
              <a:t>a </a:t>
            </a:r>
            <a:r>
              <a:rPr sz="2400" spc="-5" dirty="0">
                <a:solidFill>
                  <a:srgbClr val="3E3E3E"/>
                </a:solidFill>
                <a:latin typeface="Arial"/>
                <a:cs typeface="Arial"/>
              </a:rPr>
              <a:t>measurement unit of </a:t>
            </a:r>
            <a:r>
              <a:rPr sz="2400" spc="-5" dirty="0">
                <a:latin typeface="Arial"/>
                <a:cs typeface="Arial"/>
              </a:rPr>
              <a:t>the </a:t>
            </a:r>
            <a:r>
              <a:rPr lang="en-US" sz="2400" spc="-5" dirty="0">
                <a:latin typeface="Arial"/>
                <a:cs typeface="Arial"/>
              </a:rPr>
              <a:t>SI.</a:t>
            </a:r>
            <a:endParaRPr sz="2400" strike="dblStrike" dirty="0">
              <a:latin typeface="Arial"/>
              <a:cs typeface="Arial"/>
            </a:endParaRPr>
          </a:p>
          <a:p>
            <a:pPr marL="354965" indent="-342265">
              <a:lnSpc>
                <a:spcPct val="100000"/>
              </a:lnSpc>
              <a:spcBef>
                <a:spcPts val="575"/>
              </a:spcBef>
              <a:buChar char="•"/>
              <a:tabLst>
                <a:tab pos="354965" algn="l"/>
                <a:tab pos="355600" algn="l"/>
              </a:tabLst>
            </a:pPr>
            <a:r>
              <a:rPr sz="2400" spc="-5" dirty="0">
                <a:solidFill>
                  <a:srgbClr val="3E3E3E"/>
                </a:solidFill>
                <a:latin typeface="Arial"/>
                <a:cs typeface="Arial"/>
              </a:rPr>
              <a:t>Only measurement results can be</a:t>
            </a:r>
            <a:r>
              <a:rPr sz="2400" spc="20" dirty="0">
                <a:solidFill>
                  <a:srgbClr val="3E3E3E"/>
                </a:solidFill>
                <a:latin typeface="Arial"/>
                <a:cs typeface="Arial"/>
              </a:rPr>
              <a:t> </a:t>
            </a:r>
            <a:r>
              <a:rPr sz="2400" spc="-5" dirty="0">
                <a:solidFill>
                  <a:srgbClr val="3E3E3E"/>
                </a:solidFill>
                <a:latin typeface="Arial"/>
                <a:cs typeface="Arial"/>
              </a:rPr>
              <a:t>traceable</a:t>
            </a:r>
            <a:r>
              <a:rPr lang="en-US" sz="2400" spc="-5" dirty="0">
                <a:solidFill>
                  <a:srgbClr val="3E3E3E"/>
                </a:solidFill>
                <a:latin typeface="Arial"/>
                <a:cs typeface="Arial"/>
              </a:rPr>
              <a:t>.</a:t>
            </a:r>
            <a:endParaRPr sz="2400" dirty="0">
              <a:latin typeface="Arial"/>
              <a:cs typeface="Arial"/>
            </a:endParaRPr>
          </a:p>
        </p:txBody>
      </p:sp>
      <p:pic>
        <p:nvPicPr>
          <p:cNvPr id="6" name="Picture 5"/>
          <p:cNvPicPr>
            <a:picLocks noChangeAspect="1"/>
          </p:cNvPicPr>
          <p:nvPr/>
        </p:nvPicPr>
        <p:blipFill>
          <a:blip r:embed="rId3"/>
          <a:stretch>
            <a:fillRect/>
          </a:stretch>
        </p:blipFill>
        <p:spPr>
          <a:xfrm>
            <a:off x="3962400" y="6238576"/>
            <a:ext cx="917491" cy="9551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1700" y="689864"/>
            <a:ext cx="7315200" cy="1122680"/>
          </a:xfrm>
          <a:prstGeom prst="rect">
            <a:avLst/>
          </a:prstGeom>
        </p:spPr>
        <p:txBody>
          <a:bodyPr vert="horz" wrap="square" lIns="0" tIns="12700" rIns="0" bIns="0" rtlCol="0">
            <a:spAutoFit/>
          </a:bodyPr>
          <a:lstStyle/>
          <a:p>
            <a:pPr marL="12700" marR="5080">
              <a:lnSpc>
                <a:spcPct val="100000"/>
              </a:lnSpc>
              <a:spcBef>
                <a:spcPts val="100"/>
              </a:spcBef>
            </a:pPr>
            <a:r>
              <a:rPr sz="3600" spc="-5" dirty="0"/>
              <a:t>What </a:t>
            </a:r>
            <a:r>
              <a:rPr sz="3600" dirty="0"/>
              <a:t>do I Need </a:t>
            </a:r>
            <a:r>
              <a:rPr sz="3600" spc="-35" dirty="0"/>
              <a:t>to </a:t>
            </a:r>
            <a:r>
              <a:rPr sz="3600" spc="5" dirty="0"/>
              <a:t>Support </a:t>
            </a:r>
            <a:r>
              <a:rPr sz="3600" dirty="0"/>
              <a:t>a </a:t>
            </a:r>
            <a:r>
              <a:rPr sz="3600" spc="-5" dirty="0"/>
              <a:t>Claim </a:t>
            </a:r>
            <a:r>
              <a:rPr sz="3600" dirty="0"/>
              <a:t>of  </a:t>
            </a:r>
            <a:r>
              <a:rPr sz="3600" spc="-15" dirty="0"/>
              <a:t>Traceability?</a:t>
            </a:r>
            <a:endParaRPr sz="3600" dirty="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6</a:t>
            </a:fld>
            <a:endParaRPr sz="1400" dirty="0">
              <a:latin typeface="Arial"/>
              <a:cs typeface="Arial"/>
            </a:endParaRPr>
          </a:p>
        </p:txBody>
      </p:sp>
      <p:sp>
        <p:nvSpPr>
          <p:cNvPr id="4" name="object 4"/>
          <p:cNvSpPr txBox="1"/>
          <p:nvPr/>
        </p:nvSpPr>
        <p:spPr>
          <a:xfrm>
            <a:off x="993139" y="1854962"/>
            <a:ext cx="8070850" cy="4502150"/>
          </a:xfrm>
          <a:prstGeom prst="rect">
            <a:avLst/>
          </a:prstGeom>
        </p:spPr>
        <p:txBody>
          <a:bodyPr vert="horz" wrap="square" lIns="0" tIns="12065" rIns="0" bIns="0" rtlCol="0">
            <a:spAutoFit/>
          </a:bodyPr>
          <a:lstStyle/>
          <a:p>
            <a:pPr marL="12700" marR="397510">
              <a:lnSpc>
                <a:spcPct val="100000"/>
              </a:lnSpc>
              <a:spcBef>
                <a:spcPts val="95"/>
              </a:spcBef>
            </a:pPr>
            <a:r>
              <a:rPr lang="en-US" sz="2000" spc="-10" dirty="0">
                <a:solidFill>
                  <a:srgbClr val="3E3E3E"/>
                </a:solidFill>
                <a:latin typeface="Arial"/>
                <a:cs typeface="Arial"/>
              </a:rPr>
              <a:t>*</a:t>
            </a:r>
            <a:r>
              <a:rPr sz="2000" spc="-10" dirty="0">
                <a:solidFill>
                  <a:srgbClr val="3E3E3E"/>
                </a:solidFill>
                <a:latin typeface="Arial"/>
                <a:cs typeface="Arial"/>
              </a:rPr>
              <a:t>Document </a:t>
            </a:r>
            <a:r>
              <a:rPr sz="2000" spc="-5" dirty="0">
                <a:solidFill>
                  <a:srgbClr val="3E3E3E"/>
                </a:solidFill>
                <a:latin typeface="Arial"/>
                <a:cs typeface="Arial"/>
              </a:rPr>
              <a:t>the measurement </a:t>
            </a:r>
            <a:r>
              <a:rPr sz="2000" spc="-10" dirty="0">
                <a:solidFill>
                  <a:srgbClr val="3E3E3E"/>
                </a:solidFill>
                <a:latin typeface="Arial"/>
                <a:cs typeface="Arial"/>
              </a:rPr>
              <a:t>process </a:t>
            </a:r>
            <a:r>
              <a:rPr sz="2000" spc="-5" dirty="0">
                <a:solidFill>
                  <a:srgbClr val="3E3E3E"/>
                </a:solidFill>
                <a:latin typeface="Arial"/>
                <a:cs typeface="Arial"/>
              </a:rPr>
              <a:t>or system used and </a:t>
            </a:r>
            <a:r>
              <a:rPr sz="2000" spc="-10" dirty="0">
                <a:solidFill>
                  <a:srgbClr val="3E3E3E"/>
                </a:solidFill>
                <a:latin typeface="Arial"/>
                <a:cs typeface="Arial"/>
              </a:rPr>
              <a:t>provide </a:t>
            </a:r>
            <a:r>
              <a:rPr sz="2000" spc="-5" dirty="0">
                <a:solidFill>
                  <a:srgbClr val="3E3E3E"/>
                </a:solidFill>
                <a:latin typeface="Arial"/>
                <a:cs typeface="Arial"/>
              </a:rPr>
              <a:t>a  chain of calibrations used to </a:t>
            </a:r>
            <a:r>
              <a:rPr sz="2000" spc="-10" dirty="0">
                <a:solidFill>
                  <a:srgbClr val="3E3E3E"/>
                </a:solidFill>
                <a:latin typeface="Arial"/>
                <a:cs typeface="Arial"/>
              </a:rPr>
              <a:t>establish </a:t>
            </a:r>
            <a:r>
              <a:rPr sz="2000" spc="-5" dirty="0">
                <a:solidFill>
                  <a:srgbClr val="3E3E3E"/>
                </a:solidFill>
                <a:latin typeface="Arial"/>
                <a:cs typeface="Arial"/>
              </a:rPr>
              <a:t>connection to the</a:t>
            </a:r>
            <a:r>
              <a:rPr sz="2000" spc="60" dirty="0">
                <a:solidFill>
                  <a:srgbClr val="3E3E3E"/>
                </a:solidFill>
                <a:latin typeface="Arial"/>
                <a:cs typeface="Arial"/>
              </a:rPr>
              <a:t> </a:t>
            </a:r>
            <a:r>
              <a:rPr sz="2000" spc="-5" dirty="0">
                <a:solidFill>
                  <a:srgbClr val="3E3E3E"/>
                </a:solidFill>
                <a:latin typeface="Arial"/>
                <a:cs typeface="Arial"/>
              </a:rPr>
              <a:t>reference.</a:t>
            </a:r>
            <a:endParaRPr sz="2000" dirty="0">
              <a:latin typeface="Arial"/>
              <a:cs typeface="Arial"/>
            </a:endParaRPr>
          </a:p>
          <a:p>
            <a:pPr marL="12700">
              <a:lnSpc>
                <a:spcPct val="100000"/>
              </a:lnSpc>
            </a:pPr>
            <a:r>
              <a:rPr sz="2000" spc="-10" dirty="0">
                <a:solidFill>
                  <a:srgbClr val="3E3E3E"/>
                </a:solidFill>
                <a:latin typeface="Arial"/>
                <a:cs typeface="Arial"/>
              </a:rPr>
              <a:t>Common elements</a:t>
            </a:r>
            <a:r>
              <a:rPr sz="2000" spc="10" dirty="0">
                <a:solidFill>
                  <a:srgbClr val="3E3E3E"/>
                </a:solidFill>
                <a:latin typeface="Arial"/>
                <a:cs typeface="Arial"/>
              </a:rPr>
              <a:t> </a:t>
            </a:r>
            <a:r>
              <a:rPr sz="2000" spc="-10" dirty="0">
                <a:solidFill>
                  <a:srgbClr val="3E3E3E"/>
                </a:solidFill>
                <a:latin typeface="Arial"/>
                <a:cs typeface="Arial"/>
              </a:rPr>
              <a:t>include:</a:t>
            </a:r>
            <a:endParaRPr sz="2000" dirty="0">
              <a:latin typeface="Arial"/>
              <a:cs typeface="Arial"/>
            </a:endParaRPr>
          </a:p>
          <a:p>
            <a:pPr marL="755015" marR="581660" indent="-285115">
              <a:lnSpc>
                <a:spcPct val="100000"/>
              </a:lnSpc>
              <a:buChar char="–"/>
              <a:tabLst>
                <a:tab pos="755015" algn="l"/>
                <a:tab pos="755650" algn="l"/>
              </a:tabLst>
            </a:pPr>
            <a:r>
              <a:rPr sz="2000" spc="-5" dirty="0">
                <a:solidFill>
                  <a:srgbClr val="3E3E3E"/>
                </a:solidFill>
                <a:latin typeface="Arial"/>
                <a:cs typeface="Arial"/>
              </a:rPr>
              <a:t>a clearly </a:t>
            </a:r>
            <a:r>
              <a:rPr sz="2000" spc="-10" dirty="0">
                <a:solidFill>
                  <a:srgbClr val="3E3E3E"/>
                </a:solidFill>
                <a:latin typeface="Arial"/>
                <a:cs typeface="Arial"/>
              </a:rPr>
              <a:t>defined quantity </a:t>
            </a:r>
            <a:r>
              <a:rPr sz="2000" spc="-5" dirty="0">
                <a:solidFill>
                  <a:srgbClr val="3E3E3E"/>
                </a:solidFill>
                <a:latin typeface="Arial"/>
                <a:cs typeface="Arial"/>
              </a:rPr>
              <a:t>that has been measured  (e.g. </a:t>
            </a:r>
            <a:r>
              <a:rPr sz="2000" spc="-10" dirty="0">
                <a:solidFill>
                  <a:srgbClr val="3E3E3E"/>
                </a:solidFill>
                <a:latin typeface="Arial"/>
                <a:cs typeface="Arial"/>
              </a:rPr>
              <a:t>weight, </a:t>
            </a:r>
            <a:r>
              <a:rPr sz="2000" spc="-5" dirty="0">
                <a:solidFill>
                  <a:srgbClr val="3E3E3E"/>
                </a:solidFill>
                <a:latin typeface="Arial"/>
                <a:cs typeface="Arial"/>
              </a:rPr>
              <a:t>volume, temperature)</a:t>
            </a:r>
            <a:endParaRPr sz="2000" dirty="0">
              <a:latin typeface="Arial"/>
              <a:cs typeface="Arial"/>
            </a:endParaRPr>
          </a:p>
          <a:p>
            <a:pPr marL="755015" marR="287655" indent="-285115">
              <a:lnSpc>
                <a:spcPct val="100000"/>
              </a:lnSpc>
              <a:buChar char="–"/>
              <a:tabLst>
                <a:tab pos="755015" algn="l"/>
                <a:tab pos="755650" algn="l"/>
              </a:tabLst>
            </a:pPr>
            <a:r>
              <a:rPr sz="2000" spc="-5" dirty="0">
                <a:solidFill>
                  <a:srgbClr val="3E3E3E"/>
                </a:solidFill>
                <a:latin typeface="Arial"/>
                <a:cs typeface="Arial"/>
              </a:rPr>
              <a:t>a complete </a:t>
            </a:r>
            <a:r>
              <a:rPr sz="2000" spc="-10" dirty="0">
                <a:solidFill>
                  <a:srgbClr val="3E3E3E"/>
                </a:solidFill>
                <a:latin typeface="Arial"/>
                <a:cs typeface="Arial"/>
              </a:rPr>
              <a:t>description </a:t>
            </a:r>
            <a:r>
              <a:rPr sz="2000" spc="-5" dirty="0">
                <a:solidFill>
                  <a:srgbClr val="3E3E3E"/>
                </a:solidFill>
                <a:latin typeface="Arial"/>
                <a:cs typeface="Arial"/>
              </a:rPr>
              <a:t>of the measurement system or </a:t>
            </a:r>
            <a:r>
              <a:rPr sz="2000" spc="-10" dirty="0">
                <a:solidFill>
                  <a:srgbClr val="3E3E3E"/>
                </a:solidFill>
                <a:latin typeface="Arial"/>
                <a:cs typeface="Arial"/>
              </a:rPr>
              <a:t>working  standard </a:t>
            </a:r>
            <a:r>
              <a:rPr sz="2000" spc="-5" dirty="0">
                <a:solidFill>
                  <a:srgbClr val="3E3E3E"/>
                </a:solidFill>
                <a:latin typeface="Arial"/>
                <a:cs typeface="Arial"/>
              </a:rPr>
              <a:t>used to </a:t>
            </a:r>
            <a:r>
              <a:rPr sz="2000" spc="-10" dirty="0">
                <a:solidFill>
                  <a:srgbClr val="3E3E3E"/>
                </a:solidFill>
                <a:latin typeface="Arial"/>
                <a:cs typeface="Arial"/>
              </a:rPr>
              <a:t>perform </a:t>
            </a:r>
            <a:r>
              <a:rPr sz="2000" spc="-5" dirty="0">
                <a:solidFill>
                  <a:srgbClr val="3E3E3E"/>
                </a:solidFill>
                <a:latin typeface="Arial"/>
                <a:cs typeface="Arial"/>
              </a:rPr>
              <a:t>the </a:t>
            </a:r>
            <a:r>
              <a:rPr sz="2000" spc="-10" dirty="0">
                <a:solidFill>
                  <a:srgbClr val="3E3E3E"/>
                </a:solidFill>
                <a:latin typeface="Arial"/>
                <a:cs typeface="Arial"/>
              </a:rPr>
              <a:t>measurement </a:t>
            </a:r>
            <a:r>
              <a:rPr sz="2000" spc="-5" dirty="0">
                <a:solidFill>
                  <a:srgbClr val="3E3E3E"/>
                </a:solidFill>
                <a:latin typeface="Arial"/>
                <a:cs typeface="Arial"/>
              </a:rPr>
              <a:t>(</a:t>
            </a:r>
            <a:r>
              <a:rPr lang="en-US" sz="2000" spc="-5" dirty="0">
                <a:solidFill>
                  <a:srgbClr val="3E3E3E"/>
                </a:solidFill>
                <a:latin typeface="Arial"/>
                <a:cs typeface="Arial"/>
              </a:rPr>
              <a:t>W</a:t>
            </a:r>
            <a:r>
              <a:rPr sz="2000" spc="-5" dirty="0">
                <a:solidFill>
                  <a:srgbClr val="3E3E3E"/>
                </a:solidFill>
                <a:latin typeface="Arial"/>
                <a:cs typeface="Arial"/>
              </a:rPr>
              <a:t>hat is </a:t>
            </a:r>
            <a:r>
              <a:rPr sz="2000" spc="-10" dirty="0">
                <a:solidFill>
                  <a:srgbClr val="3E3E3E"/>
                </a:solidFill>
                <a:latin typeface="Arial"/>
                <a:cs typeface="Arial"/>
              </a:rPr>
              <a:t>the  measurement based </a:t>
            </a:r>
            <a:r>
              <a:rPr sz="2000" spc="-5" dirty="0">
                <a:solidFill>
                  <a:srgbClr val="3E3E3E"/>
                </a:solidFill>
                <a:latin typeface="Arial"/>
                <a:cs typeface="Arial"/>
              </a:rPr>
              <a:t>on or </a:t>
            </a:r>
            <a:r>
              <a:rPr sz="2000" spc="-10" dirty="0">
                <a:solidFill>
                  <a:srgbClr val="3E3E3E"/>
                </a:solidFill>
                <a:latin typeface="Arial"/>
                <a:cs typeface="Arial"/>
              </a:rPr>
              <a:t>compared </a:t>
            </a:r>
            <a:r>
              <a:rPr sz="2000" spc="-5" dirty="0">
                <a:solidFill>
                  <a:srgbClr val="3E3E3E"/>
                </a:solidFill>
                <a:latin typeface="Arial"/>
                <a:cs typeface="Arial"/>
              </a:rPr>
              <a:t>to: </a:t>
            </a:r>
            <a:r>
              <a:rPr lang="en-US" sz="2000" spc="-5" dirty="0">
                <a:solidFill>
                  <a:srgbClr val="3E3E3E"/>
                </a:solidFill>
                <a:latin typeface="Arial"/>
                <a:cs typeface="Arial"/>
              </a:rPr>
              <a:t>D</a:t>
            </a:r>
            <a:r>
              <a:rPr sz="2000" spc="-5" dirty="0">
                <a:solidFill>
                  <a:srgbClr val="3E3E3E"/>
                </a:solidFill>
                <a:latin typeface="Arial"/>
                <a:cs typeface="Arial"/>
              </a:rPr>
              <a:t>id you use a CRM, a  NIST</a:t>
            </a:r>
            <a:r>
              <a:rPr lang="en-US" sz="2000" spc="-5" dirty="0">
                <a:solidFill>
                  <a:srgbClr val="3E3E3E"/>
                </a:solidFill>
                <a:latin typeface="Arial"/>
                <a:cs typeface="Arial"/>
              </a:rPr>
              <a:t>-</a:t>
            </a:r>
            <a:r>
              <a:rPr sz="2000" spc="-5" dirty="0">
                <a:solidFill>
                  <a:srgbClr val="3E3E3E"/>
                </a:solidFill>
                <a:latin typeface="Arial"/>
                <a:cs typeface="Arial"/>
              </a:rPr>
              <a:t>traceable thermometer; a calibrated</a:t>
            </a:r>
            <a:r>
              <a:rPr sz="2000" spc="-40" dirty="0">
                <a:solidFill>
                  <a:srgbClr val="3E3E3E"/>
                </a:solidFill>
                <a:latin typeface="Arial"/>
                <a:cs typeface="Arial"/>
              </a:rPr>
              <a:t> </a:t>
            </a:r>
            <a:r>
              <a:rPr sz="2000" spc="-10" dirty="0">
                <a:solidFill>
                  <a:srgbClr val="3E3E3E"/>
                </a:solidFill>
                <a:latin typeface="Arial"/>
                <a:cs typeface="Arial"/>
              </a:rPr>
              <a:t>pipette?)</a:t>
            </a:r>
            <a:endParaRPr sz="2000" dirty="0">
              <a:latin typeface="Arial"/>
              <a:cs typeface="Arial"/>
            </a:endParaRPr>
          </a:p>
          <a:p>
            <a:pPr marL="755015" marR="224154" indent="-285115">
              <a:lnSpc>
                <a:spcPct val="100000"/>
              </a:lnSpc>
              <a:buChar char="–"/>
              <a:tabLst>
                <a:tab pos="755015" algn="l"/>
                <a:tab pos="755650" algn="l"/>
              </a:tabLst>
            </a:pPr>
            <a:r>
              <a:rPr sz="2000" spc="-5" dirty="0">
                <a:solidFill>
                  <a:srgbClr val="3E3E3E"/>
                </a:solidFill>
                <a:latin typeface="Arial"/>
                <a:cs typeface="Arial"/>
              </a:rPr>
              <a:t>a </a:t>
            </a:r>
            <a:r>
              <a:rPr sz="2000" spc="-10" dirty="0">
                <a:solidFill>
                  <a:srgbClr val="3E3E3E"/>
                </a:solidFill>
                <a:latin typeface="Arial"/>
                <a:cs typeface="Arial"/>
              </a:rPr>
              <a:t>stated measurement result, </a:t>
            </a:r>
            <a:r>
              <a:rPr sz="2000" spc="-5" dirty="0">
                <a:solidFill>
                  <a:srgbClr val="3E3E3E"/>
                </a:solidFill>
                <a:latin typeface="Arial"/>
                <a:cs typeface="Arial"/>
              </a:rPr>
              <a:t>which </a:t>
            </a:r>
            <a:r>
              <a:rPr sz="2000" spc="-10" dirty="0">
                <a:solidFill>
                  <a:srgbClr val="3E3E3E"/>
                </a:solidFill>
                <a:latin typeface="Arial"/>
                <a:cs typeface="Arial"/>
              </a:rPr>
              <a:t>includes </a:t>
            </a:r>
            <a:r>
              <a:rPr sz="2000" spc="-5" dirty="0">
                <a:solidFill>
                  <a:srgbClr val="3E3E3E"/>
                </a:solidFill>
                <a:latin typeface="Arial"/>
                <a:cs typeface="Arial"/>
              </a:rPr>
              <a:t>a </a:t>
            </a:r>
            <a:r>
              <a:rPr sz="2000" spc="-10" dirty="0">
                <a:solidFill>
                  <a:srgbClr val="3E3E3E"/>
                </a:solidFill>
                <a:latin typeface="Arial"/>
                <a:cs typeface="Arial"/>
              </a:rPr>
              <a:t>documented  uncertainty</a:t>
            </a:r>
            <a:r>
              <a:rPr lang="en-US" sz="2000" spc="-10" dirty="0">
                <a:solidFill>
                  <a:srgbClr val="3E3E3E"/>
                </a:solidFill>
                <a:latin typeface="Arial"/>
                <a:cs typeface="Arial"/>
              </a:rPr>
              <a:t>.  W</a:t>
            </a:r>
            <a:r>
              <a:rPr sz="2000" spc="-10" dirty="0">
                <a:solidFill>
                  <a:srgbClr val="3E3E3E"/>
                </a:solidFill>
                <a:latin typeface="Arial"/>
                <a:cs typeface="Arial"/>
              </a:rPr>
              <a:t>hen </a:t>
            </a:r>
            <a:r>
              <a:rPr sz="2000" spc="-5" dirty="0">
                <a:solidFill>
                  <a:srgbClr val="3E3E3E"/>
                </a:solidFill>
                <a:latin typeface="Arial"/>
                <a:cs typeface="Arial"/>
              </a:rPr>
              <a:t>items have been </a:t>
            </a:r>
            <a:r>
              <a:rPr sz="2000" spc="-10" dirty="0">
                <a:solidFill>
                  <a:srgbClr val="3E3E3E"/>
                </a:solidFill>
                <a:latin typeface="Arial"/>
                <a:cs typeface="Arial"/>
              </a:rPr>
              <a:t>calibrated </a:t>
            </a:r>
            <a:r>
              <a:rPr sz="2000" spc="-5" dirty="0">
                <a:solidFill>
                  <a:srgbClr val="3E3E3E"/>
                </a:solidFill>
                <a:latin typeface="Arial"/>
                <a:cs typeface="Arial"/>
              </a:rPr>
              <a:t>or </a:t>
            </a:r>
            <a:r>
              <a:rPr sz="2000" spc="-10" dirty="0">
                <a:solidFill>
                  <a:srgbClr val="3E3E3E"/>
                </a:solidFill>
                <a:latin typeface="Arial"/>
                <a:cs typeface="Arial"/>
              </a:rPr>
              <a:t>manufactured  </a:t>
            </a:r>
            <a:r>
              <a:rPr sz="2000" spc="-5" dirty="0">
                <a:solidFill>
                  <a:srgbClr val="3E3E3E"/>
                </a:solidFill>
                <a:latin typeface="Arial"/>
                <a:cs typeface="Arial"/>
              </a:rPr>
              <a:t>to </a:t>
            </a:r>
            <a:r>
              <a:rPr sz="2000" spc="-10" dirty="0">
                <a:solidFill>
                  <a:srgbClr val="3E3E3E"/>
                </a:solidFill>
                <a:latin typeface="Arial"/>
                <a:cs typeface="Arial"/>
              </a:rPr>
              <a:t>certain accredited bodies, </a:t>
            </a:r>
            <a:r>
              <a:rPr sz="2000" spc="-5" dirty="0">
                <a:solidFill>
                  <a:srgbClr val="3E3E3E"/>
                </a:solidFill>
                <a:latin typeface="Arial"/>
                <a:cs typeface="Arial"/>
              </a:rPr>
              <a:t>they </a:t>
            </a:r>
            <a:r>
              <a:rPr sz="2000" spc="-10" dirty="0">
                <a:solidFill>
                  <a:srgbClr val="3E3E3E"/>
                </a:solidFill>
                <a:latin typeface="Arial"/>
                <a:cs typeface="Arial"/>
              </a:rPr>
              <a:t>should include </a:t>
            </a:r>
            <a:r>
              <a:rPr sz="2000" spc="-5" dirty="0">
                <a:solidFill>
                  <a:srgbClr val="3E3E3E"/>
                </a:solidFill>
                <a:latin typeface="Arial"/>
                <a:cs typeface="Arial"/>
              </a:rPr>
              <a:t>an uncertainty  </a:t>
            </a:r>
            <a:r>
              <a:rPr sz="2000" spc="-10" dirty="0">
                <a:solidFill>
                  <a:srgbClr val="3E3E3E"/>
                </a:solidFill>
                <a:latin typeface="Arial"/>
                <a:cs typeface="Arial"/>
              </a:rPr>
              <a:t>measurement</a:t>
            </a:r>
            <a:r>
              <a:rPr lang="en-US" sz="2000" spc="-10" dirty="0">
                <a:solidFill>
                  <a:srgbClr val="3E3E3E"/>
                </a:solidFill>
                <a:latin typeface="Arial"/>
                <a:cs typeface="Arial"/>
              </a:rPr>
              <a:t>.</a:t>
            </a:r>
            <a:endParaRPr sz="2000" dirty="0">
              <a:latin typeface="Arial"/>
              <a:cs typeface="Arial"/>
            </a:endParaRPr>
          </a:p>
          <a:p>
            <a:pPr marL="2182495" marR="5080" indent="3421379">
              <a:lnSpc>
                <a:spcPct val="120000"/>
              </a:lnSpc>
              <a:spcBef>
                <a:spcPts val="20"/>
              </a:spcBef>
            </a:pPr>
            <a:r>
              <a:rPr sz="1400" spc="-5" dirty="0">
                <a:solidFill>
                  <a:srgbClr val="3E3E3E"/>
                </a:solidFill>
                <a:latin typeface="Arial"/>
                <a:cs typeface="Arial"/>
              </a:rPr>
              <a:t>*From NIST website </a:t>
            </a:r>
            <a:r>
              <a:rPr sz="1400" spc="-30" dirty="0">
                <a:solidFill>
                  <a:srgbClr val="3E3E3E"/>
                </a:solidFill>
                <a:latin typeface="Arial"/>
                <a:cs typeface="Arial"/>
              </a:rPr>
              <a:t>FAQ </a:t>
            </a:r>
            <a:r>
              <a:rPr sz="1400" spc="-5" dirty="0">
                <a:solidFill>
                  <a:srgbClr val="3E3E3E"/>
                </a:solidFill>
                <a:latin typeface="Arial"/>
                <a:cs typeface="Arial"/>
              </a:rPr>
              <a:t>I.A.5:  </a:t>
            </a:r>
            <a:r>
              <a:rPr sz="1400" u="heavy" spc="-10" dirty="0">
                <a:solidFill>
                  <a:srgbClr val="0000FF"/>
                </a:solidFill>
                <a:uFill>
                  <a:solidFill>
                    <a:srgbClr val="0000FF"/>
                  </a:solidFill>
                </a:uFill>
                <a:latin typeface="Arial"/>
                <a:cs typeface="Arial"/>
                <a:hlinkClick r:id="rId3"/>
              </a:rPr>
              <a:t>https://www.nist.gov/traceability/supplementary-materials-nist-policy-review</a:t>
            </a:r>
            <a:endParaRPr sz="1400" dirty="0">
              <a:latin typeface="Arial"/>
              <a:cs typeface="Arial"/>
            </a:endParaRPr>
          </a:p>
        </p:txBody>
      </p:sp>
      <p:pic>
        <p:nvPicPr>
          <p:cNvPr id="6" name="Picture 5"/>
          <p:cNvPicPr>
            <a:picLocks noChangeAspect="1"/>
          </p:cNvPicPr>
          <p:nvPr/>
        </p:nvPicPr>
        <p:blipFill>
          <a:blip r:embed="rId4"/>
          <a:stretch>
            <a:fillRect/>
          </a:stretch>
        </p:blipFill>
        <p:spPr>
          <a:xfrm>
            <a:off x="3962400" y="6324600"/>
            <a:ext cx="917491" cy="9551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2969" y="475020"/>
            <a:ext cx="4138929" cy="635635"/>
          </a:xfrm>
          <a:prstGeom prst="rect">
            <a:avLst/>
          </a:prstGeom>
        </p:spPr>
        <p:txBody>
          <a:bodyPr vert="horz" wrap="square" lIns="0" tIns="12700" rIns="0" bIns="0" rtlCol="0">
            <a:spAutoFit/>
          </a:bodyPr>
          <a:lstStyle/>
          <a:p>
            <a:pPr marL="12700">
              <a:lnSpc>
                <a:spcPct val="100000"/>
              </a:lnSpc>
              <a:spcBef>
                <a:spcPts val="100"/>
              </a:spcBef>
            </a:pPr>
            <a:r>
              <a:rPr spc="-10" dirty="0"/>
              <a:t>Metrology</a:t>
            </a:r>
            <a:r>
              <a:rPr spc="-75" dirty="0"/>
              <a:t> </a:t>
            </a:r>
            <a:r>
              <a:rPr spc="-15" dirty="0"/>
              <a:t>Systems</a:t>
            </a:r>
          </a:p>
        </p:txBody>
      </p:sp>
      <p:sp>
        <p:nvSpPr>
          <p:cNvPr id="4" name="object 4"/>
          <p:cNvSpPr/>
          <p:nvPr/>
        </p:nvSpPr>
        <p:spPr>
          <a:xfrm>
            <a:off x="1269494" y="1304759"/>
            <a:ext cx="981455" cy="1397159"/>
          </a:xfrm>
          <a:prstGeom prst="rect">
            <a:avLst/>
          </a:prstGeom>
          <a:blipFill>
            <a:blip r:embed="rId3" cstate="print"/>
            <a:stretch>
              <a:fillRect/>
            </a:stretch>
          </a:blipFill>
        </p:spPr>
        <p:txBody>
          <a:bodyPr wrap="square" lIns="0" tIns="0" rIns="0" bIns="0" rtlCol="0"/>
          <a:lstStyle/>
          <a:p>
            <a:endParaRPr dirty="0"/>
          </a:p>
        </p:txBody>
      </p:sp>
      <p:sp>
        <p:nvSpPr>
          <p:cNvPr id="5" name="object 5"/>
          <p:cNvSpPr txBox="1"/>
          <p:nvPr/>
        </p:nvSpPr>
        <p:spPr>
          <a:xfrm>
            <a:off x="1279013" y="1859496"/>
            <a:ext cx="1011937" cy="400110"/>
          </a:xfrm>
          <a:prstGeom prst="rect">
            <a:avLst/>
          </a:prstGeom>
        </p:spPr>
        <p:txBody>
          <a:bodyPr vert="horz" wrap="square" lIns="0" tIns="40640" rIns="0" bIns="0" rtlCol="0">
            <a:spAutoFit/>
          </a:bodyPr>
          <a:lstStyle/>
          <a:p>
            <a:pPr marL="12700" marR="5080" indent="133985">
              <a:lnSpc>
                <a:spcPts val="1350"/>
              </a:lnSpc>
              <a:spcBef>
                <a:spcPts val="320"/>
              </a:spcBef>
            </a:pPr>
            <a:r>
              <a:rPr sz="1300" b="1" dirty="0">
                <a:solidFill>
                  <a:srgbClr val="3E3E3E"/>
                </a:solidFill>
                <a:latin typeface="Arial"/>
                <a:cs typeface="Arial"/>
              </a:rPr>
              <a:t>ISO/IEC  17025:20</a:t>
            </a:r>
            <a:r>
              <a:rPr lang="en-US" sz="1300" b="1" dirty="0">
                <a:solidFill>
                  <a:srgbClr val="3E3E3E"/>
                </a:solidFill>
                <a:latin typeface="Arial"/>
                <a:cs typeface="Arial"/>
              </a:rPr>
              <a:t>17</a:t>
            </a:r>
            <a:endParaRPr sz="1300" b="1" dirty="0">
              <a:latin typeface="Arial"/>
              <a:cs typeface="Arial"/>
            </a:endParaRPr>
          </a:p>
        </p:txBody>
      </p:sp>
      <p:sp>
        <p:nvSpPr>
          <p:cNvPr id="7" name="object 7"/>
          <p:cNvSpPr txBox="1"/>
          <p:nvPr/>
        </p:nvSpPr>
        <p:spPr>
          <a:xfrm>
            <a:off x="2351022" y="1325661"/>
            <a:ext cx="7003732" cy="783547"/>
          </a:xfrm>
          <a:prstGeom prst="rect">
            <a:avLst/>
          </a:prstGeom>
        </p:spPr>
        <p:style>
          <a:lnRef idx="2">
            <a:schemeClr val="accent2"/>
          </a:lnRef>
          <a:fillRef idx="1">
            <a:schemeClr val="lt1"/>
          </a:fillRef>
          <a:effectRef idx="0">
            <a:schemeClr val="accent2"/>
          </a:effectRef>
          <a:fontRef idx="minor">
            <a:schemeClr val="dk1"/>
          </a:fontRef>
        </p:style>
        <p:txBody>
          <a:bodyPr vert="horz" wrap="square" lIns="0" tIns="52069" rIns="0" bIns="0" rtlCol="0">
            <a:spAutoFit/>
          </a:bodyPr>
          <a:lstStyle/>
          <a:p>
            <a:pPr marL="184150" marR="5080" indent="-184150">
              <a:lnSpc>
                <a:spcPts val="1860"/>
              </a:lnSpc>
              <a:spcBef>
                <a:spcPts val="409"/>
              </a:spcBef>
              <a:buChar char="•"/>
              <a:tabLst>
                <a:tab pos="292100" algn="l"/>
              </a:tabLst>
            </a:pPr>
            <a:r>
              <a:rPr lang="en-US" sz="1800" spc="-5" dirty="0">
                <a:solidFill>
                  <a:srgbClr val="3E3E3E"/>
                </a:solidFill>
                <a:latin typeface="Arial"/>
                <a:cs typeface="Arial"/>
              </a:rPr>
              <a:t>  </a:t>
            </a:r>
            <a:r>
              <a:rPr sz="1800" spc="-5" dirty="0">
                <a:solidFill>
                  <a:srgbClr val="3E3E3E"/>
                </a:solidFill>
                <a:latin typeface="Arial"/>
                <a:cs typeface="Arial"/>
              </a:rPr>
              <a:t>Requires laboratories </a:t>
            </a:r>
            <a:r>
              <a:rPr sz="1800" dirty="0">
                <a:solidFill>
                  <a:srgbClr val="3E3E3E"/>
                </a:solidFill>
                <a:latin typeface="Arial"/>
                <a:cs typeface="Arial"/>
              </a:rPr>
              <a:t>to </a:t>
            </a:r>
            <a:r>
              <a:rPr sz="1800" spc="-5" dirty="0">
                <a:solidFill>
                  <a:srgbClr val="3E3E3E"/>
                </a:solidFill>
                <a:latin typeface="Arial"/>
                <a:cs typeface="Arial"/>
              </a:rPr>
              <a:t>have </a:t>
            </a:r>
            <a:r>
              <a:rPr sz="1800" dirty="0">
                <a:solidFill>
                  <a:srgbClr val="3E3E3E"/>
                </a:solidFill>
                <a:latin typeface="Arial"/>
                <a:cs typeface="Arial"/>
              </a:rPr>
              <a:t>calibration systems </a:t>
            </a:r>
            <a:r>
              <a:rPr sz="1800" spc="-5" dirty="0">
                <a:solidFill>
                  <a:srgbClr val="3E3E3E"/>
                </a:solidFill>
                <a:latin typeface="Arial"/>
                <a:cs typeface="Arial"/>
              </a:rPr>
              <a:t>in place</a:t>
            </a:r>
            <a:r>
              <a:rPr lang="en-US" sz="1800" spc="-5" dirty="0">
                <a:solidFill>
                  <a:srgbClr val="3E3E3E"/>
                </a:solidFill>
                <a:latin typeface="Arial"/>
                <a:cs typeface="Arial"/>
              </a:rPr>
              <a:t/>
            </a:r>
            <a:br>
              <a:rPr lang="en-US" sz="1800" spc="-5" dirty="0">
                <a:solidFill>
                  <a:srgbClr val="3E3E3E"/>
                </a:solidFill>
                <a:latin typeface="Arial"/>
                <a:cs typeface="Arial"/>
              </a:rPr>
            </a:br>
            <a:r>
              <a:rPr sz="1800" spc="-5" dirty="0">
                <a:solidFill>
                  <a:srgbClr val="3E3E3E"/>
                </a:solidFill>
                <a:latin typeface="Arial"/>
                <a:cs typeface="Arial"/>
              </a:rPr>
              <a:t> </a:t>
            </a:r>
            <a:r>
              <a:rPr lang="en-US" sz="1800" spc="-5" dirty="0">
                <a:solidFill>
                  <a:srgbClr val="3E3E3E"/>
                </a:solidFill>
                <a:latin typeface="Arial"/>
                <a:cs typeface="Arial"/>
              </a:rPr>
              <a:t> </a:t>
            </a:r>
            <a:r>
              <a:rPr sz="1800" dirty="0">
                <a:solidFill>
                  <a:srgbClr val="3E3E3E"/>
                </a:solidFill>
                <a:latin typeface="Arial"/>
                <a:cs typeface="Arial"/>
              </a:rPr>
              <a:t>that  </a:t>
            </a:r>
            <a:r>
              <a:rPr sz="1800" spc="-5" dirty="0">
                <a:solidFill>
                  <a:srgbClr val="3E3E3E"/>
                </a:solidFill>
                <a:latin typeface="Arial"/>
                <a:cs typeface="Arial"/>
              </a:rPr>
              <a:t>ensure </a:t>
            </a:r>
            <a:r>
              <a:rPr sz="1800" dirty="0">
                <a:solidFill>
                  <a:srgbClr val="3E3E3E"/>
                </a:solidFill>
                <a:latin typeface="Arial"/>
                <a:cs typeface="Arial"/>
              </a:rPr>
              <a:t>that their measurements (results) </a:t>
            </a:r>
            <a:r>
              <a:rPr sz="1800" spc="-5" dirty="0">
                <a:solidFill>
                  <a:srgbClr val="3E3E3E"/>
                </a:solidFill>
                <a:latin typeface="Arial"/>
                <a:cs typeface="Arial"/>
              </a:rPr>
              <a:t>are</a:t>
            </a:r>
            <a:r>
              <a:rPr lang="en-US" sz="1800" spc="-5" dirty="0">
                <a:solidFill>
                  <a:srgbClr val="3E3E3E"/>
                </a:solidFill>
                <a:latin typeface="Arial"/>
                <a:cs typeface="Arial"/>
              </a:rPr>
              <a:t/>
            </a:r>
            <a:br>
              <a:rPr lang="en-US" sz="1800" spc="-5" dirty="0">
                <a:solidFill>
                  <a:srgbClr val="3E3E3E"/>
                </a:solidFill>
                <a:latin typeface="Arial"/>
                <a:cs typeface="Arial"/>
              </a:rPr>
            </a:br>
            <a:r>
              <a:rPr lang="en-US" sz="1800" spc="-5" dirty="0">
                <a:solidFill>
                  <a:srgbClr val="3E3E3E"/>
                </a:solidFill>
                <a:latin typeface="Arial"/>
                <a:cs typeface="Arial"/>
              </a:rPr>
              <a:t> </a:t>
            </a:r>
            <a:r>
              <a:rPr sz="1800" spc="-5" dirty="0">
                <a:solidFill>
                  <a:srgbClr val="3E3E3E"/>
                </a:solidFill>
                <a:latin typeface="Arial"/>
                <a:cs typeface="Arial"/>
              </a:rPr>
              <a:t> </a:t>
            </a:r>
            <a:r>
              <a:rPr sz="1800" dirty="0">
                <a:solidFill>
                  <a:srgbClr val="3E3E3E"/>
                </a:solidFill>
                <a:latin typeface="Arial"/>
                <a:cs typeface="Arial"/>
              </a:rPr>
              <a:t>comparable</a:t>
            </a:r>
            <a:r>
              <a:rPr sz="1800" spc="-80" dirty="0">
                <a:solidFill>
                  <a:srgbClr val="3E3E3E"/>
                </a:solidFill>
                <a:latin typeface="Arial"/>
                <a:cs typeface="Arial"/>
              </a:rPr>
              <a:t> </a:t>
            </a:r>
            <a:r>
              <a:rPr sz="1800" spc="-5" dirty="0">
                <a:solidFill>
                  <a:srgbClr val="3E3E3E"/>
                </a:solidFill>
                <a:latin typeface="Arial"/>
                <a:cs typeface="Arial"/>
              </a:rPr>
              <a:t>with</a:t>
            </a:r>
            <a:r>
              <a:rPr lang="en-US" sz="1800" spc="-5" dirty="0">
                <a:solidFill>
                  <a:srgbClr val="3E3E3E"/>
                </a:solidFill>
                <a:latin typeface="Arial"/>
                <a:cs typeface="Arial"/>
              </a:rPr>
              <a:t> any other laboratory.</a:t>
            </a:r>
            <a:endParaRPr sz="1800" dirty="0">
              <a:latin typeface="Arial"/>
              <a:cs typeface="Arial"/>
            </a:endParaRPr>
          </a:p>
        </p:txBody>
      </p:sp>
      <p:sp>
        <p:nvSpPr>
          <p:cNvPr id="9" name="object 9"/>
          <p:cNvSpPr/>
          <p:nvPr/>
        </p:nvSpPr>
        <p:spPr>
          <a:xfrm>
            <a:off x="1228981" y="2778149"/>
            <a:ext cx="981455" cy="1397159"/>
          </a:xfrm>
          <a:prstGeom prst="rect">
            <a:avLst/>
          </a:prstGeom>
          <a:blipFill>
            <a:blip r:embed="rId4" cstate="print"/>
            <a:stretch>
              <a:fillRect/>
            </a:stretch>
          </a:blipFill>
        </p:spPr>
        <p:txBody>
          <a:bodyPr wrap="square" lIns="0" tIns="0" rIns="0" bIns="0" rtlCol="0"/>
          <a:lstStyle/>
          <a:p>
            <a:endParaRPr b="1" dirty="0"/>
          </a:p>
        </p:txBody>
      </p:sp>
      <p:sp>
        <p:nvSpPr>
          <p:cNvPr id="10" name="object 10"/>
          <p:cNvSpPr txBox="1"/>
          <p:nvPr/>
        </p:nvSpPr>
        <p:spPr>
          <a:xfrm>
            <a:off x="1320610" y="3393011"/>
            <a:ext cx="798195" cy="220573"/>
          </a:xfrm>
          <a:prstGeom prst="rect">
            <a:avLst/>
          </a:prstGeom>
        </p:spPr>
        <p:txBody>
          <a:bodyPr vert="horz" wrap="square" lIns="0" tIns="40640" rIns="0" bIns="0" rtlCol="0">
            <a:spAutoFit/>
          </a:bodyPr>
          <a:lstStyle/>
          <a:p>
            <a:pPr marL="306070" marR="5080" indent="-293370">
              <a:lnSpc>
                <a:spcPts val="1350"/>
              </a:lnSpc>
              <a:spcBef>
                <a:spcPts val="320"/>
              </a:spcBef>
            </a:pPr>
            <a:r>
              <a:rPr sz="1300" b="1" dirty="0">
                <a:solidFill>
                  <a:srgbClr val="3E3E3E"/>
                </a:solidFill>
                <a:latin typeface="Arial"/>
                <a:cs typeface="Arial"/>
              </a:rPr>
              <a:t>ISO</a:t>
            </a:r>
            <a:r>
              <a:rPr sz="1300" b="1" spc="-95" dirty="0">
                <a:solidFill>
                  <a:srgbClr val="3E3E3E"/>
                </a:solidFill>
                <a:latin typeface="Arial"/>
                <a:cs typeface="Arial"/>
              </a:rPr>
              <a:t> </a:t>
            </a:r>
            <a:r>
              <a:rPr lang="en-US" sz="1300" b="1" dirty="0">
                <a:solidFill>
                  <a:srgbClr val="3E3E3E"/>
                </a:solidFill>
                <a:latin typeface="Arial"/>
                <a:cs typeface="Arial"/>
              </a:rPr>
              <a:t>17034</a:t>
            </a:r>
            <a:endParaRPr sz="1300" b="1" dirty="0">
              <a:latin typeface="Arial"/>
              <a:cs typeface="Arial"/>
            </a:endParaRPr>
          </a:p>
        </p:txBody>
      </p:sp>
      <p:sp>
        <p:nvSpPr>
          <p:cNvPr id="12" name="object 12"/>
          <p:cNvSpPr txBox="1"/>
          <p:nvPr/>
        </p:nvSpPr>
        <p:spPr>
          <a:xfrm>
            <a:off x="2342578" y="2555742"/>
            <a:ext cx="7012176" cy="2266646"/>
          </a:xfrm>
          <a:prstGeom prst="rect">
            <a:avLst/>
          </a:prstGeom>
        </p:spPr>
        <p:style>
          <a:lnRef idx="2">
            <a:schemeClr val="accent4"/>
          </a:lnRef>
          <a:fillRef idx="1">
            <a:schemeClr val="lt1"/>
          </a:fillRef>
          <a:effectRef idx="0">
            <a:schemeClr val="accent4"/>
          </a:effectRef>
          <a:fontRef idx="minor">
            <a:schemeClr val="dk1"/>
          </a:fontRef>
        </p:style>
        <p:txBody>
          <a:bodyPr vert="horz" wrap="square" lIns="0" tIns="50165" rIns="0" bIns="0" rtlCol="0">
            <a:spAutoFit/>
          </a:bodyPr>
          <a:lstStyle/>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Specifies general requirements for the competence and consistent operation of reference material producers.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Sets out the requirements in accordance with which reference materials are produced. It is intended to be used as part of the general quality assurance procedures of the reference material producer.</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Covers the production of all reference materials, including certified reference materials. </a:t>
            </a:r>
            <a:r>
              <a:rPr lang="en-US" dirty="0">
                <a:latin typeface="Arial" panose="020B0604020202020204" pitchFamily="34" charset="0"/>
                <a:cs typeface="Arial" panose="020B0604020202020204" pitchFamily="34" charset="0"/>
                <a:hlinkClick r:id="rId5"/>
              </a:rPr>
              <a:t>https://www.iso.org/standard/29357.html</a:t>
            </a:r>
            <a:endParaRPr sz="1800" dirty="0">
              <a:latin typeface="Arial"/>
              <a:cs typeface="Arial"/>
            </a:endParaRPr>
          </a:p>
        </p:txBody>
      </p:sp>
      <p:sp>
        <p:nvSpPr>
          <p:cNvPr id="13" name="object 13"/>
          <p:cNvSpPr/>
          <p:nvPr/>
        </p:nvSpPr>
        <p:spPr>
          <a:xfrm>
            <a:off x="1157987" y="4738739"/>
            <a:ext cx="981455" cy="1401317"/>
          </a:xfrm>
          <a:prstGeom prst="rect">
            <a:avLst/>
          </a:prstGeom>
          <a:blipFill>
            <a:blip r:embed="rId6" cstate="print"/>
            <a:stretch>
              <a:fillRect/>
            </a:stretch>
          </a:blipFill>
        </p:spPr>
        <p:txBody>
          <a:bodyPr wrap="square" lIns="0" tIns="0" rIns="0" bIns="0" rtlCol="0"/>
          <a:lstStyle/>
          <a:p>
            <a:endParaRPr dirty="0">
              <a:highlight>
                <a:srgbClr val="808000"/>
              </a:highlight>
            </a:endParaRPr>
          </a:p>
        </p:txBody>
      </p:sp>
      <p:sp>
        <p:nvSpPr>
          <p:cNvPr id="14" name="object 14"/>
          <p:cNvSpPr txBox="1"/>
          <p:nvPr/>
        </p:nvSpPr>
        <p:spPr>
          <a:xfrm>
            <a:off x="1447419" y="5408634"/>
            <a:ext cx="402590" cy="212879"/>
          </a:xfrm>
          <a:prstGeom prst="rect">
            <a:avLst/>
          </a:prstGeom>
        </p:spPr>
        <p:txBody>
          <a:bodyPr vert="horz" wrap="square" lIns="0" tIns="12700" rIns="0" bIns="0" rtlCol="0">
            <a:spAutoFit/>
          </a:bodyPr>
          <a:lstStyle/>
          <a:p>
            <a:pPr marL="12700">
              <a:lnSpc>
                <a:spcPct val="100000"/>
              </a:lnSpc>
              <a:spcBef>
                <a:spcPts val="100"/>
              </a:spcBef>
            </a:pPr>
            <a:r>
              <a:rPr sz="1300" b="1" dirty="0">
                <a:solidFill>
                  <a:srgbClr val="3E3E3E"/>
                </a:solidFill>
                <a:latin typeface="Arial"/>
                <a:cs typeface="Arial"/>
              </a:rPr>
              <a:t>NIST</a:t>
            </a:r>
            <a:endParaRPr sz="1300" b="1" dirty="0">
              <a:latin typeface="Arial"/>
              <a:cs typeface="Arial"/>
            </a:endParaRPr>
          </a:p>
        </p:txBody>
      </p:sp>
      <p:sp>
        <p:nvSpPr>
          <p:cNvPr id="16" name="object 16"/>
          <p:cNvSpPr txBox="1"/>
          <p:nvPr/>
        </p:nvSpPr>
        <p:spPr>
          <a:xfrm>
            <a:off x="2342578" y="5145100"/>
            <a:ext cx="7012176" cy="527067"/>
          </a:xfrm>
          <a:prstGeom prst="rect">
            <a:avLst/>
          </a:prstGeom>
          <a:ln>
            <a:solidFill>
              <a:schemeClr val="accent4">
                <a:lumMod val="60000"/>
                <a:lumOff val="40000"/>
              </a:schemeClr>
            </a:solidFill>
          </a:ln>
        </p:spPr>
        <p:style>
          <a:lnRef idx="2">
            <a:schemeClr val="accent3"/>
          </a:lnRef>
          <a:fillRef idx="1">
            <a:schemeClr val="lt1"/>
          </a:fillRef>
          <a:effectRef idx="0">
            <a:schemeClr val="accent3"/>
          </a:effectRef>
          <a:fontRef idx="minor">
            <a:schemeClr val="dk1"/>
          </a:fontRef>
        </p:style>
        <p:txBody>
          <a:bodyPr vert="horz" wrap="square" lIns="0" tIns="50165" rIns="0" bIns="0" rtlCol="0">
            <a:spAutoFit/>
          </a:bodyPr>
          <a:lstStyle/>
          <a:p>
            <a:pPr marL="184150" marR="5080" indent="-171450">
              <a:lnSpc>
                <a:spcPct val="86300"/>
              </a:lnSpc>
              <a:spcBef>
                <a:spcPts val="395"/>
              </a:spcBef>
              <a:buChar char="•"/>
              <a:tabLst>
                <a:tab pos="184150" algn="l"/>
              </a:tabLst>
            </a:pPr>
            <a:r>
              <a:rPr lang="en-US" spc="-5" dirty="0">
                <a:solidFill>
                  <a:srgbClr val="3E3E3E"/>
                </a:solidFill>
                <a:latin typeface="Arial"/>
                <a:cs typeface="Arial"/>
              </a:rPr>
              <a:t>The </a:t>
            </a:r>
            <a:r>
              <a:rPr lang="en-US" dirty="0">
                <a:solidFill>
                  <a:srgbClr val="3E3E3E"/>
                </a:solidFill>
                <a:latin typeface="Arial"/>
                <a:cs typeface="Arial"/>
              </a:rPr>
              <a:t>NIST  </a:t>
            </a:r>
            <a:r>
              <a:rPr lang="en-US" spc="-5" dirty="0">
                <a:solidFill>
                  <a:srgbClr val="3E3E3E"/>
                </a:solidFill>
                <a:latin typeface="Arial"/>
                <a:cs typeface="Arial"/>
              </a:rPr>
              <a:t>provides technology, measurement, and standards for the United States.</a:t>
            </a:r>
            <a:endParaRPr sz="1800" dirty="0">
              <a:latin typeface="Arial"/>
              <a:cs typeface="Arial"/>
            </a:endParaRPr>
          </a:p>
        </p:txBody>
      </p:sp>
      <p:sp>
        <p:nvSpPr>
          <p:cNvPr id="17" name="object 17"/>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7</a:t>
            </a:fld>
            <a:endParaRPr sz="1400" dirty="0">
              <a:latin typeface="Arial"/>
              <a:cs typeface="Arial"/>
            </a:endParaRPr>
          </a:p>
        </p:txBody>
      </p:sp>
      <p:pic>
        <p:nvPicPr>
          <p:cNvPr id="18" name="Picture 17"/>
          <p:cNvPicPr>
            <a:picLocks noChangeAspect="1"/>
          </p:cNvPicPr>
          <p:nvPr/>
        </p:nvPicPr>
        <p:blipFill>
          <a:blip r:embed="rId7"/>
          <a:stretch>
            <a:fillRect/>
          </a:stretch>
        </p:blipFill>
        <p:spPr>
          <a:xfrm>
            <a:off x="3962400" y="6238576"/>
            <a:ext cx="917491" cy="9551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6017" y="6323838"/>
            <a:ext cx="965453" cy="664463"/>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2461" y="734060"/>
            <a:ext cx="4523740" cy="635635"/>
          </a:xfrm>
          <a:prstGeom prst="rect">
            <a:avLst/>
          </a:prstGeom>
        </p:spPr>
        <p:txBody>
          <a:bodyPr vert="horz" wrap="square" lIns="0" tIns="12700" rIns="0" bIns="0" rtlCol="0">
            <a:spAutoFit/>
          </a:bodyPr>
          <a:lstStyle/>
          <a:p>
            <a:pPr marL="12700">
              <a:lnSpc>
                <a:spcPct val="100000"/>
              </a:lnSpc>
              <a:spcBef>
                <a:spcPts val="100"/>
              </a:spcBef>
            </a:pPr>
            <a:r>
              <a:rPr dirty="0"/>
              <a:t>NIST and</a:t>
            </a:r>
            <a:r>
              <a:rPr spc="-90" dirty="0"/>
              <a:t> </a:t>
            </a:r>
            <a:r>
              <a:rPr spc="-5" dirty="0"/>
              <a:t>traceability</a:t>
            </a:r>
          </a:p>
        </p:txBody>
      </p:sp>
      <p:sp>
        <p:nvSpPr>
          <p:cNvPr id="4" name="object 4"/>
          <p:cNvSpPr/>
          <p:nvPr/>
        </p:nvSpPr>
        <p:spPr>
          <a:xfrm>
            <a:off x="1204722" y="1504188"/>
            <a:ext cx="902969" cy="1289303"/>
          </a:xfrm>
          <a:prstGeom prst="rect">
            <a:avLst/>
          </a:prstGeom>
          <a:blipFill>
            <a:blip r:embed="rId3" cstate="print"/>
            <a:stretch>
              <a:fillRect/>
            </a:stretch>
          </a:blipFill>
        </p:spPr>
        <p:txBody>
          <a:bodyPr wrap="square" lIns="0" tIns="0" rIns="0" bIns="0" rtlCol="0"/>
          <a:lstStyle/>
          <a:p>
            <a:endParaRPr dirty="0"/>
          </a:p>
        </p:txBody>
      </p:sp>
      <p:sp>
        <p:nvSpPr>
          <p:cNvPr id="5" name="object 5"/>
          <p:cNvSpPr txBox="1"/>
          <p:nvPr/>
        </p:nvSpPr>
        <p:spPr>
          <a:xfrm>
            <a:off x="1258316" y="2034794"/>
            <a:ext cx="798195" cy="208279"/>
          </a:xfrm>
          <a:prstGeom prst="rect">
            <a:avLst/>
          </a:prstGeom>
        </p:spPr>
        <p:txBody>
          <a:bodyPr vert="horz" wrap="square" lIns="0" tIns="12700" rIns="0" bIns="0" rtlCol="0">
            <a:spAutoFit/>
          </a:bodyPr>
          <a:lstStyle/>
          <a:p>
            <a:pPr marL="12700">
              <a:lnSpc>
                <a:spcPct val="100000"/>
              </a:lnSpc>
              <a:spcBef>
                <a:spcPts val="100"/>
              </a:spcBef>
            </a:pPr>
            <a:r>
              <a:rPr sz="1200" spc="-10" dirty="0">
                <a:solidFill>
                  <a:srgbClr val="3E3E3E"/>
                </a:solidFill>
                <a:latin typeface="Arial"/>
                <a:cs typeface="Arial"/>
              </a:rPr>
              <a:t>Traceability</a:t>
            </a:r>
            <a:endParaRPr sz="1200" dirty="0">
              <a:latin typeface="Arial"/>
              <a:cs typeface="Arial"/>
            </a:endParaRPr>
          </a:p>
        </p:txBody>
      </p:sp>
      <p:sp>
        <p:nvSpPr>
          <p:cNvPr id="7" name="object 7"/>
          <p:cNvSpPr txBox="1"/>
          <p:nvPr/>
        </p:nvSpPr>
        <p:spPr>
          <a:xfrm>
            <a:off x="2210816" y="1644650"/>
            <a:ext cx="6741159" cy="856645"/>
          </a:xfrm>
          <a:prstGeom prst="rect">
            <a:avLst/>
          </a:prstGeom>
        </p:spPr>
        <p:txBody>
          <a:bodyPr vert="horz" wrap="square" lIns="0" tIns="12700" rIns="0" bIns="0" rtlCol="0">
            <a:spAutoFit/>
          </a:bodyPr>
          <a:lstStyle/>
          <a:p>
            <a:pPr marL="183515" indent="-170815">
              <a:lnSpc>
                <a:spcPct val="100000"/>
              </a:lnSpc>
              <a:spcBef>
                <a:spcPts val="100"/>
              </a:spcBef>
              <a:buChar char="•"/>
              <a:tabLst>
                <a:tab pos="184150" algn="l"/>
              </a:tabLst>
            </a:pPr>
            <a:r>
              <a:rPr sz="1800" spc="-55" dirty="0">
                <a:solidFill>
                  <a:srgbClr val="3E3E3E"/>
                </a:solidFill>
                <a:latin typeface="Arial"/>
                <a:cs typeface="Arial"/>
              </a:rPr>
              <a:t>Test </a:t>
            </a:r>
            <a:r>
              <a:rPr sz="1800" spc="-5" dirty="0">
                <a:solidFill>
                  <a:srgbClr val="3E3E3E"/>
                </a:solidFill>
                <a:latin typeface="Arial"/>
                <a:cs typeface="Arial"/>
              </a:rPr>
              <a:t>equipment calibration is not </a:t>
            </a:r>
            <a:r>
              <a:rPr sz="1800" dirty="0">
                <a:solidFill>
                  <a:srgbClr val="3E3E3E"/>
                </a:solidFill>
                <a:latin typeface="Arial"/>
                <a:cs typeface="Arial"/>
              </a:rPr>
              <a:t>traceable to the </a:t>
            </a:r>
            <a:r>
              <a:rPr sz="1800" spc="-45" dirty="0">
                <a:solidFill>
                  <a:srgbClr val="3E3E3E"/>
                </a:solidFill>
                <a:latin typeface="Arial"/>
                <a:cs typeface="Arial"/>
              </a:rPr>
              <a:t>NIST, </a:t>
            </a:r>
            <a:r>
              <a:rPr sz="1800" spc="-5" dirty="0">
                <a:solidFill>
                  <a:srgbClr val="3E3E3E"/>
                </a:solidFill>
                <a:latin typeface="Arial"/>
                <a:cs typeface="Arial"/>
              </a:rPr>
              <a:t>but </a:t>
            </a:r>
            <a:r>
              <a:rPr lang="en-US" sz="1800" spc="-5" dirty="0">
                <a:solidFill>
                  <a:srgbClr val="3E3E3E"/>
                </a:solidFill>
                <a:latin typeface="Arial"/>
                <a:cs typeface="Arial"/>
              </a:rPr>
              <a:t>rather </a:t>
            </a:r>
            <a:r>
              <a:rPr sz="1800" dirty="0">
                <a:solidFill>
                  <a:srgbClr val="3E3E3E"/>
                </a:solidFill>
                <a:latin typeface="Arial"/>
                <a:cs typeface="Arial"/>
              </a:rPr>
              <a:t>to</a:t>
            </a:r>
            <a:r>
              <a:rPr sz="1800" spc="40" dirty="0">
                <a:solidFill>
                  <a:srgbClr val="3E3E3E"/>
                </a:solidFill>
                <a:latin typeface="Arial"/>
                <a:cs typeface="Arial"/>
              </a:rPr>
              <a:t> </a:t>
            </a:r>
            <a:r>
              <a:rPr sz="1800" dirty="0">
                <a:solidFill>
                  <a:srgbClr val="3E3E3E"/>
                </a:solidFill>
                <a:latin typeface="Arial"/>
                <a:cs typeface="Arial"/>
              </a:rPr>
              <a:t>the</a:t>
            </a:r>
            <a:r>
              <a:rPr lang="en-US" sz="1800" dirty="0">
                <a:solidFill>
                  <a:srgbClr val="3E3E3E"/>
                </a:solidFill>
                <a:latin typeface="Arial"/>
                <a:cs typeface="Arial"/>
              </a:rPr>
              <a:t> SI through NIST</a:t>
            </a:r>
          </a:p>
          <a:p>
            <a:pPr marL="183515" indent="-170815">
              <a:lnSpc>
                <a:spcPct val="100000"/>
              </a:lnSpc>
              <a:spcBef>
                <a:spcPts val="100"/>
              </a:spcBef>
              <a:buChar char="•"/>
              <a:tabLst>
                <a:tab pos="184150" algn="l"/>
              </a:tabLst>
            </a:pPr>
            <a:endParaRPr sz="1800" dirty="0">
              <a:latin typeface="Arial"/>
              <a:cs typeface="Arial"/>
            </a:endParaRPr>
          </a:p>
        </p:txBody>
      </p:sp>
      <p:sp>
        <p:nvSpPr>
          <p:cNvPr id="9" name="object 9"/>
          <p:cNvSpPr/>
          <p:nvPr/>
        </p:nvSpPr>
        <p:spPr>
          <a:xfrm>
            <a:off x="1204722" y="2609850"/>
            <a:ext cx="902969" cy="1289303"/>
          </a:xfrm>
          <a:prstGeom prst="rect">
            <a:avLst/>
          </a:prstGeom>
          <a:blipFill>
            <a:blip r:embed="rId4" cstate="print"/>
            <a:stretch>
              <a:fillRect/>
            </a:stretch>
          </a:blipFill>
        </p:spPr>
        <p:txBody>
          <a:bodyPr wrap="square" lIns="0" tIns="0" rIns="0" bIns="0" rtlCol="0"/>
          <a:lstStyle/>
          <a:p>
            <a:endParaRPr dirty="0"/>
          </a:p>
        </p:txBody>
      </p:sp>
      <p:sp>
        <p:nvSpPr>
          <p:cNvPr id="10" name="object 10"/>
          <p:cNvSpPr txBox="1"/>
          <p:nvPr/>
        </p:nvSpPr>
        <p:spPr>
          <a:xfrm>
            <a:off x="1234694" y="3060446"/>
            <a:ext cx="845819" cy="366395"/>
          </a:xfrm>
          <a:prstGeom prst="rect">
            <a:avLst/>
          </a:prstGeom>
        </p:spPr>
        <p:txBody>
          <a:bodyPr vert="horz" wrap="square" lIns="0" tIns="38735" rIns="0" bIns="0" rtlCol="0">
            <a:spAutoFit/>
          </a:bodyPr>
          <a:lstStyle/>
          <a:p>
            <a:pPr marL="59055" marR="5080" indent="-46990">
              <a:lnSpc>
                <a:spcPts val="1240"/>
              </a:lnSpc>
              <a:spcBef>
                <a:spcPts val="305"/>
              </a:spcBef>
            </a:pPr>
            <a:r>
              <a:rPr sz="1200" spc="-5" dirty="0">
                <a:solidFill>
                  <a:srgbClr val="3E3E3E"/>
                </a:solidFill>
                <a:latin typeface="Arial"/>
                <a:cs typeface="Arial"/>
              </a:rPr>
              <a:t>Metrological  traceability</a:t>
            </a:r>
            <a:endParaRPr sz="1200" dirty="0">
              <a:latin typeface="Arial"/>
              <a:cs typeface="Arial"/>
            </a:endParaRPr>
          </a:p>
        </p:txBody>
      </p:sp>
      <p:sp>
        <p:nvSpPr>
          <p:cNvPr id="12" name="object 12"/>
          <p:cNvSpPr txBox="1"/>
          <p:nvPr/>
        </p:nvSpPr>
        <p:spPr>
          <a:xfrm>
            <a:off x="2210816" y="2748788"/>
            <a:ext cx="6893559" cy="535940"/>
          </a:xfrm>
          <a:prstGeom prst="rect">
            <a:avLst/>
          </a:prstGeom>
        </p:spPr>
        <p:txBody>
          <a:bodyPr vert="horz" wrap="square" lIns="0" tIns="52069" rIns="0" bIns="0" rtlCol="0">
            <a:spAutoFit/>
          </a:bodyPr>
          <a:lstStyle/>
          <a:p>
            <a:pPr marL="184150" marR="5080" indent="-171450">
              <a:lnSpc>
                <a:spcPts val="1860"/>
              </a:lnSpc>
              <a:spcBef>
                <a:spcPts val="409"/>
              </a:spcBef>
              <a:buChar char="•"/>
              <a:tabLst>
                <a:tab pos="184150" algn="l"/>
              </a:tabLst>
            </a:pPr>
            <a:r>
              <a:rPr sz="1800" spc="-5" dirty="0">
                <a:latin typeface="Arial"/>
                <a:cs typeface="Arial"/>
              </a:rPr>
              <a:t>Requires </a:t>
            </a:r>
            <a:r>
              <a:rPr sz="1800" dirty="0">
                <a:latin typeface="Arial"/>
                <a:cs typeface="Arial"/>
              </a:rPr>
              <a:t>the </a:t>
            </a:r>
            <a:r>
              <a:rPr sz="1800" spc="-5" dirty="0">
                <a:latin typeface="Arial"/>
                <a:cs typeface="Arial"/>
              </a:rPr>
              <a:t>establishment of an unbroken </a:t>
            </a:r>
            <a:r>
              <a:rPr sz="1800" dirty="0">
                <a:latin typeface="Arial"/>
                <a:cs typeface="Arial"/>
              </a:rPr>
              <a:t>chain </a:t>
            </a:r>
            <a:r>
              <a:rPr lang="en-US" sz="1800" dirty="0">
                <a:latin typeface="Arial"/>
                <a:cs typeface="Arial"/>
              </a:rPr>
              <a:t>o</a:t>
            </a:r>
            <a:r>
              <a:rPr sz="1800" spc="-5" dirty="0">
                <a:latin typeface="Arial"/>
                <a:cs typeface="Arial"/>
              </a:rPr>
              <a:t>f </a:t>
            </a:r>
            <a:r>
              <a:rPr sz="1800" dirty="0">
                <a:latin typeface="Arial"/>
                <a:cs typeface="Arial"/>
              </a:rPr>
              <a:t>calibrations </a:t>
            </a:r>
            <a:r>
              <a:rPr sz="1800" spc="-5" dirty="0">
                <a:latin typeface="Arial"/>
                <a:cs typeface="Arial"/>
              </a:rPr>
              <a:t>to  </a:t>
            </a:r>
            <a:r>
              <a:rPr sz="1800" dirty="0">
                <a:latin typeface="Arial"/>
                <a:cs typeface="Arial"/>
              </a:rPr>
              <a:t>specified</a:t>
            </a:r>
            <a:r>
              <a:rPr sz="1800" spc="-5" dirty="0">
                <a:latin typeface="Arial"/>
                <a:cs typeface="Arial"/>
              </a:rPr>
              <a:t> references.</a:t>
            </a:r>
            <a:endParaRPr sz="1800" dirty="0">
              <a:latin typeface="Arial"/>
              <a:cs typeface="Arial"/>
            </a:endParaRPr>
          </a:p>
        </p:txBody>
      </p:sp>
      <p:sp>
        <p:nvSpPr>
          <p:cNvPr id="13" name="object 13"/>
          <p:cNvSpPr/>
          <p:nvPr/>
        </p:nvSpPr>
        <p:spPr>
          <a:xfrm>
            <a:off x="1204722" y="3715511"/>
            <a:ext cx="902969" cy="1289303"/>
          </a:xfrm>
          <a:prstGeom prst="rect">
            <a:avLst/>
          </a:prstGeom>
          <a:blipFill>
            <a:blip r:embed="rId5" cstate="print"/>
            <a:stretch>
              <a:fillRect/>
            </a:stretch>
          </a:blipFill>
        </p:spPr>
        <p:txBody>
          <a:bodyPr wrap="square" lIns="0" tIns="0" rIns="0" bIns="0" rtlCol="0"/>
          <a:lstStyle/>
          <a:p>
            <a:endParaRPr dirty="0"/>
          </a:p>
        </p:txBody>
      </p:sp>
      <p:sp>
        <p:nvSpPr>
          <p:cNvPr id="14" name="object 14"/>
          <p:cNvSpPr txBox="1"/>
          <p:nvPr/>
        </p:nvSpPr>
        <p:spPr>
          <a:xfrm>
            <a:off x="1443482" y="4226305"/>
            <a:ext cx="429259" cy="238760"/>
          </a:xfrm>
          <a:prstGeom prst="rect">
            <a:avLst/>
          </a:prstGeom>
        </p:spPr>
        <p:txBody>
          <a:bodyPr vert="horz" wrap="square" lIns="0" tIns="12065" rIns="0" bIns="0" rtlCol="0">
            <a:spAutoFit/>
          </a:bodyPr>
          <a:lstStyle/>
          <a:p>
            <a:pPr marL="12700">
              <a:lnSpc>
                <a:spcPct val="100000"/>
              </a:lnSpc>
              <a:spcBef>
                <a:spcPts val="95"/>
              </a:spcBef>
            </a:pPr>
            <a:r>
              <a:rPr sz="1400" spc="-10" dirty="0">
                <a:solidFill>
                  <a:srgbClr val="3E3E3E"/>
                </a:solidFill>
                <a:latin typeface="Arial"/>
                <a:cs typeface="Arial"/>
              </a:rPr>
              <a:t>NIST</a:t>
            </a:r>
            <a:endParaRPr sz="1400" dirty="0">
              <a:latin typeface="Arial"/>
              <a:cs typeface="Arial"/>
            </a:endParaRPr>
          </a:p>
        </p:txBody>
      </p:sp>
      <p:sp>
        <p:nvSpPr>
          <p:cNvPr id="16" name="object 16"/>
          <p:cNvSpPr txBox="1"/>
          <p:nvPr/>
        </p:nvSpPr>
        <p:spPr>
          <a:xfrm>
            <a:off x="2115883" y="3647311"/>
            <a:ext cx="6371590" cy="1009650"/>
          </a:xfrm>
          <a:prstGeom prst="rect">
            <a:avLst/>
          </a:prstGeom>
        </p:spPr>
        <p:txBody>
          <a:bodyPr vert="horz" wrap="square" lIns="0" tIns="50165" rIns="0" bIns="0" rtlCol="0">
            <a:spAutoFit/>
          </a:bodyPr>
          <a:lstStyle/>
          <a:p>
            <a:pPr marL="292100" marR="5080" indent="-182563">
              <a:lnSpc>
                <a:spcPct val="86200"/>
              </a:lnSpc>
              <a:spcBef>
                <a:spcPts val="395"/>
              </a:spcBef>
              <a:buChar char="•"/>
              <a:tabLst>
                <a:tab pos="292100" algn="l"/>
              </a:tabLst>
            </a:pPr>
            <a:r>
              <a:rPr sz="1800" dirty="0">
                <a:solidFill>
                  <a:srgbClr val="3E3E3E"/>
                </a:solidFill>
                <a:latin typeface="Arial"/>
                <a:cs typeface="Arial"/>
              </a:rPr>
              <a:t>Responsible </a:t>
            </a:r>
            <a:r>
              <a:rPr sz="1800" spc="-5" dirty="0">
                <a:solidFill>
                  <a:srgbClr val="3E3E3E"/>
                </a:solidFill>
                <a:latin typeface="Arial"/>
                <a:cs typeface="Arial"/>
              </a:rPr>
              <a:t>for </a:t>
            </a:r>
            <a:r>
              <a:rPr sz="1800" dirty="0">
                <a:solidFill>
                  <a:srgbClr val="3E3E3E"/>
                </a:solidFill>
                <a:latin typeface="Arial"/>
                <a:cs typeface="Arial"/>
              </a:rPr>
              <a:t>developing, maintaining and disseminating  </a:t>
            </a:r>
            <a:r>
              <a:rPr sz="1800" spc="-5" dirty="0">
                <a:solidFill>
                  <a:srgbClr val="3E3E3E"/>
                </a:solidFill>
                <a:latin typeface="Arial"/>
                <a:cs typeface="Arial"/>
              </a:rPr>
              <a:t>national </a:t>
            </a:r>
            <a:r>
              <a:rPr sz="1800" dirty="0">
                <a:solidFill>
                  <a:srgbClr val="3E3E3E"/>
                </a:solidFill>
                <a:latin typeface="Arial"/>
                <a:cs typeface="Arial"/>
              </a:rPr>
              <a:t>standards - </a:t>
            </a:r>
            <a:r>
              <a:rPr sz="1800" spc="-5" dirty="0">
                <a:solidFill>
                  <a:srgbClr val="3E3E3E"/>
                </a:solidFill>
                <a:latin typeface="Arial"/>
                <a:cs typeface="Arial"/>
              </a:rPr>
              <a:t>realizations of </a:t>
            </a:r>
            <a:r>
              <a:rPr sz="1800" dirty="0">
                <a:solidFill>
                  <a:srgbClr val="3E3E3E"/>
                </a:solidFill>
                <a:latin typeface="Arial"/>
                <a:cs typeface="Arial"/>
              </a:rPr>
              <a:t>the SI - for the </a:t>
            </a:r>
            <a:r>
              <a:rPr sz="1800" spc="-5" dirty="0">
                <a:solidFill>
                  <a:srgbClr val="3E3E3E"/>
                </a:solidFill>
                <a:latin typeface="Arial"/>
                <a:cs typeface="Arial"/>
              </a:rPr>
              <a:t>basic </a:t>
            </a:r>
            <a:r>
              <a:rPr sz="1800" dirty="0">
                <a:solidFill>
                  <a:srgbClr val="3E3E3E"/>
                </a:solidFill>
                <a:latin typeface="Arial"/>
                <a:cs typeface="Arial"/>
              </a:rPr>
              <a:t>measurement </a:t>
            </a:r>
            <a:r>
              <a:rPr sz="1800" spc="-5" dirty="0">
                <a:solidFill>
                  <a:srgbClr val="3E3E3E"/>
                </a:solidFill>
                <a:latin typeface="Arial"/>
                <a:cs typeface="Arial"/>
              </a:rPr>
              <a:t>quantities, and </a:t>
            </a:r>
            <a:r>
              <a:rPr sz="1800" dirty="0">
                <a:solidFill>
                  <a:srgbClr val="3E3E3E"/>
                </a:solidFill>
                <a:latin typeface="Arial"/>
                <a:cs typeface="Arial"/>
              </a:rPr>
              <a:t>for many </a:t>
            </a:r>
            <a:r>
              <a:rPr sz="1800" spc="-5" dirty="0">
                <a:solidFill>
                  <a:srgbClr val="3E3E3E"/>
                </a:solidFill>
                <a:latin typeface="Arial"/>
                <a:cs typeface="Arial"/>
              </a:rPr>
              <a:t>derived </a:t>
            </a:r>
            <a:r>
              <a:rPr sz="1800" dirty="0">
                <a:solidFill>
                  <a:srgbClr val="3E3E3E"/>
                </a:solidFill>
                <a:latin typeface="Arial"/>
                <a:cs typeface="Arial"/>
              </a:rPr>
              <a:t>measurement  quantities.</a:t>
            </a:r>
            <a:endParaRPr sz="1800" dirty="0">
              <a:latin typeface="Arial"/>
              <a:cs typeface="Arial"/>
            </a:endParaRPr>
          </a:p>
        </p:txBody>
      </p:sp>
      <p:sp>
        <p:nvSpPr>
          <p:cNvPr id="17" name="object 17"/>
          <p:cNvSpPr/>
          <p:nvPr/>
        </p:nvSpPr>
        <p:spPr>
          <a:xfrm>
            <a:off x="1204722" y="4821173"/>
            <a:ext cx="902969" cy="1284732"/>
          </a:xfrm>
          <a:prstGeom prst="rect">
            <a:avLst/>
          </a:prstGeom>
          <a:blipFill>
            <a:blip r:embed="rId6" cstate="print"/>
            <a:stretch>
              <a:fillRect/>
            </a:stretch>
          </a:blipFill>
        </p:spPr>
        <p:txBody>
          <a:bodyPr wrap="square" lIns="0" tIns="0" rIns="0" bIns="0" rtlCol="0"/>
          <a:lstStyle/>
          <a:p>
            <a:endParaRPr dirty="0"/>
          </a:p>
        </p:txBody>
      </p:sp>
      <p:sp>
        <p:nvSpPr>
          <p:cNvPr id="18" name="object 18"/>
          <p:cNvSpPr txBox="1"/>
          <p:nvPr/>
        </p:nvSpPr>
        <p:spPr>
          <a:xfrm>
            <a:off x="1413002" y="5312917"/>
            <a:ext cx="488950" cy="269875"/>
          </a:xfrm>
          <a:prstGeom prst="rect">
            <a:avLst/>
          </a:prstGeom>
        </p:spPr>
        <p:txBody>
          <a:bodyPr vert="horz" wrap="square" lIns="0" tIns="12700" rIns="0" bIns="0" rtlCol="0">
            <a:spAutoFit/>
          </a:bodyPr>
          <a:lstStyle/>
          <a:p>
            <a:pPr marL="12700">
              <a:lnSpc>
                <a:spcPct val="100000"/>
              </a:lnSpc>
              <a:spcBef>
                <a:spcPts val="100"/>
              </a:spcBef>
            </a:pPr>
            <a:r>
              <a:rPr sz="1600" spc="-5" dirty="0">
                <a:solidFill>
                  <a:srgbClr val="3E3E3E"/>
                </a:solidFill>
                <a:latin typeface="Arial"/>
                <a:cs typeface="Arial"/>
              </a:rPr>
              <a:t>NIST</a:t>
            </a:r>
            <a:endParaRPr sz="1600" dirty="0">
              <a:latin typeface="Arial"/>
              <a:cs typeface="Arial"/>
            </a:endParaRPr>
          </a:p>
        </p:txBody>
      </p:sp>
      <p:sp>
        <p:nvSpPr>
          <p:cNvPr id="20" name="object 20"/>
          <p:cNvSpPr txBox="1"/>
          <p:nvPr/>
        </p:nvSpPr>
        <p:spPr>
          <a:xfrm>
            <a:off x="2210816" y="4839716"/>
            <a:ext cx="6181725" cy="773430"/>
          </a:xfrm>
          <a:prstGeom prst="rect">
            <a:avLst/>
          </a:prstGeom>
        </p:spPr>
        <p:txBody>
          <a:bodyPr vert="horz" wrap="square" lIns="0" tIns="50165" rIns="0" bIns="0" rtlCol="0">
            <a:spAutoFit/>
          </a:bodyPr>
          <a:lstStyle/>
          <a:p>
            <a:pPr marL="184150" marR="5080" indent="-171450">
              <a:lnSpc>
                <a:spcPct val="86200"/>
              </a:lnSpc>
              <a:spcBef>
                <a:spcPts val="395"/>
              </a:spcBef>
              <a:buChar char="•"/>
              <a:tabLst>
                <a:tab pos="184150" algn="l"/>
              </a:tabLst>
            </a:pPr>
            <a:r>
              <a:rPr sz="1800" spc="-5" dirty="0">
                <a:solidFill>
                  <a:srgbClr val="3E3E3E"/>
                </a:solidFill>
                <a:latin typeface="Arial"/>
                <a:cs typeface="Arial"/>
              </a:rPr>
              <a:t>Responsible for assessing </a:t>
            </a:r>
            <a:r>
              <a:rPr sz="1800" dirty="0">
                <a:solidFill>
                  <a:srgbClr val="3E3E3E"/>
                </a:solidFill>
                <a:latin typeface="Arial"/>
                <a:cs typeface="Arial"/>
              </a:rPr>
              <a:t>the measurement </a:t>
            </a:r>
            <a:r>
              <a:rPr sz="1800" spc="-5" dirty="0">
                <a:solidFill>
                  <a:srgbClr val="3E3E3E"/>
                </a:solidFill>
                <a:latin typeface="Arial"/>
                <a:cs typeface="Arial"/>
              </a:rPr>
              <a:t>uncertainties  associated with </a:t>
            </a:r>
            <a:r>
              <a:rPr sz="1800" dirty="0">
                <a:solidFill>
                  <a:srgbClr val="3E3E3E"/>
                </a:solidFill>
                <a:latin typeface="Arial"/>
                <a:cs typeface="Arial"/>
              </a:rPr>
              <a:t>the values </a:t>
            </a:r>
            <a:r>
              <a:rPr sz="1800" spc="-5" dirty="0">
                <a:solidFill>
                  <a:srgbClr val="3E3E3E"/>
                </a:solidFill>
                <a:latin typeface="Arial"/>
                <a:cs typeface="Arial"/>
              </a:rPr>
              <a:t>assigned </a:t>
            </a:r>
            <a:r>
              <a:rPr sz="1800" dirty="0">
                <a:solidFill>
                  <a:srgbClr val="3E3E3E"/>
                </a:solidFill>
                <a:latin typeface="Arial"/>
                <a:cs typeface="Arial"/>
              </a:rPr>
              <a:t>to these measurement  </a:t>
            </a:r>
            <a:r>
              <a:rPr sz="1800" spc="-5" dirty="0">
                <a:solidFill>
                  <a:srgbClr val="3E3E3E"/>
                </a:solidFill>
                <a:latin typeface="Arial"/>
                <a:cs typeface="Arial"/>
              </a:rPr>
              <a:t>standards</a:t>
            </a:r>
            <a:r>
              <a:rPr sz="1400" spc="-5" dirty="0">
                <a:solidFill>
                  <a:srgbClr val="3E3E3E"/>
                </a:solidFill>
                <a:latin typeface="Arial"/>
                <a:cs typeface="Arial"/>
              </a:rPr>
              <a:t>.</a:t>
            </a:r>
            <a:endParaRPr sz="1400" dirty="0">
              <a:latin typeface="Arial"/>
              <a:cs typeface="Arial"/>
            </a:endParaRPr>
          </a:p>
        </p:txBody>
      </p:sp>
      <p:sp>
        <p:nvSpPr>
          <p:cNvPr id="21" name="object 21"/>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8</a:t>
            </a:fld>
            <a:endParaRPr sz="1400" dirty="0">
              <a:latin typeface="Arial"/>
              <a:cs typeface="Arial"/>
            </a:endParaRPr>
          </a:p>
        </p:txBody>
      </p:sp>
      <p:pic>
        <p:nvPicPr>
          <p:cNvPr id="22" name="Picture 21"/>
          <p:cNvPicPr>
            <a:picLocks noChangeAspect="1"/>
          </p:cNvPicPr>
          <p:nvPr/>
        </p:nvPicPr>
        <p:blipFill>
          <a:blip r:embed="rId7"/>
          <a:stretch>
            <a:fillRect/>
          </a:stretch>
        </p:blipFill>
        <p:spPr>
          <a:xfrm>
            <a:off x="3962400" y="6238576"/>
            <a:ext cx="917491" cy="95510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4400" y="6324600"/>
            <a:ext cx="950213" cy="657605"/>
          </a:xfrm>
          <a:prstGeom prst="rect">
            <a:avLst/>
          </a:prstGeom>
          <a:blipFill>
            <a:blip r:embed="rId2" cstate="print"/>
            <a:stretch>
              <a:fillRect/>
            </a:stretch>
          </a:blipFill>
        </p:spPr>
        <p:txBody>
          <a:bodyPr wrap="square" lIns="0" tIns="0" rIns="0" bIns="0" rtlCol="0"/>
          <a:lstStyle/>
          <a:p>
            <a:endParaRPr dirty="0"/>
          </a:p>
        </p:txBody>
      </p:sp>
      <p:sp>
        <p:nvSpPr>
          <p:cNvPr id="3" name="object 3"/>
          <p:cNvSpPr txBox="1">
            <a:spLocks noGrp="1"/>
          </p:cNvSpPr>
          <p:nvPr>
            <p:ph type="title"/>
          </p:nvPr>
        </p:nvSpPr>
        <p:spPr>
          <a:xfrm>
            <a:off x="901700" y="737108"/>
            <a:ext cx="7860665" cy="513080"/>
          </a:xfrm>
          <a:prstGeom prst="rect">
            <a:avLst/>
          </a:prstGeom>
        </p:spPr>
        <p:txBody>
          <a:bodyPr vert="horz" wrap="square" lIns="0" tIns="12065" rIns="0" bIns="0" rtlCol="0">
            <a:spAutoFit/>
          </a:bodyPr>
          <a:lstStyle/>
          <a:p>
            <a:pPr marL="12700">
              <a:lnSpc>
                <a:spcPct val="100000"/>
              </a:lnSpc>
              <a:spcBef>
                <a:spcPts val="95"/>
              </a:spcBef>
            </a:pPr>
            <a:r>
              <a:rPr sz="3200" spc="-5" dirty="0"/>
              <a:t>What does it Mean </a:t>
            </a:r>
            <a:r>
              <a:rPr sz="3200" spc="-35" dirty="0"/>
              <a:t>to </a:t>
            </a:r>
            <a:r>
              <a:rPr sz="3200" spc="-5" dirty="0"/>
              <a:t>be </a:t>
            </a:r>
            <a:r>
              <a:rPr sz="3200" spc="-20" dirty="0"/>
              <a:t>“Traceable </a:t>
            </a:r>
            <a:r>
              <a:rPr sz="3200" spc="-35" dirty="0"/>
              <a:t>to</a:t>
            </a:r>
            <a:r>
              <a:rPr sz="3200" spc="100" dirty="0"/>
              <a:t> </a:t>
            </a:r>
            <a:r>
              <a:rPr lang="en-US" sz="3200" spc="-5" dirty="0"/>
              <a:t>SI”</a:t>
            </a:r>
            <a:r>
              <a:rPr sz="3200" spc="-5" dirty="0"/>
              <a:t>?</a:t>
            </a:r>
            <a:endParaRPr sz="3200" dirty="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algn="ctr">
              <a:lnSpc>
                <a:spcPct val="100000"/>
              </a:lnSpc>
            </a:pPr>
            <a:r>
              <a:rPr dirty="0"/>
              <a:t>QMS </a:t>
            </a:r>
            <a:r>
              <a:rPr spc="-5" dirty="0"/>
              <a:t>Quick </a:t>
            </a:r>
            <a:r>
              <a:rPr dirty="0"/>
              <a:t>Learning</a:t>
            </a:r>
            <a:r>
              <a:rPr spc="-70" dirty="0"/>
              <a:t> </a:t>
            </a:r>
            <a:r>
              <a:rPr spc="-5" dirty="0"/>
              <a:t>Activity</a:t>
            </a:r>
          </a:p>
          <a:p>
            <a:pPr marL="102235" algn="ctr">
              <a:lnSpc>
                <a:spcPct val="100000"/>
              </a:lnSpc>
              <a:spcBef>
                <a:spcPts val="285"/>
              </a:spcBef>
            </a:pPr>
            <a:fld id="{81D60167-4931-47E6-BA6A-407CBD079E47}" type="slidenum">
              <a:rPr sz="1400" spc="-5" dirty="0">
                <a:solidFill>
                  <a:srgbClr val="3E3E3E"/>
                </a:solidFill>
                <a:latin typeface="Arial"/>
                <a:cs typeface="Arial"/>
              </a:rPr>
              <a:t>9</a:t>
            </a:fld>
            <a:endParaRPr sz="1400" dirty="0">
              <a:latin typeface="Arial"/>
              <a:cs typeface="Arial"/>
            </a:endParaRPr>
          </a:p>
        </p:txBody>
      </p:sp>
      <p:sp>
        <p:nvSpPr>
          <p:cNvPr id="4" name="object 4"/>
          <p:cNvSpPr txBox="1"/>
          <p:nvPr/>
        </p:nvSpPr>
        <p:spPr>
          <a:xfrm>
            <a:off x="914400" y="1357623"/>
            <a:ext cx="8033384" cy="5057154"/>
          </a:xfrm>
          <a:prstGeom prst="rect">
            <a:avLst/>
          </a:prstGeom>
        </p:spPr>
        <p:txBody>
          <a:bodyPr vert="horz" wrap="square" lIns="0" tIns="50165" rIns="0" bIns="0" rtlCol="0">
            <a:spAutoFit/>
          </a:bodyPr>
          <a:lstStyle/>
          <a:p>
            <a:pPr marL="355600" marR="55880" indent="-342900">
              <a:lnSpc>
                <a:spcPts val="2380"/>
              </a:lnSpc>
              <a:spcBef>
                <a:spcPts val="395"/>
              </a:spcBef>
              <a:buChar char="•"/>
              <a:tabLst>
                <a:tab pos="354965" algn="l"/>
                <a:tab pos="355600" algn="l"/>
              </a:tabLst>
            </a:pPr>
            <a:r>
              <a:rPr sz="2200" spc="-5" dirty="0">
                <a:solidFill>
                  <a:srgbClr val="3E3E3E"/>
                </a:solidFill>
                <a:latin typeface="Arial"/>
                <a:cs typeface="Arial"/>
              </a:rPr>
              <a:t>Reference </a:t>
            </a:r>
            <a:r>
              <a:rPr sz="2200" dirty="0">
                <a:solidFill>
                  <a:srgbClr val="3E3E3E"/>
                </a:solidFill>
                <a:latin typeface="Arial"/>
                <a:cs typeface="Arial"/>
              </a:rPr>
              <a:t>measurement </a:t>
            </a:r>
            <a:r>
              <a:rPr sz="2200" spc="-5" dirty="0">
                <a:solidFill>
                  <a:srgbClr val="3E3E3E"/>
                </a:solidFill>
                <a:latin typeface="Arial"/>
                <a:cs typeface="Arial"/>
              </a:rPr>
              <a:t>results </a:t>
            </a:r>
            <a:r>
              <a:rPr sz="2200" dirty="0">
                <a:solidFill>
                  <a:srgbClr val="3E3E3E"/>
                </a:solidFill>
                <a:latin typeface="Arial"/>
                <a:cs typeface="Arial"/>
              </a:rPr>
              <a:t>can </a:t>
            </a:r>
            <a:r>
              <a:rPr sz="2200" spc="-5" dirty="0">
                <a:solidFill>
                  <a:srgbClr val="3E3E3E"/>
                </a:solidFill>
                <a:latin typeface="Arial"/>
                <a:cs typeface="Arial"/>
              </a:rPr>
              <a:t>be </a:t>
            </a:r>
            <a:r>
              <a:rPr sz="2200" dirty="0">
                <a:solidFill>
                  <a:srgbClr val="3E3E3E"/>
                </a:solidFill>
                <a:latin typeface="Arial"/>
                <a:cs typeface="Arial"/>
              </a:rPr>
              <a:t>traced through </a:t>
            </a:r>
            <a:r>
              <a:rPr sz="2200" spc="-5" dirty="0">
                <a:solidFill>
                  <a:srgbClr val="3E3E3E"/>
                </a:solidFill>
                <a:latin typeface="Arial"/>
                <a:cs typeface="Arial"/>
              </a:rPr>
              <a:t>an  </a:t>
            </a:r>
            <a:r>
              <a:rPr sz="2200" dirty="0">
                <a:solidFill>
                  <a:srgbClr val="3E3E3E"/>
                </a:solidFill>
                <a:latin typeface="Arial"/>
                <a:cs typeface="Arial"/>
              </a:rPr>
              <a:t>unbroken chain of calibrations, </a:t>
            </a:r>
            <a:r>
              <a:rPr sz="2200" spc="-5" dirty="0">
                <a:solidFill>
                  <a:srgbClr val="3E3E3E"/>
                </a:solidFill>
                <a:latin typeface="Arial"/>
                <a:cs typeface="Arial"/>
              </a:rPr>
              <a:t>including </a:t>
            </a:r>
            <a:r>
              <a:rPr sz="2200" dirty="0">
                <a:solidFill>
                  <a:srgbClr val="3E3E3E"/>
                </a:solidFill>
                <a:latin typeface="Arial"/>
                <a:cs typeface="Arial"/>
              </a:rPr>
              <a:t>determining the  </a:t>
            </a:r>
            <a:r>
              <a:rPr sz="2200" spc="-5" dirty="0">
                <a:latin typeface="Arial"/>
                <a:cs typeface="Arial"/>
              </a:rPr>
              <a:t>uncertainties at each </a:t>
            </a:r>
            <a:r>
              <a:rPr sz="2200" dirty="0">
                <a:latin typeface="Arial"/>
                <a:cs typeface="Arial"/>
              </a:rPr>
              <a:t>step, to </a:t>
            </a:r>
            <a:r>
              <a:rPr lang="en-US" sz="2200" dirty="0">
                <a:latin typeface="Arial"/>
                <a:cs typeface="Arial"/>
              </a:rPr>
              <a:t>SI units.</a:t>
            </a:r>
          </a:p>
          <a:p>
            <a:pPr marL="355600" marR="55880" indent="-342900">
              <a:lnSpc>
                <a:spcPts val="2380"/>
              </a:lnSpc>
              <a:spcBef>
                <a:spcPts val="395"/>
              </a:spcBef>
              <a:buChar char="•"/>
              <a:tabLst>
                <a:tab pos="354965" algn="l"/>
                <a:tab pos="355600" algn="l"/>
              </a:tabLst>
            </a:pPr>
            <a:r>
              <a:rPr lang="en-US" sz="2200" dirty="0">
                <a:latin typeface="Arial"/>
                <a:cs typeface="Arial"/>
              </a:rPr>
              <a:t>There are seven base units in the SI system:</a:t>
            </a:r>
          </a:p>
          <a:p>
            <a:pPr marL="742950" lvl="1" indent="-285750">
              <a:buFont typeface="Arial" panose="020B0604020202020204" pitchFamily="34" charset="0"/>
              <a:buChar char="•"/>
            </a:pPr>
            <a:r>
              <a:rPr lang="en-US" sz="2200" dirty="0">
                <a:latin typeface="Arial" panose="020B0604020202020204" pitchFamily="34" charset="0"/>
                <a:cs typeface="Arial" panose="020B0604020202020204" pitchFamily="34" charset="0"/>
              </a:rPr>
              <a:t>Mass - kilogram (kg)</a:t>
            </a:r>
          </a:p>
          <a:p>
            <a:pPr marL="742950" lvl="1" indent="-285750">
              <a:buFont typeface="Arial" panose="020B0604020202020204" pitchFamily="34" charset="0"/>
              <a:buChar char="•"/>
            </a:pPr>
            <a:r>
              <a:rPr lang="en-US" sz="2200" dirty="0">
                <a:latin typeface="Arial" panose="020B0604020202020204" pitchFamily="34" charset="0"/>
                <a:cs typeface="Arial" panose="020B0604020202020204" pitchFamily="34" charset="0"/>
              </a:rPr>
              <a:t>Time - second (s)</a:t>
            </a:r>
          </a:p>
          <a:p>
            <a:pPr marL="742950" lvl="1" indent="-285750">
              <a:buFont typeface="Arial" panose="020B0604020202020204" pitchFamily="34" charset="0"/>
              <a:buChar char="•"/>
            </a:pPr>
            <a:r>
              <a:rPr lang="en-US" sz="2200" dirty="0">
                <a:latin typeface="Arial" panose="020B0604020202020204" pitchFamily="34" charset="0"/>
                <a:cs typeface="Arial" panose="020B0604020202020204" pitchFamily="34" charset="0"/>
              </a:rPr>
              <a:t>Temperature - kelvin (K)</a:t>
            </a:r>
          </a:p>
          <a:p>
            <a:pPr marL="742950" lvl="1" indent="-285750">
              <a:buFont typeface="Arial" panose="020B0604020202020204" pitchFamily="34" charset="0"/>
              <a:buChar char="•"/>
            </a:pPr>
            <a:r>
              <a:rPr lang="en-US" sz="2200" dirty="0">
                <a:latin typeface="Arial" panose="020B0604020202020204" pitchFamily="34" charset="0"/>
                <a:cs typeface="Arial" panose="020B0604020202020204" pitchFamily="34" charset="0"/>
              </a:rPr>
              <a:t>Electric current - ampere (A)</a:t>
            </a:r>
          </a:p>
          <a:p>
            <a:pPr marL="742950" lvl="1" indent="-285750">
              <a:buFont typeface="Arial" panose="020B0604020202020204" pitchFamily="34" charset="0"/>
              <a:buChar char="•"/>
            </a:pPr>
            <a:r>
              <a:rPr lang="en-US" sz="2200" dirty="0">
                <a:latin typeface="Arial" panose="020B0604020202020204" pitchFamily="34" charset="0"/>
                <a:cs typeface="Arial" panose="020B0604020202020204" pitchFamily="34" charset="0"/>
              </a:rPr>
              <a:t>The amount of a substance, mole (mol)</a:t>
            </a:r>
          </a:p>
          <a:p>
            <a:pPr marL="742950" lvl="1" indent="-285750">
              <a:buFont typeface="Arial" panose="020B0604020202020204" pitchFamily="34" charset="0"/>
              <a:buChar char="•"/>
            </a:pPr>
            <a:r>
              <a:rPr lang="en-US" sz="2200" dirty="0">
                <a:latin typeface="Arial" panose="020B0604020202020204" pitchFamily="34" charset="0"/>
                <a:cs typeface="Arial" panose="020B0604020202020204" pitchFamily="34" charset="0"/>
              </a:rPr>
              <a:t>Luminous intensity - candela (cd)</a:t>
            </a:r>
          </a:p>
          <a:p>
            <a:pPr marL="742950" lvl="1" indent="-285750">
              <a:buFont typeface="Arial" panose="020B0604020202020204" pitchFamily="34" charset="0"/>
              <a:buChar char="•"/>
            </a:pPr>
            <a:r>
              <a:rPr lang="en-US" sz="2200" dirty="0">
                <a:latin typeface="Arial" panose="020B0604020202020204" pitchFamily="34" charset="0"/>
                <a:cs typeface="Arial" panose="020B0604020202020204" pitchFamily="34" charset="0"/>
              </a:rPr>
              <a:t>Length - meter (m)</a:t>
            </a:r>
          </a:p>
          <a:p>
            <a:pPr marL="285750" indent="-285750">
              <a:buFont typeface="Arial" panose="020B0604020202020204" pitchFamily="34" charset="0"/>
              <a:buChar char="•"/>
            </a:pPr>
            <a:r>
              <a:rPr lang="en-US" sz="2200" dirty="0">
                <a:latin typeface="Arial" panose="020B0604020202020204" pitchFamily="34" charset="0"/>
                <a:cs typeface="Arial" panose="020B0604020202020204" pitchFamily="34" charset="0"/>
              </a:rPr>
              <a:t>The SI is explained more in the following brochure (2019): </a:t>
            </a:r>
            <a:r>
              <a:rPr lang="en-US" sz="2200" dirty="0">
                <a:latin typeface="Arial" panose="020B0604020202020204" pitchFamily="34" charset="0"/>
                <a:cs typeface="Arial" panose="020B0604020202020204" pitchFamily="34" charset="0"/>
                <a:hlinkClick r:id="rId3"/>
              </a:rPr>
              <a:t>https://www.bipm.org/utils/common/pdf/si-brochure/SI-Brochure-9.pdf</a:t>
            </a:r>
            <a:endParaRPr lang="en-US" sz="2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2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stretch>
            <a:fillRect/>
          </a:stretch>
        </p:blipFill>
        <p:spPr>
          <a:xfrm>
            <a:off x="3962400" y="6238576"/>
            <a:ext cx="917491" cy="9551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2934</TotalTime>
  <Words>1618</Words>
  <Application>Microsoft Office PowerPoint</Application>
  <PresentationFormat>Custom</PresentationFormat>
  <Paragraphs>210</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Franklin Gothic Demi</vt:lpstr>
      <vt:lpstr>Franklin Gothic Medium</vt:lpstr>
      <vt:lpstr>Times New Roman</vt:lpstr>
      <vt:lpstr>Office Theme</vt:lpstr>
      <vt:lpstr>Traceability</vt:lpstr>
      <vt:lpstr>Objectives</vt:lpstr>
      <vt:lpstr>Terms and Acronyms</vt:lpstr>
      <vt:lpstr>Terms and Acronyms</vt:lpstr>
      <vt:lpstr>What is Traceability?</vt:lpstr>
      <vt:lpstr>What do I Need to Support a Claim of  Traceability?</vt:lpstr>
      <vt:lpstr>Metrology Systems</vt:lpstr>
      <vt:lpstr>NIST and traceability</vt:lpstr>
      <vt:lpstr>What does it Mean to be “Traceable to SI”?</vt:lpstr>
      <vt:lpstr>Use of Reference Material to be Traceable to the SI</vt:lpstr>
      <vt:lpstr>Reference Standards vs. Materials</vt:lpstr>
      <vt:lpstr>PowerPoint Presentation</vt:lpstr>
      <vt:lpstr>What is Calibration?</vt:lpstr>
      <vt:lpstr>Calibration Laboratories</vt:lpstr>
      <vt:lpstr>Traceability Includes Specific Requirements for</vt:lpstr>
      <vt:lpstr>What is Traceability? A Calibration Hierarchy For example: Reference Standards shall be calibrated by a  body that can provide traceability (traced back) to a National  Standard of Measurement (a measurement unit, procedure, or  standard)</vt:lpstr>
      <vt:lpstr>Reexamine traceability periodically</vt:lpstr>
      <vt:lpstr>Testing Laboratories</vt:lpstr>
      <vt:lpstr>Testing Laboratories</vt:lpstr>
      <vt:lpstr>Methods</vt:lpstr>
      <vt:lpstr>PowerPoint Presentation</vt:lpstr>
      <vt:lpstr>Key Questions to Ask in the Laboratory</vt:lpstr>
      <vt:lpstr>Key Questions to Ask in the Laboratory</vt:lpstr>
      <vt:lpstr>Summary</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PowerPoint - Quality Managment System Traceability 2017</dc:title>
  <dc:creator>joshua.rowland</dc:creator>
  <cp:lastModifiedBy>Randolph, Robyn | APHL</cp:lastModifiedBy>
  <cp:revision>47</cp:revision>
  <dcterms:created xsi:type="dcterms:W3CDTF">2019-08-29T15:01:46Z</dcterms:created>
  <dcterms:modified xsi:type="dcterms:W3CDTF">2019-11-25T19:52:36Z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2017-08-14T00:00:00Z</vt:filetime>
  </property>
  <property fmtid="{D5CDD505-2E9C-101B-9397-08002B2CF9AE}" pid="3" name="Creator">
    <vt:lpwstr>PScript5.dll Version 5.2.2</vt:lpwstr>
  </property>
  <property fmtid="{D5CDD505-2E9C-101B-9397-08002B2CF9AE}" pid="4" name="LastSaved">
    <vt:filetime>2019-08-29T00:00:00Z</vt:filetime>
  </property>
</Properties>
</file>