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7" r:id="rId5"/>
    <p:sldMasterId id="2147483698" r:id="rId6"/>
  </p:sldMasterIdLst>
  <p:notesMasterIdLst>
    <p:notesMasterId r:id="rId27"/>
  </p:notesMasterIdLst>
  <p:sldIdLst>
    <p:sldId id="311" r:id="rId7"/>
    <p:sldId id="262" r:id="rId8"/>
    <p:sldId id="259" r:id="rId9"/>
    <p:sldId id="305" r:id="rId10"/>
    <p:sldId id="257" r:id="rId11"/>
    <p:sldId id="315" r:id="rId12"/>
    <p:sldId id="314" r:id="rId13"/>
    <p:sldId id="313" r:id="rId14"/>
    <p:sldId id="316" r:id="rId15"/>
    <p:sldId id="317" r:id="rId16"/>
    <p:sldId id="320" r:id="rId17"/>
    <p:sldId id="292" r:id="rId18"/>
    <p:sldId id="301" r:id="rId19"/>
    <p:sldId id="291" r:id="rId20"/>
    <p:sldId id="293" r:id="rId21"/>
    <p:sldId id="318" r:id="rId22"/>
    <p:sldId id="319" r:id="rId23"/>
    <p:sldId id="261" r:id="rId24"/>
    <p:sldId id="280" r:id="rId25"/>
    <p:sldId id="258"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ECFF"/>
    <a:srgbClr val="DDEDF7"/>
    <a:srgbClr val="EAF4E8"/>
    <a:srgbClr val="FFFFFF"/>
    <a:srgbClr val="EDF5EB"/>
    <a:srgbClr val="F0EBE4"/>
    <a:srgbClr val="C6B19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43662" autoAdjust="0"/>
    <p:restoredTop sz="94638" autoAdjust="0"/>
  </p:normalViewPr>
  <p:slideViewPr>
    <p:cSldViewPr>
      <p:cViewPr varScale="1">
        <p:scale>
          <a:sx n="46" d="100"/>
          <a:sy n="46" d="100"/>
        </p:scale>
        <p:origin x="160" y="44"/>
      </p:cViewPr>
      <p:guideLst>
        <p:guide orient="horz" pos="2160"/>
        <p:guide pos="2880"/>
      </p:guideLst>
    </p:cSldViewPr>
  </p:slideViewPr>
  <p:outlineViewPr>
    <p:cViewPr>
      <p:scale>
        <a:sx n="33" d="100"/>
        <a:sy n="33" d="100"/>
      </p:scale>
      <p:origin x="0" y="-4734"/>
    </p:cViewPr>
  </p:outlineViewPr>
  <p:notesTextViewPr>
    <p:cViewPr>
      <p:scale>
        <a:sx n="1" d="1"/>
        <a:sy n="1" d="1"/>
      </p:scale>
      <p:origin x="0" y="0"/>
    </p:cViewPr>
  </p:notesTextViewPr>
  <p:sorterViewPr>
    <p:cViewPr>
      <p:scale>
        <a:sx n="110" d="100"/>
        <a:sy n="11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slide" Target="slides/slide18.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ableStyles" Target="tableStyles.xml"/><Relationship Id="rId30" Type="http://schemas.openxmlformats.org/officeDocument/2006/relationships/theme" Target="theme/theme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4B1BC05-DBB4-43C9-9298-963D138EBA76}" type="datetimeFigureOut">
              <a:rPr lang="en-US" smtClean="0"/>
              <a:t>1/18/2017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13F08D0-DDD0-46BD-BBC6-7EE8618ECA06}" type="slidenum">
              <a:rPr lang="en-US" smtClean="0"/>
              <a:t>‹#›</a:t>
            </a:fld>
            <a:endParaRPr lang="en-US" dirty="0"/>
          </a:p>
        </p:txBody>
      </p:sp>
    </p:spTree>
    <p:extLst>
      <p:ext uri="{BB962C8B-B14F-4D97-AF65-F5344CB8AC3E}">
        <p14:creationId xmlns:p14="http://schemas.microsoft.com/office/powerpoint/2010/main" val="10194000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3F08D0-DDD0-46BD-BBC6-7EE8618ECA06}" type="slidenum">
              <a:rPr lang="en-US" smtClean="0"/>
              <a:t>3</a:t>
            </a:fld>
            <a:endParaRPr lang="en-US" dirty="0"/>
          </a:p>
        </p:txBody>
      </p:sp>
    </p:spTree>
    <p:extLst>
      <p:ext uri="{BB962C8B-B14F-4D97-AF65-F5344CB8AC3E}">
        <p14:creationId xmlns:p14="http://schemas.microsoft.com/office/powerpoint/2010/main" val="254766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D13F08D0-DDD0-46BD-BBC6-7EE8618ECA06}" type="slidenum">
              <a:rPr lang="en-US" smtClean="0"/>
              <a:t>6</a:t>
            </a:fld>
            <a:endParaRPr lang="en-US" dirty="0"/>
          </a:p>
        </p:txBody>
      </p:sp>
    </p:spTree>
    <p:extLst>
      <p:ext uri="{BB962C8B-B14F-4D97-AF65-F5344CB8AC3E}">
        <p14:creationId xmlns:p14="http://schemas.microsoft.com/office/powerpoint/2010/main" val="17526666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13F08D0-DDD0-46BD-BBC6-7EE8618ECA06}" type="slidenum">
              <a:rPr lang="en-US" smtClean="0"/>
              <a:t>14</a:t>
            </a:fld>
            <a:endParaRPr lang="en-US" dirty="0"/>
          </a:p>
        </p:txBody>
      </p:sp>
    </p:spTree>
    <p:extLst>
      <p:ext uri="{BB962C8B-B14F-4D97-AF65-F5344CB8AC3E}">
        <p14:creationId xmlns:p14="http://schemas.microsoft.com/office/powerpoint/2010/main" val="11058220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1.gif"/></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1.gif"/></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57200" y="2184286"/>
            <a:ext cx="7772400" cy="688975"/>
          </a:xfrm>
        </p:spPr>
        <p:txBody>
          <a:bodyPr tIns="0"/>
          <a:lstStyle>
            <a:lvl1pPr marL="0" marR="0" indent="0" algn="l" defTabSz="914400" rtl="0" eaLnBrk="1" fontAlgn="auto" latinLnBrk="0" hangingPunct="1">
              <a:lnSpc>
                <a:spcPct val="100000"/>
              </a:lnSpc>
              <a:spcBef>
                <a:spcPct val="0"/>
              </a:spcBef>
              <a:spcAft>
                <a:spcPts val="0"/>
              </a:spcAft>
              <a:buClrTx/>
              <a:buSzTx/>
              <a:buFontTx/>
              <a:buNone/>
              <a:tabLst/>
              <a:defRPr>
                <a:solidFill>
                  <a:schemeClr val="tx2"/>
                </a:solidFill>
                <a:latin typeface="Franklin Gothic Demi" panose="020B0703020102020204" pitchFamily="34" charset="0"/>
              </a:defRPr>
            </a:lvl1pPr>
          </a:lstStyle>
          <a:p>
            <a:r>
              <a:rPr lang="en-US" dirty="0" smtClean="0"/>
              <a:t>Title/Cover Slide</a:t>
            </a:r>
            <a:br>
              <a:rPr lang="en-US" dirty="0" smtClean="0"/>
            </a:br>
            <a:r>
              <a:rPr lang="en-US" dirty="0" smtClean="0"/>
              <a:t/>
            </a:r>
            <a:br>
              <a:rPr lang="en-US" dirty="0" smtClean="0"/>
            </a:br>
            <a:endParaRPr lang="en-US" dirty="0"/>
          </a:p>
        </p:txBody>
      </p:sp>
      <p:sp>
        <p:nvSpPr>
          <p:cNvPr id="6" name="Subtitle 2"/>
          <p:cNvSpPr>
            <a:spLocks noGrp="1"/>
          </p:cNvSpPr>
          <p:nvPr>
            <p:ph type="subTitle" idx="1" hasCustomPrompt="1"/>
          </p:nvPr>
        </p:nvSpPr>
        <p:spPr>
          <a:xfrm>
            <a:off x="457200" y="2890391"/>
            <a:ext cx="6400800" cy="538609"/>
          </a:xfrm>
        </p:spPr>
        <p:txBody>
          <a:bodyPr lIns="0" tIns="0"/>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subtitle</a:t>
            </a:r>
            <a:endParaRPr lang="en-US" dirty="0"/>
          </a:p>
        </p:txBody>
      </p:sp>
    </p:spTree>
    <p:extLst>
      <p:ext uri="{BB962C8B-B14F-4D97-AF65-F5344CB8AC3E}">
        <p14:creationId xmlns:p14="http://schemas.microsoft.com/office/powerpoint/2010/main" val="1224517394"/>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C39245D9-9F97-4C22-A285-D85259C544C1}" type="datetime1">
              <a:rPr lang="en-US" smtClean="0">
                <a:solidFill>
                  <a:srgbClr val="3F3F3F"/>
                </a:solidFill>
              </a:rPr>
              <a:pPr/>
              <a:t>1/18/2017</a:t>
            </a:fld>
            <a:endParaRPr lang="en-US" dirty="0">
              <a:solidFill>
                <a:srgbClr val="3F3F3F"/>
              </a:solidFill>
            </a:endParaRPr>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dirty="0">
              <a:solidFill>
                <a:srgbClr val="3F3F3F"/>
              </a:solidFill>
            </a:endParaRPr>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440F8E6C-95F5-499B-9D2A-5CC9334ADCD9}" type="slidenum">
              <a:rPr lang="en-US" smtClean="0">
                <a:solidFill>
                  <a:srgbClr val="3F3F3F"/>
                </a:solidFill>
              </a:rPr>
              <a:pPr/>
              <a:t>‹#›</a:t>
            </a:fld>
            <a:endParaRPr lang="en-US" dirty="0">
              <a:solidFill>
                <a:srgbClr val="3F3F3F"/>
              </a:solidFill>
            </a:endParaRPr>
          </a:p>
        </p:txBody>
      </p:sp>
    </p:spTree>
    <p:extLst>
      <p:ext uri="{BB962C8B-B14F-4D97-AF65-F5344CB8AC3E}">
        <p14:creationId xmlns:p14="http://schemas.microsoft.com/office/powerpoint/2010/main" val="36186320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A036A845-E876-4022-ABC9-8E3EA07FE4C4}" type="datetime1">
              <a:rPr lang="en-US" smtClean="0">
                <a:solidFill>
                  <a:prstClr val="black">
                    <a:tint val="75000"/>
                  </a:prstClr>
                </a:solidFill>
              </a:rPr>
              <a:pPr/>
              <a:t>1/18/2017</a:t>
            </a:fld>
            <a:endParaRPr lang="en-US" dirty="0">
              <a:solidFill>
                <a:prstClr val="black">
                  <a:tint val="75000"/>
                </a:prstClr>
              </a:solidFill>
            </a:endParaRPr>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036221B5-AD9B-45B4-8ECA-755ECE6740E1}" type="slidenum">
              <a:rPr lang="en-US" smtClean="0">
                <a:solidFill>
                  <a:prstClr val="black">
                    <a:tint val="75000"/>
                  </a:prstClr>
                </a:solidFill>
              </a:rPr>
              <a:pPr/>
              <a:t>‹#›</a:t>
            </a:fld>
            <a:endParaRPr lang="en-US" dirty="0">
              <a:solidFill>
                <a:prstClr val="black">
                  <a:tint val="75000"/>
                </a:prstClr>
              </a:solidFill>
            </a:endParaRPr>
          </a:p>
        </p:txBody>
      </p:sp>
      <p:pic>
        <p:nvPicPr>
          <p:cNvPr id="11266"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47625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896649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57200" y="2184286"/>
            <a:ext cx="7772400" cy="688975"/>
          </a:xfrm>
        </p:spPr>
        <p:txBody>
          <a:bodyPr tIns="0"/>
          <a:lstStyle>
            <a:lvl1pPr marL="0" marR="0" indent="0" algn="l" defTabSz="914400" rtl="0" eaLnBrk="1" fontAlgn="auto" latinLnBrk="0" hangingPunct="1">
              <a:lnSpc>
                <a:spcPct val="100000"/>
              </a:lnSpc>
              <a:spcBef>
                <a:spcPct val="0"/>
              </a:spcBef>
              <a:spcAft>
                <a:spcPts val="0"/>
              </a:spcAft>
              <a:buClrTx/>
              <a:buSzTx/>
              <a:buFontTx/>
              <a:buNone/>
              <a:tabLst/>
              <a:defRPr>
                <a:solidFill>
                  <a:schemeClr val="tx2"/>
                </a:solidFill>
                <a:latin typeface="Franklin Gothic Demi" panose="020B0703020102020204" pitchFamily="34" charset="0"/>
              </a:defRPr>
            </a:lvl1pPr>
          </a:lstStyle>
          <a:p>
            <a:r>
              <a:rPr lang="en-US" dirty="0" smtClean="0"/>
              <a:t>Title/Cover Slide</a:t>
            </a:r>
            <a:br>
              <a:rPr lang="en-US" dirty="0" smtClean="0"/>
            </a:br>
            <a:r>
              <a:rPr lang="en-US" dirty="0" smtClean="0"/>
              <a:t/>
            </a:r>
            <a:br>
              <a:rPr lang="en-US" dirty="0" smtClean="0"/>
            </a:br>
            <a:endParaRPr lang="en-US" dirty="0"/>
          </a:p>
        </p:txBody>
      </p:sp>
      <p:sp>
        <p:nvSpPr>
          <p:cNvPr id="6" name="Subtitle 2"/>
          <p:cNvSpPr>
            <a:spLocks noGrp="1"/>
          </p:cNvSpPr>
          <p:nvPr>
            <p:ph type="subTitle" idx="1" hasCustomPrompt="1"/>
          </p:nvPr>
        </p:nvSpPr>
        <p:spPr>
          <a:xfrm>
            <a:off x="457200" y="2890391"/>
            <a:ext cx="6400800" cy="538609"/>
          </a:xfrm>
        </p:spPr>
        <p:txBody>
          <a:bodyPr lIns="0" tIns="0"/>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subtitle</a:t>
            </a:r>
            <a:endParaRPr lang="en-US" dirty="0"/>
          </a:p>
        </p:txBody>
      </p:sp>
    </p:spTree>
    <p:extLst>
      <p:ext uri="{BB962C8B-B14F-4D97-AF65-F5344CB8AC3E}">
        <p14:creationId xmlns:p14="http://schemas.microsoft.com/office/powerpoint/2010/main" val="3509792255"/>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Title and Content Slide</a:t>
            </a:r>
            <a:endParaRPr lang="en-US" dirty="0"/>
          </a:p>
        </p:txBody>
      </p:sp>
      <p:sp>
        <p:nvSpPr>
          <p:cNvPr id="9" name="Text Placeholder 8"/>
          <p:cNvSpPr>
            <a:spLocks noGrp="1"/>
          </p:cNvSpPr>
          <p:nvPr>
            <p:ph type="body" sz="quarter" idx="10"/>
          </p:nvPr>
        </p:nvSpPr>
        <p:spPr>
          <a:xfrm>
            <a:off x="457200" y="1371600"/>
            <a:ext cx="8229600" cy="2438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18620088"/>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304800"/>
            <a:ext cx="8229600" cy="762000"/>
          </a:xfrm>
        </p:spPr>
        <p:txBody>
          <a:bodyPr/>
          <a:lstStyle>
            <a:lvl1pPr>
              <a:defRPr/>
            </a:lvl1pPr>
          </a:lstStyle>
          <a:p>
            <a:r>
              <a:rPr lang="en-US" dirty="0" smtClean="0"/>
              <a:t>Title and Content Slide</a:t>
            </a:r>
            <a:br>
              <a:rPr lang="en-US" dirty="0" smtClean="0"/>
            </a:br>
            <a:r>
              <a:rPr lang="en-US" dirty="0" smtClean="0"/>
              <a:t/>
            </a:r>
            <a:br>
              <a:rPr lang="en-US" dirty="0" smtClean="0"/>
            </a:br>
            <a:endParaRPr lang="en-US" dirty="0"/>
          </a:p>
        </p:txBody>
      </p:sp>
      <p:sp>
        <p:nvSpPr>
          <p:cNvPr id="5" name="Text Placeholder 2"/>
          <p:cNvSpPr>
            <a:spLocks noGrp="1"/>
          </p:cNvSpPr>
          <p:nvPr>
            <p:ph idx="1"/>
          </p:nvPr>
        </p:nvSpPr>
        <p:spPr>
          <a:xfrm>
            <a:off x="457200" y="1678698"/>
            <a:ext cx="8229600" cy="2283702"/>
          </a:xfrm>
          <a:prstGeom prst="rect">
            <a:avLst/>
          </a:prstGeom>
        </p:spPr>
        <p:txBody>
          <a:bodyPr vert="horz" lIns="91440" tIns="45720" rIns="91440" bIns="45720" rtlCol="0">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ext Placeholder 6"/>
          <p:cNvSpPr>
            <a:spLocks noGrp="1"/>
          </p:cNvSpPr>
          <p:nvPr>
            <p:ph type="body" sz="quarter" idx="10" hasCustomPrompt="1"/>
          </p:nvPr>
        </p:nvSpPr>
        <p:spPr>
          <a:xfrm>
            <a:off x="457200" y="990600"/>
            <a:ext cx="8077200" cy="533399"/>
          </a:xfrm>
        </p:spPr>
        <p:txBody>
          <a:bodyPr lIns="0" tIns="0"/>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lang="en-US" sz="2800" smtClean="0">
                <a:solidFill>
                  <a:schemeClr val="tx1"/>
                </a:solidFill>
              </a:defRPr>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200" dirty="0" smtClean="0">
                <a:solidFill>
                  <a:schemeClr val="tx1"/>
                </a:solidFill>
                <a:latin typeface="+mj-lt"/>
              </a:rPr>
              <a:t>Subtitle</a:t>
            </a:r>
          </a:p>
        </p:txBody>
      </p:sp>
    </p:spTree>
    <p:extLst>
      <p:ext uri="{BB962C8B-B14F-4D97-AF65-F5344CB8AC3E}">
        <p14:creationId xmlns:p14="http://schemas.microsoft.com/office/powerpoint/2010/main" val="168551085"/>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981236"/>
            <a:ext cx="7772400" cy="600164"/>
          </a:xfrm>
        </p:spPr>
        <p:txBody>
          <a:bodyPr anchor="t"/>
          <a:lstStyle>
            <a:lvl1pPr algn="l">
              <a:defRPr sz="3600" b="0" cap="all">
                <a:solidFill>
                  <a:schemeClr val="accent1"/>
                </a:solidFill>
                <a:latin typeface="Franklin Gothic Demi" panose="020B0703020102020204" pitchFamily="34" charset="0"/>
              </a:defRPr>
            </a:lvl1pPr>
          </a:lstStyle>
          <a:p>
            <a:r>
              <a:rPr lang="en-US" dirty="0" smtClean="0"/>
              <a:t>Section slide</a:t>
            </a:r>
            <a:endParaRPr lang="en-US" dirty="0"/>
          </a:p>
        </p:txBody>
      </p:sp>
      <p:sp>
        <p:nvSpPr>
          <p:cNvPr id="3" name="Text Placeholder 2"/>
          <p:cNvSpPr>
            <a:spLocks noGrp="1"/>
          </p:cNvSpPr>
          <p:nvPr>
            <p:ph type="body" idx="1" hasCustomPrompt="1"/>
          </p:nvPr>
        </p:nvSpPr>
        <p:spPr>
          <a:xfrm>
            <a:off x="457200" y="3546902"/>
            <a:ext cx="7065818" cy="415498"/>
          </a:xfrm>
        </p:spPr>
        <p:txBody>
          <a:bodyPr lIns="0" tIns="0" anchor="t" anchorCtr="0"/>
          <a:lstStyle>
            <a:lvl1pPr marL="0" indent="0">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Subtitle</a:t>
            </a:r>
          </a:p>
        </p:txBody>
      </p:sp>
    </p:spTree>
    <p:extLst>
      <p:ext uri="{BB962C8B-B14F-4D97-AF65-F5344CB8AC3E}">
        <p14:creationId xmlns:p14="http://schemas.microsoft.com/office/powerpoint/2010/main" val="279423355"/>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405622246"/>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85800"/>
          </a:xfrm>
        </p:spPr>
        <p:txBody>
          <a:bodyPr/>
          <a:lstStyle>
            <a:lvl1pPr>
              <a:defRPr/>
            </a:lvl1pPr>
          </a:lstStyle>
          <a:p>
            <a:r>
              <a:rPr lang="en-US" smtClean="0"/>
              <a:t>Click to edit Master title style</a:t>
            </a:r>
            <a:endParaRPr lang="en-US" dirty="0"/>
          </a:p>
        </p:txBody>
      </p:sp>
    </p:spTree>
    <p:extLst>
      <p:ext uri="{BB962C8B-B14F-4D97-AF65-F5344CB8AC3E}">
        <p14:creationId xmlns:p14="http://schemas.microsoft.com/office/powerpoint/2010/main" val="1382866423"/>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sp>
        <p:nvSpPr>
          <p:cNvPr id="9" name="Text Placeholder 8"/>
          <p:cNvSpPr>
            <a:spLocks noGrp="1"/>
          </p:cNvSpPr>
          <p:nvPr>
            <p:ph type="body" sz="quarter" idx="11" hasCustomPrompt="1"/>
          </p:nvPr>
        </p:nvSpPr>
        <p:spPr>
          <a:xfrm>
            <a:off x="990600" y="2362200"/>
            <a:ext cx="7162800" cy="1031051"/>
          </a:xfrm>
        </p:spPr>
        <p:txBody>
          <a:bodyPr lIns="0" tIns="0"/>
          <a:lstStyle>
            <a:lvl1pPr marL="0" indent="0">
              <a:buNone/>
              <a:defRPr/>
            </a:lvl1pPr>
          </a:lstStyle>
          <a:p>
            <a:pPr lvl="0"/>
            <a:r>
              <a:rPr lang="en-US" dirty="0" smtClean="0"/>
              <a:t>Blank slide for complex graphics, large pictures, or multiple picture layouts.</a:t>
            </a:r>
          </a:p>
        </p:txBody>
      </p:sp>
    </p:spTree>
    <p:extLst>
      <p:ext uri="{BB962C8B-B14F-4D97-AF65-F5344CB8AC3E}">
        <p14:creationId xmlns:p14="http://schemas.microsoft.com/office/powerpoint/2010/main" val="1974643615"/>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Statement Breaker">
    <p:bg>
      <p:bgPr>
        <a:solidFill>
          <a:srgbClr val="00A0AF"/>
        </a:solidFill>
        <a:effectLst/>
      </p:bgPr>
    </p:bg>
    <p:spTree>
      <p:nvGrpSpPr>
        <p:cNvPr id="1" name=""/>
        <p:cNvGrpSpPr/>
        <p:nvPr/>
      </p:nvGrpSpPr>
      <p:grpSpPr>
        <a:xfrm>
          <a:off x="0" y="0"/>
          <a:ext cx="0" cy="0"/>
          <a:chOff x="0" y="0"/>
          <a:chExt cx="0" cy="0"/>
        </a:xfrm>
      </p:grpSpPr>
      <p:sp>
        <p:nvSpPr>
          <p:cNvPr id="15" name="Text Placeholder 14"/>
          <p:cNvSpPr>
            <a:spLocks noGrp="1"/>
          </p:cNvSpPr>
          <p:nvPr>
            <p:ph type="body" sz="quarter" idx="12" hasCustomPrompt="1"/>
          </p:nvPr>
        </p:nvSpPr>
        <p:spPr>
          <a:xfrm>
            <a:off x="990600" y="1114485"/>
            <a:ext cx="7315200" cy="4524315"/>
          </a:xfrm>
        </p:spPr>
        <p:txBody>
          <a:bodyPr/>
          <a:lstStyle>
            <a:lvl1pPr marL="0" indent="0">
              <a:buNone/>
              <a:defRPr sz="3600" baseline="0">
                <a:solidFill>
                  <a:schemeClr val="bg1"/>
                </a:solidFill>
                <a:latin typeface="Franklin Gothic Medium" panose="020B0603020102020204" pitchFamily="34" charset="0"/>
              </a:defRPr>
            </a:lvl1pPr>
          </a:lstStyle>
          <a:p>
            <a:pPr lvl="0"/>
            <a:r>
              <a:rPr lang="en-US" dirty="0" smtClean="0"/>
              <a:t>This is a compelling statement, takeaway or quote to highlight that should be highlighted. It also serves to break up the visual monotony of the usual slide progression. Be creative, but don’t clutter the page with too many words and keep roomy margins.</a:t>
            </a:r>
            <a:endParaRPr lang="en-US" dirty="0"/>
          </a:p>
        </p:txBody>
      </p:sp>
    </p:spTree>
    <p:extLst>
      <p:ext uri="{BB962C8B-B14F-4D97-AF65-F5344CB8AC3E}">
        <p14:creationId xmlns:p14="http://schemas.microsoft.com/office/powerpoint/2010/main" val="29495444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n-US" dirty="0" smtClean="0"/>
              <a:t>Title and Content Slide</a:t>
            </a:r>
            <a:endParaRPr lang="en-US" dirty="0"/>
          </a:p>
        </p:txBody>
      </p:sp>
      <p:sp>
        <p:nvSpPr>
          <p:cNvPr id="9" name="Text Placeholder 8"/>
          <p:cNvSpPr>
            <a:spLocks noGrp="1"/>
          </p:cNvSpPr>
          <p:nvPr>
            <p:ph type="body" sz="quarter" idx="10"/>
          </p:nvPr>
        </p:nvSpPr>
        <p:spPr>
          <a:xfrm>
            <a:off x="457200" y="1371600"/>
            <a:ext cx="8229600" cy="2438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797040736"/>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10" name="Rectangle 9"/>
          <p:cNvSpPr/>
          <p:nvPr userDrawn="1"/>
        </p:nvSpPr>
        <p:spPr>
          <a:xfrm>
            <a:off x="7062216" y="1575912"/>
            <a:ext cx="2081784"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1"/>
          <p:cNvSpPr>
            <a:spLocks noGrp="1"/>
          </p:cNvSpPr>
          <p:nvPr>
            <p:ph type="ctrTitle" hasCustomPrompt="1"/>
          </p:nvPr>
        </p:nvSpPr>
        <p:spPr>
          <a:xfrm>
            <a:off x="457200" y="2793886"/>
            <a:ext cx="7772400" cy="688975"/>
          </a:xfrm>
        </p:spPr>
        <p:txBody>
          <a:bodyPr tIns="0"/>
          <a:lstStyle>
            <a:lvl1pPr marL="0" marR="0" indent="0" algn="l" defTabSz="914400" rtl="0" eaLnBrk="1" fontAlgn="auto" latinLnBrk="0" hangingPunct="1">
              <a:lnSpc>
                <a:spcPct val="100000"/>
              </a:lnSpc>
              <a:spcBef>
                <a:spcPct val="0"/>
              </a:spcBef>
              <a:spcAft>
                <a:spcPts val="0"/>
              </a:spcAft>
              <a:buClrTx/>
              <a:buSzTx/>
              <a:buFontTx/>
              <a:buNone/>
              <a:tabLst/>
              <a:defRPr>
                <a:solidFill>
                  <a:schemeClr val="tx2"/>
                </a:solidFill>
                <a:latin typeface="Franklin Gothic Demi" panose="020B0703020102020204" pitchFamily="34" charset="0"/>
              </a:defRPr>
            </a:lvl1pPr>
          </a:lstStyle>
          <a:p>
            <a:r>
              <a:rPr lang="en-US" dirty="0" smtClean="0"/>
              <a:t>Title/Cover Slide</a:t>
            </a:r>
            <a:br>
              <a:rPr lang="en-US" dirty="0" smtClean="0"/>
            </a:br>
            <a:r>
              <a:rPr lang="en-US" dirty="0" smtClean="0"/>
              <a:t/>
            </a:r>
            <a:br>
              <a:rPr lang="en-US" dirty="0" smtClean="0"/>
            </a:br>
            <a:endParaRPr lang="en-US" dirty="0"/>
          </a:p>
        </p:txBody>
      </p:sp>
      <p:sp>
        <p:nvSpPr>
          <p:cNvPr id="6" name="Subtitle 2"/>
          <p:cNvSpPr>
            <a:spLocks noGrp="1"/>
          </p:cNvSpPr>
          <p:nvPr>
            <p:ph type="subTitle" idx="1" hasCustomPrompt="1"/>
          </p:nvPr>
        </p:nvSpPr>
        <p:spPr>
          <a:xfrm>
            <a:off x="457200" y="3499991"/>
            <a:ext cx="6400800" cy="538609"/>
          </a:xfrm>
        </p:spPr>
        <p:txBody>
          <a:bodyPr lIns="0" tIns="0"/>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subtitle</a:t>
            </a:r>
            <a:endParaRPr lang="en-US" dirty="0"/>
          </a:p>
        </p:txBody>
      </p:sp>
      <p:sp>
        <p:nvSpPr>
          <p:cNvPr id="4" name="Rectangle 3"/>
          <p:cNvSpPr/>
          <p:nvPr userDrawn="1"/>
        </p:nvSpPr>
        <p:spPr>
          <a:xfrm>
            <a:off x="0" y="1575912"/>
            <a:ext cx="7086600" cy="365760"/>
          </a:xfrm>
          <a:prstGeom prst="rect">
            <a:avLst/>
          </a:prstGeom>
          <a:solidFill>
            <a:srgbClr val="00A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7" name="TextBox 6"/>
          <p:cNvSpPr txBox="1"/>
          <p:nvPr userDrawn="1"/>
        </p:nvSpPr>
        <p:spPr>
          <a:xfrm>
            <a:off x="304800" y="1561398"/>
            <a:ext cx="3020737" cy="369332"/>
          </a:xfrm>
          <a:prstGeom prst="rect">
            <a:avLst/>
          </a:prstGeom>
          <a:noFill/>
        </p:spPr>
        <p:txBody>
          <a:bodyPr wrap="square" rtlCol="0">
            <a:spAutoFit/>
          </a:bodyPr>
          <a:lstStyle/>
          <a:p>
            <a:r>
              <a:rPr lang="en-US" dirty="0" smtClean="0">
                <a:solidFill>
                  <a:prstClr val="white"/>
                </a:solidFill>
                <a:latin typeface="Franklin Gothic Medium" panose="020B0603020102020204" pitchFamily="34" charset="0"/>
              </a:rPr>
              <a:t>QMS Quick Learning Activity</a:t>
            </a:r>
          </a:p>
        </p:txBody>
      </p:sp>
      <p:pic>
        <p:nvPicPr>
          <p:cNvPr id="2050" name="Picture 2" descr="S:\Admin\Logos\APHL Logos\For Electronic\Trademarked Logos (for electronic)\logo_APHL_name_TM_PMS_2C.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72943" y="457200"/>
            <a:ext cx="2156603" cy="914400"/>
          </a:xfrm>
          <a:prstGeom prst="rect">
            <a:avLst/>
          </a:prstGeom>
          <a:noFill/>
          <a:extLst>
            <a:ext uri="{909E8E84-426E-40DD-AFC4-6F175D3DCCD1}">
              <a14:hiddenFill xmlns:a14="http://schemas.microsoft.com/office/drawing/2010/main">
                <a:solidFill>
                  <a:srgbClr val="FFFFFF"/>
                </a:solidFill>
              </a14:hiddenFill>
            </a:ext>
          </a:extLst>
        </p:spPr>
      </p:pic>
      <p:sp>
        <p:nvSpPr>
          <p:cNvPr id="3" name="Chevron 2"/>
          <p:cNvSpPr/>
          <p:nvPr userDrawn="1"/>
        </p:nvSpPr>
        <p:spPr>
          <a:xfrm>
            <a:off x="6781800" y="1447800"/>
            <a:ext cx="560832" cy="722472"/>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3F3F3F"/>
              </a:solidFill>
            </a:endParaRPr>
          </a:p>
        </p:txBody>
      </p:sp>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57600" y="150893"/>
            <a:ext cx="1371600" cy="1371600"/>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120913" y="533400"/>
            <a:ext cx="2705100" cy="834073"/>
          </a:xfrm>
          <a:prstGeom prst="rect">
            <a:avLst/>
          </a:prstGeom>
        </p:spPr>
      </p:pic>
      <p:sp>
        <p:nvSpPr>
          <p:cNvPr id="12" name="TextBox 11"/>
          <p:cNvSpPr txBox="1"/>
          <p:nvPr userDrawn="1"/>
        </p:nvSpPr>
        <p:spPr>
          <a:xfrm>
            <a:off x="7391400" y="6393543"/>
            <a:ext cx="1370568" cy="338554"/>
          </a:xfrm>
          <a:prstGeom prst="rect">
            <a:avLst/>
          </a:prstGeom>
          <a:noFill/>
        </p:spPr>
        <p:txBody>
          <a:bodyPr wrap="none" rtlCol="0">
            <a:spAutoFit/>
          </a:bodyPr>
          <a:lstStyle/>
          <a:p>
            <a:r>
              <a:rPr lang="en-US" sz="1600" dirty="0" smtClean="0">
                <a:solidFill>
                  <a:srgbClr val="00A0AF"/>
                </a:solidFill>
                <a:latin typeface="Franklin Gothic Medium" panose="020B0603020102020204" pitchFamily="34" charset="0"/>
              </a:rPr>
              <a:t>www.aphl.org</a:t>
            </a:r>
            <a:endParaRPr lang="en-US" sz="1600" dirty="0">
              <a:solidFill>
                <a:srgbClr val="00A0AF"/>
              </a:solidFill>
              <a:latin typeface="Franklin Gothic Medium" panose="020B0603020102020204" pitchFamily="34" charset="0"/>
            </a:endParaRPr>
          </a:p>
        </p:txBody>
      </p:sp>
    </p:spTree>
    <p:extLst>
      <p:ext uri="{BB962C8B-B14F-4D97-AF65-F5344CB8AC3E}">
        <p14:creationId xmlns:p14="http://schemas.microsoft.com/office/powerpoint/2010/main" val="3513532474"/>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C39245D9-9F97-4C22-A285-D85259C544C1}" type="datetime1">
              <a:rPr lang="en-US" smtClean="0">
                <a:solidFill>
                  <a:srgbClr val="3F3F3F"/>
                </a:solidFill>
              </a:rPr>
              <a:pPr/>
              <a:t>1/18/2017</a:t>
            </a:fld>
            <a:endParaRPr lang="en-US" dirty="0">
              <a:solidFill>
                <a:srgbClr val="3F3F3F"/>
              </a:solidFill>
            </a:endParaRPr>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dirty="0">
              <a:solidFill>
                <a:srgbClr val="3F3F3F"/>
              </a:solidFill>
            </a:endParaRPr>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440F8E6C-95F5-499B-9D2A-5CC9334ADCD9}" type="slidenum">
              <a:rPr lang="en-US" smtClean="0">
                <a:solidFill>
                  <a:srgbClr val="3F3F3F"/>
                </a:solidFill>
              </a:rPr>
              <a:pPr/>
              <a:t>‹#›</a:t>
            </a:fld>
            <a:endParaRPr lang="en-US" dirty="0">
              <a:solidFill>
                <a:srgbClr val="3F3F3F"/>
              </a:solidFill>
            </a:endParaRPr>
          </a:p>
        </p:txBody>
      </p:sp>
    </p:spTree>
    <p:extLst>
      <p:ext uri="{BB962C8B-B14F-4D97-AF65-F5344CB8AC3E}">
        <p14:creationId xmlns:p14="http://schemas.microsoft.com/office/powerpoint/2010/main" val="31780863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304800"/>
            <a:ext cx="8229600" cy="762000"/>
          </a:xfrm>
        </p:spPr>
        <p:txBody>
          <a:bodyPr/>
          <a:lstStyle>
            <a:lvl1pPr>
              <a:defRPr/>
            </a:lvl1pPr>
          </a:lstStyle>
          <a:p>
            <a:r>
              <a:rPr lang="en-US" dirty="0" smtClean="0"/>
              <a:t>Title and Content Slide</a:t>
            </a:r>
            <a:br>
              <a:rPr lang="en-US" dirty="0" smtClean="0"/>
            </a:br>
            <a:r>
              <a:rPr lang="en-US" dirty="0" smtClean="0"/>
              <a:t/>
            </a:r>
            <a:br>
              <a:rPr lang="en-US" dirty="0" smtClean="0"/>
            </a:br>
            <a:endParaRPr lang="en-US" dirty="0"/>
          </a:p>
        </p:txBody>
      </p:sp>
      <p:sp>
        <p:nvSpPr>
          <p:cNvPr id="5" name="Text Placeholder 2"/>
          <p:cNvSpPr>
            <a:spLocks noGrp="1"/>
          </p:cNvSpPr>
          <p:nvPr>
            <p:ph idx="1"/>
          </p:nvPr>
        </p:nvSpPr>
        <p:spPr>
          <a:xfrm>
            <a:off x="457200" y="1678698"/>
            <a:ext cx="8229600" cy="2283702"/>
          </a:xfrm>
          <a:prstGeom prst="rect">
            <a:avLst/>
          </a:prstGeom>
        </p:spPr>
        <p:txBody>
          <a:bodyPr vert="horz" lIns="91440" tIns="45720" rIns="91440" bIns="45720" rtlCol="0">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Text Placeholder 6"/>
          <p:cNvSpPr>
            <a:spLocks noGrp="1"/>
          </p:cNvSpPr>
          <p:nvPr>
            <p:ph type="body" sz="quarter" idx="10" hasCustomPrompt="1"/>
          </p:nvPr>
        </p:nvSpPr>
        <p:spPr>
          <a:xfrm>
            <a:off x="457200" y="990600"/>
            <a:ext cx="8077200" cy="533399"/>
          </a:xfrm>
        </p:spPr>
        <p:txBody>
          <a:bodyPr lIns="0" tIns="0"/>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lang="en-US" sz="2800" smtClean="0">
                <a:solidFill>
                  <a:schemeClr val="tx1"/>
                </a:solidFill>
              </a:defRPr>
            </a:lvl1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200" dirty="0" smtClean="0">
                <a:solidFill>
                  <a:schemeClr val="tx1"/>
                </a:solidFill>
                <a:latin typeface="+mj-lt"/>
              </a:rPr>
              <a:t>Subtitle</a:t>
            </a:r>
          </a:p>
        </p:txBody>
      </p:sp>
    </p:spTree>
    <p:extLst>
      <p:ext uri="{BB962C8B-B14F-4D97-AF65-F5344CB8AC3E}">
        <p14:creationId xmlns:p14="http://schemas.microsoft.com/office/powerpoint/2010/main" val="276417219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981236"/>
            <a:ext cx="7772400" cy="600164"/>
          </a:xfrm>
        </p:spPr>
        <p:txBody>
          <a:bodyPr anchor="t"/>
          <a:lstStyle>
            <a:lvl1pPr algn="l">
              <a:defRPr sz="3600" b="0" cap="all">
                <a:solidFill>
                  <a:schemeClr val="accent1"/>
                </a:solidFill>
                <a:latin typeface="Franklin Gothic Demi" panose="020B0703020102020204" pitchFamily="34" charset="0"/>
              </a:defRPr>
            </a:lvl1pPr>
          </a:lstStyle>
          <a:p>
            <a:r>
              <a:rPr lang="en-US" dirty="0" smtClean="0"/>
              <a:t>Section slide</a:t>
            </a:r>
            <a:endParaRPr lang="en-US" dirty="0"/>
          </a:p>
        </p:txBody>
      </p:sp>
      <p:sp>
        <p:nvSpPr>
          <p:cNvPr id="3" name="Text Placeholder 2"/>
          <p:cNvSpPr>
            <a:spLocks noGrp="1"/>
          </p:cNvSpPr>
          <p:nvPr>
            <p:ph type="body" idx="1" hasCustomPrompt="1"/>
          </p:nvPr>
        </p:nvSpPr>
        <p:spPr>
          <a:xfrm>
            <a:off x="457200" y="3546902"/>
            <a:ext cx="7065818" cy="415498"/>
          </a:xfrm>
        </p:spPr>
        <p:txBody>
          <a:bodyPr lIns="0" tIns="0" anchor="t" anchorCtr="0"/>
          <a:lstStyle>
            <a:lvl1pPr marL="0" indent="0">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Subtitle</a:t>
            </a:r>
          </a:p>
        </p:txBody>
      </p:sp>
    </p:spTree>
    <p:extLst>
      <p:ext uri="{BB962C8B-B14F-4D97-AF65-F5344CB8AC3E}">
        <p14:creationId xmlns:p14="http://schemas.microsoft.com/office/powerpoint/2010/main" val="4058332949"/>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33351302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685800"/>
          </a:xfrm>
        </p:spPr>
        <p:txBody>
          <a:bodyPr/>
          <a:lstStyle>
            <a:lvl1pPr>
              <a:defRPr/>
            </a:lvl1pPr>
          </a:lstStyle>
          <a:p>
            <a:r>
              <a:rPr lang="en-US" smtClean="0"/>
              <a:t>Click to edit Master title style</a:t>
            </a:r>
            <a:endParaRPr lang="en-US" dirty="0"/>
          </a:p>
        </p:txBody>
      </p:sp>
    </p:spTree>
    <p:extLst>
      <p:ext uri="{BB962C8B-B14F-4D97-AF65-F5344CB8AC3E}">
        <p14:creationId xmlns:p14="http://schemas.microsoft.com/office/powerpoint/2010/main" val="2508666780"/>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Blank">
    <p:bg>
      <p:bgPr>
        <a:solidFill>
          <a:schemeClr val="bg1"/>
        </a:solidFill>
        <a:effectLst/>
      </p:bgPr>
    </p:bg>
    <p:spTree>
      <p:nvGrpSpPr>
        <p:cNvPr id="1" name=""/>
        <p:cNvGrpSpPr/>
        <p:nvPr/>
      </p:nvGrpSpPr>
      <p:grpSpPr>
        <a:xfrm>
          <a:off x="0" y="0"/>
          <a:ext cx="0" cy="0"/>
          <a:chOff x="0" y="0"/>
          <a:chExt cx="0" cy="0"/>
        </a:xfrm>
      </p:grpSpPr>
      <p:sp>
        <p:nvSpPr>
          <p:cNvPr id="9" name="Text Placeholder 8"/>
          <p:cNvSpPr>
            <a:spLocks noGrp="1"/>
          </p:cNvSpPr>
          <p:nvPr>
            <p:ph type="body" sz="quarter" idx="11" hasCustomPrompt="1"/>
          </p:nvPr>
        </p:nvSpPr>
        <p:spPr>
          <a:xfrm>
            <a:off x="990600" y="2362200"/>
            <a:ext cx="7162800" cy="1031051"/>
          </a:xfrm>
        </p:spPr>
        <p:txBody>
          <a:bodyPr lIns="0" tIns="0"/>
          <a:lstStyle>
            <a:lvl1pPr marL="0" indent="0">
              <a:buNone/>
              <a:defRPr/>
            </a:lvl1pPr>
          </a:lstStyle>
          <a:p>
            <a:pPr lvl="0"/>
            <a:r>
              <a:rPr lang="en-US" dirty="0" smtClean="0"/>
              <a:t>Blank slide for complex graphics, large pictures, or multiple picture layouts.</a:t>
            </a:r>
          </a:p>
        </p:txBody>
      </p:sp>
    </p:spTree>
    <p:extLst>
      <p:ext uri="{BB962C8B-B14F-4D97-AF65-F5344CB8AC3E}">
        <p14:creationId xmlns:p14="http://schemas.microsoft.com/office/powerpoint/2010/main" val="1425222602"/>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Statement Breaker">
    <p:bg>
      <p:bgPr>
        <a:solidFill>
          <a:srgbClr val="00A0AF"/>
        </a:solidFill>
        <a:effectLst/>
      </p:bgPr>
    </p:bg>
    <p:spTree>
      <p:nvGrpSpPr>
        <p:cNvPr id="1" name=""/>
        <p:cNvGrpSpPr/>
        <p:nvPr/>
      </p:nvGrpSpPr>
      <p:grpSpPr>
        <a:xfrm>
          <a:off x="0" y="0"/>
          <a:ext cx="0" cy="0"/>
          <a:chOff x="0" y="0"/>
          <a:chExt cx="0" cy="0"/>
        </a:xfrm>
      </p:grpSpPr>
      <p:sp>
        <p:nvSpPr>
          <p:cNvPr id="15" name="Text Placeholder 14"/>
          <p:cNvSpPr>
            <a:spLocks noGrp="1"/>
          </p:cNvSpPr>
          <p:nvPr>
            <p:ph type="body" sz="quarter" idx="12" hasCustomPrompt="1"/>
          </p:nvPr>
        </p:nvSpPr>
        <p:spPr>
          <a:xfrm>
            <a:off x="990600" y="1114485"/>
            <a:ext cx="7315200" cy="4524315"/>
          </a:xfrm>
        </p:spPr>
        <p:txBody>
          <a:bodyPr/>
          <a:lstStyle>
            <a:lvl1pPr marL="0" indent="0">
              <a:buNone/>
              <a:defRPr sz="3600" baseline="0">
                <a:solidFill>
                  <a:schemeClr val="bg1"/>
                </a:solidFill>
                <a:latin typeface="Franklin Gothic Medium" panose="020B0603020102020204" pitchFamily="34" charset="0"/>
              </a:defRPr>
            </a:lvl1pPr>
          </a:lstStyle>
          <a:p>
            <a:pPr lvl="0"/>
            <a:r>
              <a:rPr lang="en-US" dirty="0" smtClean="0"/>
              <a:t>This is a compelling statement, takeaway or quote to highlight that should be highlighted. It also serves to break up the visual monotony of the usual slide progression. Be creative, but don’t clutter the page with too many words and keep roomy margins.</a:t>
            </a:r>
            <a:endParaRPr lang="en-US" dirty="0"/>
          </a:p>
        </p:txBody>
      </p:sp>
    </p:spTree>
    <p:extLst>
      <p:ext uri="{BB962C8B-B14F-4D97-AF65-F5344CB8AC3E}">
        <p14:creationId xmlns:p14="http://schemas.microsoft.com/office/powerpoint/2010/main" val="1791416853"/>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10" name="Rectangle 9"/>
          <p:cNvSpPr/>
          <p:nvPr userDrawn="1"/>
        </p:nvSpPr>
        <p:spPr>
          <a:xfrm>
            <a:off x="7062216" y="1575912"/>
            <a:ext cx="2081784"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2" name="Title 1"/>
          <p:cNvSpPr>
            <a:spLocks noGrp="1"/>
          </p:cNvSpPr>
          <p:nvPr>
            <p:ph type="ctrTitle" hasCustomPrompt="1"/>
          </p:nvPr>
        </p:nvSpPr>
        <p:spPr>
          <a:xfrm>
            <a:off x="457200" y="2793886"/>
            <a:ext cx="7772400" cy="688975"/>
          </a:xfrm>
        </p:spPr>
        <p:txBody>
          <a:bodyPr tIns="0"/>
          <a:lstStyle>
            <a:lvl1pPr marL="0" marR="0" indent="0" algn="l" defTabSz="914400" rtl="0" eaLnBrk="1" fontAlgn="auto" latinLnBrk="0" hangingPunct="1">
              <a:lnSpc>
                <a:spcPct val="100000"/>
              </a:lnSpc>
              <a:spcBef>
                <a:spcPct val="0"/>
              </a:spcBef>
              <a:spcAft>
                <a:spcPts val="0"/>
              </a:spcAft>
              <a:buClrTx/>
              <a:buSzTx/>
              <a:buFontTx/>
              <a:buNone/>
              <a:tabLst/>
              <a:defRPr>
                <a:solidFill>
                  <a:schemeClr val="tx2"/>
                </a:solidFill>
                <a:latin typeface="Franklin Gothic Demi" panose="020B0703020102020204" pitchFamily="34" charset="0"/>
              </a:defRPr>
            </a:lvl1pPr>
          </a:lstStyle>
          <a:p>
            <a:r>
              <a:rPr lang="en-US" dirty="0" smtClean="0"/>
              <a:t>Title/Cover Slide</a:t>
            </a:r>
            <a:br>
              <a:rPr lang="en-US" dirty="0" smtClean="0"/>
            </a:br>
            <a:r>
              <a:rPr lang="en-US" dirty="0" smtClean="0"/>
              <a:t/>
            </a:r>
            <a:br>
              <a:rPr lang="en-US" dirty="0" smtClean="0"/>
            </a:br>
            <a:endParaRPr lang="en-US" dirty="0"/>
          </a:p>
        </p:txBody>
      </p:sp>
      <p:sp>
        <p:nvSpPr>
          <p:cNvPr id="6" name="Subtitle 2"/>
          <p:cNvSpPr>
            <a:spLocks noGrp="1"/>
          </p:cNvSpPr>
          <p:nvPr>
            <p:ph type="subTitle" idx="1" hasCustomPrompt="1"/>
          </p:nvPr>
        </p:nvSpPr>
        <p:spPr>
          <a:xfrm>
            <a:off x="457200" y="3499991"/>
            <a:ext cx="6400800" cy="538609"/>
          </a:xfrm>
        </p:spPr>
        <p:txBody>
          <a:bodyPr lIns="0" tIns="0"/>
          <a:lstStyle>
            <a:lvl1pPr marL="0" indent="0" algn="l">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subtitle</a:t>
            </a:r>
            <a:endParaRPr lang="en-US" dirty="0"/>
          </a:p>
        </p:txBody>
      </p:sp>
      <p:sp>
        <p:nvSpPr>
          <p:cNvPr id="4" name="Rectangle 3"/>
          <p:cNvSpPr/>
          <p:nvPr userDrawn="1"/>
        </p:nvSpPr>
        <p:spPr>
          <a:xfrm>
            <a:off x="0" y="1575912"/>
            <a:ext cx="7086600" cy="365760"/>
          </a:xfrm>
          <a:prstGeom prst="rect">
            <a:avLst/>
          </a:prstGeom>
          <a:solidFill>
            <a:srgbClr val="00A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prstClr val="white"/>
              </a:solidFill>
            </a:endParaRPr>
          </a:p>
        </p:txBody>
      </p:sp>
      <p:sp>
        <p:nvSpPr>
          <p:cNvPr id="7" name="TextBox 6"/>
          <p:cNvSpPr txBox="1"/>
          <p:nvPr userDrawn="1"/>
        </p:nvSpPr>
        <p:spPr>
          <a:xfrm>
            <a:off x="304800" y="1561398"/>
            <a:ext cx="3020737" cy="369332"/>
          </a:xfrm>
          <a:prstGeom prst="rect">
            <a:avLst/>
          </a:prstGeom>
          <a:noFill/>
        </p:spPr>
        <p:txBody>
          <a:bodyPr wrap="square" rtlCol="0">
            <a:spAutoFit/>
          </a:bodyPr>
          <a:lstStyle/>
          <a:p>
            <a:r>
              <a:rPr lang="en-US" dirty="0" smtClean="0">
                <a:solidFill>
                  <a:prstClr val="white"/>
                </a:solidFill>
                <a:latin typeface="Franklin Gothic Medium" panose="020B0603020102020204" pitchFamily="34" charset="0"/>
              </a:rPr>
              <a:t>QMS Quick Learning Activity</a:t>
            </a:r>
          </a:p>
        </p:txBody>
      </p:sp>
      <p:pic>
        <p:nvPicPr>
          <p:cNvPr id="2050" name="Picture 2" descr="S:\Admin\Logos\APHL Logos\For Electronic\Trademarked Logos (for electronic)\logo_APHL_name_TM_PMS_2C.png"/>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72943" y="457200"/>
            <a:ext cx="2156603" cy="914400"/>
          </a:xfrm>
          <a:prstGeom prst="rect">
            <a:avLst/>
          </a:prstGeom>
          <a:noFill/>
          <a:extLst>
            <a:ext uri="{909E8E84-426E-40DD-AFC4-6F175D3DCCD1}">
              <a14:hiddenFill xmlns:a14="http://schemas.microsoft.com/office/drawing/2010/main">
                <a:solidFill>
                  <a:srgbClr val="FFFFFF"/>
                </a:solidFill>
              </a14:hiddenFill>
            </a:ext>
          </a:extLst>
        </p:spPr>
      </p:pic>
      <p:sp>
        <p:nvSpPr>
          <p:cNvPr id="3" name="Chevron 2"/>
          <p:cNvSpPr/>
          <p:nvPr userDrawn="1"/>
        </p:nvSpPr>
        <p:spPr>
          <a:xfrm>
            <a:off x="6781800" y="1447800"/>
            <a:ext cx="560832" cy="722472"/>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3F3F3F"/>
              </a:solidFill>
            </a:endParaRPr>
          </a:p>
        </p:txBody>
      </p:sp>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657600" y="150893"/>
            <a:ext cx="1371600" cy="1371600"/>
          </a:xfrm>
          <a:prstGeom prst="rect">
            <a:avLst/>
          </a:prstGeom>
        </p:spPr>
      </p:pic>
      <p:pic>
        <p:nvPicPr>
          <p:cNvPr id="9" name="Picture 8"/>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120913" y="533400"/>
            <a:ext cx="2705100" cy="834073"/>
          </a:xfrm>
          <a:prstGeom prst="rect">
            <a:avLst/>
          </a:prstGeom>
        </p:spPr>
      </p:pic>
      <p:sp>
        <p:nvSpPr>
          <p:cNvPr id="12" name="TextBox 11"/>
          <p:cNvSpPr txBox="1"/>
          <p:nvPr userDrawn="1"/>
        </p:nvSpPr>
        <p:spPr>
          <a:xfrm>
            <a:off x="7391400" y="6393543"/>
            <a:ext cx="1370568" cy="338554"/>
          </a:xfrm>
          <a:prstGeom prst="rect">
            <a:avLst/>
          </a:prstGeom>
          <a:noFill/>
        </p:spPr>
        <p:txBody>
          <a:bodyPr wrap="none" rtlCol="0">
            <a:spAutoFit/>
          </a:bodyPr>
          <a:lstStyle/>
          <a:p>
            <a:r>
              <a:rPr lang="en-US" sz="1600" dirty="0" smtClean="0">
                <a:solidFill>
                  <a:srgbClr val="00A0AF"/>
                </a:solidFill>
                <a:latin typeface="Franklin Gothic Medium" panose="020B0603020102020204" pitchFamily="34" charset="0"/>
              </a:rPr>
              <a:t>www.aphl.org</a:t>
            </a:r>
            <a:endParaRPr lang="en-US" sz="1600" dirty="0">
              <a:solidFill>
                <a:srgbClr val="00A0AF"/>
              </a:solidFill>
              <a:latin typeface="Franklin Gothic Medium" panose="020B0603020102020204" pitchFamily="34" charset="0"/>
            </a:endParaRPr>
          </a:p>
        </p:txBody>
      </p:sp>
    </p:spTree>
    <p:extLst>
      <p:ext uri="{BB962C8B-B14F-4D97-AF65-F5344CB8AC3E}">
        <p14:creationId xmlns:p14="http://schemas.microsoft.com/office/powerpoint/2010/main" val="838659308"/>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gi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image" Target="../media/image1.gif"/><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04800"/>
            <a:ext cx="8229600" cy="661720"/>
          </a:xfrm>
          <a:prstGeom prst="rect">
            <a:avLst/>
          </a:prstGeom>
        </p:spPr>
        <p:txBody>
          <a:bodyPr vert="horz" lIns="0" tIns="0" rIns="0" bIns="45720" rtlCol="0" anchor="t" anchorCtr="0">
            <a:sp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219200"/>
            <a:ext cx="8229600" cy="2283702"/>
          </a:xfrm>
          <a:prstGeom prst="rect">
            <a:avLst/>
          </a:prstGeom>
        </p:spPr>
        <p:txBody>
          <a:bodyPr vert="horz" lIns="91440" tIns="45720" rIns="91440" bIns="45720" rtlCol="0">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Box 3"/>
          <p:cNvSpPr txBox="1"/>
          <p:nvPr/>
        </p:nvSpPr>
        <p:spPr>
          <a:xfrm>
            <a:off x="6668102" y="6247626"/>
            <a:ext cx="2018698" cy="276999"/>
          </a:xfrm>
          <a:prstGeom prst="rect">
            <a:avLst/>
          </a:prstGeom>
          <a:noFill/>
        </p:spPr>
        <p:txBody>
          <a:bodyPr wrap="square" rtlCol="0">
            <a:spAutoFit/>
          </a:bodyPr>
          <a:lstStyle/>
          <a:p>
            <a:r>
              <a:rPr lang="en-US" sz="1200" dirty="0" smtClean="0">
                <a:solidFill>
                  <a:srgbClr val="00A0AF"/>
                </a:solidFill>
                <a:latin typeface="Franklin Gothic Medium" panose="020B0603020102020204" pitchFamily="34" charset="0"/>
              </a:rPr>
              <a:t>QMS Quick Learning Activity</a:t>
            </a:r>
            <a:endParaRPr lang="en-US" sz="1200" dirty="0">
              <a:solidFill>
                <a:srgbClr val="00A0AF"/>
              </a:solidFill>
              <a:latin typeface="Franklin Gothic Medium" panose="020B0603020102020204" pitchFamily="34" charset="0"/>
            </a:endParaRPr>
          </a:p>
        </p:txBody>
      </p:sp>
      <p:pic>
        <p:nvPicPr>
          <p:cNvPr id="5" name="Picture 4"/>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1553109" y="5972492"/>
            <a:ext cx="1790700" cy="552133"/>
          </a:xfrm>
          <a:prstGeom prst="rect">
            <a:avLst/>
          </a:prstGeom>
        </p:spPr>
      </p:pic>
      <p:pic>
        <p:nvPicPr>
          <p:cNvPr id="6" name="Picture 5"/>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3489971" y="5735392"/>
            <a:ext cx="921240" cy="921240"/>
          </a:xfrm>
          <a:prstGeom prst="rect">
            <a:avLst/>
          </a:prstGeom>
        </p:spPr>
      </p:pic>
      <p:pic>
        <p:nvPicPr>
          <p:cNvPr id="8" name="Picture 7"/>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457200" y="5867400"/>
            <a:ext cx="949747" cy="657225"/>
          </a:xfrm>
          <a:prstGeom prst="rect">
            <a:avLst/>
          </a:prstGeom>
        </p:spPr>
      </p:pic>
    </p:spTree>
    <p:extLst>
      <p:ext uri="{BB962C8B-B14F-4D97-AF65-F5344CB8AC3E}">
        <p14:creationId xmlns:p14="http://schemas.microsoft.com/office/powerpoint/2010/main" val="183094852"/>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709" r:id="rId11"/>
  </p:sldLayoutIdLst>
  <p:timing>
    <p:tnLst>
      <p:par>
        <p:cTn id="1" dur="indefinite" restart="never" nodeType="tmRoot"/>
      </p:par>
    </p:tnLst>
  </p:timing>
  <p:txStyles>
    <p:titleStyle>
      <a:lvl1pPr algn="l" defTabSz="914400" rtl="0" eaLnBrk="1" latinLnBrk="0" hangingPunct="1">
        <a:spcBef>
          <a:spcPct val="0"/>
        </a:spcBef>
        <a:buNone/>
        <a:defRPr sz="4000" kern="1200">
          <a:solidFill>
            <a:schemeClr val="tx2"/>
          </a:solidFill>
          <a:latin typeface="Franklin Gothic Medium" panose="020B0603020102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304800"/>
            <a:ext cx="8229600" cy="661720"/>
          </a:xfrm>
          <a:prstGeom prst="rect">
            <a:avLst/>
          </a:prstGeom>
        </p:spPr>
        <p:txBody>
          <a:bodyPr vert="horz" lIns="0" tIns="0" rIns="0" bIns="45720" rtlCol="0" anchor="t" anchorCtr="0">
            <a:sp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219200"/>
            <a:ext cx="8229600" cy="2283702"/>
          </a:xfrm>
          <a:prstGeom prst="rect">
            <a:avLst/>
          </a:prstGeom>
        </p:spPr>
        <p:txBody>
          <a:bodyPr vert="horz" lIns="91440" tIns="45720" rIns="91440" bIns="45720" rtlCol="0">
            <a:sp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Box 3"/>
          <p:cNvSpPr txBox="1"/>
          <p:nvPr/>
        </p:nvSpPr>
        <p:spPr>
          <a:xfrm>
            <a:off x="6668102" y="6247626"/>
            <a:ext cx="2018698" cy="276999"/>
          </a:xfrm>
          <a:prstGeom prst="rect">
            <a:avLst/>
          </a:prstGeom>
          <a:noFill/>
        </p:spPr>
        <p:txBody>
          <a:bodyPr wrap="square" rtlCol="0">
            <a:spAutoFit/>
          </a:bodyPr>
          <a:lstStyle/>
          <a:p>
            <a:r>
              <a:rPr lang="en-US" sz="1200" dirty="0" smtClean="0">
                <a:solidFill>
                  <a:srgbClr val="00A0AF"/>
                </a:solidFill>
                <a:latin typeface="Franklin Gothic Medium" panose="020B0603020102020204" pitchFamily="34" charset="0"/>
              </a:rPr>
              <a:t>QMS Quick Learning Activity</a:t>
            </a:r>
            <a:endParaRPr lang="en-US" sz="1200" dirty="0">
              <a:solidFill>
                <a:srgbClr val="00A0AF"/>
              </a:solidFill>
              <a:latin typeface="Franklin Gothic Medium" panose="020B0603020102020204" pitchFamily="34" charset="0"/>
            </a:endParaRPr>
          </a:p>
        </p:txBody>
      </p:sp>
      <p:pic>
        <p:nvPicPr>
          <p:cNvPr id="5" name="Picture 4"/>
          <p:cNvPicPr>
            <a:picLocks noChangeAspect="1"/>
          </p:cNvPicPr>
          <p:nvPr userDrawn="1"/>
        </p:nvPicPr>
        <p:blipFill>
          <a:blip r:embed="rId12" cstate="print">
            <a:extLst>
              <a:ext uri="{28A0092B-C50C-407E-A947-70E740481C1C}">
                <a14:useLocalDpi xmlns:a14="http://schemas.microsoft.com/office/drawing/2010/main" val="0"/>
              </a:ext>
            </a:extLst>
          </a:blip>
          <a:stretch>
            <a:fillRect/>
          </a:stretch>
        </p:blipFill>
        <p:spPr>
          <a:xfrm>
            <a:off x="1553109" y="5972492"/>
            <a:ext cx="1790700" cy="552133"/>
          </a:xfrm>
          <a:prstGeom prst="rect">
            <a:avLst/>
          </a:prstGeom>
        </p:spPr>
      </p:pic>
      <p:pic>
        <p:nvPicPr>
          <p:cNvPr id="6" name="Picture 5"/>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3489971" y="5735392"/>
            <a:ext cx="921240" cy="921240"/>
          </a:xfrm>
          <a:prstGeom prst="rect">
            <a:avLst/>
          </a:prstGeom>
        </p:spPr>
      </p:pic>
      <p:pic>
        <p:nvPicPr>
          <p:cNvPr id="8" name="Picture 7"/>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457200" y="5867400"/>
            <a:ext cx="949747" cy="657225"/>
          </a:xfrm>
          <a:prstGeom prst="rect">
            <a:avLst/>
          </a:prstGeom>
        </p:spPr>
      </p:pic>
    </p:spTree>
    <p:extLst>
      <p:ext uri="{BB962C8B-B14F-4D97-AF65-F5344CB8AC3E}">
        <p14:creationId xmlns:p14="http://schemas.microsoft.com/office/powerpoint/2010/main" val="409758751"/>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Lst>
  <p:timing>
    <p:tnLst>
      <p:par>
        <p:cTn id="1" dur="indefinite" restart="never" nodeType="tmRoot"/>
      </p:par>
    </p:tnLst>
  </p:timing>
  <p:txStyles>
    <p:titleStyle>
      <a:lvl1pPr algn="l" defTabSz="914400" rtl="0" eaLnBrk="1" latinLnBrk="0" hangingPunct="1">
        <a:spcBef>
          <a:spcPct val="0"/>
        </a:spcBef>
        <a:buNone/>
        <a:defRPr sz="4000" kern="1200">
          <a:solidFill>
            <a:schemeClr val="tx2"/>
          </a:solidFill>
          <a:latin typeface="Franklin Gothic Medium" panose="020B0603020102020204" pitchFamily="34"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7.jpe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7.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8.jpe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9.png"/><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1.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2.jpe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3.jpeg"/><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4.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5.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4.jpe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5.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6.gif"/><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a:xfrm>
            <a:off x="457200" y="2793886"/>
            <a:ext cx="7772400" cy="661720"/>
          </a:xfrm>
        </p:spPr>
        <p:txBody>
          <a:bodyPr/>
          <a:lstStyle/>
          <a:p>
            <a:r>
              <a:rPr lang="en-US" dirty="0" smtClean="0"/>
              <a:t>Document &amp; Record Control</a:t>
            </a:r>
            <a:endParaRPr lang="en-US" dirty="0"/>
          </a:p>
        </p:txBody>
      </p:sp>
      <p:sp>
        <p:nvSpPr>
          <p:cNvPr id="4" name="Subtitle 3"/>
          <p:cNvSpPr>
            <a:spLocks noGrp="1"/>
          </p:cNvSpPr>
          <p:nvPr>
            <p:ph type="subTitle" idx="1"/>
          </p:nvPr>
        </p:nvSpPr>
        <p:spPr>
          <a:xfrm>
            <a:off x="457200" y="4191000"/>
            <a:ext cx="6400800" cy="538609"/>
          </a:xfrm>
        </p:spPr>
        <p:txBody>
          <a:bodyPr/>
          <a:lstStyle/>
          <a:p>
            <a:r>
              <a:rPr lang="en-US" dirty="0" smtClean="0"/>
              <a:t>ISO 17025:2005</a:t>
            </a:r>
            <a:endParaRPr lang="en-US" dirty="0"/>
          </a:p>
        </p:txBody>
      </p:sp>
      <p:sp>
        <p:nvSpPr>
          <p:cNvPr id="2" name="TextBox 1"/>
          <p:cNvSpPr txBox="1"/>
          <p:nvPr/>
        </p:nvSpPr>
        <p:spPr>
          <a:xfrm>
            <a:off x="609600" y="6324600"/>
            <a:ext cx="2057400" cy="307777"/>
          </a:xfrm>
          <a:prstGeom prst="rect">
            <a:avLst/>
          </a:prstGeom>
          <a:noFill/>
        </p:spPr>
        <p:txBody>
          <a:bodyPr wrap="square" rtlCol="0">
            <a:spAutoFit/>
          </a:bodyPr>
          <a:lstStyle/>
          <a:p>
            <a:r>
              <a:rPr lang="en-US" sz="1400" dirty="0" smtClean="0"/>
              <a:t>2017-01 v1.0</a:t>
            </a:r>
            <a:endParaRPr lang="en-US" sz="1400" dirty="0" smtClean="0"/>
          </a:p>
        </p:txBody>
      </p:sp>
    </p:spTree>
    <p:extLst>
      <p:ext uri="{BB962C8B-B14F-4D97-AF65-F5344CB8AC3E}">
        <p14:creationId xmlns:p14="http://schemas.microsoft.com/office/powerpoint/2010/main" val="231605614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381000" y="1091085"/>
            <a:ext cx="8153400" cy="4559209"/>
          </a:xfrm>
        </p:spPr>
        <p:txBody>
          <a:bodyPr>
            <a:normAutofit/>
          </a:bodyPr>
          <a:lstStyle/>
          <a:p>
            <a:r>
              <a:rPr lang="en-US" sz="3200" dirty="0" smtClean="0"/>
              <a:t>Records of each test/calibration contain sufficient information to enable test/calibration to be </a:t>
            </a:r>
            <a:r>
              <a:rPr lang="en-US" sz="3200" dirty="0"/>
              <a:t>repeated under conditions as close as possible to the original (</a:t>
            </a:r>
            <a:r>
              <a:rPr lang="en-US" sz="3200" i="1" dirty="0"/>
              <a:t>traceability</a:t>
            </a:r>
            <a:r>
              <a:rPr lang="en-US" sz="3200" dirty="0" smtClean="0"/>
              <a:t>) </a:t>
            </a:r>
            <a:endParaRPr lang="en-US" dirty="0"/>
          </a:p>
          <a:p>
            <a:r>
              <a:rPr lang="en-US" sz="3200" dirty="0" smtClean="0"/>
              <a:t>Identity of personnel responsible for</a:t>
            </a:r>
          </a:p>
          <a:p>
            <a:pPr lvl="1"/>
            <a:r>
              <a:rPr lang="en-US" dirty="0" smtClean="0"/>
              <a:t>Sampling</a:t>
            </a:r>
          </a:p>
          <a:p>
            <a:pPr lvl="1"/>
            <a:r>
              <a:rPr lang="en-US" dirty="0" smtClean="0"/>
              <a:t>Performance of each test/calibration</a:t>
            </a:r>
          </a:p>
          <a:p>
            <a:pPr lvl="1"/>
            <a:r>
              <a:rPr lang="en-US" dirty="0" smtClean="0"/>
              <a:t>Checking of results</a:t>
            </a:r>
          </a:p>
          <a:p>
            <a:pPr marL="914400" lvl="2" indent="0">
              <a:buNone/>
            </a:pPr>
            <a:endParaRPr lang="en-US" dirty="0" smtClean="0"/>
          </a:p>
          <a:p>
            <a:pPr marL="914400" lvl="2" indent="0">
              <a:buNone/>
            </a:pPr>
            <a:endParaRPr lang="en-US" sz="2800" dirty="0"/>
          </a:p>
          <a:p>
            <a:endParaRPr lang="en-US" dirty="0"/>
          </a:p>
        </p:txBody>
      </p:sp>
      <p:sp>
        <p:nvSpPr>
          <p:cNvPr id="5" name="Slide Number Placeholder 4"/>
          <p:cNvSpPr>
            <a:spLocks noGrp="1"/>
          </p:cNvSpPr>
          <p:nvPr>
            <p:ph type="sldNum" sz="quarter" idx="4294967295"/>
          </p:nvPr>
        </p:nvSpPr>
        <p:spPr>
          <a:xfrm>
            <a:off x="7010400" y="6356350"/>
            <a:ext cx="2133600" cy="365125"/>
          </a:xfrm>
          <a:prstGeom prst="rect">
            <a:avLst/>
          </a:prstGeom>
        </p:spPr>
        <p:txBody>
          <a:bodyPr/>
          <a:lstStyle/>
          <a:p>
            <a:fld id="{036221B5-AD9B-45B4-8ECA-755ECE6740E1}" type="slidenum">
              <a:rPr lang="en-US" smtClean="0">
                <a:solidFill>
                  <a:prstClr val="black">
                    <a:tint val="75000"/>
                  </a:prstClr>
                </a:solidFill>
              </a:rPr>
              <a:pPr/>
              <a:t>10</a:t>
            </a:fld>
            <a:endParaRPr lang="en-US" dirty="0">
              <a:solidFill>
                <a:prstClr val="black">
                  <a:tint val="75000"/>
                </a:prstClr>
              </a:solidFill>
            </a:endParaRPr>
          </a:p>
        </p:txBody>
      </p:sp>
      <p:pic>
        <p:nvPicPr>
          <p:cNvPr id="1032" name="Picture 8" descr="https://i.ytimg.com/vi/FNHKPtguqZk/hqdefault.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781625">
            <a:off x="6280993" y="4557779"/>
            <a:ext cx="1742092" cy="1306570"/>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p:cNvSpPr txBox="1">
            <a:spLocks/>
          </p:cNvSpPr>
          <p:nvPr/>
        </p:nvSpPr>
        <p:spPr>
          <a:xfrm>
            <a:off x="533400" y="356835"/>
            <a:ext cx="8282787" cy="734250"/>
          </a:xfrm>
          <a:prstGeom prst="rect">
            <a:avLst/>
          </a:prstGeom>
        </p:spPr>
        <p:txBody>
          <a:bodyPr vert="horz" lIns="0" tIns="0" rIns="0" bIns="45720" rtlCol="0" anchor="t" anchorCtr="0">
            <a:spAutoFit/>
          </a:bodyPr>
          <a:lstStyle>
            <a:lvl1pPr algn="l" defTabSz="914400" rtl="0" eaLnBrk="1" latinLnBrk="0" hangingPunct="1">
              <a:spcBef>
                <a:spcPct val="0"/>
              </a:spcBef>
              <a:buNone/>
              <a:defRPr sz="4000" kern="1200">
                <a:solidFill>
                  <a:schemeClr val="tx2"/>
                </a:solidFill>
                <a:latin typeface="Franklin Gothic Medium" panose="020B0603020102020204" pitchFamily="34" charset="0"/>
                <a:ea typeface="+mj-ea"/>
                <a:cs typeface="+mj-cs"/>
              </a:defRPr>
            </a:lvl1pPr>
          </a:lstStyle>
          <a:p>
            <a:r>
              <a:rPr lang="en-US" dirty="0" smtClean="0"/>
              <a:t>Technical Records</a:t>
            </a:r>
            <a:br>
              <a:rPr lang="en-US" dirty="0" smtClean="0"/>
            </a:br>
            <a:endParaRPr lang="en-US" sz="3600" dirty="0"/>
          </a:p>
        </p:txBody>
      </p:sp>
      <p:pic>
        <p:nvPicPr>
          <p:cNvPr id="2" name="Picture 1"/>
          <p:cNvPicPr>
            <a:picLocks noChangeAspect="1"/>
          </p:cNvPicPr>
          <p:nvPr/>
        </p:nvPicPr>
        <p:blipFill>
          <a:blip r:embed="rId3"/>
          <a:stretch>
            <a:fillRect/>
          </a:stretch>
        </p:blipFill>
        <p:spPr>
          <a:xfrm>
            <a:off x="6629400" y="5997268"/>
            <a:ext cx="2078916" cy="377985"/>
          </a:xfrm>
          <a:prstGeom prst="rect">
            <a:avLst/>
          </a:prstGeom>
        </p:spPr>
      </p:pic>
    </p:spTree>
    <p:extLst>
      <p:ext uri="{BB962C8B-B14F-4D97-AF65-F5344CB8AC3E}">
        <p14:creationId xmlns:p14="http://schemas.microsoft.com/office/powerpoint/2010/main" val="26301865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sz="half" idx="2"/>
          </p:nvPr>
        </p:nvSpPr>
        <p:spPr>
          <a:xfrm>
            <a:off x="152400" y="1320899"/>
            <a:ext cx="8153400" cy="4329395"/>
          </a:xfrm>
        </p:spPr>
        <p:txBody>
          <a:bodyPr>
            <a:normAutofit fontScale="92500" lnSpcReduction="20000"/>
          </a:bodyPr>
          <a:lstStyle/>
          <a:p>
            <a:r>
              <a:rPr lang="en-US" sz="3200" dirty="0" smtClean="0"/>
              <a:t>Observations, data and calculations recorded at the time they are made and identifiable to a specific task</a:t>
            </a:r>
          </a:p>
          <a:p>
            <a:r>
              <a:rPr lang="en-US" sz="3200" dirty="0" smtClean="0"/>
              <a:t>Mistakes are crossed out (not erased or obviated), the correct information recorded alongside, along with the initials of the individual making the correction</a:t>
            </a:r>
          </a:p>
          <a:p>
            <a:r>
              <a:rPr lang="en-US" sz="3200" dirty="0" smtClean="0"/>
              <a:t>Electronic records have the ability to track who is making any correction and be able to retain original information just as non-electronic records</a:t>
            </a:r>
            <a:endParaRPr lang="en-US" dirty="0"/>
          </a:p>
          <a:p>
            <a:pPr marL="914400" lvl="2" indent="0">
              <a:buNone/>
            </a:pPr>
            <a:endParaRPr lang="en-US" dirty="0" smtClean="0"/>
          </a:p>
          <a:p>
            <a:pPr marL="914400" lvl="2" indent="0">
              <a:buNone/>
            </a:pPr>
            <a:endParaRPr lang="en-US" sz="2800" dirty="0"/>
          </a:p>
          <a:p>
            <a:endParaRPr lang="en-US" dirty="0"/>
          </a:p>
        </p:txBody>
      </p:sp>
      <p:sp>
        <p:nvSpPr>
          <p:cNvPr id="5" name="Slide Number Placeholder 4"/>
          <p:cNvSpPr>
            <a:spLocks noGrp="1"/>
          </p:cNvSpPr>
          <p:nvPr>
            <p:ph type="sldNum" sz="quarter" idx="4294967295"/>
          </p:nvPr>
        </p:nvSpPr>
        <p:spPr>
          <a:xfrm>
            <a:off x="7010400" y="6356350"/>
            <a:ext cx="2133600" cy="365125"/>
          </a:xfrm>
          <a:prstGeom prst="rect">
            <a:avLst/>
          </a:prstGeom>
        </p:spPr>
        <p:txBody>
          <a:bodyPr/>
          <a:lstStyle/>
          <a:p>
            <a:fld id="{036221B5-AD9B-45B4-8ECA-755ECE6740E1}" type="slidenum">
              <a:rPr lang="en-US" smtClean="0">
                <a:solidFill>
                  <a:prstClr val="black">
                    <a:tint val="75000"/>
                  </a:prstClr>
                </a:solidFill>
              </a:rPr>
              <a:pPr/>
              <a:t>11</a:t>
            </a:fld>
            <a:endParaRPr lang="en-US" dirty="0">
              <a:solidFill>
                <a:prstClr val="black">
                  <a:tint val="75000"/>
                </a:prstClr>
              </a:solidFill>
            </a:endParaRPr>
          </a:p>
        </p:txBody>
      </p:sp>
      <p:pic>
        <p:nvPicPr>
          <p:cNvPr id="1032" name="Picture 8" descr="https://i.ytimg.com/vi/FNHKPtguqZk/hqdefault.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781625">
            <a:off x="6873073" y="5011504"/>
            <a:ext cx="1307103" cy="980328"/>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p:cNvSpPr txBox="1">
            <a:spLocks/>
          </p:cNvSpPr>
          <p:nvPr/>
        </p:nvSpPr>
        <p:spPr>
          <a:xfrm>
            <a:off x="533400" y="356835"/>
            <a:ext cx="8282787" cy="734250"/>
          </a:xfrm>
          <a:prstGeom prst="rect">
            <a:avLst/>
          </a:prstGeom>
        </p:spPr>
        <p:txBody>
          <a:bodyPr vert="horz" lIns="0" tIns="0" rIns="0" bIns="45720" rtlCol="0" anchor="t" anchorCtr="0">
            <a:spAutoFit/>
          </a:bodyPr>
          <a:lstStyle>
            <a:lvl1pPr algn="l" defTabSz="914400" rtl="0" eaLnBrk="1" latinLnBrk="0" hangingPunct="1">
              <a:spcBef>
                <a:spcPct val="0"/>
              </a:spcBef>
              <a:buNone/>
              <a:defRPr sz="4000" kern="1200">
                <a:solidFill>
                  <a:schemeClr val="tx2"/>
                </a:solidFill>
                <a:latin typeface="Franklin Gothic Medium" panose="020B0603020102020204" pitchFamily="34" charset="0"/>
                <a:ea typeface="+mj-ea"/>
                <a:cs typeface="+mj-cs"/>
              </a:defRPr>
            </a:lvl1pPr>
          </a:lstStyle>
          <a:p>
            <a:r>
              <a:rPr lang="en-US" dirty="0" smtClean="0"/>
              <a:t>Technical Records</a:t>
            </a:r>
            <a:br>
              <a:rPr lang="en-US" dirty="0" smtClean="0"/>
            </a:br>
            <a:endParaRPr lang="en-US" sz="3600" dirty="0"/>
          </a:p>
        </p:txBody>
      </p:sp>
      <p:pic>
        <p:nvPicPr>
          <p:cNvPr id="2" name="Picture 1"/>
          <p:cNvPicPr>
            <a:picLocks noChangeAspect="1"/>
          </p:cNvPicPr>
          <p:nvPr/>
        </p:nvPicPr>
        <p:blipFill>
          <a:blip r:embed="rId3"/>
          <a:stretch>
            <a:fillRect/>
          </a:stretch>
        </p:blipFill>
        <p:spPr>
          <a:xfrm>
            <a:off x="6629400" y="6045524"/>
            <a:ext cx="2078916" cy="377985"/>
          </a:xfrm>
          <a:prstGeom prst="rect">
            <a:avLst/>
          </a:prstGeom>
        </p:spPr>
      </p:pic>
    </p:spTree>
    <p:extLst>
      <p:ext uri="{BB962C8B-B14F-4D97-AF65-F5344CB8AC3E}">
        <p14:creationId xmlns:p14="http://schemas.microsoft.com/office/powerpoint/2010/main" val="16920039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is Document Control needed?</a:t>
            </a:r>
            <a:endParaRPr lang="en-US" dirty="0"/>
          </a:p>
        </p:txBody>
      </p:sp>
      <p:sp>
        <p:nvSpPr>
          <p:cNvPr id="3" name="Content Placeholder 2"/>
          <p:cNvSpPr>
            <a:spLocks noGrp="1"/>
          </p:cNvSpPr>
          <p:nvPr>
            <p:ph idx="1"/>
          </p:nvPr>
        </p:nvSpPr>
        <p:spPr>
          <a:xfrm>
            <a:off x="381000" y="1321649"/>
            <a:ext cx="8229600" cy="3960102"/>
          </a:xfrm>
        </p:spPr>
        <p:txBody>
          <a:bodyPr>
            <a:normAutofit fontScale="85000" lnSpcReduction="20000"/>
          </a:bodyPr>
          <a:lstStyle/>
          <a:p>
            <a:r>
              <a:rPr lang="en-US" dirty="0" smtClean="0"/>
              <a:t>To ensure that:</a:t>
            </a:r>
          </a:p>
          <a:p>
            <a:pPr lvl="1"/>
            <a:r>
              <a:rPr lang="en-US" dirty="0" smtClean="0"/>
              <a:t>Management is aware of, and has approved, all documents used by staff to guide them in their work (</a:t>
            </a:r>
            <a:r>
              <a:rPr lang="en-US" i="1" u="sng" dirty="0" smtClean="0"/>
              <a:t>authority</a:t>
            </a:r>
            <a:r>
              <a:rPr lang="en-US" dirty="0" smtClean="0"/>
              <a:t>)</a:t>
            </a:r>
          </a:p>
          <a:p>
            <a:pPr lvl="1"/>
            <a:r>
              <a:rPr lang="en-US" dirty="0" smtClean="0"/>
              <a:t>All documents specifying procedures have been checked by those with appropriate knowledge (</a:t>
            </a:r>
            <a:r>
              <a:rPr lang="en-US" i="1" u="sng" dirty="0" smtClean="0"/>
              <a:t>accuracy</a:t>
            </a:r>
            <a:r>
              <a:rPr lang="en-US" dirty="0" smtClean="0"/>
              <a:t>)</a:t>
            </a:r>
          </a:p>
          <a:p>
            <a:pPr lvl="1"/>
            <a:r>
              <a:rPr lang="en-US" dirty="0" smtClean="0"/>
              <a:t>There </a:t>
            </a:r>
            <a:r>
              <a:rPr lang="en-US" dirty="0"/>
              <a:t>is a record of all copies of documents, so that </a:t>
            </a:r>
            <a:r>
              <a:rPr lang="en-US" dirty="0" smtClean="0"/>
              <a:t>they can be </a:t>
            </a:r>
            <a:r>
              <a:rPr lang="en-US" i="1" dirty="0" smtClean="0"/>
              <a:t>Reviewed</a:t>
            </a:r>
            <a:r>
              <a:rPr lang="en-US" i="1" dirty="0"/>
              <a:t>, </a:t>
            </a:r>
            <a:r>
              <a:rPr lang="en-US" i="1" dirty="0" smtClean="0"/>
              <a:t>Withdrawn</a:t>
            </a:r>
            <a:r>
              <a:rPr lang="en-US" i="1" dirty="0"/>
              <a:t>, </a:t>
            </a:r>
            <a:r>
              <a:rPr lang="en-US" i="1" dirty="0" smtClean="0"/>
              <a:t>or Amended </a:t>
            </a:r>
            <a:endParaRPr lang="en-US" i="1" dirty="0"/>
          </a:p>
          <a:p>
            <a:pPr lvl="2"/>
            <a:r>
              <a:rPr lang="en-US" dirty="0"/>
              <a:t>They can be recalled and updates issued </a:t>
            </a:r>
            <a:endParaRPr lang="en-US" dirty="0" smtClean="0"/>
          </a:p>
          <a:p>
            <a:pPr lvl="2"/>
            <a:r>
              <a:rPr lang="en-US" dirty="0" smtClean="0"/>
              <a:t>So all </a:t>
            </a:r>
            <a:r>
              <a:rPr lang="en-US" dirty="0"/>
              <a:t>copies reflect the same procedure </a:t>
            </a:r>
            <a:endParaRPr lang="en-US" dirty="0" smtClean="0"/>
          </a:p>
          <a:p>
            <a:pPr marL="914400" lvl="2" indent="0">
              <a:buNone/>
            </a:pPr>
            <a:r>
              <a:rPr lang="en-US" dirty="0"/>
              <a:t> </a:t>
            </a:r>
            <a:r>
              <a:rPr lang="en-US" dirty="0" smtClean="0"/>
              <a:t>  (</a:t>
            </a:r>
            <a:r>
              <a:rPr lang="en-US" u="sng" dirty="0"/>
              <a:t>consistency</a:t>
            </a:r>
            <a:r>
              <a:rPr lang="en-US" dirty="0" smtClean="0"/>
              <a:t>)</a:t>
            </a:r>
            <a:endParaRPr lang="en-US" dirty="0"/>
          </a:p>
        </p:txBody>
      </p:sp>
      <p:sp>
        <p:nvSpPr>
          <p:cNvPr id="5" name="Slide Number Placeholder 4"/>
          <p:cNvSpPr>
            <a:spLocks noGrp="1"/>
          </p:cNvSpPr>
          <p:nvPr>
            <p:ph type="sldNum" sz="quarter" idx="4294967295"/>
          </p:nvPr>
        </p:nvSpPr>
        <p:spPr>
          <a:xfrm>
            <a:off x="7010400" y="6356350"/>
            <a:ext cx="2133600" cy="365125"/>
          </a:xfrm>
          <a:prstGeom prst="rect">
            <a:avLst/>
          </a:prstGeom>
        </p:spPr>
        <p:txBody>
          <a:bodyPr/>
          <a:lstStyle/>
          <a:p>
            <a:fld id="{036221B5-AD9B-45B4-8ECA-755ECE6740E1}" type="slidenum">
              <a:rPr lang="en-US" smtClean="0"/>
              <a:pPr/>
              <a:t>12</a:t>
            </a:fld>
            <a:endParaRPr lang="en-US" dirty="0"/>
          </a:p>
        </p:txBody>
      </p:sp>
      <p:pic>
        <p:nvPicPr>
          <p:cNvPr id="7" name="Picture 4" descr="http://www.phoenixmedia.com/sample_images/47/original/black-and-white-copies.jpg?129965276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986592">
            <a:off x="5987759" y="4571202"/>
            <a:ext cx="1421097" cy="142109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3"/>
          <a:stretch>
            <a:fillRect/>
          </a:stretch>
        </p:blipFill>
        <p:spPr>
          <a:xfrm>
            <a:off x="6642158" y="6006074"/>
            <a:ext cx="2078916" cy="377985"/>
          </a:xfrm>
          <a:prstGeom prst="rect">
            <a:avLst/>
          </a:prstGeom>
        </p:spPr>
      </p:pic>
    </p:spTree>
    <p:extLst>
      <p:ext uri="{BB962C8B-B14F-4D97-AF65-F5344CB8AC3E}">
        <p14:creationId xmlns:p14="http://schemas.microsoft.com/office/powerpoint/2010/main" val="260643474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is Document Control needed?</a:t>
            </a:r>
          </a:p>
        </p:txBody>
      </p:sp>
      <p:sp>
        <p:nvSpPr>
          <p:cNvPr id="4" name="Content Placeholder 3"/>
          <p:cNvSpPr>
            <a:spLocks noGrp="1"/>
          </p:cNvSpPr>
          <p:nvPr>
            <p:ph sz="half" idx="1"/>
          </p:nvPr>
        </p:nvSpPr>
        <p:spPr>
          <a:xfrm>
            <a:off x="457200" y="1600200"/>
            <a:ext cx="5029200" cy="2653034"/>
          </a:xfrm>
        </p:spPr>
        <p:txBody>
          <a:bodyPr/>
          <a:lstStyle/>
          <a:p>
            <a:r>
              <a:rPr lang="en-US" sz="3200" dirty="0" smtClean="0"/>
              <a:t>Most importantly: </a:t>
            </a:r>
          </a:p>
          <a:p>
            <a:pPr marL="0" indent="0">
              <a:buNone/>
            </a:pPr>
            <a:r>
              <a:rPr lang="en-US" sz="3200" i="1" dirty="0" smtClean="0"/>
              <a:t>To ensure that all staff are using the most current SOP, form, policy or related document</a:t>
            </a:r>
          </a:p>
        </p:txBody>
      </p:sp>
      <p:sp>
        <p:nvSpPr>
          <p:cNvPr id="5" name="Slide Number Placeholder 4"/>
          <p:cNvSpPr>
            <a:spLocks noGrp="1"/>
          </p:cNvSpPr>
          <p:nvPr>
            <p:ph type="sldNum" sz="quarter" idx="4294967295"/>
          </p:nvPr>
        </p:nvSpPr>
        <p:spPr>
          <a:xfrm>
            <a:off x="7010400" y="6356350"/>
            <a:ext cx="2133600" cy="365125"/>
          </a:xfrm>
          <a:prstGeom prst="rect">
            <a:avLst/>
          </a:prstGeom>
        </p:spPr>
        <p:txBody>
          <a:bodyPr/>
          <a:lstStyle/>
          <a:p>
            <a:fld id="{036221B5-AD9B-45B4-8ECA-755ECE6740E1}" type="slidenum">
              <a:rPr lang="en-US" smtClean="0"/>
              <a:t>13</a:t>
            </a:fld>
            <a:endParaRPr lang="en-US" dirty="0"/>
          </a:p>
        </p:txBody>
      </p:sp>
      <p:pic>
        <p:nvPicPr>
          <p:cNvPr id="7" name="Picture 2"/>
          <p:cNvPicPr>
            <a:picLocks noChangeAspect="1" noChangeArrowheads="1"/>
          </p:cNvPicPr>
          <p:nvPr/>
        </p:nvPicPr>
        <p:blipFill>
          <a:blip r:embed="rId2">
            <a:extLst>
              <a:ext uri="{BEBA8EAE-BF5A-486C-A8C5-ECC9F3942E4B}">
                <a14:imgProps xmlns:a14="http://schemas.microsoft.com/office/drawing/2010/main">
                  <a14:imgLayer r:embed="rId3">
                    <a14:imgEffect>
                      <a14:brightnessContrast bright="11000" contrast="-35000"/>
                    </a14:imgEffect>
                  </a14:imgLayer>
                </a14:imgProps>
              </a:ext>
              <a:ext uri="{28A0092B-C50C-407E-A947-70E740481C1C}">
                <a14:useLocalDpi xmlns:a14="http://schemas.microsoft.com/office/drawing/2010/main" val="0"/>
              </a:ext>
            </a:extLst>
          </a:blip>
          <a:srcRect/>
          <a:stretch>
            <a:fillRect/>
          </a:stretch>
        </p:blipFill>
        <p:spPr bwMode="auto">
          <a:xfrm rot="19397311">
            <a:off x="5836417" y="1890043"/>
            <a:ext cx="2097936" cy="2631962"/>
          </a:xfrm>
          <a:prstGeom prst="rect">
            <a:avLst/>
          </a:prstGeom>
          <a:noFill/>
          <a:ln>
            <a:noFill/>
          </a:ln>
          <a:effectLst>
            <a:outerShdw blurRad="63500" sx="102000" sy="102000" algn="ctr" rotWithShape="0">
              <a:srgbClr val="7030A0">
                <a:alpha val="4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 name="Picture 2"/>
          <p:cNvPicPr>
            <a:picLocks noChangeAspect="1"/>
          </p:cNvPicPr>
          <p:nvPr/>
        </p:nvPicPr>
        <p:blipFill>
          <a:blip r:embed="rId4"/>
          <a:stretch>
            <a:fillRect/>
          </a:stretch>
        </p:blipFill>
        <p:spPr>
          <a:xfrm>
            <a:off x="6607884" y="5957583"/>
            <a:ext cx="2078916" cy="377985"/>
          </a:xfrm>
          <a:prstGeom prst="rect">
            <a:avLst/>
          </a:prstGeom>
        </p:spPr>
      </p:pic>
    </p:spTree>
    <p:extLst>
      <p:ext uri="{BB962C8B-B14F-4D97-AF65-F5344CB8AC3E}">
        <p14:creationId xmlns:p14="http://schemas.microsoft.com/office/powerpoint/2010/main" val="166125461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does a Documentation System Do?</a:t>
            </a:r>
            <a:endParaRPr lang="en-US" dirty="0"/>
          </a:p>
        </p:txBody>
      </p:sp>
      <p:sp>
        <p:nvSpPr>
          <p:cNvPr id="3" name="Content Placeholder 2"/>
          <p:cNvSpPr>
            <a:spLocks noGrp="1"/>
          </p:cNvSpPr>
          <p:nvPr>
            <p:ph sz="half" idx="1"/>
          </p:nvPr>
        </p:nvSpPr>
        <p:spPr>
          <a:xfrm>
            <a:off x="457200" y="1295400"/>
            <a:ext cx="4038600" cy="4678363"/>
          </a:xfrm>
        </p:spPr>
        <p:txBody>
          <a:bodyPr/>
          <a:lstStyle/>
          <a:p>
            <a:r>
              <a:rPr lang="en-US" dirty="0" smtClean="0"/>
              <a:t>It is a mechanism for defining the Quality Management System so that it is:</a:t>
            </a:r>
          </a:p>
          <a:p>
            <a:pPr lvl="1"/>
            <a:r>
              <a:rPr lang="en-US" dirty="0" smtClean="0"/>
              <a:t>A </a:t>
            </a:r>
            <a:r>
              <a:rPr lang="en-US" u="sng" dirty="0" smtClean="0"/>
              <a:t>Consistent</a:t>
            </a:r>
            <a:r>
              <a:rPr lang="en-US" dirty="0" smtClean="0"/>
              <a:t> system</a:t>
            </a:r>
          </a:p>
          <a:p>
            <a:pPr lvl="1"/>
            <a:r>
              <a:rPr lang="en-US" dirty="0" smtClean="0"/>
              <a:t>A </a:t>
            </a:r>
            <a:r>
              <a:rPr lang="en-US" u="sng" dirty="0" smtClean="0"/>
              <a:t>Secure</a:t>
            </a:r>
            <a:r>
              <a:rPr lang="en-US" dirty="0" smtClean="0"/>
              <a:t> system</a:t>
            </a:r>
          </a:p>
          <a:p>
            <a:pPr lvl="1"/>
            <a:r>
              <a:rPr lang="en-US" dirty="0" smtClean="0"/>
              <a:t>One that can be easily </a:t>
            </a:r>
            <a:r>
              <a:rPr lang="en-US" u="sng" dirty="0" smtClean="0"/>
              <a:t>Monitored</a:t>
            </a:r>
            <a:endParaRPr lang="en-US" u="sng" dirty="0"/>
          </a:p>
        </p:txBody>
      </p:sp>
      <p:sp>
        <p:nvSpPr>
          <p:cNvPr id="4" name="Content Placeholder 3"/>
          <p:cNvSpPr>
            <a:spLocks noGrp="1"/>
          </p:cNvSpPr>
          <p:nvPr>
            <p:ph sz="half" idx="2"/>
          </p:nvPr>
        </p:nvSpPr>
        <p:spPr>
          <a:xfrm>
            <a:off x="4638261" y="1295400"/>
            <a:ext cx="4038600" cy="2954305"/>
          </a:xfrm>
        </p:spPr>
        <p:txBody>
          <a:bodyPr/>
          <a:lstStyle/>
          <a:p>
            <a:r>
              <a:rPr lang="en-US" dirty="0" smtClean="0"/>
              <a:t>It is a means to communicate to staff:</a:t>
            </a:r>
          </a:p>
          <a:p>
            <a:pPr lvl="1"/>
            <a:r>
              <a:rPr lang="en-US" dirty="0" smtClean="0"/>
              <a:t>What their </a:t>
            </a:r>
            <a:r>
              <a:rPr lang="en-US" u="sng" dirty="0" smtClean="0"/>
              <a:t>responsibilities</a:t>
            </a:r>
            <a:r>
              <a:rPr lang="en-US" dirty="0" smtClean="0"/>
              <a:t> are</a:t>
            </a:r>
          </a:p>
          <a:p>
            <a:pPr lvl="1"/>
            <a:r>
              <a:rPr lang="en-US" dirty="0" smtClean="0"/>
              <a:t>What </a:t>
            </a:r>
            <a:r>
              <a:rPr lang="en-US" u="sng" dirty="0" smtClean="0"/>
              <a:t>procedures and policies</a:t>
            </a:r>
            <a:r>
              <a:rPr lang="en-US" dirty="0" smtClean="0"/>
              <a:t> to follow</a:t>
            </a:r>
            <a:endParaRPr lang="en-US" dirty="0"/>
          </a:p>
        </p:txBody>
      </p:sp>
      <p:sp>
        <p:nvSpPr>
          <p:cNvPr id="5" name="Slide Number Placeholder 4"/>
          <p:cNvSpPr>
            <a:spLocks noGrp="1"/>
          </p:cNvSpPr>
          <p:nvPr>
            <p:ph type="sldNum" sz="quarter" idx="4294967295"/>
          </p:nvPr>
        </p:nvSpPr>
        <p:spPr>
          <a:xfrm>
            <a:off x="7010400" y="6356350"/>
            <a:ext cx="2133600" cy="365125"/>
          </a:xfrm>
          <a:prstGeom prst="rect">
            <a:avLst/>
          </a:prstGeom>
        </p:spPr>
        <p:txBody>
          <a:bodyPr/>
          <a:lstStyle/>
          <a:p>
            <a:fld id="{036221B5-AD9B-45B4-8ECA-755ECE6740E1}" type="slidenum">
              <a:rPr lang="en-US" smtClean="0"/>
              <a:t>14</a:t>
            </a:fld>
            <a:endParaRPr lang="en-US" dirty="0"/>
          </a:p>
        </p:txBody>
      </p:sp>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80665" y="3962400"/>
            <a:ext cx="3213100" cy="2098451"/>
          </a:xfrm>
          <a:prstGeom prst="rect">
            <a:avLst/>
          </a:prstGeom>
          <a:noFill/>
          <a:ln w="9525">
            <a:noFill/>
            <a:miter lim="800000"/>
            <a:headEnd/>
            <a:tailEnd/>
          </a:ln>
          <a:effectLst>
            <a:glow rad="63500">
              <a:schemeClr val="accent5">
                <a:satMod val="175000"/>
                <a:alpha val="40000"/>
              </a:schemeClr>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Lst>
        </p:spPr>
      </p:pic>
      <p:pic>
        <p:nvPicPr>
          <p:cNvPr id="6" name="Picture 5"/>
          <p:cNvPicPr>
            <a:picLocks noChangeAspect="1"/>
          </p:cNvPicPr>
          <p:nvPr/>
        </p:nvPicPr>
        <p:blipFill>
          <a:blip r:embed="rId4"/>
          <a:stretch>
            <a:fillRect/>
          </a:stretch>
        </p:blipFill>
        <p:spPr>
          <a:xfrm>
            <a:off x="6657561" y="6060851"/>
            <a:ext cx="2078916" cy="377985"/>
          </a:xfrm>
          <a:prstGeom prst="rect">
            <a:avLst/>
          </a:prstGeom>
        </p:spPr>
      </p:pic>
    </p:spTree>
    <p:extLst>
      <p:ext uri="{BB962C8B-B14F-4D97-AF65-F5344CB8AC3E}">
        <p14:creationId xmlns:p14="http://schemas.microsoft.com/office/powerpoint/2010/main" val="262801489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Can you still have Checklists, Templates, and Forms?</a:t>
            </a:r>
            <a:endParaRPr lang="en-US" dirty="0"/>
          </a:p>
        </p:txBody>
      </p:sp>
      <p:sp>
        <p:nvSpPr>
          <p:cNvPr id="3" name="Content Placeholder 2"/>
          <p:cNvSpPr>
            <a:spLocks noGrp="1"/>
          </p:cNvSpPr>
          <p:nvPr>
            <p:ph sz="half" idx="1"/>
          </p:nvPr>
        </p:nvSpPr>
        <p:spPr>
          <a:xfrm>
            <a:off x="457200" y="1752601"/>
            <a:ext cx="4572000" cy="4114800"/>
          </a:xfrm>
        </p:spPr>
        <p:txBody>
          <a:bodyPr>
            <a:normAutofit fontScale="92500" lnSpcReduction="20000"/>
          </a:bodyPr>
          <a:lstStyle/>
          <a:p>
            <a:r>
              <a:rPr lang="en-US" dirty="0" smtClean="0"/>
              <a:t>Absolutely!</a:t>
            </a:r>
          </a:p>
          <a:p>
            <a:r>
              <a:rPr lang="en-US" dirty="0" smtClean="0"/>
              <a:t>They can be controlled in the same manner as Standard Operating Procedures (SOPs), policies, or other documents by making them attachments to the SOP </a:t>
            </a:r>
          </a:p>
          <a:p>
            <a:r>
              <a:rPr lang="en-US" dirty="0" smtClean="0"/>
              <a:t>OR by identifying them as an independent document in the document system</a:t>
            </a:r>
          </a:p>
        </p:txBody>
      </p:sp>
      <p:sp>
        <p:nvSpPr>
          <p:cNvPr id="5" name="Slide Number Placeholder 4"/>
          <p:cNvSpPr>
            <a:spLocks noGrp="1"/>
          </p:cNvSpPr>
          <p:nvPr>
            <p:ph type="sldNum" sz="quarter" idx="4294967295"/>
          </p:nvPr>
        </p:nvSpPr>
        <p:spPr>
          <a:xfrm>
            <a:off x="7010400" y="6356350"/>
            <a:ext cx="2133600" cy="365125"/>
          </a:xfrm>
          <a:prstGeom prst="rect">
            <a:avLst/>
          </a:prstGeom>
        </p:spPr>
        <p:txBody>
          <a:bodyPr/>
          <a:lstStyle/>
          <a:p>
            <a:fld id="{036221B5-AD9B-45B4-8ECA-755ECE6740E1}" type="slidenum">
              <a:rPr lang="en-US" smtClean="0"/>
              <a:t>15</a:t>
            </a:fld>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86400" y="2590800"/>
            <a:ext cx="2701459" cy="25479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p:cNvPicPr>
            <a:picLocks noChangeAspect="1"/>
          </p:cNvPicPr>
          <p:nvPr/>
        </p:nvPicPr>
        <p:blipFill>
          <a:blip r:embed="rId3"/>
          <a:stretch>
            <a:fillRect/>
          </a:stretch>
        </p:blipFill>
        <p:spPr>
          <a:xfrm>
            <a:off x="6691011" y="5978365"/>
            <a:ext cx="2078916" cy="377985"/>
          </a:xfrm>
          <a:prstGeom prst="rect">
            <a:avLst/>
          </a:prstGeom>
        </p:spPr>
      </p:pic>
    </p:spTree>
    <p:extLst>
      <p:ext uri="{BB962C8B-B14F-4D97-AF65-F5344CB8AC3E}">
        <p14:creationId xmlns:p14="http://schemas.microsoft.com/office/powerpoint/2010/main" val="46137224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24146"/>
            <a:ext cx="8229600" cy="1068387"/>
          </a:xfrm>
        </p:spPr>
        <p:txBody>
          <a:bodyPr>
            <a:normAutofit fontScale="90000"/>
          </a:bodyPr>
          <a:lstStyle/>
          <a:p>
            <a:r>
              <a:rPr lang="en-US" dirty="0" smtClean="0"/>
              <a:t>Why do we have to record so much information?</a:t>
            </a:r>
            <a:endParaRPr lang="en-US" dirty="0"/>
          </a:p>
        </p:txBody>
      </p:sp>
      <p:sp>
        <p:nvSpPr>
          <p:cNvPr id="3" name="Content Placeholder 2"/>
          <p:cNvSpPr>
            <a:spLocks noGrp="1"/>
          </p:cNvSpPr>
          <p:nvPr>
            <p:ph sz="half" idx="1"/>
          </p:nvPr>
        </p:nvSpPr>
        <p:spPr>
          <a:xfrm>
            <a:off x="398206" y="1600200"/>
            <a:ext cx="5316794" cy="4267200"/>
          </a:xfrm>
        </p:spPr>
        <p:txBody>
          <a:bodyPr>
            <a:normAutofit lnSpcReduction="10000"/>
          </a:bodyPr>
          <a:lstStyle/>
          <a:p>
            <a:r>
              <a:rPr lang="en-US" sz="2400" dirty="0" smtClean="0"/>
              <a:t>Reproducibility provides confidence in results and assures that results are not erroneous or random in nature and is one of the main principles of the scientific method </a:t>
            </a:r>
          </a:p>
          <a:p>
            <a:r>
              <a:rPr lang="en-US" sz="2400" dirty="0" smtClean="0"/>
              <a:t>In order for results to be reproduced it is necessary to know (document) all the conditions (instruments used, environmental conditions, etc.) used to generate original results</a:t>
            </a:r>
          </a:p>
        </p:txBody>
      </p:sp>
      <p:sp>
        <p:nvSpPr>
          <p:cNvPr id="5" name="Slide Number Placeholder 4"/>
          <p:cNvSpPr>
            <a:spLocks noGrp="1"/>
          </p:cNvSpPr>
          <p:nvPr>
            <p:ph type="sldNum" sz="quarter" idx="4294967295"/>
          </p:nvPr>
        </p:nvSpPr>
        <p:spPr>
          <a:xfrm>
            <a:off x="7010400" y="6356350"/>
            <a:ext cx="2133600" cy="365125"/>
          </a:xfrm>
          <a:prstGeom prst="rect">
            <a:avLst/>
          </a:prstGeom>
        </p:spPr>
        <p:txBody>
          <a:bodyPr/>
          <a:lstStyle/>
          <a:p>
            <a:fld id="{036221B5-AD9B-45B4-8ECA-755ECE6740E1}" type="slidenum">
              <a:rPr lang="en-US" smtClean="0"/>
              <a:t>16</a:t>
            </a:fld>
            <a:endParaRPr lang="en-US" dirty="0"/>
          </a:p>
        </p:txBody>
      </p:sp>
      <p:pic>
        <p:nvPicPr>
          <p:cNvPr id="1026" name="Picture 2" descr="http://www.ika.com/ika/images/pg_hero/hero-laboratory-reactor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62600" y="1600200"/>
            <a:ext cx="2895600" cy="314325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3"/>
          <a:stretch>
            <a:fillRect/>
          </a:stretch>
        </p:blipFill>
        <p:spPr>
          <a:xfrm>
            <a:off x="6663302" y="5978365"/>
            <a:ext cx="2078916" cy="377985"/>
          </a:xfrm>
          <a:prstGeom prst="rect">
            <a:avLst/>
          </a:prstGeom>
        </p:spPr>
      </p:pic>
    </p:spTree>
    <p:extLst>
      <p:ext uri="{BB962C8B-B14F-4D97-AF65-F5344CB8AC3E}">
        <p14:creationId xmlns:p14="http://schemas.microsoft.com/office/powerpoint/2010/main" val="267629053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799"/>
            <a:ext cx="8229600" cy="1068387"/>
          </a:xfrm>
        </p:spPr>
        <p:txBody>
          <a:bodyPr>
            <a:normAutofit fontScale="90000"/>
          </a:bodyPr>
          <a:lstStyle/>
          <a:p>
            <a:r>
              <a:rPr lang="en-US" dirty="0" smtClean="0"/>
              <a:t>Why do we have to record so much information?</a:t>
            </a:r>
            <a:endParaRPr lang="en-US" dirty="0"/>
          </a:p>
        </p:txBody>
      </p:sp>
      <p:sp>
        <p:nvSpPr>
          <p:cNvPr id="3" name="Content Placeholder 2"/>
          <p:cNvSpPr>
            <a:spLocks noGrp="1"/>
          </p:cNvSpPr>
          <p:nvPr>
            <p:ph sz="half" idx="1"/>
          </p:nvPr>
        </p:nvSpPr>
        <p:spPr>
          <a:xfrm>
            <a:off x="457200" y="1676400"/>
            <a:ext cx="4419600" cy="3962400"/>
          </a:xfrm>
        </p:spPr>
        <p:txBody>
          <a:bodyPr>
            <a:normAutofit fontScale="92500" lnSpcReduction="20000"/>
          </a:bodyPr>
          <a:lstStyle/>
          <a:p>
            <a:r>
              <a:rPr lang="en-US" dirty="0" smtClean="0"/>
              <a:t>Documenting, or being able to trace back, all the conditions that existed when the original analysis was done is how laboratories can assure their results can be reproduced</a:t>
            </a:r>
          </a:p>
          <a:p>
            <a:r>
              <a:rPr lang="en-US" dirty="0" smtClean="0"/>
              <a:t>This is why so much record keeping is necessary</a:t>
            </a:r>
          </a:p>
          <a:p>
            <a:endParaRPr lang="en-US" dirty="0" smtClean="0"/>
          </a:p>
        </p:txBody>
      </p:sp>
      <p:sp>
        <p:nvSpPr>
          <p:cNvPr id="5" name="Slide Number Placeholder 4"/>
          <p:cNvSpPr>
            <a:spLocks noGrp="1"/>
          </p:cNvSpPr>
          <p:nvPr>
            <p:ph type="sldNum" sz="quarter" idx="4294967295"/>
          </p:nvPr>
        </p:nvSpPr>
        <p:spPr>
          <a:xfrm>
            <a:off x="7010400" y="6356350"/>
            <a:ext cx="2133600" cy="365125"/>
          </a:xfrm>
          <a:prstGeom prst="rect">
            <a:avLst/>
          </a:prstGeom>
        </p:spPr>
        <p:txBody>
          <a:bodyPr/>
          <a:lstStyle/>
          <a:p>
            <a:fld id="{036221B5-AD9B-45B4-8ECA-755ECE6740E1}" type="slidenum">
              <a:rPr lang="en-US" smtClean="0"/>
              <a:t>17</a:t>
            </a:fld>
            <a:endParaRPr lang="en-US" dirty="0"/>
          </a:p>
        </p:txBody>
      </p:sp>
      <p:pic>
        <p:nvPicPr>
          <p:cNvPr id="2058" name="Picture 10" descr="http://www.bioplan.co.uk/uploads/2011/09/GLP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05400" y="2457450"/>
            <a:ext cx="2895600" cy="217170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3"/>
          <a:stretch>
            <a:fillRect/>
          </a:stretch>
        </p:blipFill>
        <p:spPr>
          <a:xfrm>
            <a:off x="6607884" y="5978365"/>
            <a:ext cx="2078916" cy="377985"/>
          </a:xfrm>
          <a:prstGeom prst="rect">
            <a:avLst/>
          </a:prstGeom>
        </p:spPr>
      </p:pic>
    </p:spTree>
    <p:extLst>
      <p:ext uri="{BB962C8B-B14F-4D97-AF65-F5344CB8AC3E}">
        <p14:creationId xmlns:p14="http://schemas.microsoft.com/office/powerpoint/2010/main" val="248976622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Controlling Documents Means:</a:t>
            </a:r>
            <a:endParaRPr lang="en-US" dirty="0"/>
          </a:p>
        </p:txBody>
      </p:sp>
      <p:sp>
        <p:nvSpPr>
          <p:cNvPr id="3" name="Content Placeholder 2"/>
          <p:cNvSpPr>
            <a:spLocks noGrp="1"/>
          </p:cNvSpPr>
          <p:nvPr>
            <p:ph type="body" sz="quarter" idx="10"/>
          </p:nvPr>
        </p:nvSpPr>
        <p:spPr>
          <a:xfrm>
            <a:off x="457200" y="1371600"/>
            <a:ext cx="8229600" cy="4114800"/>
          </a:xfrm>
        </p:spPr>
        <p:txBody>
          <a:bodyPr>
            <a:normAutofit fontScale="92500" lnSpcReduction="10000"/>
          </a:bodyPr>
          <a:lstStyle/>
          <a:p>
            <a:r>
              <a:rPr lang="en-US" dirty="0" smtClean="0"/>
              <a:t>Have a Master List </a:t>
            </a:r>
            <a:r>
              <a:rPr lang="en-US" u="sng" dirty="0" smtClean="0"/>
              <a:t>system</a:t>
            </a:r>
            <a:r>
              <a:rPr lang="en-US" dirty="0" smtClean="0"/>
              <a:t> that:</a:t>
            </a:r>
          </a:p>
          <a:p>
            <a:pPr lvl="1"/>
            <a:r>
              <a:rPr lang="en-US" dirty="0" smtClean="0"/>
              <a:t>Identifies the current revision status</a:t>
            </a:r>
          </a:p>
          <a:p>
            <a:pPr lvl="1"/>
            <a:r>
              <a:rPr lang="en-US" dirty="0" smtClean="0"/>
              <a:t>Determines the location of the document</a:t>
            </a:r>
          </a:p>
          <a:p>
            <a:pPr lvl="1"/>
            <a:r>
              <a:rPr lang="en-US" dirty="0" smtClean="0"/>
              <a:t>Is updated to ensure no invalid or obsolete documents are in use</a:t>
            </a:r>
          </a:p>
          <a:p>
            <a:pPr lvl="2"/>
            <a:r>
              <a:rPr lang="en-US" dirty="0" smtClean="0"/>
              <a:t>Obsolete or archived documents must be retained for either legal or knowledge purposes and must be suitably marked (electronic or hardcopies)</a:t>
            </a:r>
          </a:p>
          <a:p>
            <a:pPr lvl="2"/>
            <a:r>
              <a:rPr lang="en-US" dirty="0" smtClean="0"/>
              <a:t>Obsolete or archived documents must be promptly removed from all points of use</a:t>
            </a:r>
            <a:endParaRPr lang="en-US" dirty="0"/>
          </a:p>
        </p:txBody>
      </p:sp>
      <p:sp>
        <p:nvSpPr>
          <p:cNvPr id="6" name="Slide Number Placeholder 5"/>
          <p:cNvSpPr>
            <a:spLocks noGrp="1"/>
          </p:cNvSpPr>
          <p:nvPr>
            <p:ph type="sldNum" sz="quarter" idx="4294967295"/>
          </p:nvPr>
        </p:nvSpPr>
        <p:spPr>
          <a:xfrm>
            <a:off x="7010400" y="6356350"/>
            <a:ext cx="2133600" cy="365125"/>
          </a:xfrm>
          <a:prstGeom prst="rect">
            <a:avLst/>
          </a:prstGeom>
        </p:spPr>
        <p:txBody>
          <a:bodyPr/>
          <a:lstStyle/>
          <a:p>
            <a:fld id="{036221B5-AD9B-45B4-8ECA-755ECE6740E1}" type="slidenum">
              <a:rPr lang="en-US" smtClean="0"/>
              <a:t>18</a:t>
            </a:fld>
            <a:endParaRPr lang="en-US" dirty="0"/>
          </a:p>
        </p:txBody>
      </p:sp>
      <p:pic>
        <p:nvPicPr>
          <p:cNvPr id="2" name="Picture 1"/>
          <p:cNvPicPr>
            <a:picLocks noChangeAspect="1"/>
          </p:cNvPicPr>
          <p:nvPr/>
        </p:nvPicPr>
        <p:blipFill>
          <a:blip r:embed="rId2"/>
          <a:stretch>
            <a:fillRect/>
          </a:stretch>
        </p:blipFill>
        <p:spPr>
          <a:xfrm>
            <a:off x="6614811" y="5978365"/>
            <a:ext cx="2078916" cy="377985"/>
          </a:xfrm>
          <a:prstGeom prst="rect">
            <a:avLst/>
          </a:prstGeom>
        </p:spPr>
      </p:pic>
    </p:spTree>
    <p:extLst>
      <p:ext uri="{BB962C8B-B14F-4D97-AF65-F5344CB8AC3E}">
        <p14:creationId xmlns:p14="http://schemas.microsoft.com/office/powerpoint/2010/main" val="349917668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75792" y="3592359"/>
            <a:ext cx="4393248" cy="2388276"/>
          </a:xfrm>
          <a:prstGeom prst="rect">
            <a:avLst/>
          </a:prstGeom>
          <a:noFill/>
          <a:ln w="9525">
            <a:solidFill>
              <a:schemeClr val="tx2">
                <a:lumMod val="40000"/>
                <a:lumOff val="60000"/>
              </a:schemeClr>
            </a:solidFill>
            <a:miter lim="800000"/>
            <a:headEnd/>
            <a:tailEnd/>
          </a:ln>
          <a:effectLst>
            <a:glow rad="101600">
              <a:schemeClr val="accent1">
                <a:satMod val="175000"/>
                <a:alpha val="40000"/>
              </a:schemeClr>
            </a:glow>
          </a:effectLst>
          <a:extLst>
            <a:ext uri="{909E8E84-426E-40DD-AFC4-6F175D3DCCD1}">
              <a14:hiddenFill xmlns:a14="http://schemas.microsoft.com/office/drawing/2010/main">
                <a:solidFill>
                  <a:schemeClr val="accent1"/>
                </a:solidFill>
              </a14:hiddenFill>
            </a:ext>
          </a:extLst>
        </p:spPr>
      </p:pic>
      <p:sp>
        <p:nvSpPr>
          <p:cNvPr id="2" name="Title 1"/>
          <p:cNvSpPr>
            <a:spLocks noGrp="1"/>
          </p:cNvSpPr>
          <p:nvPr>
            <p:ph type="title"/>
          </p:nvPr>
        </p:nvSpPr>
        <p:spPr/>
        <p:txBody>
          <a:bodyPr/>
          <a:lstStyle/>
          <a:p>
            <a:r>
              <a:rPr lang="en-US" dirty="0" smtClean="0"/>
              <a:t>QMS Documents:</a:t>
            </a:r>
            <a:endParaRPr lang="en-US" dirty="0"/>
          </a:p>
        </p:txBody>
      </p:sp>
      <p:sp>
        <p:nvSpPr>
          <p:cNvPr id="3" name="Content Placeholder 2"/>
          <p:cNvSpPr>
            <a:spLocks noGrp="1"/>
          </p:cNvSpPr>
          <p:nvPr>
            <p:ph sz="half" idx="1"/>
          </p:nvPr>
        </p:nvSpPr>
        <p:spPr>
          <a:xfrm>
            <a:off x="254952" y="1219200"/>
            <a:ext cx="4038600" cy="4525963"/>
          </a:xfrm>
        </p:spPr>
        <p:txBody>
          <a:bodyPr>
            <a:normAutofit fontScale="92500" lnSpcReduction="10000"/>
          </a:bodyPr>
          <a:lstStyle/>
          <a:p>
            <a:r>
              <a:rPr lang="en-US" dirty="0" smtClean="0"/>
              <a:t>Must accurately reflect all phases of current laboratory activities, including:</a:t>
            </a:r>
          </a:p>
          <a:p>
            <a:pPr lvl="1"/>
            <a:r>
              <a:rPr lang="en-US" dirty="0" smtClean="0"/>
              <a:t>Assessing data integrity</a:t>
            </a:r>
          </a:p>
          <a:p>
            <a:pPr lvl="1"/>
            <a:r>
              <a:rPr lang="en-US" dirty="0" smtClean="0"/>
              <a:t>Corrective actions</a:t>
            </a:r>
          </a:p>
          <a:p>
            <a:pPr lvl="1"/>
            <a:r>
              <a:rPr lang="en-US" dirty="0" smtClean="0"/>
              <a:t>Handling customer complaints</a:t>
            </a:r>
          </a:p>
          <a:p>
            <a:pPr lvl="1"/>
            <a:r>
              <a:rPr lang="en-US" dirty="0" smtClean="0"/>
              <a:t>All methods (from laboratory SOPs to administration and support procedures)</a:t>
            </a:r>
          </a:p>
          <a:p>
            <a:endParaRPr lang="en-US" dirty="0"/>
          </a:p>
        </p:txBody>
      </p:sp>
      <p:sp>
        <p:nvSpPr>
          <p:cNvPr id="4" name="Content Placeholder 3"/>
          <p:cNvSpPr>
            <a:spLocks noGrp="1"/>
          </p:cNvSpPr>
          <p:nvPr>
            <p:ph sz="half" idx="2"/>
          </p:nvPr>
        </p:nvSpPr>
        <p:spPr>
          <a:xfrm>
            <a:off x="4825524" y="1219199"/>
            <a:ext cx="4038600" cy="2554545"/>
          </a:xfrm>
        </p:spPr>
        <p:txBody>
          <a:bodyPr/>
          <a:lstStyle/>
          <a:p>
            <a:r>
              <a:rPr lang="en-US" sz="2600" dirty="0" smtClean="0"/>
              <a:t>May be a copy of a published or referenced method </a:t>
            </a:r>
          </a:p>
          <a:p>
            <a:pPr lvl="1"/>
            <a:r>
              <a:rPr lang="en-US" sz="2200" dirty="0" smtClean="0"/>
              <a:t>Modifications must be clearly described</a:t>
            </a:r>
          </a:p>
          <a:p>
            <a:endParaRPr lang="en-US" dirty="0"/>
          </a:p>
        </p:txBody>
      </p:sp>
      <p:sp>
        <p:nvSpPr>
          <p:cNvPr id="5" name="Slide Number Placeholder 4"/>
          <p:cNvSpPr>
            <a:spLocks noGrp="1"/>
          </p:cNvSpPr>
          <p:nvPr>
            <p:ph type="sldNum" sz="quarter" idx="4294967295"/>
          </p:nvPr>
        </p:nvSpPr>
        <p:spPr>
          <a:xfrm>
            <a:off x="7010400" y="6356350"/>
            <a:ext cx="2133600" cy="365125"/>
          </a:xfrm>
          <a:prstGeom prst="rect">
            <a:avLst/>
          </a:prstGeom>
        </p:spPr>
        <p:txBody>
          <a:bodyPr/>
          <a:lstStyle/>
          <a:p>
            <a:fld id="{036221B5-AD9B-45B4-8ECA-755ECE6740E1}" type="slidenum">
              <a:rPr lang="en-US" smtClean="0"/>
              <a:pPr/>
              <a:t>19</a:t>
            </a:fld>
            <a:endParaRPr lang="en-US" dirty="0"/>
          </a:p>
        </p:txBody>
      </p:sp>
      <p:pic>
        <p:nvPicPr>
          <p:cNvPr id="6" name="Picture 5"/>
          <p:cNvPicPr>
            <a:picLocks noChangeAspect="1"/>
          </p:cNvPicPr>
          <p:nvPr/>
        </p:nvPicPr>
        <p:blipFill>
          <a:blip r:embed="rId3"/>
          <a:stretch>
            <a:fillRect/>
          </a:stretch>
        </p:blipFill>
        <p:spPr>
          <a:xfrm>
            <a:off x="6607285" y="6021598"/>
            <a:ext cx="2078916" cy="377985"/>
          </a:xfrm>
          <a:prstGeom prst="rect">
            <a:avLst/>
          </a:prstGeom>
        </p:spPr>
      </p:pic>
    </p:spTree>
    <p:extLst>
      <p:ext uri="{BB962C8B-B14F-4D97-AF65-F5344CB8AC3E}">
        <p14:creationId xmlns:p14="http://schemas.microsoft.com/office/powerpoint/2010/main" val="24910715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Terms and Acronyms</a:t>
            </a:r>
            <a:endParaRPr lang="en-US" dirty="0"/>
          </a:p>
        </p:txBody>
      </p:sp>
      <p:sp>
        <p:nvSpPr>
          <p:cNvPr id="3" name="Content Placeholder 2"/>
          <p:cNvSpPr>
            <a:spLocks noGrp="1"/>
          </p:cNvSpPr>
          <p:nvPr>
            <p:ph idx="1"/>
          </p:nvPr>
        </p:nvSpPr>
        <p:spPr>
          <a:xfrm>
            <a:off x="304800" y="1676400"/>
            <a:ext cx="8229600" cy="3807702"/>
          </a:xfrm>
        </p:spPr>
        <p:txBody>
          <a:bodyPr>
            <a:normAutofit fontScale="85000" lnSpcReduction="10000"/>
          </a:bodyPr>
          <a:lstStyle/>
          <a:p>
            <a:r>
              <a:rPr lang="en-US" dirty="0" smtClean="0"/>
              <a:t>Documents: “say” what you are going to do</a:t>
            </a:r>
          </a:p>
          <a:p>
            <a:r>
              <a:rPr lang="en-US" dirty="0" smtClean="0"/>
              <a:t>“e.g.”: for example (clarifying a statement)</a:t>
            </a:r>
          </a:p>
          <a:p>
            <a:r>
              <a:rPr lang="en-US" dirty="0" smtClean="0"/>
              <a:t>“i.e.”: in other words (in essence; a finite list)</a:t>
            </a:r>
          </a:p>
          <a:p>
            <a:r>
              <a:rPr lang="en-US" dirty="0"/>
              <a:t>QMS: Quality Management System; the quality, administrative and technical systems that govern the operations of the laboratory</a:t>
            </a:r>
          </a:p>
          <a:p>
            <a:r>
              <a:rPr lang="en-US" dirty="0"/>
              <a:t>Records: “proof” of what you are </a:t>
            </a:r>
            <a:r>
              <a:rPr lang="en-US" dirty="0" smtClean="0"/>
              <a:t>doing/have done</a:t>
            </a:r>
            <a:endParaRPr lang="en-US" dirty="0"/>
          </a:p>
          <a:p>
            <a:r>
              <a:rPr lang="en-US" dirty="0"/>
              <a:t>SOP: Standard Operating Procedure</a:t>
            </a:r>
          </a:p>
          <a:p>
            <a:endParaRPr lang="en-US" dirty="0" smtClean="0"/>
          </a:p>
          <a:p>
            <a:pPr marL="0" indent="0">
              <a:buNone/>
            </a:pPr>
            <a:endParaRPr lang="en-US" dirty="0" smtClean="0"/>
          </a:p>
        </p:txBody>
      </p:sp>
      <p:sp>
        <p:nvSpPr>
          <p:cNvPr id="5" name="Slide Number Placeholder 4"/>
          <p:cNvSpPr>
            <a:spLocks noGrp="1"/>
          </p:cNvSpPr>
          <p:nvPr>
            <p:ph type="sldNum" sz="quarter" idx="4294967295"/>
          </p:nvPr>
        </p:nvSpPr>
        <p:spPr>
          <a:xfrm>
            <a:off x="7010400" y="6356350"/>
            <a:ext cx="2133600" cy="365125"/>
          </a:xfrm>
          <a:prstGeom prst="rect">
            <a:avLst/>
          </a:prstGeom>
        </p:spPr>
        <p:txBody>
          <a:bodyPr/>
          <a:lstStyle/>
          <a:p>
            <a:fld id="{036221B5-AD9B-45B4-8ECA-755ECE6740E1}" type="slidenum">
              <a:rPr lang="en-US" smtClean="0"/>
              <a:t>2</a:t>
            </a:fld>
            <a:endParaRPr lang="en-US" dirty="0"/>
          </a:p>
        </p:txBody>
      </p:sp>
      <p:pic>
        <p:nvPicPr>
          <p:cNvPr id="4" name="Picture 3"/>
          <p:cNvPicPr>
            <a:picLocks noChangeAspect="1"/>
          </p:cNvPicPr>
          <p:nvPr/>
        </p:nvPicPr>
        <p:blipFill>
          <a:blip r:embed="rId2"/>
          <a:stretch>
            <a:fillRect/>
          </a:stretch>
        </p:blipFill>
        <p:spPr>
          <a:xfrm>
            <a:off x="6635593" y="6022815"/>
            <a:ext cx="2078916" cy="377985"/>
          </a:xfrm>
          <a:prstGeom prst="rect">
            <a:avLst/>
          </a:prstGeom>
        </p:spPr>
      </p:pic>
    </p:spTree>
    <p:extLst>
      <p:ext uri="{BB962C8B-B14F-4D97-AF65-F5344CB8AC3E}">
        <p14:creationId xmlns:p14="http://schemas.microsoft.com/office/powerpoint/2010/main" val="410369279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6" name="Picture 4" descr="http://www.dynafile.com/Data/Sites/1/images/features/document-management/online-file-storage/document-control.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29400" y="1295401"/>
            <a:ext cx="2514600" cy="188595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title"/>
          </p:nvPr>
        </p:nvSpPr>
        <p:spPr/>
        <p:txBody>
          <a:bodyPr>
            <a:normAutofit fontScale="90000"/>
          </a:bodyPr>
          <a:lstStyle/>
          <a:p>
            <a:r>
              <a:rPr lang="en-US" dirty="0" smtClean="0"/>
              <a:t>In Conclusion: Purpose of Controlled Documents </a:t>
            </a:r>
            <a:endParaRPr lang="en-US" dirty="0"/>
          </a:p>
        </p:txBody>
      </p:sp>
      <p:sp>
        <p:nvSpPr>
          <p:cNvPr id="5" name="Content Placeholder 4"/>
          <p:cNvSpPr>
            <a:spLocks noGrp="1"/>
          </p:cNvSpPr>
          <p:nvPr>
            <p:ph type="body" sz="quarter" idx="10"/>
          </p:nvPr>
        </p:nvSpPr>
        <p:spPr>
          <a:xfrm>
            <a:off x="76200" y="1600200"/>
            <a:ext cx="8229600" cy="4191000"/>
          </a:xfrm>
        </p:spPr>
        <p:txBody>
          <a:bodyPr>
            <a:normAutofit lnSpcReduction="10000"/>
          </a:bodyPr>
          <a:lstStyle/>
          <a:p>
            <a:r>
              <a:rPr lang="en-US" sz="2000" dirty="0" smtClean="0"/>
              <a:t>To establish a systematic process for documents to be:  </a:t>
            </a:r>
          </a:p>
          <a:p>
            <a:pPr lvl="1"/>
            <a:r>
              <a:rPr lang="en-US" sz="1600" dirty="0" smtClean="0"/>
              <a:t>Developed </a:t>
            </a:r>
          </a:p>
          <a:p>
            <a:pPr lvl="1"/>
            <a:r>
              <a:rPr lang="en-US" sz="1600" dirty="0" smtClean="0"/>
              <a:t>Approved</a:t>
            </a:r>
          </a:p>
          <a:p>
            <a:pPr lvl="1"/>
            <a:r>
              <a:rPr lang="en-US" sz="1600" dirty="0" smtClean="0"/>
              <a:t>Edited</a:t>
            </a:r>
          </a:p>
          <a:p>
            <a:r>
              <a:rPr lang="en-US" sz="2000" dirty="0" smtClean="0"/>
              <a:t>To assure they are:</a:t>
            </a:r>
          </a:p>
          <a:p>
            <a:pPr lvl="1"/>
            <a:r>
              <a:rPr lang="en-US" sz="1600" dirty="0" smtClean="0"/>
              <a:t>Up-to-date (especially important to many regulatory agencies, e.g., CLIA, NELAP, AIHA, etc.)</a:t>
            </a:r>
          </a:p>
          <a:p>
            <a:pPr lvl="1"/>
            <a:r>
              <a:rPr lang="en-US" sz="1600" dirty="0" smtClean="0"/>
              <a:t>Reviewed and where necessary, </a:t>
            </a:r>
            <a:r>
              <a:rPr lang="en-US" sz="1600" dirty="0"/>
              <a:t>revised, </a:t>
            </a:r>
            <a:r>
              <a:rPr lang="en-US" sz="1600" dirty="0" smtClean="0"/>
              <a:t>in the proper time frame (at a minimum):</a:t>
            </a:r>
            <a:endParaRPr lang="en-US" sz="1600" dirty="0"/>
          </a:p>
          <a:p>
            <a:pPr lvl="2"/>
            <a:r>
              <a:rPr lang="en-US" sz="1600" dirty="0"/>
              <a:t>QMP-annually</a:t>
            </a:r>
          </a:p>
          <a:p>
            <a:pPr lvl="2"/>
            <a:r>
              <a:rPr lang="en-US" sz="1600" dirty="0"/>
              <a:t>Standard Operating Procedures-biennially (every 2 years)</a:t>
            </a:r>
          </a:p>
          <a:p>
            <a:pPr lvl="2"/>
            <a:r>
              <a:rPr lang="en-US" sz="1600" dirty="0"/>
              <a:t>Policies (e.g., Quality Assurance Section Plans, etc</a:t>
            </a:r>
            <a:r>
              <a:rPr lang="en-US" sz="1600" dirty="0" smtClean="0"/>
              <a:t>.) every </a:t>
            </a:r>
            <a:r>
              <a:rPr lang="en-US" sz="1600" dirty="0"/>
              <a:t>3 years</a:t>
            </a:r>
          </a:p>
          <a:p>
            <a:pPr lvl="1"/>
            <a:r>
              <a:rPr lang="en-US" sz="1600" dirty="0" smtClean="0"/>
              <a:t>Uniquely identified (index # in iPassport™)</a:t>
            </a:r>
          </a:p>
          <a:p>
            <a:r>
              <a:rPr lang="en-US" sz="2000" dirty="0" smtClean="0"/>
              <a:t>Authorized documents must be available to staff who will use them</a:t>
            </a:r>
            <a:endParaRPr lang="en-US" sz="2000" dirty="0"/>
          </a:p>
        </p:txBody>
      </p:sp>
      <p:sp>
        <p:nvSpPr>
          <p:cNvPr id="6" name="Slide Number Placeholder 5"/>
          <p:cNvSpPr>
            <a:spLocks noGrp="1"/>
          </p:cNvSpPr>
          <p:nvPr>
            <p:ph type="sldNum" sz="quarter" idx="4294967295"/>
          </p:nvPr>
        </p:nvSpPr>
        <p:spPr>
          <a:xfrm>
            <a:off x="7010400" y="6356350"/>
            <a:ext cx="2133600" cy="365125"/>
          </a:xfrm>
          <a:prstGeom prst="rect">
            <a:avLst/>
          </a:prstGeom>
        </p:spPr>
        <p:txBody>
          <a:bodyPr/>
          <a:lstStyle/>
          <a:p>
            <a:fld id="{036221B5-AD9B-45B4-8ECA-755ECE6740E1}" type="slidenum">
              <a:rPr lang="en-US" smtClean="0"/>
              <a:t>20</a:t>
            </a:fld>
            <a:endParaRPr lang="en-US" dirty="0"/>
          </a:p>
        </p:txBody>
      </p:sp>
      <p:pic>
        <p:nvPicPr>
          <p:cNvPr id="3" name="Picture 2"/>
          <p:cNvPicPr>
            <a:picLocks noChangeAspect="1"/>
          </p:cNvPicPr>
          <p:nvPr/>
        </p:nvPicPr>
        <p:blipFill>
          <a:blip r:embed="rId3"/>
          <a:stretch>
            <a:fillRect/>
          </a:stretch>
        </p:blipFill>
        <p:spPr>
          <a:xfrm>
            <a:off x="6607884" y="5978365"/>
            <a:ext cx="2078916" cy="377985"/>
          </a:xfrm>
          <a:prstGeom prst="rect">
            <a:avLst/>
          </a:prstGeom>
        </p:spPr>
      </p:pic>
    </p:spTree>
    <p:extLst>
      <p:ext uri="{BB962C8B-B14F-4D97-AF65-F5344CB8AC3E}">
        <p14:creationId xmlns:p14="http://schemas.microsoft.com/office/powerpoint/2010/main" val="21077230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Documents</a:t>
            </a:r>
            <a:endParaRPr lang="en-US" dirty="0"/>
          </a:p>
        </p:txBody>
      </p:sp>
      <p:sp>
        <p:nvSpPr>
          <p:cNvPr id="3" name="Content Placeholder 2"/>
          <p:cNvSpPr>
            <a:spLocks noGrp="1"/>
          </p:cNvSpPr>
          <p:nvPr>
            <p:ph sz="half" idx="1"/>
          </p:nvPr>
        </p:nvSpPr>
        <p:spPr>
          <a:xfrm>
            <a:off x="457200" y="1447800"/>
            <a:ext cx="4038600" cy="4525963"/>
          </a:xfrm>
        </p:spPr>
        <p:txBody>
          <a:bodyPr>
            <a:normAutofit fontScale="70000" lnSpcReduction="20000"/>
          </a:bodyPr>
          <a:lstStyle/>
          <a:p>
            <a:r>
              <a:rPr lang="en-US" dirty="0" smtClean="0"/>
              <a:t>Documents are controlled within the Quality Management System (QMS)</a:t>
            </a:r>
          </a:p>
          <a:p>
            <a:r>
              <a:rPr lang="en-US" dirty="0" smtClean="0"/>
              <a:t>What is the Quality Management System?</a:t>
            </a:r>
          </a:p>
          <a:p>
            <a:pPr lvl="1"/>
            <a:r>
              <a:rPr lang="en-US" dirty="0" smtClean="0"/>
              <a:t>Every part of the laboratory that management oversees</a:t>
            </a:r>
          </a:p>
          <a:p>
            <a:pPr lvl="1"/>
            <a:r>
              <a:rPr lang="en-US" dirty="0" smtClean="0"/>
              <a:t>Essentially everything</a:t>
            </a:r>
          </a:p>
          <a:p>
            <a:pPr lvl="1"/>
            <a:endParaRPr lang="en-US" dirty="0"/>
          </a:p>
          <a:p>
            <a:pPr lvl="1"/>
            <a:endParaRPr lang="en-US" dirty="0"/>
          </a:p>
        </p:txBody>
      </p:sp>
      <p:sp>
        <p:nvSpPr>
          <p:cNvPr id="10" name="Content Placeholder 9"/>
          <p:cNvSpPr>
            <a:spLocks noGrp="1"/>
          </p:cNvSpPr>
          <p:nvPr>
            <p:ph sz="half" idx="2"/>
          </p:nvPr>
        </p:nvSpPr>
        <p:spPr>
          <a:xfrm>
            <a:off x="4648200" y="1447800"/>
            <a:ext cx="4038600" cy="4678363"/>
          </a:xfrm>
        </p:spPr>
        <p:txBody>
          <a:bodyPr>
            <a:normAutofit fontScale="70000" lnSpcReduction="20000"/>
          </a:bodyPr>
          <a:lstStyle/>
          <a:p>
            <a:r>
              <a:rPr lang="en-US" sz="3200" dirty="0" smtClean="0"/>
              <a:t>When ‘define’ and ‘specify’ are used in ISO 17025— it means the lab is expected to build a document that defines or specifies that “issue/item”</a:t>
            </a:r>
          </a:p>
          <a:p>
            <a:endParaRPr lang="en-US" sz="1400" dirty="0" smtClean="0"/>
          </a:p>
          <a:p>
            <a:pPr lvl="1"/>
            <a:r>
              <a:rPr lang="en-US" dirty="0" smtClean="0"/>
              <a:t>ISO 17025:2005 4.1.5e) “</a:t>
            </a:r>
            <a:r>
              <a:rPr lang="en-US" u="sng" dirty="0" smtClean="0"/>
              <a:t>define</a:t>
            </a:r>
            <a:r>
              <a:rPr lang="en-US" dirty="0" smtClean="0"/>
              <a:t> the organization and management structure of the laboratory, its place in the parent organization, etc…”</a:t>
            </a:r>
          </a:p>
          <a:p>
            <a:pPr lvl="1"/>
            <a:r>
              <a:rPr lang="en-US" dirty="0" smtClean="0"/>
              <a:t>ISO 17025:2005 4.1.5f) “</a:t>
            </a:r>
            <a:r>
              <a:rPr lang="en-US" u="sng" dirty="0" smtClean="0"/>
              <a:t>specify</a:t>
            </a:r>
            <a:r>
              <a:rPr lang="en-US" dirty="0" smtClean="0"/>
              <a:t> the responsibility, authority and interrelationships of all personnel, etc…”</a:t>
            </a:r>
          </a:p>
          <a:p>
            <a:endParaRPr lang="en-US" dirty="0"/>
          </a:p>
        </p:txBody>
      </p:sp>
      <p:sp>
        <p:nvSpPr>
          <p:cNvPr id="6" name="Slide Number Placeholder 5"/>
          <p:cNvSpPr>
            <a:spLocks noGrp="1"/>
          </p:cNvSpPr>
          <p:nvPr>
            <p:ph type="sldNum" sz="quarter" idx="4294967295"/>
          </p:nvPr>
        </p:nvSpPr>
        <p:spPr>
          <a:xfrm>
            <a:off x="7010400" y="6356350"/>
            <a:ext cx="2133600" cy="365125"/>
          </a:xfrm>
          <a:prstGeom prst="rect">
            <a:avLst/>
          </a:prstGeom>
        </p:spPr>
        <p:txBody>
          <a:bodyPr/>
          <a:lstStyle/>
          <a:p>
            <a:fld id="{036221B5-AD9B-45B4-8ECA-755ECE6740E1}" type="slidenum">
              <a:rPr lang="en-US" smtClean="0"/>
              <a:pPr/>
              <a:t>3</a:t>
            </a:fld>
            <a:endParaRPr lang="en-US" dirty="0"/>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3863181"/>
            <a:ext cx="1981200" cy="1803400"/>
          </a:xfrm>
          <a:prstGeom prst="rect">
            <a:avLst/>
          </a:prstGeom>
          <a:noFill/>
          <a:ln>
            <a:noFill/>
          </a:ln>
          <a:effectLst>
            <a:glow rad="101600">
              <a:schemeClr val="accent4">
                <a:satMod val="175000"/>
                <a:alpha val="40000"/>
              </a:schemeClr>
            </a:glo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p:cNvPicPr>
            <a:picLocks noChangeAspect="1"/>
          </p:cNvPicPr>
          <p:nvPr/>
        </p:nvPicPr>
        <p:blipFill>
          <a:blip r:embed="rId4"/>
          <a:stretch>
            <a:fillRect/>
          </a:stretch>
        </p:blipFill>
        <p:spPr>
          <a:xfrm>
            <a:off x="6629400" y="6019800"/>
            <a:ext cx="2078916" cy="377985"/>
          </a:xfrm>
          <a:prstGeom prst="rect">
            <a:avLst/>
          </a:prstGeom>
        </p:spPr>
      </p:pic>
    </p:spTree>
    <p:extLst>
      <p:ext uri="{BB962C8B-B14F-4D97-AF65-F5344CB8AC3E}">
        <p14:creationId xmlns:p14="http://schemas.microsoft.com/office/powerpoint/2010/main" val="21454623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Quality Management System Documents</a:t>
            </a:r>
            <a:endParaRPr lang="en-US" sz="3600" dirty="0"/>
          </a:p>
        </p:txBody>
      </p:sp>
      <p:sp>
        <p:nvSpPr>
          <p:cNvPr id="3" name="Content Placeholder 2"/>
          <p:cNvSpPr>
            <a:spLocks noGrp="1"/>
          </p:cNvSpPr>
          <p:nvPr>
            <p:ph sz="half" idx="1"/>
          </p:nvPr>
        </p:nvSpPr>
        <p:spPr>
          <a:xfrm>
            <a:off x="381000" y="1295400"/>
            <a:ext cx="4038600" cy="4525963"/>
          </a:xfrm>
          <a:ln>
            <a:solidFill>
              <a:schemeClr val="tx2"/>
            </a:solidFill>
          </a:ln>
          <a:effectLst>
            <a:glow rad="63500">
              <a:schemeClr val="accent1">
                <a:satMod val="175000"/>
                <a:alpha val="40000"/>
              </a:schemeClr>
            </a:glow>
          </a:effectLst>
        </p:spPr>
        <p:txBody>
          <a:bodyPr>
            <a:normAutofit fontScale="92500" lnSpcReduction="10000"/>
          </a:bodyPr>
          <a:lstStyle/>
          <a:p>
            <a:r>
              <a:rPr lang="en-US" dirty="0" smtClean="0"/>
              <a:t>What are Policies?</a:t>
            </a:r>
          </a:p>
          <a:p>
            <a:pPr lvl="1"/>
            <a:r>
              <a:rPr lang="en-US" dirty="0" smtClean="0"/>
              <a:t>Rule of “what” you are going to do</a:t>
            </a:r>
          </a:p>
          <a:p>
            <a:r>
              <a:rPr lang="en-US" dirty="0" smtClean="0"/>
              <a:t>What are Procedures?</a:t>
            </a:r>
            <a:endParaRPr lang="en-US" dirty="0"/>
          </a:p>
          <a:p>
            <a:pPr lvl="1"/>
            <a:r>
              <a:rPr lang="en-US" dirty="0"/>
              <a:t>“How” you are going to do </a:t>
            </a:r>
            <a:r>
              <a:rPr lang="en-US" dirty="0" smtClean="0"/>
              <a:t>it</a:t>
            </a:r>
          </a:p>
          <a:p>
            <a:r>
              <a:rPr lang="en-US" dirty="0" smtClean="0"/>
              <a:t>How do you know you are doing what you say you do?</a:t>
            </a:r>
          </a:p>
          <a:p>
            <a:pPr lvl="1"/>
            <a:r>
              <a:rPr lang="en-US" dirty="0" smtClean="0"/>
              <a:t>Review </a:t>
            </a:r>
          </a:p>
          <a:p>
            <a:pPr lvl="1"/>
            <a:r>
              <a:rPr lang="en-US" dirty="0" smtClean="0"/>
              <a:t>Monitor</a:t>
            </a:r>
          </a:p>
          <a:p>
            <a:pPr lvl="1"/>
            <a:r>
              <a:rPr lang="en-US" dirty="0" smtClean="0"/>
              <a:t>Audit (evaluate)</a:t>
            </a:r>
            <a:endParaRPr lang="en-US" dirty="0"/>
          </a:p>
          <a:p>
            <a:pPr lvl="1"/>
            <a:endParaRPr lang="en-US" dirty="0" smtClean="0"/>
          </a:p>
        </p:txBody>
      </p:sp>
      <p:sp>
        <p:nvSpPr>
          <p:cNvPr id="6" name="Slide Number Placeholder 5"/>
          <p:cNvSpPr>
            <a:spLocks noGrp="1"/>
          </p:cNvSpPr>
          <p:nvPr>
            <p:ph type="sldNum" sz="quarter" idx="4294967295"/>
          </p:nvPr>
        </p:nvSpPr>
        <p:spPr>
          <a:xfrm>
            <a:off x="7010400" y="6356350"/>
            <a:ext cx="2133600" cy="365125"/>
          </a:xfrm>
          <a:prstGeom prst="rect">
            <a:avLst/>
          </a:prstGeom>
        </p:spPr>
        <p:txBody>
          <a:bodyPr/>
          <a:lstStyle/>
          <a:p>
            <a:fld id="{036221B5-AD9B-45B4-8ECA-755ECE6740E1}" type="slidenum">
              <a:rPr lang="en-US" smtClean="0"/>
              <a:t>4</a:t>
            </a:fld>
            <a:endParaRPr lang="en-US"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40951" y="1315278"/>
            <a:ext cx="3825971" cy="42539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3"/>
          <p:cNvPicPr>
            <a:picLocks noChangeAspect="1"/>
          </p:cNvPicPr>
          <p:nvPr/>
        </p:nvPicPr>
        <p:blipFill>
          <a:blip r:embed="rId3"/>
          <a:stretch>
            <a:fillRect/>
          </a:stretch>
        </p:blipFill>
        <p:spPr>
          <a:xfrm>
            <a:off x="6629400" y="6022815"/>
            <a:ext cx="2078916" cy="377985"/>
          </a:xfrm>
          <a:prstGeom prst="rect">
            <a:avLst/>
          </a:prstGeom>
        </p:spPr>
      </p:pic>
    </p:spTree>
    <p:extLst>
      <p:ext uri="{BB962C8B-B14F-4D97-AF65-F5344CB8AC3E}">
        <p14:creationId xmlns:p14="http://schemas.microsoft.com/office/powerpoint/2010/main" val="35467435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a:xfrm>
            <a:off x="152400" y="228600"/>
            <a:ext cx="8686800" cy="1154162"/>
          </a:xfrm>
        </p:spPr>
        <p:txBody>
          <a:bodyPr/>
          <a:lstStyle/>
          <a:p>
            <a:r>
              <a:rPr lang="en-US" sz="3600" dirty="0" smtClean="0"/>
              <a:t>Which QMS Documents Need to be Covered by a Document Control System?</a:t>
            </a:r>
            <a:endParaRPr lang="en-US" sz="3600" dirty="0"/>
          </a:p>
        </p:txBody>
      </p:sp>
      <p:sp>
        <p:nvSpPr>
          <p:cNvPr id="11" name="Content Placeholder 10"/>
          <p:cNvSpPr>
            <a:spLocks noGrp="1"/>
          </p:cNvSpPr>
          <p:nvPr>
            <p:ph sz="half" idx="1"/>
          </p:nvPr>
        </p:nvSpPr>
        <p:spPr>
          <a:xfrm>
            <a:off x="457200" y="1752600"/>
            <a:ext cx="4038600" cy="4373563"/>
          </a:xfrm>
        </p:spPr>
        <p:txBody>
          <a:bodyPr>
            <a:normAutofit fontScale="62500" lnSpcReduction="20000"/>
          </a:bodyPr>
          <a:lstStyle/>
          <a:p>
            <a:r>
              <a:rPr lang="en-US" sz="3400" dirty="0" smtClean="0"/>
              <a:t>Policy Statements </a:t>
            </a:r>
            <a:endParaRPr lang="en-US" sz="3400" dirty="0"/>
          </a:p>
          <a:p>
            <a:r>
              <a:rPr lang="en-US" sz="3400" dirty="0" smtClean="0"/>
              <a:t>Regulations and standards (e.g., AIHA, CLIA, NELAP)</a:t>
            </a:r>
            <a:endParaRPr lang="en-US" sz="3400" dirty="0"/>
          </a:p>
          <a:p>
            <a:r>
              <a:rPr lang="en-US" sz="3400" dirty="0" smtClean="0"/>
              <a:t>Procedures, SOPs </a:t>
            </a:r>
            <a:r>
              <a:rPr lang="en-US" sz="3400" dirty="0"/>
              <a:t>(Internal and </a:t>
            </a:r>
            <a:r>
              <a:rPr lang="en-US" sz="3400" dirty="0" smtClean="0"/>
              <a:t>External); Instructions</a:t>
            </a:r>
            <a:endParaRPr lang="en-US" sz="3400" dirty="0"/>
          </a:p>
          <a:p>
            <a:r>
              <a:rPr lang="en-US" sz="3400" dirty="0" smtClean="0"/>
              <a:t>Notices</a:t>
            </a:r>
            <a:r>
              <a:rPr lang="en-US" sz="3400" dirty="0"/>
              <a:t>, Memoranda</a:t>
            </a:r>
          </a:p>
          <a:p>
            <a:r>
              <a:rPr lang="en-US" sz="3400" dirty="0" smtClean="0"/>
              <a:t>Job Descriptions</a:t>
            </a:r>
          </a:p>
          <a:p>
            <a:r>
              <a:rPr lang="en-US" sz="3400" dirty="0" smtClean="0"/>
              <a:t>Plans (temporary) and Schedules</a:t>
            </a:r>
          </a:p>
          <a:p>
            <a:r>
              <a:rPr lang="en-US" sz="3400" dirty="0" smtClean="0"/>
              <a:t>Arrangements (e.g., Memorandum of Understanding, Contracts, Grants)</a:t>
            </a:r>
          </a:p>
          <a:p>
            <a:r>
              <a:rPr lang="en-US" sz="3400" dirty="0" smtClean="0"/>
              <a:t>Test Reports</a:t>
            </a:r>
            <a:endParaRPr lang="en-US" sz="3400" dirty="0"/>
          </a:p>
        </p:txBody>
      </p:sp>
      <p:sp>
        <p:nvSpPr>
          <p:cNvPr id="2" name="Content Placeholder 1"/>
          <p:cNvSpPr>
            <a:spLocks noGrp="1"/>
          </p:cNvSpPr>
          <p:nvPr>
            <p:ph sz="half" idx="2"/>
          </p:nvPr>
        </p:nvSpPr>
        <p:spPr>
          <a:xfrm>
            <a:off x="4648200" y="1752600"/>
            <a:ext cx="4038600" cy="4373563"/>
          </a:xfrm>
        </p:spPr>
        <p:txBody>
          <a:bodyPr>
            <a:normAutofit fontScale="62500" lnSpcReduction="20000"/>
          </a:bodyPr>
          <a:lstStyle/>
          <a:p>
            <a:r>
              <a:rPr lang="en-US" sz="3400" dirty="0" smtClean="0"/>
              <a:t>Textbooks</a:t>
            </a:r>
          </a:p>
          <a:p>
            <a:r>
              <a:rPr lang="en-US" sz="3400" dirty="0" smtClean="0"/>
              <a:t>Instrument Manuals, Software &amp; Equipment Manuals </a:t>
            </a:r>
          </a:p>
          <a:p>
            <a:r>
              <a:rPr lang="en-US" sz="3400" dirty="0" smtClean="0"/>
              <a:t>Posters, Charts, drawings, tables, forms </a:t>
            </a:r>
          </a:p>
          <a:p>
            <a:r>
              <a:rPr lang="en-US" sz="3400" dirty="0" smtClean="0"/>
              <a:t>Specifications, Calibration tables</a:t>
            </a:r>
          </a:p>
          <a:p>
            <a:r>
              <a:rPr lang="en-US" sz="3400" dirty="0" smtClean="0"/>
              <a:t>Flowcharts</a:t>
            </a:r>
          </a:p>
          <a:p>
            <a:r>
              <a:rPr lang="en-US" sz="3400" dirty="0" smtClean="0"/>
              <a:t>Checklists</a:t>
            </a:r>
          </a:p>
          <a:p>
            <a:r>
              <a:rPr lang="en-US" sz="3400" dirty="0" smtClean="0"/>
              <a:t>Excel spreadsheets with formulas</a:t>
            </a:r>
          </a:p>
          <a:p>
            <a:r>
              <a:rPr lang="en-US" sz="3400" dirty="0" smtClean="0"/>
              <a:t>Audits (internal/external)</a:t>
            </a:r>
          </a:p>
          <a:p>
            <a:r>
              <a:rPr lang="en-US" sz="3400" dirty="0" smtClean="0"/>
              <a:t>Software, etc.</a:t>
            </a:r>
            <a:r>
              <a:rPr lang="en-US" sz="3800" dirty="0" smtClean="0"/>
              <a:t> </a:t>
            </a:r>
            <a:endParaRPr lang="en-US" sz="3800" dirty="0"/>
          </a:p>
          <a:p>
            <a:endParaRPr lang="en-US" dirty="0"/>
          </a:p>
        </p:txBody>
      </p:sp>
      <p:sp>
        <p:nvSpPr>
          <p:cNvPr id="13" name="Slide Number Placeholder 12"/>
          <p:cNvSpPr>
            <a:spLocks noGrp="1"/>
          </p:cNvSpPr>
          <p:nvPr>
            <p:ph type="sldNum" sz="quarter" idx="4294967295"/>
          </p:nvPr>
        </p:nvSpPr>
        <p:spPr>
          <a:xfrm>
            <a:off x="7010400" y="6356350"/>
            <a:ext cx="2133600" cy="365125"/>
          </a:xfrm>
          <a:prstGeom prst="rect">
            <a:avLst/>
          </a:prstGeom>
        </p:spPr>
        <p:txBody>
          <a:bodyPr/>
          <a:lstStyle/>
          <a:p>
            <a:fld id="{036221B5-AD9B-45B4-8ECA-755ECE6740E1}" type="slidenum">
              <a:rPr lang="en-US" smtClean="0"/>
              <a:t>5</a:t>
            </a:fld>
            <a:endParaRPr lang="en-US" dirty="0"/>
          </a:p>
        </p:txBody>
      </p:sp>
      <p:pic>
        <p:nvPicPr>
          <p:cNvPr id="3" name="Picture 2"/>
          <p:cNvPicPr>
            <a:picLocks noChangeAspect="1"/>
          </p:cNvPicPr>
          <p:nvPr/>
        </p:nvPicPr>
        <p:blipFill>
          <a:blip r:embed="rId2"/>
          <a:stretch>
            <a:fillRect/>
          </a:stretch>
        </p:blipFill>
        <p:spPr>
          <a:xfrm>
            <a:off x="6607884" y="6052264"/>
            <a:ext cx="2078916" cy="377985"/>
          </a:xfrm>
          <a:prstGeom prst="rect">
            <a:avLst/>
          </a:prstGeom>
        </p:spPr>
      </p:pic>
    </p:spTree>
    <p:extLst>
      <p:ext uri="{BB962C8B-B14F-4D97-AF65-F5344CB8AC3E}">
        <p14:creationId xmlns:p14="http://schemas.microsoft.com/office/powerpoint/2010/main" val="209254550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rot="2518555">
            <a:off x="4232911" y="4331753"/>
            <a:ext cx="2193331" cy="1650335"/>
            <a:chOff x="5198069" y="1339638"/>
            <a:chExt cx="4613858" cy="4273097"/>
          </a:xfrm>
        </p:grpSpPr>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122231">
              <a:off x="6877576" y="1815339"/>
              <a:ext cx="2934351" cy="3797396"/>
            </a:xfrm>
            <a:prstGeom prst="rect">
              <a:avLst/>
            </a:prstGeom>
            <a:ln>
              <a:solidFill>
                <a:schemeClr val="tx1"/>
              </a:solidFill>
            </a:ln>
          </p:spPr>
        </p:pic>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20129891">
              <a:off x="6362092" y="1635334"/>
              <a:ext cx="2959941" cy="3830512"/>
            </a:xfrm>
            <a:prstGeom prst="rect">
              <a:avLst/>
            </a:prstGeom>
            <a:ln>
              <a:solidFill>
                <a:schemeClr val="tx1"/>
              </a:solidFill>
            </a:ln>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20142411">
              <a:off x="5832417" y="1575135"/>
              <a:ext cx="2937175" cy="3801050"/>
            </a:xfrm>
            <a:prstGeom prst="rect">
              <a:avLst/>
            </a:prstGeom>
            <a:ln>
              <a:solidFill>
                <a:schemeClr val="tx1"/>
              </a:solidFill>
            </a:ln>
          </p:spPr>
        </p:pic>
        <p:pic>
          <p:nvPicPr>
            <p:cNvPr id="11" name="Pictur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0145276">
              <a:off x="5198069" y="1339638"/>
              <a:ext cx="2934352" cy="3797396"/>
            </a:xfrm>
            <a:prstGeom prst="rect">
              <a:avLst/>
            </a:prstGeom>
            <a:ln>
              <a:solidFill>
                <a:schemeClr val="tx1"/>
              </a:solidFill>
            </a:ln>
          </p:spPr>
        </p:pic>
      </p:grpSp>
      <p:sp>
        <p:nvSpPr>
          <p:cNvPr id="2" name="Title 1"/>
          <p:cNvSpPr>
            <a:spLocks noGrp="1"/>
          </p:cNvSpPr>
          <p:nvPr>
            <p:ph type="title"/>
          </p:nvPr>
        </p:nvSpPr>
        <p:spPr/>
        <p:txBody>
          <a:bodyPr/>
          <a:lstStyle/>
          <a:p>
            <a:r>
              <a:rPr lang="en-US" dirty="0" smtClean="0"/>
              <a:t>ISO 17025 Standard</a:t>
            </a:r>
            <a:endParaRPr lang="en-US" dirty="0"/>
          </a:p>
        </p:txBody>
      </p:sp>
      <p:sp>
        <p:nvSpPr>
          <p:cNvPr id="3" name="Content Placeholder 2"/>
          <p:cNvSpPr>
            <a:spLocks noGrp="1"/>
          </p:cNvSpPr>
          <p:nvPr>
            <p:ph sz="half" idx="1"/>
          </p:nvPr>
        </p:nvSpPr>
        <p:spPr>
          <a:xfrm>
            <a:off x="762000" y="1021750"/>
            <a:ext cx="7162800" cy="523220"/>
          </a:xfrm>
        </p:spPr>
        <p:txBody>
          <a:bodyPr/>
          <a:lstStyle/>
          <a:p>
            <a:pPr marL="0" indent="0" algn="ctr">
              <a:buNone/>
            </a:pPr>
            <a:r>
              <a:rPr lang="en-US" b="1" dirty="0" smtClean="0"/>
              <a:t>Documents vs. Records</a:t>
            </a:r>
            <a:endParaRPr lang="en-US" b="1" dirty="0"/>
          </a:p>
        </p:txBody>
      </p:sp>
      <p:sp>
        <p:nvSpPr>
          <p:cNvPr id="5" name="Content Placeholder 2"/>
          <p:cNvSpPr>
            <a:spLocks noGrp="1"/>
          </p:cNvSpPr>
          <p:nvPr>
            <p:ph sz="half" idx="1"/>
          </p:nvPr>
        </p:nvSpPr>
        <p:spPr>
          <a:xfrm>
            <a:off x="457200" y="1600201"/>
            <a:ext cx="7467600" cy="2713318"/>
          </a:xfrm>
        </p:spPr>
        <p:txBody>
          <a:bodyPr>
            <a:normAutofit/>
          </a:bodyPr>
          <a:lstStyle/>
          <a:p>
            <a:r>
              <a:rPr lang="en-US" dirty="0" smtClean="0"/>
              <a:t>The ISO 17025 Standard distinguishes between documents (section 4.3)  and records (section 4.13)</a:t>
            </a:r>
          </a:p>
          <a:p>
            <a:r>
              <a:rPr lang="en-US" dirty="0" smtClean="0"/>
              <a:t>Each section has requirements that need to be met in order to comply with the standard</a:t>
            </a:r>
          </a:p>
          <a:p>
            <a:pPr marL="0" indent="0">
              <a:buNone/>
            </a:pPr>
            <a:endParaRPr lang="en-US" dirty="0" smtClean="0"/>
          </a:p>
          <a:p>
            <a:pPr marL="457200" lvl="1" indent="0">
              <a:buNone/>
            </a:pPr>
            <a:endParaRPr lang="en-US" dirty="0" smtClean="0"/>
          </a:p>
          <a:p>
            <a:pPr lvl="1"/>
            <a:endParaRPr lang="en-US" dirty="0"/>
          </a:p>
        </p:txBody>
      </p:sp>
      <p:sp>
        <p:nvSpPr>
          <p:cNvPr id="12" name="Slide Number Placeholder 4"/>
          <p:cNvSpPr txBox="1">
            <a:spLocks/>
          </p:cNvSpPr>
          <p:nvPr/>
        </p:nvSpPr>
        <p:spPr>
          <a:xfrm>
            <a:off x="7010400" y="6356350"/>
            <a:ext cx="21336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036221B5-AD9B-45B4-8ECA-755ECE6740E1}" type="slidenum">
              <a:rPr lang="en-US" smtClean="0">
                <a:solidFill>
                  <a:prstClr val="black">
                    <a:tint val="75000"/>
                  </a:prstClr>
                </a:solidFill>
              </a:rPr>
              <a:pPr/>
              <a:t>6</a:t>
            </a:fld>
            <a:endParaRPr lang="en-US" dirty="0">
              <a:solidFill>
                <a:prstClr val="black">
                  <a:tint val="75000"/>
                </a:prstClr>
              </a:solidFill>
            </a:endParaRPr>
          </a:p>
        </p:txBody>
      </p:sp>
      <p:pic>
        <p:nvPicPr>
          <p:cNvPr id="4" name="Picture 3"/>
          <p:cNvPicPr>
            <a:picLocks noChangeAspect="1"/>
          </p:cNvPicPr>
          <p:nvPr/>
        </p:nvPicPr>
        <p:blipFill>
          <a:blip r:embed="rId7"/>
          <a:stretch>
            <a:fillRect/>
          </a:stretch>
        </p:blipFill>
        <p:spPr>
          <a:xfrm>
            <a:off x="6613217" y="6022124"/>
            <a:ext cx="2078916" cy="377985"/>
          </a:xfrm>
          <a:prstGeom prst="rect">
            <a:avLst/>
          </a:prstGeom>
        </p:spPr>
      </p:pic>
    </p:spTree>
    <p:extLst>
      <p:ext uri="{BB962C8B-B14F-4D97-AF65-F5344CB8AC3E}">
        <p14:creationId xmlns:p14="http://schemas.microsoft.com/office/powerpoint/2010/main" val="38009880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277273"/>
          </a:xfrm>
        </p:spPr>
        <p:txBody>
          <a:bodyPr/>
          <a:lstStyle/>
          <a:p>
            <a:r>
              <a:rPr lang="en-US" dirty="0" smtClean="0"/>
              <a:t>Documents</a:t>
            </a:r>
            <a:br>
              <a:rPr lang="en-US" dirty="0" smtClean="0"/>
            </a:br>
            <a:r>
              <a:rPr lang="en-US" dirty="0" smtClean="0"/>
              <a:t>(SOPs, Quality Manual, etc.)</a:t>
            </a:r>
            <a:endParaRPr lang="en-US" dirty="0"/>
          </a:p>
        </p:txBody>
      </p:sp>
      <p:sp>
        <p:nvSpPr>
          <p:cNvPr id="9" name="Content Placeholder 8"/>
          <p:cNvSpPr>
            <a:spLocks noGrp="1"/>
          </p:cNvSpPr>
          <p:nvPr>
            <p:ph sz="half" idx="1"/>
          </p:nvPr>
        </p:nvSpPr>
        <p:spPr>
          <a:xfrm>
            <a:off x="228600" y="1799303"/>
            <a:ext cx="8001000" cy="4031921"/>
          </a:xfrm>
        </p:spPr>
        <p:txBody>
          <a:bodyPr>
            <a:normAutofit/>
          </a:bodyPr>
          <a:lstStyle/>
          <a:p>
            <a:r>
              <a:rPr lang="en-US" sz="3500" dirty="0" smtClean="0"/>
              <a:t>Establish and maintain procedure to control all documents that form QMS</a:t>
            </a:r>
          </a:p>
          <a:p>
            <a:r>
              <a:rPr lang="en-US" sz="3500" dirty="0" smtClean="0"/>
              <a:t>Documents need to be reviewed and approved for use before issue</a:t>
            </a:r>
          </a:p>
          <a:p>
            <a:r>
              <a:rPr lang="en-US" sz="3500" dirty="0" smtClean="0"/>
              <a:t>Establish a Master List of documents</a:t>
            </a:r>
          </a:p>
        </p:txBody>
      </p:sp>
      <p:sp>
        <p:nvSpPr>
          <p:cNvPr id="5" name="Slide Number Placeholder 4"/>
          <p:cNvSpPr>
            <a:spLocks noGrp="1"/>
          </p:cNvSpPr>
          <p:nvPr>
            <p:ph type="sldNum" sz="quarter" idx="4294967295"/>
          </p:nvPr>
        </p:nvSpPr>
        <p:spPr>
          <a:xfrm>
            <a:off x="7010400" y="6356350"/>
            <a:ext cx="2133600" cy="365125"/>
          </a:xfrm>
          <a:prstGeom prst="rect">
            <a:avLst/>
          </a:prstGeom>
        </p:spPr>
        <p:txBody>
          <a:bodyPr/>
          <a:lstStyle/>
          <a:p>
            <a:fld id="{036221B5-AD9B-45B4-8ECA-755ECE6740E1}" type="slidenum">
              <a:rPr lang="en-US" smtClean="0">
                <a:solidFill>
                  <a:prstClr val="black">
                    <a:tint val="75000"/>
                  </a:prstClr>
                </a:solidFill>
              </a:rPr>
              <a:pPr/>
              <a:t>7</a:t>
            </a:fld>
            <a:endParaRPr lang="en-US" dirty="0">
              <a:solidFill>
                <a:prstClr val="black">
                  <a:tint val="75000"/>
                </a:prstClr>
              </a:solidFill>
            </a:endParaRPr>
          </a:p>
        </p:txBody>
      </p:sp>
      <p:pic>
        <p:nvPicPr>
          <p:cNvPr id="4112" name="Picture 16" descr="http://techietext.com/wp-content/uploads/2014/05/techietext_writer.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562600" y="4788861"/>
            <a:ext cx="2895600" cy="1304926"/>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3"/>
          <a:stretch>
            <a:fillRect/>
          </a:stretch>
        </p:blipFill>
        <p:spPr>
          <a:xfrm>
            <a:off x="6621739" y="5992220"/>
            <a:ext cx="2078916" cy="377985"/>
          </a:xfrm>
          <a:prstGeom prst="rect">
            <a:avLst/>
          </a:prstGeom>
        </p:spPr>
      </p:pic>
    </p:spTree>
    <p:extLst>
      <p:ext uri="{BB962C8B-B14F-4D97-AF65-F5344CB8AC3E}">
        <p14:creationId xmlns:p14="http://schemas.microsoft.com/office/powerpoint/2010/main" val="321092726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4801" y="127873"/>
            <a:ext cx="8229600" cy="1277273"/>
          </a:xfrm>
        </p:spPr>
        <p:txBody>
          <a:bodyPr/>
          <a:lstStyle/>
          <a:p>
            <a:r>
              <a:rPr lang="en-US" dirty="0" smtClean="0"/>
              <a:t>Records</a:t>
            </a:r>
            <a:r>
              <a:rPr lang="en-US" dirty="0"/>
              <a:t/>
            </a:r>
            <a:br>
              <a:rPr lang="en-US" dirty="0"/>
            </a:br>
            <a:r>
              <a:rPr lang="en-US" dirty="0" smtClean="0"/>
              <a:t>(Audit Reports, Test Reports, etc.)</a:t>
            </a:r>
            <a:endParaRPr lang="en-US" dirty="0"/>
          </a:p>
        </p:txBody>
      </p:sp>
      <p:sp>
        <p:nvSpPr>
          <p:cNvPr id="4" name="Content Placeholder 3"/>
          <p:cNvSpPr>
            <a:spLocks noGrp="1"/>
          </p:cNvSpPr>
          <p:nvPr>
            <p:ph sz="half" idx="2"/>
          </p:nvPr>
        </p:nvSpPr>
        <p:spPr>
          <a:xfrm>
            <a:off x="514801" y="1600200"/>
            <a:ext cx="8153400" cy="4376946"/>
          </a:xfrm>
        </p:spPr>
        <p:txBody>
          <a:bodyPr>
            <a:normAutofit fontScale="92500" lnSpcReduction="20000"/>
          </a:bodyPr>
          <a:lstStyle/>
          <a:p>
            <a:pPr marL="342900" lvl="1" indent="-342900">
              <a:buFont typeface="Arial" panose="020B0604020202020204" pitchFamily="34" charset="0"/>
              <a:buChar char="•"/>
            </a:pPr>
            <a:r>
              <a:rPr lang="en-US" sz="2800" dirty="0" smtClean="0"/>
              <a:t>Records need to be </a:t>
            </a:r>
            <a:r>
              <a:rPr lang="en-US" sz="2800" b="1" i="1" dirty="0" smtClean="0"/>
              <a:t>Legible!!</a:t>
            </a:r>
            <a:r>
              <a:rPr lang="en-US" sz="2800" dirty="0" smtClean="0"/>
              <a:t> </a:t>
            </a:r>
          </a:p>
          <a:p>
            <a:r>
              <a:rPr lang="en-US" dirty="0" smtClean="0"/>
              <a:t>Establish Procedures for</a:t>
            </a:r>
          </a:p>
          <a:p>
            <a:pPr marL="747713" lvl="3" indent="-403225">
              <a:spcBef>
                <a:spcPts val="0"/>
              </a:spcBef>
              <a:tabLst>
                <a:tab pos="747713" algn="l"/>
              </a:tabLst>
            </a:pPr>
            <a:r>
              <a:rPr lang="en-US" dirty="0" smtClean="0"/>
              <a:t>Identification</a:t>
            </a:r>
          </a:p>
          <a:p>
            <a:pPr marL="747713" lvl="3" indent="-403225">
              <a:spcBef>
                <a:spcPts val="0"/>
              </a:spcBef>
              <a:tabLst>
                <a:tab pos="747713" algn="l"/>
              </a:tabLst>
            </a:pPr>
            <a:r>
              <a:rPr lang="en-US" dirty="0" smtClean="0"/>
              <a:t>Collection</a:t>
            </a:r>
          </a:p>
          <a:p>
            <a:pPr marL="747713" lvl="3" indent="-403225">
              <a:spcBef>
                <a:spcPts val="0"/>
              </a:spcBef>
              <a:tabLst>
                <a:tab pos="747713" algn="l"/>
              </a:tabLst>
            </a:pPr>
            <a:r>
              <a:rPr lang="en-US" dirty="0" smtClean="0"/>
              <a:t>Indexing</a:t>
            </a:r>
          </a:p>
          <a:p>
            <a:pPr marL="747713" lvl="3" indent="-403225">
              <a:spcBef>
                <a:spcPts val="0"/>
              </a:spcBef>
              <a:tabLst>
                <a:tab pos="747713" algn="l"/>
              </a:tabLst>
            </a:pPr>
            <a:r>
              <a:rPr lang="en-US" dirty="0" smtClean="0"/>
              <a:t>Access</a:t>
            </a:r>
          </a:p>
          <a:p>
            <a:pPr marL="747713" lvl="3" indent="-403225">
              <a:spcBef>
                <a:spcPts val="0"/>
              </a:spcBef>
              <a:tabLst>
                <a:tab pos="747713" algn="l"/>
              </a:tabLst>
            </a:pPr>
            <a:r>
              <a:rPr lang="en-US" dirty="0" smtClean="0"/>
              <a:t>Filing</a:t>
            </a:r>
          </a:p>
          <a:p>
            <a:pPr marL="747713" lvl="3" indent="-403225">
              <a:spcBef>
                <a:spcPts val="0"/>
              </a:spcBef>
              <a:tabLst>
                <a:tab pos="747713" algn="l"/>
              </a:tabLst>
            </a:pPr>
            <a:r>
              <a:rPr lang="en-US" dirty="0" smtClean="0"/>
              <a:t>Storage</a:t>
            </a:r>
          </a:p>
          <a:p>
            <a:pPr marL="747713" lvl="3" indent="-403225">
              <a:spcBef>
                <a:spcPts val="0"/>
              </a:spcBef>
              <a:tabLst>
                <a:tab pos="747713" algn="l"/>
              </a:tabLst>
            </a:pPr>
            <a:r>
              <a:rPr lang="en-US" dirty="0" smtClean="0"/>
              <a:t>Maintenance</a:t>
            </a:r>
            <a:endParaRPr lang="en-US" dirty="0"/>
          </a:p>
          <a:p>
            <a:pPr marL="747713" lvl="3" indent="-403225">
              <a:spcBef>
                <a:spcPts val="0"/>
              </a:spcBef>
            </a:pPr>
            <a:r>
              <a:rPr lang="en-US" dirty="0" smtClean="0"/>
              <a:t>Disposal</a:t>
            </a:r>
          </a:p>
          <a:p>
            <a:r>
              <a:rPr lang="en-US" dirty="0" smtClean="0"/>
              <a:t>Customer requirements drive record maintenance and security with minimum levels established</a:t>
            </a:r>
          </a:p>
          <a:p>
            <a:r>
              <a:rPr lang="en-US" dirty="0" smtClean="0"/>
              <a:t>Procedures to protect and back up electronic records and to prevent unauthorized access or amendment</a:t>
            </a:r>
          </a:p>
          <a:p>
            <a:pPr marL="914400" lvl="2" indent="0">
              <a:buNone/>
            </a:pPr>
            <a:endParaRPr lang="en-US" dirty="0" smtClean="0"/>
          </a:p>
          <a:p>
            <a:pPr marL="914400" lvl="2" indent="0">
              <a:buNone/>
            </a:pPr>
            <a:endParaRPr lang="en-US" sz="2800" dirty="0"/>
          </a:p>
          <a:p>
            <a:endParaRPr lang="en-US" dirty="0"/>
          </a:p>
        </p:txBody>
      </p:sp>
      <p:sp>
        <p:nvSpPr>
          <p:cNvPr id="5" name="Slide Number Placeholder 4"/>
          <p:cNvSpPr>
            <a:spLocks noGrp="1"/>
          </p:cNvSpPr>
          <p:nvPr>
            <p:ph type="sldNum" sz="quarter" idx="4294967295"/>
          </p:nvPr>
        </p:nvSpPr>
        <p:spPr>
          <a:xfrm>
            <a:off x="7010400" y="6356350"/>
            <a:ext cx="2133600" cy="365125"/>
          </a:xfrm>
          <a:prstGeom prst="rect">
            <a:avLst/>
          </a:prstGeom>
        </p:spPr>
        <p:txBody>
          <a:bodyPr/>
          <a:lstStyle/>
          <a:p>
            <a:fld id="{036221B5-AD9B-45B4-8ECA-755ECE6740E1}" type="slidenum">
              <a:rPr lang="en-US" smtClean="0">
                <a:solidFill>
                  <a:prstClr val="black">
                    <a:tint val="75000"/>
                  </a:prstClr>
                </a:solidFill>
              </a:rPr>
              <a:pPr/>
              <a:t>8</a:t>
            </a:fld>
            <a:endParaRPr lang="en-US" dirty="0">
              <a:solidFill>
                <a:prstClr val="black">
                  <a:tint val="75000"/>
                </a:prstClr>
              </a:solidFill>
            </a:endParaRPr>
          </a:p>
        </p:txBody>
      </p:sp>
      <p:pic>
        <p:nvPicPr>
          <p:cNvPr id="1034" name="Picture 10" descr="http://www.edok.it/wp-content/uploads/2013/12/gestione-documentale-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29200" y="1794182"/>
            <a:ext cx="2095500" cy="20955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3"/>
          <a:stretch>
            <a:fillRect/>
          </a:stretch>
        </p:blipFill>
        <p:spPr>
          <a:xfrm>
            <a:off x="6589285" y="5977146"/>
            <a:ext cx="2078916" cy="377985"/>
          </a:xfrm>
          <a:prstGeom prst="rect">
            <a:avLst/>
          </a:prstGeom>
        </p:spPr>
      </p:pic>
    </p:spTree>
    <p:extLst>
      <p:ext uri="{BB962C8B-B14F-4D97-AF65-F5344CB8AC3E}">
        <p14:creationId xmlns:p14="http://schemas.microsoft.com/office/powerpoint/2010/main" val="40796367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www.fao.org/docrep/x5082e/X5082E1H.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754413">
            <a:off x="4884312" y="5370206"/>
            <a:ext cx="1511324" cy="1048980"/>
          </a:xfrm>
          <a:prstGeom prst="rect">
            <a:avLst/>
          </a:prstGeom>
          <a:noFill/>
          <a:extLst>
            <a:ext uri="{909E8E84-426E-40DD-AFC4-6F175D3DCCD1}">
              <a14:hiddenFill xmlns:a14="http://schemas.microsoft.com/office/drawing/2010/main">
                <a:solidFill>
                  <a:srgbClr val="FFFFFF"/>
                </a:solidFill>
              </a14:hiddenFill>
            </a:ext>
          </a:extLst>
        </p:spPr>
      </p:pic>
      <p:sp>
        <p:nvSpPr>
          <p:cNvPr id="4" name="Content Placeholder 3"/>
          <p:cNvSpPr>
            <a:spLocks noGrp="1"/>
          </p:cNvSpPr>
          <p:nvPr>
            <p:ph sz="half" idx="2"/>
          </p:nvPr>
        </p:nvSpPr>
        <p:spPr>
          <a:xfrm>
            <a:off x="304800" y="1600201"/>
            <a:ext cx="8153400" cy="4038600"/>
          </a:xfrm>
        </p:spPr>
        <p:txBody>
          <a:bodyPr>
            <a:normAutofit fontScale="92500" lnSpcReduction="10000"/>
          </a:bodyPr>
          <a:lstStyle/>
          <a:p>
            <a:r>
              <a:rPr lang="en-US" sz="3200" dirty="0" smtClean="0"/>
              <a:t>Retain records of original observations, derived data and sufficient information to establish an audit trail, calibration records, staff records, and a copy of each test report issued</a:t>
            </a:r>
          </a:p>
          <a:p>
            <a:r>
              <a:rPr lang="en-US" sz="3200" dirty="0" smtClean="0"/>
              <a:t>Define how long technical records kept</a:t>
            </a:r>
          </a:p>
          <a:p>
            <a:r>
              <a:rPr lang="en-US" sz="3200" dirty="0" smtClean="0"/>
              <a:t>Sufficient information to facilitate identification of factors affecting the uncertainty</a:t>
            </a:r>
          </a:p>
        </p:txBody>
      </p:sp>
      <p:sp>
        <p:nvSpPr>
          <p:cNvPr id="5" name="Slide Number Placeholder 4"/>
          <p:cNvSpPr>
            <a:spLocks noGrp="1"/>
          </p:cNvSpPr>
          <p:nvPr>
            <p:ph type="sldNum" sz="quarter" idx="4294967295"/>
          </p:nvPr>
        </p:nvSpPr>
        <p:spPr>
          <a:xfrm>
            <a:off x="7010400" y="6356350"/>
            <a:ext cx="2133600" cy="365125"/>
          </a:xfrm>
          <a:prstGeom prst="rect">
            <a:avLst/>
          </a:prstGeom>
        </p:spPr>
        <p:txBody>
          <a:bodyPr/>
          <a:lstStyle/>
          <a:p>
            <a:fld id="{036221B5-AD9B-45B4-8ECA-755ECE6740E1}" type="slidenum">
              <a:rPr lang="en-US" smtClean="0">
                <a:solidFill>
                  <a:prstClr val="black">
                    <a:tint val="75000"/>
                  </a:prstClr>
                </a:solidFill>
              </a:rPr>
              <a:pPr/>
              <a:t>9</a:t>
            </a:fld>
            <a:endParaRPr lang="en-US" dirty="0">
              <a:solidFill>
                <a:prstClr val="black">
                  <a:tint val="75000"/>
                </a:prstClr>
              </a:solidFill>
            </a:endParaRPr>
          </a:p>
        </p:txBody>
      </p:sp>
      <p:sp>
        <p:nvSpPr>
          <p:cNvPr id="6" name="Title 1"/>
          <p:cNvSpPr txBox="1">
            <a:spLocks/>
          </p:cNvSpPr>
          <p:nvPr/>
        </p:nvSpPr>
        <p:spPr>
          <a:xfrm>
            <a:off x="457200" y="0"/>
            <a:ext cx="8282787" cy="1769715"/>
          </a:xfrm>
          <a:prstGeom prst="rect">
            <a:avLst/>
          </a:prstGeom>
        </p:spPr>
        <p:txBody>
          <a:bodyPr vert="horz" lIns="0" tIns="0" rIns="0" bIns="45720" rtlCol="0" anchor="t" anchorCtr="0">
            <a:spAutoFit/>
          </a:bodyPr>
          <a:lstStyle>
            <a:lvl1pPr algn="l" defTabSz="914400" rtl="0" eaLnBrk="1" latinLnBrk="0" hangingPunct="1">
              <a:spcBef>
                <a:spcPct val="0"/>
              </a:spcBef>
              <a:buNone/>
              <a:defRPr sz="4000" kern="1200">
                <a:solidFill>
                  <a:schemeClr val="tx2"/>
                </a:solidFill>
                <a:latin typeface="Franklin Gothic Medium" panose="020B0603020102020204" pitchFamily="34" charset="0"/>
                <a:ea typeface="+mj-ea"/>
                <a:cs typeface="+mj-cs"/>
              </a:defRPr>
            </a:lvl1pPr>
          </a:lstStyle>
          <a:p>
            <a:r>
              <a:rPr lang="en-US" dirty="0" smtClean="0"/>
              <a:t>Technical Records</a:t>
            </a:r>
            <a:br>
              <a:rPr lang="en-US" dirty="0" smtClean="0"/>
            </a:br>
            <a:r>
              <a:rPr lang="en-US" sz="3600" dirty="0" smtClean="0"/>
              <a:t>(Forms, Work Sheets, Control Graphs, etc.)</a:t>
            </a:r>
            <a:endParaRPr lang="en-US" sz="3600" dirty="0"/>
          </a:p>
        </p:txBody>
      </p:sp>
      <p:pic>
        <p:nvPicPr>
          <p:cNvPr id="2" name="Picture 1"/>
          <p:cNvPicPr>
            <a:picLocks noChangeAspect="1"/>
          </p:cNvPicPr>
          <p:nvPr/>
        </p:nvPicPr>
        <p:blipFill>
          <a:blip r:embed="rId3"/>
          <a:stretch>
            <a:fillRect/>
          </a:stretch>
        </p:blipFill>
        <p:spPr>
          <a:xfrm>
            <a:off x="6640289" y="6011928"/>
            <a:ext cx="2078916" cy="377985"/>
          </a:xfrm>
          <a:prstGeom prst="rect">
            <a:avLst/>
          </a:prstGeom>
        </p:spPr>
      </p:pic>
    </p:spTree>
    <p:extLst>
      <p:ext uri="{BB962C8B-B14F-4D97-AF65-F5344CB8AC3E}">
        <p14:creationId xmlns:p14="http://schemas.microsoft.com/office/powerpoint/2010/main" val="2006832762"/>
      </p:ext>
    </p:extLst>
  </p:cSld>
  <p:clrMapOvr>
    <a:masterClrMapping/>
  </p:clrMapOvr>
  <p:timing>
    <p:tnLst>
      <p:par>
        <p:cTn id="1" dur="indefinite" restart="never" nodeType="tmRoot"/>
      </p:par>
    </p:tnLst>
  </p:timing>
</p:sld>
</file>

<file path=ppt/theme/theme1.xml><?xml version="1.0" encoding="utf-8"?>
<a:theme xmlns:a="http://schemas.openxmlformats.org/drawingml/2006/main" name="APHL_PPTTemp_120814">
  <a:themeElements>
    <a:clrScheme name="APHL PPT">
      <a:dk1>
        <a:srgbClr val="3F3F3F"/>
      </a:dk1>
      <a:lt1>
        <a:sysClr val="window" lastClr="FFFFFF"/>
      </a:lt1>
      <a:dk2>
        <a:srgbClr val="00A0AF"/>
      </a:dk2>
      <a:lt2>
        <a:srgbClr val="EEECE1"/>
      </a:lt2>
      <a:accent1>
        <a:srgbClr val="B42E34"/>
      </a:accent1>
      <a:accent2>
        <a:srgbClr val="EF7521"/>
      </a:accent2>
      <a:accent3>
        <a:srgbClr val="853175"/>
      </a:accent3>
      <a:accent4>
        <a:srgbClr val="8064A2"/>
      </a:accent4>
      <a:accent5>
        <a:srgbClr val="4BACC6"/>
      </a:accent5>
      <a:accent6>
        <a:srgbClr val="F79646"/>
      </a:accent6>
      <a:hlink>
        <a:srgbClr val="0000FF"/>
      </a:hlink>
      <a:folHlink>
        <a:srgbClr val="800080"/>
      </a:folHlink>
    </a:clrScheme>
    <a:fontScheme name="APHL PPT">
      <a:majorFont>
        <a:latin typeface="Franklin Gothic Medium"/>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3600" dirty="0" smtClean="0">
            <a:solidFill>
              <a:schemeClr val="bg1"/>
            </a:solidFill>
          </a:defRPr>
        </a:defPPr>
      </a:lstStyle>
    </a:txDef>
  </a:objectDefaults>
  <a:extraClrSchemeLst/>
  <a:extLst>
    <a:ext uri="{05A4C25C-085E-4340-85A3-A5531E510DB2}">
      <thm15:themeFamily xmlns:thm15="http://schemas.microsoft.com/office/thememl/2012/main" name="APHL PPT Template_121014" id="{2490BC46-96F1-4E2C-ADEE-A21D1E31D251}" vid="{8A0E0DAA-FCE9-4396-9885-668F1ECBE4D5}"/>
    </a:ext>
  </a:extLst>
</a:theme>
</file>

<file path=ppt/theme/theme2.xml><?xml version="1.0" encoding="utf-8"?>
<a:theme xmlns:a="http://schemas.openxmlformats.org/drawingml/2006/main" name="1_APHL_PPTTemp_120814">
  <a:themeElements>
    <a:clrScheme name="APHL PPT">
      <a:dk1>
        <a:srgbClr val="3F3F3F"/>
      </a:dk1>
      <a:lt1>
        <a:sysClr val="window" lastClr="FFFFFF"/>
      </a:lt1>
      <a:dk2>
        <a:srgbClr val="00A0AF"/>
      </a:dk2>
      <a:lt2>
        <a:srgbClr val="EEECE1"/>
      </a:lt2>
      <a:accent1>
        <a:srgbClr val="B42E34"/>
      </a:accent1>
      <a:accent2>
        <a:srgbClr val="EF7521"/>
      </a:accent2>
      <a:accent3>
        <a:srgbClr val="853175"/>
      </a:accent3>
      <a:accent4>
        <a:srgbClr val="8064A2"/>
      </a:accent4>
      <a:accent5>
        <a:srgbClr val="4BACC6"/>
      </a:accent5>
      <a:accent6>
        <a:srgbClr val="F79646"/>
      </a:accent6>
      <a:hlink>
        <a:srgbClr val="0000FF"/>
      </a:hlink>
      <a:folHlink>
        <a:srgbClr val="800080"/>
      </a:folHlink>
    </a:clrScheme>
    <a:fontScheme name="APHL PPT">
      <a:majorFont>
        <a:latin typeface="Franklin Gothic Medium"/>
        <a:ea typeface=""/>
        <a:cs typeface=""/>
      </a:majorFont>
      <a:minorFont>
        <a:latin typeface="Arial"/>
        <a:ea typeface=""/>
        <a:cs typeface=""/>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sz="3600" dirty="0" smtClean="0">
            <a:solidFill>
              <a:schemeClr val="bg1"/>
            </a:solidFill>
          </a:defRPr>
        </a:defPPr>
      </a:lstStyle>
    </a:txDef>
  </a:objectDefaults>
  <a:extraClrSchemeLst/>
  <a:extLst>
    <a:ext uri="{05A4C25C-085E-4340-85A3-A5531E510DB2}">
      <thm15:themeFamily xmlns:thm15="http://schemas.microsoft.com/office/thememl/2012/main" name="APHL PPT Template_121014" id="{2490BC46-96F1-4E2C-ADEE-A21D1E31D251}" vid="{8A0E0DAA-FCE9-4396-9885-668F1ECBE4D5}"/>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23A49D5CB2C7542997766C405C38DF7" ma:contentTypeVersion="1" ma:contentTypeDescription="Create a new document." ma:contentTypeScope="" ma:versionID="df78e06e75b3a5453fd7f17a21c20878">
  <xsd:schema xmlns:xsd="http://www.w3.org/2001/XMLSchema" xmlns:xs="http://www.w3.org/2001/XMLSchema" xmlns:p="http://schemas.microsoft.com/office/2006/metadata/properties" xmlns:ns1="http://schemas.microsoft.com/sharepoint/v3" targetNamespace="http://schemas.microsoft.com/office/2006/metadata/properties" ma:root="true" ma:fieldsID="48c5b5cd9b8d25ff6dd15848836f4270"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cument" ma:contentTypeID="0x010100F7BC6C7B60FF484DB3B80FE9E5C87508" ma:contentTypeVersion="2" ma:contentTypeDescription="Create a new document." ma:contentTypeScope="" ma:versionID="b7502bbe3a2ace9cc29da99515d74024">
  <xsd:schema xmlns:xsd="http://www.w3.org/2001/XMLSchema" xmlns:xs="http://www.w3.org/2001/XMLSchema" xmlns:p="http://schemas.microsoft.com/office/2006/metadata/properties" xmlns:ns2="5af08be3-da31-4ed0-bd15-c2f68cc29029" xmlns:ns3="fa1fb52d-8fe2-4f49-9882-b9b989e07643" targetNamespace="http://schemas.microsoft.com/office/2006/metadata/properties" ma:root="true" ma:fieldsID="41f8f4e8cc124fe4c92834c8ee0fedb5" ns2:_="" ns3:_="">
    <xsd:import namespace="5af08be3-da31-4ed0-bd15-c2f68cc29029"/>
    <xsd:import namespace="fa1fb52d-8fe2-4f49-9882-b9b989e07643"/>
    <xsd:element name="properties">
      <xsd:complexType>
        <xsd:sequence>
          <xsd:element name="documentManagement">
            <xsd:complexType>
              <xsd:all>
                <xsd:element ref="ns2:Description" minOccurs="0"/>
                <xsd:element ref="ns2:_dlc_DocId" minOccurs="0"/>
                <xsd:element ref="ns2:_dlc_DocIdUrl" minOccurs="0"/>
                <xsd:element ref="ns2:_dlc_DocIdPersistId" minOccurs="0"/>
                <xsd:element ref="ns3:Module"/>
                <xsd:element ref="ns3:Fina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af08be3-da31-4ed0-bd15-c2f68cc29029" elementFormDefault="qualified">
    <xsd:import namespace="http://schemas.microsoft.com/office/2006/documentManagement/types"/>
    <xsd:import namespace="http://schemas.microsoft.com/office/infopath/2007/PartnerControls"/>
    <xsd:element name="Description" ma:index="8" nillable="true" ma:displayName="Description" ma:internalName="Description">
      <xsd:simpleType>
        <xsd:restriction base="dms:Note">
          <xsd:maxLength value="255"/>
        </xsd:restriction>
      </xsd:simpleType>
    </xsd:element>
    <xsd:element name="_dlc_DocId" ma:index="9" nillable="true" ma:displayName="Document ID Value" ma:description="The value of the document ID assigned to this item." ma:internalName="_dlc_DocId" ma:readOnly="true">
      <xsd:simpleType>
        <xsd:restriction base="dms:Text"/>
      </xsd:simpleType>
    </xsd:element>
    <xsd:element name="_dlc_DocIdUrl" ma:index="10"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1"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fa1fb52d-8fe2-4f49-9882-b9b989e07643" elementFormDefault="qualified">
    <xsd:import namespace="http://schemas.microsoft.com/office/2006/documentManagement/types"/>
    <xsd:import namespace="http://schemas.microsoft.com/office/infopath/2007/PartnerControls"/>
    <xsd:element name="Module" ma:index="12" ma:displayName="Module" ma:format="Dropdown" ma:internalName="Module">
      <xsd:simpleType>
        <xsd:union memberTypes="dms:Text">
          <xsd:simpleType>
            <xsd:restriction base="dms:Choice">
              <xsd:enumeration value="* Agendas"/>
              <xsd:enumeration value="* Meeting Summaries"/>
              <xsd:enumeration value="* Competencies documents"/>
              <xsd:enumeration value="* Quick Learning Module template"/>
              <xsd:enumeration value="* Volunteer chart"/>
              <xsd:enumeration value="00. FDA Webinars"/>
              <xsd:enumeration value="01. Welcome to ISO17025"/>
              <xsd:enumeration value="02. Quality Policies, Customers Service &amp; complaints"/>
              <xsd:enumeration value="03. Personnel, Ethics, Cont Improvement"/>
              <xsd:enumeration value="04. Records Control, Data, Data integrity"/>
              <xsd:enumeration value="05. Traceability"/>
              <xsd:enumeration value="06. Sampling: Measurement of Uncertainty"/>
              <xsd:enumeration value="07. Sample Handling"/>
              <xsd:enumeration value="08. Proficiency testing"/>
              <xsd:enumeration value="09. Equipment and Calibration"/>
              <xsd:enumeration value="10. Test methods, validation, verification"/>
              <xsd:enumeration value="11. Document Control"/>
              <xsd:enumeration value="12. Controls and control charting"/>
              <xsd:enumeration value="13. Control of Nonconforming work ; Internal audits"/>
              <xsd:enumeration value="14. Corrective &amp; Preventive Actions; Root Cause Analysis"/>
              <xsd:enumeration value="15. Data Review &amp; Reporting"/>
              <xsd:enumeration value="16. Purchasing"/>
              <xsd:enumeration value="17, ALACC"/>
              <xsd:enumeration value="18, AAFCO"/>
              <xsd:enumeration value="19. AFDO"/>
              <xsd:enumeration value="20. Accrediting Bodies"/>
            </xsd:restriction>
          </xsd:simpleType>
        </xsd:union>
      </xsd:simpleType>
    </xsd:element>
    <xsd:element name="Final" ma:index="13" nillable="true" ma:displayName="Status" ma:format="Dropdown" ma:internalName="Final">
      <xsd:simpleType>
        <xsd:restriction base="dms:Choice">
          <xsd:enumeration value="Ready for Production"/>
          <xsd:enumeration value="In Development"/>
          <xsd:enumeration value="In Review"/>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6241A3B-691A-49A2-B4F3-342EF5474C21}"/>
</file>

<file path=customXml/itemProps2.xml><?xml version="1.0" encoding="utf-8"?>
<ds:datastoreItem xmlns:ds="http://schemas.openxmlformats.org/officeDocument/2006/customXml" ds:itemID="{7BB624E8-7C12-4DC8-855A-06354ED4F341}"/>
</file>

<file path=customXml/itemProps3.xml><?xml version="1.0" encoding="utf-8"?>
<ds:datastoreItem xmlns:ds="http://schemas.openxmlformats.org/officeDocument/2006/customXml" ds:itemID="{F12EA572-45EC-4C46-A11C-F0730FDCF72C}"/>
</file>

<file path=customXml/itemProps4.xml><?xml version="1.0" encoding="utf-8"?>
<ds:datastoreItem xmlns:ds="http://schemas.openxmlformats.org/officeDocument/2006/customXml" ds:itemID="{1671ECC9-312F-4D8A-87CF-08909575616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af08be3-da31-4ed0-bd15-c2f68cc29029"/>
    <ds:schemaRef ds:uri="fa1fb52d-8fe2-4f49-9882-b9b989e0764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3847</TotalTime>
  <Words>1185</Words>
  <Application>Microsoft Office PowerPoint</Application>
  <PresentationFormat>On-screen Show (4:3)</PresentationFormat>
  <Paragraphs>164</Paragraphs>
  <Slides>20</Slides>
  <Notes>3</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20</vt:i4>
      </vt:variant>
    </vt:vector>
  </HeadingPairs>
  <TitlesOfParts>
    <vt:vector size="26" baseType="lpstr">
      <vt:lpstr>Arial</vt:lpstr>
      <vt:lpstr>Calibri</vt:lpstr>
      <vt:lpstr>Franklin Gothic Demi</vt:lpstr>
      <vt:lpstr>Franklin Gothic Medium</vt:lpstr>
      <vt:lpstr>APHL_PPTTemp_120814</vt:lpstr>
      <vt:lpstr>1_APHL_PPTTemp_120814</vt:lpstr>
      <vt:lpstr>Document &amp; Record Control</vt:lpstr>
      <vt:lpstr>Terms and Acronyms</vt:lpstr>
      <vt:lpstr>Documents</vt:lpstr>
      <vt:lpstr>Quality Management System Documents</vt:lpstr>
      <vt:lpstr>Which QMS Documents Need to be Covered by a Document Control System?</vt:lpstr>
      <vt:lpstr>ISO 17025 Standard</vt:lpstr>
      <vt:lpstr>Documents (SOPs, Quality Manual, etc.)</vt:lpstr>
      <vt:lpstr>Records (Audit Reports, Test Reports, etc.)</vt:lpstr>
      <vt:lpstr>PowerPoint Presentation</vt:lpstr>
      <vt:lpstr>PowerPoint Presentation</vt:lpstr>
      <vt:lpstr>PowerPoint Presentation</vt:lpstr>
      <vt:lpstr>Why is Document Control needed?</vt:lpstr>
      <vt:lpstr>Why is Document Control needed?</vt:lpstr>
      <vt:lpstr>What does a Documentation System Do?</vt:lpstr>
      <vt:lpstr>Can you still have Checklists, Templates, and Forms?</vt:lpstr>
      <vt:lpstr>Why do we have to record so much information?</vt:lpstr>
      <vt:lpstr>Why do we have to record so much information?</vt:lpstr>
      <vt:lpstr>Controlling Documents Means:</vt:lpstr>
      <vt:lpstr>QMS Documents:</vt:lpstr>
      <vt:lpstr>In Conclusion: Purpose of Controlled Documents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ann armstrong</dc:creator>
  <cp:lastModifiedBy>Johnson, Catherine | APHL</cp:lastModifiedBy>
  <cp:revision>163</cp:revision>
  <dcterms:created xsi:type="dcterms:W3CDTF">2012-09-25T13:45:59Z</dcterms:created>
  <dcterms:modified xsi:type="dcterms:W3CDTF">2017-01-19T04:01:52Z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0x010100E23A49D5CB2C7542997766C405C38DF7</vt:lpwstr>
  </property>
  <property fmtid="{D5CDD505-2E9C-101B-9397-08002B2CF9AE}" pid="3" name="_dlc_DocIdItemGuid">
    <vt:lpwstr>2561fe09-02ba-407b-897b-95c16ddf1c95</vt:lpwstr>
  </property>
</Properties>
</file>