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6"/>
    <p:sldMasterId id="2147483657" r:id="rId57"/>
  </p:sldMasterIdLst>
  <p:notesMasterIdLst>
    <p:notesMasterId r:id="rId81"/>
  </p:notesMasterIdLst>
  <p:handoutMasterIdLst>
    <p:handoutMasterId r:id="rId82"/>
  </p:handoutMasterIdLst>
  <p:sldIdLst>
    <p:sldId id="268" r:id="rId58"/>
    <p:sldId id="258" r:id="rId59"/>
    <p:sldId id="281" r:id="rId60"/>
    <p:sldId id="264" r:id="rId61"/>
    <p:sldId id="269" r:id="rId62"/>
    <p:sldId id="282" r:id="rId63"/>
    <p:sldId id="283" r:id="rId64"/>
    <p:sldId id="284" r:id="rId65"/>
    <p:sldId id="285" r:id="rId66"/>
    <p:sldId id="270" r:id="rId67"/>
    <p:sldId id="271" r:id="rId68"/>
    <p:sldId id="272" r:id="rId69"/>
    <p:sldId id="273" r:id="rId70"/>
    <p:sldId id="274" r:id="rId71"/>
    <p:sldId id="275" r:id="rId72"/>
    <p:sldId id="276" r:id="rId73"/>
    <p:sldId id="286" r:id="rId74"/>
    <p:sldId id="277" r:id="rId75"/>
    <p:sldId id="278" r:id="rId76"/>
    <p:sldId id="279" r:id="rId77"/>
    <p:sldId id="287" r:id="rId78"/>
    <p:sldId id="266" r:id="rId79"/>
    <p:sldId id="280" r:id="rId80"/>
  </p:sldIdLst>
  <p:sldSz cx="9144000" cy="6858000" type="screen4x3"/>
  <p:notesSz cx="7010400" cy="92233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64">
          <p15:clr>
            <a:srgbClr val="A4A3A4"/>
          </p15:clr>
        </p15:guide>
        <p15:guide id="2" pos="288">
          <p15:clr>
            <a:srgbClr val="A4A3A4"/>
          </p15:clr>
        </p15:guide>
      </p15:sldGuideLst>
    </p:ext>
    <p:ext uri="{2D200454-40CA-4A62-9FC3-DE9A4176ACB9}">
      <p15:notesGuideLst xmlns:p15="http://schemas.microsoft.com/office/powerpoint/2012/main">
        <p15:guide id="1" orient="horz" pos="2905">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lfinger" initials="sal" lastIdx="11" clrIdx="0">
    <p:extLst>
      <p:ext uri="{19B8F6BF-5375-455C-9EA6-DF929625EA0E}">
        <p15:presenceInfo xmlns:p15="http://schemas.microsoft.com/office/powerpoint/2012/main" userId="Salfin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0AF"/>
    <a:srgbClr val="B42E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81" autoAdjust="0"/>
    <p:restoredTop sz="94660"/>
  </p:normalViewPr>
  <p:slideViewPr>
    <p:cSldViewPr>
      <p:cViewPr varScale="1">
        <p:scale>
          <a:sx n="109" d="100"/>
          <a:sy n="109" d="100"/>
        </p:scale>
        <p:origin x="528" y="102"/>
      </p:cViewPr>
      <p:guideLst>
        <p:guide orient="horz" pos="864"/>
        <p:guide pos="288"/>
      </p:guideLst>
    </p:cSldViewPr>
  </p:slideViewPr>
  <p:notesTextViewPr>
    <p:cViewPr>
      <p:scale>
        <a:sx n="1" d="1"/>
        <a:sy n="1" d="1"/>
      </p:scale>
      <p:origin x="0" y="0"/>
    </p:cViewPr>
  </p:notesTextViewPr>
  <p:notesViewPr>
    <p:cSldViewPr showGuides="1">
      <p:cViewPr varScale="1">
        <p:scale>
          <a:sx n="98" d="100"/>
          <a:sy n="98" d="100"/>
        </p:scale>
        <p:origin x="-3564" y="-96"/>
      </p:cViewPr>
      <p:guideLst>
        <p:guide orient="horz" pos="2905"/>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customXml" Target="../customXml/item39.xml"/><Relationship Id="rId21" Type="http://schemas.openxmlformats.org/officeDocument/2006/relationships/customXml" Target="../customXml/item21.xml"/><Relationship Id="rId34" Type="http://schemas.openxmlformats.org/officeDocument/2006/relationships/customXml" Target="../customXml/item34.xml"/><Relationship Id="rId42" Type="http://schemas.openxmlformats.org/officeDocument/2006/relationships/customXml" Target="../customXml/item42.xml"/><Relationship Id="rId47" Type="http://schemas.openxmlformats.org/officeDocument/2006/relationships/customXml" Target="../customXml/item47.xml"/><Relationship Id="rId50" Type="http://schemas.openxmlformats.org/officeDocument/2006/relationships/customXml" Target="../customXml/item50.xml"/><Relationship Id="rId55" Type="http://schemas.openxmlformats.org/officeDocument/2006/relationships/customXml" Target="../customXml/item55.xml"/><Relationship Id="rId63" Type="http://schemas.openxmlformats.org/officeDocument/2006/relationships/slide" Target="slides/slide6.xml"/><Relationship Id="rId68" Type="http://schemas.openxmlformats.org/officeDocument/2006/relationships/slide" Target="slides/slide11.xml"/><Relationship Id="rId76" Type="http://schemas.openxmlformats.org/officeDocument/2006/relationships/slide" Target="slides/slide19.xml"/><Relationship Id="rId84" Type="http://schemas.openxmlformats.org/officeDocument/2006/relationships/presProps" Target="presProps.xml"/><Relationship Id="rId7" Type="http://schemas.openxmlformats.org/officeDocument/2006/relationships/customXml" Target="../customXml/item7.xml"/><Relationship Id="rId71" Type="http://schemas.openxmlformats.org/officeDocument/2006/relationships/slide" Target="slides/slide14.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customXml" Target="../customXml/item45.xml"/><Relationship Id="rId53" Type="http://schemas.openxmlformats.org/officeDocument/2006/relationships/customXml" Target="../customXml/item53.xml"/><Relationship Id="rId58" Type="http://schemas.openxmlformats.org/officeDocument/2006/relationships/slide" Target="slides/slide1.xml"/><Relationship Id="rId66" Type="http://schemas.openxmlformats.org/officeDocument/2006/relationships/slide" Target="slides/slide9.xml"/><Relationship Id="rId74" Type="http://schemas.openxmlformats.org/officeDocument/2006/relationships/slide" Target="slides/slide17.xml"/><Relationship Id="rId79" Type="http://schemas.openxmlformats.org/officeDocument/2006/relationships/slide" Target="slides/slide22.xml"/><Relationship Id="rId87" Type="http://schemas.openxmlformats.org/officeDocument/2006/relationships/tableStyles" Target="tableStyles.xml"/><Relationship Id="rId5" Type="http://schemas.openxmlformats.org/officeDocument/2006/relationships/customXml" Target="../customXml/item5.xml"/><Relationship Id="rId61" Type="http://schemas.openxmlformats.org/officeDocument/2006/relationships/slide" Target="slides/slide4.xml"/><Relationship Id="rId82" Type="http://schemas.openxmlformats.org/officeDocument/2006/relationships/handoutMaster" Target="handoutMasters/handoutMaster1.xml"/><Relationship Id="rId19" Type="http://schemas.openxmlformats.org/officeDocument/2006/relationships/customXml" Target="../customXml/item19.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slideMaster" Target="slideMasters/slideMaster1.xml"/><Relationship Id="rId64" Type="http://schemas.openxmlformats.org/officeDocument/2006/relationships/slide" Target="slides/slide7.xml"/><Relationship Id="rId69" Type="http://schemas.openxmlformats.org/officeDocument/2006/relationships/slide" Target="slides/slide12.xml"/><Relationship Id="rId77" Type="http://schemas.openxmlformats.org/officeDocument/2006/relationships/slide" Target="slides/slide20.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15.xml"/><Relationship Id="rId80" Type="http://schemas.openxmlformats.org/officeDocument/2006/relationships/slide" Target="slides/slide23.xml"/><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slide" Target="slides/slide2.xml"/><Relationship Id="rId67" Type="http://schemas.openxmlformats.org/officeDocument/2006/relationships/slide" Target="slides/slide10.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slide" Target="slides/slide5.xml"/><Relationship Id="rId70" Type="http://schemas.openxmlformats.org/officeDocument/2006/relationships/slide" Target="slides/slide13.xml"/><Relationship Id="rId75" Type="http://schemas.openxmlformats.org/officeDocument/2006/relationships/slide" Target="slides/slide18.xml"/><Relationship Id="rId83"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slideMaster" Target="slideMasters/slideMaster2.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slide" Target="slides/slide3.xml"/><Relationship Id="rId65" Type="http://schemas.openxmlformats.org/officeDocument/2006/relationships/slide" Target="slides/slide8.xml"/><Relationship Id="rId73" Type="http://schemas.openxmlformats.org/officeDocument/2006/relationships/slide" Target="slides/slide16.xml"/><Relationship Id="rId78" Type="http://schemas.openxmlformats.org/officeDocument/2006/relationships/slide" Target="slides/slide21.xml"/><Relationship Id="rId81" Type="http://schemas.openxmlformats.org/officeDocument/2006/relationships/notesMaster" Target="notesMasters/notesMaster1.xml"/><Relationship Id="rId86"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3-11T18:14:32.942" idx="2">
    <p:pos x="5396" y="2900"/>
    <p:text>7.10.1</p:text>
    <p:extLst>
      <p:ext uri="{C676402C-5697-4E1C-873F-D02D1690AC5C}">
        <p15:threadingInfo xmlns:p15="http://schemas.microsoft.com/office/powerpoint/2012/main" timeZoneBias="30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169"/>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1169"/>
          </a:xfrm>
          <a:prstGeom prst="rect">
            <a:avLst/>
          </a:prstGeom>
        </p:spPr>
        <p:txBody>
          <a:bodyPr vert="horz" lIns="91440" tIns="45720" rIns="91440" bIns="45720" rtlCol="0"/>
          <a:lstStyle>
            <a:lvl1pPr algn="r">
              <a:defRPr sz="1200"/>
            </a:lvl1pPr>
          </a:lstStyle>
          <a:p>
            <a:fld id="{7FBE576A-F7D4-4B29-896E-B1B44478D8C8}" type="datetimeFigureOut">
              <a:rPr lang="en-US" smtClean="0"/>
              <a:t>8/25/2021</a:t>
            </a:fld>
            <a:endParaRPr lang="en-US" dirty="0"/>
          </a:p>
        </p:txBody>
      </p:sp>
      <p:sp>
        <p:nvSpPr>
          <p:cNvPr id="4" name="Footer Placeholder 3"/>
          <p:cNvSpPr>
            <a:spLocks noGrp="1"/>
          </p:cNvSpPr>
          <p:nvPr>
            <p:ph type="ftr" sz="quarter" idx="2"/>
          </p:nvPr>
        </p:nvSpPr>
        <p:spPr>
          <a:xfrm>
            <a:off x="0" y="8760606"/>
            <a:ext cx="3037840" cy="461169"/>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760606"/>
            <a:ext cx="3037840" cy="461169"/>
          </a:xfrm>
          <a:prstGeom prst="rect">
            <a:avLst/>
          </a:prstGeom>
        </p:spPr>
        <p:txBody>
          <a:bodyPr vert="horz" lIns="91440" tIns="45720" rIns="91440" bIns="45720" rtlCol="0" anchor="b"/>
          <a:lstStyle>
            <a:lvl1pPr algn="r">
              <a:defRPr sz="1200"/>
            </a:lvl1pPr>
          </a:lstStyle>
          <a:p>
            <a:fld id="{C68F926B-BE7F-42A3-B1CF-C7506CF039CD}" type="slidenum">
              <a:rPr lang="en-US" smtClean="0"/>
              <a:t>‹#›</a:t>
            </a:fld>
            <a:endParaRPr lang="en-US" dirty="0"/>
          </a:p>
        </p:txBody>
      </p:sp>
    </p:spTree>
    <p:extLst>
      <p:ext uri="{BB962C8B-B14F-4D97-AF65-F5344CB8AC3E}">
        <p14:creationId xmlns:p14="http://schemas.microsoft.com/office/powerpoint/2010/main" val="20325977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169"/>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938" y="0"/>
            <a:ext cx="3037840" cy="461169"/>
          </a:xfrm>
          <a:prstGeom prst="rect">
            <a:avLst/>
          </a:prstGeom>
        </p:spPr>
        <p:txBody>
          <a:bodyPr vert="horz" lIns="91440" tIns="45720" rIns="91440" bIns="45720" rtlCol="0"/>
          <a:lstStyle>
            <a:lvl1pPr algn="r">
              <a:defRPr sz="1200"/>
            </a:lvl1pPr>
          </a:lstStyle>
          <a:p>
            <a:fld id="{E11D7777-73A5-48F9-AE22-66ABE429695F}" type="datetimeFigureOut">
              <a:rPr lang="en-US" smtClean="0"/>
              <a:t>8/25/2021</a:t>
            </a:fld>
            <a:endParaRPr lang="en-US" dirty="0"/>
          </a:p>
        </p:txBody>
      </p:sp>
      <p:sp>
        <p:nvSpPr>
          <p:cNvPr id="4" name="Slide Image Placeholder 3"/>
          <p:cNvSpPr>
            <a:spLocks noGrp="1" noRot="1" noChangeAspect="1"/>
          </p:cNvSpPr>
          <p:nvPr>
            <p:ph type="sldImg" idx="2"/>
          </p:nvPr>
        </p:nvSpPr>
        <p:spPr>
          <a:xfrm>
            <a:off x="1200150" y="692150"/>
            <a:ext cx="4610100" cy="34575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040" y="4381103"/>
            <a:ext cx="5608320" cy="415051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60606"/>
            <a:ext cx="3037840" cy="461169"/>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760606"/>
            <a:ext cx="3037840" cy="461169"/>
          </a:xfrm>
          <a:prstGeom prst="rect">
            <a:avLst/>
          </a:prstGeom>
        </p:spPr>
        <p:txBody>
          <a:bodyPr vert="horz" lIns="91440" tIns="45720" rIns="91440" bIns="45720" rtlCol="0" anchor="b"/>
          <a:lstStyle>
            <a:lvl1pPr algn="r">
              <a:defRPr sz="1200"/>
            </a:lvl1pPr>
          </a:lstStyle>
          <a:p>
            <a:fld id="{6EF5D2DD-098B-4B74-BABB-171488B36A42}" type="slidenum">
              <a:rPr lang="en-US" smtClean="0"/>
              <a:t>‹#›</a:t>
            </a:fld>
            <a:endParaRPr lang="en-US" dirty="0"/>
          </a:p>
        </p:txBody>
      </p:sp>
    </p:spTree>
    <p:extLst>
      <p:ext uri="{BB962C8B-B14F-4D97-AF65-F5344CB8AC3E}">
        <p14:creationId xmlns:p14="http://schemas.microsoft.com/office/powerpoint/2010/main" val="3053725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2</a:t>
            </a:fld>
            <a:endParaRPr lang="en-US" dirty="0"/>
          </a:p>
        </p:txBody>
      </p:sp>
    </p:spTree>
    <p:extLst>
      <p:ext uri="{BB962C8B-B14F-4D97-AF65-F5344CB8AC3E}">
        <p14:creationId xmlns:p14="http://schemas.microsoft.com/office/powerpoint/2010/main" val="3333868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3</a:t>
            </a:fld>
            <a:endParaRPr lang="en-US" dirty="0"/>
          </a:p>
        </p:txBody>
      </p:sp>
    </p:spTree>
    <p:extLst>
      <p:ext uri="{BB962C8B-B14F-4D97-AF65-F5344CB8AC3E}">
        <p14:creationId xmlns:p14="http://schemas.microsoft.com/office/powerpoint/2010/main" val="117336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4</a:t>
            </a:fld>
            <a:endParaRPr lang="en-US" dirty="0"/>
          </a:p>
        </p:txBody>
      </p:sp>
    </p:spTree>
    <p:extLst>
      <p:ext uri="{BB962C8B-B14F-4D97-AF65-F5344CB8AC3E}">
        <p14:creationId xmlns:p14="http://schemas.microsoft.com/office/powerpoint/2010/main" val="3674845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5</a:t>
            </a:fld>
            <a:endParaRPr lang="en-US" dirty="0"/>
          </a:p>
        </p:txBody>
      </p:sp>
    </p:spTree>
    <p:extLst>
      <p:ext uri="{BB962C8B-B14F-4D97-AF65-F5344CB8AC3E}">
        <p14:creationId xmlns:p14="http://schemas.microsoft.com/office/powerpoint/2010/main" val="1208519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11</a:t>
            </a:fld>
            <a:endParaRPr lang="en-US" dirty="0"/>
          </a:p>
        </p:txBody>
      </p:sp>
    </p:spTree>
    <p:extLst>
      <p:ext uri="{BB962C8B-B14F-4D97-AF65-F5344CB8AC3E}">
        <p14:creationId xmlns:p14="http://schemas.microsoft.com/office/powerpoint/2010/main" val="708089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22</a:t>
            </a:fld>
            <a:endParaRPr lang="en-US" dirty="0"/>
          </a:p>
        </p:txBody>
      </p:sp>
    </p:spTree>
    <p:extLst>
      <p:ext uri="{BB962C8B-B14F-4D97-AF65-F5344CB8AC3E}">
        <p14:creationId xmlns:p14="http://schemas.microsoft.com/office/powerpoint/2010/main" val="38548615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23</a:t>
            </a:fld>
            <a:endParaRPr lang="en-US" dirty="0"/>
          </a:p>
        </p:txBody>
      </p:sp>
    </p:spTree>
    <p:extLst>
      <p:ext uri="{BB962C8B-B14F-4D97-AF65-F5344CB8AC3E}">
        <p14:creationId xmlns:p14="http://schemas.microsoft.com/office/powerpoint/2010/main" val="29133278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gi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1647830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3591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r>
              <a:rPr lang="en-US" dirty="0"/>
              <a:t/>
            </a: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18046055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37884701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B1209E44-C6BC-4F75-A957-C02067578B29}" type="datetimeFigureOut">
              <a:rPr lang="en-US" smtClean="0"/>
              <a:t>8/25/2021</a:t>
            </a:fld>
            <a:endParaRPr lang="en-US" dirty="0"/>
          </a:p>
        </p:txBody>
      </p:sp>
      <p:sp>
        <p:nvSpPr>
          <p:cNvPr id="6" name="Footer Placeholder 5"/>
          <p:cNvSpPr>
            <a:spLocks noGrp="1"/>
          </p:cNvSpPr>
          <p:nvPr>
            <p:ph type="ftr" sz="quarter" idx="11"/>
          </p:nvPr>
        </p:nvSpPr>
        <p:spPr>
          <a:xfrm>
            <a:off x="1676400" y="6264275"/>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944E559-FB9F-45B3-9F57-C4734B5E7B09}" type="slidenum">
              <a:rPr lang="en-US" smtClean="0"/>
              <a:t>‹#›</a:t>
            </a:fld>
            <a:endParaRPr lang="en-US" dirty="0"/>
          </a:p>
        </p:txBody>
      </p:sp>
    </p:spTree>
    <p:extLst>
      <p:ext uri="{BB962C8B-B14F-4D97-AF65-F5344CB8AC3E}">
        <p14:creationId xmlns:p14="http://schemas.microsoft.com/office/powerpoint/2010/main" val="2521134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20146182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7152300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wonderful quote to illustrate my point, or a profound statement that should be highlighted. It also serves to break up the monotony of the usual slide progression. Be creative, but don’t clutter the page with too many words and keep roomy margins.</a:t>
            </a:r>
          </a:p>
        </p:txBody>
      </p:sp>
    </p:spTree>
    <p:extLst>
      <p:ext uri="{BB962C8B-B14F-4D97-AF65-F5344CB8AC3E}">
        <p14:creationId xmlns:p14="http://schemas.microsoft.com/office/powerpoint/2010/main" val="4142870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46387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r>
              <a:rPr lang="en-US" dirty="0"/>
              <a:t/>
            </a: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2152584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40187113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32497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815893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3886839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2118543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sz="1800" dirty="0">
                <a:solidFill>
                  <a:schemeClr val="bg1"/>
                </a:solidFill>
                <a:latin typeface="Franklin Gothic Medium" panose="020B0603020102020204" pitchFamily="34" charset="0"/>
              </a:rPr>
              <a:t>QMS Quick Learning Activity</a:t>
            </a: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a:solidFill>
                  <a:schemeClr val="tx2"/>
                </a:solidFill>
                <a:latin typeface="Franklin Gothic Medium" panose="020B0603020102020204" pitchFamily="34" charset="0"/>
              </a:rPr>
              <a:t>www.aphl.org</a:t>
            </a:r>
          </a:p>
        </p:txBody>
      </p:sp>
    </p:spTree>
    <p:extLst>
      <p:ext uri="{BB962C8B-B14F-4D97-AF65-F5344CB8AC3E}">
        <p14:creationId xmlns:p14="http://schemas.microsoft.com/office/powerpoint/2010/main" val="2048946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gi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 Id="rId9"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27630109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2" r:id="rId5"/>
    <p:sldLayoutId id="2147483653" r:id="rId6"/>
    <p:sldLayoutId id="2147483655" r:id="rId7"/>
    <p:sldLayoutId id="2147483654" r:id="rId8"/>
    <p:sldLayoutId id="2147483658" r:id="rId9"/>
  </p:sldLayoutIdLst>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456535"/>
          </a:xfrm>
          <a:prstGeom prst="rect">
            <a:avLst/>
          </a:prstGeom>
        </p:spPr>
        <p:txBody>
          <a:bodyPr vert="horz" lIns="0" tIns="0" rIns="0" bIns="45720" rtlCol="0" anchor="t" anchorCtr="0">
            <a:spAutoFit/>
          </a:bodyPr>
          <a:lstStyle/>
          <a:p>
            <a:r>
              <a:rPr lang="en-US" dirty="0"/>
              <a:t>2nd option</a:t>
            </a:r>
          </a:p>
        </p:txBody>
      </p:sp>
      <p:sp>
        <p:nvSpPr>
          <p:cNvPr id="3" name="Text Placeholder 2"/>
          <p:cNvSpPr>
            <a:spLocks noGrp="1"/>
          </p:cNvSpPr>
          <p:nvPr>
            <p:ph type="body" idx="1"/>
          </p:nvPr>
        </p:nvSpPr>
        <p:spPr>
          <a:xfrm>
            <a:off x="457200" y="1219200"/>
            <a:ext cx="8229600" cy="2554545"/>
          </a:xfrm>
          <a:prstGeom prst="rect">
            <a:avLst/>
          </a:prstGeom>
        </p:spPr>
        <p:txBody>
          <a:bodyPr vert="horz" lIns="91440" tIns="45720" rIns="91440" bIns="45720" rtlCol="0">
            <a:spAutoFit/>
          </a:bodyPr>
          <a:lstStyle/>
          <a:p>
            <a:pPr lvl="0"/>
            <a:r>
              <a:rPr lang="en-US" dirty="0"/>
              <a:t>This layout is a second option for placement of the logo block. However, choose either this or the preferred first option for your whole slide deck; do jump back and forth between options in the same deck.</a:t>
            </a:r>
          </a:p>
        </p:txBody>
      </p:sp>
      <p:sp>
        <p:nvSpPr>
          <p:cNvPr id="7" name="Rectangle 6"/>
          <p:cNvSpPr/>
          <p:nvPr/>
        </p:nvSpPr>
        <p:spPr>
          <a:xfrm>
            <a:off x="7541322" y="5467484"/>
            <a:ext cx="1143000" cy="835345"/>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descr="S:\Admin\Logos\APHL Logos\For Electronic\Trademarked Logos (for electronic)\logo_APHL_acro_largeTM_white.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65601" y="5543685"/>
            <a:ext cx="894443" cy="60389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575512" y="4615542"/>
            <a:ext cx="973023" cy="830997"/>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Analysis.</a:t>
            </a:r>
          </a:p>
          <a:p>
            <a:r>
              <a:rPr lang="en-US" sz="1600" dirty="0">
                <a:solidFill>
                  <a:srgbClr val="00A0AF"/>
                </a:solidFill>
                <a:latin typeface="Franklin Gothic Medium" panose="020B0603020102020204" pitchFamily="34" charset="0"/>
              </a:rPr>
              <a:t>Answers.</a:t>
            </a:r>
          </a:p>
          <a:p>
            <a:r>
              <a:rPr lang="en-US" sz="1600" dirty="0">
                <a:solidFill>
                  <a:srgbClr val="00A0AF"/>
                </a:solidFill>
                <a:latin typeface="Franklin Gothic Medium" panose="020B0603020102020204" pitchFamily="34" charset="0"/>
              </a:rPr>
              <a:t>Action.</a:t>
            </a:r>
          </a:p>
        </p:txBody>
      </p:sp>
      <p:sp>
        <p:nvSpPr>
          <p:cNvPr id="9" name="TextBox 8"/>
          <p:cNvSpPr txBox="1"/>
          <p:nvPr/>
        </p:nvSpPr>
        <p:spPr>
          <a:xfrm>
            <a:off x="7484415" y="6324600"/>
            <a:ext cx="1300356" cy="323165"/>
          </a:xfrm>
          <a:prstGeom prst="rect">
            <a:avLst/>
          </a:prstGeom>
          <a:noFill/>
        </p:spPr>
        <p:txBody>
          <a:bodyPr wrap="none" rtlCol="0">
            <a:spAutoFit/>
          </a:bodyPr>
          <a:lstStyle/>
          <a:p>
            <a:r>
              <a:rPr lang="en-US" sz="1500" dirty="0">
                <a:solidFill>
                  <a:schemeClr val="tx2"/>
                </a:solidFill>
                <a:latin typeface="Franklin Gothic Medium" panose="020B0603020102020204" pitchFamily="34" charset="0"/>
              </a:rPr>
              <a:t>www.aphl.org</a:t>
            </a:r>
          </a:p>
        </p:txBody>
      </p:sp>
    </p:spTree>
    <p:extLst>
      <p:ext uri="{BB962C8B-B14F-4D97-AF65-F5344CB8AC3E}">
        <p14:creationId xmlns:p14="http://schemas.microsoft.com/office/powerpoint/2010/main" val="1549608865"/>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Lst>
  <p:txStyles>
    <p:titleStyle>
      <a:lvl1pPr algn="l" defTabSz="914400" rtl="0" eaLnBrk="1" latinLnBrk="0" hangingPunct="1">
        <a:spcBef>
          <a:spcPct val="0"/>
        </a:spcBef>
        <a:buNone/>
        <a:defRPr sz="4000" kern="1200" baseline="30000">
          <a:solidFill>
            <a:schemeClr val="tx2"/>
          </a:solidFill>
          <a:latin typeface="Franklin Gothic Medium" panose="020B0603020102020204" pitchFamily="34" charset="0"/>
          <a:ea typeface="+mj-ea"/>
          <a:cs typeface="+mj-cs"/>
        </a:defRPr>
      </a:lvl1pPr>
    </p:titleStyle>
    <p:bodyStyle>
      <a:lvl1pPr marL="0" indent="0" algn="l" defTabSz="914400" rtl="0" eaLnBrk="1" latinLnBrk="0" hangingPunct="1">
        <a:spcBef>
          <a:spcPct val="20000"/>
        </a:spcBef>
        <a:buFontTx/>
        <a:buNone/>
        <a:defRPr sz="3200" kern="1200" baseline="0">
          <a:solidFill>
            <a:srgbClr val="FF0000"/>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gif"/><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iso.org/standard/66912.html"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57200" y="2813551"/>
            <a:ext cx="7772400" cy="3554819"/>
          </a:xfrm>
        </p:spPr>
        <p:txBody>
          <a:bodyPr/>
          <a:lstStyle/>
          <a:p>
            <a:r>
              <a:rPr lang="en-US" dirty="0">
                <a:solidFill>
                  <a:srgbClr val="00A0AF"/>
                </a:solidFill>
              </a:rPr>
              <a:t>Nonconforming Work</a:t>
            </a:r>
            <a:r>
              <a:rPr lang="en-US" dirty="0"/>
              <a:t>, Root Cause Analysis, Corrective </a:t>
            </a:r>
            <a:r>
              <a:rPr lang="en-US" dirty="0" smtClean="0"/>
              <a:t>Actions</a:t>
            </a:r>
            <a:r>
              <a:rPr lang="en-US" dirty="0"/>
              <a:t>, and Opportunities for </a:t>
            </a:r>
            <a:r>
              <a:rPr lang="en-US" dirty="0" smtClean="0"/>
              <a:t>Improvement</a:t>
            </a:r>
            <a:br>
              <a:rPr lang="en-US" dirty="0" smtClean="0"/>
            </a:br>
            <a:r>
              <a:rPr lang="en-US" sz="2000" dirty="0"/>
              <a:t/>
            </a:r>
            <a:br>
              <a:rPr lang="en-US" sz="2000" dirty="0"/>
            </a:br>
            <a:r>
              <a:rPr lang="en-US" dirty="0">
                <a:solidFill>
                  <a:schemeClr val="tx1"/>
                </a:solidFill>
              </a:rPr>
              <a:t>ISO/IEC 17025:2017</a:t>
            </a:r>
            <a:br>
              <a:rPr lang="en-US" dirty="0">
                <a:solidFill>
                  <a:schemeClr val="tx1"/>
                </a:solidFill>
              </a:rPr>
            </a:br>
            <a:r>
              <a:rPr lang="en-US" dirty="0">
                <a:solidFill>
                  <a:schemeClr val="tx1"/>
                </a:solidFill>
              </a:rPr>
              <a:t>Clauses 7.10, 8.6, and 8.7</a:t>
            </a:r>
            <a:endParaRPr lang="en-US" dirty="0"/>
          </a:p>
        </p:txBody>
      </p:sp>
      <p:pic>
        <p:nvPicPr>
          <p:cNvPr id="4" name="Picture 3"/>
          <p:cNvPicPr>
            <a:picLocks noChangeAspect="1"/>
          </p:cNvPicPr>
          <p:nvPr/>
        </p:nvPicPr>
        <p:blipFill>
          <a:blip r:embed="rId2"/>
          <a:stretch>
            <a:fillRect/>
          </a:stretch>
        </p:blipFill>
        <p:spPr>
          <a:xfrm>
            <a:off x="3707039" y="228600"/>
            <a:ext cx="1272721" cy="1324903"/>
          </a:xfrm>
          <a:prstGeom prst="rect">
            <a:avLst/>
          </a:prstGeom>
        </p:spPr>
      </p:pic>
    </p:spTree>
    <p:extLst>
      <p:ext uri="{BB962C8B-B14F-4D97-AF65-F5344CB8AC3E}">
        <p14:creationId xmlns:p14="http://schemas.microsoft.com/office/powerpoint/2010/main" val="185501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of Root Cause Analysis</a:t>
            </a:r>
          </a:p>
        </p:txBody>
      </p:sp>
      <p:sp>
        <p:nvSpPr>
          <p:cNvPr id="4" name="Content Placeholder 3"/>
          <p:cNvSpPr>
            <a:spLocks noGrp="1"/>
          </p:cNvSpPr>
          <p:nvPr>
            <p:ph sz="half" idx="1"/>
          </p:nvPr>
        </p:nvSpPr>
        <p:spPr>
          <a:xfrm>
            <a:off x="381000" y="1050965"/>
            <a:ext cx="4038600" cy="4819781"/>
          </a:xfrm>
        </p:spPr>
        <p:txBody>
          <a:bodyPr/>
          <a:lstStyle/>
          <a:p>
            <a:pPr marL="0"/>
            <a:r>
              <a:rPr lang="en-US" sz="2400" dirty="0"/>
              <a:t>Root cause analysis—Using different problem-solving methods to identifying the underlying causes of problems or incidents</a:t>
            </a:r>
          </a:p>
          <a:p>
            <a:r>
              <a:rPr lang="en-US" sz="2400" dirty="0"/>
              <a:t>Who should work on root cause analysis?</a:t>
            </a:r>
          </a:p>
          <a:p>
            <a:pPr lvl="1"/>
            <a:r>
              <a:rPr lang="en-US" dirty="0"/>
              <a:t>It is best if it is those who are closest to the work on a daily basis</a:t>
            </a:r>
          </a:p>
          <a:p>
            <a:endParaRPr lang="en-US" dirty="0"/>
          </a:p>
        </p:txBody>
      </p:sp>
      <p:sp>
        <p:nvSpPr>
          <p:cNvPr id="5" name="Content Placeholder 4"/>
          <p:cNvSpPr>
            <a:spLocks noGrp="1"/>
          </p:cNvSpPr>
          <p:nvPr>
            <p:ph sz="half" idx="2"/>
          </p:nvPr>
        </p:nvSpPr>
        <p:spPr>
          <a:xfrm>
            <a:off x="4573555" y="1050965"/>
            <a:ext cx="4038600" cy="4819781"/>
          </a:xfrm>
        </p:spPr>
        <p:txBody>
          <a:bodyPr/>
          <a:lstStyle/>
          <a:p>
            <a:r>
              <a:rPr lang="en-US" sz="2400" dirty="0"/>
              <a:t>What’s the problem? (DEFINE)</a:t>
            </a:r>
          </a:p>
          <a:p>
            <a:r>
              <a:rPr lang="en-US" sz="2400" dirty="0"/>
              <a:t>Sometimes “Why” isn’t the starting question</a:t>
            </a:r>
          </a:p>
          <a:p>
            <a:pPr lvl="1"/>
            <a:r>
              <a:rPr lang="en-US" sz="1400" dirty="0"/>
              <a:t>What is it?</a:t>
            </a:r>
          </a:p>
          <a:p>
            <a:pPr lvl="1"/>
            <a:r>
              <a:rPr lang="en-US" sz="1400" dirty="0"/>
              <a:t>When did it happened?</a:t>
            </a:r>
          </a:p>
          <a:p>
            <a:pPr lvl="1"/>
            <a:r>
              <a:rPr lang="en-US" sz="1400" dirty="0"/>
              <a:t>Where did it happen?</a:t>
            </a:r>
          </a:p>
          <a:p>
            <a:pPr lvl="1"/>
            <a:r>
              <a:rPr lang="en-US" sz="1400" dirty="0"/>
              <a:t>How were overall goals affected?</a:t>
            </a:r>
          </a:p>
          <a:p>
            <a:pPr lvl="1"/>
            <a:r>
              <a:rPr lang="en-US" sz="1400" dirty="0"/>
              <a:t>Keep it simple—make an outline </a:t>
            </a:r>
          </a:p>
          <a:p>
            <a:pPr lvl="1"/>
            <a:r>
              <a:rPr lang="en-US" sz="1400" dirty="0"/>
              <a:t>People see problems differently</a:t>
            </a:r>
            <a:endParaRPr lang="en-US" dirty="0"/>
          </a:p>
          <a:p>
            <a:pPr marL="0"/>
            <a:r>
              <a:rPr lang="en-US" sz="2400" dirty="0"/>
              <a:t>Why did it happen?   </a:t>
            </a:r>
            <a:br>
              <a:rPr lang="en-US" sz="2400" dirty="0"/>
            </a:br>
            <a:r>
              <a:rPr lang="en-US" sz="2400" dirty="0"/>
              <a:t>    (ANALYZE)</a:t>
            </a:r>
          </a:p>
          <a:p>
            <a:pPr marL="0"/>
            <a:r>
              <a:rPr lang="en-US" sz="2400" dirty="0"/>
              <a:t>What will be done?</a:t>
            </a:r>
            <a:br>
              <a:rPr lang="en-US" sz="2400" dirty="0"/>
            </a:br>
            <a:r>
              <a:rPr lang="en-US" sz="2400" dirty="0"/>
              <a:t>    (PREVENT)</a:t>
            </a:r>
          </a:p>
        </p:txBody>
      </p:sp>
      <p:pic>
        <p:nvPicPr>
          <p:cNvPr id="6" name="Picture 5"/>
          <p:cNvPicPr>
            <a:picLocks noChangeAspect="1"/>
          </p:cNvPicPr>
          <p:nvPr/>
        </p:nvPicPr>
        <p:blipFill>
          <a:blip r:embed="rId2"/>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36222552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47310"/>
            <a:ext cx="8534400" cy="600164"/>
          </a:xfrm>
        </p:spPr>
        <p:txBody>
          <a:bodyPr/>
          <a:lstStyle/>
          <a:p>
            <a:pPr algn="ctr"/>
            <a:r>
              <a:rPr lang="en-US" sz="3600" dirty="0"/>
              <a:t>Examples of Types of Causes/Root Causes</a:t>
            </a:r>
          </a:p>
        </p:txBody>
      </p:sp>
      <p:sp>
        <p:nvSpPr>
          <p:cNvPr id="5" name="Text Placeholder 4"/>
          <p:cNvSpPr>
            <a:spLocks noGrp="1"/>
          </p:cNvSpPr>
          <p:nvPr>
            <p:ph type="body" sz="quarter" idx="10"/>
          </p:nvPr>
        </p:nvSpPr>
        <p:spPr>
          <a:xfrm>
            <a:off x="78723" y="685800"/>
            <a:ext cx="6703076" cy="6007799"/>
          </a:xfrm>
        </p:spPr>
        <p:txBody>
          <a:bodyPr/>
          <a:lstStyle/>
          <a:p>
            <a:r>
              <a:rPr lang="en-US" sz="2800" dirty="0"/>
              <a:t>QC out of control—What could be the:</a:t>
            </a:r>
          </a:p>
          <a:p>
            <a:pPr lvl="1"/>
            <a:r>
              <a:rPr lang="en-US" sz="1800" dirty="0">
                <a:solidFill>
                  <a:schemeClr val="tx2"/>
                </a:solidFill>
              </a:rPr>
              <a:t>Cause?</a:t>
            </a:r>
            <a:r>
              <a:rPr lang="en-US" sz="1800" dirty="0"/>
              <a:t>-incorrect dilution</a:t>
            </a:r>
          </a:p>
          <a:p>
            <a:pPr lvl="1"/>
            <a:r>
              <a:rPr lang="en-US" sz="1800" dirty="0">
                <a:solidFill>
                  <a:schemeClr val="tx2"/>
                </a:solidFill>
              </a:rPr>
              <a:t>Immediate cause?</a:t>
            </a:r>
            <a:r>
              <a:rPr lang="en-US" sz="1800" dirty="0"/>
              <a:t>-pipette on incorrect setting</a:t>
            </a:r>
          </a:p>
          <a:p>
            <a:pPr lvl="1"/>
            <a:r>
              <a:rPr lang="en-US" sz="1800" dirty="0">
                <a:solidFill>
                  <a:schemeClr val="tx2"/>
                </a:solidFill>
              </a:rPr>
              <a:t>Root cause?</a:t>
            </a:r>
            <a:r>
              <a:rPr lang="en-US" sz="1800" dirty="0"/>
              <a:t>-pipette not checked before pipetting began</a:t>
            </a:r>
          </a:p>
          <a:p>
            <a:r>
              <a:rPr lang="en-US" sz="2800" dirty="0"/>
              <a:t>Skinned knee—What could be the:</a:t>
            </a:r>
          </a:p>
          <a:p>
            <a:pPr lvl="1"/>
            <a:r>
              <a:rPr lang="en-US" sz="1800" dirty="0">
                <a:solidFill>
                  <a:schemeClr val="tx2"/>
                </a:solidFill>
              </a:rPr>
              <a:t>Cause?</a:t>
            </a:r>
            <a:r>
              <a:rPr lang="en-US" sz="1800" dirty="0"/>
              <a:t>-fell down</a:t>
            </a:r>
          </a:p>
          <a:p>
            <a:pPr lvl="1"/>
            <a:r>
              <a:rPr lang="en-US" sz="1800" dirty="0">
                <a:solidFill>
                  <a:schemeClr val="tx2"/>
                </a:solidFill>
              </a:rPr>
              <a:t>Immediate cause?</a:t>
            </a:r>
            <a:r>
              <a:rPr lang="en-US" sz="1800" dirty="0"/>
              <a:t>-bike hit a bump</a:t>
            </a:r>
          </a:p>
          <a:p>
            <a:pPr lvl="1"/>
            <a:r>
              <a:rPr lang="en-US" sz="1800" dirty="0">
                <a:solidFill>
                  <a:schemeClr val="tx2"/>
                </a:solidFill>
              </a:rPr>
              <a:t>Root cause?</a:t>
            </a:r>
            <a:r>
              <a:rPr lang="en-US" sz="1800" dirty="0"/>
              <a:t>-didn’t wear protective gear</a:t>
            </a:r>
          </a:p>
          <a:p>
            <a:r>
              <a:rPr lang="en-US" sz="2400" dirty="0"/>
              <a:t>Water on the floor—What could be the:</a:t>
            </a:r>
          </a:p>
          <a:p>
            <a:pPr lvl="1"/>
            <a:r>
              <a:rPr lang="en-US" sz="1800" dirty="0">
                <a:solidFill>
                  <a:schemeClr val="tx2"/>
                </a:solidFill>
              </a:rPr>
              <a:t>Cause?</a:t>
            </a:r>
            <a:r>
              <a:rPr lang="en-US" sz="1800" dirty="0"/>
              <a:t>-leaking freezer</a:t>
            </a:r>
          </a:p>
          <a:p>
            <a:pPr lvl="1"/>
            <a:r>
              <a:rPr lang="en-US" sz="1800" dirty="0">
                <a:solidFill>
                  <a:schemeClr val="tx2"/>
                </a:solidFill>
              </a:rPr>
              <a:t>Immediate cause?</a:t>
            </a:r>
            <a:r>
              <a:rPr lang="en-US" sz="1800" dirty="0"/>
              <a:t>-door left open</a:t>
            </a:r>
          </a:p>
          <a:p>
            <a:pPr lvl="1"/>
            <a:r>
              <a:rPr lang="en-US" sz="1800" dirty="0">
                <a:solidFill>
                  <a:schemeClr val="tx2"/>
                </a:solidFill>
              </a:rPr>
              <a:t>Root cause?</a:t>
            </a:r>
            <a:r>
              <a:rPr lang="en-US" sz="1800" dirty="0"/>
              <a:t>-freezer not organized</a:t>
            </a:r>
          </a:p>
          <a:p>
            <a:pPr lvl="2"/>
            <a:r>
              <a:rPr lang="en-US" sz="1800" dirty="0"/>
              <a:t>Items are not easily found</a:t>
            </a:r>
          </a:p>
          <a:p>
            <a:pPr lvl="2"/>
            <a:r>
              <a:rPr lang="en-US" sz="1800" dirty="0"/>
              <a:t>Takes too long to find items</a:t>
            </a:r>
          </a:p>
          <a:p>
            <a:endParaRPr lang="en-US" dirty="0"/>
          </a:p>
        </p:txBody>
      </p:sp>
      <p:sp>
        <p:nvSpPr>
          <p:cNvPr id="7" name="TextBox 6"/>
          <p:cNvSpPr txBox="1"/>
          <p:nvPr/>
        </p:nvSpPr>
        <p:spPr>
          <a:xfrm>
            <a:off x="6781799" y="823828"/>
            <a:ext cx="2057401" cy="5262979"/>
          </a:xfrm>
          <a:prstGeom prst="rect">
            <a:avLst/>
          </a:prstGeom>
          <a:solidFill>
            <a:schemeClr val="accent5">
              <a:lumMod val="20000"/>
              <a:lumOff val="80000"/>
            </a:schemeClr>
          </a:solidFill>
        </p:spPr>
        <p:txBody>
          <a:bodyPr wrap="square" rtlCol="0">
            <a:spAutoFit/>
          </a:bodyPr>
          <a:lstStyle/>
          <a:p>
            <a:r>
              <a:rPr lang="en-US" sz="1400" dirty="0"/>
              <a:t>Root cause means digging deeper for an answer.</a:t>
            </a:r>
          </a:p>
          <a:p>
            <a:endParaRPr lang="en-US" sz="1400" dirty="0">
              <a:solidFill>
                <a:schemeClr val="tx2"/>
              </a:solidFill>
            </a:endParaRPr>
          </a:p>
          <a:p>
            <a:r>
              <a:rPr lang="en-US" sz="1400" dirty="0">
                <a:solidFill>
                  <a:schemeClr val="tx2"/>
                </a:solidFill>
              </a:rPr>
              <a:t>   Why did this happen?</a:t>
            </a:r>
          </a:p>
          <a:p>
            <a:endParaRPr lang="en-US" sz="1400" dirty="0">
              <a:solidFill>
                <a:schemeClr val="tx2"/>
              </a:solidFill>
            </a:endParaRPr>
          </a:p>
          <a:p>
            <a:endParaRPr lang="en-US" sz="1400" dirty="0">
              <a:solidFill>
                <a:schemeClr val="tx2"/>
              </a:solidFill>
            </a:endParaRPr>
          </a:p>
          <a:p>
            <a:endParaRPr lang="en-US" sz="1400" dirty="0">
              <a:solidFill>
                <a:schemeClr val="tx2"/>
              </a:solidFill>
            </a:endParaRPr>
          </a:p>
          <a:p>
            <a:r>
              <a:rPr lang="en-US" sz="1400" dirty="0">
                <a:solidFill>
                  <a:schemeClr val="tx2"/>
                </a:solidFill>
              </a:rPr>
              <a:t>Cause (first response)</a:t>
            </a:r>
          </a:p>
          <a:p>
            <a:endParaRPr lang="en-US" sz="1400" dirty="0">
              <a:solidFill>
                <a:schemeClr val="tx2"/>
              </a:solidFill>
            </a:endParaRPr>
          </a:p>
          <a:p>
            <a:endParaRPr lang="en-US" sz="1400" dirty="0">
              <a:solidFill>
                <a:schemeClr val="tx2"/>
              </a:solidFill>
            </a:endParaRPr>
          </a:p>
          <a:p>
            <a:r>
              <a:rPr lang="en-US" sz="1400" dirty="0">
                <a:solidFill>
                  <a:schemeClr val="tx2"/>
                </a:solidFill>
              </a:rPr>
              <a:t>      Ask “why” again..</a:t>
            </a:r>
          </a:p>
          <a:p>
            <a:endParaRPr lang="en-US" sz="1400" dirty="0">
              <a:solidFill>
                <a:schemeClr val="tx2"/>
              </a:solidFill>
            </a:endParaRPr>
          </a:p>
          <a:p>
            <a:endParaRPr lang="en-US" sz="1400" dirty="0">
              <a:solidFill>
                <a:schemeClr val="tx2"/>
              </a:solidFill>
            </a:endParaRPr>
          </a:p>
          <a:p>
            <a:r>
              <a:rPr lang="en-US" sz="1400" dirty="0">
                <a:solidFill>
                  <a:schemeClr val="tx2"/>
                </a:solidFill>
              </a:rPr>
              <a:t>Immediate cause (next response)</a:t>
            </a:r>
          </a:p>
          <a:p>
            <a:endParaRPr lang="en-US" sz="1400" dirty="0">
              <a:solidFill>
                <a:schemeClr val="tx2"/>
              </a:solidFill>
            </a:endParaRPr>
          </a:p>
          <a:p>
            <a:endParaRPr lang="en-US" sz="1400" dirty="0">
              <a:solidFill>
                <a:schemeClr val="tx2"/>
              </a:solidFill>
            </a:endParaRPr>
          </a:p>
          <a:p>
            <a:r>
              <a:rPr lang="en-US" sz="1400" dirty="0">
                <a:solidFill>
                  <a:schemeClr val="tx2"/>
                </a:solidFill>
              </a:rPr>
              <a:t>    Ask “why” again..</a:t>
            </a:r>
          </a:p>
          <a:p>
            <a:endParaRPr lang="en-US" sz="1400" dirty="0">
              <a:solidFill>
                <a:schemeClr val="tx2"/>
              </a:solidFill>
            </a:endParaRPr>
          </a:p>
          <a:p>
            <a:endParaRPr lang="en-US" sz="1400" dirty="0">
              <a:solidFill>
                <a:schemeClr val="tx2"/>
              </a:solidFill>
            </a:endParaRPr>
          </a:p>
          <a:p>
            <a:endParaRPr lang="en-US" sz="1400" dirty="0">
              <a:solidFill>
                <a:schemeClr val="tx2"/>
              </a:solidFill>
            </a:endParaRPr>
          </a:p>
          <a:p>
            <a:r>
              <a:rPr lang="en-US" sz="1400" dirty="0">
                <a:solidFill>
                  <a:schemeClr val="tx2"/>
                </a:solidFill>
              </a:rPr>
              <a:t>Root cause (upon further thought)</a:t>
            </a:r>
          </a:p>
        </p:txBody>
      </p:sp>
      <p:sp>
        <p:nvSpPr>
          <p:cNvPr id="8" name="Down Arrow 7"/>
          <p:cNvSpPr/>
          <p:nvPr/>
        </p:nvSpPr>
        <p:spPr>
          <a:xfrm>
            <a:off x="7620000" y="1981200"/>
            <a:ext cx="152400" cy="533400"/>
          </a:xfrm>
          <a:prstGeom prst="downArrow">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Down Arrow 9"/>
          <p:cNvSpPr/>
          <p:nvPr/>
        </p:nvSpPr>
        <p:spPr>
          <a:xfrm>
            <a:off x="7620000" y="2994106"/>
            <a:ext cx="152400" cy="815894"/>
          </a:xfrm>
          <a:prstGeom prst="downArrow">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Down Arrow 10"/>
          <p:cNvSpPr/>
          <p:nvPr/>
        </p:nvSpPr>
        <p:spPr>
          <a:xfrm>
            <a:off x="7653433" y="4528015"/>
            <a:ext cx="152400" cy="815894"/>
          </a:xfrm>
          <a:prstGeom prst="downArrow">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3"/>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14602531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Start with a New Mindset</a:t>
            </a:r>
          </a:p>
        </p:txBody>
      </p:sp>
      <p:sp>
        <p:nvSpPr>
          <p:cNvPr id="4" name="Content Placeholder 3"/>
          <p:cNvSpPr>
            <a:spLocks noGrp="1"/>
          </p:cNvSpPr>
          <p:nvPr>
            <p:ph sz="half" idx="1"/>
          </p:nvPr>
        </p:nvSpPr>
        <p:spPr>
          <a:xfrm>
            <a:off x="457200" y="1447800"/>
            <a:ext cx="4038600" cy="4524315"/>
          </a:xfrm>
        </p:spPr>
        <p:txBody>
          <a:bodyPr/>
          <a:lstStyle/>
          <a:p>
            <a:r>
              <a:rPr lang="en-US" sz="2400" dirty="0"/>
              <a:t>People are generally not the ultimate cause of problems</a:t>
            </a:r>
          </a:p>
          <a:p>
            <a:r>
              <a:rPr lang="en-US" sz="2400" dirty="0"/>
              <a:t>People implement </a:t>
            </a:r>
            <a:r>
              <a:rPr lang="en-US" sz="2400" u="sng" dirty="0"/>
              <a:t>processes</a:t>
            </a:r>
          </a:p>
          <a:p>
            <a:r>
              <a:rPr lang="en-US" sz="2400" dirty="0"/>
              <a:t>Most people do not come to work planning to sabotage their own work</a:t>
            </a:r>
          </a:p>
          <a:p>
            <a:r>
              <a:rPr lang="en-US" sz="2400" dirty="0"/>
              <a:t>Don’t waste time looking at surface issues</a:t>
            </a:r>
          </a:p>
          <a:p>
            <a:endParaRPr lang="en-US" dirty="0"/>
          </a:p>
        </p:txBody>
      </p:sp>
      <p:sp>
        <p:nvSpPr>
          <p:cNvPr id="5" name="Content Placeholder 4"/>
          <p:cNvSpPr>
            <a:spLocks noGrp="1"/>
          </p:cNvSpPr>
          <p:nvPr>
            <p:ph sz="half" idx="2"/>
          </p:nvPr>
        </p:nvSpPr>
        <p:spPr>
          <a:xfrm>
            <a:off x="4648200" y="1447800"/>
            <a:ext cx="4038600" cy="4524315"/>
          </a:xfrm>
        </p:spPr>
        <p:txBody>
          <a:bodyPr/>
          <a:lstStyle/>
          <a:p>
            <a:r>
              <a:rPr lang="en-US" sz="2400" dirty="0"/>
              <a:t>Use passive voice to avoid “blame game”</a:t>
            </a:r>
          </a:p>
          <a:p>
            <a:pPr lvl="1"/>
            <a:r>
              <a:rPr lang="en-US" dirty="0"/>
              <a:t>Bob didn’t complete the form X correctly (WRONG)</a:t>
            </a:r>
          </a:p>
          <a:p>
            <a:pPr lvl="1"/>
            <a:r>
              <a:rPr lang="en-US" dirty="0"/>
              <a:t>Form X lacks spaces for all the information</a:t>
            </a:r>
          </a:p>
          <a:p>
            <a:pPr lvl="1"/>
            <a:r>
              <a:rPr lang="en-US" dirty="0"/>
              <a:t>Form X lacked necessary review and approval (CORRECT)</a:t>
            </a:r>
          </a:p>
          <a:p>
            <a:endParaRPr lang="en-US" dirty="0"/>
          </a:p>
        </p:txBody>
      </p:sp>
      <p:pic>
        <p:nvPicPr>
          <p:cNvPr id="6" name="Picture 5"/>
          <p:cNvPicPr>
            <a:picLocks noChangeAspect="1"/>
          </p:cNvPicPr>
          <p:nvPr/>
        </p:nvPicPr>
        <p:blipFill>
          <a:blip r:embed="rId2"/>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39358650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662" y="170634"/>
            <a:ext cx="5780314" cy="1615827"/>
          </a:xfrm>
        </p:spPr>
        <p:txBody>
          <a:bodyPr/>
          <a:lstStyle/>
          <a:p>
            <a:r>
              <a:rPr lang="en-US" sz="3400" dirty="0"/>
              <a:t>One method of Root Cause Analysis:  Cause Mapping</a:t>
            </a:r>
            <a:br>
              <a:rPr lang="en-US" sz="3400" dirty="0"/>
            </a:br>
            <a:r>
              <a:rPr lang="en-US" sz="3400" dirty="0"/>
              <a:t>(5 Whys)</a:t>
            </a:r>
          </a:p>
        </p:txBody>
      </p:sp>
      <p:sp>
        <p:nvSpPr>
          <p:cNvPr id="3" name="Content Placeholder 2"/>
          <p:cNvSpPr>
            <a:spLocks noGrp="1"/>
          </p:cNvSpPr>
          <p:nvPr>
            <p:ph sz="half" idx="1"/>
          </p:nvPr>
        </p:nvSpPr>
        <p:spPr>
          <a:xfrm>
            <a:off x="457200" y="1676400"/>
            <a:ext cx="8458200" cy="2252924"/>
          </a:xfrm>
        </p:spPr>
        <p:txBody>
          <a:bodyPr/>
          <a:lstStyle/>
          <a:p>
            <a:pPr marL="0">
              <a:buNone/>
            </a:pPr>
            <a:r>
              <a:rPr lang="en-US" sz="1800" dirty="0"/>
              <a:t>Ask: “Why did this happen?” Write down the response, then ask the question again. Write down the response. Ask the question 5 - 6 times  and you may get to the “root cause” of the problem. You may ask what and when questions, too:</a:t>
            </a:r>
          </a:p>
          <a:p>
            <a:r>
              <a:rPr lang="en-US" sz="1800" dirty="0"/>
              <a:t>Why was there water on the floor?</a:t>
            </a:r>
          </a:p>
          <a:p>
            <a:r>
              <a:rPr lang="en-US" sz="1800" dirty="0"/>
              <a:t>What could be the cause(s)?</a:t>
            </a:r>
          </a:p>
          <a:p>
            <a:r>
              <a:rPr lang="en-US" sz="1800" dirty="0"/>
              <a:t>Why would that happen?</a:t>
            </a:r>
          </a:p>
          <a:p>
            <a:r>
              <a:rPr lang="en-US" sz="1800" dirty="0"/>
              <a:t>When could that happen?</a:t>
            </a:r>
          </a:p>
        </p:txBody>
      </p:sp>
      <p:pic>
        <p:nvPicPr>
          <p:cNvPr id="5" name="Content Placeholder 5" descr="RCA-CMBasics-EC1.gif"/>
          <p:cNvPicPr>
            <a:picLocks noGrp="1"/>
          </p:cNvPicPr>
          <p:nvPr>
            <p:ph sz="half" idx="2"/>
          </p:nvPr>
        </p:nvPicPr>
        <p:blipFill>
          <a:blip r:embed="rId2" cstate="print"/>
          <a:srcRect/>
          <a:stretch>
            <a:fillRect/>
          </a:stretch>
        </p:blipFill>
        <p:spPr bwMode="auto">
          <a:xfrm>
            <a:off x="6219825" y="152400"/>
            <a:ext cx="2466975" cy="1352550"/>
          </a:xfrm>
          <a:prstGeom prst="rect">
            <a:avLst/>
          </a:prstGeom>
          <a:noFill/>
          <a:ln w="9525">
            <a:noFill/>
            <a:miter lim="800000"/>
            <a:headEnd/>
            <a:tailEnd/>
          </a:ln>
          <a:effectLst>
            <a:outerShdw blurRad="63500" sx="102000" sy="102000" algn="ctr" rotWithShape="0">
              <a:srgbClr val="FF0000">
                <a:alpha val="40000"/>
              </a:srgbClr>
            </a:outerShdw>
          </a:effectLst>
        </p:spPr>
      </p:pic>
      <p:pic>
        <p:nvPicPr>
          <p:cNvPr id="6" name="Picture 5" descr="RCA-CMBasics-goal9.gif"/>
          <p:cNvPicPr/>
          <p:nvPr/>
        </p:nvPicPr>
        <p:blipFill>
          <a:blip r:embed="rId3" cstate="print"/>
          <a:srcRect/>
          <a:stretch>
            <a:fillRect/>
          </a:stretch>
        </p:blipFill>
        <p:spPr bwMode="auto">
          <a:xfrm>
            <a:off x="457200" y="3886200"/>
            <a:ext cx="8572500" cy="1895475"/>
          </a:xfrm>
          <a:prstGeom prst="rect">
            <a:avLst/>
          </a:prstGeom>
          <a:noFill/>
          <a:ln w="9525">
            <a:noFill/>
            <a:miter lim="800000"/>
            <a:headEnd/>
            <a:tailEnd/>
          </a:ln>
          <a:effectLst>
            <a:outerShdw blurRad="50800" dist="38100" dir="2700000" algn="tl" rotWithShape="0">
              <a:srgbClr val="FF0000">
                <a:alpha val="40000"/>
              </a:srgbClr>
            </a:outerShdw>
          </a:effectLst>
        </p:spPr>
      </p:pic>
      <p:pic>
        <p:nvPicPr>
          <p:cNvPr id="7" name="Picture 6"/>
          <p:cNvPicPr>
            <a:picLocks noChangeAspect="1"/>
          </p:cNvPicPr>
          <p:nvPr/>
        </p:nvPicPr>
        <p:blipFill>
          <a:blip r:embed="rId4"/>
          <a:stretch>
            <a:fillRect/>
          </a:stretch>
        </p:blipFill>
        <p:spPr>
          <a:xfrm>
            <a:off x="3505200" y="5813630"/>
            <a:ext cx="917491" cy="955108"/>
          </a:xfrm>
          <a:prstGeom prst="rect">
            <a:avLst/>
          </a:prstGeom>
        </p:spPr>
      </p:pic>
    </p:spTree>
    <p:extLst>
      <p:ext uri="{BB962C8B-B14F-4D97-AF65-F5344CB8AC3E}">
        <p14:creationId xmlns:p14="http://schemas.microsoft.com/office/powerpoint/2010/main" val="42914414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07773"/>
            <a:ext cx="8534400" cy="1092607"/>
          </a:xfrm>
        </p:spPr>
        <p:txBody>
          <a:bodyPr/>
          <a:lstStyle/>
          <a:p>
            <a:r>
              <a:rPr lang="en-US" sz="3400" dirty="0"/>
              <a:t>Another method of Root Cause Analysis:  Diagramming (Fishbone)</a:t>
            </a:r>
          </a:p>
        </p:txBody>
      </p:sp>
      <p:sp>
        <p:nvSpPr>
          <p:cNvPr id="3" name="Content Placeholder 2"/>
          <p:cNvSpPr>
            <a:spLocks noGrp="1"/>
          </p:cNvSpPr>
          <p:nvPr>
            <p:ph sz="half" idx="1"/>
          </p:nvPr>
        </p:nvSpPr>
        <p:spPr>
          <a:xfrm>
            <a:off x="76200" y="1143000"/>
            <a:ext cx="3962400" cy="4702826"/>
          </a:xfrm>
        </p:spPr>
        <p:txBody>
          <a:bodyPr/>
          <a:lstStyle/>
          <a:p>
            <a:r>
              <a:rPr lang="en-US" sz="1400" dirty="0"/>
              <a:t>People (manpower)</a:t>
            </a:r>
          </a:p>
          <a:p>
            <a:pPr lvl="1"/>
            <a:r>
              <a:rPr lang="en-US" sz="1400" dirty="0"/>
              <a:t>Training, verbal miscommunication, lack of communication, staff changed mid-project</a:t>
            </a:r>
          </a:p>
          <a:p>
            <a:r>
              <a:rPr lang="en-US" sz="1400" dirty="0"/>
              <a:t>Process/Methods</a:t>
            </a:r>
          </a:p>
          <a:p>
            <a:pPr lvl="1"/>
            <a:r>
              <a:rPr lang="en-US" sz="1400" dirty="0"/>
              <a:t>Procedures, workflow, </a:t>
            </a:r>
          </a:p>
          <a:p>
            <a:pPr lvl="1"/>
            <a:r>
              <a:rPr lang="en-US" sz="1400" dirty="0"/>
              <a:t>Measurement (Calibrations performed, but were they appropriate?)</a:t>
            </a:r>
          </a:p>
          <a:p>
            <a:r>
              <a:rPr lang="en-US" sz="1400" dirty="0"/>
              <a:t>Equipment (machines)</a:t>
            </a:r>
          </a:p>
          <a:p>
            <a:pPr lvl="1"/>
            <a:r>
              <a:rPr lang="en-US" sz="1400" dirty="0"/>
              <a:t>Defective, not maintained, not calibrated, overloaded</a:t>
            </a:r>
          </a:p>
          <a:p>
            <a:r>
              <a:rPr lang="en-US" sz="1400" dirty="0"/>
              <a:t>Management</a:t>
            </a:r>
          </a:p>
          <a:p>
            <a:pPr lvl="1"/>
            <a:r>
              <a:rPr lang="en-US" sz="1400" dirty="0"/>
              <a:t>Reviewed annually?</a:t>
            </a:r>
          </a:p>
          <a:p>
            <a:r>
              <a:rPr lang="en-US" sz="1400" dirty="0"/>
              <a:t>Environment</a:t>
            </a:r>
          </a:p>
          <a:p>
            <a:pPr lvl="1"/>
            <a:r>
              <a:rPr lang="en-US" sz="1400" dirty="0"/>
              <a:t>Temperature, humidity, work area, distractions</a:t>
            </a:r>
          </a:p>
          <a:p>
            <a:r>
              <a:rPr lang="en-US" sz="1400" dirty="0"/>
              <a:t>Materials</a:t>
            </a:r>
          </a:p>
          <a:p>
            <a:pPr lvl="1"/>
            <a:r>
              <a:rPr lang="en-US" sz="1400" dirty="0"/>
              <a:t>Incorrect, degradation, certificates of analysis</a:t>
            </a:r>
          </a:p>
        </p:txBody>
      </p:sp>
      <p:pic>
        <p:nvPicPr>
          <p:cNvPr id="7" name="Picture 4" descr="http://www.google.com/url?source=imglanding&amp;ct=img&amp;q=http://www.rff.com/fishbone-template.png&amp;sa=X&amp;ei=lWNtUdKnJuXa2wWmm4DYDw&amp;ved=0CAsQ8wc&amp;usg=AFQjCNEUNYbffA0GrrsduoBC3OMZBKsz9Q"/>
          <p:cNvPicPr>
            <a:picLocks noGrp="1" noChangeAspect="1" noChangeArrowheads="1"/>
          </p:cNvPicPr>
          <p:nvPr>
            <p:ph sz="half" idx="2"/>
          </p:nvPr>
        </p:nvPicPr>
        <p:blipFill>
          <a:blip r:embed="rId2" cstate="print"/>
          <a:srcRect/>
          <a:stretch>
            <a:fillRect/>
          </a:stretch>
        </p:blipFill>
        <p:spPr bwMode="auto">
          <a:xfrm>
            <a:off x="3931602" y="1495797"/>
            <a:ext cx="5139004" cy="3476704"/>
          </a:xfrm>
          <a:prstGeom prst="rect">
            <a:avLst/>
          </a:prstGeom>
          <a:noFill/>
        </p:spPr>
      </p:pic>
      <p:pic>
        <p:nvPicPr>
          <p:cNvPr id="5" name="Picture 4"/>
          <p:cNvPicPr>
            <a:picLocks noChangeAspect="1"/>
          </p:cNvPicPr>
          <p:nvPr/>
        </p:nvPicPr>
        <p:blipFill>
          <a:blip r:embed="rId3"/>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5428580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304800"/>
            <a:ext cx="8991600" cy="661720"/>
          </a:xfrm>
        </p:spPr>
        <p:txBody>
          <a:bodyPr/>
          <a:lstStyle/>
          <a:p>
            <a:r>
              <a:rPr lang="en-US" dirty="0"/>
              <a:t>Root Cause Analysis     Corrective Action</a:t>
            </a:r>
          </a:p>
        </p:txBody>
      </p:sp>
      <p:sp>
        <p:nvSpPr>
          <p:cNvPr id="6" name="Text Placeholder 5"/>
          <p:cNvSpPr>
            <a:spLocks noGrp="1"/>
          </p:cNvSpPr>
          <p:nvPr>
            <p:ph type="body" sz="quarter" idx="10"/>
          </p:nvPr>
        </p:nvSpPr>
        <p:spPr>
          <a:xfrm>
            <a:off x="457200" y="1371600"/>
            <a:ext cx="8229600" cy="4105739"/>
          </a:xfrm>
        </p:spPr>
        <p:txBody>
          <a:bodyPr/>
          <a:lstStyle/>
          <a:p>
            <a:pPr marL="0" indent="0">
              <a:buNone/>
            </a:pPr>
            <a:r>
              <a:rPr lang="en-US" sz="2800" dirty="0" smtClean="0"/>
              <a:t>Section 8.7.2</a:t>
            </a:r>
          </a:p>
          <a:p>
            <a:r>
              <a:rPr lang="en-US" sz="2800" dirty="0" smtClean="0"/>
              <a:t>Once </a:t>
            </a:r>
            <a:r>
              <a:rPr lang="en-US" sz="2800" dirty="0"/>
              <a:t>the root cause is identified, you must implement a fix (corrective action) to prevent it from happening again.</a:t>
            </a:r>
          </a:p>
          <a:p>
            <a:pPr lvl="1"/>
            <a:r>
              <a:rPr lang="en-US" sz="2400" dirty="0"/>
              <a:t>Identify potential corrective actions</a:t>
            </a:r>
          </a:p>
          <a:p>
            <a:pPr lvl="1"/>
            <a:r>
              <a:rPr lang="en-US" sz="2400" dirty="0"/>
              <a:t>Select and implement the action most likely to eliminate the problem and prevent recurrence</a:t>
            </a:r>
          </a:p>
          <a:p>
            <a:pPr lvl="1"/>
            <a:r>
              <a:rPr lang="en-US" sz="2400" dirty="0"/>
              <a:t>Corrective actions are appropriate to the magnitude and risk of the problem</a:t>
            </a:r>
          </a:p>
        </p:txBody>
      </p:sp>
      <p:sp>
        <p:nvSpPr>
          <p:cNvPr id="5" name="Right Arrow 4"/>
          <p:cNvSpPr/>
          <p:nvPr/>
        </p:nvSpPr>
        <p:spPr>
          <a:xfrm>
            <a:off x="4495800" y="533400"/>
            <a:ext cx="533400" cy="228600"/>
          </a:xfrm>
          <a:prstGeom prst="rightArrow">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2"/>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6920606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Corrective Action</a:t>
            </a:r>
          </a:p>
        </p:txBody>
      </p:sp>
      <p:sp>
        <p:nvSpPr>
          <p:cNvPr id="3" name="Text Placeholder 2"/>
          <p:cNvSpPr>
            <a:spLocks noGrp="1"/>
          </p:cNvSpPr>
          <p:nvPr>
            <p:ph type="body" sz="quarter" idx="10"/>
          </p:nvPr>
        </p:nvSpPr>
        <p:spPr>
          <a:xfrm>
            <a:off x="457200" y="1371600"/>
            <a:ext cx="8229600" cy="1569660"/>
          </a:xfrm>
        </p:spPr>
        <p:txBody>
          <a:bodyPr/>
          <a:lstStyle/>
          <a:p>
            <a:r>
              <a:rPr lang="en-US" dirty="0"/>
              <a:t>Once implemented, the laboratory monitors the results of the corrective action to ensure it was effective.</a:t>
            </a:r>
          </a:p>
        </p:txBody>
      </p:sp>
      <p:sp>
        <p:nvSpPr>
          <p:cNvPr id="4" name="TextBox 3"/>
          <p:cNvSpPr txBox="1"/>
          <p:nvPr/>
        </p:nvSpPr>
        <p:spPr>
          <a:xfrm>
            <a:off x="598715" y="3219062"/>
            <a:ext cx="3810000" cy="1384995"/>
          </a:xfrm>
          <a:prstGeom prst="rect">
            <a:avLst/>
          </a:prstGeom>
          <a:noFill/>
        </p:spPr>
        <p:txBody>
          <a:bodyPr wrap="square" rtlCol="0">
            <a:spAutoFit/>
          </a:bodyPr>
          <a:lstStyle/>
          <a:p>
            <a:pPr marL="571500" indent="-571500">
              <a:buFont typeface="Wingdings" panose="05000000000000000000" pitchFamily="2" charset="2"/>
              <a:buChar char="Ø"/>
            </a:pPr>
            <a:r>
              <a:rPr lang="en-US" sz="2800" dirty="0">
                <a:solidFill>
                  <a:schemeClr val="tx2"/>
                </a:solidFill>
              </a:rPr>
              <a:t>If </a:t>
            </a:r>
            <a:r>
              <a:rPr lang="en-US" sz="2800" u="sng" dirty="0">
                <a:solidFill>
                  <a:schemeClr val="tx2"/>
                </a:solidFill>
              </a:rPr>
              <a:t>effective</a:t>
            </a:r>
            <a:r>
              <a:rPr lang="en-US" sz="2800" dirty="0">
                <a:solidFill>
                  <a:schemeClr val="tx2"/>
                </a:solidFill>
              </a:rPr>
              <a:t>, close the Corrective Action.</a:t>
            </a:r>
          </a:p>
        </p:txBody>
      </p:sp>
      <p:sp>
        <p:nvSpPr>
          <p:cNvPr id="5" name="TextBox 4"/>
          <p:cNvSpPr txBox="1"/>
          <p:nvPr/>
        </p:nvSpPr>
        <p:spPr>
          <a:xfrm>
            <a:off x="4413380" y="3194180"/>
            <a:ext cx="3810000" cy="2246769"/>
          </a:xfrm>
          <a:prstGeom prst="rect">
            <a:avLst/>
          </a:prstGeom>
          <a:noFill/>
        </p:spPr>
        <p:txBody>
          <a:bodyPr wrap="square" rtlCol="0">
            <a:spAutoFit/>
          </a:bodyPr>
          <a:lstStyle/>
          <a:p>
            <a:pPr marL="571500" indent="-571500">
              <a:buFont typeface="Wingdings" panose="05000000000000000000" pitchFamily="2" charset="2"/>
              <a:buChar char="Ø"/>
            </a:pPr>
            <a:r>
              <a:rPr lang="en-US" sz="2800" dirty="0">
                <a:solidFill>
                  <a:schemeClr val="tx2"/>
                </a:solidFill>
              </a:rPr>
              <a:t>If </a:t>
            </a:r>
            <a:r>
              <a:rPr lang="en-US" sz="2800" u="sng" dirty="0">
                <a:solidFill>
                  <a:schemeClr val="tx2"/>
                </a:solidFill>
              </a:rPr>
              <a:t>not effective</a:t>
            </a:r>
            <a:r>
              <a:rPr lang="en-US" sz="2800" dirty="0">
                <a:solidFill>
                  <a:schemeClr val="tx2"/>
                </a:solidFill>
              </a:rPr>
              <a:t>, select another Corrective Action or revisit the root cause.</a:t>
            </a:r>
          </a:p>
        </p:txBody>
      </p:sp>
      <p:pic>
        <p:nvPicPr>
          <p:cNvPr id="6" name="Picture 5"/>
          <p:cNvPicPr>
            <a:picLocks noChangeAspect="1"/>
          </p:cNvPicPr>
          <p:nvPr/>
        </p:nvPicPr>
        <p:blipFill>
          <a:blip r:embed="rId2"/>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32326467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Corrective Action</a:t>
            </a:r>
          </a:p>
        </p:txBody>
      </p:sp>
      <p:sp>
        <p:nvSpPr>
          <p:cNvPr id="3" name="Text Placeholder 2"/>
          <p:cNvSpPr>
            <a:spLocks noGrp="1"/>
          </p:cNvSpPr>
          <p:nvPr>
            <p:ph type="body" sz="quarter" idx="10"/>
          </p:nvPr>
        </p:nvSpPr>
        <p:spPr>
          <a:xfrm>
            <a:off x="457200" y="1371600"/>
            <a:ext cx="8229600" cy="2160591"/>
          </a:xfrm>
        </p:spPr>
        <p:txBody>
          <a:bodyPr/>
          <a:lstStyle/>
          <a:p>
            <a:r>
              <a:rPr lang="en-US" dirty="0"/>
              <a:t>Update any risks and opportunities determined during planning, if necessary</a:t>
            </a:r>
          </a:p>
          <a:p>
            <a:r>
              <a:rPr lang="en-US" dirty="0"/>
              <a:t>Make changes to the quality management system, if necessary</a:t>
            </a:r>
          </a:p>
        </p:txBody>
      </p:sp>
      <p:pic>
        <p:nvPicPr>
          <p:cNvPr id="4" name="Picture 3"/>
          <p:cNvPicPr>
            <a:picLocks noChangeAspect="1"/>
          </p:cNvPicPr>
          <p:nvPr/>
        </p:nvPicPr>
        <p:blipFill>
          <a:blip r:embed="rId2"/>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5822773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Improvement</a:t>
            </a:r>
          </a:p>
        </p:txBody>
      </p:sp>
      <p:sp>
        <p:nvSpPr>
          <p:cNvPr id="3" name="Text Placeholder 2"/>
          <p:cNvSpPr>
            <a:spLocks noGrp="1"/>
          </p:cNvSpPr>
          <p:nvPr>
            <p:ph type="body" sz="quarter" idx="10"/>
          </p:nvPr>
        </p:nvSpPr>
        <p:spPr>
          <a:xfrm>
            <a:off x="457200" y="1112338"/>
            <a:ext cx="8229600" cy="3293209"/>
          </a:xfrm>
        </p:spPr>
        <p:txBody>
          <a:bodyPr/>
          <a:lstStyle/>
          <a:p>
            <a:pPr marL="0" indent="0">
              <a:buNone/>
            </a:pPr>
            <a:r>
              <a:rPr lang="en-US" sz="2600" dirty="0" smtClean="0"/>
              <a:t>Section 8.6</a:t>
            </a:r>
          </a:p>
          <a:p>
            <a:r>
              <a:rPr lang="en-US" sz="2600" dirty="0" smtClean="0"/>
              <a:t>Proactive process of continual improvement</a:t>
            </a:r>
          </a:p>
          <a:p>
            <a:r>
              <a:rPr lang="en-US" sz="2600" dirty="0" smtClean="0"/>
              <a:t>Goal:</a:t>
            </a:r>
          </a:p>
          <a:p>
            <a:pPr lvl="2"/>
            <a:r>
              <a:rPr lang="en-US" sz="2600" dirty="0" smtClean="0"/>
              <a:t>Improvement of the quality management system</a:t>
            </a:r>
          </a:p>
          <a:p>
            <a:pPr lvl="2"/>
            <a:r>
              <a:rPr lang="en-US" sz="2600" dirty="0" smtClean="0"/>
              <a:t>Improvement of technical operations</a:t>
            </a:r>
          </a:p>
          <a:p>
            <a:pPr lvl="2"/>
            <a:r>
              <a:rPr lang="en-US" sz="2600" dirty="0" smtClean="0"/>
              <a:t>Elimination of potential nonconformities</a:t>
            </a:r>
            <a:endParaRPr lang="en-US" sz="2600" dirty="0"/>
          </a:p>
        </p:txBody>
      </p:sp>
      <p:sp>
        <p:nvSpPr>
          <p:cNvPr id="4" name="Rectangle 3"/>
          <p:cNvSpPr/>
          <p:nvPr/>
        </p:nvSpPr>
        <p:spPr>
          <a:xfrm>
            <a:off x="800100" y="4543217"/>
            <a:ext cx="7543800" cy="970202"/>
          </a:xfrm>
          <a:prstGeom prst="rect">
            <a:avLst/>
          </a:prstGeom>
        </p:spPr>
        <p:txBody>
          <a:bodyPr wrap="square">
            <a:spAutoFit/>
          </a:bodyPr>
          <a:lstStyle/>
          <a:p>
            <a:pPr marL="91440" marR="91440" algn="ctr">
              <a:lnSpc>
                <a:spcPct val="125000"/>
              </a:lnSpc>
              <a:spcBef>
                <a:spcPts val="800"/>
              </a:spcBef>
              <a:spcAft>
                <a:spcPts val="800"/>
              </a:spcAft>
            </a:pPr>
            <a:r>
              <a:rPr lang="en-US" sz="2400" i="1" dirty="0">
                <a:solidFill>
                  <a:srgbClr val="00A0AF"/>
                </a:solidFill>
                <a:latin typeface="Cambria" panose="02040503050406030204" pitchFamily="18" charset="0"/>
                <a:ea typeface="Times New Roman" panose="02020603050405020304" pitchFamily="18" charset="0"/>
                <a:cs typeface="Times New Roman" panose="02020603050405020304" pitchFamily="18" charset="0"/>
              </a:rPr>
              <a:t>System improvement stems from rigorously correcting problems and learning to foresee potential problems.</a:t>
            </a:r>
            <a:endParaRPr lang="en-US" sz="2400" i="1" dirty="0">
              <a:solidFill>
                <a:srgbClr val="00A0AF"/>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2"/>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2663004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Opportunities for Improvement</a:t>
            </a:r>
          </a:p>
        </p:txBody>
      </p:sp>
      <p:sp>
        <p:nvSpPr>
          <p:cNvPr id="3" name="Text Placeholder 2"/>
          <p:cNvSpPr>
            <a:spLocks noGrp="1"/>
          </p:cNvSpPr>
          <p:nvPr>
            <p:ph type="body" sz="quarter" idx="10"/>
          </p:nvPr>
        </p:nvSpPr>
        <p:spPr>
          <a:xfrm>
            <a:off x="457200" y="1219200"/>
            <a:ext cx="8229600" cy="4844403"/>
          </a:xfrm>
        </p:spPr>
        <p:txBody>
          <a:bodyPr/>
          <a:lstStyle/>
          <a:p>
            <a:pPr>
              <a:lnSpc>
                <a:spcPct val="90000"/>
              </a:lnSpc>
            </a:pPr>
            <a:r>
              <a:rPr lang="en-US" sz="2800" dirty="0"/>
              <a:t>May be identified through the review of:</a:t>
            </a:r>
          </a:p>
          <a:p>
            <a:pPr>
              <a:lnSpc>
                <a:spcPct val="90000"/>
              </a:lnSpc>
            </a:pPr>
            <a:endParaRPr lang="en-US" sz="2800" dirty="0"/>
          </a:p>
          <a:p>
            <a:pPr lvl="1">
              <a:lnSpc>
                <a:spcPct val="90000"/>
              </a:lnSpc>
            </a:pPr>
            <a:endParaRPr lang="en-US" sz="2400" dirty="0"/>
          </a:p>
          <a:p>
            <a:pPr lvl="1">
              <a:lnSpc>
                <a:spcPct val="90000"/>
              </a:lnSpc>
            </a:pPr>
            <a:endParaRPr lang="en-US" sz="2400" dirty="0"/>
          </a:p>
          <a:p>
            <a:pPr lvl="1">
              <a:lnSpc>
                <a:spcPct val="90000"/>
              </a:lnSpc>
            </a:pPr>
            <a:endParaRPr lang="en-US" sz="2400" dirty="0"/>
          </a:p>
          <a:p>
            <a:pPr lvl="1">
              <a:lnSpc>
                <a:spcPct val="90000"/>
              </a:lnSpc>
            </a:pPr>
            <a:endParaRPr lang="en-US" sz="2400" dirty="0"/>
          </a:p>
          <a:p>
            <a:pPr lvl="1">
              <a:lnSpc>
                <a:spcPct val="90000"/>
              </a:lnSpc>
            </a:pPr>
            <a:endParaRPr lang="en-US" sz="2400" dirty="0"/>
          </a:p>
          <a:p>
            <a:pPr lvl="1">
              <a:lnSpc>
                <a:spcPct val="90000"/>
              </a:lnSpc>
            </a:pPr>
            <a:endParaRPr lang="en-US" sz="2400" dirty="0"/>
          </a:p>
          <a:p>
            <a:pPr>
              <a:lnSpc>
                <a:spcPct val="90000"/>
              </a:lnSpc>
            </a:pPr>
            <a:r>
              <a:rPr lang="en-US" sz="2800" dirty="0"/>
              <a:t>May be identified for laboratory documents, quality system, or laboratory processes </a:t>
            </a:r>
          </a:p>
          <a:p>
            <a:endParaRPr lang="en-US" dirty="0"/>
          </a:p>
        </p:txBody>
      </p:sp>
      <p:graphicFrame>
        <p:nvGraphicFramePr>
          <p:cNvPr id="5" name="Table 5">
            <a:extLst>
              <a:ext uri="{FF2B5EF4-FFF2-40B4-BE49-F238E27FC236}">
                <a16:creationId xmlns:a16="http://schemas.microsoft.com/office/drawing/2014/main" id="{CCA9308D-3FB3-4C76-99E9-6EF455F36A1D}"/>
              </a:ext>
            </a:extLst>
          </p:cNvPr>
          <p:cNvGraphicFramePr>
            <a:graphicFrameLocks noGrp="1"/>
          </p:cNvGraphicFramePr>
          <p:nvPr>
            <p:extLst>
              <p:ext uri="{D42A27DB-BD31-4B8C-83A1-F6EECF244321}">
                <p14:modId xmlns:p14="http://schemas.microsoft.com/office/powerpoint/2010/main" val="2172774064"/>
              </p:ext>
            </p:extLst>
          </p:nvPr>
        </p:nvGraphicFramePr>
        <p:xfrm>
          <a:off x="488795" y="1828800"/>
          <a:ext cx="7543800" cy="2724912"/>
        </p:xfrm>
        <a:graphic>
          <a:graphicData uri="http://schemas.openxmlformats.org/drawingml/2006/table">
            <a:tbl>
              <a:tblPr firstRow="1" bandRow="1">
                <a:tableStyleId>{D7AC3CCA-C797-4891-BE02-D94E43425B78}</a:tableStyleId>
              </a:tblPr>
              <a:tblGrid>
                <a:gridCol w="3771900">
                  <a:extLst>
                    <a:ext uri="{9D8B030D-6E8A-4147-A177-3AD203B41FA5}">
                      <a16:colId xmlns:a16="http://schemas.microsoft.com/office/drawing/2014/main" val="1250736751"/>
                    </a:ext>
                  </a:extLst>
                </a:gridCol>
                <a:gridCol w="3771900">
                  <a:extLst>
                    <a:ext uri="{9D8B030D-6E8A-4147-A177-3AD203B41FA5}">
                      <a16:colId xmlns:a16="http://schemas.microsoft.com/office/drawing/2014/main" val="3811477497"/>
                    </a:ext>
                  </a:extLst>
                </a:gridCol>
              </a:tblGrid>
              <a:tr h="2438400">
                <a:tc>
                  <a:txBody>
                    <a:bodyPr/>
                    <a:lstStyle/>
                    <a:p>
                      <a:pPr marL="342900" lvl="1" indent="-342900">
                        <a:lnSpc>
                          <a:spcPct val="90000"/>
                        </a:lnSpc>
                        <a:buFont typeface="Arial" panose="020B0604020202020204" pitchFamily="34" charset="0"/>
                        <a:buChar char="•"/>
                      </a:pPr>
                      <a:r>
                        <a:rPr lang="en-US" sz="2400" b="0" dirty="0"/>
                        <a:t>Operational procedures</a:t>
                      </a:r>
                    </a:p>
                    <a:p>
                      <a:pPr marL="342900" lvl="1" indent="-342900">
                        <a:lnSpc>
                          <a:spcPct val="90000"/>
                        </a:lnSpc>
                        <a:buFont typeface="Arial" panose="020B0604020202020204" pitchFamily="34" charset="0"/>
                        <a:buChar char="•"/>
                      </a:pPr>
                      <a:r>
                        <a:rPr lang="en-US" sz="2400" b="0" dirty="0"/>
                        <a:t>Use of the policies</a:t>
                      </a:r>
                    </a:p>
                    <a:p>
                      <a:pPr marL="342900" lvl="1" indent="-342900">
                        <a:lnSpc>
                          <a:spcPct val="90000"/>
                        </a:lnSpc>
                        <a:buFont typeface="Arial" panose="020B0604020202020204" pitchFamily="34" charset="0"/>
                        <a:buChar char="•"/>
                      </a:pPr>
                      <a:r>
                        <a:rPr lang="en-US" sz="2400" b="0" dirty="0"/>
                        <a:t>Overall objectives</a:t>
                      </a:r>
                    </a:p>
                    <a:p>
                      <a:pPr marL="342900" lvl="1" indent="-342900">
                        <a:lnSpc>
                          <a:spcPct val="90000"/>
                        </a:lnSpc>
                        <a:buFont typeface="Arial" panose="020B0604020202020204" pitchFamily="34" charset="0"/>
                        <a:buChar char="•"/>
                      </a:pPr>
                      <a:r>
                        <a:rPr lang="en-US" sz="2400" b="0" dirty="0"/>
                        <a:t>Audit results</a:t>
                      </a:r>
                    </a:p>
                    <a:p>
                      <a:pPr marL="342900" lvl="1" indent="-342900">
                        <a:lnSpc>
                          <a:spcPct val="90000"/>
                        </a:lnSpc>
                        <a:buFont typeface="Arial" panose="020B0604020202020204" pitchFamily="34" charset="0"/>
                        <a:buChar char="•"/>
                      </a:pPr>
                      <a:r>
                        <a:rPr lang="en-US" sz="2400" b="0" dirty="0"/>
                        <a:t>A result of normal work</a:t>
                      </a:r>
                    </a:p>
                    <a:p>
                      <a:pPr marL="342900" lvl="1" indent="-342900">
                        <a:lnSpc>
                          <a:spcPct val="90000"/>
                        </a:lnSpc>
                        <a:buFont typeface="Arial" panose="020B0604020202020204" pitchFamily="34" charset="0"/>
                        <a:buChar char="•"/>
                      </a:pPr>
                      <a:r>
                        <a:rPr lang="en-US" sz="2400" b="0" dirty="0"/>
                        <a:t>Observations</a:t>
                      </a:r>
                    </a:p>
                    <a:p>
                      <a:pPr marL="342900" marR="0" lvl="1" indent="-34290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2400" b="0" dirty="0"/>
                        <a:t>Corrective actions</a:t>
                      </a:r>
                    </a:p>
                    <a:p>
                      <a:pPr marL="0" lvl="1" indent="0">
                        <a:lnSpc>
                          <a:spcPct val="90000"/>
                        </a:lnSpc>
                      </a:pPr>
                      <a:endParaRPr lang="en-US" sz="2400" b="0" dirty="0"/>
                    </a:p>
                  </a:txBody>
                  <a:tcPr/>
                </a:tc>
                <a:tc>
                  <a:txBody>
                    <a:bodyPr/>
                    <a:lstStyle/>
                    <a:p>
                      <a:pPr marL="398463" lvl="1" indent="-342900">
                        <a:lnSpc>
                          <a:spcPct val="90000"/>
                        </a:lnSpc>
                        <a:buFont typeface="Arial" panose="020B0604020202020204" pitchFamily="34" charset="0"/>
                        <a:buChar char="•"/>
                      </a:pPr>
                      <a:r>
                        <a:rPr lang="en-US" sz="2400" b="0" dirty="0"/>
                        <a:t>Analysis of data</a:t>
                      </a:r>
                    </a:p>
                    <a:p>
                      <a:pPr marL="398463" lvl="1" indent="-342900">
                        <a:lnSpc>
                          <a:spcPct val="90000"/>
                        </a:lnSpc>
                        <a:buFont typeface="Arial" panose="020B0604020202020204" pitchFamily="34" charset="0"/>
                        <a:buChar char="•"/>
                      </a:pPr>
                      <a:r>
                        <a:rPr lang="en-US" sz="2400" b="0" dirty="0"/>
                        <a:t>Proficiency tests</a:t>
                      </a:r>
                    </a:p>
                    <a:p>
                      <a:pPr marL="398463" lvl="1" indent="-342900">
                        <a:lnSpc>
                          <a:spcPct val="90000"/>
                        </a:lnSpc>
                        <a:buFont typeface="Arial" panose="020B0604020202020204" pitchFamily="34" charset="0"/>
                        <a:buChar char="•"/>
                      </a:pPr>
                      <a:r>
                        <a:rPr lang="en-US" sz="2400" b="0" dirty="0"/>
                        <a:t>Management review</a:t>
                      </a:r>
                    </a:p>
                    <a:p>
                      <a:pPr marL="398463" lvl="1" indent="-342900">
                        <a:lnSpc>
                          <a:spcPct val="90000"/>
                        </a:lnSpc>
                        <a:buFont typeface="Arial" panose="020B0604020202020204" pitchFamily="34" charset="0"/>
                        <a:buChar char="•"/>
                      </a:pPr>
                      <a:r>
                        <a:rPr lang="en-US" sz="2400" b="0" dirty="0"/>
                        <a:t>Suggestions from personnel</a:t>
                      </a:r>
                    </a:p>
                    <a:p>
                      <a:pPr marL="398463" lvl="1" indent="-342900">
                        <a:lnSpc>
                          <a:spcPct val="90000"/>
                        </a:lnSpc>
                        <a:buFont typeface="Arial" panose="020B0604020202020204" pitchFamily="34" charset="0"/>
                        <a:buChar char="•"/>
                      </a:pPr>
                      <a:r>
                        <a:rPr lang="en-US" sz="2400" b="0" dirty="0"/>
                        <a:t>Risk assessment</a:t>
                      </a:r>
                    </a:p>
                    <a:p>
                      <a:pPr marL="398463" lvl="1" indent="-342900">
                        <a:lnSpc>
                          <a:spcPct val="90000"/>
                        </a:lnSpc>
                        <a:buFont typeface="Arial" panose="020B0604020202020204" pitchFamily="34" charset="0"/>
                        <a:buChar char="•"/>
                      </a:pPr>
                      <a:r>
                        <a:rPr lang="en-US" sz="2400" b="0" dirty="0"/>
                        <a:t>Analysis of data</a:t>
                      </a:r>
                      <a:endParaRPr lang="en-US" dirty="0"/>
                    </a:p>
                  </a:txBody>
                  <a:tcPr/>
                </a:tc>
                <a:extLst>
                  <a:ext uri="{0D108BD9-81ED-4DB2-BD59-A6C34878D82A}">
                    <a16:rowId xmlns:a16="http://schemas.microsoft.com/office/drawing/2014/main" val="3889517570"/>
                  </a:ext>
                </a:extLst>
              </a:tr>
            </a:tbl>
          </a:graphicData>
        </a:graphic>
      </p:graphicFrame>
      <p:pic>
        <p:nvPicPr>
          <p:cNvPr id="6" name="Picture 5"/>
          <p:cNvPicPr>
            <a:picLocks noChangeAspect="1"/>
          </p:cNvPicPr>
          <p:nvPr/>
        </p:nvPicPr>
        <p:blipFill>
          <a:blip r:embed="rId2"/>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18972801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be covered in this training?</a:t>
            </a:r>
          </a:p>
        </p:txBody>
      </p:sp>
      <p:sp>
        <p:nvSpPr>
          <p:cNvPr id="3" name="Content Placeholder 2"/>
          <p:cNvSpPr>
            <a:spLocks noGrp="1"/>
          </p:cNvSpPr>
          <p:nvPr>
            <p:ph type="body" sz="quarter" idx="10"/>
          </p:nvPr>
        </p:nvSpPr>
        <p:spPr>
          <a:xfrm>
            <a:off x="457200" y="1219200"/>
            <a:ext cx="8229600" cy="4425827"/>
          </a:xfrm>
        </p:spPr>
        <p:txBody>
          <a:bodyPr/>
          <a:lstStyle/>
          <a:p>
            <a:r>
              <a:rPr lang="en-US" dirty="0"/>
              <a:t>Root Cause Analysis</a:t>
            </a:r>
          </a:p>
          <a:p>
            <a:pPr lvl="1"/>
            <a:r>
              <a:rPr lang="en-US" dirty="0"/>
              <a:t>What it is</a:t>
            </a:r>
          </a:p>
          <a:p>
            <a:pPr lvl="1"/>
            <a:r>
              <a:rPr lang="en-US" dirty="0"/>
              <a:t>Who performs it</a:t>
            </a:r>
          </a:p>
          <a:p>
            <a:pPr lvl="1"/>
            <a:r>
              <a:rPr lang="en-US" dirty="0"/>
              <a:t>Sample methods for root cause analysis</a:t>
            </a:r>
          </a:p>
          <a:p>
            <a:r>
              <a:rPr lang="en-US" dirty="0"/>
              <a:t>Corrective </a:t>
            </a:r>
            <a:r>
              <a:rPr lang="en-US" dirty="0" smtClean="0"/>
              <a:t>Action</a:t>
            </a:r>
            <a:endParaRPr lang="en-US" strike="sngStrike" dirty="0"/>
          </a:p>
          <a:p>
            <a:pPr lvl="1"/>
            <a:r>
              <a:rPr lang="en-US" dirty="0"/>
              <a:t>What is it?</a:t>
            </a:r>
          </a:p>
          <a:p>
            <a:r>
              <a:rPr lang="en-US" dirty="0"/>
              <a:t>Opportunities for Improvement</a:t>
            </a:r>
          </a:p>
          <a:p>
            <a:pPr lvl="1"/>
            <a:r>
              <a:rPr lang="en-US" dirty="0"/>
              <a:t>Customer Feedback</a:t>
            </a:r>
          </a:p>
        </p:txBody>
      </p:sp>
      <p:pic>
        <p:nvPicPr>
          <p:cNvPr id="5" name="Picture 4"/>
          <p:cNvPicPr>
            <a:picLocks noChangeAspect="1"/>
          </p:cNvPicPr>
          <p:nvPr/>
        </p:nvPicPr>
        <p:blipFill>
          <a:blip r:embed="rId3"/>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24098434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252" y="432875"/>
            <a:ext cx="8405948" cy="600164"/>
          </a:xfrm>
        </p:spPr>
        <p:txBody>
          <a:bodyPr/>
          <a:lstStyle/>
          <a:p>
            <a:r>
              <a:rPr lang="en-US" sz="3600" dirty="0"/>
              <a:t>Addressing Opportunities for Improvement</a:t>
            </a:r>
          </a:p>
        </p:txBody>
      </p:sp>
      <p:sp>
        <p:nvSpPr>
          <p:cNvPr id="3" name="Text Placeholder 2"/>
          <p:cNvSpPr>
            <a:spLocks noGrp="1"/>
          </p:cNvSpPr>
          <p:nvPr>
            <p:ph type="body" sz="quarter" idx="10"/>
          </p:nvPr>
        </p:nvSpPr>
        <p:spPr>
          <a:xfrm>
            <a:off x="433252" y="1219200"/>
            <a:ext cx="8229600" cy="4241161"/>
          </a:xfrm>
        </p:spPr>
        <p:txBody>
          <a:bodyPr/>
          <a:lstStyle/>
          <a:p>
            <a:pPr>
              <a:lnSpc>
                <a:spcPct val="90000"/>
              </a:lnSpc>
            </a:pPr>
            <a:r>
              <a:rPr lang="en-US" sz="2800" dirty="0"/>
              <a:t>Develop an action plan</a:t>
            </a:r>
          </a:p>
          <a:p>
            <a:pPr lvl="1">
              <a:lnSpc>
                <a:spcPct val="90000"/>
              </a:lnSpc>
            </a:pPr>
            <a:r>
              <a:rPr lang="en-US" sz="2400" dirty="0"/>
              <a:t>Specify what situation needs improving</a:t>
            </a:r>
          </a:p>
          <a:p>
            <a:pPr lvl="1">
              <a:lnSpc>
                <a:spcPct val="90000"/>
              </a:lnSpc>
            </a:pPr>
            <a:r>
              <a:rPr lang="en-US" sz="2400" dirty="0"/>
              <a:t>Define what changes/actions need to occur</a:t>
            </a:r>
          </a:p>
          <a:p>
            <a:pPr lvl="1">
              <a:lnSpc>
                <a:spcPct val="90000"/>
              </a:lnSpc>
            </a:pPr>
            <a:r>
              <a:rPr lang="en-US" sz="2400" dirty="0"/>
              <a:t>Assign responsibility</a:t>
            </a:r>
          </a:p>
          <a:p>
            <a:pPr lvl="1">
              <a:lnSpc>
                <a:spcPct val="90000"/>
              </a:lnSpc>
            </a:pPr>
            <a:r>
              <a:rPr lang="en-US" sz="2400" dirty="0"/>
              <a:t>Implement necessary action</a:t>
            </a:r>
          </a:p>
          <a:p>
            <a:pPr>
              <a:lnSpc>
                <a:spcPct val="90000"/>
              </a:lnSpc>
            </a:pPr>
            <a:r>
              <a:rPr lang="en-US" sz="2800" dirty="0"/>
              <a:t>Monitor the action</a:t>
            </a:r>
          </a:p>
          <a:p>
            <a:pPr lvl="1">
              <a:lnSpc>
                <a:spcPct val="90000"/>
              </a:lnSpc>
            </a:pPr>
            <a:r>
              <a:rPr lang="en-US" sz="2400" dirty="0"/>
              <a:t>After implementation gather observations or data to determine whether the improvement action was effective.</a:t>
            </a:r>
          </a:p>
          <a:p>
            <a:endParaRPr lang="en-US" dirty="0"/>
          </a:p>
        </p:txBody>
      </p:sp>
      <p:pic>
        <p:nvPicPr>
          <p:cNvPr id="4" name="Picture 3"/>
          <p:cNvPicPr>
            <a:picLocks noChangeAspect="1"/>
          </p:cNvPicPr>
          <p:nvPr/>
        </p:nvPicPr>
        <p:blipFill>
          <a:blip r:embed="rId2"/>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41256158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252" y="457200"/>
            <a:ext cx="8405948" cy="600164"/>
          </a:xfrm>
        </p:spPr>
        <p:txBody>
          <a:bodyPr/>
          <a:lstStyle/>
          <a:p>
            <a:r>
              <a:rPr lang="en-US" sz="3600" dirty="0"/>
              <a:t>Seeking Feedback from Customers</a:t>
            </a:r>
          </a:p>
        </p:txBody>
      </p:sp>
      <p:sp>
        <p:nvSpPr>
          <p:cNvPr id="3" name="Text Placeholder 2"/>
          <p:cNvSpPr>
            <a:spLocks noGrp="1"/>
          </p:cNvSpPr>
          <p:nvPr>
            <p:ph type="body" sz="quarter" idx="10"/>
          </p:nvPr>
        </p:nvSpPr>
        <p:spPr>
          <a:xfrm>
            <a:off x="433252" y="1057364"/>
            <a:ext cx="8229600" cy="4795159"/>
          </a:xfrm>
        </p:spPr>
        <p:txBody>
          <a:bodyPr/>
          <a:lstStyle/>
          <a:p>
            <a:r>
              <a:rPr lang="en-US" dirty="0"/>
              <a:t>Seek feedback, both positive and negative, from customers.</a:t>
            </a:r>
          </a:p>
          <a:p>
            <a:r>
              <a:rPr lang="en-US" dirty="0"/>
              <a:t>Analyze the feedback to improve:</a:t>
            </a:r>
          </a:p>
          <a:p>
            <a:pPr lvl="1"/>
            <a:r>
              <a:rPr lang="en-US" dirty="0"/>
              <a:t>The quality management system</a:t>
            </a:r>
          </a:p>
          <a:p>
            <a:pPr lvl="1"/>
            <a:r>
              <a:rPr lang="en-US" dirty="0"/>
              <a:t>Laboratory activities</a:t>
            </a:r>
          </a:p>
          <a:p>
            <a:pPr lvl="1"/>
            <a:r>
              <a:rPr lang="en-US" dirty="0"/>
              <a:t>Customer service</a:t>
            </a:r>
          </a:p>
          <a:p>
            <a:r>
              <a:rPr lang="en-US" dirty="0"/>
              <a:t>Examples include customer surveys, records of communication, and review of reports with customers.</a:t>
            </a:r>
          </a:p>
        </p:txBody>
      </p:sp>
      <p:pic>
        <p:nvPicPr>
          <p:cNvPr id="4" name="Picture 3"/>
          <p:cNvPicPr>
            <a:picLocks noChangeAspect="1"/>
          </p:cNvPicPr>
          <p:nvPr/>
        </p:nvPicPr>
        <p:blipFill>
          <a:blip r:embed="rId2"/>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9167847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661720"/>
          </a:xfrm>
        </p:spPr>
        <p:txBody>
          <a:bodyPr/>
          <a:lstStyle/>
          <a:p>
            <a:r>
              <a:rPr lang="en-US" dirty="0"/>
              <a:t>Summing It Up</a:t>
            </a:r>
          </a:p>
        </p:txBody>
      </p:sp>
      <p:sp>
        <p:nvSpPr>
          <p:cNvPr id="5" name="Text Placeholder 4"/>
          <p:cNvSpPr>
            <a:spLocks noGrp="1"/>
          </p:cNvSpPr>
          <p:nvPr>
            <p:ph type="body" sz="quarter" idx="10"/>
          </p:nvPr>
        </p:nvSpPr>
        <p:spPr>
          <a:xfrm>
            <a:off x="533400" y="1066800"/>
            <a:ext cx="8077200" cy="4773614"/>
          </a:xfrm>
        </p:spPr>
        <p:txBody>
          <a:bodyPr/>
          <a:lstStyle/>
          <a:p>
            <a:pPr marL="457200" indent="-457200">
              <a:buFont typeface="Arial" panose="020B0604020202020204" pitchFamily="34" charset="0"/>
              <a:buChar char="•"/>
            </a:pPr>
            <a:r>
              <a:rPr lang="en-US" sz="2400" dirty="0"/>
              <a:t>Quality management system SOPs define responsibilities and authorities for the root cause investigation process.</a:t>
            </a:r>
          </a:p>
          <a:p>
            <a:pPr marL="457200" indent="-457200">
              <a:buFont typeface="Arial" panose="020B0604020202020204" pitchFamily="34" charset="0"/>
              <a:buChar char="•"/>
            </a:pPr>
            <a:r>
              <a:rPr lang="en-US" sz="2400" dirty="0"/>
              <a:t>Root cause investigation is a problem-solving activity focused on the </a:t>
            </a:r>
            <a:r>
              <a:rPr lang="en-US" sz="2400" u="sng" dirty="0"/>
              <a:t>system</a:t>
            </a:r>
            <a:r>
              <a:rPr lang="en-US" sz="2400" dirty="0"/>
              <a:t>, not the personnel.</a:t>
            </a:r>
          </a:p>
          <a:p>
            <a:pPr marL="457200" indent="-457200">
              <a:buFont typeface="Arial" panose="020B0604020202020204" pitchFamily="34" charset="0"/>
              <a:buChar char="•"/>
            </a:pPr>
            <a:r>
              <a:rPr lang="en-US" sz="2400" dirty="0"/>
              <a:t>Root cause investigation leads to corrective action, which is intended to </a:t>
            </a:r>
            <a:r>
              <a:rPr lang="en-US" sz="2400" u="sng" dirty="0"/>
              <a:t>prevent recurrence </a:t>
            </a:r>
            <a:r>
              <a:rPr lang="en-US" sz="2400" dirty="0"/>
              <a:t>of nonconformance.</a:t>
            </a:r>
          </a:p>
          <a:p>
            <a:pPr marL="457200" indent="-457200">
              <a:buFont typeface="Arial" panose="020B0604020202020204" pitchFamily="34" charset="0"/>
              <a:buChar char="•"/>
            </a:pPr>
            <a:r>
              <a:rPr lang="en-US" sz="2400" dirty="0"/>
              <a:t>Improvement is a proactive process intended to </a:t>
            </a:r>
            <a:r>
              <a:rPr lang="en-US" sz="2400" u="sng" dirty="0"/>
              <a:t>prevent occurrence </a:t>
            </a:r>
            <a:r>
              <a:rPr lang="en-US" sz="2400" dirty="0"/>
              <a:t>of nonconformance and improve the laboratory</a:t>
            </a:r>
          </a:p>
          <a:p>
            <a:pPr marL="457200" indent="-457200">
              <a:buFont typeface="Arial" panose="020B0604020202020204" pitchFamily="34" charset="0"/>
              <a:buChar char="•"/>
            </a:pPr>
            <a:r>
              <a:rPr lang="en-US" sz="2400" dirty="0"/>
              <a:t>Seek customer feedback for improvement areas.</a:t>
            </a:r>
          </a:p>
        </p:txBody>
      </p:sp>
      <p:pic>
        <p:nvPicPr>
          <p:cNvPr id="6" name="Picture 5"/>
          <p:cNvPicPr>
            <a:picLocks noChangeAspect="1"/>
          </p:cNvPicPr>
          <p:nvPr/>
        </p:nvPicPr>
        <p:blipFill>
          <a:blip r:embed="rId3"/>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3326836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Reference</a:t>
            </a:r>
          </a:p>
        </p:txBody>
      </p:sp>
      <p:sp>
        <p:nvSpPr>
          <p:cNvPr id="5" name="Text Placeholder 4"/>
          <p:cNvSpPr>
            <a:spLocks noGrp="1"/>
          </p:cNvSpPr>
          <p:nvPr>
            <p:ph type="body" sz="quarter" idx="10"/>
          </p:nvPr>
        </p:nvSpPr>
        <p:spPr>
          <a:xfrm>
            <a:off x="457200" y="1371600"/>
            <a:ext cx="8229600" cy="2751522"/>
          </a:xfrm>
        </p:spPr>
        <p:txBody>
          <a:bodyPr/>
          <a:lstStyle/>
          <a:p>
            <a:pPr marL="0" indent="0">
              <a:buNone/>
            </a:pPr>
            <a:r>
              <a:rPr lang="en-US" dirty="0"/>
              <a:t>ISO/IEC 17025:2017 </a:t>
            </a:r>
            <a:r>
              <a:rPr lang="en-US" i="1" dirty="0"/>
              <a:t>General requirements for the competence of testing and calibration laboratories</a:t>
            </a:r>
          </a:p>
          <a:p>
            <a:pPr>
              <a:buFontTx/>
              <a:buChar char="-"/>
            </a:pPr>
            <a:r>
              <a:rPr lang="en-US" dirty="0">
                <a:hlinkClick r:id="rId3"/>
              </a:rPr>
              <a:t>https://www.iso.org/standard/66912.html</a:t>
            </a:r>
            <a:endParaRPr lang="en-US" dirty="0"/>
          </a:p>
          <a:p>
            <a:pPr>
              <a:buFontTx/>
              <a:buChar char="-"/>
            </a:pPr>
            <a:endParaRPr lang="en-US" dirty="0"/>
          </a:p>
        </p:txBody>
      </p:sp>
      <p:pic>
        <p:nvPicPr>
          <p:cNvPr id="6" name="Picture 5"/>
          <p:cNvPicPr>
            <a:picLocks noChangeAspect="1"/>
          </p:cNvPicPr>
          <p:nvPr/>
        </p:nvPicPr>
        <p:blipFill>
          <a:blip r:embed="rId4"/>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23935553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Definitions</a:t>
            </a:r>
          </a:p>
        </p:txBody>
      </p:sp>
      <p:sp>
        <p:nvSpPr>
          <p:cNvPr id="3" name="Content Placeholder 2"/>
          <p:cNvSpPr>
            <a:spLocks noGrp="1"/>
          </p:cNvSpPr>
          <p:nvPr>
            <p:ph type="body" sz="quarter" idx="10"/>
          </p:nvPr>
        </p:nvSpPr>
        <p:spPr>
          <a:xfrm>
            <a:off x="473348" y="974594"/>
            <a:ext cx="8229600" cy="4893647"/>
          </a:xfrm>
        </p:spPr>
        <p:txBody>
          <a:bodyPr/>
          <a:lstStyle/>
          <a:p>
            <a:pPr lvl="0"/>
            <a:r>
              <a:rPr lang="en-US" sz="2400" b="1" dirty="0"/>
              <a:t>Continual Improvement</a:t>
            </a:r>
            <a:r>
              <a:rPr lang="en-US" sz="2400" dirty="0"/>
              <a:t>: recurring activity to increase the ability to fulfill requirements</a:t>
            </a:r>
          </a:p>
          <a:p>
            <a:pPr lvl="0"/>
            <a:r>
              <a:rPr lang="en-US" sz="2400" b="1" dirty="0"/>
              <a:t>Correction</a:t>
            </a:r>
            <a:r>
              <a:rPr lang="en-US" sz="2400" dirty="0"/>
              <a:t>:  immediate action to elim</a:t>
            </a:r>
            <a:r>
              <a:rPr lang="en-US" sz="2400" dirty="0">
                <a:solidFill>
                  <a:srgbClr val="FF0000"/>
                </a:solidFill>
              </a:rPr>
              <a:t>in</a:t>
            </a:r>
            <a:r>
              <a:rPr lang="en-US" sz="2400" dirty="0"/>
              <a:t>ate a detected nonconformity</a:t>
            </a:r>
          </a:p>
          <a:p>
            <a:pPr lvl="0"/>
            <a:r>
              <a:rPr lang="en-US" sz="2400" b="1" dirty="0"/>
              <a:t>Corrective Action</a:t>
            </a:r>
            <a:r>
              <a:rPr lang="en-US" sz="2400" dirty="0"/>
              <a:t>: action to eliminate the cause of a detected nonconformity or other undesirable situation</a:t>
            </a:r>
          </a:p>
          <a:p>
            <a:pPr lvl="0"/>
            <a:r>
              <a:rPr lang="en-US" sz="2400" b="1" dirty="0"/>
              <a:t>Effectiveness</a:t>
            </a:r>
            <a:r>
              <a:rPr lang="en-US" sz="2400" dirty="0"/>
              <a:t>: extent to which planned activities are realized and planned results achieved</a:t>
            </a:r>
          </a:p>
          <a:p>
            <a:pPr lvl="0"/>
            <a:r>
              <a:rPr lang="en-US" sz="2400" b="1" dirty="0"/>
              <a:t>Nonconformance</a:t>
            </a:r>
            <a:r>
              <a:rPr lang="en-US" sz="2400" dirty="0"/>
              <a:t>: nonfulfillment of a requirement</a:t>
            </a:r>
          </a:p>
          <a:p>
            <a:pPr lvl="0"/>
            <a:r>
              <a:rPr lang="en-US" sz="2400" b="1" dirty="0"/>
              <a:t>Nonconforming work</a:t>
            </a:r>
            <a:r>
              <a:rPr lang="en-US" sz="2400" dirty="0"/>
              <a:t>: when work does not conform to the laboratory’s procedures or agreed requirements with the customer)</a:t>
            </a:r>
            <a:endParaRPr lang="en-US" sz="2400" b="1" dirty="0"/>
          </a:p>
        </p:txBody>
      </p:sp>
      <p:pic>
        <p:nvPicPr>
          <p:cNvPr id="5" name="Picture 4"/>
          <p:cNvPicPr>
            <a:picLocks noChangeAspect="1"/>
          </p:cNvPicPr>
          <p:nvPr/>
        </p:nvPicPr>
        <p:blipFill>
          <a:blip r:embed="rId3"/>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2093414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Root Cause Analysis</a:t>
            </a:r>
          </a:p>
        </p:txBody>
      </p:sp>
      <p:sp>
        <p:nvSpPr>
          <p:cNvPr id="5" name="Text Placeholder 4"/>
          <p:cNvSpPr>
            <a:spLocks noGrp="1"/>
          </p:cNvSpPr>
          <p:nvPr>
            <p:ph type="body" sz="quarter" idx="10"/>
          </p:nvPr>
        </p:nvSpPr>
        <p:spPr>
          <a:xfrm>
            <a:off x="381000" y="1447800"/>
            <a:ext cx="8229600" cy="3834896"/>
          </a:xfrm>
        </p:spPr>
        <p:txBody>
          <a:bodyPr/>
          <a:lstStyle/>
          <a:p>
            <a:r>
              <a:rPr lang="en-US" dirty="0"/>
              <a:t>Root Cause Analysis/Investigation </a:t>
            </a:r>
          </a:p>
          <a:p>
            <a:pPr lvl="1"/>
            <a:r>
              <a:rPr lang="en-US" sz="2400" dirty="0"/>
              <a:t>A type of problem solving method aimed at identifying the root cause(s) of a problem (nonconformance)</a:t>
            </a:r>
          </a:p>
          <a:p>
            <a:pPr lvl="1"/>
            <a:r>
              <a:rPr lang="en-US" sz="2400" dirty="0">
                <a:solidFill>
                  <a:schemeClr val="tx2"/>
                </a:solidFill>
              </a:rPr>
              <a:t>The goal is to prevent recurrence of the nonconformance</a:t>
            </a:r>
          </a:p>
          <a:p>
            <a:pPr lvl="1"/>
            <a:r>
              <a:rPr lang="en-US" sz="2400" dirty="0"/>
              <a:t>Is not a quick and easy process that can always be accomplished in an office or conference room</a:t>
            </a:r>
          </a:p>
          <a:p>
            <a:pPr lvl="1"/>
            <a:r>
              <a:rPr lang="en-US" sz="2400" dirty="0"/>
              <a:t>Generally requires talking to the people involved who best know the process</a:t>
            </a:r>
          </a:p>
        </p:txBody>
      </p:sp>
      <p:pic>
        <p:nvPicPr>
          <p:cNvPr id="6" name="Picture 5"/>
          <p:cNvPicPr>
            <a:picLocks noChangeAspect="1"/>
          </p:cNvPicPr>
          <p:nvPr/>
        </p:nvPicPr>
        <p:blipFill>
          <a:blip r:embed="rId3"/>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613283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Root Cause Analysis</a:t>
            </a:r>
          </a:p>
        </p:txBody>
      </p:sp>
      <p:sp>
        <p:nvSpPr>
          <p:cNvPr id="5" name="Text Placeholder 4"/>
          <p:cNvSpPr>
            <a:spLocks noGrp="1"/>
          </p:cNvSpPr>
          <p:nvPr>
            <p:ph type="body" sz="quarter" idx="10"/>
          </p:nvPr>
        </p:nvSpPr>
        <p:spPr>
          <a:xfrm>
            <a:off x="381000" y="1143000"/>
            <a:ext cx="8229600" cy="5447645"/>
          </a:xfrm>
        </p:spPr>
        <p:txBody>
          <a:bodyPr/>
          <a:lstStyle/>
          <a:p>
            <a:pPr marL="0" indent="0">
              <a:buNone/>
            </a:pPr>
            <a:r>
              <a:rPr lang="en-US" sz="2800" dirty="0" smtClean="0"/>
              <a:t>Section 7.10.3</a:t>
            </a:r>
          </a:p>
          <a:p>
            <a:r>
              <a:rPr lang="en-US" sz="2800" dirty="0" smtClean="0"/>
              <a:t>Takes </a:t>
            </a:r>
            <a:r>
              <a:rPr lang="en-US" sz="2800" dirty="0"/>
              <a:t>place after the immediate correction of a nonconformance.</a:t>
            </a:r>
          </a:p>
          <a:p>
            <a:r>
              <a:rPr lang="en-US" sz="2800" dirty="0"/>
              <a:t>Required when a nonconformance is significant (it could recur; it casts doubt on a laboratory operation’s compliance with its own quality management system)</a:t>
            </a:r>
          </a:p>
          <a:p>
            <a:r>
              <a:rPr lang="en-US" sz="2800" dirty="0"/>
              <a:t>Required for nonconformances identified through audits and for failing proficiency test reports.</a:t>
            </a:r>
          </a:p>
          <a:p>
            <a:endParaRPr lang="en-US" dirty="0"/>
          </a:p>
        </p:txBody>
      </p:sp>
      <p:pic>
        <p:nvPicPr>
          <p:cNvPr id="6" name="Picture 5"/>
          <p:cNvPicPr>
            <a:picLocks noChangeAspect="1"/>
          </p:cNvPicPr>
          <p:nvPr/>
        </p:nvPicPr>
        <p:blipFill>
          <a:blip r:embed="rId3"/>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2084680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277273"/>
          </a:xfrm>
        </p:spPr>
        <p:txBody>
          <a:bodyPr/>
          <a:lstStyle/>
          <a:p>
            <a:r>
              <a:rPr lang="en-US" dirty="0"/>
              <a:t>Laboratory SOP Must Define Authorities and Responsibilit</a:t>
            </a:r>
            <a:r>
              <a:rPr lang="en-US" dirty="0">
                <a:solidFill>
                  <a:srgbClr val="00A0AF"/>
                </a:solidFill>
              </a:rPr>
              <a:t>i</a:t>
            </a:r>
            <a:r>
              <a:rPr lang="en-US" dirty="0"/>
              <a:t>es</a:t>
            </a:r>
          </a:p>
        </p:txBody>
      </p:sp>
      <p:sp>
        <p:nvSpPr>
          <p:cNvPr id="3" name="Content Placeholder 2"/>
          <p:cNvSpPr>
            <a:spLocks noGrp="1"/>
          </p:cNvSpPr>
          <p:nvPr>
            <p:ph idx="1"/>
          </p:nvPr>
        </p:nvSpPr>
        <p:spPr>
          <a:xfrm>
            <a:off x="433251" y="1582073"/>
            <a:ext cx="8229600" cy="4278094"/>
          </a:xfrm>
        </p:spPr>
        <p:txBody>
          <a:bodyPr/>
          <a:lstStyle/>
          <a:p>
            <a:pPr marL="0" lvl="0" indent="0">
              <a:buNone/>
            </a:pPr>
            <a:r>
              <a:rPr lang="en-US" sz="2000" dirty="0" smtClean="0"/>
              <a:t>Section 7.10.1</a:t>
            </a:r>
            <a:endParaRPr lang="en-US" sz="2000" dirty="0"/>
          </a:p>
          <a:p>
            <a:pPr lvl="0">
              <a:buFont typeface="Wingdings" panose="05000000000000000000" pitchFamily="2" charset="2"/>
              <a:buChar char="ü"/>
            </a:pPr>
            <a:r>
              <a:rPr lang="en-US" sz="2000" dirty="0"/>
              <a:t>Responsibility and authority for the management of nonconformances</a:t>
            </a:r>
          </a:p>
          <a:p>
            <a:pPr lvl="0">
              <a:buFont typeface="Wingdings" panose="05000000000000000000" pitchFamily="2" charset="2"/>
              <a:buChar char="ü"/>
            </a:pPr>
            <a:r>
              <a:rPr lang="en-US" sz="2000" dirty="0"/>
              <a:t>Actions to be taken when nonconforming work is identified</a:t>
            </a:r>
          </a:p>
          <a:p>
            <a:pPr lvl="1">
              <a:buFont typeface="Wingdings" panose="05000000000000000000" pitchFamily="2" charset="2"/>
              <a:buChar char="ü"/>
            </a:pPr>
            <a:r>
              <a:rPr lang="en-US" sz="2000" dirty="0"/>
              <a:t>This may include halting or repeating of work and withholding of test </a:t>
            </a:r>
            <a:r>
              <a:rPr lang="en-US" sz="2000" dirty="0" smtClean="0"/>
              <a:t>reports</a:t>
            </a:r>
            <a:endParaRPr lang="en-US" sz="2000" strike="sngStrike" dirty="0" smtClean="0"/>
          </a:p>
          <a:p>
            <a:pPr lvl="0">
              <a:buFont typeface="Wingdings" panose="05000000000000000000" pitchFamily="2" charset="2"/>
              <a:buChar char="ü"/>
            </a:pPr>
            <a:r>
              <a:rPr lang="en-US" sz="2000" dirty="0" smtClean="0"/>
              <a:t>Who evaluates the significance of the nonconforming work</a:t>
            </a:r>
          </a:p>
          <a:p>
            <a:pPr lvl="0">
              <a:buFont typeface="Wingdings" panose="05000000000000000000" pitchFamily="2" charset="2"/>
              <a:buChar char="ü"/>
            </a:pPr>
            <a:r>
              <a:rPr lang="en-US" sz="2000" dirty="0" smtClean="0"/>
              <a:t>Who </a:t>
            </a:r>
            <a:r>
              <a:rPr lang="en-US" sz="2000" dirty="0"/>
              <a:t>decides about the acceptability of the nonconforming work</a:t>
            </a:r>
          </a:p>
          <a:p>
            <a:pPr lvl="0">
              <a:buFont typeface="Wingdings" panose="05000000000000000000" pitchFamily="2" charset="2"/>
              <a:buChar char="ü"/>
            </a:pPr>
            <a:r>
              <a:rPr lang="en-US" sz="2000" dirty="0"/>
              <a:t>Who notifies the customer and recalls work, if necessary</a:t>
            </a:r>
          </a:p>
          <a:p>
            <a:pPr lvl="0">
              <a:buFont typeface="Wingdings" panose="05000000000000000000" pitchFamily="2" charset="2"/>
              <a:buChar char="ü"/>
            </a:pPr>
            <a:r>
              <a:rPr lang="en-US" sz="2000" dirty="0"/>
              <a:t>Who is responsible for authorizing the resumption of work</a:t>
            </a:r>
          </a:p>
          <a:p>
            <a:pPr lvl="0">
              <a:buFont typeface="Wingdings" panose="05000000000000000000" pitchFamily="2" charset="2"/>
              <a:buChar char="ü"/>
            </a:pPr>
            <a:r>
              <a:rPr lang="en-US" sz="2000" dirty="0"/>
              <a:t>Designate authorities for implementing the corrective action procedure when required</a:t>
            </a:r>
            <a:endParaRPr lang="en-US" dirty="0"/>
          </a:p>
        </p:txBody>
      </p:sp>
      <p:pic>
        <p:nvPicPr>
          <p:cNvPr id="4" name="Picture 3"/>
          <p:cNvPicPr>
            <a:picLocks noChangeAspect="1"/>
          </p:cNvPicPr>
          <p:nvPr/>
        </p:nvPicPr>
        <p:blipFill>
          <a:blip r:embed="rId2"/>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11277155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277273"/>
          </a:xfrm>
        </p:spPr>
        <p:txBody>
          <a:bodyPr/>
          <a:lstStyle/>
          <a:p>
            <a:r>
              <a:rPr lang="en-US" dirty="0"/>
              <a:t>Laboratory SOP Must Define Authorities and Responsibilit</a:t>
            </a:r>
            <a:r>
              <a:rPr lang="en-US" dirty="0">
                <a:solidFill>
                  <a:srgbClr val="00A0AF"/>
                </a:solidFill>
              </a:rPr>
              <a:t>i</a:t>
            </a:r>
            <a:r>
              <a:rPr lang="en-US" dirty="0"/>
              <a:t>es</a:t>
            </a:r>
          </a:p>
        </p:txBody>
      </p:sp>
      <p:sp>
        <p:nvSpPr>
          <p:cNvPr id="3" name="Content Placeholder 2"/>
          <p:cNvSpPr>
            <a:spLocks noGrp="1"/>
          </p:cNvSpPr>
          <p:nvPr>
            <p:ph idx="1"/>
          </p:nvPr>
        </p:nvSpPr>
        <p:spPr>
          <a:xfrm>
            <a:off x="433251" y="1582073"/>
            <a:ext cx="8229600" cy="3945696"/>
          </a:xfrm>
        </p:spPr>
        <p:txBody>
          <a:bodyPr/>
          <a:lstStyle/>
          <a:p>
            <a:pPr lvl="0">
              <a:buFont typeface="Wingdings" panose="05000000000000000000" pitchFamily="2" charset="2"/>
              <a:buChar char="ü"/>
            </a:pPr>
            <a:endParaRPr lang="en-US" sz="2000" dirty="0"/>
          </a:p>
          <a:p>
            <a:pPr lvl="0">
              <a:buFont typeface="Wingdings" panose="05000000000000000000" pitchFamily="2" charset="2"/>
              <a:buChar char="ü"/>
            </a:pPr>
            <a:r>
              <a:rPr lang="en-US" sz="2400" b="0" i="0" u="none" strike="noStrike" baseline="0" dirty="0">
                <a:solidFill>
                  <a:srgbClr val="211D1E"/>
                </a:solidFill>
                <a:latin typeface="+mn-lt"/>
              </a:rPr>
              <a:t>Where the evaluation indicates that the nonconforming work could recur, or that there is doubt about the conformity of the laboratory's operations with its own management system, the laboratory shall implement corrective action.</a:t>
            </a:r>
          </a:p>
          <a:p>
            <a:pPr lvl="0">
              <a:buFont typeface="Wingdings" panose="05000000000000000000" pitchFamily="2" charset="2"/>
              <a:buChar char="ü"/>
            </a:pPr>
            <a:r>
              <a:rPr lang="en-US" sz="2400" dirty="0">
                <a:solidFill>
                  <a:srgbClr val="211D1E"/>
                </a:solidFill>
                <a:latin typeface="+mn-lt"/>
              </a:rPr>
              <a:t>First step:  React to the nonconformity </a:t>
            </a:r>
          </a:p>
          <a:p>
            <a:pPr lvl="1">
              <a:buFont typeface="Wingdings" panose="05000000000000000000" pitchFamily="2" charset="2"/>
              <a:buChar char="ü"/>
            </a:pPr>
            <a:r>
              <a:rPr lang="en-US" sz="2000" b="0" i="0" u="none" strike="noStrike" baseline="0" dirty="0">
                <a:solidFill>
                  <a:srgbClr val="211D1E"/>
                </a:solidFill>
                <a:latin typeface="+mn-lt"/>
              </a:rPr>
              <a:t>Take action to control and corre</a:t>
            </a:r>
            <a:r>
              <a:rPr lang="en-US" sz="2000" dirty="0">
                <a:solidFill>
                  <a:srgbClr val="211D1E"/>
                </a:solidFill>
                <a:latin typeface="+mn-lt"/>
              </a:rPr>
              <a:t>ct it</a:t>
            </a:r>
          </a:p>
          <a:p>
            <a:pPr lvl="1">
              <a:buFont typeface="Wingdings" panose="05000000000000000000" pitchFamily="2" charset="2"/>
              <a:buChar char="ü"/>
            </a:pPr>
            <a:r>
              <a:rPr lang="en-US" sz="2000" b="0" i="0" u="none" strike="noStrike" baseline="0" dirty="0">
                <a:solidFill>
                  <a:srgbClr val="211D1E"/>
                </a:solidFill>
                <a:latin typeface="+mn-lt"/>
              </a:rPr>
              <a:t>Address the consequences</a:t>
            </a:r>
          </a:p>
          <a:p>
            <a:pPr lvl="0">
              <a:buFont typeface="Wingdings" panose="05000000000000000000" pitchFamily="2" charset="2"/>
              <a:buChar char="ü"/>
            </a:pPr>
            <a:r>
              <a:rPr lang="en-US" sz="2400" dirty="0">
                <a:latin typeface="+mn-lt"/>
              </a:rPr>
              <a:t>Next step:  Root Cause Analysis for the cause</a:t>
            </a:r>
          </a:p>
        </p:txBody>
      </p:sp>
      <p:pic>
        <p:nvPicPr>
          <p:cNvPr id="4" name="Picture 3"/>
          <p:cNvPicPr>
            <a:picLocks noChangeAspect="1"/>
          </p:cNvPicPr>
          <p:nvPr/>
        </p:nvPicPr>
        <p:blipFill>
          <a:blip r:embed="rId2"/>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3697281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61720"/>
          </a:xfrm>
        </p:spPr>
        <p:txBody>
          <a:bodyPr/>
          <a:lstStyle/>
          <a:p>
            <a:r>
              <a:rPr lang="en-US" dirty="0"/>
              <a:t>Nonconforming Work and Next Steps</a:t>
            </a:r>
          </a:p>
        </p:txBody>
      </p:sp>
      <p:sp>
        <p:nvSpPr>
          <p:cNvPr id="3" name="Content Placeholder 2"/>
          <p:cNvSpPr>
            <a:spLocks noGrp="1"/>
          </p:cNvSpPr>
          <p:nvPr>
            <p:ph idx="1"/>
          </p:nvPr>
        </p:nvSpPr>
        <p:spPr>
          <a:xfrm>
            <a:off x="468086" y="1066800"/>
            <a:ext cx="8229600" cy="4376583"/>
          </a:xfrm>
        </p:spPr>
        <p:txBody>
          <a:bodyPr/>
          <a:lstStyle/>
          <a:p>
            <a:pPr marL="0" lvl="0" indent="0">
              <a:buNone/>
            </a:pPr>
            <a:r>
              <a:rPr lang="en-US" sz="2400" dirty="0" smtClean="0"/>
              <a:t>Sections 7.10 and 8.7.1</a:t>
            </a:r>
            <a:endParaRPr lang="en-US" sz="2400" dirty="0"/>
          </a:p>
          <a:p>
            <a:pPr lvl="0">
              <a:buFont typeface="Wingdings" panose="05000000000000000000" pitchFamily="2" charset="2"/>
              <a:buChar char="ü"/>
            </a:pPr>
            <a:r>
              <a:rPr lang="en-US" sz="2400" b="0" i="0" u="none" strike="noStrike" baseline="0" dirty="0">
                <a:solidFill>
                  <a:srgbClr val="211D1E"/>
                </a:solidFill>
                <a:latin typeface="+mn-lt"/>
              </a:rPr>
              <a:t>Where the evaluation indicates that the nonconforming work could recur, or that there is doubt about the conformity of the laboratory's operations with its own management system, the laboratory shall implement corrective action.</a:t>
            </a:r>
          </a:p>
          <a:p>
            <a:pPr lvl="0">
              <a:buFont typeface="Wingdings" panose="05000000000000000000" pitchFamily="2" charset="2"/>
              <a:buChar char="ü"/>
            </a:pPr>
            <a:r>
              <a:rPr lang="en-US" sz="2400" dirty="0">
                <a:latin typeface="+mn-lt"/>
              </a:rPr>
              <a:t>First step:  React to the nonconformity </a:t>
            </a:r>
          </a:p>
          <a:p>
            <a:pPr lvl="1">
              <a:buFont typeface="Wingdings" panose="05000000000000000000" pitchFamily="2" charset="2"/>
              <a:buChar char="ü"/>
            </a:pPr>
            <a:r>
              <a:rPr lang="en-US" sz="2000" b="0" i="0" u="none" strike="noStrike" baseline="0" dirty="0">
                <a:latin typeface="+mn-lt"/>
              </a:rPr>
              <a:t>Take action to control and corre</a:t>
            </a:r>
            <a:r>
              <a:rPr lang="en-US" sz="2000" dirty="0">
                <a:latin typeface="+mn-lt"/>
              </a:rPr>
              <a:t>ct it</a:t>
            </a:r>
          </a:p>
          <a:p>
            <a:pPr lvl="1">
              <a:buFont typeface="Wingdings" panose="05000000000000000000" pitchFamily="2" charset="2"/>
              <a:buChar char="ü"/>
            </a:pPr>
            <a:r>
              <a:rPr lang="en-US" sz="2000" b="0" i="0" u="none" strike="noStrike" baseline="0" dirty="0">
                <a:latin typeface="+mn-lt"/>
              </a:rPr>
              <a:t>Address the consequences</a:t>
            </a:r>
          </a:p>
          <a:p>
            <a:pPr lvl="0">
              <a:buFont typeface="Wingdings" panose="05000000000000000000" pitchFamily="2" charset="2"/>
              <a:buChar char="ü"/>
            </a:pPr>
            <a:r>
              <a:rPr lang="en-US" sz="2400" dirty="0">
                <a:latin typeface="+mn-lt"/>
              </a:rPr>
              <a:t>Next step:  Root Cause Analysis for the cause of the nonconformity.</a:t>
            </a:r>
          </a:p>
        </p:txBody>
      </p:sp>
      <p:pic>
        <p:nvPicPr>
          <p:cNvPr id="4" name="Picture 3"/>
          <p:cNvPicPr>
            <a:picLocks noChangeAspect="1"/>
          </p:cNvPicPr>
          <p:nvPr/>
        </p:nvPicPr>
        <p:blipFill>
          <a:blip r:embed="rId2"/>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1197516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61720"/>
          </a:xfrm>
        </p:spPr>
        <p:txBody>
          <a:bodyPr/>
          <a:lstStyle/>
          <a:p>
            <a:r>
              <a:rPr lang="en-US" dirty="0"/>
              <a:t>Next Steps</a:t>
            </a:r>
          </a:p>
        </p:txBody>
      </p:sp>
      <p:sp>
        <p:nvSpPr>
          <p:cNvPr id="3" name="Content Placeholder 2"/>
          <p:cNvSpPr>
            <a:spLocks noGrp="1"/>
          </p:cNvSpPr>
          <p:nvPr>
            <p:ph idx="1"/>
          </p:nvPr>
        </p:nvSpPr>
        <p:spPr>
          <a:xfrm>
            <a:off x="468086" y="1066800"/>
            <a:ext cx="8229600" cy="2628412"/>
          </a:xfrm>
        </p:spPr>
        <p:txBody>
          <a:bodyPr/>
          <a:lstStyle/>
          <a:p>
            <a:pPr lvl="0">
              <a:buFont typeface="Wingdings" panose="05000000000000000000" pitchFamily="2" charset="2"/>
              <a:buChar char="ü"/>
            </a:pPr>
            <a:endParaRPr lang="en-US" sz="2000" dirty="0"/>
          </a:p>
          <a:p>
            <a:pPr lvl="0">
              <a:buFont typeface="Wingdings" panose="05000000000000000000" pitchFamily="2" charset="2"/>
              <a:buChar char="ü"/>
            </a:pPr>
            <a:r>
              <a:rPr lang="en-US" sz="2400" dirty="0">
                <a:latin typeface="+mn-lt"/>
              </a:rPr>
              <a:t>Evaluate the need for action to eliminate the cause(s) of the nonconformity so that it does not recur</a:t>
            </a:r>
          </a:p>
          <a:p>
            <a:pPr lvl="1">
              <a:buFont typeface="Wingdings" panose="05000000000000000000" pitchFamily="2" charset="2"/>
              <a:buChar char="ü"/>
            </a:pPr>
            <a:r>
              <a:rPr lang="en-US" sz="2000" dirty="0">
                <a:latin typeface="+mn-lt"/>
              </a:rPr>
              <a:t>Review and analyze the nonconformity</a:t>
            </a:r>
          </a:p>
          <a:p>
            <a:pPr lvl="1">
              <a:buFont typeface="Wingdings" panose="05000000000000000000" pitchFamily="2" charset="2"/>
              <a:buChar char="ü"/>
            </a:pPr>
            <a:r>
              <a:rPr lang="en-US" sz="2000" dirty="0">
                <a:latin typeface="+mn-lt"/>
              </a:rPr>
              <a:t>Determine the cause</a:t>
            </a:r>
          </a:p>
          <a:p>
            <a:pPr lvl="1">
              <a:buFont typeface="Wingdings" panose="05000000000000000000" pitchFamily="2" charset="2"/>
              <a:buChar char="ü"/>
            </a:pPr>
            <a:r>
              <a:rPr lang="en-US" sz="2000" dirty="0">
                <a:latin typeface="+mn-lt"/>
              </a:rPr>
              <a:t>Determine if similar nonconformities exist or could potentially occur</a:t>
            </a:r>
          </a:p>
        </p:txBody>
      </p:sp>
      <p:pic>
        <p:nvPicPr>
          <p:cNvPr id="4" name="Picture 3"/>
          <p:cNvPicPr>
            <a:picLocks noChangeAspect="1"/>
          </p:cNvPicPr>
          <p:nvPr/>
        </p:nvPicPr>
        <p:blipFill>
          <a:blip r:embed="rId2"/>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3822549325"/>
      </p:ext>
    </p:extLst>
  </p:cSld>
  <p:clrMapOvr>
    <a:masterClrMapping/>
  </p:clrMapOvr>
</p:sld>
</file>

<file path=ppt/theme/theme1.xml><?xml version="1.0" encoding="utf-8"?>
<a:theme xmlns:a="http://schemas.openxmlformats.org/drawingml/2006/main" name="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2.xml><?xml version="1.0" encoding="utf-8"?>
<a:theme xmlns:a="http://schemas.openxmlformats.org/drawingml/2006/main" name="1_Office Theme">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B542C3A0-12DD-45C9-A0DB-E862C8E00C8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mso-contentType ?>
<FormTemplates xmlns="http://schemas.microsoft.com/sharepoint/v3/contenttype/forms">
  <Display>DocumentLibraryForm</Display>
  <Edit>DocumentLibraryForm</Edit>
  <New>DocumentLibraryForm</New>
</FormTemplates>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ct:contentTypeSchema xmlns:ct="http://schemas.microsoft.com/office/2006/metadata/contentType" xmlns:ma="http://schemas.microsoft.com/office/2006/metadata/properties/metaAttributes" ct:_="" ma:_="" ma:contentTypeName="Document" ma:contentTypeID="0x010100E23A49D5CB2C7542997766C405C38DF7" ma:contentTypeVersion="1" ma:contentTypeDescription="Create a new document." ma:contentTypeScope="" ma:versionID="df78e06e75b3a5453fd7f17a21c20878">
  <xsd:schema xmlns:xsd="http://www.w3.org/2001/XMLSchema" xmlns:xs="http://www.w3.org/2001/XMLSchema" xmlns:p="http://schemas.microsoft.com/office/2006/metadata/properties" xmlns:ns1="http://schemas.microsoft.com/sharepoint/v3" targetNamespace="http://schemas.microsoft.com/office/2006/metadata/properties" ma:root="true" ma:fieldsID="48c5b5cd9b8d25ff6dd15848836f4270"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2D3941FC-5EC8-4A52-AB39-876A21E402B2}">
  <ds:schemaRefs>
    <ds:schemaRef ds:uri="ESRI.ArcGIS.Mapping.OfficeIntegration.PowerPointInfo"/>
  </ds:schemaRefs>
</ds:datastoreItem>
</file>

<file path=customXml/itemProps10.xml><?xml version="1.0" encoding="utf-8"?>
<ds:datastoreItem xmlns:ds="http://schemas.openxmlformats.org/officeDocument/2006/customXml" ds:itemID="{5396F036-39EC-4113-AE70-71B49CCB4F26}">
  <ds:schemaRefs>
    <ds:schemaRef ds:uri="ESRI.ArcGIS.Mapping.OfficeIntegration.PowerPointInfo"/>
  </ds:schemaRefs>
</ds:datastoreItem>
</file>

<file path=customXml/itemProps11.xml><?xml version="1.0" encoding="utf-8"?>
<ds:datastoreItem xmlns:ds="http://schemas.openxmlformats.org/officeDocument/2006/customXml" ds:itemID="{5C43F66C-07F1-463A-B875-242A50107928}">
  <ds:schemaRefs>
    <ds:schemaRef ds:uri="ESRI.ArcGIS.Mapping.OfficeIntegration.PowerPointInfo"/>
  </ds:schemaRefs>
</ds:datastoreItem>
</file>

<file path=customXml/itemProps12.xml><?xml version="1.0" encoding="utf-8"?>
<ds:datastoreItem xmlns:ds="http://schemas.openxmlformats.org/officeDocument/2006/customXml" ds:itemID="{54D4EB55-8D22-409B-A9F4-4C1494405F9F}">
  <ds:schemaRefs>
    <ds:schemaRef ds:uri="ESRI.ArcGIS.Mapping.OfficeIntegration.PowerPointInfo"/>
  </ds:schemaRefs>
</ds:datastoreItem>
</file>

<file path=customXml/itemProps13.xml><?xml version="1.0" encoding="utf-8"?>
<ds:datastoreItem xmlns:ds="http://schemas.openxmlformats.org/officeDocument/2006/customXml" ds:itemID="{F290B368-66FD-4A15-A16F-8EAB723F7314}">
  <ds:schemaRefs>
    <ds:schemaRef ds:uri="ESRI.ArcGIS.Mapping.OfficeIntegration.PowerPointInfo"/>
  </ds:schemaRefs>
</ds:datastoreItem>
</file>

<file path=customXml/itemProps14.xml><?xml version="1.0" encoding="utf-8"?>
<ds:datastoreItem xmlns:ds="http://schemas.openxmlformats.org/officeDocument/2006/customXml" ds:itemID="{C29AAC04-E94B-48E5-817F-6E95EE7A5B76}">
  <ds:schemaRefs>
    <ds:schemaRef ds:uri="ESRI.ArcGIS.Mapping.OfficeIntegration.PowerPointInfo"/>
  </ds:schemaRefs>
</ds:datastoreItem>
</file>

<file path=customXml/itemProps15.xml><?xml version="1.0" encoding="utf-8"?>
<ds:datastoreItem xmlns:ds="http://schemas.openxmlformats.org/officeDocument/2006/customXml" ds:itemID="{BD9B836E-7942-4168-84ED-DB04C52DD171}">
  <ds:schemaRefs>
    <ds:schemaRef ds:uri="ESRI.ArcGIS.Mapping.OfficeIntegration.PowerPointInfo"/>
  </ds:schemaRefs>
</ds:datastoreItem>
</file>

<file path=customXml/itemProps16.xml><?xml version="1.0" encoding="utf-8"?>
<ds:datastoreItem xmlns:ds="http://schemas.openxmlformats.org/officeDocument/2006/customXml" ds:itemID="{466DEDA0-8176-4123-B8D8-46C15ECA40C3}">
  <ds:schemaRefs>
    <ds:schemaRef ds:uri="ESRI.ArcGIS.Mapping.OfficeIntegration.PowerPointInfo"/>
  </ds:schemaRefs>
</ds:datastoreItem>
</file>

<file path=customXml/itemProps17.xml><?xml version="1.0" encoding="utf-8"?>
<ds:datastoreItem xmlns:ds="http://schemas.openxmlformats.org/officeDocument/2006/customXml" ds:itemID="{BFA85535-6ABA-417B-96E9-5BC318D0E645}">
  <ds:schemaRefs>
    <ds:schemaRef ds:uri="ESRI.ArcGIS.Mapping.OfficeIntegration.PowerPointInfo"/>
  </ds:schemaRefs>
</ds:datastoreItem>
</file>

<file path=customXml/itemProps18.xml><?xml version="1.0" encoding="utf-8"?>
<ds:datastoreItem xmlns:ds="http://schemas.openxmlformats.org/officeDocument/2006/customXml" ds:itemID="{3E902DBD-76DD-4186-AD13-C85D9B7AB902}">
  <ds:schemaRefs>
    <ds:schemaRef ds:uri="ESRI.ArcGIS.Mapping.OfficeIntegration.PowerPointInfo"/>
  </ds:schemaRefs>
</ds:datastoreItem>
</file>

<file path=customXml/itemProps19.xml><?xml version="1.0" encoding="utf-8"?>
<ds:datastoreItem xmlns:ds="http://schemas.openxmlformats.org/officeDocument/2006/customXml" ds:itemID="{F5272A79-3F55-4CAB-A107-46B417E97E84}">
  <ds:schemaRefs>
    <ds:schemaRef ds:uri="ESRI.ArcGIS.Mapping.OfficeIntegration.PowerPointInfo"/>
  </ds:schemaRefs>
</ds:datastoreItem>
</file>

<file path=customXml/itemProps2.xml><?xml version="1.0" encoding="utf-8"?>
<ds:datastoreItem xmlns:ds="http://schemas.openxmlformats.org/officeDocument/2006/customXml" ds:itemID="{3CB14718-F86C-48F9-B5ED-2FF913F5F8EA}">
  <ds:schemaRefs>
    <ds:schemaRef ds:uri="ESRI.ArcGIS.Mapping.OfficeIntegration.PowerPointInfo"/>
  </ds:schemaRefs>
</ds:datastoreItem>
</file>

<file path=customXml/itemProps20.xml><?xml version="1.0" encoding="utf-8"?>
<ds:datastoreItem xmlns:ds="http://schemas.openxmlformats.org/officeDocument/2006/customXml" ds:itemID="{9C5C8FE0-9DF5-4A87-84C8-6EA4B11258FD}">
  <ds:schemaRefs>
    <ds:schemaRef ds:uri="ESRI.ArcGIS.Mapping.OfficeIntegration.PowerPointInfo"/>
  </ds:schemaRefs>
</ds:datastoreItem>
</file>

<file path=customXml/itemProps21.xml><?xml version="1.0" encoding="utf-8"?>
<ds:datastoreItem xmlns:ds="http://schemas.openxmlformats.org/officeDocument/2006/customXml" ds:itemID="{9FE70074-89FE-4E5F-9BE6-82EC1B3E3A56}">
  <ds:schemaRefs>
    <ds:schemaRef ds:uri="ESRI.ArcGIS.Mapping.OfficeIntegration.PowerPointInfo"/>
  </ds:schemaRefs>
</ds:datastoreItem>
</file>

<file path=customXml/itemProps22.xml><?xml version="1.0" encoding="utf-8"?>
<ds:datastoreItem xmlns:ds="http://schemas.openxmlformats.org/officeDocument/2006/customXml" ds:itemID="{3E2B29F9-6B81-4B70-89D0-42AB53245CB6}">
  <ds:schemaRefs>
    <ds:schemaRef ds:uri="ESRI.ArcGIS.Mapping.OfficeIntegration.PowerPointInfo"/>
  </ds:schemaRefs>
</ds:datastoreItem>
</file>

<file path=customXml/itemProps23.xml><?xml version="1.0" encoding="utf-8"?>
<ds:datastoreItem xmlns:ds="http://schemas.openxmlformats.org/officeDocument/2006/customXml" ds:itemID="{D2E303A4-EB9B-45D4-8040-42CB668899F1}">
  <ds:schemaRefs>
    <ds:schemaRef ds:uri="ESRI.ArcGIS.Mapping.OfficeIntegration.PowerPointInfo"/>
  </ds:schemaRefs>
</ds:datastoreItem>
</file>

<file path=customXml/itemProps24.xml><?xml version="1.0" encoding="utf-8"?>
<ds:datastoreItem xmlns:ds="http://schemas.openxmlformats.org/officeDocument/2006/customXml" ds:itemID="{3E617227-2BD4-4881-8D44-1187655793C0}">
  <ds:schemaRefs>
    <ds:schemaRef ds:uri="ESRI.ArcGIS.Mapping.OfficeIntegration.PowerPointInfo"/>
  </ds:schemaRefs>
</ds:datastoreItem>
</file>

<file path=customXml/itemProps25.xml><?xml version="1.0" encoding="utf-8"?>
<ds:datastoreItem xmlns:ds="http://schemas.openxmlformats.org/officeDocument/2006/customXml" ds:itemID="{7544C62A-92D9-496F-953A-73B578701840}">
  <ds:schemaRefs>
    <ds:schemaRef ds:uri="ESRI.ArcGIS.Mapping.OfficeIntegration.PowerPointInfo"/>
  </ds:schemaRefs>
</ds:datastoreItem>
</file>

<file path=customXml/itemProps26.xml><?xml version="1.0" encoding="utf-8"?>
<ds:datastoreItem xmlns:ds="http://schemas.openxmlformats.org/officeDocument/2006/customXml" ds:itemID="{5C0B2EBB-69AC-406D-A210-DDACA6AEB0C7}">
  <ds:schemaRefs>
    <ds:schemaRef ds:uri="ESRI.ArcGIS.Mapping.OfficeIntegration.PowerPointInfo"/>
  </ds:schemaRefs>
</ds:datastoreItem>
</file>

<file path=customXml/itemProps27.xml><?xml version="1.0" encoding="utf-8"?>
<ds:datastoreItem xmlns:ds="http://schemas.openxmlformats.org/officeDocument/2006/customXml" ds:itemID="{5826FE81-E538-4589-9520-3E93D2160F89}">
  <ds:schemaRefs>
    <ds:schemaRef ds:uri="ESRI.ArcGIS.Mapping.OfficeIntegration.PowerPointInfo"/>
  </ds:schemaRefs>
</ds:datastoreItem>
</file>

<file path=customXml/itemProps28.xml><?xml version="1.0" encoding="utf-8"?>
<ds:datastoreItem xmlns:ds="http://schemas.openxmlformats.org/officeDocument/2006/customXml" ds:itemID="{FB4A3A52-1DCF-4C99-BC00-3441BEA399AA}">
  <ds:schemaRefs>
    <ds:schemaRef ds:uri="ESRI.ArcGIS.Mapping.OfficeIntegration.PowerPointInfo"/>
  </ds:schemaRefs>
</ds:datastoreItem>
</file>

<file path=customXml/itemProps29.xml><?xml version="1.0" encoding="utf-8"?>
<ds:datastoreItem xmlns:ds="http://schemas.openxmlformats.org/officeDocument/2006/customXml" ds:itemID="{A9BA46EC-EF08-47BD-A556-54312EED9EC1}">
  <ds:schemaRefs>
    <ds:schemaRef ds:uri="http://schemas.microsoft.com/sharepoint/v3"/>
    <ds:schemaRef ds:uri="http://purl.org/dc/terms/"/>
    <ds:schemaRef ds:uri="http://schemas.openxmlformats.org/package/2006/metadata/core-properties"/>
    <ds:schemaRef ds:uri="http://schemas.microsoft.com/office/2006/documentManagement/types"/>
    <ds:schemaRef ds:uri="http://www.w3.org/XML/1998/namespace"/>
    <ds:schemaRef ds:uri="http://schemas.microsoft.com/office/infopath/2007/PartnerControls"/>
    <ds:schemaRef ds:uri="http://purl.org/dc/elements/1.1/"/>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A619B994-DBE2-4316-94C7-08C753354DED}">
  <ds:schemaRefs>
    <ds:schemaRef ds:uri="ESRI.ArcGIS.Mapping.OfficeIntegration.PowerPointInfo"/>
  </ds:schemaRefs>
</ds:datastoreItem>
</file>

<file path=customXml/itemProps30.xml><?xml version="1.0" encoding="utf-8"?>
<ds:datastoreItem xmlns:ds="http://schemas.openxmlformats.org/officeDocument/2006/customXml" ds:itemID="{DCFFE37A-0F73-435F-98C3-A5BF08CD7535}">
  <ds:schemaRefs>
    <ds:schemaRef ds:uri="ESRI.ArcGIS.Mapping.OfficeIntegration.PowerPointInfo"/>
  </ds:schemaRefs>
</ds:datastoreItem>
</file>

<file path=customXml/itemProps31.xml><?xml version="1.0" encoding="utf-8"?>
<ds:datastoreItem xmlns:ds="http://schemas.openxmlformats.org/officeDocument/2006/customXml" ds:itemID="{5230ECC0-8BA5-4A0D-A931-8BD398517947}">
  <ds:schemaRefs>
    <ds:schemaRef ds:uri="ESRI.ArcGIS.Mapping.OfficeIntegration.PowerPointInfo"/>
  </ds:schemaRefs>
</ds:datastoreItem>
</file>

<file path=customXml/itemProps32.xml><?xml version="1.0" encoding="utf-8"?>
<ds:datastoreItem xmlns:ds="http://schemas.openxmlformats.org/officeDocument/2006/customXml" ds:itemID="{EE76ECA5-5EA3-4DDF-8604-A0C5EDCA5D73}">
  <ds:schemaRefs>
    <ds:schemaRef ds:uri="ESRI.ArcGIS.Mapping.OfficeIntegration.PowerPointInfo"/>
  </ds:schemaRefs>
</ds:datastoreItem>
</file>

<file path=customXml/itemProps33.xml><?xml version="1.0" encoding="utf-8"?>
<ds:datastoreItem xmlns:ds="http://schemas.openxmlformats.org/officeDocument/2006/customXml" ds:itemID="{D149EFD1-3D7E-49DA-88FB-306E508F7142}">
  <ds:schemaRefs>
    <ds:schemaRef ds:uri="ESRI.ArcGIS.Mapping.OfficeIntegration.PowerPointInfo"/>
  </ds:schemaRefs>
</ds:datastoreItem>
</file>

<file path=customXml/itemProps34.xml><?xml version="1.0" encoding="utf-8"?>
<ds:datastoreItem xmlns:ds="http://schemas.openxmlformats.org/officeDocument/2006/customXml" ds:itemID="{A9B464D0-39D1-4FDD-B688-D9DCB651DCAD}">
  <ds:schemaRefs>
    <ds:schemaRef ds:uri="ESRI.ArcGIS.Mapping.OfficeIntegration.PowerPointInfo"/>
  </ds:schemaRefs>
</ds:datastoreItem>
</file>

<file path=customXml/itemProps35.xml><?xml version="1.0" encoding="utf-8"?>
<ds:datastoreItem xmlns:ds="http://schemas.openxmlformats.org/officeDocument/2006/customXml" ds:itemID="{0B0D479A-D420-44BF-A32E-A7DCD8D7A6C9}">
  <ds:schemaRefs>
    <ds:schemaRef ds:uri="ESRI.ArcGIS.Mapping.OfficeIntegration.PowerPointInfo"/>
  </ds:schemaRefs>
</ds:datastoreItem>
</file>

<file path=customXml/itemProps36.xml><?xml version="1.0" encoding="utf-8"?>
<ds:datastoreItem xmlns:ds="http://schemas.openxmlformats.org/officeDocument/2006/customXml" ds:itemID="{11E68E8E-F173-4F8E-B312-6E3A15FF825E}">
  <ds:schemaRefs>
    <ds:schemaRef ds:uri="ESRI.ArcGIS.Mapping.OfficeIntegration.PowerPointInfo"/>
  </ds:schemaRefs>
</ds:datastoreItem>
</file>

<file path=customXml/itemProps37.xml><?xml version="1.0" encoding="utf-8"?>
<ds:datastoreItem xmlns:ds="http://schemas.openxmlformats.org/officeDocument/2006/customXml" ds:itemID="{54227F77-8CE9-4A4F-9AA0-58EE46410DA5}">
  <ds:schemaRefs>
    <ds:schemaRef ds:uri="ESRI.ArcGIS.Mapping.OfficeIntegration.PowerPointInfo"/>
  </ds:schemaRefs>
</ds:datastoreItem>
</file>

<file path=customXml/itemProps38.xml><?xml version="1.0" encoding="utf-8"?>
<ds:datastoreItem xmlns:ds="http://schemas.openxmlformats.org/officeDocument/2006/customXml" ds:itemID="{03FF03D1-528E-45AF-9922-1A0BBBA909CB}">
  <ds:schemaRefs>
    <ds:schemaRef ds:uri="ESRI.ArcGIS.Mapping.OfficeIntegration.PowerPointInfo"/>
  </ds:schemaRefs>
</ds:datastoreItem>
</file>

<file path=customXml/itemProps39.xml><?xml version="1.0" encoding="utf-8"?>
<ds:datastoreItem xmlns:ds="http://schemas.openxmlformats.org/officeDocument/2006/customXml" ds:itemID="{98331C9F-0C9C-4DF9-A2D5-D23182DF5BF1}">
  <ds:schemaRefs>
    <ds:schemaRef ds:uri="ESRI.ArcGIS.Mapping.OfficeIntegration.PowerPointInfo"/>
  </ds:schemaRefs>
</ds:datastoreItem>
</file>

<file path=customXml/itemProps4.xml><?xml version="1.0" encoding="utf-8"?>
<ds:datastoreItem xmlns:ds="http://schemas.openxmlformats.org/officeDocument/2006/customXml" ds:itemID="{4E7AFAD3-A568-4CEF-8A43-ECA5A58E7B69}">
  <ds:schemaRefs>
    <ds:schemaRef ds:uri="ESRI.ArcGIS.Mapping.OfficeIntegration.PowerPointInfo"/>
  </ds:schemaRefs>
</ds:datastoreItem>
</file>

<file path=customXml/itemProps40.xml><?xml version="1.0" encoding="utf-8"?>
<ds:datastoreItem xmlns:ds="http://schemas.openxmlformats.org/officeDocument/2006/customXml" ds:itemID="{C98DF059-8A46-41C2-80A2-18A6A24010E6}">
  <ds:schemaRefs>
    <ds:schemaRef ds:uri="ESRI.ArcGIS.Mapping.OfficeIntegration.PowerPointInfo"/>
  </ds:schemaRefs>
</ds:datastoreItem>
</file>

<file path=customXml/itemProps41.xml><?xml version="1.0" encoding="utf-8"?>
<ds:datastoreItem xmlns:ds="http://schemas.openxmlformats.org/officeDocument/2006/customXml" ds:itemID="{EF5FE898-CD85-4A5B-9F20-CEE135BE7203}">
  <ds:schemaRefs>
    <ds:schemaRef ds:uri="ESRI.ArcGIS.Mapping.OfficeIntegration.PowerPointInfo"/>
  </ds:schemaRefs>
</ds:datastoreItem>
</file>

<file path=customXml/itemProps42.xml><?xml version="1.0" encoding="utf-8"?>
<ds:datastoreItem xmlns:ds="http://schemas.openxmlformats.org/officeDocument/2006/customXml" ds:itemID="{C94CADE6-0054-4362-BA1C-78A07FCA4D23}">
  <ds:schemaRefs>
    <ds:schemaRef ds:uri="ESRI.ArcGIS.Mapping.OfficeIntegration.PowerPointInfo"/>
  </ds:schemaRefs>
</ds:datastoreItem>
</file>

<file path=customXml/itemProps43.xml><?xml version="1.0" encoding="utf-8"?>
<ds:datastoreItem xmlns:ds="http://schemas.openxmlformats.org/officeDocument/2006/customXml" ds:itemID="{915EE810-39ED-415F-B64D-619A22BE726E}">
  <ds:schemaRefs>
    <ds:schemaRef ds:uri="ESRI.ArcGIS.Mapping.OfficeIntegration.PowerPointInfo"/>
  </ds:schemaRefs>
</ds:datastoreItem>
</file>

<file path=customXml/itemProps44.xml><?xml version="1.0" encoding="utf-8"?>
<ds:datastoreItem xmlns:ds="http://schemas.openxmlformats.org/officeDocument/2006/customXml" ds:itemID="{548DD95C-E66F-4510-849A-0B00A5CEED56}">
  <ds:schemaRefs>
    <ds:schemaRef ds:uri="http://schemas.microsoft.com/sharepoint/v3/contenttype/forms"/>
  </ds:schemaRefs>
</ds:datastoreItem>
</file>

<file path=customXml/itemProps45.xml><?xml version="1.0" encoding="utf-8"?>
<ds:datastoreItem xmlns:ds="http://schemas.openxmlformats.org/officeDocument/2006/customXml" ds:itemID="{9E738231-2982-4EDA-A09B-0758772A5F1D}">
  <ds:schemaRefs>
    <ds:schemaRef ds:uri="ESRI.ArcGIS.Mapping.OfficeIntegration.PowerPointInfo"/>
  </ds:schemaRefs>
</ds:datastoreItem>
</file>

<file path=customXml/itemProps46.xml><?xml version="1.0" encoding="utf-8"?>
<ds:datastoreItem xmlns:ds="http://schemas.openxmlformats.org/officeDocument/2006/customXml" ds:itemID="{A2BBC639-DA30-49A7-ADC6-2980953B3F63}">
  <ds:schemaRefs>
    <ds:schemaRef ds:uri="ESRI.ArcGIS.Mapping.OfficeIntegration.PowerPointInfo"/>
  </ds:schemaRefs>
</ds:datastoreItem>
</file>

<file path=customXml/itemProps47.xml><?xml version="1.0" encoding="utf-8"?>
<ds:datastoreItem xmlns:ds="http://schemas.openxmlformats.org/officeDocument/2006/customXml" ds:itemID="{A7A014C6-604F-41C7-8CD6-EFAEC12486BE}">
  <ds:schemaRefs>
    <ds:schemaRef ds:uri="ESRI.ArcGIS.Mapping.OfficeIntegration.PowerPointInfo"/>
  </ds:schemaRefs>
</ds:datastoreItem>
</file>

<file path=customXml/itemProps48.xml><?xml version="1.0" encoding="utf-8"?>
<ds:datastoreItem xmlns:ds="http://schemas.openxmlformats.org/officeDocument/2006/customXml" ds:itemID="{196FA939-82E4-432E-A989-B60D1079997C}">
  <ds:schemaRefs>
    <ds:schemaRef ds:uri="ESRI.ArcGIS.Mapping.OfficeIntegration.PowerPointInfo"/>
  </ds:schemaRefs>
</ds:datastoreItem>
</file>

<file path=customXml/itemProps49.xml><?xml version="1.0" encoding="utf-8"?>
<ds:datastoreItem xmlns:ds="http://schemas.openxmlformats.org/officeDocument/2006/customXml" ds:itemID="{6EAB6CF9-6967-427E-B0B8-23EC865871FC}">
  <ds:schemaRefs>
    <ds:schemaRef ds:uri="ESRI.ArcGIS.Mapping.OfficeIntegration.PowerPointInfo"/>
  </ds:schemaRefs>
</ds:datastoreItem>
</file>

<file path=customXml/itemProps5.xml><?xml version="1.0" encoding="utf-8"?>
<ds:datastoreItem xmlns:ds="http://schemas.openxmlformats.org/officeDocument/2006/customXml" ds:itemID="{CB07F4E0-E5EC-4988-AD39-AD761E4B0FF4}">
  <ds:schemaRefs>
    <ds:schemaRef ds:uri="ESRI.ArcGIS.Mapping.OfficeIntegration.PowerPointInfo"/>
  </ds:schemaRefs>
</ds:datastoreItem>
</file>

<file path=customXml/itemProps50.xml><?xml version="1.0" encoding="utf-8"?>
<ds:datastoreItem xmlns:ds="http://schemas.openxmlformats.org/officeDocument/2006/customXml" ds:itemID="{5FA0AA7B-E49A-4DB6-B0C4-5318F946CCD8}">
  <ds:schemaRefs>
    <ds:schemaRef ds:uri="ESRI.ArcGIS.Mapping.OfficeIntegration.PowerPointInfo"/>
  </ds:schemaRefs>
</ds:datastoreItem>
</file>

<file path=customXml/itemProps51.xml><?xml version="1.0" encoding="utf-8"?>
<ds:datastoreItem xmlns:ds="http://schemas.openxmlformats.org/officeDocument/2006/customXml" ds:itemID="{49C2FA33-6E32-4DC8-B148-9CD21B21832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2.xml><?xml version="1.0" encoding="utf-8"?>
<ds:datastoreItem xmlns:ds="http://schemas.openxmlformats.org/officeDocument/2006/customXml" ds:itemID="{518F09DD-610E-4075-BC56-B7DF243660DD}">
  <ds:schemaRefs>
    <ds:schemaRef ds:uri="ESRI.ArcGIS.Mapping.OfficeIntegration.PowerPointInfo"/>
  </ds:schemaRefs>
</ds:datastoreItem>
</file>

<file path=customXml/itemProps53.xml><?xml version="1.0" encoding="utf-8"?>
<ds:datastoreItem xmlns:ds="http://schemas.openxmlformats.org/officeDocument/2006/customXml" ds:itemID="{0DBB0A8D-48BF-4250-8ADA-8C4E4DF96553}">
  <ds:schemaRefs>
    <ds:schemaRef ds:uri="ESRI.ArcGIS.Mapping.OfficeIntegration.PowerPointInfo"/>
  </ds:schemaRefs>
</ds:datastoreItem>
</file>

<file path=customXml/itemProps54.xml><?xml version="1.0" encoding="utf-8"?>
<ds:datastoreItem xmlns:ds="http://schemas.openxmlformats.org/officeDocument/2006/customXml" ds:itemID="{25048C94-B5FB-45DD-8DFC-33F00E6FB842}">
  <ds:schemaRefs>
    <ds:schemaRef ds:uri="ESRI.ArcGIS.Mapping.OfficeIntegration.PowerPointInfo"/>
  </ds:schemaRefs>
</ds:datastoreItem>
</file>

<file path=customXml/itemProps55.xml><?xml version="1.0" encoding="utf-8"?>
<ds:datastoreItem xmlns:ds="http://schemas.openxmlformats.org/officeDocument/2006/customXml" ds:itemID="{D0F91A8E-917D-4C48-8932-3E1403E153B8}">
  <ds:schemaRefs>
    <ds:schemaRef ds:uri="ESRI.ArcGIS.Mapping.OfficeIntegration.PowerPointInfo"/>
  </ds:schemaRefs>
</ds:datastoreItem>
</file>

<file path=customXml/itemProps6.xml><?xml version="1.0" encoding="utf-8"?>
<ds:datastoreItem xmlns:ds="http://schemas.openxmlformats.org/officeDocument/2006/customXml" ds:itemID="{FDFFBCD2-D2F7-49AC-9C79-DEF8F80ABD06}">
  <ds:schemaRefs>
    <ds:schemaRef ds:uri="ESRI.ArcGIS.Mapping.OfficeIntegration.PowerPointInfo"/>
  </ds:schemaRefs>
</ds:datastoreItem>
</file>

<file path=customXml/itemProps7.xml><?xml version="1.0" encoding="utf-8"?>
<ds:datastoreItem xmlns:ds="http://schemas.openxmlformats.org/officeDocument/2006/customXml" ds:itemID="{4455359C-A82F-4796-BA4B-2B882485F4BC}">
  <ds:schemaRefs>
    <ds:schemaRef ds:uri="ESRI.ArcGIS.Mapping.OfficeIntegration.PowerPointInfo"/>
  </ds:schemaRefs>
</ds:datastoreItem>
</file>

<file path=customXml/itemProps8.xml><?xml version="1.0" encoding="utf-8"?>
<ds:datastoreItem xmlns:ds="http://schemas.openxmlformats.org/officeDocument/2006/customXml" ds:itemID="{5EC94A90-11B6-4B01-85D7-835C3C610EA7}">
  <ds:schemaRefs>
    <ds:schemaRef ds:uri="ESRI.ArcGIS.Mapping.OfficeIntegration.PowerPointInfo"/>
  </ds:schemaRefs>
</ds:datastoreItem>
</file>

<file path=customXml/itemProps9.xml><?xml version="1.0" encoding="utf-8"?>
<ds:datastoreItem xmlns:ds="http://schemas.openxmlformats.org/officeDocument/2006/customXml" ds:itemID="{F188959C-0977-4BAA-A936-57ECB52BB7A1}">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APHL PPT Template_121014</Template>
  <TotalTime>1173</TotalTime>
  <Words>1416</Words>
  <Application>Microsoft Office PowerPoint</Application>
  <PresentationFormat>On-screen Show (4:3)</PresentationFormat>
  <Paragraphs>211</Paragraphs>
  <Slides>23</Slides>
  <Notes>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23</vt:i4>
      </vt:variant>
    </vt:vector>
  </HeadingPairs>
  <TitlesOfParts>
    <vt:vector size="32" baseType="lpstr">
      <vt:lpstr>Arial</vt:lpstr>
      <vt:lpstr>Calibri</vt:lpstr>
      <vt:lpstr>Cambria</vt:lpstr>
      <vt:lpstr>Franklin Gothic Demi</vt:lpstr>
      <vt:lpstr>Franklin Gothic Medium</vt:lpstr>
      <vt:lpstr>Times New Roman</vt:lpstr>
      <vt:lpstr>Wingdings</vt:lpstr>
      <vt:lpstr>APHL_PPTTemp_120814</vt:lpstr>
      <vt:lpstr>1_Office Theme</vt:lpstr>
      <vt:lpstr>Nonconforming Work, Root Cause Analysis, Corrective Actions, and Opportunities for Improvement  ISO/IEC 17025:2017 Clauses 7.10, 8.6, and 8.7</vt:lpstr>
      <vt:lpstr>What will be covered in this training?</vt:lpstr>
      <vt:lpstr>Definitions</vt:lpstr>
      <vt:lpstr>Root Cause Analysis</vt:lpstr>
      <vt:lpstr>Root Cause Analysis</vt:lpstr>
      <vt:lpstr>Laboratory SOP Must Define Authorities and Responsibilities</vt:lpstr>
      <vt:lpstr>Laboratory SOP Must Define Authorities and Responsibilities</vt:lpstr>
      <vt:lpstr>Nonconforming Work and Next Steps</vt:lpstr>
      <vt:lpstr>Next Steps</vt:lpstr>
      <vt:lpstr>Process of Root Cause Analysis</vt:lpstr>
      <vt:lpstr>Examples of Types of Causes/Root Causes</vt:lpstr>
      <vt:lpstr>Start with a New Mindset</vt:lpstr>
      <vt:lpstr>One method of Root Cause Analysis:  Cause Mapping (5 Whys)</vt:lpstr>
      <vt:lpstr>Another method of Root Cause Analysis:  Diagramming (Fishbone)</vt:lpstr>
      <vt:lpstr>Root Cause Analysis     Corrective Action</vt:lpstr>
      <vt:lpstr>Corrective Action</vt:lpstr>
      <vt:lpstr>Corrective Action</vt:lpstr>
      <vt:lpstr>Improvement</vt:lpstr>
      <vt:lpstr>Opportunities for Improvement</vt:lpstr>
      <vt:lpstr>Addressing Opportunities for Improvement</vt:lpstr>
      <vt:lpstr>Seeking Feedback from Customers</vt:lpstr>
      <vt:lpstr>Summing It Up</vt:lpstr>
      <vt:lpstr>Reference</vt:lpstr>
    </vt:vector>
  </TitlesOfParts>
  <Company>APHLOPS3</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Root Cause Analysis &amp; Corrective and Preventive Actions ISO/IEC 17025:2017 Clauses 4.11 and 8.7</dc:title>
  <dc:creator>Smith,  Alexandra | APHL</dc:creator>
  <cp:lastModifiedBy>Randolph, Robyn | APHL</cp:lastModifiedBy>
  <cp:revision>45</cp:revision>
  <cp:lastPrinted>2014-11-25T16:01:43Z</cp:lastPrinted>
  <dcterms:created xsi:type="dcterms:W3CDTF">2015-09-04T12:24:31Z</dcterms:created>
  <dcterms:modified xsi:type="dcterms:W3CDTF">2021-08-25T18:56:04Z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0x010100E23A49D5CB2C7542997766C405C38DF7</vt:lpwstr>
  </property>
  <property fmtid="{D5CDD505-2E9C-101B-9397-08002B2CF9AE}" pid="3" name="_dlc_DocIdItemGuid">
    <vt:lpwstr>95d65f41-3f5a-4a13-a0c8-72d5faddc9dd</vt:lpwstr>
  </property>
</Properties>
</file>