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ndolph, Robyn | APHL" initials="RR|A" lastIdx="1" clrIdx="0">
    <p:extLst>
      <p:ext uri="{19B8F6BF-5375-455C-9EA6-DF929625EA0E}">
        <p15:presenceInfo xmlns:p15="http://schemas.microsoft.com/office/powerpoint/2012/main" userId="S-1-5-21-376835676-564275060-233764494-11200" providerId="AD"/>
      </p:ext>
    </p:extLst>
  </p:cmAuthor>
  <p:cmAuthor id="2" name="Salfinger" initials="sal" lastIdx="41" clrIdx="1">
    <p:extLst>
      <p:ext uri="{19B8F6BF-5375-455C-9EA6-DF929625EA0E}">
        <p15:presenceInfo xmlns:p15="http://schemas.microsoft.com/office/powerpoint/2012/main" userId="Salfing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36" y="26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7543800" y="2033777"/>
            <a:ext cx="2057400" cy="365760"/>
          </a:xfrm>
          <a:custGeom>
            <a:avLst/>
            <a:gdLst/>
            <a:ahLst/>
            <a:cxnLst/>
            <a:rect l="l" t="t" r="r" b="b"/>
            <a:pathLst>
              <a:path w="2057400" h="365760">
                <a:moveTo>
                  <a:pt x="0" y="365760"/>
                </a:moveTo>
                <a:lnTo>
                  <a:pt x="2057400" y="365760"/>
                </a:lnTo>
                <a:lnTo>
                  <a:pt x="2057400" y="0"/>
                </a:lnTo>
                <a:lnTo>
                  <a:pt x="0" y="0"/>
                </a:lnTo>
                <a:lnTo>
                  <a:pt x="0" y="365760"/>
                </a:lnTo>
                <a:close/>
              </a:path>
            </a:pathLst>
          </a:custGeom>
          <a:solidFill>
            <a:srgbClr val="B42E34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7" name="bk object 17"/>
          <p:cNvSpPr/>
          <p:nvPr/>
        </p:nvSpPr>
        <p:spPr>
          <a:xfrm>
            <a:off x="457200" y="2033777"/>
            <a:ext cx="7086600" cy="365760"/>
          </a:xfrm>
          <a:custGeom>
            <a:avLst/>
            <a:gdLst/>
            <a:ahLst/>
            <a:cxnLst/>
            <a:rect l="l" t="t" r="r" b="b"/>
            <a:pathLst>
              <a:path w="7086600" h="365760">
                <a:moveTo>
                  <a:pt x="0" y="0"/>
                </a:moveTo>
                <a:lnTo>
                  <a:pt x="0" y="365760"/>
                </a:lnTo>
                <a:lnTo>
                  <a:pt x="7086600" y="365759"/>
                </a:lnTo>
                <a:lnTo>
                  <a:pt x="7086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A0A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01700" y="3223513"/>
            <a:ext cx="8255000" cy="12452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1" i="0">
                <a:solidFill>
                  <a:srgbClr val="00A0AF"/>
                </a:solidFill>
                <a:latin typeface="Franklin Gothic Demi"/>
                <a:cs typeface="Franklin Gothic Dem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80" cy="1943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9/4/2020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rgbClr val="3E3E3E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209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9/4/2020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rgbClr val="3E3E3E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209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2010917" y="6429755"/>
            <a:ext cx="1796072" cy="5524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7" name="bk object 17"/>
          <p:cNvSpPr/>
          <p:nvPr/>
        </p:nvSpPr>
        <p:spPr>
          <a:xfrm>
            <a:off x="3955459" y="6259171"/>
            <a:ext cx="912958" cy="80091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8" name="bk object 18"/>
          <p:cNvSpPr/>
          <p:nvPr/>
        </p:nvSpPr>
        <p:spPr>
          <a:xfrm>
            <a:off x="914400" y="6324600"/>
            <a:ext cx="950213" cy="65760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9" name="bk object 19"/>
          <p:cNvSpPr/>
          <p:nvPr/>
        </p:nvSpPr>
        <p:spPr>
          <a:xfrm>
            <a:off x="8001000" y="685800"/>
            <a:ext cx="1069441" cy="122910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16000" y="1788667"/>
            <a:ext cx="3663315" cy="45186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rgbClr val="3E3E3E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07940" y="1868677"/>
            <a:ext cx="3858259" cy="43414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rgbClr val="3E3E3E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9/4/2020</a:t>
            </a:fld>
            <a:endParaRPr lang="en-US" dirty="0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rgbClr val="3E3E3E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209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9/4/2020</a:t>
            </a:fld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rgbClr val="3E3E3E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209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9/4/2020</a:t>
            </a:fld>
            <a:endParaRPr lang="en-US" dirty="0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rgbClr val="3E3E3E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209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2010917" y="6429755"/>
            <a:ext cx="1796072" cy="55245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7" name="bk object 17"/>
          <p:cNvSpPr/>
          <p:nvPr/>
        </p:nvSpPr>
        <p:spPr>
          <a:xfrm>
            <a:off x="3955459" y="6259171"/>
            <a:ext cx="912958" cy="80091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01700" y="735583"/>
            <a:ext cx="8255000" cy="1122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496060" y="2099097"/>
            <a:ext cx="7066279" cy="34397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7204202" y="6746009"/>
            <a:ext cx="1859915" cy="3975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9/4/2020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533640" y="6862382"/>
            <a:ext cx="179070" cy="2813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rgbClr val="3E3E3E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209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hyperlink" Target="http://www.aphl.org/" TargetMode="Externa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g"/><Relationship Id="rId13" Type="http://schemas.openxmlformats.org/officeDocument/2006/relationships/image" Target="../media/image48.jpg"/><Relationship Id="rId3" Type="http://schemas.openxmlformats.org/officeDocument/2006/relationships/image" Target="../media/image38.jpg"/><Relationship Id="rId7" Type="http://schemas.openxmlformats.org/officeDocument/2006/relationships/image" Target="../media/image42.jpg"/><Relationship Id="rId12" Type="http://schemas.openxmlformats.org/officeDocument/2006/relationships/image" Target="../media/image47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g"/><Relationship Id="rId11" Type="http://schemas.openxmlformats.org/officeDocument/2006/relationships/image" Target="../media/image46.jpg"/><Relationship Id="rId5" Type="http://schemas.openxmlformats.org/officeDocument/2006/relationships/image" Target="../media/image40.jpg"/><Relationship Id="rId10" Type="http://schemas.openxmlformats.org/officeDocument/2006/relationships/image" Target="../media/image45.jpg"/><Relationship Id="rId4" Type="http://schemas.openxmlformats.org/officeDocument/2006/relationships/image" Target="../media/image39.jpg"/><Relationship Id="rId9" Type="http://schemas.openxmlformats.org/officeDocument/2006/relationships/image" Target="../media/image44.jpg"/><Relationship Id="rId1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59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12" Type="http://schemas.openxmlformats.org/officeDocument/2006/relationships/image" Target="../media/image58.png"/><Relationship Id="rId17" Type="http://schemas.openxmlformats.org/officeDocument/2006/relationships/image" Target="../media/image8.png"/><Relationship Id="rId2" Type="http://schemas.openxmlformats.org/officeDocument/2006/relationships/image" Target="../media/image10.png"/><Relationship Id="rId16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11" Type="http://schemas.openxmlformats.org/officeDocument/2006/relationships/image" Target="../media/image57.png"/><Relationship Id="rId5" Type="http://schemas.openxmlformats.org/officeDocument/2006/relationships/image" Target="../media/image51.png"/><Relationship Id="rId15" Type="http://schemas.openxmlformats.org/officeDocument/2006/relationships/image" Target="../media/image61.png"/><Relationship Id="rId10" Type="http://schemas.openxmlformats.org/officeDocument/2006/relationships/image" Target="../media/image56.png"/><Relationship Id="rId4" Type="http://schemas.openxmlformats.org/officeDocument/2006/relationships/image" Target="../media/image50.png"/><Relationship Id="rId9" Type="http://schemas.openxmlformats.org/officeDocument/2006/relationships/image" Target="../media/image55.png"/><Relationship Id="rId14" Type="http://schemas.openxmlformats.org/officeDocument/2006/relationships/image" Target="../media/image6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11" Type="http://schemas.openxmlformats.org/officeDocument/2006/relationships/image" Target="../media/image8.png"/><Relationship Id="rId5" Type="http://schemas.openxmlformats.org/officeDocument/2006/relationships/image" Target="../media/image65.png"/><Relationship Id="rId10" Type="http://schemas.openxmlformats.org/officeDocument/2006/relationships/image" Target="../media/image70.png"/><Relationship Id="rId4" Type="http://schemas.openxmlformats.org/officeDocument/2006/relationships/image" Target="../media/image64.png"/><Relationship Id="rId9" Type="http://schemas.openxmlformats.org/officeDocument/2006/relationships/image" Target="../media/image6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4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so.org/standard/66912.html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jp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8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12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40739" y="2044700"/>
            <a:ext cx="277876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FFFFFF"/>
                </a:solidFill>
                <a:latin typeface="Franklin Gothic Medium"/>
                <a:cs typeface="Franklin Gothic Medium"/>
              </a:rPr>
              <a:t>QMS </a:t>
            </a:r>
            <a:r>
              <a:rPr sz="1800" spc="-5" dirty="0">
                <a:solidFill>
                  <a:srgbClr val="FFFFFF"/>
                </a:solidFill>
                <a:latin typeface="Franklin Gothic Medium"/>
                <a:cs typeface="Franklin Gothic Medium"/>
              </a:rPr>
              <a:t>Quick </a:t>
            </a:r>
            <a:r>
              <a:rPr sz="1800" dirty="0">
                <a:solidFill>
                  <a:srgbClr val="FFFFFF"/>
                </a:solidFill>
                <a:latin typeface="Franklin Gothic Medium"/>
                <a:cs typeface="Franklin Gothic Medium"/>
              </a:rPr>
              <a:t>Learning</a:t>
            </a:r>
            <a:r>
              <a:rPr sz="1800" spc="-10" dirty="0">
                <a:solidFill>
                  <a:srgbClr val="FFFFFF"/>
                </a:solidFill>
                <a:latin typeface="Franklin Gothic Medium"/>
                <a:cs typeface="Franklin Gothic Medium"/>
              </a:rPr>
              <a:t> Activity</a:t>
            </a:r>
            <a:endParaRPr sz="1800" dirty="0">
              <a:latin typeface="Franklin Gothic Medium"/>
              <a:cs typeface="Franklin Gothic Medium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944074" y="918926"/>
            <a:ext cx="2132910" cy="89629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object 4"/>
          <p:cNvSpPr/>
          <p:nvPr/>
        </p:nvSpPr>
        <p:spPr>
          <a:xfrm>
            <a:off x="7239000" y="1905000"/>
            <a:ext cx="561340" cy="723265"/>
          </a:xfrm>
          <a:custGeom>
            <a:avLst/>
            <a:gdLst/>
            <a:ahLst/>
            <a:cxnLst/>
            <a:rect l="l" t="t" r="r" b="b"/>
            <a:pathLst>
              <a:path w="561340" h="723264">
                <a:moveTo>
                  <a:pt x="560832" y="361949"/>
                </a:moveTo>
                <a:lnTo>
                  <a:pt x="280416" y="0"/>
                </a:lnTo>
                <a:lnTo>
                  <a:pt x="0" y="0"/>
                </a:lnTo>
                <a:lnTo>
                  <a:pt x="280416" y="361950"/>
                </a:lnTo>
                <a:lnTo>
                  <a:pt x="280416" y="723138"/>
                </a:lnTo>
                <a:lnTo>
                  <a:pt x="560832" y="361949"/>
                </a:lnTo>
                <a:close/>
              </a:path>
              <a:path w="561340" h="723264">
                <a:moveTo>
                  <a:pt x="280416" y="723138"/>
                </a:moveTo>
                <a:lnTo>
                  <a:pt x="280416" y="361950"/>
                </a:lnTo>
                <a:lnTo>
                  <a:pt x="0" y="723138"/>
                </a:lnTo>
                <a:lnTo>
                  <a:pt x="280416" y="72313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object 5"/>
          <p:cNvSpPr/>
          <p:nvPr/>
        </p:nvSpPr>
        <p:spPr>
          <a:xfrm>
            <a:off x="4181301" y="707828"/>
            <a:ext cx="1267690" cy="116378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" name="object 6"/>
          <p:cNvSpPr/>
          <p:nvPr/>
        </p:nvSpPr>
        <p:spPr>
          <a:xfrm>
            <a:off x="6587363" y="1004130"/>
            <a:ext cx="2682557" cy="81183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" name="object 7"/>
          <p:cNvSpPr txBox="1"/>
          <p:nvPr/>
        </p:nvSpPr>
        <p:spPr>
          <a:xfrm>
            <a:off x="7927340" y="6878066"/>
            <a:ext cx="1203960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00A0AF"/>
                </a:solidFill>
                <a:latin typeface="Franklin Gothic Medium"/>
                <a:cs typeface="Franklin Gothic Medium"/>
                <a:hlinkClick r:id="rId5"/>
              </a:rPr>
              <a:t>ww</a:t>
            </a:r>
            <a:r>
              <a:rPr sz="1600" spc="-45" dirty="0">
                <a:solidFill>
                  <a:srgbClr val="00A0AF"/>
                </a:solidFill>
                <a:latin typeface="Franklin Gothic Medium"/>
                <a:cs typeface="Franklin Gothic Medium"/>
                <a:hlinkClick r:id="rId5"/>
              </a:rPr>
              <a:t>w</a:t>
            </a:r>
            <a:r>
              <a:rPr sz="1600" dirty="0">
                <a:solidFill>
                  <a:srgbClr val="00A0AF"/>
                </a:solidFill>
                <a:latin typeface="Franklin Gothic Medium"/>
                <a:cs typeface="Franklin Gothic Medium"/>
                <a:hlinkClick r:id="rId5"/>
              </a:rPr>
              <a:t>.aphl.org</a:t>
            </a:r>
            <a:endParaRPr sz="1600" dirty="0">
              <a:latin typeface="Franklin Gothic Medium"/>
              <a:cs typeface="Franklin Gothic Medium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pc="-45" dirty="0"/>
              <a:t>Test </a:t>
            </a:r>
            <a:r>
              <a:rPr spc="-5" dirty="0"/>
              <a:t>Methods, </a:t>
            </a:r>
            <a:r>
              <a:rPr spc="-15" dirty="0"/>
              <a:t>Validation</a:t>
            </a:r>
            <a:r>
              <a:rPr lang="en-US" spc="-15" dirty="0"/>
              <a:t>,</a:t>
            </a:r>
            <a:r>
              <a:rPr spc="-15" dirty="0"/>
              <a:t> </a:t>
            </a:r>
            <a:r>
              <a:rPr spc="-5" dirty="0"/>
              <a:t>&amp;  </a:t>
            </a:r>
            <a:r>
              <a:rPr spc="-10" dirty="0"/>
              <a:t>Verification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901700" y="4582159"/>
            <a:ext cx="377190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spc="-5" dirty="0">
                <a:solidFill>
                  <a:srgbClr val="3E3E3E"/>
                </a:solidFill>
                <a:latin typeface="Arial"/>
                <a:cs typeface="Arial"/>
              </a:rPr>
              <a:t>ISO/IEC</a:t>
            </a:r>
            <a:r>
              <a:rPr sz="3200" spc="-3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3200" spc="-10" dirty="0">
                <a:solidFill>
                  <a:srgbClr val="3E3E3E"/>
                </a:solidFill>
                <a:latin typeface="Arial"/>
                <a:cs typeface="Arial"/>
              </a:rPr>
              <a:t>17025:20</a:t>
            </a:r>
            <a:r>
              <a:rPr lang="en-US" sz="3200" spc="-10" dirty="0">
                <a:solidFill>
                  <a:srgbClr val="3E3E3E"/>
                </a:solidFill>
                <a:latin typeface="Arial"/>
                <a:cs typeface="Arial"/>
              </a:rPr>
              <a:t>17</a:t>
            </a:r>
            <a:endParaRPr sz="3200" dirty="0">
              <a:latin typeface="Arial"/>
              <a:cs typeface="Arial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95813" y="616493"/>
            <a:ext cx="1272721" cy="132490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06017" y="6323838"/>
            <a:ext cx="965453" cy="66446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02461" y="734060"/>
            <a:ext cx="2187575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20" dirty="0"/>
              <a:t>Validation</a:t>
            </a:r>
            <a:endParaRPr sz="4000" dirty="0"/>
          </a:p>
        </p:txBody>
      </p:sp>
      <p:sp>
        <p:nvSpPr>
          <p:cNvPr id="4" name="object 4"/>
          <p:cNvSpPr/>
          <p:nvPr/>
        </p:nvSpPr>
        <p:spPr>
          <a:xfrm>
            <a:off x="3275008" y="913987"/>
            <a:ext cx="5267011" cy="79441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object 5"/>
          <p:cNvSpPr txBox="1"/>
          <p:nvPr/>
        </p:nvSpPr>
        <p:spPr>
          <a:xfrm>
            <a:off x="3333241" y="911605"/>
            <a:ext cx="5145405" cy="735330"/>
          </a:xfrm>
          <a:prstGeom prst="rect">
            <a:avLst/>
          </a:prstGeom>
        </p:spPr>
        <p:txBody>
          <a:bodyPr vert="horz" wrap="square" lIns="0" tIns="67310" rIns="0" bIns="0" rtlCol="0">
            <a:spAutoFit/>
          </a:bodyPr>
          <a:lstStyle/>
          <a:p>
            <a:pPr marL="876300" marR="5080" indent="-864235">
              <a:lnSpc>
                <a:spcPts val="2590"/>
              </a:lnSpc>
              <a:spcBef>
                <a:spcPts val="530"/>
              </a:spcBef>
            </a:pPr>
            <a:r>
              <a:rPr sz="2500" spc="-30" dirty="0">
                <a:solidFill>
                  <a:srgbClr val="3E3E3E"/>
                </a:solidFill>
                <a:latin typeface="Arial"/>
                <a:cs typeface="Arial"/>
              </a:rPr>
              <a:t>Techniques </a:t>
            </a:r>
            <a:r>
              <a:rPr sz="2500" dirty="0">
                <a:solidFill>
                  <a:srgbClr val="3E3E3E"/>
                </a:solidFill>
                <a:latin typeface="Arial"/>
                <a:cs typeface="Arial"/>
              </a:rPr>
              <a:t>used should </a:t>
            </a:r>
            <a:r>
              <a:rPr sz="2500" spc="-5" dirty="0">
                <a:solidFill>
                  <a:srgbClr val="3E3E3E"/>
                </a:solidFill>
                <a:latin typeface="Arial"/>
                <a:cs typeface="Arial"/>
              </a:rPr>
              <a:t>include one  or </a:t>
            </a:r>
            <a:r>
              <a:rPr sz="2500" dirty="0">
                <a:solidFill>
                  <a:srgbClr val="3E3E3E"/>
                </a:solidFill>
                <a:latin typeface="Arial"/>
                <a:cs typeface="Arial"/>
              </a:rPr>
              <a:t>more </a:t>
            </a:r>
            <a:r>
              <a:rPr sz="2500" spc="-5" dirty="0">
                <a:solidFill>
                  <a:srgbClr val="3E3E3E"/>
                </a:solidFill>
                <a:latin typeface="Arial"/>
                <a:cs typeface="Arial"/>
              </a:rPr>
              <a:t>of </a:t>
            </a:r>
            <a:r>
              <a:rPr sz="2500" dirty="0">
                <a:solidFill>
                  <a:srgbClr val="3E3E3E"/>
                </a:solidFill>
                <a:latin typeface="Arial"/>
                <a:cs typeface="Arial"/>
              </a:rPr>
              <a:t>the</a:t>
            </a:r>
            <a:r>
              <a:rPr sz="2500" spc="-1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500" dirty="0">
                <a:solidFill>
                  <a:srgbClr val="3E3E3E"/>
                </a:solidFill>
                <a:latin typeface="Arial"/>
                <a:cs typeface="Arial"/>
              </a:rPr>
              <a:t>following:</a:t>
            </a:r>
            <a:endParaRPr sz="2500" dirty="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266694" y="1840991"/>
            <a:ext cx="798228" cy="79898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" name="object 7"/>
          <p:cNvSpPr/>
          <p:nvPr/>
        </p:nvSpPr>
        <p:spPr>
          <a:xfrm>
            <a:off x="4098035" y="1832610"/>
            <a:ext cx="4451603" cy="81533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" name="object 8"/>
          <p:cNvSpPr txBox="1"/>
          <p:nvPr/>
        </p:nvSpPr>
        <p:spPr>
          <a:xfrm>
            <a:off x="4344415" y="2104898"/>
            <a:ext cx="3959225" cy="238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400" spc="-5" dirty="0">
                <a:solidFill>
                  <a:srgbClr val="3E3E3E"/>
                </a:solidFill>
                <a:latin typeface="Arial"/>
                <a:cs typeface="Arial"/>
              </a:rPr>
              <a:t>Calibration using reference standards or</a:t>
            </a:r>
            <a:r>
              <a:rPr sz="1400" spc="6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400" spc="-5" dirty="0">
                <a:solidFill>
                  <a:srgbClr val="3E3E3E"/>
                </a:solidFill>
                <a:latin typeface="Arial"/>
                <a:cs typeface="Arial"/>
              </a:rPr>
              <a:t>materials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270503" y="4488179"/>
            <a:ext cx="798986" cy="79898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0" name="object 10"/>
          <p:cNvSpPr/>
          <p:nvPr/>
        </p:nvSpPr>
        <p:spPr>
          <a:xfrm>
            <a:off x="4106348" y="2722213"/>
            <a:ext cx="4439134" cy="80702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" name="object 11"/>
          <p:cNvSpPr txBox="1"/>
          <p:nvPr/>
        </p:nvSpPr>
        <p:spPr>
          <a:xfrm>
            <a:off x="4654375" y="2769034"/>
            <a:ext cx="3305810" cy="65851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400" spc="-5" dirty="0">
                <a:solidFill>
                  <a:srgbClr val="3E3E3E"/>
                </a:solidFill>
                <a:latin typeface="Arial"/>
                <a:cs typeface="Arial"/>
              </a:rPr>
              <a:t>Comparison of results with other</a:t>
            </a:r>
            <a:r>
              <a:rPr sz="1400" spc="3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400" spc="-5" dirty="0">
                <a:solidFill>
                  <a:srgbClr val="3E3E3E"/>
                </a:solidFill>
                <a:latin typeface="Arial"/>
                <a:cs typeface="Arial"/>
              </a:rPr>
              <a:t>methods</a:t>
            </a:r>
            <a:r>
              <a:rPr lang="en-US" sz="1400" spc="-5" dirty="0">
                <a:solidFill>
                  <a:srgbClr val="3E3E3E"/>
                </a:solidFill>
                <a:latin typeface="Arial"/>
                <a:cs typeface="Arial"/>
              </a:rPr>
              <a:t>; testing method robustness through variation of controlled parameters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266694" y="3607308"/>
            <a:ext cx="802386" cy="80314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3" name="object 13"/>
          <p:cNvSpPr/>
          <p:nvPr/>
        </p:nvSpPr>
        <p:spPr>
          <a:xfrm>
            <a:off x="4106348" y="3607658"/>
            <a:ext cx="4439134" cy="80702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4" name="object 14"/>
          <p:cNvSpPr txBox="1"/>
          <p:nvPr/>
        </p:nvSpPr>
        <p:spPr>
          <a:xfrm>
            <a:off x="5209285" y="3873500"/>
            <a:ext cx="2231390" cy="238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400" spc="-5" dirty="0">
                <a:solidFill>
                  <a:srgbClr val="3E3E3E"/>
                </a:solidFill>
                <a:latin typeface="Arial"/>
                <a:cs typeface="Arial"/>
              </a:rPr>
              <a:t>Interlaboratory</a:t>
            </a:r>
            <a:r>
              <a:rPr sz="1400" spc="-1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400" spc="-5" dirty="0">
                <a:solidFill>
                  <a:srgbClr val="3E3E3E"/>
                </a:solidFill>
                <a:latin typeface="Arial"/>
                <a:cs typeface="Arial"/>
              </a:rPr>
              <a:t>comparisons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3270503" y="2738627"/>
            <a:ext cx="798986" cy="79857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6" name="object 16"/>
          <p:cNvSpPr/>
          <p:nvPr/>
        </p:nvSpPr>
        <p:spPr>
          <a:xfrm>
            <a:off x="4106348" y="4492689"/>
            <a:ext cx="4439134" cy="80702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7" name="object 17"/>
          <p:cNvSpPr/>
          <p:nvPr/>
        </p:nvSpPr>
        <p:spPr>
          <a:xfrm>
            <a:off x="3266694" y="5378196"/>
            <a:ext cx="798228" cy="798576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8" name="object 18"/>
          <p:cNvSpPr/>
          <p:nvPr/>
        </p:nvSpPr>
        <p:spPr>
          <a:xfrm>
            <a:off x="4098035" y="5369814"/>
            <a:ext cx="4451603" cy="815339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9" name="object 19"/>
          <p:cNvSpPr txBox="1"/>
          <p:nvPr/>
        </p:nvSpPr>
        <p:spPr>
          <a:xfrm>
            <a:off x="4064922" y="4665217"/>
            <a:ext cx="4484716" cy="1615186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marL="12700" marR="5080" algn="ctr">
              <a:lnSpc>
                <a:spcPts val="1450"/>
              </a:lnSpc>
              <a:spcBef>
                <a:spcPts val="335"/>
              </a:spcBef>
            </a:pPr>
            <a:r>
              <a:rPr sz="1400" spc="-5" dirty="0">
                <a:solidFill>
                  <a:srgbClr val="3E3E3E"/>
                </a:solidFill>
                <a:latin typeface="Arial"/>
                <a:cs typeface="Arial"/>
              </a:rPr>
              <a:t>Systematic assessment of the factors influencing the  result</a:t>
            </a:r>
            <a:endParaRPr sz="1400" dirty="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5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 dirty="0">
              <a:latin typeface="Times New Roman"/>
              <a:cs typeface="Times New Roman"/>
            </a:endParaRPr>
          </a:p>
          <a:p>
            <a:pPr marL="90805" marR="83185" algn="ctr">
              <a:lnSpc>
                <a:spcPct val="86200"/>
              </a:lnSpc>
            </a:pPr>
            <a:r>
              <a:rPr sz="1400" spc="-5" dirty="0">
                <a:solidFill>
                  <a:srgbClr val="3E3E3E"/>
                </a:solidFill>
                <a:latin typeface="Arial"/>
                <a:cs typeface="Arial"/>
              </a:rPr>
              <a:t>Assessment of the uncertainty of the results based  on understanding of the theoretical principles of the</a:t>
            </a:r>
            <a:r>
              <a:rPr sz="1400" spc="-1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400" spc="-5" dirty="0">
                <a:solidFill>
                  <a:srgbClr val="3E3E3E"/>
                </a:solidFill>
                <a:latin typeface="Arial"/>
                <a:cs typeface="Arial"/>
              </a:rPr>
              <a:t>method</a:t>
            </a:r>
            <a:r>
              <a:rPr lang="en-US" sz="1400" spc="-5" dirty="0">
                <a:solidFill>
                  <a:srgbClr val="3E3E3E"/>
                </a:solidFill>
                <a:latin typeface="Arial"/>
                <a:cs typeface="Arial"/>
              </a:rPr>
              <a:t> and practical experience performing the method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7204962" y="6746009"/>
            <a:ext cx="1859914" cy="3975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dirty="0">
                <a:solidFill>
                  <a:srgbClr val="00A0AF"/>
                </a:solidFill>
                <a:latin typeface="Franklin Gothic Medium"/>
                <a:cs typeface="Franklin Gothic Medium"/>
              </a:rPr>
              <a:t>QMS </a:t>
            </a:r>
            <a:r>
              <a:rPr sz="1200" spc="-5" dirty="0">
                <a:solidFill>
                  <a:srgbClr val="00A0AF"/>
                </a:solidFill>
                <a:latin typeface="Franklin Gothic Medium"/>
                <a:cs typeface="Franklin Gothic Medium"/>
              </a:rPr>
              <a:t>Quick </a:t>
            </a:r>
            <a:r>
              <a:rPr sz="1200" dirty="0">
                <a:solidFill>
                  <a:srgbClr val="00A0AF"/>
                </a:solidFill>
                <a:latin typeface="Franklin Gothic Medium"/>
                <a:cs typeface="Franklin Gothic Medium"/>
              </a:rPr>
              <a:t>Learning</a:t>
            </a:r>
            <a:r>
              <a:rPr sz="1200" spc="-70" dirty="0">
                <a:solidFill>
                  <a:srgbClr val="00A0AF"/>
                </a:solidFill>
                <a:latin typeface="Franklin Gothic Medium"/>
                <a:cs typeface="Franklin Gothic Medium"/>
              </a:rPr>
              <a:t> </a:t>
            </a:r>
            <a:r>
              <a:rPr sz="1200" spc="-5" dirty="0">
                <a:solidFill>
                  <a:srgbClr val="00A0AF"/>
                </a:solidFill>
                <a:latin typeface="Franklin Gothic Medium"/>
                <a:cs typeface="Franklin Gothic Medium"/>
              </a:rPr>
              <a:t>Activity</a:t>
            </a:r>
            <a:endParaRPr sz="1200" dirty="0">
              <a:latin typeface="Franklin Gothic Medium"/>
              <a:cs typeface="Franklin Gothic Medium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06017" y="6323838"/>
            <a:ext cx="965453" cy="66446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02461" y="735583"/>
            <a:ext cx="67881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5" dirty="0"/>
              <a:t>New </a:t>
            </a:r>
            <a:r>
              <a:rPr spc="-55" dirty="0"/>
              <a:t>Test </a:t>
            </a:r>
            <a:r>
              <a:rPr spc="-10" dirty="0"/>
              <a:t>Methods </a:t>
            </a:r>
            <a:r>
              <a:rPr spc="-5" dirty="0"/>
              <a:t>Should</a:t>
            </a:r>
            <a:r>
              <a:rPr spc="20" dirty="0"/>
              <a:t> </a:t>
            </a:r>
            <a:r>
              <a:rPr spc="-5" dirty="0"/>
              <a:t>Contain:</a:t>
            </a:r>
          </a:p>
        </p:txBody>
      </p:sp>
      <p:sp>
        <p:nvSpPr>
          <p:cNvPr id="4" name="object 4"/>
          <p:cNvSpPr/>
          <p:nvPr/>
        </p:nvSpPr>
        <p:spPr>
          <a:xfrm>
            <a:off x="1118616" y="1843277"/>
            <a:ext cx="8101583" cy="37795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object 5"/>
          <p:cNvSpPr/>
          <p:nvPr/>
        </p:nvSpPr>
        <p:spPr>
          <a:xfrm>
            <a:off x="1114044" y="1838705"/>
            <a:ext cx="8111490" cy="387350"/>
          </a:xfrm>
          <a:custGeom>
            <a:avLst/>
            <a:gdLst/>
            <a:ahLst/>
            <a:cxnLst/>
            <a:rect l="l" t="t" r="r" b="b"/>
            <a:pathLst>
              <a:path w="8111490" h="387350">
                <a:moveTo>
                  <a:pt x="8111490" y="384809"/>
                </a:moveTo>
                <a:lnTo>
                  <a:pt x="8111490" y="2285"/>
                </a:lnTo>
                <a:lnTo>
                  <a:pt x="8109204" y="0"/>
                </a:lnTo>
                <a:lnTo>
                  <a:pt x="1523" y="0"/>
                </a:lnTo>
                <a:lnTo>
                  <a:pt x="0" y="2286"/>
                </a:lnTo>
                <a:lnTo>
                  <a:pt x="0" y="384810"/>
                </a:lnTo>
                <a:lnTo>
                  <a:pt x="1524" y="387096"/>
                </a:lnTo>
                <a:lnTo>
                  <a:pt x="4572" y="387096"/>
                </a:lnTo>
                <a:lnTo>
                  <a:pt x="4572" y="9144"/>
                </a:lnTo>
                <a:lnTo>
                  <a:pt x="9144" y="4572"/>
                </a:lnTo>
                <a:lnTo>
                  <a:pt x="9144" y="9144"/>
                </a:lnTo>
                <a:lnTo>
                  <a:pt x="8101583" y="9143"/>
                </a:lnTo>
                <a:lnTo>
                  <a:pt x="8101583" y="4571"/>
                </a:lnTo>
                <a:lnTo>
                  <a:pt x="8106156" y="9143"/>
                </a:lnTo>
                <a:lnTo>
                  <a:pt x="8106156" y="387095"/>
                </a:lnTo>
                <a:lnTo>
                  <a:pt x="8109204" y="387095"/>
                </a:lnTo>
                <a:lnTo>
                  <a:pt x="8111490" y="384809"/>
                </a:lnTo>
                <a:close/>
              </a:path>
              <a:path w="8111490" h="387350">
                <a:moveTo>
                  <a:pt x="9144" y="9144"/>
                </a:moveTo>
                <a:lnTo>
                  <a:pt x="9144" y="4572"/>
                </a:lnTo>
                <a:lnTo>
                  <a:pt x="4572" y="9144"/>
                </a:lnTo>
                <a:lnTo>
                  <a:pt x="9144" y="9144"/>
                </a:lnTo>
                <a:close/>
              </a:path>
              <a:path w="8111490" h="387350">
                <a:moveTo>
                  <a:pt x="9144" y="377952"/>
                </a:moveTo>
                <a:lnTo>
                  <a:pt x="9144" y="9144"/>
                </a:lnTo>
                <a:lnTo>
                  <a:pt x="4572" y="9144"/>
                </a:lnTo>
                <a:lnTo>
                  <a:pt x="4572" y="377952"/>
                </a:lnTo>
                <a:lnTo>
                  <a:pt x="9144" y="377952"/>
                </a:lnTo>
                <a:close/>
              </a:path>
              <a:path w="8111490" h="387350">
                <a:moveTo>
                  <a:pt x="8106156" y="377951"/>
                </a:moveTo>
                <a:lnTo>
                  <a:pt x="4572" y="377952"/>
                </a:lnTo>
                <a:lnTo>
                  <a:pt x="9144" y="382524"/>
                </a:lnTo>
                <a:lnTo>
                  <a:pt x="9144" y="387096"/>
                </a:lnTo>
                <a:lnTo>
                  <a:pt x="8101583" y="387095"/>
                </a:lnTo>
                <a:lnTo>
                  <a:pt x="8101583" y="382523"/>
                </a:lnTo>
                <a:lnTo>
                  <a:pt x="8106156" y="377951"/>
                </a:lnTo>
                <a:close/>
              </a:path>
              <a:path w="8111490" h="387350">
                <a:moveTo>
                  <a:pt x="9144" y="387096"/>
                </a:moveTo>
                <a:lnTo>
                  <a:pt x="9144" y="382524"/>
                </a:lnTo>
                <a:lnTo>
                  <a:pt x="4572" y="377952"/>
                </a:lnTo>
                <a:lnTo>
                  <a:pt x="4572" y="387096"/>
                </a:lnTo>
                <a:lnTo>
                  <a:pt x="9144" y="387096"/>
                </a:lnTo>
                <a:close/>
              </a:path>
              <a:path w="8111490" h="387350">
                <a:moveTo>
                  <a:pt x="8106156" y="9143"/>
                </a:moveTo>
                <a:lnTo>
                  <a:pt x="8101583" y="4571"/>
                </a:lnTo>
                <a:lnTo>
                  <a:pt x="8101583" y="9143"/>
                </a:lnTo>
                <a:lnTo>
                  <a:pt x="8106156" y="9143"/>
                </a:lnTo>
                <a:close/>
              </a:path>
              <a:path w="8111490" h="387350">
                <a:moveTo>
                  <a:pt x="8106156" y="377951"/>
                </a:moveTo>
                <a:lnTo>
                  <a:pt x="8106156" y="9143"/>
                </a:lnTo>
                <a:lnTo>
                  <a:pt x="8101583" y="9143"/>
                </a:lnTo>
                <a:lnTo>
                  <a:pt x="8101583" y="377951"/>
                </a:lnTo>
                <a:lnTo>
                  <a:pt x="8106156" y="377951"/>
                </a:lnTo>
                <a:close/>
              </a:path>
              <a:path w="8111490" h="387350">
                <a:moveTo>
                  <a:pt x="8106156" y="387095"/>
                </a:moveTo>
                <a:lnTo>
                  <a:pt x="8106156" y="377951"/>
                </a:lnTo>
                <a:lnTo>
                  <a:pt x="8101583" y="382523"/>
                </a:lnTo>
                <a:lnTo>
                  <a:pt x="8101583" y="387095"/>
                </a:lnTo>
                <a:lnTo>
                  <a:pt x="8106156" y="387095"/>
                </a:lnTo>
                <a:close/>
              </a:path>
            </a:pathLst>
          </a:custGeom>
          <a:solidFill>
            <a:srgbClr val="EF752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" name="object 6"/>
          <p:cNvSpPr/>
          <p:nvPr/>
        </p:nvSpPr>
        <p:spPr>
          <a:xfrm>
            <a:off x="1495805" y="1616202"/>
            <a:ext cx="7727442" cy="45415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" name="object 7"/>
          <p:cNvSpPr/>
          <p:nvPr/>
        </p:nvSpPr>
        <p:spPr>
          <a:xfrm>
            <a:off x="1118616" y="2523744"/>
            <a:ext cx="8101583" cy="37795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" name="object 8"/>
          <p:cNvSpPr/>
          <p:nvPr/>
        </p:nvSpPr>
        <p:spPr>
          <a:xfrm>
            <a:off x="1114044" y="2519172"/>
            <a:ext cx="8111490" cy="387350"/>
          </a:xfrm>
          <a:custGeom>
            <a:avLst/>
            <a:gdLst/>
            <a:ahLst/>
            <a:cxnLst/>
            <a:rect l="l" t="t" r="r" b="b"/>
            <a:pathLst>
              <a:path w="8111490" h="387350">
                <a:moveTo>
                  <a:pt x="8111490" y="384809"/>
                </a:moveTo>
                <a:lnTo>
                  <a:pt x="8111490" y="1523"/>
                </a:lnTo>
                <a:lnTo>
                  <a:pt x="8109204" y="0"/>
                </a:lnTo>
                <a:lnTo>
                  <a:pt x="1523" y="0"/>
                </a:lnTo>
                <a:lnTo>
                  <a:pt x="0" y="1524"/>
                </a:lnTo>
                <a:lnTo>
                  <a:pt x="0" y="384810"/>
                </a:lnTo>
                <a:lnTo>
                  <a:pt x="1524" y="387096"/>
                </a:lnTo>
                <a:lnTo>
                  <a:pt x="4572" y="387096"/>
                </a:lnTo>
                <a:lnTo>
                  <a:pt x="4572" y="9144"/>
                </a:lnTo>
                <a:lnTo>
                  <a:pt x="9144" y="4572"/>
                </a:lnTo>
                <a:lnTo>
                  <a:pt x="9144" y="9144"/>
                </a:lnTo>
                <a:lnTo>
                  <a:pt x="8101583" y="9143"/>
                </a:lnTo>
                <a:lnTo>
                  <a:pt x="8101583" y="4571"/>
                </a:lnTo>
                <a:lnTo>
                  <a:pt x="8106156" y="9143"/>
                </a:lnTo>
                <a:lnTo>
                  <a:pt x="8106156" y="387095"/>
                </a:lnTo>
                <a:lnTo>
                  <a:pt x="8109204" y="387095"/>
                </a:lnTo>
                <a:lnTo>
                  <a:pt x="8111490" y="384809"/>
                </a:lnTo>
                <a:close/>
              </a:path>
              <a:path w="8111490" h="387350">
                <a:moveTo>
                  <a:pt x="9144" y="9144"/>
                </a:moveTo>
                <a:lnTo>
                  <a:pt x="9144" y="4572"/>
                </a:lnTo>
                <a:lnTo>
                  <a:pt x="4572" y="9144"/>
                </a:lnTo>
                <a:lnTo>
                  <a:pt x="9144" y="9144"/>
                </a:lnTo>
                <a:close/>
              </a:path>
              <a:path w="8111490" h="387350">
                <a:moveTo>
                  <a:pt x="9144" y="377952"/>
                </a:moveTo>
                <a:lnTo>
                  <a:pt x="9144" y="9144"/>
                </a:lnTo>
                <a:lnTo>
                  <a:pt x="4572" y="9144"/>
                </a:lnTo>
                <a:lnTo>
                  <a:pt x="4572" y="377952"/>
                </a:lnTo>
                <a:lnTo>
                  <a:pt x="9144" y="377952"/>
                </a:lnTo>
                <a:close/>
              </a:path>
              <a:path w="8111490" h="387350">
                <a:moveTo>
                  <a:pt x="8106156" y="377951"/>
                </a:moveTo>
                <a:lnTo>
                  <a:pt x="4572" y="377952"/>
                </a:lnTo>
                <a:lnTo>
                  <a:pt x="9144" y="382524"/>
                </a:lnTo>
                <a:lnTo>
                  <a:pt x="9144" y="387096"/>
                </a:lnTo>
                <a:lnTo>
                  <a:pt x="8101583" y="387095"/>
                </a:lnTo>
                <a:lnTo>
                  <a:pt x="8101583" y="382523"/>
                </a:lnTo>
                <a:lnTo>
                  <a:pt x="8106156" y="377951"/>
                </a:lnTo>
                <a:close/>
              </a:path>
              <a:path w="8111490" h="387350">
                <a:moveTo>
                  <a:pt x="9144" y="387096"/>
                </a:moveTo>
                <a:lnTo>
                  <a:pt x="9144" y="382524"/>
                </a:lnTo>
                <a:lnTo>
                  <a:pt x="4572" y="377952"/>
                </a:lnTo>
                <a:lnTo>
                  <a:pt x="4572" y="387096"/>
                </a:lnTo>
                <a:lnTo>
                  <a:pt x="9144" y="387096"/>
                </a:lnTo>
                <a:close/>
              </a:path>
              <a:path w="8111490" h="387350">
                <a:moveTo>
                  <a:pt x="8106156" y="9143"/>
                </a:moveTo>
                <a:lnTo>
                  <a:pt x="8101583" y="4571"/>
                </a:lnTo>
                <a:lnTo>
                  <a:pt x="8101583" y="9143"/>
                </a:lnTo>
                <a:lnTo>
                  <a:pt x="8106156" y="9143"/>
                </a:lnTo>
                <a:close/>
              </a:path>
              <a:path w="8111490" h="387350">
                <a:moveTo>
                  <a:pt x="8106156" y="377951"/>
                </a:moveTo>
                <a:lnTo>
                  <a:pt x="8106156" y="9143"/>
                </a:lnTo>
                <a:lnTo>
                  <a:pt x="8101583" y="9143"/>
                </a:lnTo>
                <a:lnTo>
                  <a:pt x="8101583" y="377951"/>
                </a:lnTo>
                <a:lnTo>
                  <a:pt x="8106156" y="377951"/>
                </a:lnTo>
                <a:close/>
              </a:path>
              <a:path w="8111490" h="387350">
                <a:moveTo>
                  <a:pt x="8106156" y="387095"/>
                </a:moveTo>
                <a:lnTo>
                  <a:pt x="8106156" y="377951"/>
                </a:lnTo>
                <a:lnTo>
                  <a:pt x="8101583" y="382523"/>
                </a:lnTo>
                <a:lnTo>
                  <a:pt x="8101583" y="387095"/>
                </a:lnTo>
                <a:lnTo>
                  <a:pt x="8106156" y="387095"/>
                </a:lnTo>
                <a:close/>
              </a:path>
            </a:pathLst>
          </a:custGeom>
          <a:solidFill>
            <a:srgbClr val="853175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" name="object 9"/>
          <p:cNvSpPr/>
          <p:nvPr/>
        </p:nvSpPr>
        <p:spPr>
          <a:xfrm>
            <a:off x="1495805" y="2293620"/>
            <a:ext cx="7727442" cy="45796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0" name="object 10"/>
          <p:cNvSpPr/>
          <p:nvPr/>
        </p:nvSpPr>
        <p:spPr>
          <a:xfrm>
            <a:off x="1118616" y="3204210"/>
            <a:ext cx="8101583" cy="37795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" name="object 11"/>
          <p:cNvSpPr/>
          <p:nvPr/>
        </p:nvSpPr>
        <p:spPr>
          <a:xfrm>
            <a:off x="1114044" y="3199638"/>
            <a:ext cx="8111490" cy="387350"/>
          </a:xfrm>
          <a:custGeom>
            <a:avLst/>
            <a:gdLst/>
            <a:ahLst/>
            <a:cxnLst/>
            <a:rect l="l" t="t" r="r" b="b"/>
            <a:pathLst>
              <a:path w="8111490" h="387350">
                <a:moveTo>
                  <a:pt x="8111490" y="384809"/>
                </a:moveTo>
                <a:lnTo>
                  <a:pt x="8111490" y="1523"/>
                </a:lnTo>
                <a:lnTo>
                  <a:pt x="8109204" y="0"/>
                </a:lnTo>
                <a:lnTo>
                  <a:pt x="1523" y="0"/>
                </a:lnTo>
                <a:lnTo>
                  <a:pt x="0" y="1524"/>
                </a:lnTo>
                <a:lnTo>
                  <a:pt x="0" y="384810"/>
                </a:lnTo>
                <a:lnTo>
                  <a:pt x="1524" y="387096"/>
                </a:lnTo>
                <a:lnTo>
                  <a:pt x="4572" y="387096"/>
                </a:lnTo>
                <a:lnTo>
                  <a:pt x="4572" y="9144"/>
                </a:lnTo>
                <a:lnTo>
                  <a:pt x="9144" y="4572"/>
                </a:lnTo>
                <a:lnTo>
                  <a:pt x="9144" y="9144"/>
                </a:lnTo>
                <a:lnTo>
                  <a:pt x="8101583" y="9143"/>
                </a:lnTo>
                <a:lnTo>
                  <a:pt x="8101583" y="4571"/>
                </a:lnTo>
                <a:lnTo>
                  <a:pt x="8106156" y="9143"/>
                </a:lnTo>
                <a:lnTo>
                  <a:pt x="8106156" y="387095"/>
                </a:lnTo>
                <a:lnTo>
                  <a:pt x="8109204" y="387095"/>
                </a:lnTo>
                <a:lnTo>
                  <a:pt x="8111490" y="384809"/>
                </a:lnTo>
                <a:close/>
              </a:path>
              <a:path w="8111490" h="387350">
                <a:moveTo>
                  <a:pt x="9144" y="9144"/>
                </a:moveTo>
                <a:lnTo>
                  <a:pt x="9144" y="4572"/>
                </a:lnTo>
                <a:lnTo>
                  <a:pt x="4572" y="9144"/>
                </a:lnTo>
                <a:lnTo>
                  <a:pt x="9144" y="9144"/>
                </a:lnTo>
                <a:close/>
              </a:path>
              <a:path w="8111490" h="387350">
                <a:moveTo>
                  <a:pt x="9144" y="377952"/>
                </a:moveTo>
                <a:lnTo>
                  <a:pt x="9144" y="9144"/>
                </a:lnTo>
                <a:lnTo>
                  <a:pt x="4572" y="9144"/>
                </a:lnTo>
                <a:lnTo>
                  <a:pt x="4572" y="377952"/>
                </a:lnTo>
                <a:lnTo>
                  <a:pt x="9144" y="377952"/>
                </a:lnTo>
                <a:close/>
              </a:path>
              <a:path w="8111490" h="387350">
                <a:moveTo>
                  <a:pt x="8106156" y="377951"/>
                </a:moveTo>
                <a:lnTo>
                  <a:pt x="4572" y="377952"/>
                </a:lnTo>
                <a:lnTo>
                  <a:pt x="9144" y="382524"/>
                </a:lnTo>
                <a:lnTo>
                  <a:pt x="9144" y="387096"/>
                </a:lnTo>
                <a:lnTo>
                  <a:pt x="8101583" y="387095"/>
                </a:lnTo>
                <a:lnTo>
                  <a:pt x="8101583" y="382523"/>
                </a:lnTo>
                <a:lnTo>
                  <a:pt x="8106156" y="377951"/>
                </a:lnTo>
                <a:close/>
              </a:path>
              <a:path w="8111490" h="387350">
                <a:moveTo>
                  <a:pt x="9144" y="387096"/>
                </a:moveTo>
                <a:lnTo>
                  <a:pt x="9144" y="382524"/>
                </a:lnTo>
                <a:lnTo>
                  <a:pt x="4572" y="377952"/>
                </a:lnTo>
                <a:lnTo>
                  <a:pt x="4572" y="387096"/>
                </a:lnTo>
                <a:lnTo>
                  <a:pt x="9144" y="387096"/>
                </a:lnTo>
                <a:close/>
              </a:path>
              <a:path w="8111490" h="387350">
                <a:moveTo>
                  <a:pt x="8106156" y="9143"/>
                </a:moveTo>
                <a:lnTo>
                  <a:pt x="8101583" y="4571"/>
                </a:lnTo>
                <a:lnTo>
                  <a:pt x="8101583" y="9143"/>
                </a:lnTo>
                <a:lnTo>
                  <a:pt x="8106156" y="9143"/>
                </a:lnTo>
                <a:close/>
              </a:path>
              <a:path w="8111490" h="387350">
                <a:moveTo>
                  <a:pt x="8106156" y="377951"/>
                </a:moveTo>
                <a:lnTo>
                  <a:pt x="8106156" y="9143"/>
                </a:lnTo>
                <a:lnTo>
                  <a:pt x="8101583" y="9143"/>
                </a:lnTo>
                <a:lnTo>
                  <a:pt x="8101583" y="377951"/>
                </a:lnTo>
                <a:lnTo>
                  <a:pt x="8106156" y="377951"/>
                </a:lnTo>
                <a:close/>
              </a:path>
              <a:path w="8111490" h="387350">
                <a:moveTo>
                  <a:pt x="8106156" y="387095"/>
                </a:moveTo>
                <a:lnTo>
                  <a:pt x="8106156" y="377951"/>
                </a:lnTo>
                <a:lnTo>
                  <a:pt x="8101583" y="382523"/>
                </a:lnTo>
                <a:lnTo>
                  <a:pt x="8101583" y="387095"/>
                </a:lnTo>
                <a:lnTo>
                  <a:pt x="8106156" y="387095"/>
                </a:lnTo>
                <a:close/>
              </a:path>
            </a:pathLst>
          </a:custGeom>
          <a:solidFill>
            <a:srgbClr val="8064A2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2" name="object 12"/>
          <p:cNvSpPr/>
          <p:nvPr/>
        </p:nvSpPr>
        <p:spPr>
          <a:xfrm>
            <a:off x="1495805" y="2975610"/>
            <a:ext cx="7727442" cy="45339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3" name="object 13"/>
          <p:cNvSpPr/>
          <p:nvPr/>
        </p:nvSpPr>
        <p:spPr>
          <a:xfrm>
            <a:off x="1118616" y="3884676"/>
            <a:ext cx="8101583" cy="37795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4" name="object 14"/>
          <p:cNvSpPr/>
          <p:nvPr/>
        </p:nvSpPr>
        <p:spPr>
          <a:xfrm>
            <a:off x="1114044" y="3879341"/>
            <a:ext cx="8111490" cy="387985"/>
          </a:xfrm>
          <a:custGeom>
            <a:avLst/>
            <a:gdLst/>
            <a:ahLst/>
            <a:cxnLst/>
            <a:rect l="l" t="t" r="r" b="b"/>
            <a:pathLst>
              <a:path w="8111490" h="387985">
                <a:moveTo>
                  <a:pt x="8111490" y="385571"/>
                </a:moveTo>
                <a:lnTo>
                  <a:pt x="8111490" y="2285"/>
                </a:lnTo>
                <a:lnTo>
                  <a:pt x="8109204" y="0"/>
                </a:lnTo>
                <a:lnTo>
                  <a:pt x="1523" y="0"/>
                </a:lnTo>
                <a:lnTo>
                  <a:pt x="0" y="2286"/>
                </a:lnTo>
                <a:lnTo>
                  <a:pt x="0" y="385572"/>
                </a:lnTo>
                <a:lnTo>
                  <a:pt x="1524" y="387858"/>
                </a:lnTo>
                <a:lnTo>
                  <a:pt x="4572" y="387858"/>
                </a:lnTo>
                <a:lnTo>
                  <a:pt x="4572" y="9906"/>
                </a:lnTo>
                <a:lnTo>
                  <a:pt x="9144" y="5334"/>
                </a:lnTo>
                <a:lnTo>
                  <a:pt x="9144" y="9906"/>
                </a:lnTo>
                <a:lnTo>
                  <a:pt x="8101583" y="9905"/>
                </a:lnTo>
                <a:lnTo>
                  <a:pt x="8101583" y="5333"/>
                </a:lnTo>
                <a:lnTo>
                  <a:pt x="8106156" y="9905"/>
                </a:lnTo>
                <a:lnTo>
                  <a:pt x="8106156" y="387857"/>
                </a:lnTo>
                <a:lnTo>
                  <a:pt x="8109204" y="387857"/>
                </a:lnTo>
                <a:lnTo>
                  <a:pt x="8111490" y="385571"/>
                </a:lnTo>
                <a:close/>
              </a:path>
              <a:path w="8111490" h="387985">
                <a:moveTo>
                  <a:pt x="9144" y="9906"/>
                </a:moveTo>
                <a:lnTo>
                  <a:pt x="9144" y="5334"/>
                </a:lnTo>
                <a:lnTo>
                  <a:pt x="4572" y="9906"/>
                </a:lnTo>
                <a:lnTo>
                  <a:pt x="9144" y="9906"/>
                </a:lnTo>
                <a:close/>
              </a:path>
              <a:path w="8111490" h="387985">
                <a:moveTo>
                  <a:pt x="9144" y="378714"/>
                </a:moveTo>
                <a:lnTo>
                  <a:pt x="9144" y="9906"/>
                </a:lnTo>
                <a:lnTo>
                  <a:pt x="4572" y="9906"/>
                </a:lnTo>
                <a:lnTo>
                  <a:pt x="4572" y="378714"/>
                </a:lnTo>
                <a:lnTo>
                  <a:pt x="9144" y="378714"/>
                </a:lnTo>
                <a:close/>
              </a:path>
              <a:path w="8111490" h="387985">
                <a:moveTo>
                  <a:pt x="8106156" y="378713"/>
                </a:moveTo>
                <a:lnTo>
                  <a:pt x="4572" y="378714"/>
                </a:lnTo>
                <a:lnTo>
                  <a:pt x="9144" y="383286"/>
                </a:lnTo>
                <a:lnTo>
                  <a:pt x="9144" y="387858"/>
                </a:lnTo>
                <a:lnTo>
                  <a:pt x="8101583" y="387857"/>
                </a:lnTo>
                <a:lnTo>
                  <a:pt x="8101583" y="383285"/>
                </a:lnTo>
                <a:lnTo>
                  <a:pt x="8106156" y="378713"/>
                </a:lnTo>
                <a:close/>
              </a:path>
              <a:path w="8111490" h="387985">
                <a:moveTo>
                  <a:pt x="9144" y="387858"/>
                </a:moveTo>
                <a:lnTo>
                  <a:pt x="9144" y="383286"/>
                </a:lnTo>
                <a:lnTo>
                  <a:pt x="4572" y="378714"/>
                </a:lnTo>
                <a:lnTo>
                  <a:pt x="4572" y="387858"/>
                </a:lnTo>
                <a:lnTo>
                  <a:pt x="9144" y="387858"/>
                </a:lnTo>
                <a:close/>
              </a:path>
              <a:path w="8111490" h="387985">
                <a:moveTo>
                  <a:pt x="8106156" y="9905"/>
                </a:moveTo>
                <a:lnTo>
                  <a:pt x="8101583" y="5333"/>
                </a:lnTo>
                <a:lnTo>
                  <a:pt x="8101583" y="9905"/>
                </a:lnTo>
                <a:lnTo>
                  <a:pt x="8106156" y="9905"/>
                </a:lnTo>
                <a:close/>
              </a:path>
              <a:path w="8111490" h="387985">
                <a:moveTo>
                  <a:pt x="8106156" y="378713"/>
                </a:moveTo>
                <a:lnTo>
                  <a:pt x="8106156" y="9905"/>
                </a:lnTo>
                <a:lnTo>
                  <a:pt x="8101583" y="9905"/>
                </a:lnTo>
                <a:lnTo>
                  <a:pt x="8101583" y="378713"/>
                </a:lnTo>
                <a:lnTo>
                  <a:pt x="8106156" y="378713"/>
                </a:lnTo>
                <a:close/>
              </a:path>
              <a:path w="8111490" h="387985">
                <a:moveTo>
                  <a:pt x="8106156" y="387857"/>
                </a:moveTo>
                <a:lnTo>
                  <a:pt x="8106156" y="378713"/>
                </a:lnTo>
                <a:lnTo>
                  <a:pt x="8101583" y="383285"/>
                </a:lnTo>
                <a:lnTo>
                  <a:pt x="8101583" y="387857"/>
                </a:lnTo>
                <a:lnTo>
                  <a:pt x="8106156" y="387857"/>
                </a:lnTo>
                <a:close/>
              </a:path>
            </a:pathLst>
          </a:custGeom>
          <a:solidFill>
            <a:srgbClr val="4BACC6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5" name="object 15"/>
          <p:cNvSpPr/>
          <p:nvPr/>
        </p:nvSpPr>
        <p:spPr>
          <a:xfrm>
            <a:off x="1495805" y="3657600"/>
            <a:ext cx="7727442" cy="45339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6" name="object 16"/>
          <p:cNvSpPr/>
          <p:nvPr/>
        </p:nvSpPr>
        <p:spPr>
          <a:xfrm>
            <a:off x="1118616" y="4565141"/>
            <a:ext cx="8101583" cy="37795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7" name="object 17"/>
          <p:cNvSpPr/>
          <p:nvPr/>
        </p:nvSpPr>
        <p:spPr>
          <a:xfrm>
            <a:off x="1114044" y="4559808"/>
            <a:ext cx="8111490" cy="387985"/>
          </a:xfrm>
          <a:custGeom>
            <a:avLst/>
            <a:gdLst/>
            <a:ahLst/>
            <a:cxnLst/>
            <a:rect l="l" t="t" r="r" b="b"/>
            <a:pathLst>
              <a:path w="8111490" h="387985">
                <a:moveTo>
                  <a:pt x="8111490" y="385571"/>
                </a:moveTo>
                <a:lnTo>
                  <a:pt x="8111490" y="2285"/>
                </a:lnTo>
                <a:lnTo>
                  <a:pt x="8109204" y="0"/>
                </a:lnTo>
                <a:lnTo>
                  <a:pt x="1523" y="0"/>
                </a:lnTo>
                <a:lnTo>
                  <a:pt x="0" y="2286"/>
                </a:lnTo>
                <a:lnTo>
                  <a:pt x="0" y="385572"/>
                </a:lnTo>
                <a:lnTo>
                  <a:pt x="1524" y="387858"/>
                </a:lnTo>
                <a:lnTo>
                  <a:pt x="4572" y="387858"/>
                </a:lnTo>
                <a:lnTo>
                  <a:pt x="4572" y="9906"/>
                </a:lnTo>
                <a:lnTo>
                  <a:pt x="9144" y="5334"/>
                </a:lnTo>
                <a:lnTo>
                  <a:pt x="9144" y="9906"/>
                </a:lnTo>
                <a:lnTo>
                  <a:pt x="8101583" y="9905"/>
                </a:lnTo>
                <a:lnTo>
                  <a:pt x="8101583" y="5333"/>
                </a:lnTo>
                <a:lnTo>
                  <a:pt x="8106156" y="9905"/>
                </a:lnTo>
                <a:lnTo>
                  <a:pt x="8106156" y="387857"/>
                </a:lnTo>
                <a:lnTo>
                  <a:pt x="8109204" y="387857"/>
                </a:lnTo>
                <a:lnTo>
                  <a:pt x="8111490" y="385571"/>
                </a:lnTo>
                <a:close/>
              </a:path>
              <a:path w="8111490" h="387985">
                <a:moveTo>
                  <a:pt x="9144" y="9906"/>
                </a:moveTo>
                <a:lnTo>
                  <a:pt x="9144" y="5334"/>
                </a:lnTo>
                <a:lnTo>
                  <a:pt x="4572" y="9906"/>
                </a:lnTo>
                <a:lnTo>
                  <a:pt x="9144" y="9906"/>
                </a:lnTo>
                <a:close/>
              </a:path>
              <a:path w="8111490" h="387985">
                <a:moveTo>
                  <a:pt x="9144" y="377952"/>
                </a:moveTo>
                <a:lnTo>
                  <a:pt x="9144" y="9906"/>
                </a:lnTo>
                <a:lnTo>
                  <a:pt x="4572" y="9906"/>
                </a:lnTo>
                <a:lnTo>
                  <a:pt x="4572" y="377952"/>
                </a:lnTo>
                <a:lnTo>
                  <a:pt x="9144" y="377952"/>
                </a:lnTo>
                <a:close/>
              </a:path>
              <a:path w="8111490" h="387985">
                <a:moveTo>
                  <a:pt x="8106156" y="377951"/>
                </a:moveTo>
                <a:lnTo>
                  <a:pt x="4572" y="377952"/>
                </a:lnTo>
                <a:lnTo>
                  <a:pt x="9144" y="383286"/>
                </a:lnTo>
                <a:lnTo>
                  <a:pt x="9144" y="387858"/>
                </a:lnTo>
                <a:lnTo>
                  <a:pt x="8101583" y="387857"/>
                </a:lnTo>
                <a:lnTo>
                  <a:pt x="8101583" y="383285"/>
                </a:lnTo>
                <a:lnTo>
                  <a:pt x="8106156" y="377951"/>
                </a:lnTo>
                <a:close/>
              </a:path>
              <a:path w="8111490" h="387985">
                <a:moveTo>
                  <a:pt x="9144" y="387858"/>
                </a:moveTo>
                <a:lnTo>
                  <a:pt x="9144" y="383286"/>
                </a:lnTo>
                <a:lnTo>
                  <a:pt x="4572" y="377952"/>
                </a:lnTo>
                <a:lnTo>
                  <a:pt x="4572" y="387858"/>
                </a:lnTo>
                <a:lnTo>
                  <a:pt x="9144" y="387858"/>
                </a:lnTo>
                <a:close/>
              </a:path>
              <a:path w="8111490" h="387985">
                <a:moveTo>
                  <a:pt x="8106156" y="9905"/>
                </a:moveTo>
                <a:lnTo>
                  <a:pt x="8101583" y="5333"/>
                </a:lnTo>
                <a:lnTo>
                  <a:pt x="8101583" y="9905"/>
                </a:lnTo>
                <a:lnTo>
                  <a:pt x="8106156" y="9905"/>
                </a:lnTo>
                <a:close/>
              </a:path>
              <a:path w="8111490" h="387985">
                <a:moveTo>
                  <a:pt x="8106156" y="377951"/>
                </a:moveTo>
                <a:lnTo>
                  <a:pt x="8106156" y="9905"/>
                </a:lnTo>
                <a:lnTo>
                  <a:pt x="8101583" y="9905"/>
                </a:lnTo>
                <a:lnTo>
                  <a:pt x="8101583" y="377951"/>
                </a:lnTo>
                <a:lnTo>
                  <a:pt x="8106156" y="377951"/>
                </a:lnTo>
                <a:close/>
              </a:path>
              <a:path w="8111490" h="387985">
                <a:moveTo>
                  <a:pt x="8106156" y="387857"/>
                </a:moveTo>
                <a:lnTo>
                  <a:pt x="8106156" y="377951"/>
                </a:lnTo>
                <a:lnTo>
                  <a:pt x="8101583" y="383285"/>
                </a:lnTo>
                <a:lnTo>
                  <a:pt x="8101583" y="387857"/>
                </a:lnTo>
                <a:lnTo>
                  <a:pt x="8106156" y="387857"/>
                </a:lnTo>
                <a:close/>
              </a:path>
            </a:pathLst>
          </a:custGeom>
          <a:solidFill>
            <a:srgbClr val="F79646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8" name="object 18"/>
          <p:cNvSpPr/>
          <p:nvPr/>
        </p:nvSpPr>
        <p:spPr>
          <a:xfrm>
            <a:off x="1495805" y="4335017"/>
            <a:ext cx="7727442" cy="470154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9" name="object 19"/>
          <p:cNvSpPr/>
          <p:nvPr/>
        </p:nvSpPr>
        <p:spPr>
          <a:xfrm>
            <a:off x="1118616" y="5245608"/>
            <a:ext cx="8101583" cy="377952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0" name="object 20"/>
          <p:cNvSpPr/>
          <p:nvPr/>
        </p:nvSpPr>
        <p:spPr>
          <a:xfrm>
            <a:off x="1114044" y="5240273"/>
            <a:ext cx="8111490" cy="387985"/>
          </a:xfrm>
          <a:custGeom>
            <a:avLst/>
            <a:gdLst/>
            <a:ahLst/>
            <a:cxnLst/>
            <a:rect l="l" t="t" r="r" b="b"/>
            <a:pathLst>
              <a:path w="8111490" h="387985">
                <a:moveTo>
                  <a:pt x="8111490" y="385571"/>
                </a:moveTo>
                <a:lnTo>
                  <a:pt x="8111490" y="2285"/>
                </a:lnTo>
                <a:lnTo>
                  <a:pt x="8109204" y="0"/>
                </a:lnTo>
                <a:lnTo>
                  <a:pt x="1523" y="0"/>
                </a:lnTo>
                <a:lnTo>
                  <a:pt x="0" y="2286"/>
                </a:lnTo>
                <a:lnTo>
                  <a:pt x="0" y="385572"/>
                </a:lnTo>
                <a:lnTo>
                  <a:pt x="1524" y="387858"/>
                </a:lnTo>
                <a:lnTo>
                  <a:pt x="4572" y="387858"/>
                </a:lnTo>
                <a:lnTo>
                  <a:pt x="4572" y="9906"/>
                </a:lnTo>
                <a:lnTo>
                  <a:pt x="9144" y="5334"/>
                </a:lnTo>
                <a:lnTo>
                  <a:pt x="9144" y="9906"/>
                </a:lnTo>
                <a:lnTo>
                  <a:pt x="8101583" y="9905"/>
                </a:lnTo>
                <a:lnTo>
                  <a:pt x="8101583" y="5333"/>
                </a:lnTo>
                <a:lnTo>
                  <a:pt x="8106156" y="9905"/>
                </a:lnTo>
                <a:lnTo>
                  <a:pt x="8106156" y="387857"/>
                </a:lnTo>
                <a:lnTo>
                  <a:pt x="8109204" y="387857"/>
                </a:lnTo>
                <a:lnTo>
                  <a:pt x="8111490" y="385571"/>
                </a:lnTo>
                <a:close/>
              </a:path>
              <a:path w="8111490" h="387985">
                <a:moveTo>
                  <a:pt x="9144" y="9906"/>
                </a:moveTo>
                <a:lnTo>
                  <a:pt x="9144" y="5334"/>
                </a:lnTo>
                <a:lnTo>
                  <a:pt x="4572" y="9906"/>
                </a:lnTo>
                <a:lnTo>
                  <a:pt x="9144" y="9906"/>
                </a:lnTo>
                <a:close/>
              </a:path>
              <a:path w="8111490" h="387985">
                <a:moveTo>
                  <a:pt x="9144" y="377952"/>
                </a:moveTo>
                <a:lnTo>
                  <a:pt x="9144" y="9906"/>
                </a:lnTo>
                <a:lnTo>
                  <a:pt x="4572" y="9906"/>
                </a:lnTo>
                <a:lnTo>
                  <a:pt x="4572" y="377952"/>
                </a:lnTo>
                <a:lnTo>
                  <a:pt x="9144" y="377952"/>
                </a:lnTo>
                <a:close/>
              </a:path>
              <a:path w="8111490" h="387985">
                <a:moveTo>
                  <a:pt x="8106156" y="377951"/>
                </a:moveTo>
                <a:lnTo>
                  <a:pt x="4572" y="377952"/>
                </a:lnTo>
                <a:lnTo>
                  <a:pt x="9144" y="383286"/>
                </a:lnTo>
                <a:lnTo>
                  <a:pt x="9144" y="387858"/>
                </a:lnTo>
                <a:lnTo>
                  <a:pt x="8101583" y="387857"/>
                </a:lnTo>
                <a:lnTo>
                  <a:pt x="8101583" y="383285"/>
                </a:lnTo>
                <a:lnTo>
                  <a:pt x="8106156" y="377951"/>
                </a:lnTo>
                <a:close/>
              </a:path>
              <a:path w="8111490" h="387985">
                <a:moveTo>
                  <a:pt x="9144" y="387858"/>
                </a:moveTo>
                <a:lnTo>
                  <a:pt x="9144" y="383286"/>
                </a:lnTo>
                <a:lnTo>
                  <a:pt x="4572" y="377952"/>
                </a:lnTo>
                <a:lnTo>
                  <a:pt x="4572" y="387858"/>
                </a:lnTo>
                <a:lnTo>
                  <a:pt x="9144" y="387858"/>
                </a:lnTo>
                <a:close/>
              </a:path>
              <a:path w="8111490" h="387985">
                <a:moveTo>
                  <a:pt x="8106156" y="9905"/>
                </a:moveTo>
                <a:lnTo>
                  <a:pt x="8101583" y="5333"/>
                </a:lnTo>
                <a:lnTo>
                  <a:pt x="8101583" y="9905"/>
                </a:lnTo>
                <a:lnTo>
                  <a:pt x="8106156" y="9905"/>
                </a:lnTo>
                <a:close/>
              </a:path>
              <a:path w="8111490" h="387985">
                <a:moveTo>
                  <a:pt x="8106156" y="377951"/>
                </a:moveTo>
                <a:lnTo>
                  <a:pt x="8106156" y="9905"/>
                </a:lnTo>
                <a:lnTo>
                  <a:pt x="8101583" y="9905"/>
                </a:lnTo>
                <a:lnTo>
                  <a:pt x="8101583" y="377951"/>
                </a:lnTo>
                <a:lnTo>
                  <a:pt x="8106156" y="377951"/>
                </a:lnTo>
                <a:close/>
              </a:path>
              <a:path w="8111490" h="387985">
                <a:moveTo>
                  <a:pt x="8106156" y="387857"/>
                </a:moveTo>
                <a:lnTo>
                  <a:pt x="8106156" y="377951"/>
                </a:lnTo>
                <a:lnTo>
                  <a:pt x="8101583" y="383285"/>
                </a:lnTo>
                <a:lnTo>
                  <a:pt x="8101583" y="387857"/>
                </a:lnTo>
                <a:lnTo>
                  <a:pt x="8106156" y="387857"/>
                </a:lnTo>
                <a:close/>
              </a:path>
            </a:pathLst>
          </a:custGeom>
          <a:solidFill>
            <a:srgbClr val="EF752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1" name="object 21"/>
          <p:cNvSpPr/>
          <p:nvPr/>
        </p:nvSpPr>
        <p:spPr>
          <a:xfrm>
            <a:off x="1495805" y="5016246"/>
            <a:ext cx="7727442" cy="457962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2" name="object 22"/>
          <p:cNvSpPr/>
          <p:nvPr/>
        </p:nvSpPr>
        <p:spPr>
          <a:xfrm>
            <a:off x="1118616" y="5925311"/>
            <a:ext cx="8101583" cy="378714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3" name="object 23"/>
          <p:cNvSpPr/>
          <p:nvPr/>
        </p:nvSpPr>
        <p:spPr>
          <a:xfrm>
            <a:off x="1114044" y="5920740"/>
            <a:ext cx="8111490" cy="387985"/>
          </a:xfrm>
          <a:custGeom>
            <a:avLst/>
            <a:gdLst/>
            <a:ahLst/>
            <a:cxnLst/>
            <a:rect l="l" t="t" r="r" b="b"/>
            <a:pathLst>
              <a:path w="8111490" h="387985">
                <a:moveTo>
                  <a:pt x="8111490" y="385572"/>
                </a:moveTo>
                <a:lnTo>
                  <a:pt x="8111490" y="2286"/>
                </a:lnTo>
                <a:lnTo>
                  <a:pt x="8109204" y="0"/>
                </a:lnTo>
                <a:lnTo>
                  <a:pt x="1523" y="0"/>
                </a:lnTo>
                <a:lnTo>
                  <a:pt x="0" y="2286"/>
                </a:lnTo>
                <a:lnTo>
                  <a:pt x="0" y="385572"/>
                </a:lnTo>
                <a:lnTo>
                  <a:pt x="1524" y="387858"/>
                </a:lnTo>
                <a:lnTo>
                  <a:pt x="4572" y="387858"/>
                </a:lnTo>
                <a:lnTo>
                  <a:pt x="4572" y="9906"/>
                </a:lnTo>
                <a:lnTo>
                  <a:pt x="9144" y="4572"/>
                </a:lnTo>
                <a:lnTo>
                  <a:pt x="9144" y="9906"/>
                </a:lnTo>
                <a:lnTo>
                  <a:pt x="8101583" y="9906"/>
                </a:lnTo>
                <a:lnTo>
                  <a:pt x="8101583" y="4572"/>
                </a:lnTo>
                <a:lnTo>
                  <a:pt x="8106156" y="9906"/>
                </a:lnTo>
                <a:lnTo>
                  <a:pt x="8106156" y="387858"/>
                </a:lnTo>
                <a:lnTo>
                  <a:pt x="8109204" y="387858"/>
                </a:lnTo>
                <a:lnTo>
                  <a:pt x="8111490" y="385572"/>
                </a:lnTo>
                <a:close/>
              </a:path>
              <a:path w="8111490" h="387985">
                <a:moveTo>
                  <a:pt x="9144" y="9906"/>
                </a:moveTo>
                <a:lnTo>
                  <a:pt x="9144" y="4572"/>
                </a:lnTo>
                <a:lnTo>
                  <a:pt x="4572" y="9906"/>
                </a:lnTo>
                <a:lnTo>
                  <a:pt x="9144" y="9906"/>
                </a:lnTo>
                <a:close/>
              </a:path>
              <a:path w="8111490" h="387985">
                <a:moveTo>
                  <a:pt x="9144" y="377952"/>
                </a:moveTo>
                <a:lnTo>
                  <a:pt x="9144" y="9906"/>
                </a:lnTo>
                <a:lnTo>
                  <a:pt x="4572" y="9906"/>
                </a:lnTo>
                <a:lnTo>
                  <a:pt x="4572" y="377952"/>
                </a:lnTo>
                <a:lnTo>
                  <a:pt x="9144" y="377952"/>
                </a:lnTo>
                <a:close/>
              </a:path>
              <a:path w="8111490" h="387985">
                <a:moveTo>
                  <a:pt x="8106156" y="377952"/>
                </a:moveTo>
                <a:lnTo>
                  <a:pt x="4572" y="377952"/>
                </a:lnTo>
                <a:lnTo>
                  <a:pt x="9144" y="383286"/>
                </a:lnTo>
                <a:lnTo>
                  <a:pt x="9144" y="387858"/>
                </a:lnTo>
                <a:lnTo>
                  <a:pt x="8101583" y="387858"/>
                </a:lnTo>
                <a:lnTo>
                  <a:pt x="8101583" y="383286"/>
                </a:lnTo>
                <a:lnTo>
                  <a:pt x="8106156" y="377952"/>
                </a:lnTo>
                <a:close/>
              </a:path>
              <a:path w="8111490" h="387985">
                <a:moveTo>
                  <a:pt x="9144" y="387858"/>
                </a:moveTo>
                <a:lnTo>
                  <a:pt x="9144" y="383286"/>
                </a:lnTo>
                <a:lnTo>
                  <a:pt x="4572" y="377952"/>
                </a:lnTo>
                <a:lnTo>
                  <a:pt x="4572" y="387858"/>
                </a:lnTo>
                <a:lnTo>
                  <a:pt x="9144" y="387858"/>
                </a:lnTo>
                <a:close/>
              </a:path>
              <a:path w="8111490" h="387985">
                <a:moveTo>
                  <a:pt x="8106156" y="9906"/>
                </a:moveTo>
                <a:lnTo>
                  <a:pt x="8101583" y="4572"/>
                </a:lnTo>
                <a:lnTo>
                  <a:pt x="8101583" y="9906"/>
                </a:lnTo>
                <a:lnTo>
                  <a:pt x="8106156" y="9906"/>
                </a:lnTo>
                <a:close/>
              </a:path>
              <a:path w="8111490" h="387985">
                <a:moveTo>
                  <a:pt x="8106156" y="377952"/>
                </a:moveTo>
                <a:lnTo>
                  <a:pt x="8106156" y="9906"/>
                </a:lnTo>
                <a:lnTo>
                  <a:pt x="8101583" y="9906"/>
                </a:lnTo>
                <a:lnTo>
                  <a:pt x="8101583" y="377952"/>
                </a:lnTo>
                <a:lnTo>
                  <a:pt x="8106156" y="377952"/>
                </a:lnTo>
                <a:close/>
              </a:path>
              <a:path w="8111490" h="387985">
                <a:moveTo>
                  <a:pt x="8106156" y="387858"/>
                </a:moveTo>
                <a:lnTo>
                  <a:pt x="8106156" y="377952"/>
                </a:lnTo>
                <a:lnTo>
                  <a:pt x="8101583" y="383286"/>
                </a:lnTo>
                <a:lnTo>
                  <a:pt x="8101583" y="387858"/>
                </a:lnTo>
                <a:lnTo>
                  <a:pt x="8106156" y="387858"/>
                </a:lnTo>
                <a:close/>
              </a:path>
            </a:pathLst>
          </a:custGeom>
          <a:solidFill>
            <a:srgbClr val="853175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4" name="object 24"/>
          <p:cNvSpPr/>
          <p:nvPr/>
        </p:nvSpPr>
        <p:spPr>
          <a:xfrm>
            <a:off x="1495805" y="5698235"/>
            <a:ext cx="7727442" cy="453390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5" name="object 25"/>
          <p:cNvSpPr txBox="1"/>
          <p:nvPr/>
        </p:nvSpPr>
        <p:spPr>
          <a:xfrm>
            <a:off x="1727707" y="1671320"/>
            <a:ext cx="7142480" cy="450636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3E3E3E"/>
                </a:solidFill>
                <a:latin typeface="Arial"/>
                <a:cs typeface="Arial"/>
              </a:rPr>
              <a:t>Appropriate</a:t>
            </a:r>
            <a:r>
              <a:rPr sz="1800" spc="-5" dirty="0">
                <a:solidFill>
                  <a:srgbClr val="3E3E3E"/>
                </a:solidFill>
                <a:latin typeface="Arial"/>
                <a:cs typeface="Arial"/>
              </a:rPr>
              <a:t> identification</a:t>
            </a:r>
            <a:endParaRPr sz="18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275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800" dirty="0">
                <a:solidFill>
                  <a:srgbClr val="3E3E3E"/>
                </a:solidFill>
                <a:latin typeface="Arial"/>
                <a:cs typeface="Arial"/>
              </a:rPr>
              <a:t>Scope</a:t>
            </a:r>
            <a:endParaRPr sz="18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275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800" spc="-5" dirty="0">
                <a:solidFill>
                  <a:srgbClr val="3E3E3E"/>
                </a:solidFill>
                <a:latin typeface="Arial"/>
                <a:cs typeface="Arial"/>
              </a:rPr>
              <a:t>Description of </a:t>
            </a:r>
            <a:r>
              <a:rPr sz="1800" dirty="0">
                <a:solidFill>
                  <a:srgbClr val="3E3E3E"/>
                </a:solidFill>
                <a:latin typeface="Arial"/>
                <a:cs typeface="Arial"/>
              </a:rPr>
              <a:t>type </a:t>
            </a:r>
            <a:r>
              <a:rPr sz="1800" spc="-5" dirty="0">
                <a:solidFill>
                  <a:srgbClr val="3E3E3E"/>
                </a:solidFill>
                <a:latin typeface="Arial"/>
                <a:cs typeface="Arial"/>
              </a:rPr>
              <a:t>of item </a:t>
            </a:r>
            <a:r>
              <a:rPr sz="1800" dirty="0">
                <a:solidFill>
                  <a:srgbClr val="3E3E3E"/>
                </a:solidFill>
                <a:latin typeface="Arial"/>
                <a:cs typeface="Arial"/>
              </a:rPr>
              <a:t>to </a:t>
            </a:r>
            <a:r>
              <a:rPr sz="1800" spc="-5" dirty="0">
                <a:solidFill>
                  <a:srgbClr val="3E3E3E"/>
                </a:solidFill>
                <a:latin typeface="Arial"/>
                <a:cs typeface="Arial"/>
              </a:rPr>
              <a:t>be</a:t>
            </a:r>
            <a:r>
              <a:rPr sz="1800" spc="-1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3E3E3E"/>
                </a:solidFill>
                <a:latin typeface="Arial"/>
                <a:cs typeface="Arial"/>
              </a:rPr>
              <a:t>tested</a:t>
            </a:r>
            <a:r>
              <a:rPr lang="en-US" sz="1800" dirty="0">
                <a:solidFill>
                  <a:srgbClr val="3E3E3E"/>
                </a:solidFill>
                <a:latin typeface="Arial"/>
                <a:cs typeface="Arial"/>
              </a:rPr>
              <a:t> (e.g. matrices)</a:t>
            </a:r>
            <a:endParaRPr sz="18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275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800" dirty="0">
                <a:solidFill>
                  <a:srgbClr val="3E3E3E"/>
                </a:solidFill>
                <a:latin typeface="Arial"/>
                <a:cs typeface="Arial"/>
              </a:rPr>
              <a:t>Parameters </a:t>
            </a:r>
            <a:r>
              <a:rPr sz="1800" spc="-5" dirty="0">
                <a:solidFill>
                  <a:srgbClr val="3E3E3E"/>
                </a:solidFill>
                <a:latin typeface="Arial"/>
                <a:cs typeface="Arial"/>
              </a:rPr>
              <a:t>of quantities and </a:t>
            </a:r>
            <a:r>
              <a:rPr sz="1800" dirty="0">
                <a:solidFill>
                  <a:srgbClr val="3E3E3E"/>
                </a:solidFill>
                <a:latin typeface="Arial"/>
                <a:cs typeface="Arial"/>
              </a:rPr>
              <a:t>ranges to </a:t>
            </a:r>
            <a:r>
              <a:rPr sz="1800" spc="-5" dirty="0">
                <a:solidFill>
                  <a:srgbClr val="3E3E3E"/>
                </a:solidFill>
                <a:latin typeface="Arial"/>
                <a:cs typeface="Arial"/>
              </a:rPr>
              <a:t>be determined</a:t>
            </a:r>
            <a:endParaRPr sz="18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2200" dirty="0">
              <a:latin typeface="Times New Roman"/>
              <a:cs typeface="Times New Roman"/>
            </a:endParaRPr>
          </a:p>
          <a:p>
            <a:pPr marL="12700" marR="1163320">
              <a:lnSpc>
                <a:spcPts val="1860"/>
              </a:lnSpc>
            </a:pPr>
            <a:r>
              <a:rPr sz="1800" dirty="0">
                <a:solidFill>
                  <a:srgbClr val="3E3E3E"/>
                </a:solidFill>
                <a:latin typeface="Arial"/>
                <a:cs typeface="Arial"/>
              </a:rPr>
              <a:t>Apparatus </a:t>
            </a:r>
            <a:r>
              <a:rPr sz="1800" spc="-5" dirty="0">
                <a:solidFill>
                  <a:srgbClr val="3E3E3E"/>
                </a:solidFill>
                <a:latin typeface="Arial"/>
                <a:cs typeface="Arial"/>
              </a:rPr>
              <a:t>and equipment, including </a:t>
            </a:r>
            <a:r>
              <a:rPr sz="1800" dirty="0">
                <a:solidFill>
                  <a:srgbClr val="3E3E3E"/>
                </a:solidFill>
                <a:latin typeface="Arial"/>
                <a:cs typeface="Arial"/>
              </a:rPr>
              <a:t>technical </a:t>
            </a:r>
            <a:r>
              <a:rPr sz="1800" spc="-5" dirty="0">
                <a:solidFill>
                  <a:srgbClr val="3E3E3E"/>
                </a:solidFill>
                <a:latin typeface="Arial"/>
                <a:cs typeface="Arial"/>
              </a:rPr>
              <a:t>performance  </a:t>
            </a:r>
            <a:r>
              <a:rPr sz="1800" dirty="0">
                <a:solidFill>
                  <a:srgbClr val="3E3E3E"/>
                </a:solidFill>
                <a:latin typeface="Arial"/>
                <a:cs typeface="Arial"/>
              </a:rPr>
              <a:t>requirements</a:t>
            </a:r>
            <a:endParaRPr sz="18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95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800" spc="-5" dirty="0">
                <a:solidFill>
                  <a:srgbClr val="3E3E3E"/>
                </a:solidFill>
                <a:latin typeface="Arial"/>
                <a:cs typeface="Arial"/>
              </a:rPr>
              <a:t>Reference </a:t>
            </a:r>
            <a:r>
              <a:rPr sz="1800" dirty="0">
                <a:solidFill>
                  <a:srgbClr val="3E3E3E"/>
                </a:solidFill>
                <a:latin typeface="Arial"/>
                <a:cs typeface="Arial"/>
              </a:rPr>
              <a:t>standards </a:t>
            </a:r>
            <a:r>
              <a:rPr sz="1800" spc="-5" dirty="0">
                <a:solidFill>
                  <a:srgbClr val="3E3E3E"/>
                </a:solidFill>
                <a:latin typeface="Arial"/>
                <a:cs typeface="Arial"/>
              </a:rPr>
              <a:t>and </a:t>
            </a:r>
            <a:r>
              <a:rPr lang="en-US" sz="1800" spc="-5" dirty="0">
                <a:solidFill>
                  <a:srgbClr val="3E3E3E"/>
                </a:solidFill>
                <a:latin typeface="Arial"/>
                <a:cs typeface="Arial"/>
              </a:rPr>
              <a:t>reference </a:t>
            </a:r>
            <a:r>
              <a:rPr sz="1800" dirty="0">
                <a:solidFill>
                  <a:srgbClr val="3E3E3E"/>
                </a:solidFill>
                <a:latin typeface="Arial"/>
                <a:cs typeface="Arial"/>
              </a:rPr>
              <a:t>material</a:t>
            </a:r>
            <a:r>
              <a:rPr lang="en-US" sz="1800" dirty="0">
                <a:solidFill>
                  <a:srgbClr val="3E3E3E"/>
                </a:solidFill>
                <a:latin typeface="Arial"/>
                <a:cs typeface="Arial"/>
              </a:rPr>
              <a:t>s</a:t>
            </a:r>
            <a:r>
              <a:rPr sz="1800" spc="-1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3E3E3E"/>
                </a:solidFill>
                <a:latin typeface="Arial"/>
                <a:cs typeface="Arial"/>
              </a:rPr>
              <a:t>required</a:t>
            </a:r>
            <a:endParaRPr sz="18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275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800" dirty="0">
                <a:solidFill>
                  <a:srgbClr val="3E3E3E"/>
                </a:solidFill>
                <a:latin typeface="Arial"/>
                <a:cs typeface="Arial"/>
              </a:rPr>
              <a:t>Environmental conditions required and any stabilization period</a:t>
            </a:r>
            <a:r>
              <a:rPr sz="1800" spc="-14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3E3E3E"/>
                </a:solidFill>
                <a:latin typeface="Arial"/>
                <a:cs typeface="Arial"/>
              </a:rPr>
              <a:t>needed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7204962" y="6746009"/>
            <a:ext cx="1859914" cy="3975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dirty="0">
                <a:solidFill>
                  <a:srgbClr val="00A0AF"/>
                </a:solidFill>
                <a:latin typeface="Franklin Gothic Medium"/>
                <a:cs typeface="Franklin Gothic Medium"/>
              </a:rPr>
              <a:t>QMS </a:t>
            </a:r>
            <a:r>
              <a:rPr sz="1200" spc="-5" dirty="0">
                <a:solidFill>
                  <a:srgbClr val="00A0AF"/>
                </a:solidFill>
                <a:latin typeface="Franklin Gothic Medium"/>
                <a:cs typeface="Franklin Gothic Medium"/>
              </a:rPr>
              <a:t>Quick </a:t>
            </a:r>
            <a:r>
              <a:rPr sz="1200" dirty="0">
                <a:solidFill>
                  <a:srgbClr val="00A0AF"/>
                </a:solidFill>
                <a:latin typeface="Franklin Gothic Medium"/>
                <a:cs typeface="Franklin Gothic Medium"/>
              </a:rPr>
              <a:t>Learning</a:t>
            </a:r>
            <a:r>
              <a:rPr sz="1200" spc="-70" dirty="0">
                <a:solidFill>
                  <a:srgbClr val="00A0AF"/>
                </a:solidFill>
                <a:latin typeface="Franklin Gothic Medium"/>
                <a:cs typeface="Franklin Gothic Medium"/>
              </a:rPr>
              <a:t> </a:t>
            </a:r>
            <a:r>
              <a:rPr sz="1200" spc="-5" dirty="0">
                <a:solidFill>
                  <a:srgbClr val="00A0AF"/>
                </a:solidFill>
                <a:latin typeface="Franklin Gothic Medium"/>
                <a:cs typeface="Franklin Gothic Medium"/>
              </a:rPr>
              <a:t>Activity</a:t>
            </a:r>
            <a:endParaRPr sz="1200" dirty="0">
              <a:latin typeface="Franklin Gothic Medium"/>
              <a:cs typeface="Franklin Gothic Medium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962400" y="631329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06017" y="6323838"/>
            <a:ext cx="965453" cy="66446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02461" y="735583"/>
            <a:ext cx="67881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5" dirty="0"/>
              <a:t>New </a:t>
            </a:r>
            <a:r>
              <a:rPr spc="-55" dirty="0"/>
              <a:t>Test </a:t>
            </a:r>
            <a:r>
              <a:rPr spc="-10" dirty="0"/>
              <a:t>Methods </a:t>
            </a:r>
            <a:r>
              <a:rPr spc="-5" dirty="0"/>
              <a:t>Should</a:t>
            </a:r>
            <a:r>
              <a:rPr spc="20" dirty="0"/>
              <a:t> </a:t>
            </a:r>
            <a:r>
              <a:rPr spc="-5" dirty="0"/>
              <a:t>Contain:</a:t>
            </a:r>
          </a:p>
        </p:txBody>
      </p:sp>
      <p:sp>
        <p:nvSpPr>
          <p:cNvPr id="4" name="object 4"/>
          <p:cNvSpPr/>
          <p:nvPr/>
        </p:nvSpPr>
        <p:spPr>
          <a:xfrm>
            <a:off x="990600" y="1945385"/>
            <a:ext cx="8077200" cy="18646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object 5"/>
          <p:cNvSpPr/>
          <p:nvPr/>
        </p:nvSpPr>
        <p:spPr>
          <a:xfrm>
            <a:off x="986027" y="1940814"/>
            <a:ext cx="8087359" cy="1874520"/>
          </a:xfrm>
          <a:custGeom>
            <a:avLst/>
            <a:gdLst/>
            <a:ahLst/>
            <a:cxnLst/>
            <a:rect l="l" t="t" r="r" b="b"/>
            <a:pathLst>
              <a:path w="8087359" h="1874520">
                <a:moveTo>
                  <a:pt x="8087106" y="1872233"/>
                </a:moveTo>
                <a:lnTo>
                  <a:pt x="8087106" y="2285"/>
                </a:lnTo>
                <a:lnTo>
                  <a:pt x="8084820" y="0"/>
                </a:lnTo>
                <a:lnTo>
                  <a:pt x="2285" y="0"/>
                </a:lnTo>
                <a:lnTo>
                  <a:pt x="0" y="2286"/>
                </a:lnTo>
                <a:lnTo>
                  <a:pt x="0" y="1872234"/>
                </a:lnTo>
                <a:lnTo>
                  <a:pt x="2286" y="1874520"/>
                </a:lnTo>
                <a:lnTo>
                  <a:pt x="4572" y="1874520"/>
                </a:lnTo>
                <a:lnTo>
                  <a:pt x="4572" y="9144"/>
                </a:lnTo>
                <a:lnTo>
                  <a:pt x="9905" y="4572"/>
                </a:lnTo>
                <a:lnTo>
                  <a:pt x="9905" y="9144"/>
                </a:lnTo>
                <a:lnTo>
                  <a:pt x="8077200" y="9143"/>
                </a:lnTo>
                <a:lnTo>
                  <a:pt x="8077200" y="4571"/>
                </a:lnTo>
                <a:lnTo>
                  <a:pt x="8081772" y="9143"/>
                </a:lnTo>
                <a:lnTo>
                  <a:pt x="8081772" y="1874520"/>
                </a:lnTo>
                <a:lnTo>
                  <a:pt x="8084820" y="1874520"/>
                </a:lnTo>
                <a:lnTo>
                  <a:pt x="8087106" y="1872233"/>
                </a:lnTo>
                <a:close/>
              </a:path>
              <a:path w="8087359" h="1874520">
                <a:moveTo>
                  <a:pt x="9905" y="9144"/>
                </a:moveTo>
                <a:lnTo>
                  <a:pt x="9905" y="4572"/>
                </a:lnTo>
                <a:lnTo>
                  <a:pt x="4572" y="9144"/>
                </a:lnTo>
                <a:lnTo>
                  <a:pt x="9905" y="9144"/>
                </a:lnTo>
                <a:close/>
              </a:path>
              <a:path w="8087359" h="1874520">
                <a:moveTo>
                  <a:pt x="9905" y="1864614"/>
                </a:moveTo>
                <a:lnTo>
                  <a:pt x="9905" y="9144"/>
                </a:lnTo>
                <a:lnTo>
                  <a:pt x="4572" y="9144"/>
                </a:lnTo>
                <a:lnTo>
                  <a:pt x="4572" y="1864614"/>
                </a:lnTo>
                <a:lnTo>
                  <a:pt x="9905" y="1864614"/>
                </a:lnTo>
                <a:close/>
              </a:path>
              <a:path w="8087359" h="1874520">
                <a:moveTo>
                  <a:pt x="8081772" y="1864614"/>
                </a:moveTo>
                <a:lnTo>
                  <a:pt x="4572" y="1864614"/>
                </a:lnTo>
                <a:lnTo>
                  <a:pt x="9905" y="1869185"/>
                </a:lnTo>
                <a:lnTo>
                  <a:pt x="9905" y="1874520"/>
                </a:lnTo>
                <a:lnTo>
                  <a:pt x="8077200" y="1874520"/>
                </a:lnTo>
                <a:lnTo>
                  <a:pt x="8077200" y="1869185"/>
                </a:lnTo>
                <a:lnTo>
                  <a:pt x="8081772" y="1864614"/>
                </a:lnTo>
                <a:close/>
              </a:path>
              <a:path w="8087359" h="1874520">
                <a:moveTo>
                  <a:pt x="9905" y="1874520"/>
                </a:moveTo>
                <a:lnTo>
                  <a:pt x="9905" y="1869185"/>
                </a:lnTo>
                <a:lnTo>
                  <a:pt x="4572" y="1864614"/>
                </a:lnTo>
                <a:lnTo>
                  <a:pt x="4572" y="1874520"/>
                </a:lnTo>
                <a:lnTo>
                  <a:pt x="9905" y="1874520"/>
                </a:lnTo>
                <a:close/>
              </a:path>
              <a:path w="8087359" h="1874520">
                <a:moveTo>
                  <a:pt x="8081772" y="9143"/>
                </a:moveTo>
                <a:lnTo>
                  <a:pt x="8077200" y="4571"/>
                </a:lnTo>
                <a:lnTo>
                  <a:pt x="8077200" y="9143"/>
                </a:lnTo>
                <a:lnTo>
                  <a:pt x="8081772" y="9143"/>
                </a:lnTo>
                <a:close/>
              </a:path>
              <a:path w="8087359" h="1874520">
                <a:moveTo>
                  <a:pt x="8081772" y="1864614"/>
                </a:moveTo>
                <a:lnTo>
                  <a:pt x="8081772" y="9143"/>
                </a:lnTo>
                <a:lnTo>
                  <a:pt x="8077200" y="9143"/>
                </a:lnTo>
                <a:lnTo>
                  <a:pt x="8077200" y="1864614"/>
                </a:lnTo>
                <a:lnTo>
                  <a:pt x="8081772" y="1864614"/>
                </a:lnTo>
                <a:close/>
              </a:path>
              <a:path w="8087359" h="1874520">
                <a:moveTo>
                  <a:pt x="8081772" y="1874520"/>
                </a:moveTo>
                <a:lnTo>
                  <a:pt x="8081772" y="1864614"/>
                </a:lnTo>
                <a:lnTo>
                  <a:pt x="8077200" y="1869185"/>
                </a:lnTo>
                <a:lnTo>
                  <a:pt x="8077200" y="1874520"/>
                </a:lnTo>
                <a:lnTo>
                  <a:pt x="8081772" y="1874520"/>
                </a:lnTo>
                <a:close/>
              </a:path>
            </a:pathLst>
          </a:custGeom>
          <a:solidFill>
            <a:srgbClr val="EF752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" name="object 6"/>
          <p:cNvSpPr/>
          <p:nvPr/>
        </p:nvSpPr>
        <p:spPr>
          <a:xfrm>
            <a:off x="1387602" y="1703832"/>
            <a:ext cx="5666232" cy="48310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" name="object 7"/>
          <p:cNvSpPr/>
          <p:nvPr/>
        </p:nvSpPr>
        <p:spPr>
          <a:xfrm>
            <a:off x="990600" y="4133088"/>
            <a:ext cx="8077200" cy="40309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" name="object 8"/>
          <p:cNvSpPr/>
          <p:nvPr/>
        </p:nvSpPr>
        <p:spPr>
          <a:xfrm>
            <a:off x="986027" y="4127753"/>
            <a:ext cx="8087359" cy="413384"/>
          </a:xfrm>
          <a:custGeom>
            <a:avLst/>
            <a:gdLst/>
            <a:ahLst/>
            <a:cxnLst/>
            <a:rect l="l" t="t" r="r" b="b"/>
            <a:pathLst>
              <a:path w="8087359" h="413385">
                <a:moveTo>
                  <a:pt x="8087106" y="410717"/>
                </a:moveTo>
                <a:lnTo>
                  <a:pt x="8087106" y="2285"/>
                </a:lnTo>
                <a:lnTo>
                  <a:pt x="8084820" y="0"/>
                </a:lnTo>
                <a:lnTo>
                  <a:pt x="2285" y="0"/>
                </a:lnTo>
                <a:lnTo>
                  <a:pt x="0" y="2286"/>
                </a:lnTo>
                <a:lnTo>
                  <a:pt x="0" y="410718"/>
                </a:lnTo>
                <a:lnTo>
                  <a:pt x="2286" y="413004"/>
                </a:lnTo>
                <a:lnTo>
                  <a:pt x="4572" y="413004"/>
                </a:lnTo>
                <a:lnTo>
                  <a:pt x="4572" y="9906"/>
                </a:lnTo>
                <a:lnTo>
                  <a:pt x="9905" y="5334"/>
                </a:lnTo>
                <a:lnTo>
                  <a:pt x="9905" y="9906"/>
                </a:lnTo>
                <a:lnTo>
                  <a:pt x="8077200" y="9905"/>
                </a:lnTo>
                <a:lnTo>
                  <a:pt x="8077200" y="5333"/>
                </a:lnTo>
                <a:lnTo>
                  <a:pt x="8081772" y="9905"/>
                </a:lnTo>
                <a:lnTo>
                  <a:pt x="8081772" y="413003"/>
                </a:lnTo>
                <a:lnTo>
                  <a:pt x="8084820" y="413003"/>
                </a:lnTo>
                <a:lnTo>
                  <a:pt x="8087106" y="410717"/>
                </a:lnTo>
                <a:close/>
              </a:path>
              <a:path w="8087359" h="413385">
                <a:moveTo>
                  <a:pt x="9905" y="9906"/>
                </a:moveTo>
                <a:lnTo>
                  <a:pt x="9905" y="5334"/>
                </a:lnTo>
                <a:lnTo>
                  <a:pt x="4572" y="9906"/>
                </a:lnTo>
                <a:lnTo>
                  <a:pt x="9905" y="9906"/>
                </a:lnTo>
                <a:close/>
              </a:path>
              <a:path w="8087359" h="413385">
                <a:moveTo>
                  <a:pt x="9905" y="403860"/>
                </a:moveTo>
                <a:lnTo>
                  <a:pt x="9905" y="9906"/>
                </a:lnTo>
                <a:lnTo>
                  <a:pt x="4572" y="9906"/>
                </a:lnTo>
                <a:lnTo>
                  <a:pt x="4572" y="403860"/>
                </a:lnTo>
                <a:lnTo>
                  <a:pt x="9905" y="403860"/>
                </a:lnTo>
                <a:close/>
              </a:path>
              <a:path w="8087359" h="413385">
                <a:moveTo>
                  <a:pt x="8081772" y="403859"/>
                </a:moveTo>
                <a:lnTo>
                  <a:pt x="4572" y="403860"/>
                </a:lnTo>
                <a:lnTo>
                  <a:pt x="9905" y="408431"/>
                </a:lnTo>
                <a:lnTo>
                  <a:pt x="9905" y="413004"/>
                </a:lnTo>
                <a:lnTo>
                  <a:pt x="8077200" y="413003"/>
                </a:lnTo>
                <a:lnTo>
                  <a:pt x="8077200" y="408431"/>
                </a:lnTo>
                <a:lnTo>
                  <a:pt x="8081772" y="403859"/>
                </a:lnTo>
                <a:close/>
              </a:path>
              <a:path w="8087359" h="413385">
                <a:moveTo>
                  <a:pt x="9905" y="413004"/>
                </a:moveTo>
                <a:lnTo>
                  <a:pt x="9905" y="408431"/>
                </a:lnTo>
                <a:lnTo>
                  <a:pt x="4572" y="403860"/>
                </a:lnTo>
                <a:lnTo>
                  <a:pt x="4572" y="413004"/>
                </a:lnTo>
                <a:lnTo>
                  <a:pt x="9905" y="413004"/>
                </a:lnTo>
                <a:close/>
              </a:path>
              <a:path w="8087359" h="413385">
                <a:moveTo>
                  <a:pt x="8081772" y="9905"/>
                </a:moveTo>
                <a:lnTo>
                  <a:pt x="8077200" y="5333"/>
                </a:lnTo>
                <a:lnTo>
                  <a:pt x="8077200" y="9905"/>
                </a:lnTo>
                <a:lnTo>
                  <a:pt x="8081772" y="9905"/>
                </a:lnTo>
                <a:close/>
              </a:path>
              <a:path w="8087359" h="413385">
                <a:moveTo>
                  <a:pt x="8081772" y="403859"/>
                </a:moveTo>
                <a:lnTo>
                  <a:pt x="8081772" y="9905"/>
                </a:lnTo>
                <a:lnTo>
                  <a:pt x="8077200" y="9905"/>
                </a:lnTo>
                <a:lnTo>
                  <a:pt x="8077200" y="403859"/>
                </a:lnTo>
                <a:lnTo>
                  <a:pt x="8081772" y="403859"/>
                </a:lnTo>
                <a:close/>
              </a:path>
              <a:path w="8087359" h="413385">
                <a:moveTo>
                  <a:pt x="8081772" y="413003"/>
                </a:moveTo>
                <a:lnTo>
                  <a:pt x="8081772" y="403859"/>
                </a:lnTo>
                <a:lnTo>
                  <a:pt x="8077200" y="408431"/>
                </a:lnTo>
                <a:lnTo>
                  <a:pt x="8077200" y="413003"/>
                </a:lnTo>
                <a:lnTo>
                  <a:pt x="8081772" y="413003"/>
                </a:lnTo>
                <a:close/>
              </a:path>
            </a:pathLst>
          </a:custGeom>
          <a:solidFill>
            <a:srgbClr val="853175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" name="object 9"/>
          <p:cNvSpPr/>
          <p:nvPr/>
        </p:nvSpPr>
        <p:spPr>
          <a:xfrm>
            <a:off x="1387602" y="3890009"/>
            <a:ext cx="5666232" cy="48691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0" name="object 10"/>
          <p:cNvSpPr/>
          <p:nvPr/>
        </p:nvSpPr>
        <p:spPr>
          <a:xfrm>
            <a:off x="990600" y="4858511"/>
            <a:ext cx="8077200" cy="40309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" name="object 11"/>
          <p:cNvSpPr/>
          <p:nvPr/>
        </p:nvSpPr>
        <p:spPr>
          <a:xfrm>
            <a:off x="986027" y="4853940"/>
            <a:ext cx="8087359" cy="413384"/>
          </a:xfrm>
          <a:custGeom>
            <a:avLst/>
            <a:gdLst/>
            <a:ahLst/>
            <a:cxnLst/>
            <a:rect l="l" t="t" r="r" b="b"/>
            <a:pathLst>
              <a:path w="8087359" h="413385">
                <a:moveTo>
                  <a:pt x="8087106" y="410718"/>
                </a:moveTo>
                <a:lnTo>
                  <a:pt x="8087106" y="2286"/>
                </a:lnTo>
                <a:lnTo>
                  <a:pt x="8084820" y="0"/>
                </a:lnTo>
                <a:lnTo>
                  <a:pt x="2285" y="0"/>
                </a:lnTo>
                <a:lnTo>
                  <a:pt x="0" y="2286"/>
                </a:lnTo>
                <a:lnTo>
                  <a:pt x="0" y="410718"/>
                </a:lnTo>
                <a:lnTo>
                  <a:pt x="2286" y="413004"/>
                </a:lnTo>
                <a:lnTo>
                  <a:pt x="4572" y="413004"/>
                </a:lnTo>
                <a:lnTo>
                  <a:pt x="4572" y="9144"/>
                </a:lnTo>
                <a:lnTo>
                  <a:pt x="9905" y="4572"/>
                </a:lnTo>
                <a:lnTo>
                  <a:pt x="9905" y="9144"/>
                </a:lnTo>
                <a:lnTo>
                  <a:pt x="8077200" y="9144"/>
                </a:lnTo>
                <a:lnTo>
                  <a:pt x="8077200" y="4572"/>
                </a:lnTo>
                <a:lnTo>
                  <a:pt x="8081772" y="9144"/>
                </a:lnTo>
                <a:lnTo>
                  <a:pt x="8081772" y="413004"/>
                </a:lnTo>
                <a:lnTo>
                  <a:pt x="8084820" y="413004"/>
                </a:lnTo>
                <a:lnTo>
                  <a:pt x="8087106" y="410718"/>
                </a:lnTo>
                <a:close/>
              </a:path>
              <a:path w="8087359" h="413385">
                <a:moveTo>
                  <a:pt x="9905" y="9144"/>
                </a:moveTo>
                <a:lnTo>
                  <a:pt x="9905" y="4572"/>
                </a:lnTo>
                <a:lnTo>
                  <a:pt x="4572" y="9144"/>
                </a:lnTo>
                <a:lnTo>
                  <a:pt x="9905" y="9144"/>
                </a:lnTo>
                <a:close/>
              </a:path>
              <a:path w="8087359" h="413385">
                <a:moveTo>
                  <a:pt x="9905" y="403098"/>
                </a:moveTo>
                <a:lnTo>
                  <a:pt x="9905" y="9144"/>
                </a:lnTo>
                <a:lnTo>
                  <a:pt x="4572" y="9144"/>
                </a:lnTo>
                <a:lnTo>
                  <a:pt x="4572" y="403098"/>
                </a:lnTo>
                <a:lnTo>
                  <a:pt x="9905" y="403098"/>
                </a:lnTo>
                <a:close/>
              </a:path>
              <a:path w="8087359" h="413385">
                <a:moveTo>
                  <a:pt x="8081772" y="403098"/>
                </a:moveTo>
                <a:lnTo>
                  <a:pt x="4572" y="403098"/>
                </a:lnTo>
                <a:lnTo>
                  <a:pt x="9905" y="407670"/>
                </a:lnTo>
                <a:lnTo>
                  <a:pt x="9905" y="413004"/>
                </a:lnTo>
                <a:lnTo>
                  <a:pt x="8077200" y="413004"/>
                </a:lnTo>
                <a:lnTo>
                  <a:pt x="8077200" y="407670"/>
                </a:lnTo>
                <a:lnTo>
                  <a:pt x="8081772" y="403098"/>
                </a:lnTo>
                <a:close/>
              </a:path>
              <a:path w="8087359" h="413385">
                <a:moveTo>
                  <a:pt x="9905" y="413004"/>
                </a:moveTo>
                <a:lnTo>
                  <a:pt x="9905" y="407670"/>
                </a:lnTo>
                <a:lnTo>
                  <a:pt x="4572" y="403098"/>
                </a:lnTo>
                <a:lnTo>
                  <a:pt x="4572" y="413004"/>
                </a:lnTo>
                <a:lnTo>
                  <a:pt x="9905" y="413004"/>
                </a:lnTo>
                <a:close/>
              </a:path>
              <a:path w="8087359" h="413385">
                <a:moveTo>
                  <a:pt x="8081772" y="9144"/>
                </a:moveTo>
                <a:lnTo>
                  <a:pt x="8077200" y="4572"/>
                </a:lnTo>
                <a:lnTo>
                  <a:pt x="8077200" y="9144"/>
                </a:lnTo>
                <a:lnTo>
                  <a:pt x="8081772" y="9144"/>
                </a:lnTo>
                <a:close/>
              </a:path>
              <a:path w="8087359" h="413385">
                <a:moveTo>
                  <a:pt x="8081772" y="403098"/>
                </a:moveTo>
                <a:lnTo>
                  <a:pt x="8081772" y="9144"/>
                </a:lnTo>
                <a:lnTo>
                  <a:pt x="8077200" y="9144"/>
                </a:lnTo>
                <a:lnTo>
                  <a:pt x="8077200" y="403098"/>
                </a:lnTo>
                <a:lnTo>
                  <a:pt x="8081772" y="403098"/>
                </a:lnTo>
                <a:close/>
              </a:path>
              <a:path w="8087359" h="413385">
                <a:moveTo>
                  <a:pt x="8081772" y="413004"/>
                </a:moveTo>
                <a:lnTo>
                  <a:pt x="8081772" y="403098"/>
                </a:lnTo>
                <a:lnTo>
                  <a:pt x="8077200" y="407670"/>
                </a:lnTo>
                <a:lnTo>
                  <a:pt x="8077200" y="413004"/>
                </a:lnTo>
                <a:lnTo>
                  <a:pt x="8081772" y="413004"/>
                </a:lnTo>
                <a:close/>
              </a:path>
            </a:pathLst>
          </a:custGeom>
          <a:solidFill>
            <a:srgbClr val="8064A2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2" name="object 12"/>
          <p:cNvSpPr/>
          <p:nvPr/>
        </p:nvSpPr>
        <p:spPr>
          <a:xfrm>
            <a:off x="1387602" y="4617721"/>
            <a:ext cx="5666232" cy="56311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3" name="object 13"/>
          <p:cNvSpPr/>
          <p:nvPr/>
        </p:nvSpPr>
        <p:spPr>
          <a:xfrm>
            <a:off x="990600" y="5584697"/>
            <a:ext cx="8077200" cy="403098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4" name="object 14"/>
          <p:cNvSpPr/>
          <p:nvPr/>
        </p:nvSpPr>
        <p:spPr>
          <a:xfrm>
            <a:off x="986027" y="5579364"/>
            <a:ext cx="8087359" cy="413384"/>
          </a:xfrm>
          <a:custGeom>
            <a:avLst/>
            <a:gdLst/>
            <a:ahLst/>
            <a:cxnLst/>
            <a:rect l="l" t="t" r="r" b="b"/>
            <a:pathLst>
              <a:path w="8087359" h="413385">
                <a:moveTo>
                  <a:pt x="8087106" y="410718"/>
                </a:moveTo>
                <a:lnTo>
                  <a:pt x="8087106" y="2286"/>
                </a:lnTo>
                <a:lnTo>
                  <a:pt x="8084820" y="0"/>
                </a:lnTo>
                <a:lnTo>
                  <a:pt x="2285" y="0"/>
                </a:lnTo>
                <a:lnTo>
                  <a:pt x="0" y="2286"/>
                </a:lnTo>
                <a:lnTo>
                  <a:pt x="0" y="410718"/>
                </a:lnTo>
                <a:lnTo>
                  <a:pt x="2286" y="413004"/>
                </a:lnTo>
                <a:lnTo>
                  <a:pt x="4572" y="413004"/>
                </a:lnTo>
                <a:lnTo>
                  <a:pt x="4572" y="9906"/>
                </a:lnTo>
                <a:lnTo>
                  <a:pt x="9905" y="5334"/>
                </a:lnTo>
                <a:lnTo>
                  <a:pt x="9905" y="9906"/>
                </a:lnTo>
                <a:lnTo>
                  <a:pt x="8077200" y="9906"/>
                </a:lnTo>
                <a:lnTo>
                  <a:pt x="8077200" y="5334"/>
                </a:lnTo>
                <a:lnTo>
                  <a:pt x="8081772" y="9906"/>
                </a:lnTo>
                <a:lnTo>
                  <a:pt x="8081772" y="413004"/>
                </a:lnTo>
                <a:lnTo>
                  <a:pt x="8084820" y="413004"/>
                </a:lnTo>
                <a:lnTo>
                  <a:pt x="8087106" y="410718"/>
                </a:lnTo>
                <a:close/>
              </a:path>
              <a:path w="8087359" h="413385">
                <a:moveTo>
                  <a:pt x="9905" y="9906"/>
                </a:moveTo>
                <a:lnTo>
                  <a:pt x="9905" y="5334"/>
                </a:lnTo>
                <a:lnTo>
                  <a:pt x="4572" y="9906"/>
                </a:lnTo>
                <a:lnTo>
                  <a:pt x="9905" y="9906"/>
                </a:lnTo>
                <a:close/>
              </a:path>
              <a:path w="8087359" h="413385">
                <a:moveTo>
                  <a:pt x="9905" y="403098"/>
                </a:moveTo>
                <a:lnTo>
                  <a:pt x="9905" y="9906"/>
                </a:lnTo>
                <a:lnTo>
                  <a:pt x="4572" y="9906"/>
                </a:lnTo>
                <a:lnTo>
                  <a:pt x="4572" y="403098"/>
                </a:lnTo>
                <a:lnTo>
                  <a:pt x="9905" y="403098"/>
                </a:lnTo>
                <a:close/>
              </a:path>
              <a:path w="8087359" h="413385">
                <a:moveTo>
                  <a:pt x="8081772" y="403098"/>
                </a:moveTo>
                <a:lnTo>
                  <a:pt x="4572" y="403098"/>
                </a:lnTo>
                <a:lnTo>
                  <a:pt x="9905" y="408432"/>
                </a:lnTo>
                <a:lnTo>
                  <a:pt x="9905" y="413004"/>
                </a:lnTo>
                <a:lnTo>
                  <a:pt x="8077200" y="413004"/>
                </a:lnTo>
                <a:lnTo>
                  <a:pt x="8077200" y="408432"/>
                </a:lnTo>
                <a:lnTo>
                  <a:pt x="8081772" y="403098"/>
                </a:lnTo>
                <a:close/>
              </a:path>
              <a:path w="8087359" h="413385">
                <a:moveTo>
                  <a:pt x="9905" y="413004"/>
                </a:moveTo>
                <a:lnTo>
                  <a:pt x="9905" y="408432"/>
                </a:lnTo>
                <a:lnTo>
                  <a:pt x="4572" y="403098"/>
                </a:lnTo>
                <a:lnTo>
                  <a:pt x="4572" y="413004"/>
                </a:lnTo>
                <a:lnTo>
                  <a:pt x="9905" y="413004"/>
                </a:lnTo>
                <a:close/>
              </a:path>
              <a:path w="8087359" h="413385">
                <a:moveTo>
                  <a:pt x="8081772" y="9906"/>
                </a:moveTo>
                <a:lnTo>
                  <a:pt x="8077200" y="5334"/>
                </a:lnTo>
                <a:lnTo>
                  <a:pt x="8077200" y="9906"/>
                </a:lnTo>
                <a:lnTo>
                  <a:pt x="8081772" y="9906"/>
                </a:lnTo>
                <a:close/>
              </a:path>
              <a:path w="8087359" h="413385">
                <a:moveTo>
                  <a:pt x="8081772" y="403098"/>
                </a:moveTo>
                <a:lnTo>
                  <a:pt x="8081772" y="9906"/>
                </a:lnTo>
                <a:lnTo>
                  <a:pt x="8077200" y="9906"/>
                </a:lnTo>
                <a:lnTo>
                  <a:pt x="8077200" y="403098"/>
                </a:lnTo>
                <a:lnTo>
                  <a:pt x="8081772" y="403098"/>
                </a:lnTo>
                <a:close/>
              </a:path>
              <a:path w="8087359" h="413385">
                <a:moveTo>
                  <a:pt x="8081772" y="413004"/>
                </a:moveTo>
                <a:lnTo>
                  <a:pt x="8081772" y="403098"/>
                </a:lnTo>
                <a:lnTo>
                  <a:pt x="8077200" y="408432"/>
                </a:lnTo>
                <a:lnTo>
                  <a:pt x="8077200" y="413004"/>
                </a:lnTo>
                <a:lnTo>
                  <a:pt x="8081772" y="413004"/>
                </a:lnTo>
                <a:close/>
              </a:path>
            </a:pathLst>
          </a:custGeom>
          <a:solidFill>
            <a:srgbClr val="4BACC6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5" name="object 15"/>
          <p:cNvSpPr/>
          <p:nvPr/>
        </p:nvSpPr>
        <p:spPr>
          <a:xfrm>
            <a:off x="1387602" y="5340858"/>
            <a:ext cx="5666232" cy="48691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6" name="object 16"/>
          <p:cNvSpPr txBox="1"/>
          <p:nvPr/>
        </p:nvSpPr>
        <p:spPr>
          <a:xfrm>
            <a:off x="1605788" y="1791716"/>
            <a:ext cx="6499860" cy="40549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6034">
              <a:lnSpc>
                <a:spcPct val="100000"/>
              </a:lnSpc>
              <a:spcBef>
                <a:spcPts val="100"/>
              </a:spcBef>
            </a:pP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Description of</a:t>
            </a:r>
            <a:r>
              <a:rPr sz="1600" spc="-1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procedure</a:t>
            </a:r>
            <a:endParaRPr sz="1600" dirty="0">
              <a:latin typeface="Arial"/>
              <a:cs typeface="Arial"/>
            </a:endParaRPr>
          </a:p>
          <a:p>
            <a:pPr marL="184150" indent="-171450">
              <a:spcBef>
                <a:spcPts val="1530"/>
              </a:spcBef>
              <a:buChar char="•"/>
              <a:tabLst>
                <a:tab pos="184150" algn="l"/>
              </a:tabLst>
            </a:pP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Identification, handling, transporting, storage, and preparation of</a:t>
            </a:r>
            <a:r>
              <a:rPr sz="1600" spc="5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items</a:t>
            </a:r>
            <a:endParaRPr sz="1600" dirty="0">
              <a:latin typeface="Arial"/>
              <a:cs typeface="Arial"/>
            </a:endParaRPr>
          </a:p>
          <a:p>
            <a:pPr marL="184150" indent="-171450">
              <a:spcBef>
                <a:spcPts val="15"/>
              </a:spcBef>
              <a:buChar char="•"/>
              <a:tabLst>
                <a:tab pos="184150" algn="l"/>
              </a:tabLst>
            </a:pP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Checks </a:t>
            </a:r>
            <a:r>
              <a:rPr sz="1600" dirty="0">
                <a:solidFill>
                  <a:srgbClr val="3E3E3E"/>
                </a:solidFill>
                <a:latin typeface="Arial"/>
                <a:cs typeface="Arial"/>
              </a:rPr>
              <a:t>to </a:t>
            </a: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be made before work is</a:t>
            </a:r>
            <a:r>
              <a:rPr sz="1600" spc="-2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started</a:t>
            </a:r>
            <a:endParaRPr lang="en-US" sz="1600" spc="-5" dirty="0">
              <a:solidFill>
                <a:srgbClr val="3E3E3E"/>
              </a:solidFill>
              <a:latin typeface="Arial"/>
              <a:cs typeface="Arial"/>
            </a:endParaRPr>
          </a:p>
          <a:p>
            <a:pPr marL="184150" indent="-171450">
              <a:spcBef>
                <a:spcPts val="15"/>
              </a:spcBef>
              <a:buChar char="•"/>
              <a:tabLst>
                <a:tab pos="184150" algn="l"/>
              </a:tabLst>
            </a:pP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Checks that equipment is working </a:t>
            </a:r>
            <a:r>
              <a:rPr sz="1600" spc="-20" dirty="0">
                <a:solidFill>
                  <a:srgbClr val="3E3E3E"/>
                </a:solidFill>
                <a:latin typeface="Arial"/>
                <a:cs typeface="Arial"/>
              </a:rPr>
              <a:t>properly, </a:t>
            </a: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required calibration and  adjustments are made prior to each</a:t>
            </a:r>
            <a:r>
              <a:rPr sz="1600" spc="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use</a:t>
            </a:r>
            <a:endParaRPr sz="1600" dirty="0">
              <a:latin typeface="Arial"/>
              <a:cs typeface="Arial"/>
            </a:endParaRPr>
          </a:p>
          <a:p>
            <a:pPr marL="184150" indent="-171450">
              <a:buChar char="•"/>
              <a:tabLst>
                <a:tab pos="184785" algn="l"/>
              </a:tabLst>
            </a:pP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Method of recording observations and</a:t>
            </a:r>
            <a:r>
              <a:rPr sz="1600" spc="1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results</a:t>
            </a:r>
            <a:endParaRPr sz="1600" dirty="0">
              <a:latin typeface="Arial"/>
              <a:cs typeface="Arial"/>
            </a:endParaRPr>
          </a:p>
          <a:p>
            <a:pPr marL="184150" indent="-171450">
              <a:spcBef>
                <a:spcPts val="15"/>
              </a:spcBef>
              <a:buChar char="•"/>
              <a:tabLst>
                <a:tab pos="184785" algn="l"/>
              </a:tabLst>
            </a:pP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Safety measures to be</a:t>
            </a:r>
            <a:r>
              <a:rPr sz="1600" spc="-1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observed</a:t>
            </a:r>
            <a:endParaRPr sz="16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2100" dirty="0">
              <a:latin typeface="Times New Roman"/>
              <a:cs typeface="Times New Roman"/>
            </a:endParaRPr>
          </a:p>
          <a:p>
            <a:pPr marL="26034">
              <a:lnSpc>
                <a:spcPct val="100000"/>
              </a:lnSpc>
            </a:pP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Criteria and requirements for</a:t>
            </a:r>
            <a:r>
              <a:rPr sz="1600" spc="-1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approval/rejection</a:t>
            </a:r>
            <a:endParaRPr sz="1600" dirty="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800" dirty="0">
              <a:latin typeface="Times New Roman"/>
              <a:cs typeface="Times New Roman"/>
            </a:endParaRPr>
          </a:p>
          <a:p>
            <a:pPr marL="26034" marR="2129155">
              <a:lnSpc>
                <a:spcPts val="1660"/>
              </a:lnSpc>
              <a:spcBef>
                <a:spcPts val="1170"/>
              </a:spcBef>
            </a:pP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Data to be recorded and method of analysis and  presentation</a:t>
            </a:r>
            <a:endParaRPr sz="16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550" dirty="0">
              <a:latin typeface="Times New Roman"/>
              <a:cs typeface="Times New Roman"/>
            </a:endParaRPr>
          </a:p>
          <a:p>
            <a:pPr marL="26034">
              <a:lnSpc>
                <a:spcPct val="100000"/>
              </a:lnSpc>
              <a:spcBef>
                <a:spcPts val="5"/>
              </a:spcBef>
            </a:pP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Uncertainty or the procedure for estimating</a:t>
            </a:r>
            <a:r>
              <a:rPr sz="1600" spc="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uncertainty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7204962" y="6746009"/>
            <a:ext cx="1859914" cy="3975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dirty="0">
                <a:solidFill>
                  <a:srgbClr val="00A0AF"/>
                </a:solidFill>
                <a:latin typeface="Franklin Gothic Medium"/>
                <a:cs typeface="Franklin Gothic Medium"/>
              </a:rPr>
              <a:t>QMS </a:t>
            </a:r>
            <a:r>
              <a:rPr sz="1200" spc="-5" dirty="0">
                <a:solidFill>
                  <a:srgbClr val="00A0AF"/>
                </a:solidFill>
                <a:latin typeface="Franklin Gothic Medium"/>
                <a:cs typeface="Franklin Gothic Medium"/>
              </a:rPr>
              <a:t>Quick </a:t>
            </a:r>
            <a:r>
              <a:rPr sz="1200" dirty="0">
                <a:solidFill>
                  <a:srgbClr val="00A0AF"/>
                </a:solidFill>
                <a:latin typeface="Franklin Gothic Medium"/>
                <a:cs typeface="Franklin Gothic Medium"/>
              </a:rPr>
              <a:t>Learning</a:t>
            </a:r>
            <a:r>
              <a:rPr sz="1200" spc="-70" dirty="0">
                <a:solidFill>
                  <a:srgbClr val="00A0AF"/>
                </a:solidFill>
                <a:latin typeface="Franklin Gothic Medium"/>
                <a:cs typeface="Franklin Gothic Medium"/>
              </a:rPr>
              <a:t> </a:t>
            </a:r>
            <a:r>
              <a:rPr sz="1200" spc="-5" dirty="0">
                <a:solidFill>
                  <a:srgbClr val="00A0AF"/>
                </a:solidFill>
                <a:latin typeface="Franklin Gothic Medium"/>
                <a:cs typeface="Franklin Gothic Medium"/>
              </a:rPr>
              <a:t>Activity</a:t>
            </a:r>
            <a:endParaRPr sz="1200" dirty="0">
              <a:latin typeface="Franklin Gothic Medium"/>
              <a:cs typeface="Franklin Gothic Medium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06017" y="6323838"/>
            <a:ext cx="965453" cy="66446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02461" y="734060"/>
            <a:ext cx="2187575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20" dirty="0"/>
              <a:t>Validation</a:t>
            </a:r>
            <a:endParaRPr sz="4000" dirty="0"/>
          </a:p>
        </p:txBody>
      </p:sp>
      <p:sp>
        <p:nvSpPr>
          <p:cNvPr id="4" name="object 4"/>
          <p:cNvSpPr/>
          <p:nvPr/>
        </p:nvSpPr>
        <p:spPr>
          <a:xfrm>
            <a:off x="1445861" y="1517075"/>
            <a:ext cx="7087844" cy="108515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object 5"/>
          <p:cNvSpPr txBox="1"/>
          <p:nvPr/>
        </p:nvSpPr>
        <p:spPr>
          <a:xfrm>
            <a:off x="1595119" y="1612645"/>
            <a:ext cx="6048375" cy="4370705"/>
          </a:xfrm>
          <a:prstGeom prst="rect">
            <a:avLst/>
          </a:prstGeom>
        </p:spPr>
        <p:txBody>
          <a:bodyPr vert="horz" wrap="square" lIns="0" tIns="73660" rIns="0" bIns="0" rtlCol="0">
            <a:spAutoFit/>
          </a:bodyPr>
          <a:lstStyle/>
          <a:p>
            <a:pPr marL="12700" marR="649605">
              <a:lnSpc>
                <a:spcPts val="2900"/>
              </a:lnSpc>
              <a:spcBef>
                <a:spcPts val="580"/>
              </a:spcBef>
            </a:pPr>
            <a:r>
              <a:rPr sz="2800" spc="-5" dirty="0">
                <a:solidFill>
                  <a:srgbClr val="3E3E3E"/>
                </a:solidFill>
                <a:latin typeface="Arial"/>
                <a:cs typeface="Arial"/>
              </a:rPr>
              <a:t>Range and accuracy </a:t>
            </a:r>
            <a:r>
              <a:rPr sz="2800" dirty="0">
                <a:solidFill>
                  <a:srgbClr val="3E3E3E"/>
                </a:solidFill>
                <a:latin typeface="Arial"/>
                <a:cs typeface="Arial"/>
              </a:rPr>
              <a:t>of the values  obtained should</a:t>
            </a:r>
            <a:r>
              <a:rPr sz="2800" spc="-5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3E3E3E"/>
                </a:solidFill>
                <a:latin typeface="Arial"/>
                <a:cs typeface="Arial"/>
              </a:rPr>
              <a:t>include:</a:t>
            </a:r>
            <a:endParaRPr sz="2800" dirty="0">
              <a:latin typeface="Arial"/>
              <a:cs typeface="Arial"/>
            </a:endParaRPr>
          </a:p>
          <a:p>
            <a:pPr marL="306705" indent="-228600">
              <a:lnSpc>
                <a:spcPct val="100000"/>
              </a:lnSpc>
              <a:spcBef>
                <a:spcPts val="1265"/>
              </a:spcBef>
              <a:buChar char="•"/>
              <a:tabLst>
                <a:tab pos="306705" algn="l"/>
                <a:tab pos="307340" algn="l"/>
              </a:tabLst>
            </a:pP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Uncertainty of </a:t>
            </a: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the</a:t>
            </a:r>
            <a:r>
              <a:rPr sz="2200" spc="-2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results</a:t>
            </a:r>
            <a:endParaRPr sz="2200" dirty="0">
              <a:latin typeface="Arial"/>
              <a:cs typeface="Arial"/>
            </a:endParaRPr>
          </a:p>
          <a:p>
            <a:pPr marL="306705" indent="-228600">
              <a:lnSpc>
                <a:spcPct val="100000"/>
              </a:lnSpc>
              <a:spcBef>
                <a:spcPts val="140"/>
              </a:spcBef>
              <a:buChar char="•"/>
              <a:tabLst>
                <a:tab pos="306705" algn="l"/>
                <a:tab pos="307340" algn="l"/>
              </a:tabLst>
            </a:pP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Detection</a:t>
            </a:r>
            <a:r>
              <a:rPr sz="2200" spc="-2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limit</a:t>
            </a:r>
            <a:endParaRPr sz="2200" dirty="0">
              <a:latin typeface="Arial"/>
              <a:cs typeface="Arial"/>
            </a:endParaRPr>
          </a:p>
          <a:p>
            <a:pPr marL="306705" indent="-228600">
              <a:lnSpc>
                <a:spcPct val="100000"/>
              </a:lnSpc>
              <a:spcBef>
                <a:spcPts val="140"/>
              </a:spcBef>
              <a:buChar char="•"/>
              <a:tabLst>
                <a:tab pos="306705" algn="l"/>
                <a:tab pos="307340" algn="l"/>
              </a:tabLst>
            </a:pP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Selectivity of </a:t>
            </a: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the</a:t>
            </a:r>
            <a:r>
              <a:rPr sz="2200" spc="-2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method</a:t>
            </a:r>
            <a:endParaRPr sz="2200" dirty="0">
              <a:latin typeface="Arial"/>
              <a:cs typeface="Arial"/>
            </a:endParaRPr>
          </a:p>
          <a:p>
            <a:pPr marL="306705" indent="-228600">
              <a:lnSpc>
                <a:spcPct val="100000"/>
              </a:lnSpc>
              <a:spcBef>
                <a:spcPts val="145"/>
              </a:spcBef>
              <a:buChar char="•"/>
              <a:tabLst>
                <a:tab pos="306705" algn="l"/>
                <a:tab pos="307340" algn="l"/>
              </a:tabLst>
            </a:pP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Linearity</a:t>
            </a:r>
            <a:endParaRPr sz="2200" dirty="0">
              <a:latin typeface="Arial"/>
              <a:cs typeface="Arial"/>
            </a:endParaRPr>
          </a:p>
          <a:p>
            <a:pPr marL="306705" indent="-228600">
              <a:lnSpc>
                <a:spcPct val="100000"/>
              </a:lnSpc>
              <a:spcBef>
                <a:spcPts val="145"/>
              </a:spcBef>
              <a:buChar char="•"/>
              <a:tabLst>
                <a:tab pos="306705" algn="l"/>
                <a:tab pos="307340" algn="l"/>
              </a:tabLst>
            </a:pP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Limit of </a:t>
            </a: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repeatability </a:t>
            </a: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and/or</a:t>
            </a:r>
            <a:r>
              <a:rPr sz="2200" spc="-4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reproducibility</a:t>
            </a:r>
            <a:endParaRPr sz="2200" dirty="0">
              <a:latin typeface="Arial"/>
              <a:cs typeface="Arial"/>
            </a:endParaRPr>
          </a:p>
          <a:p>
            <a:pPr marL="306705" marR="5080" indent="-228600">
              <a:lnSpc>
                <a:spcPts val="2270"/>
              </a:lnSpc>
              <a:spcBef>
                <a:spcPts val="525"/>
              </a:spcBef>
              <a:buChar char="•"/>
              <a:tabLst>
                <a:tab pos="306705" algn="l"/>
                <a:tab pos="307340" algn="l"/>
              </a:tabLst>
            </a:pP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Robustness against external influences and/or  </a:t>
            </a: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cross-sensitivity </a:t>
            </a: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against interference </a:t>
            </a: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from the  sample</a:t>
            </a:r>
            <a:r>
              <a:rPr sz="2200" spc="-2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matrix</a:t>
            </a:r>
            <a:endParaRPr sz="2200" dirty="0">
              <a:latin typeface="Arial"/>
              <a:cs typeface="Arial"/>
            </a:endParaRPr>
          </a:p>
          <a:p>
            <a:pPr marL="306705" indent="-228600">
              <a:lnSpc>
                <a:spcPct val="100000"/>
              </a:lnSpc>
              <a:spcBef>
                <a:spcPts val="140"/>
              </a:spcBef>
              <a:buChar char="•"/>
              <a:tabLst>
                <a:tab pos="306705" algn="l"/>
                <a:tab pos="307340" algn="l"/>
              </a:tabLst>
            </a:pP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Assessed for the </a:t>
            </a: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intended</a:t>
            </a:r>
            <a:r>
              <a:rPr sz="2200" spc="-4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use</a:t>
            </a:r>
            <a:endParaRPr sz="2200" dirty="0">
              <a:latin typeface="Arial"/>
              <a:cs typeface="Arial"/>
            </a:endParaRPr>
          </a:p>
          <a:p>
            <a:pPr marL="306705" indent="-228600">
              <a:lnSpc>
                <a:spcPct val="100000"/>
              </a:lnSpc>
              <a:spcBef>
                <a:spcPts val="140"/>
              </a:spcBef>
              <a:buChar char="•"/>
              <a:tabLst>
                <a:tab pos="306705" algn="l"/>
                <a:tab pos="307340" algn="l"/>
              </a:tabLst>
            </a:pP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Relevan</a:t>
            </a:r>
            <a:r>
              <a:rPr lang="en-US" sz="2200" spc="-5" dirty="0">
                <a:solidFill>
                  <a:srgbClr val="3E3E3E"/>
                </a:solidFill>
                <a:latin typeface="Arial"/>
                <a:cs typeface="Arial"/>
              </a:rPr>
              <a:t>ce</a:t>
            </a: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to the</a:t>
            </a:r>
            <a:r>
              <a:rPr sz="2200" spc="-2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customer</a:t>
            </a:r>
            <a:endParaRPr sz="2200" dirty="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6638477" y="5352247"/>
            <a:ext cx="2200755" cy="90232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" name="object 7"/>
          <p:cNvSpPr txBox="1"/>
          <p:nvPr/>
        </p:nvSpPr>
        <p:spPr>
          <a:xfrm>
            <a:off x="7076440" y="6746009"/>
            <a:ext cx="1988185" cy="3975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40970">
              <a:lnSpc>
                <a:spcPct val="100000"/>
              </a:lnSpc>
            </a:pPr>
            <a:r>
              <a:rPr sz="1200" dirty="0">
                <a:solidFill>
                  <a:srgbClr val="00A0AF"/>
                </a:solidFill>
                <a:latin typeface="Franklin Gothic Medium"/>
                <a:cs typeface="Franklin Gothic Medium"/>
              </a:rPr>
              <a:t>QMS </a:t>
            </a:r>
            <a:r>
              <a:rPr sz="1200" spc="-5" dirty="0">
                <a:solidFill>
                  <a:srgbClr val="00A0AF"/>
                </a:solidFill>
                <a:latin typeface="Franklin Gothic Medium"/>
                <a:cs typeface="Franklin Gothic Medium"/>
              </a:rPr>
              <a:t>Quick </a:t>
            </a:r>
            <a:r>
              <a:rPr sz="1200" dirty="0">
                <a:solidFill>
                  <a:srgbClr val="00A0AF"/>
                </a:solidFill>
                <a:latin typeface="Franklin Gothic Medium"/>
                <a:cs typeface="Franklin Gothic Medium"/>
              </a:rPr>
              <a:t>Learning</a:t>
            </a:r>
            <a:r>
              <a:rPr sz="1200" spc="-70" dirty="0">
                <a:solidFill>
                  <a:srgbClr val="00A0AF"/>
                </a:solidFill>
                <a:latin typeface="Franklin Gothic Medium"/>
                <a:cs typeface="Franklin Gothic Medium"/>
              </a:rPr>
              <a:t> </a:t>
            </a:r>
            <a:r>
              <a:rPr sz="1200" spc="-5" dirty="0">
                <a:solidFill>
                  <a:srgbClr val="00A0AF"/>
                </a:solidFill>
                <a:latin typeface="Franklin Gothic Medium"/>
                <a:cs typeface="Franklin Gothic Medium"/>
              </a:rPr>
              <a:t>Activity</a:t>
            </a:r>
            <a:endParaRPr sz="1200" dirty="0">
              <a:latin typeface="Franklin Gothic Medium"/>
              <a:cs typeface="Franklin Gothic Medium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06017" y="6323838"/>
            <a:ext cx="965453" cy="66446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02461" y="734060"/>
            <a:ext cx="4596130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15" dirty="0"/>
              <a:t>Validation,</a:t>
            </a:r>
            <a:r>
              <a:rPr sz="4000" spc="-60" dirty="0"/>
              <a:t> </a:t>
            </a:r>
            <a:r>
              <a:rPr sz="4000" spc="-5" dirty="0"/>
              <a:t>continued</a:t>
            </a:r>
            <a:endParaRPr sz="4000" dirty="0"/>
          </a:p>
        </p:txBody>
      </p:sp>
      <p:sp>
        <p:nvSpPr>
          <p:cNvPr id="4" name="object 4"/>
          <p:cNvSpPr/>
          <p:nvPr/>
        </p:nvSpPr>
        <p:spPr>
          <a:xfrm>
            <a:off x="1076290" y="1757869"/>
            <a:ext cx="7016149" cy="116024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object 5"/>
          <p:cNvSpPr/>
          <p:nvPr/>
        </p:nvSpPr>
        <p:spPr>
          <a:xfrm>
            <a:off x="1076290" y="2979360"/>
            <a:ext cx="7016149" cy="116099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" name="object 6"/>
          <p:cNvSpPr txBox="1"/>
          <p:nvPr/>
        </p:nvSpPr>
        <p:spPr>
          <a:xfrm>
            <a:off x="1204975" y="1840483"/>
            <a:ext cx="6662420" cy="4420870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12700" marR="88900">
              <a:lnSpc>
                <a:spcPct val="86200"/>
              </a:lnSpc>
              <a:spcBef>
                <a:spcPts val="465"/>
              </a:spcBef>
            </a:pP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When </a:t>
            </a: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changes are made </a:t>
            </a: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to a </a:t>
            </a: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validated method, </a:t>
            </a: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the  </a:t>
            </a: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influence of </a:t>
            </a: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the changes </a:t>
            </a: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should be documented, and  if appropriate, </a:t>
            </a: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a </a:t>
            </a: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new validation carried</a:t>
            </a:r>
            <a:r>
              <a:rPr sz="2200" spc="-3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out</a:t>
            </a:r>
            <a:endParaRPr sz="22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3400" dirty="0">
              <a:latin typeface="Times New Roman"/>
              <a:cs typeface="Times New Roman"/>
            </a:endParaRPr>
          </a:p>
          <a:p>
            <a:pPr marL="12700" marR="794385">
              <a:lnSpc>
                <a:spcPts val="2270"/>
              </a:lnSpc>
              <a:spcBef>
                <a:spcPts val="5"/>
              </a:spcBef>
            </a:pP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These </a:t>
            </a: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items </a:t>
            </a: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shall </a:t>
            </a: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be </a:t>
            </a: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relevant to the</a:t>
            </a:r>
            <a:r>
              <a:rPr sz="2200" spc="-8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200" spc="5" dirty="0">
                <a:solidFill>
                  <a:srgbClr val="3E3E3E"/>
                </a:solidFill>
                <a:latin typeface="Arial"/>
                <a:cs typeface="Arial"/>
              </a:rPr>
              <a:t>customer’s  </a:t>
            </a: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needs:</a:t>
            </a:r>
            <a:endParaRPr sz="22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900" dirty="0">
              <a:latin typeface="Times New Roman"/>
              <a:cs typeface="Times New Roman"/>
            </a:endParaRPr>
          </a:p>
          <a:p>
            <a:pPr marL="266065" indent="-171450">
              <a:lnSpc>
                <a:spcPct val="100000"/>
              </a:lnSpc>
              <a:buChar char="•"/>
              <a:tabLst>
                <a:tab pos="266700" algn="l"/>
              </a:tabLst>
            </a:pPr>
            <a:r>
              <a:rPr sz="1700" spc="-10" dirty="0">
                <a:solidFill>
                  <a:srgbClr val="3E3E3E"/>
                </a:solidFill>
                <a:latin typeface="Arial"/>
                <a:cs typeface="Arial"/>
              </a:rPr>
              <a:t>Range </a:t>
            </a:r>
            <a:r>
              <a:rPr sz="1700" spc="-5" dirty="0">
                <a:solidFill>
                  <a:srgbClr val="3E3E3E"/>
                </a:solidFill>
                <a:latin typeface="Arial"/>
                <a:cs typeface="Arial"/>
              </a:rPr>
              <a:t>and </a:t>
            </a:r>
            <a:r>
              <a:rPr sz="1700" spc="-10" dirty="0">
                <a:solidFill>
                  <a:srgbClr val="3E3E3E"/>
                </a:solidFill>
                <a:latin typeface="Arial"/>
                <a:cs typeface="Arial"/>
              </a:rPr>
              <a:t>accuracy </a:t>
            </a:r>
            <a:r>
              <a:rPr sz="1700" spc="-5" dirty="0">
                <a:solidFill>
                  <a:srgbClr val="3E3E3E"/>
                </a:solidFill>
                <a:latin typeface="Arial"/>
                <a:cs typeface="Arial"/>
              </a:rPr>
              <a:t>of the values</a:t>
            </a:r>
            <a:r>
              <a:rPr sz="1700" spc="4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700" spc="-5" dirty="0">
                <a:solidFill>
                  <a:srgbClr val="3E3E3E"/>
                </a:solidFill>
                <a:latin typeface="Arial"/>
                <a:cs typeface="Arial"/>
              </a:rPr>
              <a:t>(uncertainty)</a:t>
            </a:r>
            <a:endParaRPr sz="1700" dirty="0">
              <a:latin typeface="Arial"/>
              <a:cs typeface="Arial"/>
            </a:endParaRPr>
          </a:p>
          <a:p>
            <a:pPr marL="266065" indent="-171450">
              <a:lnSpc>
                <a:spcPct val="100000"/>
              </a:lnSpc>
              <a:spcBef>
                <a:spcPts val="114"/>
              </a:spcBef>
              <a:buChar char="•"/>
              <a:tabLst>
                <a:tab pos="266700" algn="l"/>
              </a:tabLst>
            </a:pPr>
            <a:r>
              <a:rPr sz="1700" spc="-10" dirty="0">
                <a:solidFill>
                  <a:srgbClr val="3E3E3E"/>
                </a:solidFill>
                <a:latin typeface="Arial"/>
                <a:cs typeface="Arial"/>
              </a:rPr>
              <a:t>Detection</a:t>
            </a:r>
            <a:r>
              <a:rPr sz="1700" spc="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700" spc="-10" dirty="0">
                <a:solidFill>
                  <a:srgbClr val="3E3E3E"/>
                </a:solidFill>
                <a:latin typeface="Arial"/>
                <a:cs typeface="Arial"/>
              </a:rPr>
              <a:t>limit</a:t>
            </a:r>
            <a:endParaRPr sz="1700" dirty="0">
              <a:latin typeface="Arial"/>
              <a:cs typeface="Arial"/>
            </a:endParaRPr>
          </a:p>
          <a:p>
            <a:pPr marL="266065" indent="-171450">
              <a:lnSpc>
                <a:spcPct val="100000"/>
              </a:lnSpc>
              <a:spcBef>
                <a:spcPts val="110"/>
              </a:spcBef>
              <a:buChar char="•"/>
              <a:tabLst>
                <a:tab pos="266700" algn="l"/>
              </a:tabLst>
            </a:pPr>
            <a:r>
              <a:rPr sz="1700" spc="-5" dirty="0">
                <a:solidFill>
                  <a:srgbClr val="3E3E3E"/>
                </a:solidFill>
                <a:latin typeface="Arial"/>
                <a:cs typeface="Arial"/>
              </a:rPr>
              <a:t>Selectivity of the</a:t>
            </a:r>
            <a:r>
              <a:rPr sz="170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700" spc="-10" dirty="0">
                <a:solidFill>
                  <a:srgbClr val="3E3E3E"/>
                </a:solidFill>
                <a:latin typeface="Arial"/>
                <a:cs typeface="Arial"/>
              </a:rPr>
              <a:t>method</a:t>
            </a:r>
            <a:endParaRPr sz="1700" dirty="0">
              <a:latin typeface="Arial"/>
              <a:cs typeface="Arial"/>
            </a:endParaRPr>
          </a:p>
          <a:p>
            <a:pPr marL="266065" indent="-171450">
              <a:lnSpc>
                <a:spcPct val="100000"/>
              </a:lnSpc>
              <a:spcBef>
                <a:spcPts val="105"/>
              </a:spcBef>
              <a:buChar char="•"/>
              <a:tabLst>
                <a:tab pos="266700" algn="l"/>
              </a:tabLst>
            </a:pPr>
            <a:r>
              <a:rPr sz="1700" spc="-10" dirty="0">
                <a:solidFill>
                  <a:srgbClr val="3E3E3E"/>
                </a:solidFill>
                <a:latin typeface="Arial"/>
                <a:cs typeface="Arial"/>
              </a:rPr>
              <a:t>Linearity</a:t>
            </a:r>
            <a:endParaRPr sz="1700" dirty="0">
              <a:latin typeface="Arial"/>
              <a:cs typeface="Arial"/>
            </a:endParaRPr>
          </a:p>
          <a:p>
            <a:pPr marL="266065" indent="-171450">
              <a:lnSpc>
                <a:spcPct val="100000"/>
              </a:lnSpc>
              <a:spcBef>
                <a:spcPts val="114"/>
              </a:spcBef>
              <a:buChar char="•"/>
              <a:tabLst>
                <a:tab pos="266700" algn="l"/>
              </a:tabLst>
            </a:pPr>
            <a:r>
              <a:rPr sz="1700" spc="-5" dirty="0">
                <a:solidFill>
                  <a:srgbClr val="3E3E3E"/>
                </a:solidFill>
                <a:latin typeface="Arial"/>
                <a:cs typeface="Arial"/>
              </a:rPr>
              <a:t>Limit of </a:t>
            </a:r>
            <a:r>
              <a:rPr sz="1700" spc="-10" dirty="0">
                <a:solidFill>
                  <a:srgbClr val="3E3E3E"/>
                </a:solidFill>
                <a:latin typeface="Arial"/>
                <a:cs typeface="Arial"/>
              </a:rPr>
              <a:t>repeatability and/or</a:t>
            </a:r>
            <a:r>
              <a:rPr sz="1700" spc="4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700" spc="-10" dirty="0">
                <a:solidFill>
                  <a:srgbClr val="3E3E3E"/>
                </a:solidFill>
                <a:latin typeface="Arial"/>
                <a:cs typeface="Arial"/>
              </a:rPr>
              <a:t>reproducibility</a:t>
            </a:r>
            <a:endParaRPr sz="1700" dirty="0">
              <a:latin typeface="Arial"/>
              <a:cs typeface="Arial"/>
            </a:endParaRPr>
          </a:p>
          <a:p>
            <a:pPr marL="266065" indent="-171450">
              <a:lnSpc>
                <a:spcPct val="100000"/>
              </a:lnSpc>
              <a:spcBef>
                <a:spcPts val="110"/>
              </a:spcBef>
              <a:buChar char="•"/>
              <a:tabLst>
                <a:tab pos="266700" algn="l"/>
              </a:tabLst>
            </a:pPr>
            <a:r>
              <a:rPr sz="1700" spc="-10" dirty="0">
                <a:solidFill>
                  <a:srgbClr val="3E3E3E"/>
                </a:solidFill>
                <a:latin typeface="Arial"/>
                <a:cs typeface="Arial"/>
              </a:rPr>
              <a:t>Robustness against external</a:t>
            </a:r>
            <a:r>
              <a:rPr sz="1700" spc="4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700" spc="-10" dirty="0">
                <a:solidFill>
                  <a:srgbClr val="3E3E3E"/>
                </a:solidFill>
                <a:latin typeface="Arial"/>
                <a:cs typeface="Arial"/>
              </a:rPr>
              <a:t>influences</a:t>
            </a:r>
            <a:endParaRPr sz="1700" dirty="0">
              <a:latin typeface="Arial"/>
              <a:cs typeface="Arial"/>
            </a:endParaRPr>
          </a:p>
          <a:p>
            <a:pPr marL="266065" marR="5080" indent="-171450">
              <a:lnSpc>
                <a:spcPts val="1760"/>
              </a:lnSpc>
              <a:spcBef>
                <a:spcPts val="405"/>
              </a:spcBef>
              <a:buChar char="•"/>
              <a:tabLst>
                <a:tab pos="266700" algn="l"/>
              </a:tabLst>
            </a:pPr>
            <a:r>
              <a:rPr sz="1700" spc="-5" dirty="0">
                <a:solidFill>
                  <a:srgbClr val="3E3E3E"/>
                </a:solidFill>
                <a:latin typeface="Arial"/>
                <a:cs typeface="Arial"/>
              </a:rPr>
              <a:t>And/or </a:t>
            </a:r>
            <a:r>
              <a:rPr sz="1700" spc="-10" dirty="0">
                <a:solidFill>
                  <a:srgbClr val="3E3E3E"/>
                </a:solidFill>
                <a:latin typeface="Arial"/>
                <a:cs typeface="Arial"/>
              </a:rPr>
              <a:t>cross-sensitivity against interferences </a:t>
            </a:r>
            <a:r>
              <a:rPr sz="1700" spc="-5" dirty="0">
                <a:solidFill>
                  <a:srgbClr val="3E3E3E"/>
                </a:solidFill>
                <a:latin typeface="Arial"/>
                <a:cs typeface="Arial"/>
              </a:rPr>
              <a:t>from the </a:t>
            </a:r>
            <a:r>
              <a:rPr sz="1700" spc="-10" dirty="0">
                <a:solidFill>
                  <a:srgbClr val="3E3E3E"/>
                </a:solidFill>
                <a:latin typeface="Arial"/>
                <a:cs typeface="Arial"/>
              </a:rPr>
              <a:t>matrix </a:t>
            </a:r>
            <a:r>
              <a:rPr sz="1700" spc="-5" dirty="0">
                <a:solidFill>
                  <a:srgbClr val="3E3E3E"/>
                </a:solidFill>
                <a:latin typeface="Arial"/>
                <a:cs typeface="Arial"/>
              </a:rPr>
              <a:t>of the  sample</a:t>
            </a:r>
            <a:endParaRPr sz="1700" dirty="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076440" y="6746009"/>
            <a:ext cx="1988185" cy="3975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40970">
              <a:lnSpc>
                <a:spcPct val="100000"/>
              </a:lnSpc>
            </a:pPr>
            <a:r>
              <a:rPr sz="1200" dirty="0">
                <a:solidFill>
                  <a:srgbClr val="00A0AF"/>
                </a:solidFill>
                <a:latin typeface="Franklin Gothic Medium"/>
                <a:cs typeface="Franklin Gothic Medium"/>
              </a:rPr>
              <a:t>QMS </a:t>
            </a:r>
            <a:r>
              <a:rPr sz="1200" spc="-5" dirty="0">
                <a:solidFill>
                  <a:srgbClr val="00A0AF"/>
                </a:solidFill>
                <a:latin typeface="Franklin Gothic Medium"/>
                <a:cs typeface="Franklin Gothic Medium"/>
              </a:rPr>
              <a:t>Quick </a:t>
            </a:r>
            <a:r>
              <a:rPr sz="1200" dirty="0">
                <a:solidFill>
                  <a:srgbClr val="00A0AF"/>
                </a:solidFill>
                <a:latin typeface="Franklin Gothic Medium"/>
                <a:cs typeface="Franklin Gothic Medium"/>
              </a:rPr>
              <a:t>Learning</a:t>
            </a:r>
            <a:r>
              <a:rPr sz="1200" spc="-70" dirty="0">
                <a:solidFill>
                  <a:srgbClr val="00A0AF"/>
                </a:solidFill>
                <a:latin typeface="Franklin Gothic Medium"/>
                <a:cs typeface="Franklin Gothic Medium"/>
              </a:rPr>
              <a:t> </a:t>
            </a:r>
            <a:r>
              <a:rPr sz="1200" spc="-5" dirty="0">
                <a:solidFill>
                  <a:srgbClr val="00A0AF"/>
                </a:solidFill>
                <a:latin typeface="Franklin Gothic Medium"/>
                <a:cs typeface="Franklin Gothic Medium"/>
              </a:rPr>
              <a:t>Activity</a:t>
            </a:r>
            <a:endParaRPr sz="1200" dirty="0">
              <a:latin typeface="Franklin Gothic Medium"/>
              <a:cs typeface="Franklin Gothic Medium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4400" y="6324600"/>
            <a:ext cx="950213" cy="65760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01700" y="734060"/>
            <a:ext cx="5551170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15" dirty="0"/>
              <a:t>Validating</a:t>
            </a:r>
            <a:r>
              <a:rPr sz="4000" spc="-75" dirty="0"/>
              <a:t> </a:t>
            </a:r>
            <a:r>
              <a:rPr sz="4000" dirty="0"/>
              <a:t>Data/Software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076440" y="6746009"/>
            <a:ext cx="1988185" cy="3975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40970">
              <a:lnSpc>
                <a:spcPct val="100000"/>
              </a:lnSpc>
            </a:pPr>
            <a:r>
              <a:rPr sz="1200" dirty="0">
                <a:solidFill>
                  <a:srgbClr val="00A0AF"/>
                </a:solidFill>
                <a:latin typeface="Franklin Gothic Medium"/>
                <a:cs typeface="Franklin Gothic Medium"/>
              </a:rPr>
              <a:t>QMS </a:t>
            </a:r>
            <a:r>
              <a:rPr sz="1200" spc="-5" dirty="0">
                <a:solidFill>
                  <a:srgbClr val="00A0AF"/>
                </a:solidFill>
                <a:latin typeface="Franklin Gothic Medium"/>
                <a:cs typeface="Franklin Gothic Medium"/>
              </a:rPr>
              <a:t>Quick </a:t>
            </a:r>
            <a:r>
              <a:rPr sz="1200" dirty="0">
                <a:solidFill>
                  <a:srgbClr val="00A0AF"/>
                </a:solidFill>
                <a:latin typeface="Franklin Gothic Medium"/>
                <a:cs typeface="Franklin Gothic Medium"/>
              </a:rPr>
              <a:t>Learning</a:t>
            </a:r>
            <a:r>
              <a:rPr sz="1200" spc="-70" dirty="0">
                <a:solidFill>
                  <a:srgbClr val="00A0AF"/>
                </a:solidFill>
                <a:latin typeface="Franklin Gothic Medium"/>
                <a:cs typeface="Franklin Gothic Medium"/>
              </a:rPr>
              <a:t> </a:t>
            </a:r>
            <a:r>
              <a:rPr sz="1200" spc="-5" dirty="0">
                <a:solidFill>
                  <a:srgbClr val="00A0AF"/>
                </a:solidFill>
                <a:latin typeface="Franklin Gothic Medium"/>
                <a:cs typeface="Franklin Gothic Medium"/>
              </a:rPr>
              <a:t>Activity</a:t>
            </a:r>
            <a:endParaRPr sz="1200" dirty="0">
              <a:latin typeface="Franklin Gothic Medium"/>
              <a:cs typeface="Franklin Gothic Medium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19843" y="1405305"/>
            <a:ext cx="7601584" cy="4871590"/>
          </a:xfrm>
          <a:prstGeom prst="rect">
            <a:avLst/>
          </a:prstGeom>
        </p:spPr>
        <p:txBody>
          <a:bodyPr vert="horz" wrap="square" lIns="0" tIns="71120" rIns="0" bIns="0" rtlCol="0">
            <a:spAutoFit/>
          </a:bodyPr>
          <a:lstStyle/>
          <a:p>
            <a:pPr marL="355600" marR="71755" indent="-342900">
              <a:spcBef>
                <a:spcPts val="560"/>
              </a:spcBef>
              <a:buChar char="•"/>
              <a:tabLst>
                <a:tab pos="354965" algn="l"/>
                <a:tab pos="355600" algn="l"/>
              </a:tabLst>
            </a:pP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Calculations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(manual and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electronic)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and data transfers shall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be 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subject to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appropriate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checks in a systematic</a:t>
            </a:r>
            <a:r>
              <a:rPr sz="2000" spc="1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manner</a:t>
            </a:r>
            <a:endParaRPr sz="2000" dirty="0">
              <a:latin typeface="Arial"/>
              <a:cs typeface="Arial"/>
            </a:endParaRPr>
          </a:p>
          <a:p>
            <a:pPr marL="355600" marR="5080" indent="-342900">
              <a:spcBef>
                <a:spcPts val="480"/>
              </a:spcBef>
              <a:buChar char="•"/>
              <a:tabLst>
                <a:tab pos="354965" algn="l"/>
                <a:tab pos="355600" algn="l"/>
              </a:tabLst>
            </a:pP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When computers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or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automated equipment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are used for the 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acquisition, processing,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recording, reporting, storage, or retrieval  of data the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laboratory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shall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ensure</a:t>
            </a:r>
            <a:r>
              <a:rPr sz="2000" spc="1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that:</a:t>
            </a:r>
            <a:r>
              <a:rPr lang="en-US" sz="2000" spc="-10" dirty="0">
                <a:solidFill>
                  <a:srgbClr val="3E3E3E"/>
                </a:solidFill>
                <a:latin typeface="Arial"/>
                <a:cs typeface="Arial"/>
              </a:rPr>
              <a:t/>
            </a:r>
            <a:br>
              <a:rPr lang="en-US" sz="2000" spc="-10" dirty="0">
                <a:solidFill>
                  <a:srgbClr val="3E3E3E"/>
                </a:solidFill>
                <a:latin typeface="Arial"/>
                <a:cs typeface="Arial"/>
              </a:rPr>
            </a:br>
            <a:endParaRPr lang="en-US" sz="2000" dirty="0">
              <a:latin typeface="Arial"/>
              <a:cs typeface="Arial"/>
            </a:endParaRPr>
          </a:p>
          <a:p>
            <a:pPr marL="755650" marR="136525" lvl="1" indent="-285750">
              <a:buChar char="–"/>
              <a:tabLst>
                <a:tab pos="755015" algn="l"/>
                <a:tab pos="755650" algn="l"/>
              </a:tabLst>
            </a:pPr>
            <a:r>
              <a:rPr lang="en-US" sz="1800" spc="-5" dirty="0">
                <a:solidFill>
                  <a:srgbClr val="3E3E3E"/>
                </a:solidFill>
                <a:latin typeface="Arial"/>
                <a:cs typeface="Arial"/>
              </a:rPr>
              <a:t>Computer </a:t>
            </a:r>
            <a:r>
              <a:rPr lang="en-US" sz="1800" dirty="0">
                <a:solidFill>
                  <a:srgbClr val="3E3E3E"/>
                </a:solidFill>
                <a:latin typeface="Arial"/>
                <a:cs typeface="Arial"/>
              </a:rPr>
              <a:t>software </a:t>
            </a:r>
            <a:r>
              <a:rPr lang="en-US" sz="1800" spc="-5" dirty="0">
                <a:solidFill>
                  <a:srgbClr val="3E3E3E"/>
                </a:solidFill>
                <a:latin typeface="Arial"/>
                <a:cs typeface="Arial"/>
              </a:rPr>
              <a:t>developed by </a:t>
            </a:r>
            <a:r>
              <a:rPr lang="en-US" sz="1800" dirty="0">
                <a:solidFill>
                  <a:srgbClr val="3E3E3E"/>
                </a:solidFill>
                <a:latin typeface="Arial"/>
                <a:cs typeface="Arial"/>
              </a:rPr>
              <a:t>the </a:t>
            </a:r>
            <a:r>
              <a:rPr lang="en-US" sz="1800" spc="-5" dirty="0">
                <a:solidFill>
                  <a:srgbClr val="3E3E3E"/>
                </a:solidFill>
                <a:latin typeface="Arial"/>
                <a:cs typeface="Arial"/>
              </a:rPr>
              <a:t>user is documented in  </a:t>
            </a:r>
            <a:r>
              <a:rPr lang="en-US" sz="1800" spc="-10" dirty="0">
                <a:solidFill>
                  <a:srgbClr val="3E3E3E"/>
                </a:solidFill>
                <a:latin typeface="Arial"/>
                <a:cs typeface="Arial"/>
              </a:rPr>
              <a:t>sufficient </a:t>
            </a:r>
            <a:r>
              <a:rPr lang="en-US" sz="1800" spc="-5" dirty="0">
                <a:solidFill>
                  <a:srgbClr val="3E3E3E"/>
                </a:solidFill>
                <a:latin typeface="Arial"/>
                <a:cs typeface="Arial"/>
              </a:rPr>
              <a:t>detail and is suitably </a:t>
            </a:r>
            <a:r>
              <a:rPr lang="en-US" sz="1800" dirty="0">
                <a:solidFill>
                  <a:srgbClr val="3E3E3E"/>
                </a:solidFill>
                <a:latin typeface="Arial"/>
                <a:cs typeface="Arial"/>
              </a:rPr>
              <a:t>validated </a:t>
            </a:r>
            <a:r>
              <a:rPr lang="en-US" sz="1800" spc="-5" dirty="0">
                <a:solidFill>
                  <a:srgbClr val="3E3E3E"/>
                </a:solidFill>
                <a:latin typeface="Arial"/>
                <a:cs typeface="Arial"/>
              </a:rPr>
              <a:t>as being adequate for</a:t>
            </a:r>
            <a:r>
              <a:rPr lang="en-US" sz="1800" spc="-3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lang="en-US" sz="1800" spc="-5" dirty="0">
                <a:solidFill>
                  <a:srgbClr val="3E3E3E"/>
                </a:solidFill>
                <a:latin typeface="Arial"/>
                <a:cs typeface="Arial"/>
              </a:rPr>
              <a:t>use</a:t>
            </a:r>
            <a:endParaRPr lang="en-US" sz="1800" dirty="0">
              <a:latin typeface="Arial"/>
              <a:cs typeface="Arial"/>
            </a:endParaRPr>
          </a:p>
          <a:p>
            <a:pPr marL="1155700" marR="546100" lvl="2" indent="-228600">
              <a:lnSpc>
                <a:spcPct val="80000"/>
              </a:lnSpc>
              <a:spcBef>
                <a:spcPts val="385"/>
              </a:spcBef>
              <a:buChar char="•"/>
              <a:tabLst>
                <a:tab pos="1155065" algn="l"/>
                <a:tab pos="1155700" algn="l"/>
              </a:tabLst>
            </a:pP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Excel spreadsheets with calculations only (documents)—Lock the  formula</a:t>
            </a:r>
            <a:r>
              <a:rPr sz="1600" spc="1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cells</a:t>
            </a:r>
            <a:endParaRPr sz="1600" dirty="0">
              <a:latin typeface="Arial"/>
              <a:cs typeface="Arial"/>
            </a:endParaRPr>
          </a:p>
          <a:p>
            <a:pPr marL="1155700" marR="315595" lvl="2" indent="-228600">
              <a:lnSpc>
                <a:spcPct val="80000"/>
              </a:lnSpc>
              <a:spcBef>
                <a:spcPts val="385"/>
              </a:spcBef>
              <a:buChar char="•"/>
              <a:tabLst>
                <a:tab pos="1155065" algn="l"/>
                <a:tab pos="1155700" algn="l"/>
              </a:tabLst>
            </a:pP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Excel spreadsheets with results after calculations (records)—pdf the  record so no changes can be</a:t>
            </a:r>
            <a:r>
              <a:rPr sz="1600" spc="-1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made</a:t>
            </a:r>
            <a:endParaRPr sz="1700" dirty="0">
              <a:latin typeface="Times New Roman"/>
              <a:cs typeface="Times New Roman"/>
            </a:endParaRPr>
          </a:p>
          <a:p>
            <a:pPr marL="755650" marR="33655" lvl="1" indent="-285750">
              <a:buChar char="–"/>
              <a:tabLst>
                <a:tab pos="755015" algn="l"/>
                <a:tab pos="755650" algn="l"/>
              </a:tabLst>
            </a:pPr>
            <a:r>
              <a:rPr sz="1800" spc="-5" dirty="0">
                <a:solidFill>
                  <a:srgbClr val="3E3E3E"/>
                </a:solidFill>
                <a:latin typeface="Arial"/>
                <a:cs typeface="Arial"/>
              </a:rPr>
              <a:t>Procedures are established and implemented </a:t>
            </a:r>
            <a:r>
              <a:rPr sz="1800" dirty="0">
                <a:solidFill>
                  <a:srgbClr val="3E3E3E"/>
                </a:solidFill>
                <a:latin typeface="Arial"/>
                <a:cs typeface="Arial"/>
              </a:rPr>
              <a:t>for </a:t>
            </a:r>
            <a:r>
              <a:rPr sz="1800" spc="-5" dirty="0">
                <a:solidFill>
                  <a:srgbClr val="3E3E3E"/>
                </a:solidFill>
                <a:latin typeface="Arial"/>
                <a:cs typeface="Arial"/>
              </a:rPr>
              <a:t>protection of </a:t>
            </a:r>
            <a:r>
              <a:rPr sz="1800" dirty="0">
                <a:solidFill>
                  <a:srgbClr val="3E3E3E"/>
                </a:solidFill>
                <a:latin typeface="Arial"/>
                <a:cs typeface="Arial"/>
              </a:rPr>
              <a:t>data  (integrity </a:t>
            </a:r>
            <a:r>
              <a:rPr sz="1800" spc="-5" dirty="0">
                <a:solidFill>
                  <a:srgbClr val="3E3E3E"/>
                </a:solidFill>
                <a:latin typeface="Arial"/>
                <a:cs typeface="Arial"/>
              </a:rPr>
              <a:t>and </a:t>
            </a:r>
            <a:r>
              <a:rPr sz="1800" spc="-10" dirty="0">
                <a:solidFill>
                  <a:srgbClr val="3E3E3E"/>
                </a:solidFill>
                <a:latin typeface="Arial"/>
                <a:cs typeface="Arial"/>
              </a:rPr>
              <a:t>confidentiality, </a:t>
            </a:r>
            <a:r>
              <a:rPr sz="1800" spc="-5" dirty="0">
                <a:solidFill>
                  <a:srgbClr val="3E3E3E"/>
                </a:solidFill>
                <a:latin typeface="Arial"/>
                <a:cs typeface="Arial"/>
              </a:rPr>
              <a:t>storage, </a:t>
            </a:r>
            <a:r>
              <a:rPr sz="1800" dirty="0">
                <a:solidFill>
                  <a:srgbClr val="3E3E3E"/>
                </a:solidFill>
                <a:latin typeface="Arial"/>
                <a:cs typeface="Arial"/>
              </a:rPr>
              <a:t>transmission, </a:t>
            </a:r>
            <a:r>
              <a:rPr sz="1800" spc="-5" dirty="0">
                <a:solidFill>
                  <a:srgbClr val="3E3E3E"/>
                </a:solidFill>
                <a:latin typeface="Arial"/>
                <a:cs typeface="Arial"/>
              </a:rPr>
              <a:t>and</a:t>
            </a:r>
            <a:r>
              <a:rPr sz="1800" spc="-1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800" spc="-5" dirty="0">
                <a:solidFill>
                  <a:srgbClr val="3E3E3E"/>
                </a:solidFill>
                <a:latin typeface="Arial"/>
                <a:cs typeface="Arial"/>
              </a:rPr>
              <a:t>processing)</a:t>
            </a:r>
            <a:endParaRPr sz="1800" dirty="0">
              <a:latin typeface="Arial"/>
              <a:cs typeface="Arial"/>
            </a:endParaRPr>
          </a:p>
          <a:p>
            <a:pPr marL="1155700" marR="572770" lvl="2" indent="-228600">
              <a:lnSpc>
                <a:spcPct val="80000"/>
              </a:lnSpc>
              <a:spcBef>
                <a:spcPts val="385"/>
              </a:spcBef>
              <a:buChar char="•"/>
              <a:tabLst>
                <a:tab pos="1155065" algn="l"/>
                <a:tab pos="1155700" algn="l"/>
              </a:tabLst>
            </a:pP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Commercial software (e.g., word processing, database, statistical  programming) is considered </a:t>
            </a:r>
            <a:r>
              <a:rPr sz="1600" spc="-10" dirty="0">
                <a:solidFill>
                  <a:srgbClr val="3E3E3E"/>
                </a:solidFill>
                <a:latin typeface="Arial"/>
                <a:cs typeface="Arial"/>
              </a:rPr>
              <a:t>sufficiently</a:t>
            </a:r>
            <a:r>
              <a:rPr sz="1600" spc="1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validated</a:t>
            </a:r>
            <a:endParaRPr sz="1600" dirty="0">
              <a:latin typeface="Arial"/>
              <a:cs typeface="Arial"/>
            </a:endParaRPr>
          </a:p>
          <a:p>
            <a:pPr marL="1155700" marR="75565" lvl="2" indent="-228600">
              <a:lnSpc>
                <a:spcPct val="80000"/>
              </a:lnSpc>
              <a:spcBef>
                <a:spcPts val="385"/>
              </a:spcBef>
              <a:buChar char="•"/>
              <a:tabLst>
                <a:tab pos="1155065" algn="l"/>
                <a:tab pos="1155700" algn="l"/>
              </a:tabLst>
            </a:pP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Laboratory software and modifications to commercial software must be  validated before</a:t>
            </a:r>
            <a:r>
              <a:rPr sz="160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use</a:t>
            </a:r>
            <a:endParaRPr sz="1600" dirty="0">
              <a:latin typeface="Arial"/>
              <a:cs typeface="Arial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4400" y="6324600"/>
            <a:ext cx="950213" cy="65760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01700" y="703579"/>
            <a:ext cx="7175500" cy="12439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4000" spc="-10" dirty="0"/>
              <a:t>After review and authorization, re</a:t>
            </a:r>
            <a:r>
              <a:rPr sz="4000" spc="-10" dirty="0"/>
              <a:t>sults </a:t>
            </a:r>
            <a:r>
              <a:rPr lang="en-US" sz="4000" spc="-10" dirty="0"/>
              <a:t>m</a:t>
            </a:r>
            <a:r>
              <a:rPr sz="4000" dirty="0"/>
              <a:t>ust be</a:t>
            </a:r>
            <a:r>
              <a:rPr sz="4000" spc="-105" dirty="0"/>
              <a:t> </a:t>
            </a:r>
            <a:r>
              <a:rPr lang="en-US" sz="4000" spc="-105" dirty="0"/>
              <a:t>r</a:t>
            </a:r>
            <a:r>
              <a:rPr sz="4000" spc="-5" dirty="0"/>
              <a:t>eported</a:t>
            </a:r>
            <a:r>
              <a:rPr lang="en-US" sz="4000" spc="-5" dirty="0"/>
              <a:t>:</a:t>
            </a:r>
            <a:endParaRPr sz="4000" dirty="0"/>
          </a:p>
        </p:txBody>
      </p:sp>
      <p:sp>
        <p:nvSpPr>
          <p:cNvPr id="4" name="object 4"/>
          <p:cNvSpPr/>
          <p:nvPr/>
        </p:nvSpPr>
        <p:spPr>
          <a:xfrm>
            <a:off x="1371600" y="1741170"/>
            <a:ext cx="7772400" cy="48577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object 5"/>
          <p:cNvSpPr/>
          <p:nvPr/>
        </p:nvSpPr>
        <p:spPr>
          <a:xfrm>
            <a:off x="1695450" y="2227326"/>
            <a:ext cx="323850" cy="48539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" name="object 6"/>
          <p:cNvSpPr/>
          <p:nvPr/>
        </p:nvSpPr>
        <p:spPr>
          <a:xfrm>
            <a:off x="8496300" y="1417319"/>
            <a:ext cx="647700" cy="6477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" name="object 7"/>
          <p:cNvSpPr/>
          <p:nvPr/>
        </p:nvSpPr>
        <p:spPr>
          <a:xfrm>
            <a:off x="1358646" y="1404329"/>
            <a:ext cx="7797800" cy="5208905"/>
          </a:xfrm>
          <a:custGeom>
            <a:avLst/>
            <a:gdLst/>
            <a:ahLst/>
            <a:cxnLst/>
            <a:rect l="l" t="t" r="r" b="b"/>
            <a:pathLst>
              <a:path w="7797800" h="5208905">
                <a:moveTo>
                  <a:pt x="7137400" y="647736"/>
                </a:moveTo>
                <a:lnTo>
                  <a:pt x="330200" y="647736"/>
                </a:lnTo>
                <a:lnTo>
                  <a:pt x="279400" y="651074"/>
                </a:lnTo>
                <a:lnTo>
                  <a:pt x="241300" y="660993"/>
                </a:lnTo>
                <a:lnTo>
                  <a:pt x="190499" y="677016"/>
                </a:lnTo>
                <a:lnTo>
                  <a:pt x="152399" y="698667"/>
                </a:lnTo>
                <a:lnTo>
                  <a:pt x="114299" y="725469"/>
                </a:lnTo>
                <a:lnTo>
                  <a:pt x="76199" y="756946"/>
                </a:lnTo>
                <a:lnTo>
                  <a:pt x="50799" y="792621"/>
                </a:lnTo>
                <a:lnTo>
                  <a:pt x="25399" y="832018"/>
                </a:lnTo>
                <a:lnTo>
                  <a:pt x="12699" y="874660"/>
                </a:lnTo>
                <a:lnTo>
                  <a:pt x="0" y="920072"/>
                </a:lnTo>
                <a:lnTo>
                  <a:pt x="0" y="985302"/>
                </a:lnTo>
                <a:lnTo>
                  <a:pt x="25400" y="984540"/>
                </a:lnTo>
                <a:lnTo>
                  <a:pt x="25399" y="920220"/>
                </a:lnTo>
                <a:lnTo>
                  <a:pt x="38099" y="874548"/>
                </a:lnTo>
                <a:lnTo>
                  <a:pt x="63499" y="832104"/>
                </a:lnTo>
                <a:lnTo>
                  <a:pt x="88899" y="793472"/>
                </a:lnTo>
                <a:lnTo>
                  <a:pt x="114299" y="759236"/>
                </a:lnTo>
                <a:lnTo>
                  <a:pt x="152399" y="729979"/>
                </a:lnTo>
                <a:lnTo>
                  <a:pt x="190499" y="706284"/>
                </a:lnTo>
                <a:lnTo>
                  <a:pt x="241300" y="688734"/>
                </a:lnTo>
                <a:lnTo>
                  <a:pt x="279400" y="677914"/>
                </a:lnTo>
                <a:lnTo>
                  <a:pt x="330200" y="674406"/>
                </a:lnTo>
                <a:lnTo>
                  <a:pt x="7124700" y="674406"/>
                </a:lnTo>
                <a:lnTo>
                  <a:pt x="7124700" y="660690"/>
                </a:lnTo>
                <a:lnTo>
                  <a:pt x="7137400" y="647736"/>
                </a:lnTo>
                <a:close/>
              </a:path>
              <a:path w="7797800" h="5208905">
                <a:moveTo>
                  <a:pt x="673100" y="1002066"/>
                </a:moveTo>
                <a:lnTo>
                  <a:pt x="673100" y="984540"/>
                </a:lnTo>
                <a:lnTo>
                  <a:pt x="647700" y="984540"/>
                </a:lnTo>
                <a:lnTo>
                  <a:pt x="647700" y="1001304"/>
                </a:lnTo>
                <a:lnTo>
                  <a:pt x="635000" y="1016544"/>
                </a:lnTo>
                <a:lnTo>
                  <a:pt x="635000" y="1032546"/>
                </a:lnTo>
                <a:lnTo>
                  <a:pt x="622300" y="1075435"/>
                </a:lnTo>
                <a:lnTo>
                  <a:pt x="609600" y="1114460"/>
                </a:lnTo>
                <a:lnTo>
                  <a:pt x="571500" y="1180955"/>
                </a:lnTo>
                <a:lnTo>
                  <a:pt x="520700" y="1232115"/>
                </a:lnTo>
                <a:lnTo>
                  <a:pt x="457200" y="1268018"/>
                </a:lnTo>
                <a:lnTo>
                  <a:pt x="431800" y="1280275"/>
                </a:lnTo>
                <a:lnTo>
                  <a:pt x="393700" y="1288748"/>
                </a:lnTo>
                <a:lnTo>
                  <a:pt x="355600" y="1293447"/>
                </a:lnTo>
                <a:lnTo>
                  <a:pt x="317500" y="1294384"/>
                </a:lnTo>
                <a:lnTo>
                  <a:pt x="292100" y="1291567"/>
                </a:lnTo>
                <a:lnTo>
                  <a:pt x="254000" y="1285008"/>
                </a:lnTo>
                <a:lnTo>
                  <a:pt x="215900" y="1274715"/>
                </a:lnTo>
                <a:lnTo>
                  <a:pt x="190500" y="1260700"/>
                </a:lnTo>
                <a:lnTo>
                  <a:pt x="152400" y="1242973"/>
                </a:lnTo>
                <a:lnTo>
                  <a:pt x="127000" y="1221543"/>
                </a:lnTo>
                <a:lnTo>
                  <a:pt x="101600" y="1196421"/>
                </a:lnTo>
                <a:lnTo>
                  <a:pt x="76200" y="1167617"/>
                </a:lnTo>
                <a:lnTo>
                  <a:pt x="63500" y="1135141"/>
                </a:lnTo>
                <a:lnTo>
                  <a:pt x="38100" y="1099003"/>
                </a:lnTo>
                <a:lnTo>
                  <a:pt x="25400" y="1059213"/>
                </a:lnTo>
                <a:lnTo>
                  <a:pt x="25400" y="984540"/>
                </a:lnTo>
                <a:lnTo>
                  <a:pt x="0" y="985302"/>
                </a:lnTo>
                <a:lnTo>
                  <a:pt x="0" y="1062678"/>
                </a:lnTo>
                <a:lnTo>
                  <a:pt x="12700" y="1102442"/>
                </a:lnTo>
                <a:lnTo>
                  <a:pt x="25400" y="1138886"/>
                </a:lnTo>
                <a:lnTo>
                  <a:pt x="50800" y="1172010"/>
                </a:lnTo>
                <a:lnTo>
                  <a:pt x="76200" y="1201814"/>
                </a:lnTo>
                <a:lnTo>
                  <a:pt x="127000" y="1251466"/>
                </a:lnTo>
                <a:lnTo>
                  <a:pt x="177800" y="1287847"/>
                </a:lnTo>
                <a:lnTo>
                  <a:pt x="215900" y="1301063"/>
                </a:lnTo>
                <a:lnTo>
                  <a:pt x="241300" y="1310962"/>
                </a:lnTo>
                <a:lnTo>
                  <a:pt x="279400" y="1317546"/>
                </a:lnTo>
                <a:lnTo>
                  <a:pt x="317500" y="1320815"/>
                </a:lnTo>
                <a:lnTo>
                  <a:pt x="317500" y="1308390"/>
                </a:lnTo>
                <a:lnTo>
                  <a:pt x="342900" y="1308390"/>
                </a:lnTo>
                <a:lnTo>
                  <a:pt x="342900" y="1320769"/>
                </a:lnTo>
                <a:lnTo>
                  <a:pt x="381000" y="1317410"/>
                </a:lnTo>
                <a:lnTo>
                  <a:pt x="419100" y="1310737"/>
                </a:lnTo>
                <a:lnTo>
                  <a:pt x="444500" y="1300752"/>
                </a:lnTo>
                <a:lnTo>
                  <a:pt x="482600" y="1287455"/>
                </a:lnTo>
                <a:lnTo>
                  <a:pt x="508000" y="1270846"/>
                </a:lnTo>
                <a:lnTo>
                  <a:pt x="533400" y="1250927"/>
                </a:lnTo>
                <a:lnTo>
                  <a:pt x="571500" y="1227696"/>
                </a:lnTo>
                <a:lnTo>
                  <a:pt x="584200" y="1201157"/>
                </a:lnTo>
                <a:lnTo>
                  <a:pt x="609600" y="1171308"/>
                </a:lnTo>
                <a:lnTo>
                  <a:pt x="635000" y="1138150"/>
                </a:lnTo>
                <a:lnTo>
                  <a:pt x="647700" y="1101684"/>
                </a:lnTo>
                <a:lnTo>
                  <a:pt x="660400" y="1061911"/>
                </a:lnTo>
                <a:lnTo>
                  <a:pt x="660400" y="1018830"/>
                </a:lnTo>
                <a:lnTo>
                  <a:pt x="673100" y="1002066"/>
                </a:lnTo>
                <a:close/>
              </a:path>
              <a:path w="7797800" h="5208905">
                <a:moveTo>
                  <a:pt x="673100" y="4546890"/>
                </a:moveTo>
                <a:lnTo>
                  <a:pt x="647700" y="4546890"/>
                </a:lnTo>
                <a:lnTo>
                  <a:pt x="647700" y="4887504"/>
                </a:lnTo>
                <a:lnTo>
                  <a:pt x="635000" y="4934028"/>
                </a:lnTo>
                <a:lnTo>
                  <a:pt x="622300" y="4978179"/>
                </a:lnTo>
                <a:lnTo>
                  <a:pt x="609600" y="5019413"/>
                </a:lnTo>
                <a:lnTo>
                  <a:pt x="584200" y="5057191"/>
                </a:lnTo>
                <a:lnTo>
                  <a:pt x="546100" y="5090968"/>
                </a:lnTo>
                <a:lnTo>
                  <a:pt x="520700" y="5120203"/>
                </a:lnTo>
                <a:lnTo>
                  <a:pt x="482600" y="5144353"/>
                </a:lnTo>
                <a:lnTo>
                  <a:pt x="431800" y="5162876"/>
                </a:lnTo>
                <a:lnTo>
                  <a:pt x="393700" y="5175231"/>
                </a:lnTo>
                <a:lnTo>
                  <a:pt x="342900" y="5180874"/>
                </a:lnTo>
                <a:lnTo>
                  <a:pt x="330200" y="5181636"/>
                </a:lnTo>
                <a:lnTo>
                  <a:pt x="317500" y="5180874"/>
                </a:lnTo>
                <a:lnTo>
                  <a:pt x="266700" y="5174629"/>
                </a:lnTo>
                <a:lnTo>
                  <a:pt x="215900" y="5160552"/>
                </a:lnTo>
                <a:lnTo>
                  <a:pt x="177800" y="5139351"/>
                </a:lnTo>
                <a:lnTo>
                  <a:pt x="139700" y="5111729"/>
                </a:lnTo>
                <a:lnTo>
                  <a:pt x="101600" y="5078391"/>
                </a:lnTo>
                <a:lnTo>
                  <a:pt x="76200" y="5040042"/>
                </a:lnTo>
                <a:lnTo>
                  <a:pt x="50800" y="4997388"/>
                </a:lnTo>
                <a:lnTo>
                  <a:pt x="25400" y="4951133"/>
                </a:lnTo>
                <a:lnTo>
                  <a:pt x="25400" y="1138886"/>
                </a:lnTo>
                <a:lnTo>
                  <a:pt x="12700" y="1102442"/>
                </a:lnTo>
                <a:lnTo>
                  <a:pt x="0" y="1062678"/>
                </a:lnTo>
                <a:lnTo>
                  <a:pt x="0" y="4951732"/>
                </a:lnTo>
                <a:lnTo>
                  <a:pt x="12700" y="4995129"/>
                </a:lnTo>
                <a:lnTo>
                  <a:pt x="38100" y="5035601"/>
                </a:lnTo>
                <a:lnTo>
                  <a:pt x="63500" y="5072766"/>
                </a:lnTo>
                <a:lnTo>
                  <a:pt x="88900" y="5106244"/>
                </a:lnTo>
                <a:lnTo>
                  <a:pt x="127000" y="5135653"/>
                </a:lnTo>
                <a:lnTo>
                  <a:pt x="152400" y="5160611"/>
                </a:lnTo>
                <a:lnTo>
                  <a:pt x="203200" y="5180736"/>
                </a:lnTo>
                <a:lnTo>
                  <a:pt x="241300" y="5195649"/>
                </a:lnTo>
                <a:lnTo>
                  <a:pt x="279400" y="5204966"/>
                </a:lnTo>
                <a:lnTo>
                  <a:pt x="330200" y="5208306"/>
                </a:lnTo>
                <a:lnTo>
                  <a:pt x="368300" y="5206020"/>
                </a:lnTo>
                <a:lnTo>
                  <a:pt x="419100" y="5197824"/>
                </a:lnTo>
                <a:lnTo>
                  <a:pt x="457200" y="5182841"/>
                </a:lnTo>
                <a:lnTo>
                  <a:pt x="495300" y="5161652"/>
                </a:lnTo>
                <a:lnTo>
                  <a:pt x="546100" y="5134836"/>
                </a:lnTo>
                <a:lnTo>
                  <a:pt x="571500" y="5102974"/>
                </a:lnTo>
                <a:lnTo>
                  <a:pt x="609600" y="5066646"/>
                </a:lnTo>
                <a:lnTo>
                  <a:pt x="635000" y="5026431"/>
                </a:lnTo>
                <a:lnTo>
                  <a:pt x="647700" y="4982909"/>
                </a:lnTo>
                <a:lnTo>
                  <a:pt x="660400" y="4936661"/>
                </a:lnTo>
                <a:lnTo>
                  <a:pt x="660400" y="4560606"/>
                </a:lnTo>
                <a:lnTo>
                  <a:pt x="673100" y="4546890"/>
                </a:lnTo>
                <a:close/>
              </a:path>
              <a:path w="7797800" h="5208905">
                <a:moveTo>
                  <a:pt x="673100" y="984540"/>
                </a:moveTo>
                <a:lnTo>
                  <a:pt x="660400" y="942010"/>
                </a:lnTo>
                <a:lnTo>
                  <a:pt x="647700" y="905362"/>
                </a:lnTo>
                <a:lnTo>
                  <a:pt x="609600" y="849822"/>
                </a:lnTo>
                <a:lnTo>
                  <a:pt x="571500" y="830980"/>
                </a:lnTo>
                <a:lnTo>
                  <a:pt x="546100" y="818126"/>
                </a:lnTo>
                <a:lnTo>
                  <a:pt x="508000" y="811285"/>
                </a:lnTo>
                <a:lnTo>
                  <a:pt x="482600" y="810484"/>
                </a:lnTo>
                <a:lnTo>
                  <a:pt x="444500" y="815747"/>
                </a:lnTo>
                <a:lnTo>
                  <a:pt x="381000" y="844575"/>
                </a:lnTo>
                <a:lnTo>
                  <a:pt x="342900" y="897976"/>
                </a:lnTo>
                <a:lnTo>
                  <a:pt x="330200" y="933956"/>
                </a:lnTo>
                <a:lnTo>
                  <a:pt x="317500" y="976158"/>
                </a:lnTo>
                <a:lnTo>
                  <a:pt x="317500" y="1294384"/>
                </a:lnTo>
                <a:lnTo>
                  <a:pt x="342900" y="1293759"/>
                </a:lnTo>
                <a:lnTo>
                  <a:pt x="342900" y="976920"/>
                </a:lnTo>
                <a:lnTo>
                  <a:pt x="355600" y="937297"/>
                </a:lnTo>
                <a:lnTo>
                  <a:pt x="393700" y="877938"/>
                </a:lnTo>
                <a:lnTo>
                  <a:pt x="444500" y="844614"/>
                </a:lnTo>
                <a:lnTo>
                  <a:pt x="508000" y="836746"/>
                </a:lnTo>
                <a:lnTo>
                  <a:pt x="533400" y="842176"/>
                </a:lnTo>
                <a:lnTo>
                  <a:pt x="584200" y="871404"/>
                </a:lnTo>
                <a:lnTo>
                  <a:pt x="622300" y="924640"/>
                </a:lnTo>
                <a:lnTo>
                  <a:pt x="647700" y="1001304"/>
                </a:lnTo>
                <a:lnTo>
                  <a:pt x="647700" y="984540"/>
                </a:lnTo>
                <a:lnTo>
                  <a:pt x="673100" y="984540"/>
                </a:lnTo>
                <a:close/>
              </a:path>
              <a:path w="7797800" h="5208905">
                <a:moveTo>
                  <a:pt x="342900" y="1320769"/>
                </a:moveTo>
                <a:lnTo>
                  <a:pt x="342900" y="1308390"/>
                </a:lnTo>
                <a:lnTo>
                  <a:pt x="317500" y="1308390"/>
                </a:lnTo>
                <a:lnTo>
                  <a:pt x="317500" y="1320815"/>
                </a:lnTo>
                <a:lnTo>
                  <a:pt x="342900" y="1320769"/>
                </a:lnTo>
                <a:close/>
              </a:path>
              <a:path w="7797800" h="5208905">
                <a:moveTo>
                  <a:pt x="673100" y="4533936"/>
                </a:moveTo>
                <a:lnTo>
                  <a:pt x="673100" y="1002066"/>
                </a:lnTo>
                <a:lnTo>
                  <a:pt x="660400" y="1018830"/>
                </a:lnTo>
                <a:lnTo>
                  <a:pt x="660400" y="1061911"/>
                </a:lnTo>
                <a:lnTo>
                  <a:pt x="647700" y="1101684"/>
                </a:lnTo>
                <a:lnTo>
                  <a:pt x="647700" y="4533936"/>
                </a:lnTo>
                <a:lnTo>
                  <a:pt x="673100" y="4533936"/>
                </a:lnTo>
                <a:close/>
              </a:path>
              <a:path w="7797800" h="5208905">
                <a:moveTo>
                  <a:pt x="7772400" y="4354104"/>
                </a:moveTo>
                <a:lnTo>
                  <a:pt x="7772400" y="4239804"/>
                </a:lnTo>
                <a:lnTo>
                  <a:pt x="7759700" y="4255044"/>
                </a:lnTo>
                <a:lnTo>
                  <a:pt x="7759700" y="4301526"/>
                </a:lnTo>
                <a:lnTo>
                  <a:pt x="7747000" y="4316004"/>
                </a:lnTo>
                <a:lnTo>
                  <a:pt x="7747000" y="4344198"/>
                </a:lnTo>
                <a:lnTo>
                  <a:pt x="7734300" y="4357914"/>
                </a:lnTo>
                <a:lnTo>
                  <a:pt x="7708900" y="4397621"/>
                </a:lnTo>
                <a:lnTo>
                  <a:pt x="7683500" y="4433076"/>
                </a:lnTo>
                <a:lnTo>
                  <a:pt x="7658100" y="4463874"/>
                </a:lnTo>
                <a:lnTo>
                  <a:pt x="7620000" y="4489611"/>
                </a:lnTo>
                <a:lnTo>
                  <a:pt x="7569200" y="4509883"/>
                </a:lnTo>
                <a:lnTo>
                  <a:pt x="7531100" y="4524285"/>
                </a:lnTo>
                <a:lnTo>
                  <a:pt x="7493000" y="4532412"/>
                </a:lnTo>
                <a:lnTo>
                  <a:pt x="7454900" y="4533936"/>
                </a:lnTo>
                <a:lnTo>
                  <a:pt x="647700" y="4533936"/>
                </a:lnTo>
                <a:lnTo>
                  <a:pt x="647700" y="4546890"/>
                </a:lnTo>
                <a:lnTo>
                  <a:pt x="673100" y="4546890"/>
                </a:lnTo>
                <a:lnTo>
                  <a:pt x="673100" y="4560606"/>
                </a:lnTo>
                <a:lnTo>
                  <a:pt x="7454900" y="4560606"/>
                </a:lnTo>
                <a:lnTo>
                  <a:pt x="7493000" y="4558320"/>
                </a:lnTo>
                <a:lnTo>
                  <a:pt x="7543800" y="4549547"/>
                </a:lnTo>
                <a:lnTo>
                  <a:pt x="7594600" y="4532713"/>
                </a:lnTo>
                <a:lnTo>
                  <a:pt x="7632700" y="4508575"/>
                </a:lnTo>
                <a:lnTo>
                  <a:pt x="7670800" y="4477888"/>
                </a:lnTo>
                <a:lnTo>
                  <a:pt x="7708900" y="4441410"/>
                </a:lnTo>
                <a:lnTo>
                  <a:pt x="7747000" y="4399896"/>
                </a:lnTo>
                <a:lnTo>
                  <a:pt x="7772400" y="4354104"/>
                </a:lnTo>
                <a:close/>
              </a:path>
              <a:path w="7797800" h="5208905">
                <a:moveTo>
                  <a:pt x="673100" y="4560606"/>
                </a:moveTo>
                <a:lnTo>
                  <a:pt x="673100" y="4546890"/>
                </a:lnTo>
                <a:lnTo>
                  <a:pt x="660400" y="4560606"/>
                </a:lnTo>
                <a:lnTo>
                  <a:pt x="673100" y="4560606"/>
                </a:lnTo>
                <a:close/>
              </a:path>
              <a:path w="7797800" h="5208905">
                <a:moveTo>
                  <a:pt x="673100" y="4888266"/>
                </a:moveTo>
                <a:lnTo>
                  <a:pt x="673100" y="4560606"/>
                </a:lnTo>
                <a:lnTo>
                  <a:pt x="660400" y="4560606"/>
                </a:lnTo>
                <a:lnTo>
                  <a:pt x="660400" y="4936661"/>
                </a:lnTo>
                <a:lnTo>
                  <a:pt x="673100" y="4888266"/>
                </a:lnTo>
                <a:close/>
              </a:path>
              <a:path w="7797800" h="5208905">
                <a:moveTo>
                  <a:pt x="7797800" y="337602"/>
                </a:moveTo>
                <a:lnTo>
                  <a:pt x="7797800" y="319314"/>
                </a:lnTo>
                <a:lnTo>
                  <a:pt x="7785100" y="302550"/>
                </a:lnTo>
                <a:lnTo>
                  <a:pt x="7785100" y="252258"/>
                </a:lnTo>
                <a:lnTo>
                  <a:pt x="7772400" y="221044"/>
                </a:lnTo>
                <a:lnTo>
                  <a:pt x="7759700" y="190931"/>
                </a:lnTo>
                <a:lnTo>
                  <a:pt x="7747000" y="162145"/>
                </a:lnTo>
                <a:lnTo>
                  <a:pt x="7721600" y="134910"/>
                </a:lnTo>
                <a:lnTo>
                  <a:pt x="7721600" y="122718"/>
                </a:lnTo>
                <a:lnTo>
                  <a:pt x="7683500" y="87666"/>
                </a:lnTo>
                <a:lnTo>
                  <a:pt x="7645400" y="58937"/>
                </a:lnTo>
                <a:lnTo>
                  <a:pt x="7607300" y="36105"/>
                </a:lnTo>
                <a:lnTo>
                  <a:pt x="7569200" y="18982"/>
                </a:lnTo>
                <a:lnTo>
                  <a:pt x="7531100" y="7382"/>
                </a:lnTo>
                <a:lnTo>
                  <a:pt x="7480300" y="1116"/>
                </a:lnTo>
                <a:lnTo>
                  <a:pt x="7442200" y="0"/>
                </a:lnTo>
                <a:lnTo>
                  <a:pt x="7404100" y="3844"/>
                </a:lnTo>
                <a:lnTo>
                  <a:pt x="7366000" y="12462"/>
                </a:lnTo>
                <a:lnTo>
                  <a:pt x="7327900" y="25668"/>
                </a:lnTo>
                <a:lnTo>
                  <a:pt x="7289800" y="43274"/>
                </a:lnTo>
                <a:lnTo>
                  <a:pt x="7251700" y="65092"/>
                </a:lnTo>
                <a:lnTo>
                  <a:pt x="7200900" y="120621"/>
                </a:lnTo>
                <a:lnTo>
                  <a:pt x="7175500" y="153956"/>
                </a:lnTo>
                <a:lnTo>
                  <a:pt x="7150100" y="190757"/>
                </a:lnTo>
                <a:lnTo>
                  <a:pt x="7137400" y="230835"/>
                </a:lnTo>
                <a:lnTo>
                  <a:pt x="7124700" y="274004"/>
                </a:lnTo>
                <a:lnTo>
                  <a:pt x="7124700" y="337602"/>
                </a:lnTo>
                <a:lnTo>
                  <a:pt x="7150100" y="336840"/>
                </a:lnTo>
                <a:lnTo>
                  <a:pt x="7150100" y="274765"/>
                </a:lnTo>
                <a:lnTo>
                  <a:pt x="7162800" y="231957"/>
                </a:lnTo>
                <a:lnTo>
                  <a:pt x="7175500" y="192613"/>
                </a:lnTo>
                <a:lnTo>
                  <a:pt x="7200900" y="156934"/>
                </a:lnTo>
                <a:lnTo>
                  <a:pt x="7226300" y="125117"/>
                </a:lnTo>
                <a:lnTo>
                  <a:pt x="7289800" y="73875"/>
                </a:lnTo>
                <a:lnTo>
                  <a:pt x="7327900" y="54848"/>
                </a:lnTo>
                <a:lnTo>
                  <a:pt x="7366000" y="40484"/>
                </a:lnTo>
                <a:lnTo>
                  <a:pt x="7404100" y="30982"/>
                </a:lnTo>
                <a:lnTo>
                  <a:pt x="7442200" y="26541"/>
                </a:lnTo>
                <a:lnTo>
                  <a:pt x="7480300" y="27363"/>
                </a:lnTo>
                <a:lnTo>
                  <a:pt x="7518400" y="33646"/>
                </a:lnTo>
                <a:lnTo>
                  <a:pt x="7569200" y="45589"/>
                </a:lnTo>
                <a:lnTo>
                  <a:pt x="7607300" y="63394"/>
                </a:lnTo>
                <a:lnTo>
                  <a:pt x="7645400" y="87259"/>
                </a:lnTo>
                <a:lnTo>
                  <a:pt x="7670800" y="117384"/>
                </a:lnTo>
                <a:lnTo>
                  <a:pt x="7683500" y="128052"/>
                </a:lnTo>
                <a:lnTo>
                  <a:pt x="7696200" y="139482"/>
                </a:lnTo>
                <a:lnTo>
                  <a:pt x="7708900" y="163866"/>
                </a:lnTo>
                <a:lnTo>
                  <a:pt x="7734300" y="194194"/>
                </a:lnTo>
                <a:lnTo>
                  <a:pt x="7747000" y="224402"/>
                </a:lnTo>
                <a:lnTo>
                  <a:pt x="7759700" y="255965"/>
                </a:lnTo>
                <a:lnTo>
                  <a:pt x="7759700" y="305598"/>
                </a:lnTo>
                <a:lnTo>
                  <a:pt x="7772400" y="321600"/>
                </a:lnTo>
                <a:lnTo>
                  <a:pt x="7772400" y="336840"/>
                </a:lnTo>
                <a:lnTo>
                  <a:pt x="7797800" y="337602"/>
                </a:lnTo>
                <a:close/>
              </a:path>
              <a:path w="7797800" h="5208905">
                <a:moveTo>
                  <a:pt x="7467600" y="345984"/>
                </a:moveTo>
                <a:lnTo>
                  <a:pt x="7467600" y="337602"/>
                </a:lnTo>
                <a:lnTo>
                  <a:pt x="7442200" y="336840"/>
                </a:lnTo>
                <a:lnTo>
                  <a:pt x="7442200" y="345222"/>
                </a:lnTo>
                <a:lnTo>
                  <a:pt x="7429500" y="385064"/>
                </a:lnTo>
                <a:lnTo>
                  <a:pt x="7391400" y="444765"/>
                </a:lnTo>
                <a:lnTo>
                  <a:pt x="7340600" y="477846"/>
                </a:lnTo>
                <a:lnTo>
                  <a:pt x="7315200" y="484411"/>
                </a:lnTo>
                <a:lnTo>
                  <a:pt x="7277100" y="484331"/>
                </a:lnTo>
                <a:lnTo>
                  <a:pt x="7213600" y="464245"/>
                </a:lnTo>
                <a:lnTo>
                  <a:pt x="7162800" y="417613"/>
                </a:lnTo>
                <a:lnTo>
                  <a:pt x="7150100" y="384350"/>
                </a:lnTo>
                <a:lnTo>
                  <a:pt x="7150100" y="336840"/>
                </a:lnTo>
                <a:lnTo>
                  <a:pt x="7124700" y="337602"/>
                </a:lnTo>
                <a:lnTo>
                  <a:pt x="7124700" y="387202"/>
                </a:lnTo>
                <a:lnTo>
                  <a:pt x="7137400" y="422539"/>
                </a:lnTo>
                <a:lnTo>
                  <a:pt x="7162800" y="451994"/>
                </a:lnTo>
                <a:lnTo>
                  <a:pt x="7213600" y="493248"/>
                </a:lnTo>
                <a:lnTo>
                  <a:pt x="7277100" y="510951"/>
                </a:lnTo>
                <a:lnTo>
                  <a:pt x="7315200" y="510967"/>
                </a:lnTo>
                <a:lnTo>
                  <a:pt x="7340600" y="505090"/>
                </a:lnTo>
                <a:lnTo>
                  <a:pt x="7378700" y="493318"/>
                </a:lnTo>
                <a:lnTo>
                  <a:pt x="7429500" y="452085"/>
                </a:lnTo>
                <a:lnTo>
                  <a:pt x="7454900" y="387254"/>
                </a:lnTo>
                <a:lnTo>
                  <a:pt x="7467600" y="345984"/>
                </a:lnTo>
                <a:close/>
              </a:path>
              <a:path w="7797800" h="5208905">
                <a:moveTo>
                  <a:pt x="7150100" y="647736"/>
                </a:moveTo>
                <a:lnTo>
                  <a:pt x="7150100" y="437266"/>
                </a:lnTo>
                <a:lnTo>
                  <a:pt x="7137400" y="422539"/>
                </a:lnTo>
                <a:lnTo>
                  <a:pt x="7124700" y="387202"/>
                </a:lnTo>
                <a:lnTo>
                  <a:pt x="7124700" y="647736"/>
                </a:lnTo>
                <a:lnTo>
                  <a:pt x="7150100" y="647736"/>
                </a:lnTo>
                <a:close/>
              </a:path>
              <a:path w="7797800" h="5208905">
                <a:moveTo>
                  <a:pt x="7797800" y="354366"/>
                </a:moveTo>
                <a:lnTo>
                  <a:pt x="7797800" y="337602"/>
                </a:lnTo>
                <a:lnTo>
                  <a:pt x="7772400" y="336840"/>
                </a:lnTo>
                <a:lnTo>
                  <a:pt x="7772400" y="352842"/>
                </a:lnTo>
                <a:lnTo>
                  <a:pt x="7759700" y="401229"/>
                </a:lnTo>
                <a:lnTo>
                  <a:pt x="7747000" y="446947"/>
                </a:lnTo>
                <a:lnTo>
                  <a:pt x="7721600" y="489423"/>
                </a:lnTo>
                <a:lnTo>
                  <a:pt x="7696200" y="528081"/>
                </a:lnTo>
                <a:lnTo>
                  <a:pt x="7670800" y="562349"/>
                </a:lnTo>
                <a:lnTo>
                  <a:pt x="7632700" y="591652"/>
                </a:lnTo>
                <a:lnTo>
                  <a:pt x="7594600" y="615417"/>
                </a:lnTo>
                <a:lnTo>
                  <a:pt x="7556500" y="633068"/>
                </a:lnTo>
                <a:lnTo>
                  <a:pt x="7505700" y="644033"/>
                </a:lnTo>
                <a:lnTo>
                  <a:pt x="7454900" y="647736"/>
                </a:lnTo>
                <a:lnTo>
                  <a:pt x="7137400" y="647736"/>
                </a:lnTo>
                <a:lnTo>
                  <a:pt x="7124700" y="660690"/>
                </a:lnTo>
                <a:lnTo>
                  <a:pt x="7124700" y="674406"/>
                </a:lnTo>
                <a:lnTo>
                  <a:pt x="7137400" y="674406"/>
                </a:lnTo>
                <a:lnTo>
                  <a:pt x="7150100" y="668310"/>
                </a:lnTo>
                <a:lnTo>
                  <a:pt x="7150100" y="674406"/>
                </a:lnTo>
                <a:lnTo>
                  <a:pt x="7442200" y="674406"/>
                </a:lnTo>
                <a:lnTo>
                  <a:pt x="7442200" y="660690"/>
                </a:lnTo>
                <a:lnTo>
                  <a:pt x="7467600" y="660690"/>
                </a:lnTo>
                <a:lnTo>
                  <a:pt x="7467600" y="673532"/>
                </a:lnTo>
                <a:lnTo>
                  <a:pt x="7505700" y="670911"/>
                </a:lnTo>
                <a:lnTo>
                  <a:pt x="7543800" y="660930"/>
                </a:lnTo>
                <a:lnTo>
                  <a:pt x="7594600" y="644919"/>
                </a:lnTo>
                <a:lnTo>
                  <a:pt x="7632700" y="623332"/>
                </a:lnTo>
                <a:lnTo>
                  <a:pt x="7670800" y="596626"/>
                </a:lnTo>
                <a:lnTo>
                  <a:pt x="7708900" y="565254"/>
                </a:lnTo>
                <a:lnTo>
                  <a:pt x="7734300" y="529674"/>
                </a:lnTo>
                <a:lnTo>
                  <a:pt x="7759700" y="490340"/>
                </a:lnTo>
                <a:lnTo>
                  <a:pt x="7772400" y="447707"/>
                </a:lnTo>
                <a:lnTo>
                  <a:pt x="7785100" y="402230"/>
                </a:lnTo>
                <a:lnTo>
                  <a:pt x="7797800" y="354366"/>
                </a:lnTo>
                <a:close/>
              </a:path>
              <a:path w="7797800" h="5208905">
                <a:moveTo>
                  <a:pt x="7150100" y="674406"/>
                </a:moveTo>
                <a:lnTo>
                  <a:pt x="7150100" y="668310"/>
                </a:lnTo>
                <a:lnTo>
                  <a:pt x="7137400" y="674406"/>
                </a:lnTo>
                <a:lnTo>
                  <a:pt x="7150100" y="674406"/>
                </a:lnTo>
                <a:close/>
              </a:path>
              <a:path w="7797800" h="5208905">
                <a:moveTo>
                  <a:pt x="7467600" y="337602"/>
                </a:moveTo>
                <a:lnTo>
                  <a:pt x="7467600" y="323886"/>
                </a:lnTo>
                <a:lnTo>
                  <a:pt x="7442200" y="323886"/>
                </a:lnTo>
                <a:lnTo>
                  <a:pt x="7442200" y="336840"/>
                </a:lnTo>
                <a:lnTo>
                  <a:pt x="7467600" y="337602"/>
                </a:lnTo>
                <a:close/>
              </a:path>
              <a:path w="7797800" h="5208905">
                <a:moveTo>
                  <a:pt x="7467600" y="646810"/>
                </a:moveTo>
                <a:lnTo>
                  <a:pt x="7467600" y="345984"/>
                </a:lnTo>
                <a:lnTo>
                  <a:pt x="7454900" y="387254"/>
                </a:lnTo>
                <a:lnTo>
                  <a:pt x="7442200" y="422620"/>
                </a:lnTo>
                <a:lnTo>
                  <a:pt x="7442200" y="647736"/>
                </a:lnTo>
                <a:lnTo>
                  <a:pt x="7454900" y="647736"/>
                </a:lnTo>
                <a:lnTo>
                  <a:pt x="7467600" y="646810"/>
                </a:lnTo>
                <a:close/>
              </a:path>
              <a:path w="7797800" h="5208905">
                <a:moveTo>
                  <a:pt x="7467600" y="673532"/>
                </a:moveTo>
                <a:lnTo>
                  <a:pt x="7467600" y="660690"/>
                </a:lnTo>
                <a:lnTo>
                  <a:pt x="7442200" y="660690"/>
                </a:lnTo>
                <a:lnTo>
                  <a:pt x="7442200" y="674406"/>
                </a:lnTo>
                <a:lnTo>
                  <a:pt x="7454900" y="674406"/>
                </a:lnTo>
                <a:lnTo>
                  <a:pt x="7467600" y="673532"/>
                </a:lnTo>
                <a:close/>
              </a:path>
              <a:path w="7797800" h="5208905">
                <a:moveTo>
                  <a:pt x="7797800" y="4240566"/>
                </a:moveTo>
                <a:lnTo>
                  <a:pt x="7797800" y="354366"/>
                </a:lnTo>
                <a:lnTo>
                  <a:pt x="7785100" y="402230"/>
                </a:lnTo>
                <a:lnTo>
                  <a:pt x="7772400" y="447707"/>
                </a:lnTo>
                <a:lnTo>
                  <a:pt x="7772400" y="4322862"/>
                </a:lnTo>
                <a:lnTo>
                  <a:pt x="7785100" y="4306860"/>
                </a:lnTo>
                <a:lnTo>
                  <a:pt x="7785100" y="4257330"/>
                </a:lnTo>
                <a:lnTo>
                  <a:pt x="7797800" y="4240566"/>
                </a:lnTo>
                <a:close/>
              </a:path>
            </a:pathLst>
          </a:custGeom>
          <a:solidFill>
            <a:srgbClr val="7030A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" name="object 8"/>
          <p:cNvSpPr txBox="1">
            <a:spLocks noGrp="1"/>
          </p:cNvSpPr>
          <p:nvPr>
            <p:ph type="body" idx="1"/>
          </p:nvPr>
        </p:nvSpPr>
        <p:spPr>
          <a:xfrm>
            <a:off x="1496060" y="2099097"/>
            <a:ext cx="7066279" cy="3592009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956944" indent="-342900">
              <a:lnSpc>
                <a:spcPct val="100000"/>
              </a:lnSpc>
              <a:spcBef>
                <a:spcPts val="770"/>
              </a:spcBef>
              <a:buChar char="•"/>
              <a:tabLst>
                <a:tab pos="956944" algn="l"/>
                <a:tab pos="957580" algn="l"/>
              </a:tabLst>
            </a:pPr>
            <a:r>
              <a:rPr sz="2400" dirty="0"/>
              <a:t>Accurately</a:t>
            </a:r>
          </a:p>
          <a:p>
            <a:pPr marL="956944" indent="-342900">
              <a:lnSpc>
                <a:spcPct val="100000"/>
              </a:lnSpc>
              <a:spcBef>
                <a:spcPts val="670"/>
              </a:spcBef>
              <a:buChar char="•"/>
              <a:tabLst>
                <a:tab pos="956944" algn="l"/>
                <a:tab pos="957580" algn="l"/>
              </a:tabLst>
            </a:pPr>
            <a:r>
              <a:rPr sz="2400" dirty="0"/>
              <a:t>Clearly</a:t>
            </a:r>
          </a:p>
          <a:p>
            <a:pPr marL="956944" indent="-342900">
              <a:lnSpc>
                <a:spcPct val="100000"/>
              </a:lnSpc>
              <a:spcBef>
                <a:spcPts val="675"/>
              </a:spcBef>
              <a:buChar char="•"/>
              <a:tabLst>
                <a:tab pos="956944" algn="l"/>
                <a:tab pos="957580" algn="l"/>
              </a:tabLst>
            </a:pPr>
            <a:r>
              <a:rPr sz="2400" dirty="0"/>
              <a:t>Unambiguously</a:t>
            </a:r>
          </a:p>
          <a:p>
            <a:pPr marL="956944" marR="1172210" indent="-342900">
              <a:lnSpc>
                <a:spcPct val="100000"/>
              </a:lnSpc>
              <a:spcBef>
                <a:spcPts val="670"/>
              </a:spcBef>
              <a:buChar char="•"/>
              <a:tabLst>
                <a:tab pos="956944" algn="l"/>
                <a:tab pos="957580" algn="l"/>
              </a:tabLst>
            </a:pPr>
            <a:r>
              <a:rPr lang="en-US" sz="2400" dirty="0"/>
              <a:t>Objectively</a:t>
            </a:r>
          </a:p>
          <a:p>
            <a:pPr marL="956944" marR="1172210" indent="-342900">
              <a:lnSpc>
                <a:spcPct val="100000"/>
              </a:lnSpc>
              <a:spcBef>
                <a:spcPts val="670"/>
              </a:spcBef>
              <a:buChar char="•"/>
              <a:tabLst>
                <a:tab pos="956944" algn="l"/>
                <a:tab pos="957580" algn="l"/>
              </a:tabLst>
            </a:pPr>
            <a:r>
              <a:rPr lang="en-US" sz="2400" dirty="0"/>
              <a:t>Usually in a report</a:t>
            </a:r>
            <a:endParaRPr sz="2400" dirty="0"/>
          </a:p>
          <a:p>
            <a:pPr marL="956944" marR="5080" indent="-342900">
              <a:lnSpc>
                <a:spcPct val="100000"/>
              </a:lnSpc>
              <a:spcBef>
                <a:spcPts val="675"/>
              </a:spcBef>
              <a:buChar char="•"/>
              <a:tabLst>
                <a:tab pos="956944" algn="l"/>
                <a:tab pos="957580" algn="l"/>
              </a:tabLst>
            </a:pPr>
            <a:r>
              <a:rPr sz="2400" dirty="0"/>
              <a:t>With information requested by  customer &amp; necessary to</a:t>
            </a:r>
            <a:r>
              <a:rPr sz="2400" spc="-70" dirty="0"/>
              <a:t> </a:t>
            </a:r>
            <a:r>
              <a:rPr sz="2400" dirty="0"/>
              <a:t>interpretation</a:t>
            </a:r>
            <a:endParaRPr lang="en-US" sz="2400" dirty="0"/>
          </a:p>
          <a:p>
            <a:pPr marL="956944" marR="5080" indent="-342900">
              <a:lnSpc>
                <a:spcPct val="100000"/>
              </a:lnSpc>
              <a:spcBef>
                <a:spcPts val="675"/>
              </a:spcBef>
              <a:buChar char="•"/>
              <a:tabLst>
                <a:tab pos="956944" algn="l"/>
                <a:tab pos="957580" algn="l"/>
              </a:tabLst>
            </a:pPr>
            <a:r>
              <a:rPr lang="en-US" sz="2400" dirty="0"/>
              <a:t>All information required by the method used</a:t>
            </a:r>
            <a:endParaRPr sz="2400" dirty="0"/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76088" y="311395"/>
            <a:ext cx="7023100" cy="149015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3200" spc="-60" dirty="0"/>
              <a:t>Unless agreed upon with the customer for a simplified result, t</a:t>
            </a:r>
            <a:r>
              <a:rPr sz="3200" spc="-60" dirty="0"/>
              <a:t>est </a:t>
            </a:r>
            <a:r>
              <a:rPr lang="en-US" sz="3200" spc="-60" dirty="0"/>
              <a:t>r</a:t>
            </a:r>
            <a:r>
              <a:rPr sz="3200" dirty="0"/>
              <a:t>eports </a:t>
            </a:r>
            <a:r>
              <a:rPr lang="en-US" sz="3200" dirty="0"/>
              <a:t>s</a:t>
            </a:r>
            <a:r>
              <a:rPr sz="3200" spc="-5" dirty="0"/>
              <a:t>hall</a:t>
            </a:r>
            <a:r>
              <a:rPr sz="3200" spc="-35" dirty="0"/>
              <a:t> </a:t>
            </a:r>
            <a:r>
              <a:rPr lang="en-US" sz="3200" spc="-35" dirty="0"/>
              <a:t>c</a:t>
            </a:r>
            <a:r>
              <a:rPr sz="3200" spc="-5" dirty="0"/>
              <a:t>ontain</a:t>
            </a:r>
            <a:r>
              <a:rPr lang="en-US" sz="3200" spc="-5" dirty="0"/>
              <a:t>:</a:t>
            </a:r>
            <a:endParaRPr sz="3200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sz="half" idx="2"/>
          </p:nvPr>
        </p:nvSpPr>
        <p:spPr>
          <a:xfrm>
            <a:off x="965202" y="1884708"/>
            <a:ext cx="3941903" cy="4591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 algn="l">
              <a:spcBef>
                <a:spcPts val="100"/>
              </a:spcBef>
              <a:buChar char="•"/>
              <a:tabLst>
                <a:tab pos="354965" algn="l"/>
                <a:tab pos="355600" algn="l"/>
              </a:tabLst>
            </a:pPr>
            <a:r>
              <a:rPr sz="1800" spc="-20" dirty="0"/>
              <a:t>Title, </a:t>
            </a:r>
            <a:r>
              <a:rPr sz="1800" spc="-5" dirty="0"/>
              <a:t>e.g., </a:t>
            </a:r>
            <a:r>
              <a:rPr sz="1800" spc="-55" dirty="0"/>
              <a:t>“Test</a:t>
            </a:r>
            <a:r>
              <a:rPr sz="1800" spc="15" dirty="0"/>
              <a:t> </a:t>
            </a:r>
            <a:r>
              <a:rPr sz="1800" dirty="0"/>
              <a:t>Report”</a:t>
            </a:r>
          </a:p>
          <a:p>
            <a:pPr marL="355600" marR="624840" indent="-342900" algn="l">
              <a:spcBef>
                <a:spcPts val="530"/>
              </a:spcBef>
              <a:buChar char="•"/>
              <a:tabLst>
                <a:tab pos="354965" algn="l"/>
                <a:tab pos="355600" algn="l"/>
              </a:tabLst>
            </a:pPr>
            <a:r>
              <a:rPr sz="1800" dirty="0"/>
              <a:t>Name and address</a:t>
            </a:r>
            <a:r>
              <a:rPr sz="1800" spc="-90" dirty="0"/>
              <a:t> </a:t>
            </a:r>
            <a:r>
              <a:rPr sz="1800" dirty="0"/>
              <a:t>of  </a:t>
            </a:r>
            <a:r>
              <a:rPr sz="1800" spc="-5" dirty="0"/>
              <a:t>laboratory</a:t>
            </a:r>
          </a:p>
          <a:p>
            <a:pPr marL="355600" marR="5715" indent="-342900" algn="l">
              <a:spcBef>
                <a:spcPts val="525"/>
              </a:spcBef>
              <a:buChar char="•"/>
              <a:tabLst>
                <a:tab pos="354965" algn="l"/>
                <a:tab pos="355600" algn="l"/>
              </a:tabLst>
            </a:pPr>
            <a:r>
              <a:rPr sz="1800" spc="-5" dirty="0"/>
              <a:t>Unique identification of </a:t>
            </a:r>
            <a:r>
              <a:rPr sz="1800" dirty="0"/>
              <a:t>the  test report </a:t>
            </a:r>
            <a:r>
              <a:rPr sz="1800" spc="-5" dirty="0"/>
              <a:t>and </a:t>
            </a:r>
            <a:r>
              <a:rPr sz="1800" dirty="0"/>
              <a:t>clear  numbering system, e.g.,  </a:t>
            </a:r>
            <a:r>
              <a:rPr sz="1800" spc="-5" dirty="0"/>
              <a:t>page </a:t>
            </a:r>
            <a:r>
              <a:rPr sz="1800" dirty="0"/>
              <a:t>1 </a:t>
            </a:r>
            <a:r>
              <a:rPr sz="1800" spc="-5" dirty="0"/>
              <a:t>of </a:t>
            </a:r>
            <a:r>
              <a:rPr sz="1800" dirty="0"/>
              <a:t>3</a:t>
            </a:r>
          </a:p>
          <a:p>
            <a:pPr marL="355600" marR="625475" indent="-342900" algn="l">
              <a:spcBef>
                <a:spcPts val="530"/>
              </a:spcBef>
              <a:buChar char="•"/>
              <a:tabLst>
                <a:tab pos="354965" algn="l"/>
                <a:tab pos="355600" algn="l"/>
              </a:tabLst>
            </a:pPr>
            <a:r>
              <a:rPr sz="1800" spc="-5" dirty="0"/>
              <a:t>Name </a:t>
            </a:r>
            <a:r>
              <a:rPr lang="en-US" sz="1800" spc="-5" dirty="0"/>
              <a:t>and contact information </a:t>
            </a:r>
            <a:r>
              <a:rPr sz="1800" spc="-5" dirty="0"/>
              <a:t>of</a:t>
            </a:r>
            <a:r>
              <a:rPr lang="en-US" sz="1800" spc="-5" dirty="0"/>
              <a:t> the</a:t>
            </a:r>
            <a:r>
              <a:rPr sz="1800" spc="-5" dirty="0"/>
              <a:t>  </a:t>
            </a:r>
            <a:r>
              <a:rPr sz="1800" dirty="0"/>
              <a:t>customer</a:t>
            </a:r>
          </a:p>
          <a:p>
            <a:pPr marL="355600" marR="408940" indent="-342900" algn="l">
              <a:spcBef>
                <a:spcPts val="525"/>
              </a:spcBef>
              <a:buChar char="•"/>
              <a:tabLst>
                <a:tab pos="354965" algn="l"/>
                <a:tab pos="355600" algn="l"/>
              </a:tabLst>
            </a:pPr>
            <a:r>
              <a:rPr sz="1800" spc="-5" dirty="0"/>
              <a:t>Identification of </a:t>
            </a:r>
            <a:r>
              <a:rPr sz="1800" dirty="0"/>
              <a:t>method  </a:t>
            </a:r>
            <a:r>
              <a:rPr sz="1800" spc="-5" dirty="0"/>
              <a:t>used</a:t>
            </a:r>
          </a:p>
          <a:p>
            <a:pPr marL="355600" marR="5080" indent="-342900" algn="l">
              <a:spcBef>
                <a:spcPts val="530"/>
              </a:spcBef>
              <a:buChar char="•"/>
              <a:tabLst>
                <a:tab pos="355600" algn="l"/>
              </a:tabLst>
            </a:pPr>
            <a:r>
              <a:rPr sz="1800" spc="-5" dirty="0"/>
              <a:t>Description, </a:t>
            </a:r>
            <a:r>
              <a:rPr sz="1800" dirty="0"/>
              <a:t>condition,</a:t>
            </a:r>
            <a:r>
              <a:rPr sz="1800" spc="-65" dirty="0"/>
              <a:t> </a:t>
            </a:r>
            <a:r>
              <a:rPr sz="1800" spc="-5" dirty="0"/>
              <a:t>and  identification of item being  </a:t>
            </a:r>
            <a:r>
              <a:rPr sz="1800" dirty="0"/>
              <a:t>tested</a:t>
            </a:r>
          </a:p>
          <a:p>
            <a:pPr marL="354965" indent="-342265" algn="l">
              <a:buChar char="•"/>
              <a:tabLst>
                <a:tab pos="354965" algn="l"/>
                <a:tab pos="355600" algn="l"/>
              </a:tabLst>
            </a:pPr>
            <a:r>
              <a:rPr sz="1800" spc="-5" dirty="0"/>
              <a:t>Date of </a:t>
            </a:r>
            <a:r>
              <a:rPr sz="1800" dirty="0"/>
              <a:t>receipt</a:t>
            </a:r>
            <a:r>
              <a:rPr lang="en-US" sz="1800" dirty="0"/>
              <a:t> of test item</a:t>
            </a:r>
          </a:p>
          <a:p>
            <a:pPr marL="355600" indent="-342900" algn="l">
              <a:spcBef>
                <a:spcPts val="385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sz="1800" spc="-5" dirty="0"/>
              <a:t>Date test was</a:t>
            </a:r>
            <a:r>
              <a:rPr lang="en-US" sz="1800" spc="-55" dirty="0"/>
              <a:t> </a:t>
            </a:r>
            <a:r>
              <a:rPr lang="en-US" sz="1800" spc="-5" dirty="0"/>
              <a:t>performed</a:t>
            </a:r>
          </a:p>
          <a:p>
            <a:pPr marL="355600" indent="-342900" algn="l">
              <a:spcBef>
                <a:spcPts val="385"/>
              </a:spcBef>
              <a:buFontTx/>
              <a:buChar char="•"/>
              <a:tabLst>
                <a:tab pos="354965" algn="l"/>
                <a:tab pos="355600" algn="l"/>
              </a:tabLst>
            </a:pPr>
            <a:r>
              <a:rPr lang="en-US" sz="1800" spc="-5" dirty="0"/>
              <a:t>Date report was issued</a:t>
            </a:r>
          </a:p>
          <a:p>
            <a:pPr marL="354965" indent="-342265">
              <a:lnSpc>
                <a:spcPct val="100000"/>
              </a:lnSpc>
              <a:buChar char="•"/>
              <a:tabLst>
                <a:tab pos="354965" algn="l"/>
                <a:tab pos="355600" algn="l"/>
              </a:tabLst>
            </a:pPr>
            <a:endParaRPr sz="1800" dirty="0"/>
          </a:p>
        </p:txBody>
      </p:sp>
      <p:sp>
        <p:nvSpPr>
          <p:cNvPr id="4" name="object 4"/>
          <p:cNvSpPr txBox="1">
            <a:spLocks noGrp="1"/>
          </p:cNvSpPr>
          <p:nvPr>
            <p:ph sz="half" idx="3"/>
          </p:nvPr>
        </p:nvSpPr>
        <p:spPr>
          <a:xfrm>
            <a:off x="5022428" y="1559567"/>
            <a:ext cx="4041689" cy="4943020"/>
          </a:xfrm>
          <a:prstGeom prst="rect">
            <a:avLst/>
          </a:prstGeom>
        </p:spPr>
        <p:txBody>
          <a:bodyPr vert="horz" wrap="square" lIns="0" tIns="48895" rIns="0" bIns="0" rtlCol="0">
            <a:spAutoFit/>
          </a:bodyPr>
          <a:lstStyle/>
          <a:p>
            <a:pPr marL="355600" marR="446405" indent="-342900" algn="l">
              <a:spcBef>
                <a:spcPts val="620"/>
              </a:spcBef>
              <a:buChar char="•"/>
              <a:tabLst>
                <a:tab pos="355600" algn="l"/>
              </a:tabLst>
            </a:pPr>
            <a:r>
              <a:rPr lang="en-US" sz="1800" spc="-5" dirty="0"/>
              <a:t>Reference to</a:t>
            </a:r>
            <a:r>
              <a:rPr lang="en-US" sz="1800" spc="-65" dirty="0"/>
              <a:t> </a:t>
            </a:r>
            <a:r>
              <a:rPr lang="en-US" sz="1800" spc="-5" dirty="0"/>
              <a:t>sampling  plan/procedures used, where</a:t>
            </a:r>
            <a:r>
              <a:rPr lang="en-US" sz="1800" spc="5" dirty="0"/>
              <a:t> r</a:t>
            </a:r>
            <a:r>
              <a:rPr lang="en-US" sz="1800" spc="-5" dirty="0"/>
              <a:t>elevant</a:t>
            </a:r>
          </a:p>
          <a:p>
            <a:pPr marL="355600" marR="260985" indent="-342900" algn="l">
              <a:spcBef>
                <a:spcPts val="580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sz="1800" spc="-70" dirty="0"/>
              <a:t>Statement that results relate only to the items tested</a:t>
            </a:r>
          </a:p>
          <a:p>
            <a:pPr marL="355600" marR="260985" indent="-342900" algn="l">
              <a:spcBef>
                <a:spcPts val="580"/>
              </a:spcBef>
              <a:buChar char="•"/>
              <a:tabLst>
                <a:tab pos="354965" algn="l"/>
                <a:tab pos="355600" algn="l"/>
              </a:tabLst>
            </a:pPr>
            <a:r>
              <a:rPr sz="1800" spc="-70" dirty="0"/>
              <a:t>Test </a:t>
            </a:r>
            <a:r>
              <a:rPr sz="1800" spc="-5" dirty="0"/>
              <a:t>results with units of  measurement</a:t>
            </a:r>
            <a:r>
              <a:rPr lang="en-US" sz="1800" spc="-5" dirty="0"/>
              <a:t>, where appropriate</a:t>
            </a:r>
          </a:p>
          <a:p>
            <a:pPr marL="355600" marR="260985" indent="-342900" algn="l">
              <a:spcBef>
                <a:spcPts val="580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sz="1800" spc="-5" dirty="0"/>
              <a:t>Additions to, deviations, or exclusions from the method</a:t>
            </a:r>
            <a:endParaRPr sz="1800" spc="-5" dirty="0"/>
          </a:p>
          <a:p>
            <a:pPr marL="355600" marR="40005" indent="-342900" algn="l">
              <a:spcBef>
                <a:spcPts val="580"/>
              </a:spcBef>
              <a:buChar char="•"/>
              <a:tabLst>
                <a:tab pos="354965" algn="l"/>
                <a:tab pos="355600" algn="l"/>
              </a:tabLst>
            </a:pPr>
            <a:r>
              <a:rPr sz="1800" spc="-5" dirty="0"/>
              <a:t>Name, function, and signature of person(s) authorizing the test</a:t>
            </a:r>
            <a:r>
              <a:rPr sz="1800" spc="-60" dirty="0"/>
              <a:t> </a:t>
            </a:r>
            <a:r>
              <a:rPr sz="1800" spc="-5" dirty="0"/>
              <a:t>report</a:t>
            </a:r>
          </a:p>
          <a:p>
            <a:pPr marL="355600" marR="5080" indent="-342900" algn="l">
              <a:spcBef>
                <a:spcPts val="580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sz="1800" dirty="0"/>
              <a:t>Clear identification when results are from external providers</a:t>
            </a:r>
          </a:p>
          <a:p>
            <a:pPr marL="355600" marR="5080" indent="-342900" algn="l">
              <a:spcBef>
                <a:spcPts val="580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sz="1800" spc="-5" dirty="0"/>
              <a:t>With a simplified report, all the above information must be readily available.</a:t>
            </a:r>
            <a:endParaRPr sz="1800" spc="-5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4400" y="6324600"/>
            <a:ext cx="950213" cy="65760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/>
          <p:nvPr/>
        </p:nvSpPr>
        <p:spPr>
          <a:xfrm>
            <a:off x="7848600" y="5334000"/>
            <a:ext cx="1170432" cy="138455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pc="-55" dirty="0"/>
              <a:t>Test </a:t>
            </a:r>
            <a:r>
              <a:rPr spc="5" dirty="0"/>
              <a:t>reports </a:t>
            </a:r>
            <a:r>
              <a:rPr spc="-5" dirty="0"/>
              <a:t>shall </a:t>
            </a:r>
            <a:r>
              <a:rPr dirty="0"/>
              <a:t>contain, where  </a:t>
            </a:r>
            <a:r>
              <a:rPr spc="5" dirty="0"/>
              <a:t>necessary </a:t>
            </a:r>
            <a:r>
              <a:rPr spc="-35" dirty="0"/>
              <a:t>to </a:t>
            </a:r>
            <a:r>
              <a:rPr spc="-10" dirty="0"/>
              <a:t>interpretation </a:t>
            </a:r>
            <a:r>
              <a:rPr dirty="0"/>
              <a:t>of</a:t>
            </a:r>
            <a:r>
              <a:rPr spc="-5" dirty="0"/>
              <a:t> </a:t>
            </a:r>
            <a:r>
              <a:rPr dirty="0"/>
              <a:t>results</a:t>
            </a:r>
            <a:r>
              <a:rPr lang="en-US" dirty="0"/>
              <a:t>:</a:t>
            </a:r>
            <a:endParaRPr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890814" y="1851006"/>
            <a:ext cx="7985125" cy="4224232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355600" marR="327025" indent="-342900">
              <a:lnSpc>
                <a:spcPts val="2920"/>
              </a:lnSpc>
              <a:spcBef>
                <a:spcPts val="459"/>
              </a:spcBef>
              <a:buChar char="•"/>
              <a:tabLst>
                <a:tab pos="355600" algn="l"/>
              </a:tabLst>
            </a:pPr>
            <a:r>
              <a:rPr lang="en-US" spc="-5" dirty="0">
                <a:solidFill>
                  <a:srgbClr val="3E3E3E"/>
                </a:solidFill>
                <a:latin typeface="Arial"/>
                <a:cs typeface="Arial"/>
              </a:rPr>
              <a:t>I</a:t>
            </a:r>
            <a:r>
              <a:rPr spc="-5" dirty="0">
                <a:solidFill>
                  <a:srgbClr val="3E3E3E"/>
                </a:solidFill>
                <a:latin typeface="Arial"/>
                <a:cs typeface="Arial"/>
              </a:rPr>
              <a:t>nformation on specific </a:t>
            </a:r>
            <a:r>
              <a:rPr dirty="0">
                <a:solidFill>
                  <a:srgbClr val="3E3E3E"/>
                </a:solidFill>
                <a:latin typeface="Arial"/>
                <a:cs typeface="Arial"/>
              </a:rPr>
              <a:t>test </a:t>
            </a:r>
            <a:r>
              <a:rPr spc="-5" dirty="0">
                <a:solidFill>
                  <a:srgbClr val="3E3E3E"/>
                </a:solidFill>
                <a:latin typeface="Arial"/>
                <a:cs typeface="Arial"/>
              </a:rPr>
              <a:t>conditions, such as environmental</a:t>
            </a:r>
            <a:r>
              <a:rPr spc="-4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pc="-5" dirty="0">
                <a:solidFill>
                  <a:srgbClr val="3E3E3E"/>
                </a:solidFill>
                <a:latin typeface="Arial"/>
                <a:cs typeface="Arial"/>
              </a:rPr>
              <a:t>conditions</a:t>
            </a:r>
            <a:endParaRPr dirty="0">
              <a:latin typeface="Arial"/>
              <a:cs typeface="Arial"/>
            </a:endParaRPr>
          </a:p>
          <a:p>
            <a:pPr marL="355600" marR="382270" indent="-342900">
              <a:lnSpc>
                <a:spcPts val="2920"/>
              </a:lnSpc>
              <a:spcBef>
                <a:spcPts val="640"/>
              </a:spcBef>
              <a:buChar char="•"/>
              <a:tabLst>
                <a:tab pos="355600" algn="l"/>
              </a:tabLst>
            </a:pPr>
            <a:r>
              <a:rPr dirty="0">
                <a:solidFill>
                  <a:srgbClr val="3E3E3E"/>
                </a:solidFill>
                <a:latin typeface="Arial"/>
                <a:cs typeface="Arial"/>
              </a:rPr>
              <a:t>A </a:t>
            </a:r>
            <a:r>
              <a:rPr spc="-5" dirty="0">
                <a:solidFill>
                  <a:srgbClr val="3E3E3E"/>
                </a:solidFill>
                <a:latin typeface="Arial"/>
                <a:cs typeface="Arial"/>
              </a:rPr>
              <a:t>statement of </a:t>
            </a:r>
            <a:r>
              <a:rPr lang="en-US" spc="-5" dirty="0">
                <a:solidFill>
                  <a:srgbClr val="3E3E3E"/>
                </a:solidFill>
                <a:latin typeface="Arial"/>
                <a:cs typeface="Arial"/>
              </a:rPr>
              <a:t>conformity </a:t>
            </a:r>
            <a:r>
              <a:rPr spc="-5" dirty="0">
                <a:solidFill>
                  <a:srgbClr val="3E3E3E"/>
                </a:solidFill>
                <a:latin typeface="Arial"/>
                <a:cs typeface="Arial"/>
              </a:rPr>
              <a:t>with requirements and/or</a:t>
            </a:r>
            <a:r>
              <a:rPr spc="-1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pc="-5" dirty="0">
                <a:solidFill>
                  <a:srgbClr val="3E3E3E"/>
                </a:solidFill>
                <a:latin typeface="Arial"/>
                <a:cs typeface="Arial"/>
              </a:rPr>
              <a:t>specifications</a:t>
            </a:r>
            <a:r>
              <a:rPr lang="en-US" spc="-5" dirty="0">
                <a:solidFill>
                  <a:srgbClr val="3E3E3E"/>
                </a:solidFill>
                <a:latin typeface="Arial"/>
                <a:cs typeface="Arial"/>
              </a:rPr>
              <a:t>, where relevant</a:t>
            </a:r>
          </a:p>
          <a:p>
            <a:pPr marL="355600" marR="382270" indent="-342900">
              <a:lnSpc>
                <a:spcPts val="2920"/>
              </a:lnSpc>
              <a:spcBef>
                <a:spcPts val="640"/>
              </a:spcBef>
              <a:buChar char="•"/>
              <a:tabLst>
                <a:tab pos="355600" algn="l"/>
              </a:tabLst>
            </a:pPr>
            <a:r>
              <a:rPr lang="en-US" spc="-5" dirty="0">
                <a:solidFill>
                  <a:srgbClr val="3E3E3E"/>
                </a:solidFill>
                <a:latin typeface="Arial"/>
                <a:cs typeface="Arial"/>
              </a:rPr>
              <a:t>Opinions and interpretations, where appropriate</a:t>
            </a:r>
            <a:endParaRPr dirty="0">
              <a:latin typeface="Arial"/>
              <a:cs typeface="Arial"/>
            </a:endParaRPr>
          </a:p>
          <a:p>
            <a:pPr marL="355600" marR="1032510" indent="-342900">
              <a:lnSpc>
                <a:spcPts val="2920"/>
              </a:lnSpc>
              <a:spcBef>
                <a:spcPts val="640"/>
              </a:spcBef>
              <a:buChar char="•"/>
              <a:tabLst>
                <a:tab pos="354965" algn="l"/>
                <a:tab pos="355600" algn="l"/>
              </a:tabLst>
            </a:pPr>
            <a:r>
              <a:rPr dirty="0">
                <a:solidFill>
                  <a:srgbClr val="3E3E3E"/>
                </a:solidFill>
                <a:latin typeface="Arial"/>
                <a:cs typeface="Arial"/>
              </a:rPr>
              <a:t>A </a:t>
            </a:r>
            <a:r>
              <a:rPr spc="-5" dirty="0">
                <a:solidFill>
                  <a:srgbClr val="3E3E3E"/>
                </a:solidFill>
                <a:latin typeface="Arial"/>
                <a:cs typeface="Arial"/>
              </a:rPr>
              <a:t>statement on </a:t>
            </a:r>
            <a:r>
              <a:rPr dirty="0">
                <a:solidFill>
                  <a:srgbClr val="3E3E3E"/>
                </a:solidFill>
                <a:latin typeface="Arial"/>
                <a:cs typeface="Arial"/>
              </a:rPr>
              <a:t>the </a:t>
            </a:r>
            <a:r>
              <a:rPr spc="-5" dirty="0">
                <a:solidFill>
                  <a:srgbClr val="3E3E3E"/>
                </a:solidFill>
                <a:latin typeface="Arial"/>
                <a:cs typeface="Arial"/>
              </a:rPr>
              <a:t>estimated uncertainty</a:t>
            </a:r>
            <a:r>
              <a:rPr spc="-24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pc="-5" dirty="0">
                <a:solidFill>
                  <a:srgbClr val="3E3E3E"/>
                </a:solidFill>
                <a:latin typeface="Arial"/>
                <a:cs typeface="Arial"/>
              </a:rPr>
              <a:t>of  measurement</a:t>
            </a:r>
            <a:endParaRPr dirty="0">
              <a:latin typeface="Arial"/>
              <a:cs typeface="Arial"/>
            </a:endParaRPr>
          </a:p>
          <a:p>
            <a:pPr marL="755650" lvl="1" indent="-285750">
              <a:lnSpc>
                <a:spcPct val="100000"/>
              </a:lnSpc>
              <a:spcBef>
                <a:spcPts val="245"/>
              </a:spcBef>
              <a:buChar char="–"/>
              <a:tabLst>
                <a:tab pos="755650" algn="l"/>
              </a:tabLst>
            </a:pPr>
            <a:r>
              <a:rPr spc="-5" dirty="0">
                <a:solidFill>
                  <a:srgbClr val="3E3E3E"/>
                </a:solidFill>
                <a:latin typeface="Arial"/>
                <a:cs typeface="Arial"/>
              </a:rPr>
              <a:t>Where relevant to validity or application of </a:t>
            </a:r>
            <a:r>
              <a:rPr dirty="0">
                <a:solidFill>
                  <a:srgbClr val="3E3E3E"/>
                </a:solidFill>
                <a:latin typeface="Arial"/>
                <a:cs typeface="Arial"/>
              </a:rPr>
              <a:t>test</a:t>
            </a:r>
            <a:r>
              <a:rPr spc="-2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pc="-5" dirty="0">
                <a:solidFill>
                  <a:srgbClr val="3E3E3E"/>
                </a:solidFill>
                <a:latin typeface="Arial"/>
                <a:cs typeface="Arial"/>
              </a:rPr>
              <a:t>results</a:t>
            </a:r>
            <a:endParaRPr dirty="0">
              <a:latin typeface="Arial"/>
              <a:cs typeface="Arial"/>
            </a:endParaRPr>
          </a:p>
          <a:p>
            <a:pPr marL="755015" lvl="1" indent="-285115">
              <a:lnSpc>
                <a:spcPct val="100000"/>
              </a:lnSpc>
              <a:spcBef>
                <a:spcPts val="285"/>
              </a:spcBef>
              <a:buChar char="–"/>
              <a:tabLst>
                <a:tab pos="755650" algn="l"/>
              </a:tabLst>
            </a:pPr>
            <a:r>
              <a:rPr spc="-5" dirty="0">
                <a:solidFill>
                  <a:srgbClr val="3E3E3E"/>
                </a:solidFill>
                <a:latin typeface="Arial"/>
                <a:cs typeface="Arial"/>
              </a:rPr>
              <a:t>When </a:t>
            </a:r>
            <a:r>
              <a:rPr dirty="0">
                <a:solidFill>
                  <a:srgbClr val="3E3E3E"/>
                </a:solidFill>
                <a:latin typeface="Arial"/>
                <a:cs typeface="Arial"/>
              </a:rPr>
              <a:t>a </a:t>
            </a:r>
            <a:r>
              <a:rPr spc="-5" dirty="0">
                <a:solidFill>
                  <a:srgbClr val="3E3E3E"/>
                </a:solidFill>
                <a:latin typeface="Arial"/>
                <a:cs typeface="Arial"/>
              </a:rPr>
              <a:t>customer requires</a:t>
            </a:r>
            <a:r>
              <a:rPr spc="2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pc="-5" dirty="0">
                <a:solidFill>
                  <a:srgbClr val="3E3E3E"/>
                </a:solidFill>
                <a:latin typeface="Arial"/>
                <a:cs typeface="Arial"/>
              </a:rPr>
              <a:t>it</a:t>
            </a:r>
            <a:endParaRPr dirty="0">
              <a:latin typeface="Arial"/>
              <a:cs typeface="Arial"/>
            </a:endParaRPr>
          </a:p>
          <a:p>
            <a:pPr marL="755650" marR="1653539" lvl="1" indent="-285750">
              <a:lnSpc>
                <a:spcPts val="2590"/>
              </a:lnSpc>
              <a:spcBef>
                <a:spcPts val="620"/>
              </a:spcBef>
              <a:buChar char="–"/>
              <a:tabLst>
                <a:tab pos="755650" algn="l"/>
              </a:tabLst>
            </a:pPr>
            <a:r>
              <a:rPr spc="-5" dirty="0">
                <a:solidFill>
                  <a:srgbClr val="3E3E3E"/>
                </a:solidFill>
                <a:latin typeface="Arial"/>
                <a:cs typeface="Arial"/>
              </a:rPr>
              <a:t>When uncertainty </a:t>
            </a:r>
            <a:r>
              <a:rPr spc="-10" dirty="0">
                <a:solidFill>
                  <a:srgbClr val="3E3E3E"/>
                </a:solidFill>
                <a:latin typeface="Arial"/>
                <a:cs typeface="Arial"/>
              </a:rPr>
              <a:t>affects </a:t>
            </a:r>
            <a:r>
              <a:rPr spc="-5" dirty="0">
                <a:solidFill>
                  <a:srgbClr val="3E3E3E"/>
                </a:solidFill>
                <a:latin typeface="Arial"/>
                <a:cs typeface="Arial"/>
              </a:rPr>
              <a:t>compliance to </a:t>
            </a:r>
            <a:r>
              <a:rPr dirty="0">
                <a:solidFill>
                  <a:srgbClr val="3E3E3E"/>
                </a:solidFill>
                <a:latin typeface="Arial"/>
                <a:cs typeface="Arial"/>
              </a:rPr>
              <a:t>a  </a:t>
            </a:r>
            <a:r>
              <a:rPr spc="-5" dirty="0">
                <a:solidFill>
                  <a:srgbClr val="3E3E3E"/>
                </a:solidFill>
                <a:latin typeface="Arial"/>
                <a:cs typeface="Arial"/>
              </a:rPr>
              <a:t>specification</a:t>
            </a:r>
            <a:r>
              <a:rPr spc="2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pc="-5" dirty="0">
                <a:solidFill>
                  <a:srgbClr val="3E3E3E"/>
                </a:solidFill>
                <a:latin typeface="Arial"/>
                <a:cs typeface="Arial"/>
              </a:rPr>
              <a:t>limit</a:t>
            </a:r>
            <a:endParaRPr lang="en-US" spc="-5" dirty="0">
              <a:solidFill>
                <a:srgbClr val="3E3E3E"/>
              </a:solidFill>
              <a:latin typeface="Arial"/>
              <a:cs typeface="Arial"/>
            </a:endParaRPr>
          </a:p>
          <a:p>
            <a:pPr marL="298450" marR="1653539" indent="-285750">
              <a:lnSpc>
                <a:spcPts val="2590"/>
              </a:lnSpc>
              <a:spcBef>
                <a:spcPts val="620"/>
              </a:spcBef>
              <a:buFont typeface="Wingdings" panose="05000000000000000000" pitchFamily="2" charset="2"/>
              <a:buChar char="§"/>
              <a:tabLst>
                <a:tab pos="755650" algn="l"/>
              </a:tabLst>
            </a:pPr>
            <a:r>
              <a:rPr lang="en-US" spc="-5" dirty="0">
                <a:solidFill>
                  <a:srgbClr val="3E3E3E"/>
                </a:solidFill>
                <a:latin typeface="Arial"/>
                <a:cs typeface="Arial"/>
              </a:rPr>
              <a:t>Additional information that may be required by the method or customers</a:t>
            </a:r>
            <a:endParaRPr dirty="0">
              <a:latin typeface="Arial"/>
              <a:cs typeface="Arial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6716" y="6268455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4400" y="6324600"/>
            <a:ext cx="950213" cy="65760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01700" y="657860"/>
            <a:ext cx="2481580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10" dirty="0"/>
              <a:t>References</a:t>
            </a:r>
            <a:endParaRPr sz="4000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64540" y="1358900"/>
            <a:ext cx="7388860" cy="1176604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354965" indent="-342265">
              <a:lnSpc>
                <a:spcPct val="100000"/>
              </a:lnSpc>
              <a:spcBef>
                <a:spcPts val="1560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sz="3200" spc="-10" dirty="0">
                <a:solidFill>
                  <a:srgbClr val="3E3E3E"/>
                </a:solidFill>
                <a:latin typeface="Arial"/>
                <a:cs typeface="Arial"/>
              </a:rPr>
              <a:t>ISO/IEC 17025:2017</a:t>
            </a:r>
          </a:p>
          <a:p>
            <a:pPr marL="755650" lvl="1" indent="-285750">
              <a:spcBef>
                <a:spcPts val="1280"/>
              </a:spcBef>
              <a:buClr>
                <a:srgbClr val="3E3E3E"/>
              </a:buClr>
              <a:buFontTx/>
              <a:buChar char="–"/>
              <a:tabLst>
                <a:tab pos="755650" algn="l"/>
              </a:tabLst>
            </a:pPr>
            <a:r>
              <a:rPr lang="en-US" sz="2800" spc="-10" dirty="0">
                <a:solidFill>
                  <a:srgbClr val="3E3E3E"/>
                </a:solidFill>
                <a:latin typeface="Arial"/>
                <a:cs typeface="Arial"/>
                <a:hlinkClick r:id="rId3"/>
              </a:rPr>
              <a:t>https://www.iso.org/standard/66912.html</a:t>
            </a:r>
            <a:r>
              <a:rPr lang="en-US" sz="2800" spc="-1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0224" y="6268455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204202" y="6733285"/>
            <a:ext cx="1859914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0A0AF"/>
                </a:solidFill>
                <a:latin typeface="Franklin Gothic Medium"/>
                <a:cs typeface="Franklin Gothic Medium"/>
              </a:rPr>
              <a:t>QMS </a:t>
            </a:r>
            <a:r>
              <a:rPr sz="1200" spc="-5" dirty="0">
                <a:solidFill>
                  <a:srgbClr val="00A0AF"/>
                </a:solidFill>
                <a:latin typeface="Franklin Gothic Medium"/>
                <a:cs typeface="Franklin Gothic Medium"/>
              </a:rPr>
              <a:t>Quick </a:t>
            </a:r>
            <a:r>
              <a:rPr sz="1200" dirty="0">
                <a:solidFill>
                  <a:srgbClr val="00A0AF"/>
                </a:solidFill>
                <a:latin typeface="Franklin Gothic Medium"/>
                <a:cs typeface="Franklin Gothic Medium"/>
              </a:rPr>
              <a:t>Learning</a:t>
            </a:r>
            <a:r>
              <a:rPr sz="1200" spc="-70" dirty="0">
                <a:solidFill>
                  <a:srgbClr val="00A0AF"/>
                </a:solidFill>
                <a:latin typeface="Franklin Gothic Medium"/>
                <a:cs typeface="Franklin Gothic Medium"/>
              </a:rPr>
              <a:t> </a:t>
            </a:r>
            <a:r>
              <a:rPr sz="1200" spc="-5" dirty="0">
                <a:solidFill>
                  <a:srgbClr val="00A0AF"/>
                </a:solidFill>
                <a:latin typeface="Franklin Gothic Medium"/>
                <a:cs typeface="Franklin Gothic Medium"/>
              </a:rPr>
              <a:t>Activity</a:t>
            </a:r>
            <a:endParaRPr sz="1200" dirty="0">
              <a:latin typeface="Franklin Gothic Medium"/>
              <a:cs typeface="Franklin Gothic Medium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010917" y="6429755"/>
            <a:ext cx="1796072" cy="5524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object 4"/>
          <p:cNvSpPr/>
          <p:nvPr/>
        </p:nvSpPr>
        <p:spPr>
          <a:xfrm>
            <a:off x="3955459" y="6259171"/>
            <a:ext cx="912958" cy="80091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object 5"/>
          <p:cNvSpPr/>
          <p:nvPr/>
        </p:nvSpPr>
        <p:spPr>
          <a:xfrm>
            <a:off x="914400" y="6324600"/>
            <a:ext cx="950213" cy="65760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901700" y="1115060"/>
            <a:ext cx="7795895" cy="1245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4000" spc="-5" dirty="0"/>
              <a:t>Objectives</a:t>
            </a:r>
            <a:r>
              <a:rPr lang="en-US" sz="4000" spc="-5" dirty="0"/>
              <a:t>:</a:t>
            </a:r>
            <a:r>
              <a:rPr sz="4000" spc="-5" dirty="0"/>
              <a:t> </a:t>
            </a:r>
            <a:r>
              <a:rPr sz="4000" spc="-20" dirty="0"/>
              <a:t>At </a:t>
            </a:r>
            <a:r>
              <a:rPr sz="4000" spc="-5" dirty="0"/>
              <a:t>the end </a:t>
            </a:r>
            <a:r>
              <a:rPr sz="4000" dirty="0"/>
              <a:t>of </a:t>
            </a:r>
            <a:r>
              <a:rPr sz="4000" spc="-5" dirty="0"/>
              <a:t>this</a:t>
            </a:r>
            <a:r>
              <a:rPr sz="4000" spc="-90" dirty="0"/>
              <a:t> </a:t>
            </a:r>
            <a:r>
              <a:rPr sz="4000" spc="5" dirty="0"/>
              <a:t>course  participants </a:t>
            </a:r>
            <a:r>
              <a:rPr sz="4000" dirty="0"/>
              <a:t>will be able</a:t>
            </a:r>
            <a:r>
              <a:rPr sz="4000" spc="-70" dirty="0"/>
              <a:t> </a:t>
            </a:r>
            <a:r>
              <a:rPr sz="4000" spc="-25" dirty="0"/>
              <a:t>to…</a:t>
            </a:r>
            <a:endParaRPr sz="4000" dirty="0"/>
          </a:p>
        </p:txBody>
      </p:sp>
      <p:sp>
        <p:nvSpPr>
          <p:cNvPr id="7" name="object 7"/>
          <p:cNvSpPr txBox="1"/>
          <p:nvPr/>
        </p:nvSpPr>
        <p:spPr>
          <a:xfrm>
            <a:off x="993139" y="2689351"/>
            <a:ext cx="7988300" cy="30492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503555" indent="-342900">
              <a:lnSpc>
                <a:spcPct val="100000"/>
              </a:lnSpc>
              <a:spcBef>
                <a:spcPts val="95"/>
              </a:spcBef>
              <a:buChar char="•"/>
              <a:tabLst>
                <a:tab pos="356235" algn="l"/>
              </a:tabLst>
            </a:pPr>
            <a:r>
              <a:rPr lang="en-US" sz="3200" spc="-10" dirty="0">
                <a:solidFill>
                  <a:srgbClr val="3E3E3E"/>
                </a:solidFill>
                <a:latin typeface="Arial"/>
                <a:cs typeface="Arial"/>
              </a:rPr>
              <a:t>U</a:t>
            </a:r>
            <a:r>
              <a:rPr sz="3200" spc="-10" dirty="0">
                <a:solidFill>
                  <a:srgbClr val="3E3E3E"/>
                </a:solidFill>
                <a:latin typeface="Arial"/>
                <a:cs typeface="Arial"/>
              </a:rPr>
              <a:t>nderstand </a:t>
            </a:r>
            <a:r>
              <a:rPr sz="3200" spc="-5" dirty="0">
                <a:solidFill>
                  <a:srgbClr val="3E3E3E"/>
                </a:solidFill>
                <a:latin typeface="Arial"/>
                <a:cs typeface="Arial"/>
              </a:rPr>
              <a:t>that only the most </a:t>
            </a:r>
            <a:r>
              <a:rPr sz="3200" spc="-10" dirty="0">
                <a:solidFill>
                  <a:srgbClr val="3E3E3E"/>
                </a:solidFill>
                <a:latin typeface="Arial"/>
                <a:cs typeface="Arial"/>
              </a:rPr>
              <a:t>current, approved </a:t>
            </a:r>
            <a:r>
              <a:rPr sz="3200" spc="-5" dirty="0">
                <a:solidFill>
                  <a:srgbClr val="3E3E3E"/>
                </a:solidFill>
                <a:latin typeface="Arial"/>
                <a:cs typeface="Arial"/>
              </a:rPr>
              <a:t>and </a:t>
            </a:r>
            <a:r>
              <a:rPr sz="3200" spc="-10" dirty="0">
                <a:solidFill>
                  <a:srgbClr val="3E3E3E"/>
                </a:solidFill>
                <a:latin typeface="Arial"/>
                <a:cs typeface="Arial"/>
              </a:rPr>
              <a:t>appropriate method should </a:t>
            </a:r>
            <a:r>
              <a:rPr sz="3200" spc="-5" dirty="0">
                <a:solidFill>
                  <a:srgbClr val="3E3E3E"/>
                </a:solidFill>
                <a:latin typeface="Arial"/>
                <a:cs typeface="Arial"/>
              </a:rPr>
              <a:t>be </a:t>
            </a:r>
            <a:r>
              <a:rPr sz="3200" spc="-10" dirty="0">
                <a:solidFill>
                  <a:srgbClr val="3E3E3E"/>
                </a:solidFill>
                <a:latin typeface="Arial"/>
                <a:cs typeface="Arial"/>
              </a:rPr>
              <a:t>used.</a:t>
            </a:r>
            <a:endParaRPr sz="3200" dirty="0">
              <a:latin typeface="Arial"/>
              <a:cs typeface="Arial"/>
            </a:endParaRPr>
          </a:p>
          <a:p>
            <a:pPr marL="355600" marR="5080" indent="-342900">
              <a:lnSpc>
                <a:spcPct val="100000"/>
              </a:lnSpc>
              <a:spcBef>
                <a:spcPts val="770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sz="3200" spc="-10" dirty="0">
                <a:solidFill>
                  <a:srgbClr val="3E3E3E"/>
                </a:solidFill>
                <a:latin typeface="Arial"/>
                <a:cs typeface="Arial"/>
              </a:rPr>
              <a:t>C</a:t>
            </a:r>
            <a:r>
              <a:rPr sz="3200" spc="-10" dirty="0">
                <a:solidFill>
                  <a:srgbClr val="3E3E3E"/>
                </a:solidFill>
                <a:latin typeface="Arial"/>
                <a:cs typeface="Arial"/>
              </a:rPr>
              <a:t>omprehend the requirements </a:t>
            </a:r>
            <a:r>
              <a:rPr sz="3200" spc="-5" dirty="0">
                <a:solidFill>
                  <a:srgbClr val="3E3E3E"/>
                </a:solidFill>
                <a:latin typeface="Arial"/>
                <a:cs typeface="Arial"/>
              </a:rPr>
              <a:t>for </a:t>
            </a:r>
            <a:r>
              <a:rPr sz="3200" spc="-10" dirty="0">
                <a:solidFill>
                  <a:srgbClr val="3E3E3E"/>
                </a:solidFill>
                <a:latin typeface="Arial"/>
                <a:cs typeface="Arial"/>
              </a:rPr>
              <a:t>validating </a:t>
            </a:r>
            <a:r>
              <a:rPr sz="3200" spc="-5" dirty="0">
                <a:solidFill>
                  <a:srgbClr val="3E3E3E"/>
                </a:solidFill>
                <a:latin typeface="Arial"/>
                <a:cs typeface="Arial"/>
              </a:rPr>
              <a:t>a </a:t>
            </a:r>
            <a:r>
              <a:rPr sz="3200" spc="-10" dirty="0">
                <a:solidFill>
                  <a:srgbClr val="3E3E3E"/>
                </a:solidFill>
                <a:latin typeface="Arial"/>
                <a:cs typeface="Arial"/>
              </a:rPr>
              <a:t>non-standard </a:t>
            </a:r>
            <a:r>
              <a:rPr sz="3200" spc="-5" dirty="0">
                <a:solidFill>
                  <a:srgbClr val="3E3E3E"/>
                </a:solidFill>
                <a:latin typeface="Arial"/>
                <a:cs typeface="Arial"/>
              </a:rPr>
              <a:t>or </a:t>
            </a:r>
            <a:r>
              <a:rPr sz="3200" spc="-10" dirty="0">
                <a:solidFill>
                  <a:srgbClr val="3E3E3E"/>
                </a:solidFill>
                <a:latin typeface="Arial"/>
                <a:cs typeface="Arial"/>
              </a:rPr>
              <a:t>in-house method.</a:t>
            </a:r>
            <a:endParaRPr sz="3200" dirty="0">
              <a:latin typeface="Arial"/>
              <a:cs typeface="Arial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4400" y="6324600"/>
            <a:ext cx="950213" cy="65760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01700" y="734060"/>
            <a:ext cx="5748020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5" dirty="0"/>
              <a:t>Abbreviations </a:t>
            </a:r>
            <a:r>
              <a:rPr sz="4000" dirty="0"/>
              <a:t>&amp;</a:t>
            </a:r>
            <a:r>
              <a:rPr sz="4000" spc="-90" dirty="0"/>
              <a:t> </a:t>
            </a:r>
            <a:r>
              <a:rPr sz="4000" spc="-20" dirty="0"/>
              <a:t>Acronyms</a:t>
            </a:r>
            <a:endParaRPr sz="4000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400" y="1369695"/>
            <a:ext cx="8762999" cy="4776949"/>
          </a:xfrm>
          <a:prstGeom prst="rect">
            <a:avLst/>
          </a:prstGeom>
        </p:spPr>
        <p:txBody>
          <a:bodyPr vert="horz" wrap="square" lIns="0" tIns="67310" rIns="0" bIns="0" rtlCol="0">
            <a:spAutoFit/>
          </a:bodyPr>
          <a:lstStyle/>
          <a:p>
            <a:pPr marL="355600" marR="132715" indent="-342900">
              <a:spcBef>
                <a:spcPts val="53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000" b="1" dirty="0">
                <a:latin typeface="Arial"/>
                <a:cs typeface="Arial"/>
              </a:rPr>
              <a:t>Accuracy</a:t>
            </a:r>
            <a:r>
              <a:rPr sz="2000" dirty="0">
                <a:latin typeface="Arial"/>
                <a:cs typeface="Arial"/>
              </a:rPr>
              <a:t>-(Method Bias) </a:t>
            </a:r>
            <a:r>
              <a:rPr sz="2000" spc="-5" dirty="0">
                <a:latin typeface="Arial"/>
                <a:cs typeface="Arial"/>
              </a:rPr>
              <a:t>nearness </a:t>
            </a:r>
            <a:r>
              <a:rPr sz="2000" dirty="0">
                <a:latin typeface="Arial"/>
                <a:cs typeface="Arial"/>
              </a:rPr>
              <a:t>to the true value; can </a:t>
            </a:r>
            <a:r>
              <a:rPr sz="2000" spc="-5" dirty="0">
                <a:latin typeface="Arial"/>
                <a:cs typeface="Arial"/>
              </a:rPr>
              <a:t>be determined by  one of </a:t>
            </a:r>
            <a:r>
              <a:rPr sz="2000" dirty="0">
                <a:latin typeface="Arial"/>
                <a:cs typeface="Arial"/>
              </a:rPr>
              <a:t>the following</a:t>
            </a:r>
            <a:r>
              <a:rPr sz="2000" spc="-10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techniques:</a:t>
            </a:r>
          </a:p>
          <a:p>
            <a:pPr marL="755650" lvl="1" indent="-285750">
              <a:spcBef>
                <a:spcPts val="5"/>
              </a:spcBef>
              <a:buChar char="–"/>
              <a:tabLst>
                <a:tab pos="755015" algn="l"/>
                <a:tab pos="755650" algn="l"/>
              </a:tabLst>
            </a:pPr>
            <a:r>
              <a:rPr sz="1600" spc="-5" dirty="0">
                <a:latin typeface="Arial"/>
                <a:cs typeface="Arial"/>
              </a:rPr>
              <a:t>Use of certified reference</a:t>
            </a:r>
            <a:r>
              <a:rPr sz="1600" spc="20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materials;</a:t>
            </a:r>
            <a:endParaRPr sz="1600" dirty="0">
              <a:latin typeface="Arial"/>
              <a:cs typeface="Arial"/>
            </a:endParaRPr>
          </a:p>
          <a:p>
            <a:pPr marL="755015" lvl="1" indent="-285115">
              <a:buChar char="–"/>
              <a:tabLst>
                <a:tab pos="755015" algn="l"/>
                <a:tab pos="755650" algn="l"/>
              </a:tabLst>
            </a:pPr>
            <a:r>
              <a:rPr sz="1600" spc="-5" dirty="0">
                <a:latin typeface="Arial"/>
                <a:cs typeface="Arial"/>
              </a:rPr>
              <a:t>Use of reference method of known</a:t>
            </a:r>
            <a:r>
              <a:rPr sz="1600" spc="25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uncertainty</a:t>
            </a:r>
            <a:endParaRPr sz="1600" dirty="0">
              <a:latin typeface="Arial"/>
              <a:cs typeface="Arial"/>
            </a:endParaRPr>
          </a:p>
          <a:p>
            <a:pPr marL="755650" lvl="1" indent="-285750">
              <a:buChar char="–"/>
              <a:tabLst>
                <a:tab pos="755015" algn="l"/>
                <a:tab pos="755650" algn="l"/>
              </a:tabLst>
            </a:pPr>
            <a:r>
              <a:rPr sz="1600" spc="-5" dirty="0">
                <a:latin typeface="Arial"/>
                <a:cs typeface="Arial"/>
              </a:rPr>
              <a:t>Use of recovery </a:t>
            </a:r>
            <a:r>
              <a:rPr sz="1600" dirty="0">
                <a:latin typeface="Arial"/>
                <a:cs typeface="Arial"/>
              </a:rPr>
              <a:t>from </a:t>
            </a:r>
            <a:r>
              <a:rPr sz="1600" spc="-5" dirty="0">
                <a:latin typeface="Arial"/>
                <a:cs typeface="Arial"/>
              </a:rPr>
              <a:t>spiked</a:t>
            </a:r>
            <a:r>
              <a:rPr sz="1600" spc="10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samples</a:t>
            </a:r>
            <a:endParaRPr lang="en-US" sz="1600" spc="-5" dirty="0">
              <a:latin typeface="Arial"/>
              <a:cs typeface="Arial"/>
            </a:endParaRPr>
          </a:p>
          <a:p>
            <a:pPr marL="755650" lvl="1" indent="-285750">
              <a:buChar char="–"/>
              <a:tabLst>
                <a:tab pos="755015" algn="l"/>
                <a:tab pos="755650" algn="l"/>
              </a:tabLst>
            </a:pPr>
            <a:r>
              <a:rPr sz="1600" spc="-5" dirty="0">
                <a:latin typeface="Arial"/>
                <a:cs typeface="Arial"/>
              </a:rPr>
              <a:t>Reference material, if available, should be carried </a:t>
            </a:r>
            <a:r>
              <a:rPr sz="1600" dirty="0">
                <a:latin typeface="Arial"/>
                <a:cs typeface="Arial"/>
              </a:rPr>
              <a:t>through entire </a:t>
            </a:r>
            <a:r>
              <a:rPr sz="1600" spc="-5" dirty="0">
                <a:latin typeface="Arial"/>
                <a:cs typeface="Arial"/>
              </a:rPr>
              <a:t>procedure with each  batch of test samples. If fortified or spiked samples are used, the method </a:t>
            </a:r>
            <a:r>
              <a:rPr sz="1600" spc="-5" dirty="0" smtClean="0">
                <a:latin typeface="Arial"/>
                <a:cs typeface="Arial"/>
              </a:rPr>
              <a:t>of </a:t>
            </a:r>
            <a:r>
              <a:rPr sz="1600" dirty="0">
                <a:latin typeface="Arial"/>
                <a:cs typeface="Arial"/>
              </a:rPr>
              <a:t>fortification </a:t>
            </a:r>
            <a:r>
              <a:rPr sz="1600" spc="-5" dirty="0">
                <a:latin typeface="Arial"/>
                <a:cs typeface="Arial"/>
              </a:rPr>
              <a:t>should be</a:t>
            </a:r>
            <a:r>
              <a:rPr sz="1600" spc="15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described.</a:t>
            </a:r>
            <a:endParaRPr sz="1600" dirty="0">
              <a:latin typeface="Arial"/>
              <a:cs typeface="Arial"/>
            </a:endParaRPr>
          </a:p>
          <a:p>
            <a:pPr marL="355600" marR="347980" indent="-342900">
              <a:spcBef>
                <a:spcPts val="43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000" b="1" dirty="0">
                <a:latin typeface="Arial"/>
                <a:cs typeface="Arial"/>
              </a:rPr>
              <a:t>Bias</a:t>
            </a:r>
            <a:r>
              <a:rPr sz="2000" dirty="0">
                <a:latin typeface="Arial"/>
                <a:cs typeface="Arial"/>
              </a:rPr>
              <a:t>-systematic </a:t>
            </a:r>
            <a:r>
              <a:rPr sz="2000" spc="-5" dirty="0">
                <a:latin typeface="Arial"/>
                <a:cs typeface="Arial"/>
              </a:rPr>
              <a:t>error </a:t>
            </a:r>
            <a:r>
              <a:rPr sz="2000" dirty="0">
                <a:latin typeface="Arial"/>
                <a:cs typeface="Arial"/>
              </a:rPr>
              <a:t>manifested </a:t>
            </a:r>
            <a:r>
              <a:rPr sz="2000" spc="-5" dirty="0">
                <a:latin typeface="Arial"/>
                <a:cs typeface="Arial"/>
              </a:rPr>
              <a:t>as </a:t>
            </a:r>
            <a:r>
              <a:rPr sz="2000" dirty="0">
                <a:latin typeface="Arial"/>
                <a:cs typeface="Arial"/>
              </a:rPr>
              <a:t>a consistent </a:t>
            </a:r>
            <a:r>
              <a:rPr sz="2000" spc="-5" dirty="0">
                <a:latin typeface="Arial"/>
                <a:cs typeface="Arial"/>
              </a:rPr>
              <a:t>unidirectional </a:t>
            </a:r>
            <a:r>
              <a:rPr sz="2000" spc="-5" dirty="0" smtClean="0">
                <a:latin typeface="Arial"/>
                <a:cs typeface="Arial"/>
              </a:rPr>
              <a:t>deviation </a:t>
            </a:r>
            <a:r>
              <a:rPr sz="2000" dirty="0">
                <a:latin typeface="Arial"/>
                <a:cs typeface="Arial"/>
              </a:rPr>
              <a:t>from the true</a:t>
            </a:r>
            <a:r>
              <a:rPr sz="2000" spc="-5" dirty="0">
                <a:latin typeface="Arial"/>
                <a:cs typeface="Arial"/>
              </a:rPr>
              <a:t> value</a:t>
            </a:r>
            <a:endParaRPr sz="2000" dirty="0">
              <a:latin typeface="Arial"/>
              <a:cs typeface="Arial"/>
            </a:endParaRPr>
          </a:p>
          <a:p>
            <a:pPr marL="355600" marR="5080" indent="-342900">
              <a:spcBef>
                <a:spcPts val="44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Reference Material-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sufficiently homogeneous and stable with reference to specified properties, which has been established to be fit for its intended use in measurement or in examination of nominal properties</a:t>
            </a:r>
            <a:endParaRPr lang="en-US" sz="2000" b="1" spc="-5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5600" marR="5080" indent="-342900">
              <a:spcBef>
                <a:spcPts val="44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000" b="1" spc="-5" dirty="0">
                <a:latin typeface="Arial"/>
                <a:cs typeface="Arial"/>
              </a:rPr>
              <a:t>Certified Reference </a:t>
            </a:r>
            <a:r>
              <a:rPr sz="2000" b="1" dirty="0">
                <a:latin typeface="Arial"/>
                <a:cs typeface="Arial"/>
              </a:rPr>
              <a:t>Material </a:t>
            </a:r>
            <a:r>
              <a:rPr sz="2000" dirty="0">
                <a:latin typeface="Arial"/>
                <a:cs typeface="Arial"/>
              </a:rPr>
              <a:t>(CRM)-reference material that </a:t>
            </a:r>
            <a:r>
              <a:rPr sz="2000" spc="-5" dirty="0">
                <a:latin typeface="Arial"/>
                <a:cs typeface="Arial"/>
              </a:rPr>
              <a:t>has  documentation by an </a:t>
            </a:r>
            <a:r>
              <a:rPr sz="2000" dirty="0">
                <a:latin typeface="Arial"/>
                <a:cs typeface="Arial"/>
              </a:rPr>
              <a:t>authoritative </a:t>
            </a:r>
            <a:r>
              <a:rPr sz="2000" spc="-5" dirty="0">
                <a:latin typeface="Arial"/>
                <a:cs typeface="Arial"/>
              </a:rPr>
              <a:t>body and providing one or </a:t>
            </a:r>
            <a:r>
              <a:rPr sz="2000" dirty="0">
                <a:latin typeface="Arial"/>
                <a:cs typeface="Arial"/>
              </a:rPr>
              <a:t>more specified  property values </a:t>
            </a:r>
            <a:r>
              <a:rPr sz="2000" spc="-5" dirty="0">
                <a:latin typeface="Arial"/>
                <a:cs typeface="Arial"/>
              </a:rPr>
              <a:t>with </a:t>
            </a:r>
            <a:r>
              <a:rPr sz="2000" dirty="0">
                <a:latin typeface="Arial"/>
                <a:cs typeface="Arial"/>
              </a:rPr>
              <a:t>associated uncertainties and</a:t>
            </a:r>
            <a:r>
              <a:rPr sz="2000" spc="-70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traceabilities</a:t>
            </a:r>
            <a:endParaRPr lang="en-US" sz="2000" dirty="0">
              <a:latin typeface="Arial"/>
              <a:cs typeface="Arial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4400" y="6324600"/>
            <a:ext cx="950213" cy="65760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01700" y="734060"/>
            <a:ext cx="5748020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5" dirty="0"/>
              <a:t>Abbreviations </a:t>
            </a:r>
            <a:r>
              <a:rPr sz="4000" dirty="0"/>
              <a:t>&amp;</a:t>
            </a:r>
            <a:r>
              <a:rPr sz="4000" spc="-90" dirty="0"/>
              <a:t> </a:t>
            </a:r>
            <a:r>
              <a:rPr sz="4000" spc="-20" dirty="0"/>
              <a:t>Acronyms</a:t>
            </a:r>
            <a:r>
              <a:rPr lang="en-US" sz="4000" spc="-20" dirty="0"/>
              <a:t> </a:t>
            </a:r>
            <a:endParaRPr sz="4000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01700" y="1386823"/>
            <a:ext cx="7948930" cy="4701286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355600" marR="198755" indent="-342900">
              <a:spcBef>
                <a:spcPts val="4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z="2000" b="1" dirty="0">
                <a:solidFill>
                  <a:srgbClr val="3E3E3E"/>
                </a:solidFill>
                <a:latin typeface="Arial"/>
                <a:cs typeface="Arial"/>
              </a:rPr>
              <a:t>Calibration-</a:t>
            </a:r>
            <a:r>
              <a:rPr lang="en-US" sz="2000" dirty="0">
                <a:solidFill>
                  <a:srgbClr val="3E3E3E"/>
                </a:solidFill>
                <a:latin typeface="Arial"/>
                <a:cs typeface="Arial"/>
              </a:rPr>
              <a:t>the comparison of two measurement devices or  systems (one of known uncertainty [your standard] and one of unknown uncertainty [your test equipment])</a:t>
            </a:r>
          </a:p>
          <a:p>
            <a:pPr marL="355600" marR="198755" indent="-342900">
              <a:spcBef>
                <a:spcPts val="4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z="2000" b="1" dirty="0">
                <a:solidFill>
                  <a:srgbClr val="3E3E3E"/>
                </a:solidFill>
                <a:latin typeface="Arial"/>
                <a:cs typeface="Arial"/>
              </a:rPr>
              <a:t>Laboratory developed </a:t>
            </a:r>
            <a:r>
              <a:rPr lang="en-US" sz="2000" b="1" spc="-5" dirty="0">
                <a:solidFill>
                  <a:srgbClr val="3E3E3E"/>
                </a:solidFill>
                <a:latin typeface="Arial"/>
                <a:cs typeface="Arial"/>
              </a:rPr>
              <a:t>methods-</a:t>
            </a:r>
            <a:r>
              <a:rPr lang="en-US" sz="2000" spc="-5" dirty="0">
                <a:solidFill>
                  <a:srgbClr val="3E3E3E"/>
                </a:solidFill>
                <a:latin typeface="Arial"/>
                <a:cs typeface="Arial"/>
              </a:rPr>
              <a:t>methods </a:t>
            </a:r>
            <a:r>
              <a:rPr lang="en-US" sz="2000" dirty="0">
                <a:solidFill>
                  <a:srgbClr val="3E3E3E"/>
                </a:solidFill>
                <a:latin typeface="Arial"/>
                <a:cs typeface="Arial"/>
              </a:rPr>
              <a:t>that </a:t>
            </a:r>
            <a:r>
              <a:rPr lang="en-US" sz="2000" spc="-5" dirty="0">
                <a:solidFill>
                  <a:srgbClr val="3E3E3E"/>
                </a:solidFill>
                <a:latin typeface="Arial"/>
                <a:cs typeface="Arial"/>
              </a:rPr>
              <a:t>are developed using </a:t>
            </a:r>
            <a:r>
              <a:rPr lang="en-US" sz="2000" dirty="0">
                <a:solidFill>
                  <a:srgbClr val="3E3E3E"/>
                </a:solidFill>
                <a:latin typeface="Arial"/>
                <a:cs typeface="Arial"/>
              </a:rPr>
              <a:t>“in-</a:t>
            </a:r>
            <a:r>
              <a:rPr lang="en-US" sz="2000" spc="-5" dirty="0">
                <a:solidFill>
                  <a:srgbClr val="3E3E3E"/>
                </a:solidFill>
                <a:latin typeface="Arial"/>
                <a:cs typeface="Arial"/>
              </a:rPr>
              <a:t>house” procedures, or by </a:t>
            </a:r>
            <a:r>
              <a:rPr lang="en-US" sz="2000" dirty="0">
                <a:solidFill>
                  <a:srgbClr val="3E3E3E"/>
                </a:solidFill>
                <a:latin typeface="Arial"/>
                <a:cs typeface="Arial"/>
              </a:rPr>
              <a:t>changing </a:t>
            </a:r>
            <a:r>
              <a:rPr lang="en-US" sz="2000" spc="-5" dirty="0">
                <a:solidFill>
                  <a:srgbClr val="3E3E3E"/>
                </a:solidFill>
                <a:latin typeface="Arial"/>
                <a:cs typeface="Arial"/>
              </a:rPr>
              <a:t>an established </a:t>
            </a:r>
            <a:r>
              <a:rPr lang="en-US" sz="2000" dirty="0">
                <a:solidFill>
                  <a:srgbClr val="3E3E3E"/>
                </a:solidFill>
                <a:latin typeface="Arial"/>
                <a:cs typeface="Arial"/>
              </a:rPr>
              <a:t>reference</a:t>
            </a:r>
            <a:r>
              <a:rPr lang="en-US" sz="2000" spc="-8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lang="en-US" sz="2000" dirty="0">
                <a:solidFill>
                  <a:srgbClr val="3E3E3E"/>
                </a:solidFill>
                <a:latin typeface="Arial"/>
                <a:cs typeface="Arial"/>
              </a:rPr>
              <a:t>procedure.</a:t>
            </a:r>
            <a:endParaRPr lang="en-US" sz="2000" dirty="0">
              <a:latin typeface="Arial"/>
              <a:cs typeface="Arial"/>
            </a:endParaRPr>
          </a:p>
          <a:p>
            <a:pPr marL="355600" marR="198755" indent="-342900">
              <a:spcBef>
                <a:spcPts val="4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000" b="1" spc="-5" dirty="0">
                <a:solidFill>
                  <a:srgbClr val="3E3E3E"/>
                </a:solidFill>
                <a:latin typeface="Arial"/>
                <a:cs typeface="Arial"/>
              </a:rPr>
              <a:t>Reference method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-methods that have been  published or documented by an authori</a:t>
            </a:r>
            <a:r>
              <a:rPr lang="en-US" sz="2000" spc="-5" dirty="0">
                <a:solidFill>
                  <a:srgbClr val="3E3E3E"/>
                </a:solidFill>
                <a:latin typeface="Arial"/>
                <a:cs typeface="Arial"/>
              </a:rPr>
              <a:t>tative</a:t>
            </a:r>
            <a:r>
              <a:rPr sz="2000" spc="-7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body</a:t>
            </a:r>
            <a:endParaRPr sz="2000" dirty="0">
              <a:latin typeface="Arial"/>
              <a:cs typeface="Arial"/>
            </a:endParaRPr>
          </a:p>
          <a:p>
            <a:pPr marL="355600" indent="-342900">
              <a:spcBef>
                <a:spcPts val="2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000" b="1" spc="-5" dirty="0">
                <a:solidFill>
                  <a:srgbClr val="3E3E3E"/>
                </a:solidFill>
                <a:latin typeface="Arial"/>
                <a:cs typeface="Arial"/>
              </a:rPr>
              <a:t>SOP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-Standard </a:t>
            </a:r>
            <a:r>
              <a:rPr sz="2000" dirty="0">
                <a:solidFill>
                  <a:srgbClr val="3E3E3E"/>
                </a:solidFill>
                <a:latin typeface="Arial"/>
                <a:cs typeface="Arial"/>
              </a:rPr>
              <a:t>Operating</a:t>
            </a:r>
            <a:r>
              <a:rPr sz="2000" spc="-1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Procedure</a:t>
            </a:r>
            <a:endParaRPr sz="2000" dirty="0">
              <a:latin typeface="Arial"/>
              <a:cs typeface="Arial"/>
            </a:endParaRPr>
          </a:p>
          <a:p>
            <a:pPr marL="355600" marR="5080" indent="-342900">
              <a:spcBef>
                <a:spcPts val="68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000" b="1" spc="-15" dirty="0">
                <a:solidFill>
                  <a:srgbClr val="3E3E3E"/>
                </a:solidFill>
                <a:latin typeface="Arial"/>
                <a:cs typeface="Arial"/>
              </a:rPr>
              <a:t>Validation</a:t>
            </a:r>
            <a:r>
              <a:rPr sz="2000" spc="-15" dirty="0">
                <a:solidFill>
                  <a:srgbClr val="3E3E3E"/>
                </a:solidFill>
                <a:latin typeface="Arial"/>
                <a:cs typeface="Arial"/>
              </a:rPr>
              <a:t>-the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confirmation by examination and  </a:t>
            </a:r>
            <a:r>
              <a:rPr sz="2000" dirty="0">
                <a:solidFill>
                  <a:srgbClr val="3E3E3E"/>
                </a:solidFill>
                <a:latin typeface="Arial"/>
                <a:cs typeface="Arial"/>
              </a:rPr>
              <a:t>the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provision of objective evidence </a:t>
            </a:r>
            <a:r>
              <a:rPr sz="2000" dirty="0">
                <a:solidFill>
                  <a:srgbClr val="3E3E3E"/>
                </a:solidFill>
                <a:latin typeface="Arial"/>
                <a:cs typeface="Arial"/>
              </a:rPr>
              <a:t>that the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particular requirements </a:t>
            </a:r>
            <a:r>
              <a:rPr sz="2000" dirty="0">
                <a:solidFill>
                  <a:srgbClr val="3E3E3E"/>
                </a:solidFill>
                <a:latin typeface="Arial"/>
                <a:cs typeface="Arial"/>
              </a:rPr>
              <a:t>for a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specific intended use are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fulfilled</a:t>
            </a:r>
            <a:endParaRPr sz="2000" dirty="0">
              <a:latin typeface="Arial"/>
              <a:cs typeface="Arial"/>
            </a:endParaRPr>
          </a:p>
          <a:p>
            <a:pPr marL="355600" marR="42545" indent="-342900">
              <a:spcBef>
                <a:spcPts val="6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000" b="1" spc="-15" dirty="0">
                <a:solidFill>
                  <a:srgbClr val="3E3E3E"/>
                </a:solidFill>
                <a:latin typeface="Arial"/>
                <a:cs typeface="Arial"/>
              </a:rPr>
              <a:t>Verification</a:t>
            </a:r>
            <a:r>
              <a:rPr sz="2000" spc="-15" dirty="0">
                <a:solidFill>
                  <a:srgbClr val="3E3E3E"/>
                </a:solidFill>
                <a:latin typeface="Arial"/>
                <a:cs typeface="Arial"/>
              </a:rPr>
              <a:t>-</a:t>
            </a:r>
            <a:r>
              <a:rPr lang="en-US" sz="2000" spc="-15" dirty="0">
                <a:solidFill>
                  <a:srgbClr val="3E3E3E"/>
                </a:solidFill>
                <a:latin typeface="Arial"/>
                <a:cs typeface="Arial"/>
              </a:rPr>
              <a:t>the </a:t>
            </a:r>
            <a:r>
              <a:rPr sz="2000" spc="-15" dirty="0">
                <a:solidFill>
                  <a:srgbClr val="3E3E3E"/>
                </a:solidFill>
                <a:latin typeface="Arial"/>
                <a:cs typeface="Arial"/>
              </a:rPr>
              <a:t>laboratory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verifies</a:t>
            </a:r>
            <a:r>
              <a:rPr lang="en-US" sz="2000" spc="-5" dirty="0">
                <a:solidFill>
                  <a:srgbClr val="3E3E3E"/>
                </a:solidFill>
                <a:latin typeface="Arial"/>
                <a:cs typeface="Arial"/>
              </a:rPr>
              <a:t>,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 by an established  process</a:t>
            </a:r>
            <a:r>
              <a:rPr lang="en-US" sz="2000" spc="-5" dirty="0">
                <a:solidFill>
                  <a:srgbClr val="3E3E3E"/>
                </a:solidFill>
                <a:latin typeface="Arial"/>
                <a:cs typeface="Arial"/>
              </a:rPr>
              <a:t>,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3E3E3E"/>
                </a:solidFill>
                <a:latin typeface="Arial"/>
                <a:cs typeface="Arial"/>
              </a:rPr>
              <a:t>that </a:t>
            </a:r>
            <a:r>
              <a:rPr lang="en-US" sz="2000" dirty="0">
                <a:solidFill>
                  <a:srgbClr val="3E3E3E"/>
                </a:solidFill>
                <a:latin typeface="Arial"/>
                <a:cs typeface="Arial"/>
              </a:rPr>
              <a:t>it is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capable of using </a:t>
            </a:r>
            <a:r>
              <a:rPr sz="2000" dirty="0">
                <a:solidFill>
                  <a:srgbClr val="3E3E3E"/>
                </a:solidFill>
                <a:latin typeface="Arial"/>
                <a:cs typeface="Arial"/>
              </a:rPr>
              <a:t>a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validated method </a:t>
            </a:r>
            <a:r>
              <a:rPr sz="2000" dirty="0">
                <a:solidFill>
                  <a:srgbClr val="3E3E3E"/>
                </a:solidFill>
                <a:latin typeface="Arial"/>
                <a:cs typeface="Arial"/>
              </a:rPr>
              <a:t>for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its intended</a:t>
            </a:r>
            <a:r>
              <a:rPr sz="2000" spc="-2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000" spc="-5" dirty="0" smtClean="0">
                <a:solidFill>
                  <a:srgbClr val="3E3E3E"/>
                </a:solidFill>
                <a:latin typeface="Arial"/>
                <a:cs typeface="Arial"/>
              </a:rPr>
              <a:t>use</a:t>
            </a:r>
            <a:r>
              <a:rPr lang="en-US" sz="2000" spc="-5" dirty="0" smtClean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endParaRPr sz="2000" dirty="0">
              <a:latin typeface="Arial"/>
              <a:cs typeface="Arial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4400" y="6324600"/>
            <a:ext cx="950213" cy="65760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/>
          <p:nvPr/>
        </p:nvSpPr>
        <p:spPr>
          <a:xfrm>
            <a:off x="4423409" y="1295400"/>
            <a:ext cx="1593850" cy="1221105"/>
          </a:xfrm>
          <a:custGeom>
            <a:avLst/>
            <a:gdLst/>
            <a:ahLst/>
            <a:cxnLst/>
            <a:rect l="l" t="t" r="r" b="b"/>
            <a:pathLst>
              <a:path w="1593850" h="1221105">
                <a:moveTo>
                  <a:pt x="1593342" y="1220723"/>
                </a:moveTo>
                <a:lnTo>
                  <a:pt x="821436" y="0"/>
                </a:lnTo>
                <a:lnTo>
                  <a:pt x="771905" y="0"/>
                </a:lnTo>
                <a:lnTo>
                  <a:pt x="0" y="1220724"/>
                </a:lnTo>
                <a:lnTo>
                  <a:pt x="1593342" y="1220723"/>
                </a:lnTo>
                <a:close/>
              </a:path>
            </a:pathLst>
          </a:custGeom>
          <a:solidFill>
            <a:srgbClr val="CCC1DA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object 4"/>
          <p:cNvSpPr/>
          <p:nvPr/>
        </p:nvSpPr>
        <p:spPr>
          <a:xfrm>
            <a:off x="4409694" y="1282446"/>
            <a:ext cx="1621155" cy="1247140"/>
          </a:xfrm>
          <a:custGeom>
            <a:avLst/>
            <a:gdLst/>
            <a:ahLst/>
            <a:cxnLst/>
            <a:rect l="l" t="t" r="r" b="b"/>
            <a:pathLst>
              <a:path w="1621154" h="1247139">
                <a:moveTo>
                  <a:pt x="1620773" y="1235963"/>
                </a:moveTo>
                <a:lnTo>
                  <a:pt x="1620773" y="1230629"/>
                </a:lnTo>
                <a:lnTo>
                  <a:pt x="1617725" y="1226819"/>
                </a:lnTo>
                <a:lnTo>
                  <a:pt x="846581" y="6095"/>
                </a:lnTo>
                <a:lnTo>
                  <a:pt x="844295" y="2285"/>
                </a:lnTo>
                <a:lnTo>
                  <a:pt x="839723" y="0"/>
                </a:lnTo>
                <a:lnTo>
                  <a:pt x="781049" y="0"/>
                </a:lnTo>
                <a:lnTo>
                  <a:pt x="776477" y="2285"/>
                </a:lnTo>
                <a:lnTo>
                  <a:pt x="774191" y="6095"/>
                </a:lnTo>
                <a:lnTo>
                  <a:pt x="3047" y="1226819"/>
                </a:lnTo>
                <a:lnTo>
                  <a:pt x="0" y="1230629"/>
                </a:lnTo>
                <a:lnTo>
                  <a:pt x="0" y="1235963"/>
                </a:lnTo>
                <a:lnTo>
                  <a:pt x="2285" y="1239773"/>
                </a:lnTo>
                <a:lnTo>
                  <a:pt x="4571" y="1244345"/>
                </a:lnTo>
                <a:lnTo>
                  <a:pt x="9143" y="1246631"/>
                </a:lnTo>
                <a:lnTo>
                  <a:pt x="13715" y="1246631"/>
                </a:lnTo>
                <a:lnTo>
                  <a:pt x="13715" y="1220723"/>
                </a:lnTo>
                <a:lnTo>
                  <a:pt x="37669" y="1220723"/>
                </a:lnTo>
                <a:lnTo>
                  <a:pt x="785621" y="37450"/>
                </a:lnTo>
                <a:lnTo>
                  <a:pt x="785621" y="26669"/>
                </a:lnTo>
                <a:lnTo>
                  <a:pt x="796289" y="20573"/>
                </a:lnTo>
                <a:lnTo>
                  <a:pt x="796289" y="26669"/>
                </a:lnTo>
                <a:lnTo>
                  <a:pt x="823721" y="26669"/>
                </a:lnTo>
                <a:lnTo>
                  <a:pt x="823721" y="20573"/>
                </a:lnTo>
                <a:lnTo>
                  <a:pt x="835151" y="26669"/>
                </a:lnTo>
                <a:lnTo>
                  <a:pt x="835151" y="38638"/>
                </a:lnTo>
                <a:lnTo>
                  <a:pt x="1583092" y="1220723"/>
                </a:lnTo>
                <a:lnTo>
                  <a:pt x="1607057" y="1220723"/>
                </a:lnTo>
                <a:lnTo>
                  <a:pt x="1607057" y="1246631"/>
                </a:lnTo>
                <a:lnTo>
                  <a:pt x="1611629" y="1246631"/>
                </a:lnTo>
                <a:lnTo>
                  <a:pt x="1616202" y="1244345"/>
                </a:lnTo>
                <a:lnTo>
                  <a:pt x="1618487" y="1239773"/>
                </a:lnTo>
                <a:lnTo>
                  <a:pt x="1620773" y="1235963"/>
                </a:lnTo>
                <a:close/>
              </a:path>
              <a:path w="1621154" h="1247139">
                <a:moveTo>
                  <a:pt x="37669" y="1220723"/>
                </a:moveTo>
                <a:lnTo>
                  <a:pt x="13715" y="1220723"/>
                </a:lnTo>
                <a:lnTo>
                  <a:pt x="25145" y="1240535"/>
                </a:lnTo>
                <a:lnTo>
                  <a:pt x="37669" y="1220723"/>
                </a:lnTo>
                <a:close/>
              </a:path>
              <a:path w="1621154" h="1247139">
                <a:moveTo>
                  <a:pt x="1607057" y="1246631"/>
                </a:moveTo>
                <a:lnTo>
                  <a:pt x="1607057" y="1220723"/>
                </a:lnTo>
                <a:lnTo>
                  <a:pt x="1595627" y="1240535"/>
                </a:lnTo>
                <a:lnTo>
                  <a:pt x="1583092" y="1220723"/>
                </a:lnTo>
                <a:lnTo>
                  <a:pt x="37669" y="1220723"/>
                </a:lnTo>
                <a:lnTo>
                  <a:pt x="25145" y="1240535"/>
                </a:lnTo>
                <a:lnTo>
                  <a:pt x="13715" y="1220723"/>
                </a:lnTo>
                <a:lnTo>
                  <a:pt x="13715" y="1246631"/>
                </a:lnTo>
                <a:lnTo>
                  <a:pt x="1607057" y="1246631"/>
                </a:lnTo>
                <a:close/>
              </a:path>
              <a:path w="1621154" h="1247139">
                <a:moveTo>
                  <a:pt x="796289" y="20573"/>
                </a:moveTo>
                <a:lnTo>
                  <a:pt x="785621" y="26669"/>
                </a:lnTo>
                <a:lnTo>
                  <a:pt x="792436" y="26669"/>
                </a:lnTo>
                <a:lnTo>
                  <a:pt x="796289" y="20573"/>
                </a:lnTo>
                <a:close/>
              </a:path>
              <a:path w="1621154" h="1247139">
                <a:moveTo>
                  <a:pt x="792436" y="26669"/>
                </a:moveTo>
                <a:lnTo>
                  <a:pt x="785621" y="26669"/>
                </a:lnTo>
                <a:lnTo>
                  <a:pt x="785621" y="37450"/>
                </a:lnTo>
                <a:lnTo>
                  <a:pt x="792436" y="26669"/>
                </a:lnTo>
                <a:close/>
              </a:path>
              <a:path w="1621154" h="1247139">
                <a:moveTo>
                  <a:pt x="796289" y="26669"/>
                </a:moveTo>
                <a:lnTo>
                  <a:pt x="796289" y="20573"/>
                </a:lnTo>
                <a:lnTo>
                  <a:pt x="792436" y="26669"/>
                </a:lnTo>
                <a:lnTo>
                  <a:pt x="796289" y="26669"/>
                </a:lnTo>
                <a:close/>
              </a:path>
              <a:path w="1621154" h="1247139">
                <a:moveTo>
                  <a:pt x="835151" y="26669"/>
                </a:moveTo>
                <a:lnTo>
                  <a:pt x="823721" y="20573"/>
                </a:lnTo>
                <a:lnTo>
                  <a:pt x="827579" y="26669"/>
                </a:lnTo>
                <a:lnTo>
                  <a:pt x="835151" y="26669"/>
                </a:lnTo>
                <a:close/>
              </a:path>
              <a:path w="1621154" h="1247139">
                <a:moveTo>
                  <a:pt x="827579" y="26669"/>
                </a:moveTo>
                <a:lnTo>
                  <a:pt x="823721" y="20573"/>
                </a:lnTo>
                <a:lnTo>
                  <a:pt x="823721" y="26669"/>
                </a:lnTo>
                <a:lnTo>
                  <a:pt x="827579" y="26669"/>
                </a:lnTo>
                <a:close/>
              </a:path>
              <a:path w="1621154" h="1247139">
                <a:moveTo>
                  <a:pt x="835151" y="38638"/>
                </a:moveTo>
                <a:lnTo>
                  <a:pt x="835151" y="26669"/>
                </a:lnTo>
                <a:lnTo>
                  <a:pt x="827579" y="26669"/>
                </a:lnTo>
                <a:lnTo>
                  <a:pt x="835151" y="38638"/>
                </a:lnTo>
                <a:close/>
              </a:path>
              <a:path w="1621154" h="1247139">
                <a:moveTo>
                  <a:pt x="1607057" y="1220723"/>
                </a:moveTo>
                <a:lnTo>
                  <a:pt x="1583092" y="1220723"/>
                </a:lnTo>
                <a:lnTo>
                  <a:pt x="1595627" y="1240535"/>
                </a:lnTo>
                <a:lnTo>
                  <a:pt x="1607057" y="122072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object 5"/>
          <p:cNvSpPr/>
          <p:nvPr/>
        </p:nvSpPr>
        <p:spPr>
          <a:xfrm>
            <a:off x="3676650" y="2516123"/>
            <a:ext cx="3086100" cy="1220470"/>
          </a:xfrm>
          <a:custGeom>
            <a:avLst/>
            <a:gdLst/>
            <a:ahLst/>
            <a:cxnLst/>
            <a:rect l="l" t="t" r="r" b="b"/>
            <a:pathLst>
              <a:path w="3086100" h="1220470">
                <a:moveTo>
                  <a:pt x="3086100" y="1219961"/>
                </a:moveTo>
                <a:lnTo>
                  <a:pt x="2314956" y="0"/>
                </a:lnTo>
                <a:lnTo>
                  <a:pt x="771905" y="0"/>
                </a:lnTo>
                <a:lnTo>
                  <a:pt x="0" y="1219962"/>
                </a:lnTo>
                <a:lnTo>
                  <a:pt x="3086100" y="1219961"/>
                </a:lnTo>
                <a:close/>
              </a:path>
            </a:pathLst>
          </a:custGeom>
          <a:solidFill>
            <a:srgbClr val="B7DEE8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" name="object 6"/>
          <p:cNvSpPr/>
          <p:nvPr/>
        </p:nvSpPr>
        <p:spPr>
          <a:xfrm>
            <a:off x="3662934" y="2503170"/>
            <a:ext cx="3114675" cy="1247140"/>
          </a:xfrm>
          <a:custGeom>
            <a:avLst/>
            <a:gdLst/>
            <a:ahLst/>
            <a:cxnLst/>
            <a:rect l="l" t="t" r="r" b="b"/>
            <a:pathLst>
              <a:path w="3114675" h="1247139">
                <a:moveTo>
                  <a:pt x="3114293" y="1235202"/>
                </a:moveTo>
                <a:lnTo>
                  <a:pt x="2340102" y="6096"/>
                </a:lnTo>
                <a:lnTo>
                  <a:pt x="2333243" y="0"/>
                </a:lnTo>
                <a:lnTo>
                  <a:pt x="781049" y="0"/>
                </a:lnTo>
                <a:lnTo>
                  <a:pt x="776477" y="2286"/>
                </a:lnTo>
                <a:lnTo>
                  <a:pt x="774191" y="6096"/>
                </a:lnTo>
                <a:lnTo>
                  <a:pt x="3047" y="1226058"/>
                </a:lnTo>
                <a:lnTo>
                  <a:pt x="0" y="1230630"/>
                </a:lnTo>
                <a:lnTo>
                  <a:pt x="0" y="1235202"/>
                </a:lnTo>
                <a:lnTo>
                  <a:pt x="2285" y="1239774"/>
                </a:lnTo>
                <a:lnTo>
                  <a:pt x="4571" y="1243584"/>
                </a:lnTo>
                <a:lnTo>
                  <a:pt x="9143" y="1246632"/>
                </a:lnTo>
                <a:lnTo>
                  <a:pt x="13715" y="1246632"/>
                </a:lnTo>
                <a:lnTo>
                  <a:pt x="13715" y="1219962"/>
                </a:lnTo>
                <a:lnTo>
                  <a:pt x="38155" y="1219962"/>
                </a:lnTo>
                <a:lnTo>
                  <a:pt x="785621" y="37887"/>
                </a:lnTo>
                <a:lnTo>
                  <a:pt x="785621" y="25908"/>
                </a:lnTo>
                <a:lnTo>
                  <a:pt x="797051" y="19812"/>
                </a:lnTo>
                <a:lnTo>
                  <a:pt x="797052" y="25908"/>
                </a:lnTo>
                <a:lnTo>
                  <a:pt x="2317241" y="25908"/>
                </a:lnTo>
                <a:lnTo>
                  <a:pt x="2317241" y="19812"/>
                </a:lnTo>
                <a:lnTo>
                  <a:pt x="2328672" y="25908"/>
                </a:lnTo>
                <a:lnTo>
                  <a:pt x="2328672" y="37887"/>
                </a:lnTo>
                <a:lnTo>
                  <a:pt x="3076138" y="1219962"/>
                </a:lnTo>
                <a:lnTo>
                  <a:pt x="3099816" y="1219962"/>
                </a:lnTo>
                <a:lnTo>
                  <a:pt x="3099816" y="1246632"/>
                </a:lnTo>
                <a:lnTo>
                  <a:pt x="3105149" y="1246632"/>
                </a:lnTo>
                <a:lnTo>
                  <a:pt x="3109722" y="1243584"/>
                </a:lnTo>
                <a:lnTo>
                  <a:pt x="3112008" y="1239774"/>
                </a:lnTo>
                <a:lnTo>
                  <a:pt x="3114293" y="1235202"/>
                </a:lnTo>
                <a:close/>
              </a:path>
              <a:path w="3114675" h="1247139">
                <a:moveTo>
                  <a:pt x="38155" y="1219962"/>
                </a:moveTo>
                <a:lnTo>
                  <a:pt x="13715" y="1219962"/>
                </a:lnTo>
                <a:lnTo>
                  <a:pt x="25145" y="1240536"/>
                </a:lnTo>
                <a:lnTo>
                  <a:pt x="38155" y="1219962"/>
                </a:lnTo>
                <a:close/>
              </a:path>
              <a:path w="3114675" h="1247139">
                <a:moveTo>
                  <a:pt x="3099816" y="1246632"/>
                </a:moveTo>
                <a:lnTo>
                  <a:pt x="3099816" y="1219962"/>
                </a:lnTo>
                <a:lnTo>
                  <a:pt x="3089147" y="1240536"/>
                </a:lnTo>
                <a:lnTo>
                  <a:pt x="3076138" y="1219962"/>
                </a:lnTo>
                <a:lnTo>
                  <a:pt x="38155" y="1219962"/>
                </a:lnTo>
                <a:lnTo>
                  <a:pt x="25145" y="1240536"/>
                </a:lnTo>
                <a:lnTo>
                  <a:pt x="13715" y="1219962"/>
                </a:lnTo>
                <a:lnTo>
                  <a:pt x="13715" y="1246632"/>
                </a:lnTo>
                <a:lnTo>
                  <a:pt x="3099816" y="1246632"/>
                </a:lnTo>
                <a:close/>
              </a:path>
              <a:path w="3114675" h="1247139">
                <a:moveTo>
                  <a:pt x="797051" y="19812"/>
                </a:moveTo>
                <a:lnTo>
                  <a:pt x="785621" y="25908"/>
                </a:lnTo>
                <a:lnTo>
                  <a:pt x="793197" y="25908"/>
                </a:lnTo>
                <a:lnTo>
                  <a:pt x="797051" y="19812"/>
                </a:lnTo>
                <a:close/>
              </a:path>
              <a:path w="3114675" h="1247139">
                <a:moveTo>
                  <a:pt x="793197" y="25908"/>
                </a:moveTo>
                <a:lnTo>
                  <a:pt x="785621" y="25908"/>
                </a:lnTo>
                <a:lnTo>
                  <a:pt x="785621" y="37887"/>
                </a:lnTo>
                <a:lnTo>
                  <a:pt x="793197" y="25908"/>
                </a:lnTo>
                <a:close/>
              </a:path>
              <a:path w="3114675" h="1247139">
                <a:moveTo>
                  <a:pt x="797052" y="25908"/>
                </a:moveTo>
                <a:lnTo>
                  <a:pt x="797051" y="19812"/>
                </a:lnTo>
                <a:lnTo>
                  <a:pt x="793197" y="25908"/>
                </a:lnTo>
                <a:lnTo>
                  <a:pt x="797052" y="25908"/>
                </a:lnTo>
                <a:close/>
              </a:path>
              <a:path w="3114675" h="1247139">
                <a:moveTo>
                  <a:pt x="2328672" y="25908"/>
                </a:moveTo>
                <a:lnTo>
                  <a:pt x="2317241" y="19812"/>
                </a:lnTo>
                <a:lnTo>
                  <a:pt x="2321096" y="25907"/>
                </a:lnTo>
                <a:lnTo>
                  <a:pt x="2328672" y="25908"/>
                </a:lnTo>
                <a:close/>
              </a:path>
              <a:path w="3114675" h="1247139">
                <a:moveTo>
                  <a:pt x="2321096" y="25908"/>
                </a:moveTo>
                <a:lnTo>
                  <a:pt x="2317241" y="19812"/>
                </a:lnTo>
                <a:lnTo>
                  <a:pt x="2317241" y="25908"/>
                </a:lnTo>
                <a:lnTo>
                  <a:pt x="2321096" y="25908"/>
                </a:lnTo>
                <a:close/>
              </a:path>
              <a:path w="3114675" h="1247139">
                <a:moveTo>
                  <a:pt x="2328672" y="37887"/>
                </a:moveTo>
                <a:lnTo>
                  <a:pt x="2328672" y="25908"/>
                </a:lnTo>
                <a:lnTo>
                  <a:pt x="2321096" y="25908"/>
                </a:lnTo>
                <a:lnTo>
                  <a:pt x="2328672" y="37887"/>
                </a:lnTo>
                <a:close/>
              </a:path>
              <a:path w="3114675" h="1247139">
                <a:moveTo>
                  <a:pt x="3099816" y="1219962"/>
                </a:moveTo>
                <a:lnTo>
                  <a:pt x="3076138" y="1219962"/>
                </a:lnTo>
                <a:lnTo>
                  <a:pt x="3089147" y="1240536"/>
                </a:lnTo>
                <a:lnTo>
                  <a:pt x="3099816" y="121996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" name="object 7"/>
          <p:cNvSpPr/>
          <p:nvPr/>
        </p:nvSpPr>
        <p:spPr>
          <a:xfrm>
            <a:off x="2905505" y="3736085"/>
            <a:ext cx="4629150" cy="1221105"/>
          </a:xfrm>
          <a:custGeom>
            <a:avLst/>
            <a:gdLst/>
            <a:ahLst/>
            <a:cxnLst/>
            <a:rect l="l" t="t" r="r" b="b"/>
            <a:pathLst>
              <a:path w="4629150" h="1221104">
                <a:moveTo>
                  <a:pt x="4629150" y="1220723"/>
                </a:moveTo>
                <a:lnTo>
                  <a:pt x="3857244" y="0"/>
                </a:lnTo>
                <a:lnTo>
                  <a:pt x="771143" y="0"/>
                </a:lnTo>
                <a:lnTo>
                  <a:pt x="0" y="1220724"/>
                </a:lnTo>
                <a:lnTo>
                  <a:pt x="4629150" y="1220723"/>
                </a:lnTo>
                <a:close/>
              </a:path>
            </a:pathLst>
          </a:custGeom>
          <a:solidFill>
            <a:srgbClr val="FCD5B5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" name="object 8"/>
          <p:cNvSpPr/>
          <p:nvPr/>
        </p:nvSpPr>
        <p:spPr>
          <a:xfrm>
            <a:off x="2891789" y="3723132"/>
            <a:ext cx="4657090" cy="1247140"/>
          </a:xfrm>
          <a:custGeom>
            <a:avLst/>
            <a:gdLst/>
            <a:ahLst/>
            <a:cxnLst/>
            <a:rect l="l" t="t" r="r" b="b"/>
            <a:pathLst>
              <a:path w="4657090" h="1247139">
                <a:moveTo>
                  <a:pt x="4656582" y="1235964"/>
                </a:moveTo>
                <a:lnTo>
                  <a:pt x="4656582" y="1230630"/>
                </a:lnTo>
                <a:lnTo>
                  <a:pt x="4654296" y="1226820"/>
                </a:lnTo>
                <a:lnTo>
                  <a:pt x="3882390" y="6096"/>
                </a:lnTo>
                <a:lnTo>
                  <a:pt x="3880104" y="2286"/>
                </a:lnTo>
                <a:lnTo>
                  <a:pt x="3875531" y="0"/>
                </a:lnTo>
                <a:lnTo>
                  <a:pt x="781050" y="0"/>
                </a:lnTo>
                <a:lnTo>
                  <a:pt x="776478" y="2286"/>
                </a:lnTo>
                <a:lnTo>
                  <a:pt x="774192" y="6096"/>
                </a:lnTo>
                <a:lnTo>
                  <a:pt x="2286" y="1226820"/>
                </a:lnTo>
                <a:lnTo>
                  <a:pt x="0" y="1230630"/>
                </a:lnTo>
                <a:lnTo>
                  <a:pt x="0" y="1235964"/>
                </a:lnTo>
                <a:lnTo>
                  <a:pt x="2286" y="1239774"/>
                </a:lnTo>
                <a:lnTo>
                  <a:pt x="4572" y="1244346"/>
                </a:lnTo>
                <a:lnTo>
                  <a:pt x="9144" y="1246632"/>
                </a:lnTo>
                <a:lnTo>
                  <a:pt x="13716" y="1246632"/>
                </a:lnTo>
                <a:lnTo>
                  <a:pt x="13716" y="1220724"/>
                </a:lnTo>
                <a:lnTo>
                  <a:pt x="37669" y="1220724"/>
                </a:lnTo>
                <a:lnTo>
                  <a:pt x="784860" y="38656"/>
                </a:lnTo>
                <a:lnTo>
                  <a:pt x="784860" y="26670"/>
                </a:lnTo>
                <a:lnTo>
                  <a:pt x="796290" y="20574"/>
                </a:lnTo>
                <a:lnTo>
                  <a:pt x="796290" y="26670"/>
                </a:lnTo>
                <a:lnTo>
                  <a:pt x="3860292" y="26670"/>
                </a:lnTo>
                <a:lnTo>
                  <a:pt x="3860292" y="20574"/>
                </a:lnTo>
                <a:lnTo>
                  <a:pt x="3870960" y="26670"/>
                </a:lnTo>
                <a:lnTo>
                  <a:pt x="3870960" y="37450"/>
                </a:lnTo>
                <a:lnTo>
                  <a:pt x="4618912" y="1220724"/>
                </a:lnTo>
                <a:lnTo>
                  <a:pt x="4642866" y="1220724"/>
                </a:lnTo>
                <a:lnTo>
                  <a:pt x="4642866" y="1246632"/>
                </a:lnTo>
                <a:lnTo>
                  <a:pt x="4647438" y="1246632"/>
                </a:lnTo>
                <a:lnTo>
                  <a:pt x="4652010" y="1244346"/>
                </a:lnTo>
                <a:lnTo>
                  <a:pt x="4654296" y="1239774"/>
                </a:lnTo>
                <a:lnTo>
                  <a:pt x="4656582" y="1235964"/>
                </a:lnTo>
                <a:close/>
              </a:path>
              <a:path w="4657090" h="1247139">
                <a:moveTo>
                  <a:pt x="37669" y="1220724"/>
                </a:moveTo>
                <a:lnTo>
                  <a:pt x="13716" y="1220724"/>
                </a:lnTo>
                <a:lnTo>
                  <a:pt x="25146" y="1240536"/>
                </a:lnTo>
                <a:lnTo>
                  <a:pt x="37669" y="1220724"/>
                </a:lnTo>
                <a:close/>
              </a:path>
              <a:path w="4657090" h="1247139">
                <a:moveTo>
                  <a:pt x="4642866" y="1246632"/>
                </a:moveTo>
                <a:lnTo>
                  <a:pt x="4642866" y="1220724"/>
                </a:lnTo>
                <a:lnTo>
                  <a:pt x="4631436" y="1240536"/>
                </a:lnTo>
                <a:lnTo>
                  <a:pt x="4618912" y="1220724"/>
                </a:lnTo>
                <a:lnTo>
                  <a:pt x="37669" y="1220724"/>
                </a:lnTo>
                <a:lnTo>
                  <a:pt x="25146" y="1240536"/>
                </a:lnTo>
                <a:lnTo>
                  <a:pt x="13716" y="1220724"/>
                </a:lnTo>
                <a:lnTo>
                  <a:pt x="13716" y="1246632"/>
                </a:lnTo>
                <a:lnTo>
                  <a:pt x="4642866" y="1246632"/>
                </a:lnTo>
                <a:close/>
              </a:path>
              <a:path w="4657090" h="1247139">
                <a:moveTo>
                  <a:pt x="796290" y="20574"/>
                </a:moveTo>
                <a:lnTo>
                  <a:pt x="784860" y="26670"/>
                </a:lnTo>
                <a:lnTo>
                  <a:pt x="792436" y="26670"/>
                </a:lnTo>
                <a:lnTo>
                  <a:pt x="796290" y="20574"/>
                </a:lnTo>
                <a:close/>
              </a:path>
              <a:path w="4657090" h="1247139">
                <a:moveTo>
                  <a:pt x="792436" y="26670"/>
                </a:moveTo>
                <a:lnTo>
                  <a:pt x="784860" y="26670"/>
                </a:lnTo>
                <a:lnTo>
                  <a:pt x="784860" y="38656"/>
                </a:lnTo>
                <a:lnTo>
                  <a:pt x="792436" y="26670"/>
                </a:lnTo>
                <a:close/>
              </a:path>
              <a:path w="4657090" h="1247139">
                <a:moveTo>
                  <a:pt x="796290" y="26670"/>
                </a:moveTo>
                <a:lnTo>
                  <a:pt x="796290" y="20574"/>
                </a:lnTo>
                <a:lnTo>
                  <a:pt x="792436" y="26670"/>
                </a:lnTo>
                <a:lnTo>
                  <a:pt x="796290" y="26670"/>
                </a:lnTo>
                <a:close/>
              </a:path>
              <a:path w="4657090" h="1247139">
                <a:moveTo>
                  <a:pt x="3870960" y="26670"/>
                </a:moveTo>
                <a:lnTo>
                  <a:pt x="3860292" y="20574"/>
                </a:lnTo>
                <a:lnTo>
                  <a:pt x="3864145" y="26669"/>
                </a:lnTo>
                <a:lnTo>
                  <a:pt x="3870960" y="26670"/>
                </a:lnTo>
                <a:close/>
              </a:path>
              <a:path w="4657090" h="1247139">
                <a:moveTo>
                  <a:pt x="3864145" y="26670"/>
                </a:moveTo>
                <a:lnTo>
                  <a:pt x="3860292" y="20574"/>
                </a:lnTo>
                <a:lnTo>
                  <a:pt x="3860292" y="26670"/>
                </a:lnTo>
                <a:lnTo>
                  <a:pt x="3864145" y="26670"/>
                </a:lnTo>
                <a:close/>
              </a:path>
              <a:path w="4657090" h="1247139">
                <a:moveTo>
                  <a:pt x="3870960" y="37450"/>
                </a:moveTo>
                <a:lnTo>
                  <a:pt x="3870960" y="26670"/>
                </a:lnTo>
                <a:lnTo>
                  <a:pt x="3864145" y="26670"/>
                </a:lnTo>
                <a:lnTo>
                  <a:pt x="3870960" y="37450"/>
                </a:lnTo>
                <a:close/>
              </a:path>
              <a:path w="4657090" h="1247139">
                <a:moveTo>
                  <a:pt x="4642866" y="1220724"/>
                </a:moveTo>
                <a:lnTo>
                  <a:pt x="4618912" y="1220724"/>
                </a:lnTo>
                <a:lnTo>
                  <a:pt x="4631436" y="1240536"/>
                </a:lnTo>
                <a:lnTo>
                  <a:pt x="4642866" y="122072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" name="object 9"/>
          <p:cNvSpPr/>
          <p:nvPr/>
        </p:nvSpPr>
        <p:spPr>
          <a:xfrm>
            <a:off x="2133600" y="4956809"/>
            <a:ext cx="6172200" cy="1221105"/>
          </a:xfrm>
          <a:custGeom>
            <a:avLst/>
            <a:gdLst/>
            <a:ahLst/>
            <a:cxnLst/>
            <a:rect l="l" t="t" r="r" b="b"/>
            <a:pathLst>
              <a:path w="6172200" h="1221104">
                <a:moveTo>
                  <a:pt x="6172200" y="1220724"/>
                </a:moveTo>
                <a:lnTo>
                  <a:pt x="5401056" y="0"/>
                </a:lnTo>
                <a:lnTo>
                  <a:pt x="771905" y="0"/>
                </a:lnTo>
                <a:lnTo>
                  <a:pt x="0" y="1220724"/>
                </a:lnTo>
                <a:lnTo>
                  <a:pt x="6172200" y="1220724"/>
                </a:lnTo>
                <a:close/>
              </a:path>
            </a:pathLst>
          </a:custGeom>
          <a:solidFill>
            <a:srgbClr val="F9C8A6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0" name="object 10"/>
          <p:cNvSpPr/>
          <p:nvPr/>
        </p:nvSpPr>
        <p:spPr>
          <a:xfrm>
            <a:off x="2119883" y="4943855"/>
            <a:ext cx="6200775" cy="1247140"/>
          </a:xfrm>
          <a:custGeom>
            <a:avLst/>
            <a:gdLst/>
            <a:ahLst/>
            <a:cxnLst/>
            <a:rect l="l" t="t" r="r" b="b"/>
            <a:pathLst>
              <a:path w="6200775" h="1247139">
                <a:moveTo>
                  <a:pt x="6200394" y="1235202"/>
                </a:moveTo>
                <a:lnTo>
                  <a:pt x="5426202" y="6095"/>
                </a:lnTo>
                <a:lnTo>
                  <a:pt x="5419344" y="0"/>
                </a:lnTo>
                <a:lnTo>
                  <a:pt x="781050" y="0"/>
                </a:lnTo>
                <a:lnTo>
                  <a:pt x="776478" y="2286"/>
                </a:lnTo>
                <a:lnTo>
                  <a:pt x="774192" y="6096"/>
                </a:lnTo>
                <a:lnTo>
                  <a:pt x="3048" y="1226058"/>
                </a:lnTo>
                <a:lnTo>
                  <a:pt x="0" y="1230630"/>
                </a:lnTo>
                <a:lnTo>
                  <a:pt x="0" y="1235202"/>
                </a:lnTo>
                <a:lnTo>
                  <a:pt x="2286" y="1239774"/>
                </a:lnTo>
                <a:lnTo>
                  <a:pt x="4572" y="1243584"/>
                </a:lnTo>
                <a:lnTo>
                  <a:pt x="9144" y="1246632"/>
                </a:lnTo>
                <a:lnTo>
                  <a:pt x="13716" y="1246632"/>
                </a:lnTo>
                <a:lnTo>
                  <a:pt x="13716" y="1219962"/>
                </a:lnTo>
                <a:lnTo>
                  <a:pt x="38155" y="1219962"/>
                </a:lnTo>
                <a:lnTo>
                  <a:pt x="785622" y="37887"/>
                </a:lnTo>
                <a:lnTo>
                  <a:pt x="785622" y="25908"/>
                </a:lnTo>
                <a:lnTo>
                  <a:pt x="797052" y="19812"/>
                </a:lnTo>
                <a:lnTo>
                  <a:pt x="797052" y="25908"/>
                </a:lnTo>
                <a:lnTo>
                  <a:pt x="5403342" y="25907"/>
                </a:lnTo>
                <a:lnTo>
                  <a:pt x="5403342" y="19812"/>
                </a:lnTo>
                <a:lnTo>
                  <a:pt x="5414772" y="25907"/>
                </a:lnTo>
                <a:lnTo>
                  <a:pt x="5414772" y="37887"/>
                </a:lnTo>
                <a:lnTo>
                  <a:pt x="6162238" y="1219962"/>
                </a:lnTo>
                <a:lnTo>
                  <a:pt x="6185916" y="1219962"/>
                </a:lnTo>
                <a:lnTo>
                  <a:pt x="6185916" y="1246632"/>
                </a:lnTo>
                <a:lnTo>
                  <a:pt x="6191250" y="1246632"/>
                </a:lnTo>
                <a:lnTo>
                  <a:pt x="6195822" y="1243584"/>
                </a:lnTo>
                <a:lnTo>
                  <a:pt x="6198108" y="1239773"/>
                </a:lnTo>
                <a:lnTo>
                  <a:pt x="6200394" y="1235202"/>
                </a:lnTo>
                <a:close/>
              </a:path>
              <a:path w="6200775" h="1247139">
                <a:moveTo>
                  <a:pt x="38155" y="1219962"/>
                </a:moveTo>
                <a:lnTo>
                  <a:pt x="13716" y="1219962"/>
                </a:lnTo>
                <a:lnTo>
                  <a:pt x="25146" y="1240536"/>
                </a:lnTo>
                <a:lnTo>
                  <a:pt x="38155" y="1219962"/>
                </a:lnTo>
                <a:close/>
              </a:path>
              <a:path w="6200775" h="1247139">
                <a:moveTo>
                  <a:pt x="6185916" y="1246632"/>
                </a:moveTo>
                <a:lnTo>
                  <a:pt x="6185916" y="1219962"/>
                </a:lnTo>
                <a:lnTo>
                  <a:pt x="6175248" y="1240536"/>
                </a:lnTo>
                <a:lnTo>
                  <a:pt x="6162238" y="1219962"/>
                </a:lnTo>
                <a:lnTo>
                  <a:pt x="38155" y="1219962"/>
                </a:lnTo>
                <a:lnTo>
                  <a:pt x="25146" y="1240536"/>
                </a:lnTo>
                <a:lnTo>
                  <a:pt x="13716" y="1219962"/>
                </a:lnTo>
                <a:lnTo>
                  <a:pt x="13716" y="1246632"/>
                </a:lnTo>
                <a:lnTo>
                  <a:pt x="6185916" y="1246632"/>
                </a:lnTo>
                <a:close/>
              </a:path>
              <a:path w="6200775" h="1247139">
                <a:moveTo>
                  <a:pt x="797052" y="19812"/>
                </a:moveTo>
                <a:lnTo>
                  <a:pt x="785622" y="25908"/>
                </a:lnTo>
                <a:lnTo>
                  <a:pt x="793197" y="25908"/>
                </a:lnTo>
                <a:lnTo>
                  <a:pt x="797052" y="19812"/>
                </a:lnTo>
                <a:close/>
              </a:path>
              <a:path w="6200775" h="1247139">
                <a:moveTo>
                  <a:pt x="793197" y="25908"/>
                </a:moveTo>
                <a:lnTo>
                  <a:pt x="785622" y="25908"/>
                </a:lnTo>
                <a:lnTo>
                  <a:pt x="785622" y="37887"/>
                </a:lnTo>
                <a:lnTo>
                  <a:pt x="793197" y="25908"/>
                </a:lnTo>
                <a:close/>
              </a:path>
              <a:path w="6200775" h="1247139">
                <a:moveTo>
                  <a:pt x="797052" y="25908"/>
                </a:moveTo>
                <a:lnTo>
                  <a:pt x="797052" y="19812"/>
                </a:lnTo>
                <a:lnTo>
                  <a:pt x="793197" y="25908"/>
                </a:lnTo>
                <a:lnTo>
                  <a:pt x="797052" y="25908"/>
                </a:lnTo>
                <a:close/>
              </a:path>
              <a:path w="6200775" h="1247139">
                <a:moveTo>
                  <a:pt x="5414772" y="25907"/>
                </a:moveTo>
                <a:lnTo>
                  <a:pt x="5403342" y="19812"/>
                </a:lnTo>
                <a:lnTo>
                  <a:pt x="5407196" y="25908"/>
                </a:lnTo>
                <a:lnTo>
                  <a:pt x="5414772" y="25907"/>
                </a:lnTo>
                <a:close/>
              </a:path>
              <a:path w="6200775" h="1247139">
                <a:moveTo>
                  <a:pt x="5407196" y="25907"/>
                </a:moveTo>
                <a:lnTo>
                  <a:pt x="5403342" y="19812"/>
                </a:lnTo>
                <a:lnTo>
                  <a:pt x="5403342" y="25907"/>
                </a:lnTo>
                <a:lnTo>
                  <a:pt x="5407196" y="25907"/>
                </a:lnTo>
                <a:close/>
              </a:path>
              <a:path w="6200775" h="1247139">
                <a:moveTo>
                  <a:pt x="5414772" y="37887"/>
                </a:moveTo>
                <a:lnTo>
                  <a:pt x="5414772" y="25907"/>
                </a:lnTo>
                <a:lnTo>
                  <a:pt x="5407196" y="25907"/>
                </a:lnTo>
                <a:lnTo>
                  <a:pt x="5414772" y="37887"/>
                </a:lnTo>
                <a:close/>
              </a:path>
              <a:path w="6200775" h="1247139">
                <a:moveTo>
                  <a:pt x="6185916" y="1219962"/>
                </a:moveTo>
                <a:lnTo>
                  <a:pt x="6162238" y="1219962"/>
                </a:lnTo>
                <a:lnTo>
                  <a:pt x="6175248" y="1240536"/>
                </a:lnTo>
                <a:lnTo>
                  <a:pt x="6185916" y="121996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" name="object 11"/>
          <p:cNvSpPr txBox="1"/>
          <p:nvPr/>
        </p:nvSpPr>
        <p:spPr>
          <a:xfrm>
            <a:off x="3795014" y="1560407"/>
            <a:ext cx="2849880" cy="4268470"/>
          </a:xfrm>
          <a:prstGeom prst="rect">
            <a:avLst/>
          </a:prstGeom>
        </p:spPr>
        <p:txBody>
          <a:bodyPr vert="horz" wrap="square" lIns="0" tIns="16256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280"/>
              </a:spcBef>
            </a:pP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Policies</a:t>
            </a:r>
            <a:endParaRPr sz="2000" dirty="0">
              <a:latin typeface="Arial"/>
              <a:cs typeface="Arial"/>
            </a:endParaRPr>
          </a:p>
          <a:p>
            <a:pPr marL="72390" algn="ctr">
              <a:lnSpc>
                <a:spcPct val="100000"/>
              </a:lnSpc>
              <a:spcBef>
                <a:spcPts val="955"/>
              </a:spcBef>
            </a:pP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“What we</a:t>
            </a:r>
            <a:r>
              <a:rPr sz="1600" spc="-1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do”</a:t>
            </a:r>
            <a:endParaRPr sz="1600" dirty="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800" dirty="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1115"/>
              </a:spcBef>
            </a:pP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Processes</a:t>
            </a:r>
            <a:endParaRPr sz="2000" dirty="0">
              <a:latin typeface="Arial"/>
              <a:cs typeface="Arial"/>
            </a:endParaRPr>
          </a:p>
          <a:p>
            <a:pPr marL="80010" algn="ctr">
              <a:lnSpc>
                <a:spcPct val="100000"/>
              </a:lnSpc>
              <a:spcBef>
                <a:spcPts val="320"/>
              </a:spcBef>
            </a:pP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“How it</a:t>
            </a:r>
            <a:r>
              <a:rPr sz="1600" spc="-2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happens”</a:t>
            </a:r>
            <a:endParaRPr sz="1600" dirty="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8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450" dirty="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Procedures and Job</a:t>
            </a:r>
            <a:r>
              <a:rPr sz="2000" spc="-12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Aids</a:t>
            </a:r>
            <a:endParaRPr sz="2000" dirty="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550"/>
              </a:spcBef>
            </a:pP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“How to do</a:t>
            </a:r>
            <a:r>
              <a:rPr sz="1600" spc="-2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it”</a:t>
            </a:r>
            <a:endParaRPr sz="1600" dirty="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8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450" dirty="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Forms &amp;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Records</a:t>
            </a:r>
            <a:endParaRPr sz="2000" dirty="0">
              <a:latin typeface="Arial"/>
              <a:cs typeface="Arial"/>
            </a:endParaRPr>
          </a:p>
          <a:p>
            <a:pPr marL="746125">
              <a:lnSpc>
                <a:spcPct val="100000"/>
              </a:lnSpc>
              <a:spcBef>
                <a:spcPts val="70"/>
              </a:spcBef>
            </a:pP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“What</a:t>
            </a:r>
            <a:r>
              <a:rPr sz="1600" spc="-1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600" spc="-5" dirty="0">
                <a:solidFill>
                  <a:srgbClr val="3E3E3E"/>
                </a:solidFill>
                <a:latin typeface="Arial"/>
                <a:cs typeface="Arial"/>
              </a:rPr>
              <a:t>happened”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901700" y="734060"/>
            <a:ext cx="3910329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5" dirty="0"/>
              <a:t>Some</a:t>
            </a:r>
            <a:r>
              <a:rPr sz="4000" spc="-90" dirty="0"/>
              <a:t> </a:t>
            </a:r>
            <a:r>
              <a:rPr sz="4000" dirty="0"/>
              <a:t>distinctions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06017" y="6323838"/>
            <a:ext cx="965453" cy="66446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02461" y="734060"/>
            <a:ext cx="1907539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10" dirty="0"/>
              <a:t>Methods</a:t>
            </a:r>
            <a:endParaRPr sz="4000" dirty="0"/>
          </a:p>
        </p:txBody>
      </p:sp>
      <p:sp>
        <p:nvSpPr>
          <p:cNvPr id="4" name="object 4"/>
          <p:cNvSpPr/>
          <p:nvPr/>
        </p:nvSpPr>
        <p:spPr>
          <a:xfrm>
            <a:off x="4522470" y="3933444"/>
            <a:ext cx="1276350" cy="2463165"/>
          </a:xfrm>
          <a:custGeom>
            <a:avLst/>
            <a:gdLst/>
            <a:ahLst/>
            <a:cxnLst/>
            <a:rect l="l" t="t" r="r" b="b"/>
            <a:pathLst>
              <a:path w="1276350" h="2463165">
                <a:moveTo>
                  <a:pt x="651510" y="2436114"/>
                </a:moveTo>
                <a:lnTo>
                  <a:pt x="651510" y="6095"/>
                </a:lnTo>
                <a:lnTo>
                  <a:pt x="645414" y="0"/>
                </a:lnTo>
                <a:lnTo>
                  <a:pt x="0" y="0"/>
                </a:lnTo>
                <a:lnTo>
                  <a:pt x="0" y="26670"/>
                </a:lnTo>
                <a:lnTo>
                  <a:pt x="624840" y="26669"/>
                </a:lnTo>
                <a:lnTo>
                  <a:pt x="624840" y="12953"/>
                </a:lnTo>
                <a:lnTo>
                  <a:pt x="638556" y="26669"/>
                </a:lnTo>
                <a:lnTo>
                  <a:pt x="638556" y="2436114"/>
                </a:lnTo>
                <a:lnTo>
                  <a:pt x="651510" y="2436114"/>
                </a:lnTo>
                <a:close/>
              </a:path>
              <a:path w="1276350" h="2463165">
                <a:moveTo>
                  <a:pt x="638556" y="26669"/>
                </a:moveTo>
                <a:lnTo>
                  <a:pt x="624840" y="12953"/>
                </a:lnTo>
                <a:lnTo>
                  <a:pt x="624840" y="26669"/>
                </a:lnTo>
                <a:lnTo>
                  <a:pt x="638556" y="26669"/>
                </a:lnTo>
                <a:close/>
              </a:path>
              <a:path w="1276350" h="2463165">
                <a:moveTo>
                  <a:pt x="651510" y="2462784"/>
                </a:moveTo>
                <a:lnTo>
                  <a:pt x="651510" y="2449830"/>
                </a:lnTo>
                <a:lnTo>
                  <a:pt x="638556" y="2436114"/>
                </a:lnTo>
                <a:lnTo>
                  <a:pt x="638556" y="26669"/>
                </a:lnTo>
                <a:lnTo>
                  <a:pt x="624840" y="26669"/>
                </a:lnTo>
                <a:lnTo>
                  <a:pt x="624840" y="2456688"/>
                </a:lnTo>
                <a:lnTo>
                  <a:pt x="630936" y="2462784"/>
                </a:lnTo>
                <a:lnTo>
                  <a:pt x="651510" y="2462784"/>
                </a:lnTo>
                <a:close/>
              </a:path>
              <a:path w="1276350" h="2463165">
                <a:moveTo>
                  <a:pt x="1276350" y="2462784"/>
                </a:moveTo>
                <a:lnTo>
                  <a:pt x="1276350" y="2436114"/>
                </a:lnTo>
                <a:lnTo>
                  <a:pt x="638556" y="2436114"/>
                </a:lnTo>
                <a:lnTo>
                  <a:pt x="651510" y="2449830"/>
                </a:lnTo>
                <a:lnTo>
                  <a:pt x="651510" y="2462784"/>
                </a:lnTo>
                <a:lnTo>
                  <a:pt x="1276350" y="2462784"/>
                </a:lnTo>
                <a:close/>
              </a:path>
            </a:pathLst>
          </a:custGeom>
          <a:solidFill>
            <a:srgbClr val="007F8B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object 5"/>
          <p:cNvSpPr/>
          <p:nvPr/>
        </p:nvSpPr>
        <p:spPr>
          <a:xfrm>
            <a:off x="4522470" y="3933444"/>
            <a:ext cx="1276350" cy="1656080"/>
          </a:xfrm>
          <a:custGeom>
            <a:avLst/>
            <a:gdLst/>
            <a:ahLst/>
            <a:cxnLst/>
            <a:rect l="l" t="t" r="r" b="b"/>
            <a:pathLst>
              <a:path w="1276350" h="1656079">
                <a:moveTo>
                  <a:pt x="651510" y="1629918"/>
                </a:moveTo>
                <a:lnTo>
                  <a:pt x="651510" y="6095"/>
                </a:lnTo>
                <a:lnTo>
                  <a:pt x="645414" y="0"/>
                </a:lnTo>
                <a:lnTo>
                  <a:pt x="0" y="0"/>
                </a:lnTo>
                <a:lnTo>
                  <a:pt x="0" y="26670"/>
                </a:lnTo>
                <a:lnTo>
                  <a:pt x="624840" y="26669"/>
                </a:lnTo>
                <a:lnTo>
                  <a:pt x="624840" y="12953"/>
                </a:lnTo>
                <a:lnTo>
                  <a:pt x="638556" y="26669"/>
                </a:lnTo>
                <a:lnTo>
                  <a:pt x="638556" y="1629918"/>
                </a:lnTo>
                <a:lnTo>
                  <a:pt x="651510" y="1629918"/>
                </a:lnTo>
                <a:close/>
              </a:path>
              <a:path w="1276350" h="1656079">
                <a:moveTo>
                  <a:pt x="638556" y="26669"/>
                </a:moveTo>
                <a:lnTo>
                  <a:pt x="624840" y="12953"/>
                </a:lnTo>
                <a:lnTo>
                  <a:pt x="624840" y="26669"/>
                </a:lnTo>
                <a:lnTo>
                  <a:pt x="638556" y="26669"/>
                </a:lnTo>
                <a:close/>
              </a:path>
              <a:path w="1276350" h="1656079">
                <a:moveTo>
                  <a:pt x="651510" y="1655826"/>
                </a:moveTo>
                <a:lnTo>
                  <a:pt x="651510" y="1642872"/>
                </a:lnTo>
                <a:lnTo>
                  <a:pt x="638556" y="1629918"/>
                </a:lnTo>
                <a:lnTo>
                  <a:pt x="638556" y="26669"/>
                </a:lnTo>
                <a:lnTo>
                  <a:pt x="624840" y="26669"/>
                </a:lnTo>
                <a:lnTo>
                  <a:pt x="624840" y="1650492"/>
                </a:lnTo>
                <a:lnTo>
                  <a:pt x="630936" y="1655826"/>
                </a:lnTo>
                <a:lnTo>
                  <a:pt x="651510" y="1655826"/>
                </a:lnTo>
                <a:close/>
              </a:path>
              <a:path w="1276350" h="1656079">
                <a:moveTo>
                  <a:pt x="1276350" y="1655826"/>
                </a:moveTo>
                <a:lnTo>
                  <a:pt x="1276350" y="1629918"/>
                </a:lnTo>
                <a:lnTo>
                  <a:pt x="638556" y="1629918"/>
                </a:lnTo>
                <a:lnTo>
                  <a:pt x="651510" y="1642872"/>
                </a:lnTo>
                <a:lnTo>
                  <a:pt x="651510" y="1655826"/>
                </a:lnTo>
                <a:lnTo>
                  <a:pt x="1276350" y="1655826"/>
                </a:lnTo>
                <a:close/>
              </a:path>
            </a:pathLst>
          </a:custGeom>
          <a:solidFill>
            <a:srgbClr val="007F8B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" name="object 6"/>
          <p:cNvSpPr/>
          <p:nvPr/>
        </p:nvSpPr>
        <p:spPr>
          <a:xfrm>
            <a:off x="4522470" y="3933444"/>
            <a:ext cx="1276350" cy="849630"/>
          </a:xfrm>
          <a:custGeom>
            <a:avLst/>
            <a:gdLst/>
            <a:ahLst/>
            <a:cxnLst/>
            <a:rect l="l" t="t" r="r" b="b"/>
            <a:pathLst>
              <a:path w="1276350" h="849629">
                <a:moveTo>
                  <a:pt x="651510" y="822960"/>
                </a:moveTo>
                <a:lnTo>
                  <a:pt x="651510" y="6095"/>
                </a:lnTo>
                <a:lnTo>
                  <a:pt x="645414" y="0"/>
                </a:lnTo>
                <a:lnTo>
                  <a:pt x="0" y="0"/>
                </a:lnTo>
                <a:lnTo>
                  <a:pt x="0" y="26670"/>
                </a:lnTo>
                <a:lnTo>
                  <a:pt x="624840" y="26669"/>
                </a:lnTo>
                <a:lnTo>
                  <a:pt x="624840" y="12953"/>
                </a:lnTo>
                <a:lnTo>
                  <a:pt x="638556" y="26669"/>
                </a:lnTo>
                <a:lnTo>
                  <a:pt x="638556" y="822960"/>
                </a:lnTo>
                <a:lnTo>
                  <a:pt x="651510" y="822960"/>
                </a:lnTo>
                <a:close/>
              </a:path>
              <a:path w="1276350" h="849629">
                <a:moveTo>
                  <a:pt x="638556" y="26669"/>
                </a:moveTo>
                <a:lnTo>
                  <a:pt x="624840" y="12953"/>
                </a:lnTo>
                <a:lnTo>
                  <a:pt x="624840" y="26669"/>
                </a:lnTo>
                <a:lnTo>
                  <a:pt x="638556" y="26669"/>
                </a:lnTo>
                <a:close/>
              </a:path>
              <a:path w="1276350" h="849629">
                <a:moveTo>
                  <a:pt x="651510" y="849630"/>
                </a:moveTo>
                <a:lnTo>
                  <a:pt x="651510" y="835913"/>
                </a:lnTo>
                <a:lnTo>
                  <a:pt x="638556" y="822960"/>
                </a:lnTo>
                <a:lnTo>
                  <a:pt x="638556" y="26669"/>
                </a:lnTo>
                <a:lnTo>
                  <a:pt x="624840" y="26669"/>
                </a:lnTo>
                <a:lnTo>
                  <a:pt x="624840" y="843534"/>
                </a:lnTo>
                <a:lnTo>
                  <a:pt x="630936" y="849630"/>
                </a:lnTo>
                <a:lnTo>
                  <a:pt x="651510" y="849630"/>
                </a:lnTo>
                <a:close/>
              </a:path>
              <a:path w="1276350" h="849629">
                <a:moveTo>
                  <a:pt x="1276350" y="849630"/>
                </a:moveTo>
                <a:lnTo>
                  <a:pt x="1276350" y="822960"/>
                </a:lnTo>
                <a:lnTo>
                  <a:pt x="638556" y="822960"/>
                </a:lnTo>
                <a:lnTo>
                  <a:pt x="651510" y="835913"/>
                </a:lnTo>
                <a:lnTo>
                  <a:pt x="651510" y="849630"/>
                </a:lnTo>
                <a:lnTo>
                  <a:pt x="1276350" y="849630"/>
                </a:lnTo>
                <a:close/>
              </a:path>
            </a:pathLst>
          </a:custGeom>
          <a:solidFill>
            <a:srgbClr val="007F8B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" name="object 7"/>
          <p:cNvSpPr/>
          <p:nvPr/>
        </p:nvSpPr>
        <p:spPr>
          <a:xfrm>
            <a:off x="4522470" y="3933444"/>
            <a:ext cx="1276350" cy="43180"/>
          </a:xfrm>
          <a:custGeom>
            <a:avLst/>
            <a:gdLst/>
            <a:ahLst/>
            <a:cxnLst/>
            <a:rect l="l" t="t" r="r" b="b"/>
            <a:pathLst>
              <a:path w="1276350" h="43179">
                <a:moveTo>
                  <a:pt x="651510" y="16001"/>
                </a:moveTo>
                <a:lnTo>
                  <a:pt x="651510" y="6095"/>
                </a:lnTo>
                <a:lnTo>
                  <a:pt x="645414" y="0"/>
                </a:lnTo>
                <a:lnTo>
                  <a:pt x="0" y="0"/>
                </a:lnTo>
                <a:lnTo>
                  <a:pt x="0" y="26670"/>
                </a:lnTo>
                <a:lnTo>
                  <a:pt x="624840" y="26669"/>
                </a:lnTo>
                <a:lnTo>
                  <a:pt x="624840" y="12953"/>
                </a:lnTo>
                <a:lnTo>
                  <a:pt x="638556" y="26669"/>
                </a:lnTo>
                <a:lnTo>
                  <a:pt x="638556" y="16001"/>
                </a:lnTo>
                <a:lnTo>
                  <a:pt x="651510" y="16001"/>
                </a:lnTo>
                <a:close/>
              </a:path>
              <a:path w="1276350" h="43179">
                <a:moveTo>
                  <a:pt x="638556" y="26669"/>
                </a:moveTo>
                <a:lnTo>
                  <a:pt x="624840" y="12953"/>
                </a:lnTo>
                <a:lnTo>
                  <a:pt x="624840" y="26669"/>
                </a:lnTo>
                <a:lnTo>
                  <a:pt x="638556" y="26669"/>
                </a:lnTo>
                <a:close/>
              </a:path>
              <a:path w="1276350" h="43179">
                <a:moveTo>
                  <a:pt x="651510" y="42671"/>
                </a:moveTo>
                <a:lnTo>
                  <a:pt x="651510" y="28955"/>
                </a:lnTo>
                <a:lnTo>
                  <a:pt x="638556" y="16001"/>
                </a:lnTo>
                <a:lnTo>
                  <a:pt x="638556" y="26669"/>
                </a:lnTo>
                <a:lnTo>
                  <a:pt x="624840" y="26669"/>
                </a:lnTo>
                <a:lnTo>
                  <a:pt x="624840" y="36575"/>
                </a:lnTo>
                <a:lnTo>
                  <a:pt x="630936" y="42671"/>
                </a:lnTo>
                <a:lnTo>
                  <a:pt x="651510" y="42671"/>
                </a:lnTo>
                <a:close/>
              </a:path>
              <a:path w="1276350" h="43179">
                <a:moveTo>
                  <a:pt x="1276350" y="42671"/>
                </a:moveTo>
                <a:lnTo>
                  <a:pt x="1276350" y="16001"/>
                </a:lnTo>
                <a:lnTo>
                  <a:pt x="638556" y="16001"/>
                </a:lnTo>
                <a:lnTo>
                  <a:pt x="651510" y="28955"/>
                </a:lnTo>
                <a:lnTo>
                  <a:pt x="651510" y="42671"/>
                </a:lnTo>
                <a:lnTo>
                  <a:pt x="1276350" y="42671"/>
                </a:lnTo>
                <a:close/>
              </a:path>
            </a:pathLst>
          </a:custGeom>
          <a:solidFill>
            <a:srgbClr val="007F8B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" name="object 8"/>
          <p:cNvSpPr/>
          <p:nvPr/>
        </p:nvSpPr>
        <p:spPr>
          <a:xfrm>
            <a:off x="4522470" y="3142488"/>
            <a:ext cx="1276350" cy="817880"/>
          </a:xfrm>
          <a:custGeom>
            <a:avLst/>
            <a:gdLst/>
            <a:ahLst/>
            <a:cxnLst/>
            <a:rect l="l" t="t" r="r" b="b"/>
            <a:pathLst>
              <a:path w="1276350" h="817879">
                <a:moveTo>
                  <a:pt x="638556" y="790956"/>
                </a:moveTo>
                <a:lnTo>
                  <a:pt x="0" y="790956"/>
                </a:lnTo>
                <a:lnTo>
                  <a:pt x="0" y="817626"/>
                </a:lnTo>
                <a:lnTo>
                  <a:pt x="624840" y="817626"/>
                </a:lnTo>
                <a:lnTo>
                  <a:pt x="624840" y="803910"/>
                </a:lnTo>
                <a:lnTo>
                  <a:pt x="638556" y="790956"/>
                </a:lnTo>
                <a:close/>
              </a:path>
              <a:path w="1276350" h="817879">
                <a:moveTo>
                  <a:pt x="1276350" y="26670"/>
                </a:moveTo>
                <a:lnTo>
                  <a:pt x="1276350" y="0"/>
                </a:lnTo>
                <a:lnTo>
                  <a:pt x="630935" y="0"/>
                </a:lnTo>
                <a:lnTo>
                  <a:pt x="624840" y="6096"/>
                </a:lnTo>
                <a:lnTo>
                  <a:pt x="624840" y="790956"/>
                </a:lnTo>
                <a:lnTo>
                  <a:pt x="638556" y="790956"/>
                </a:lnTo>
                <a:lnTo>
                  <a:pt x="638555" y="26670"/>
                </a:lnTo>
                <a:lnTo>
                  <a:pt x="651509" y="13716"/>
                </a:lnTo>
                <a:lnTo>
                  <a:pt x="651509" y="26670"/>
                </a:lnTo>
                <a:lnTo>
                  <a:pt x="1276350" y="26670"/>
                </a:lnTo>
                <a:close/>
              </a:path>
              <a:path w="1276350" h="817879">
                <a:moveTo>
                  <a:pt x="651510" y="811530"/>
                </a:moveTo>
                <a:lnTo>
                  <a:pt x="651509" y="26670"/>
                </a:lnTo>
                <a:lnTo>
                  <a:pt x="638555" y="26670"/>
                </a:lnTo>
                <a:lnTo>
                  <a:pt x="638556" y="790956"/>
                </a:lnTo>
                <a:lnTo>
                  <a:pt x="624840" y="803910"/>
                </a:lnTo>
                <a:lnTo>
                  <a:pt x="624840" y="817626"/>
                </a:lnTo>
                <a:lnTo>
                  <a:pt x="645414" y="817626"/>
                </a:lnTo>
                <a:lnTo>
                  <a:pt x="651510" y="811530"/>
                </a:lnTo>
                <a:close/>
              </a:path>
              <a:path w="1276350" h="817879">
                <a:moveTo>
                  <a:pt x="651509" y="26670"/>
                </a:moveTo>
                <a:lnTo>
                  <a:pt x="651509" y="13716"/>
                </a:lnTo>
                <a:lnTo>
                  <a:pt x="638555" y="26670"/>
                </a:lnTo>
                <a:lnTo>
                  <a:pt x="651509" y="26670"/>
                </a:lnTo>
                <a:close/>
              </a:path>
            </a:pathLst>
          </a:custGeom>
          <a:solidFill>
            <a:srgbClr val="007F8B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" name="object 9"/>
          <p:cNvSpPr/>
          <p:nvPr/>
        </p:nvSpPr>
        <p:spPr>
          <a:xfrm>
            <a:off x="4522470" y="2336292"/>
            <a:ext cx="1276350" cy="1624330"/>
          </a:xfrm>
          <a:custGeom>
            <a:avLst/>
            <a:gdLst/>
            <a:ahLst/>
            <a:cxnLst/>
            <a:rect l="l" t="t" r="r" b="b"/>
            <a:pathLst>
              <a:path w="1276350" h="1624329">
                <a:moveTo>
                  <a:pt x="638556" y="1597152"/>
                </a:moveTo>
                <a:lnTo>
                  <a:pt x="0" y="1597152"/>
                </a:lnTo>
                <a:lnTo>
                  <a:pt x="0" y="1623821"/>
                </a:lnTo>
                <a:lnTo>
                  <a:pt x="624840" y="1623821"/>
                </a:lnTo>
                <a:lnTo>
                  <a:pt x="624840" y="1610105"/>
                </a:lnTo>
                <a:lnTo>
                  <a:pt x="638556" y="1597152"/>
                </a:lnTo>
                <a:close/>
              </a:path>
              <a:path w="1276350" h="1624329">
                <a:moveTo>
                  <a:pt x="1276349" y="25907"/>
                </a:moveTo>
                <a:lnTo>
                  <a:pt x="1276349" y="0"/>
                </a:lnTo>
                <a:lnTo>
                  <a:pt x="630935" y="0"/>
                </a:lnTo>
                <a:lnTo>
                  <a:pt x="624840" y="5333"/>
                </a:lnTo>
                <a:lnTo>
                  <a:pt x="624840" y="1597152"/>
                </a:lnTo>
                <a:lnTo>
                  <a:pt x="638556" y="1597152"/>
                </a:lnTo>
                <a:lnTo>
                  <a:pt x="638555" y="25907"/>
                </a:lnTo>
                <a:lnTo>
                  <a:pt x="651509" y="12953"/>
                </a:lnTo>
                <a:lnTo>
                  <a:pt x="651509" y="25907"/>
                </a:lnTo>
                <a:lnTo>
                  <a:pt x="1276349" y="25907"/>
                </a:lnTo>
                <a:close/>
              </a:path>
              <a:path w="1276350" h="1624329">
                <a:moveTo>
                  <a:pt x="651510" y="1617725"/>
                </a:moveTo>
                <a:lnTo>
                  <a:pt x="651509" y="25907"/>
                </a:lnTo>
                <a:lnTo>
                  <a:pt x="638555" y="25907"/>
                </a:lnTo>
                <a:lnTo>
                  <a:pt x="638556" y="1597152"/>
                </a:lnTo>
                <a:lnTo>
                  <a:pt x="624840" y="1610105"/>
                </a:lnTo>
                <a:lnTo>
                  <a:pt x="624840" y="1623821"/>
                </a:lnTo>
                <a:lnTo>
                  <a:pt x="645414" y="1623821"/>
                </a:lnTo>
                <a:lnTo>
                  <a:pt x="651510" y="1617725"/>
                </a:lnTo>
                <a:close/>
              </a:path>
              <a:path w="1276350" h="1624329">
                <a:moveTo>
                  <a:pt x="651509" y="25907"/>
                </a:moveTo>
                <a:lnTo>
                  <a:pt x="651509" y="12953"/>
                </a:lnTo>
                <a:lnTo>
                  <a:pt x="638555" y="25907"/>
                </a:lnTo>
                <a:lnTo>
                  <a:pt x="651509" y="25907"/>
                </a:lnTo>
                <a:close/>
              </a:path>
            </a:pathLst>
          </a:custGeom>
          <a:solidFill>
            <a:srgbClr val="007F8B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0" name="object 10"/>
          <p:cNvSpPr/>
          <p:nvPr/>
        </p:nvSpPr>
        <p:spPr>
          <a:xfrm>
            <a:off x="4522470" y="1529333"/>
            <a:ext cx="1276350" cy="2430780"/>
          </a:xfrm>
          <a:custGeom>
            <a:avLst/>
            <a:gdLst/>
            <a:ahLst/>
            <a:cxnLst/>
            <a:rect l="l" t="t" r="r" b="b"/>
            <a:pathLst>
              <a:path w="1276350" h="2430779">
                <a:moveTo>
                  <a:pt x="638556" y="2404110"/>
                </a:moveTo>
                <a:lnTo>
                  <a:pt x="0" y="2404110"/>
                </a:lnTo>
                <a:lnTo>
                  <a:pt x="0" y="2430780"/>
                </a:lnTo>
                <a:lnTo>
                  <a:pt x="624840" y="2430780"/>
                </a:lnTo>
                <a:lnTo>
                  <a:pt x="624840" y="2417064"/>
                </a:lnTo>
                <a:lnTo>
                  <a:pt x="638556" y="2404110"/>
                </a:lnTo>
                <a:close/>
              </a:path>
              <a:path w="1276350" h="2430779">
                <a:moveTo>
                  <a:pt x="1276349" y="26670"/>
                </a:moveTo>
                <a:lnTo>
                  <a:pt x="1276349" y="0"/>
                </a:lnTo>
                <a:lnTo>
                  <a:pt x="630935" y="0"/>
                </a:lnTo>
                <a:lnTo>
                  <a:pt x="624839" y="6096"/>
                </a:lnTo>
                <a:lnTo>
                  <a:pt x="624840" y="2404110"/>
                </a:lnTo>
                <a:lnTo>
                  <a:pt x="638556" y="2404110"/>
                </a:lnTo>
                <a:lnTo>
                  <a:pt x="638555" y="26670"/>
                </a:lnTo>
                <a:lnTo>
                  <a:pt x="651509" y="12954"/>
                </a:lnTo>
                <a:lnTo>
                  <a:pt x="651509" y="26670"/>
                </a:lnTo>
                <a:lnTo>
                  <a:pt x="1276349" y="26670"/>
                </a:lnTo>
                <a:close/>
              </a:path>
              <a:path w="1276350" h="2430779">
                <a:moveTo>
                  <a:pt x="651510" y="2424684"/>
                </a:moveTo>
                <a:lnTo>
                  <a:pt x="651509" y="26670"/>
                </a:lnTo>
                <a:lnTo>
                  <a:pt x="638555" y="26670"/>
                </a:lnTo>
                <a:lnTo>
                  <a:pt x="638556" y="2404110"/>
                </a:lnTo>
                <a:lnTo>
                  <a:pt x="624840" y="2417064"/>
                </a:lnTo>
                <a:lnTo>
                  <a:pt x="624840" y="2430780"/>
                </a:lnTo>
                <a:lnTo>
                  <a:pt x="645414" y="2430780"/>
                </a:lnTo>
                <a:lnTo>
                  <a:pt x="651510" y="2424684"/>
                </a:lnTo>
                <a:close/>
              </a:path>
              <a:path w="1276350" h="2430779">
                <a:moveTo>
                  <a:pt x="651509" y="26670"/>
                </a:moveTo>
                <a:lnTo>
                  <a:pt x="651509" y="12954"/>
                </a:lnTo>
                <a:lnTo>
                  <a:pt x="638555" y="26670"/>
                </a:lnTo>
                <a:lnTo>
                  <a:pt x="651509" y="26670"/>
                </a:lnTo>
                <a:close/>
              </a:path>
            </a:pathLst>
          </a:custGeom>
          <a:solidFill>
            <a:srgbClr val="007F8B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" name="object 11"/>
          <p:cNvSpPr/>
          <p:nvPr/>
        </p:nvSpPr>
        <p:spPr>
          <a:xfrm>
            <a:off x="1213103" y="2398014"/>
            <a:ext cx="3537965" cy="309295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2" name="object 12"/>
          <p:cNvSpPr txBox="1"/>
          <p:nvPr/>
        </p:nvSpPr>
        <p:spPr>
          <a:xfrm>
            <a:off x="1253933" y="2480181"/>
            <a:ext cx="3456304" cy="2928622"/>
          </a:xfrm>
          <a:prstGeom prst="rect">
            <a:avLst/>
          </a:prstGeom>
        </p:spPr>
        <p:txBody>
          <a:bodyPr vert="horz" wrap="square" lIns="0" tIns="69215" rIns="0" bIns="0" rtlCol="0">
            <a:spAutoFit/>
          </a:bodyPr>
          <a:lstStyle/>
          <a:p>
            <a:pPr marL="12065" marR="5080" indent="-1905" algn="ctr">
              <a:lnSpc>
                <a:spcPct val="86200"/>
              </a:lnSpc>
              <a:spcBef>
                <a:spcPts val="545"/>
              </a:spcBef>
            </a:pPr>
            <a:r>
              <a:rPr lang="en-US" sz="2700" dirty="0">
                <a:solidFill>
                  <a:srgbClr val="00A0AF"/>
                </a:solidFill>
                <a:latin typeface="Arial"/>
                <a:cs typeface="Arial"/>
              </a:rPr>
              <a:t>7.2.1.1 “</a:t>
            </a:r>
            <a:r>
              <a:rPr sz="2700" dirty="0">
                <a:solidFill>
                  <a:srgbClr val="00A0AF"/>
                </a:solidFill>
                <a:latin typeface="Arial"/>
                <a:cs typeface="Arial"/>
              </a:rPr>
              <a:t>The </a:t>
            </a:r>
            <a:r>
              <a:rPr sz="2700" spc="-5" dirty="0">
                <a:solidFill>
                  <a:srgbClr val="00A0AF"/>
                </a:solidFill>
                <a:latin typeface="Arial"/>
                <a:cs typeface="Arial"/>
              </a:rPr>
              <a:t>laboratory shall use appropriate  methods </a:t>
            </a:r>
            <a:r>
              <a:rPr lang="en-US" sz="2700" spc="-5" dirty="0">
                <a:solidFill>
                  <a:srgbClr val="00A0AF"/>
                </a:solidFill>
                <a:latin typeface="Arial"/>
                <a:cs typeface="Arial"/>
              </a:rPr>
              <a:t>and procedures for all laboratory activities…”.  </a:t>
            </a:r>
            <a:br>
              <a:rPr lang="en-US" sz="2700" spc="-5" dirty="0">
                <a:solidFill>
                  <a:srgbClr val="00A0AF"/>
                </a:solidFill>
                <a:latin typeface="Arial"/>
                <a:cs typeface="Arial"/>
              </a:rPr>
            </a:br>
            <a:r>
              <a:rPr lang="en-US" sz="2700" spc="-5" dirty="0">
                <a:solidFill>
                  <a:srgbClr val="00A0AF"/>
                </a:solidFill>
                <a:latin typeface="Arial"/>
                <a:cs typeface="Arial"/>
              </a:rPr>
              <a:t>In addition to testing, this includes:</a:t>
            </a:r>
            <a:endParaRPr sz="2700" dirty="0">
              <a:latin typeface="Arial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5793485" y="1213104"/>
            <a:ext cx="2129027" cy="65760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4" name="object 14"/>
          <p:cNvSpPr txBox="1"/>
          <p:nvPr/>
        </p:nvSpPr>
        <p:spPr>
          <a:xfrm>
            <a:off x="6447535" y="1397761"/>
            <a:ext cx="820419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00A0AF"/>
                </a:solidFill>
                <a:latin typeface="Arial"/>
                <a:cs typeface="Arial"/>
              </a:rPr>
              <a:t>Sampling</a:t>
            </a:r>
            <a:endParaRPr sz="1500" dirty="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5793485" y="2019300"/>
            <a:ext cx="2129027" cy="65760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6" name="object 16"/>
          <p:cNvSpPr txBox="1"/>
          <p:nvPr/>
        </p:nvSpPr>
        <p:spPr>
          <a:xfrm>
            <a:off x="6468109" y="2203958"/>
            <a:ext cx="77851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00A0AF"/>
                </a:solidFill>
                <a:latin typeface="Arial"/>
                <a:cs typeface="Arial"/>
              </a:rPr>
              <a:t>Handling</a:t>
            </a:r>
            <a:endParaRPr sz="1500" dirty="0">
              <a:latin typeface="Arial"/>
              <a:cs typeface="Arial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5793485" y="2826257"/>
            <a:ext cx="2129027" cy="65684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8" name="object 18"/>
          <p:cNvSpPr txBox="1"/>
          <p:nvPr/>
        </p:nvSpPr>
        <p:spPr>
          <a:xfrm>
            <a:off x="6440678" y="3010915"/>
            <a:ext cx="83375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15" dirty="0">
                <a:solidFill>
                  <a:srgbClr val="00A0AF"/>
                </a:solidFill>
                <a:latin typeface="Arial"/>
                <a:cs typeface="Arial"/>
              </a:rPr>
              <a:t>Transport</a:t>
            </a:r>
            <a:endParaRPr sz="1500" dirty="0">
              <a:latin typeface="Arial"/>
              <a:cs typeface="Arial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5793485" y="3632453"/>
            <a:ext cx="2129027" cy="65760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0" name="object 20"/>
          <p:cNvSpPr txBox="1"/>
          <p:nvPr/>
        </p:nvSpPr>
        <p:spPr>
          <a:xfrm>
            <a:off x="6511543" y="3817873"/>
            <a:ext cx="69278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5" dirty="0">
                <a:solidFill>
                  <a:srgbClr val="00A0AF"/>
                </a:solidFill>
                <a:latin typeface="Arial"/>
                <a:cs typeface="Arial"/>
              </a:rPr>
              <a:t>Storage</a:t>
            </a:r>
            <a:endParaRPr sz="1500" dirty="0">
              <a:latin typeface="Arial"/>
              <a:cs typeface="Arial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5793485" y="4438650"/>
            <a:ext cx="2129027" cy="66141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2" name="object 22"/>
          <p:cNvSpPr txBox="1"/>
          <p:nvPr/>
        </p:nvSpPr>
        <p:spPr>
          <a:xfrm>
            <a:off x="6003290" y="4624070"/>
            <a:ext cx="170942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5" dirty="0">
                <a:solidFill>
                  <a:srgbClr val="00A0AF"/>
                </a:solidFill>
                <a:latin typeface="Arial"/>
                <a:cs typeface="Arial"/>
              </a:rPr>
              <a:t>Sample</a:t>
            </a:r>
            <a:r>
              <a:rPr sz="1500" spc="-70" dirty="0">
                <a:solidFill>
                  <a:srgbClr val="00A0AF"/>
                </a:solidFill>
                <a:latin typeface="Arial"/>
                <a:cs typeface="Arial"/>
              </a:rPr>
              <a:t> </a:t>
            </a:r>
            <a:r>
              <a:rPr sz="1500" spc="-5" dirty="0">
                <a:solidFill>
                  <a:srgbClr val="00A0AF"/>
                </a:solidFill>
                <a:latin typeface="Arial"/>
                <a:cs typeface="Arial"/>
              </a:rPr>
              <a:t>Preparation</a:t>
            </a:r>
            <a:endParaRPr sz="1500" dirty="0">
              <a:latin typeface="Arial"/>
              <a:cs typeface="Arial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5793485" y="5244846"/>
            <a:ext cx="2129027" cy="661416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4" name="object 24"/>
          <p:cNvSpPr/>
          <p:nvPr/>
        </p:nvSpPr>
        <p:spPr>
          <a:xfrm>
            <a:off x="5793485" y="6055614"/>
            <a:ext cx="2129027" cy="657605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5" name="object 25"/>
          <p:cNvSpPr txBox="1"/>
          <p:nvPr/>
        </p:nvSpPr>
        <p:spPr>
          <a:xfrm>
            <a:off x="5812790" y="5233670"/>
            <a:ext cx="2091055" cy="1357630"/>
          </a:xfrm>
          <a:prstGeom prst="rect">
            <a:avLst/>
          </a:prstGeom>
        </p:spPr>
        <p:txBody>
          <a:bodyPr vert="horz" wrap="square" lIns="0" tIns="43815" rIns="0" bIns="0" rtlCol="0">
            <a:spAutoFit/>
          </a:bodyPr>
          <a:lstStyle/>
          <a:p>
            <a:pPr marL="462915" marR="455930" indent="-1270" algn="ctr">
              <a:lnSpc>
                <a:spcPct val="86200"/>
              </a:lnSpc>
              <a:spcBef>
                <a:spcPts val="345"/>
              </a:spcBef>
            </a:pPr>
            <a:r>
              <a:rPr sz="1500" spc="-5" dirty="0">
                <a:solidFill>
                  <a:srgbClr val="00A0AF"/>
                </a:solidFill>
                <a:latin typeface="Arial"/>
                <a:cs typeface="Arial"/>
              </a:rPr>
              <a:t>Estimation of  measurement  uncertainty</a:t>
            </a:r>
            <a:endParaRPr sz="15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150" dirty="0">
              <a:latin typeface="Times New Roman"/>
              <a:cs typeface="Times New Roman"/>
            </a:endParaRPr>
          </a:p>
          <a:p>
            <a:pPr marL="12700" marR="5080" algn="ctr">
              <a:lnSpc>
                <a:spcPts val="1550"/>
              </a:lnSpc>
            </a:pPr>
            <a:r>
              <a:rPr sz="1500" spc="-5" dirty="0">
                <a:solidFill>
                  <a:srgbClr val="00A0AF"/>
                </a:solidFill>
                <a:latin typeface="Arial"/>
                <a:cs typeface="Arial"/>
              </a:rPr>
              <a:t>Statistical </a:t>
            </a:r>
            <a:r>
              <a:rPr sz="1500" dirty="0">
                <a:solidFill>
                  <a:srgbClr val="00A0AF"/>
                </a:solidFill>
                <a:latin typeface="Arial"/>
                <a:cs typeface="Arial"/>
              </a:rPr>
              <a:t>techniques</a:t>
            </a:r>
            <a:r>
              <a:rPr sz="1500" spc="-90" dirty="0">
                <a:solidFill>
                  <a:srgbClr val="00A0AF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00A0AF"/>
                </a:solidFill>
                <a:latin typeface="Arial"/>
                <a:cs typeface="Arial"/>
              </a:rPr>
              <a:t>for  analysis</a:t>
            </a:r>
            <a:endParaRPr sz="1500" dirty="0">
              <a:latin typeface="Arial"/>
              <a:cs typeface="Arial"/>
            </a:endParaRPr>
          </a:p>
        </p:txBody>
      </p:sp>
      <p:sp>
        <p:nvSpPr>
          <p:cNvPr id="26" name="object 2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06017" y="6323838"/>
            <a:ext cx="965453" cy="66446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02461" y="737108"/>
            <a:ext cx="459359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226185" algn="l"/>
              </a:tabLst>
            </a:pPr>
            <a:r>
              <a:rPr sz="3200" spc="-5" dirty="0"/>
              <a:t>When	</a:t>
            </a:r>
            <a:r>
              <a:rPr sz="3200" spc="-10" dirty="0"/>
              <a:t>Selecting </a:t>
            </a:r>
            <a:r>
              <a:rPr sz="3200" spc="-5" dirty="0"/>
              <a:t>a</a:t>
            </a:r>
            <a:r>
              <a:rPr sz="3200" dirty="0"/>
              <a:t> </a:t>
            </a:r>
            <a:r>
              <a:rPr sz="3200" spc="-5" dirty="0"/>
              <a:t>Method</a:t>
            </a:r>
            <a:endParaRPr sz="3200" dirty="0"/>
          </a:p>
        </p:txBody>
      </p:sp>
      <p:sp>
        <p:nvSpPr>
          <p:cNvPr id="4" name="object 4"/>
          <p:cNvSpPr/>
          <p:nvPr/>
        </p:nvSpPr>
        <p:spPr>
          <a:xfrm>
            <a:off x="914400" y="1756410"/>
            <a:ext cx="8229600" cy="198501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object 5"/>
          <p:cNvSpPr/>
          <p:nvPr/>
        </p:nvSpPr>
        <p:spPr>
          <a:xfrm>
            <a:off x="909827" y="1751838"/>
            <a:ext cx="8239759" cy="1994535"/>
          </a:xfrm>
          <a:custGeom>
            <a:avLst/>
            <a:gdLst/>
            <a:ahLst/>
            <a:cxnLst/>
            <a:rect l="l" t="t" r="r" b="b"/>
            <a:pathLst>
              <a:path w="8239759" h="1994535">
                <a:moveTo>
                  <a:pt x="8239506" y="1991867"/>
                </a:moveTo>
                <a:lnTo>
                  <a:pt x="8239506" y="2285"/>
                </a:lnTo>
                <a:lnTo>
                  <a:pt x="8237220" y="0"/>
                </a:lnTo>
                <a:lnTo>
                  <a:pt x="2285" y="0"/>
                </a:lnTo>
                <a:lnTo>
                  <a:pt x="0" y="2286"/>
                </a:lnTo>
                <a:lnTo>
                  <a:pt x="0" y="1991868"/>
                </a:lnTo>
                <a:lnTo>
                  <a:pt x="2286" y="1994154"/>
                </a:lnTo>
                <a:lnTo>
                  <a:pt x="4572" y="1994154"/>
                </a:lnTo>
                <a:lnTo>
                  <a:pt x="4572" y="9906"/>
                </a:lnTo>
                <a:lnTo>
                  <a:pt x="9905" y="4572"/>
                </a:lnTo>
                <a:lnTo>
                  <a:pt x="9905" y="9906"/>
                </a:lnTo>
                <a:lnTo>
                  <a:pt x="8229600" y="9905"/>
                </a:lnTo>
                <a:lnTo>
                  <a:pt x="8229600" y="4571"/>
                </a:lnTo>
                <a:lnTo>
                  <a:pt x="8234172" y="9905"/>
                </a:lnTo>
                <a:lnTo>
                  <a:pt x="8234172" y="1994153"/>
                </a:lnTo>
                <a:lnTo>
                  <a:pt x="8237220" y="1994153"/>
                </a:lnTo>
                <a:lnTo>
                  <a:pt x="8239506" y="1991867"/>
                </a:lnTo>
                <a:close/>
              </a:path>
              <a:path w="8239759" h="1994535">
                <a:moveTo>
                  <a:pt x="9905" y="9906"/>
                </a:moveTo>
                <a:lnTo>
                  <a:pt x="9905" y="4572"/>
                </a:lnTo>
                <a:lnTo>
                  <a:pt x="4572" y="9906"/>
                </a:lnTo>
                <a:lnTo>
                  <a:pt x="9905" y="9906"/>
                </a:lnTo>
                <a:close/>
              </a:path>
              <a:path w="8239759" h="1994535">
                <a:moveTo>
                  <a:pt x="9905" y="1984248"/>
                </a:moveTo>
                <a:lnTo>
                  <a:pt x="9905" y="9906"/>
                </a:lnTo>
                <a:lnTo>
                  <a:pt x="4572" y="9906"/>
                </a:lnTo>
                <a:lnTo>
                  <a:pt x="4572" y="1984248"/>
                </a:lnTo>
                <a:lnTo>
                  <a:pt x="9905" y="1984248"/>
                </a:lnTo>
                <a:close/>
              </a:path>
              <a:path w="8239759" h="1994535">
                <a:moveTo>
                  <a:pt x="8234172" y="1984247"/>
                </a:moveTo>
                <a:lnTo>
                  <a:pt x="4572" y="1984248"/>
                </a:lnTo>
                <a:lnTo>
                  <a:pt x="9905" y="1989582"/>
                </a:lnTo>
                <a:lnTo>
                  <a:pt x="9905" y="1994154"/>
                </a:lnTo>
                <a:lnTo>
                  <a:pt x="8229600" y="1994153"/>
                </a:lnTo>
                <a:lnTo>
                  <a:pt x="8229600" y="1989582"/>
                </a:lnTo>
                <a:lnTo>
                  <a:pt x="8234172" y="1984247"/>
                </a:lnTo>
                <a:close/>
              </a:path>
              <a:path w="8239759" h="1994535">
                <a:moveTo>
                  <a:pt x="9905" y="1994154"/>
                </a:moveTo>
                <a:lnTo>
                  <a:pt x="9905" y="1989582"/>
                </a:lnTo>
                <a:lnTo>
                  <a:pt x="4572" y="1984248"/>
                </a:lnTo>
                <a:lnTo>
                  <a:pt x="4572" y="1994154"/>
                </a:lnTo>
                <a:lnTo>
                  <a:pt x="9905" y="1994154"/>
                </a:lnTo>
                <a:close/>
              </a:path>
              <a:path w="8239759" h="1994535">
                <a:moveTo>
                  <a:pt x="8234172" y="9905"/>
                </a:moveTo>
                <a:lnTo>
                  <a:pt x="8229600" y="4571"/>
                </a:lnTo>
                <a:lnTo>
                  <a:pt x="8229600" y="9905"/>
                </a:lnTo>
                <a:lnTo>
                  <a:pt x="8234172" y="9905"/>
                </a:lnTo>
                <a:close/>
              </a:path>
              <a:path w="8239759" h="1994535">
                <a:moveTo>
                  <a:pt x="8234172" y="1984247"/>
                </a:moveTo>
                <a:lnTo>
                  <a:pt x="8234172" y="9905"/>
                </a:lnTo>
                <a:lnTo>
                  <a:pt x="8229600" y="9905"/>
                </a:lnTo>
                <a:lnTo>
                  <a:pt x="8229600" y="1984247"/>
                </a:lnTo>
                <a:lnTo>
                  <a:pt x="8234172" y="1984247"/>
                </a:lnTo>
                <a:close/>
              </a:path>
              <a:path w="8239759" h="1994535">
                <a:moveTo>
                  <a:pt x="8234172" y="1994153"/>
                </a:moveTo>
                <a:lnTo>
                  <a:pt x="8234172" y="1984247"/>
                </a:lnTo>
                <a:lnTo>
                  <a:pt x="8229600" y="1989582"/>
                </a:lnTo>
                <a:lnTo>
                  <a:pt x="8229600" y="1994153"/>
                </a:lnTo>
                <a:lnTo>
                  <a:pt x="8234172" y="1994153"/>
                </a:lnTo>
                <a:close/>
              </a:path>
            </a:pathLst>
          </a:custGeom>
          <a:solidFill>
            <a:srgbClr val="EF752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" name="object 6"/>
          <p:cNvSpPr/>
          <p:nvPr/>
        </p:nvSpPr>
        <p:spPr>
          <a:xfrm>
            <a:off x="1263903" y="1460794"/>
            <a:ext cx="5774435" cy="89839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" name="object 7"/>
          <p:cNvSpPr/>
          <p:nvPr/>
        </p:nvSpPr>
        <p:spPr>
          <a:xfrm>
            <a:off x="849502" y="4536637"/>
            <a:ext cx="8229600" cy="189052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" name="object 8"/>
          <p:cNvSpPr/>
          <p:nvPr/>
        </p:nvSpPr>
        <p:spPr>
          <a:xfrm>
            <a:off x="909827" y="4341114"/>
            <a:ext cx="8239759" cy="1899920"/>
          </a:xfrm>
          <a:custGeom>
            <a:avLst/>
            <a:gdLst/>
            <a:ahLst/>
            <a:cxnLst/>
            <a:rect l="l" t="t" r="r" b="b"/>
            <a:pathLst>
              <a:path w="8239759" h="1899920">
                <a:moveTo>
                  <a:pt x="8239506" y="1897379"/>
                </a:moveTo>
                <a:lnTo>
                  <a:pt x="8239506" y="2285"/>
                </a:lnTo>
                <a:lnTo>
                  <a:pt x="8237220" y="0"/>
                </a:lnTo>
                <a:lnTo>
                  <a:pt x="2285" y="0"/>
                </a:lnTo>
                <a:lnTo>
                  <a:pt x="0" y="2286"/>
                </a:lnTo>
                <a:lnTo>
                  <a:pt x="0" y="1897380"/>
                </a:lnTo>
                <a:lnTo>
                  <a:pt x="2286" y="1899666"/>
                </a:lnTo>
                <a:lnTo>
                  <a:pt x="4572" y="1899666"/>
                </a:lnTo>
                <a:lnTo>
                  <a:pt x="4572" y="9906"/>
                </a:lnTo>
                <a:lnTo>
                  <a:pt x="9906" y="4572"/>
                </a:lnTo>
                <a:lnTo>
                  <a:pt x="9905" y="9906"/>
                </a:lnTo>
                <a:lnTo>
                  <a:pt x="8229600" y="9905"/>
                </a:lnTo>
                <a:lnTo>
                  <a:pt x="8229600" y="4571"/>
                </a:lnTo>
                <a:lnTo>
                  <a:pt x="8234172" y="9905"/>
                </a:lnTo>
                <a:lnTo>
                  <a:pt x="8234172" y="1899665"/>
                </a:lnTo>
                <a:lnTo>
                  <a:pt x="8237220" y="1899665"/>
                </a:lnTo>
                <a:lnTo>
                  <a:pt x="8239506" y="1897379"/>
                </a:lnTo>
                <a:close/>
              </a:path>
              <a:path w="8239759" h="1899920">
                <a:moveTo>
                  <a:pt x="9906" y="9906"/>
                </a:moveTo>
                <a:lnTo>
                  <a:pt x="9906" y="4572"/>
                </a:lnTo>
                <a:lnTo>
                  <a:pt x="4572" y="9906"/>
                </a:lnTo>
                <a:lnTo>
                  <a:pt x="9906" y="9906"/>
                </a:lnTo>
                <a:close/>
              </a:path>
              <a:path w="8239759" h="1899920">
                <a:moveTo>
                  <a:pt x="9906" y="1889760"/>
                </a:moveTo>
                <a:lnTo>
                  <a:pt x="9906" y="9906"/>
                </a:lnTo>
                <a:lnTo>
                  <a:pt x="4572" y="9906"/>
                </a:lnTo>
                <a:lnTo>
                  <a:pt x="4572" y="1889760"/>
                </a:lnTo>
                <a:lnTo>
                  <a:pt x="9906" y="1889760"/>
                </a:lnTo>
                <a:close/>
              </a:path>
              <a:path w="8239759" h="1899920">
                <a:moveTo>
                  <a:pt x="8234172" y="1889759"/>
                </a:moveTo>
                <a:lnTo>
                  <a:pt x="4572" y="1889760"/>
                </a:lnTo>
                <a:lnTo>
                  <a:pt x="9906" y="1895094"/>
                </a:lnTo>
                <a:lnTo>
                  <a:pt x="9905" y="1899666"/>
                </a:lnTo>
                <a:lnTo>
                  <a:pt x="8229600" y="1899665"/>
                </a:lnTo>
                <a:lnTo>
                  <a:pt x="8229600" y="1895094"/>
                </a:lnTo>
                <a:lnTo>
                  <a:pt x="8234172" y="1889759"/>
                </a:lnTo>
                <a:close/>
              </a:path>
              <a:path w="8239759" h="1899920">
                <a:moveTo>
                  <a:pt x="9905" y="1899666"/>
                </a:moveTo>
                <a:lnTo>
                  <a:pt x="9906" y="1895094"/>
                </a:lnTo>
                <a:lnTo>
                  <a:pt x="4572" y="1889760"/>
                </a:lnTo>
                <a:lnTo>
                  <a:pt x="4572" y="1899666"/>
                </a:lnTo>
                <a:lnTo>
                  <a:pt x="9905" y="1899666"/>
                </a:lnTo>
                <a:close/>
              </a:path>
              <a:path w="8239759" h="1899920">
                <a:moveTo>
                  <a:pt x="8234172" y="9905"/>
                </a:moveTo>
                <a:lnTo>
                  <a:pt x="8229600" y="4571"/>
                </a:lnTo>
                <a:lnTo>
                  <a:pt x="8229600" y="9905"/>
                </a:lnTo>
                <a:lnTo>
                  <a:pt x="8234172" y="9905"/>
                </a:lnTo>
                <a:close/>
              </a:path>
              <a:path w="8239759" h="1899920">
                <a:moveTo>
                  <a:pt x="8234172" y="1889759"/>
                </a:moveTo>
                <a:lnTo>
                  <a:pt x="8234172" y="9905"/>
                </a:lnTo>
                <a:lnTo>
                  <a:pt x="8229600" y="9905"/>
                </a:lnTo>
                <a:lnTo>
                  <a:pt x="8229600" y="1889759"/>
                </a:lnTo>
                <a:lnTo>
                  <a:pt x="8234172" y="1889759"/>
                </a:lnTo>
                <a:close/>
              </a:path>
              <a:path w="8239759" h="1899920">
                <a:moveTo>
                  <a:pt x="8234172" y="1899665"/>
                </a:moveTo>
                <a:lnTo>
                  <a:pt x="8234172" y="1889759"/>
                </a:lnTo>
                <a:lnTo>
                  <a:pt x="8229600" y="1895094"/>
                </a:lnTo>
                <a:lnTo>
                  <a:pt x="8229600" y="1899665"/>
                </a:lnTo>
                <a:lnTo>
                  <a:pt x="8234172" y="1899665"/>
                </a:lnTo>
                <a:close/>
              </a:path>
            </a:pathLst>
          </a:custGeom>
          <a:solidFill>
            <a:srgbClr val="853175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" name="object 9"/>
          <p:cNvSpPr/>
          <p:nvPr/>
        </p:nvSpPr>
        <p:spPr>
          <a:xfrm>
            <a:off x="1300818" y="4022264"/>
            <a:ext cx="5769864" cy="89916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0" name="object 10"/>
          <p:cNvSpPr txBox="1"/>
          <p:nvPr/>
        </p:nvSpPr>
        <p:spPr>
          <a:xfrm>
            <a:off x="1541016" y="1572260"/>
            <a:ext cx="7538085" cy="486479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5240">
              <a:lnSpc>
                <a:spcPct val="100000"/>
              </a:lnSpc>
              <a:spcBef>
                <a:spcPts val="95"/>
              </a:spcBef>
            </a:pPr>
            <a:r>
              <a:rPr lang="en-US" sz="2000" spc="-5" dirty="0">
                <a:solidFill>
                  <a:srgbClr val="3E3E3E"/>
                </a:solidFill>
                <a:latin typeface="Arial"/>
                <a:cs typeface="Arial"/>
              </a:rPr>
              <a:t>Unless specified by a customer, the method</a:t>
            </a:r>
            <a:br>
              <a:rPr lang="en-US" sz="2000" spc="-5" dirty="0">
                <a:solidFill>
                  <a:srgbClr val="3E3E3E"/>
                </a:solidFill>
                <a:latin typeface="Arial"/>
                <a:cs typeface="Arial"/>
              </a:rPr>
            </a:b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should be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approved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or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published</a:t>
            </a:r>
            <a:r>
              <a:rPr sz="2000" spc="3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in</a:t>
            </a:r>
            <a:r>
              <a:rPr lang="en-US" sz="2000" spc="-10" dirty="0">
                <a:solidFill>
                  <a:srgbClr val="3E3E3E"/>
                </a:solidFill>
                <a:latin typeface="Arial"/>
                <a:cs typeface="Arial"/>
              </a:rPr>
              <a:t/>
            </a:r>
            <a:br>
              <a:rPr lang="en-US" sz="2000" spc="-10" dirty="0">
                <a:solidFill>
                  <a:srgbClr val="3E3E3E"/>
                </a:solidFill>
                <a:latin typeface="Arial"/>
                <a:cs typeface="Arial"/>
              </a:rPr>
            </a:br>
            <a:endParaRPr sz="2000" dirty="0">
              <a:latin typeface="Arial"/>
              <a:cs typeface="Arial"/>
            </a:endParaRPr>
          </a:p>
          <a:p>
            <a:pPr marL="241300" indent="-228600">
              <a:lnSpc>
                <a:spcPct val="100000"/>
              </a:lnSpc>
              <a:buChar char="•"/>
              <a:tabLst>
                <a:tab pos="240665" algn="l"/>
                <a:tab pos="241300" algn="l"/>
              </a:tabLst>
            </a:pP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International,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regional or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national</a:t>
            </a:r>
            <a:r>
              <a:rPr sz="2000" spc="4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standards</a:t>
            </a:r>
            <a:endParaRPr sz="2000" dirty="0">
              <a:latin typeface="Arial"/>
              <a:cs typeface="Arial"/>
            </a:endParaRPr>
          </a:p>
          <a:p>
            <a:pPr marL="241300" indent="-228600">
              <a:lnSpc>
                <a:spcPct val="100000"/>
              </a:lnSpc>
              <a:spcBef>
                <a:spcPts val="20"/>
              </a:spcBef>
              <a:buChar char="•"/>
              <a:tabLst>
                <a:tab pos="240665" algn="l"/>
                <a:tab pos="241300" algn="l"/>
              </a:tabLst>
            </a:pP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Reputable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technical</a:t>
            </a:r>
            <a:r>
              <a:rPr sz="2000" spc="3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organizations</a:t>
            </a:r>
            <a:endParaRPr sz="2000" dirty="0">
              <a:latin typeface="Arial"/>
              <a:cs typeface="Arial"/>
            </a:endParaRPr>
          </a:p>
          <a:p>
            <a:pPr marL="241300" indent="-228600">
              <a:lnSpc>
                <a:spcPct val="100000"/>
              </a:lnSpc>
              <a:spcBef>
                <a:spcPts val="10"/>
              </a:spcBef>
              <a:buChar char="•"/>
              <a:tabLst>
                <a:tab pos="240665" algn="l"/>
                <a:tab pos="241300" algn="l"/>
              </a:tabLst>
            </a:pP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Relevant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scientific</a:t>
            </a:r>
            <a:r>
              <a:rPr sz="2000" spc="1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lang="en-US" sz="2000" spc="15" dirty="0">
                <a:solidFill>
                  <a:srgbClr val="3E3E3E"/>
                </a:solidFill>
                <a:latin typeface="Arial"/>
                <a:cs typeface="Arial"/>
              </a:rPr>
              <a:t>texts or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journals</a:t>
            </a:r>
            <a:endParaRPr sz="2000" dirty="0">
              <a:latin typeface="Arial"/>
              <a:cs typeface="Arial"/>
            </a:endParaRPr>
          </a:p>
          <a:p>
            <a:pPr marL="241300" indent="-228600">
              <a:lnSpc>
                <a:spcPct val="100000"/>
              </a:lnSpc>
              <a:spcBef>
                <a:spcPts val="20"/>
              </a:spcBef>
              <a:buChar char="•"/>
              <a:tabLst>
                <a:tab pos="240665" algn="l"/>
                <a:tab pos="241300" algn="l"/>
              </a:tabLst>
            </a:pP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Specified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by manufacturer of</a:t>
            </a:r>
            <a:r>
              <a:rPr sz="2000" spc="1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equipment</a:t>
            </a:r>
            <a:endParaRPr sz="20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buClr>
                <a:srgbClr val="3E3E3E"/>
              </a:buClr>
              <a:buFont typeface="Arial"/>
              <a:buChar char="•"/>
            </a:pPr>
            <a:endParaRPr sz="2200" dirty="0">
              <a:latin typeface="Times New Roman"/>
              <a:cs typeface="Times New Roman"/>
            </a:endParaRPr>
          </a:p>
          <a:p>
            <a:pPr marL="45720" marR="2148840">
              <a:lnSpc>
                <a:spcPts val="2070"/>
              </a:lnSpc>
              <a:spcBef>
                <a:spcPts val="1565"/>
              </a:spcBef>
            </a:pP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Use the latest valid edition unless it is not  appropriate or possible to do</a:t>
            </a:r>
            <a:r>
              <a:rPr sz="2000" spc="3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so</a:t>
            </a:r>
            <a:r>
              <a:rPr lang="en-US" sz="2000" spc="-5" dirty="0">
                <a:solidFill>
                  <a:srgbClr val="3E3E3E"/>
                </a:solidFill>
                <a:latin typeface="Arial"/>
                <a:cs typeface="Arial"/>
              </a:rPr>
              <a:t/>
            </a:r>
            <a:br>
              <a:rPr lang="en-US" sz="2000" spc="-5" dirty="0">
                <a:solidFill>
                  <a:srgbClr val="3E3E3E"/>
                </a:solidFill>
                <a:latin typeface="Arial"/>
                <a:cs typeface="Arial"/>
              </a:rPr>
            </a:br>
            <a:endParaRPr lang="en-US" sz="2000" spc="-5" dirty="0">
              <a:solidFill>
                <a:srgbClr val="3E3E3E"/>
              </a:solidFill>
              <a:latin typeface="Arial"/>
              <a:cs typeface="Arial"/>
            </a:endParaRPr>
          </a:p>
          <a:p>
            <a:pPr marL="241300" marR="570865" indent="-228600">
              <a:lnSpc>
                <a:spcPts val="2070"/>
              </a:lnSpc>
              <a:buChar char="•"/>
              <a:tabLst>
                <a:tab pos="240665" algn="l"/>
                <a:tab pos="241300" algn="l"/>
              </a:tabLst>
            </a:pP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Supplement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with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additional details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when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necessary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to  ensure consistent</a:t>
            </a:r>
            <a:r>
              <a:rPr sz="2000" spc="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application</a:t>
            </a:r>
            <a:endParaRPr lang="en-US" sz="2000" spc="-5" dirty="0">
              <a:solidFill>
                <a:srgbClr val="3E3E3E"/>
              </a:solidFill>
              <a:latin typeface="Arial"/>
              <a:cs typeface="Arial"/>
            </a:endParaRPr>
          </a:p>
          <a:p>
            <a:pPr marL="241300" marR="570865" indent="-228600">
              <a:lnSpc>
                <a:spcPts val="2070"/>
              </a:lnSpc>
              <a:buChar char="•"/>
              <a:tabLst>
                <a:tab pos="240665" algn="l"/>
                <a:tab pos="241300" algn="l"/>
              </a:tabLst>
            </a:pPr>
            <a:r>
              <a:rPr lang="en-US" sz="2000" spc="-5" dirty="0">
                <a:solidFill>
                  <a:srgbClr val="3E3E3E"/>
                </a:solidFill>
                <a:latin typeface="Arial"/>
                <a:cs typeface="Arial"/>
              </a:rPr>
              <a:t>All methods, procedures and supporting documentation shall be kept up to date and readily available</a:t>
            </a:r>
            <a:br>
              <a:rPr lang="en-US" sz="2000" spc="-5" dirty="0">
                <a:solidFill>
                  <a:srgbClr val="3E3E3E"/>
                </a:solidFill>
                <a:latin typeface="Arial"/>
                <a:cs typeface="Arial"/>
              </a:rPr>
            </a:br>
            <a:endParaRPr sz="2000" dirty="0">
              <a:latin typeface="Arial"/>
              <a:cs typeface="Arial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62400" y="6294592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06017" y="6323838"/>
            <a:ext cx="965453" cy="66446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02461" y="737108"/>
            <a:ext cx="459359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226185" algn="l"/>
              </a:tabLst>
            </a:pPr>
            <a:r>
              <a:rPr sz="3200" spc="-5" dirty="0"/>
              <a:t>When	</a:t>
            </a:r>
            <a:r>
              <a:rPr sz="3200" spc="-10" dirty="0"/>
              <a:t>Selecting </a:t>
            </a:r>
            <a:r>
              <a:rPr sz="3200" spc="-5" dirty="0"/>
              <a:t>a</a:t>
            </a:r>
            <a:r>
              <a:rPr sz="3200" dirty="0"/>
              <a:t> </a:t>
            </a:r>
            <a:r>
              <a:rPr sz="3200" spc="-5" dirty="0"/>
              <a:t>Method</a:t>
            </a:r>
            <a:endParaRPr sz="3200" dirty="0"/>
          </a:p>
        </p:txBody>
      </p:sp>
      <p:sp>
        <p:nvSpPr>
          <p:cNvPr id="4" name="object 4"/>
          <p:cNvSpPr/>
          <p:nvPr/>
        </p:nvSpPr>
        <p:spPr>
          <a:xfrm>
            <a:off x="914400" y="1753361"/>
            <a:ext cx="8229600" cy="161620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object 5"/>
          <p:cNvSpPr/>
          <p:nvPr/>
        </p:nvSpPr>
        <p:spPr>
          <a:xfrm>
            <a:off x="909827" y="1748789"/>
            <a:ext cx="8239759" cy="1625600"/>
          </a:xfrm>
          <a:custGeom>
            <a:avLst/>
            <a:gdLst/>
            <a:ahLst/>
            <a:cxnLst/>
            <a:rect l="l" t="t" r="r" b="b"/>
            <a:pathLst>
              <a:path w="8239759" h="1625600">
                <a:moveTo>
                  <a:pt x="8239506" y="1623059"/>
                </a:moveTo>
                <a:lnTo>
                  <a:pt x="8239506" y="1523"/>
                </a:lnTo>
                <a:lnTo>
                  <a:pt x="8237220" y="0"/>
                </a:lnTo>
                <a:lnTo>
                  <a:pt x="2285" y="0"/>
                </a:lnTo>
                <a:lnTo>
                  <a:pt x="0" y="1524"/>
                </a:lnTo>
                <a:lnTo>
                  <a:pt x="0" y="1623060"/>
                </a:lnTo>
                <a:lnTo>
                  <a:pt x="2286" y="1625346"/>
                </a:lnTo>
                <a:lnTo>
                  <a:pt x="4572" y="1625346"/>
                </a:lnTo>
                <a:lnTo>
                  <a:pt x="4572" y="9144"/>
                </a:lnTo>
                <a:lnTo>
                  <a:pt x="9906" y="4572"/>
                </a:lnTo>
                <a:lnTo>
                  <a:pt x="9905" y="9144"/>
                </a:lnTo>
                <a:lnTo>
                  <a:pt x="8229600" y="9143"/>
                </a:lnTo>
                <a:lnTo>
                  <a:pt x="8229600" y="4571"/>
                </a:lnTo>
                <a:lnTo>
                  <a:pt x="8234172" y="9143"/>
                </a:lnTo>
                <a:lnTo>
                  <a:pt x="8234172" y="1625345"/>
                </a:lnTo>
                <a:lnTo>
                  <a:pt x="8237220" y="1625345"/>
                </a:lnTo>
                <a:lnTo>
                  <a:pt x="8239506" y="1623059"/>
                </a:lnTo>
                <a:close/>
              </a:path>
              <a:path w="8239759" h="1625600">
                <a:moveTo>
                  <a:pt x="9906" y="9144"/>
                </a:moveTo>
                <a:lnTo>
                  <a:pt x="9906" y="4572"/>
                </a:lnTo>
                <a:lnTo>
                  <a:pt x="4572" y="9144"/>
                </a:lnTo>
                <a:lnTo>
                  <a:pt x="9906" y="9144"/>
                </a:lnTo>
                <a:close/>
              </a:path>
              <a:path w="8239759" h="1625600">
                <a:moveTo>
                  <a:pt x="9906" y="1615440"/>
                </a:moveTo>
                <a:lnTo>
                  <a:pt x="9906" y="9144"/>
                </a:lnTo>
                <a:lnTo>
                  <a:pt x="4572" y="9144"/>
                </a:lnTo>
                <a:lnTo>
                  <a:pt x="4572" y="1615440"/>
                </a:lnTo>
                <a:lnTo>
                  <a:pt x="9906" y="1615440"/>
                </a:lnTo>
                <a:close/>
              </a:path>
              <a:path w="8239759" h="1625600">
                <a:moveTo>
                  <a:pt x="8234172" y="1615439"/>
                </a:moveTo>
                <a:lnTo>
                  <a:pt x="4572" y="1615440"/>
                </a:lnTo>
                <a:lnTo>
                  <a:pt x="9906" y="1620774"/>
                </a:lnTo>
                <a:lnTo>
                  <a:pt x="9905" y="1625346"/>
                </a:lnTo>
                <a:lnTo>
                  <a:pt x="8229600" y="1625345"/>
                </a:lnTo>
                <a:lnTo>
                  <a:pt x="8229600" y="1620773"/>
                </a:lnTo>
                <a:lnTo>
                  <a:pt x="8234172" y="1615439"/>
                </a:lnTo>
                <a:close/>
              </a:path>
              <a:path w="8239759" h="1625600">
                <a:moveTo>
                  <a:pt x="9905" y="1625346"/>
                </a:moveTo>
                <a:lnTo>
                  <a:pt x="9906" y="1620774"/>
                </a:lnTo>
                <a:lnTo>
                  <a:pt x="4572" y="1615440"/>
                </a:lnTo>
                <a:lnTo>
                  <a:pt x="4572" y="1625346"/>
                </a:lnTo>
                <a:lnTo>
                  <a:pt x="9905" y="1625346"/>
                </a:lnTo>
                <a:close/>
              </a:path>
              <a:path w="8239759" h="1625600">
                <a:moveTo>
                  <a:pt x="8234172" y="9143"/>
                </a:moveTo>
                <a:lnTo>
                  <a:pt x="8229600" y="4571"/>
                </a:lnTo>
                <a:lnTo>
                  <a:pt x="8229600" y="9143"/>
                </a:lnTo>
                <a:lnTo>
                  <a:pt x="8234172" y="9143"/>
                </a:lnTo>
                <a:close/>
              </a:path>
              <a:path w="8239759" h="1625600">
                <a:moveTo>
                  <a:pt x="8234172" y="1615439"/>
                </a:moveTo>
                <a:lnTo>
                  <a:pt x="8234172" y="9143"/>
                </a:lnTo>
                <a:lnTo>
                  <a:pt x="8229600" y="9143"/>
                </a:lnTo>
                <a:lnTo>
                  <a:pt x="8229600" y="1615439"/>
                </a:lnTo>
                <a:lnTo>
                  <a:pt x="8234172" y="1615439"/>
                </a:lnTo>
                <a:close/>
              </a:path>
              <a:path w="8239759" h="1625600">
                <a:moveTo>
                  <a:pt x="8234172" y="1625345"/>
                </a:moveTo>
                <a:lnTo>
                  <a:pt x="8234172" y="1615439"/>
                </a:lnTo>
                <a:lnTo>
                  <a:pt x="8229600" y="1620773"/>
                </a:lnTo>
                <a:lnTo>
                  <a:pt x="8229600" y="1625345"/>
                </a:lnTo>
                <a:lnTo>
                  <a:pt x="8234172" y="1625345"/>
                </a:lnTo>
                <a:close/>
              </a:path>
            </a:pathLst>
          </a:custGeom>
          <a:solidFill>
            <a:srgbClr val="EF752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" name="object 6"/>
          <p:cNvSpPr/>
          <p:nvPr/>
        </p:nvSpPr>
        <p:spPr>
          <a:xfrm>
            <a:off x="1321308" y="1346453"/>
            <a:ext cx="5769864" cy="81076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" name="object 7"/>
          <p:cNvSpPr/>
          <p:nvPr/>
        </p:nvSpPr>
        <p:spPr>
          <a:xfrm>
            <a:off x="914400" y="3913632"/>
            <a:ext cx="8229600" cy="68046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" name="object 8"/>
          <p:cNvSpPr/>
          <p:nvPr/>
        </p:nvSpPr>
        <p:spPr>
          <a:xfrm>
            <a:off x="909827" y="3909059"/>
            <a:ext cx="8239759" cy="689610"/>
          </a:xfrm>
          <a:custGeom>
            <a:avLst/>
            <a:gdLst/>
            <a:ahLst/>
            <a:cxnLst/>
            <a:rect l="l" t="t" r="r" b="b"/>
            <a:pathLst>
              <a:path w="8239759" h="689610">
                <a:moveTo>
                  <a:pt x="8239506" y="687323"/>
                </a:moveTo>
                <a:lnTo>
                  <a:pt x="8239506" y="1523"/>
                </a:lnTo>
                <a:lnTo>
                  <a:pt x="8237220" y="0"/>
                </a:lnTo>
                <a:lnTo>
                  <a:pt x="2285" y="0"/>
                </a:lnTo>
                <a:lnTo>
                  <a:pt x="0" y="1524"/>
                </a:lnTo>
                <a:lnTo>
                  <a:pt x="0" y="687324"/>
                </a:lnTo>
                <a:lnTo>
                  <a:pt x="2286" y="689610"/>
                </a:lnTo>
                <a:lnTo>
                  <a:pt x="4572" y="689610"/>
                </a:lnTo>
                <a:lnTo>
                  <a:pt x="4572" y="9144"/>
                </a:lnTo>
                <a:lnTo>
                  <a:pt x="9905" y="4572"/>
                </a:lnTo>
                <a:lnTo>
                  <a:pt x="9905" y="9144"/>
                </a:lnTo>
                <a:lnTo>
                  <a:pt x="8229600" y="9143"/>
                </a:lnTo>
                <a:lnTo>
                  <a:pt x="8229600" y="4571"/>
                </a:lnTo>
                <a:lnTo>
                  <a:pt x="8234172" y="9143"/>
                </a:lnTo>
                <a:lnTo>
                  <a:pt x="8234172" y="689609"/>
                </a:lnTo>
                <a:lnTo>
                  <a:pt x="8237220" y="689609"/>
                </a:lnTo>
                <a:lnTo>
                  <a:pt x="8239506" y="687323"/>
                </a:lnTo>
                <a:close/>
              </a:path>
              <a:path w="8239759" h="689610">
                <a:moveTo>
                  <a:pt x="9905" y="9144"/>
                </a:moveTo>
                <a:lnTo>
                  <a:pt x="9905" y="4572"/>
                </a:lnTo>
                <a:lnTo>
                  <a:pt x="4572" y="9144"/>
                </a:lnTo>
                <a:lnTo>
                  <a:pt x="9905" y="9144"/>
                </a:lnTo>
                <a:close/>
              </a:path>
              <a:path w="8239759" h="689610">
                <a:moveTo>
                  <a:pt x="9905" y="680466"/>
                </a:moveTo>
                <a:lnTo>
                  <a:pt x="9905" y="9144"/>
                </a:lnTo>
                <a:lnTo>
                  <a:pt x="4572" y="9144"/>
                </a:lnTo>
                <a:lnTo>
                  <a:pt x="4572" y="680466"/>
                </a:lnTo>
                <a:lnTo>
                  <a:pt x="9905" y="680466"/>
                </a:lnTo>
                <a:close/>
              </a:path>
              <a:path w="8239759" h="689610">
                <a:moveTo>
                  <a:pt x="8234172" y="680465"/>
                </a:moveTo>
                <a:lnTo>
                  <a:pt x="4572" y="680466"/>
                </a:lnTo>
                <a:lnTo>
                  <a:pt x="9905" y="685037"/>
                </a:lnTo>
                <a:lnTo>
                  <a:pt x="9905" y="689610"/>
                </a:lnTo>
                <a:lnTo>
                  <a:pt x="8229600" y="689609"/>
                </a:lnTo>
                <a:lnTo>
                  <a:pt x="8229600" y="685037"/>
                </a:lnTo>
                <a:lnTo>
                  <a:pt x="8234172" y="680465"/>
                </a:lnTo>
                <a:close/>
              </a:path>
              <a:path w="8239759" h="689610">
                <a:moveTo>
                  <a:pt x="9905" y="689610"/>
                </a:moveTo>
                <a:lnTo>
                  <a:pt x="9905" y="685037"/>
                </a:lnTo>
                <a:lnTo>
                  <a:pt x="4572" y="680466"/>
                </a:lnTo>
                <a:lnTo>
                  <a:pt x="4572" y="689610"/>
                </a:lnTo>
                <a:lnTo>
                  <a:pt x="9905" y="689610"/>
                </a:lnTo>
                <a:close/>
              </a:path>
              <a:path w="8239759" h="689610">
                <a:moveTo>
                  <a:pt x="8234172" y="9143"/>
                </a:moveTo>
                <a:lnTo>
                  <a:pt x="8229600" y="4571"/>
                </a:lnTo>
                <a:lnTo>
                  <a:pt x="8229600" y="9143"/>
                </a:lnTo>
                <a:lnTo>
                  <a:pt x="8234172" y="9143"/>
                </a:lnTo>
                <a:close/>
              </a:path>
              <a:path w="8239759" h="689610">
                <a:moveTo>
                  <a:pt x="8234172" y="680465"/>
                </a:moveTo>
                <a:lnTo>
                  <a:pt x="8234172" y="9143"/>
                </a:lnTo>
                <a:lnTo>
                  <a:pt x="8229600" y="9143"/>
                </a:lnTo>
                <a:lnTo>
                  <a:pt x="8229600" y="680465"/>
                </a:lnTo>
                <a:lnTo>
                  <a:pt x="8234172" y="680465"/>
                </a:lnTo>
                <a:close/>
              </a:path>
              <a:path w="8239759" h="689610">
                <a:moveTo>
                  <a:pt x="8234172" y="689609"/>
                </a:moveTo>
                <a:lnTo>
                  <a:pt x="8234172" y="680465"/>
                </a:lnTo>
                <a:lnTo>
                  <a:pt x="8229600" y="685037"/>
                </a:lnTo>
                <a:lnTo>
                  <a:pt x="8229600" y="689609"/>
                </a:lnTo>
                <a:lnTo>
                  <a:pt x="8234172" y="689609"/>
                </a:lnTo>
                <a:close/>
              </a:path>
            </a:pathLst>
          </a:custGeom>
          <a:solidFill>
            <a:srgbClr val="26BD9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" name="object 9"/>
          <p:cNvSpPr/>
          <p:nvPr/>
        </p:nvSpPr>
        <p:spPr>
          <a:xfrm>
            <a:off x="1321308" y="3507485"/>
            <a:ext cx="5769864" cy="81153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0" name="object 10"/>
          <p:cNvSpPr/>
          <p:nvPr/>
        </p:nvSpPr>
        <p:spPr>
          <a:xfrm>
            <a:off x="914400" y="5362194"/>
            <a:ext cx="8229600" cy="68046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" name="object 11"/>
          <p:cNvSpPr/>
          <p:nvPr/>
        </p:nvSpPr>
        <p:spPr>
          <a:xfrm>
            <a:off x="909827" y="5357621"/>
            <a:ext cx="8239759" cy="689610"/>
          </a:xfrm>
          <a:custGeom>
            <a:avLst/>
            <a:gdLst/>
            <a:ahLst/>
            <a:cxnLst/>
            <a:rect l="l" t="t" r="r" b="b"/>
            <a:pathLst>
              <a:path w="8239759" h="689610">
                <a:moveTo>
                  <a:pt x="8239506" y="687323"/>
                </a:moveTo>
                <a:lnTo>
                  <a:pt x="8239506" y="2285"/>
                </a:lnTo>
                <a:lnTo>
                  <a:pt x="8237220" y="0"/>
                </a:lnTo>
                <a:lnTo>
                  <a:pt x="2285" y="0"/>
                </a:lnTo>
                <a:lnTo>
                  <a:pt x="0" y="2286"/>
                </a:lnTo>
                <a:lnTo>
                  <a:pt x="0" y="687324"/>
                </a:lnTo>
                <a:lnTo>
                  <a:pt x="2286" y="689610"/>
                </a:lnTo>
                <a:lnTo>
                  <a:pt x="4572" y="689610"/>
                </a:lnTo>
                <a:lnTo>
                  <a:pt x="4572" y="9144"/>
                </a:lnTo>
                <a:lnTo>
                  <a:pt x="9905" y="4572"/>
                </a:lnTo>
                <a:lnTo>
                  <a:pt x="9905" y="9144"/>
                </a:lnTo>
                <a:lnTo>
                  <a:pt x="8229600" y="9143"/>
                </a:lnTo>
                <a:lnTo>
                  <a:pt x="8229600" y="4571"/>
                </a:lnTo>
                <a:lnTo>
                  <a:pt x="8234172" y="9143"/>
                </a:lnTo>
                <a:lnTo>
                  <a:pt x="8234172" y="689609"/>
                </a:lnTo>
                <a:lnTo>
                  <a:pt x="8237220" y="689609"/>
                </a:lnTo>
                <a:lnTo>
                  <a:pt x="8239506" y="687323"/>
                </a:lnTo>
                <a:close/>
              </a:path>
              <a:path w="8239759" h="689610">
                <a:moveTo>
                  <a:pt x="9905" y="9144"/>
                </a:moveTo>
                <a:lnTo>
                  <a:pt x="9905" y="4572"/>
                </a:lnTo>
                <a:lnTo>
                  <a:pt x="4572" y="9144"/>
                </a:lnTo>
                <a:lnTo>
                  <a:pt x="9905" y="9144"/>
                </a:lnTo>
                <a:close/>
              </a:path>
              <a:path w="8239759" h="689610">
                <a:moveTo>
                  <a:pt x="9905" y="680466"/>
                </a:moveTo>
                <a:lnTo>
                  <a:pt x="9905" y="9144"/>
                </a:lnTo>
                <a:lnTo>
                  <a:pt x="4572" y="9144"/>
                </a:lnTo>
                <a:lnTo>
                  <a:pt x="4572" y="680466"/>
                </a:lnTo>
                <a:lnTo>
                  <a:pt x="9905" y="680466"/>
                </a:lnTo>
                <a:close/>
              </a:path>
              <a:path w="8239759" h="689610">
                <a:moveTo>
                  <a:pt x="8234172" y="680465"/>
                </a:moveTo>
                <a:lnTo>
                  <a:pt x="4572" y="680466"/>
                </a:lnTo>
                <a:lnTo>
                  <a:pt x="9905" y="685037"/>
                </a:lnTo>
                <a:lnTo>
                  <a:pt x="9905" y="689610"/>
                </a:lnTo>
                <a:lnTo>
                  <a:pt x="8229600" y="689609"/>
                </a:lnTo>
                <a:lnTo>
                  <a:pt x="8229600" y="685037"/>
                </a:lnTo>
                <a:lnTo>
                  <a:pt x="8234172" y="680465"/>
                </a:lnTo>
                <a:close/>
              </a:path>
              <a:path w="8239759" h="689610">
                <a:moveTo>
                  <a:pt x="9905" y="689610"/>
                </a:moveTo>
                <a:lnTo>
                  <a:pt x="9905" y="685037"/>
                </a:lnTo>
                <a:lnTo>
                  <a:pt x="4572" y="680466"/>
                </a:lnTo>
                <a:lnTo>
                  <a:pt x="4572" y="689610"/>
                </a:lnTo>
                <a:lnTo>
                  <a:pt x="9905" y="689610"/>
                </a:lnTo>
                <a:close/>
              </a:path>
              <a:path w="8239759" h="689610">
                <a:moveTo>
                  <a:pt x="8234172" y="9143"/>
                </a:moveTo>
                <a:lnTo>
                  <a:pt x="8229600" y="4571"/>
                </a:lnTo>
                <a:lnTo>
                  <a:pt x="8229600" y="9143"/>
                </a:lnTo>
                <a:lnTo>
                  <a:pt x="8234172" y="9143"/>
                </a:lnTo>
                <a:close/>
              </a:path>
              <a:path w="8239759" h="689610">
                <a:moveTo>
                  <a:pt x="8234172" y="680465"/>
                </a:moveTo>
                <a:lnTo>
                  <a:pt x="8234172" y="9143"/>
                </a:lnTo>
                <a:lnTo>
                  <a:pt x="8229600" y="9143"/>
                </a:lnTo>
                <a:lnTo>
                  <a:pt x="8229600" y="680465"/>
                </a:lnTo>
                <a:lnTo>
                  <a:pt x="8234172" y="680465"/>
                </a:lnTo>
                <a:close/>
              </a:path>
              <a:path w="8239759" h="689610">
                <a:moveTo>
                  <a:pt x="8234172" y="689609"/>
                </a:moveTo>
                <a:lnTo>
                  <a:pt x="8234172" y="680465"/>
                </a:lnTo>
                <a:lnTo>
                  <a:pt x="8229600" y="685037"/>
                </a:lnTo>
                <a:lnTo>
                  <a:pt x="8229600" y="689609"/>
                </a:lnTo>
                <a:lnTo>
                  <a:pt x="8234172" y="689609"/>
                </a:lnTo>
                <a:close/>
              </a:path>
            </a:pathLst>
          </a:custGeom>
          <a:solidFill>
            <a:srgbClr val="853175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2" name="object 12"/>
          <p:cNvSpPr/>
          <p:nvPr/>
        </p:nvSpPr>
        <p:spPr>
          <a:xfrm>
            <a:off x="1321308" y="4733544"/>
            <a:ext cx="5923788" cy="113855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3" name="object 13"/>
          <p:cNvSpPr txBox="1"/>
          <p:nvPr/>
        </p:nvSpPr>
        <p:spPr>
          <a:xfrm>
            <a:off x="1541017" y="1432813"/>
            <a:ext cx="5347335" cy="4457631"/>
          </a:xfrm>
          <a:prstGeom prst="rect">
            <a:avLst/>
          </a:prstGeom>
        </p:spPr>
        <p:txBody>
          <a:bodyPr vert="horz" wrap="square" lIns="0" tIns="55880" rIns="0" bIns="0" rtlCol="0">
            <a:spAutoFit/>
          </a:bodyPr>
          <a:lstStyle/>
          <a:p>
            <a:pPr marL="41910" marR="102235">
              <a:lnSpc>
                <a:spcPts val="2070"/>
              </a:lnSpc>
              <a:spcBef>
                <a:spcPts val="440"/>
              </a:spcBef>
            </a:pP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Deviations shall occur only if the deviation has 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been</a:t>
            </a:r>
            <a:endParaRPr sz="2000" dirty="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750" dirty="0">
              <a:latin typeface="Times New Roman"/>
              <a:cs typeface="Times New Roman"/>
            </a:endParaRPr>
          </a:p>
          <a:p>
            <a:pPr marL="240665" indent="-227965">
              <a:lnSpc>
                <a:spcPct val="100000"/>
              </a:lnSpc>
              <a:buChar char="•"/>
              <a:tabLst>
                <a:tab pos="240665" algn="l"/>
                <a:tab pos="241300" algn="l"/>
              </a:tabLst>
            </a:pP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Documented</a:t>
            </a:r>
            <a:endParaRPr sz="2000" dirty="0">
              <a:latin typeface="Arial"/>
              <a:cs typeface="Arial"/>
            </a:endParaRPr>
          </a:p>
          <a:p>
            <a:pPr marL="240665" indent="-227965">
              <a:lnSpc>
                <a:spcPct val="100000"/>
              </a:lnSpc>
              <a:spcBef>
                <a:spcPts val="20"/>
              </a:spcBef>
              <a:buChar char="•"/>
              <a:tabLst>
                <a:tab pos="240665" algn="l"/>
                <a:tab pos="241300" algn="l"/>
              </a:tabLst>
            </a:pPr>
            <a:r>
              <a:rPr sz="2000" spc="-25" dirty="0">
                <a:solidFill>
                  <a:srgbClr val="3E3E3E"/>
                </a:solidFill>
                <a:latin typeface="Arial"/>
                <a:cs typeface="Arial"/>
              </a:rPr>
              <a:t>Technically</a:t>
            </a:r>
            <a:r>
              <a:rPr sz="200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justified</a:t>
            </a:r>
            <a:endParaRPr sz="2000" dirty="0">
              <a:latin typeface="Arial"/>
              <a:cs typeface="Arial"/>
            </a:endParaRPr>
          </a:p>
          <a:p>
            <a:pPr marL="240665" indent="-227965">
              <a:lnSpc>
                <a:spcPct val="100000"/>
              </a:lnSpc>
              <a:spcBef>
                <a:spcPts val="10"/>
              </a:spcBef>
              <a:buChar char="•"/>
              <a:tabLst>
                <a:tab pos="240665" algn="l"/>
                <a:tab pos="241300" algn="l"/>
              </a:tabLst>
            </a:pP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Authorized</a:t>
            </a:r>
            <a:r>
              <a:rPr lang="en-US" sz="2000" spc="-10" dirty="0">
                <a:solidFill>
                  <a:srgbClr val="3E3E3E"/>
                </a:solidFill>
                <a:latin typeface="Arial"/>
                <a:cs typeface="Arial"/>
              </a:rPr>
              <a:t>,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and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accepted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by the</a:t>
            </a:r>
            <a:r>
              <a:rPr sz="2000" spc="5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customer</a:t>
            </a:r>
            <a:endParaRPr sz="2000" dirty="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2200" dirty="0">
              <a:latin typeface="Times New Roman"/>
              <a:cs typeface="Times New Roman"/>
            </a:endParaRPr>
          </a:p>
          <a:p>
            <a:pPr marL="41910">
              <a:lnSpc>
                <a:spcPct val="100000"/>
              </a:lnSpc>
              <a:spcBef>
                <a:spcPts val="1785"/>
              </a:spcBef>
            </a:pP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Appropriate for the</a:t>
            </a:r>
            <a:r>
              <a:rPr sz="2000" spc="2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test</a:t>
            </a:r>
            <a:endParaRPr sz="2000" dirty="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22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450" dirty="0">
              <a:latin typeface="Times New Roman"/>
              <a:cs typeface="Times New Roman"/>
            </a:endParaRPr>
          </a:p>
          <a:p>
            <a:pPr marL="52705" marR="5080">
              <a:lnSpc>
                <a:spcPts val="2070"/>
              </a:lnSpc>
            </a:pP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Laboratory must </a:t>
            </a:r>
            <a:r>
              <a:rPr lang="en-US" sz="2000" spc="-5" dirty="0">
                <a:solidFill>
                  <a:srgbClr val="3E3E3E"/>
                </a:solidFill>
                <a:latin typeface="Arial"/>
                <a:cs typeface="Arial"/>
              </a:rPr>
              <a:t>verify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 that it can properly 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operate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the method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before introducing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the test.  If the method changes, the </a:t>
            </a:r>
            <a:r>
              <a:rPr lang="en-US" sz="2000" spc="-5" dirty="0">
                <a:solidFill>
                  <a:srgbClr val="3E3E3E"/>
                </a:solidFill>
                <a:latin typeface="Arial"/>
                <a:cs typeface="Arial"/>
              </a:rPr>
              <a:t>verification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 must  be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 repeated.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06017" y="6323838"/>
            <a:ext cx="965453" cy="66446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02461" y="734060"/>
            <a:ext cx="6791325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dirty="0"/>
              <a:t>Laboratory </a:t>
            </a:r>
            <a:r>
              <a:rPr sz="4000" spc="-10" dirty="0"/>
              <a:t>Developed</a:t>
            </a:r>
            <a:r>
              <a:rPr sz="4000" spc="-75" dirty="0"/>
              <a:t> </a:t>
            </a:r>
            <a:r>
              <a:rPr sz="4000" spc="-10" dirty="0"/>
              <a:t>Methods</a:t>
            </a:r>
            <a:endParaRPr sz="4000" dirty="0"/>
          </a:p>
        </p:txBody>
      </p:sp>
      <p:sp>
        <p:nvSpPr>
          <p:cNvPr id="4" name="object 4"/>
          <p:cNvSpPr/>
          <p:nvPr/>
        </p:nvSpPr>
        <p:spPr>
          <a:xfrm>
            <a:off x="914400" y="1920239"/>
            <a:ext cx="8229600" cy="3025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object 5"/>
          <p:cNvSpPr/>
          <p:nvPr/>
        </p:nvSpPr>
        <p:spPr>
          <a:xfrm>
            <a:off x="909827" y="1915667"/>
            <a:ext cx="8239759" cy="311785"/>
          </a:xfrm>
          <a:custGeom>
            <a:avLst/>
            <a:gdLst/>
            <a:ahLst/>
            <a:cxnLst/>
            <a:rect l="l" t="t" r="r" b="b"/>
            <a:pathLst>
              <a:path w="8239759" h="311785">
                <a:moveTo>
                  <a:pt x="8239506" y="309371"/>
                </a:moveTo>
                <a:lnTo>
                  <a:pt x="8239506" y="2285"/>
                </a:lnTo>
                <a:lnTo>
                  <a:pt x="8237220" y="0"/>
                </a:lnTo>
                <a:lnTo>
                  <a:pt x="2285" y="0"/>
                </a:lnTo>
                <a:lnTo>
                  <a:pt x="0" y="2286"/>
                </a:lnTo>
                <a:lnTo>
                  <a:pt x="0" y="309372"/>
                </a:lnTo>
                <a:lnTo>
                  <a:pt x="2286" y="311658"/>
                </a:lnTo>
                <a:lnTo>
                  <a:pt x="4571" y="311658"/>
                </a:lnTo>
                <a:lnTo>
                  <a:pt x="4572" y="9144"/>
                </a:lnTo>
                <a:lnTo>
                  <a:pt x="9906" y="4572"/>
                </a:lnTo>
                <a:lnTo>
                  <a:pt x="9905" y="9144"/>
                </a:lnTo>
                <a:lnTo>
                  <a:pt x="8229600" y="9143"/>
                </a:lnTo>
                <a:lnTo>
                  <a:pt x="8229600" y="4571"/>
                </a:lnTo>
                <a:lnTo>
                  <a:pt x="8234172" y="9143"/>
                </a:lnTo>
                <a:lnTo>
                  <a:pt x="8234172" y="311657"/>
                </a:lnTo>
                <a:lnTo>
                  <a:pt x="8237220" y="311657"/>
                </a:lnTo>
                <a:lnTo>
                  <a:pt x="8239506" y="309371"/>
                </a:lnTo>
                <a:close/>
              </a:path>
              <a:path w="8239759" h="311785">
                <a:moveTo>
                  <a:pt x="9906" y="9144"/>
                </a:moveTo>
                <a:lnTo>
                  <a:pt x="9906" y="4572"/>
                </a:lnTo>
                <a:lnTo>
                  <a:pt x="4572" y="9144"/>
                </a:lnTo>
                <a:lnTo>
                  <a:pt x="9906" y="9144"/>
                </a:lnTo>
                <a:close/>
              </a:path>
              <a:path w="8239759" h="311785">
                <a:moveTo>
                  <a:pt x="9906" y="302514"/>
                </a:moveTo>
                <a:lnTo>
                  <a:pt x="9906" y="9144"/>
                </a:lnTo>
                <a:lnTo>
                  <a:pt x="4572" y="9144"/>
                </a:lnTo>
                <a:lnTo>
                  <a:pt x="4572" y="302514"/>
                </a:lnTo>
                <a:lnTo>
                  <a:pt x="9906" y="302514"/>
                </a:lnTo>
                <a:close/>
              </a:path>
              <a:path w="8239759" h="311785">
                <a:moveTo>
                  <a:pt x="8234172" y="302513"/>
                </a:moveTo>
                <a:lnTo>
                  <a:pt x="4572" y="302514"/>
                </a:lnTo>
                <a:lnTo>
                  <a:pt x="9906" y="307086"/>
                </a:lnTo>
                <a:lnTo>
                  <a:pt x="9905" y="311658"/>
                </a:lnTo>
                <a:lnTo>
                  <a:pt x="8229600" y="311657"/>
                </a:lnTo>
                <a:lnTo>
                  <a:pt x="8229600" y="307085"/>
                </a:lnTo>
                <a:lnTo>
                  <a:pt x="8234172" y="302513"/>
                </a:lnTo>
                <a:close/>
              </a:path>
              <a:path w="8239759" h="311785">
                <a:moveTo>
                  <a:pt x="9905" y="311658"/>
                </a:moveTo>
                <a:lnTo>
                  <a:pt x="9906" y="307086"/>
                </a:lnTo>
                <a:lnTo>
                  <a:pt x="4572" y="302514"/>
                </a:lnTo>
                <a:lnTo>
                  <a:pt x="4571" y="311658"/>
                </a:lnTo>
                <a:lnTo>
                  <a:pt x="9905" y="311658"/>
                </a:lnTo>
                <a:close/>
              </a:path>
              <a:path w="8239759" h="311785">
                <a:moveTo>
                  <a:pt x="8234172" y="9143"/>
                </a:moveTo>
                <a:lnTo>
                  <a:pt x="8229600" y="4571"/>
                </a:lnTo>
                <a:lnTo>
                  <a:pt x="8229600" y="9143"/>
                </a:lnTo>
                <a:lnTo>
                  <a:pt x="8234172" y="9143"/>
                </a:lnTo>
                <a:close/>
              </a:path>
              <a:path w="8239759" h="311785">
                <a:moveTo>
                  <a:pt x="8234172" y="302513"/>
                </a:moveTo>
                <a:lnTo>
                  <a:pt x="8234172" y="9143"/>
                </a:lnTo>
                <a:lnTo>
                  <a:pt x="8229600" y="9143"/>
                </a:lnTo>
                <a:lnTo>
                  <a:pt x="8229600" y="302513"/>
                </a:lnTo>
                <a:lnTo>
                  <a:pt x="8234172" y="302513"/>
                </a:lnTo>
                <a:close/>
              </a:path>
              <a:path w="8239759" h="311785">
                <a:moveTo>
                  <a:pt x="8234172" y="311657"/>
                </a:moveTo>
                <a:lnTo>
                  <a:pt x="8234172" y="302513"/>
                </a:lnTo>
                <a:lnTo>
                  <a:pt x="8229600" y="307085"/>
                </a:lnTo>
                <a:lnTo>
                  <a:pt x="8229600" y="311657"/>
                </a:lnTo>
                <a:lnTo>
                  <a:pt x="8234172" y="311657"/>
                </a:lnTo>
                <a:close/>
              </a:path>
            </a:pathLst>
          </a:custGeom>
          <a:solidFill>
            <a:srgbClr val="8064A2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" name="object 6"/>
          <p:cNvSpPr/>
          <p:nvPr/>
        </p:nvSpPr>
        <p:spPr>
          <a:xfrm>
            <a:off x="1321308" y="1736598"/>
            <a:ext cx="5769864" cy="36652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" name="object 7"/>
          <p:cNvSpPr/>
          <p:nvPr/>
        </p:nvSpPr>
        <p:spPr>
          <a:xfrm>
            <a:off x="914400" y="2465070"/>
            <a:ext cx="8229600" cy="30175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" name="object 8"/>
          <p:cNvSpPr/>
          <p:nvPr/>
        </p:nvSpPr>
        <p:spPr>
          <a:xfrm>
            <a:off x="909827" y="2459735"/>
            <a:ext cx="8239759" cy="312420"/>
          </a:xfrm>
          <a:custGeom>
            <a:avLst/>
            <a:gdLst/>
            <a:ahLst/>
            <a:cxnLst/>
            <a:rect l="l" t="t" r="r" b="b"/>
            <a:pathLst>
              <a:path w="8239759" h="312419">
                <a:moveTo>
                  <a:pt x="8239506" y="310133"/>
                </a:moveTo>
                <a:lnTo>
                  <a:pt x="8239506" y="2285"/>
                </a:lnTo>
                <a:lnTo>
                  <a:pt x="8237220" y="0"/>
                </a:lnTo>
                <a:lnTo>
                  <a:pt x="2285" y="0"/>
                </a:lnTo>
                <a:lnTo>
                  <a:pt x="0" y="2286"/>
                </a:lnTo>
                <a:lnTo>
                  <a:pt x="0" y="310134"/>
                </a:lnTo>
                <a:lnTo>
                  <a:pt x="2286" y="312420"/>
                </a:lnTo>
                <a:lnTo>
                  <a:pt x="4572" y="312420"/>
                </a:lnTo>
                <a:lnTo>
                  <a:pt x="4572" y="9906"/>
                </a:lnTo>
                <a:lnTo>
                  <a:pt x="9906" y="5334"/>
                </a:lnTo>
                <a:lnTo>
                  <a:pt x="9905" y="9906"/>
                </a:lnTo>
                <a:lnTo>
                  <a:pt x="8229600" y="9905"/>
                </a:lnTo>
                <a:lnTo>
                  <a:pt x="8229600" y="5333"/>
                </a:lnTo>
                <a:lnTo>
                  <a:pt x="8234172" y="9905"/>
                </a:lnTo>
                <a:lnTo>
                  <a:pt x="8234172" y="312419"/>
                </a:lnTo>
                <a:lnTo>
                  <a:pt x="8237220" y="312419"/>
                </a:lnTo>
                <a:lnTo>
                  <a:pt x="8239506" y="310133"/>
                </a:lnTo>
                <a:close/>
              </a:path>
              <a:path w="8239759" h="312419">
                <a:moveTo>
                  <a:pt x="9906" y="9906"/>
                </a:moveTo>
                <a:lnTo>
                  <a:pt x="9906" y="5334"/>
                </a:lnTo>
                <a:lnTo>
                  <a:pt x="4572" y="9906"/>
                </a:lnTo>
                <a:lnTo>
                  <a:pt x="9906" y="9906"/>
                </a:lnTo>
                <a:close/>
              </a:path>
              <a:path w="8239759" h="312419">
                <a:moveTo>
                  <a:pt x="9906" y="302514"/>
                </a:moveTo>
                <a:lnTo>
                  <a:pt x="9906" y="9906"/>
                </a:lnTo>
                <a:lnTo>
                  <a:pt x="4572" y="9906"/>
                </a:lnTo>
                <a:lnTo>
                  <a:pt x="4572" y="302514"/>
                </a:lnTo>
                <a:lnTo>
                  <a:pt x="9906" y="302514"/>
                </a:lnTo>
                <a:close/>
              </a:path>
              <a:path w="8239759" h="312419">
                <a:moveTo>
                  <a:pt x="8234172" y="302513"/>
                </a:moveTo>
                <a:lnTo>
                  <a:pt x="4572" y="302514"/>
                </a:lnTo>
                <a:lnTo>
                  <a:pt x="9906" y="307086"/>
                </a:lnTo>
                <a:lnTo>
                  <a:pt x="9905" y="312420"/>
                </a:lnTo>
                <a:lnTo>
                  <a:pt x="8229600" y="312419"/>
                </a:lnTo>
                <a:lnTo>
                  <a:pt x="8229600" y="307085"/>
                </a:lnTo>
                <a:lnTo>
                  <a:pt x="8234172" y="302513"/>
                </a:lnTo>
                <a:close/>
              </a:path>
              <a:path w="8239759" h="312419">
                <a:moveTo>
                  <a:pt x="9905" y="312420"/>
                </a:moveTo>
                <a:lnTo>
                  <a:pt x="9906" y="307086"/>
                </a:lnTo>
                <a:lnTo>
                  <a:pt x="4572" y="302514"/>
                </a:lnTo>
                <a:lnTo>
                  <a:pt x="4572" y="312420"/>
                </a:lnTo>
                <a:lnTo>
                  <a:pt x="9905" y="312420"/>
                </a:lnTo>
                <a:close/>
              </a:path>
              <a:path w="8239759" h="312419">
                <a:moveTo>
                  <a:pt x="8234172" y="9905"/>
                </a:moveTo>
                <a:lnTo>
                  <a:pt x="8229600" y="5333"/>
                </a:lnTo>
                <a:lnTo>
                  <a:pt x="8229600" y="9905"/>
                </a:lnTo>
                <a:lnTo>
                  <a:pt x="8234172" y="9905"/>
                </a:lnTo>
                <a:close/>
              </a:path>
              <a:path w="8239759" h="312419">
                <a:moveTo>
                  <a:pt x="8234172" y="302513"/>
                </a:moveTo>
                <a:lnTo>
                  <a:pt x="8234172" y="9905"/>
                </a:lnTo>
                <a:lnTo>
                  <a:pt x="8229600" y="9905"/>
                </a:lnTo>
                <a:lnTo>
                  <a:pt x="8229600" y="302513"/>
                </a:lnTo>
                <a:lnTo>
                  <a:pt x="8234172" y="302513"/>
                </a:lnTo>
                <a:close/>
              </a:path>
              <a:path w="8239759" h="312419">
                <a:moveTo>
                  <a:pt x="8234172" y="312419"/>
                </a:moveTo>
                <a:lnTo>
                  <a:pt x="8234172" y="302513"/>
                </a:lnTo>
                <a:lnTo>
                  <a:pt x="8229600" y="307085"/>
                </a:lnTo>
                <a:lnTo>
                  <a:pt x="8229600" y="312419"/>
                </a:lnTo>
                <a:lnTo>
                  <a:pt x="8234172" y="312419"/>
                </a:lnTo>
                <a:close/>
              </a:path>
            </a:pathLst>
          </a:custGeom>
          <a:solidFill>
            <a:srgbClr val="5F5BAE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" name="object 9"/>
          <p:cNvSpPr/>
          <p:nvPr/>
        </p:nvSpPr>
        <p:spPr>
          <a:xfrm>
            <a:off x="1321308" y="2281427"/>
            <a:ext cx="5769864" cy="36652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0" name="object 10"/>
          <p:cNvSpPr/>
          <p:nvPr/>
        </p:nvSpPr>
        <p:spPr>
          <a:xfrm>
            <a:off x="914400" y="3009138"/>
            <a:ext cx="8229600" cy="96393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" name="object 11"/>
          <p:cNvSpPr/>
          <p:nvPr/>
        </p:nvSpPr>
        <p:spPr>
          <a:xfrm>
            <a:off x="909827" y="3004566"/>
            <a:ext cx="8239759" cy="973455"/>
          </a:xfrm>
          <a:custGeom>
            <a:avLst/>
            <a:gdLst/>
            <a:ahLst/>
            <a:cxnLst/>
            <a:rect l="l" t="t" r="r" b="b"/>
            <a:pathLst>
              <a:path w="8239759" h="973454">
                <a:moveTo>
                  <a:pt x="8239506" y="970787"/>
                </a:moveTo>
                <a:lnTo>
                  <a:pt x="8239506" y="1523"/>
                </a:lnTo>
                <a:lnTo>
                  <a:pt x="8237220" y="0"/>
                </a:lnTo>
                <a:lnTo>
                  <a:pt x="2285" y="0"/>
                </a:lnTo>
                <a:lnTo>
                  <a:pt x="0" y="1524"/>
                </a:lnTo>
                <a:lnTo>
                  <a:pt x="0" y="970788"/>
                </a:lnTo>
                <a:lnTo>
                  <a:pt x="2286" y="973074"/>
                </a:lnTo>
                <a:lnTo>
                  <a:pt x="4572" y="973074"/>
                </a:lnTo>
                <a:lnTo>
                  <a:pt x="4572" y="9144"/>
                </a:lnTo>
                <a:lnTo>
                  <a:pt x="9905" y="4572"/>
                </a:lnTo>
                <a:lnTo>
                  <a:pt x="9905" y="9144"/>
                </a:lnTo>
                <a:lnTo>
                  <a:pt x="8229600" y="9143"/>
                </a:lnTo>
                <a:lnTo>
                  <a:pt x="8229600" y="4571"/>
                </a:lnTo>
                <a:lnTo>
                  <a:pt x="8234172" y="9143"/>
                </a:lnTo>
                <a:lnTo>
                  <a:pt x="8234172" y="973073"/>
                </a:lnTo>
                <a:lnTo>
                  <a:pt x="8237220" y="973073"/>
                </a:lnTo>
                <a:lnTo>
                  <a:pt x="8239506" y="970787"/>
                </a:lnTo>
                <a:close/>
              </a:path>
              <a:path w="8239759" h="973454">
                <a:moveTo>
                  <a:pt x="9905" y="9144"/>
                </a:moveTo>
                <a:lnTo>
                  <a:pt x="9905" y="4572"/>
                </a:lnTo>
                <a:lnTo>
                  <a:pt x="4572" y="9144"/>
                </a:lnTo>
                <a:lnTo>
                  <a:pt x="9905" y="9144"/>
                </a:lnTo>
                <a:close/>
              </a:path>
              <a:path w="8239759" h="973454">
                <a:moveTo>
                  <a:pt x="9905" y="963930"/>
                </a:moveTo>
                <a:lnTo>
                  <a:pt x="9905" y="9144"/>
                </a:lnTo>
                <a:lnTo>
                  <a:pt x="4572" y="9144"/>
                </a:lnTo>
                <a:lnTo>
                  <a:pt x="4572" y="963930"/>
                </a:lnTo>
                <a:lnTo>
                  <a:pt x="9905" y="963930"/>
                </a:lnTo>
                <a:close/>
              </a:path>
              <a:path w="8239759" h="973454">
                <a:moveTo>
                  <a:pt x="8234172" y="963929"/>
                </a:moveTo>
                <a:lnTo>
                  <a:pt x="4572" y="963930"/>
                </a:lnTo>
                <a:lnTo>
                  <a:pt x="9905" y="968501"/>
                </a:lnTo>
                <a:lnTo>
                  <a:pt x="9905" y="973074"/>
                </a:lnTo>
                <a:lnTo>
                  <a:pt x="8229600" y="973073"/>
                </a:lnTo>
                <a:lnTo>
                  <a:pt x="8229600" y="968501"/>
                </a:lnTo>
                <a:lnTo>
                  <a:pt x="8234172" y="963929"/>
                </a:lnTo>
                <a:close/>
              </a:path>
              <a:path w="8239759" h="973454">
                <a:moveTo>
                  <a:pt x="9905" y="973074"/>
                </a:moveTo>
                <a:lnTo>
                  <a:pt x="9905" y="968501"/>
                </a:lnTo>
                <a:lnTo>
                  <a:pt x="4572" y="963930"/>
                </a:lnTo>
                <a:lnTo>
                  <a:pt x="4572" y="973074"/>
                </a:lnTo>
                <a:lnTo>
                  <a:pt x="9905" y="973074"/>
                </a:lnTo>
                <a:close/>
              </a:path>
              <a:path w="8239759" h="973454">
                <a:moveTo>
                  <a:pt x="8234172" y="9143"/>
                </a:moveTo>
                <a:lnTo>
                  <a:pt x="8229600" y="4571"/>
                </a:lnTo>
                <a:lnTo>
                  <a:pt x="8229600" y="9143"/>
                </a:lnTo>
                <a:lnTo>
                  <a:pt x="8234172" y="9143"/>
                </a:lnTo>
                <a:close/>
              </a:path>
              <a:path w="8239759" h="973454">
                <a:moveTo>
                  <a:pt x="8234172" y="963929"/>
                </a:moveTo>
                <a:lnTo>
                  <a:pt x="8234172" y="9143"/>
                </a:lnTo>
                <a:lnTo>
                  <a:pt x="8229600" y="9143"/>
                </a:lnTo>
                <a:lnTo>
                  <a:pt x="8229600" y="963929"/>
                </a:lnTo>
                <a:lnTo>
                  <a:pt x="8234172" y="963929"/>
                </a:lnTo>
                <a:close/>
              </a:path>
              <a:path w="8239759" h="973454">
                <a:moveTo>
                  <a:pt x="8234172" y="973073"/>
                </a:moveTo>
                <a:lnTo>
                  <a:pt x="8234172" y="963929"/>
                </a:lnTo>
                <a:lnTo>
                  <a:pt x="8229600" y="968501"/>
                </a:lnTo>
                <a:lnTo>
                  <a:pt x="8229600" y="973073"/>
                </a:lnTo>
                <a:lnTo>
                  <a:pt x="8234172" y="973073"/>
                </a:lnTo>
                <a:close/>
              </a:path>
            </a:pathLst>
          </a:custGeom>
          <a:solidFill>
            <a:srgbClr val="537ABA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2" name="object 12"/>
          <p:cNvSpPr/>
          <p:nvPr/>
        </p:nvSpPr>
        <p:spPr>
          <a:xfrm>
            <a:off x="1321308" y="2826257"/>
            <a:ext cx="5769864" cy="36652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3" name="object 13"/>
          <p:cNvSpPr/>
          <p:nvPr/>
        </p:nvSpPr>
        <p:spPr>
          <a:xfrm>
            <a:off x="914400" y="4253439"/>
            <a:ext cx="8229600" cy="195300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4" name="object 14"/>
          <p:cNvSpPr/>
          <p:nvPr/>
        </p:nvSpPr>
        <p:spPr>
          <a:xfrm>
            <a:off x="909827" y="4210050"/>
            <a:ext cx="8239759" cy="1748155"/>
          </a:xfrm>
          <a:custGeom>
            <a:avLst/>
            <a:gdLst/>
            <a:ahLst/>
            <a:cxnLst/>
            <a:rect l="l" t="t" r="r" b="b"/>
            <a:pathLst>
              <a:path w="8239759" h="1748154">
                <a:moveTo>
                  <a:pt x="8239506" y="1746503"/>
                </a:moveTo>
                <a:lnTo>
                  <a:pt x="8239506" y="2285"/>
                </a:lnTo>
                <a:lnTo>
                  <a:pt x="8237220" y="0"/>
                </a:lnTo>
                <a:lnTo>
                  <a:pt x="2285" y="0"/>
                </a:lnTo>
                <a:lnTo>
                  <a:pt x="0" y="2286"/>
                </a:lnTo>
                <a:lnTo>
                  <a:pt x="0" y="1746504"/>
                </a:lnTo>
                <a:lnTo>
                  <a:pt x="2286" y="1748028"/>
                </a:lnTo>
                <a:lnTo>
                  <a:pt x="4572" y="1748028"/>
                </a:lnTo>
                <a:lnTo>
                  <a:pt x="4572" y="9906"/>
                </a:lnTo>
                <a:lnTo>
                  <a:pt x="9906" y="4572"/>
                </a:lnTo>
                <a:lnTo>
                  <a:pt x="9905" y="9906"/>
                </a:lnTo>
                <a:lnTo>
                  <a:pt x="8229600" y="9905"/>
                </a:lnTo>
                <a:lnTo>
                  <a:pt x="8229600" y="4571"/>
                </a:lnTo>
                <a:lnTo>
                  <a:pt x="8234172" y="9905"/>
                </a:lnTo>
                <a:lnTo>
                  <a:pt x="8234172" y="1748027"/>
                </a:lnTo>
                <a:lnTo>
                  <a:pt x="8237220" y="1748027"/>
                </a:lnTo>
                <a:lnTo>
                  <a:pt x="8239506" y="1746503"/>
                </a:lnTo>
                <a:close/>
              </a:path>
              <a:path w="8239759" h="1748154">
                <a:moveTo>
                  <a:pt x="9906" y="9906"/>
                </a:moveTo>
                <a:lnTo>
                  <a:pt x="9906" y="4572"/>
                </a:lnTo>
                <a:lnTo>
                  <a:pt x="4572" y="9906"/>
                </a:lnTo>
                <a:lnTo>
                  <a:pt x="9906" y="9906"/>
                </a:lnTo>
                <a:close/>
              </a:path>
              <a:path w="8239759" h="1748154">
                <a:moveTo>
                  <a:pt x="9906" y="1738884"/>
                </a:moveTo>
                <a:lnTo>
                  <a:pt x="9906" y="9906"/>
                </a:lnTo>
                <a:lnTo>
                  <a:pt x="4572" y="9906"/>
                </a:lnTo>
                <a:lnTo>
                  <a:pt x="4572" y="1738884"/>
                </a:lnTo>
                <a:lnTo>
                  <a:pt x="9906" y="1738884"/>
                </a:lnTo>
                <a:close/>
              </a:path>
              <a:path w="8239759" h="1748154">
                <a:moveTo>
                  <a:pt x="8234172" y="1738883"/>
                </a:moveTo>
                <a:lnTo>
                  <a:pt x="4572" y="1738884"/>
                </a:lnTo>
                <a:lnTo>
                  <a:pt x="9906" y="1743456"/>
                </a:lnTo>
                <a:lnTo>
                  <a:pt x="9905" y="1748028"/>
                </a:lnTo>
                <a:lnTo>
                  <a:pt x="8229600" y="1748027"/>
                </a:lnTo>
                <a:lnTo>
                  <a:pt x="8229600" y="1743455"/>
                </a:lnTo>
                <a:lnTo>
                  <a:pt x="8234172" y="1738883"/>
                </a:lnTo>
                <a:close/>
              </a:path>
              <a:path w="8239759" h="1748154">
                <a:moveTo>
                  <a:pt x="9905" y="1748028"/>
                </a:moveTo>
                <a:lnTo>
                  <a:pt x="9906" y="1743456"/>
                </a:lnTo>
                <a:lnTo>
                  <a:pt x="4572" y="1738884"/>
                </a:lnTo>
                <a:lnTo>
                  <a:pt x="4572" y="1748028"/>
                </a:lnTo>
                <a:lnTo>
                  <a:pt x="9905" y="1748028"/>
                </a:lnTo>
                <a:close/>
              </a:path>
              <a:path w="8239759" h="1748154">
                <a:moveTo>
                  <a:pt x="8234172" y="9905"/>
                </a:moveTo>
                <a:lnTo>
                  <a:pt x="8229600" y="4571"/>
                </a:lnTo>
                <a:lnTo>
                  <a:pt x="8229600" y="9905"/>
                </a:lnTo>
                <a:lnTo>
                  <a:pt x="8234172" y="9905"/>
                </a:lnTo>
                <a:close/>
              </a:path>
              <a:path w="8239759" h="1748154">
                <a:moveTo>
                  <a:pt x="8234172" y="1738883"/>
                </a:moveTo>
                <a:lnTo>
                  <a:pt x="8234172" y="9905"/>
                </a:lnTo>
                <a:lnTo>
                  <a:pt x="8229600" y="9905"/>
                </a:lnTo>
                <a:lnTo>
                  <a:pt x="8229600" y="1738883"/>
                </a:lnTo>
                <a:lnTo>
                  <a:pt x="8234172" y="1738883"/>
                </a:lnTo>
                <a:close/>
              </a:path>
              <a:path w="8239759" h="1748154">
                <a:moveTo>
                  <a:pt x="8234172" y="1748027"/>
                </a:moveTo>
                <a:lnTo>
                  <a:pt x="8234172" y="1738883"/>
                </a:lnTo>
                <a:lnTo>
                  <a:pt x="8229600" y="1743455"/>
                </a:lnTo>
                <a:lnTo>
                  <a:pt x="8229600" y="1748027"/>
                </a:lnTo>
                <a:lnTo>
                  <a:pt x="8234172" y="1748027"/>
                </a:lnTo>
                <a:close/>
              </a:path>
            </a:pathLst>
          </a:custGeom>
          <a:solidFill>
            <a:srgbClr val="4BACC6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5" name="object 15"/>
          <p:cNvSpPr/>
          <p:nvPr/>
        </p:nvSpPr>
        <p:spPr>
          <a:xfrm>
            <a:off x="1321308" y="4030979"/>
            <a:ext cx="5769864" cy="36652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6" name="object 16"/>
          <p:cNvSpPr txBox="1"/>
          <p:nvPr/>
        </p:nvSpPr>
        <p:spPr>
          <a:xfrm>
            <a:off x="1541017" y="1749044"/>
            <a:ext cx="6917183" cy="41626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685">
              <a:lnSpc>
                <a:spcPct val="100000"/>
              </a:lnSpc>
              <a:spcBef>
                <a:spcPts val="100"/>
              </a:spcBef>
              <a:tabLst>
                <a:tab pos="642620" algn="l"/>
              </a:tabLst>
            </a:pPr>
            <a:r>
              <a:rPr sz="1800" dirty="0">
                <a:solidFill>
                  <a:srgbClr val="3E3E3E"/>
                </a:solidFill>
                <a:latin typeface="Arial"/>
                <a:cs typeface="Arial"/>
              </a:rPr>
              <a:t>Must	</a:t>
            </a:r>
            <a:r>
              <a:rPr sz="1800" spc="-5" dirty="0">
                <a:solidFill>
                  <a:srgbClr val="3E3E3E"/>
                </a:solidFill>
                <a:latin typeface="Arial"/>
                <a:cs typeface="Arial"/>
              </a:rPr>
              <a:t>be appropriate </a:t>
            </a:r>
            <a:r>
              <a:rPr sz="1800" dirty="0">
                <a:solidFill>
                  <a:srgbClr val="3E3E3E"/>
                </a:solidFill>
                <a:latin typeface="Arial"/>
                <a:cs typeface="Arial"/>
              </a:rPr>
              <a:t>for </a:t>
            </a:r>
            <a:r>
              <a:rPr sz="1800" spc="-5" dirty="0">
                <a:solidFill>
                  <a:srgbClr val="3E3E3E"/>
                </a:solidFill>
                <a:latin typeface="Arial"/>
                <a:cs typeface="Arial"/>
              </a:rPr>
              <a:t>intended</a:t>
            </a:r>
            <a:r>
              <a:rPr sz="1800" spc="-1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800" spc="-5" dirty="0">
                <a:solidFill>
                  <a:srgbClr val="3E3E3E"/>
                </a:solidFill>
                <a:latin typeface="Arial"/>
                <a:cs typeface="Arial"/>
              </a:rPr>
              <a:t>use</a:t>
            </a:r>
            <a:endParaRPr sz="18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800" dirty="0">
              <a:latin typeface="Times New Roman"/>
              <a:cs typeface="Times New Roman"/>
            </a:endParaRPr>
          </a:p>
          <a:p>
            <a:pPr marL="19685">
              <a:lnSpc>
                <a:spcPct val="100000"/>
              </a:lnSpc>
              <a:spcBef>
                <a:spcPts val="5"/>
              </a:spcBef>
            </a:pPr>
            <a:r>
              <a:rPr sz="1800" spc="-5" dirty="0">
                <a:solidFill>
                  <a:srgbClr val="3E3E3E"/>
                </a:solidFill>
                <a:latin typeface="Arial"/>
                <a:cs typeface="Arial"/>
              </a:rPr>
              <a:t>Customer </a:t>
            </a:r>
            <a:r>
              <a:rPr sz="1800" dirty="0">
                <a:solidFill>
                  <a:srgbClr val="3E3E3E"/>
                </a:solidFill>
                <a:latin typeface="Arial"/>
                <a:cs typeface="Arial"/>
              </a:rPr>
              <a:t>must </a:t>
            </a:r>
            <a:r>
              <a:rPr sz="1800" spc="-5" dirty="0">
                <a:solidFill>
                  <a:srgbClr val="3E3E3E"/>
                </a:solidFill>
                <a:latin typeface="Arial"/>
                <a:cs typeface="Arial"/>
              </a:rPr>
              <a:t>be</a:t>
            </a:r>
            <a:r>
              <a:rPr sz="180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800" spc="-5" dirty="0">
                <a:solidFill>
                  <a:srgbClr val="3E3E3E"/>
                </a:solidFill>
                <a:latin typeface="Arial"/>
                <a:cs typeface="Arial"/>
              </a:rPr>
              <a:t>informed</a:t>
            </a:r>
            <a:endParaRPr sz="18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800" dirty="0">
              <a:latin typeface="Times New Roman"/>
              <a:cs typeface="Times New Roman"/>
            </a:endParaRPr>
          </a:p>
          <a:p>
            <a:pPr marL="19685">
              <a:lnSpc>
                <a:spcPct val="100000"/>
              </a:lnSpc>
            </a:pPr>
            <a:r>
              <a:rPr sz="1800" spc="-5" dirty="0">
                <a:solidFill>
                  <a:srgbClr val="3E3E3E"/>
                </a:solidFill>
                <a:latin typeface="Arial"/>
                <a:cs typeface="Arial"/>
              </a:rPr>
              <a:t>Laboratory </a:t>
            </a:r>
            <a:r>
              <a:rPr sz="1800" dirty="0">
                <a:solidFill>
                  <a:srgbClr val="3E3E3E"/>
                </a:solidFill>
                <a:latin typeface="Arial"/>
                <a:cs typeface="Arial"/>
              </a:rPr>
              <a:t>shall validate these</a:t>
            </a:r>
            <a:r>
              <a:rPr sz="1800" spc="-1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3E3E3E"/>
                </a:solidFill>
                <a:latin typeface="Arial"/>
                <a:cs typeface="Arial"/>
              </a:rPr>
              <a:t>methods</a:t>
            </a:r>
            <a:endParaRPr sz="1800" dirty="0">
              <a:latin typeface="Arial"/>
              <a:cs typeface="Arial"/>
            </a:endParaRPr>
          </a:p>
          <a:p>
            <a:pPr marL="127000" indent="-114300">
              <a:lnSpc>
                <a:spcPct val="100000"/>
              </a:lnSpc>
              <a:spcBef>
                <a:spcPts val="810"/>
              </a:spcBef>
              <a:buChar char="•"/>
              <a:tabLst>
                <a:tab pos="127000" algn="l"/>
              </a:tabLst>
            </a:pPr>
            <a:r>
              <a:rPr sz="1400" spc="-5" dirty="0">
                <a:solidFill>
                  <a:srgbClr val="3E3E3E"/>
                </a:solidFill>
                <a:latin typeface="Arial"/>
                <a:cs typeface="Arial"/>
              </a:rPr>
              <a:t>Non-standard</a:t>
            </a:r>
            <a:endParaRPr sz="1400" dirty="0">
              <a:latin typeface="Arial"/>
              <a:cs typeface="Arial"/>
            </a:endParaRPr>
          </a:p>
          <a:p>
            <a:pPr marL="127000" indent="-114300">
              <a:lnSpc>
                <a:spcPct val="100000"/>
              </a:lnSpc>
              <a:spcBef>
                <a:spcPts val="10"/>
              </a:spcBef>
              <a:buChar char="•"/>
              <a:tabLst>
                <a:tab pos="127000" algn="l"/>
              </a:tabLst>
            </a:pPr>
            <a:r>
              <a:rPr sz="1400" spc="-5" dirty="0">
                <a:solidFill>
                  <a:srgbClr val="3E3E3E"/>
                </a:solidFill>
                <a:latin typeface="Arial"/>
                <a:cs typeface="Arial"/>
              </a:rPr>
              <a:t>Laboratory</a:t>
            </a:r>
            <a:r>
              <a:rPr sz="1400" spc="-1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400" spc="-5" dirty="0">
                <a:solidFill>
                  <a:srgbClr val="3E3E3E"/>
                </a:solidFill>
                <a:latin typeface="Arial"/>
                <a:cs typeface="Arial"/>
              </a:rPr>
              <a:t>designed/developed</a:t>
            </a:r>
            <a:endParaRPr sz="1400" dirty="0">
              <a:latin typeface="Arial"/>
              <a:cs typeface="Arial"/>
            </a:endParaRPr>
          </a:p>
          <a:p>
            <a:pPr marL="127000" indent="-114300">
              <a:lnSpc>
                <a:spcPct val="100000"/>
              </a:lnSpc>
              <a:spcBef>
                <a:spcPts val="15"/>
              </a:spcBef>
              <a:buChar char="•"/>
              <a:tabLst>
                <a:tab pos="127000" algn="l"/>
              </a:tabLst>
            </a:pPr>
            <a:r>
              <a:rPr sz="1400" spc="-5" dirty="0">
                <a:solidFill>
                  <a:srgbClr val="3E3E3E"/>
                </a:solidFill>
                <a:latin typeface="Arial"/>
                <a:cs typeface="Arial"/>
              </a:rPr>
              <a:t>Standard methods outside their intended scope </a:t>
            </a:r>
            <a:r>
              <a:rPr lang="en-US" sz="1400" spc="-5" dirty="0">
                <a:solidFill>
                  <a:srgbClr val="3E3E3E"/>
                </a:solidFill>
                <a:latin typeface="Arial"/>
                <a:cs typeface="Arial"/>
              </a:rPr>
              <a:t>or modified</a:t>
            </a:r>
            <a:endParaRPr sz="14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Char char="•"/>
            </a:pPr>
            <a:endParaRPr sz="1250" dirty="0">
              <a:latin typeface="Times New Roman"/>
              <a:cs typeface="Times New Roman"/>
            </a:endParaRPr>
          </a:p>
          <a:p>
            <a:pPr marL="19685">
              <a:lnSpc>
                <a:spcPct val="100000"/>
              </a:lnSpc>
            </a:pPr>
            <a:r>
              <a:rPr sz="1800" dirty="0">
                <a:solidFill>
                  <a:srgbClr val="3E3E3E"/>
                </a:solidFill>
                <a:latin typeface="Arial"/>
                <a:cs typeface="Arial"/>
              </a:rPr>
              <a:t>Method </a:t>
            </a:r>
            <a:r>
              <a:rPr sz="1800" spc="-5" dirty="0">
                <a:solidFill>
                  <a:srgbClr val="3E3E3E"/>
                </a:solidFill>
                <a:latin typeface="Arial"/>
                <a:cs typeface="Arial"/>
              </a:rPr>
              <a:t>is </a:t>
            </a:r>
            <a:r>
              <a:rPr sz="1800" dirty="0">
                <a:solidFill>
                  <a:srgbClr val="3E3E3E"/>
                </a:solidFill>
                <a:latin typeface="Arial"/>
                <a:cs typeface="Arial"/>
              </a:rPr>
              <a:t>validated:</a:t>
            </a:r>
            <a:endParaRPr sz="1800" dirty="0">
              <a:latin typeface="Arial"/>
              <a:cs typeface="Arial"/>
            </a:endParaRPr>
          </a:p>
          <a:p>
            <a:pPr marL="127000" marR="383540" indent="-114300">
              <a:lnSpc>
                <a:spcPts val="1240"/>
              </a:lnSpc>
              <a:spcBef>
                <a:spcPts val="1055"/>
              </a:spcBef>
              <a:buChar char="•"/>
              <a:tabLst>
                <a:tab pos="127000" algn="l"/>
              </a:tabLst>
            </a:pPr>
            <a:r>
              <a:rPr sz="1200" spc="-15" dirty="0">
                <a:solidFill>
                  <a:srgbClr val="3E3E3E"/>
                </a:solidFill>
                <a:latin typeface="Arial"/>
                <a:cs typeface="Arial"/>
              </a:rPr>
              <a:t>Validation </a:t>
            </a:r>
            <a:r>
              <a:rPr sz="1200" spc="-5" dirty="0">
                <a:solidFill>
                  <a:srgbClr val="3E3E3E"/>
                </a:solidFill>
                <a:latin typeface="Arial"/>
                <a:cs typeface="Arial"/>
              </a:rPr>
              <a:t>is the confirmation by examination and the provision of objective evidence that the  particular requirements </a:t>
            </a:r>
            <a:r>
              <a:rPr sz="1200" dirty="0">
                <a:solidFill>
                  <a:srgbClr val="3E3E3E"/>
                </a:solidFill>
                <a:latin typeface="Arial"/>
                <a:cs typeface="Arial"/>
              </a:rPr>
              <a:t>for a </a:t>
            </a:r>
            <a:r>
              <a:rPr sz="1200" spc="-5" dirty="0">
                <a:solidFill>
                  <a:srgbClr val="3E3E3E"/>
                </a:solidFill>
                <a:latin typeface="Arial"/>
                <a:cs typeface="Arial"/>
              </a:rPr>
              <a:t>specific intended use are</a:t>
            </a:r>
            <a:r>
              <a:rPr sz="1200" spc="1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200" spc="-5" dirty="0">
                <a:solidFill>
                  <a:srgbClr val="3E3E3E"/>
                </a:solidFill>
                <a:latin typeface="Arial"/>
                <a:cs typeface="Arial"/>
              </a:rPr>
              <a:t>fulfilled.</a:t>
            </a:r>
            <a:endParaRPr sz="1200" dirty="0">
              <a:latin typeface="Arial"/>
              <a:cs typeface="Arial"/>
            </a:endParaRPr>
          </a:p>
          <a:p>
            <a:pPr marL="126364" indent="-113664">
              <a:lnSpc>
                <a:spcPct val="100000"/>
              </a:lnSpc>
              <a:buChar char="•"/>
              <a:tabLst>
                <a:tab pos="127000" algn="l"/>
              </a:tabLst>
            </a:pPr>
            <a:r>
              <a:rPr sz="1200" dirty="0">
                <a:solidFill>
                  <a:srgbClr val="3E3E3E"/>
                </a:solidFill>
                <a:latin typeface="Arial"/>
                <a:cs typeface="Arial"/>
              </a:rPr>
              <a:t>It </a:t>
            </a:r>
            <a:r>
              <a:rPr sz="1200" spc="-5" dirty="0">
                <a:solidFill>
                  <a:srgbClr val="3E3E3E"/>
                </a:solidFill>
                <a:latin typeface="Arial"/>
                <a:cs typeface="Arial"/>
              </a:rPr>
              <a:t>is </a:t>
            </a:r>
            <a:r>
              <a:rPr sz="1200" dirty="0">
                <a:solidFill>
                  <a:srgbClr val="3E3E3E"/>
                </a:solidFill>
                <a:latin typeface="Arial"/>
                <a:cs typeface="Arial"/>
              </a:rPr>
              <a:t>a </a:t>
            </a:r>
            <a:r>
              <a:rPr sz="1200" spc="-5" dirty="0">
                <a:solidFill>
                  <a:srgbClr val="3E3E3E"/>
                </a:solidFill>
                <a:latin typeface="Arial"/>
                <a:cs typeface="Arial"/>
              </a:rPr>
              <a:t>planned</a:t>
            </a:r>
            <a:r>
              <a:rPr sz="1200" spc="-1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200" spc="-5" dirty="0">
                <a:solidFill>
                  <a:srgbClr val="3E3E3E"/>
                </a:solidFill>
                <a:latin typeface="Arial"/>
                <a:cs typeface="Arial"/>
              </a:rPr>
              <a:t>activity</a:t>
            </a:r>
            <a:endParaRPr sz="1200" dirty="0">
              <a:latin typeface="Arial"/>
              <a:cs typeface="Arial"/>
            </a:endParaRPr>
          </a:p>
          <a:p>
            <a:pPr marL="126364" indent="-113664">
              <a:lnSpc>
                <a:spcPct val="100000"/>
              </a:lnSpc>
              <a:spcBef>
                <a:spcPts val="15"/>
              </a:spcBef>
              <a:buChar char="•"/>
              <a:tabLst>
                <a:tab pos="127000" algn="l"/>
              </a:tabLst>
            </a:pPr>
            <a:r>
              <a:rPr sz="1200" spc="-5" dirty="0">
                <a:solidFill>
                  <a:srgbClr val="3E3E3E"/>
                </a:solidFill>
                <a:latin typeface="Arial"/>
                <a:cs typeface="Arial"/>
              </a:rPr>
              <a:t>It is assigned to qualified personnel with adequate</a:t>
            </a:r>
            <a:r>
              <a:rPr sz="1200" spc="3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200" spc="-5" dirty="0">
                <a:solidFill>
                  <a:srgbClr val="3E3E3E"/>
                </a:solidFill>
                <a:latin typeface="Arial"/>
                <a:cs typeface="Arial"/>
              </a:rPr>
              <a:t>resources</a:t>
            </a:r>
            <a:endParaRPr sz="1200" dirty="0">
              <a:latin typeface="Arial"/>
              <a:cs typeface="Arial"/>
            </a:endParaRPr>
          </a:p>
          <a:p>
            <a:pPr marL="126364" indent="-113664">
              <a:lnSpc>
                <a:spcPct val="100000"/>
              </a:lnSpc>
              <a:spcBef>
                <a:spcPts val="10"/>
              </a:spcBef>
              <a:buChar char="•"/>
              <a:tabLst>
                <a:tab pos="127000" algn="l"/>
              </a:tabLst>
            </a:pPr>
            <a:r>
              <a:rPr sz="1200" spc="-5" dirty="0">
                <a:solidFill>
                  <a:srgbClr val="3E3E3E"/>
                </a:solidFill>
                <a:latin typeface="Arial"/>
                <a:cs typeface="Arial"/>
              </a:rPr>
              <a:t>Follow </a:t>
            </a:r>
            <a:r>
              <a:rPr lang="en-US" sz="1200" spc="-5" dirty="0">
                <a:solidFill>
                  <a:srgbClr val="3E3E3E"/>
                </a:solidFill>
                <a:latin typeface="Arial"/>
                <a:cs typeface="Arial"/>
              </a:rPr>
              <a:t>your laboratory’s </a:t>
            </a:r>
            <a:r>
              <a:rPr sz="1200" i="1" spc="-10" dirty="0">
                <a:solidFill>
                  <a:srgbClr val="00B0F0"/>
                </a:solidFill>
                <a:latin typeface="Arial"/>
                <a:cs typeface="Arial"/>
              </a:rPr>
              <a:t>Validation </a:t>
            </a:r>
            <a:r>
              <a:rPr sz="1200" i="1" spc="-5" dirty="0">
                <a:solidFill>
                  <a:srgbClr val="00B0F0"/>
                </a:solidFill>
                <a:latin typeface="Arial"/>
                <a:cs typeface="Arial"/>
              </a:rPr>
              <a:t>and </a:t>
            </a:r>
            <a:r>
              <a:rPr sz="1200" i="1" spc="-10" dirty="0">
                <a:solidFill>
                  <a:srgbClr val="00B0F0"/>
                </a:solidFill>
                <a:latin typeface="Arial"/>
                <a:cs typeface="Arial"/>
              </a:rPr>
              <a:t>Verification </a:t>
            </a:r>
            <a:r>
              <a:rPr sz="1200" i="1" spc="-5" dirty="0">
                <a:solidFill>
                  <a:srgbClr val="00B0F0"/>
                </a:solidFill>
                <a:latin typeface="Arial"/>
                <a:cs typeface="Arial"/>
              </a:rPr>
              <a:t>SOP </a:t>
            </a:r>
            <a:r>
              <a:rPr sz="1200" spc="-5" dirty="0">
                <a:solidFill>
                  <a:srgbClr val="3E3E3E"/>
                </a:solidFill>
                <a:latin typeface="Arial"/>
                <a:cs typeface="Arial"/>
              </a:rPr>
              <a:t>(standard operating</a:t>
            </a:r>
            <a:r>
              <a:rPr sz="1200" spc="3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200" spc="-5" dirty="0">
                <a:solidFill>
                  <a:srgbClr val="3E3E3E"/>
                </a:solidFill>
                <a:latin typeface="Arial"/>
                <a:cs typeface="Arial"/>
              </a:rPr>
              <a:t>procedure)</a:t>
            </a:r>
            <a:endParaRPr sz="1200" dirty="0">
              <a:latin typeface="Arial"/>
              <a:cs typeface="Arial"/>
            </a:endParaRPr>
          </a:p>
          <a:p>
            <a:pPr marL="127000" marR="168910" indent="-114300">
              <a:lnSpc>
                <a:spcPts val="1240"/>
              </a:lnSpc>
              <a:spcBef>
                <a:spcPts val="215"/>
              </a:spcBef>
              <a:buChar char="•"/>
              <a:tabLst>
                <a:tab pos="127000" algn="l"/>
              </a:tabLst>
            </a:pPr>
            <a:r>
              <a:rPr sz="1200" spc="-5" dirty="0">
                <a:solidFill>
                  <a:srgbClr val="3E3E3E"/>
                </a:solidFill>
                <a:latin typeface="Arial"/>
                <a:cs typeface="Arial"/>
              </a:rPr>
              <a:t>Record </a:t>
            </a:r>
            <a:r>
              <a:rPr sz="1200" dirty="0">
                <a:solidFill>
                  <a:srgbClr val="3E3E3E"/>
                </a:solidFill>
                <a:latin typeface="Arial"/>
                <a:cs typeface="Arial"/>
              </a:rPr>
              <a:t>the results </a:t>
            </a:r>
            <a:r>
              <a:rPr sz="1200" spc="-5" dirty="0">
                <a:solidFill>
                  <a:srgbClr val="3E3E3E"/>
                </a:solidFill>
                <a:latin typeface="Arial"/>
                <a:cs typeface="Arial"/>
              </a:rPr>
              <a:t>obtained, </a:t>
            </a:r>
            <a:r>
              <a:rPr sz="1200" dirty="0">
                <a:solidFill>
                  <a:srgbClr val="3E3E3E"/>
                </a:solidFill>
                <a:latin typeface="Arial"/>
                <a:cs typeface="Arial"/>
              </a:rPr>
              <a:t>the </a:t>
            </a:r>
            <a:r>
              <a:rPr sz="1200" spc="-5" dirty="0">
                <a:solidFill>
                  <a:srgbClr val="3E3E3E"/>
                </a:solidFill>
                <a:latin typeface="Arial"/>
                <a:cs typeface="Arial"/>
              </a:rPr>
              <a:t>procedure </a:t>
            </a:r>
            <a:r>
              <a:rPr sz="1200" dirty="0">
                <a:solidFill>
                  <a:srgbClr val="3E3E3E"/>
                </a:solidFill>
                <a:latin typeface="Arial"/>
                <a:cs typeface="Arial"/>
              </a:rPr>
              <a:t>for the </a:t>
            </a:r>
            <a:r>
              <a:rPr sz="1200" spc="-5" dirty="0">
                <a:solidFill>
                  <a:srgbClr val="3E3E3E"/>
                </a:solidFill>
                <a:latin typeface="Arial"/>
                <a:cs typeface="Arial"/>
              </a:rPr>
              <a:t>validation, and </a:t>
            </a:r>
            <a:r>
              <a:rPr sz="1200" dirty="0">
                <a:solidFill>
                  <a:srgbClr val="3E3E3E"/>
                </a:solidFill>
                <a:latin typeface="Arial"/>
                <a:cs typeface="Arial"/>
              </a:rPr>
              <a:t>a </a:t>
            </a:r>
            <a:r>
              <a:rPr sz="1200" spc="-5" dirty="0">
                <a:solidFill>
                  <a:srgbClr val="3E3E3E"/>
                </a:solidFill>
                <a:latin typeface="Arial"/>
                <a:cs typeface="Arial"/>
              </a:rPr>
              <a:t>statement as </a:t>
            </a:r>
            <a:r>
              <a:rPr sz="1200" dirty="0">
                <a:solidFill>
                  <a:srgbClr val="3E3E3E"/>
                </a:solidFill>
                <a:latin typeface="Arial"/>
                <a:cs typeface="Arial"/>
              </a:rPr>
              <a:t>to </a:t>
            </a:r>
            <a:r>
              <a:rPr sz="1200" spc="-5" dirty="0">
                <a:solidFill>
                  <a:srgbClr val="3E3E3E"/>
                </a:solidFill>
                <a:latin typeface="Arial"/>
                <a:cs typeface="Arial"/>
              </a:rPr>
              <a:t>whether </a:t>
            </a:r>
            <a:r>
              <a:rPr sz="1200" dirty="0">
                <a:solidFill>
                  <a:srgbClr val="3E3E3E"/>
                </a:solidFill>
                <a:latin typeface="Arial"/>
                <a:cs typeface="Arial"/>
              </a:rPr>
              <a:t>the  </a:t>
            </a:r>
            <a:r>
              <a:rPr sz="1200" spc="-5" dirty="0">
                <a:solidFill>
                  <a:srgbClr val="3E3E3E"/>
                </a:solidFill>
                <a:latin typeface="Arial"/>
                <a:cs typeface="Arial"/>
              </a:rPr>
              <a:t>method is </a:t>
            </a:r>
            <a:r>
              <a:rPr sz="1200" dirty="0">
                <a:solidFill>
                  <a:srgbClr val="3E3E3E"/>
                </a:solidFill>
                <a:latin typeface="Arial"/>
                <a:cs typeface="Arial"/>
              </a:rPr>
              <a:t>fit for the </a:t>
            </a:r>
            <a:r>
              <a:rPr sz="1200" spc="-5" dirty="0">
                <a:solidFill>
                  <a:srgbClr val="3E3E3E"/>
                </a:solidFill>
                <a:latin typeface="Arial"/>
                <a:cs typeface="Arial"/>
              </a:rPr>
              <a:t>intended</a:t>
            </a:r>
            <a:r>
              <a:rPr sz="120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200" spc="-5" dirty="0">
                <a:solidFill>
                  <a:srgbClr val="3E3E3E"/>
                </a:solidFill>
                <a:latin typeface="Arial"/>
                <a:cs typeface="Arial"/>
              </a:rPr>
              <a:t>use</a:t>
            </a:r>
            <a:endParaRPr sz="1200" dirty="0">
              <a:latin typeface="Arial"/>
              <a:cs typeface="Arial"/>
            </a:endParaRPr>
          </a:p>
          <a:p>
            <a:pPr marL="126364" indent="-113664">
              <a:lnSpc>
                <a:spcPct val="100000"/>
              </a:lnSpc>
              <a:spcBef>
                <a:spcPts val="5"/>
              </a:spcBef>
              <a:buChar char="•"/>
              <a:tabLst>
                <a:tab pos="127000" algn="l"/>
              </a:tabLst>
            </a:pPr>
            <a:r>
              <a:rPr sz="1200" spc="-5" dirty="0">
                <a:solidFill>
                  <a:srgbClr val="3E3E3E"/>
                </a:solidFill>
                <a:latin typeface="Arial"/>
                <a:cs typeface="Arial"/>
              </a:rPr>
              <a:t>Includes processes </a:t>
            </a:r>
            <a:r>
              <a:rPr sz="1200" dirty="0">
                <a:solidFill>
                  <a:srgbClr val="3E3E3E"/>
                </a:solidFill>
                <a:latin typeface="Arial"/>
                <a:cs typeface="Arial"/>
              </a:rPr>
              <a:t>for </a:t>
            </a:r>
            <a:r>
              <a:rPr sz="1200" spc="-5" dirty="0">
                <a:solidFill>
                  <a:srgbClr val="3E3E3E"/>
                </a:solidFill>
                <a:latin typeface="Arial"/>
                <a:cs typeface="Arial"/>
              </a:rPr>
              <a:t>sampling, handling, and</a:t>
            </a:r>
            <a:r>
              <a:rPr sz="1200" spc="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200" spc="-5" dirty="0">
                <a:solidFill>
                  <a:srgbClr val="3E3E3E"/>
                </a:solidFill>
                <a:latin typeface="Arial"/>
                <a:cs typeface="Arial"/>
              </a:rPr>
              <a:t>transportation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8253221" y="1604772"/>
            <a:ext cx="905255" cy="981455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8" name="object 1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</TotalTime>
  <Words>1465</Words>
  <Application>Microsoft Office PowerPoint</Application>
  <PresentationFormat>Custom</PresentationFormat>
  <Paragraphs>207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</vt:lpstr>
      <vt:lpstr>Calibri</vt:lpstr>
      <vt:lpstr>Franklin Gothic Demi</vt:lpstr>
      <vt:lpstr>Franklin Gothic Medium</vt:lpstr>
      <vt:lpstr>Times New Roman</vt:lpstr>
      <vt:lpstr>Wingdings</vt:lpstr>
      <vt:lpstr>Office Theme</vt:lpstr>
      <vt:lpstr>Test Methods, Validation, &amp;  Verification</vt:lpstr>
      <vt:lpstr>Objectives: At the end of this course  participants will be able to…</vt:lpstr>
      <vt:lpstr>Abbreviations &amp; Acronyms</vt:lpstr>
      <vt:lpstr>Abbreviations &amp; Acronyms </vt:lpstr>
      <vt:lpstr>Some distinctions</vt:lpstr>
      <vt:lpstr>Methods</vt:lpstr>
      <vt:lpstr>When Selecting a Method</vt:lpstr>
      <vt:lpstr>When Selecting a Method</vt:lpstr>
      <vt:lpstr>Laboratory Developed Methods</vt:lpstr>
      <vt:lpstr>Validation</vt:lpstr>
      <vt:lpstr>New Test Methods Should Contain:</vt:lpstr>
      <vt:lpstr>New Test Methods Should Contain:</vt:lpstr>
      <vt:lpstr>Validation</vt:lpstr>
      <vt:lpstr>Validation, continued</vt:lpstr>
      <vt:lpstr>Validating Data/Software</vt:lpstr>
      <vt:lpstr>After review and authorization, results must be reported:</vt:lpstr>
      <vt:lpstr>Unless agreed upon with the customer for a simplified result, test reports shall contain:</vt:lpstr>
      <vt:lpstr>Test reports shall contain, where  necessary to interpretation of results: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Microsoft PowerPoint - Quality Management System Test Method Validation and Verification 2017</dc:title>
  <dc:creator>joshua.rowland</dc:creator>
  <cp:lastModifiedBy>Randolph, Robyn | APHL</cp:lastModifiedBy>
  <cp:revision>16</cp:revision>
  <dcterms:created xsi:type="dcterms:W3CDTF">2020-07-14T13:14:07Z</dcterms:created>
  <dcterms:modified xsi:type="dcterms:W3CDTF">2020-09-04T14:21:00Z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2017-08-14T00:00:00Z</vt:filetime>
  </property>
  <property fmtid="{D5CDD505-2E9C-101B-9397-08002B2CF9AE}" pid="3" name="Creator">
    <vt:lpwstr>PScript5.dll Version 5.2.2</vt:lpwstr>
  </property>
  <property fmtid="{D5CDD505-2E9C-101B-9397-08002B2CF9AE}" pid="4" name="LastSaved">
    <vt:filetime>2020-07-14T00:00:00Z</vt:filetime>
  </property>
</Properties>
</file>