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  <p:sldId id="262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0058400" cy="7772400"/>
  <p:notesSz cx="10058400" cy="7772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ndolph, Robyn | APHL" initials="RR|A" lastIdx="3" clrIdx="0">
    <p:extLst>
      <p:ext uri="{19B8F6BF-5375-455C-9EA6-DF929625EA0E}">
        <p15:presenceInfo xmlns:p15="http://schemas.microsoft.com/office/powerpoint/2012/main" userId="S-1-5-21-376835676-564275060-233764494-11200" providerId="AD"/>
      </p:ext>
    </p:extLst>
  </p:cmAuthor>
  <p:cmAuthor id="2" name="Salfinger" initials="sal" lastIdx="6" clrIdx="1">
    <p:extLst>
      <p:ext uri="{19B8F6BF-5375-455C-9EA6-DF929625EA0E}">
        <p15:presenceInfo xmlns:p15="http://schemas.microsoft.com/office/powerpoint/2012/main" userId="Salfing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7" d="100"/>
          <a:sy n="57" d="100"/>
        </p:scale>
        <p:origin x="680" y="4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7543800" y="2033777"/>
            <a:ext cx="2057400" cy="365760"/>
          </a:xfrm>
          <a:custGeom>
            <a:avLst/>
            <a:gdLst/>
            <a:ahLst/>
            <a:cxnLst/>
            <a:rect l="l" t="t" r="r" b="b"/>
            <a:pathLst>
              <a:path w="2057400" h="365760">
                <a:moveTo>
                  <a:pt x="0" y="365760"/>
                </a:moveTo>
                <a:lnTo>
                  <a:pt x="2057400" y="365760"/>
                </a:lnTo>
                <a:lnTo>
                  <a:pt x="2057400" y="0"/>
                </a:lnTo>
                <a:lnTo>
                  <a:pt x="0" y="0"/>
                </a:lnTo>
                <a:lnTo>
                  <a:pt x="0" y="365760"/>
                </a:lnTo>
                <a:close/>
              </a:path>
            </a:pathLst>
          </a:custGeom>
          <a:solidFill>
            <a:srgbClr val="B42E3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457200" y="2033777"/>
            <a:ext cx="7086600" cy="365760"/>
          </a:xfrm>
          <a:custGeom>
            <a:avLst/>
            <a:gdLst/>
            <a:ahLst/>
            <a:cxnLst/>
            <a:rect l="l" t="t" r="r" b="b"/>
            <a:pathLst>
              <a:path w="7086600" h="365760">
                <a:moveTo>
                  <a:pt x="0" y="0"/>
                </a:moveTo>
                <a:lnTo>
                  <a:pt x="0" y="365760"/>
                </a:lnTo>
                <a:lnTo>
                  <a:pt x="7086600" y="365759"/>
                </a:lnTo>
                <a:lnTo>
                  <a:pt x="708660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A0A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01700" y="3223513"/>
            <a:ext cx="7683500" cy="12452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1" i="0">
                <a:solidFill>
                  <a:srgbClr val="00A0AF"/>
                </a:solidFill>
                <a:latin typeface="Franklin Gothic Demi"/>
                <a:cs typeface="Franklin Gothic Dem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08760" y="4352544"/>
            <a:ext cx="7040880" cy="19431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00A0AF"/>
                </a:solidFill>
                <a:latin typeface="Franklin Gothic Medium"/>
                <a:cs typeface="Franklin Gothic Medium"/>
              </a:defRPr>
            </a:lvl1pPr>
          </a:lstStyle>
          <a:p>
            <a:pPr marL="12700">
              <a:lnSpc>
                <a:spcPct val="100000"/>
              </a:lnSpc>
            </a:pPr>
            <a:r>
              <a:rPr dirty="0"/>
              <a:t>QMS </a:t>
            </a:r>
            <a:r>
              <a:rPr spc="-5" dirty="0"/>
              <a:t>Quick </a:t>
            </a:r>
            <a:r>
              <a:rPr dirty="0"/>
              <a:t>Learning</a:t>
            </a:r>
            <a:r>
              <a:rPr spc="-70" dirty="0"/>
              <a:t> </a:t>
            </a:r>
            <a:r>
              <a:rPr spc="-5" dirty="0"/>
              <a:t>Activity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6/29/2020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rgbClr val="00A0AF"/>
                </a:solidFill>
                <a:latin typeface="Franklin Gothic Medium"/>
                <a:cs typeface="Franklin Gothic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00A0AF"/>
                </a:solidFill>
                <a:latin typeface="Franklin Gothic Medium"/>
                <a:cs typeface="Franklin Gothic Medium"/>
              </a:defRPr>
            </a:lvl1pPr>
          </a:lstStyle>
          <a:p>
            <a:pPr marL="12700">
              <a:lnSpc>
                <a:spcPct val="100000"/>
              </a:lnSpc>
            </a:pPr>
            <a:r>
              <a:rPr dirty="0"/>
              <a:t>QMS </a:t>
            </a:r>
            <a:r>
              <a:rPr spc="-5" dirty="0"/>
              <a:t>Quick </a:t>
            </a:r>
            <a:r>
              <a:rPr dirty="0"/>
              <a:t>Learning</a:t>
            </a:r>
            <a:r>
              <a:rPr spc="-70" dirty="0"/>
              <a:t> </a:t>
            </a:r>
            <a:r>
              <a:rPr spc="-5" dirty="0"/>
              <a:t>Activity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6/29/2020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2010917" y="6429755"/>
            <a:ext cx="1796072" cy="5524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3955459" y="6259171"/>
            <a:ext cx="912958" cy="80091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906017" y="6323838"/>
            <a:ext cx="965453" cy="66446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rgbClr val="00A0AF"/>
                </a:solidFill>
                <a:latin typeface="Franklin Gothic Medium"/>
                <a:cs typeface="Franklin Gothic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02920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202444" y="1851842"/>
            <a:ext cx="3676650" cy="40373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rgbClr val="3E3E3E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00A0AF"/>
                </a:solidFill>
                <a:latin typeface="Franklin Gothic Medium"/>
                <a:cs typeface="Franklin Gothic Medium"/>
              </a:defRPr>
            </a:lvl1pPr>
          </a:lstStyle>
          <a:p>
            <a:pPr marL="12700">
              <a:lnSpc>
                <a:spcPct val="100000"/>
              </a:lnSpc>
            </a:pPr>
            <a:r>
              <a:rPr dirty="0"/>
              <a:t>QMS </a:t>
            </a:r>
            <a:r>
              <a:rPr spc="-5" dirty="0"/>
              <a:t>Quick </a:t>
            </a:r>
            <a:r>
              <a:rPr dirty="0"/>
              <a:t>Learning</a:t>
            </a:r>
            <a:r>
              <a:rPr spc="-70" dirty="0"/>
              <a:t> </a:t>
            </a:r>
            <a:r>
              <a:rPr spc="-5" dirty="0"/>
              <a:t>Activity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6/29/2020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rgbClr val="00A0AF"/>
                </a:solidFill>
                <a:latin typeface="Franklin Gothic Medium"/>
                <a:cs typeface="Franklin Gothic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00A0AF"/>
                </a:solidFill>
                <a:latin typeface="Franklin Gothic Medium"/>
                <a:cs typeface="Franklin Gothic Medium"/>
              </a:defRPr>
            </a:lvl1pPr>
          </a:lstStyle>
          <a:p>
            <a:pPr marL="12700">
              <a:lnSpc>
                <a:spcPct val="100000"/>
              </a:lnSpc>
            </a:pPr>
            <a:r>
              <a:rPr dirty="0"/>
              <a:t>QMS </a:t>
            </a:r>
            <a:r>
              <a:rPr spc="-5" dirty="0"/>
              <a:t>Quick </a:t>
            </a:r>
            <a:r>
              <a:rPr dirty="0"/>
              <a:t>Learning</a:t>
            </a:r>
            <a:r>
              <a:rPr spc="-70" dirty="0"/>
              <a:t> </a:t>
            </a:r>
            <a:r>
              <a:rPr spc="-5" dirty="0"/>
              <a:t>Activity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6/29/2020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00A0AF"/>
                </a:solidFill>
                <a:latin typeface="Franklin Gothic Medium"/>
                <a:cs typeface="Franklin Gothic Medium"/>
              </a:defRPr>
            </a:lvl1pPr>
          </a:lstStyle>
          <a:p>
            <a:pPr marL="12700">
              <a:lnSpc>
                <a:spcPct val="100000"/>
              </a:lnSpc>
            </a:pPr>
            <a:r>
              <a:rPr dirty="0"/>
              <a:t>QMS </a:t>
            </a:r>
            <a:r>
              <a:rPr spc="-5" dirty="0"/>
              <a:t>Quick </a:t>
            </a:r>
            <a:r>
              <a:rPr dirty="0"/>
              <a:t>Learning</a:t>
            </a:r>
            <a:r>
              <a:rPr spc="-70" dirty="0"/>
              <a:t> </a:t>
            </a:r>
            <a:r>
              <a:rPr spc="-5" dirty="0"/>
              <a:t>Activity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6/29/2020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2010917" y="6429755"/>
            <a:ext cx="1796072" cy="55245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3955459" y="6259171"/>
            <a:ext cx="912958" cy="800913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01700" y="734060"/>
            <a:ext cx="8255000" cy="12452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0" i="0">
                <a:solidFill>
                  <a:srgbClr val="00A0AF"/>
                </a:solidFill>
                <a:latin typeface="Franklin Gothic Medium"/>
                <a:cs typeface="Franklin Gothic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993139" y="2079751"/>
            <a:ext cx="8072120" cy="37928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7204202" y="6746009"/>
            <a:ext cx="1859915" cy="1987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rgbClr val="00A0AF"/>
                </a:solidFill>
                <a:latin typeface="Franklin Gothic Medium"/>
                <a:cs typeface="Franklin Gothic Medium"/>
              </a:defRPr>
            </a:lvl1pPr>
          </a:lstStyle>
          <a:p>
            <a:pPr marL="12700">
              <a:lnSpc>
                <a:spcPct val="100000"/>
              </a:lnSpc>
            </a:pPr>
            <a:r>
              <a:rPr dirty="0"/>
              <a:t>QMS </a:t>
            </a:r>
            <a:r>
              <a:rPr spc="-5" dirty="0"/>
              <a:t>Quick </a:t>
            </a:r>
            <a:r>
              <a:rPr dirty="0"/>
              <a:t>Learning</a:t>
            </a:r>
            <a:r>
              <a:rPr spc="-70" dirty="0"/>
              <a:t> </a:t>
            </a:r>
            <a:r>
              <a:rPr spc="-5" dirty="0"/>
              <a:t>Activity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6/29/2020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242048" y="7228332"/>
            <a:ext cx="2313432" cy="3886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hyperlink" Target="http://www.aphl.org/" TargetMode="Externa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g"/><Relationship Id="rId13" Type="http://schemas.openxmlformats.org/officeDocument/2006/relationships/image" Target="../media/image17.jpg"/><Relationship Id="rId3" Type="http://schemas.openxmlformats.org/officeDocument/2006/relationships/image" Target="../media/image2.jpg"/><Relationship Id="rId7" Type="http://schemas.openxmlformats.org/officeDocument/2006/relationships/image" Target="../media/image11.jpg"/><Relationship Id="rId12" Type="http://schemas.openxmlformats.org/officeDocument/2006/relationships/image" Target="../media/image16.jpg"/><Relationship Id="rId17" Type="http://schemas.openxmlformats.org/officeDocument/2006/relationships/image" Target="../media/image7.png"/><Relationship Id="rId2" Type="http://schemas.openxmlformats.org/officeDocument/2006/relationships/image" Target="../media/image1.jpg"/><Relationship Id="rId16" Type="http://schemas.openxmlformats.org/officeDocument/2006/relationships/image" Target="../media/image2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g"/><Relationship Id="rId11" Type="http://schemas.openxmlformats.org/officeDocument/2006/relationships/image" Target="../media/image15.jpg"/><Relationship Id="rId5" Type="http://schemas.openxmlformats.org/officeDocument/2006/relationships/image" Target="../media/image9.jpg"/><Relationship Id="rId15" Type="http://schemas.openxmlformats.org/officeDocument/2006/relationships/image" Target="../media/image19.jpg"/><Relationship Id="rId10" Type="http://schemas.openxmlformats.org/officeDocument/2006/relationships/image" Target="../media/image14.jpg"/><Relationship Id="rId4" Type="http://schemas.openxmlformats.org/officeDocument/2006/relationships/image" Target="../media/image3.png"/><Relationship Id="rId9" Type="http://schemas.openxmlformats.org/officeDocument/2006/relationships/image" Target="../media/image13.jpg"/><Relationship Id="rId14" Type="http://schemas.openxmlformats.org/officeDocument/2006/relationships/image" Target="../media/image18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12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11" Type="http://schemas.openxmlformats.org/officeDocument/2006/relationships/image" Target="../media/image29.jpg"/><Relationship Id="rId5" Type="http://schemas.openxmlformats.org/officeDocument/2006/relationships/image" Target="../media/image23.png"/><Relationship Id="rId10" Type="http://schemas.openxmlformats.org/officeDocument/2006/relationships/image" Target="../media/image28.jpg"/><Relationship Id="rId4" Type="http://schemas.openxmlformats.org/officeDocument/2006/relationships/image" Target="../media/image22.jpg"/><Relationship Id="rId9" Type="http://schemas.openxmlformats.org/officeDocument/2006/relationships/image" Target="../media/image27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40739" y="2044700"/>
            <a:ext cx="277876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FFFFFF"/>
                </a:solidFill>
                <a:latin typeface="Franklin Gothic Medium"/>
                <a:cs typeface="Franklin Gothic Medium"/>
              </a:rPr>
              <a:t>QMS </a:t>
            </a:r>
            <a:r>
              <a:rPr sz="1800" spc="-5" dirty="0">
                <a:solidFill>
                  <a:srgbClr val="FFFFFF"/>
                </a:solidFill>
                <a:latin typeface="Franklin Gothic Medium"/>
                <a:cs typeface="Franklin Gothic Medium"/>
              </a:rPr>
              <a:t>Quick </a:t>
            </a:r>
            <a:r>
              <a:rPr sz="1800" dirty="0">
                <a:solidFill>
                  <a:srgbClr val="FFFFFF"/>
                </a:solidFill>
                <a:latin typeface="Franklin Gothic Medium"/>
                <a:cs typeface="Franklin Gothic Medium"/>
              </a:rPr>
              <a:t>Learning</a:t>
            </a:r>
            <a:r>
              <a:rPr sz="1800" spc="-10" dirty="0">
                <a:solidFill>
                  <a:srgbClr val="FFFFFF"/>
                </a:solidFill>
                <a:latin typeface="Franklin Gothic Medium"/>
                <a:cs typeface="Franklin Gothic Medium"/>
              </a:rPr>
              <a:t> Activity</a:t>
            </a:r>
            <a:endParaRPr sz="1800">
              <a:latin typeface="Franklin Gothic Medium"/>
              <a:cs typeface="Franklin Gothic Medium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944074" y="918926"/>
            <a:ext cx="2132910" cy="89629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239000" y="1905000"/>
            <a:ext cx="561340" cy="723265"/>
          </a:xfrm>
          <a:custGeom>
            <a:avLst/>
            <a:gdLst/>
            <a:ahLst/>
            <a:cxnLst/>
            <a:rect l="l" t="t" r="r" b="b"/>
            <a:pathLst>
              <a:path w="561340" h="723264">
                <a:moveTo>
                  <a:pt x="560832" y="361949"/>
                </a:moveTo>
                <a:lnTo>
                  <a:pt x="280416" y="0"/>
                </a:lnTo>
                <a:lnTo>
                  <a:pt x="0" y="0"/>
                </a:lnTo>
                <a:lnTo>
                  <a:pt x="280416" y="361950"/>
                </a:lnTo>
                <a:lnTo>
                  <a:pt x="280416" y="723138"/>
                </a:lnTo>
                <a:lnTo>
                  <a:pt x="560832" y="361949"/>
                </a:lnTo>
                <a:close/>
              </a:path>
              <a:path w="561340" h="723264">
                <a:moveTo>
                  <a:pt x="280416" y="723138"/>
                </a:moveTo>
                <a:lnTo>
                  <a:pt x="280416" y="361950"/>
                </a:lnTo>
                <a:lnTo>
                  <a:pt x="0" y="723138"/>
                </a:lnTo>
                <a:lnTo>
                  <a:pt x="280416" y="72313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181301" y="707828"/>
            <a:ext cx="1267690" cy="116378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587363" y="1004130"/>
            <a:ext cx="2682557" cy="81183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7927340" y="6878066"/>
            <a:ext cx="1203960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00A0AF"/>
                </a:solidFill>
                <a:latin typeface="Franklin Gothic Medium"/>
                <a:cs typeface="Franklin Gothic Medium"/>
                <a:hlinkClick r:id="rId5"/>
              </a:rPr>
              <a:t>ww</a:t>
            </a:r>
            <a:r>
              <a:rPr sz="1600" spc="-45" dirty="0">
                <a:solidFill>
                  <a:srgbClr val="00A0AF"/>
                </a:solidFill>
                <a:latin typeface="Franklin Gothic Medium"/>
                <a:cs typeface="Franklin Gothic Medium"/>
                <a:hlinkClick r:id="rId5"/>
              </a:rPr>
              <a:t>w</a:t>
            </a:r>
            <a:r>
              <a:rPr sz="1600" dirty="0">
                <a:solidFill>
                  <a:srgbClr val="00A0AF"/>
                </a:solidFill>
                <a:latin typeface="Franklin Gothic Medium"/>
                <a:cs typeface="Franklin Gothic Medium"/>
                <a:hlinkClick r:id="rId5"/>
              </a:rPr>
              <a:t>.aphl.org</a:t>
            </a:r>
            <a:endParaRPr sz="1600">
              <a:latin typeface="Franklin Gothic Medium"/>
              <a:cs typeface="Franklin Gothic Medium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Sample </a:t>
            </a:r>
            <a:r>
              <a:rPr spc="-10" dirty="0"/>
              <a:t>Handling </a:t>
            </a:r>
            <a:r>
              <a:rPr spc="-5" dirty="0"/>
              <a:t>and Assuring the  Quality of </a:t>
            </a:r>
            <a:r>
              <a:rPr spc="-50" dirty="0"/>
              <a:t>Test</a:t>
            </a:r>
            <a:r>
              <a:rPr spc="-5" dirty="0"/>
              <a:t> </a:t>
            </a:r>
            <a:r>
              <a:rPr spc="-15" dirty="0"/>
              <a:t>Results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781472" y="4929447"/>
            <a:ext cx="7683499" cy="99706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200" spc="-10" dirty="0">
                <a:solidFill>
                  <a:srgbClr val="3E3E3E"/>
                </a:solidFill>
                <a:latin typeface="Arial"/>
                <a:cs typeface="Arial"/>
              </a:rPr>
              <a:t>ISO/IEC 17025</a:t>
            </a:r>
            <a:r>
              <a:rPr lang="en-US" sz="3200" spc="-10" dirty="0">
                <a:latin typeface="Arial"/>
                <a:cs typeface="Arial"/>
              </a:rPr>
              <a:t>:2017</a:t>
            </a:r>
            <a:r>
              <a:rPr lang="en-US" sz="3200" spc="-10" dirty="0">
                <a:solidFill>
                  <a:srgbClr val="3E3E3E"/>
                </a:solidFill>
                <a:latin typeface="Arial"/>
                <a:cs typeface="Arial"/>
              </a:rPr>
              <a:t/>
            </a:r>
            <a:br>
              <a:rPr lang="en-US" sz="3200" spc="-10" dirty="0">
                <a:solidFill>
                  <a:srgbClr val="3E3E3E"/>
                </a:solidFill>
                <a:latin typeface="Arial"/>
                <a:cs typeface="Arial"/>
              </a:rPr>
            </a:br>
            <a:r>
              <a:rPr sz="3200" spc="-10" dirty="0">
                <a:solidFill>
                  <a:srgbClr val="3E3E3E"/>
                </a:solidFill>
                <a:latin typeface="Arial"/>
                <a:cs typeface="Arial"/>
              </a:rPr>
              <a:t>clauses </a:t>
            </a:r>
            <a:r>
              <a:rPr lang="en-US" sz="3200" spc="-5" dirty="0">
                <a:solidFill>
                  <a:srgbClr val="3E3E3E"/>
                </a:solidFill>
                <a:latin typeface="Arial"/>
                <a:cs typeface="Arial"/>
              </a:rPr>
              <a:t>7.3, 7.4</a:t>
            </a:r>
            <a:r>
              <a:rPr sz="3200" spc="-5" dirty="0">
                <a:solidFill>
                  <a:srgbClr val="3E3E3E"/>
                </a:solidFill>
                <a:latin typeface="Arial"/>
                <a:cs typeface="Arial"/>
              </a:rPr>
              <a:t> and</a:t>
            </a:r>
            <a:r>
              <a:rPr sz="3200" spc="2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lang="en-US" sz="3200" spc="-10" dirty="0">
                <a:solidFill>
                  <a:srgbClr val="3E3E3E"/>
                </a:solidFill>
                <a:latin typeface="Arial"/>
                <a:cs typeface="Arial"/>
              </a:rPr>
              <a:t>7.7</a:t>
            </a:r>
            <a:endParaRPr sz="3200" dirty="0">
              <a:latin typeface="Arial"/>
              <a:cs typeface="Arial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74382" y="590024"/>
            <a:ext cx="1272721" cy="132490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14400" y="6324600"/>
            <a:ext cx="950213" cy="65760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4000" spc="-5" dirty="0"/>
              <a:t>What </a:t>
            </a:r>
            <a:r>
              <a:rPr sz="4000" dirty="0"/>
              <a:t>does ISO/IEC </a:t>
            </a:r>
            <a:r>
              <a:rPr sz="4000" spc="-50" dirty="0"/>
              <a:t>17025 </a:t>
            </a:r>
            <a:r>
              <a:rPr sz="4000" dirty="0"/>
              <a:t>require as  a QC</a:t>
            </a:r>
            <a:r>
              <a:rPr sz="4000" spc="-15" dirty="0"/>
              <a:t> </a:t>
            </a:r>
            <a:r>
              <a:rPr sz="4000" spc="-5" dirty="0"/>
              <a:t>sample?</a:t>
            </a:r>
            <a:endParaRPr sz="400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QMS </a:t>
            </a:r>
            <a:r>
              <a:rPr spc="-5" dirty="0"/>
              <a:t>Quick </a:t>
            </a:r>
            <a:r>
              <a:rPr dirty="0"/>
              <a:t>Learning</a:t>
            </a:r>
            <a:r>
              <a:rPr spc="-70" dirty="0"/>
              <a:t> </a:t>
            </a:r>
            <a:r>
              <a:rPr spc="-5" dirty="0"/>
              <a:t>Activity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66542" y="2024430"/>
            <a:ext cx="7925434" cy="356764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Char char="•"/>
              <a:tabLst>
                <a:tab pos="354965" algn="l"/>
                <a:tab pos="355600" algn="l"/>
              </a:tabLst>
            </a:pPr>
            <a:r>
              <a:rPr sz="2200" spc="-5" dirty="0">
                <a:solidFill>
                  <a:srgbClr val="3E3E3E"/>
                </a:solidFill>
                <a:latin typeface="Arial"/>
                <a:cs typeface="Arial"/>
              </a:rPr>
              <a:t>The </a:t>
            </a:r>
            <a:r>
              <a:rPr sz="2200" dirty="0">
                <a:solidFill>
                  <a:srgbClr val="3E3E3E"/>
                </a:solidFill>
                <a:latin typeface="Arial"/>
                <a:cs typeface="Arial"/>
              </a:rPr>
              <a:t>standard </a:t>
            </a:r>
            <a:r>
              <a:rPr sz="2200" spc="-5" dirty="0">
                <a:solidFill>
                  <a:srgbClr val="3E3E3E"/>
                </a:solidFill>
                <a:latin typeface="Arial"/>
                <a:cs typeface="Arial"/>
              </a:rPr>
              <a:t>does not </a:t>
            </a:r>
            <a:r>
              <a:rPr sz="2200" dirty="0">
                <a:solidFill>
                  <a:srgbClr val="3E3E3E"/>
                </a:solidFill>
                <a:latin typeface="Arial"/>
                <a:cs typeface="Arial"/>
              </a:rPr>
              <a:t>require </a:t>
            </a:r>
            <a:r>
              <a:rPr sz="2200" spc="-5" dirty="0">
                <a:solidFill>
                  <a:srgbClr val="3E3E3E"/>
                </a:solidFill>
                <a:latin typeface="Arial"/>
                <a:cs typeface="Arial"/>
              </a:rPr>
              <a:t>any </a:t>
            </a:r>
            <a:r>
              <a:rPr lang="en-US" sz="2200" spc="-5" dirty="0" smtClean="0">
                <a:latin typeface="Arial"/>
                <a:cs typeface="Arial"/>
              </a:rPr>
              <a:t>specific</a:t>
            </a:r>
            <a:r>
              <a:rPr sz="2200" spc="-5" dirty="0" smtClean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3E3E3E"/>
                </a:solidFill>
                <a:latin typeface="Arial"/>
                <a:cs typeface="Arial"/>
              </a:rPr>
              <a:t>QC sample.  These </a:t>
            </a:r>
            <a:r>
              <a:rPr sz="2200" spc="-5" dirty="0">
                <a:solidFill>
                  <a:srgbClr val="3E3E3E"/>
                </a:solidFill>
                <a:latin typeface="Arial"/>
                <a:cs typeface="Arial"/>
              </a:rPr>
              <a:t>are dictated by </a:t>
            </a:r>
            <a:r>
              <a:rPr sz="2200" dirty="0">
                <a:solidFill>
                  <a:srgbClr val="3E3E3E"/>
                </a:solidFill>
                <a:latin typeface="Arial"/>
                <a:cs typeface="Arial"/>
              </a:rPr>
              <a:t>test methods </a:t>
            </a:r>
            <a:r>
              <a:rPr sz="2200" spc="-5" dirty="0">
                <a:solidFill>
                  <a:srgbClr val="3E3E3E"/>
                </a:solidFill>
                <a:latin typeface="Arial"/>
                <a:cs typeface="Arial"/>
              </a:rPr>
              <a:t>and accreditation </a:t>
            </a:r>
            <a:r>
              <a:rPr sz="2200" dirty="0">
                <a:solidFill>
                  <a:srgbClr val="3E3E3E"/>
                </a:solidFill>
                <a:latin typeface="Arial"/>
                <a:cs typeface="Arial"/>
              </a:rPr>
              <a:t>bodies.</a:t>
            </a:r>
            <a:endParaRPr sz="2200" dirty="0">
              <a:latin typeface="Arial"/>
              <a:cs typeface="Arial"/>
            </a:endParaRPr>
          </a:p>
          <a:p>
            <a:pPr marL="354965" indent="-342265">
              <a:lnSpc>
                <a:spcPct val="100000"/>
              </a:lnSpc>
              <a:buChar char="•"/>
              <a:tabLst>
                <a:tab pos="354965" algn="l"/>
                <a:tab pos="355600" algn="l"/>
              </a:tabLst>
            </a:pPr>
            <a:r>
              <a:rPr sz="2200" spc="-5" dirty="0">
                <a:solidFill>
                  <a:srgbClr val="3E3E3E"/>
                </a:solidFill>
                <a:latin typeface="Arial"/>
                <a:cs typeface="Arial"/>
              </a:rPr>
              <a:t>The </a:t>
            </a:r>
            <a:r>
              <a:rPr sz="2200" dirty="0">
                <a:solidFill>
                  <a:srgbClr val="3E3E3E"/>
                </a:solidFill>
                <a:latin typeface="Arial"/>
                <a:cs typeface="Arial"/>
              </a:rPr>
              <a:t>standard recommends </a:t>
            </a:r>
            <a:r>
              <a:rPr lang="en-US" sz="2200" dirty="0">
                <a:latin typeface="Arial"/>
                <a:cs typeface="Arial"/>
              </a:rPr>
              <a:t>are</a:t>
            </a:r>
            <a:r>
              <a:rPr lang="en-US" sz="2200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200" spc="-5" dirty="0">
                <a:solidFill>
                  <a:srgbClr val="3E3E3E"/>
                </a:solidFill>
                <a:latin typeface="Arial"/>
                <a:cs typeface="Arial"/>
              </a:rPr>
              <a:t>use of </a:t>
            </a:r>
            <a:r>
              <a:rPr sz="2200" dirty="0">
                <a:solidFill>
                  <a:srgbClr val="3E3E3E"/>
                </a:solidFill>
                <a:latin typeface="Arial"/>
                <a:cs typeface="Arial"/>
              </a:rPr>
              <a:t>the following :</a:t>
            </a:r>
            <a:endParaRPr sz="2200" dirty="0">
              <a:latin typeface="Arial"/>
              <a:cs typeface="Arial"/>
            </a:endParaRPr>
          </a:p>
          <a:p>
            <a:pPr marL="755015" lvl="1" indent="-285115">
              <a:lnSpc>
                <a:spcPct val="100000"/>
              </a:lnSpc>
              <a:spcBef>
                <a:spcPts val="480"/>
              </a:spcBef>
              <a:buChar char="–"/>
              <a:tabLst>
                <a:tab pos="755015" algn="l"/>
                <a:tab pos="755650" algn="l"/>
              </a:tabLst>
            </a:pPr>
            <a:r>
              <a:rPr sz="2000" spc="-10" dirty="0">
                <a:solidFill>
                  <a:srgbClr val="3E3E3E"/>
                </a:solidFill>
                <a:latin typeface="Arial"/>
                <a:cs typeface="Arial"/>
              </a:rPr>
              <a:t>Certified Reference</a:t>
            </a:r>
            <a:r>
              <a:rPr sz="2000" spc="1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Materials</a:t>
            </a:r>
            <a:endParaRPr sz="2000" dirty="0">
              <a:latin typeface="Arial"/>
              <a:cs typeface="Arial"/>
            </a:endParaRPr>
          </a:p>
          <a:p>
            <a:pPr marL="755015" lvl="1" indent="-285115">
              <a:lnSpc>
                <a:spcPct val="100000"/>
              </a:lnSpc>
              <a:spcBef>
                <a:spcPts val="480"/>
              </a:spcBef>
              <a:buChar char="–"/>
              <a:tabLst>
                <a:tab pos="755015" algn="l"/>
                <a:tab pos="755650" algn="l"/>
              </a:tabLst>
            </a:pP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Internal QC using secondary </a:t>
            </a:r>
            <a:r>
              <a:rPr sz="2000" spc="-10" dirty="0">
                <a:solidFill>
                  <a:srgbClr val="3E3E3E"/>
                </a:solidFill>
                <a:latin typeface="Arial"/>
                <a:cs typeface="Arial"/>
              </a:rPr>
              <a:t>Reference</a:t>
            </a:r>
            <a:r>
              <a:rPr sz="200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Materials</a:t>
            </a:r>
            <a:endParaRPr sz="2000" dirty="0">
              <a:latin typeface="Arial"/>
              <a:cs typeface="Arial"/>
            </a:endParaRPr>
          </a:p>
          <a:p>
            <a:pPr marL="755015" marR="24765" lvl="1" indent="-285115">
              <a:lnSpc>
                <a:spcPct val="100000"/>
              </a:lnSpc>
              <a:spcBef>
                <a:spcPts val="480"/>
              </a:spcBef>
              <a:buChar char="–"/>
              <a:tabLst>
                <a:tab pos="755015" algn="l"/>
                <a:tab pos="755650" algn="l"/>
              </a:tabLst>
            </a:pPr>
            <a:r>
              <a:rPr sz="2000" spc="-10" dirty="0">
                <a:solidFill>
                  <a:srgbClr val="3E3E3E"/>
                </a:solidFill>
                <a:latin typeface="Arial"/>
                <a:cs typeface="Arial"/>
              </a:rPr>
              <a:t>Participation </a:t>
            </a: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in </a:t>
            </a:r>
            <a:r>
              <a:rPr sz="2000" spc="-10" dirty="0">
                <a:solidFill>
                  <a:srgbClr val="3E3E3E"/>
                </a:solidFill>
                <a:latin typeface="Arial"/>
                <a:cs typeface="Arial"/>
              </a:rPr>
              <a:t>proficiency </a:t>
            </a: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testing or </a:t>
            </a:r>
            <a:r>
              <a:rPr sz="2000" i="1" spc="-10" dirty="0">
                <a:solidFill>
                  <a:srgbClr val="3E3E3E"/>
                </a:solidFill>
                <a:latin typeface="Arial"/>
                <a:cs typeface="Arial"/>
              </a:rPr>
              <a:t>interlaboratory </a:t>
            </a:r>
            <a:r>
              <a:rPr sz="2000" i="1" spc="-5" dirty="0">
                <a:solidFill>
                  <a:srgbClr val="3E3E3E"/>
                </a:solidFill>
                <a:latin typeface="Arial"/>
                <a:cs typeface="Arial"/>
              </a:rPr>
              <a:t>comparison  </a:t>
            </a:r>
            <a:r>
              <a:rPr sz="2000" spc="-10" dirty="0">
                <a:solidFill>
                  <a:srgbClr val="3E3E3E"/>
                </a:solidFill>
                <a:latin typeface="Arial"/>
                <a:cs typeface="Arial"/>
              </a:rPr>
              <a:t>programs</a:t>
            </a:r>
            <a:endParaRPr sz="2000" dirty="0">
              <a:latin typeface="Arial"/>
              <a:cs typeface="Arial"/>
            </a:endParaRPr>
          </a:p>
          <a:p>
            <a:pPr marL="755015" lvl="1" indent="-285115">
              <a:lnSpc>
                <a:spcPct val="100000"/>
              </a:lnSpc>
              <a:spcBef>
                <a:spcPts val="480"/>
              </a:spcBef>
              <a:buChar char="–"/>
              <a:tabLst>
                <a:tab pos="755015" algn="l"/>
                <a:tab pos="755650" algn="l"/>
              </a:tabLst>
            </a:pPr>
            <a:r>
              <a:rPr sz="2000" i="1" spc="-5" dirty="0">
                <a:solidFill>
                  <a:srgbClr val="3E3E3E"/>
                </a:solidFill>
                <a:latin typeface="Arial"/>
                <a:cs typeface="Arial"/>
              </a:rPr>
              <a:t>Replicate</a:t>
            </a:r>
            <a:r>
              <a:rPr sz="2000" i="1" spc="1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000" i="1" spc="-5" dirty="0">
                <a:solidFill>
                  <a:srgbClr val="3E3E3E"/>
                </a:solidFill>
                <a:latin typeface="Arial"/>
                <a:cs typeface="Arial"/>
              </a:rPr>
              <a:t>tests</a:t>
            </a:r>
            <a:r>
              <a:rPr lang="en-US" sz="2000" i="1" spc="-5" dirty="0">
                <a:solidFill>
                  <a:srgbClr val="3E3E3E"/>
                </a:solidFill>
                <a:latin typeface="Arial"/>
                <a:cs typeface="Arial"/>
              </a:rPr>
              <a:t> using the same or different methods</a:t>
            </a:r>
            <a:endParaRPr sz="2000" i="1" dirty="0">
              <a:latin typeface="Arial"/>
              <a:cs typeface="Arial"/>
            </a:endParaRPr>
          </a:p>
          <a:p>
            <a:pPr marL="755015" lvl="1" indent="-285115">
              <a:lnSpc>
                <a:spcPct val="100000"/>
              </a:lnSpc>
              <a:spcBef>
                <a:spcPts val="480"/>
              </a:spcBef>
              <a:buChar char="–"/>
              <a:tabLst>
                <a:tab pos="755015" algn="l"/>
                <a:tab pos="755650" algn="l"/>
              </a:tabLst>
            </a:pPr>
            <a:r>
              <a:rPr sz="2000" i="1" spc="-10" dirty="0">
                <a:solidFill>
                  <a:srgbClr val="3E3E3E"/>
                </a:solidFill>
                <a:latin typeface="Arial"/>
                <a:cs typeface="Arial"/>
              </a:rPr>
              <a:t>Retesting </a:t>
            </a:r>
            <a:r>
              <a:rPr sz="2000" i="1" spc="-5" dirty="0">
                <a:solidFill>
                  <a:srgbClr val="3E3E3E"/>
                </a:solidFill>
                <a:latin typeface="Arial"/>
                <a:cs typeface="Arial"/>
              </a:rPr>
              <a:t>retained</a:t>
            </a:r>
            <a:r>
              <a:rPr sz="2000" i="1" spc="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000" i="1" spc="-5" dirty="0">
                <a:solidFill>
                  <a:srgbClr val="3E3E3E"/>
                </a:solidFill>
                <a:latin typeface="Arial"/>
                <a:cs typeface="Arial"/>
              </a:rPr>
              <a:t>samples</a:t>
            </a:r>
            <a:endParaRPr sz="2000" i="1" dirty="0">
              <a:latin typeface="Arial"/>
              <a:cs typeface="Arial"/>
            </a:endParaRPr>
          </a:p>
          <a:p>
            <a:pPr marL="755015" lvl="1" indent="-285115">
              <a:lnSpc>
                <a:spcPct val="100000"/>
              </a:lnSpc>
              <a:spcBef>
                <a:spcPts val="480"/>
              </a:spcBef>
              <a:buChar char="–"/>
              <a:tabLst>
                <a:tab pos="755015" algn="l"/>
                <a:tab pos="755650" algn="l"/>
              </a:tabLst>
            </a:pPr>
            <a:r>
              <a:rPr sz="2000" i="1" spc="-10" dirty="0">
                <a:solidFill>
                  <a:srgbClr val="3E3E3E"/>
                </a:solidFill>
                <a:latin typeface="Arial"/>
                <a:cs typeface="Arial"/>
              </a:rPr>
              <a:t>Correlation </a:t>
            </a:r>
            <a:r>
              <a:rPr sz="2000" i="1" spc="-5" dirty="0">
                <a:solidFill>
                  <a:srgbClr val="3E3E3E"/>
                </a:solidFill>
                <a:latin typeface="Arial"/>
                <a:cs typeface="Arial"/>
              </a:rPr>
              <a:t>of results for </a:t>
            </a:r>
            <a:r>
              <a:rPr sz="2000" i="1" spc="-10" dirty="0">
                <a:solidFill>
                  <a:srgbClr val="3E3E3E"/>
                </a:solidFill>
                <a:latin typeface="Arial"/>
                <a:cs typeface="Arial"/>
              </a:rPr>
              <a:t>different characteristics </a:t>
            </a:r>
            <a:r>
              <a:rPr sz="2000" i="1" spc="-5" dirty="0">
                <a:solidFill>
                  <a:srgbClr val="3E3E3E"/>
                </a:solidFill>
                <a:latin typeface="Arial"/>
                <a:cs typeface="Arial"/>
              </a:rPr>
              <a:t>of a</a:t>
            </a:r>
            <a:r>
              <a:rPr sz="2000" i="1" spc="3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000" i="1" spc="-10" dirty="0">
                <a:solidFill>
                  <a:srgbClr val="3E3E3E"/>
                </a:solidFill>
                <a:latin typeface="Arial"/>
                <a:cs typeface="Arial"/>
              </a:rPr>
              <a:t>item</a:t>
            </a:r>
            <a:endParaRPr sz="2000" i="1" dirty="0">
              <a:latin typeface="Arial"/>
              <a:cs typeface="Arial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6238576"/>
            <a:ext cx="917491" cy="95510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204962" y="6733285"/>
            <a:ext cx="1859914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0A0AF"/>
                </a:solidFill>
                <a:latin typeface="Franklin Gothic Medium"/>
                <a:cs typeface="Franklin Gothic Medium"/>
              </a:rPr>
              <a:t>QMS </a:t>
            </a:r>
            <a:r>
              <a:rPr sz="1200" spc="-5" dirty="0">
                <a:solidFill>
                  <a:srgbClr val="00A0AF"/>
                </a:solidFill>
                <a:latin typeface="Franklin Gothic Medium"/>
                <a:cs typeface="Franklin Gothic Medium"/>
              </a:rPr>
              <a:t>Quick </a:t>
            </a:r>
            <a:r>
              <a:rPr sz="1200" dirty="0">
                <a:solidFill>
                  <a:srgbClr val="00A0AF"/>
                </a:solidFill>
                <a:latin typeface="Franklin Gothic Medium"/>
                <a:cs typeface="Franklin Gothic Medium"/>
              </a:rPr>
              <a:t>Learning</a:t>
            </a:r>
            <a:r>
              <a:rPr sz="1200" spc="-70" dirty="0">
                <a:solidFill>
                  <a:srgbClr val="00A0AF"/>
                </a:solidFill>
                <a:latin typeface="Franklin Gothic Medium"/>
                <a:cs typeface="Franklin Gothic Medium"/>
              </a:rPr>
              <a:t> </a:t>
            </a:r>
            <a:r>
              <a:rPr sz="1200" spc="-5" dirty="0">
                <a:solidFill>
                  <a:srgbClr val="00A0AF"/>
                </a:solidFill>
                <a:latin typeface="Franklin Gothic Medium"/>
                <a:cs typeface="Franklin Gothic Medium"/>
              </a:rPr>
              <a:t>Activity</a:t>
            </a:r>
            <a:endParaRPr sz="1200">
              <a:latin typeface="Franklin Gothic Medium"/>
              <a:cs typeface="Franklin Gothic Medium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010917" y="6429755"/>
            <a:ext cx="1796072" cy="5524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955459" y="6259171"/>
            <a:ext cx="912958" cy="80091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906017" y="6323838"/>
            <a:ext cx="965453" cy="66446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3335" marR="508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Most Accrediting </a:t>
            </a:r>
            <a:r>
              <a:rPr spc="-10" dirty="0"/>
              <a:t>Bodies Require </a:t>
            </a:r>
            <a:r>
              <a:rPr spc="-5" dirty="0"/>
              <a:t>Procedures  and Documentation</a:t>
            </a:r>
            <a:r>
              <a:rPr spc="20" dirty="0"/>
              <a:t> </a:t>
            </a:r>
            <a:r>
              <a:rPr spc="-10" dirty="0"/>
              <a:t>for:</a:t>
            </a:r>
          </a:p>
        </p:txBody>
      </p:sp>
      <p:sp>
        <p:nvSpPr>
          <p:cNvPr id="7" name="object 7"/>
          <p:cNvSpPr/>
          <p:nvPr/>
        </p:nvSpPr>
        <p:spPr>
          <a:xfrm>
            <a:off x="4002023" y="3116579"/>
            <a:ext cx="2129027" cy="212944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4323841" y="3950461"/>
            <a:ext cx="1489075" cy="441325"/>
          </a:xfrm>
          <a:prstGeom prst="rect">
            <a:avLst/>
          </a:prstGeom>
        </p:spPr>
        <p:txBody>
          <a:bodyPr vert="horz" wrap="square" lIns="0" tIns="33655" rIns="0" bIns="0" rtlCol="0">
            <a:spAutoFit/>
          </a:bodyPr>
          <a:lstStyle/>
          <a:p>
            <a:pPr marL="12700" marR="5080" indent="-1905" algn="ctr">
              <a:lnSpc>
                <a:spcPct val="86200"/>
              </a:lnSpc>
              <a:spcBef>
                <a:spcPts val="265"/>
              </a:spcBef>
            </a:pPr>
            <a:r>
              <a:rPr sz="1000" b="1" dirty="0">
                <a:solidFill>
                  <a:srgbClr val="3E3E3E"/>
                </a:solidFill>
                <a:latin typeface="Arial"/>
                <a:cs typeface="Arial"/>
              </a:rPr>
              <a:t>Reagents, Reference  Materials</a:t>
            </a:r>
            <a:r>
              <a:rPr sz="1000" b="1" spc="-5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1000" b="1" dirty="0">
                <a:solidFill>
                  <a:srgbClr val="3E3E3E"/>
                </a:solidFill>
                <a:latin typeface="Arial"/>
                <a:cs typeface="Arial"/>
              </a:rPr>
              <a:t>and</a:t>
            </a:r>
            <a:r>
              <a:rPr sz="1000" b="1" spc="-4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1000" b="1" dirty="0">
                <a:solidFill>
                  <a:srgbClr val="3E3E3E"/>
                </a:solidFill>
                <a:latin typeface="Arial"/>
                <a:cs typeface="Arial"/>
              </a:rPr>
              <a:t>Reference  Standards</a:t>
            </a:r>
            <a:endParaRPr sz="1000">
              <a:latin typeface="Arial"/>
              <a:cs typeface="Aria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4530090" y="2144267"/>
            <a:ext cx="1072896" cy="106908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4706873" y="2610009"/>
            <a:ext cx="95885" cy="1282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94"/>
              </a:lnSpc>
            </a:pPr>
            <a:r>
              <a:rPr sz="900" b="1" dirty="0">
                <a:solidFill>
                  <a:srgbClr val="3E3E3E"/>
                </a:solidFill>
                <a:latin typeface="Arial"/>
                <a:cs typeface="Arial"/>
              </a:rPr>
              <a:t>M</a:t>
            </a:r>
            <a:endParaRPr sz="90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789477" y="2586482"/>
            <a:ext cx="501650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spc="-5" dirty="0">
                <a:solidFill>
                  <a:srgbClr val="3E3E3E"/>
                </a:solidFill>
                <a:latin typeface="Arial"/>
                <a:cs typeface="Arial"/>
              </a:rPr>
              <a:t>anufactu</a:t>
            </a:r>
            <a:endParaRPr sz="90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277976" y="2610009"/>
            <a:ext cx="152400" cy="1282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94"/>
              </a:lnSpc>
            </a:pPr>
            <a:r>
              <a:rPr sz="900" b="1" dirty="0">
                <a:solidFill>
                  <a:srgbClr val="3E3E3E"/>
                </a:solidFill>
                <a:latin typeface="Arial"/>
                <a:cs typeface="Arial"/>
              </a:rPr>
              <a:t>r</a:t>
            </a:r>
            <a:r>
              <a:rPr sz="900" b="1" spc="-5" dirty="0">
                <a:solidFill>
                  <a:srgbClr val="3E3E3E"/>
                </a:solidFill>
                <a:latin typeface="Arial"/>
                <a:cs typeface="Arial"/>
              </a:rPr>
              <a:t>e</a:t>
            </a:r>
            <a:r>
              <a:rPr sz="900" b="1" dirty="0">
                <a:solidFill>
                  <a:srgbClr val="3E3E3E"/>
                </a:solidFill>
                <a:latin typeface="Arial"/>
                <a:cs typeface="Arial"/>
              </a:rPr>
              <a:t>r</a:t>
            </a:r>
            <a:endParaRPr sz="900">
              <a:latin typeface="Arial"/>
              <a:cs typeface="Arial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5344667" y="2381250"/>
            <a:ext cx="1072896" cy="107289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5519420" y="2766314"/>
            <a:ext cx="723900" cy="281940"/>
          </a:xfrm>
          <a:prstGeom prst="rect">
            <a:avLst/>
          </a:prstGeom>
        </p:spPr>
        <p:txBody>
          <a:bodyPr vert="horz" wrap="square" lIns="0" tIns="31115" rIns="0" bIns="0" rtlCol="0">
            <a:spAutoFit/>
          </a:bodyPr>
          <a:lstStyle/>
          <a:p>
            <a:pPr marL="33020" marR="5080" indent="-20955">
              <a:lnSpc>
                <a:spcPts val="940"/>
              </a:lnSpc>
              <a:spcBef>
                <a:spcPts val="245"/>
              </a:spcBef>
            </a:pPr>
            <a:r>
              <a:rPr sz="900" b="1" spc="-5" dirty="0">
                <a:solidFill>
                  <a:srgbClr val="3E3E3E"/>
                </a:solidFill>
                <a:latin typeface="Arial"/>
                <a:cs typeface="Arial"/>
              </a:rPr>
              <a:t>Certificate</a:t>
            </a:r>
            <a:r>
              <a:rPr sz="900" b="1" spc="-7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900" b="1" dirty="0">
                <a:solidFill>
                  <a:srgbClr val="3E3E3E"/>
                </a:solidFill>
                <a:latin typeface="Arial"/>
                <a:cs typeface="Arial"/>
              </a:rPr>
              <a:t>of  </a:t>
            </a:r>
            <a:r>
              <a:rPr sz="900" b="1" spc="-5" dirty="0">
                <a:solidFill>
                  <a:srgbClr val="3E3E3E"/>
                </a:solidFill>
                <a:latin typeface="Arial"/>
                <a:cs typeface="Arial"/>
              </a:rPr>
              <a:t>Authenticity</a:t>
            </a:r>
            <a:endParaRPr sz="900">
              <a:latin typeface="Arial"/>
              <a:cs typeface="Arial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5901690" y="3021329"/>
            <a:ext cx="1069086" cy="107289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6262370" y="3465829"/>
            <a:ext cx="349885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dirty="0">
                <a:solidFill>
                  <a:srgbClr val="3E3E3E"/>
                </a:solidFill>
                <a:latin typeface="Arial"/>
                <a:cs typeface="Arial"/>
              </a:rPr>
              <a:t>Purity</a:t>
            </a:r>
            <a:endParaRPr sz="900">
              <a:latin typeface="Arial"/>
              <a:cs typeface="Arial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6022085" y="3861053"/>
            <a:ext cx="1069086" cy="1072896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6338566" y="4246117"/>
            <a:ext cx="437515" cy="281940"/>
          </a:xfrm>
          <a:prstGeom prst="rect">
            <a:avLst/>
          </a:prstGeom>
        </p:spPr>
        <p:txBody>
          <a:bodyPr vert="horz" wrap="square" lIns="0" tIns="31115" rIns="0" bIns="0" rtlCol="0">
            <a:spAutoFit/>
          </a:bodyPr>
          <a:lstStyle/>
          <a:p>
            <a:pPr marL="12700" marR="5080" indent="12065">
              <a:lnSpc>
                <a:spcPts val="940"/>
              </a:lnSpc>
              <a:spcBef>
                <a:spcPts val="245"/>
              </a:spcBef>
            </a:pPr>
            <a:r>
              <a:rPr sz="900" b="1" spc="-5" dirty="0">
                <a:solidFill>
                  <a:srgbClr val="3E3E3E"/>
                </a:solidFill>
                <a:latin typeface="Arial"/>
                <a:cs typeface="Arial"/>
              </a:rPr>
              <a:t>Date </a:t>
            </a:r>
            <a:r>
              <a:rPr sz="900" b="1" dirty="0">
                <a:solidFill>
                  <a:srgbClr val="3E3E3E"/>
                </a:solidFill>
                <a:latin typeface="Arial"/>
                <a:cs typeface="Arial"/>
              </a:rPr>
              <a:t>of  </a:t>
            </a:r>
            <a:r>
              <a:rPr sz="900" b="1" spc="-5" dirty="0">
                <a:solidFill>
                  <a:srgbClr val="3E3E3E"/>
                </a:solidFill>
                <a:latin typeface="Arial"/>
                <a:cs typeface="Arial"/>
              </a:rPr>
              <a:t>Recei</a:t>
            </a:r>
            <a:r>
              <a:rPr sz="900" b="1" dirty="0">
                <a:solidFill>
                  <a:srgbClr val="3E3E3E"/>
                </a:solidFill>
                <a:latin typeface="Arial"/>
                <a:cs typeface="Arial"/>
              </a:rPr>
              <a:t>pt</a:t>
            </a:r>
            <a:endParaRPr sz="900">
              <a:latin typeface="Arial"/>
              <a:cs typeface="Arial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5668517" y="4633721"/>
            <a:ext cx="1073658" cy="1069086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5998717" y="5017261"/>
            <a:ext cx="461009" cy="281940"/>
          </a:xfrm>
          <a:prstGeom prst="rect">
            <a:avLst/>
          </a:prstGeom>
        </p:spPr>
        <p:txBody>
          <a:bodyPr vert="horz" wrap="square" lIns="0" tIns="31115" rIns="0" bIns="0" rtlCol="0">
            <a:spAutoFit/>
          </a:bodyPr>
          <a:lstStyle/>
          <a:p>
            <a:pPr marL="66040" marR="5080" indent="-53975">
              <a:lnSpc>
                <a:spcPts val="940"/>
              </a:lnSpc>
              <a:spcBef>
                <a:spcPts val="245"/>
              </a:spcBef>
            </a:pPr>
            <a:r>
              <a:rPr sz="900" b="1" dirty="0">
                <a:solidFill>
                  <a:srgbClr val="3E3E3E"/>
                </a:solidFill>
                <a:latin typeface="Arial"/>
                <a:cs typeface="Arial"/>
              </a:rPr>
              <a:t>Unique  entifier</a:t>
            </a:r>
            <a:endParaRPr sz="900">
              <a:latin typeface="Arial"/>
              <a:cs typeface="Aria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5963411" y="5159661"/>
            <a:ext cx="102235" cy="1282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94"/>
              </a:lnSpc>
            </a:pPr>
            <a:r>
              <a:rPr sz="900" b="1" dirty="0">
                <a:solidFill>
                  <a:srgbClr val="3E3E3E"/>
                </a:solidFill>
                <a:latin typeface="Arial"/>
                <a:cs typeface="Arial"/>
              </a:rPr>
              <a:t>Id</a:t>
            </a:r>
            <a:endParaRPr sz="900">
              <a:latin typeface="Arial"/>
              <a:cs typeface="Arial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4953761" y="5090921"/>
            <a:ext cx="1073658" cy="1073658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5189477" y="5475223"/>
            <a:ext cx="605790" cy="281940"/>
          </a:xfrm>
          <a:prstGeom prst="rect">
            <a:avLst/>
          </a:prstGeom>
        </p:spPr>
        <p:txBody>
          <a:bodyPr vert="horz" wrap="square" lIns="0" tIns="31115" rIns="0" bIns="0" rtlCol="0">
            <a:spAutoFit/>
          </a:bodyPr>
          <a:lstStyle/>
          <a:p>
            <a:pPr marL="12700" marR="5080" indent="76835">
              <a:lnSpc>
                <a:spcPts val="940"/>
              </a:lnSpc>
              <a:spcBef>
                <a:spcPts val="245"/>
              </a:spcBef>
            </a:pPr>
            <a:r>
              <a:rPr sz="900" b="1" spc="-5" dirty="0">
                <a:solidFill>
                  <a:srgbClr val="3E3E3E"/>
                </a:solidFill>
                <a:latin typeface="Arial"/>
                <a:cs typeface="Arial"/>
              </a:rPr>
              <a:t>Storage  c</a:t>
            </a:r>
            <a:r>
              <a:rPr sz="900" b="1" dirty="0">
                <a:solidFill>
                  <a:srgbClr val="3E3E3E"/>
                </a:solidFill>
                <a:latin typeface="Arial"/>
                <a:cs typeface="Arial"/>
              </a:rPr>
              <a:t>onditions</a:t>
            </a:r>
            <a:endParaRPr sz="900">
              <a:latin typeface="Arial"/>
              <a:cs typeface="Arial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4106417" y="5090921"/>
            <a:ext cx="1072896" cy="1073658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4379976" y="5558187"/>
            <a:ext cx="76835" cy="1282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94"/>
              </a:lnSpc>
            </a:pPr>
            <a:r>
              <a:rPr sz="900" b="1" dirty="0">
                <a:solidFill>
                  <a:srgbClr val="3E3E3E"/>
                </a:solidFill>
                <a:latin typeface="Arial"/>
                <a:cs typeface="Arial"/>
              </a:rPr>
              <a:t>E</a:t>
            </a:r>
            <a:endParaRPr sz="900">
              <a:latin typeface="Arial"/>
              <a:cs typeface="Aria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4443594" y="5534659"/>
            <a:ext cx="508634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spc="-5" dirty="0">
                <a:solidFill>
                  <a:srgbClr val="3E3E3E"/>
                </a:solidFill>
                <a:latin typeface="Arial"/>
                <a:cs typeface="Arial"/>
              </a:rPr>
              <a:t>xpiration</a:t>
            </a:r>
            <a:endParaRPr sz="900">
              <a:latin typeface="Arial"/>
              <a:cs typeface="Arial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3395471" y="4633721"/>
            <a:ext cx="1069086" cy="1069086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 txBox="1"/>
          <p:nvPr/>
        </p:nvSpPr>
        <p:spPr>
          <a:xfrm>
            <a:off x="3588511" y="5075935"/>
            <a:ext cx="686435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spc="-5" dirty="0">
                <a:solidFill>
                  <a:srgbClr val="3E3E3E"/>
                </a:solidFill>
                <a:latin typeface="Arial"/>
                <a:cs typeface="Arial"/>
              </a:rPr>
              <a:t>Prepared</a:t>
            </a:r>
            <a:r>
              <a:rPr sz="900" b="1" spc="-5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900" b="1" dirty="0">
                <a:solidFill>
                  <a:srgbClr val="3E3E3E"/>
                </a:solidFill>
                <a:latin typeface="Arial"/>
                <a:cs typeface="Arial"/>
              </a:rPr>
              <a:t>by</a:t>
            </a:r>
            <a:endParaRPr sz="900">
              <a:latin typeface="Arial"/>
              <a:cs typeface="Arial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3041904" y="3861053"/>
            <a:ext cx="1072896" cy="1072896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 txBox="1"/>
          <p:nvPr/>
        </p:nvSpPr>
        <p:spPr>
          <a:xfrm>
            <a:off x="3220466" y="4364990"/>
            <a:ext cx="716915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spc="-5" dirty="0">
                <a:solidFill>
                  <a:srgbClr val="3E3E3E"/>
                </a:solidFill>
                <a:latin typeface="Arial"/>
                <a:cs typeface="Arial"/>
              </a:rPr>
              <a:t>Dates </a:t>
            </a:r>
            <a:r>
              <a:rPr sz="900" b="1" dirty="0">
                <a:solidFill>
                  <a:srgbClr val="3E3E3E"/>
                </a:solidFill>
                <a:latin typeface="Arial"/>
                <a:cs typeface="Arial"/>
              </a:rPr>
              <a:t>of</a:t>
            </a:r>
            <a:r>
              <a:rPr sz="900" b="1" spc="-7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900" b="1" spc="-5" dirty="0">
                <a:solidFill>
                  <a:srgbClr val="3E3E3E"/>
                </a:solidFill>
                <a:latin typeface="Arial"/>
                <a:cs typeface="Arial"/>
              </a:rPr>
              <a:t>Use</a:t>
            </a:r>
            <a:endParaRPr sz="900">
              <a:latin typeface="Arial"/>
              <a:cs typeface="Arial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3162300" y="3021329"/>
            <a:ext cx="1073658" cy="1072896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 txBox="1"/>
          <p:nvPr/>
        </p:nvSpPr>
        <p:spPr>
          <a:xfrm>
            <a:off x="3430015" y="3407155"/>
            <a:ext cx="539750" cy="281940"/>
          </a:xfrm>
          <a:prstGeom prst="rect">
            <a:avLst/>
          </a:prstGeom>
        </p:spPr>
        <p:txBody>
          <a:bodyPr vert="horz" wrap="square" lIns="0" tIns="31115" rIns="0" bIns="0" rtlCol="0">
            <a:spAutoFit/>
          </a:bodyPr>
          <a:lstStyle/>
          <a:p>
            <a:pPr marL="12700" marR="5080" indent="66040">
              <a:lnSpc>
                <a:spcPts val="940"/>
              </a:lnSpc>
              <a:spcBef>
                <a:spcPts val="245"/>
              </a:spcBef>
            </a:pPr>
            <a:r>
              <a:rPr sz="900" b="1" dirty="0">
                <a:solidFill>
                  <a:srgbClr val="3E3E3E"/>
                </a:solidFill>
                <a:latin typeface="Arial"/>
                <a:cs typeface="Arial"/>
              </a:rPr>
              <a:t>How to  </a:t>
            </a:r>
            <a:r>
              <a:rPr sz="900" b="1" spc="-5" dirty="0">
                <a:solidFill>
                  <a:srgbClr val="3E3E3E"/>
                </a:solidFill>
                <a:latin typeface="Arial"/>
                <a:cs typeface="Arial"/>
              </a:rPr>
              <a:t>P</a:t>
            </a:r>
            <a:r>
              <a:rPr sz="900" b="1" dirty="0">
                <a:solidFill>
                  <a:srgbClr val="3E3E3E"/>
                </a:solidFill>
                <a:latin typeface="Arial"/>
                <a:cs typeface="Arial"/>
              </a:rPr>
              <a:t>u</a:t>
            </a:r>
            <a:r>
              <a:rPr sz="900" b="1" spc="-5" dirty="0">
                <a:solidFill>
                  <a:srgbClr val="3E3E3E"/>
                </a:solidFill>
                <a:latin typeface="Arial"/>
                <a:cs typeface="Arial"/>
              </a:rPr>
              <a:t>rc</a:t>
            </a:r>
            <a:r>
              <a:rPr sz="900" b="1" dirty="0">
                <a:solidFill>
                  <a:srgbClr val="3E3E3E"/>
                </a:solidFill>
                <a:latin typeface="Arial"/>
                <a:cs typeface="Arial"/>
              </a:rPr>
              <a:t>h</a:t>
            </a:r>
            <a:r>
              <a:rPr sz="900" b="1" spc="-5" dirty="0">
                <a:solidFill>
                  <a:srgbClr val="3E3E3E"/>
                </a:solidFill>
                <a:latin typeface="Arial"/>
                <a:cs typeface="Arial"/>
              </a:rPr>
              <a:t>ase</a:t>
            </a:r>
            <a:endParaRPr sz="900">
              <a:latin typeface="Arial"/>
              <a:cs typeface="Arial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3719321" y="2381250"/>
            <a:ext cx="1069086" cy="1072896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 txBox="1"/>
          <p:nvPr/>
        </p:nvSpPr>
        <p:spPr>
          <a:xfrm>
            <a:off x="3974846" y="2756408"/>
            <a:ext cx="559435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spc="-5" dirty="0">
                <a:solidFill>
                  <a:srgbClr val="3E3E3E"/>
                </a:solidFill>
                <a:latin typeface="Arial"/>
                <a:cs typeface="Arial"/>
              </a:rPr>
              <a:t>Transport</a:t>
            </a:r>
            <a:endParaRPr sz="900">
              <a:latin typeface="Arial"/>
              <a:cs typeface="Arial"/>
            </a:endParaRPr>
          </a:p>
        </p:txBody>
      </p:sp>
      <p:pic>
        <p:nvPicPr>
          <p:cNvPr id="36" name="Picture 35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962400" y="6238576"/>
            <a:ext cx="917491" cy="95510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14400" y="6324600"/>
            <a:ext cx="950213" cy="65760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01700" y="734060"/>
            <a:ext cx="6520815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spc="-5" dirty="0"/>
              <a:t>What happens </a:t>
            </a:r>
            <a:r>
              <a:rPr sz="4000" dirty="0"/>
              <a:t>when QC</a:t>
            </a:r>
            <a:r>
              <a:rPr sz="4000" spc="-110" dirty="0"/>
              <a:t> </a:t>
            </a:r>
            <a:r>
              <a:rPr sz="4000" spc="-5" dirty="0"/>
              <a:t>fails?</a:t>
            </a:r>
            <a:endParaRPr sz="400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QMS </a:t>
            </a:r>
            <a:r>
              <a:rPr spc="-5" dirty="0"/>
              <a:t>Quick </a:t>
            </a:r>
            <a:r>
              <a:rPr dirty="0"/>
              <a:t>Learning</a:t>
            </a:r>
            <a:r>
              <a:rPr spc="-70" dirty="0"/>
              <a:t> </a:t>
            </a:r>
            <a:r>
              <a:rPr spc="-5" dirty="0"/>
              <a:t>Activity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93139" y="1928113"/>
            <a:ext cx="7948930" cy="36131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Char char="•"/>
              <a:tabLst>
                <a:tab pos="354965" algn="l"/>
                <a:tab pos="355600" algn="l"/>
              </a:tabLst>
            </a:pPr>
            <a:r>
              <a:rPr sz="2800" dirty="0">
                <a:solidFill>
                  <a:srgbClr val="3E3E3E"/>
                </a:solidFill>
                <a:latin typeface="Arial"/>
                <a:cs typeface="Arial"/>
              </a:rPr>
              <a:t>When QC is outside predefined criteria,</a:t>
            </a:r>
            <a:r>
              <a:rPr sz="2800" spc="-6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3E3E3E"/>
                </a:solidFill>
                <a:latin typeface="Arial"/>
                <a:cs typeface="Arial"/>
              </a:rPr>
              <a:t>planned  action must be taken</a:t>
            </a:r>
            <a:r>
              <a:rPr sz="2800" spc="-1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3E3E3E"/>
                </a:solidFill>
                <a:latin typeface="Arial"/>
                <a:cs typeface="Arial"/>
              </a:rPr>
              <a:t>to:</a:t>
            </a:r>
            <a:endParaRPr sz="2800" dirty="0">
              <a:latin typeface="Arial"/>
              <a:cs typeface="Arial"/>
            </a:endParaRPr>
          </a:p>
          <a:p>
            <a:pPr marL="755015" lvl="1" indent="-285115">
              <a:lnSpc>
                <a:spcPct val="100000"/>
              </a:lnSpc>
              <a:spcBef>
                <a:spcPts val="585"/>
              </a:spcBef>
              <a:buChar char="–"/>
              <a:tabLst>
                <a:tab pos="755650" algn="l"/>
              </a:tabLst>
            </a:pPr>
            <a:r>
              <a:rPr sz="2400" spc="-5" dirty="0">
                <a:solidFill>
                  <a:srgbClr val="3E3E3E"/>
                </a:solidFill>
                <a:latin typeface="Arial"/>
                <a:cs typeface="Arial"/>
              </a:rPr>
              <a:t>Correct the</a:t>
            </a:r>
            <a:r>
              <a:rPr sz="240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3E3E3E"/>
                </a:solidFill>
                <a:latin typeface="Arial"/>
                <a:cs typeface="Arial"/>
              </a:rPr>
              <a:t>problem</a:t>
            </a:r>
            <a:endParaRPr sz="2400" dirty="0">
              <a:latin typeface="Arial"/>
              <a:cs typeface="Arial"/>
            </a:endParaRPr>
          </a:p>
          <a:p>
            <a:pPr marL="755015" lvl="1" indent="-285115">
              <a:lnSpc>
                <a:spcPct val="100000"/>
              </a:lnSpc>
              <a:spcBef>
                <a:spcPts val="575"/>
              </a:spcBef>
              <a:buChar char="–"/>
              <a:tabLst>
                <a:tab pos="755650" algn="l"/>
              </a:tabLst>
            </a:pPr>
            <a:r>
              <a:rPr sz="2400" spc="-5" dirty="0">
                <a:solidFill>
                  <a:srgbClr val="3E3E3E"/>
                </a:solidFill>
                <a:latin typeface="Arial"/>
                <a:cs typeface="Arial"/>
              </a:rPr>
              <a:t>Prevent incorrect results from being</a:t>
            </a:r>
            <a:r>
              <a:rPr sz="2400" spc="3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3E3E3E"/>
                </a:solidFill>
                <a:latin typeface="Arial"/>
                <a:cs typeface="Arial"/>
              </a:rPr>
              <a:t>reported</a:t>
            </a:r>
            <a:endParaRPr sz="2400" dirty="0">
              <a:latin typeface="Arial"/>
              <a:cs typeface="Arial"/>
            </a:endParaRPr>
          </a:p>
          <a:p>
            <a:pPr marL="354965" indent="-342265">
              <a:lnSpc>
                <a:spcPct val="100000"/>
              </a:lnSpc>
              <a:spcBef>
                <a:spcPts val="665"/>
              </a:spcBef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solidFill>
                  <a:srgbClr val="3E3E3E"/>
                </a:solidFill>
                <a:latin typeface="Arial"/>
                <a:cs typeface="Arial"/>
              </a:rPr>
              <a:t>Key </a:t>
            </a:r>
            <a:r>
              <a:rPr sz="2800" dirty="0">
                <a:solidFill>
                  <a:srgbClr val="3E3E3E"/>
                </a:solidFill>
                <a:latin typeface="Arial"/>
                <a:cs typeface="Arial"/>
              </a:rPr>
              <a:t>terms:</a:t>
            </a:r>
            <a:endParaRPr sz="2800" dirty="0">
              <a:latin typeface="Arial"/>
              <a:cs typeface="Arial"/>
            </a:endParaRPr>
          </a:p>
          <a:p>
            <a:pPr marL="755015" marR="368935" lvl="1" indent="-285115">
              <a:lnSpc>
                <a:spcPct val="100000"/>
              </a:lnSpc>
              <a:spcBef>
                <a:spcPts val="500"/>
              </a:spcBef>
              <a:buFont typeface="Arial"/>
              <a:buChar char="–"/>
              <a:tabLst>
                <a:tab pos="755015" algn="l"/>
                <a:tab pos="755650" algn="l"/>
                <a:tab pos="3188970" algn="l"/>
              </a:tabLst>
            </a:pPr>
            <a:r>
              <a:rPr sz="2000" b="1" spc="-10" dirty="0">
                <a:solidFill>
                  <a:srgbClr val="00A0AF"/>
                </a:solidFill>
                <a:latin typeface="Arial"/>
                <a:cs typeface="Arial"/>
              </a:rPr>
              <a:t>Predefined</a:t>
            </a:r>
            <a:r>
              <a:rPr sz="2000" b="1" spc="45" dirty="0">
                <a:solidFill>
                  <a:srgbClr val="00A0AF"/>
                </a:solidFill>
                <a:latin typeface="Arial"/>
                <a:cs typeface="Arial"/>
              </a:rPr>
              <a:t> </a:t>
            </a:r>
            <a:r>
              <a:rPr sz="2000" b="1" spc="-5" dirty="0">
                <a:solidFill>
                  <a:srgbClr val="00A0AF"/>
                </a:solidFill>
                <a:latin typeface="Arial"/>
                <a:cs typeface="Arial"/>
              </a:rPr>
              <a:t>criteria</a:t>
            </a: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:	The </a:t>
            </a:r>
            <a:r>
              <a:rPr sz="2000" spc="-10" dirty="0">
                <a:solidFill>
                  <a:srgbClr val="3E3E3E"/>
                </a:solidFill>
                <a:latin typeface="Arial"/>
                <a:cs typeface="Arial"/>
              </a:rPr>
              <a:t>laboratory </a:t>
            </a: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must </a:t>
            </a:r>
            <a:r>
              <a:rPr sz="2000" spc="-10" dirty="0">
                <a:solidFill>
                  <a:srgbClr val="3E3E3E"/>
                </a:solidFill>
                <a:latin typeface="Arial"/>
                <a:cs typeface="Arial"/>
              </a:rPr>
              <a:t>define acceptance  criteria </a:t>
            </a: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for its </a:t>
            </a:r>
            <a:r>
              <a:rPr sz="2000" spc="-10" dirty="0">
                <a:solidFill>
                  <a:srgbClr val="3E3E3E"/>
                </a:solidFill>
                <a:latin typeface="Arial"/>
                <a:cs typeface="Arial"/>
              </a:rPr>
              <a:t>routine</a:t>
            </a: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 QC</a:t>
            </a:r>
            <a:endParaRPr sz="2000" dirty="0">
              <a:latin typeface="Arial"/>
              <a:cs typeface="Arial"/>
            </a:endParaRPr>
          </a:p>
          <a:p>
            <a:pPr marL="755015" marR="113030" lvl="1" indent="-285115">
              <a:lnSpc>
                <a:spcPct val="100000"/>
              </a:lnSpc>
              <a:spcBef>
                <a:spcPts val="480"/>
              </a:spcBef>
              <a:buFont typeface="Arial"/>
              <a:buChar char="–"/>
              <a:tabLst>
                <a:tab pos="755015" algn="l"/>
                <a:tab pos="755650" algn="l"/>
                <a:tab pos="2768600" algn="l"/>
                <a:tab pos="4530725" algn="l"/>
              </a:tabLst>
            </a:pPr>
            <a:r>
              <a:rPr sz="2000" b="1" spc="-10" dirty="0">
                <a:solidFill>
                  <a:srgbClr val="00A0AF"/>
                </a:solidFill>
                <a:latin typeface="Arial"/>
                <a:cs typeface="Arial"/>
              </a:rPr>
              <a:t>Planned</a:t>
            </a:r>
            <a:r>
              <a:rPr sz="2000" b="1" spc="75" dirty="0">
                <a:solidFill>
                  <a:srgbClr val="00A0AF"/>
                </a:solidFill>
                <a:latin typeface="Arial"/>
                <a:cs typeface="Arial"/>
              </a:rPr>
              <a:t> </a:t>
            </a:r>
            <a:r>
              <a:rPr sz="2000" b="1" spc="-10" dirty="0">
                <a:solidFill>
                  <a:srgbClr val="00A0AF"/>
                </a:solidFill>
                <a:latin typeface="Arial"/>
                <a:cs typeface="Arial"/>
              </a:rPr>
              <a:t>action</a:t>
            </a:r>
            <a:r>
              <a:rPr sz="2000" spc="-10" dirty="0">
                <a:solidFill>
                  <a:srgbClr val="3E3E3E"/>
                </a:solidFill>
                <a:latin typeface="Arial"/>
                <a:cs typeface="Arial"/>
              </a:rPr>
              <a:t>:	</a:t>
            </a: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The </a:t>
            </a:r>
            <a:r>
              <a:rPr sz="2000" spc="-10" dirty="0">
                <a:solidFill>
                  <a:srgbClr val="3E3E3E"/>
                </a:solidFill>
                <a:latin typeface="Arial"/>
                <a:cs typeface="Arial"/>
              </a:rPr>
              <a:t>laboratory </a:t>
            </a: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must </a:t>
            </a:r>
            <a:r>
              <a:rPr sz="2000" spc="-10" dirty="0">
                <a:solidFill>
                  <a:srgbClr val="3E3E3E"/>
                </a:solidFill>
                <a:latin typeface="Arial"/>
                <a:cs typeface="Arial"/>
              </a:rPr>
              <a:t>specify </a:t>
            </a: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what to do if </a:t>
            </a:r>
            <a:r>
              <a:rPr sz="2000" spc="-10" dirty="0">
                <a:solidFill>
                  <a:srgbClr val="3E3E3E"/>
                </a:solidFill>
                <a:latin typeface="Arial"/>
                <a:cs typeface="Arial"/>
              </a:rPr>
              <a:t>QC  </a:t>
            </a: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fails to meet</a:t>
            </a:r>
            <a:r>
              <a:rPr sz="2000" spc="10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3E3E3E"/>
                </a:solidFill>
                <a:latin typeface="Arial"/>
                <a:cs typeface="Arial"/>
              </a:rPr>
              <a:t>acceptance</a:t>
            </a:r>
            <a:r>
              <a:rPr sz="2000" spc="2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criteria.	This may be corrective</a:t>
            </a:r>
            <a:r>
              <a:rPr sz="2000" spc="-4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3E3E3E"/>
                </a:solidFill>
                <a:latin typeface="Arial"/>
                <a:cs typeface="Arial"/>
              </a:rPr>
              <a:t>action</a:t>
            </a:r>
            <a:endParaRPr sz="2000" dirty="0">
              <a:latin typeface="Arial"/>
              <a:cs typeface="Arial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6238576"/>
            <a:ext cx="917491" cy="955108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14400" y="6324600"/>
            <a:ext cx="950213" cy="65760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01700" y="513448"/>
            <a:ext cx="7175500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spc="-5" dirty="0"/>
              <a:t>Proficiency</a:t>
            </a:r>
            <a:r>
              <a:rPr sz="4000" spc="-80" dirty="0"/>
              <a:t> </a:t>
            </a:r>
            <a:r>
              <a:rPr sz="4000" spc="-40" dirty="0"/>
              <a:t>Testing</a:t>
            </a:r>
            <a:endParaRPr sz="4000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QMS </a:t>
            </a:r>
            <a:r>
              <a:rPr spc="-5" dirty="0"/>
              <a:t>Quick </a:t>
            </a:r>
            <a:r>
              <a:rPr dirty="0"/>
              <a:t>Learning</a:t>
            </a:r>
            <a:r>
              <a:rPr spc="-70" dirty="0"/>
              <a:t> </a:t>
            </a:r>
            <a:r>
              <a:rPr spc="-5" dirty="0"/>
              <a:t>Activity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878114" y="1212815"/>
            <a:ext cx="8699500" cy="516231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marR="1017905" indent="-342900">
              <a:lnSpc>
                <a:spcPct val="100000"/>
              </a:lnSpc>
              <a:spcBef>
                <a:spcPts val="95"/>
              </a:spcBef>
              <a:buChar char="•"/>
              <a:tabLst>
                <a:tab pos="354965" algn="l"/>
                <a:tab pos="355600" algn="l"/>
              </a:tabLst>
            </a:pPr>
            <a:r>
              <a:rPr sz="3200" spc="-10" dirty="0">
                <a:solidFill>
                  <a:srgbClr val="3E3E3E"/>
                </a:solidFill>
                <a:latin typeface="Arial"/>
                <a:cs typeface="Arial"/>
              </a:rPr>
              <a:t>ISO/IEC 17025 </a:t>
            </a:r>
            <a:r>
              <a:rPr sz="3200" spc="-5" dirty="0">
                <a:solidFill>
                  <a:srgbClr val="3E3E3E"/>
                </a:solidFill>
                <a:latin typeface="Arial"/>
                <a:cs typeface="Arial"/>
              </a:rPr>
              <a:t>does not </a:t>
            </a:r>
            <a:r>
              <a:rPr sz="3200" spc="-10" dirty="0">
                <a:solidFill>
                  <a:srgbClr val="3E3E3E"/>
                </a:solidFill>
                <a:latin typeface="Arial"/>
                <a:cs typeface="Arial"/>
              </a:rPr>
              <a:t>require any  particular amount </a:t>
            </a:r>
            <a:r>
              <a:rPr sz="3200" spc="-5" dirty="0">
                <a:solidFill>
                  <a:srgbClr val="3E3E3E"/>
                </a:solidFill>
                <a:latin typeface="Arial"/>
                <a:cs typeface="Arial"/>
              </a:rPr>
              <a:t>or </a:t>
            </a:r>
            <a:r>
              <a:rPr sz="3200" spc="-10" dirty="0">
                <a:solidFill>
                  <a:srgbClr val="3E3E3E"/>
                </a:solidFill>
                <a:latin typeface="Arial"/>
                <a:cs typeface="Arial"/>
              </a:rPr>
              <a:t>frequency of  proficiency testing</a:t>
            </a:r>
            <a:endParaRPr sz="3200" dirty="0">
              <a:latin typeface="Arial"/>
              <a:cs typeface="Arial"/>
            </a:endParaRPr>
          </a:p>
          <a:p>
            <a:pPr marL="355600" marR="5080" indent="-342900">
              <a:lnSpc>
                <a:spcPct val="100000"/>
              </a:lnSpc>
              <a:spcBef>
                <a:spcPts val="2785"/>
              </a:spcBef>
              <a:buChar char="•"/>
              <a:tabLst>
                <a:tab pos="354965" algn="l"/>
                <a:tab pos="355600" algn="l"/>
              </a:tabLst>
            </a:pPr>
            <a:r>
              <a:rPr sz="3200" spc="-10" dirty="0">
                <a:solidFill>
                  <a:srgbClr val="3E3E3E"/>
                </a:solidFill>
                <a:latin typeface="Arial"/>
                <a:cs typeface="Arial"/>
              </a:rPr>
              <a:t>Accrediting bodies </a:t>
            </a:r>
            <a:r>
              <a:rPr sz="3200" spc="-5" dirty="0">
                <a:solidFill>
                  <a:srgbClr val="3E3E3E"/>
                </a:solidFill>
                <a:latin typeface="Arial"/>
                <a:cs typeface="Arial"/>
              </a:rPr>
              <a:t>have their </a:t>
            </a:r>
            <a:r>
              <a:rPr sz="3200" spc="-10" dirty="0">
                <a:solidFill>
                  <a:srgbClr val="3E3E3E"/>
                </a:solidFill>
                <a:latin typeface="Arial"/>
                <a:cs typeface="Arial"/>
              </a:rPr>
              <a:t>own  requirements </a:t>
            </a:r>
            <a:r>
              <a:rPr sz="3200" spc="-5" dirty="0">
                <a:solidFill>
                  <a:srgbClr val="3E3E3E"/>
                </a:solidFill>
                <a:latin typeface="Arial"/>
                <a:cs typeface="Arial"/>
              </a:rPr>
              <a:t>for </a:t>
            </a:r>
            <a:r>
              <a:rPr sz="3200" spc="-10" dirty="0">
                <a:solidFill>
                  <a:srgbClr val="3E3E3E"/>
                </a:solidFill>
                <a:latin typeface="Arial"/>
                <a:cs typeface="Arial"/>
              </a:rPr>
              <a:t>amount </a:t>
            </a:r>
            <a:r>
              <a:rPr sz="3200" spc="-5" dirty="0">
                <a:solidFill>
                  <a:srgbClr val="3E3E3E"/>
                </a:solidFill>
                <a:latin typeface="Arial"/>
                <a:cs typeface="Arial"/>
              </a:rPr>
              <a:t>and </a:t>
            </a:r>
            <a:r>
              <a:rPr sz="3200" spc="-10" dirty="0">
                <a:solidFill>
                  <a:srgbClr val="3E3E3E"/>
                </a:solidFill>
                <a:latin typeface="Arial"/>
                <a:cs typeface="Arial"/>
              </a:rPr>
              <a:t>frequency of  proficiency testing </a:t>
            </a:r>
            <a:r>
              <a:rPr sz="3200" spc="-5" dirty="0">
                <a:solidFill>
                  <a:srgbClr val="3E3E3E"/>
                </a:solidFill>
                <a:latin typeface="Arial"/>
                <a:cs typeface="Arial"/>
              </a:rPr>
              <a:t>that </a:t>
            </a:r>
            <a:r>
              <a:rPr sz="3200" spc="-10" dirty="0">
                <a:solidFill>
                  <a:srgbClr val="3E3E3E"/>
                </a:solidFill>
                <a:latin typeface="Arial"/>
                <a:cs typeface="Arial"/>
              </a:rPr>
              <a:t>laboratories must  follow</a:t>
            </a:r>
            <a:endParaRPr lang="en-US" sz="3200" spc="-10" dirty="0">
              <a:solidFill>
                <a:srgbClr val="3E3E3E"/>
              </a:solidFill>
              <a:latin typeface="Arial"/>
              <a:cs typeface="Arial"/>
            </a:endParaRPr>
          </a:p>
          <a:p>
            <a:pPr marL="355600" marR="5080" indent="-342900">
              <a:lnSpc>
                <a:spcPct val="100000"/>
              </a:lnSpc>
              <a:spcBef>
                <a:spcPts val="2785"/>
              </a:spcBef>
              <a:buChar char="•"/>
              <a:tabLst>
                <a:tab pos="354965" algn="l"/>
                <a:tab pos="355600" algn="l"/>
              </a:tabLst>
            </a:pPr>
            <a:r>
              <a:rPr lang="en-US" sz="3200" dirty="0">
                <a:latin typeface="Arial"/>
                <a:cs typeface="Arial"/>
              </a:rPr>
              <a:t>Additional information in </a:t>
            </a:r>
            <a:r>
              <a:rPr lang="en-US" sz="3200" b="1" dirty="0">
                <a:latin typeface="Arial"/>
                <a:cs typeface="Arial"/>
              </a:rPr>
              <a:t>Proficiency Testing </a:t>
            </a:r>
            <a:r>
              <a:rPr lang="en-US" sz="3200" dirty="0">
                <a:latin typeface="Arial"/>
                <a:cs typeface="Arial"/>
              </a:rPr>
              <a:t>QMS module</a:t>
            </a:r>
            <a:endParaRPr sz="3200" dirty="0">
              <a:latin typeface="Arial"/>
              <a:cs typeface="Arial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6238576"/>
            <a:ext cx="917491" cy="955108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06017" y="6323838"/>
            <a:ext cx="965453" cy="66446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02461" y="734060"/>
            <a:ext cx="7200900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spc="-5" dirty="0"/>
              <a:t>Summing </a:t>
            </a:r>
            <a:r>
              <a:rPr sz="4000" dirty="0"/>
              <a:t>it up: </a:t>
            </a:r>
            <a:r>
              <a:rPr sz="4000" spc="-5" dirty="0"/>
              <a:t>Sample</a:t>
            </a:r>
            <a:r>
              <a:rPr sz="4000" spc="-110" dirty="0"/>
              <a:t> </a:t>
            </a:r>
            <a:r>
              <a:rPr sz="4000" spc="-5" dirty="0"/>
              <a:t>Handling</a:t>
            </a:r>
            <a:endParaRPr sz="4000"/>
          </a:p>
        </p:txBody>
      </p:sp>
      <p:sp>
        <p:nvSpPr>
          <p:cNvPr id="4" name="object 4"/>
          <p:cNvSpPr/>
          <p:nvPr/>
        </p:nvSpPr>
        <p:spPr>
          <a:xfrm>
            <a:off x="906017" y="1678685"/>
            <a:ext cx="3125723" cy="82829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967994" y="1755139"/>
            <a:ext cx="1244600" cy="512445"/>
          </a:xfrm>
          <a:prstGeom prst="rect">
            <a:avLst/>
          </a:prstGeom>
        </p:spPr>
        <p:txBody>
          <a:bodyPr vert="horz" wrap="square" lIns="0" tIns="36195" rIns="0" bIns="0" rtlCol="0">
            <a:spAutoFit/>
          </a:bodyPr>
          <a:lstStyle/>
          <a:p>
            <a:pPr marL="12700" marR="5080">
              <a:lnSpc>
                <a:spcPts val="1140"/>
              </a:lnSpc>
              <a:spcBef>
                <a:spcPts val="285"/>
              </a:spcBef>
            </a:pPr>
            <a:r>
              <a:rPr sz="1100" b="1" spc="-5" dirty="0">
                <a:solidFill>
                  <a:srgbClr val="3E3E3E"/>
                </a:solidFill>
                <a:latin typeface="Arial"/>
                <a:cs typeface="Arial"/>
              </a:rPr>
              <a:t>How is the</a:t>
            </a:r>
            <a:r>
              <a:rPr sz="1100" b="1" spc="-3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1100" b="1" spc="-5" dirty="0">
                <a:solidFill>
                  <a:srgbClr val="3E3E3E"/>
                </a:solidFill>
                <a:latin typeface="Arial"/>
                <a:cs typeface="Arial"/>
              </a:rPr>
              <a:t>sample  transported?</a:t>
            </a:r>
            <a:endParaRPr sz="1100">
              <a:latin typeface="Arial"/>
              <a:cs typeface="Arial"/>
            </a:endParaRPr>
          </a:p>
          <a:p>
            <a:pPr marL="69850" indent="-57150">
              <a:lnSpc>
                <a:spcPct val="100000"/>
              </a:lnSpc>
              <a:spcBef>
                <a:spcPts val="285"/>
              </a:spcBef>
              <a:buFont typeface="Arial"/>
              <a:buChar char="•"/>
              <a:tabLst>
                <a:tab pos="69850" algn="l"/>
              </a:tabLst>
            </a:pPr>
            <a:r>
              <a:rPr sz="900" b="1" spc="-5" dirty="0">
                <a:solidFill>
                  <a:srgbClr val="3E3E3E"/>
                </a:solidFill>
                <a:latin typeface="Arial"/>
                <a:cs typeface="Arial"/>
              </a:rPr>
              <a:t>Courier</a:t>
            </a:r>
            <a:endParaRPr sz="9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67994" y="2242823"/>
            <a:ext cx="305435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9850" indent="-5715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69850" algn="l"/>
              </a:tabLst>
            </a:pPr>
            <a:r>
              <a:rPr sz="900" b="1" dirty="0">
                <a:solidFill>
                  <a:srgbClr val="3E3E3E"/>
                </a:solidFill>
                <a:latin typeface="Arial"/>
                <a:cs typeface="Arial"/>
              </a:rPr>
              <a:t>Mail</a:t>
            </a:r>
            <a:endParaRPr sz="90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138427" y="2606039"/>
            <a:ext cx="3121914" cy="82753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200403" y="2709721"/>
            <a:ext cx="1136015" cy="551815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59"/>
              </a:spcBef>
            </a:pPr>
            <a:r>
              <a:rPr sz="1100" b="1" spc="-5" dirty="0">
                <a:solidFill>
                  <a:srgbClr val="3E3E3E"/>
                </a:solidFill>
                <a:latin typeface="Arial"/>
                <a:cs typeface="Arial"/>
              </a:rPr>
              <a:t>Who receives</a:t>
            </a:r>
            <a:r>
              <a:rPr sz="1100" b="1" spc="-3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1100" b="1" spc="-5" dirty="0">
                <a:solidFill>
                  <a:srgbClr val="3E3E3E"/>
                </a:solidFill>
                <a:latin typeface="Arial"/>
                <a:cs typeface="Arial"/>
              </a:rPr>
              <a:t>it?</a:t>
            </a:r>
            <a:endParaRPr sz="1100">
              <a:latin typeface="Arial"/>
              <a:cs typeface="Arial"/>
            </a:endParaRPr>
          </a:p>
          <a:p>
            <a:pPr marL="69850" indent="-57150">
              <a:lnSpc>
                <a:spcPct val="100000"/>
              </a:lnSpc>
              <a:spcBef>
                <a:spcPts val="295"/>
              </a:spcBef>
              <a:buFont typeface="Arial"/>
              <a:buChar char="•"/>
              <a:tabLst>
                <a:tab pos="69850" algn="l"/>
              </a:tabLst>
            </a:pPr>
            <a:r>
              <a:rPr sz="900" b="1" dirty="0">
                <a:solidFill>
                  <a:srgbClr val="3E3E3E"/>
                </a:solidFill>
                <a:latin typeface="Arial"/>
                <a:cs typeface="Arial"/>
              </a:rPr>
              <a:t>Unique</a:t>
            </a:r>
            <a:r>
              <a:rPr sz="900" b="1" spc="-2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900" b="1" dirty="0">
                <a:solidFill>
                  <a:srgbClr val="3E3E3E"/>
                </a:solidFill>
                <a:latin typeface="Arial"/>
                <a:cs typeface="Arial"/>
              </a:rPr>
              <a:t>ID</a:t>
            </a:r>
            <a:endParaRPr sz="900">
              <a:latin typeface="Arial"/>
              <a:cs typeface="Arial"/>
            </a:endParaRPr>
          </a:p>
          <a:p>
            <a:pPr marL="69850" indent="-57150">
              <a:lnSpc>
                <a:spcPct val="100000"/>
              </a:lnSpc>
              <a:spcBef>
                <a:spcPts val="5"/>
              </a:spcBef>
              <a:buFont typeface="Arial"/>
              <a:buChar char="•"/>
              <a:tabLst>
                <a:tab pos="69850" algn="l"/>
              </a:tabLst>
            </a:pPr>
            <a:r>
              <a:rPr sz="900" b="1" dirty="0">
                <a:solidFill>
                  <a:srgbClr val="3E3E3E"/>
                </a:solidFill>
                <a:latin typeface="Arial"/>
                <a:cs typeface="Arial"/>
              </a:rPr>
              <a:t>Entry into</a:t>
            </a:r>
            <a:r>
              <a:rPr sz="900" b="1" spc="-3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900" b="1" dirty="0">
                <a:solidFill>
                  <a:srgbClr val="3E3E3E"/>
                </a:solidFill>
                <a:latin typeface="Arial"/>
                <a:cs typeface="Arial"/>
              </a:rPr>
              <a:t>LIMS</a:t>
            </a:r>
            <a:endParaRPr sz="900">
              <a:latin typeface="Arial"/>
              <a:cs typeface="Aria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1371600" y="3536441"/>
            <a:ext cx="3121914" cy="82372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1432813" y="3610609"/>
            <a:ext cx="2145665" cy="650240"/>
          </a:xfrm>
          <a:prstGeom prst="rect">
            <a:avLst/>
          </a:prstGeom>
        </p:spPr>
        <p:txBody>
          <a:bodyPr vert="horz" wrap="square" lIns="0" tIns="36195" rIns="0" bIns="0" rtlCol="0">
            <a:spAutoFit/>
          </a:bodyPr>
          <a:lstStyle/>
          <a:p>
            <a:pPr marL="12700" marR="5080">
              <a:lnSpc>
                <a:spcPts val="1140"/>
              </a:lnSpc>
              <a:spcBef>
                <a:spcPts val="285"/>
              </a:spcBef>
            </a:pPr>
            <a:r>
              <a:rPr sz="1100" b="1" spc="-5" dirty="0">
                <a:solidFill>
                  <a:srgbClr val="3E3E3E"/>
                </a:solidFill>
                <a:latin typeface="Arial"/>
                <a:cs typeface="Arial"/>
              </a:rPr>
              <a:t>Are there special precautions in  handling/storage?</a:t>
            </a:r>
            <a:endParaRPr sz="1100">
              <a:latin typeface="Arial"/>
              <a:cs typeface="Arial"/>
            </a:endParaRPr>
          </a:p>
          <a:p>
            <a:pPr marL="69850" indent="-57150">
              <a:lnSpc>
                <a:spcPct val="100000"/>
              </a:lnSpc>
              <a:spcBef>
                <a:spcPts val="285"/>
              </a:spcBef>
              <a:buFont typeface="Arial"/>
              <a:buChar char="•"/>
              <a:tabLst>
                <a:tab pos="69850" algn="l"/>
              </a:tabLst>
            </a:pPr>
            <a:r>
              <a:rPr sz="900" b="1" spc="-5" dirty="0">
                <a:solidFill>
                  <a:srgbClr val="3E3E3E"/>
                </a:solidFill>
                <a:latin typeface="Arial"/>
                <a:cs typeface="Arial"/>
              </a:rPr>
              <a:t>Temperature</a:t>
            </a:r>
            <a:endParaRPr sz="900">
              <a:latin typeface="Arial"/>
              <a:cs typeface="Arial"/>
            </a:endParaRPr>
          </a:p>
          <a:p>
            <a:pPr marL="69850" indent="-57150">
              <a:lnSpc>
                <a:spcPct val="100000"/>
              </a:lnSpc>
              <a:spcBef>
                <a:spcPts val="10"/>
              </a:spcBef>
              <a:buFont typeface="Arial"/>
              <a:buChar char="•"/>
              <a:tabLst>
                <a:tab pos="69850" algn="l"/>
              </a:tabLst>
            </a:pPr>
            <a:r>
              <a:rPr sz="900" b="1" dirty="0">
                <a:solidFill>
                  <a:srgbClr val="3E3E3E"/>
                </a:solidFill>
                <a:latin typeface="Arial"/>
                <a:cs typeface="Arial"/>
              </a:rPr>
              <a:t>Humidity</a:t>
            </a:r>
            <a:endParaRPr sz="900">
              <a:latin typeface="Arial"/>
              <a:cs typeface="Arial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1604010" y="4463796"/>
            <a:ext cx="3121914" cy="82753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1665223" y="4565191"/>
            <a:ext cx="1301750" cy="551815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59"/>
              </a:spcBef>
            </a:pPr>
            <a:r>
              <a:rPr sz="1100" b="1" spc="-5" dirty="0">
                <a:solidFill>
                  <a:srgbClr val="3E3E3E"/>
                </a:solidFill>
                <a:latin typeface="Arial"/>
                <a:cs typeface="Arial"/>
              </a:rPr>
              <a:t>Disposal</a:t>
            </a:r>
            <a:endParaRPr sz="1100">
              <a:latin typeface="Arial"/>
              <a:cs typeface="Arial"/>
            </a:endParaRPr>
          </a:p>
          <a:p>
            <a:pPr marL="69850" indent="-57150">
              <a:lnSpc>
                <a:spcPct val="100000"/>
              </a:lnSpc>
              <a:spcBef>
                <a:spcPts val="295"/>
              </a:spcBef>
              <a:buFont typeface="Arial"/>
              <a:buChar char="•"/>
              <a:tabLst>
                <a:tab pos="69850" algn="l"/>
              </a:tabLst>
            </a:pPr>
            <a:r>
              <a:rPr sz="900" b="1" dirty="0">
                <a:solidFill>
                  <a:srgbClr val="3E3E3E"/>
                </a:solidFill>
                <a:latin typeface="Arial"/>
                <a:cs typeface="Arial"/>
              </a:rPr>
              <a:t>Who</a:t>
            </a:r>
            <a:r>
              <a:rPr sz="900" b="1" spc="-1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900" b="1" spc="-5" dirty="0">
                <a:solidFill>
                  <a:srgbClr val="3E3E3E"/>
                </a:solidFill>
                <a:latin typeface="Arial"/>
                <a:cs typeface="Arial"/>
              </a:rPr>
              <a:t>authorizes?</a:t>
            </a:r>
            <a:endParaRPr sz="900">
              <a:latin typeface="Arial"/>
              <a:cs typeface="Arial"/>
            </a:endParaRPr>
          </a:p>
          <a:p>
            <a:pPr marL="69850" indent="-57150">
              <a:lnSpc>
                <a:spcPct val="100000"/>
              </a:lnSpc>
              <a:spcBef>
                <a:spcPts val="5"/>
              </a:spcBef>
              <a:buFont typeface="Arial"/>
              <a:buChar char="•"/>
              <a:tabLst>
                <a:tab pos="69850" algn="l"/>
              </a:tabLst>
            </a:pPr>
            <a:r>
              <a:rPr sz="900" b="1" spc="-5" dirty="0">
                <a:solidFill>
                  <a:srgbClr val="3E3E3E"/>
                </a:solidFill>
                <a:latin typeface="Arial"/>
                <a:cs typeface="Arial"/>
              </a:rPr>
              <a:t>What method is</a:t>
            </a:r>
            <a:r>
              <a:rPr sz="900" b="1" spc="-4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900" b="1" spc="-5" dirty="0">
                <a:solidFill>
                  <a:srgbClr val="3E3E3E"/>
                </a:solidFill>
                <a:latin typeface="Arial"/>
                <a:cs typeface="Arial"/>
              </a:rPr>
              <a:t>used?</a:t>
            </a:r>
            <a:endParaRPr sz="900">
              <a:latin typeface="Arial"/>
              <a:cs typeface="Arial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1836420" y="5390388"/>
            <a:ext cx="3122676" cy="82753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1896872" y="5450077"/>
            <a:ext cx="2082800" cy="683260"/>
          </a:xfrm>
          <a:prstGeom prst="rect">
            <a:avLst/>
          </a:prstGeom>
        </p:spPr>
        <p:txBody>
          <a:bodyPr vert="horz" wrap="square" lIns="0" tIns="36195" rIns="0" bIns="0" rtlCol="0">
            <a:spAutoFit/>
          </a:bodyPr>
          <a:lstStyle/>
          <a:p>
            <a:pPr marL="12700" marR="5080">
              <a:lnSpc>
                <a:spcPts val="1140"/>
              </a:lnSpc>
              <a:spcBef>
                <a:spcPts val="285"/>
              </a:spcBef>
            </a:pPr>
            <a:r>
              <a:rPr sz="1100" b="1" spc="-5" dirty="0">
                <a:solidFill>
                  <a:srgbClr val="3E3E3E"/>
                </a:solidFill>
                <a:latin typeface="Arial"/>
                <a:cs typeface="Arial"/>
              </a:rPr>
              <a:t>Write procedures for recording  relevant data/information</a:t>
            </a:r>
            <a:endParaRPr sz="1100">
              <a:latin typeface="Arial"/>
              <a:cs typeface="Arial"/>
            </a:endParaRPr>
          </a:p>
          <a:p>
            <a:pPr marL="12700" marR="198755">
              <a:lnSpc>
                <a:spcPts val="1140"/>
              </a:lnSpc>
              <a:spcBef>
                <a:spcPts val="434"/>
              </a:spcBef>
            </a:pPr>
            <a:r>
              <a:rPr sz="1100" b="1" spc="-5" dirty="0">
                <a:solidFill>
                  <a:srgbClr val="3E3E3E"/>
                </a:solidFill>
                <a:latin typeface="Arial"/>
                <a:cs typeface="Arial"/>
              </a:rPr>
              <a:t>Ensure staff are trained and  authorized in all</a:t>
            </a:r>
            <a:r>
              <a:rPr sz="1100" b="1" spc="1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1100" b="1" spc="-5" dirty="0">
                <a:solidFill>
                  <a:srgbClr val="3E3E3E"/>
                </a:solidFill>
                <a:latin typeface="Arial"/>
                <a:cs typeface="Arial"/>
              </a:rPr>
              <a:t>procedures</a:t>
            </a:r>
            <a:endParaRPr sz="1100">
              <a:latin typeface="Arial"/>
              <a:cs typeface="Arial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3470147" y="2269236"/>
            <a:ext cx="578358" cy="557783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3703320" y="3195827"/>
            <a:ext cx="578358" cy="557783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3935729" y="4110228"/>
            <a:ext cx="574548" cy="557783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4168140" y="5045202"/>
            <a:ext cx="574548" cy="557783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5184902" y="2156713"/>
            <a:ext cx="3827145" cy="38665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Char char="•"/>
              <a:tabLst>
                <a:tab pos="354965" algn="l"/>
                <a:tab pos="355600" algn="l"/>
              </a:tabLst>
            </a:pPr>
            <a:r>
              <a:rPr sz="2800" dirty="0">
                <a:solidFill>
                  <a:srgbClr val="3E3E3E"/>
                </a:solidFill>
                <a:latin typeface="Arial"/>
                <a:cs typeface="Arial"/>
              </a:rPr>
              <a:t>Sample handling  includes ensuring the  laboratory meets  customer  requirements,  protects sample  </a:t>
            </a:r>
            <a:r>
              <a:rPr sz="2800" spc="-25" dirty="0">
                <a:solidFill>
                  <a:srgbClr val="3E3E3E"/>
                </a:solidFill>
                <a:latin typeface="Arial"/>
                <a:cs typeface="Arial"/>
              </a:rPr>
              <a:t>integrity, </a:t>
            </a:r>
            <a:r>
              <a:rPr sz="2800" dirty="0">
                <a:solidFill>
                  <a:srgbClr val="3E3E3E"/>
                </a:solidFill>
                <a:latin typeface="Arial"/>
                <a:cs typeface="Arial"/>
              </a:rPr>
              <a:t>and provides  appropriate security  of</a:t>
            </a:r>
            <a:r>
              <a:rPr sz="2800" spc="-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3E3E3E"/>
                </a:solidFill>
                <a:latin typeface="Arial"/>
                <a:cs typeface="Arial"/>
              </a:rPr>
              <a:t>samples</a:t>
            </a:r>
            <a:endParaRPr sz="2800">
              <a:latin typeface="Arial"/>
              <a:cs typeface="Arial"/>
            </a:endParaRPr>
          </a:p>
        </p:txBody>
      </p:sp>
      <p:sp>
        <p:nvSpPr>
          <p:cNvPr id="20" name="object 2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QMS </a:t>
            </a:r>
            <a:r>
              <a:rPr spc="-5" dirty="0"/>
              <a:t>Quick </a:t>
            </a:r>
            <a:r>
              <a:rPr dirty="0"/>
              <a:t>Learning</a:t>
            </a:r>
            <a:r>
              <a:rPr spc="-70" dirty="0"/>
              <a:t> </a:t>
            </a:r>
            <a:r>
              <a:rPr spc="-5" dirty="0"/>
              <a:t>Activity</a:t>
            </a: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962400" y="6238576"/>
            <a:ext cx="917491" cy="955108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02461" y="734060"/>
            <a:ext cx="4093845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spc="-5" dirty="0"/>
              <a:t>Summing </a:t>
            </a:r>
            <a:r>
              <a:rPr sz="4000" dirty="0"/>
              <a:t>it up:</a:t>
            </a:r>
            <a:r>
              <a:rPr sz="4000" spc="-110" dirty="0"/>
              <a:t> </a:t>
            </a:r>
            <a:r>
              <a:rPr sz="4000" dirty="0"/>
              <a:t>QC</a:t>
            </a:r>
            <a:endParaRPr sz="4000"/>
          </a:p>
        </p:txBody>
      </p:sp>
      <p:sp>
        <p:nvSpPr>
          <p:cNvPr id="3" name="object 3"/>
          <p:cNvSpPr txBox="1"/>
          <p:nvPr/>
        </p:nvSpPr>
        <p:spPr>
          <a:xfrm>
            <a:off x="993902" y="1851913"/>
            <a:ext cx="3688715" cy="2159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800" dirty="0">
                <a:solidFill>
                  <a:srgbClr val="3E3E3E"/>
                </a:solidFill>
                <a:latin typeface="Arial"/>
                <a:cs typeface="Arial"/>
              </a:rPr>
              <a:t>QC</a:t>
            </a:r>
            <a:r>
              <a:rPr lang="en-US" sz="2800" dirty="0">
                <a:solidFill>
                  <a:srgbClr val="3E3E3E"/>
                </a:solidFill>
                <a:latin typeface="Arial"/>
                <a:cs typeface="Arial"/>
              </a:rPr>
              <a:t> -</a:t>
            </a:r>
            <a:r>
              <a:rPr sz="2800" dirty="0">
                <a:solidFill>
                  <a:srgbClr val="3E3E3E"/>
                </a:solidFill>
                <a:latin typeface="Arial"/>
                <a:cs typeface="Arial"/>
              </a:rPr>
              <a:t> A system that  compares</a:t>
            </a:r>
            <a:r>
              <a:rPr sz="2800" spc="-8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3E3E3E"/>
                </a:solidFill>
                <a:latin typeface="Arial"/>
                <a:cs typeface="Arial"/>
              </a:rPr>
              <a:t>performance  against specific  requirements and  defined</a:t>
            </a:r>
            <a:r>
              <a:rPr sz="2800" spc="-1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3E3E3E"/>
                </a:solidFill>
                <a:latin typeface="Arial"/>
                <a:cs typeface="Arial"/>
              </a:rPr>
              <a:t>standards</a:t>
            </a:r>
            <a:endParaRPr sz="2800" dirty="0">
              <a:latin typeface="Arial"/>
              <a:cs typeface="Arial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sz="half" idx="3"/>
          </p:nvPr>
        </p:nvSpPr>
        <p:spPr>
          <a:xfrm>
            <a:off x="5202444" y="1851842"/>
            <a:ext cx="3676650" cy="416011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Char char="•"/>
              <a:tabLst>
                <a:tab pos="354965" algn="l"/>
                <a:tab pos="355600" algn="l"/>
              </a:tabLst>
            </a:pPr>
            <a:r>
              <a:rPr dirty="0"/>
              <a:t>QC </a:t>
            </a:r>
            <a:r>
              <a:rPr spc="-5" dirty="0"/>
              <a:t>data </a:t>
            </a:r>
            <a:r>
              <a:rPr dirty="0"/>
              <a:t>must </a:t>
            </a:r>
            <a:r>
              <a:rPr spc="-5" dirty="0"/>
              <a:t>be  </a:t>
            </a:r>
            <a:r>
              <a:rPr dirty="0"/>
              <a:t>monitored,</a:t>
            </a:r>
            <a:r>
              <a:rPr spc="-80" dirty="0"/>
              <a:t> </a:t>
            </a:r>
            <a:r>
              <a:rPr dirty="0"/>
              <a:t>reviewed,  and</a:t>
            </a:r>
            <a:r>
              <a:rPr spc="-10" dirty="0"/>
              <a:t> </a:t>
            </a:r>
            <a:r>
              <a:rPr dirty="0"/>
              <a:t>analyzed</a:t>
            </a:r>
          </a:p>
          <a:p>
            <a:pPr marL="355600" marR="243204" indent="-342900">
              <a:lnSpc>
                <a:spcPct val="100000"/>
              </a:lnSpc>
              <a:spcBef>
                <a:spcPts val="670"/>
              </a:spcBef>
              <a:buChar char="•"/>
              <a:tabLst>
                <a:tab pos="354965" algn="l"/>
                <a:tab pos="355600" algn="l"/>
              </a:tabLst>
            </a:pPr>
            <a:r>
              <a:rPr dirty="0"/>
              <a:t>Failing QC</a:t>
            </a:r>
            <a:r>
              <a:rPr spc="-85" dirty="0"/>
              <a:t> </a:t>
            </a:r>
            <a:r>
              <a:rPr dirty="0"/>
              <a:t>requires  action</a:t>
            </a:r>
          </a:p>
          <a:p>
            <a:pPr marL="355600" marR="66675" indent="-342900">
              <a:lnSpc>
                <a:spcPct val="100000"/>
              </a:lnSpc>
              <a:spcBef>
                <a:spcPts val="675"/>
              </a:spcBef>
              <a:buChar char="•"/>
              <a:tabLst>
                <a:tab pos="354965" algn="l"/>
                <a:tab pos="355600" algn="l"/>
              </a:tabLst>
            </a:pPr>
            <a:r>
              <a:rPr dirty="0"/>
              <a:t>Proficiency testing</a:t>
            </a:r>
            <a:r>
              <a:rPr spc="-90" dirty="0"/>
              <a:t> </a:t>
            </a:r>
            <a:r>
              <a:rPr spc="-5" dirty="0"/>
              <a:t>is  part of </a:t>
            </a:r>
            <a:r>
              <a:rPr dirty="0"/>
              <a:t>the</a:t>
            </a:r>
            <a:endParaRPr lang="en-US" dirty="0"/>
          </a:p>
          <a:p>
            <a:pPr marL="355600" marR="66675" indent="-342900">
              <a:lnSpc>
                <a:spcPct val="100000"/>
              </a:lnSpc>
              <a:spcBef>
                <a:spcPts val="675"/>
              </a:spcBef>
              <a:buChar char="•"/>
              <a:tabLst>
                <a:tab pos="354965" algn="l"/>
                <a:tab pos="355600" algn="l"/>
              </a:tabLst>
            </a:pPr>
            <a:r>
              <a:rPr spc="-5" dirty="0"/>
              <a:t>laboratory’s </a:t>
            </a:r>
            <a:r>
              <a:rPr dirty="0"/>
              <a:t>overall  QC</a:t>
            </a:r>
            <a:r>
              <a:rPr spc="-5" dirty="0"/>
              <a:t> plan</a:t>
            </a:r>
          </a:p>
        </p:txBody>
      </p:sp>
      <p:sp>
        <p:nvSpPr>
          <p:cNvPr id="5" name="object 5"/>
          <p:cNvSpPr/>
          <p:nvPr/>
        </p:nvSpPr>
        <p:spPr>
          <a:xfrm>
            <a:off x="2177795" y="4762500"/>
            <a:ext cx="1741932" cy="167182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QMS </a:t>
            </a:r>
            <a:r>
              <a:rPr spc="-5" dirty="0"/>
              <a:t>Quick </a:t>
            </a:r>
            <a:r>
              <a:rPr dirty="0"/>
              <a:t>Learning</a:t>
            </a:r>
            <a:r>
              <a:rPr spc="-70" dirty="0"/>
              <a:t> </a:t>
            </a:r>
            <a:r>
              <a:rPr spc="-5" dirty="0"/>
              <a:t>Activity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6238576"/>
            <a:ext cx="917491" cy="955108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14400" y="6324600"/>
            <a:ext cx="950213" cy="65760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01700" y="734060"/>
            <a:ext cx="2250440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spc="-40" dirty="0"/>
              <a:t>R</a:t>
            </a:r>
            <a:r>
              <a:rPr sz="4000" dirty="0"/>
              <a:t>e</a:t>
            </a:r>
            <a:r>
              <a:rPr sz="4000" spc="-40" dirty="0"/>
              <a:t>f</a:t>
            </a:r>
            <a:r>
              <a:rPr sz="4000" dirty="0"/>
              <a:t>er</a:t>
            </a:r>
            <a:r>
              <a:rPr sz="4000" spc="-5" dirty="0"/>
              <a:t>e</a:t>
            </a:r>
            <a:r>
              <a:rPr sz="4000" dirty="0"/>
              <a:t>nce</a:t>
            </a:r>
            <a:endParaRPr sz="400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QMS </a:t>
            </a:r>
            <a:r>
              <a:rPr spc="-5" dirty="0"/>
              <a:t>Quick </a:t>
            </a:r>
            <a:r>
              <a:rPr dirty="0"/>
              <a:t>Learning</a:t>
            </a:r>
            <a:r>
              <a:rPr spc="-70" dirty="0"/>
              <a:t> </a:t>
            </a:r>
            <a:r>
              <a:rPr spc="-5" dirty="0"/>
              <a:t>Activity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93139" y="1752528"/>
            <a:ext cx="7104380" cy="1645963"/>
          </a:xfrm>
          <a:prstGeom prst="rect">
            <a:avLst/>
          </a:prstGeom>
        </p:spPr>
        <p:txBody>
          <a:bodyPr vert="horz" wrap="square" lIns="0" tIns="111125" rIns="0" bIns="0" rtlCol="0">
            <a:spAutoFit/>
          </a:bodyPr>
          <a:lstStyle/>
          <a:p>
            <a:pPr marL="354965" indent="-342265">
              <a:lnSpc>
                <a:spcPct val="100000"/>
              </a:lnSpc>
              <a:spcBef>
                <a:spcPts val="875"/>
              </a:spcBef>
              <a:buChar char="•"/>
              <a:tabLst>
                <a:tab pos="354965" algn="l"/>
                <a:tab pos="355600" algn="l"/>
              </a:tabLst>
            </a:pPr>
            <a:r>
              <a:rPr sz="3200" spc="-10" dirty="0">
                <a:solidFill>
                  <a:srgbClr val="3E3E3E"/>
                </a:solidFill>
                <a:latin typeface="Arial"/>
                <a:cs typeface="Arial"/>
              </a:rPr>
              <a:t>ISO/IEC 17025:20</a:t>
            </a:r>
            <a:r>
              <a:rPr lang="en-US" sz="3200" spc="-10" dirty="0">
                <a:solidFill>
                  <a:srgbClr val="3E3E3E"/>
                </a:solidFill>
                <a:latin typeface="Arial"/>
                <a:cs typeface="Arial"/>
              </a:rPr>
              <a:t>17</a:t>
            </a:r>
            <a:endParaRPr sz="3200" dirty="0">
              <a:latin typeface="Arial"/>
              <a:cs typeface="Arial"/>
            </a:endParaRPr>
          </a:p>
          <a:p>
            <a:pPr marL="469900">
              <a:lnSpc>
                <a:spcPct val="100000"/>
              </a:lnSpc>
              <a:spcBef>
                <a:spcPts val="680"/>
              </a:spcBef>
            </a:pPr>
            <a:r>
              <a:rPr sz="2800" dirty="0">
                <a:solidFill>
                  <a:srgbClr val="3E3E3E"/>
                </a:solidFill>
                <a:latin typeface="Arial"/>
                <a:cs typeface="Arial"/>
              </a:rPr>
              <a:t>–</a:t>
            </a:r>
            <a:r>
              <a:rPr lang="en-US" sz="2800" u="heavy" spc="-10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Arial"/>
                <a:cs typeface="Arial"/>
              </a:rPr>
              <a:t>https://www.iso.org/standard/66912.html </a:t>
            </a:r>
          </a:p>
          <a:p>
            <a:pPr marL="469900">
              <a:lnSpc>
                <a:spcPct val="100000"/>
              </a:lnSpc>
              <a:spcBef>
                <a:spcPts val="680"/>
              </a:spcBef>
            </a:pPr>
            <a:endParaRPr sz="2800" dirty="0">
              <a:latin typeface="Arial"/>
              <a:cs typeface="Arial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6238576"/>
            <a:ext cx="917491" cy="95510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14400" y="6324600"/>
            <a:ext cx="950213" cy="65760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01700" y="734060"/>
            <a:ext cx="6207760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spc="-5" dirty="0"/>
              <a:t>Abbreviations </a:t>
            </a:r>
            <a:r>
              <a:rPr sz="4000" dirty="0"/>
              <a:t>and</a:t>
            </a:r>
            <a:r>
              <a:rPr sz="4000" spc="-95" dirty="0"/>
              <a:t> </a:t>
            </a:r>
            <a:r>
              <a:rPr sz="4000" spc="-20" dirty="0"/>
              <a:t>Acronyms</a:t>
            </a:r>
            <a:endParaRPr sz="400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QMS </a:t>
            </a:r>
            <a:r>
              <a:rPr spc="-5" dirty="0"/>
              <a:t>Quick </a:t>
            </a:r>
            <a:r>
              <a:rPr dirty="0"/>
              <a:t>Learning</a:t>
            </a:r>
            <a:r>
              <a:rPr spc="-70" dirty="0"/>
              <a:t> </a:t>
            </a:r>
            <a:r>
              <a:rPr spc="-5" dirty="0"/>
              <a:t>Activity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93139" y="1774951"/>
            <a:ext cx="370649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95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3200" b="1" spc="-5" dirty="0">
                <a:solidFill>
                  <a:srgbClr val="3E3E3E"/>
                </a:solidFill>
                <a:latin typeface="Arial"/>
                <a:cs typeface="Arial"/>
              </a:rPr>
              <a:t>QC</a:t>
            </a:r>
            <a:r>
              <a:rPr sz="3200" spc="-5" dirty="0">
                <a:solidFill>
                  <a:srgbClr val="3E3E3E"/>
                </a:solidFill>
                <a:latin typeface="Arial"/>
                <a:cs typeface="Arial"/>
              </a:rPr>
              <a:t>-Quality</a:t>
            </a:r>
            <a:r>
              <a:rPr sz="3200" spc="-6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3200" spc="-10" dirty="0">
                <a:solidFill>
                  <a:srgbClr val="3E3E3E"/>
                </a:solidFill>
                <a:latin typeface="Arial"/>
                <a:cs typeface="Arial"/>
              </a:rPr>
              <a:t>control</a:t>
            </a:r>
            <a:endParaRPr sz="3200">
              <a:latin typeface="Arial"/>
              <a:cs typeface="Arial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6238576"/>
            <a:ext cx="917491" cy="95510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14400" y="6324600"/>
            <a:ext cx="950213" cy="65760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01700" y="734060"/>
            <a:ext cx="8021955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spc="-5" dirty="0"/>
              <a:t>What </a:t>
            </a:r>
            <a:r>
              <a:rPr sz="4000" dirty="0"/>
              <a:t>will be </a:t>
            </a:r>
            <a:r>
              <a:rPr sz="4000" spc="-15" dirty="0"/>
              <a:t>covered </a:t>
            </a:r>
            <a:r>
              <a:rPr sz="4000" dirty="0"/>
              <a:t>in </a:t>
            </a:r>
            <a:r>
              <a:rPr sz="4000" spc="-5" dirty="0"/>
              <a:t>this</a:t>
            </a:r>
            <a:r>
              <a:rPr sz="4000" spc="-105" dirty="0"/>
              <a:t> </a:t>
            </a:r>
            <a:r>
              <a:rPr sz="4000" spc="-5" dirty="0"/>
              <a:t>training?</a:t>
            </a:r>
            <a:endParaRPr sz="400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QMS </a:t>
            </a:r>
            <a:r>
              <a:rPr spc="-5" dirty="0"/>
              <a:t>Quick </a:t>
            </a:r>
            <a:r>
              <a:rPr dirty="0"/>
              <a:t>Learning</a:t>
            </a:r>
            <a:r>
              <a:rPr spc="-70" dirty="0"/>
              <a:t> </a:t>
            </a:r>
            <a:r>
              <a:rPr spc="-5" dirty="0"/>
              <a:t>Activity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93139" y="1676328"/>
            <a:ext cx="7678420" cy="3538789"/>
          </a:xfrm>
          <a:prstGeom prst="rect">
            <a:avLst/>
          </a:prstGeom>
        </p:spPr>
        <p:txBody>
          <a:bodyPr vert="horz" wrap="square" lIns="0" tIns="111125" rIns="0" bIns="0" rtlCol="0">
            <a:spAutoFit/>
          </a:bodyPr>
          <a:lstStyle/>
          <a:p>
            <a:pPr marL="354965" indent="-342265">
              <a:lnSpc>
                <a:spcPct val="100000"/>
              </a:lnSpc>
              <a:spcBef>
                <a:spcPts val="875"/>
              </a:spcBef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solidFill>
                  <a:srgbClr val="3E3E3E"/>
                </a:solidFill>
                <a:latin typeface="Arial"/>
                <a:cs typeface="Arial"/>
              </a:rPr>
              <a:t>Sample</a:t>
            </a:r>
            <a:r>
              <a:rPr sz="3200" spc="-10" dirty="0">
                <a:solidFill>
                  <a:srgbClr val="3E3E3E"/>
                </a:solidFill>
                <a:latin typeface="Arial"/>
                <a:cs typeface="Arial"/>
              </a:rPr>
              <a:t> Handling</a:t>
            </a:r>
            <a:endParaRPr sz="3200" dirty="0">
              <a:latin typeface="Arial"/>
              <a:cs typeface="Arial"/>
            </a:endParaRPr>
          </a:p>
          <a:p>
            <a:pPr marL="755015" lvl="1" indent="-285115">
              <a:lnSpc>
                <a:spcPct val="100000"/>
              </a:lnSpc>
              <a:spcBef>
                <a:spcPts val="680"/>
              </a:spcBef>
              <a:buChar char="–"/>
              <a:tabLst>
                <a:tab pos="755650" algn="l"/>
              </a:tabLst>
            </a:pPr>
            <a:r>
              <a:rPr sz="2800" dirty="0">
                <a:solidFill>
                  <a:srgbClr val="3E3E3E"/>
                </a:solidFill>
                <a:latin typeface="Arial"/>
                <a:cs typeface="Arial"/>
              </a:rPr>
              <a:t>What does this</a:t>
            </a:r>
            <a:r>
              <a:rPr sz="2800" spc="-1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3E3E3E"/>
                </a:solidFill>
                <a:latin typeface="Arial"/>
                <a:cs typeface="Arial"/>
              </a:rPr>
              <a:t>encompass?</a:t>
            </a:r>
            <a:endParaRPr sz="2800" dirty="0">
              <a:latin typeface="Arial"/>
              <a:cs typeface="Arial"/>
            </a:endParaRPr>
          </a:p>
          <a:p>
            <a:pPr marL="755015" lvl="1" indent="-285115">
              <a:lnSpc>
                <a:spcPct val="100000"/>
              </a:lnSpc>
              <a:spcBef>
                <a:spcPts val="670"/>
              </a:spcBef>
              <a:buChar char="–"/>
              <a:tabLst>
                <a:tab pos="755650" algn="l"/>
              </a:tabLst>
            </a:pPr>
            <a:r>
              <a:rPr sz="2800" dirty="0">
                <a:solidFill>
                  <a:srgbClr val="3E3E3E"/>
                </a:solidFill>
                <a:latin typeface="Arial"/>
                <a:cs typeface="Arial"/>
              </a:rPr>
              <a:t>What does the laboratory need to</a:t>
            </a:r>
            <a:r>
              <a:rPr sz="2800" spc="-6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3E3E3E"/>
                </a:solidFill>
                <a:latin typeface="Arial"/>
                <a:cs typeface="Arial"/>
              </a:rPr>
              <a:t>consider?</a:t>
            </a:r>
            <a:endParaRPr sz="2800" dirty="0">
              <a:latin typeface="Arial"/>
              <a:cs typeface="Arial"/>
            </a:endParaRPr>
          </a:p>
          <a:p>
            <a:pPr marL="354965" indent="-342265">
              <a:lnSpc>
                <a:spcPct val="100000"/>
              </a:lnSpc>
              <a:spcBef>
                <a:spcPts val="2775"/>
              </a:spcBef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solidFill>
                  <a:srgbClr val="3E3E3E"/>
                </a:solidFill>
                <a:latin typeface="Arial"/>
                <a:cs typeface="Arial"/>
              </a:rPr>
              <a:t>Quality </a:t>
            </a:r>
            <a:r>
              <a:rPr sz="3200" spc="-10" dirty="0">
                <a:solidFill>
                  <a:srgbClr val="3E3E3E"/>
                </a:solidFill>
                <a:latin typeface="Arial"/>
                <a:cs typeface="Arial"/>
              </a:rPr>
              <a:t>Control (QC</a:t>
            </a:r>
            <a:r>
              <a:rPr sz="3200" spc="-10" dirty="0" smtClean="0">
                <a:solidFill>
                  <a:srgbClr val="3E3E3E"/>
                </a:solidFill>
                <a:latin typeface="Arial"/>
                <a:cs typeface="Arial"/>
              </a:rPr>
              <a:t>)</a:t>
            </a:r>
            <a:endParaRPr sz="2800" dirty="0">
              <a:solidFill>
                <a:srgbClr val="FF0000"/>
              </a:solidFill>
              <a:latin typeface="Arial"/>
              <a:cs typeface="Arial"/>
            </a:endParaRPr>
          </a:p>
          <a:p>
            <a:pPr marL="755015" lvl="1" indent="-285115">
              <a:lnSpc>
                <a:spcPct val="100000"/>
              </a:lnSpc>
              <a:spcBef>
                <a:spcPts val="670"/>
              </a:spcBef>
              <a:buChar char="–"/>
              <a:tabLst>
                <a:tab pos="755650" algn="l"/>
              </a:tabLst>
            </a:pPr>
            <a:r>
              <a:rPr sz="2800" dirty="0">
                <a:solidFill>
                  <a:srgbClr val="3E3E3E"/>
                </a:solidFill>
                <a:latin typeface="Arial"/>
                <a:cs typeface="Arial"/>
              </a:rPr>
              <a:t>What happens </a:t>
            </a:r>
            <a:r>
              <a:rPr sz="2800" spc="-5" dirty="0">
                <a:solidFill>
                  <a:srgbClr val="3E3E3E"/>
                </a:solidFill>
                <a:latin typeface="Arial"/>
                <a:cs typeface="Arial"/>
              </a:rPr>
              <a:t>when </a:t>
            </a:r>
            <a:r>
              <a:rPr sz="2800" dirty="0">
                <a:solidFill>
                  <a:srgbClr val="3E3E3E"/>
                </a:solidFill>
                <a:latin typeface="Arial"/>
                <a:cs typeface="Arial"/>
              </a:rPr>
              <a:t>QC</a:t>
            </a:r>
            <a:r>
              <a:rPr sz="2800" spc="-1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3E3E3E"/>
                </a:solidFill>
                <a:latin typeface="Arial"/>
                <a:cs typeface="Arial"/>
              </a:rPr>
              <a:t>fails?</a:t>
            </a:r>
            <a:endParaRPr sz="2800" dirty="0">
              <a:latin typeface="Arial"/>
              <a:cs typeface="Arial"/>
            </a:endParaRPr>
          </a:p>
          <a:p>
            <a:pPr marL="755015" lvl="1" indent="-285115">
              <a:lnSpc>
                <a:spcPct val="100000"/>
              </a:lnSpc>
              <a:spcBef>
                <a:spcPts val="670"/>
              </a:spcBef>
              <a:buChar char="–"/>
              <a:tabLst>
                <a:tab pos="755650" algn="l"/>
              </a:tabLst>
            </a:pPr>
            <a:r>
              <a:rPr sz="2800" dirty="0">
                <a:solidFill>
                  <a:srgbClr val="3E3E3E"/>
                </a:solidFill>
                <a:latin typeface="Arial"/>
                <a:cs typeface="Arial"/>
              </a:rPr>
              <a:t>Proficiency</a:t>
            </a:r>
            <a:r>
              <a:rPr sz="2800" spc="-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3E3E3E"/>
                </a:solidFill>
                <a:latin typeface="Arial"/>
                <a:cs typeface="Arial"/>
              </a:rPr>
              <a:t>testing</a:t>
            </a:r>
            <a:endParaRPr sz="2800" dirty="0">
              <a:latin typeface="Arial"/>
              <a:cs typeface="Arial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6238576"/>
            <a:ext cx="917491" cy="95510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14400" y="6324600"/>
            <a:ext cx="950213" cy="65760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01700" y="734060"/>
            <a:ext cx="2701290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spc="-5" dirty="0"/>
              <a:t>Connections</a:t>
            </a:r>
            <a:endParaRPr sz="400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QMS </a:t>
            </a:r>
            <a:r>
              <a:rPr spc="-5" dirty="0"/>
              <a:t>Quick </a:t>
            </a:r>
            <a:r>
              <a:rPr dirty="0"/>
              <a:t>Learning</a:t>
            </a:r>
            <a:r>
              <a:rPr spc="-70" dirty="0"/>
              <a:t> </a:t>
            </a:r>
            <a:r>
              <a:rPr spc="-5" dirty="0"/>
              <a:t>Activity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850499" y="1602350"/>
            <a:ext cx="8058784" cy="424497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marR="253365" indent="-342900">
              <a:lnSpc>
                <a:spcPct val="100000"/>
              </a:lnSpc>
              <a:spcBef>
                <a:spcPts val="95"/>
              </a:spcBef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solidFill>
                  <a:srgbClr val="3E3E3E"/>
                </a:solidFill>
                <a:latin typeface="Arial"/>
                <a:cs typeface="Arial"/>
              </a:rPr>
              <a:t>How are </a:t>
            </a:r>
            <a:r>
              <a:rPr sz="3200" spc="-10" dirty="0">
                <a:solidFill>
                  <a:srgbClr val="3E3E3E"/>
                </a:solidFill>
                <a:latin typeface="Arial"/>
                <a:cs typeface="Arial"/>
              </a:rPr>
              <a:t>sample handling </a:t>
            </a:r>
            <a:r>
              <a:rPr sz="3200" spc="-5" dirty="0">
                <a:solidFill>
                  <a:srgbClr val="3E3E3E"/>
                </a:solidFill>
                <a:latin typeface="Arial"/>
                <a:cs typeface="Arial"/>
              </a:rPr>
              <a:t>and QC </a:t>
            </a:r>
            <a:r>
              <a:rPr sz="3200" spc="-10" dirty="0">
                <a:solidFill>
                  <a:srgbClr val="3E3E3E"/>
                </a:solidFill>
                <a:latin typeface="Arial"/>
                <a:cs typeface="Arial"/>
              </a:rPr>
              <a:t>related  </a:t>
            </a:r>
            <a:r>
              <a:rPr sz="3200" spc="-5" dirty="0">
                <a:solidFill>
                  <a:srgbClr val="3E3E3E"/>
                </a:solidFill>
                <a:latin typeface="Arial"/>
                <a:cs typeface="Arial"/>
              </a:rPr>
              <a:t>to each</a:t>
            </a:r>
            <a:r>
              <a:rPr sz="3200" spc="-10" dirty="0">
                <a:solidFill>
                  <a:srgbClr val="3E3E3E"/>
                </a:solidFill>
                <a:latin typeface="Arial"/>
                <a:cs typeface="Arial"/>
              </a:rPr>
              <a:t> other?</a:t>
            </a:r>
            <a:endParaRPr sz="3200" dirty="0">
              <a:latin typeface="Arial"/>
              <a:cs typeface="Arial"/>
            </a:endParaRPr>
          </a:p>
          <a:p>
            <a:pPr marL="755650" marR="49530" lvl="1" indent="-285750">
              <a:lnSpc>
                <a:spcPct val="100000"/>
              </a:lnSpc>
              <a:spcBef>
                <a:spcPts val="685"/>
              </a:spcBef>
              <a:buChar char="–"/>
              <a:tabLst>
                <a:tab pos="755650" algn="l"/>
              </a:tabLst>
            </a:pPr>
            <a:r>
              <a:rPr sz="2800" dirty="0">
                <a:solidFill>
                  <a:srgbClr val="3E3E3E"/>
                </a:solidFill>
                <a:latin typeface="Arial"/>
                <a:cs typeface="Arial"/>
              </a:rPr>
              <a:t>Results are only as good as the sample</a:t>
            </a:r>
            <a:r>
              <a:rPr sz="2800" spc="-7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3E3E3E"/>
                </a:solidFill>
                <a:latin typeface="Arial"/>
                <a:cs typeface="Arial"/>
              </a:rPr>
              <a:t>which  is</a:t>
            </a:r>
            <a:r>
              <a:rPr sz="2800" spc="-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3E3E3E"/>
                </a:solidFill>
                <a:latin typeface="Arial"/>
                <a:cs typeface="Arial"/>
              </a:rPr>
              <a:t>tested</a:t>
            </a:r>
            <a:endParaRPr sz="2800" dirty="0">
              <a:latin typeface="Arial"/>
              <a:cs typeface="Arial"/>
            </a:endParaRPr>
          </a:p>
          <a:p>
            <a:pPr marL="755650" marR="5080" lvl="1" indent="-285750">
              <a:lnSpc>
                <a:spcPct val="100000"/>
              </a:lnSpc>
              <a:spcBef>
                <a:spcPts val="670"/>
              </a:spcBef>
              <a:buChar char="–"/>
              <a:tabLst>
                <a:tab pos="755650" algn="l"/>
              </a:tabLst>
            </a:pPr>
            <a:r>
              <a:rPr sz="2800" dirty="0">
                <a:solidFill>
                  <a:srgbClr val="3E3E3E"/>
                </a:solidFill>
                <a:latin typeface="Arial"/>
                <a:cs typeface="Arial"/>
              </a:rPr>
              <a:t>Ensuring proper sample handling supports the  validity of</a:t>
            </a:r>
            <a:r>
              <a:rPr sz="2800" spc="-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3E3E3E"/>
                </a:solidFill>
                <a:latin typeface="Arial"/>
                <a:cs typeface="Arial"/>
              </a:rPr>
              <a:t>testing</a:t>
            </a:r>
            <a:endParaRPr sz="2800" dirty="0">
              <a:latin typeface="Arial"/>
              <a:cs typeface="Arial"/>
            </a:endParaRPr>
          </a:p>
          <a:p>
            <a:pPr marL="755650" marR="323850" lvl="1" indent="-285750" algn="just">
              <a:lnSpc>
                <a:spcPct val="100000"/>
              </a:lnSpc>
              <a:spcBef>
                <a:spcPts val="670"/>
              </a:spcBef>
              <a:buChar char="–"/>
              <a:tabLst>
                <a:tab pos="755650" algn="l"/>
              </a:tabLst>
            </a:pPr>
            <a:r>
              <a:rPr sz="2800" dirty="0">
                <a:solidFill>
                  <a:srgbClr val="3E3E3E"/>
                </a:solidFill>
                <a:latin typeface="Arial"/>
                <a:cs typeface="Arial"/>
              </a:rPr>
              <a:t>Sample handling and QC also play a part in  regulatory work by ensuring sample integrity  and data</a:t>
            </a:r>
            <a:r>
              <a:rPr sz="2800" spc="-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3E3E3E"/>
                </a:solidFill>
                <a:latin typeface="Arial"/>
                <a:cs typeface="Arial"/>
              </a:rPr>
              <a:t>defensibility</a:t>
            </a:r>
            <a:endParaRPr sz="2800" dirty="0">
              <a:latin typeface="Arial"/>
              <a:cs typeface="Arial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6238576"/>
            <a:ext cx="917491" cy="95510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14400" y="6324600"/>
            <a:ext cx="950213" cy="65760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01700" y="734060"/>
            <a:ext cx="3754120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spc="-5" dirty="0"/>
              <a:t>Sample</a:t>
            </a:r>
            <a:r>
              <a:rPr sz="4000" spc="-95" dirty="0"/>
              <a:t> </a:t>
            </a:r>
            <a:r>
              <a:rPr sz="4000" spc="-5" dirty="0"/>
              <a:t>Handling</a:t>
            </a:r>
            <a:endParaRPr sz="4000"/>
          </a:p>
        </p:txBody>
      </p:sp>
      <p:sp>
        <p:nvSpPr>
          <p:cNvPr id="4" name="object 4"/>
          <p:cNvSpPr txBox="1"/>
          <p:nvPr/>
        </p:nvSpPr>
        <p:spPr>
          <a:xfrm>
            <a:off x="885371" y="1401009"/>
            <a:ext cx="7952740" cy="49192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2800" dirty="0">
                <a:solidFill>
                  <a:srgbClr val="3E3E3E"/>
                </a:solidFill>
                <a:latin typeface="Arial"/>
                <a:cs typeface="Arial"/>
              </a:rPr>
              <a:t>7.4 </a:t>
            </a:r>
            <a:r>
              <a:rPr lang="en-US" sz="2800" i="1" dirty="0">
                <a:latin typeface="Arial"/>
                <a:cs typeface="Arial"/>
              </a:rPr>
              <a:t>Handling of test or calibration items*</a:t>
            </a:r>
          </a:p>
          <a:p>
            <a:pPr marL="370840" marR="70485" indent="-342900">
              <a:lnSpc>
                <a:spcPct val="100000"/>
              </a:lnSpc>
              <a:spcBef>
                <a:spcPts val="2275"/>
              </a:spcBef>
              <a:buChar char="•"/>
              <a:tabLst>
                <a:tab pos="370205" algn="l"/>
                <a:tab pos="370840" algn="l"/>
              </a:tabLst>
            </a:pPr>
            <a:r>
              <a:rPr lang="en-US" sz="2800" dirty="0">
                <a:solidFill>
                  <a:srgbClr val="3E3E3E"/>
                </a:solidFill>
                <a:latin typeface="Arial"/>
                <a:cs typeface="Arial"/>
              </a:rPr>
              <a:t>7.4.1 </a:t>
            </a:r>
            <a:r>
              <a:rPr lang="en-US" sz="2800" i="1" spc="-5" dirty="0">
                <a:solidFill>
                  <a:srgbClr val="3E3E3E"/>
                </a:solidFill>
                <a:latin typeface="Arial"/>
                <a:cs typeface="Arial"/>
              </a:rPr>
              <a:t>The </a:t>
            </a:r>
            <a:r>
              <a:rPr lang="en-US" sz="2800" i="1" dirty="0">
                <a:solidFill>
                  <a:srgbClr val="3E3E3E"/>
                </a:solidFill>
                <a:latin typeface="Arial"/>
                <a:cs typeface="Arial"/>
              </a:rPr>
              <a:t>laboratory shall have a procedure for  the </a:t>
            </a:r>
            <a:r>
              <a:rPr lang="en-US" sz="2800" i="1" dirty="0">
                <a:solidFill>
                  <a:srgbClr val="00A0AF"/>
                </a:solidFill>
                <a:latin typeface="Arial"/>
                <a:cs typeface="Arial"/>
              </a:rPr>
              <a:t>transportation, receipt, handling, protection,  storage, retention, and disposal or return </a:t>
            </a:r>
            <a:r>
              <a:rPr lang="en-US" sz="2800" i="1" dirty="0">
                <a:solidFill>
                  <a:srgbClr val="3E3E3E"/>
                </a:solidFill>
                <a:latin typeface="Arial"/>
                <a:cs typeface="Arial"/>
              </a:rPr>
              <a:t>of test</a:t>
            </a:r>
            <a:r>
              <a:rPr lang="en-US" sz="2800" i="1" spc="-65" dirty="0">
                <a:solidFill>
                  <a:srgbClr val="3E3E3E"/>
                </a:solidFill>
                <a:latin typeface="Arial"/>
                <a:cs typeface="Arial"/>
              </a:rPr>
              <a:t> or calibration </a:t>
            </a:r>
            <a:r>
              <a:rPr lang="en-US" sz="2800" i="1" dirty="0">
                <a:solidFill>
                  <a:srgbClr val="3E3E3E"/>
                </a:solidFill>
                <a:latin typeface="Arial"/>
                <a:cs typeface="Arial"/>
              </a:rPr>
              <a:t>items, including all provisions necessary to </a:t>
            </a:r>
            <a:r>
              <a:rPr lang="en-US" sz="2800" i="1" dirty="0">
                <a:solidFill>
                  <a:srgbClr val="00A0AF"/>
                </a:solidFill>
                <a:latin typeface="Arial"/>
                <a:cs typeface="Arial"/>
              </a:rPr>
              <a:t>protect the  integrity </a:t>
            </a:r>
            <a:r>
              <a:rPr lang="en-US" sz="2800" i="1" dirty="0">
                <a:solidFill>
                  <a:srgbClr val="3E3E3E"/>
                </a:solidFill>
                <a:latin typeface="Arial"/>
                <a:cs typeface="Arial"/>
              </a:rPr>
              <a:t>of the test or calibration </a:t>
            </a:r>
            <a:r>
              <a:rPr lang="en-US" sz="2800" i="1" spc="-5" dirty="0">
                <a:solidFill>
                  <a:srgbClr val="3E3E3E"/>
                </a:solidFill>
                <a:latin typeface="Arial"/>
                <a:cs typeface="Arial"/>
              </a:rPr>
              <a:t>item, </a:t>
            </a:r>
            <a:r>
              <a:rPr lang="en-US" sz="2800" i="1" dirty="0">
                <a:solidFill>
                  <a:srgbClr val="3E3E3E"/>
                </a:solidFill>
                <a:latin typeface="Arial"/>
                <a:cs typeface="Arial"/>
              </a:rPr>
              <a:t>and to </a:t>
            </a:r>
            <a:r>
              <a:rPr lang="en-US" sz="2800" i="1" dirty="0">
                <a:solidFill>
                  <a:srgbClr val="00A0AF"/>
                </a:solidFill>
                <a:latin typeface="Arial"/>
                <a:cs typeface="Arial"/>
              </a:rPr>
              <a:t>protect the </a:t>
            </a:r>
            <a:r>
              <a:rPr lang="en-US" sz="2800" i="1" spc="-5" dirty="0">
                <a:solidFill>
                  <a:srgbClr val="00A0AF"/>
                </a:solidFill>
                <a:latin typeface="Arial"/>
                <a:cs typeface="Arial"/>
              </a:rPr>
              <a:t>interests </a:t>
            </a:r>
            <a:r>
              <a:rPr lang="en-US" sz="2800" i="1" dirty="0">
                <a:solidFill>
                  <a:srgbClr val="00A0AF"/>
                </a:solidFill>
                <a:latin typeface="Arial"/>
                <a:cs typeface="Arial"/>
              </a:rPr>
              <a:t>of the </a:t>
            </a:r>
            <a:r>
              <a:rPr lang="en-US" sz="2800" i="1" spc="-5" dirty="0">
                <a:solidFill>
                  <a:srgbClr val="00A0AF"/>
                </a:solidFill>
                <a:latin typeface="Arial"/>
                <a:cs typeface="Arial"/>
              </a:rPr>
              <a:t>laboratory </a:t>
            </a:r>
            <a:r>
              <a:rPr lang="en-US" sz="2800" i="1" dirty="0">
                <a:solidFill>
                  <a:srgbClr val="00A0AF"/>
                </a:solidFill>
                <a:latin typeface="Arial"/>
                <a:cs typeface="Arial"/>
              </a:rPr>
              <a:t>and the</a:t>
            </a:r>
            <a:r>
              <a:rPr lang="en-US" sz="2800" i="1" spc="-15" dirty="0">
                <a:solidFill>
                  <a:srgbClr val="00A0AF"/>
                </a:solidFill>
                <a:latin typeface="Arial"/>
                <a:cs typeface="Arial"/>
              </a:rPr>
              <a:t> customer</a:t>
            </a:r>
            <a:r>
              <a:rPr lang="en-US" sz="2800" i="1" spc="-15" dirty="0">
                <a:solidFill>
                  <a:srgbClr val="3E3E3E"/>
                </a:solidFill>
                <a:latin typeface="Arial"/>
                <a:cs typeface="Arial"/>
              </a:rPr>
              <a:t>. </a:t>
            </a:r>
            <a:br>
              <a:rPr lang="en-US" sz="2800" i="1" spc="-15" dirty="0">
                <a:solidFill>
                  <a:srgbClr val="3E3E3E"/>
                </a:solidFill>
                <a:latin typeface="Arial"/>
                <a:cs typeface="Arial"/>
              </a:rPr>
            </a:br>
            <a:r>
              <a:rPr lang="en-US" sz="1400" i="1" spc="-15" dirty="0">
                <a:solidFill>
                  <a:srgbClr val="3E3E3E"/>
                </a:solidFill>
                <a:latin typeface="Arial"/>
                <a:cs typeface="Arial"/>
              </a:rPr>
              <a:t>*italics is actual ISO text</a:t>
            </a:r>
            <a:endParaRPr lang="en-US" sz="1400" i="1" dirty="0">
              <a:latin typeface="Arial"/>
              <a:cs typeface="Arial"/>
            </a:endParaRPr>
          </a:p>
          <a:p>
            <a:pPr marL="770890" marR="5080" lvl="1" indent="-342900">
              <a:lnSpc>
                <a:spcPct val="100000"/>
              </a:lnSpc>
              <a:spcBef>
                <a:spcPts val="2600"/>
              </a:spcBef>
              <a:buFont typeface="Wingdings"/>
              <a:buChar char=""/>
              <a:tabLst>
                <a:tab pos="770890" algn="l"/>
              </a:tabLst>
            </a:pPr>
            <a:r>
              <a:rPr lang="en-US" sz="2000" spc="-5" dirty="0">
                <a:solidFill>
                  <a:srgbClr val="3E3E3E"/>
                </a:solidFill>
                <a:latin typeface="Arial"/>
                <a:cs typeface="Arial"/>
              </a:rPr>
              <a:t>This also means the laboratory must be aware of </a:t>
            </a:r>
            <a:r>
              <a:rPr lang="en-US" sz="2000" spc="-10" dirty="0">
                <a:solidFill>
                  <a:srgbClr val="3E3E3E"/>
                </a:solidFill>
                <a:latin typeface="Arial"/>
                <a:cs typeface="Arial"/>
              </a:rPr>
              <a:t>any  </a:t>
            </a:r>
            <a:r>
              <a:rPr lang="en-US" sz="2000" spc="-5" dirty="0">
                <a:solidFill>
                  <a:srgbClr val="3E3E3E"/>
                </a:solidFill>
                <a:latin typeface="Arial"/>
                <a:cs typeface="Arial"/>
              </a:rPr>
              <a:t>customer requirements for sample</a:t>
            </a:r>
            <a:r>
              <a:rPr lang="en-US" sz="2000" spc="4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lang="en-US" sz="2000" spc="-10" dirty="0">
                <a:solidFill>
                  <a:srgbClr val="3E3E3E"/>
                </a:solidFill>
                <a:latin typeface="Arial"/>
                <a:cs typeface="Arial"/>
              </a:rPr>
              <a:t>handling</a:t>
            </a:r>
            <a:endParaRPr lang="en-US" sz="2000" dirty="0">
              <a:latin typeface="Arial"/>
              <a:cs typeface="Arial"/>
            </a:endParaRPr>
          </a:p>
        </p:txBody>
      </p:sp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QMS </a:t>
            </a:r>
            <a:r>
              <a:rPr spc="-5" dirty="0"/>
              <a:t>Quick </a:t>
            </a:r>
            <a:r>
              <a:rPr dirty="0"/>
              <a:t>Learning</a:t>
            </a:r>
            <a:r>
              <a:rPr spc="-70" dirty="0"/>
              <a:t> </a:t>
            </a:r>
            <a:r>
              <a:rPr spc="-5" dirty="0"/>
              <a:t>Activity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6238576"/>
            <a:ext cx="917491" cy="95510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14400" y="6324600"/>
            <a:ext cx="950213" cy="65760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01700" y="734060"/>
            <a:ext cx="3754120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spc="-5" dirty="0"/>
              <a:t>Sample</a:t>
            </a:r>
            <a:r>
              <a:rPr sz="4000" spc="-95" dirty="0"/>
              <a:t> </a:t>
            </a:r>
            <a:r>
              <a:rPr sz="4000" spc="-5" dirty="0"/>
              <a:t>Handling</a:t>
            </a:r>
            <a:endParaRPr sz="400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QMS </a:t>
            </a:r>
            <a:r>
              <a:rPr spc="-5" dirty="0"/>
              <a:t>Quick </a:t>
            </a:r>
            <a:r>
              <a:rPr dirty="0"/>
              <a:t>Learning</a:t>
            </a:r>
            <a:r>
              <a:rPr spc="-70" dirty="0"/>
              <a:t> </a:t>
            </a:r>
            <a:r>
              <a:rPr spc="-5" dirty="0"/>
              <a:t>Activity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400" y="1358809"/>
            <a:ext cx="7954009" cy="42062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Char char="•"/>
              <a:tabLst>
                <a:tab pos="354965" algn="l"/>
                <a:tab pos="355600" algn="l"/>
              </a:tabLst>
            </a:pPr>
            <a:r>
              <a:rPr lang="en-US" sz="2400" spc="-5" dirty="0">
                <a:solidFill>
                  <a:srgbClr val="3E3E3E"/>
                </a:solidFill>
                <a:latin typeface="Arial"/>
                <a:cs typeface="Arial"/>
              </a:rPr>
              <a:t>7</a:t>
            </a:r>
            <a:r>
              <a:rPr sz="2400" spc="-5" dirty="0">
                <a:solidFill>
                  <a:srgbClr val="3E3E3E"/>
                </a:solidFill>
                <a:latin typeface="Arial"/>
                <a:cs typeface="Arial"/>
              </a:rPr>
              <a:t>.</a:t>
            </a:r>
            <a:r>
              <a:rPr lang="en-US" sz="2400" spc="-5" dirty="0">
                <a:solidFill>
                  <a:srgbClr val="3E3E3E"/>
                </a:solidFill>
                <a:latin typeface="Arial"/>
                <a:cs typeface="Arial"/>
              </a:rPr>
              <a:t>4</a:t>
            </a:r>
            <a:r>
              <a:rPr sz="2400" spc="-5" dirty="0">
                <a:latin typeface="Arial"/>
                <a:cs typeface="Arial"/>
              </a:rPr>
              <a:t>.</a:t>
            </a:r>
            <a:r>
              <a:rPr lang="en-US" sz="2400" spc="-5" dirty="0">
                <a:latin typeface="Arial"/>
                <a:cs typeface="Arial"/>
              </a:rPr>
              <a:t>1 </a:t>
            </a:r>
            <a:r>
              <a:rPr sz="2400" spc="-5" dirty="0">
                <a:latin typeface="Arial"/>
                <a:cs typeface="Arial"/>
              </a:rPr>
              <a:t> The laboratory must have procedures and facilities for avoiding </a:t>
            </a:r>
            <a:r>
              <a:rPr sz="2400" i="1" spc="-5" dirty="0">
                <a:latin typeface="Arial"/>
                <a:cs typeface="Arial"/>
              </a:rPr>
              <a:t>deterioration,</a:t>
            </a:r>
            <a:r>
              <a:rPr lang="en-US" sz="2400" i="1" spc="-5" dirty="0">
                <a:latin typeface="Arial"/>
                <a:cs typeface="Arial"/>
              </a:rPr>
              <a:t> contamination,</a:t>
            </a:r>
            <a:r>
              <a:rPr sz="2400" i="1" spc="-5" dirty="0">
                <a:latin typeface="Arial"/>
                <a:cs typeface="Arial"/>
              </a:rPr>
              <a:t> loss or damage to the </a:t>
            </a:r>
            <a:r>
              <a:rPr sz="2400" spc="-5" dirty="0">
                <a:latin typeface="Arial"/>
                <a:cs typeface="Arial"/>
              </a:rPr>
              <a:t>test</a:t>
            </a:r>
            <a:r>
              <a:rPr sz="2400" i="1" spc="-5" dirty="0">
                <a:latin typeface="Arial"/>
                <a:cs typeface="Arial"/>
              </a:rPr>
              <a:t> item during </a:t>
            </a:r>
            <a:r>
              <a:rPr lang="en-US" sz="2400" i="1" spc="-5" dirty="0">
                <a:solidFill>
                  <a:srgbClr val="3E3E3E"/>
                </a:solidFill>
                <a:latin typeface="Arial"/>
                <a:cs typeface="Arial"/>
              </a:rPr>
              <a:t>handling, storage/waiting, and preparation for testing</a:t>
            </a:r>
            <a:r>
              <a:rPr sz="2400" spc="-5" dirty="0">
                <a:solidFill>
                  <a:srgbClr val="3E3E3E"/>
                </a:solidFill>
                <a:latin typeface="Arial"/>
                <a:cs typeface="Arial"/>
              </a:rPr>
              <a:t>.</a:t>
            </a:r>
            <a:endParaRPr sz="24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0"/>
              </a:spcBef>
              <a:buClr>
                <a:srgbClr val="3E3E3E"/>
              </a:buClr>
              <a:buFont typeface="Arial"/>
              <a:buChar char="•"/>
            </a:pPr>
            <a:endParaRPr sz="2150" dirty="0">
              <a:latin typeface="Times New Roman"/>
              <a:cs typeface="Times New Roman"/>
            </a:endParaRPr>
          </a:p>
          <a:p>
            <a:pPr marL="755650" marR="141605" lvl="1" indent="-342900">
              <a:lnSpc>
                <a:spcPct val="100000"/>
              </a:lnSpc>
              <a:buFont typeface="Arial"/>
              <a:buChar char="•"/>
              <a:tabLst>
                <a:tab pos="755015" algn="l"/>
                <a:tab pos="756285" algn="l"/>
              </a:tabLst>
            </a:pPr>
            <a:r>
              <a:rPr sz="2000" b="1" spc="-5" dirty="0">
                <a:solidFill>
                  <a:srgbClr val="3E3E3E"/>
                </a:solidFill>
                <a:latin typeface="Arial"/>
                <a:cs typeface="Arial"/>
              </a:rPr>
              <a:t>Any handling instructions that </a:t>
            </a:r>
            <a:r>
              <a:rPr sz="2000" b="1" spc="-10" dirty="0">
                <a:solidFill>
                  <a:srgbClr val="3E3E3E"/>
                </a:solidFill>
                <a:latin typeface="Arial"/>
                <a:cs typeface="Arial"/>
              </a:rPr>
              <a:t>come </a:t>
            </a:r>
            <a:r>
              <a:rPr sz="2000" b="1" spc="-5" dirty="0">
                <a:solidFill>
                  <a:srgbClr val="3E3E3E"/>
                </a:solidFill>
                <a:latin typeface="Arial"/>
                <a:cs typeface="Arial"/>
              </a:rPr>
              <a:t>with the </a:t>
            </a:r>
            <a:r>
              <a:rPr sz="2000" b="1" spc="-10" dirty="0">
                <a:solidFill>
                  <a:srgbClr val="3E3E3E"/>
                </a:solidFill>
                <a:latin typeface="Arial"/>
                <a:cs typeface="Arial"/>
              </a:rPr>
              <a:t>sample must  </a:t>
            </a:r>
            <a:r>
              <a:rPr sz="2000" b="1" spc="-5" dirty="0">
                <a:solidFill>
                  <a:srgbClr val="3E3E3E"/>
                </a:solidFill>
                <a:latin typeface="Arial"/>
                <a:cs typeface="Arial"/>
              </a:rPr>
              <a:t>be followed</a:t>
            </a:r>
            <a:endParaRPr sz="2000" dirty="0">
              <a:latin typeface="Arial"/>
              <a:cs typeface="Arial"/>
            </a:endParaRPr>
          </a:p>
          <a:p>
            <a:pPr lvl="1">
              <a:lnSpc>
                <a:spcPct val="100000"/>
              </a:lnSpc>
              <a:spcBef>
                <a:spcPts val="25"/>
              </a:spcBef>
              <a:buClr>
                <a:srgbClr val="3E3E3E"/>
              </a:buClr>
              <a:buFont typeface="Arial"/>
              <a:buChar char="•"/>
            </a:pPr>
            <a:endParaRPr sz="2150" dirty="0">
              <a:latin typeface="Times New Roman"/>
              <a:cs typeface="Times New Roman"/>
            </a:endParaRPr>
          </a:p>
          <a:p>
            <a:pPr marL="342900" marR="437515" indent="-342900">
              <a:buFont typeface="Arial" panose="020B0604020202020204" pitchFamily="34" charset="0"/>
              <a:buChar char="•"/>
              <a:tabLst>
                <a:tab pos="755015" algn="l"/>
                <a:tab pos="756285" algn="l"/>
              </a:tabLst>
            </a:pPr>
            <a:r>
              <a:rPr lang="en-US" sz="2400" spc="-5" dirty="0">
                <a:solidFill>
                  <a:srgbClr val="3E3E3E"/>
                </a:solidFill>
                <a:latin typeface="Arial"/>
                <a:cs typeface="Arial"/>
              </a:rPr>
              <a:t>7.4.4  </a:t>
            </a:r>
            <a:r>
              <a:rPr sz="2400" spc="-5" dirty="0">
                <a:solidFill>
                  <a:srgbClr val="3E3E3E"/>
                </a:solidFill>
                <a:latin typeface="Arial"/>
                <a:cs typeface="Arial"/>
              </a:rPr>
              <a:t>If </a:t>
            </a:r>
            <a:r>
              <a:rPr sz="2400" spc="-10" dirty="0">
                <a:solidFill>
                  <a:srgbClr val="3E3E3E"/>
                </a:solidFill>
                <a:latin typeface="Arial"/>
                <a:cs typeface="Arial"/>
              </a:rPr>
              <a:t>samples </a:t>
            </a:r>
            <a:r>
              <a:rPr sz="2400" spc="-5" dirty="0">
                <a:solidFill>
                  <a:srgbClr val="3E3E3E"/>
                </a:solidFill>
                <a:latin typeface="Arial"/>
                <a:cs typeface="Arial"/>
              </a:rPr>
              <a:t>must be </a:t>
            </a:r>
            <a:r>
              <a:rPr sz="2400" i="1" spc="-10" dirty="0">
                <a:solidFill>
                  <a:srgbClr val="3E3E3E"/>
                </a:solidFill>
                <a:latin typeface="Arial"/>
                <a:cs typeface="Arial"/>
              </a:rPr>
              <a:t>stored </a:t>
            </a:r>
            <a:r>
              <a:rPr sz="2400" i="1" spc="-5" dirty="0">
                <a:solidFill>
                  <a:srgbClr val="3E3E3E"/>
                </a:solidFill>
                <a:latin typeface="Arial"/>
                <a:cs typeface="Arial"/>
              </a:rPr>
              <a:t>or </a:t>
            </a:r>
            <a:r>
              <a:rPr sz="2400" i="1" spc="-10" dirty="0">
                <a:solidFill>
                  <a:srgbClr val="3E3E3E"/>
                </a:solidFill>
                <a:latin typeface="Arial"/>
                <a:cs typeface="Arial"/>
              </a:rPr>
              <a:t>conditioned </a:t>
            </a:r>
            <a:r>
              <a:rPr sz="2400" i="1" spc="-5" dirty="0">
                <a:solidFill>
                  <a:srgbClr val="3E3E3E"/>
                </a:solidFill>
                <a:latin typeface="Arial"/>
                <a:cs typeface="Arial"/>
              </a:rPr>
              <a:t>under </a:t>
            </a:r>
            <a:r>
              <a:rPr sz="2400" i="1" spc="-10" dirty="0">
                <a:solidFill>
                  <a:srgbClr val="3E3E3E"/>
                </a:solidFill>
                <a:latin typeface="Arial"/>
                <a:cs typeface="Arial"/>
              </a:rPr>
              <a:t>specific  environmental conditions, </a:t>
            </a:r>
            <a:r>
              <a:rPr sz="2400" i="1" spc="-5" dirty="0">
                <a:solidFill>
                  <a:srgbClr val="3E3E3E"/>
                </a:solidFill>
                <a:latin typeface="Arial"/>
                <a:cs typeface="Arial"/>
              </a:rPr>
              <a:t>these </a:t>
            </a:r>
            <a:r>
              <a:rPr sz="2400" i="1" spc="-10" dirty="0">
                <a:solidFill>
                  <a:srgbClr val="3E3E3E"/>
                </a:solidFill>
                <a:latin typeface="Arial"/>
                <a:cs typeface="Arial"/>
              </a:rPr>
              <a:t>conditions </a:t>
            </a:r>
            <a:r>
              <a:rPr sz="2400" i="1" spc="-5" dirty="0">
                <a:solidFill>
                  <a:srgbClr val="3E3E3E"/>
                </a:solidFill>
                <a:latin typeface="Arial"/>
                <a:cs typeface="Arial"/>
              </a:rPr>
              <a:t>must be </a:t>
            </a:r>
            <a:r>
              <a:rPr sz="2400" i="1" spc="-10" dirty="0">
                <a:solidFill>
                  <a:srgbClr val="3E3E3E"/>
                </a:solidFill>
                <a:latin typeface="Arial"/>
                <a:cs typeface="Arial"/>
              </a:rPr>
              <a:t>maintained, monitored, </a:t>
            </a:r>
            <a:r>
              <a:rPr sz="2400" i="1" spc="-5" dirty="0">
                <a:solidFill>
                  <a:srgbClr val="3E3E3E"/>
                </a:solidFill>
                <a:latin typeface="Arial"/>
                <a:cs typeface="Arial"/>
              </a:rPr>
              <a:t>and</a:t>
            </a:r>
            <a:r>
              <a:rPr sz="2400" i="1" spc="2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400" i="1" spc="-10" dirty="0">
                <a:solidFill>
                  <a:srgbClr val="3E3E3E"/>
                </a:solidFill>
                <a:latin typeface="Arial"/>
                <a:cs typeface="Arial"/>
              </a:rPr>
              <a:t>recorded</a:t>
            </a:r>
            <a:r>
              <a:rPr lang="en-US" sz="2400" i="1" spc="-10" dirty="0">
                <a:solidFill>
                  <a:srgbClr val="3E3E3E"/>
                </a:solidFill>
                <a:latin typeface="Arial"/>
                <a:cs typeface="Arial"/>
              </a:rPr>
              <a:t>.</a:t>
            </a:r>
            <a:endParaRPr sz="2400" i="1" dirty="0">
              <a:latin typeface="Arial"/>
              <a:cs typeface="Arial"/>
            </a:endParaRPr>
          </a:p>
          <a:p>
            <a:pPr lvl="1">
              <a:lnSpc>
                <a:spcPct val="100000"/>
              </a:lnSpc>
              <a:spcBef>
                <a:spcPts val="25"/>
              </a:spcBef>
              <a:buClr>
                <a:srgbClr val="3E3E3E"/>
              </a:buClr>
            </a:pPr>
            <a:endParaRPr sz="2150" dirty="0">
              <a:latin typeface="Times New Roman"/>
              <a:cs typeface="Times New Roman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6238576"/>
            <a:ext cx="917491" cy="95510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14400" y="6324600"/>
            <a:ext cx="950213" cy="65760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14400" y="483961"/>
            <a:ext cx="3754120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spc="-5" dirty="0"/>
              <a:t>Sample</a:t>
            </a:r>
            <a:r>
              <a:rPr sz="4000" spc="-95" dirty="0"/>
              <a:t> </a:t>
            </a:r>
            <a:r>
              <a:rPr sz="4000" spc="-5" dirty="0"/>
              <a:t>Handling</a:t>
            </a:r>
            <a:endParaRPr sz="4000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QMS </a:t>
            </a:r>
            <a:r>
              <a:rPr spc="-5" dirty="0"/>
              <a:t>Quick </a:t>
            </a:r>
            <a:r>
              <a:rPr dirty="0"/>
              <a:t>Learning</a:t>
            </a:r>
            <a:r>
              <a:rPr spc="-70" dirty="0"/>
              <a:t> </a:t>
            </a:r>
            <a:r>
              <a:rPr spc="-5" dirty="0"/>
              <a:t>Activity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45113" y="1137179"/>
            <a:ext cx="7869555" cy="510139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82295" indent="-342900">
              <a:lnSpc>
                <a:spcPct val="100000"/>
              </a:lnSpc>
              <a:spcBef>
                <a:spcPts val="100"/>
              </a:spcBef>
              <a:buChar char="•"/>
              <a:tabLst>
                <a:tab pos="354965" algn="l"/>
                <a:tab pos="355600" algn="l"/>
              </a:tabLst>
            </a:pPr>
            <a:r>
              <a:rPr lang="en-US" sz="2600" dirty="0">
                <a:solidFill>
                  <a:srgbClr val="3E3E3E"/>
                </a:solidFill>
                <a:latin typeface="Arial"/>
                <a:cs typeface="Arial"/>
              </a:rPr>
              <a:t>7</a:t>
            </a:r>
            <a:r>
              <a:rPr sz="2600" dirty="0">
                <a:solidFill>
                  <a:srgbClr val="3E3E3E"/>
                </a:solidFill>
                <a:latin typeface="Arial"/>
                <a:cs typeface="Arial"/>
              </a:rPr>
              <a:t>.</a:t>
            </a:r>
            <a:r>
              <a:rPr lang="en-US" sz="2600" dirty="0">
                <a:solidFill>
                  <a:srgbClr val="3E3E3E"/>
                </a:solidFill>
                <a:latin typeface="Arial"/>
                <a:cs typeface="Arial"/>
              </a:rPr>
              <a:t>4</a:t>
            </a:r>
            <a:r>
              <a:rPr sz="2600" dirty="0">
                <a:solidFill>
                  <a:srgbClr val="3E3E3E"/>
                </a:solidFill>
                <a:latin typeface="Arial"/>
                <a:cs typeface="Arial"/>
              </a:rPr>
              <a:t>.2 </a:t>
            </a:r>
            <a:r>
              <a:rPr sz="2600" i="1" spc="-5" dirty="0">
                <a:solidFill>
                  <a:srgbClr val="3E3E3E"/>
                </a:solidFill>
                <a:latin typeface="Arial"/>
                <a:cs typeface="Arial"/>
              </a:rPr>
              <a:t>The </a:t>
            </a:r>
            <a:r>
              <a:rPr sz="2600" i="1" dirty="0">
                <a:solidFill>
                  <a:srgbClr val="3E3E3E"/>
                </a:solidFill>
                <a:latin typeface="Arial"/>
                <a:cs typeface="Arial"/>
              </a:rPr>
              <a:t>laboratory shall have a system</a:t>
            </a:r>
            <a:r>
              <a:rPr sz="2600" i="1" spc="-10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600" i="1" dirty="0">
                <a:solidFill>
                  <a:srgbClr val="3E3E3E"/>
                </a:solidFill>
                <a:latin typeface="Arial"/>
                <a:cs typeface="Arial"/>
              </a:rPr>
              <a:t>for </a:t>
            </a:r>
            <a:r>
              <a:rPr sz="2600" i="1" dirty="0">
                <a:solidFill>
                  <a:srgbClr val="00A0AF"/>
                </a:solidFill>
                <a:latin typeface="Arial"/>
                <a:cs typeface="Arial"/>
              </a:rPr>
              <a:t> </a:t>
            </a:r>
            <a:r>
              <a:rPr lang="en-US" sz="2600" i="1" dirty="0">
                <a:solidFill>
                  <a:srgbClr val="00A0AF"/>
                </a:solidFill>
                <a:latin typeface="Arial"/>
                <a:cs typeface="Arial"/>
              </a:rPr>
              <a:t>the unambiguous </a:t>
            </a:r>
            <a:r>
              <a:rPr sz="2600" i="1" spc="-5" dirty="0">
                <a:solidFill>
                  <a:srgbClr val="00A0AF"/>
                </a:solidFill>
                <a:latin typeface="Arial"/>
                <a:cs typeface="Arial"/>
              </a:rPr>
              <a:t>identif</a:t>
            </a:r>
            <a:r>
              <a:rPr lang="en-US" sz="2600" i="1" spc="-5" dirty="0">
                <a:solidFill>
                  <a:srgbClr val="00A0AF"/>
                </a:solidFill>
                <a:latin typeface="Arial"/>
                <a:cs typeface="Arial"/>
              </a:rPr>
              <a:t>ication of</a:t>
            </a:r>
            <a:r>
              <a:rPr sz="2600" i="1" spc="-5" dirty="0">
                <a:solidFill>
                  <a:srgbClr val="00A0AF"/>
                </a:solidFill>
                <a:latin typeface="Arial"/>
                <a:cs typeface="Arial"/>
              </a:rPr>
              <a:t> </a:t>
            </a:r>
            <a:r>
              <a:rPr sz="2600" i="1" dirty="0">
                <a:solidFill>
                  <a:srgbClr val="00A0AF"/>
                </a:solidFill>
                <a:latin typeface="Arial"/>
                <a:cs typeface="Arial"/>
              </a:rPr>
              <a:t>test</a:t>
            </a:r>
            <a:r>
              <a:rPr lang="en-US" sz="2600" i="1" dirty="0">
                <a:solidFill>
                  <a:srgbClr val="00A0AF"/>
                </a:solidFill>
                <a:latin typeface="Arial"/>
                <a:cs typeface="Arial"/>
              </a:rPr>
              <a:t> or calibration</a:t>
            </a:r>
            <a:r>
              <a:rPr sz="2600" i="1" dirty="0">
                <a:solidFill>
                  <a:srgbClr val="00A0AF"/>
                </a:solidFill>
                <a:latin typeface="Arial"/>
                <a:cs typeface="Arial"/>
              </a:rPr>
              <a:t> items</a:t>
            </a:r>
            <a:r>
              <a:rPr lang="en-US" sz="2600" i="1" dirty="0">
                <a:solidFill>
                  <a:srgbClr val="00A0AF"/>
                </a:solidFill>
                <a:latin typeface="Arial"/>
                <a:cs typeface="Arial"/>
              </a:rPr>
              <a:t>.</a:t>
            </a:r>
            <a:endParaRPr lang="en-US" sz="2600" i="1" dirty="0">
              <a:latin typeface="Arial"/>
              <a:cs typeface="Arial"/>
            </a:endParaRPr>
          </a:p>
          <a:p>
            <a:pPr marL="755650" marR="5080" lvl="1" indent="-342900">
              <a:lnSpc>
                <a:spcPct val="100000"/>
              </a:lnSpc>
              <a:spcBef>
                <a:spcPts val="2605"/>
              </a:spcBef>
              <a:buChar char="•"/>
              <a:tabLst>
                <a:tab pos="755015" algn="l"/>
                <a:tab pos="755650" algn="l"/>
              </a:tabLst>
            </a:pPr>
            <a:r>
              <a:rPr lang="en-US" sz="2400" spc="-5" dirty="0">
                <a:solidFill>
                  <a:srgbClr val="3E3E3E"/>
                </a:solidFill>
                <a:latin typeface="Arial"/>
                <a:cs typeface="Arial"/>
              </a:rPr>
              <a:t>Retain the identification on the sample throughout its  </a:t>
            </a:r>
            <a:r>
              <a:rPr lang="en-US" sz="2400" dirty="0">
                <a:solidFill>
                  <a:srgbClr val="3E3E3E"/>
                </a:solidFill>
                <a:latin typeface="Arial"/>
                <a:cs typeface="Arial"/>
              </a:rPr>
              <a:t>time </a:t>
            </a:r>
            <a:r>
              <a:rPr lang="en-US" sz="2400" spc="-5" dirty="0">
                <a:solidFill>
                  <a:srgbClr val="3E3E3E"/>
                </a:solidFill>
                <a:latin typeface="Arial"/>
                <a:cs typeface="Arial"/>
              </a:rPr>
              <a:t>in </a:t>
            </a:r>
            <a:r>
              <a:rPr lang="en-US" sz="2400" dirty="0">
                <a:solidFill>
                  <a:srgbClr val="3E3E3E"/>
                </a:solidFill>
                <a:latin typeface="Arial"/>
                <a:cs typeface="Arial"/>
              </a:rPr>
              <a:t>the </a:t>
            </a:r>
            <a:r>
              <a:rPr lang="en-US" sz="2400" spc="-5" dirty="0">
                <a:solidFill>
                  <a:srgbClr val="3E3E3E"/>
                </a:solidFill>
                <a:latin typeface="Arial"/>
                <a:cs typeface="Arial"/>
              </a:rPr>
              <a:t>laboratory (including conditions such as  storing and </a:t>
            </a:r>
            <a:r>
              <a:rPr lang="en-US" sz="2400" spc="-5" dirty="0" smtClean="0">
                <a:solidFill>
                  <a:srgbClr val="3E3E3E"/>
                </a:solidFill>
                <a:latin typeface="Arial"/>
                <a:cs typeface="Arial"/>
              </a:rPr>
              <a:t>destruction)</a:t>
            </a:r>
            <a:endParaRPr lang="en-US" sz="2400" dirty="0">
              <a:latin typeface="Arial"/>
              <a:cs typeface="Arial"/>
            </a:endParaRPr>
          </a:p>
          <a:p>
            <a:pPr marL="755650" marR="19685" lvl="1" indent="-342900">
              <a:lnSpc>
                <a:spcPct val="100000"/>
              </a:lnSpc>
              <a:spcBef>
                <a:spcPts val="575"/>
              </a:spcBef>
              <a:buChar char="•"/>
              <a:tabLst>
                <a:tab pos="755015" algn="l"/>
                <a:tab pos="755650" algn="l"/>
              </a:tabLst>
            </a:pPr>
            <a:r>
              <a:rPr lang="en-US" sz="2400" spc="-5" dirty="0">
                <a:solidFill>
                  <a:srgbClr val="3E3E3E"/>
                </a:solidFill>
                <a:latin typeface="Arial"/>
                <a:cs typeface="Arial"/>
              </a:rPr>
              <a:t>Have p</a:t>
            </a:r>
            <a:r>
              <a:rPr sz="2400" spc="-5" dirty="0">
                <a:solidFill>
                  <a:srgbClr val="3E3E3E"/>
                </a:solidFill>
                <a:latin typeface="Arial"/>
                <a:cs typeface="Arial"/>
              </a:rPr>
              <a:t>rocedures to avoid mixing up samples physically or in</a:t>
            </a:r>
            <a:r>
              <a:rPr sz="2400" spc="-1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3E3E3E"/>
                </a:solidFill>
                <a:latin typeface="Arial"/>
                <a:cs typeface="Arial"/>
              </a:rPr>
              <a:t>records</a:t>
            </a:r>
            <a:endParaRPr sz="2400" dirty="0">
              <a:latin typeface="Arial"/>
              <a:cs typeface="Arial"/>
            </a:endParaRPr>
          </a:p>
          <a:p>
            <a:pPr marL="755015" lvl="1" indent="-342265">
              <a:lnSpc>
                <a:spcPct val="100000"/>
              </a:lnSpc>
              <a:spcBef>
                <a:spcPts val="575"/>
              </a:spcBef>
              <a:buChar char="•"/>
              <a:tabLst>
                <a:tab pos="755015" algn="l"/>
                <a:tab pos="755650" algn="l"/>
              </a:tabLst>
            </a:pPr>
            <a:r>
              <a:rPr sz="2400" spc="-5" dirty="0">
                <a:solidFill>
                  <a:srgbClr val="3E3E3E"/>
                </a:solidFill>
                <a:latin typeface="Arial"/>
                <a:cs typeface="Arial"/>
              </a:rPr>
              <a:t>Address </a:t>
            </a:r>
            <a:r>
              <a:rPr sz="2400" spc="-5" dirty="0">
                <a:latin typeface="Arial"/>
                <a:cs typeface="Arial"/>
              </a:rPr>
              <a:t>subdividing </a:t>
            </a:r>
            <a:r>
              <a:rPr lang="en-US" sz="2400" spc="-5" dirty="0">
                <a:latin typeface="Arial"/>
                <a:cs typeface="Arial"/>
              </a:rPr>
              <a:t>and analysis of </a:t>
            </a:r>
            <a:r>
              <a:rPr sz="2400" spc="-5" dirty="0">
                <a:latin typeface="Arial"/>
                <a:cs typeface="Arial"/>
              </a:rPr>
              <a:t>samples </a:t>
            </a:r>
            <a:r>
              <a:rPr sz="2400" spc="-5" dirty="0">
                <a:solidFill>
                  <a:srgbClr val="3E3E3E"/>
                </a:solidFill>
                <a:latin typeface="Arial"/>
                <a:cs typeface="Arial"/>
              </a:rPr>
              <a:t>and retaining</a:t>
            </a:r>
            <a:r>
              <a:rPr sz="2400" spc="45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3E3E3E"/>
                </a:solidFill>
                <a:latin typeface="Arial"/>
                <a:cs typeface="Arial"/>
              </a:rPr>
              <a:t>identity</a:t>
            </a:r>
            <a:endParaRPr sz="2400" dirty="0">
              <a:latin typeface="Arial"/>
              <a:cs typeface="Arial"/>
            </a:endParaRPr>
          </a:p>
          <a:p>
            <a:pPr marL="755650" marR="414655" lvl="1" indent="-342900">
              <a:lnSpc>
                <a:spcPct val="100000"/>
              </a:lnSpc>
              <a:spcBef>
                <a:spcPts val="575"/>
              </a:spcBef>
              <a:buChar char="•"/>
              <a:tabLst>
                <a:tab pos="755015" algn="l"/>
                <a:tab pos="755650" algn="l"/>
              </a:tabLst>
            </a:pPr>
            <a:r>
              <a:rPr sz="2400" spc="-5" dirty="0">
                <a:solidFill>
                  <a:srgbClr val="3E3E3E"/>
                </a:solidFill>
                <a:latin typeface="Arial"/>
                <a:cs typeface="Arial"/>
              </a:rPr>
              <a:t>Address how to transfer items within and from the  laboratory</a:t>
            </a:r>
            <a:endParaRPr sz="2400" dirty="0">
              <a:latin typeface="Arial"/>
              <a:cs typeface="Arial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6238576"/>
            <a:ext cx="917491" cy="95510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14400" y="6324600"/>
            <a:ext cx="950213" cy="65760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01700" y="734060"/>
            <a:ext cx="3754120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spc="-5" dirty="0"/>
              <a:t>Sample</a:t>
            </a:r>
            <a:r>
              <a:rPr sz="4000" spc="-95" dirty="0"/>
              <a:t> </a:t>
            </a:r>
            <a:r>
              <a:rPr sz="4000" spc="-5" dirty="0"/>
              <a:t>Handling</a:t>
            </a:r>
            <a:endParaRPr sz="400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QMS </a:t>
            </a:r>
            <a:r>
              <a:rPr spc="-5" dirty="0"/>
              <a:t>Quick </a:t>
            </a:r>
            <a:r>
              <a:rPr dirty="0"/>
              <a:t>Learning</a:t>
            </a:r>
            <a:r>
              <a:rPr spc="-70" dirty="0"/>
              <a:t> </a:t>
            </a:r>
            <a:r>
              <a:rPr spc="-5" dirty="0"/>
              <a:t>Activity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93139" y="1699513"/>
            <a:ext cx="8053070" cy="40259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60705" indent="-342900">
              <a:lnSpc>
                <a:spcPct val="100000"/>
              </a:lnSpc>
              <a:spcBef>
                <a:spcPts val="100"/>
              </a:spcBef>
              <a:buChar char="•"/>
              <a:tabLst>
                <a:tab pos="354965" algn="l"/>
                <a:tab pos="355600" algn="l"/>
              </a:tabLst>
            </a:pPr>
            <a:r>
              <a:rPr lang="en-US" sz="2800" dirty="0">
                <a:solidFill>
                  <a:srgbClr val="3E3E3E"/>
                </a:solidFill>
                <a:latin typeface="Arial"/>
                <a:cs typeface="Arial"/>
              </a:rPr>
              <a:t>7</a:t>
            </a:r>
            <a:r>
              <a:rPr sz="2800" dirty="0">
                <a:solidFill>
                  <a:srgbClr val="3E3E3E"/>
                </a:solidFill>
                <a:latin typeface="Arial"/>
                <a:cs typeface="Arial"/>
              </a:rPr>
              <a:t>.</a:t>
            </a:r>
            <a:r>
              <a:rPr lang="en-US" sz="2800" dirty="0">
                <a:solidFill>
                  <a:srgbClr val="3E3E3E"/>
                </a:solidFill>
                <a:latin typeface="Arial"/>
                <a:cs typeface="Arial"/>
              </a:rPr>
              <a:t>4</a:t>
            </a:r>
            <a:r>
              <a:rPr sz="2800" dirty="0">
                <a:solidFill>
                  <a:srgbClr val="3E3E3E"/>
                </a:solidFill>
                <a:latin typeface="Arial"/>
                <a:cs typeface="Arial"/>
              </a:rPr>
              <a:t>.3 Upon receipt of a sample the laboratory  must:</a:t>
            </a:r>
            <a:endParaRPr sz="2800" dirty="0">
              <a:latin typeface="Arial"/>
              <a:cs typeface="Arial"/>
            </a:endParaRPr>
          </a:p>
          <a:p>
            <a:pPr marL="755650" marR="442595" lvl="1" indent="-342900">
              <a:lnSpc>
                <a:spcPct val="100000"/>
              </a:lnSpc>
              <a:spcBef>
                <a:spcPts val="585"/>
              </a:spcBef>
              <a:buChar char="•"/>
              <a:tabLst>
                <a:tab pos="755015" algn="l"/>
                <a:tab pos="755650" algn="l"/>
              </a:tabLst>
            </a:pPr>
            <a:r>
              <a:rPr sz="2400" spc="-5" dirty="0">
                <a:solidFill>
                  <a:srgbClr val="3E3E3E"/>
                </a:solidFill>
                <a:latin typeface="Arial"/>
                <a:cs typeface="Arial"/>
              </a:rPr>
              <a:t>Record </a:t>
            </a:r>
            <a:r>
              <a:rPr lang="en-US" sz="2400" i="1" spc="-5" dirty="0" smtClean="0">
                <a:latin typeface="Arial"/>
                <a:cs typeface="Arial"/>
              </a:rPr>
              <a:t>deviations</a:t>
            </a:r>
            <a:r>
              <a:rPr lang="en-US" sz="2400" i="1" spc="-5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400" i="1" spc="-5" dirty="0">
                <a:solidFill>
                  <a:srgbClr val="3E3E3E"/>
                </a:solidFill>
                <a:latin typeface="Arial"/>
                <a:cs typeface="Arial"/>
              </a:rPr>
              <a:t>from</a:t>
            </a:r>
            <a:r>
              <a:rPr sz="2400" spc="-5" dirty="0">
                <a:solidFill>
                  <a:srgbClr val="3E3E3E"/>
                </a:solidFill>
                <a:latin typeface="Arial"/>
                <a:cs typeface="Arial"/>
              </a:rPr>
              <a:t> normal or </a:t>
            </a:r>
            <a:r>
              <a:rPr sz="2400" i="1" spc="-5" dirty="0" smtClean="0">
                <a:solidFill>
                  <a:srgbClr val="3E3E3E"/>
                </a:solidFill>
                <a:latin typeface="Arial"/>
                <a:cs typeface="Arial"/>
              </a:rPr>
              <a:t>specified</a:t>
            </a:r>
            <a:r>
              <a:rPr sz="2400" i="1" spc="35" dirty="0" smtClean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400" i="1" spc="-5" dirty="0">
                <a:solidFill>
                  <a:srgbClr val="3E3E3E"/>
                </a:solidFill>
                <a:latin typeface="Arial"/>
                <a:cs typeface="Arial"/>
              </a:rPr>
              <a:t>conditions</a:t>
            </a:r>
            <a:endParaRPr sz="2400" i="1" dirty="0">
              <a:latin typeface="Arial"/>
              <a:cs typeface="Arial"/>
            </a:endParaRPr>
          </a:p>
          <a:p>
            <a:pPr marL="755650" marR="5080" lvl="1" indent="-342900">
              <a:lnSpc>
                <a:spcPct val="100000"/>
              </a:lnSpc>
              <a:spcBef>
                <a:spcPts val="580"/>
              </a:spcBef>
              <a:buChar char="•"/>
              <a:tabLst>
                <a:tab pos="755015" algn="l"/>
                <a:tab pos="755650" algn="l"/>
              </a:tabLst>
            </a:pPr>
            <a:r>
              <a:rPr sz="2400" spc="-5" dirty="0">
                <a:solidFill>
                  <a:srgbClr val="3E3E3E"/>
                </a:solidFill>
                <a:latin typeface="Arial"/>
                <a:cs typeface="Arial"/>
              </a:rPr>
              <a:t>Consult the customer </a:t>
            </a:r>
            <a:r>
              <a:rPr sz="2400" dirty="0">
                <a:solidFill>
                  <a:srgbClr val="3E3E3E"/>
                </a:solidFill>
                <a:latin typeface="Arial"/>
                <a:cs typeface="Arial"/>
              </a:rPr>
              <a:t>if </a:t>
            </a:r>
            <a:r>
              <a:rPr lang="en-US" sz="2400" dirty="0">
                <a:solidFill>
                  <a:srgbClr val="3E3E3E"/>
                </a:solidFill>
                <a:latin typeface="Arial"/>
                <a:cs typeface="Arial"/>
              </a:rPr>
              <a:t>a </a:t>
            </a:r>
            <a:r>
              <a:rPr sz="2400" spc="-5" dirty="0">
                <a:solidFill>
                  <a:srgbClr val="3E3E3E"/>
                </a:solidFill>
                <a:latin typeface="Arial"/>
                <a:cs typeface="Arial"/>
              </a:rPr>
              <a:t>sample may not be suitable  for testing, </a:t>
            </a:r>
            <a:r>
              <a:rPr sz="2400" i="1" spc="-5" dirty="0">
                <a:solidFill>
                  <a:srgbClr val="3E3E3E"/>
                </a:solidFill>
                <a:latin typeface="Arial"/>
                <a:cs typeface="Arial"/>
              </a:rPr>
              <a:t>do</a:t>
            </a:r>
            <a:r>
              <a:rPr lang="en-US" sz="2400" i="1" spc="-5" dirty="0">
                <a:solidFill>
                  <a:srgbClr val="3E3E3E"/>
                </a:solidFill>
                <a:latin typeface="Arial"/>
                <a:cs typeface="Arial"/>
              </a:rPr>
              <a:t>es</a:t>
            </a:r>
            <a:r>
              <a:rPr sz="2400" i="1" spc="-5" dirty="0">
                <a:solidFill>
                  <a:srgbClr val="3E3E3E"/>
                </a:solidFill>
                <a:latin typeface="Arial"/>
                <a:cs typeface="Arial"/>
              </a:rPr>
              <a:t> not conform to the description provided</a:t>
            </a:r>
            <a:r>
              <a:rPr sz="2400" spc="-5" dirty="0">
                <a:solidFill>
                  <a:srgbClr val="3E3E3E"/>
                </a:solidFill>
                <a:latin typeface="Arial"/>
                <a:cs typeface="Arial"/>
              </a:rPr>
              <a:t>, or the requested test is not specified in </a:t>
            </a:r>
            <a:r>
              <a:rPr sz="2400" spc="-10" dirty="0">
                <a:solidFill>
                  <a:srgbClr val="3E3E3E"/>
                </a:solidFill>
                <a:latin typeface="Arial"/>
                <a:cs typeface="Arial"/>
              </a:rPr>
              <a:t>sufficient </a:t>
            </a:r>
            <a:r>
              <a:rPr sz="2400" spc="-5" dirty="0">
                <a:solidFill>
                  <a:srgbClr val="3E3E3E"/>
                </a:solidFill>
                <a:latin typeface="Arial"/>
                <a:cs typeface="Arial"/>
              </a:rPr>
              <a:t>detail</a:t>
            </a:r>
            <a:endParaRPr sz="2400" dirty="0">
              <a:latin typeface="Arial"/>
              <a:cs typeface="Arial"/>
            </a:endParaRPr>
          </a:p>
          <a:p>
            <a:pPr marL="755650" marR="972185" lvl="1" indent="-342900">
              <a:lnSpc>
                <a:spcPct val="100000"/>
              </a:lnSpc>
              <a:spcBef>
                <a:spcPts val="575"/>
              </a:spcBef>
              <a:buChar char="•"/>
              <a:tabLst>
                <a:tab pos="755015" algn="l"/>
                <a:tab pos="755650" algn="l"/>
              </a:tabLst>
            </a:pPr>
            <a:r>
              <a:rPr sz="2400" spc="-5" dirty="0">
                <a:solidFill>
                  <a:srgbClr val="3E3E3E"/>
                </a:solidFill>
                <a:latin typeface="Arial"/>
                <a:cs typeface="Arial"/>
              </a:rPr>
              <a:t>Discussions with the customer and instructions  received from the customer </a:t>
            </a:r>
            <a:r>
              <a:rPr lang="en-US" sz="2400" spc="-5" dirty="0">
                <a:solidFill>
                  <a:srgbClr val="3E3E3E"/>
                </a:solidFill>
                <a:latin typeface="Arial"/>
                <a:cs typeface="Arial"/>
              </a:rPr>
              <a:t>must</a:t>
            </a:r>
            <a:r>
              <a:rPr sz="2400" spc="-5" dirty="0">
                <a:solidFill>
                  <a:srgbClr val="3E3E3E"/>
                </a:solidFill>
                <a:latin typeface="Arial"/>
                <a:cs typeface="Arial"/>
              </a:rPr>
              <a:t> be</a:t>
            </a:r>
            <a:r>
              <a:rPr sz="2400" spc="-1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3E3E3E"/>
                </a:solidFill>
                <a:latin typeface="Arial"/>
                <a:cs typeface="Arial"/>
              </a:rPr>
              <a:t>recorded</a:t>
            </a:r>
            <a:endParaRPr sz="2400" dirty="0">
              <a:latin typeface="Arial"/>
              <a:cs typeface="Arial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6238576"/>
            <a:ext cx="917491" cy="955108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14400" y="6324600"/>
            <a:ext cx="950213" cy="65760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01700" y="734060"/>
            <a:ext cx="7416165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dirty="0"/>
              <a:t>Ensuring </a:t>
            </a:r>
            <a:r>
              <a:rPr sz="4000" spc="-5" dirty="0"/>
              <a:t>the </a:t>
            </a:r>
            <a:r>
              <a:rPr sz="4000" dirty="0"/>
              <a:t>quality of </a:t>
            </a:r>
            <a:r>
              <a:rPr sz="4000" spc="-20" dirty="0"/>
              <a:t>test</a:t>
            </a:r>
            <a:r>
              <a:rPr sz="4000" spc="-125" dirty="0"/>
              <a:t> </a:t>
            </a:r>
            <a:r>
              <a:rPr sz="4000" dirty="0"/>
              <a:t>results</a:t>
            </a:r>
            <a:endParaRPr sz="400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QMS </a:t>
            </a:r>
            <a:r>
              <a:rPr spc="-5" dirty="0"/>
              <a:t>Quick </a:t>
            </a:r>
            <a:r>
              <a:rPr dirty="0"/>
              <a:t>Learning</a:t>
            </a:r>
            <a:r>
              <a:rPr spc="-70" dirty="0"/>
              <a:t> </a:t>
            </a:r>
            <a:r>
              <a:rPr spc="-5" dirty="0"/>
              <a:t>Activity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93139" y="1851913"/>
            <a:ext cx="7507605" cy="445763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54965" algn="l"/>
                <a:tab pos="355600" algn="l"/>
              </a:tabLst>
            </a:pPr>
            <a:r>
              <a:rPr lang="en-US" sz="2800" dirty="0">
                <a:solidFill>
                  <a:srgbClr val="3E3E3E"/>
                </a:solidFill>
                <a:latin typeface="Arial"/>
                <a:cs typeface="Arial"/>
              </a:rPr>
              <a:t>7</a:t>
            </a:r>
            <a:r>
              <a:rPr sz="2800" dirty="0">
                <a:solidFill>
                  <a:srgbClr val="3E3E3E"/>
                </a:solidFill>
                <a:latin typeface="Arial"/>
                <a:cs typeface="Arial"/>
              </a:rPr>
              <a:t>.</a:t>
            </a:r>
            <a:r>
              <a:rPr lang="en-US" sz="2800" dirty="0">
                <a:solidFill>
                  <a:srgbClr val="3E3E3E"/>
                </a:solidFill>
                <a:latin typeface="Arial"/>
                <a:cs typeface="Arial"/>
              </a:rPr>
              <a:t>7</a:t>
            </a:r>
            <a:r>
              <a:rPr sz="280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lang="en-US" sz="2800" i="1" dirty="0">
                <a:latin typeface="Arial"/>
                <a:cs typeface="Arial"/>
              </a:rPr>
              <a:t>Ensuring the validity of results</a:t>
            </a:r>
            <a:endParaRPr lang="en-US" sz="2800" dirty="0">
              <a:latin typeface="Arial"/>
              <a:cs typeface="Arial"/>
            </a:endParaRPr>
          </a:p>
          <a:p>
            <a:pPr marL="354965" indent="-342265">
              <a:lnSpc>
                <a:spcPct val="100000"/>
              </a:lnSpc>
              <a:spcBef>
                <a:spcPts val="100"/>
              </a:spcBef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solidFill>
                  <a:srgbClr val="3E3E3E"/>
                </a:solidFill>
                <a:latin typeface="Arial"/>
                <a:cs typeface="Arial"/>
              </a:rPr>
              <a:t>The </a:t>
            </a:r>
            <a:r>
              <a:rPr sz="2800" dirty="0">
                <a:solidFill>
                  <a:srgbClr val="3E3E3E"/>
                </a:solidFill>
                <a:latin typeface="Arial"/>
                <a:cs typeface="Arial"/>
              </a:rPr>
              <a:t>laboratory must have QC</a:t>
            </a:r>
            <a:r>
              <a:rPr sz="2800" spc="-10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3E3E3E"/>
                </a:solidFill>
                <a:latin typeface="Arial"/>
                <a:cs typeface="Arial"/>
              </a:rPr>
              <a:t>procedures</a:t>
            </a:r>
            <a:endParaRPr lang="en-US" sz="2800" dirty="0">
              <a:latin typeface="Arial"/>
              <a:cs typeface="Arial"/>
            </a:endParaRPr>
          </a:p>
          <a:p>
            <a:pPr marL="755650" marR="118745" lvl="1" indent="-285750">
              <a:lnSpc>
                <a:spcPct val="100000"/>
              </a:lnSpc>
              <a:spcBef>
                <a:spcPts val="2600"/>
              </a:spcBef>
              <a:buChar char="–"/>
              <a:tabLst>
                <a:tab pos="755650" algn="l"/>
              </a:tabLst>
            </a:pPr>
            <a:r>
              <a:rPr lang="en-US" sz="2400" i="1" spc="-135" dirty="0">
                <a:latin typeface="Arial"/>
                <a:cs typeface="Arial"/>
              </a:rPr>
              <a:t>For monitoring the </a:t>
            </a:r>
            <a:r>
              <a:rPr lang="en-US" sz="2400" i="1" spc="-5" dirty="0">
                <a:latin typeface="Arial"/>
                <a:cs typeface="Arial"/>
              </a:rPr>
              <a:t>validity of </a:t>
            </a:r>
            <a:r>
              <a:rPr lang="en-US" sz="2400" i="1" spc="-5" dirty="0" smtClean="0">
                <a:latin typeface="Arial"/>
                <a:cs typeface="Arial"/>
              </a:rPr>
              <a:t>results</a:t>
            </a:r>
            <a:r>
              <a:rPr lang="en-US" sz="2400" dirty="0" smtClean="0">
                <a:latin typeface="Arial"/>
                <a:cs typeface="Arial"/>
              </a:rPr>
              <a:t> </a:t>
            </a:r>
            <a:r>
              <a:rPr lang="en-US" sz="2400" spc="-5" dirty="0">
                <a:latin typeface="Arial"/>
                <a:cs typeface="Arial"/>
              </a:rPr>
              <a:t>(plan </a:t>
            </a:r>
            <a:r>
              <a:rPr lang="en-US" sz="2400" dirty="0">
                <a:latin typeface="Arial"/>
                <a:cs typeface="Arial"/>
              </a:rPr>
              <a:t>the </a:t>
            </a:r>
            <a:r>
              <a:rPr lang="en-US" sz="2400" spc="-5" dirty="0">
                <a:latin typeface="Arial"/>
                <a:cs typeface="Arial"/>
              </a:rPr>
              <a:t>monitoring</a:t>
            </a:r>
            <a:r>
              <a:rPr lang="en-US" sz="2400" spc="-5" dirty="0">
                <a:solidFill>
                  <a:srgbClr val="3E3E3E"/>
                </a:solidFill>
                <a:latin typeface="Arial"/>
                <a:cs typeface="Arial"/>
              </a:rPr>
              <a:t>, review the results) to</a:t>
            </a:r>
            <a:r>
              <a:rPr lang="en-US" sz="2400" spc="2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lang="en-US" sz="2400" spc="-5" dirty="0">
                <a:solidFill>
                  <a:srgbClr val="3E3E3E"/>
                </a:solidFill>
                <a:latin typeface="Arial"/>
                <a:cs typeface="Arial"/>
              </a:rPr>
              <a:t>ensure:</a:t>
            </a:r>
            <a:endParaRPr lang="en-US" sz="2400" dirty="0">
              <a:latin typeface="Arial"/>
              <a:cs typeface="Arial"/>
            </a:endParaRPr>
          </a:p>
          <a:p>
            <a:pPr marL="1155065" lvl="2" indent="-227965">
              <a:lnSpc>
                <a:spcPct val="100000"/>
              </a:lnSpc>
              <a:spcBef>
                <a:spcPts val="490"/>
              </a:spcBef>
              <a:buChar char="•"/>
              <a:tabLst>
                <a:tab pos="1155065" algn="l"/>
                <a:tab pos="1155700" algn="l"/>
              </a:tabLst>
            </a:pP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Accuracy</a:t>
            </a:r>
            <a:endParaRPr sz="2000" dirty="0">
              <a:latin typeface="Arial"/>
              <a:cs typeface="Arial"/>
            </a:endParaRPr>
          </a:p>
          <a:p>
            <a:pPr marL="1155065" lvl="2" indent="-227965">
              <a:lnSpc>
                <a:spcPct val="100000"/>
              </a:lnSpc>
              <a:spcBef>
                <a:spcPts val="480"/>
              </a:spcBef>
              <a:buChar char="•"/>
              <a:tabLst>
                <a:tab pos="1155065" algn="l"/>
                <a:tab pos="1155700" algn="l"/>
              </a:tabLst>
            </a:pPr>
            <a:r>
              <a:rPr sz="2000" spc="-5" dirty="0">
                <a:solidFill>
                  <a:srgbClr val="3E3E3E"/>
                </a:solidFill>
                <a:latin typeface="Arial"/>
                <a:cs typeface="Arial"/>
              </a:rPr>
              <a:t>Precision</a:t>
            </a:r>
            <a:endParaRPr sz="2000" dirty="0">
              <a:latin typeface="Arial"/>
              <a:cs typeface="Arial"/>
            </a:endParaRPr>
          </a:p>
          <a:p>
            <a:pPr lvl="2">
              <a:lnSpc>
                <a:spcPct val="100000"/>
              </a:lnSpc>
              <a:spcBef>
                <a:spcPts val="55"/>
              </a:spcBef>
              <a:buClr>
                <a:srgbClr val="3E3E3E"/>
              </a:buClr>
              <a:buFont typeface="Arial"/>
              <a:buChar char="•"/>
            </a:pPr>
            <a:endParaRPr sz="2200" dirty="0">
              <a:latin typeface="Times New Roman"/>
              <a:cs typeface="Times New Roman"/>
            </a:endParaRPr>
          </a:p>
          <a:p>
            <a:pPr marL="755015" lvl="1" indent="-285115">
              <a:lnSpc>
                <a:spcPct val="100000"/>
              </a:lnSpc>
              <a:buChar char="–"/>
              <a:tabLst>
                <a:tab pos="755650" algn="l"/>
              </a:tabLst>
            </a:pPr>
            <a:r>
              <a:rPr sz="2400" spc="-5" dirty="0">
                <a:solidFill>
                  <a:srgbClr val="3E3E3E"/>
                </a:solidFill>
                <a:latin typeface="Arial"/>
                <a:cs typeface="Arial"/>
              </a:rPr>
              <a:t>Record QC results so that trends can be</a:t>
            </a:r>
            <a:r>
              <a:rPr sz="2400" spc="-2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3E3E3E"/>
                </a:solidFill>
                <a:latin typeface="Arial"/>
                <a:cs typeface="Arial"/>
              </a:rPr>
              <a:t>detected</a:t>
            </a:r>
            <a:endParaRPr sz="2400" dirty="0">
              <a:latin typeface="Arial"/>
              <a:cs typeface="Arial"/>
            </a:endParaRPr>
          </a:p>
          <a:p>
            <a:pPr marL="755650" marR="135255" lvl="1" indent="-285750">
              <a:lnSpc>
                <a:spcPct val="100000"/>
              </a:lnSpc>
              <a:spcBef>
                <a:spcPts val="2255"/>
              </a:spcBef>
              <a:buChar char="–"/>
              <a:tabLst>
                <a:tab pos="755650" algn="l"/>
              </a:tabLst>
            </a:pPr>
            <a:r>
              <a:rPr sz="2400" spc="-5" dirty="0">
                <a:solidFill>
                  <a:srgbClr val="3E3E3E"/>
                </a:solidFill>
                <a:latin typeface="Arial"/>
                <a:cs typeface="Arial"/>
              </a:rPr>
              <a:t>Apply statistical techniques to review of QC data,  where</a:t>
            </a:r>
            <a:r>
              <a:rPr sz="2400" spc="10" dirty="0">
                <a:solidFill>
                  <a:srgbClr val="3E3E3E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3E3E3E"/>
                </a:solidFill>
                <a:latin typeface="Arial"/>
                <a:cs typeface="Arial"/>
              </a:rPr>
              <a:t>practical</a:t>
            </a:r>
            <a:endParaRPr sz="2400" dirty="0">
              <a:latin typeface="Arial"/>
              <a:cs typeface="Arial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6238576"/>
            <a:ext cx="917491" cy="955108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737</TotalTime>
  <Words>893</Words>
  <Application>Microsoft Office PowerPoint</Application>
  <PresentationFormat>Custom</PresentationFormat>
  <Paragraphs>125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Arial</vt:lpstr>
      <vt:lpstr>Calibri</vt:lpstr>
      <vt:lpstr>Franklin Gothic Demi</vt:lpstr>
      <vt:lpstr>Franklin Gothic Medium</vt:lpstr>
      <vt:lpstr>Times New Roman</vt:lpstr>
      <vt:lpstr>Wingdings</vt:lpstr>
      <vt:lpstr>Office Theme</vt:lpstr>
      <vt:lpstr>Sample Handling and Assuring the  Quality of Test Results</vt:lpstr>
      <vt:lpstr>Abbreviations and Acronyms</vt:lpstr>
      <vt:lpstr>What will be covered in this training?</vt:lpstr>
      <vt:lpstr>Connections</vt:lpstr>
      <vt:lpstr>Sample Handling</vt:lpstr>
      <vt:lpstr>Sample Handling</vt:lpstr>
      <vt:lpstr>Sample Handling</vt:lpstr>
      <vt:lpstr>Sample Handling</vt:lpstr>
      <vt:lpstr>Ensuring the quality of test results</vt:lpstr>
      <vt:lpstr>What does ISO/IEC 17025 require as  a QC sample?</vt:lpstr>
      <vt:lpstr>Most Accrediting Bodies Require Procedures  and Documentation for:</vt:lpstr>
      <vt:lpstr>What happens when QC fails?</vt:lpstr>
      <vt:lpstr>Proficiency Testing</vt:lpstr>
      <vt:lpstr>Summing it up: Sample Handling</vt:lpstr>
      <vt:lpstr>Summing it up: QC</vt:lpstr>
      <vt:lpstr>Reference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Microsoft PowerPoint - Quality Management System Sample Handling and Assuring the Quality of Test Results 2017</dc:title>
  <dc:creator>joshua.rowland</dc:creator>
  <cp:lastModifiedBy>Randolph, Robyn | APHL</cp:lastModifiedBy>
  <cp:revision>11</cp:revision>
  <dcterms:created xsi:type="dcterms:W3CDTF">2020-05-11T15:16:56Z</dcterms:created>
  <dcterms:modified xsi:type="dcterms:W3CDTF">2020-06-29T15:36:45Z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2017-08-14T00:00:00Z</vt:filetime>
  </property>
  <property fmtid="{D5CDD505-2E9C-101B-9397-08002B2CF9AE}" pid="3" name="Creator">
    <vt:lpwstr>PScript5.dll Version 5.2.2</vt:lpwstr>
  </property>
  <property fmtid="{D5CDD505-2E9C-101B-9397-08002B2CF9AE}" pid="4" name="LastSaved">
    <vt:filetime>2020-05-11T00:00:00Z</vt:filetime>
  </property>
</Properties>
</file>