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ndolph, Robyn | APHL" initials="RR|A" lastIdx="3" clrIdx="0">
    <p:extLst>
      <p:ext uri="{19B8F6BF-5375-455C-9EA6-DF929625EA0E}">
        <p15:presenceInfo xmlns:p15="http://schemas.microsoft.com/office/powerpoint/2012/main" userId="S-1-5-21-376835676-564275060-233764494-11200" providerId="AD"/>
      </p:ext>
    </p:extLst>
  </p:cmAuthor>
  <p:cmAuthor id="2" name="Salfinger" initials="sal" lastIdx="6" clrIdx="1">
    <p:extLst>
      <p:ext uri="{19B8F6BF-5375-455C-9EA6-DF929625EA0E}">
        <p15:presenceInfo xmlns:p15="http://schemas.microsoft.com/office/powerpoint/2012/main" userId="Salfing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680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543800" y="2033777"/>
            <a:ext cx="2057400" cy="365760"/>
          </a:xfrm>
          <a:custGeom>
            <a:avLst/>
            <a:gdLst/>
            <a:ahLst/>
            <a:cxnLst/>
            <a:rect l="l" t="t" r="r" b="b"/>
            <a:pathLst>
              <a:path w="2057400" h="365760">
                <a:moveTo>
                  <a:pt x="0" y="365760"/>
                </a:moveTo>
                <a:lnTo>
                  <a:pt x="2057400" y="365760"/>
                </a:lnTo>
                <a:lnTo>
                  <a:pt x="205740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B42E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57200" y="2033777"/>
            <a:ext cx="7086600" cy="365760"/>
          </a:xfrm>
          <a:custGeom>
            <a:avLst/>
            <a:gdLst/>
            <a:ahLst/>
            <a:cxnLst/>
            <a:rect l="l" t="t" r="r" b="b"/>
            <a:pathLst>
              <a:path w="7086600" h="365760">
                <a:moveTo>
                  <a:pt x="0" y="0"/>
                </a:moveTo>
                <a:lnTo>
                  <a:pt x="0" y="365760"/>
                </a:lnTo>
                <a:lnTo>
                  <a:pt x="7086600" y="365759"/>
                </a:lnTo>
                <a:lnTo>
                  <a:pt x="7086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A0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1700" y="3223513"/>
            <a:ext cx="7683500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0A0AF"/>
                </a:solidFill>
                <a:latin typeface="Franklin Gothic Demi"/>
                <a:cs typeface="Franklin Gothic Dem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010917" y="6429755"/>
            <a:ext cx="1796072" cy="552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55459" y="6259171"/>
            <a:ext cx="912958" cy="8009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202444" y="1851842"/>
            <a:ext cx="3676650" cy="40373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010917" y="6429755"/>
            <a:ext cx="1796072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55459" y="6259171"/>
            <a:ext cx="912958" cy="80091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01700" y="734060"/>
            <a:ext cx="8255000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3139" y="2079751"/>
            <a:ext cx="8072120" cy="3792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204202" y="6746009"/>
            <a:ext cx="1859915" cy="1987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://www.aphl.org/" TargetMode="Externa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13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11.jpg"/><Relationship Id="rId12" Type="http://schemas.openxmlformats.org/officeDocument/2006/relationships/image" Target="../media/image16.jpg"/><Relationship Id="rId17" Type="http://schemas.openxmlformats.org/officeDocument/2006/relationships/image" Target="../media/image7.png"/><Relationship Id="rId2" Type="http://schemas.openxmlformats.org/officeDocument/2006/relationships/image" Target="../media/image1.jpg"/><Relationship Id="rId16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11" Type="http://schemas.openxmlformats.org/officeDocument/2006/relationships/image" Target="../media/image15.jpg"/><Relationship Id="rId5" Type="http://schemas.openxmlformats.org/officeDocument/2006/relationships/image" Target="../media/image9.jpg"/><Relationship Id="rId15" Type="http://schemas.openxmlformats.org/officeDocument/2006/relationships/image" Target="../media/image19.jpg"/><Relationship Id="rId10" Type="http://schemas.openxmlformats.org/officeDocument/2006/relationships/image" Target="../media/image14.jpg"/><Relationship Id="rId4" Type="http://schemas.openxmlformats.org/officeDocument/2006/relationships/image" Target="../media/image3.png"/><Relationship Id="rId9" Type="http://schemas.openxmlformats.org/officeDocument/2006/relationships/image" Target="../media/image13.jpg"/><Relationship Id="rId1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jpg"/><Relationship Id="rId5" Type="http://schemas.openxmlformats.org/officeDocument/2006/relationships/image" Target="../media/image23.png"/><Relationship Id="rId10" Type="http://schemas.openxmlformats.org/officeDocument/2006/relationships/image" Target="../media/image28.jpg"/><Relationship Id="rId4" Type="http://schemas.openxmlformats.org/officeDocument/2006/relationships/image" Target="../media/image22.jpg"/><Relationship Id="rId9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0739" y="2044700"/>
            <a:ext cx="27787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QMS </a:t>
            </a:r>
            <a:r>
              <a:rPr sz="1800" spc="-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Quick </a:t>
            </a:r>
            <a:r>
              <a:rPr sz="18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Learning</a:t>
            </a:r>
            <a:r>
              <a:rPr sz="180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Activity</a:t>
            </a:r>
            <a:endParaRPr sz="180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44074" y="918926"/>
            <a:ext cx="2132910" cy="8962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39000" y="1905000"/>
            <a:ext cx="561340" cy="723265"/>
          </a:xfrm>
          <a:custGeom>
            <a:avLst/>
            <a:gdLst/>
            <a:ahLst/>
            <a:cxnLst/>
            <a:rect l="l" t="t" r="r" b="b"/>
            <a:pathLst>
              <a:path w="561340" h="723264">
                <a:moveTo>
                  <a:pt x="560832" y="361949"/>
                </a:moveTo>
                <a:lnTo>
                  <a:pt x="280416" y="0"/>
                </a:lnTo>
                <a:lnTo>
                  <a:pt x="0" y="0"/>
                </a:lnTo>
                <a:lnTo>
                  <a:pt x="280416" y="361950"/>
                </a:lnTo>
                <a:lnTo>
                  <a:pt x="280416" y="723138"/>
                </a:lnTo>
                <a:lnTo>
                  <a:pt x="560832" y="361949"/>
                </a:lnTo>
                <a:close/>
              </a:path>
              <a:path w="561340" h="723264">
                <a:moveTo>
                  <a:pt x="280416" y="723138"/>
                </a:moveTo>
                <a:lnTo>
                  <a:pt x="280416" y="361950"/>
                </a:lnTo>
                <a:lnTo>
                  <a:pt x="0" y="723138"/>
                </a:lnTo>
                <a:lnTo>
                  <a:pt x="280416" y="7231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81301" y="707828"/>
            <a:ext cx="1267690" cy="11637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87363" y="1004130"/>
            <a:ext cx="2682557" cy="8118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927340" y="6878066"/>
            <a:ext cx="120396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00A0AF"/>
                </a:solidFill>
                <a:latin typeface="Franklin Gothic Medium"/>
                <a:cs typeface="Franklin Gothic Medium"/>
                <a:hlinkClick r:id="rId5"/>
              </a:rPr>
              <a:t>ww</a:t>
            </a:r>
            <a:r>
              <a:rPr sz="1600" spc="-45" dirty="0">
                <a:solidFill>
                  <a:srgbClr val="00A0AF"/>
                </a:solidFill>
                <a:latin typeface="Franklin Gothic Medium"/>
                <a:cs typeface="Franklin Gothic Medium"/>
                <a:hlinkClick r:id="rId5"/>
              </a:rPr>
              <a:t>w</a:t>
            </a:r>
            <a:r>
              <a:rPr sz="1600" dirty="0">
                <a:solidFill>
                  <a:srgbClr val="00A0AF"/>
                </a:solidFill>
                <a:latin typeface="Franklin Gothic Medium"/>
                <a:cs typeface="Franklin Gothic Medium"/>
                <a:hlinkClick r:id="rId5"/>
              </a:rPr>
              <a:t>.aphl.org</a:t>
            </a:r>
            <a:endParaRPr sz="1600">
              <a:latin typeface="Franklin Gothic Medium"/>
              <a:cs typeface="Franklin Gothic 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Sample </a:t>
            </a:r>
            <a:r>
              <a:rPr spc="-10" dirty="0"/>
              <a:t>Handling </a:t>
            </a:r>
            <a:r>
              <a:rPr spc="-5" dirty="0"/>
              <a:t>and Assuring the  Quality of </a:t>
            </a:r>
            <a:r>
              <a:rPr spc="-50" dirty="0"/>
              <a:t>Test</a:t>
            </a:r>
            <a:r>
              <a:rPr spc="-5" dirty="0"/>
              <a:t> </a:t>
            </a:r>
            <a:r>
              <a:rPr spc="-15" dirty="0"/>
              <a:t>Results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81472" y="4929447"/>
            <a:ext cx="7683499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ISO/IEC 17025</a:t>
            </a:r>
            <a:r>
              <a:rPr lang="en-US" sz="3200" spc="-10" dirty="0">
                <a:latin typeface="Arial"/>
                <a:cs typeface="Arial"/>
              </a:rPr>
              <a:t>:2017</a:t>
            </a:r>
            <a:r>
              <a:rPr lang="en-US" sz="3200" spc="-10" dirty="0">
                <a:solidFill>
                  <a:srgbClr val="3E3E3E"/>
                </a:solidFill>
                <a:latin typeface="Arial"/>
                <a:cs typeface="Arial"/>
              </a:rPr>
              <a:t/>
            </a:r>
            <a:br>
              <a:rPr lang="en-US" sz="3200" spc="-10" dirty="0">
                <a:solidFill>
                  <a:srgbClr val="3E3E3E"/>
                </a:solidFill>
                <a:latin typeface="Arial"/>
                <a:cs typeface="Arial"/>
              </a:rPr>
            </a:b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clauses </a:t>
            </a:r>
            <a:r>
              <a:rPr lang="en-US" sz="3200" spc="-5" dirty="0">
                <a:solidFill>
                  <a:srgbClr val="3E3E3E"/>
                </a:solidFill>
                <a:latin typeface="Arial"/>
                <a:cs typeface="Arial"/>
              </a:rPr>
              <a:t>7.3, 7.4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 and</a:t>
            </a:r>
            <a:r>
              <a:rPr sz="3200" spc="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lang="en-US" sz="3200" spc="-10" dirty="0">
                <a:solidFill>
                  <a:srgbClr val="3E3E3E"/>
                </a:solidFill>
                <a:latin typeface="Arial"/>
                <a:cs typeface="Arial"/>
              </a:rPr>
              <a:t>7.7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4382" y="590024"/>
            <a:ext cx="1272721" cy="13249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What </a:t>
            </a:r>
            <a:r>
              <a:rPr sz="4000" dirty="0"/>
              <a:t>does ISO/IEC </a:t>
            </a:r>
            <a:r>
              <a:rPr sz="4000" spc="-50" dirty="0"/>
              <a:t>17025 </a:t>
            </a:r>
            <a:r>
              <a:rPr sz="4000" dirty="0"/>
              <a:t>require as  a QC</a:t>
            </a:r>
            <a:r>
              <a:rPr sz="4000" spc="-15" dirty="0"/>
              <a:t> </a:t>
            </a:r>
            <a:r>
              <a:rPr sz="4000" spc="-5" dirty="0"/>
              <a:t>sample?</a:t>
            </a:r>
            <a:endParaRPr sz="40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66542" y="2024430"/>
            <a:ext cx="7925434" cy="3567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standard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does not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require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any </a:t>
            </a:r>
            <a:r>
              <a:rPr lang="en-US" sz="2200" spc="-5" dirty="0" smtClean="0">
                <a:latin typeface="Arial"/>
                <a:cs typeface="Arial"/>
              </a:rPr>
              <a:t>specific</a:t>
            </a:r>
            <a:r>
              <a:rPr sz="2200" spc="-5" dirty="0" smtClean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QC sample.  These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are dictated by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test methods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and accreditation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bodies.</a:t>
            </a:r>
            <a:endParaRPr sz="22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standard recommends </a:t>
            </a:r>
            <a:r>
              <a:rPr lang="en-US" sz="2200" dirty="0">
                <a:latin typeface="Arial"/>
                <a:cs typeface="Arial"/>
              </a:rPr>
              <a:t>are</a:t>
            </a:r>
            <a:r>
              <a:rPr lang="en-US" sz="22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use of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the following :</a:t>
            </a:r>
            <a:endParaRPr sz="22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480"/>
              </a:spcBef>
              <a:buChar char="–"/>
              <a:tabLst>
                <a:tab pos="755015" algn="l"/>
                <a:tab pos="755650" algn="l"/>
              </a:tabLst>
            </a:pP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Certified Reference</a:t>
            </a:r>
            <a:r>
              <a:rPr sz="2000" spc="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Materials</a:t>
            </a:r>
            <a:endParaRPr sz="20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480"/>
              </a:spcBef>
              <a:buChar char="–"/>
              <a:tabLst>
                <a:tab pos="755015" algn="l"/>
                <a:tab pos="755650" algn="l"/>
              </a:tabLst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Internal QC using secondary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Reference</a:t>
            </a:r>
            <a:r>
              <a:rPr sz="200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Materials</a:t>
            </a:r>
            <a:endParaRPr sz="2000" dirty="0">
              <a:latin typeface="Arial"/>
              <a:cs typeface="Arial"/>
            </a:endParaRPr>
          </a:p>
          <a:p>
            <a:pPr marL="755015" marR="24765" lvl="1" indent="-285115">
              <a:lnSpc>
                <a:spcPct val="100000"/>
              </a:lnSpc>
              <a:spcBef>
                <a:spcPts val="480"/>
              </a:spcBef>
              <a:buChar char="–"/>
              <a:tabLst>
                <a:tab pos="755015" algn="l"/>
                <a:tab pos="755650" algn="l"/>
              </a:tabLst>
            </a:pP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Participation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in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proficiency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testing or </a:t>
            </a:r>
            <a:r>
              <a:rPr sz="2000" i="1" spc="-10" dirty="0">
                <a:solidFill>
                  <a:srgbClr val="3E3E3E"/>
                </a:solidFill>
                <a:latin typeface="Arial"/>
                <a:cs typeface="Arial"/>
              </a:rPr>
              <a:t>interlaboratory </a:t>
            </a: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comparison 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programs</a:t>
            </a:r>
            <a:endParaRPr sz="20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480"/>
              </a:spcBef>
              <a:buChar char="–"/>
              <a:tabLst>
                <a:tab pos="755015" algn="l"/>
                <a:tab pos="755650" algn="l"/>
              </a:tabLst>
            </a:pP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Replicate</a:t>
            </a:r>
            <a:r>
              <a:rPr sz="2000" i="1" spc="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tests</a:t>
            </a:r>
            <a:r>
              <a:rPr lang="en-US" sz="2000" i="1" spc="-5" dirty="0">
                <a:solidFill>
                  <a:srgbClr val="3E3E3E"/>
                </a:solidFill>
                <a:latin typeface="Arial"/>
                <a:cs typeface="Arial"/>
              </a:rPr>
              <a:t> using the same or different methods</a:t>
            </a:r>
            <a:endParaRPr sz="2000" i="1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480"/>
              </a:spcBef>
              <a:buChar char="–"/>
              <a:tabLst>
                <a:tab pos="755015" algn="l"/>
                <a:tab pos="755650" algn="l"/>
              </a:tabLst>
            </a:pPr>
            <a:r>
              <a:rPr sz="2000" i="1" spc="-10" dirty="0">
                <a:solidFill>
                  <a:srgbClr val="3E3E3E"/>
                </a:solidFill>
                <a:latin typeface="Arial"/>
                <a:cs typeface="Arial"/>
              </a:rPr>
              <a:t>Retesting </a:t>
            </a: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retained</a:t>
            </a:r>
            <a:r>
              <a:rPr sz="2000" i="1" spc="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samples</a:t>
            </a:r>
            <a:endParaRPr sz="2000" i="1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480"/>
              </a:spcBef>
              <a:buChar char="–"/>
              <a:tabLst>
                <a:tab pos="755015" algn="l"/>
                <a:tab pos="755650" algn="l"/>
              </a:tabLst>
            </a:pPr>
            <a:r>
              <a:rPr sz="2000" i="1" spc="-10" dirty="0">
                <a:solidFill>
                  <a:srgbClr val="3E3E3E"/>
                </a:solidFill>
                <a:latin typeface="Arial"/>
                <a:cs typeface="Arial"/>
              </a:rPr>
              <a:t>Correlation </a:t>
            </a: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of results for </a:t>
            </a:r>
            <a:r>
              <a:rPr sz="2000" i="1" spc="-10" dirty="0">
                <a:solidFill>
                  <a:srgbClr val="3E3E3E"/>
                </a:solidFill>
                <a:latin typeface="Arial"/>
                <a:cs typeface="Arial"/>
              </a:rPr>
              <a:t>different characteristics </a:t>
            </a: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of a</a:t>
            </a:r>
            <a:r>
              <a:rPr sz="2000" i="1" spc="3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3E3E3E"/>
                </a:solidFill>
                <a:latin typeface="Arial"/>
                <a:cs typeface="Arial"/>
              </a:rPr>
              <a:t>item</a:t>
            </a:r>
            <a:endParaRPr sz="2000" i="1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04962" y="6733285"/>
            <a:ext cx="185991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QMS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Quick </a:t>
            </a: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Learning</a:t>
            </a:r>
            <a:r>
              <a:rPr sz="1200" spc="-7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10917" y="6429755"/>
            <a:ext cx="1796072" cy="552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55459" y="6259171"/>
            <a:ext cx="912958" cy="8009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 marR="508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Most Accrediting </a:t>
            </a:r>
            <a:r>
              <a:rPr spc="-10" dirty="0"/>
              <a:t>Bodies Require </a:t>
            </a:r>
            <a:r>
              <a:rPr spc="-5" dirty="0"/>
              <a:t>Procedures  and Documentation</a:t>
            </a:r>
            <a:r>
              <a:rPr spc="20" dirty="0"/>
              <a:t> </a:t>
            </a:r>
            <a:r>
              <a:rPr spc="-10" dirty="0"/>
              <a:t>for:</a:t>
            </a:r>
          </a:p>
        </p:txBody>
      </p:sp>
      <p:sp>
        <p:nvSpPr>
          <p:cNvPr id="7" name="object 7"/>
          <p:cNvSpPr/>
          <p:nvPr/>
        </p:nvSpPr>
        <p:spPr>
          <a:xfrm>
            <a:off x="4002023" y="3116579"/>
            <a:ext cx="2129027" cy="21294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323841" y="3950461"/>
            <a:ext cx="1489075" cy="44132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-1905" algn="ctr">
              <a:lnSpc>
                <a:spcPct val="86200"/>
              </a:lnSpc>
              <a:spcBef>
                <a:spcPts val="265"/>
              </a:spcBef>
            </a:pPr>
            <a:r>
              <a:rPr sz="1000" b="1" dirty="0">
                <a:solidFill>
                  <a:srgbClr val="3E3E3E"/>
                </a:solidFill>
                <a:latin typeface="Arial"/>
                <a:cs typeface="Arial"/>
              </a:rPr>
              <a:t>Reagents, Reference  Materials</a:t>
            </a:r>
            <a:r>
              <a:rPr sz="1000" b="1" spc="-5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3E3E3E"/>
                </a:solidFill>
                <a:latin typeface="Arial"/>
                <a:cs typeface="Arial"/>
              </a:rPr>
              <a:t>and</a:t>
            </a:r>
            <a:r>
              <a:rPr sz="1000" b="1" spc="-4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3E3E3E"/>
                </a:solidFill>
                <a:latin typeface="Arial"/>
                <a:cs typeface="Arial"/>
              </a:rPr>
              <a:t>Reference  Standards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30090" y="2144267"/>
            <a:ext cx="1072896" cy="10690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706873" y="2610009"/>
            <a:ext cx="95885" cy="128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4"/>
              </a:lnSpc>
            </a:pP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M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89477" y="2586482"/>
            <a:ext cx="5016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anufactu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77976" y="2610009"/>
            <a:ext cx="152400" cy="128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4"/>
              </a:lnSpc>
            </a:pP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r</a:t>
            </a: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e</a:t>
            </a: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r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44667" y="2381250"/>
            <a:ext cx="1072896" cy="10728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519420" y="2766314"/>
            <a:ext cx="723900" cy="28194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33020" marR="5080" indent="-20955">
              <a:lnSpc>
                <a:spcPts val="940"/>
              </a:lnSpc>
              <a:spcBef>
                <a:spcPts val="245"/>
              </a:spcBef>
            </a:pP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Certificate</a:t>
            </a:r>
            <a:r>
              <a:rPr sz="900" b="1" spc="-7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of  </a:t>
            </a: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Authenticity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901690" y="3021329"/>
            <a:ext cx="1069086" cy="1072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262370" y="3465829"/>
            <a:ext cx="349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Purity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022085" y="3861053"/>
            <a:ext cx="1069086" cy="10728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338566" y="4246117"/>
            <a:ext cx="437515" cy="28194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indent="12065">
              <a:lnSpc>
                <a:spcPts val="940"/>
              </a:lnSpc>
              <a:spcBef>
                <a:spcPts val="245"/>
              </a:spcBef>
            </a:pP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Date </a:t>
            </a: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of  </a:t>
            </a: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Recei</a:t>
            </a: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pt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668517" y="4633721"/>
            <a:ext cx="1073658" cy="106908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998717" y="5017261"/>
            <a:ext cx="461009" cy="28194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66040" marR="5080" indent="-53975">
              <a:lnSpc>
                <a:spcPts val="940"/>
              </a:lnSpc>
              <a:spcBef>
                <a:spcPts val="245"/>
              </a:spcBef>
            </a:pP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Unique  entifier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963411" y="5159661"/>
            <a:ext cx="102235" cy="128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4"/>
              </a:lnSpc>
            </a:pP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Id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953761" y="5090921"/>
            <a:ext cx="1073658" cy="107365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189477" y="5475223"/>
            <a:ext cx="605790" cy="28194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indent="76835">
              <a:lnSpc>
                <a:spcPts val="940"/>
              </a:lnSpc>
              <a:spcBef>
                <a:spcPts val="245"/>
              </a:spcBef>
            </a:pP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Storage  c</a:t>
            </a: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onditions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106417" y="5090921"/>
            <a:ext cx="1072896" cy="107365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379976" y="5558187"/>
            <a:ext cx="76835" cy="128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94"/>
              </a:lnSpc>
            </a:pP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E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443594" y="5534659"/>
            <a:ext cx="50863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xpiration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395471" y="4633721"/>
            <a:ext cx="1069086" cy="106908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588511" y="5075935"/>
            <a:ext cx="6864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Prepared</a:t>
            </a:r>
            <a:r>
              <a:rPr sz="900" b="1" spc="-5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by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041904" y="3861053"/>
            <a:ext cx="1072896" cy="107289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3220466" y="4364990"/>
            <a:ext cx="7169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Dates </a:t>
            </a: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of</a:t>
            </a:r>
            <a:r>
              <a:rPr sz="900" b="1" spc="-7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Use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162300" y="3021329"/>
            <a:ext cx="1073658" cy="107289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3430015" y="3407155"/>
            <a:ext cx="539750" cy="28194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indent="66040">
              <a:lnSpc>
                <a:spcPts val="940"/>
              </a:lnSpc>
              <a:spcBef>
                <a:spcPts val="245"/>
              </a:spcBef>
            </a:pP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How to  </a:t>
            </a: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P</a:t>
            </a: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u</a:t>
            </a: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rc</a:t>
            </a: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h</a:t>
            </a: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ase</a:t>
            </a:r>
            <a:endParaRPr sz="9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719321" y="2381250"/>
            <a:ext cx="1069086" cy="107289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3974846" y="2756408"/>
            <a:ext cx="5594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Transport</a:t>
            </a:r>
            <a:endParaRPr sz="900">
              <a:latin typeface="Arial"/>
              <a:cs typeface="Arial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652081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What happens </a:t>
            </a:r>
            <a:r>
              <a:rPr sz="4000" dirty="0"/>
              <a:t>when QC</a:t>
            </a:r>
            <a:r>
              <a:rPr sz="4000" spc="-110" dirty="0"/>
              <a:t> </a:t>
            </a:r>
            <a:r>
              <a:rPr sz="4000" spc="-5" dirty="0"/>
              <a:t>fails?</a:t>
            </a:r>
            <a:endParaRPr sz="40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139" y="1928113"/>
            <a:ext cx="7948930" cy="361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When QC is outside predefined criteria,</a:t>
            </a:r>
            <a:r>
              <a:rPr sz="2800" spc="-6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planned  action must be taken</a:t>
            </a:r>
            <a:r>
              <a:rPr sz="28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to:</a:t>
            </a:r>
            <a:endParaRPr sz="28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85"/>
              </a:spcBef>
              <a:buChar char="–"/>
              <a:tabLst>
                <a:tab pos="75565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Correct the</a:t>
            </a:r>
            <a:r>
              <a:rPr sz="240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problem</a:t>
            </a:r>
            <a:endParaRPr sz="24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75"/>
              </a:spcBef>
              <a:buChar char="–"/>
              <a:tabLst>
                <a:tab pos="75565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Prevent incorrect results from being</a:t>
            </a:r>
            <a:r>
              <a:rPr sz="2400" spc="3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reported</a:t>
            </a:r>
            <a:endParaRPr sz="24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6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3E3E3E"/>
                </a:solidFill>
                <a:latin typeface="Arial"/>
                <a:cs typeface="Arial"/>
              </a:rPr>
              <a:t>Key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terms:</a:t>
            </a:r>
            <a:endParaRPr sz="2800" dirty="0">
              <a:latin typeface="Arial"/>
              <a:cs typeface="Arial"/>
            </a:endParaRPr>
          </a:p>
          <a:p>
            <a:pPr marL="755015" marR="368935" lvl="1" indent="-285115">
              <a:lnSpc>
                <a:spcPct val="100000"/>
              </a:lnSpc>
              <a:spcBef>
                <a:spcPts val="500"/>
              </a:spcBef>
              <a:buFont typeface="Arial"/>
              <a:buChar char="–"/>
              <a:tabLst>
                <a:tab pos="755015" algn="l"/>
                <a:tab pos="755650" algn="l"/>
                <a:tab pos="3188970" algn="l"/>
              </a:tabLst>
            </a:pPr>
            <a:r>
              <a:rPr sz="2000" b="1" spc="-10" dirty="0">
                <a:solidFill>
                  <a:srgbClr val="00A0AF"/>
                </a:solidFill>
                <a:latin typeface="Arial"/>
                <a:cs typeface="Arial"/>
              </a:rPr>
              <a:t>Predefined</a:t>
            </a:r>
            <a:r>
              <a:rPr sz="2000" b="1" spc="45" dirty="0">
                <a:solidFill>
                  <a:srgbClr val="00A0A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A0AF"/>
                </a:solidFill>
                <a:latin typeface="Arial"/>
                <a:cs typeface="Arial"/>
              </a:rPr>
              <a:t>criteria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:	The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laboratory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must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define acceptance  criteria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for its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routine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 QC</a:t>
            </a:r>
            <a:endParaRPr sz="2000" dirty="0">
              <a:latin typeface="Arial"/>
              <a:cs typeface="Arial"/>
            </a:endParaRPr>
          </a:p>
          <a:p>
            <a:pPr marL="755015" marR="113030" lvl="1" indent="-285115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5015" algn="l"/>
                <a:tab pos="755650" algn="l"/>
                <a:tab pos="2768600" algn="l"/>
                <a:tab pos="4530725" algn="l"/>
              </a:tabLst>
            </a:pPr>
            <a:r>
              <a:rPr sz="2000" b="1" spc="-10" dirty="0">
                <a:solidFill>
                  <a:srgbClr val="00A0AF"/>
                </a:solidFill>
                <a:latin typeface="Arial"/>
                <a:cs typeface="Arial"/>
              </a:rPr>
              <a:t>Planned</a:t>
            </a:r>
            <a:r>
              <a:rPr sz="2000" b="1" spc="75" dirty="0">
                <a:solidFill>
                  <a:srgbClr val="00A0A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A0AF"/>
                </a:solidFill>
                <a:latin typeface="Arial"/>
                <a:cs typeface="Arial"/>
              </a:rPr>
              <a:t>action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:	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laboratory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must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specify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what to do if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QC 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fails to meet</a:t>
            </a:r>
            <a:r>
              <a:rPr sz="2000" spc="10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acceptance</a:t>
            </a:r>
            <a:r>
              <a:rPr sz="2000" spc="2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criteria.	This may be corrective</a:t>
            </a:r>
            <a:r>
              <a:rPr sz="2000" spc="-4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action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513448"/>
            <a:ext cx="71755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Proficiency</a:t>
            </a:r>
            <a:r>
              <a:rPr sz="4000" spc="-80" dirty="0"/>
              <a:t> </a:t>
            </a:r>
            <a:r>
              <a:rPr sz="4000" spc="-40" dirty="0"/>
              <a:t>Testing</a:t>
            </a:r>
            <a:endParaRPr sz="400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78114" y="1212815"/>
            <a:ext cx="8699500" cy="51623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017905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ISO/IEC 17025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does not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require any  particular amount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or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frequency of  proficiency testing</a:t>
            </a:r>
            <a:endParaRPr sz="3200" dirty="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278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Accrediting bodies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have their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own  requirements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for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amount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and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frequency of  proficiency testing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that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laboratories must  follow</a:t>
            </a:r>
            <a:endParaRPr lang="en-US" sz="3200" spc="-10" dirty="0">
              <a:solidFill>
                <a:srgbClr val="3E3E3E"/>
              </a:solidFill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278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3200" dirty="0">
                <a:latin typeface="Arial"/>
                <a:cs typeface="Arial"/>
              </a:rPr>
              <a:t>Additional information in </a:t>
            </a:r>
            <a:r>
              <a:rPr lang="en-US" sz="3200" b="1" dirty="0">
                <a:latin typeface="Arial"/>
                <a:cs typeface="Arial"/>
              </a:rPr>
              <a:t>Proficiency Testing </a:t>
            </a:r>
            <a:r>
              <a:rPr lang="en-US" sz="3200" dirty="0">
                <a:latin typeface="Arial"/>
                <a:cs typeface="Arial"/>
              </a:rPr>
              <a:t>QMS module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2461" y="734060"/>
            <a:ext cx="72009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Summing </a:t>
            </a:r>
            <a:r>
              <a:rPr sz="4000" dirty="0"/>
              <a:t>it up: </a:t>
            </a:r>
            <a:r>
              <a:rPr sz="4000" spc="-5" dirty="0"/>
              <a:t>Sample</a:t>
            </a:r>
            <a:r>
              <a:rPr sz="4000" spc="-110" dirty="0"/>
              <a:t> </a:t>
            </a:r>
            <a:r>
              <a:rPr sz="4000" spc="-5" dirty="0"/>
              <a:t>Handling</a:t>
            </a:r>
            <a:endParaRPr sz="4000"/>
          </a:p>
        </p:txBody>
      </p:sp>
      <p:sp>
        <p:nvSpPr>
          <p:cNvPr id="4" name="object 4"/>
          <p:cNvSpPr/>
          <p:nvPr/>
        </p:nvSpPr>
        <p:spPr>
          <a:xfrm>
            <a:off x="906017" y="1678685"/>
            <a:ext cx="3125723" cy="8282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67994" y="1755139"/>
            <a:ext cx="1244600" cy="51244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ts val="1140"/>
              </a:lnSpc>
              <a:spcBef>
                <a:spcPts val="285"/>
              </a:spcBef>
            </a:pPr>
            <a:r>
              <a:rPr sz="1100" b="1" spc="-5" dirty="0">
                <a:solidFill>
                  <a:srgbClr val="3E3E3E"/>
                </a:solidFill>
                <a:latin typeface="Arial"/>
                <a:cs typeface="Arial"/>
              </a:rPr>
              <a:t>How is the</a:t>
            </a:r>
            <a:r>
              <a:rPr sz="1100" b="1" spc="-3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3E3E3E"/>
                </a:solidFill>
                <a:latin typeface="Arial"/>
                <a:cs typeface="Arial"/>
              </a:rPr>
              <a:t>sample  transported?</a:t>
            </a:r>
            <a:endParaRPr sz="1100">
              <a:latin typeface="Arial"/>
              <a:cs typeface="Arial"/>
            </a:endParaRPr>
          </a:p>
          <a:p>
            <a:pPr marL="69850" indent="-57150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69850" algn="l"/>
              </a:tabLst>
            </a:pP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Courier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7994" y="2242823"/>
            <a:ext cx="3054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0" indent="-5715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69850" algn="l"/>
              </a:tabLst>
            </a:pP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Mail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38427" y="2606039"/>
            <a:ext cx="3121914" cy="8275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00403" y="2709721"/>
            <a:ext cx="1136015" cy="55181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1100" b="1" spc="-5" dirty="0">
                <a:solidFill>
                  <a:srgbClr val="3E3E3E"/>
                </a:solidFill>
                <a:latin typeface="Arial"/>
                <a:cs typeface="Arial"/>
              </a:rPr>
              <a:t>Who receives</a:t>
            </a:r>
            <a:r>
              <a:rPr sz="1100" b="1" spc="-3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3E3E3E"/>
                </a:solidFill>
                <a:latin typeface="Arial"/>
                <a:cs typeface="Arial"/>
              </a:rPr>
              <a:t>it?</a:t>
            </a:r>
            <a:endParaRPr sz="1100">
              <a:latin typeface="Arial"/>
              <a:cs typeface="Arial"/>
            </a:endParaRPr>
          </a:p>
          <a:p>
            <a:pPr marL="69850" indent="-57150">
              <a:lnSpc>
                <a:spcPct val="100000"/>
              </a:lnSpc>
              <a:spcBef>
                <a:spcPts val="295"/>
              </a:spcBef>
              <a:buFont typeface="Arial"/>
              <a:buChar char="•"/>
              <a:tabLst>
                <a:tab pos="69850" algn="l"/>
              </a:tabLst>
            </a:pP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Unique</a:t>
            </a:r>
            <a:r>
              <a:rPr sz="900" b="1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ID</a:t>
            </a:r>
            <a:endParaRPr sz="900">
              <a:latin typeface="Arial"/>
              <a:cs typeface="Arial"/>
            </a:endParaRPr>
          </a:p>
          <a:p>
            <a:pPr marL="69850" indent="-5715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9850" algn="l"/>
              </a:tabLst>
            </a:pP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Entry into</a:t>
            </a:r>
            <a:r>
              <a:rPr sz="900" b="1" spc="-3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LIMS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371600" y="3536441"/>
            <a:ext cx="3121914" cy="8237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32813" y="3610609"/>
            <a:ext cx="2145665" cy="65024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ts val="1140"/>
              </a:lnSpc>
              <a:spcBef>
                <a:spcPts val="285"/>
              </a:spcBef>
            </a:pPr>
            <a:r>
              <a:rPr sz="1100" b="1" spc="-5" dirty="0">
                <a:solidFill>
                  <a:srgbClr val="3E3E3E"/>
                </a:solidFill>
                <a:latin typeface="Arial"/>
                <a:cs typeface="Arial"/>
              </a:rPr>
              <a:t>Are there special precautions in  handling/storage?</a:t>
            </a:r>
            <a:endParaRPr sz="1100">
              <a:latin typeface="Arial"/>
              <a:cs typeface="Arial"/>
            </a:endParaRPr>
          </a:p>
          <a:p>
            <a:pPr marL="69850" indent="-57150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69850" algn="l"/>
              </a:tabLst>
            </a:pP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Temperature</a:t>
            </a:r>
            <a:endParaRPr sz="900">
              <a:latin typeface="Arial"/>
              <a:cs typeface="Arial"/>
            </a:endParaRPr>
          </a:p>
          <a:p>
            <a:pPr marL="69850" indent="-57150">
              <a:lnSpc>
                <a:spcPct val="100000"/>
              </a:lnSpc>
              <a:spcBef>
                <a:spcPts val="10"/>
              </a:spcBef>
              <a:buFont typeface="Arial"/>
              <a:buChar char="•"/>
              <a:tabLst>
                <a:tab pos="69850" algn="l"/>
              </a:tabLst>
            </a:pP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Humidity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604010" y="4463796"/>
            <a:ext cx="3121914" cy="8275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665223" y="4565191"/>
            <a:ext cx="1301750" cy="55181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1100" b="1" spc="-5" dirty="0">
                <a:solidFill>
                  <a:srgbClr val="3E3E3E"/>
                </a:solidFill>
                <a:latin typeface="Arial"/>
                <a:cs typeface="Arial"/>
              </a:rPr>
              <a:t>Disposal</a:t>
            </a:r>
            <a:endParaRPr sz="1100">
              <a:latin typeface="Arial"/>
              <a:cs typeface="Arial"/>
            </a:endParaRPr>
          </a:p>
          <a:p>
            <a:pPr marL="69850" indent="-57150">
              <a:lnSpc>
                <a:spcPct val="100000"/>
              </a:lnSpc>
              <a:spcBef>
                <a:spcPts val="295"/>
              </a:spcBef>
              <a:buFont typeface="Arial"/>
              <a:buChar char="•"/>
              <a:tabLst>
                <a:tab pos="69850" algn="l"/>
              </a:tabLst>
            </a:pPr>
            <a:r>
              <a:rPr sz="900" b="1" dirty="0">
                <a:solidFill>
                  <a:srgbClr val="3E3E3E"/>
                </a:solidFill>
                <a:latin typeface="Arial"/>
                <a:cs typeface="Arial"/>
              </a:rPr>
              <a:t>Who</a:t>
            </a:r>
            <a:r>
              <a:rPr sz="900" b="1" spc="-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authorizes?</a:t>
            </a:r>
            <a:endParaRPr sz="900">
              <a:latin typeface="Arial"/>
              <a:cs typeface="Arial"/>
            </a:endParaRPr>
          </a:p>
          <a:p>
            <a:pPr marL="69850" indent="-5715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69850" algn="l"/>
              </a:tabLst>
            </a:pP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What method is</a:t>
            </a:r>
            <a:r>
              <a:rPr sz="900" b="1" spc="-4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3E3E3E"/>
                </a:solidFill>
                <a:latin typeface="Arial"/>
                <a:cs typeface="Arial"/>
              </a:rPr>
              <a:t>used?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836420" y="5390388"/>
            <a:ext cx="3122676" cy="8275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896872" y="5450077"/>
            <a:ext cx="2082800" cy="68326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ts val="1140"/>
              </a:lnSpc>
              <a:spcBef>
                <a:spcPts val="285"/>
              </a:spcBef>
            </a:pPr>
            <a:r>
              <a:rPr sz="1100" b="1" spc="-5" dirty="0">
                <a:solidFill>
                  <a:srgbClr val="3E3E3E"/>
                </a:solidFill>
                <a:latin typeface="Arial"/>
                <a:cs typeface="Arial"/>
              </a:rPr>
              <a:t>Write procedures for recording  relevant data/information</a:t>
            </a:r>
            <a:endParaRPr sz="1100">
              <a:latin typeface="Arial"/>
              <a:cs typeface="Arial"/>
            </a:endParaRPr>
          </a:p>
          <a:p>
            <a:pPr marL="12700" marR="198755">
              <a:lnSpc>
                <a:spcPts val="1140"/>
              </a:lnSpc>
              <a:spcBef>
                <a:spcPts val="434"/>
              </a:spcBef>
            </a:pPr>
            <a:r>
              <a:rPr sz="1100" b="1" spc="-5" dirty="0">
                <a:solidFill>
                  <a:srgbClr val="3E3E3E"/>
                </a:solidFill>
                <a:latin typeface="Arial"/>
                <a:cs typeface="Arial"/>
              </a:rPr>
              <a:t>Ensure staff are trained and  authorized in all</a:t>
            </a:r>
            <a:r>
              <a:rPr sz="1100" b="1" spc="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3E3E3E"/>
                </a:solidFill>
                <a:latin typeface="Arial"/>
                <a:cs typeface="Arial"/>
              </a:rPr>
              <a:t>procedures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470147" y="2269236"/>
            <a:ext cx="578358" cy="5577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03320" y="3195827"/>
            <a:ext cx="578358" cy="5577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35729" y="4110228"/>
            <a:ext cx="574548" cy="55778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68140" y="5045202"/>
            <a:ext cx="574548" cy="55778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184902" y="2156713"/>
            <a:ext cx="3827145" cy="3866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Sample handling  includes ensuring the  laboratory meets  customer  requirements,  protects sample  </a:t>
            </a:r>
            <a:r>
              <a:rPr sz="2800" spc="-25" dirty="0">
                <a:solidFill>
                  <a:srgbClr val="3E3E3E"/>
                </a:solidFill>
                <a:latin typeface="Arial"/>
                <a:cs typeface="Arial"/>
              </a:rPr>
              <a:t>integrity,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and provides  appropriate security  of</a:t>
            </a:r>
            <a:r>
              <a:rPr sz="2800" spc="-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samples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461" y="734060"/>
            <a:ext cx="409384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Summing </a:t>
            </a:r>
            <a:r>
              <a:rPr sz="4000" dirty="0"/>
              <a:t>it up:</a:t>
            </a:r>
            <a:r>
              <a:rPr sz="4000" spc="-110" dirty="0"/>
              <a:t> </a:t>
            </a:r>
            <a:r>
              <a:rPr sz="4000" dirty="0"/>
              <a:t>QC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93902" y="1851913"/>
            <a:ext cx="3688715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QC</a:t>
            </a:r>
            <a:r>
              <a:rPr lang="en-US" sz="2800" dirty="0">
                <a:solidFill>
                  <a:srgbClr val="3E3E3E"/>
                </a:solidFill>
                <a:latin typeface="Arial"/>
                <a:cs typeface="Arial"/>
              </a:rPr>
              <a:t> -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 A system that  compares</a:t>
            </a:r>
            <a:r>
              <a:rPr sz="2800" spc="-8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performance  against specific  requirements and  defined</a:t>
            </a:r>
            <a:r>
              <a:rPr sz="28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standards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xfrm>
            <a:off x="5202444" y="1851842"/>
            <a:ext cx="3676650" cy="41601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/>
              <a:t>QC </a:t>
            </a:r>
            <a:r>
              <a:rPr spc="-5" dirty="0"/>
              <a:t>data </a:t>
            </a:r>
            <a:r>
              <a:rPr dirty="0"/>
              <a:t>must </a:t>
            </a:r>
            <a:r>
              <a:rPr spc="-5" dirty="0"/>
              <a:t>be  </a:t>
            </a:r>
            <a:r>
              <a:rPr dirty="0"/>
              <a:t>monitored,</a:t>
            </a:r>
            <a:r>
              <a:rPr spc="-80" dirty="0"/>
              <a:t> </a:t>
            </a:r>
            <a:r>
              <a:rPr dirty="0"/>
              <a:t>reviewed,  and</a:t>
            </a:r>
            <a:r>
              <a:rPr spc="-10" dirty="0"/>
              <a:t> </a:t>
            </a:r>
            <a:r>
              <a:rPr dirty="0"/>
              <a:t>analyzed</a:t>
            </a:r>
          </a:p>
          <a:p>
            <a:pPr marL="355600" marR="243204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/>
              <a:t>Failing QC</a:t>
            </a:r>
            <a:r>
              <a:rPr spc="-85" dirty="0"/>
              <a:t> </a:t>
            </a:r>
            <a:r>
              <a:rPr dirty="0"/>
              <a:t>requires  action</a:t>
            </a:r>
          </a:p>
          <a:p>
            <a:pPr marL="355600" marR="66675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/>
              <a:t>Proficiency testing</a:t>
            </a:r>
            <a:r>
              <a:rPr spc="-90" dirty="0"/>
              <a:t> </a:t>
            </a:r>
            <a:r>
              <a:rPr spc="-5" dirty="0"/>
              <a:t>is  part of </a:t>
            </a:r>
            <a:r>
              <a:rPr dirty="0"/>
              <a:t>the</a:t>
            </a:r>
            <a:endParaRPr lang="en-US" dirty="0"/>
          </a:p>
          <a:p>
            <a:pPr marL="355600" marR="66675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laboratory’s </a:t>
            </a:r>
            <a:r>
              <a:rPr dirty="0"/>
              <a:t>overall  QC</a:t>
            </a:r>
            <a:r>
              <a:rPr spc="-5" dirty="0"/>
              <a:t> plan</a:t>
            </a:r>
          </a:p>
        </p:txBody>
      </p:sp>
      <p:sp>
        <p:nvSpPr>
          <p:cNvPr id="5" name="object 5"/>
          <p:cNvSpPr/>
          <p:nvPr/>
        </p:nvSpPr>
        <p:spPr>
          <a:xfrm>
            <a:off x="2177795" y="4762500"/>
            <a:ext cx="1741932" cy="1671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22504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40" dirty="0"/>
              <a:t>R</a:t>
            </a:r>
            <a:r>
              <a:rPr sz="4000" dirty="0"/>
              <a:t>e</a:t>
            </a:r>
            <a:r>
              <a:rPr sz="4000" spc="-40" dirty="0"/>
              <a:t>f</a:t>
            </a:r>
            <a:r>
              <a:rPr sz="4000" dirty="0"/>
              <a:t>er</a:t>
            </a:r>
            <a:r>
              <a:rPr sz="4000" spc="-5" dirty="0"/>
              <a:t>e</a:t>
            </a:r>
            <a:r>
              <a:rPr sz="4000" dirty="0"/>
              <a:t>nce</a:t>
            </a:r>
            <a:endParaRPr sz="40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139" y="1752528"/>
            <a:ext cx="7104380" cy="1645963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7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ISO/IEC 17025:20</a:t>
            </a:r>
            <a:r>
              <a:rPr lang="en-US" sz="3200" spc="-10" dirty="0">
                <a:solidFill>
                  <a:srgbClr val="3E3E3E"/>
                </a:solidFill>
                <a:latin typeface="Arial"/>
                <a:cs typeface="Arial"/>
              </a:rPr>
              <a:t>17</a:t>
            </a:r>
            <a:endParaRPr sz="32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680"/>
              </a:spcBef>
            </a:pP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–</a:t>
            </a:r>
            <a:r>
              <a:rPr lang="en-US" sz="28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https://www.iso.org/standard/66912.html </a:t>
            </a:r>
          </a:p>
          <a:p>
            <a:pPr marL="469900">
              <a:lnSpc>
                <a:spcPct val="100000"/>
              </a:lnSpc>
              <a:spcBef>
                <a:spcPts val="680"/>
              </a:spcBef>
            </a:pPr>
            <a:endParaRPr sz="2800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62077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Abbreviations </a:t>
            </a:r>
            <a:r>
              <a:rPr sz="4000" dirty="0"/>
              <a:t>and</a:t>
            </a:r>
            <a:r>
              <a:rPr sz="4000" spc="-95" dirty="0"/>
              <a:t> </a:t>
            </a:r>
            <a:r>
              <a:rPr sz="4000" spc="-20" dirty="0"/>
              <a:t>Acronyms</a:t>
            </a:r>
            <a:endParaRPr sz="40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139" y="1774951"/>
            <a:ext cx="37064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sz="3200" b="1" spc="-5" dirty="0">
                <a:solidFill>
                  <a:srgbClr val="3E3E3E"/>
                </a:solidFill>
                <a:latin typeface="Arial"/>
                <a:cs typeface="Arial"/>
              </a:rPr>
              <a:t>QC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-Quality</a:t>
            </a:r>
            <a:r>
              <a:rPr sz="3200" spc="-6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control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802195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What </a:t>
            </a:r>
            <a:r>
              <a:rPr sz="4000" dirty="0"/>
              <a:t>will be </a:t>
            </a:r>
            <a:r>
              <a:rPr sz="4000" spc="-15" dirty="0"/>
              <a:t>covered </a:t>
            </a:r>
            <a:r>
              <a:rPr sz="4000" dirty="0"/>
              <a:t>in </a:t>
            </a:r>
            <a:r>
              <a:rPr sz="4000" spc="-5" dirty="0"/>
              <a:t>this</a:t>
            </a:r>
            <a:r>
              <a:rPr sz="4000" spc="-105" dirty="0"/>
              <a:t> </a:t>
            </a:r>
            <a:r>
              <a:rPr sz="4000" spc="-5" dirty="0"/>
              <a:t>training?</a:t>
            </a:r>
            <a:endParaRPr sz="40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139" y="1676328"/>
            <a:ext cx="7678420" cy="3538789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7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Sample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 Handling</a:t>
            </a:r>
            <a:endParaRPr sz="32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680"/>
              </a:spcBef>
              <a:buChar char="–"/>
              <a:tabLst>
                <a:tab pos="755650" algn="l"/>
              </a:tabLst>
            </a:pP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What does this</a:t>
            </a:r>
            <a:r>
              <a:rPr sz="28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encompass?</a:t>
            </a:r>
            <a:endParaRPr sz="28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670"/>
              </a:spcBef>
              <a:buChar char="–"/>
              <a:tabLst>
                <a:tab pos="755650" algn="l"/>
              </a:tabLst>
            </a:pP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What does the laboratory need to</a:t>
            </a:r>
            <a:r>
              <a:rPr sz="2800" spc="-6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consider?</a:t>
            </a:r>
            <a:endParaRPr sz="28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77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Quality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Control (QC</a:t>
            </a:r>
            <a:r>
              <a:rPr sz="3200" spc="-10" dirty="0" smtClean="0">
                <a:solidFill>
                  <a:srgbClr val="3E3E3E"/>
                </a:solidFill>
                <a:latin typeface="Arial"/>
                <a:cs typeface="Arial"/>
              </a:rPr>
              <a:t>)</a:t>
            </a:r>
            <a:endParaRPr sz="2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670"/>
              </a:spcBef>
              <a:buChar char="–"/>
              <a:tabLst>
                <a:tab pos="755650" algn="l"/>
              </a:tabLst>
            </a:pP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What happens </a:t>
            </a:r>
            <a:r>
              <a:rPr sz="2800" spc="-5" dirty="0">
                <a:solidFill>
                  <a:srgbClr val="3E3E3E"/>
                </a:solidFill>
                <a:latin typeface="Arial"/>
                <a:cs typeface="Arial"/>
              </a:rPr>
              <a:t>when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QC</a:t>
            </a:r>
            <a:r>
              <a:rPr sz="28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fails?</a:t>
            </a:r>
            <a:endParaRPr sz="28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670"/>
              </a:spcBef>
              <a:buChar char="–"/>
              <a:tabLst>
                <a:tab pos="755650" algn="l"/>
              </a:tabLst>
            </a:pP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Proficiency</a:t>
            </a:r>
            <a:r>
              <a:rPr sz="2800" spc="-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testing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27012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Connections</a:t>
            </a:r>
            <a:endParaRPr sz="40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0499" y="1602350"/>
            <a:ext cx="8058784" cy="4244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253365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How are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sample handling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and QC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related  </a:t>
            </a: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to each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 other?</a:t>
            </a:r>
            <a:endParaRPr sz="3200" dirty="0">
              <a:latin typeface="Arial"/>
              <a:cs typeface="Arial"/>
            </a:endParaRPr>
          </a:p>
          <a:p>
            <a:pPr marL="755650" marR="49530" lvl="1" indent="-285750">
              <a:lnSpc>
                <a:spcPct val="100000"/>
              </a:lnSpc>
              <a:spcBef>
                <a:spcPts val="685"/>
              </a:spcBef>
              <a:buChar char="–"/>
              <a:tabLst>
                <a:tab pos="755650" algn="l"/>
              </a:tabLst>
            </a:pP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Results are only as good as the sample</a:t>
            </a:r>
            <a:r>
              <a:rPr sz="2800" spc="-7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which  is</a:t>
            </a:r>
            <a:r>
              <a:rPr sz="2800" spc="-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tested</a:t>
            </a:r>
            <a:endParaRPr sz="2800" dirty="0">
              <a:latin typeface="Arial"/>
              <a:cs typeface="Arial"/>
            </a:endParaRPr>
          </a:p>
          <a:p>
            <a:pPr marL="755650" marR="5080" lvl="1" indent="-285750">
              <a:lnSpc>
                <a:spcPct val="100000"/>
              </a:lnSpc>
              <a:spcBef>
                <a:spcPts val="670"/>
              </a:spcBef>
              <a:buChar char="–"/>
              <a:tabLst>
                <a:tab pos="755650" algn="l"/>
              </a:tabLst>
            </a:pP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Ensuring proper sample handling supports the  validity of</a:t>
            </a:r>
            <a:r>
              <a:rPr sz="2800" spc="-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testing</a:t>
            </a:r>
            <a:endParaRPr sz="2800" dirty="0">
              <a:latin typeface="Arial"/>
              <a:cs typeface="Arial"/>
            </a:endParaRPr>
          </a:p>
          <a:p>
            <a:pPr marL="755650" marR="323850" lvl="1" indent="-285750" algn="just">
              <a:lnSpc>
                <a:spcPct val="100000"/>
              </a:lnSpc>
              <a:spcBef>
                <a:spcPts val="670"/>
              </a:spcBef>
              <a:buChar char="–"/>
              <a:tabLst>
                <a:tab pos="755650" algn="l"/>
              </a:tabLst>
            </a:pP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Sample handling and QC also play a part in  regulatory work by ensuring sample integrity  and data</a:t>
            </a:r>
            <a:r>
              <a:rPr sz="2800" spc="-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defensibility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37541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Sample</a:t>
            </a:r>
            <a:r>
              <a:rPr sz="4000" spc="-95" dirty="0"/>
              <a:t> </a:t>
            </a:r>
            <a:r>
              <a:rPr sz="4000" spc="-5" dirty="0"/>
              <a:t>Handling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885371" y="1401009"/>
            <a:ext cx="7952740" cy="4919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800" dirty="0">
                <a:solidFill>
                  <a:srgbClr val="3E3E3E"/>
                </a:solidFill>
                <a:latin typeface="Arial"/>
                <a:cs typeface="Arial"/>
              </a:rPr>
              <a:t>7.4 </a:t>
            </a:r>
            <a:r>
              <a:rPr lang="en-US" sz="2800" i="1" dirty="0">
                <a:latin typeface="Arial"/>
                <a:cs typeface="Arial"/>
              </a:rPr>
              <a:t>Handling of test or calibration items*</a:t>
            </a:r>
          </a:p>
          <a:p>
            <a:pPr marL="370840" marR="70485" indent="-342900">
              <a:lnSpc>
                <a:spcPct val="100000"/>
              </a:lnSpc>
              <a:spcBef>
                <a:spcPts val="2275"/>
              </a:spcBef>
              <a:buChar char="•"/>
              <a:tabLst>
                <a:tab pos="370205" algn="l"/>
                <a:tab pos="370840" algn="l"/>
              </a:tabLst>
            </a:pPr>
            <a:r>
              <a:rPr lang="en-US" sz="2800" dirty="0">
                <a:solidFill>
                  <a:srgbClr val="3E3E3E"/>
                </a:solidFill>
                <a:latin typeface="Arial"/>
                <a:cs typeface="Arial"/>
              </a:rPr>
              <a:t>7.4.1 </a:t>
            </a:r>
            <a:r>
              <a:rPr lang="en-US" sz="2800" i="1" spc="-5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lang="en-US" sz="2800" i="1" dirty="0">
                <a:solidFill>
                  <a:srgbClr val="3E3E3E"/>
                </a:solidFill>
                <a:latin typeface="Arial"/>
                <a:cs typeface="Arial"/>
              </a:rPr>
              <a:t>laboratory shall have a procedure for  the </a:t>
            </a:r>
            <a:r>
              <a:rPr lang="en-US" sz="2800" i="1" dirty="0">
                <a:solidFill>
                  <a:srgbClr val="00A0AF"/>
                </a:solidFill>
                <a:latin typeface="Arial"/>
                <a:cs typeface="Arial"/>
              </a:rPr>
              <a:t>transportation, receipt, handling, protection,  storage, retention, and disposal or return </a:t>
            </a:r>
            <a:r>
              <a:rPr lang="en-US" sz="2800" i="1" dirty="0">
                <a:solidFill>
                  <a:srgbClr val="3E3E3E"/>
                </a:solidFill>
                <a:latin typeface="Arial"/>
                <a:cs typeface="Arial"/>
              </a:rPr>
              <a:t>of test</a:t>
            </a:r>
            <a:r>
              <a:rPr lang="en-US" sz="2800" i="1" spc="-65" dirty="0">
                <a:solidFill>
                  <a:srgbClr val="3E3E3E"/>
                </a:solidFill>
                <a:latin typeface="Arial"/>
                <a:cs typeface="Arial"/>
              </a:rPr>
              <a:t> or calibration </a:t>
            </a:r>
            <a:r>
              <a:rPr lang="en-US" sz="2800" i="1" dirty="0">
                <a:solidFill>
                  <a:srgbClr val="3E3E3E"/>
                </a:solidFill>
                <a:latin typeface="Arial"/>
                <a:cs typeface="Arial"/>
              </a:rPr>
              <a:t>items, including all provisions necessary to </a:t>
            </a:r>
            <a:r>
              <a:rPr lang="en-US" sz="2800" i="1" dirty="0">
                <a:solidFill>
                  <a:srgbClr val="00A0AF"/>
                </a:solidFill>
                <a:latin typeface="Arial"/>
                <a:cs typeface="Arial"/>
              </a:rPr>
              <a:t>protect the  integrity </a:t>
            </a:r>
            <a:r>
              <a:rPr lang="en-US" sz="2800" i="1" dirty="0">
                <a:solidFill>
                  <a:srgbClr val="3E3E3E"/>
                </a:solidFill>
                <a:latin typeface="Arial"/>
                <a:cs typeface="Arial"/>
              </a:rPr>
              <a:t>of the test or calibration </a:t>
            </a:r>
            <a:r>
              <a:rPr lang="en-US" sz="2800" i="1" spc="-5" dirty="0">
                <a:solidFill>
                  <a:srgbClr val="3E3E3E"/>
                </a:solidFill>
                <a:latin typeface="Arial"/>
                <a:cs typeface="Arial"/>
              </a:rPr>
              <a:t>item, </a:t>
            </a:r>
            <a:r>
              <a:rPr lang="en-US" sz="2800" i="1" dirty="0">
                <a:solidFill>
                  <a:srgbClr val="3E3E3E"/>
                </a:solidFill>
                <a:latin typeface="Arial"/>
                <a:cs typeface="Arial"/>
              </a:rPr>
              <a:t>and to </a:t>
            </a:r>
            <a:r>
              <a:rPr lang="en-US" sz="2800" i="1" dirty="0">
                <a:solidFill>
                  <a:srgbClr val="00A0AF"/>
                </a:solidFill>
                <a:latin typeface="Arial"/>
                <a:cs typeface="Arial"/>
              </a:rPr>
              <a:t>protect the </a:t>
            </a:r>
            <a:r>
              <a:rPr lang="en-US" sz="2800" i="1" spc="-5" dirty="0">
                <a:solidFill>
                  <a:srgbClr val="00A0AF"/>
                </a:solidFill>
                <a:latin typeface="Arial"/>
                <a:cs typeface="Arial"/>
              </a:rPr>
              <a:t>interests </a:t>
            </a:r>
            <a:r>
              <a:rPr lang="en-US" sz="2800" i="1" dirty="0">
                <a:solidFill>
                  <a:srgbClr val="00A0AF"/>
                </a:solidFill>
                <a:latin typeface="Arial"/>
                <a:cs typeface="Arial"/>
              </a:rPr>
              <a:t>of the </a:t>
            </a:r>
            <a:r>
              <a:rPr lang="en-US" sz="2800" i="1" spc="-5" dirty="0">
                <a:solidFill>
                  <a:srgbClr val="00A0AF"/>
                </a:solidFill>
                <a:latin typeface="Arial"/>
                <a:cs typeface="Arial"/>
              </a:rPr>
              <a:t>laboratory </a:t>
            </a:r>
            <a:r>
              <a:rPr lang="en-US" sz="2800" i="1" dirty="0">
                <a:solidFill>
                  <a:srgbClr val="00A0AF"/>
                </a:solidFill>
                <a:latin typeface="Arial"/>
                <a:cs typeface="Arial"/>
              </a:rPr>
              <a:t>and the</a:t>
            </a:r>
            <a:r>
              <a:rPr lang="en-US" sz="2800" i="1" spc="-15" dirty="0">
                <a:solidFill>
                  <a:srgbClr val="00A0AF"/>
                </a:solidFill>
                <a:latin typeface="Arial"/>
                <a:cs typeface="Arial"/>
              </a:rPr>
              <a:t> customer</a:t>
            </a:r>
            <a:r>
              <a:rPr lang="en-US" sz="2800" i="1" spc="-15" dirty="0">
                <a:solidFill>
                  <a:srgbClr val="3E3E3E"/>
                </a:solidFill>
                <a:latin typeface="Arial"/>
                <a:cs typeface="Arial"/>
              </a:rPr>
              <a:t>. </a:t>
            </a:r>
            <a:br>
              <a:rPr lang="en-US" sz="2800" i="1" spc="-15" dirty="0">
                <a:solidFill>
                  <a:srgbClr val="3E3E3E"/>
                </a:solidFill>
                <a:latin typeface="Arial"/>
                <a:cs typeface="Arial"/>
              </a:rPr>
            </a:br>
            <a:r>
              <a:rPr lang="en-US" sz="1400" i="1" spc="-15" dirty="0">
                <a:solidFill>
                  <a:srgbClr val="3E3E3E"/>
                </a:solidFill>
                <a:latin typeface="Arial"/>
                <a:cs typeface="Arial"/>
              </a:rPr>
              <a:t>*italics is actual ISO text</a:t>
            </a:r>
            <a:endParaRPr lang="en-US" sz="1400" i="1" dirty="0">
              <a:latin typeface="Arial"/>
              <a:cs typeface="Arial"/>
            </a:endParaRPr>
          </a:p>
          <a:p>
            <a:pPr marL="770890" marR="5080" lvl="1" indent="-342900">
              <a:lnSpc>
                <a:spcPct val="100000"/>
              </a:lnSpc>
              <a:spcBef>
                <a:spcPts val="2600"/>
              </a:spcBef>
              <a:buFont typeface="Wingdings"/>
              <a:buChar char=""/>
              <a:tabLst>
                <a:tab pos="770890" algn="l"/>
              </a:tabLst>
            </a:pPr>
            <a: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  <a:t>This also means the laboratory must be aware of </a:t>
            </a:r>
            <a:r>
              <a:rPr lang="en-US" sz="2000" spc="-10" dirty="0">
                <a:solidFill>
                  <a:srgbClr val="3E3E3E"/>
                </a:solidFill>
                <a:latin typeface="Arial"/>
                <a:cs typeface="Arial"/>
              </a:rPr>
              <a:t>any  </a:t>
            </a:r>
            <a: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  <a:t>customer requirements for sample</a:t>
            </a:r>
            <a:r>
              <a:rPr lang="en-US" sz="2000" spc="4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lang="en-US" sz="2000" spc="-10" dirty="0">
                <a:solidFill>
                  <a:srgbClr val="3E3E3E"/>
                </a:solidFill>
                <a:latin typeface="Arial"/>
                <a:cs typeface="Arial"/>
              </a:rPr>
              <a:t>handling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37541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Sample</a:t>
            </a:r>
            <a:r>
              <a:rPr sz="4000" spc="-95" dirty="0"/>
              <a:t> </a:t>
            </a:r>
            <a:r>
              <a:rPr sz="4000" spc="-5" dirty="0"/>
              <a:t>Handling</a:t>
            </a:r>
            <a:endParaRPr sz="40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400" y="1358809"/>
            <a:ext cx="7954009" cy="4206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7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.</a:t>
            </a: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4</a:t>
            </a:r>
            <a:r>
              <a:rPr sz="2400" spc="-5" dirty="0">
                <a:latin typeface="Arial"/>
                <a:cs typeface="Arial"/>
              </a:rPr>
              <a:t>.</a:t>
            </a:r>
            <a:r>
              <a:rPr lang="en-US" sz="2400" spc="-5" dirty="0">
                <a:latin typeface="Arial"/>
                <a:cs typeface="Arial"/>
              </a:rPr>
              <a:t>1 </a:t>
            </a:r>
            <a:r>
              <a:rPr sz="2400" spc="-5" dirty="0">
                <a:latin typeface="Arial"/>
                <a:cs typeface="Arial"/>
              </a:rPr>
              <a:t> The laboratory must have procedures and facilities for avoiding </a:t>
            </a:r>
            <a:r>
              <a:rPr sz="2400" i="1" spc="-5" dirty="0">
                <a:latin typeface="Arial"/>
                <a:cs typeface="Arial"/>
              </a:rPr>
              <a:t>deterioration,</a:t>
            </a:r>
            <a:r>
              <a:rPr lang="en-US" sz="2400" i="1" spc="-5" dirty="0">
                <a:latin typeface="Arial"/>
                <a:cs typeface="Arial"/>
              </a:rPr>
              <a:t> contamination,</a:t>
            </a:r>
            <a:r>
              <a:rPr sz="2400" i="1" spc="-5" dirty="0">
                <a:latin typeface="Arial"/>
                <a:cs typeface="Arial"/>
              </a:rPr>
              <a:t> loss or damage to the </a:t>
            </a:r>
            <a:r>
              <a:rPr sz="2400" spc="-5" dirty="0">
                <a:latin typeface="Arial"/>
                <a:cs typeface="Arial"/>
              </a:rPr>
              <a:t>test</a:t>
            </a:r>
            <a:r>
              <a:rPr sz="2400" i="1" spc="-5" dirty="0">
                <a:latin typeface="Arial"/>
                <a:cs typeface="Arial"/>
              </a:rPr>
              <a:t> item during </a:t>
            </a:r>
            <a:r>
              <a:rPr lang="en-US" sz="2400" i="1" spc="-5" dirty="0">
                <a:solidFill>
                  <a:srgbClr val="3E3E3E"/>
                </a:solidFill>
                <a:latin typeface="Arial"/>
                <a:cs typeface="Arial"/>
              </a:rPr>
              <a:t>handling, storage/waiting, and preparation for testing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3E3E3E"/>
              </a:buClr>
              <a:buFont typeface="Arial"/>
              <a:buChar char="•"/>
            </a:pPr>
            <a:endParaRPr sz="2150" dirty="0">
              <a:latin typeface="Times New Roman"/>
              <a:cs typeface="Times New Roman"/>
            </a:endParaRPr>
          </a:p>
          <a:p>
            <a:pPr marL="755650" marR="141605" lvl="1" indent="-342900">
              <a:lnSpc>
                <a:spcPct val="100000"/>
              </a:lnSpc>
              <a:buFont typeface="Arial"/>
              <a:buChar char="•"/>
              <a:tabLst>
                <a:tab pos="755015" algn="l"/>
                <a:tab pos="756285" algn="l"/>
              </a:tabLst>
            </a:pPr>
            <a:r>
              <a:rPr sz="2000" b="1" spc="-5" dirty="0">
                <a:solidFill>
                  <a:srgbClr val="3E3E3E"/>
                </a:solidFill>
                <a:latin typeface="Arial"/>
                <a:cs typeface="Arial"/>
              </a:rPr>
              <a:t>Any handling instructions that </a:t>
            </a:r>
            <a:r>
              <a:rPr sz="2000" b="1" spc="-10" dirty="0">
                <a:solidFill>
                  <a:srgbClr val="3E3E3E"/>
                </a:solidFill>
                <a:latin typeface="Arial"/>
                <a:cs typeface="Arial"/>
              </a:rPr>
              <a:t>come </a:t>
            </a:r>
            <a:r>
              <a:rPr sz="2000" b="1" spc="-5" dirty="0">
                <a:solidFill>
                  <a:srgbClr val="3E3E3E"/>
                </a:solidFill>
                <a:latin typeface="Arial"/>
                <a:cs typeface="Arial"/>
              </a:rPr>
              <a:t>with the </a:t>
            </a:r>
            <a:r>
              <a:rPr sz="2000" b="1" spc="-10" dirty="0">
                <a:solidFill>
                  <a:srgbClr val="3E3E3E"/>
                </a:solidFill>
                <a:latin typeface="Arial"/>
                <a:cs typeface="Arial"/>
              </a:rPr>
              <a:t>sample must  </a:t>
            </a:r>
            <a:r>
              <a:rPr sz="2000" b="1" spc="-5" dirty="0">
                <a:solidFill>
                  <a:srgbClr val="3E3E3E"/>
                </a:solidFill>
                <a:latin typeface="Arial"/>
                <a:cs typeface="Arial"/>
              </a:rPr>
              <a:t>be followed</a:t>
            </a:r>
            <a:endParaRPr sz="20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3E3E3E"/>
              </a:buClr>
              <a:buFont typeface="Arial"/>
              <a:buChar char="•"/>
            </a:pPr>
            <a:endParaRPr sz="2150" dirty="0">
              <a:latin typeface="Times New Roman"/>
              <a:cs typeface="Times New Roman"/>
            </a:endParaRPr>
          </a:p>
          <a:p>
            <a:pPr marL="342900" marR="437515" indent="-342900">
              <a:buFont typeface="Arial" panose="020B0604020202020204" pitchFamily="34" charset="0"/>
              <a:buChar char="•"/>
              <a:tabLst>
                <a:tab pos="755015" algn="l"/>
                <a:tab pos="756285" algn="l"/>
              </a:tabLst>
            </a:pP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7.4.4 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If </a:t>
            </a:r>
            <a:r>
              <a:rPr sz="2400" spc="-10" dirty="0">
                <a:solidFill>
                  <a:srgbClr val="3E3E3E"/>
                </a:solidFill>
                <a:latin typeface="Arial"/>
                <a:cs typeface="Arial"/>
              </a:rPr>
              <a:t>samples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must be </a:t>
            </a:r>
            <a:r>
              <a:rPr sz="2400" i="1" spc="-10" dirty="0">
                <a:solidFill>
                  <a:srgbClr val="3E3E3E"/>
                </a:solidFill>
                <a:latin typeface="Arial"/>
                <a:cs typeface="Arial"/>
              </a:rPr>
              <a:t>stored </a:t>
            </a:r>
            <a:r>
              <a:rPr sz="2400" i="1" spc="-5" dirty="0">
                <a:solidFill>
                  <a:srgbClr val="3E3E3E"/>
                </a:solidFill>
                <a:latin typeface="Arial"/>
                <a:cs typeface="Arial"/>
              </a:rPr>
              <a:t>or </a:t>
            </a:r>
            <a:r>
              <a:rPr sz="2400" i="1" spc="-10" dirty="0">
                <a:solidFill>
                  <a:srgbClr val="3E3E3E"/>
                </a:solidFill>
                <a:latin typeface="Arial"/>
                <a:cs typeface="Arial"/>
              </a:rPr>
              <a:t>conditioned </a:t>
            </a:r>
            <a:r>
              <a:rPr sz="2400" i="1" spc="-5" dirty="0">
                <a:solidFill>
                  <a:srgbClr val="3E3E3E"/>
                </a:solidFill>
                <a:latin typeface="Arial"/>
                <a:cs typeface="Arial"/>
              </a:rPr>
              <a:t>under </a:t>
            </a:r>
            <a:r>
              <a:rPr sz="2400" i="1" spc="-10" dirty="0">
                <a:solidFill>
                  <a:srgbClr val="3E3E3E"/>
                </a:solidFill>
                <a:latin typeface="Arial"/>
                <a:cs typeface="Arial"/>
              </a:rPr>
              <a:t>specific  environmental conditions, </a:t>
            </a:r>
            <a:r>
              <a:rPr sz="2400" i="1" spc="-5" dirty="0">
                <a:solidFill>
                  <a:srgbClr val="3E3E3E"/>
                </a:solidFill>
                <a:latin typeface="Arial"/>
                <a:cs typeface="Arial"/>
              </a:rPr>
              <a:t>these </a:t>
            </a:r>
            <a:r>
              <a:rPr sz="2400" i="1" spc="-10" dirty="0">
                <a:solidFill>
                  <a:srgbClr val="3E3E3E"/>
                </a:solidFill>
                <a:latin typeface="Arial"/>
                <a:cs typeface="Arial"/>
              </a:rPr>
              <a:t>conditions </a:t>
            </a:r>
            <a:r>
              <a:rPr sz="2400" i="1" spc="-5" dirty="0">
                <a:solidFill>
                  <a:srgbClr val="3E3E3E"/>
                </a:solidFill>
                <a:latin typeface="Arial"/>
                <a:cs typeface="Arial"/>
              </a:rPr>
              <a:t>must be </a:t>
            </a:r>
            <a:r>
              <a:rPr sz="2400" i="1" spc="-10" dirty="0">
                <a:solidFill>
                  <a:srgbClr val="3E3E3E"/>
                </a:solidFill>
                <a:latin typeface="Arial"/>
                <a:cs typeface="Arial"/>
              </a:rPr>
              <a:t>maintained, monitored, </a:t>
            </a:r>
            <a:r>
              <a:rPr sz="2400" i="1" spc="-5" dirty="0">
                <a:solidFill>
                  <a:srgbClr val="3E3E3E"/>
                </a:solidFill>
                <a:latin typeface="Arial"/>
                <a:cs typeface="Arial"/>
              </a:rPr>
              <a:t>and</a:t>
            </a:r>
            <a:r>
              <a:rPr sz="2400" i="1" spc="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3E3E3E"/>
                </a:solidFill>
                <a:latin typeface="Arial"/>
                <a:cs typeface="Arial"/>
              </a:rPr>
              <a:t>recorded</a:t>
            </a:r>
            <a:r>
              <a:rPr lang="en-US" sz="2400" i="1" spc="-10" dirty="0">
                <a:solidFill>
                  <a:srgbClr val="3E3E3E"/>
                </a:solidFill>
                <a:latin typeface="Arial"/>
                <a:cs typeface="Arial"/>
              </a:rPr>
              <a:t>.</a:t>
            </a:r>
            <a:endParaRPr sz="2400" i="1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3E3E3E"/>
              </a:buClr>
            </a:pPr>
            <a:endParaRPr sz="2150" dirty="0">
              <a:latin typeface="Times New Roman"/>
              <a:cs typeface="Times New Roman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4400" y="483961"/>
            <a:ext cx="37541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Sample</a:t>
            </a:r>
            <a:r>
              <a:rPr sz="4000" spc="-95" dirty="0"/>
              <a:t> </a:t>
            </a:r>
            <a:r>
              <a:rPr sz="4000" spc="-5" dirty="0"/>
              <a:t>Handling</a:t>
            </a:r>
            <a:endParaRPr sz="400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45113" y="1137179"/>
            <a:ext cx="7869555" cy="51013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82295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600" dirty="0">
                <a:solidFill>
                  <a:srgbClr val="3E3E3E"/>
                </a:solidFill>
                <a:latin typeface="Arial"/>
                <a:cs typeface="Arial"/>
              </a:rPr>
              <a:t>7</a:t>
            </a:r>
            <a:r>
              <a:rPr sz="2600" dirty="0">
                <a:solidFill>
                  <a:srgbClr val="3E3E3E"/>
                </a:solidFill>
                <a:latin typeface="Arial"/>
                <a:cs typeface="Arial"/>
              </a:rPr>
              <a:t>.</a:t>
            </a:r>
            <a:r>
              <a:rPr lang="en-US" sz="2600" dirty="0">
                <a:solidFill>
                  <a:srgbClr val="3E3E3E"/>
                </a:solidFill>
                <a:latin typeface="Arial"/>
                <a:cs typeface="Arial"/>
              </a:rPr>
              <a:t>4</a:t>
            </a:r>
            <a:r>
              <a:rPr sz="2600" dirty="0">
                <a:solidFill>
                  <a:srgbClr val="3E3E3E"/>
                </a:solidFill>
                <a:latin typeface="Arial"/>
                <a:cs typeface="Arial"/>
              </a:rPr>
              <a:t>.2 </a:t>
            </a:r>
            <a:r>
              <a:rPr sz="2600" i="1" spc="-5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sz="2600" i="1" dirty="0">
                <a:solidFill>
                  <a:srgbClr val="3E3E3E"/>
                </a:solidFill>
                <a:latin typeface="Arial"/>
                <a:cs typeface="Arial"/>
              </a:rPr>
              <a:t>laboratory shall have a system</a:t>
            </a:r>
            <a:r>
              <a:rPr sz="2600" i="1" spc="-10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600" i="1" dirty="0">
                <a:solidFill>
                  <a:srgbClr val="3E3E3E"/>
                </a:solidFill>
                <a:latin typeface="Arial"/>
                <a:cs typeface="Arial"/>
              </a:rPr>
              <a:t>for </a:t>
            </a:r>
            <a:r>
              <a:rPr sz="2600" i="1" dirty="0">
                <a:solidFill>
                  <a:srgbClr val="00A0AF"/>
                </a:solidFill>
                <a:latin typeface="Arial"/>
                <a:cs typeface="Arial"/>
              </a:rPr>
              <a:t> </a:t>
            </a:r>
            <a:r>
              <a:rPr lang="en-US" sz="2600" i="1" dirty="0">
                <a:solidFill>
                  <a:srgbClr val="00A0AF"/>
                </a:solidFill>
                <a:latin typeface="Arial"/>
                <a:cs typeface="Arial"/>
              </a:rPr>
              <a:t>the unambiguous </a:t>
            </a:r>
            <a:r>
              <a:rPr sz="2600" i="1" spc="-5" dirty="0">
                <a:solidFill>
                  <a:srgbClr val="00A0AF"/>
                </a:solidFill>
                <a:latin typeface="Arial"/>
                <a:cs typeface="Arial"/>
              </a:rPr>
              <a:t>identif</a:t>
            </a:r>
            <a:r>
              <a:rPr lang="en-US" sz="2600" i="1" spc="-5" dirty="0">
                <a:solidFill>
                  <a:srgbClr val="00A0AF"/>
                </a:solidFill>
                <a:latin typeface="Arial"/>
                <a:cs typeface="Arial"/>
              </a:rPr>
              <a:t>ication of</a:t>
            </a:r>
            <a:r>
              <a:rPr sz="2600" i="1" spc="-5" dirty="0">
                <a:solidFill>
                  <a:srgbClr val="00A0AF"/>
                </a:solidFill>
                <a:latin typeface="Arial"/>
                <a:cs typeface="Arial"/>
              </a:rPr>
              <a:t> </a:t>
            </a:r>
            <a:r>
              <a:rPr sz="2600" i="1" dirty="0">
                <a:solidFill>
                  <a:srgbClr val="00A0AF"/>
                </a:solidFill>
                <a:latin typeface="Arial"/>
                <a:cs typeface="Arial"/>
              </a:rPr>
              <a:t>test</a:t>
            </a:r>
            <a:r>
              <a:rPr lang="en-US" sz="2600" i="1" dirty="0">
                <a:solidFill>
                  <a:srgbClr val="00A0AF"/>
                </a:solidFill>
                <a:latin typeface="Arial"/>
                <a:cs typeface="Arial"/>
              </a:rPr>
              <a:t> or calibration</a:t>
            </a:r>
            <a:r>
              <a:rPr sz="2600" i="1" dirty="0">
                <a:solidFill>
                  <a:srgbClr val="00A0AF"/>
                </a:solidFill>
                <a:latin typeface="Arial"/>
                <a:cs typeface="Arial"/>
              </a:rPr>
              <a:t> items</a:t>
            </a:r>
            <a:r>
              <a:rPr lang="en-US" sz="2600" i="1" dirty="0">
                <a:solidFill>
                  <a:srgbClr val="00A0AF"/>
                </a:solidFill>
                <a:latin typeface="Arial"/>
                <a:cs typeface="Arial"/>
              </a:rPr>
              <a:t>.</a:t>
            </a:r>
            <a:endParaRPr lang="en-US" sz="2600" i="1" dirty="0">
              <a:latin typeface="Arial"/>
              <a:cs typeface="Arial"/>
            </a:endParaRPr>
          </a:p>
          <a:p>
            <a:pPr marL="755650" marR="5080" lvl="1" indent="-342900">
              <a:lnSpc>
                <a:spcPct val="100000"/>
              </a:lnSpc>
              <a:spcBef>
                <a:spcPts val="2605"/>
              </a:spcBef>
              <a:buChar char="•"/>
              <a:tabLst>
                <a:tab pos="755015" algn="l"/>
                <a:tab pos="755650" algn="l"/>
              </a:tabLst>
            </a:pP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Retain the identification on the sample throughout its  </a:t>
            </a:r>
            <a:r>
              <a:rPr lang="en-US" sz="2400" dirty="0">
                <a:solidFill>
                  <a:srgbClr val="3E3E3E"/>
                </a:solidFill>
                <a:latin typeface="Arial"/>
                <a:cs typeface="Arial"/>
              </a:rPr>
              <a:t>time </a:t>
            </a: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in </a:t>
            </a:r>
            <a:r>
              <a:rPr lang="en-US" sz="2400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laboratory (including conditions such as  storing and </a:t>
            </a:r>
            <a:r>
              <a:rPr lang="en-US" sz="2400" spc="-5" dirty="0" smtClean="0">
                <a:solidFill>
                  <a:srgbClr val="3E3E3E"/>
                </a:solidFill>
                <a:latin typeface="Arial"/>
                <a:cs typeface="Arial"/>
              </a:rPr>
              <a:t>destruction)</a:t>
            </a:r>
            <a:endParaRPr lang="en-US" sz="2400" dirty="0">
              <a:latin typeface="Arial"/>
              <a:cs typeface="Arial"/>
            </a:endParaRPr>
          </a:p>
          <a:p>
            <a:pPr marL="755650" marR="19685" lvl="1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755015" algn="l"/>
                <a:tab pos="755650" algn="l"/>
              </a:tabLst>
            </a:pP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Have p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rocedures to avoid mixing up samples physically or in</a:t>
            </a:r>
            <a:r>
              <a:rPr sz="24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records</a:t>
            </a:r>
            <a:endParaRPr sz="2400" dirty="0">
              <a:latin typeface="Arial"/>
              <a:cs typeface="Arial"/>
            </a:endParaRPr>
          </a:p>
          <a:p>
            <a:pPr marL="755015" lvl="1" indent="-342265">
              <a:lnSpc>
                <a:spcPct val="100000"/>
              </a:lnSpc>
              <a:spcBef>
                <a:spcPts val="575"/>
              </a:spcBef>
              <a:buChar char="•"/>
              <a:tabLst>
                <a:tab pos="755015" algn="l"/>
                <a:tab pos="75565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Address </a:t>
            </a:r>
            <a:r>
              <a:rPr sz="2400" spc="-5" dirty="0">
                <a:latin typeface="Arial"/>
                <a:cs typeface="Arial"/>
              </a:rPr>
              <a:t>subdividing </a:t>
            </a:r>
            <a:r>
              <a:rPr lang="en-US" sz="2400" spc="-5" dirty="0">
                <a:latin typeface="Arial"/>
                <a:cs typeface="Arial"/>
              </a:rPr>
              <a:t>and analysis of </a:t>
            </a:r>
            <a:r>
              <a:rPr sz="2400" spc="-5" dirty="0">
                <a:latin typeface="Arial"/>
                <a:cs typeface="Arial"/>
              </a:rPr>
              <a:t>samples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and retaining</a:t>
            </a:r>
            <a:r>
              <a:rPr sz="2400" spc="4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identity</a:t>
            </a:r>
            <a:endParaRPr sz="2400" dirty="0">
              <a:latin typeface="Arial"/>
              <a:cs typeface="Arial"/>
            </a:endParaRPr>
          </a:p>
          <a:p>
            <a:pPr marL="755650" marR="414655" lvl="1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755015" algn="l"/>
                <a:tab pos="75565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Address how to transfer items within and from the  laboratory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37541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Sample</a:t>
            </a:r>
            <a:r>
              <a:rPr sz="4000" spc="-95" dirty="0"/>
              <a:t> </a:t>
            </a:r>
            <a:r>
              <a:rPr sz="4000" spc="-5" dirty="0"/>
              <a:t>Handling</a:t>
            </a:r>
            <a:endParaRPr sz="40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139" y="1699513"/>
            <a:ext cx="8053070" cy="402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60705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800" dirty="0">
                <a:solidFill>
                  <a:srgbClr val="3E3E3E"/>
                </a:solidFill>
                <a:latin typeface="Arial"/>
                <a:cs typeface="Arial"/>
              </a:rPr>
              <a:t>7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.</a:t>
            </a:r>
            <a:r>
              <a:rPr lang="en-US" sz="2800" dirty="0">
                <a:solidFill>
                  <a:srgbClr val="3E3E3E"/>
                </a:solidFill>
                <a:latin typeface="Arial"/>
                <a:cs typeface="Arial"/>
              </a:rPr>
              <a:t>4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.3 Upon receipt of a sample the laboratory  must:</a:t>
            </a:r>
            <a:endParaRPr sz="2800" dirty="0">
              <a:latin typeface="Arial"/>
              <a:cs typeface="Arial"/>
            </a:endParaRPr>
          </a:p>
          <a:p>
            <a:pPr marL="755650" marR="442595" lvl="1" indent="-342900">
              <a:lnSpc>
                <a:spcPct val="100000"/>
              </a:lnSpc>
              <a:spcBef>
                <a:spcPts val="585"/>
              </a:spcBef>
              <a:buChar char="•"/>
              <a:tabLst>
                <a:tab pos="755015" algn="l"/>
                <a:tab pos="75565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Record </a:t>
            </a:r>
            <a:r>
              <a:rPr lang="en-US" sz="2400" i="1" spc="-5" dirty="0" smtClean="0">
                <a:latin typeface="Arial"/>
                <a:cs typeface="Arial"/>
              </a:rPr>
              <a:t>deviations</a:t>
            </a:r>
            <a:r>
              <a:rPr lang="en-US" sz="2400" i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3E3E3E"/>
                </a:solidFill>
                <a:latin typeface="Arial"/>
                <a:cs typeface="Arial"/>
              </a:rPr>
              <a:t>from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 normal or </a:t>
            </a:r>
            <a:r>
              <a:rPr sz="2400" i="1" spc="-5" dirty="0" smtClean="0">
                <a:solidFill>
                  <a:srgbClr val="3E3E3E"/>
                </a:solidFill>
                <a:latin typeface="Arial"/>
                <a:cs typeface="Arial"/>
              </a:rPr>
              <a:t>specified</a:t>
            </a:r>
            <a:r>
              <a:rPr sz="2400" i="1" spc="35" dirty="0" smtClean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3E3E3E"/>
                </a:solidFill>
                <a:latin typeface="Arial"/>
                <a:cs typeface="Arial"/>
              </a:rPr>
              <a:t>conditions</a:t>
            </a:r>
            <a:endParaRPr sz="2400" i="1" dirty="0">
              <a:latin typeface="Arial"/>
              <a:cs typeface="Arial"/>
            </a:endParaRPr>
          </a:p>
          <a:p>
            <a:pPr marL="755650" marR="5080" lvl="1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755015" algn="l"/>
                <a:tab pos="75565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Consult the customer </a:t>
            </a:r>
            <a:r>
              <a:rPr sz="2400" dirty="0">
                <a:solidFill>
                  <a:srgbClr val="3E3E3E"/>
                </a:solidFill>
                <a:latin typeface="Arial"/>
                <a:cs typeface="Arial"/>
              </a:rPr>
              <a:t>if </a:t>
            </a:r>
            <a:r>
              <a:rPr lang="en-US" sz="2400" dirty="0">
                <a:solidFill>
                  <a:srgbClr val="3E3E3E"/>
                </a:solidFill>
                <a:latin typeface="Arial"/>
                <a:cs typeface="Arial"/>
              </a:rPr>
              <a:t>a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sample may not be suitable  for testing, </a:t>
            </a:r>
            <a:r>
              <a:rPr sz="2400" i="1" spc="-5" dirty="0">
                <a:solidFill>
                  <a:srgbClr val="3E3E3E"/>
                </a:solidFill>
                <a:latin typeface="Arial"/>
                <a:cs typeface="Arial"/>
              </a:rPr>
              <a:t>do</a:t>
            </a:r>
            <a:r>
              <a:rPr lang="en-US" sz="2400" i="1" spc="-5" dirty="0">
                <a:solidFill>
                  <a:srgbClr val="3E3E3E"/>
                </a:solidFill>
                <a:latin typeface="Arial"/>
                <a:cs typeface="Arial"/>
              </a:rPr>
              <a:t>es</a:t>
            </a:r>
            <a:r>
              <a:rPr sz="2400" i="1" spc="-5" dirty="0">
                <a:solidFill>
                  <a:srgbClr val="3E3E3E"/>
                </a:solidFill>
                <a:latin typeface="Arial"/>
                <a:cs typeface="Arial"/>
              </a:rPr>
              <a:t> not conform to the description provided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, or the requested test is not specified in </a:t>
            </a:r>
            <a:r>
              <a:rPr sz="2400" spc="-10" dirty="0">
                <a:solidFill>
                  <a:srgbClr val="3E3E3E"/>
                </a:solidFill>
                <a:latin typeface="Arial"/>
                <a:cs typeface="Arial"/>
              </a:rPr>
              <a:t>sufficient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detail</a:t>
            </a:r>
            <a:endParaRPr sz="2400" dirty="0">
              <a:latin typeface="Arial"/>
              <a:cs typeface="Arial"/>
            </a:endParaRPr>
          </a:p>
          <a:p>
            <a:pPr marL="755650" marR="972185" lvl="1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755015" algn="l"/>
                <a:tab pos="75565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Discussions with the customer and instructions  received from the customer </a:t>
            </a: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must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 be</a:t>
            </a:r>
            <a:r>
              <a:rPr sz="24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recorded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74161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Ensuring </a:t>
            </a:r>
            <a:r>
              <a:rPr sz="4000" spc="-5" dirty="0"/>
              <a:t>the </a:t>
            </a:r>
            <a:r>
              <a:rPr sz="4000" dirty="0"/>
              <a:t>quality of </a:t>
            </a:r>
            <a:r>
              <a:rPr sz="4000" spc="-20" dirty="0"/>
              <a:t>test</a:t>
            </a:r>
            <a:r>
              <a:rPr sz="4000" spc="-125" dirty="0"/>
              <a:t> </a:t>
            </a:r>
            <a:r>
              <a:rPr sz="4000" dirty="0"/>
              <a:t>results</a:t>
            </a:r>
            <a:endParaRPr sz="40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139" y="1851913"/>
            <a:ext cx="7507605" cy="4457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  <a:tab pos="355600" algn="l"/>
              </a:tabLst>
            </a:pPr>
            <a:r>
              <a:rPr lang="en-US" sz="2800" dirty="0">
                <a:solidFill>
                  <a:srgbClr val="3E3E3E"/>
                </a:solidFill>
                <a:latin typeface="Arial"/>
                <a:cs typeface="Arial"/>
              </a:rPr>
              <a:t>7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.</a:t>
            </a:r>
            <a:r>
              <a:rPr lang="en-US" sz="2800" dirty="0">
                <a:solidFill>
                  <a:srgbClr val="3E3E3E"/>
                </a:solidFill>
                <a:latin typeface="Arial"/>
                <a:cs typeface="Arial"/>
              </a:rPr>
              <a:t>7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lang="en-US" sz="2800" i="1" dirty="0">
                <a:latin typeface="Arial"/>
                <a:cs typeface="Arial"/>
              </a:rPr>
              <a:t>Ensuring the validity of results</a:t>
            </a:r>
            <a:endParaRPr lang="en-US" sz="28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laboratory must have QC</a:t>
            </a:r>
            <a:r>
              <a:rPr sz="2800" spc="-10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E3E3E"/>
                </a:solidFill>
                <a:latin typeface="Arial"/>
                <a:cs typeface="Arial"/>
              </a:rPr>
              <a:t>procedures</a:t>
            </a:r>
            <a:endParaRPr lang="en-US" sz="2800" dirty="0">
              <a:latin typeface="Arial"/>
              <a:cs typeface="Arial"/>
            </a:endParaRPr>
          </a:p>
          <a:p>
            <a:pPr marL="755650" marR="118745" lvl="1" indent="-285750">
              <a:lnSpc>
                <a:spcPct val="100000"/>
              </a:lnSpc>
              <a:spcBef>
                <a:spcPts val="2600"/>
              </a:spcBef>
              <a:buChar char="–"/>
              <a:tabLst>
                <a:tab pos="755650" algn="l"/>
              </a:tabLst>
            </a:pPr>
            <a:r>
              <a:rPr lang="en-US" sz="2400" i="1" spc="-135" dirty="0">
                <a:latin typeface="Arial"/>
                <a:cs typeface="Arial"/>
              </a:rPr>
              <a:t>For monitoring the </a:t>
            </a:r>
            <a:r>
              <a:rPr lang="en-US" sz="2400" i="1" spc="-5" dirty="0">
                <a:latin typeface="Arial"/>
                <a:cs typeface="Arial"/>
              </a:rPr>
              <a:t>validity of </a:t>
            </a:r>
            <a:r>
              <a:rPr lang="en-US" sz="2400" i="1" spc="-5" dirty="0" smtClean="0">
                <a:latin typeface="Arial"/>
                <a:cs typeface="Arial"/>
              </a:rPr>
              <a:t>results</a:t>
            </a:r>
            <a:r>
              <a:rPr lang="en-US" sz="2400" dirty="0" smtClean="0">
                <a:latin typeface="Arial"/>
                <a:cs typeface="Arial"/>
              </a:rPr>
              <a:t> </a:t>
            </a:r>
            <a:r>
              <a:rPr lang="en-US" sz="2400" spc="-5" dirty="0">
                <a:latin typeface="Arial"/>
                <a:cs typeface="Arial"/>
              </a:rPr>
              <a:t>(plan </a:t>
            </a:r>
            <a:r>
              <a:rPr lang="en-US" sz="2400" dirty="0">
                <a:latin typeface="Arial"/>
                <a:cs typeface="Arial"/>
              </a:rPr>
              <a:t>the </a:t>
            </a:r>
            <a:r>
              <a:rPr lang="en-US" sz="2400" spc="-5" dirty="0">
                <a:latin typeface="Arial"/>
                <a:cs typeface="Arial"/>
              </a:rPr>
              <a:t>monitoring</a:t>
            </a: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, review the results) to</a:t>
            </a:r>
            <a:r>
              <a:rPr lang="en-US" sz="2400" spc="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ensure:</a:t>
            </a:r>
            <a:endParaRPr lang="en-US" sz="2400" dirty="0">
              <a:latin typeface="Arial"/>
              <a:cs typeface="Arial"/>
            </a:endParaRPr>
          </a:p>
          <a:p>
            <a:pPr marL="1155065" lvl="2" indent="-227965">
              <a:lnSpc>
                <a:spcPct val="100000"/>
              </a:lnSpc>
              <a:spcBef>
                <a:spcPts val="490"/>
              </a:spcBef>
              <a:buChar char="•"/>
              <a:tabLst>
                <a:tab pos="1155065" algn="l"/>
                <a:tab pos="1155700" algn="l"/>
              </a:tabLst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Accuracy</a:t>
            </a:r>
            <a:endParaRPr sz="2000" dirty="0">
              <a:latin typeface="Arial"/>
              <a:cs typeface="Arial"/>
            </a:endParaRPr>
          </a:p>
          <a:p>
            <a:pPr marL="1155065" lvl="2" indent="-227965">
              <a:lnSpc>
                <a:spcPct val="100000"/>
              </a:lnSpc>
              <a:spcBef>
                <a:spcPts val="480"/>
              </a:spcBef>
              <a:buChar char="•"/>
              <a:tabLst>
                <a:tab pos="1155065" algn="l"/>
                <a:tab pos="1155700" algn="l"/>
              </a:tabLst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Precision</a:t>
            </a:r>
            <a:endParaRPr sz="2000" dirty="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55"/>
              </a:spcBef>
              <a:buClr>
                <a:srgbClr val="3E3E3E"/>
              </a:buClr>
              <a:buFont typeface="Arial"/>
              <a:buChar char="•"/>
            </a:pPr>
            <a:endParaRPr sz="2200" dirty="0">
              <a:latin typeface="Times New Roman"/>
              <a:cs typeface="Times New Roman"/>
            </a:endParaRPr>
          </a:p>
          <a:p>
            <a:pPr marL="755015" lvl="1" indent="-285115">
              <a:lnSpc>
                <a:spcPct val="100000"/>
              </a:lnSpc>
              <a:buChar char="–"/>
              <a:tabLst>
                <a:tab pos="75565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Record QC results so that trends can be</a:t>
            </a:r>
            <a:r>
              <a:rPr sz="24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detected</a:t>
            </a:r>
            <a:endParaRPr sz="2400" dirty="0">
              <a:latin typeface="Arial"/>
              <a:cs typeface="Arial"/>
            </a:endParaRPr>
          </a:p>
          <a:p>
            <a:pPr marL="755650" marR="135255" lvl="1" indent="-285750">
              <a:lnSpc>
                <a:spcPct val="100000"/>
              </a:lnSpc>
              <a:spcBef>
                <a:spcPts val="2255"/>
              </a:spcBef>
              <a:buChar char="–"/>
              <a:tabLst>
                <a:tab pos="75565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Apply statistical techniques to review of QC data,  where</a:t>
            </a:r>
            <a:r>
              <a:rPr sz="2400" spc="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practical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0C93555-AB7C-4C17-B16F-7F5A50753112}"/>
</file>

<file path=customXml/itemProps2.xml><?xml version="1.0" encoding="utf-8"?>
<ds:datastoreItem xmlns:ds="http://schemas.openxmlformats.org/officeDocument/2006/customXml" ds:itemID="{27F6621E-40F5-44E7-80B3-41A3BE7DCCA6}"/>
</file>

<file path=customXml/itemProps3.xml><?xml version="1.0" encoding="utf-8"?>
<ds:datastoreItem xmlns:ds="http://schemas.openxmlformats.org/officeDocument/2006/customXml" ds:itemID="{AA6B8A0C-A2FA-4FD6-9A63-1BAD5C49ADF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737</TotalTime>
  <Words>893</Words>
  <Application>Microsoft Office PowerPoint</Application>
  <PresentationFormat>Custom</PresentationFormat>
  <Paragraphs>125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Franklin Gothic Demi</vt:lpstr>
      <vt:lpstr>Franklin Gothic Medium</vt:lpstr>
      <vt:lpstr>Times New Roman</vt:lpstr>
      <vt:lpstr>Wingdings</vt:lpstr>
      <vt:lpstr>Office Theme</vt:lpstr>
      <vt:lpstr>Sample Handling and Assuring the  Quality of Test Results</vt:lpstr>
      <vt:lpstr>Abbreviations and Acronyms</vt:lpstr>
      <vt:lpstr>What will be covered in this training?</vt:lpstr>
      <vt:lpstr>Connections</vt:lpstr>
      <vt:lpstr>Sample Handling</vt:lpstr>
      <vt:lpstr>Sample Handling</vt:lpstr>
      <vt:lpstr>Sample Handling</vt:lpstr>
      <vt:lpstr>Sample Handling</vt:lpstr>
      <vt:lpstr>Ensuring the quality of test results</vt:lpstr>
      <vt:lpstr>What does ISO/IEC 17025 require as  a QC sample?</vt:lpstr>
      <vt:lpstr>Most Accrediting Bodies Require Procedures  and Documentation for:</vt:lpstr>
      <vt:lpstr>What happens when QC fails?</vt:lpstr>
      <vt:lpstr>Proficiency Testing</vt:lpstr>
      <vt:lpstr>Summing it up: Sample Handling</vt:lpstr>
      <vt:lpstr>Summing it up: QC</vt:lpstr>
      <vt:lpstr>Reference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Quality Management System Sample Handling and Assuring the Quality of Test Results 2017</dc:title>
  <dc:creator>joshua.rowland</dc:creator>
  <cp:lastModifiedBy>Randolph, Robyn | APHL</cp:lastModifiedBy>
  <cp:revision>11</cp:revision>
  <dcterms:created xsi:type="dcterms:W3CDTF">2020-05-11T15:16:56Z</dcterms:created>
  <dcterms:modified xsi:type="dcterms:W3CDTF">2020-06-29T15:36:45Z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2017-08-14T00:00:00Z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2020-05-11T00:00:00Z</vt:filetime>
  </property>
  <property fmtid="{D5CDD505-2E9C-101B-9397-08002B2CF9AE}" pid="5" name="ContentTypeId">
    <vt:lpwstr>0x010100E23A49D5CB2C7542997766C405C38DF7</vt:lpwstr>
  </property>
</Properties>
</file>