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15.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2" r:id="rId6"/>
    <p:sldId id="261" r:id="rId7"/>
    <p:sldId id="292" r:id="rId8"/>
    <p:sldId id="293" r:id="rId9"/>
    <p:sldId id="263" r:id="rId10"/>
    <p:sldId id="264" r:id="rId11"/>
    <p:sldId id="265" r:id="rId12"/>
    <p:sldId id="266" r:id="rId13"/>
    <p:sldId id="267" r:id="rId14"/>
    <p:sldId id="294" r:id="rId15"/>
    <p:sldId id="269" r:id="rId16"/>
    <p:sldId id="270" r:id="rId17"/>
    <p:sldId id="271" r:id="rId18"/>
    <p:sldId id="272" r:id="rId19"/>
    <p:sldId id="274" r:id="rId20"/>
    <p:sldId id="273"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ndolph, Robyn | APHL" initials="RR|A" lastIdx="9" clrIdx="0">
    <p:extLst>
      <p:ext uri="{19B8F6BF-5375-455C-9EA6-DF929625EA0E}">
        <p15:presenceInfo xmlns:p15="http://schemas.microsoft.com/office/powerpoint/2012/main" userId="S-1-5-21-376835676-564275060-233764494-11200" providerId="AD"/>
      </p:ext>
    </p:extLst>
  </p:cmAuthor>
  <p:cmAuthor id="2" name="Salfinger" initials="sal" lastIdx="24" clrIdx="1">
    <p:extLst>
      <p:ext uri="{19B8F6BF-5375-455C-9EA6-DF929625EA0E}">
        <p15:presenceInfo xmlns:p15="http://schemas.microsoft.com/office/powerpoint/2012/main" userId="Salfin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680" y="4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01700" y="734060"/>
            <a:ext cx="8255000" cy="635635"/>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3000" b="0" i="0">
                <a:solidFill>
                  <a:srgbClr val="D9D9D9"/>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Calibri"/>
                <a:cs typeface="Calibri"/>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7" cstate="print"/>
            <a:stretch>
              <a:fillRect/>
            </a:stretch>
          </a:blipFill>
        </p:spPr>
        <p:txBody>
          <a:bodyPr wrap="square" lIns="0" tIns="0" rIns="0" bIns="0" rtlCol="0"/>
          <a:lstStyle/>
          <a:p>
            <a:endParaRPr dirty="0"/>
          </a:p>
        </p:txBody>
      </p:sp>
      <p:sp>
        <p:nvSpPr>
          <p:cNvPr id="17" name="bk object 17"/>
          <p:cNvSpPr/>
          <p:nvPr/>
        </p:nvSpPr>
        <p:spPr>
          <a:xfrm>
            <a:off x="3955459" y="6259171"/>
            <a:ext cx="912958" cy="800913"/>
          </a:xfrm>
          <a:prstGeom prst="rect">
            <a:avLst/>
          </a:prstGeom>
          <a:blipFill>
            <a:blip r:embed="rId8" cstate="print"/>
            <a:stretch>
              <a:fillRect/>
            </a:stretch>
          </a:blipFill>
        </p:spPr>
        <p:txBody>
          <a:bodyPr wrap="square" lIns="0" tIns="0" rIns="0" bIns="0" rtlCol="0"/>
          <a:lstStyle/>
          <a:p>
            <a:endParaRPr dirty="0"/>
          </a:p>
        </p:txBody>
      </p:sp>
      <p:sp>
        <p:nvSpPr>
          <p:cNvPr id="18" name="bk object 18"/>
          <p:cNvSpPr/>
          <p:nvPr/>
        </p:nvSpPr>
        <p:spPr>
          <a:xfrm>
            <a:off x="914400" y="6324600"/>
            <a:ext cx="950213" cy="657605"/>
          </a:xfrm>
          <a:prstGeom prst="rect">
            <a:avLst/>
          </a:prstGeom>
          <a:blipFill>
            <a:blip r:embed="rId9" cstate="print"/>
            <a:stretch>
              <a:fillRect/>
            </a:stretch>
          </a:blipFill>
        </p:spPr>
        <p:txBody>
          <a:bodyPr wrap="square" lIns="0" tIns="0" rIns="0" bIns="0" rtlCol="0"/>
          <a:lstStyle/>
          <a:p>
            <a:endParaRPr dirty="0"/>
          </a:p>
        </p:txBody>
      </p:sp>
      <p:sp>
        <p:nvSpPr>
          <p:cNvPr id="2" name="Holder 2"/>
          <p:cNvSpPr>
            <a:spLocks noGrp="1"/>
          </p:cNvSpPr>
          <p:nvPr>
            <p:ph type="title"/>
          </p:nvPr>
        </p:nvSpPr>
        <p:spPr>
          <a:xfrm>
            <a:off x="764540" y="2756408"/>
            <a:ext cx="8529319" cy="1671320"/>
          </a:xfrm>
          <a:prstGeom prst="rect">
            <a:avLst/>
          </a:prstGeom>
        </p:spPr>
        <p:txBody>
          <a:bodyPr wrap="square" lIns="0" tIns="0" rIns="0" bIns="0">
            <a:spAutoFit/>
          </a:bodyPr>
          <a:lstStyle>
            <a:lvl1pPr>
              <a:defRPr sz="5400" b="1" i="0">
                <a:solidFill>
                  <a:schemeClr val="tx1"/>
                </a:solidFill>
                <a:latin typeface="Calibri"/>
                <a:cs typeface="Calibri"/>
              </a:defRPr>
            </a:lvl1pPr>
          </a:lstStyle>
          <a:p>
            <a:endParaRPr/>
          </a:p>
        </p:txBody>
      </p:sp>
      <p:sp>
        <p:nvSpPr>
          <p:cNvPr id="3" name="Holder 3"/>
          <p:cNvSpPr>
            <a:spLocks noGrp="1"/>
          </p:cNvSpPr>
          <p:nvPr>
            <p:ph type="body" idx="1"/>
          </p:nvPr>
        </p:nvSpPr>
        <p:spPr>
          <a:xfrm>
            <a:off x="998855" y="1241552"/>
            <a:ext cx="8060689" cy="4597400"/>
          </a:xfrm>
          <a:prstGeom prst="rect">
            <a:avLst/>
          </a:prstGeom>
        </p:spPr>
        <p:txBody>
          <a:bodyPr wrap="square" lIns="0" tIns="0" rIns="0" bIns="0">
            <a:spAutoFit/>
          </a:bodyPr>
          <a:lstStyle>
            <a:lvl1pPr>
              <a:defRPr sz="3000" b="0" i="0">
                <a:solidFill>
                  <a:srgbClr val="D9D9D9"/>
                </a:solidFill>
                <a:latin typeface="Arial"/>
                <a:cs typeface="Arial"/>
              </a:defRPr>
            </a:lvl1pPr>
          </a:lstStyle>
          <a:p>
            <a:endParaRPr/>
          </a:p>
        </p:txBody>
      </p:sp>
      <p:sp>
        <p:nvSpPr>
          <p:cNvPr id="4" name="Holder 4"/>
          <p:cNvSpPr>
            <a:spLocks noGrp="1"/>
          </p:cNvSpPr>
          <p:nvPr>
            <p:ph type="ftr" sz="quarter" idx="5"/>
          </p:nvPr>
        </p:nvSpPr>
        <p:spPr>
          <a:xfrm>
            <a:off x="7204202" y="6746009"/>
            <a:ext cx="1859915" cy="198754"/>
          </a:xfrm>
          <a:prstGeom prst="rect">
            <a:avLst/>
          </a:prstGeom>
        </p:spPr>
        <p:txBody>
          <a:bodyPr wrap="square" lIns="0" tIns="0" rIns="0" bIns="0">
            <a:spAutoFit/>
          </a:bodyPr>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6/29/2020</a:t>
            </a:fld>
            <a:endParaRPr lang="en-US" dirty="0"/>
          </a:p>
        </p:txBody>
      </p:sp>
      <p:sp>
        <p:nvSpPr>
          <p:cNvPr id="6" name="Holder 6"/>
          <p:cNvSpPr>
            <a:spLocks noGrp="1"/>
          </p:cNvSpPr>
          <p:nvPr>
            <p:ph type="sldNum" sz="quarter" idx="7"/>
          </p:nvPr>
        </p:nvSpPr>
        <p:spPr>
          <a:xfrm>
            <a:off x="7242048" y="7228332"/>
            <a:ext cx="2313432" cy="38862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hyperlink" Target="http://www.aphl.org/" TargetMode="Externa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6.jpe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7.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7.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eurachem.org/index.php/publications/guides" TargetMode="External"/><Relationship Id="rId2" Type="http://schemas.openxmlformats.org/officeDocument/2006/relationships/hyperlink" Target="https://ww/"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aoac.org/aoac_prod_imis/AOAC_Docs/LPTP/alacc"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543800" y="2033777"/>
            <a:ext cx="2057400" cy="365760"/>
          </a:xfrm>
          <a:custGeom>
            <a:avLst/>
            <a:gdLst/>
            <a:ahLst/>
            <a:cxnLst/>
            <a:rect l="l" t="t" r="r" b="b"/>
            <a:pathLst>
              <a:path w="2057400" h="365760">
                <a:moveTo>
                  <a:pt x="0" y="365760"/>
                </a:moveTo>
                <a:lnTo>
                  <a:pt x="2057400" y="365760"/>
                </a:lnTo>
                <a:lnTo>
                  <a:pt x="2057400" y="0"/>
                </a:lnTo>
                <a:lnTo>
                  <a:pt x="0" y="0"/>
                </a:lnTo>
                <a:lnTo>
                  <a:pt x="0" y="365760"/>
                </a:lnTo>
                <a:close/>
              </a:path>
            </a:pathLst>
          </a:custGeom>
          <a:solidFill>
            <a:srgbClr val="B42E34"/>
          </a:solidFill>
        </p:spPr>
        <p:txBody>
          <a:bodyPr wrap="square" lIns="0" tIns="0" rIns="0" bIns="0" rtlCol="0"/>
          <a:lstStyle/>
          <a:p>
            <a:endParaRPr dirty="0"/>
          </a:p>
        </p:txBody>
      </p:sp>
      <p:sp>
        <p:nvSpPr>
          <p:cNvPr id="3" name="object 3"/>
          <p:cNvSpPr/>
          <p:nvPr/>
        </p:nvSpPr>
        <p:spPr>
          <a:xfrm>
            <a:off x="457200" y="2033777"/>
            <a:ext cx="7086600" cy="365760"/>
          </a:xfrm>
          <a:custGeom>
            <a:avLst/>
            <a:gdLst/>
            <a:ahLst/>
            <a:cxnLst/>
            <a:rect l="l" t="t" r="r" b="b"/>
            <a:pathLst>
              <a:path w="7086600" h="365760">
                <a:moveTo>
                  <a:pt x="0" y="0"/>
                </a:moveTo>
                <a:lnTo>
                  <a:pt x="0" y="365760"/>
                </a:lnTo>
                <a:lnTo>
                  <a:pt x="7086600" y="365759"/>
                </a:lnTo>
                <a:lnTo>
                  <a:pt x="7086600" y="0"/>
                </a:lnTo>
                <a:lnTo>
                  <a:pt x="0" y="0"/>
                </a:lnTo>
                <a:close/>
              </a:path>
            </a:pathLst>
          </a:custGeom>
          <a:solidFill>
            <a:srgbClr val="00A0AF"/>
          </a:solidFill>
        </p:spPr>
        <p:txBody>
          <a:bodyPr wrap="square" lIns="0" tIns="0" rIns="0" bIns="0" rtlCol="0"/>
          <a:lstStyle/>
          <a:p>
            <a:endParaRPr dirty="0"/>
          </a:p>
        </p:txBody>
      </p:sp>
      <p:sp>
        <p:nvSpPr>
          <p:cNvPr id="4" name="object 4"/>
          <p:cNvSpPr txBox="1"/>
          <p:nvPr/>
        </p:nvSpPr>
        <p:spPr>
          <a:xfrm>
            <a:off x="457200" y="2044700"/>
            <a:ext cx="7086600" cy="299720"/>
          </a:xfrm>
          <a:prstGeom prst="rect">
            <a:avLst/>
          </a:prstGeom>
        </p:spPr>
        <p:txBody>
          <a:bodyPr vert="horz" wrap="square" lIns="0" tIns="12700" rIns="0" bIns="0" rtlCol="0">
            <a:spAutoFit/>
          </a:bodyPr>
          <a:lstStyle/>
          <a:p>
            <a:pPr marL="396240">
              <a:lnSpc>
                <a:spcPct val="100000"/>
              </a:lnSpc>
              <a:spcBef>
                <a:spcPts val="100"/>
              </a:spcBef>
            </a:pPr>
            <a:r>
              <a:rPr sz="1800" dirty="0">
                <a:solidFill>
                  <a:srgbClr val="FFFFFF"/>
                </a:solidFill>
                <a:latin typeface="Franklin Gothic Medium"/>
                <a:cs typeface="Franklin Gothic Medium"/>
              </a:rPr>
              <a:t>QMS </a:t>
            </a:r>
            <a:r>
              <a:rPr sz="1800" spc="-5" dirty="0">
                <a:solidFill>
                  <a:srgbClr val="FFFFFF"/>
                </a:solidFill>
                <a:latin typeface="Franklin Gothic Medium"/>
                <a:cs typeface="Franklin Gothic Medium"/>
              </a:rPr>
              <a:t>Quick </a:t>
            </a:r>
            <a:r>
              <a:rPr sz="1800" dirty="0">
                <a:solidFill>
                  <a:srgbClr val="FFFFFF"/>
                </a:solidFill>
                <a:latin typeface="Franklin Gothic Medium"/>
                <a:cs typeface="Franklin Gothic Medium"/>
              </a:rPr>
              <a:t>Learning</a:t>
            </a:r>
            <a:r>
              <a:rPr sz="1800" spc="30" dirty="0">
                <a:solidFill>
                  <a:srgbClr val="FFFFFF"/>
                </a:solidFill>
                <a:latin typeface="Franklin Gothic Medium"/>
                <a:cs typeface="Franklin Gothic Medium"/>
              </a:rPr>
              <a:t> </a:t>
            </a:r>
            <a:r>
              <a:rPr sz="1800" spc="-10" dirty="0">
                <a:solidFill>
                  <a:srgbClr val="FFFFFF"/>
                </a:solidFill>
                <a:latin typeface="Franklin Gothic Medium"/>
                <a:cs typeface="Franklin Gothic Medium"/>
              </a:rPr>
              <a:t>Activity</a:t>
            </a:r>
            <a:endParaRPr sz="1800" dirty="0">
              <a:latin typeface="Franklin Gothic Medium"/>
              <a:cs typeface="Franklin Gothic Medium"/>
            </a:endParaRPr>
          </a:p>
        </p:txBody>
      </p:sp>
      <p:sp>
        <p:nvSpPr>
          <p:cNvPr id="5" name="object 5"/>
          <p:cNvSpPr/>
          <p:nvPr/>
        </p:nvSpPr>
        <p:spPr>
          <a:xfrm>
            <a:off x="944074" y="918926"/>
            <a:ext cx="2132910" cy="896293"/>
          </a:xfrm>
          <a:prstGeom prst="rect">
            <a:avLst/>
          </a:prstGeom>
          <a:blipFill>
            <a:blip r:embed="rId2" cstate="print"/>
            <a:stretch>
              <a:fillRect/>
            </a:stretch>
          </a:blipFill>
        </p:spPr>
        <p:txBody>
          <a:bodyPr wrap="square" lIns="0" tIns="0" rIns="0" bIns="0" rtlCol="0"/>
          <a:lstStyle/>
          <a:p>
            <a:endParaRPr dirty="0"/>
          </a:p>
        </p:txBody>
      </p:sp>
      <p:sp>
        <p:nvSpPr>
          <p:cNvPr id="6" name="object 6"/>
          <p:cNvSpPr/>
          <p:nvPr/>
        </p:nvSpPr>
        <p:spPr>
          <a:xfrm>
            <a:off x="7239000" y="1905000"/>
            <a:ext cx="561340" cy="723265"/>
          </a:xfrm>
          <a:custGeom>
            <a:avLst/>
            <a:gdLst/>
            <a:ahLst/>
            <a:cxnLst/>
            <a:rect l="l" t="t" r="r" b="b"/>
            <a:pathLst>
              <a:path w="561340" h="723264">
                <a:moveTo>
                  <a:pt x="560832" y="361949"/>
                </a:moveTo>
                <a:lnTo>
                  <a:pt x="280416" y="0"/>
                </a:lnTo>
                <a:lnTo>
                  <a:pt x="0" y="0"/>
                </a:lnTo>
                <a:lnTo>
                  <a:pt x="280416" y="361950"/>
                </a:lnTo>
                <a:lnTo>
                  <a:pt x="280416" y="723138"/>
                </a:lnTo>
                <a:lnTo>
                  <a:pt x="560832" y="361949"/>
                </a:lnTo>
                <a:close/>
              </a:path>
              <a:path w="561340" h="723264">
                <a:moveTo>
                  <a:pt x="280416" y="723138"/>
                </a:moveTo>
                <a:lnTo>
                  <a:pt x="280416" y="361950"/>
                </a:lnTo>
                <a:lnTo>
                  <a:pt x="0" y="723138"/>
                </a:lnTo>
                <a:lnTo>
                  <a:pt x="280416" y="723138"/>
                </a:lnTo>
                <a:close/>
              </a:path>
            </a:pathLst>
          </a:custGeom>
          <a:solidFill>
            <a:srgbClr val="FFFFFF"/>
          </a:solidFill>
        </p:spPr>
        <p:txBody>
          <a:bodyPr wrap="square" lIns="0" tIns="0" rIns="0" bIns="0" rtlCol="0"/>
          <a:lstStyle/>
          <a:p>
            <a:endParaRPr dirty="0"/>
          </a:p>
        </p:txBody>
      </p:sp>
      <p:sp>
        <p:nvSpPr>
          <p:cNvPr id="7" name="object 7"/>
          <p:cNvSpPr/>
          <p:nvPr/>
        </p:nvSpPr>
        <p:spPr>
          <a:xfrm>
            <a:off x="4181301" y="707828"/>
            <a:ext cx="1267690" cy="1163781"/>
          </a:xfrm>
          <a:prstGeom prst="rect">
            <a:avLst/>
          </a:prstGeom>
          <a:blipFill>
            <a:blip r:embed="rId3" cstate="print"/>
            <a:stretch>
              <a:fillRect/>
            </a:stretch>
          </a:blipFill>
        </p:spPr>
        <p:txBody>
          <a:bodyPr wrap="square" lIns="0" tIns="0" rIns="0" bIns="0" rtlCol="0"/>
          <a:lstStyle/>
          <a:p>
            <a:endParaRPr dirty="0"/>
          </a:p>
        </p:txBody>
      </p:sp>
      <p:sp>
        <p:nvSpPr>
          <p:cNvPr id="8" name="object 8"/>
          <p:cNvSpPr/>
          <p:nvPr/>
        </p:nvSpPr>
        <p:spPr>
          <a:xfrm>
            <a:off x="6587363" y="1004130"/>
            <a:ext cx="2682557" cy="811838"/>
          </a:xfrm>
          <a:prstGeom prst="rect">
            <a:avLst/>
          </a:prstGeom>
          <a:blipFill>
            <a:blip r:embed="rId4" cstate="print"/>
            <a:stretch>
              <a:fillRect/>
            </a:stretch>
          </a:blipFill>
        </p:spPr>
        <p:txBody>
          <a:bodyPr wrap="square" lIns="0" tIns="0" rIns="0" bIns="0" rtlCol="0"/>
          <a:lstStyle/>
          <a:p>
            <a:endParaRPr dirty="0"/>
          </a:p>
        </p:txBody>
      </p:sp>
      <p:sp>
        <p:nvSpPr>
          <p:cNvPr id="9" name="object 9"/>
          <p:cNvSpPr txBox="1"/>
          <p:nvPr/>
        </p:nvSpPr>
        <p:spPr>
          <a:xfrm>
            <a:off x="7927340" y="6878066"/>
            <a:ext cx="1203960" cy="269875"/>
          </a:xfrm>
          <a:prstGeom prst="rect">
            <a:avLst/>
          </a:prstGeom>
        </p:spPr>
        <p:txBody>
          <a:bodyPr vert="horz" wrap="square" lIns="0" tIns="12700" rIns="0" bIns="0" rtlCol="0">
            <a:spAutoFit/>
          </a:bodyPr>
          <a:lstStyle/>
          <a:p>
            <a:pPr marL="12700">
              <a:lnSpc>
                <a:spcPct val="100000"/>
              </a:lnSpc>
              <a:spcBef>
                <a:spcPts val="100"/>
              </a:spcBef>
            </a:pPr>
            <a:r>
              <a:rPr sz="1600" dirty="0">
                <a:solidFill>
                  <a:srgbClr val="00A0AF"/>
                </a:solidFill>
                <a:latin typeface="Franklin Gothic Medium"/>
                <a:cs typeface="Franklin Gothic Medium"/>
                <a:hlinkClick r:id="rId5"/>
              </a:rPr>
              <a:t>ww</a:t>
            </a:r>
            <a:r>
              <a:rPr sz="1600" spc="-45" dirty="0">
                <a:solidFill>
                  <a:srgbClr val="00A0AF"/>
                </a:solidFill>
                <a:latin typeface="Franklin Gothic Medium"/>
                <a:cs typeface="Franklin Gothic Medium"/>
                <a:hlinkClick r:id="rId5"/>
              </a:rPr>
              <a:t>w</a:t>
            </a:r>
            <a:r>
              <a:rPr sz="1600" dirty="0">
                <a:solidFill>
                  <a:srgbClr val="00A0AF"/>
                </a:solidFill>
                <a:latin typeface="Franklin Gothic Medium"/>
                <a:cs typeface="Franklin Gothic Medium"/>
                <a:hlinkClick r:id="rId5"/>
              </a:rPr>
              <a:t>.aphl.org</a:t>
            </a:r>
            <a:endParaRPr sz="1600" dirty="0">
              <a:latin typeface="Franklin Gothic Medium"/>
              <a:cs typeface="Franklin Gothic Medium"/>
            </a:endParaRPr>
          </a:p>
        </p:txBody>
      </p:sp>
      <p:sp>
        <p:nvSpPr>
          <p:cNvPr id="10" name="object 10"/>
          <p:cNvSpPr txBox="1">
            <a:spLocks noGrp="1"/>
          </p:cNvSpPr>
          <p:nvPr>
            <p:ph type="title"/>
          </p:nvPr>
        </p:nvSpPr>
        <p:spPr>
          <a:xfrm>
            <a:off x="901700" y="3153331"/>
            <a:ext cx="6898640" cy="2228174"/>
          </a:xfrm>
          <a:prstGeom prst="rect">
            <a:avLst/>
          </a:prstGeom>
        </p:spPr>
        <p:txBody>
          <a:bodyPr vert="horz" wrap="square" lIns="0" tIns="83185" rIns="0" bIns="0" rtlCol="0">
            <a:spAutoFit/>
          </a:bodyPr>
          <a:lstStyle/>
          <a:p>
            <a:pPr marL="12700">
              <a:lnSpc>
                <a:spcPct val="100000"/>
              </a:lnSpc>
              <a:spcBef>
                <a:spcPts val="655"/>
              </a:spcBef>
            </a:pPr>
            <a:r>
              <a:rPr sz="4000" spc="-5" dirty="0">
                <a:solidFill>
                  <a:srgbClr val="00A0AF"/>
                </a:solidFill>
                <a:latin typeface="Franklin Gothic Demi"/>
                <a:cs typeface="Franklin Gothic Demi"/>
              </a:rPr>
              <a:t>Proficiency</a:t>
            </a:r>
            <a:r>
              <a:rPr sz="4000" spc="-30" dirty="0">
                <a:solidFill>
                  <a:srgbClr val="00A0AF"/>
                </a:solidFill>
                <a:latin typeface="Franklin Gothic Demi"/>
                <a:cs typeface="Franklin Gothic Demi"/>
              </a:rPr>
              <a:t> </a:t>
            </a:r>
            <a:r>
              <a:rPr sz="4000" spc="-35" dirty="0">
                <a:solidFill>
                  <a:srgbClr val="00A0AF"/>
                </a:solidFill>
                <a:latin typeface="Franklin Gothic Demi"/>
                <a:cs typeface="Franklin Gothic Demi"/>
              </a:rPr>
              <a:t>Testing</a:t>
            </a:r>
            <a:endParaRPr sz="4000" dirty="0">
              <a:latin typeface="Franklin Gothic Demi"/>
              <a:cs typeface="Franklin Gothic Demi"/>
            </a:endParaRPr>
          </a:p>
          <a:p>
            <a:pPr marL="26034">
              <a:lnSpc>
                <a:spcPct val="100000"/>
              </a:lnSpc>
              <a:spcBef>
                <a:spcPts val="439"/>
              </a:spcBef>
            </a:pPr>
            <a:r>
              <a:rPr sz="3200" b="0" spc="-5" dirty="0">
                <a:solidFill>
                  <a:srgbClr val="3E3E3E"/>
                </a:solidFill>
                <a:latin typeface="Arial"/>
                <a:cs typeface="Arial"/>
              </a:rPr>
              <a:t>ISO/IEC</a:t>
            </a:r>
            <a:r>
              <a:rPr sz="3200" b="0" spc="-15" dirty="0">
                <a:solidFill>
                  <a:srgbClr val="3E3E3E"/>
                </a:solidFill>
                <a:latin typeface="Arial"/>
                <a:cs typeface="Arial"/>
              </a:rPr>
              <a:t> </a:t>
            </a:r>
            <a:r>
              <a:rPr sz="3200" b="0" spc="-10" dirty="0">
                <a:solidFill>
                  <a:srgbClr val="3E3E3E"/>
                </a:solidFill>
                <a:latin typeface="Arial"/>
                <a:cs typeface="Arial"/>
              </a:rPr>
              <a:t>17025:20</a:t>
            </a:r>
            <a:r>
              <a:rPr lang="en-US" sz="3200" b="0" spc="-10" dirty="0">
                <a:solidFill>
                  <a:srgbClr val="3E3E3E"/>
                </a:solidFill>
                <a:latin typeface="Arial"/>
                <a:cs typeface="Arial"/>
              </a:rPr>
              <a:t>17</a:t>
            </a:r>
            <a:br>
              <a:rPr lang="en-US" sz="3200" b="0" spc="-10" dirty="0">
                <a:solidFill>
                  <a:srgbClr val="3E3E3E"/>
                </a:solidFill>
                <a:latin typeface="Arial"/>
                <a:cs typeface="Arial"/>
              </a:rPr>
            </a:br>
            <a:r>
              <a:rPr lang="en-US" sz="3200" b="0" spc="-10" dirty="0">
                <a:solidFill>
                  <a:srgbClr val="3E3E3E"/>
                </a:solidFill>
                <a:latin typeface="Arial"/>
                <a:cs typeface="Arial"/>
              </a:rPr>
              <a:t/>
            </a:r>
            <a:br>
              <a:rPr lang="en-US" sz="3200" b="0" spc="-10" dirty="0">
                <a:solidFill>
                  <a:srgbClr val="3E3E3E"/>
                </a:solidFill>
                <a:latin typeface="Arial"/>
                <a:cs typeface="Arial"/>
              </a:rPr>
            </a:br>
            <a:r>
              <a:rPr lang="en-US" sz="3200" b="0" spc="-10" dirty="0">
                <a:latin typeface="Arial"/>
                <a:cs typeface="Arial"/>
              </a:rPr>
              <a:t>7.7 Ensuring the validity of results</a:t>
            </a:r>
            <a:endParaRPr sz="3200" dirty="0">
              <a:latin typeface="Arial"/>
              <a:cs typeface="Arial"/>
            </a:endParaRPr>
          </a:p>
        </p:txBody>
      </p:sp>
      <p:pic>
        <p:nvPicPr>
          <p:cNvPr id="11" name="Picture 10"/>
          <p:cNvPicPr>
            <a:picLocks noChangeAspect="1"/>
          </p:cNvPicPr>
          <p:nvPr/>
        </p:nvPicPr>
        <p:blipFill>
          <a:blip r:embed="rId6"/>
          <a:stretch>
            <a:fillRect/>
          </a:stretch>
        </p:blipFill>
        <p:spPr>
          <a:xfrm>
            <a:off x="4174382" y="590024"/>
            <a:ext cx="1272721" cy="132490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3139" y="1851151"/>
            <a:ext cx="8014970" cy="2463800"/>
          </a:xfrm>
          <a:prstGeom prst="rect">
            <a:avLst/>
          </a:prstGeom>
        </p:spPr>
        <p:txBody>
          <a:bodyPr vert="horz" wrap="square" lIns="0" tIns="12065" rIns="0" bIns="0" rtlCol="0">
            <a:spAutoFit/>
          </a:bodyPr>
          <a:lstStyle/>
          <a:p>
            <a:pPr marL="355600" marR="5080" indent="-342900">
              <a:lnSpc>
                <a:spcPct val="100000"/>
              </a:lnSpc>
              <a:spcBef>
                <a:spcPts val="95"/>
              </a:spcBef>
              <a:buFont typeface="Arial"/>
              <a:buChar char="•"/>
              <a:tabLst>
                <a:tab pos="354965" algn="l"/>
                <a:tab pos="356235" algn="l"/>
              </a:tabLst>
            </a:pPr>
            <a:r>
              <a:rPr sz="3200" b="1" spc="-5" dirty="0">
                <a:solidFill>
                  <a:srgbClr val="3E3E3E"/>
                </a:solidFill>
                <a:latin typeface="Arial"/>
                <a:cs typeface="Arial"/>
              </a:rPr>
              <a:t>AAFCO </a:t>
            </a:r>
            <a:r>
              <a:rPr sz="3200" spc="-10" dirty="0">
                <a:solidFill>
                  <a:srgbClr val="3E3E3E"/>
                </a:solidFill>
                <a:latin typeface="Arial"/>
                <a:cs typeface="Arial"/>
              </a:rPr>
              <a:t>Quality Assurance Control  Guidelines </a:t>
            </a:r>
            <a:r>
              <a:rPr sz="3200" spc="-5" dirty="0">
                <a:solidFill>
                  <a:srgbClr val="3E3E3E"/>
                </a:solidFill>
                <a:latin typeface="Arial"/>
                <a:cs typeface="Arial"/>
              </a:rPr>
              <a:t>for Feed </a:t>
            </a:r>
            <a:r>
              <a:rPr sz="3200" spc="-10" dirty="0">
                <a:solidFill>
                  <a:srgbClr val="3E3E3E"/>
                </a:solidFill>
                <a:latin typeface="Arial"/>
                <a:cs typeface="Arial"/>
              </a:rPr>
              <a:t>Laboratories  supplement </a:t>
            </a:r>
            <a:r>
              <a:rPr sz="3200" spc="-5" dirty="0">
                <a:solidFill>
                  <a:srgbClr val="3E3E3E"/>
                </a:solidFill>
                <a:latin typeface="Arial"/>
                <a:cs typeface="Arial"/>
              </a:rPr>
              <a:t>to </a:t>
            </a:r>
            <a:r>
              <a:rPr sz="3200" spc="-10" dirty="0">
                <a:solidFill>
                  <a:srgbClr val="3E3E3E"/>
                </a:solidFill>
                <a:latin typeface="Arial"/>
                <a:cs typeface="Arial"/>
              </a:rPr>
              <a:t>ISO/IEC 17025:2005,</a:t>
            </a:r>
            <a:r>
              <a:rPr lang="en-US" sz="3200" spc="-10" dirty="0">
                <a:solidFill>
                  <a:srgbClr val="3E3E3E"/>
                </a:solidFill>
                <a:latin typeface="Arial"/>
                <a:cs typeface="Arial"/>
              </a:rPr>
              <a:t> (</a:t>
            </a:r>
            <a:r>
              <a:rPr sz="3200" spc="-10" dirty="0">
                <a:solidFill>
                  <a:srgbClr val="3E3E3E"/>
                </a:solidFill>
                <a:latin typeface="Arial"/>
                <a:cs typeface="Arial"/>
              </a:rPr>
              <a:t>2014</a:t>
            </a:r>
            <a:r>
              <a:rPr lang="en-US" sz="3200" spc="-10" dirty="0">
                <a:solidFill>
                  <a:srgbClr val="3E3E3E"/>
                </a:solidFill>
                <a:latin typeface="Arial"/>
                <a:cs typeface="Arial"/>
              </a:rPr>
              <a:t>)</a:t>
            </a:r>
            <a:r>
              <a:rPr sz="3200" spc="-10" dirty="0">
                <a:solidFill>
                  <a:srgbClr val="3E3E3E"/>
                </a:solidFill>
                <a:latin typeface="Arial"/>
                <a:cs typeface="Arial"/>
              </a:rPr>
              <a:t>. </a:t>
            </a:r>
            <a:r>
              <a:rPr sz="3200" spc="-5" dirty="0">
                <a:solidFill>
                  <a:srgbClr val="3E3E3E"/>
                </a:solidFill>
                <a:latin typeface="Arial"/>
                <a:cs typeface="Arial"/>
              </a:rPr>
              <a:t>This </a:t>
            </a:r>
            <a:r>
              <a:rPr sz="3200" spc="-10" dirty="0">
                <a:solidFill>
                  <a:srgbClr val="3E3E3E"/>
                </a:solidFill>
                <a:latin typeface="Arial"/>
                <a:cs typeface="Arial"/>
              </a:rPr>
              <a:t>includes accreditation  requirements added </a:t>
            </a:r>
            <a:r>
              <a:rPr sz="3200" spc="-5" dirty="0">
                <a:solidFill>
                  <a:srgbClr val="3E3E3E"/>
                </a:solidFill>
                <a:latin typeface="Arial"/>
                <a:cs typeface="Arial"/>
              </a:rPr>
              <a:t>by</a:t>
            </a:r>
            <a:r>
              <a:rPr sz="3200" spc="-175" dirty="0">
                <a:solidFill>
                  <a:srgbClr val="3E3E3E"/>
                </a:solidFill>
                <a:latin typeface="Arial"/>
                <a:cs typeface="Arial"/>
              </a:rPr>
              <a:t> </a:t>
            </a:r>
            <a:r>
              <a:rPr sz="3200" spc="-10" dirty="0">
                <a:solidFill>
                  <a:srgbClr val="3E3E3E"/>
                </a:solidFill>
                <a:latin typeface="Arial"/>
                <a:cs typeface="Arial"/>
              </a:rPr>
              <a:t>AAFCO.</a:t>
            </a:r>
            <a:endParaRPr sz="3200" dirty="0">
              <a:latin typeface="Arial"/>
              <a:cs typeface="Arial"/>
            </a:endParaRPr>
          </a:p>
        </p:txBody>
      </p:sp>
      <p:sp>
        <p:nvSpPr>
          <p:cNvPr id="3" name="object 3"/>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4" name="Picture 3"/>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3139" y="1622551"/>
            <a:ext cx="8047355" cy="3439160"/>
          </a:xfrm>
          <a:prstGeom prst="rect">
            <a:avLst/>
          </a:prstGeom>
        </p:spPr>
        <p:txBody>
          <a:bodyPr vert="horz" wrap="square" lIns="0" tIns="12065" rIns="0" bIns="0" rtlCol="0">
            <a:spAutoFit/>
          </a:bodyPr>
          <a:lstStyle/>
          <a:p>
            <a:pPr marL="355600" marR="5080" indent="-342900">
              <a:lnSpc>
                <a:spcPct val="100000"/>
              </a:lnSpc>
              <a:spcBef>
                <a:spcPts val="95"/>
              </a:spcBef>
              <a:buFont typeface="Arial"/>
              <a:buChar char="•"/>
              <a:tabLst>
                <a:tab pos="354965" algn="l"/>
                <a:tab pos="356235" algn="l"/>
                <a:tab pos="2827655" algn="l"/>
              </a:tabLst>
            </a:pPr>
            <a:r>
              <a:rPr sz="3200" b="1" spc="-5" dirty="0">
                <a:solidFill>
                  <a:srgbClr val="3E3E3E"/>
                </a:solidFill>
                <a:latin typeface="Arial"/>
                <a:cs typeface="Arial"/>
              </a:rPr>
              <a:t>AOAC </a:t>
            </a:r>
            <a:r>
              <a:rPr sz="3200" spc="-10" dirty="0">
                <a:solidFill>
                  <a:srgbClr val="3E3E3E"/>
                </a:solidFill>
                <a:latin typeface="Arial"/>
                <a:cs typeface="Arial"/>
              </a:rPr>
              <a:t>International Guidelines for  Laboratories Performing Microbiological  </a:t>
            </a:r>
            <a:r>
              <a:rPr sz="3200" spc="-5" dirty="0">
                <a:solidFill>
                  <a:srgbClr val="3E3E3E"/>
                </a:solidFill>
                <a:latin typeface="Arial"/>
                <a:cs typeface="Arial"/>
              </a:rPr>
              <a:t>and </a:t>
            </a:r>
            <a:r>
              <a:rPr sz="3200" spc="-10" dirty="0">
                <a:solidFill>
                  <a:srgbClr val="3E3E3E"/>
                </a:solidFill>
                <a:latin typeface="Arial"/>
                <a:cs typeface="Arial"/>
              </a:rPr>
              <a:t>Chemical Analysis </a:t>
            </a:r>
            <a:r>
              <a:rPr sz="3200" spc="-5" dirty="0">
                <a:solidFill>
                  <a:srgbClr val="3E3E3E"/>
                </a:solidFill>
                <a:latin typeface="Arial"/>
                <a:cs typeface="Arial"/>
              </a:rPr>
              <a:t>of Food, </a:t>
            </a:r>
            <a:r>
              <a:rPr sz="3200" spc="-10" dirty="0">
                <a:solidFill>
                  <a:srgbClr val="3E3E3E"/>
                </a:solidFill>
                <a:latin typeface="Arial"/>
                <a:cs typeface="Arial"/>
              </a:rPr>
              <a:t>Dietary  Supplements, </a:t>
            </a:r>
            <a:r>
              <a:rPr sz="3200" spc="-5" dirty="0">
                <a:solidFill>
                  <a:srgbClr val="3E3E3E"/>
                </a:solidFill>
                <a:latin typeface="Arial"/>
                <a:cs typeface="Arial"/>
              </a:rPr>
              <a:t>and </a:t>
            </a:r>
            <a:r>
              <a:rPr sz="3200" spc="-10" dirty="0">
                <a:solidFill>
                  <a:srgbClr val="3E3E3E"/>
                </a:solidFill>
                <a:latin typeface="Arial"/>
                <a:cs typeface="Arial"/>
              </a:rPr>
              <a:t>Pharmaceuticals, An  </a:t>
            </a:r>
            <a:r>
              <a:rPr sz="3200" spc="-5" dirty="0">
                <a:solidFill>
                  <a:srgbClr val="3E3E3E"/>
                </a:solidFill>
                <a:latin typeface="Arial"/>
                <a:cs typeface="Arial"/>
              </a:rPr>
              <a:t>aid to </a:t>
            </a:r>
            <a:r>
              <a:rPr sz="3200" spc="-10" dirty="0">
                <a:solidFill>
                  <a:srgbClr val="3E3E3E"/>
                </a:solidFill>
                <a:latin typeface="Arial"/>
                <a:cs typeface="Arial"/>
              </a:rPr>
              <a:t>interpretation </a:t>
            </a:r>
            <a:r>
              <a:rPr sz="3200" spc="-5" dirty="0">
                <a:solidFill>
                  <a:srgbClr val="3E3E3E"/>
                </a:solidFill>
                <a:latin typeface="Arial"/>
                <a:cs typeface="Arial"/>
              </a:rPr>
              <a:t>of </a:t>
            </a:r>
            <a:r>
              <a:rPr sz="3200" spc="-10" dirty="0">
                <a:solidFill>
                  <a:srgbClr val="3E3E3E"/>
                </a:solidFill>
                <a:latin typeface="Arial"/>
                <a:cs typeface="Arial"/>
              </a:rPr>
              <a:t>ISO/IEC  17025:20</a:t>
            </a:r>
            <a:r>
              <a:rPr lang="en-US" sz="3200" spc="-10" dirty="0">
                <a:solidFill>
                  <a:srgbClr val="3E3E3E"/>
                </a:solidFill>
                <a:latin typeface="Arial"/>
                <a:cs typeface="Arial"/>
              </a:rPr>
              <a:t>17</a:t>
            </a:r>
            <a:r>
              <a:rPr sz="3200" spc="-10" dirty="0">
                <a:solidFill>
                  <a:srgbClr val="3E3E3E"/>
                </a:solidFill>
                <a:latin typeface="Arial"/>
                <a:cs typeface="Arial"/>
              </a:rPr>
              <a:t>.</a:t>
            </a:r>
            <a:r>
              <a:rPr lang="en-US" sz="3200" spc="-10" dirty="0">
                <a:solidFill>
                  <a:srgbClr val="3E3E3E"/>
                </a:solidFill>
                <a:latin typeface="Arial"/>
                <a:cs typeface="Arial"/>
              </a:rPr>
              <a:t> </a:t>
            </a:r>
            <a:r>
              <a:rPr sz="3200" spc="-5" dirty="0">
                <a:solidFill>
                  <a:srgbClr val="3E3E3E"/>
                </a:solidFill>
                <a:latin typeface="Arial"/>
                <a:cs typeface="Arial"/>
              </a:rPr>
              <a:t>This </a:t>
            </a:r>
            <a:r>
              <a:rPr sz="3200" spc="-10" dirty="0">
                <a:solidFill>
                  <a:srgbClr val="3E3E3E"/>
                </a:solidFill>
                <a:latin typeface="Arial"/>
                <a:cs typeface="Arial"/>
              </a:rPr>
              <a:t>document </a:t>
            </a:r>
            <a:r>
              <a:rPr sz="3200" spc="-5" dirty="0">
                <a:solidFill>
                  <a:srgbClr val="3E3E3E"/>
                </a:solidFill>
                <a:latin typeface="Arial"/>
                <a:cs typeface="Arial"/>
              </a:rPr>
              <a:t>is also </a:t>
            </a:r>
            <a:r>
              <a:rPr sz="3200" spc="-10" dirty="0">
                <a:solidFill>
                  <a:srgbClr val="3E3E3E"/>
                </a:solidFill>
                <a:latin typeface="Arial"/>
                <a:cs typeface="Arial"/>
              </a:rPr>
              <a:t>known  </a:t>
            </a:r>
            <a:r>
              <a:rPr sz="3200" spc="-5" dirty="0">
                <a:solidFill>
                  <a:srgbClr val="3E3E3E"/>
                </a:solidFill>
                <a:latin typeface="Arial"/>
                <a:cs typeface="Arial"/>
              </a:rPr>
              <a:t>as the </a:t>
            </a:r>
            <a:r>
              <a:rPr sz="3200" b="1" spc="-5" dirty="0">
                <a:solidFill>
                  <a:srgbClr val="3E3E3E"/>
                </a:solidFill>
                <a:latin typeface="Arial"/>
                <a:cs typeface="Arial"/>
              </a:rPr>
              <a:t>ALACC </a:t>
            </a:r>
            <a:r>
              <a:rPr lang="en-US" sz="3200" spc="-5" dirty="0">
                <a:latin typeface="Arial"/>
                <a:cs typeface="Arial"/>
              </a:rPr>
              <a:t>G</a:t>
            </a:r>
            <a:r>
              <a:rPr sz="3200" spc="-10" dirty="0">
                <a:solidFill>
                  <a:srgbClr val="3E3E3E"/>
                </a:solidFill>
                <a:latin typeface="Arial"/>
                <a:cs typeface="Arial"/>
              </a:rPr>
              <a:t>uidelines.</a:t>
            </a:r>
            <a:endParaRPr sz="3200" dirty="0">
              <a:latin typeface="Arial"/>
              <a:cs typeface="Arial"/>
            </a:endParaRPr>
          </a:p>
        </p:txBody>
      </p:sp>
      <p:sp>
        <p:nvSpPr>
          <p:cNvPr id="3" name="object 3"/>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4" name="Picture 3"/>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1020571"/>
            <a:ext cx="7752715" cy="528320"/>
          </a:xfrm>
          <a:prstGeom prst="rect">
            <a:avLst/>
          </a:prstGeom>
        </p:spPr>
        <p:txBody>
          <a:bodyPr vert="horz" wrap="square" lIns="0" tIns="12700" rIns="0" bIns="0" rtlCol="0">
            <a:spAutoFit/>
          </a:bodyPr>
          <a:lstStyle/>
          <a:p>
            <a:pPr marL="12700">
              <a:lnSpc>
                <a:spcPct val="100000"/>
              </a:lnSpc>
              <a:spcBef>
                <a:spcPts val="100"/>
              </a:spcBef>
            </a:pPr>
            <a:r>
              <a:rPr sz="3300" spc="-5" dirty="0">
                <a:solidFill>
                  <a:srgbClr val="00A0AF"/>
                </a:solidFill>
                <a:latin typeface="Arial"/>
                <a:cs typeface="Arial"/>
              </a:rPr>
              <a:t>Accrediting Bodies (AB)</a:t>
            </a:r>
            <a:r>
              <a:rPr sz="3300" spc="-85" dirty="0">
                <a:solidFill>
                  <a:srgbClr val="00A0AF"/>
                </a:solidFill>
                <a:latin typeface="Arial"/>
                <a:cs typeface="Arial"/>
              </a:rPr>
              <a:t> </a:t>
            </a:r>
            <a:r>
              <a:rPr sz="3300" spc="-5" dirty="0">
                <a:solidFill>
                  <a:srgbClr val="00A0AF"/>
                </a:solidFill>
                <a:latin typeface="Arial"/>
                <a:cs typeface="Arial"/>
              </a:rPr>
              <a:t>Requirements</a:t>
            </a:r>
            <a:endParaRPr sz="3300" dirty="0">
              <a:latin typeface="Arial"/>
              <a:cs typeface="Aria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623313"/>
            <a:ext cx="7947025" cy="4578176"/>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5600" algn="l"/>
              </a:tabLst>
            </a:pPr>
            <a:r>
              <a:rPr sz="2800" dirty="0">
                <a:solidFill>
                  <a:srgbClr val="3E3E3E"/>
                </a:solidFill>
                <a:latin typeface="Arial"/>
                <a:cs typeface="Arial"/>
              </a:rPr>
              <a:t>ABs may have either guidance or policy in</a:t>
            </a:r>
            <a:r>
              <a:rPr sz="2800" spc="-80" dirty="0">
                <a:solidFill>
                  <a:srgbClr val="3E3E3E"/>
                </a:solidFill>
                <a:latin typeface="Arial"/>
                <a:cs typeface="Arial"/>
              </a:rPr>
              <a:t> </a:t>
            </a:r>
            <a:r>
              <a:rPr sz="2800" dirty="0">
                <a:solidFill>
                  <a:srgbClr val="3E3E3E"/>
                </a:solidFill>
                <a:latin typeface="Arial"/>
                <a:cs typeface="Arial"/>
              </a:rPr>
              <a:t>place  </a:t>
            </a:r>
            <a:r>
              <a:rPr lang="en-US" sz="2800" dirty="0" smtClean="0">
                <a:latin typeface="Arial"/>
                <a:cs typeface="Arial"/>
              </a:rPr>
              <a:t>for</a:t>
            </a:r>
            <a:r>
              <a:rPr sz="2800" dirty="0" smtClean="0">
                <a:solidFill>
                  <a:srgbClr val="3E3E3E"/>
                </a:solidFill>
                <a:latin typeface="Arial"/>
                <a:cs typeface="Arial"/>
              </a:rPr>
              <a:t> </a:t>
            </a:r>
            <a:r>
              <a:rPr sz="2800" dirty="0">
                <a:solidFill>
                  <a:srgbClr val="3E3E3E"/>
                </a:solidFill>
                <a:latin typeface="Arial"/>
                <a:cs typeface="Arial"/>
              </a:rPr>
              <a:t>section </a:t>
            </a:r>
            <a:r>
              <a:rPr lang="en-US" sz="2800" dirty="0">
                <a:solidFill>
                  <a:srgbClr val="3E3E3E"/>
                </a:solidFill>
                <a:latin typeface="Arial"/>
                <a:cs typeface="Arial"/>
              </a:rPr>
              <a:t>7.7 </a:t>
            </a:r>
            <a:r>
              <a:rPr sz="2800" dirty="0">
                <a:solidFill>
                  <a:srgbClr val="3E3E3E"/>
                </a:solidFill>
                <a:latin typeface="Arial"/>
                <a:cs typeface="Arial"/>
              </a:rPr>
              <a:t>of the</a:t>
            </a:r>
            <a:r>
              <a:rPr sz="2800" spc="-15" dirty="0">
                <a:solidFill>
                  <a:srgbClr val="3E3E3E"/>
                </a:solidFill>
                <a:latin typeface="Arial"/>
                <a:cs typeface="Arial"/>
              </a:rPr>
              <a:t> </a:t>
            </a:r>
            <a:r>
              <a:rPr sz="2800" dirty="0">
                <a:solidFill>
                  <a:srgbClr val="3E3E3E"/>
                </a:solidFill>
                <a:latin typeface="Arial"/>
                <a:cs typeface="Arial"/>
              </a:rPr>
              <a:t>standard.</a:t>
            </a:r>
            <a:endParaRPr sz="2800" dirty="0">
              <a:latin typeface="Arial"/>
              <a:cs typeface="Arial"/>
            </a:endParaRPr>
          </a:p>
          <a:p>
            <a:pPr marL="355600" marR="1158240" indent="-342900">
              <a:lnSpc>
                <a:spcPct val="100000"/>
              </a:lnSpc>
              <a:spcBef>
                <a:spcPts val="670"/>
              </a:spcBef>
              <a:buChar char="•"/>
              <a:tabLst>
                <a:tab pos="354965" algn="l"/>
                <a:tab pos="355600" algn="l"/>
              </a:tabLst>
            </a:pPr>
            <a:r>
              <a:rPr sz="2800" dirty="0">
                <a:solidFill>
                  <a:srgbClr val="3E3E3E"/>
                </a:solidFill>
                <a:latin typeface="Arial"/>
                <a:cs typeface="Arial"/>
              </a:rPr>
              <a:t>Check their websites. </a:t>
            </a:r>
            <a:r>
              <a:rPr sz="2800" spc="-5" dirty="0">
                <a:solidFill>
                  <a:srgbClr val="3E3E3E"/>
                </a:solidFill>
                <a:latin typeface="Arial"/>
                <a:cs typeface="Arial"/>
              </a:rPr>
              <a:t>They </a:t>
            </a:r>
            <a:r>
              <a:rPr sz="2800" dirty="0">
                <a:solidFill>
                  <a:srgbClr val="3E3E3E"/>
                </a:solidFill>
                <a:latin typeface="Arial"/>
                <a:cs typeface="Arial"/>
              </a:rPr>
              <a:t>are</a:t>
            </a:r>
            <a:r>
              <a:rPr sz="2800" spc="-114" dirty="0">
                <a:solidFill>
                  <a:srgbClr val="3E3E3E"/>
                </a:solidFill>
                <a:latin typeface="Arial"/>
                <a:cs typeface="Arial"/>
              </a:rPr>
              <a:t> </a:t>
            </a:r>
            <a:r>
              <a:rPr sz="2800" dirty="0">
                <a:solidFill>
                  <a:srgbClr val="3E3E3E"/>
                </a:solidFill>
                <a:latin typeface="Arial"/>
                <a:cs typeface="Arial"/>
              </a:rPr>
              <a:t>generally  available to download for</a:t>
            </a:r>
            <a:r>
              <a:rPr sz="2800" spc="-5" dirty="0">
                <a:solidFill>
                  <a:srgbClr val="3E3E3E"/>
                </a:solidFill>
                <a:latin typeface="Arial"/>
                <a:cs typeface="Arial"/>
              </a:rPr>
              <a:t> </a:t>
            </a:r>
            <a:r>
              <a:rPr sz="2800" dirty="0">
                <a:solidFill>
                  <a:srgbClr val="3E3E3E"/>
                </a:solidFill>
                <a:latin typeface="Arial"/>
                <a:cs typeface="Arial"/>
              </a:rPr>
              <a:t>free.</a:t>
            </a:r>
            <a:endParaRPr sz="2800" dirty="0">
              <a:latin typeface="Arial"/>
              <a:cs typeface="Arial"/>
            </a:endParaRPr>
          </a:p>
          <a:p>
            <a:pPr marL="354965" indent="-342265">
              <a:lnSpc>
                <a:spcPct val="100000"/>
              </a:lnSpc>
              <a:spcBef>
                <a:spcPts val="675"/>
              </a:spcBef>
              <a:buChar char="•"/>
              <a:tabLst>
                <a:tab pos="354965" algn="l"/>
                <a:tab pos="355600" algn="l"/>
              </a:tabLst>
            </a:pPr>
            <a:r>
              <a:rPr sz="2800" spc="-5" dirty="0">
                <a:solidFill>
                  <a:srgbClr val="3E3E3E"/>
                </a:solidFill>
                <a:latin typeface="Arial"/>
                <a:cs typeface="Arial"/>
              </a:rPr>
              <a:t>A</a:t>
            </a:r>
            <a:r>
              <a:rPr lang="en-US" sz="2800" spc="-5" dirty="0">
                <a:solidFill>
                  <a:srgbClr val="3E3E3E"/>
                </a:solidFill>
                <a:latin typeface="Arial"/>
                <a:cs typeface="Arial"/>
              </a:rPr>
              <a:t>B</a:t>
            </a:r>
            <a:r>
              <a:rPr sz="2800" spc="-5" dirty="0">
                <a:solidFill>
                  <a:srgbClr val="3E3E3E"/>
                </a:solidFill>
                <a:latin typeface="Arial"/>
                <a:cs typeface="Arial"/>
              </a:rPr>
              <a:t>s</a:t>
            </a:r>
            <a:r>
              <a:rPr lang="en-US" sz="2800" spc="-5" dirty="0">
                <a:solidFill>
                  <a:srgbClr val="3E3E3E"/>
                </a:solidFill>
                <a:latin typeface="Arial"/>
                <a:cs typeface="Arial"/>
              </a:rPr>
              <a:t> for ISO/IEC 17025:2017:</a:t>
            </a:r>
            <a:endParaRPr sz="2800" dirty="0">
              <a:latin typeface="Arial"/>
              <a:cs typeface="Arial"/>
            </a:endParaRPr>
          </a:p>
          <a:p>
            <a:pPr marL="755015" lvl="1" indent="-285115">
              <a:lnSpc>
                <a:spcPct val="100000"/>
              </a:lnSpc>
              <a:spcBef>
                <a:spcPts val="585"/>
              </a:spcBef>
              <a:buChar char="–"/>
              <a:tabLst>
                <a:tab pos="755650" algn="l"/>
              </a:tabLst>
            </a:pPr>
            <a:r>
              <a:rPr sz="2400" spc="-5" dirty="0">
                <a:solidFill>
                  <a:srgbClr val="3E3E3E"/>
                </a:solidFill>
                <a:latin typeface="Arial"/>
                <a:cs typeface="Arial"/>
              </a:rPr>
              <a:t>A2LA</a:t>
            </a:r>
            <a:endParaRPr sz="2400" dirty="0">
              <a:latin typeface="Arial"/>
              <a:cs typeface="Arial"/>
            </a:endParaRPr>
          </a:p>
          <a:p>
            <a:pPr marL="755015" lvl="1" indent="-285115">
              <a:lnSpc>
                <a:spcPct val="100000"/>
              </a:lnSpc>
              <a:spcBef>
                <a:spcPts val="575"/>
              </a:spcBef>
              <a:buChar char="–"/>
              <a:tabLst>
                <a:tab pos="755650" algn="l"/>
              </a:tabLst>
            </a:pPr>
            <a:r>
              <a:rPr sz="2400" spc="-5" dirty="0">
                <a:solidFill>
                  <a:srgbClr val="3E3E3E"/>
                </a:solidFill>
                <a:latin typeface="Arial"/>
                <a:cs typeface="Arial"/>
              </a:rPr>
              <a:t>AIHA</a:t>
            </a:r>
            <a:endParaRPr sz="2400" dirty="0">
              <a:latin typeface="Arial"/>
              <a:cs typeface="Arial"/>
            </a:endParaRPr>
          </a:p>
          <a:p>
            <a:pPr marL="755015" lvl="1" indent="-285115">
              <a:lnSpc>
                <a:spcPct val="100000"/>
              </a:lnSpc>
              <a:spcBef>
                <a:spcPts val="575"/>
              </a:spcBef>
              <a:buChar char="–"/>
              <a:tabLst>
                <a:tab pos="755650" algn="l"/>
              </a:tabLst>
            </a:pPr>
            <a:r>
              <a:rPr sz="2400" dirty="0">
                <a:solidFill>
                  <a:srgbClr val="3E3E3E"/>
                </a:solidFill>
                <a:latin typeface="Arial"/>
                <a:cs typeface="Arial"/>
              </a:rPr>
              <a:t>ANAB</a:t>
            </a:r>
            <a:endParaRPr sz="2400" dirty="0">
              <a:latin typeface="Arial"/>
              <a:cs typeface="Arial"/>
            </a:endParaRPr>
          </a:p>
          <a:p>
            <a:pPr marL="755015" lvl="1" indent="-285115">
              <a:lnSpc>
                <a:spcPct val="100000"/>
              </a:lnSpc>
              <a:spcBef>
                <a:spcPts val="580"/>
              </a:spcBef>
              <a:buChar char="–"/>
              <a:tabLst>
                <a:tab pos="755650" algn="l"/>
              </a:tabLst>
            </a:pPr>
            <a:r>
              <a:rPr sz="2400" spc="-5" dirty="0">
                <a:solidFill>
                  <a:srgbClr val="3E3E3E"/>
                </a:solidFill>
                <a:latin typeface="Arial"/>
                <a:cs typeface="Arial"/>
              </a:rPr>
              <a:t>PJLA</a:t>
            </a:r>
            <a:endParaRPr sz="2400" dirty="0">
              <a:latin typeface="Arial"/>
              <a:cs typeface="Arial"/>
            </a:endParaRPr>
          </a:p>
          <a:p>
            <a:pPr marL="755015" lvl="1" indent="-285115">
              <a:lnSpc>
                <a:spcPct val="100000"/>
              </a:lnSpc>
              <a:spcBef>
                <a:spcPts val="575"/>
              </a:spcBef>
              <a:buChar char="–"/>
              <a:tabLst>
                <a:tab pos="755650" algn="l"/>
              </a:tabLst>
            </a:pPr>
            <a:r>
              <a:rPr sz="2400" spc="-5" dirty="0">
                <a:solidFill>
                  <a:srgbClr val="3E3E3E"/>
                </a:solidFill>
                <a:latin typeface="Arial"/>
                <a:cs typeface="Arial"/>
              </a:rPr>
              <a:t>IAS</a:t>
            </a:r>
            <a:endParaRPr sz="24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7202805" cy="635635"/>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So what are </a:t>
            </a:r>
            <a:r>
              <a:rPr sz="4000" b="0" spc="-20" dirty="0">
                <a:solidFill>
                  <a:srgbClr val="00A0AF"/>
                </a:solidFill>
                <a:latin typeface="Franklin Gothic Medium"/>
                <a:cs typeface="Franklin Gothic Medium"/>
              </a:rPr>
              <a:t>you </a:t>
            </a:r>
            <a:r>
              <a:rPr sz="4000" b="0" dirty="0">
                <a:solidFill>
                  <a:srgbClr val="00A0AF"/>
                </a:solidFill>
                <a:latin typeface="Franklin Gothic Medium"/>
                <a:cs typeface="Franklin Gothic Medium"/>
              </a:rPr>
              <a:t>supposed </a:t>
            </a:r>
            <a:r>
              <a:rPr sz="4000" b="0" spc="-35" dirty="0">
                <a:solidFill>
                  <a:srgbClr val="00A0AF"/>
                </a:solidFill>
                <a:latin typeface="Franklin Gothic Medium"/>
                <a:cs typeface="Franklin Gothic Medium"/>
              </a:rPr>
              <a:t>to</a:t>
            </a:r>
            <a:r>
              <a:rPr sz="4000" b="0" spc="-100"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do?</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764540" y="1848865"/>
            <a:ext cx="7493000" cy="3098165"/>
          </a:xfrm>
          <a:prstGeom prst="rect">
            <a:avLst/>
          </a:prstGeom>
        </p:spPr>
        <p:txBody>
          <a:bodyPr vert="horz" wrap="square" lIns="0" tIns="12700" rIns="0" bIns="0" rtlCol="0">
            <a:spAutoFit/>
          </a:bodyPr>
          <a:lstStyle/>
          <a:p>
            <a:pPr marL="12700" marR="5080">
              <a:lnSpc>
                <a:spcPct val="100000"/>
              </a:lnSpc>
              <a:spcBef>
                <a:spcPts val="100"/>
              </a:spcBef>
              <a:tabLst>
                <a:tab pos="6894830" algn="l"/>
              </a:tabLst>
            </a:pPr>
            <a:r>
              <a:rPr sz="3600" b="1" i="1" spc="-5" dirty="0">
                <a:solidFill>
                  <a:srgbClr val="3E3E3E"/>
                </a:solidFill>
                <a:latin typeface="Arial"/>
                <a:cs typeface="Arial"/>
              </a:rPr>
              <a:t>Determine</a:t>
            </a:r>
            <a:r>
              <a:rPr sz="3600" b="1" i="1" spc="-10" dirty="0">
                <a:solidFill>
                  <a:srgbClr val="3E3E3E"/>
                </a:solidFill>
                <a:latin typeface="Arial"/>
                <a:cs typeface="Arial"/>
              </a:rPr>
              <a:t> </a:t>
            </a:r>
            <a:r>
              <a:rPr sz="3600" b="1" i="1" dirty="0">
                <a:solidFill>
                  <a:srgbClr val="3E3E3E"/>
                </a:solidFill>
                <a:latin typeface="Arial"/>
                <a:cs typeface="Arial"/>
              </a:rPr>
              <a:t>if</a:t>
            </a:r>
            <a:r>
              <a:rPr sz="3600" b="1" i="1" spc="-10" dirty="0">
                <a:solidFill>
                  <a:srgbClr val="3E3E3E"/>
                </a:solidFill>
                <a:latin typeface="Arial"/>
                <a:cs typeface="Arial"/>
              </a:rPr>
              <a:t> </a:t>
            </a:r>
            <a:r>
              <a:rPr sz="3600" b="1" i="1" spc="-5" dirty="0">
                <a:solidFill>
                  <a:srgbClr val="3E3E3E"/>
                </a:solidFill>
                <a:latin typeface="Arial"/>
                <a:cs typeface="Arial"/>
              </a:rPr>
              <a:t>there</a:t>
            </a:r>
            <a:r>
              <a:rPr sz="3600" b="1" i="1" spc="-10" dirty="0">
                <a:solidFill>
                  <a:srgbClr val="3E3E3E"/>
                </a:solidFill>
                <a:latin typeface="Arial"/>
                <a:cs typeface="Arial"/>
              </a:rPr>
              <a:t> </a:t>
            </a:r>
            <a:r>
              <a:rPr sz="3600" b="1" i="1" dirty="0">
                <a:solidFill>
                  <a:srgbClr val="3E3E3E"/>
                </a:solidFill>
                <a:latin typeface="Arial"/>
                <a:cs typeface="Arial"/>
              </a:rPr>
              <a:t>is</a:t>
            </a:r>
            <a:r>
              <a:rPr sz="3600" b="1" i="1" spc="-10" dirty="0">
                <a:solidFill>
                  <a:srgbClr val="3E3E3E"/>
                </a:solidFill>
                <a:latin typeface="Arial"/>
                <a:cs typeface="Arial"/>
              </a:rPr>
              <a:t> </a:t>
            </a:r>
            <a:r>
              <a:rPr sz="3600" b="1" i="1" spc="-5" dirty="0">
                <a:solidFill>
                  <a:srgbClr val="3E3E3E"/>
                </a:solidFill>
                <a:latin typeface="Arial"/>
                <a:cs typeface="Arial"/>
              </a:rPr>
              <a:t>a</a:t>
            </a:r>
            <a:r>
              <a:rPr sz="3600" b="1" i="1" spc="-10" dirty="0">
                <a:solidFill>
                  <a:srgbClr val="3E3E3E"/>
                </a:solidFill>
                <a:latin typeface="Arial"/>
                <a:cs typeface="Arial"/>
              </a:rPr>
              <a:t> </a:t>
            </a:r>
            <a:r>
              <a:rPr sz="3600" b="1" i="1" dirty="0">
                <a:solidFill>
                  <a:srgbClr val="3E3E3E"/>
                </a:solidFill>
                <a:latin typeface="Arial"/>
                <a:cs typeface="Arial"/>
              </a:rPr>
              <a:t>suitable	PT  </a:t>
            </a:r>
            <a:r>
              <a:rPr sz="3600" b="1" i="1" spc="-5" dirty="0">
                <a:solidFill>
                  <a:srgbClr val="3E3E3E"/>
                </a:solidFill>
                <a:latin typeface="Arial"/>
                <a:cs typeface="Arial"/>
              </a:rPr>
              <a:t>available</a:t>
            </a:r>
            <a:r>
              <a:rPr sz="3600" b="1" i="1" spc="-15" dirty="0">
                <a:solidFill>
                  <a:srgbClr val="3E3E3E"/>
                </a:solidFill>
                <a:latin typeface="Arial"/>
                <a:cs typeface="Arial"/>
              </a:rPr>
              <a:t> </a:t>
            </a:r>
            <a:r>
              <a:rPr sz="3600" b="1" i="1" spc="-5" dirty="0">
                <a:solidFill>
                  <a:srgbClr val="3E3E3E"/>
                </a:solidFill>
                <a:latin typeface="Arial"/>
                <a:cs typeface="Arial"/>
              </a:rPr>
              <a:t>for:</a:t>
            </a:r>
            <a:endParaRPr sz="3600" dirty="0">
              <a:latin typeface="Arial"/>
              <a:cs typeface="Arial"/>
            </a:endParaRPr>
          </a:p>
          <a:p>
            <a:pPr marL="2414905" indent="-571500">
              <a:lnSpc>
                <a:spcPct val="100000"/>
              </a:lnSpc>
              <a:spcBef>
                <a:spcPts val="865"/>
              </a:spcBef>
              <a:buFont typeface="Wingdings"/>
              <a:buChar char=""/>
              <a:tabLst>
                <a:tab pos="2414905" algn="l"/>
                <a:tab pos="2415540" algn="l"/>
              </a:tabLst>
            </a:pPr>
            <a:r>
              <a:rPr sz="3600" b="1" i="1" dirty="0">
                <a:solidFill>
                  <a:srgbClr val="3E3E3E"/>
                </a:solidFill>
                <a:latin typeface="Arial"/>
                <a:cs typeface="Arial"/>
              </a:rPr>
              <a:t>Analyte of</a:t>
            </a:r>
            <a:r>
              <a:rPr sz="3600" b="1" i="1" spc="-40" dirty="0">
                <a:solidFill>
                  <a:srgbClr val="3E3E3E"/>
                </a:solidFill>
                <a:latin typeface="Arial"/>
                <a:cs typeface="Arial"/>
              </a:rPr>
              <a:t> </a:t>
            </a:r>
            <a:r>
              <a:rPr sz="3600" b="1" i="1" dirty="0">
                <a:solidFill>
                  <a:srgbClr val="3E3E3E"/>
                </a:solidFill>
                <a:latin typeface="Arial"/>
                <a:cs typeface="Arial"/>
              </a:rPr>
              <a:t>Interest</a:t>
            </a:r>
            <a:endParaRPr sz="3600" dirty="0">
              <a:latin typeface="Arial"/>
              <a:cs typeface="Arial"/>
            </a:endParaRPr>
          </a:p>
          <a:p>
            <a:pPr marL="2414905" indent="-571500">
              <a:lnSpc>
                <a:spcPct val="100000"/>
              </a:lnSpc>
              <a:spcBef>
                <a:spcPts val="860"/>
              </a:spcBef>
              <a:buFont typeface="Wingdings"/>
              <a:buChar char=""/>
              <a:tabLst>
                <a:tab pos="2414905" algn="l"/>
                <a:tab pos="2415540" algn="l"/>
              </a:tabLst>
            </a:pPr>
            <a:r>
              <a:rPr sz="3600" b="1" i="1" spc="-5" dirty="0">
                <a:solidFill>
                  <a:srgbClr val="3E3E3E"/>
                </a:solidFill>
                <a:latin typeface="Arial"/>
                <a:cs typeface="Arial"/>
              </a:rPr>
              <a:t>Matrix</a:t>
            </a:r>
            <a:endParaRPr sz="3600" dirty="0">
              <a:latin typeface="Arial"/>
              <a:cs typeface="Arial"/>
            </a:endParaRPr>
          </a:p>
          <a:p>
            <a:pPr marL="2414905" indent="-571500">
              <a:lnSpc>
                <a:spcPct val="100000"/>
              </a:lnSpc>
              <a:spcBef>
                <a:spcPts val="865"/>
              </a:spcBef>
              <a:buFont typeface="Wingdings"/>
              <a:buChar char=""/>
              <a:tabLst>
                <a:tab pos="2414905" algn="l"/>
                <a:tab pos="2415540" algn="l"/>
              </a:tabLst>
            </a:pPr>
            <a:r>
              <a:rPr sz="3600" b="1" i="1" dirty="0">
                <a:solidFill>
                  <a:srgbClr val="3E3E3E"/>
                </a:solidFill>
                <a:latin typeface="Arial"/>
                <a:cs typeface="Arial"/>
              </a:rPr>
              <a:t>Fit-for-Purpose</a:t>
            </a:r>
            <a:endParaRPr sz="36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7202805" cy="635635"/>
          </a:xfrm>
          <a:prstGeom prst="rect">
            <a:avLst/>
          </a:prstGeom>
        </p:spPr>
        <p:txBody>
          <a:bodyPr vert="horz" wrap="square" lIns="0" tIns="12700" rIns="0" bIns="0" rtlCol="0">
            <a:spAutoFit/>
          </a:bodyPr>
          <a:lstStyle/>
          <a:p>
            <a:pPr marL="12700">
              <a:lnSpc>
                <a:spcPct val="100000"/>
              </a:lnSpc>
              <a:spcBef>
                <a:spcPts val="100"/>
              </a:spcBef>
            </a:pPr>
            <a:r>
              <a:rPr lang="en-US" sz="4000" b="0" dirty="0">
                <a:solidFill>
                  <a:srgbClr val="00A0AF"/>
                </a:solidFill>
                <a:latin typeface="Franklin Gothic Medium"/>
                <a:cs typeface="Franklin Gothic Medium"/>
              </a:rPr>
              <a:t>eptis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6" name="Rectangle 5">
            <a:extLst>
              <a:ext uri="{FF2B5EF4-FFF2-40B4-BE49-F238E27FC236}">
                <a16:creationId xmlns:a16="http://schemas.microsoft.com/office/drawing/2014/main" id="{9DBD6F13-D871-462D-B5E2-70680288EA4A}"/>
              </a:ext>
            </a:extLst>
          </p:cNvPr>
          <p:cNvSpPr/>
          <p:nvPr/>
        </p:nvSpPr>
        <p:spPr>
          <a:xfrm>
            <a:off x="2278558" y="911114"/>
            <a:ext cx="4925644" cy="369332"/>
          </a:xfrm>
          <a:prstGeom prst="rect">
            <a:avLst/>
          </a:prstGeom>
        </p:spPr>
        <p:txBody>
          <a:bodyPr wrap="none">
            <a:spAutoFit/>
          </a:bodyPr>
          <a:lstStyle/>
          <a:p>
            <a:r>
              <a:rPr lang="en-US" dirty="0"/>
              <a:t>https://www.eptis.bam.de/eptis/WebSearch/main</a:t>
            </a:r>
          </a:p>
        </p:txBody>
      </p:sp>
      <p:pic>
        <p:nvPicPr>
          <p:cNvPr id="7" name="Picture 6">
            <a:extLst>
              <a:ext uri="{FF2B5EF4-FFF2-40B4-BE49-F238E27FC236}">
                <a16:creationId xmlns:a16="http://schemas.microsoft.com/office/drawing/2014/main" id="{5C23B9B5-0235-43CA-8431-9DC1D47BF061}"/>
              </a:ext>
            </a:extLst>
          </p:cNvPr>
          <p:cNvPicPr>
            <a:picLocks noChangeAspect="1"/>
          </p:cNvPicPr>
          <p:nvPr/>
        </p:nvPicPr>
        <p:blipFill>
          <a:blip r:embed="rId3"/>
          <a:stretch>
            <a:fillRect/>
          </a:stretch>
        </p:blipFill>
        <p:spPr>
          <a:xfrm>
            <a:off x="0" y="1656877"/>
            <a:ext cx="10058400" cy="4458645"/>
          </a:xfrm>
          <a:prstGeom prst="rect">
            <a:avLst/>
          </a:prstGeom>
        </p:spPr>
      </p:pic>
    </p:spTree>
    <p:extLst>
      <p:ext uri="{BB962C8B-B14F-4D97-AF65-F5344CB8AC3E}">
        <p14:creationId xmlns:p14="http://schemas.microsoft.com/office/powerpoint/2010/main" val="2051750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7202805" cy="635635"/>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So what are </a:t>
            </a:r>
            <a:r>
              <a:rPr sz="4000" b="0" spc="-20" dirty="0">
                <a:solidFill>
                  <a:srgbClr val="00A0AF"/>
                </a:solidFill>
                <a:latin typeface="Franklin Gothic Medium"/>
                <a:cs typeface="Franklin Gothic Medium"/>
              </a:rPr>
              <a:t>you </a:t>
            </a:r>
            <a:r>
              <a:rPr sz="4000" b="0" dirty="0">
                <a:solidFill>
                  <a:srgbClr val="00A0AF"/>
                </a:solidFill>
                <a:latin typeface="Franklin Gothic Medium"/>
                <a:cs typeface="Franklin Gothic Medium"/>
              </a:rPr>
              <a:t>supposed </a:t>
            </a:r>
            <a:r>
              <a:rPr sz="4000" b="0" spc="-35" dirty="0">
                <a:solidFill>
                  <a:srgbClr val="00A0AF"/>
                </a:solidFill>
                <a:latin typeface="Franklin Gothic Medium"/>
                <a:cs typeface="Franklin Gothic Medium"/>
              </a:rPr>
              <a:t>to</a:t>
            </a:r>
            <a:r>
              <a:rPr sz="4000" b="0" spc="-100"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do?</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272955" y="1533824"/>
            <a:ext cx="8902889" cy="2642390"/>
          </a:xfrm>
          <a:prstGeom prst="rect">
            <a:avLst/>
          </a:prstGeom>
        </p:spPr>
        <p:txBody>
          <a:bodyPr vert="horz" wrap="square" lIns="0" tIns="56515" rIns="0" bIns="0" rtlCol="0">
            <a:spAutoFit/>
          </a:bodyPr>
          <a:lstStyle/>
          <a:p>
            <a:pPr marL="12700" marR="5080">
              <a:spcBef>
                <a:spcPts val="445"/>
              </a:spcBef>
            </a:pPr>
            <a:r>
              <a:rPr lang="en-US" sz="2000" b="1" i="1" spc="-5" dirty="0">
                <a:solidFill>
                  <a:srgbClr val="3E3E3E"/>
                </a:solidFill>
                <a:cs typeface="Arial"/>
              </a:rPr>
              <a:t>After you have located a PT provider, determine if the provider is accredited to </a:t>
            </a:r>
            <a:r>
              <a:rPr sz="2000" b="1" i="1" spc="-5" dirty="0">
                <a:solidFill>
                  <a:srgbClr val="3E3E3E"/>
                </a:solidFill>
                <a:cs typeface="Arial"/>
              </a:rPr>
              <a:t> ISO/IEC  17043:2010 Conformity assessment - General requirements for proficiency</a:t>
            </a:r>
            <a:r>
              <a:rPr sz="2000" b="1" i="1" spc="40" dirty="0">
                <a:solidFill>
                  <a:srgbClr val="3E3E3E"/>
                </a:solidFill>
                <a:cs typeface="Arial"/>
              </a:rPr>
              <a:t> </a:t>
            </a:r>
            <a:r>
              <a:rPr sz="2000" b="1" i="1" spc="-5" dirty="0">
                <a:solidFill>
                  <a:srgbClr val="3E3E3E"/>
                </a:solidFill>
                <a:cs typeface="Arial"/>
              </a:rPr>
              <a:t>testing</a:t>
            </a:r>
            <a:endParaRPr sz="2000" dirty="0">
              <a:cs typeface="Arial"/>
            </a:endParaRPr>
          </a:p>
          <a:p>
            <a:pPr>
              <a:spcBef>
                <a:spcPts val="30"/>
              </a:spcBef>
            </a:pPr>
            <a:endParaRPr lang="en-US" sz="2000" dirty="0">
              <a:cs typeface="Times New Roman"/>
            </a:endParaRPr>
          </a:p>
          <a:p>
            <a:pPr>
              <a:spcBef>
                <a:spcPts val="30"/>
              </a:spcBef>
            </a:pPr>
            <a:r>
              <a:rPr lang="en-US" sz="2000" dirty="0">
                <a:cs typeface="Times New Roman"/>
              </a:rPr>
              <a:t>The European Proficiency Testing Information System (EPTIS) database can be used to help located a PT provider and often provides the 3</a:t>
            </a:r>
            <a:r>
              <a:rPr lang="en-US" sz="2000" baseline="30000" dirty="0">
                <a:cs typeface="Times New Roman"/>
              </a:rPr>
              <a:t>rd</a:t>
            </a:r>
            <a:r>
              <a:rPr lang="en-US" sz="2000" dirty="0">
                <a:cs typeface="Times New Roman"/>
              </a:rPr>
              <a:t> party accreditation information.  Here is information on the AAFCO PT for Mycotoxins Scheme:</a:t>
            </a:r>
          </a:p>
          <a:p>
            <a:pPr>
              <a:spcBef>
                <a:spcPts val="30"/>
              </a:spcBef>
            </a:pPr>
            <a:endParaRPr sz="2800" dirty="0">
              <a:cs typeface="Times New Roman"/>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7" name="Oval 6">
            <a:extLst>
              <a:ext uri="{FF2B5EF4-FFF2-40B4-BE49-F238E27FC236}">
                <a16:creationId xmlns:a16="http://schemas.microsoft.com/office/drawing/2014/main" id="{FE09C9AC-CCAD-4B45-BD5A-024A8858C152}"/>
              </a:ext>
            </a:extLst>
          </p:cNvPr>
          <p:cNvSpPr/>
          <p:nvPr/>
        </p:nvSpPr>
        <p:spPr>
          <a:xfrm>
            <a:off x="4495800" y="5283468"/>
            <a:ext cx="3638359" cy="4476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BC8C1D1A-C591-4226-850F-CAA9CECCA92A}"/>
              </a:ext>
            </a:extLst>
          </p:cNvPr>
          <p:cNvSpPr/>
          <p:nvPr/>
        </p:nvSpPr>
        <p:spPr>
          <a:xfrm>
            <a:off x="4724400" y="5283468"/>
            <a:ext cx="3200400"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BB3F5F33-DFBC-4952-82A7-F255C83B531A}"/>
              </a:ext>
            </a:extLst>
          </p:cNvPr>
          <p:cNvPicPr>
            <a:picLocks noChangeAspect="1"/>
          </p:cNvPicPr>
          <p:nvPr/>
        </p:nvPicPr>
        <p:blipFill>
          <a:blip r:embed="rId3"/>
          <a:stretch>
            <a:fillRect/>
          </a:stretch>
        </p:blipFill>
        <p:spPr>
          <a:xfrm>
            <a:off x="25400" y="3683324"/>
            <a:ext cx="10058400" cy="2555252"/>
          </a:xfrm>
          <a:prstGeom prst="rect">
            <a:avLst/>
          </a:prstGeom>
        </p:spPr>
      </p:pic>
      <p:sp>
        <p:nvSpPr>
          <p:cNvPr id="9" name="Arrow: Left 8">
            <a:extLst>
              <a:ext uri="{FF2B5EF4-FFF2-40B4-BE49-F238E27FC236}">
                <a16:creationId xmlns:a16="http://schemas.microsoft.com/office/drawing/2014/main" id="{C401252E-1187-4577-A3A2-81BD03F143E9}"/>
              </a:ext>
            </a:extLst>
          </p:cNvPr>
          <p:cNvSpPr/>
          <p:nvPr/>
        </p:nvSpPr>
        <p:spPr>
          <a:xfrm>
            <a:off x="8045196" y="5246511"/>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4625975" cy="635635"/>
          </a:xfrm>
          <a:prstGeom prst="rect">
            <a:avLst/>
          </a:prstGeom>
        </p:spPr>
        <p:txBody>
          <a:bodyPr vert="horz" wrap="square" lIns="0" tIns="12700" rIns="0" bIns="0" rtlCol="0">
            <a:spAutoFit/>
          </a:bodyPr>
          <a:lstStyle/>
          <a:p>
            <a:pPr marL="12700">
              <a:lnSpc>
                <a:spcPct val="100000"/>
              </a:lnSpc>
              <a:spcBef>
                <a:spcPts val="100"/>
              </a:spcBef>
            </a:pPr>
            <a:r>
              <a:rPr sz="4000" b="0" i="1" dirty="0">
                <a:solidFill>
                  <a:srgbClr val="00A0AF"/>
                </a:solidFill>
                <a:latin typeface="Franklin Gothic Medium"/>
                <a:cs typeface="Franklin Gothic Medium"/>
              </a:rPr>
              <a:t>Additional</a:t>
            </a:r>
            <a:r>
              <a:rPr sz="4000" b="0" i="1" spc="-90" dirty="0">
                <a:solidFill>
                  <a:srgbClr val="00A0AF"/>
                </a:solidFill>
                <a:latin typeface="Franklin Gothic Medium"/>
                <a:cs typeface="Franklin Gothic Medium"/>
              </a:rPr>
              <a:t> </a:t>
            </a:r>
            <a:r>
              <a:rPr sz="4000" b="0" i="1" spc="-5" dirty="0">
                <a:solidFill>
                  <a:srgbClr val="00A0AF"/>
                </a:solidFill>
                <a:latin typeface="Franklin Gothic Medium"/>
                <a:cs typeface="Franklin Gothic Medium"/>
              </a:rPr>
              <a:t>thoughts…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851151"/>
            <a:ext cx="7987030" cy="3561873"/>
          </a:xfrm>
          <a:prstGeom prst="rect">
            <a:avLst/>
          </a:prstGeom>
        </p:spPr>
        <p:txBody>
          <a:bodyPr vert="horz" wrap="square" lIns="0" tIns="12065" rIns="0" bIns="0" rtlCol="0">
            <a:spAutoFit/>
          </a:bodyPr>
          <a:lstStyle/>
          <a:p>
            <a:pPr marL="355600" marR="428625" indent="-342900">
              <a:lnSpc>
                <a:spcPct val="100000"/>
              </a:lnSpc>
              <a:spcBef>
                <a:spcPts val="95"/>
              </a:spcBef>
              <a:buChar char="•"/>
              <a:tabLst>
                <a:tab pos="354965" algn="l"/>
                <a:tab pos="355600" algn="l"/>
              </a:tabLst>
            </a:pPr>
            <a:r>
              <a:rPr sz="3200" spc="-5" dirty="0">
                <a:solidFill>
                  <a:srgbClr val="3E3E3E"/>
                </a:solidFill>
                <a:latin typeface="Arial"/>
                <a:cs typeface="Arial"/>
              </a:rPr>
              <a:t>If there is an </a:t>
            </a:r>
            <a:r>
              <a:rPr sz="3200" spc="-10" dirty="0">
                <a:solidFill>
                  <a:srgbClr val="3E3E3E"/>
                </a:solidFill>
                <a:latin typeface="Arial"/>
                <a:cs typeface="Arial"/>
              </a:rPr>
              <a:t>accredited </a:t>
            </a:r>
            <a:r>
              <a:rPr sz="3200" spc="-25" dirty="0">
                <a:solidFill>
                  <a:srgbClr val="3E3E3E"/>
                </a:solidFill>
                <a:latin typeface="Arial"/>
                <a:cs typeface="Arial"/>
              </a:rPr>
              <a:t>provider, </a:t>
            </a:r>
            <a:r>
              <a:rPr sz="3200" spc="-5" dirty="0">
                <a:solidFill>
                  <a:srgbClr val="3E3E3E"/>
                </a:solidFill>
                <a:latin typeface="Arial"/>
                <a:cs typeface="Arial"/>
              </a:rPr>
              <a:t>the</a:t>
            </a:r>
            <a:r>
              <a:rPr sz="3200" spc="-195" dirty="0">
                <a:solidFill>
                  <a:srgbClr val="3E3E3E"/>
                </a:solidFill>
                <a:latin typeface="Arial"/>
                <a:cs typeface="Arial"/>
              </a:rPr>
              <a:t> </a:t>
            </a:r>
            <a:r>
              <a:rPr sz="3200" spc="-10" dirty="0">
                <a:solidFill>
                  <a:srgbClr val="3E3E3E"/>
                </a:solidFill>
                <a:latin typeface="Arial"/>
                <a:cs typeface="Arial"/>
              </a:rPr>
              <a:t>AB  </a:t>
            </a:r>
            <a:r>
              <a:rPr sz="3200" spc="-5" dirty="0">
                <a:solidFill>
                  <a:srgbClr val="3E3E3E"/>
                </a:solidFill>
                <a:latin typeface="Arial"/>
                <a:cs typeface="Arial"/>
              </a:rPr>
              <a:t>may </a:t>
            </a:r>
            <a:r>
              <a:rPr sz="3200" spc="-10" dirty="0">
                <a:solidFill>
                  <a:srgbClr val="3E3E3E"/>
                </a:solidFill>
                <a:latin typeface="Arial"/>
                <a:cs typeface="Arial"/>
              </a:rPr>
              <a:t>strongly encourage </a:t>
            </a:r>
            <a:r>
              <a:rPr sz="3200" spc="-5" dirty="0">
                <a:solidFill>
                  <a:srgbClr val="3E3E3E"/>
                </a:solidFill>
                <a:latin typeface="Arial"/>
                <a:cs typeface="Arial"/>
              </a:rPr>
              <a:t>the use of </a:t>
            </a:r>
            <a:r>
              <a:rPr sz="3200" spc="-10" dirty="0">
                <a:solidFill>
                  <a:srgbClr val="3E3E3E"/>
                </a:solidFill>
                <a:latin typeface="Arial"/>
                <a:cs typeface="Arial"/>
              </a:rPr>
              <a:t>the  </a:t>
            </a:r>
            <a:r>
              <a:rPr sz="3200" spc="-25" dirty="0">
                <a:solidFill>
                  <a:srgbClr val="3E3E3E"/>
                </a:solidFill>
                <a:latin typeface="Arial"/>
                <a:cs typeface="Arial"/>
              </a:rPr>
              <a:t>provider.</a:t>
            </a:r>
            <a:endParaRPr sz="3200" dirty="0">
              <a:latin typeface="Arial"/>
              <a:cs typeface="Arial"/>
            </a:endParaRPr>
          </a:p>
          <a:p>
            <a:pPr marL="355600" marR="5080" indent="-342900">
              <a:lnSpc>
                <a:spcPct val="100000"/>
              </a:lnSpc>
              <a:spcBef>
                <a:spcPts val="770"/>
              </a:spcBef>
              <a:buChar char="•"/>
              <a:tabLst>
                <a:tab pos="354965" algn="l"/>
                <a:tab pos="355600" algn="l"/>
              </a:tabLst>
            </a:pPr>
            <a:r>
              <a:rPr sz="3200" spc="-30" dirty="0">
                <a:solidFill>
                  <a:srgbClr val="3E3E3E"/>
                </a:solidFill>
                <a:latin typeface="Arial"/>
                <a:cs typeface="Arial"/>
              </a:rPr>
              <a:t>However, </a:t>
            </a:r>
            <a:r>
              <a:rPr sz="3200" spc="-5" dirty="0">
                <a:solidFill>
                  <a:srgbClr val="3E3E3E"/>
                </a:solidFill>
                <a:latin typeface="Arial"/>
                <a:cs typeface="Arial"/>
              </a:rPr>
              <a:t>you and your </a:t>
            </a:r>
            <a:r>
              <a:rPr sz="3200" spc="-10" dirty="0">
                <a:solidFill>
                  <a:srgbClr val="3E3E3E"/>
                </a:solidFill>
                <a:latin typeface="Arial"/>
                <a:cs typeface="Arial"/>
              </a:rPr>
              <a:t>customer may  </a:t>
            </a:r>
            <a:r>
              <a:rPr sz="3200" spc="-5" dirty="0">
                <a:solidFill>
                  <a:srgbClr val="3E3E3E"/>
                </a:solidFill>
                <a:latin typeface="Arial"/>
                <a:cs typeface="Arial"/>
              </a:rPr>
              <a:t>jointly agree that </a:t>
            </a:r>
            <a:r>
              <a:rPr lang="en-US" sz="3200" spc="-5" dirty="0">
                <a:solidFill>
                  <a:srgbClr val="3E3E3E"/>
                </a:solidFill>
                <a:latin typeface="Arial"/>
                <a:cs typeface="Arial"/>
              </a:rPr>
              <a:t>use of a </a:t>
            </a:r>
            <a:r>
              <a:rPr sz="3200" spc="-10" dirty="0">
                <a:solidFill>
                  <a:srgbClr val="3E3E3E"/>
                </a:solidFill>
                <a:latin typeface="Arial"/>
                <a:cs typeface="Arial"/>
              </a:rPr>
              <a:t>non-accredited  program </a:t>
            </a:r>
            <a:r>
              <a:rPr sz="3200" spc="-5" dirty="0">
                <a:solidFill>
                  <a:srgbClr val="3E3E3E"/>
                </a:solidFill>
                <a:latin typeface="Arial"/>
                <a:cs typeface="Arial"/>
              </a:rPr>
              <a:t>is fine. Just </a:t>
            </a:r>
            <a:r>
              <a:rPr lang="en-US" sz="3200" spc="-5" dirty="0">
                <a:solidFill>
                  <a:srgbClr val="3E3E3E"/>
                </a:solidFill>
                <a:latin typeface="Arial"/>
                <a:cs typeface="Arial"/>
              </a:rPr>
              <a:t>thoroughly document the </a:t>
            </a:r>
            <a:r>
              <a:rPr sz="3200" spc="-10" dirty="0">
                <a:solidFill>
                  <a:srgbClr val="3E3E3E"/>
                </a:solidFill>
                <a:latin typeface="Arial"/>
                <a:cs typeface="Arial"/>
              </a:rPr>
              <a:t>conversation</a:t>
            </a:r>
            <a:r>
              <a:rPr lang="en-US" sz="3200" spc="-10" dirty="0">
                <a:solidFill>
                  <a:srgbClr val="3E3E3E"/>
                </a:solidFill>
                <a:latin typeface="Arial"/>
                <a:cs typeface="Arial"/>
              </a:rPr>
              <a:t>.</a:t>
            </a:r>
            <a:endParaRPr sz="32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429641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PT </a:t>
            </a:r>
            <a:r>
              <a:rPr sz="4000" b="0" spc="-10" dirty="0">
                <a:solidFill>
                  <a:srgbClr val="00A0AF"/>
                </a:solidFill>
                <a:latin typeface="Franklin Gothic Medium"/>
                <a:cs typeface="Franklin Gothic Medium"/>
              </a:rPr>
              <a:t>Provider's</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Scope</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851151"/>
            <a:ext cx="7890509" cy="3172022"/>
          </a:xfrm>
          <a:prstGeom prst="rect">
            <a:avLst/>
          </a:prstGeom>
        </p:spPr>
        <p:txBody>
          <a:bodyPr vert="horz" wrap="square" lIns="0" tIns="12065" rIns="0" bIns="0" rtlCol="0">
            <a:spAutoFit/>
          </a:bodyPr>
          <a:lstStyle/>
          <a:p>
            <a:pPr marL="355600" marR="357505" indent="-342900">
              <a:lnSpc>
                <a:spcPct val="100000"/>
              </a:lnSpc>
              <a:spcBef>
                <a:spcPts val="95"/>
              </a:spcBef>
              <a:buChar char="•"/>
              <a:tabLst>
                <a:tab pos="354965" algn="l"/>
                <a:tab pos="355600" algn="l"/>
              </a:tabLst>
            </a:pPr>
            <a:r>
              <a:rPr sz="3200" spc="-5" dirty="0">
                <a:solidFill>
                  <a:srgbClr val="3E3E3E"/>
                </a:solidFill>
                <a:latin typeface="Arial"/>
                <a:cs typeface="Arial"/>
              </a:rPr>
              <a:t>If the </a:t>
            </a:r>
            <a:r>
              <a:rPr lang="en-US" sz="3200" spc="-5" dirty="0">
                <a:latin typeface="Arial"/>
                <a:cs typeface="Arial"/>
              </a:rPr>
              <a:t>PT </a:t>
            </a:r>
            <a:r>
              <a:rPr sz="3200" spc="-10" dirty="0">
                <a:latin typeface="Arial"/>
                <a:cs typeface="Arial"/>
              </a:rPr>
              <a:t>provider </a:t>
            </a:r>
            <a:r>
              <a:rPr sz="3200" spc="-5" dirty="0">
                <a:latin typeface="Arial"/>
                <a:cs typeface="Arial"/>
              </a:rPr>
              <a:t>is </a:t>
            </a:r>
            <a:r>
              <a:rPr sz="3200" spc="-10" dirty="0">
                <a:latin typeface="Arial"/>
                <a:cs typeface="Arial"/>
              </a:rPr>
              <a:t>accredited, review their  scope</a:t>
            </a:r>
            <a:r>
              <a:rPr lang="en-US" sz="3200" spc="-10" dirty="0">
                <a:latin typeface="Arial"/>
                <a:cs typeface="Arial"/>
              </a:rPr>
              <a:t> of accreditation</a:t>
            </a:r>
            <a:r>
              <a:rPr sz="3200" spc="-10" dirty="0">
                <a:solidFill>
                  <a:srgbClr val="3E3E3E"/>
                </a:solidFill>
                <a:latin typeface="Arial"/>
                <a:cs typeface="Arial"/>
              </a:rPr>
              <a:t>.</a:t>
            </a:r>
            <a:endParaRPr sz="3200" dirty="0">
              <a:latin typeface="Arial"/>
              <a:cs typeface="Arial"/>
            </a:endParaRPr>
          </a:p>
          <a:p>
            <a:pPr marL="355600" marR="66040" indent="-342900">
              <a:lnSpc>
                <a:spcPct val="100000"/>
              </a:lnSpc>
              <a:spcBef>
                <a:spcPts val="770"/>
              </a:spcBef>
              <a:buChar char="•"/>
              <a:tabLst>
                <a:tab pos="354965" algn="l"/>
                <a:tab pos="355600" algn="l"/>
              </a:tabLst>
            </a:pPr>
            <a:r>
              <a:rPr sz="3200" spc="-5" dirty="0">
                <a:solidFill>
                  <a:srgbClr val="3E3E3E"/>
                </a:solidFill>
                <a:latin typeface="Arial"/>
                <a:cs typeface="Arial"/>
              </a:rPr>
              <a:t>A </a:t>
            </a:r>
            <a:r>
              <a:rPr sz="3200" spc="-10" dirty="0">
                <a:solidFill>
                  <a:srgbClr val="3E3E3E"/>
                </a:solidFill>
                <a:latin typeface="Arial"/>
                <a:cs typeface="Arial"/>
              </a:rPr>
              <a:t>provider </a:t>
            </a:r>
            <a:r>
              <a:rPr sz="3200" spc="-5" dirty="0">
                <a:solidFill>
                  <a:srgbClr val="3E3E3E"/>
                </a:solidFill>
                <a:latin typeface="Arial"/>
                <a:cs typeface="Arial"/>
              </a:rPr>
              <a:t>may be </a:t>
            </a:r>
            <a:r>
              <a:rPr sz="3200" spc="-10" dirty="0">
                <a:solidFill>
                  <a:srgbClr val="3E3E3E"/>
                </a:solidFill>
                <a:latin typeface="Arial"/>
                <a:cs typeface="Arial"/>
              </a:rPr>
              <a:t>accredited </a:t>
            </a:r>
            <a:r>
              <a:rPr sz="3200" spc="-5" dirty="0">
                <a:solidFill>
                  <a:srgbClr val="3E3E3E"/>
                </a:solidFill>
                <a:latin typeface="Arial"/>
                <a:cs typeface="Arial"/>
              </a:rPr>
              <a:t>for a</a:t>
            </a:r>
            <a:r>
              <a:rPr sz="3200" spc="-140" dirty="0">
                <a:solidFill>
                  <a:srgbClr val="3E3E3E"/>
                </a:solidFill>
                <a:latin typeface="Arial"/>
                <a:cs typeface="Arial"/>
              </a:rPr>
              <a:t> </a:t>
            </a:r>
            <a:r>
              <a:rPr sz="3200" spc="-10" dirty="0">
                <a:solidFill>
                  <a:srgbClr val="3E3E3E"/>
                </a:solidFill>
                <a:latin typeface="Arial"/>
                <a:cs typeface="Arial"/>
              </a:rPr>
              <a:t>limited  number </a:t>
            </a:r>
            <a:r>
              <a:rPr sz="3200" spc="-5" dirty="0">
                <a:solidFill>
                  <a:srgbClr val="3E3E3E"/>
                </a:solidFill>
                <a:latin typeface="Arial"/>
                <a:cs typeface="Arial"/>
              </a:rPr>
              <a:t>of</a:t>
            </a:r>
            <a:r>
              <a:rPr sz="3200" dirty="0">
                <a:solidFill>
                  <a:srgbClr val="3E3E3E"/>
                </a:solidFill>
                <a:latin typeface="Arial"/>
                <a:cs typeface="Arial"/>
              </a:rPr>
              <a:t> </a:t>
            </a:r>
            <a:r>
              <a:rPr sz="3200" spc="-10" dirty="0">
                <a:solidFill>
                  <a:srgbClr val="3E3E3E"/>
                </a:solidFill>
                <a:latin typeface="Arial"/>
                <a:cs typeface="Arial"/>
              </a:rPr>
              <a:t>analytes/compounds.</a:t>
            </a:r>
            <a:endParaRPr sz="3200" dirty="0">
              <a:latin typeface="Arial"/>
              <a:cs typeface="Arial"/>
            </a:endParaRPr>
          </a:p>
          <a:p>
            <a:pPr marL="355600" marR="5080" indent="-342900">
              <a:lnSpc>
                <a:spcPct val="100000"/>
              </a:lnSpc>
              <a:spcBef>
                <a:spcPts val="770"/>
              </a:spcBef>
              <a:buChar char="•"/>
              <a:tabLst>
                <a:tab pos="354965" algn="l"/>
                <a:tab pos="355600" algn="l"/>
              </a:tabLst>
            </a:pPr>
            <a:r>
              <a:rPr sz="3200" spc="-5" dirty="0">
                <a:solidFill>
                  <a:srgbClr val="3E3E3E"/>
                </a:solidFill>
                <a:latin typeface="Arial"/>
                <a:cs typeface="Arial"/>
              </a:rPr>
              <a:t>Their </a:t>
            </a:r>
            <a:r>
              <a:rPr sz="3200" spc="-10" dirty="0">
                <a:solidFill>
                  <a:srgbClr val="3E3E3E"/>
                </a:solidFill>
                <a:latin typeface="Arial"/>
                <a:cs typeface="Arial"/>
              </a:rPr>
              <a:t>literature should indicate </a:t>
            </a:r>
            <a:r>
              <a:rPr sz="3200" spc="-5" dirty="0">
                <a:solidFill>
                  <a:srgbClr val="3E3E3E"/>
                </a:solidFill>
                <a:latin typeface="Arial"/>
                <a:cs typeface="Arial"/>
              </a:rPr>
              <a:t>if the PT </a:t>
            </a:r>
            <a:r>
              <a:rPr sz="3200" spc="-5" dirty="0" smtClean="0">
                <a:solidFill>
                  <a:srgbClr val="3E3E3E"/>
                </a:solidFill>
                <a:latin typeface="Arial"/>
                <a:cs typeface="Arial"/>
              </a:rPr>
              <a:t>is </a:t>
            </a:r>
            <a:r>
              <a:rPr sz="3200" spc="-10" dirty="0">
                <a:solidFill>
                  <a:srgbClr val="3E3E3E"/>
                </a:solidFill>
                <a:latin typeface="Arial"/>
                <a:cs typeface="Arial"/>
              </a:rPr>
              <a:t>covered </a:t>
            </a:r>
            <a:r>
              <a:rPr sz="3200" spc="-5" dirty="0">
                <a:solidFill>
                  <a:srgbClr val="3E3E3E"/>
                </a:solidFill>
                <a:latin typeface="Arial"/>
                <a:cs typeface="Arial"/>
              </a:rPr>
              <a:t>by their </a:t>
            </a:r>
            <a:r>
              <a:rPr sz="3200" spc="-10" dirty="0">
                <a:solidFill>
                  <a:srgbClr val="3E3E3E"/>
                </a:solidFill>
                <a:latin typeface="Arial"/>
                <a:cs typeface="Arial"/>
              </a:rPr>
              <a:t>scope of  accreditation.</a:t>
            </a:r>
            <a:endParaRPr sz="32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16902" y="6758709"/>
            <a:ext cx="307975"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a:t>
            </a:r>
            <a:endParaRPr sz="1200" dirty="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dirty="0"/>
          </a:p>
        </p:txBody>
      </p:sp>
      <p:sp>
        <p:nvSpPr>
          <p:cNvPr id="6" name="object 6"/>
          <p:cNvSpPr txBox="1">
            <a:spLocks noGrp="1"/>
          </p:cNvSpPr>
          <p:nvPr>
            <p:ph type="title"/>
          </p:nvPr>
        </p:nvSpPr>
        <p:spPr>
          <a:xfrm>
            <a:off x="901700" y="734060"/>
            <a:ext cx="7255509"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Example </a:t>
            </a:r>
            <a:r>
              <a:rPr sz="4000" b="0" dirty="0">
                <a:solidFill>
                  <a:srgbClr val="00A0AF"/>
                </a:solidFill>
                <a:latin typeface="Franklin Gothic Medium"/>
                <a:cs typeface="Franklin Gothic Medium"/>
              </a:rPr>
              <a:t>of a </a:t>
            </a:r>
            <a:r>
              <a:rPr sz="4000" b="0" spc="-5" dirty="0">
                <a:solidFill>
                  <a:srgbClr val="00A0AF"/>
                </a:solidFill>
                <a:latin typeface="Franklin Gothic Medium"/>
                <a:cs typeface="Franklin Gothic Medium"/>
              </a:rPr>
              <a:t>PT </a:t>
            </a:r>
            <a:r>
              <a:rPr sz="4000" b="0" spc="-10" dirty="0">
                <a:solidFill>
                  <a:srgbClr val="00A0AF"/>
                </a:solidFill>
                <a:latin typeface="Franklin Gothic Medium"/>
                <a:cs typeface="Franklin Gothic Medium"/>
              </a:rPr>
              <a:t>Provider's</a:t>
            </a:r>
            <a:r>
              <a:rPr sz="4000" b="0" spc="-90"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Scope</a:t>
            </a:r>
            <a:endParaRPr sz="4000" dirty="0">
              <a:latin typeface="Franklin Gothic Medium"/>
              <a:cs typeface="Franklin Gothic Medium"/>
            </a:endParaRPr>
          </a:p>
        </p:txBody>
      </p:sp>
      <p:sp>
        <p:nvSpPr>
          <p:cNvPr id="8" name="object 8"/>
          <p:cNvSpPr txBox="1"/>
          <p:nvPr/>
        </p:nvSpPr>
        <p:spPr>
          <a:xfrm>
            <a:off x="7550164" y="6746009"/>
            <a:ext cx="1513840" cy="198755"/>
          </a:xfrm>
          <a:prstGeom prst="rect">
            <a:avLst/>
          </a:prstGeom>
        </p:spPr>
        <p:txBody>
          <a:bodyPr vert="horz" wrap="square" lIns="0" tIns="0" rIns="0" bIns="0" rtlCol="0">
            <a:spAutoFit/>
          </a:bodyPr>
          <a:lstStyle/>
          <a:p>
            <a:pPr marL="12700">
              <a:lnSpc>
                <a:spcPct val="100000"/>
              </a:lnSpc>
            </a:pP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65"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dirty="0">
              <a:latin typeface="Franklin Gothic Medium"/>
              <a:cs typeface="Franklin Gothic Medium"/>
            </a:endParaRPr>
          </a:p>
        </p:txBody>
      </p:sp>
      <p:pic>
        <p:nvPicPr>
          <p:cNvPr id="9" name="Picture 8"/>
          <p:cNvPicPr>
            <a:picLocks noChangeAspect="1"/>
          </p:cNvPicPr>
          <p:nvPr/>
        </p:nvPicPr>
        <p:blipFill>
          <a:blip r:embed="rId5"/>
          <a:stretch>
            <a:fillRect/>
          </a:stretch>
        </p:blipFill>
        <p:spPr>
          <a:xfrm>
            <a:off x="3962400" y="6238576"/>
            <a:ext cx="917491" cy="955108"/>
          </a:xfrm>
          <a:prstGeom prst="rect">
            <a:avLst/>
          </a:prstGeom>
        </p:spPr>
      </p:pic>
      <p:pic>
        <p:nvPicPr>
          <p:cNvPr id="11" name="Picture 10" descr="A screenshot of text&#10;&#10;Description automatically generated">
            <a:extLst>
              <a:ext uri="{FF2B5EF4-FFF2-40B4-BE49-F238E27FC236}">
                <a16:creationId xmlns:a16="http://schemas.microsoft.com/office/drawing/2014/main" id="{0FC0F565-BC31-4E7F-9DF7-82A9902744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19400" y="1350645"/>
            <a:ext cx="3740973" cy="484126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1700" y="734060"/>
            <a:ext cx="2848610" cy="635635"/>
          </a:xfrm>
          <a:prstGeom prst="rect">
            <a:avLst/>
          </a:prstGeom>
        </p:spPr>
        <p:txBody>
          <a:bodyPr vert="horz" wrap="square" lIns="0" tIns="12700" rIns="0" bIns="0" rtlCol="0">
            <a:spAutoFit/>
          </a:bodyPr>
          <a:lstStyle/>
          <a:p>
            <a:pPr marL="12700">
              <a:lnSpc>
                <a:spcPct val="100000"/>
              </a:lnSpc>
              <a:spcBef>
                <a:spcPts val="100"/>
              </a:spcBef>
            </a:pPr>
            <a:r>
              <a:rPr sz="4000" spc="-10" dirty="0">
                <a:solidFill>
                  <a:srgbClr val="00A0AF"/>
                </a:solidFill>
                <a:latin typeface="Franklin Gothic Medium"/>
                <a:cs typeface="Franklin Gothic Medium"/>
              </a:rPr>
              <a:t>Remember…</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851151"/>
            <a:ext cx="8227061" cy="3990195"/>
          </a:xfrm>
          <a:prstGeom prst="rect">
            <a:avLst/>
          </a:prstGeom>
        </p:spPr>
        <p:txBody>
          <a:bodyPr vert="horz" wrap="square" lIns="0" tIns="12065" rIns="0" bIns="0" rtlCol="0">
            <a:spAutoFit/>
          </a:bodyPr>
          <a:lstStyle/>
          <a:p>
            <a:pPr marL="12700" marR="5080">
              <a:lnSpc>
                <a:spcPct val="100000"/>
              </a:lnSpc>
              <a:spcBef>
                <a:spcPts val="95"/>
              </a:spcBef>
            </a:pPr>
            <a:r>
              <a:rPr sz="3200" spc="-5" dirty="0">
                <a:solidFill>
                  <a:srgbClr val="3E3E3E"/>
                </a:solidFill>
                <a:latin typeface="Arial"/>
                <a:cs typeface="Arial"/>
              </a:rPr>
              <a:t>…the </a:t>
            </a:r>
            <a:r>
              <a:rPr sz="3200" spc="-10" dirty="0">
                <a:solidFill>
                  <a:srgbClr val="3E3E3E"/>
                </a:solidFill>
                <a:latin typeface="Arial"/>
                <a:cs typeface="Arial"/>
              </a:rPr>
              <a:t>standard </a:t>
            </a:r>
            <a:r>
              <a:rPr sz="3200" spc="-5" dirty="0">
                <a:solidFill>
                  <a:srgbClr val="3E3E3E"/>
                </a:solidFill>
                <a:latin typeface="Arial"/>
                <a:cs typeface="Arial"/>
              </a:rPr>
              <a:t>states in </a:t>
            </a:r>
            <a:r>
              <a:rPr lang="en-US" sz="3200" spc="-5" dirty="0">
                <a:solidFill>
                  <a:srgbClr val="3E3E3E"/>
                </a:solidFill>
                <a:latin typeface="Arial"/>
                <a:cs typeface="Arial"/>
              </a:rPr>
              <a:t>7</a:t>
            </a:r>
            <a:r>
              <a:rPr sz="3200" spc="-5" dirty="0">
                <a:solidFill>
                  <a:srgbClr val="3E3E3E"/>
                </a:solidFill>
                <a:latin typeface="Arial"/>
                <a:cs typeface="Arial"/>
              </a:rPr>
              <a:t>.</a:t>
            </a:r>
            <a:r>
              <a:rPr lang="en-US" sz="3200" spc="-5" dirty="0">
                <a:solidFill>
                  <a:srgbClr val="3E3E3E"/>
                </a:solidFill>
                <a:latin typeface="Arial"/>
                <a:cs typeface="Arial"/>
              </a:rPr>
              <a:t>7</a:t>
            </a:r>
            <a:r>
              <a:rPr sz="3200" spc="-5" dirty="0">
                <a:solidFill>
                  <a:srgbClr val="3E3E3E"/>
                </a:solidFill>
                <a:latin typeface="Arial"/>
                <a:cs typeface="Arial"/>
              </a:rPr>
              <a:t>.1 (a) </a:t>
            </a:r>
            <a:r>
              <a:rPr sz="3200" spc="-10" dirty="0">
                <a:solidFill>
                  <a:srgbClr val="3E3E3E"/>
                </a:solidFill>
                <a:latin typeface="Arial"/>
                <a:cs typeface="Arial"/>
              </a:rPr>
              <a:t>regular  </a:t>
            </a:r>
            <a:r>
              <a:rPr sz="3200" spc="-5" dirty="0">
                <a:solidFill>
                  <a:srgbClr val="3E3E3E"/>
                </a:solidFill>
                <a:latin typeface="Arial"/>
                <a:cs typeface="Arial"/>
              </a:rPr>
              <a:t>use of </a:t>
            </a:r>
            <a:r>
              <a:rPr lang="en-US" sz="3200" spc="-5" dirty="0">
                <a:solidFill>
                  <a:srgbClr val="3E3E3E"/>
                </a:solidFill>
                <a:latin typeface="Arial"/>
                <a:cs typeface="Arial"/>
              </a:rPr>
              <a:t>reference materials or quality control materials.  </a:t>
            </a:r>
          </a:p>
          <a:p>
            <a:pPr marL="12700" marR="5080">
              <a:lnSpc>
                <a:spcPct val="100000"/>
              </a:lnSpc>
              <a:spcBef>
                <a:spcPts val="95"/>
              </a:spcBef>
            </a:pPr>
            <a:endParaRPr lang="en-US" sz="3200" spc="-5" dirty="0">
              <a:solidFill>
                <a:srgbClr val="3E3E3E"/>
              </a:solidFill>
              <a:latin typeface="Arial"/>
              <a:cs typeface="Arial"/>
            </a:endParaRPr>
          </a:p>
          <a:p>
            <a:pPr marL="12700" marR="5080">
              <a:lnSpc>
                <a:spcPct val="100000"/>
              </a:lnSpc>
              <a:spcBef>
                <a:spcPts val="95"/>
              </a:spcBef>
            </a:pPr>
            <a:r>
              <a:rPr lang="en-US" sz="3200" spc="-5" dirty="0">
                <a:latin typeface="Arial"/>
                <a:cs typeface="Arial"/>
              </a:rPr>
              <a:t>Reference material providers can also be accredited to  ISO 17034:2016</a:t>
            </a:r>
          </a:p>
          <a:p>
            <a:pPr marL="12700" marR="5080">
              <a:lnSpc>
                <a:spcPct val="100000"/>
              </a:lnSpc>
              <a:spcBef>
                <a:spcPts val="95"/>
              </a:spcBef>
            </a:pPr>
            <a:r>
              <a:rPr lang="en-US" sz="3200" i="1" spc="-5" dirty="0">
                <a:latin typeface="Arial"/>
                <a:cs typeface="Arial"/>
              </a:rPr>
              <a:t>General requirements for the competence of reference material producers</a:t>
            </a:r>
            <a:endParaRPr sz="3200" i="1"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620776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Abbreviations </a:t>
            </a:r>
            <a:r>
              <a:rPr sz="4000" b="0" dirty="0">
                <a:solidFill>
                  <a:srgbClr val="00A0AF"/>
                </a:solidFill>
                <a:latin typeface="Franklin Gothic Medium"/>
                <a:cs typeface="Franklin Gothic Medium"/>
              </a:rPr>
              <a:t>and</a:t>
            </a:r>
            <a:r>
              <a:rPr sz="4000" b="0" spc="-95" dirty="0">
                <a:solidFill>
                  <a:srgbClr val="00A0AF"/>
                </a:solidFill>
                <a:latin typeface="Franklin Gothic Medium"/>
                <a:cs typeface="Franklin Gothic Medium"/>
              </a:rPr>
              <a:t> </a:t>
            </a:r>
            <a:r>
              <a:rPr sz="4000" b="0" spc="-20" dirty="0">
                <a:solidFill>
                  <a:srgbClr val="00A0AF"/>
                </a:solidFill>
                <a:latin typeface="Franklin Gothic Medium"/>
                <a:cs typeface="Franklin Gothic Medium"/>
              </a:rPr>
              <a:t>Acronyms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63211" y="1676400"/>
            <a:ext cx="7833359" cy="4914166"/>
          </a:xfrm>
          <a:prstGeom prst="rect">
            <a:avLst/>
          </a:prstGeom>
        </p:spPr>
        <p:txBody>
          <a:bodyPr vert="horz" wrap="square" lIns="0" tIns="12700" rIns="0" bIns="0" rtlCol="0">
            <a:spAutoFit/>
          </a:bodyPr>
          <a:lstStyle/>
          <a:p>
            <a:pPr marL="355600" marR="431800" indent="-342900">
              <a:lnSpc>
                <a:spcPct val="80000"/>
              </a:lnSpc>
              <a:spcBef>
                <a:spcPts val="530"/>
              </a:spcBef>
              <a:buFont typeface="Arial"/>
              <a:buChar char="•"/>
              <a:tabLst>
                <a:tab pos="354965" algn="l"/>
                <a:tab pos="356235" algn="l"/>
              </a:tabLst>
            </a:pPr>
            <a:r>
              <a:rPr sz="2000" b="1" spc="-5" dirty="0" smtClean="0">
                <a:solidFill>
                  <a:srgbClr val="3E3E3E"/>
                </a:solidFill>
                <a:latin typeface="Arial"/>
                <a:cs typeface="Arial"/>
              </a:rPr>
              <a:t>AAFCO </a:t>
            </a:r>
            <a:r>
              <a:rPr sz="2000" dirty="0">
                <a:solidFill>
                  <a:srgbClr val="3E3E3E"/>
                </a:solidFill>
                <a:latin typeface="Arial"/>
                <a:cs typeface="Arial"/>
              </a:rPr>
              <a:t>– American Association of Feed Control</a:t>
            </a:r>
            <a:r>
              <a:rPr sz="2000" spc="-315" dirty="0">
                <a:solidFill>
                  <a:srgbClr val="3E3E3E"/>
                </a:solidFill>
                <a:latin typeface="Arial"/>
                <a:cs typeface="Arial"/>
              </a:rPr>
              <a:t> </a:t>
            </a:r>
            <a:r>
              <a:rPr sz="2000" spc="-5" dirty="0">
                <a:solidFill>
                  <a:srgbClr val="3E3E3E"/>
                </a:solidFill>
                <a:latin typeface="Arial"/>
                <a:cs typeface="Arial"/>
              </a:rPr>
              <a:t>Officials  </a:t>
            </a:r>
            <a:r>
              <a:rPr sz="2000" spc="-10" dirty="0">
                <a:solidFill>
                  <a:srgbClr val="3E3E3E"/>
                </a:solidFill>
                <a:latin typeface="Arial"/>
                <a:cs typeface="Arial"/>
              </a:rPr>
              <a:t>(www.aafco.org)</a:t>
            </a:r>
            <a:endParaRPr sz="2000" dirty="0">
              <a:latin typeface="Arial"/>
              <a:cs typeface="Arial"/>
            </a:endParaRPr>
          </a:p>
          <a:p>
            <a:pPr marL="355600" indent="-342900">
              <a:lnSpc>
                <a:spcPct val="100000"/>
              </a:lnSpc>
              <a:buFont typeface="Arial"/>
              <a:buChar char="•"/>
              <a:tabLst>
                <a:tab pos="354965" algn="l"/>
                <a:tab pos="356235" algn="l"/>
              </a:tabLst>
            </a:pPr>
            <a:r>
              <a:rPr sz="2000" b="1" spc="-5" dirty="0">
                <a:solidFill>
                  <a:srgbClr val="3E3E3E"/>
                </a:solidFill>
                <a:latin typeface="Arial"/>
                <a:cs typeface="Arial"/>
              </a:rPr>
              <a:t>AB </a:t>
            </a:r>
            <a:r>
              <a:rPr sz="2000" dirty="0">
                <a:solidFill>
                  <a:srgbClr val="3E3E3E"/>
                </a:solidFill>
                <a:latin typeface="Arial"/>
                <a:cs typeface="Arial"/>
              </a:rPr>
              <a:t>– Accrediting</a:t>
            </a:r>
            <a:r>
              <a:rPr sz="2000" spc="-145" dirty="0">
                <a:solidFill>
                  <a:srgbClr val="3E3E3E"/>
                </a:solidFill>
                <a:latin typeface="Arial"/>
                <a:cs typeface="Arial"/>
              </a:rPr>
              <a:t> </a:t>
            </a:r>
            <a:r>
              <a:rPr sz="2000" dirty="0">
                <a:solidFill>
                  <a:srgbClr val="3E3E3E"/>
                </a:solidFill>
                <a:latin typeface="Arial"/>
                <a:cs typeface="Arial"/>
              </a:rPr>
              <a:t>Body</a:t>
            </a:r>
            <a:endParaRPr sz="2000" dirty="0">
              <a:latin typeface="Arial"/>
              <a:cs typeface="Arial"/>
            </a:endParaRPr>
          </a:p>
          <a:p>
            <a:pPr marL="355600" marR="73660" indent="-342900">
              <a:lnSpc>
                <a:spcPct val="80000"/>
              </a:lnSpc>
              <a:spcBef>
                <a:spcPts val="525"/>
              </a:spcBef>
              <a:buFont typeface="Arial"/>
              <a:buChar char="•"/>
              <a:tabLst>
                <a:tab pos="354965" algn="l"/>
                <a:tab pos="356235" algn="l"/>
              </a:tabLst>
            </a:pPr>
            <a:r>
              <a:rPr sz="2000" b="1" spc="-5" dirty="0">
                <a:solidFill>
                  <a:srgbClr val="3E3E3E"/>
                </a:solidFill>
                <a:latin typeface="Arial"/>
                <a:cs typeface="Arial"/>
              </a:rPr>
              <a:t>ALACC </a:t>
            </a:r>
            <a:r>
              <a:rPr sz="2000" dirty="0">
                <a:solidFill>
                  <a:srgbClr val="3E3E3E"/>
                </a:solidFill>
                <a:latin typeface="Arial"/>
                <a:cs typeface="Arial"/>
              </a:rPr>
              <a:t>– AOAC Analytical </a:t>
            </a:r>
            <a:r>
              <a:rPr sz="2000" spc="-5" dirty="0">
                <a:solidFill>
                  <a:srgbClr val="3E3E3E"/>
                </a:solidFill>
                <a:latin typeface="Arial"/>
                <a:cs typeface="Arial"/>
              </a:rPr>
              <a:t>Laboratory </a:t>
            </a:r>
            <a:r>
              <a:rPr sz="2000" dirty="0">
                <a:solidFill>
                  <a:srgbClr val="3E3E3E"/>
                </a:solidFill>
                <a:latin typeface="Arial"/>
                <a:cs typeface="Arial"/>
              </a:rPr>
              <a:t>Accreditation</a:t>
            </a:r>
            <a:r>
              <a:rPr sz="2000" spc="-434" dirty="0">
                <a:solidFill>
                  <a:srgbClr val="3E3E3E"/>
                </a:solidFill>
                <a:latin typeface="Arial"/>
                <a:cs typeface="Arial"/>
              </a:rPr>
              <a:t> </a:t>
            </a:r>
            <a:r>
              <a:rPr sz="2000" spc="-5" dirty="0">
                <a:solidFill>
                  <a:srgbClr val="3E3E3E"/>
                </a:solidFill>
                <a:latin typeface="Arial"/>
                <a:cs typeface="Arial"/>
              </a:rPr>
              <a:t>Criteria  </a:t>
            </a:r>
            <a:r>
              <a:rPr sz="2000" dirty="0">
                <a:solidFill>
                  <a:srgbClr val="3E3E3E"/>
                </a:solidFill>
                <a:latin typeface="Arial"/>
                <a:cs typeface="Arial"/>
              </a:rPr>
              <a:t>Committee</a:t>
            </a:r>
            <a:endParaRPr sz="2000" dirty="0">
              <a:latin typeface="Arial"/>
              <a:cs typeface="Arial"/>
            </a:endParaRPr>
          </a:p>
          <a:p>
            <a:pPr marL="355600" marR="5080" indent="-342900">
              <a:lnSpc>
                <a:spcPct val="80000"/>
              </a:lnSpc>
              <a:spcBef>
                <a:spcPts val="530"/>
              </a:spcBef>
              <a:buFont typeface="Arial"/>
              <a:buChar char="•"/>
              <a:tabLst>
                <a:tab pos="354965" algn="l"/>
                <a:tab pos="356235" algn="l"/>
              </a:tabLst>
            </a:pPr>
            <a:r>
              <a:rPr sz="2000" b="1" spc="-5" dirty="0">
                <a:solidFill>
                  <a:srgbClr val="3E3E3E"/>
                </a:solidFill>
                <a:latin typeface="Arial"/>
                <a:cs typeface="Arial"/>
              </a:rPr>
              <a:t>AOAC International–</a:t>
            </a:r>
            <a:r>
              <a:rPr sz="2000" spc="-5" dirty="0">
                <a:solidFill>
                  <a:srgbClr val="3E3E3E"/>
                </a:solidFill>
                <a:latin typeface="Arial"/>
                <a:cs typeface="Arial"/>
              </a:rPr>
              <a:t>Organization </a:t>
            </a:r>
            <a:r>
              <a:rPr sz="2000" dirty="0">
                <a:solidFill>
                  <a:srgbClr val="3E3E3E"/>
                </a:solidFill>
                <a:latin typeface="Arial"/>
                <a:cs typeface="Arial"/>
              </a:rPr>
              <a:t>that </a:t>
            </a:r>
            <a:r>
              <a:rPr sz="2000" spc="-5" dirty="0">
                <a:solidFill>
                  <a:srgbClr val="3E3E3E"/>
                </a:solidFill>
                <a:latin typeface="Arial"/>
                <a:cs typeface="Arial"/>
              </a:rPr>
              <a:t>provides </a:t>
            </a:r>
            <a:r>
              <a:rPr sz="2000" dirty="0">
                <a:solidFill>
                  <a:srgbClr val="3E3E3E"/>
                </a:solidFill>
                <a:latin typeface="Arial"/>
                <a:cs typeface="Arial"/>
              </a:rPr>
              <a:t>the ALACC  </a:t>
            </a:r>
            <a:r>
              <a:rPr sz="2000" spc="-5" dirty="0">
                <a:solidFill>
                  <a:srgbClr val="3E3E3E"/>
                </a:solidFill>
                <a:latin typeface="Arial"/>
                <a:cs typeface="Arial"/>
              </a:rPr>
              <a:t>guidelines</a:t>
            </a:r>
            <a:r>
              <a:rPr sz="2000" spc="-20" dirty="0">
                <a:solidFill>
                  <a:srgbClr val="3E3E3E"/>
                </a:solidFill>
                <a:latin typeface="Arial"/>
                <a:cs typeface="Arial"/>
              </a:rPr>
              <a:t> </a:t>
            </a:r>
            <a:r>
              <a:rPr sz="2000" spc="-10" dirty="0">
                <a:solidFill>
                  <a:srgbClr val="3E3E3E"/>
                </a:solidFill>
                <a:latin typeface="Arial"/>
                <a:cs typeface="Arial"/>
              </a:rPr>
              <a:t>(www.aoac.org)</a:t>
            </a:r>
            <a:endParaRPr sz="2000" dirty="0">
              <a:latin typeface="Arial"/>
              <a:cs typeface="Arial"/>
            </a:endParaRPr>
          </a:p>
          <a:p>
            <a:pPr marL="355600" indent="-342900">
              <a:lnSpc>
                <a:spcPct val="100000"/>
              </a:lnSpc>
              <a:buFont typeface="Arial"/>
              <a:buChar char="•"/>
              <a:tabLst>
                <a:tab pos="354965" algn="l"/>
                <a:tab pos="356235" algn="l"/>
              </a:tabLst>
            </a:pPr>
            <a:r>
              <a:rPr sz="2000" b="1" spc="-5" dirty="0" smtClean="0">
                <a:solidFill>
                  <a:srgbClr val="3E3E3E"/>
                </a:solidFill>
                <a:latin typeface="Arial"/>
                <a:cs typeface="Arial"/>
              </a:rPr>
              <a:t>CRM </a:t>
            </a:r>
            <a:r>
              <a:rPr sz="2000" dirty="0">
                <a:solidFill>
                  <a:srgbClr val="3E3E3E"/>
                </a:solidFill>
                <a:latin typeface="Arial"/>
                <a:cs typeface="Arial"/>
              </a:rPr>
              <a:t>– </a:t>
            </a:r>
            <a:r>
              <a:rPr sz="2000" spc="-5" dirty="0">
                <a:solidFill>
                  <a:srgbClr val="3E3E3E"/>
                </a:solidFill>
                <a:latin typeface="Arial"/>
                <a:cs typeface="Arial"/>
              </a:rPr>
              <a:t>Certified Reference </a:t>
            </a:r>
            <a:r>
              <a:rPr sz="2000" dirty="0">
                <a:solidFill>
                  <a:srgbClr val="3E3E3E"/>
                </a:solidFill>
                <a:latin typeface="Arial"/>
                <a:cs typeface="Arial"/>
              </a:rPr>
              <a:t>Materials</a:t>
            </a:r>
            <a:endParaRPr sz="2000" dirty="0">
              <a:latin typeface="Arial"/>
              <a:cs typeface="Arial"/>
            </a:endParaRPr>
          </a:p>
          <a:p>
            <a:pPr marL="355600" indent="-342900">
              <a:buFont typeface="Arial"/>
              <a:buChar char="•"/>
              <a:tabLst>
                <a:tab pos="355600" algn="l"/>
                <a:tab pos="356235" algn="l"/>
              </a:tabLst>
            </a:pPr>
            <a:r>
              <a:rPr lang="en-US" sz="2000" b="1" spc="-20" dirty="0">
                <a:solidFill>
                  <a:srgbClr val="3E3E3E"/>
                </a:solidFill>
                <a:latin typeface="Arial"/>
                <a:cs typeface="Arial"/>
              </a:rPr>
              <a:t>EPA</a:t>
            </a:r>
            <a:r>
              <a:rPr lang="en-US" sz="2000" spc="-20" dirty="0">
                <a:solidFill>
                  <a:srgbClr val="3E3E3E"/>
                </a:solidFill>
                <a:latin typeface="Arial"/>
                <a:cs typeface="Arial"/>
              </a:rPr>
              <a:t>-Environmental </a:t>
            </a:r>
            <a:r>
              <a:rPr lang="en-US" sz="2000" spc="-10" dirty="0">
                <a:solidFill>
                  <a:srgbClr val="3E3E3E"/>
                </a:solidFill>
                <a:latin typeface="Arial"/>
                <a:cs typeface="Arial"/>
              </a:rPr>
              <a:t>Protection</a:t>
            </a:r>
            <a:r>
              <a:rPr lang="en-US" sz="2000" spc="-185" dirty="0">
                <a:solidFill>
                  <a:srgbClr val="3E3E3E"/>
                </a:solidFill>
                <a:latin typeface="Arial"/>
                <a:cs typeface="Arial"/>
              </a:rPr>
              <a:t> </a:t>
            </a:r>
            <a:r>
              <a:rPr lang="en-US" sz="2000" spc="-10" dirty="0">
                <a:solidFill>
                  <a:srgbClr val="3E3E3E"/>
                </a:solidFill>
                <a:latin typeface="Arial"/>
                <a:cs typeface="Arial"/>
              </a:rPr>
              <a:t>Agency</a:t>
            </a:r>
            <a:endParaRPr lang="en-US" sz="2000" dirty="0">
              <a:latin typeface="Arial"/>
              <a:cs typeface="Arial"/>
            </a:endParaRPr>
          </a:p>
          <a:p>
            <a:pPr marL="355600" indent="-342900">
              <a:lnSpc>
                <a:spcPct val="100000"/>
              </a:lnSpc>
              <a:spcBef>
                <a:spcPts val="865"/>
              </a:spcBef>
              <a:buFont typeface="Arial"/>
              <a:buChar char="•"/>
              <a:tabLst>
                <a:tab pos="354965" algn="l"/>
                <a:tab pos="356235" algn="l"/>
              </a:tabLst>
            </a:pPr>
            <a:r>
              <a:rPr lang="en-US" sz="2000" b="1" spc="-5" dirty="0" smtClean="0">
                <a:solidFill>
                  <a:srgbClr val="3E3E3E"/>
                </a:solidFill>
                <a:latin typeface="Arial"/>
                <a:cs typeface="Arial"/>
              </a:rPr>
              <a:t>PDP</a:t>
            </a:r>
            <a:r>
              <a:rPr lang="en-US" sz="2000" spc="-5" dirty="0" smtClean="0">
                <a:solidFill>
                  <a:srgbClr val="3E3E3E"/>
                </a:solidFill>
                <a:latin typeface="Arial"/>
                <a:cs typeface="Arial"/>
              </a:rPr>
              <a:t>-Pesticide </a:t>
            </a:r>
            <a:r>
              <a:rPr lang="en-US" sz="2000" spc="-5" dirty="0">
                <a:solidFill>
                  <a:srgbClr val="3E3E3E"/>
                </a:solidFill>
                <a:latin typeface="Arial"/>
                <a:cs typeface="Arial"/>
              </a:rPr>
              <a:t>Data</a:t>
            </a:r>
            <a:r>
              <a:rPr lang="en-US" sz="2000" spc="-15" dirty="0">
                <a:solidFill>
                  <a:srgbClr val="3E3E3E"/>
                </a:solidFill>
                <a:latin typeface="Arial"/>
                <a:cs typeface="Arial"/>
              </a:rPr>
              <a:t> </a:t>
            </a:r>
            <a:r>
              <a:rPr lang="en-US" sz="2000" spc="-10" dirty="0">
                <a:solidFill>
                  <a:srgbClr val="3E3E3E"/>
                </a:solidFill>
                <a:latin typeface="Arial"/>
                <a:cs typeface="Arial"/>
              </a:rPr>
              <a:t>Program</a:t>
            </a:r>
            <a:endParaRPr lang="en-US" sz="2000" dirty="0">
              <a:latin typeface="Arial"/>
              <a:cs typeface="Arial"/>
            </a:endParaRPr>
          </a:p>
          <a:p>
            <a:pPr marL="355600" indent="-342900">
              <a:lnSpc>
                <a:spcPct val="100000"/>
              </a:lnSpc>
              <a:spcBef>
                <a:spcPts val="770"/>
              </a:spcBef>
              <a:buFont typeface="Arial"/>
              <a:buChar char="•"/>
              <a:tabLst>
                <a:tab pos="354965" algn="l"/>
                <a:tab pos="356235" algn="l"/>
              </a:tabLst>
            </a:pPr>
            <a:r>
              <a:rPr lang="en-US" sz="2000" b="1" spc="-5" dirty="0" smtClean="0">
                <a:solidFill>
                  <a:srgbClr val="3E3E3E"/>
                </a:solidFill>
                <a:latin typeface="Arial"/>
                <a:cs typeface="Arial"/>
              </a:rPr>
              <a:t>ppb</a:t>
            </a:r>
            <a:r>
              <a:rPr lang="en-US" sz="2000" spc="-5" dirty="0" smtClean="0">
                <a:solidFill>
                  <a:srgbClr val="3E3E3E"/>
                </a:solidFill>
                <a:latin typeface="Arial"/>
                <a:cs typeface="Arial"/>
              </a:rPr>
              <a:t>-parts </a:t>
            </a:r>
            <a:r>
              <a:rPr lang="en-US" sz="2000" spc="-5" dirty="0">
                <a:solidFill>
                  <a:srgbClr val="3E3E3E"/>
                </a:solidFill>
                <a:latin typeface="Arial"/>
                <a:cs typeface="Arial"/>
              </a:rPr>
              <a:t>per</a:t>
            </a:r>
            <a:r>
              <a:rPr lang="en-US" sz="2000" spc="-20" dirty="0">
                <a:solidFill>
                  <a:srgbClr val="3E3E3E"/>
                </a:solidFill>
                <a:latin typeface="Arial"/>
                <a:cs typeface="Arial"/>
              </a:rPr>
              <a:t> </a:t>
            </a:r>
            <a:r>
              <a:rPr lang="en-US" sz="2000" spc="-10" dirty="0">
                <a:solidFill>
                  <a:srgbClr val="3E3E3E"/>
                </a:solidFill>
                <a:latin typeface="Arial"/>
                <a:cs typeface="Arial"/>
              </a:rPr>
              <a:t>billion</a:t>
            </a:r>
            <a:endParaRPr lang="en-US" sz="2000" dirty="0">
              <a:latin typeface="Arial"/>
              <a:cs typeface="Arial"/>
            </a:endParaRPr>
          </a:p>
          <a:p>
            <a:pPr marL="355600" indent="-342900">
              <a:spcBef>
                <a:spcPts val="765"/>
              </a:spcBef>
              <a:buFont typeface="Arial"/>
              <a:buChar char="•"/>
              <a:tabLst>
                <a:tab pos="354965" algn="l"/>
                <a:tab pos="356235" algn="l"/>
              </a:tabLst>
            </a:pPr>
            <a:r>
              <a:rPr lang="en-US" sz="2000" b="1" spc="-5" dirty="0">
                <a:solidFill>
                  <a:srgbClr val="3E3E3E"/>
                </a:solidFill>
                <a:latin typeface="Arial"/>
                <a:cs typeface="Arial"/>
              </a:rPr>
              <a:t>ppm</a:t>
            </a:r>
            <a:r>
              <a:rPr lang="en-US" sz="2000" spc="-5" dirty="0">
                <a:solidFill>
                  <a:srgbClr val="3E3E3E"/>
                </a:solidFill>
                <a:latin typeface="Arial"/>
                <a:cs typeface="Arial"/>
              </a:rPr>
              <a:t>-parts per</a:t>
            </a:r>
            <a:r>
              <a:rPr lang="en-US" sz="2000" spc="-20" dirty="0">
                <a:solidFill>
                  <a:srgbClr val="3E3E3E"/>
                </a:solidFill>
                <a:latin typeface="Arial"/>
                <a:cs typeface="Arial"/>
              </a:rPr>
              <a:t> </a:t>
            </a:r>
            <a:r>
              <a:rPr lang="en-US" sz="2000" spc="-10" dirty="0">
                <a:solidFill>
                  <a:srgbClr val="3E3E3E"/>
                </a:solidFill>
                <a:latin typeface="Arial"/>
                <a:cs typeface="Arial"/>
              </a:rPr>
              <a:t>million</a:t>
            </a:r>
            <a:endParaRPr lang="en-US" sz="2000" dirty="0">
              <a:latin typeface="Arial"/>
              <a:cs typeface="Arial"/>
            </a:endParaRPr>
          </a:p>
          <a:p>
            <a:pPr marL="355600" indent="-342900">
              <a:spcBef>
                <a:spcPts val="765"/>
              </a:spcBef>
              <a:buFont typeface="Arial"/>
              <a:buChar char="•"/>
              <a:tabLst>
                <a:tab pos="354965" algn="l"/>
                <a:tab pos="356235" algn="l"/>
              </a:tabLst>
            </a:pPr>
            <a:r>
              <a:rPr lang="en-US" sz="2000" b="1" spc="-5" dirty="0">
                <a:solidFill>
                  <a:srgbClr val="3E3E3E"/>
                </a:solidFill>
                <a:latin typeface="Arial"/>
                <a:cs typeface="Arial"/>
              </a:rPr>
              <a:t>PT</a:t>
            </a:r>
            <a:r>
              <a:rPr lang="en-US" sz="2000" spc="-5" dirty="0">
                <a:solidFill>
                  <a:srgbClr val="3E3E3E"/>
                </a:solidFill>
                <a:latin typeface="Arial"/>
                <a:cs typeface="Arial"/>
              </a:rPr>
              <a:t>– </a:t>
            </a:r>
            <a:r>
              <a:rPr lang="en-US" sz="2000" dirty="0">
                <a:solidFill>
                  <a:srgbClr val="3E3E3E"/>
                </a:solidFill>
                <a:latin typeface="Arial"/>
                <a:cs typeface="Arial"/>
              </a:rPr>
              <a:t>Proficiency</a:t>
            </a:r>
            <a:r>
              <a:rPr lang="en-US" sz="2000" spc="-65" dirty="0">
                <a:solidFill>
                  <a:srgbClr val="3E3E3E"/>
                </a:solidFill>
                <a:latin typeface="Arial"/>
                <a:cs typeface="Arial"/>
              </a:rPr>
              <a:t> </a:t>
            </a:r>
            <a:r>
              <a:rPr lang="en-US" sz="2000" spc="-40" dirty="0">
                <a:solidFill>
                  <a:srgbClr val="3E3E3E"/>
                </a:solidFill>
                <a:latin typeface="Arial"/>
                <a:cs typeface="Arial"/>
              </a:rPr>
              <a:t>Testing</a:t>
            </a:r>
            <a:endParaRPr lang="en-US" sz="2000" dirty="0">
              <a:latin typeface="Arial"/>
              <a:cs typeface="Arial"/>
            </a:endParaRPr>
          </a:p>
          <a:p>
            <a:pPr marL="355600" indent="-342900">
              <a:spcBef>
                <a:spcPts val="765"/>
              </a:spcBef>
              <a:buFont typeface="Arial"/>
              <a:buChar char="•"/>
              <a:tabLst>
                <a:tab pos="354965" algn="l"/>
                <a:tab pos="356235" algn="l"/>
              </a:tabLst>
            </a:pPr>
            <a:r>
              <a:rPr lang="en-US" sz="2000" b="1" dirty="0" smtClean="0">
                <a:solidFill>
                  <a:srgbClr val="3E3E3E"/>
                </a:solidFill>
                <a:latin typeface="Arial"/>
                <a:cs typeface="Arial"/>
              </a:rPr>
              <a:t>RM </a:t>
            </a:r>
            <a:r>
              <a:rPr lang="en-US" sz="2000" dirty="0">
                <a:solidFill>
                  <a:srgbClr val="3E3E3E"/>
                </a:solidFill>
                <a:latin typeface="Arial"/>
                <a:cs typeface="Arial"/>
              </a:rPr>
              <a:t>– </a:t>
            </a:r>
            <a:r>
              <a:rPr lang="en-US" sz="2000" spc="-5" dirty="0">
                <a:solidFill>
                  <a:srgbClr val="3E3E3E"/>
                </a:solidFill>
                <a:latin typeface="Arial"/>
                <a:cs typeface="Arial"/>
              </a:rPr>
              <a:t>Reference</a:t>
            </a:r>
            <a:r>
              <a:rPr lang="en-US" sz="2000" spc="-10" dirty="0">
                <a:solidFill>
                  <a:srgbClr val="3E3E3E"/>
                </a:solidFill>
                <a:latin typeface="Arial"/>
                <a:cs typeface="Arial"/>
              </a:rPr>
              <a:t> </a:t>
            </a:r>
            <a:r>
              <a:rPr lang="en-US" sz="2000" dirty="0">
                <a:solidFill>
                  <a:srgbClr val="3E3E3E"/>
                </a:solidFill>
                <a:latin typeface="Arial"/>
                <a:cs typeface="Arial"/>
              </a:rPr>
              <a:t>Material</a:t>
            </a:r>
          </a:p>
          <a:p>
            <a:pPr marL="355600" indent="-342900">
              <a:lnSpc>
                <a:spcPct val="100000"/>
              </a:lnSpc>
              <a:buFont typeface="Arial"/>
              <a:buChar char="•"/>
              <a:tabLst>
                <a:tab pos="355600" algn="l"/>
                <a:tab pos="356235" algn="l"/>
              </a:tabLst>
            </a:pPr>
            <a:endParaRPr sz="20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16902" y="6758709"/>
            <a:ext cx="98425"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a:t>
            </a:r>
            <a:endParaRPr sz="1200" dirty="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dirty="0"/>
          </a:p>
        </p:txBody>
      </p:sp>
      <p:sp>
        <p:nvSpPr>
          <p:cNvPr id="6" name="object 6"/>
          <p:cNvSpPr txBox="1">
            <a:spLocks noGrp="1"/>
          </p:cNvSpPr>
          <p:nvPr>
            <p:ph type="title"/>
          </p:nvPr>
        </p:nvSpPr>
        <p:spPr>
          <a:xfrm>
            <a:off x="457200" y="224078"/>
            <a:ext cx="8166734" cy="513080"/>
          </a:xfrm>
          <a:prstGeom prst="rect">
            <a:avLst/>
          </a:prstGeom>
        </p:spPr>
        <p:txBody>
          <a:bodyPr vert="horz" wrap="square" lIns="0" tIns="12065" rIns="0" bIns="0" rtlCol="0">
            <a:spAutoFit/>
          </a:bodyPr>
          <a:lstStyle/>
          <a:p>
            <a:pPr marL="12700">
              <a:lnSpc>
                <a:spcPct val="100000"/>
              </a:lnSpc>
              <a:spcBef>
                <a:spcPts val="95"/>
              </a:spcBef>
            </a:pPr>
            <a:r>
              <a:rPr sz="3200" b="0" spc="-5" dirty="0">
                <a:solidFill>
                  <a:srgbClr val="00A0AF"/>
                </a:solidFill>
                <a:latin typeface="Franklin Gothic Medium"/>
                <a:cs typeface="Franklin Gothic Medium"/>
              </a:rPr>
              <a:t>Example: </a:t>
            </a:r>
            <a:r>
              <a:rPr sz="3200" b="0" spc="-10" dirty="0">
                <a:solidFill>
                  <a:srgbClr val="00A0AF"/>
                </a:solidFill>
                <a:latin typeface="Franklin Gothic Medium"/>
                <a:cs typeface="Franklin Gothic Medium"/>
              </a:rPr>
              <a:t>Reference Material </a:t>
            </a:r>
            <a:r>
              <a:rPr sz="3200" b="0" spc="-5" dirty="0">
                <a:solidFill>
                  <a:srgbClr val="00A0AF"/>
                </a:solidFill>
                <a:latin typeface="Franklin Gothic Medium"/>
                <a:cs typeface="Franklin Gothic Medium"/>
              </a:rPr>
              <a:t>Producer’s</a:t>
            </a:r>
            <a:r>
              <a:rPr sz="3200" b="0" spc="15" dirty="0">
                <a:solidFill>
                  <a:srgbClr val="00A0AF"/>
                </a:solidFill>
                <a:latin typeface="Franklin Gothic Medium"/>
                <a:cs typeface="Franklin Gothic Medium"/>
              </a:rPr>
              <a:t> </a:t>
            </a:r>
            <a:r>
              <a:rPr sz="3200" b="0" spc="-10" dirty="0">
                <a:solidFill>
                  <a:srgbClr val="00A0AF"/>
                </a:solidFill>
                <a:latin typeface="Franklin Gothic Medium"/>
                <a:cs typeface="Franklin Gothic Medium"/>
              </a:rPr>
              <a:t>Scope</a:t>
            </a:r>
            <a:endParaRPr sz="3200" dirty="0">
              <a:latin typeface="Franklin Gothic Medium"/>
              <a:cs typeface="Franklin Gothic Medium"/>
            </a:endParaRPr>
          </a:p>
        </p:txBody>
      </p:sp>
      <p:sp>
        <p:nvSpPr>
          <p:cNvPr id="8" name="object 8"/>
          <p:cNvSpPr txBox="1"/>
          <p:nvPr/>
        </p:nvSpPr>
        <p:spPr>
          <a:xfrm>
            <a:off x="7302339" y="6746009"/>
            <a:ext cx="1761489"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dirty="0">
              <a:latin typeface="Franklin Gothic Medium"/>
              <a:cs typeface="Franklin Gothic Medium"/>
            </a:endParaRPr>
          </a:p>
        </p:txBody>
      </p:sp>
      <p:pic>
        <p:nvPicPr>
          <p:cNvPr id="9" name="Picture 8"/>
          <p:cNvPicPr>
            <a:picLocks noChangeAspect="1"/>
          </p:cNvPicPr>
          <p:nvPr/>
        </p:nvPicPr>
        <p:blipFill>
          <a:blip r:embed="rId5"/>
          <a:stretch>
            <a:fillRect/>
          </a:stretch>
        </p:blipFill>
        <p:spPr>
          <a:xfrm>
            <a:off x="3962400" y="6238576"/>
            <a:ext cx="917491" cy="955108"/>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91DF18D2-CD59-4C11-B5F9-7B1AC895FA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6679" y="757753"/>
            <a:ext cx="4187721" cy="5419404"/>
          </a:xfrm>
          <a:prstGeom prst="rect">
            <a:avLst/>
          </a:prstGeom>
        </p:spPr>
      </p:pic>
      <p:pic>
        <p:nvPicPr>
          <p:cNvPr id="13" name="Picture 12" descr="A screenshot of a cell phone&#10;&#10;Description automatically generated">
            <a:extLst>
              <a:ext uri="{FF2B5EF4-FFF2-40B4-BE49-F238E27FC236}">
                <a16:creationId xmlns:a16="http://schemas.microsoft.com/office/drawing/2014/main" id="{652931EA-5882-4F1E-B834-A5E021B03A6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79891" y="990600"/>
            <a:ext cx="3844837" cy="497567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481076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Common </a:t>
            </a:r>
            <a:r>
              <a:rPr sz="4000" b="0" spc="-15" dirty="0">
                <a:solidFill>
                  <a:srgbClr val="00A0AF"/>
                </a:solidFill>
                <a:latin typeface="Franklin Gothic Medium"/>
                <a:cs typeface="Franklin Gothic Medium"/>
              </a:rPr>
              <a:t>Road</a:t>
            </a:r>
            <a:r>
              <a:rPr sz="4000" b="0" spc="-95" dirty="0">
                <a:solidFill>
                  <a:srgbClr val="00A0AF"/>
                </a:solidFill>
                <a:latin typeface="Franklin Gothic Medium"/>
                <a:cs typeface="Franklin Gothic Medium"/>
              </a:rPr>
              <a:t> </a:t>
            </a:r>
            <a:r>
              <a:rPr sz="4000" b="0" dirty="0">
                <a:solidFill>
                  <a:srgbClr val="00A0AF"/>
                </a:solidFill>
                <a:latin typeface="Franklin Gothic Medium"/>
                <a:cs typeface="Franklin Gothic Medium"/>
              </a:rPr>
              <a:t>blocks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622551"/>
            <a:ext cx="7759065" cy="4095352"/>
          </a:xfrm>
          <a:prstGeom prst="rect">
            <a:avLst/>
          </a:prstGeom>
        </p:spPr>
        <p:txBody>
          <a:bodyPr vert="horz" wrap="square" lIns="0" tIns="12065" rIns="0" bIns="0" rtlCol="0">
            <a:spAutoFit/>
          </a:bodyPr>
          <a:lstStyle/>
          <a:p>
            <a:pPr marL="355600" marR="190500" indent="-342900">
              <a:lnSpc>
                <a:spcPct val="100000"/>
              </a:lnSpc>
              <a:spcBef>
                <a:spcPts val="95"/>
              </a:spcBef>
              <a:buClr>
                <a:srgbClr val="BF4D00"/>
              </a:buClr>
              <a:buSzPct val="96875"/>
              <a:buFont typeface="Wingdings"/>
              <a:buChar char=""/>
              <a:tabLst>
                <a:tab pos="375285" algn="l"/>
              </a:tabLst>
            </a:pPr>
            <a:r>
              <a:rPr sz="2800" spc="-5" dirty="0">
                <a:solidFill>
                  <a:srgbClr val="3E3E3E"/>
                </a:solidFill>
                <a:latin typeface="Arial"/>
                <a:cs typeface="Arial"/>
              </a:rPr>
              <a:t>If </a:t>
            </a:r>
            <a:r>
              <a:rPr lang="en-US" sz="2800" spc="-5" dirty="0">
                <a:solidFill>
                  <a:srgbClr val="3E3E3E"/>
                </a:solidFill>
                <a:latin typeface="Arial"/>
                <a:cs typeface="Arial"/>
              </a:rPr>
              <a:t>a </a:t>
            </a:r>
            <a:r>
              <a:rPr sz="2800" spc="-5" dirty="0">
                <a:latin typeface="Arial"/>
                <a:cs typeface="Arial"/>
              </a:rPr>
              <a:t>PT has to be </a:t>
            </a:r>
            <a:r>
              <a:rPr sz="2800" spc="-10" dirty="0">
                <a:latin typeface="Arial"/>
                <a:cs typeface="Arial"/>
              </a:rPr>
              <a:t>shipped </a:t>
            </a:r>
            <a:r>
              <a:rPr sz="2800" spc="-5" dirty="0">
                <a:latin typeface="Arial"/>
                <a:cs typeface="Arial"/>
              </a:rPr>
              <a:t>from </a:t>
            </a:r>
            <a:r>
              <a:rPr sz="2800" spc="-10" dirty="0">
                <a:latin typeface="Arial"/>
                <a:cs typeface="Arial"/>
              </a:rPr>
              <a:t>outside the </a:t>
            </a:r>
            <a:r>
              <a:rPr sz="2800" spc="-35" dirty="0">
                <a:latin typeface="Arial"/>
                <a:cs typeface="Arial"/>
              </a:rPr>
              <a:t>country, </a:t>
            </a:r>
            <a:r>
              <a:rPr sz="2800" spc="-5" dirty="0">
                <a:latin typeface="Arial"/>
                <a:cs typeface="Arial"/>
              </a:rPr>
              <a:t>there may be </a:t>
            </a:r>
            <a:r>
              <a:rPr sz="2800" spc="-10" dirty="0">
                <a:latin typeface="Arial"/>
                <a:cs typeface="Arial"/>
              </a:rPr>
              <a:t>restrictions for  importing </a:t>
            </a:r>
            <a:r>
              <a:rPr sz="2800" spc="-5" dirty="0">
                <a:latin typeface="Arial"/>
                <a:cs typeface="Arial"/>
              </a:rPr>
              <a:t>the </a:t>
            </a:r>
            <a:r>
              <a:rPr sz="2800" spc="-10" dirty="0">
                <a:latin typeface="Arial"/>
                <a:cs typeface="Arial"/>
              </a:rPr>
              <a:t>sample</a:t>
            </a:r>
            <a:r>
              <a:rPr sz="2800" spc="-5" dirty="0">
                <a:latin typeface="Arial"/>
                <a:cs typeface="Arial"/>
              </a:rPr>
              <a:t> </a:t>
            </a:r>
            <a:r>
              <a:rPr sz="2800" spc="-10" dirty="0">
                <a:latin typeface="Arial"/>
                <a:cs typeface="Arial"/>
              </a:rPr>
              <a:t>matrix</a:t>
            </a:r>
            <a:endParaRPr sz="2800" dirty="0">
              <a:latin typeface="Arial"/>
              <a:cs typeface="Arial"/>
            </a:endParaRPr>
          </a:p>
          <a:p>
            <a:pPr marL="355600" marR="5080" indent="-342900">
              <a:lnSpc>
                <a:spcPct val="100000"/>
              </a:lnSpc>
              <a:spcBef>
                <a:spcPts val="770"/>
              </a:spcBef>
              <a:buClr>
                <a:srgbClr val="BE560E"/>
              </a:buClr>
              <a:buSzPct val="96875"/>
              <a:buFont typeface="Wingdings"/>
              <a:buChar char=""/>
              <a:tabLst>
                <a:tab pos="375285" algn="l"/>
              </a:tabLst>
            </a:pPr>
            <a:r>
              <a:rPr sz="2800" spc="-5" dirty="0">
                <a:solidFill>
                  <a:srgbClr val="3E3E3E"/>
                </a:solidFill>
                <a:latin typeface="Arial"/>
                <a:cs typeface="Arial"/>
              </a:rPr>
              <a:t>The </a:t>
            </a:r>
            <a:r>
              <a:rPr sz="2800" spc="-10" dirty="0">
                <a:latin typeface="Arial"/>
                <a:cs typeface="Arial"/>
              </a:rPr>
              <a:t>analyte </a:t>
            </a:r>
            <a:r>
              <a:rPr sz="2800" spc="-5" dirty="0">
                <a:latin typeface="Arial"/>
                <a:cs typeface="Arial"/>
              </a:rPr>
              <a:t>of </a:t>
            </a:r>
            <a:r>
              <a:rPr sz="2800" spc="-10" dirty="0">
                <a:latin typeface="Arial"/>
                <a:cs typeface="Arial"/>
              </a:rPr>
              <a:t>interest </a:t>
            </a:r>
            <a:r>
              <a:rPr sz="2800" spc="-5" dirty="0">
                <a:latin typeface="Arial"/>
                <a:cs typeface="Arial"/>
              </a:rPr>
              <a:t>may be </a:t>
            </a:r>
            <a:r>
              <a:rPr sz="2800" spc="-10" dirty="0">
                <a:latin typeface="Arial"/>
                <a:cs typeface="Arial"/>
              </a:rPr>
              <a:t>found, but  </a:t>
            </a:r>
            <a:r>
              <a:rPr sz="2800" spc="-5" dirty="0">
                <a:latin typeface="Arial"/>
                <a:cs typeface="Arial"/>
              </a:rPr>
              <a:t>it </a:t>
            </a:r>
            <a:r>
              <a:rPr lang="en-US" sz="2800" spc="-5" dirty="0">
                <a:latin typeface="Arial"/>
                <a:cs typeface="Arial"/>
              </a:rPr>
              <a:t>may</a:t>
            </a:r>
            <a:r>
              <a:rPr sz="2800" spc="-5" dirty="0">
                <a:latin typeface="Arial"/>
                <a:cs typeface="Arial"/>
              </a:rPr>
              <a:t> not</a:t>
            </a:r>
            <a:r>
              <a:rPr lang="en-US" sz="2800" spc="-5" dirty="0">
                <a:latin typeface="Arial"/>
                <a:cs typeface="Arial"/>
              </a:rPr>
              <a:t> be</a:t>
            </a:r>
            <a:r>
              <a:rPr sz="2800" spc="-5" dirty="0">
                <a:latin typeface="Arial"/>
                <a:cs typeface="Arial"/>
              </a:rPr>
              <a:t> in </a:t>
            </a:r>
            <a:r>
              <a:rPr sz="2800" spc="-10" dirty="0">
                <a:latin typeface="Arial"/>
                <a:cs typeface="Arial"/>
              </a:rPr>
              <a:t>matrix, </a:t>
            </a:r>
            <a:r>
              <a:rPr sz="2800" spc="-5" dirty="0">
                <a:latin typeface="Arial"/>
                <a:cs typeface="Arial"/>
              </a:rPr>
              <a:t>or </a:t>
            </a:r>
            <a:r>
              <a:rPr lang="en-US" sz="2800" spc="-5" dirty="0">
                <a:latin typeface="Arial"/>
                <a:cs typeface="Arial"/>
              </a:rPr>
              <a:t>may be </a:t>
            </a:r>
            <a:r>
              <a:rPr sz="2800" spc="-5" dirty="0">
                <a:latin typeface="Arial"/>
                <a:cs typeface="Arial"/>
              </a:rPr>
              <a:t>at the </a:t>
            </a:r>
            <a:r>
              <a:rPr sz="2800" spc="-10" dirty="0">
                <a:latin typeface="Arial"/>
                <a:cs typeface="Arial"/>
              </a:rPr>
              <a:t>wrong  concentration </a:t>
            </a:r>
            <a:r>
              <a:rPr sz="2800" spc="-5" dirty="0">
                <a:latin typeface="Arial"/>
                <a:cs typeface="Arial"/>
              </a:rPr>
              <a:t>i.e., parts per </a:t>
            </a:r>
            <a:r>
              <a:rPr sz="2800" spc="-10" dirty="0">
                <a:latin typeface="Arial"/>
                <a:cs typeface="Arial"/>
              </a:rPr>
              <a:t>million (ppm)  </a:t>
            </a:r>
            <a:r>
              <a:rPr sz="2800" spc="-5" dirty="0">
                <a:latin typeface="Arial"/>
                <a:cs typeface="Arial"/>
              </a:rPr>
              <a:t>and parts per billion (ppb) are</a:t>
            </a:r>
            <a:r>
              <a:rPr sz="2800" spc="-55" dirty="0">
                <a:latin typeface="Arial"/>
                <a:cs typeface="Arial"/>
              </a:rPr>
              <a:t> </a:t>
            </a:r>
            <a:r>
              <a:rPr sz="2800" spc="-10" dirty="0">
                <a:latin typeface="Arial"/>
                <a:cs typeface="Arial"/>
              </a:rPr>
              <a:t>needed</a:t>
            </a:r>
            <a:endParaRPr sz="2800" dirty="0">
              <a:latin typeface="Arial"/>
              <a:cs typeface="Arial"/>
            </a:endParaRPr>
          </a:p>
          <a:p>
            <a:pPr marL="355600" marR="483234" indent="-342900">
              <a:lnSpc>
                <a:spcPct val="100000"/>
              </a:lnSpc>
              <a:spcBef>
                <a:spcPts val="770"/>
              </a:spcBef>
              <a:buClr>
                <a:srgbClr val="BE560E"/>
              </a:buClr>
              <a:buSzPct val="96875"/>
              <a:buFont typeface="Wingdings"/>
              <a:buChar char=""/>
              <a:tabLst>
                <a:tab pos="375285" algn="l"/>
              </a:tabLst>
            </a:pPr>
            <a:r>
              <a:rPr sz="2800" spc="-5" dirty="0">
                <a:latin typeface="Arial"/>
                <a:cs typeface="Arial"/>
              </a:rPr>
              <a:t>PT </a:t>
            </a:r>
            <a:r>
              <a:rPr sz="2800" spc="-10" dirty="0">
                <a:latin typeface="Arial"/>
                <a:cs typeface="Arial"/>
              </a:rPr>
              <a:t>provider </a:t>
            </a:r>
            <a:r>
              <a:rPr lang="en-US" sz="2800" spc="-10" dirty="0">
                <a:latin typeface="Arial"/>
                <a:cs typeface="Arial"/>
              </a:rPr>
              <a:t>issues </a:t>
            </a:r>
            <a:r>
              <a:rPr sz="2800" spc="-5" dirty="0">
                <a:solidFill>
                  <a:srgbClr val="3E3E3E"/>
                </a:solidFill>
                <a:latin typeface="Arial"/>
                <a:cs typeface="Arial"/>
              </a:rPr>
              <a:t>– </a:t>
            </a:r>
            <a:r>
              <a:rPr sz="2800" spc="-10" dirty="0">
                <a:solidFill>
                  <a:srgbClr val="3E3E3E"/>
                </a:solidFill>
                <a:latin typeface="Arial"/>
                <a:cs typeface="Arial"/>
              </a:rPr>
              <a:t>cannot meet  needs </a:t>
            </a:r>
            <a:r>
              <a:rPr sz="2800" spc="-5" dirty="0">
                <a:solidFill>
                  <a:srgbClr val="3E3E3E"/>
                </a:solidFill>
                <a:latin typeface="Arial"/>
                <a:cs typeface="Arial"/>
              </a:rPr>
              <a:t>or not</a:t>
            </a:r>
            <a:r>
              <a:rPr sz="2800" spc="-20" dirty="0">
                <a:solidFill>
                  <a:srgbClr val="3E3E3E"/>
                </a:solidFill>
                <a:latin typeface="Arial"/>
                <a:cs typeface="Arial"/>
              </a:rPr>
              <a:t> </a:t>
            </a:r>
            <a:r>
              <a:rPr sz="2800" spc="-10" dirty="0">
                <a:solidFill>
                  <a:srgbClr val="3E3E3E"/>
                </a:solidFill>
                <a:latin typeface="Arial"/>
                <a:cs typeface="Arial"/>
              </a:rPr>
              <a:t>fit-for-purpose</a:t>
            </a:r>
            <a:endParaRPr sz="28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3" name="object 3"/>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dirty="0"/>
          </a:p>
        </p:txBody>
      </p:sp>
      <p:sp>
        <p:nvSpPr>
          <p:cNvPr id="5" name="object 5"/>
          <p:cNvSpPr txBox="1">
            <a:spLocks noGrp="1"/>
          </p:cNvSpPr>
          <p:nvPr>
            <p:ph type="title"/>
          </p:nvPr>
        </p:nvSpPr>
        <p:spPr>
          <a:xfrm>
            <a:off x="971041" y="1079246"/>
            <a:ext cx="7153275" cy="2494280"/>
          </a:xfrm>
          <a:prstGeom prst="rect">
            <a:avLst/>
          </a:prstGeom>
        </p:spPr>
        <p:txBody>
          <a:bodyPr vert="horz" wrap="square" lIns="0" tIns="12700" rIns="0" bIns="0" rtlCol="0">
            <a:spAutoFit/>
          </a:bodyPr>
          <a:lstStyle/>
          <a:p>
            <a:pPr marL="12700">
              <a:lnSpc>
                <a:spcPct val="100000"/>
              </a:lnSpc>
              <a:spcBef>
                <a:spcPts val="100"/>
              </a:spcBef>
            </a:pPr>
            <a:r>
              <a:rPr b="0" spc="-135" dirty="0">
                <a:solidFill>
                  <a:srgbClr val="FF0000"/>
                </a:solidFill>
                <a:latin typeface="Franklin Gothic Medium"/>
                <a:cs typeface="Franklin Gothic Medium"/>
              </a:rPr>
              <a:t>ALWAYS </a:t>
            </a:r>
            <a:r>
              <a:rPr b="0" dirty="0">
                <a:solidFill>
                  <a:srgbClr val="FF0000"/>
                </a:solidFill>
                <a:latin typeface="Franklin Gothic Medium"/>
                <a:cs typeface="Franklin Gothic Medium"/>
              </a:rPr>
              <a:t>DOCUMENT</a:t>
            </a:r>
            <a:r>
              <a:rPr b="0" spc="50" dirty="0">
                <a:solidFill>
                  <a:srgbClr val="FF0000"/>
                </a:solidFill>
                <a:latin typeface="Franklin Gothic Medium"/>
                <a:cs typeface="Franklin Gothic Medium"/>
              </a:rPr>
              <a:t> </a:t>
            </a:r>
            <a:r>
              <a:rPr b="0" dirty="0">
                <a:solidFill>
                  <a:srgbClr val="00A0AF"/>
                </a:solidFill>
                <a:latin typeface="Franklin Gothic Medium"/>
                <a:cs typeface="Franklin Gothic Medium"/>
              </a:rPr>
              <a:t>the</a:t>
            </a:r>
          </a:p>
          <a:p>
            <a:pPr marL="12700" marR="473075">
              <a:lnSpc>
                <a:spcPct val="100000"/>
              </a:lnSpc>
            </a:pPr>
            <a:r>
              <a:rPr b="0" dirty="0">
                <a:solidFill>
                  <a:srgbClr val="FF0000"/>
                </a:solidFill>
                <a:latin typeface="Franklin Gothic Medium"/>
                <a:cs typeface="Franklin Gothic Medium"/>
              </a:rPr>
              <a:t>ISSUES </a:t>
            </a:r>
            <a:r>
              <a:rPr b="0" dirty="0">
                <a:solidFill>
                  <a:srgbClr val="00A0AF"/>
                </a:solidFill>
                <a:latin typeface="Franklin Gothic Medium"/>
                <a:cs typeface="Franklin Gothic Medium"/>
              </a:rPr>
              <a:t>if a suitable</a:t>
            </a:r>
            <a:r>
              <a:rPr b="0" spc="-105" dirty="0">
                <a:solidFill>
                  <a:srgbClr val="00A0AF"/>
                </a:solidFill>
                <a:latin typeface="Franklin Gothic Medium"/>
                <a:cs typeface="Franklin Gothic Medium"/>
              </a:rPr>
              <a:t> </a:t>
            </a:r>
            <a:r>
              <a:rPr b="0" dirty="0">
                <a:solidFill>
                  <a:srgbClr val="00A0AF"/>
                </a:solidFill>
                <a:latin typeface="Franklin Gothic Medium"/>
                <a:cs typeface="Franklin Gothic Medium"/>
              </a:rPr>
              <a:t>PT  cannot be </a:t>
            </a:r>
            <a:r>
              <a:rPr b="0" spc="-10" dirty="0">
                <a:solidFill>
                  <a:srgbClr val="00A0AF"/>
                </a:solidFill>
                <a:latin typeface="Franklin Gothic Medium"/>
                <a:cs typeface="Franklin Gothic Medium"/>
              </a:rPr>
              <a:t>located</a:t>
            </a:r>
            <a:r>
              <a:rPr b="0" spc="-50" dirty="0">
                <a:solidFill>
                  <a:srgbClr val="00A0AF"/>
                </a:solidFill>
                <a:latin typeface="Franklin Gothic Medium"/>
                <a:cs typeface="Franklin Gothic Medium"/>
              </a:rPr>
              <a:t> </a:t>
            </a:r>
            <a:r>
              <a:rPr b="0" dirty="0">
                <a:solidFill>
                  <a:srgbClr val="00A0AF"/>
                </a:solidFill>
                <a:latin typeface="Franklin Gothic Medium"/>
                <a:cs typeface="Franklin Gothic Medium"/>
              </a:rPr>
              <a:t>.</a:t>
            </a:r>
          </a:p>
        </p:txBody>
      </p:sp>
      <p:sp>
        <p:nvSpPr>
          <p:cNvPr id="6" name="object 6"/>
          <p:cNvSpPr/>
          <p:nvPr/>
        </p:nvSpPr>
        <p:spPr>
          <a:xfrm>
            <a:off x="2180844" y="3818382"/>
            <a:ext cx="379337" cy="240029"/>
          </a:xfrm>
          <a:prstGeom prst="rect">
            <a:avLst/>
          </a:prstGeom>
          <a:blipFill>
            <a:blip r:embed="rId5" cstate="print"/>
            <a:stretch>
              <a:fillRect/>
            </a:stretch>
          </a:blipFill>
        </p:spPr>
        <p:txBody>
          <a:bodyPr wrap="square" lIns="0" tIns="0" rIns="0" bIns="0" rtlCol="0"/>
          <a:lstStyle/>
          <a:p>
            <a:endParaRPr dirty="0"/>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8" name="Picture 7"/>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6683375" cy="635635"/>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Use of </a:t>
            </a:r>
            <a:r>
              <a:rPr sz="4000" b="0" spc="-10" dirty="0">
                <a:solidFill>
                  <a:srgbClr val="00A0AF"/>
                </a:solidFill>
                <a:latin typeface="Franklin Gothic Medium"/>
                <a:cs typeface="Franklin Gothic Medium"/>
              </a:rPr>
              <a:t>Internal </a:t>
            </a:r>
            <a:r>
              <a:rPr sz="4000" b="0" dirty="0">
                <a:solidFill>
                  <a:srgbClr val="00A0AF"/>
                </a:solidFill>
                <a:latin typeface="Franklin Gothic Medium"/>
                <a:cs typeface="Franklin Gothic Medium"/>
              </a:rPr>
              <a:t>Check</a:t>
            </a:r>
            <a:r>
              <a:rPr sz="4000" b="0" spc="-100"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Samples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a:spLocks noGrp="1"/>
          </p:cNvSpPr>
          <p:nvPr>
            <p:ph type="body" idx="1"/>
          </p:nvPr>
        </p:nvSpPr>
        <p:spPr>
          <a:xfrm>
            <a:off x="849546" y="1251719"/>
            <a:ext cx="8307154" cy="3950055"/>
          </a:xfrm>
          <a:prstGeom prst="rect">
            <a:avLst/>
          </a:prstGeom>
        </p:spPr>
        <p:txBody>
          <a:bodyPr vert="horz" wrap="square" lIns="0" tIns="620013" rIns="0" bIns="0" rtlCol="0">
            <a:spAutoFit/>
          </a:bodyPr>
          <a:lstStyle/>
          <a:p>
            <a:pPr marL="82550" marR="5080">
              <a:lnSpc>
                <a:spcPct val="100000"/>
              </a:lnSpc>
              <a:spcBef>
                <a:spcPts val="100"/>
              </a:spcBef>
            </a:pPr>
            <a:r>
              <a:rPr sz="3600" dirty="0">
                <a:solidFill>
                  <a:srgbClr val="3E3E3E"/>
                </a:solidFill>
                <a:latin typeface="Arial"/>
                <a:cs typeface="Arial"/>
              </a:rPr>
              <a:t>Internal </a:t>
            </a:r>
            <a:r>
              <a:rPr sz="3600" spc="-5" dirty="0">
                <a:solidFill>
                  <a:srgbClr val="3E3E3E"/>
                </a:solidFill>
                <a:latin typeface="Arial"/>
                <a:cs typeface="Arial"/>
              </a:rPr>
              <a:t>check samples may </a:t>
            </a:r>
            <a:r>
              <a:rPr sz="3600" dirty="0">
                <a:solidFill>
                  <a:srgbClr val="3E3E3E"/>
                </a:solidFill>
                <a:latin typeface="Arial"/>
                <a:cs typeface="Arial"/>
              </a:rPr>
              <a:t>be </a:t>
            </a:r>
            <a:r>
              <a:rPr sz="3600" spc="-5" dirty="0">
                <a:solidFill>
                  <a:srgbClr val="3E3E3E"/>
                </a:solidFill>
                <a:latin typeface="Arial"/>
                <a:cs typeface="Arial"/>
              </a:rPr>
              <a:t>an  acceptable alternative </a:t>
            </a:r>
            <a:r>
              <a:rPr sz="3600" dirty="0">
                <a:solidFill>
                  <a:srgbClr val="3E3E3E"/>
                </a:solidFill>
                <a:latin typeface="Arial"/>
                <a:cs typeface="Arial"/>
              </a:rPr>
              <a:t>when </a:t>
            </a:r>
            <a:r>
              <a:rPr sz="3600" spc="-5" dirty="0">
                <a:solidFill>
                  <a:srgbClr val="3E3E3E"/>
                </a:solidFill>
                <a:latin typeface="Arial"/>
                <a:cs typeface="Arial"/>
              </a:rPr>
              <a:t>external  </a:t>
            </a:r>
            <a:r>
              <a:rPr sz="3600" dirty="0">
                <a:solidFill>
                  <a:srgbClr val="3E3E3E"/>
                </a:solidFill>
                <a:latin typeface="Arial"/>
                <a:cs typeface="Arial"/>
              </a:rPr>
              <a:t>PT </a:t>
            </a:r>
            <a:r>
              <a:rPr sz="3600" spc="-5" dirty="0">
                <a:solidFill>
                  <a:srgbClr val="3E3E3E"/>
                </a:solidFill>
                <a:latin typeface="Arial"/>
                <a:cs typeface="Arial"/>
              </a:rPr>
              <a:t>samples are </a:t>
            </a:r>
            <a:r>
              <a:rPr sz="3600" dirty="0">
                <a:solidFill>
                  <a:srgbClr val="3E3E3E"/>
                </a:solidFill>
                <a:latin typeface="Arial"/>
                <a:cs typeface="Arial"/>
              </a:rPr>
              <a:t>not  </a:t>
            </a:r>
            <a:r>
              <a:rPr sz="3600" spc="-5" dirty="0">
                <a:solidFill>
                  <a:srgbClr val="3E3E3E"/>
                </a:solidFill>
                <a:latin typeface="Arial"/>
                <a:cs typeface="Arial"/>
              </a:rPr>
              <a:t>commercially available </a:t>
            </a:r>
            <a:r>
              <a:rPr sz="3600" dirty="0">
                <a:solidFill>
                  <a:srgbClr val="3E3E3E"/>
                </a:solidFill>
                <a:latin typeface="Arial"/>
                <a:cs typeface="Arial"/>
              </a:rPr>
              <a:t>or </a:t>
            </a:r>
            <a:r>
              <a:rPr sz="3600" spc="-5" dirty="0">
                <a:solidFill>
                  <a:srgbClr val="3E3E3E"/>
                </a:solidFill>
                <a:latin typeface="Arial"/>
                <a:cs typeface="Arial"/>
              </a:rPr>
              <a:t>are </a:t>
            </a:r>
            <a:r>
              <a:rPr sz="3600" dirty="0">
                <a:solidFill>
                  <a:srgbClr val="3E3E3E"/>
                </a:solidFill>
                <a:latin typeface="Arial"/>
                <a:cs typeface="Arial"/>
              </a:rPr>
              <a:t>determined </a:t>
            </a:r>
            <a:r>
              <a:rPr sz="3600" spc="-5" dirty="0">
                <a:solidFill>
                  <a:srgbClr val="3E3E3E"/>
                </a:solidFill>
                <a:latin typeface="Arial"/>
                <a:cs typeface="Arial"/>
              </a:rPr>
              <a:t>to </a:t>
            </a:r>
            <a:r>
              <a:rPr sz="3600" dirty="0">
                <a:solidFill>
                  <a:srgbClr val="3E3E3E"/>
                </a:solidFill>
                <a:latin typeface="Arial"/>
                <a:cs typeface="Arial"/>
              </a:rPr>
              <a:t>be unacceptable </a:t>
            </a:r>
            <a:r>
              <a:rPr sz="3600" spc="-5" dirty="0">
                <a:solidFill>
                  <a:srgbClr val="3E3E3E"/>
                </a:solidFill>
                <a:latin typeface="Arial"/>
                <a:cs typeface="Arial"/>
              </a:rPr>
              <a:t>for your customer</a:t>
            </a:r>
            <a:r>
              <a:rPr lang="en-US" sz="3600" spc="-5" dirty="0">
                <a:solidFill>
                  <a:srgbClr val="FF0000"/>
                </a:solidFill>
                <a:latin typeface="Arial"/>
                <a:cs typeface="Arial"/>
              </a:rPr>
              <a:t>'</a:t>
            </a:r>
            <a:r>
              <a:rPr sz="3600" spc="-5" dirty="0">
                <a:solidFill>
                  <a:srgbClr val="3E3E3E"/>
                </a:solidFill>
                <a:latin typeface="Arial"/>
                <a:cs typeface="Arial"/>
              </a:rPr>
              <a:t>s analytical  </a:t>
            </a:r>
            <a:r>
              <a:rPr sz="3600" dirty="0">
                <a:solidFill>
                  <a:srgbClr val="3E3E3E"/>
                </a:solidFill>
                <a:latin typeface="Arial"/>
                <a:cs typeface="Arial"/>
              </a:rPr>
              <a:t>requirements.</a:t>
            </a:r>
            <a:endParaRPr sz="36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1700" y="734060"/>
            <a:ext cx="3402965" cy="635635"/>
          </a:xfrm>
          <a:prstGeom prst="rect">
            <a:avLst/>
          </a:prstGeom>
        </p:spPr>
        <p:txBody>
          <a:bodyPr vert="horz" wrap="square" lIns="0" tIns="12700" rIns="0" bIns="0" rtlCol="0">
            <a:spAutoFit/>
          </a:bodyPr>
          <a:lstStyle/>
          <a:p>
            <a:pPr marL="12700">
              <a:lnSpc>
                <a:spcPct val="100000"/>
              </a:lnSpc>
              <a:spcBef>
                <a:spcPts val="100"/>
              </a:spcBef>
            </a:pPr>
            <a:r>
              <a:rPr sz="4000" spc="-10" dirty="0">
                <a:solidFill>
                  <a:srgbClr val="00A0AF"/>
                </a:solidFill>
                <a:latin typeface="Franklin Gothic Medium"/>
                <a:cs typeface="Franklin Gothic Medium"/>
              </a:rPr>
              <a:t>Internal</a:t>
            </a:r>
            <a:r>
              <a:rPr sz="4000" spc="-75" dirty="0">
                <a:solidFill>
                  <a:srgbClr val="00A0AF"/>
                </a:solidFill>
                <a:latin typeface="Franklin Gothic Medium"/>
                <a:cs typeface="Franklin Gothic Medium"/>
              </a:rPr>
              <a:t> </a:t>
            </a:r>
            <a:r>
              <a:rPr sz="400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1221739" y="1851152"/>
            <a:ext cx="6616700" cy="1397819"/>
          </a:xfrm>
          <a:prstGeom prst="rect">
            <a:avLst/>
          </a:prstGeom>
        </p:spPr>
        <p:txBody>
          <a:bodyPr vert="horz" wrap="square" lIns="0" tIns="12700" rIns="0" bIns="0" rtlCol="0">
            <a:spAutoFit/>
          </a:bodyPr>
          <a:lstStyle/>
          <a:p>
            <a:pPr marL="526415" marR="5080" indent="-514350">
              <a:lnSpc>
                <a:spcPct val="100000"/>
              </a:lnSpc>
              <a:spcBef>
                <a:spcPts val="100"/>
              </a:spcBef>
              <a:tabLst>
                <a:tab pos="526415" algn="l"/>
              </a:tabLst>
            </a:pPr>
            <a:r>
              <a:rPr sz="3000" b="1" spc="-5" dirty="0">
                <a:solidFill>
                  <a:srgbClr val="3E3E3E"/>
                </a:solidFill>
                <a:latin typeface="Arial"/>
                <a:cs typeface="Arial"/>
              </a:rPr>
              <a:t>1)	Use </a:t>
            </a:r>
            <a:r>
              <a:rPr sz="3000" b="1" dirty="0">
                <a:solidFill>
                  <a:srgbClr val="3E3E3E"/>
                </a:solidFill>
                <a:latin typeface="Arial"/>
                <a:cs typeface="Arial"/>
              </a:rPr>
              <a:t>a </a:t>
            </a:r>
            <a:r>
              <a:rPr lang="en-US" sz="3000" b="1" spc="-5" dirty="0">
                <a:solidFill>
                  <a:srgbClr val="3E3E3E"/>
                </a:solidFill>
                <a:latin typeface="Arial"/>
                <a:cs typeface="Arial"/>
              </a:rPr>
              <a:t>reference material or quality control </a:t>
            </a:r>
            <a:r>
              <a:rPr lang="en-US" sz="3000" b="1" spc="-5" dirty="0" smtClean="0">
                <a:solidFill>
                  <a:srgbClr val="3E3E3E"/>
                </a:solidFill>
                <a:latin typeface="Arial"/>
                <a:cs typeface="Arial"/>
              </a:rPr>
              <a:t>material </a:t>
            </a:r>
            <a:r>
              <a:rPr lang="en-US" sz="3000" b="1" spc="-5" dirty="0">
                <a:solidFill>
                  <a:srgbClr val="3E3E3E"/>
                </a:solidFill>
                <a:latin typeface="Arial"/>
                <a:cs typeface="Arial"/>
              </a:rPr>
              <a:t>(</a:t>
            </a:r>
            <a:r>
              <a:rPr lang="en-US" sz="3000" b="1" spc="-5" dirty="0" smtClean="0">
                <a:solidFill>
                  <a:srgbClr val="3E3E3E"/>
                </a:solidFill>
                <a:latin typeface="Arial"/>
                <a:cs typeface="Arial"/>
              </a:rPr>
              <a:t>ISO 17034)</a:t>
            </a:r>
            <a:endParaRPr sz="30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3402965"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Internal</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1221739" y="1851152"/>
            <a:ext cx="7496175" cy="1949252"/>
          </a:xfrm>
          <a:prstGeom prst="rect">
            <a:avLst/>
          </a:prstGeom>
        </p:spPr>
        <p:txBody>
          <a:bodyPr vert="horz" wrap="square" lIns="0" tIns="12700" rIns="0" bIns="0" rtlCol="0">
            <a:spAutoFit/>
          </a:bodyPr>
          <a:lstStyle/>
          <a:p>
            <a:pPr marL="527050" marR="5080" indent="-514350">
              <a:lnSpc>
                <a:spcPct val="100000"/>
              </a:lnSpc>
              <a:spcBef>
                <a:spcPts val="100"/>
              </a:spcBef>
              <a:buAutoNum type="arabicParenR"/>
              <a:tabLst>
                <a:tab pos="526415" algn="l"/>
                <a:tab pos="527050" algn="l"/>
              </a:tabLst>
            </a:pPr>
            <a:r>
              <a:rPr lang="en-US" sz="3000" spc="-5" dirty="0" smtClean="0">
                <a:solidFill>
                  <a:srgbClr val="D9D9D9"/>
                </a:solidFill>
                <a:latin typeface="Arial"/>
                <a:cs typeface="Arial"/>
              </a:rPr>
              <a:t>Use a reference material or quality control material (ISO 17034)</a:t>
            </a:r>
            <a:endParaRPr sz="3000" dirty="0" smtClean="0">
              <a:latin typeface="Arial"/>
              <a:cs typeface="Arial"/>
            </a:endParaRPr>
          </a:p>
          <a:p>
            <a:pPr marL="527050" marR="73660" indent="-514350">
              <a:lnSpc>
                <a:spcPct val="100000"/>
              </a:lnSpc>
              <a:spcBef>
                <a:spcPts val="720"/>
              </a:spcBef>
              <a:buAutoNum type="arabicParenR"/>
              <a:tabLst>
                <a:tab pos="526415" algn="l"/>
                <a:tab pos="527050" algn="l"/>
              </a:tabLst>
            </a:pPr>
            <a:r>
              <a:rPr sz="3000" b="1" spc="-5" dirty="0" smtClean="0">
                <a:solidFill>
                  <a:srgbClr val="3E3E3E"/>
                </a:solidFill>
                <a:latin typeface="Arial"/>
                <a:cs typeface="Arial"/>
              </a:rPr>
              <a:t>Participate </a:t>
            </a:r>
            <a:r>
              <a:rPr sz="3000" b="1" dirty="0">
                <a:solidFill>
                  <a:srgbClr val="3E3E3E"/>
                </a:solidFill>
                <a:latin typeface="Arial"/>
                <a:cs typeface="Arial"/>
              </a:rPr>
              <a:t>in a </a:t>
            </a:r>
            <a:r>
              <a:rPr sz="3000" b="1" spc="-5" dirty="0">
                <a:solidFill>
                  <a:srgbClr val="3E3E3E"/>
                </a:solidFill>
                <a:latin typeface="Arial"/>
                <a:cs typeface="Arial"/>
              </a:rPr>
              <a:t>round robin </a:t>
            </a:r>
            <a:r>
              <a:rPr sz="3000" b="1" dirty="0">
                <a:solidFill>
                  <a:srgbClr val="3E3E3E"/>
                </a:solidFill>
                <a:latin typeface="Arial"/>
                <a:cs typeface="Arial"/>
              </a:rPr>
              <a:t>with other  laboratories</a:t>
            </a:r>
            <a:endParaRPr sz="3000" dirty="0">
              <a:solidFill>
                <a:srgbClr val="FF0000"/>
              </a:solidFill>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3402965"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Internal</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1221739" y="1851152"/>
            <a:ext cx="7496175" cy="2951480"/>
          </a:xfrm>
          <a:prstGeom prst="rect">
            <a:avLst/>
          </a:prstGeom>
        </p:spPr>
        <p:txBody>
          <a:bodyPr vert="horz" wrap="square" lIns="0" tIns="12700" rIns="0" bIns="0" rtlCol="0">
            <a:spAutoFit/>
          </a:bodyPr>
          <a:lstStyle/>
          <a:p>
            <a:pPr marL="527050" marR="5080" indent="-514350">
              <a:lnSpc>
                <a:spcPct val="100000"/>
              </a:lnSpc>
              <a:spcBef>
                <a:spcPts val="100"/>
              </a:spcBef>
              <a:buAutoNum type="arabicParenR"/>
              <a:tabLst>
                <a:tab pos="526415" algn="l"/>
                <a:tab pos="527050" algn="l"/>
              </a:tabLst>
            </a:pPr>
            <a:r>
              <a:rPr lang="en-US" sz="3000" spc="-5" dirty="0">
                <a:solidFill>
                  <a:srgbClr val="D9D9D9"/>
                </a:solidFill>
                <a:latin typeface="Arial"/>
                <a:cs typeface="Arial"/>
              </a:rPr>
              <a:t>Use a reference material or quality control </a:t>
            </a:r>
            <a:r>
              <a:rPr lang="en-US" sz="3000" spc="-5" dirty="0" smtClean="0">
                <a:solidFill>
                  <a:srgbClr val="D9D9D9"/>
                </a:solidFill>
                <a:latin typeface="Arial"/>
                <a:cs typeface="Arial"/>
              </a:rPr>
              <a:t>material (ISO 17034)</a:t>
            </a:r>
            <a:endParaRPr lang="en-US" sz="3000" spc="-5" dirty="0">
              <a:solidFill>
                <a:srgbClr val="D9D9D9"/>
              </a:solidFill>
              <a:latin typeface="Arial"/>
              <a:cs typeface="Arial"/>
            </a:endParaRPr>
          </a:p>
          <a:p>
            <a:pPr marL="527050" marR="659130" indent="-514350">
              <a:lnSpc>
                <a:spcPct val="100000"/>
              </a:lnSpc>
              <a:spcBef>
                <a:spcPts val="720"/>
              </a:spcBef>
              <a:buAutoNum type="arabicParenR"/>
              <a:tabLst>
                <a:tab pos="526415" algn="l"/>
                <a:tab pos="527050" algn="l"/>
              </a:tabLst>
            </a:pPr>
            <a:r>
              <a:rPr sz="3000" spc="-5" dirty="0">
                <a:solidFill>
                  <a:srgbClr val="D9D9D9"/>
                </a:solidFill>
                <a:latin typeface="Arial"/>
                <a:cs typeface="Arial"/>
              </a:rPr>
              <a:t>Participate in </a:t>
            </a:r>
            <a:r>
              <a:rPr sz="3000" dirty="0">
                <a:solidFill>
                  <a:srgbClr val="D9D9D9"/>
                </a:solidFill>
                <a:latin typeface="Arial"/>
                <a:cs typeface="Arial"/>
              </a:rPr>
              <a:t>a </a:t>
            </a:r>
            <a:r>
              <a:rPr sz="3000" spc="-5" dirty="0">
                <a:solidFill>
                  <a:srgbClr val="D9D9D9"/>
                </a:solidFill>
                <a:latin typeface="Arial"/>
                <a:cs typeface="Arial"/>
              </a:rPr>
              <a:t>round robin with other  laboratories</a:t>
            </a:r>
            <a:endParaRPr sz="3000" dirty="0">
              <a:latin typeface="Arial"/>
              <a:cs typeface="Arial"/>
            </a:endParaRPr>
          </a:p>
          <a:p>
            <a:pPr marL="527050" marR="547370" indent="-514350">
              <a:lnSpc>
                <a:spcPct val="100000"/>
              </a:lnSpc>
              <a:spcBef>
                <a:spcPts val="720"/>
              </a:spcBef>
              <a:buAutoNum type="arabicParenR"/>
              <a:tabLst>
                <a:tab pos="526415" algn="l"/>
                <a:tab pos="527050" algn="l"/>
              </a:tabLst>
            </a:pPr>
            <a:r>
              <a:rPr sz="3000" b="1" dirty="0">
                <a:solidFill>
                  <a:srgbClr val="3E3E3E"/>
                </a:solidFill>
                <a:latin typeface="Arial"/>
                <a:cs typeface="Arial"/>
              </a:rPr>
              <a:t>Perform a </a:t>
            </a:r>
            <a:r>
              <a:rPr sz="3000" b="1" spc="-5" dirty="0">
                <a:solidFill>
                  <a:srgbClr val="3E3E3E"/>
                </a:solidFill>
                <a:latin typeface="Arial"/>
                <a:cs typeface="Arial"/>
              </a:rPr>
              <a:t>comparison </a:t>
            </a:r>
            <a:r>
              <a:rPr sz="3000" b="1" dirty="0">
                <a:solidFill>
                  <a:srgbClr val="3E3E3E"/>
                </a:solidFill>
                <a:latin typeface="Arial"/>
                <a:cs typeface="Arial"/>
              </a:rPr>
              <a:t>with</a:t>
            </a:r>
            <a:r>
              <a:rPr sz="3000" b="1" spc="-100" dirty="0">
                <a:solidFill>
                  <a:srgbClr val="3E3E3E"/>
                </a:solidFill>
                <a:latin typeface="Arial"/>
                <a:cs typeface="Arial"/>
              </a:rPr>
              <a:t> </a:t>
            </a:r>
            <a:r>
              <a:rPr sz="3000" b="1" spc="-5" dirty="0">
                <a:solidFill>
                  <a:srgbClr val="3E3E3E"/>
                </a:solidFill>
                <a:latin typeface="Arial"/>
                <a:cs typeface="Arial"/>
              </a:rPr>
              <a:t>another  method</a:t>
            </a:r>
            <a:endParaRPr sz="30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3402965"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Internal</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a:spLocks noGrp="1"/>
          </p:cNvSpPr>
          <p:nvPr>
            <p:ph type="body" idx="1"/>
          </p:nvPr>
        </p:nvSpPr>
        <p:spPr>
          <a:xfrm>
            <a:off x="998855" y="1241552"/>
            <a:ext cx="8060689" cy="3667671"/>
          </a:xfrm>
          <a:prstGeom prst="rect">
            <a:avLst/>
          </a:prstGeom>
        </p:spPr>
        <p:txBody>
          <a:bodyPr vert="horz" wrap="square" lIns="0" tIns="622300" rIns="0" bIns="0" rtlCol="0">
            <a:spAutoFit/>
          </a:bodyPr>
          <a:lstStyle/>
          <a:p>
            <a:pPr marL="749300" marR="346075" indent="-514350">
              <a:lnSpc>
                <a:spcPct val="100000"/>
              </a:lnSpc>
              <a:spcBef>
                <a:spcPts val="100"/>
              </a:spcBef>
              <a:buAutoNum type="arabicParenR"/>
              <a:tabLst>
                <a:tab pos="749300" algn="l"/>
                <a:tab pos="749935" algn="l"/>
              </a:tabLst>
            </a:pPr>
            <a:r>
              <a:rPr lang="en-US" spc="-5" dirty="0"/>
              <a:t>Use a reference material or quality control </a:t>
            </a:r>
            <a:r>
              <a:rPr lang="en-US" spc="-5" dirty="0" smtClean="0"/>
              <a:t>material (ISO 17034)</a:t>
            </a:r>
            <a:endParaRPr lang="en-US" spc="-5" dirty="0"/>
          </a:p>
          <a:p>
            <a:pPr marL="749300" marR="1000760" indent="-514350">
              <a:lnSpc>
                <a:spcPct val="100000"/>
              </a:lnSpc>
              <a:spcBef>
                <a:spcPts val="720"/>
              </a:spcBef>
              <a:buAutoNum type="arabicParenR"/>
              <a:tabLst>
                <a:tab pos="749300" algn="l"/>
                <a:tab pos="749935" algn="l"/>
              </a:tabLst>
            </a:pPr>
            <a:r>
              <a:rPr spc="-5" dirty="0"/>
              <a:t>Participate in </a:t>
            </a:r>
            <a:r>
              <a:rPr dirty="0"/>
              <a:t>a </a:t>
            </a:r>
            <a:r>
              <a:rPr spc="-5" dirty="0"/>
              <a:t>round robin with other  laboratories</a:t>
            </a:r>
          </a:p>
          <a:p>
            <a:pPr marL="748665" indent="-513715">
              <a:lnSpc>
                <a:spcPct val="100000"/>
              </a:lnSpc>
              <a:spcBef>
                <a:spcPts val="720"/>
              </a:spcBef>
              <a:buAutoNum type="arabicParenR"/>
              <a:tabLst>
                <a:tab pos="749300" algn="l"/>
                <a:tab pos="749935" algn="l"/>
              </a:tabLst>
            </a:pPr>
            <a:r>
              <a:rPr spc="-5" dirty="0"/>
              <a:t>Perform </a:t>
            </a:r>
            <a:r>
              <a:rPr dirty="0"/>
              <a:t>a </a:t>
            </a:r>
            <a:r>
              <a:rPr spc="-5" dirty="0"/>
              <a:t>comparison with another</a:t>
            </a:r>
            <a:r>
              <a:rPr spc="-120" dirty="0"/>
              <a:t> </a:t>
            </a:r>
            <a:r>
              <a:rPr spc="-5" dirty="0"/>
              <a:t>method</a:t>
            </a:r>
          </a:p>
          <a:p>
            <a:pPr marL="748665" indent="-513715">
              <a:lnSpc>
                <a:spcPct val="100000"/>
              </a:lnSpc>
              <a:spcBef>
                <a:spcPts val="720"/>
              </a:spcBef>
              <a:buAutoNum type="arabicParenR"/>
              <a:tabLst>
                <a:tab pos="749300" algn="l"/>
                <a:tab pos="749935" algn="l"/>
              </a:tabLst>
            </a:pPr>
            <a:r>
              <a:rPr b="1" dirty="0">
                <a:solidFill>
                  <a:srgbClr val="3E3E3E"/>
                </a:solidFill>
                <a:latin typeface="Arial"/>
                <a:cs typeface="Arial"/>
              </a:rPr>
              <a:t>Perform </a:t>
            </a:r>
            <a:r>
              <a:rPr b="1" spc="-5" dirty="0">
                <a:solidFill>
                  <a:srgbClr val="3E3E3E"/>
                </a:solidFill>
                <a:latin typeface="Arial"/>
                <a:cs typeface="Arial"/>
              </a:rPr>
              <a:t>an </a:t>
            </a:r>
            <a:r>
              <a:rPr b="1" dirty="0">
                <a:solidFill>
                  <a:srgbClr val="3E3E3E"/>
                </a:solidFill>
                <a:latin typeface="Arial"/>
                <a:cs typeface="Arial"/>
              </a:rPr>
              <a:t>interlaboratory</a:t>
            </a:r>
            <a:r>
              <a:rPr b="1" spc="-90" dirty="0">
                <a:solidFill>
                  <a:srgbClr val="3E3E3E"/>
                </a:solidFill>
                <a:latin typeface="Arial"/>
                <a:cs typeface="Arial"/>
              </a:rPr>
              <a:t> </a:t>
            </a:r>
            <a:r>
              <a:rPr b="1" spc="-5" dirty="0">
                <a:solidFill>
                  <a:srgbClr val="3E3E3E"/>
                </a:solidFill>
                <a:latin typeface="Arial"/>
                <a:cs typeface="Arial"/>
              </a:rPr>
              <a:t>comparison</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605790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Interlaboratory</a:t>
            </a:r>
            <a:r>
              <a:rPr sz="4000" b="0" spc="-60" dirty="0">
                <a:solidFill>
                  <a:srgbClr val="00A0AF"/>
                </a:solidFill>
                <a:latin typeface="Franklin Gothic Medium"/>
                <a:cs typeface="Franklin Gothic Medium"/>
              </a:rPr>
              <a:t> </a:t>
            </a:r>
            <a:r>
              <a:rPr sz="4000" b="0" dirty="0">
                <a:solidFill>
                  <a:srgbClr val="00A0AF"/>
                </a:solidFill>
                <a:latin typeface="Franklin Gothic Medium"/>
                <a:cs typeface="Franklin Gothic Medium"/>
              </a:rPr>
              <a:t>comparison</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6" name="Rectangle 5">
            <a:extLst>
              <a:ext uri="{FF2B5EF4-FFF2-40B4-BE49-F238E27FC236}">
                <a16:creationId xmlns:a16="http://schemas.microsoft.com/office/drawing/2014/main" id="{7D6130E7-E1CC-43E2-9714-C4F36E48418A}"/>
              </a:ext>
            </a:extLst>
          </p:cNvPr>
          <p:cNvSpPr/>
          <p:nvPr/>
        </p:nvSpPr>
        <p:spPr>
          <a:xfrm>
            <a:off x="901699" y="1752600"/>
            <a:ext cx="8394701" cy="2677656"/>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ISO/IEC 17025:2017 </a:t>
            </a:r>
          </a:p>
          <a:p>
            <a:r>
              <a:rPr lang="en-US" sz="2400" dirty="0">
                <a:latin typeface="Arial" panose="020B0604020202020204" pitchFamily="34" charset="0"/>
                <a:cs typeface="Arial" panose="020B0604020202020204" pitchFamily="34" charset="0"/>
              </a:rPr>
              <a:t>3.3 interlaboratory comparison</a:t>
            </a:r>
          </a:p>
          <a:p>
            <a:r>
              <a:rPr lang="en-US" sz="2400" dirty="0">
                <a:latin typeface="Arial" panose="020B0604020202020204" pitchFamily="34" charset="0"/>
                <a:cs typeface="Arial" panose="020B0604020202020204" pitchFamily="34" charset="0"/>
              </a:rPr>
              <a:t>organization, performance and evaluation of measurements or tests on the same or similar items by two or more laboratories in accordance with predetermined conditions</a:t>
            </a:r>
            <a:br>
              <a:rPr lang="en-US" sz="2400"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[SOURCE: ISO/IEC 17043:2010, 3.4]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3402965"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Internal</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a:spLocks noGrp="1"/>
          </p:cNvSpPr>
          <p:nvPr>
            <p:ph type="body" idx="1"/>
          </p:nvPr>
        </p:nvSpPr>
        <p:spPr>
          <a:xfrm>
            <a:off x="998855" y="1241552"/>
            <a:ext cx="8060689" cy="3809760"/>
          </a:xfrm>
          <a:prstGeom prst="rect">
            <a:avLst/>
          </a:prstGeom>
        </p:spPr>
        <p:txBody>
          <a:bodyPr vert="horz" wrap="square" lIns="0" tIns="216915" rIns="0" bIns="0" rtlCol="0">
            <a:spAutoFit/>
          </a:bodyPr>
          <a:lstStyle/>
          <a:p>
            <a:pPr marL="749300" marR="346075" indent="-514350">
              <a:lnSpc>
                <a:spcPct val="100000"/>
              </a:lnSpc>
              <a:spcBef>
                <a:spcPts val="100"/>
              </a:spcBef>
              <a:buAutoNum type="arabicParenR"/>
              <a:tabLst>
                <a:tab pos="749300" algn="l"/>
                <a:tab pos="749935" algn="l"/>
              </a:tabLst>
            </a:pPr>
            <a:r>
              <a:rPr lang="en-US" spc="-5" dirty="0"/>
              <a:t>Use a reference material or quality control </a:t>
            </a:r>
            <a:r>
              <a:rPr lang="en-US" spc="-5" dirty="0" smtClean="0"/>
              <a:t>material (ISO 17034)</a:t>
            </a:r>
            <a:endParaRPr lang="en-US" spc="-5" dirty="0"/>
          </a:p>
          <a:p>
            <a:pPr marL="749300" marR="1000760" indent="-514350">
              <a:lnSpc>
                <a:spcPct val="100000"/>
              </a:lnSpc>
              <a:spcBef>
                <a:spcPts val="720"/>
              </a:spcBef>
              <a:buAutoNum type="arabicParenR"/>
              <a:tabLst>
                <a:tab pos="749300" algn="l"/>
                <a:tab pos="749935" algn="l"/>
              </a:tabLst>
            </a:pPr>
            <a:r>
              <a:rPr spc="-5" dirty="0"/>
              <a:t>Participate in </a:t>
            </a:r>
            <a:r>
              <a:rPr dirty="0"/>
              <a:t>a </a:t>
            </a:r>
            <a:r>
              <a:rPr spc="-5" dirty="0"/>
              <a:t>round robin with other  laboratories</a:t>
            </a:r>
          </a:p>
          <a:p>
            <a:pPr marL="748665" indent="-513715">
              <a:lnSpc>
                <a:spcPct val="100000"/>
              </a:lnSpc>
              <a:spcBef>
                <a:spcPts val="720"/>
              </a:spcBef>
              <a:buAutoNum type="arabicParenR"/>
              <a:tabLst>
                <a:tab pos="749300" algn="l"/>
                <a:tab pos="749935" algn="l"/>
              </a:tabLst>
            </a:pPr>
            <a:r>
              <a:rPr spc="-5" dirty="0"/>
              <a:t>Perform </a:t>
            </a:r>
            <a:r>
              <a:rPr dirty="0"/>
              <a:t>a </a:t>
            </a:r>
            <a:r>
              <a:rPr spc="-5" dirty="0"/>
              <a:t>comparison with another</a:t>
            </a:r>
            <a:r>
              <a:rPr spc="-120" dirty="0"/>
              <a:t> </a:t>
            </a:r>
            <a:r>
              <a:rPr spc="-5" dirty="0"/>
              <a:t>method</a:t>
            </a:r>
          </a:p>
          <a:p>
            <a:pPr marL="748665" indent="-513715">
              <a:lnSpc>
                <a:spcPct val="100000"/>
              </a:lnSpc>
              <a:spcBef>
                <a:spcPts val="720"/>
              </a:spcBef>
              <a:buAutoNum type="arabicParenR"/>
              <a:tabLst>
                <a:tab pos="749300" algn="l"/>
                <a:tab pos="749935" algn="l"/>
              </a:tabLst>
            </a:pPr>
            <a:r>
              <a:rPr spc="-5" dirty="0"/>
              <a:t>Perform an interlaboratory</a:t>
            </a:r>
            <a:r>
              <a:rPr spc="-50" dirty="0"/>
              <a:t> </a:t>
            </a:r>
            <a:r>
              <a:rPr spc="-5" dirty="0"/>
              <a:t>comparison</a:t>
            </a:r>
          </a:p>
          <a:p>
            <a:pPr marL="748665" indent="-513715">
              <a:lnSpc>
                <a:spcPct val="100000"/>
              </a:lnSpc>
              <a:spcBef>
                <a:spcPts val="720"/>
              </a:spcBef>
              <a:buAutoNum type="arabicParenR"/>
              <a:tabLst>
                <a:tab pos="749300" algn="l"/>
                <a:tab pos="749935" algn="l"/>
              </a:tabLst>
            </a:pPr>
            <a:r>
              <a:rPr b="1" spc="-60" dirty="0">
                <a:solidFill>
                  <a:srgbClr val="3E3E3E"/>
                </a:solidFill>
                <a:latin typeface="Arial"/>
                <a:cs typeface="Arial"/>
              </a:rPr>
              <a:t>Test </a:t>
            </a:r>
            <a:r>
              <a:rPr b="1" dirty="0">
                <a:solidFill>
                  <a:srgbClr val="3E3E3E"/>
                </a:solidFill>
                <a:latin typeface="Arial"/>
                <a:cs typeface="Arial"/>
              </a:rPr>
              <a:t>previously </a:t>
            </a:r>
            <a:r>
              <a:rPr lang="en-US" b="1" dirty="0" smtClean="0">
                <a:solidFill>
                  <a:schemeClr val="tx1"/>
                </a:solidFill>
                <a:latin typeface="Arial"/>
                <a:cs typeface="Arial"/>
              </a:rPr>
              <a:t>analyzed</a:t>
            </a:r>
            <a:r>
              <a:rPr b="1" spc="45" dirty="0" smtClean="0">
                <a:solidFill>
                  <a:srgbClr val="3E3E3E"/>
                </a:solidFill>
                <a:latin typeface="Arial"/>
                <a:cs typeface="Arial"/>
              </a:rPr>
              <a:t> </a:t>
            </a:r>
            <a:r>
              <a:rPr b="1" spc="-5" dirty="0">
                <a:solidFill>
                  <a:srgbClr val="3E3E3E"/>
                </a:solidFill>
                <a:latin typeface="Arial"/>
                <a:cs typeface="Arial"/>
              </a:rPr>
              <a:t>samples</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620776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Abbreviations </a:t>
            </a:r>
            <a:r>
              <a:rPr sz="4000" b="0" dirty="0">
                <a:solidFill>
                  <a:srgbClr val="00A0AF"/>
                </a:solidFill>
                <a:latin typeface="Franklin Gothic Medium"/>
                <a:cs typeface="Franklin Gothic Medium"/>
              </a:rPr>
              <a:t>and</a:t>
            </a:r>
            <a:r>
              <a:rPr sz="4000" b="0" spc="-95" dirty="0">
                <a:solidFill>
                  <a:srgbClr val="00A0AF"/>
                </a:solidFill>
                <a:latin typeface="Franklin Gothic Medium"/>
                <a:cs typeface="Franklin Gothic Medium"/>
              </a:rPr>
              <a:t> </a:t>
            </a:r>
            <a:r>
              <a:rPr sz="4000" b="0" spc="-20" dirty="0">
                <a:solidFill>
                  <a:srgbClr val="00A0AF"/>
                </a:solidFill>
                <a:latin typeface="Franklin Gothic Medium"/>
                <a:cs typeface="Franklin Gothic Medium"/>
              </a:rPr>
              <a:t>Acronyms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27100" y="1828800"/>
            <a:ext cx="6684009" cy="3056606"/>
          </a:xfrm>
          <a:prstGeom prst="rect">
            <a:avLst/>
          </a:prstGeom>
        </p:spPr>
        <p:txBody>
          <a:bodyPr vert="horz" wrap="square" lIns="0" tIns="85725" rIns="0" bIns="0" rtlCol="0">
            <a:spAutoFit/>
          </a:bodyPr>
          <a:lstStyle/>
          <a:p>
            <a:pPr marL="12700">
              <a:lnSpc>
                <a:spcPct val="100000"/>
              </a:lnSpc>
              <a:spcBef>
                <a:spcPts val="675"/>
              </a:spcBef>
            </a:pPr>
            <a:r>
              <a:rPr sz="2400" b="1" spc="-5" dirty="0">
                <a:solidFill>
                  <a:srgbClr val="3E3E3E"/>
                </a:solidFill>
                <a:latin typeface="Arial"/>
                <a:cs typeface="Arial"/>
              </a:rPr>
              <a:t>Accrediting</a:t>
            </a:r>
            <a:r>
              <a:rPr sz="2400" b="1" spc="-10" dirty="0">
                <a:solidFill>
                  <a:srgbClr val="3E3E3E"/>
                </a:solidFill>
                <a:latin typeface="Arial"/>
                <a:cs typeface="Arial"/>
              </a:rPr>
              <a:t> </a:t>
            </a:r>
            <a:r>
              <a:rPr sz="2400" b="1" spc="-5" dirty="0">
                <a:solidFill>
                  <a:srgbClr val="3E3E3E"/>
                </a:solidFill>
                <a:latin typeface="Arial"/>
                <a:cs typeface="Arial"/>
              </a:rPr>
              <a:t>Bodies</a:t>
            </a:r>
            <a:r>
              <a:rPr lang="en-US" sz="2400" b="1" spc="-5" dirty="0">
                <a:solidFill>
                  <a:srgbClr val="3E3E3E"/>
                </a:solidFill>
                <a:latin typeface="Arial"/>
                <a:cs typeface="Arial"/>
              </a:rPr>
              <a:t> (ABs)</a:t>
            </a:r>
            <a:r>
              <a:rPr sz="2400" b="1" spc="-5" dirty="0">
                <a:solidFill>
                  <a:srgbClr val="3E3E3E"/>
                </a:solidFill>
                <a:latin typeface="Arial"/>
                <a:cs typeface="Arial"/>
              </a:rPr>
              <a:t>:</a:t>
            </a:r>
            <a:endParaRPr sz="2400" dirty="0">
              <a:latin typeface="Arial"/>
              <a:cs typeface="Arial"/>
            </a:endParaRPr>
          </a:p>
          <a:p>
            <a:pPr marL="298450" marR="583565" indent="-285750">
              <a:lnSpc>
                <a:spcPct val="100000"/>
              </a:lnSpc>
              <a:spcBef>
                <a:spcPts val="575"/>
              </a:spcBef>
              <a:buFont typeface="Arial"/>
              <a:buChar char="•"/>
              <a:tabLst>
                <a:tab pos="297815" algn="l"/>
                <a:tab pos="298450" algn="l"/>
              </a:tabLst>
            </a:pPr>
            <a:r>
              <a:rPr sz="2400" b="1" spc="-5" dirty="0">
                <a:solidFill>
                  <a:srgbClr val="3E3E3E"/>
                </a:solidFill>
                <a:latin typeface="Arial"/>
                <a:cs typeface="Arial"/>
              </a:rPr>
              <a:t>A2LA</a:t>
            </a:r>
            <a:r>
              <a:rPr sz="2400" spc="-5" dirty="0">
                <a:solidFill>
                  <a:srgbClr val="3E3E3E"/>
                </a:solidFill>
                <a:latin typeface="Arial"/>
                <a:cs typeface="Arial"/>
              </a:rPr>
              <a:t>-American Association for</a:t>
            </a:r>
            <a:r>
              <a:rPr sz="2400" spc="-160" dirty="0">
                <a:solidFill>
                  <a:srgbClr val="3E3E3E"/>
                </a:solidFill>
                <a:latin typeface="Arial"/>
                <a:cs typeface="Arial"/>
              </a:rPr>
              <a:t> </a:t>
            </a:r>
            <a:r>
              <a:rPr sz="2400" spc="-5" dirty="0">
                <a:solidFill>
                  <a:srgbClr val="3E3E3E"/>
                </a:solidFill>
                <a:latin typeface="Arial"/>
                <a:cs typeface="Arial"/>
              </a:rPr>
              <a:t>Laboratory  Accreditation</a:t>
            </a:r>
            <a:endParaRPr sz="2400" dirty="0">
              <a:latin typeface="Arial"/>
              <a:cs typeface="Arial"/>
            </a:endParaRPr>
          </a:p>
          <a:p>
            <a:pPr marL="298450" indent="-285750">
              <a:lnSpc>
                <a:spcPct val="100000"/>
              </a:lnSpc>
              <a:spcBef>
                <a:spcPts val="575"/>
              </a:spcBef>
              <a:buFont typeface="Arial"/>
              <a:buChar char="•"/>
              <a:tabLst>
                <a:tab pos="297815" algn="l"/>
                <a:tab pos="298450" algn="l"/>
              </a:tabLst>
            </a:pPr>
            <a:r>
              <a:rPr sz="2400" b="1" spc="-5" dirty="0">
                <a:solidFill>
                  <a:srgbClr val="3E3E3E"/>
                </a:solidFill>
                <a:latin typeface="Arial"/>
                <a:cs typeface="Arial"/>
              </a:rPr>
              <a:t>AIHA</a:t>
            </a:r>
            <a:r>
              <a:rPr sz="2400" spc="-5" dirty="0">
                <a:solidFill>
                  <a:srgbClr val="3E3E3E"/>
                </a:solidFill>
                <a:latin typeface="Arial"/>
                <a:cs typeface="Arial"/>
              </a:rPr>
              <a:t>-American Industrial Hygiene</a:t>
            </a:r>
            <a:r>
              <a:rPr sz="2400" spc="-110" dirty="0">
                <a:solidFill>
                  <a:srgbClr val="3E3E3E"/>
                </a:solidFill>
                <a:latin typeface="Arial"/>
                <a:cs typeface="Arial"/>
              </a:rPr>
              <a:t> </a:t>
            </a:r>
            <a:r>
              <a:rPr sz="2400" spc="-5" dirty="0">
                <a:solidFill>
                  <a:srgbClr val="3E3E3E"/>
                </a:solidFill>
                <a:latin typeface="Arial"/>
                <a:cs typeface="Arial"/>
              </a:rPr>
              <a:t>Association</a:t>
            </a:r>
            <a:endParaRPr sz="2400" dirty="0">
              <a:latin typeface="Arial"/>
              <a:cs typeface="Arial"/>
            </a:endParaRPr>
          </a:p>
          <a:p>
            <a:pPr marL="298450" indent="-285750">
              <a:lnSpc>
                <a:spcPct val="100000"/>
              </a:lnSpc>
              <a:spcBef>
                <a:spcPts val="580"/>
              </a:spcBef>
              <a:buFont typeface="Arial"/>
              <a:buChar char="•"/>
              <a:tabLst>
                <a:tab pos="297815" algn="l"/>
                <a:tab pos="298450" algn="l"/>
              </a:tabLst>
            </a:pPr>
            <a:r>
              <a:rPr sz="2400" b="1" spc="-5" dirty="0" smtClean="0">
                <a:solidFill>
                  <a:srgbClr val="3E3E3E"/>
                </a:solidFill>
                <a:latin typeface="Arial"/>
                <a:cs typeface="Arial"/>
              </a:rPr>
              <a:t>ANAB</a:t>
            </a:r>
            <a:r>
              <a:rPr sz="2400" spc="-5" dirty="0" smtClean="0">
                <a:solidFill>
                  <a:srgbClr val="3E3E3E"/>
                </a:solidFill>
                <a:latin typeface="Arial"/>
                <a:cs typeface="Arial"/>
              </a:rPr>
              <a:t>-ANSI</a:t>
            </a:r>
            <a:r>
              <a:rPr sz="2400" spc="-5" dirty="0">
                <a:solidFill>
                  <a:srgbClr val="3E3E3E"/>
                </a:solidFill>
                <a:latin typeface="Arial"/>
                <a:cs typeface="Arial"/>
              </a:rPr>
              <a:t> National Accreditation</a:t>
            </a:r>
            <a:r>
              <a:rPr sz="2400" spc="-135" dirty="0">
                <a:solidFill>
                  <a:srgbClr val="3E3E3E"/>
                </a:solidFill>
                <a:latin typeface="Arial"/>
                <a:cs typeface="Arial"/>
              </a:rPr>
              <a:t> </a:t>
            </a:r>
            <a:r>
              <a:rPr sz="2400" spc="-5" dirty="0">
                <a:solidFill>
                  <a:srgbClr val="3E3E3E"/>
                </a:solidFill>
                <a:latin typeface="Arial"/>
                <a:cs typeface="Arial"/>
              </a:rPr>
              <a:t>Board</a:t>
            </a:r>
            <a:endParaRPr sz="2400" dirty="0">
              <a:latin typeface="Arial"/>
              <a:cs typeface="Arial"/>
            </a:endParaRPr>
          </a:p>
          <a:p>
            <a:pPr marL="298450" indent="-285750">
              <a:lnSpc>
                <a:spcPct val="100000"/>
              </a:lnSpc>
              <a:spcBef>
                <a:spcPts val="575"/>
              </a:spcBef>
              <a:buFont typeface="Arial"/>
              <a:buChar char="•"/>
              <a:tabLst>
                <a:tab pos="297815" algn="l"/>
                <a:tab pos="298450" algn="l"/>
              </a:tabLst>
            </a:pPr>
            <a:r>
              <a:rPr sz="2400" b="1" spc="-5" dirty="0">
                <a:solidFill>
                  <a:srgbClr val="3E3E3E"/>
                </a:solidFill>
                <a:latin typeface="Arial"/>
                <a:cs typeface="Arial"/>
              </a:rPr>
              <a:t>PJLA</a:t>
            </a:r>
            <a:r>
              <a:rPr sz="2400" spc="-5" dirty="0">
                <a:solidFill>
                  <a:srgbClr val="3E3E3E"/>
                </a:solidFill>
                <a:latin typeface="Arial"/>
                <a:cs typeface="Arial"/>
              </a:rPr>
              <a:t>-Perry Johnson Laboratory</a:t>
            </a:r>
            <a:r>
              <a:rPr sz="2400" spc="-120" dirty="0">
                <a:solidFill>
                  <a:srgbClr val="3E3E3E"/>
                </a:solidFill>
                <a:latin typeface="Arial"/>
                <a:cs typeface="Arial"/>
              </a:rPr>
              <a:t> </a:t>
            </a:r>
            <a:r>
              <a:rPr sz="2400" spc="-5" dirty="0">
                <a:solidFill>
                  <a:srgbClr val="3E3E3E"/>
                </a:solidFill>
                <a:latin typeface="Arial"/>
                <a:cs typeface="Arial"/>
              </a:rPr>
              <a:t>Accreditation</a:t>
            </a:r>
            <a:endParaRPr sz="2400" dirty="0">
              <a:latin typeface="Arial"/>
              <a:cs typeface="Arial"/>
            </a:endParaRPr>
          </a:p>
          <a:p>
            <a:pPr marL="298450" indent="-285750">
              <a:lnSpc>
                <a:spcPct val="100000"/>
              </a:lnSpc>
              <a:spcBef>
                <a:spcPts val="575"/>
              </a:spcBef>
              <a:buFont typeface="Arial"/>
              <a:buChar char="•"/>
              <a:tabLst>
                <a:tab pos="297815" algn="l"/>
                <a:tab pos="298450" algn="l"/>
              </a:tabLst>
            </a:pPr>
            <a:r>
              <a:rPr sz="2400" b="1" spc="-5" dirty="0">
                <a:solidFill>
                  <a:srgbClr val="3E3E3E"/>
                </a:solidFill>
                <a:latin typeface="Arial"/>
                <a:cs typeface="Arial"/>
              </a:rPr>
              <a:t>IAS</a:t>
            </a:r>
            <a:r>
              <a:rPr sz="2400" spc="-5" dirty="0">
                <a:solidFill>
                  <a:srgbClr val="3E3E3E"/>
                </a:solidFill>
                <a:latin typeface="Arial"/>
                <a:cs typeface="Arial"/>
              </a:rPr>
              <a:t>-International Accreditation</a:t>
            </a:r>
            <a:r>
              <a:rPr sz="2400" spc="-90" dirty="0">
                <a:solidFill>
                  <a:srgbClr val="3E3E3E"/>
                </a:solidFill>
                <a:latin typeface="Arial"/>
                <a:cs typeface="Arial"/>
              </a:rPr>
              <a:t> </a:t>
            </a:r>
            <a:r>
              <a:rPr sz="2400" spc="-5" dirty="0">
                <a:solidFill>
                  <a:srgbClr val="3E3E3E"/>
                </a:solidFill>
                <a:latin typeface="Arial"/>
                <a:cs typeface="Arial"/>
              </a:rPr>
              <a:t>Service</a:t>
            </a:r>
            <a:endParaRPr sz="24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581660"/>
            <a:ext cx="3402965"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Internal</a:t>
            </a:r>
            <a:r>
              <a:rPr sz="4000" b="0" spc="-75" dirty="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Checks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a:spLocks noGrp="1"/>
          </p:cNvSpPr>
          <p:nvPr>
            <p:ph type="body" idx="1"/>
          </p:nvPr>
        </p:nvSpPr>
        <p:spPr>
          <a:xfrm>
            <a:off x="998855" y="1241552"/>
            <a:ext cx="8373745" cy="4616648"/>
          </a:xfrm>
          <a:prstGeom prst="rect">
            <a:avLst/>
          </a:prstGeom>
        </p:spPr>
        <p:txBody>
          <a:bodyPr vert="horz" wrap="square" lIns="0" tIns="12700" rIns="0" bIns="0" rtlCol="0">
            <a:spAutoFit/>
          </a:bodyPr>
          <a:lstStyle/>
          <a:p>
            <a:pPr marL="749300" marR="346075" indent="-514350">
              <a:lnSpc>
                <a:spcPct val="100000"/>
              </a:lnSpc>
              <a:spcBef>
                <a:spcPts val="100"/>
              </a:spcBef>
              <a:buAutoNum type="arabicParenR"/>
              <a:tabLst>
                <a:tab pos="749300" algn="l"/>
                <a:tab pos="749935" algn="l"/>
              </a:tabLst>
            </a:pPr>
            <a:r>
              <a:rPr lang="en-US" spc="-5" dirty="0"/>
              <a:t>Use a reference material or quality control material</a:t>
            </a:r>
          </a:p>
          <a:p>
            <a:pPr marL="749300" marR="1000760" indent="-514350">
              <a:lnSpc>
                <a:spcPct val="100000"/>
              </a:lnSpc>
              <a:spcBef>
                <a:spcPts val="720"/>
              </a:spcBef>
              <a:buAutoNum type="arabicParenR"/>
              <a:tabLst>
                <a:tab pos="749300" algn="l"/>
                <a:tab pos="749935" algn="l"/>
              </a:tabLst>
            </a:pPr>
            <a:r>
              <a:rPr spc="-5" dirty="0"/>
              <a:t>Participate in </a:t>
            </a:r>
            <a:r>
              <a:rPr dirty="0"/>
              <a:t>a </a:t>
            </a:r>
            <a:r>
              <a:rPr spc="-5" dirty="0"/>
              <a:t>round robin with other  laboratories</a:t>
            </a:r>
          </a:p>
          <a:p>
            <a:pPr marL="748665" indent="-513715">
              <a:lnSpc>
                <a:spcPct val="100000"/>
              </a:lnSpc>
              <a:spcBef>
                <a:spcPts val="720"/>
              </a:spcBef>
              <a:buAutoNum type="arabicParenR"/>
              <a:tabLst>
                <a:tab pos="749300" algn="l"/>
                <a:tab pos="749935" algn="l"/>
              </a:tabLst>
            </a:pPr>
            <a:r>
              <a:rPr spc="-5" dirty="0"/>
              <a:t>Perform </a:t>
            </a:r>
            <a:r>
              <a:rPr dirty="0"/>
              <a:t>a </a:t>
            </a:r>
            <a:r>
              <a:rPr spc="-5" dirty="0"/>
              <a:t>comparison with another</a:t>
            </a:r>
            <a:r>
              <a:rPr spc="-120" dirty="0"/>
              <a:t> </a:t>
            </a:r>
            <a:r>
              <a:rPr spc="-5" dirty="0"/>
              <a:t>method</a:t>
            </a:r>
          </a:p>
          <a:p>
            <a:pPr marL="748665" indent="-513715">
              <a:lnSpc>
                <a:spcPct val="100000"/>
              </a:lnSpc>
              <a:spcBef>
                <a:spcPts val="720"/>
              </a:spcBef>
              <a:buAutoNum type="arabicParenR"/>
              <a:tabLst>
                <a:tab pos="749300" algn="l"/>
                <a:tab pos="749935" algn="l"/>
              </a:tabLst>
            </a:pPr>
            <a:r>
              <a:rPr spc="-5" dirty="0"/>
              <a:t>Perform an interlaboratory</a:t>
            </a:r>
            <a:r>
              <a:rPr spc="-50" dirty="0"/>
              <a:t> </a:t>
            </a:r>
            <a:r>
              <a:rPr spc="-5" dirty="0"/>
              <a:t>comparison</a:t>
            </a:r>
          </a:p>
          <a:p>
            <a:pPr marL="748665" indent="-513715">
              <a:lnSpc>
                <a:spcPct val="100000"/>
              </a:lnSpc>
              <a:spcBef>
                <a:spcPts val="720"/>
              </a:spcBef>
              <a:buAutoNum type="arabicParenR"/>
              <a:tabLst>
                <a:tab pos="749300" algn="l"/>
                <a:tab pos="749935" algn="l"/>
              </a:tabLst>
            </a:pPr>
            <a:r>
              <a:rPr spc="-60" dirty="0">
                <a:latin typeface="Arial"/>
                <a:cs typeface="Arial"/>
              </a:rPr>
              <a:t>Test </a:t>
            </a:r>
            <a:r>
              <a:rPr dirty="0" smtClean="0">
                <a:latin typeface="Arial"/>
                <a:cs typeface="Arial"/>
              </a:rPr>
              <a:t>previously</a:t>
            </a:r>
            <a:r>
              <a:rPr lang="en-US" dirty="0" smtClean="0">
                <a:latin typeface="Arial"/>
                <a:cs typeface="Arial"/>
              </a:rPr>
              <a:t> analyzed </a:t>
            </a:r>
            <a:r>
              <a:rPr spc="-5" dirty="0" smtClean="0">
                <a:latin typeface="Arial"/>
                <a:cs typeface="Arial"/>
              </a:rPr>
              <a:t>samples</a:t>
            </a:r>
            <a:endParaRPr spc="-5" dirty="0">
              <a:latin typeface="Arial"/>
              <a:cs typeface="Arial"/>
            </a:endParaRPr>
          </a:p>
          <a:p>
            <a:pPr marL="749300" marR="1205230" indent="-514350">
              <a:lnSpc>
                <a:spcPct val="100000"/>
              </a:lnSpc>
              <a:spcBef>
                <a:spcPts val="720"/>
              </a:spcBef>
              <a:buAutoNum type="arabicParenR"/>
              <a:tabLst>
                <a:tab pos="749300" algn="l"/>
                <a:tab pos="749935" algn="l"/>
              </a:tabLst>
            </a:pPr>
            <a:r>
              <a:rPr b="1" spc="-5" dirty="0" smtClean="0">
                <a:solidFill>
                  <a:srgbClr val="3E3E3E"/>
                </a:solidFill>
                <a:latin typeface="Arial"/>
                <a:cs typeface="Arial"/>
              </a:rPr>
              <a:t>Correlat</a:t>
            </a:r>
            <a:r>
              <a:rPr lang="en-US" b="1" spc="-5" dirty="0" smtClean="0">
                <a:solidFill>
                  <a:srgbClr val="3E3E3E"/>
                </a:solidFill>
              </a:rPr>
              <a:t>e </a:t>
            </a:r>
            <a:r>
              <a:rPr b="1" spc="-5" dirty="0" smtClean="0">
                <a:solidFill>
                  <a:srgbClr val="3E3E3E"/>
                </a:solidFill>
                <a:latin typeface="Arial"/>
                <a:cs typeface="Arial"/>
              </a:rPr>
              <a:t>results </a:t>
            </a:r>
            <a:r>
              <a:rPr b="1" dirty="0">
                <a:solidFill>
                  <a:srgbClr val="3E3E3E"/>
                </a:solidFill>
                <a:latin typeface="Arial"/>
                <a:cs typeface="Arial"/>
              </a:rPr>
              <a:t>for different  </a:t>
            </a:r>
            <a:r>
              <a:rPr b="1" spc="-5" dirty="0">
                <a:solidFill>
                  <a:srgbClr val="3E3E3E"/>
                </a:solidFill>
                <a:latin typeface="Arial"/>
                <a:cs typeface="Arial"/>
              </a:rPr>
              <a:t>characteristics </a:t>
            </a:r>
            <a:r>
              <a:rPr b="1" dirty="0">
                <a:solidFill>
                  <a:srgbClr val="3E3E3E"/>
                </a:solidFill>
                <a:latin typeface="Arial"/>
                <a:cs typeface="Arial"/>
              </a:rPr>
              <a:t>of </a:t>
            </a:r>
            <a:r>
              <a:rPr b="1" spc="-5" dirty="0">
                <a:solidFill>
                  <a:srgbClr val="3E3E3E"/>
                </a:solidFill>
                <a:latin typeface="Arial"/>
                <a:cs typeface="Arial"/>
              </a:rPr>
              <a:t>an</a:t>
            </a:r>
            <a:r>
              <a:rPr b="1" spc="-30" dirty="0">
                <a:solidFill>
                  <a:srgbClr val="3E3E3E"/>
                </a:solidFill>
                <a:latin typeface="Arial"/>
                <a:cs typeface="Arial"/>
              </a:rPr>
              <a:t> </a:t>
            </a:r>
            <a:r>
              <a:rPr b="1" spc="-5" dirty="0">
                <a:solidFill>
                  <a:srgbClr val="3E3E3E"/>
                </a:solidFill>
                <a:latin typeface="Arial"/>
                <a:cs typeface="Arial"/>
              </a:rPr>
              <a:t>item</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31803" y="578716"/>
            <a:ext cx="8164597" cy="5168081"/>
          </a:xfrm>
          <a:prstGeom prst="rect">
            <a:avLst/>
          </a:prstGeom>
        </p:spPr>
        <p:txBody>
          <a:bodyPr vert="horz" wrap="square" lIns="0" tIns="12700" rIns="0" bIns="0" rtlCol="0">
            <a:spAutoFit/>
          </a:bodyPr>
          <a:lstStyle/>
          <a:p>
            <a:pPr marL="527050" marR="5080" indent="-514350">
              <a:lnSpc>
                <a:spcPct val="100000"/>
              </a:lnSpc>
              <a:spcBef>
                <a:spcPts val="100"/>
              </a:spcBef>
              <a:buAutoNum type="arabicParenR"/>
              <a:tabLst>
                <a:tab pos="526415" algn="l"/>
                <a:tab pos="527050" algn="l"/>
              </a:tabLst>
            </a:pPr>
            <a:r>
              <a:rPr lang="en-US" sz="3000" spc="-5" dirty="0">
                <a:solidFill>
                  <a:srgbClr val="D9D9D9"/>
                </a:solidFill>
                <a:latin typeface="Arial"/>
                <a:cs typeface="Arial"/>
              </a:rPr>
              <a:t>Use a reference material or quality control material</a:t>
            </a:r>
          </a:p>
          <a:p>
            <a:pPr marL="526415" indent="-513715">
              <a:lnSpc>
                <a:spcPct val="100000"/>
              </a:lnSpc>
              <a:spcBef>
                <a:spcPts val="720"/>
              </a:spcBef>
              <a:buAutoNum type="arabicParenR"/>
              <a:tabLst>
                <a:tab pos="526415" algn="l"/>
                <a:tab pos="527050" algn="l"/>
              </a:tabLst>
            </a:pPr>
            <a:r>
              <a:rPr sz="3000" spc="-5" dirty="0">
                <a:solidFill>
                  <a:srgbClr val="D9D9D9"/>
                </a:solidFill>
                <a:latin typeface="Arial"/>
                <a:cs typeface="Arial"/>
              </a:rPr>
              <a:t>Participate in </a:t>
            </a:r>
            <a:r>
              <a:rPr sz="3000" dirty="0">
                <a:solidFill>
                  <a:srgbClr val="D9D9D9"/>
                </a:solidFill>
                <a:latin typeface="Arial"/>
                <a:cs typeface="Arial"/>
              </a:rPr>
              <a:t>a </a:t>
            </a:r>
            <a:r>
              <a:rPr sz="3000" spc="-5" dirty="0">
                <a:solidFill>
                  <a:srgbClr val="D9D9D9"/>
                </a:solidFill>
                <a:latin typeface="Arial"/>
                <a:cs typeface="Arial"/>
              </a:rPr>
              <a:t>round</a:t>
            </a:r>
            <a:r>
              <a:rPr sz="3000" spc="-40" dirty="0">
                <a:solidFill>
                  <a:srgbClr val="D9D9D9"/>
                </a:solidFill>
                <a:latin typeface="Arial"/>
                <a:cs typeface="Arial"/>
              </a:rPr>
              <a:t> </a:t>
            </a:r>
            <a:r>
              <a:rPr sz="3000" spc="-5" dirty="0">
                <a:solidFill>
                  <a:srgbClr val="D9D9D9"/>
                </a:solidFill>
                <a:latin typeface="Arial"/>
                <a:cs typeface="Arial"/>
              </a:rPr>
              <a:t>robin.</a:t>
            </a:r>
            <a:endParaRPr sz="3000" dirty="0">
              <a:latin typeface="Arial"/>
              <a:cs typeface="Arial"/>
            </a:endParaRPr>
          </a:p>
          <a:p>
            <a:pPr marL="527050" marR="1037590" indent="-514350">
              <a:lnSpc>
                <a:spcPct val="100000"/>
              </a:lnSpc>
              <a:spcBef>
                <a:spcPts val="720"/>
              </a:spcBef>
              <a:buAutoNum type="arabicParenR"/>
              <a:tabLst>
                <a:tab pos="526415" algn="l"/>
                <a:tab pos="527050" algn="l"/>
              </a:tabLst>
            </a:pPr>
            <a:r>
              <a:rPr sz="3000" spc="-5" dirty="0">
                <a:solidFill>
                  <a:srgbClr val="D9D9D9"/>
                </a:solidFill>
                <a:latin typeface="Arial"/>
                <a:cs typeface="Arial"/>
              </a:rPr>
              <a:t>Perform </a:t>
            </a:r>
            <a:r>
              <a:rPr sz="3000" dirty="0">
                <a:solidFill>
                  <a:srgbClr val="D9D9D9"/>
                </a:solidFill>
                <a:latin typeface="Arial"/>
                <a:cs typeface="Arial"/>
              </a:rPr>
              <a:t>a </a:t>
            </a:r>
            <a:r>
              <a:rPr sz="3000" spc="-5" dirty="0">
                <a:solidFill>
                  <a:srgbClr val="D9D9D9"/>
                </a:solidFill>
                <a:latin typeface="Arial"/>
                <a:cs typeface="Arial"/>
              </a:rPr>
              <a:t>comparison with another  </a:t>
            </a:r>
            <a:r>
              <a:rPr sz="3000" dirty="0">
                <a:solidFill>
                  <a:srgbClr val="D9D9D9"/>
                </a:solidFill>
                <a:latin typeface="Arial"/>
                <a:cs typeface="Arial"/>
              </a:rPr>
              <a:t>method.</a:t>
            </a:r>
            <a:endParaRPr sz="3000" dirty="0">
              <a:latin typeface="Arial"/>
              <a:cs typeface="Arial"/>
            </a:endParaRPr>
          </a:p>
          <a:p>
            <a:pPr marL="526415" indent="-513715">
              <a:lnSpc>
                <a:spcPct val="100000"/>
              </a:lnSpc>
              <a:spcBef>
                <a:spcPts val="720"/>
              </a:spcBef>
              <a:buAutoNum type="arabicParenR"/>
              <a:tabLst>
                <a:tab pos="526415" algn="l"/>
                <a:tab pos="527050" algn="l"/>
              </a:tabLst>
            </a:pPr>
            <a:r>
              <a:rPr sz="3000" spc="-5" dirty="0">
                <a:solidFill>
                  <a:srgbClr val="D9D9D9"/>
                </a:solidFill>
                <a:latin typeface="Arial"/>
                <a:cs typeface="Arial"/>
              </a:rPr>
              <a:t>Perform an interlaboratory</a:t>
            </a:r>
            <a:r>
              <a:rPr sz="3000" spc="-70" dirty="0">
                <a:solidFill>
                  <a:srgbClr val="D9D9D9"/>
                </a:solidFill>
                <a:latin typeface="Arial"/>
                <a:cs typeface="Arial"/>
              </a:rPr>
              <a:t> </a:t>
            </a:r>
            <a:r>
              <a:rPr sz="3000" spc="-5" dirty="0">
                <a:solidFill>
                  <a:srgbClr val="D9D9D9"/>
                </a:solidFill>
                <a:latin typeface="Arial"/>
                <a:cs typeface="Arial"/>
              </a:rPr>
              <a:t>comparison.</a:t>
            </a:r>
            <a:endParaRPr sz="3000" dirty="0">
              <a:latin typeface="Arial"/>
              <a:cs typeface="Arial"/>
            </a:endParaRPr>
          </a:p>
          <a:p>
            <a:pPr marL="526415" indent="-513715">
              <a:lnSpc>
                <a:spcPct val="100000"/>
              </a:lnSpc>
              <a:spcBef>
                <a:spcPts val="720"/>
              </a:spcBef>
              <a:buAutoNum type="arabicParenR"/>
              <a:tabLst>
                <a:tab pos="526415" algn="l"/>
                <a:tab pos="527050" algn="l"/>
              </a:tabLst>
            </a:pPr>
            <a:r>
              <a:rPr sz="3000" spc="-90" dirty="0">
                <a:solidFill>
                  <a:srgbClr val="D9D9D9"/>
                </a:solidFill>
                <a:latin typeface="Arial"/>
                <a:cs typeface="Arial"/>
              </a:rPr>
              <a:t>Test </a:t>
            </a:r>
            <a:r>
              <a:rPr sz="3000" spc="-5" dirty="0" smtClean="0">
                <a:solidFill>
                  <a:srgbClr val="D9D9D9"/>
                </a:solidFill>
                <a:latin typeface="Arial"/>
                <a:cs typeface="Arial"/>
              </a:rPr>
              <a:t>previously</a:t>
            </a:r>
            <a:r>
              <a:rPr lang="en-US" sz="3000" spc="-5" dirty="0" smtClean="0">
                <a:solidFill>
                  <a:srgbClr val="D9D9D9"/>
                </a:solidFill>
                <a:latin typeface="Arial"/>
                <a:cs typeface="Arial"/>
              </a:rPr>
              <a:t> analyzed </a:t>
            </a:r>
            <a:r>
              <a:rPr sz="3000" spc="-5" dirty="0" smtClean="0">
                <a:solidFill>
                  <a:srgbClr val="D9D9D9"/>
                </a:solidFill>
                <a:latin typeface="Arial"/>
                <a:cs typeface="Arial"/>
              </a:rPr>
              <a:t>samples</a:t>
            </a:r>
            <a:r>
              <a:rPr sz="3000" spc="-5" dirty="0">
                <a:solidFill>
                  <a:srgbClr val="D9D9D9"/>
                </a:solidFill>
                <a:latin typeface="Arial"/>
                <a:cs typeface="Arial"/>
              </a:rPr>
              <a:t>.</a:t>
            </a:r>
            <a:endParaRPr sz="3000" dirty="0">
              <a:latin typeface="Arial"/>
              <a:cs typeface="Arial"/>
            </a:endParaRPr>
          </a:p>
          <a:p>
            <a:pPr marL="527050" marR="1424305" indent="-514350">
              <a:lnSpc>
                <a:spcPct val="100000"/>
              </a:lnSpc>
              <a:spcBef>
                <a:spcPts val="720"/>
              </a:spcBef>
              <a:buAutoNum type="arabicParenR"/>
              <a:tabLst>
                <a:tab pos="526415" algn="l"/>
                <a:tab pos="527050" algn="l"/>
              </a:tabLst>
            </a:pPr>
            <a:r>
              <a:rPr sz="3000" spc="-5" dirty="0">
                <a:solidFill>
                  <a:srgbClr val="D9D9D9"/>
                </a:solidFill>
                <a:latin typeface="Arial"/>
                <a:cs typeface="Arial"/>
              </a:rPr>
              <a:t>Correlat</a:t>
            </a:r>
            <a:r>
              <a:rPr lang="en-US" sz="3000" spc="-5" dirty="0" smtClean="0">
                <a:solidFill>
                  <a:srgbClr val="D9D9D9"/>
                </a:solidFill>
                <a:latin typeface="Arial"/>
                <a:cs typeface="Arial"/>
              </a:rPr>
              <a:t>e</a:t>
            </a:r>
            <a:r>
              <a:rPr sz="3000" spc="-5" dirty="0" smtClean="0">
                <a:solidFill>
                  <a:srgbClr val="D9D9D9"/>
                </a:solidFill>
                <a:latin typeface="Arial"/>
                <a:cs typeface="Arial"/>
              </a:rPr>
              <a:t> </a:t>
            </a:r>
            <a:r>
              <a:rPr sz="3000" spc="-5" dirty="0">
                <a:solidFill>
                  <a:srgbClr val="D9D9D9"/>
                </a:solidFill>
                <a:latin typeface="Arial"/>
                <a:cs typeface="Arial"/>
              </a:rPr>
              <a:t>results </a:t>
            </a:r>
            <a:r>
              <a:rPr sz="3000" dirty="0">
                <a:solidFill>
                  <a:srgbClr val="D9D9D9"/>
                </a:solidFill>
                <a:latin typeface="Arial"/>
                <a:cs typeface="Arial"/>
              </a:rPr>
              <a:t>for </a:t>
            </a:r>
            <a:r>
              <a:rPr sz="3000" spc="-10" dirty="0">
                <a:solidFill>
                  <a:srgbClr val="D9D9D9"/>
                </a:solidFill>
                <a:latin typeface="Arial"/>
                <a:cs typeface="Arial"/>
              </a:rPr>
              <a:t>different  </a:t>
            </a:r>
            <a:r>
              <a:rPr sz="3000" spc="-5" dirty="0">
                <a:solidFill>
                  <a:srgbClr val="D9D9D9"/>
                </a:solidFill>
                <a:latin typeface="Arial"/>
                <a:cs typeface="Arial"/>
              </a:rPr>
              <a:t>characteristics of an</a:t>
            </a:r>
            <a:r>
              <a:rPr sz="3000" spc="-40" dirty="0">
                <a:solidFill>
                  <a:srgbClr val="D9D9D9"/>
                </a:solidFill>
                <a:latin typeface="Arial"/>
                <a:cs typeface="Arial"/>
              </a:rPr>
              <a:t> </a:t>
            </a:r>
            <a:r>
              <a:rPr sz="3000" spc="-5" dirty="0">
                <a:solidFill>
                  <a:srgbClr val="D9D9D9"/>
                </a:solidFill>
                <a:latin typeface="Arial"/>
                <a:cs typeface="Arial"/>
              </a:rPr>
              <a:t>item.</a:t>
            </a:r>
            <a:endParaRPr sz="3000" dirty="0">
              <a:latin typeface="Arial"/>
              <a:cs typeface="Arial"/>
            </a:endParaRPr>
          </a:p>
          <a:p>
            <a:pPr marL="526415" indent="-513715">
              <a:lnSpc>
                <a:spcPct val="100000"/>
              </a:lnSpc>
              <a:spcBef>
                <a:spcPts val="720"/>
              </a:spcBef>
              <a:buAutoNum type="arabicParenR"/>
              <a:tabLst>
                <a:tab pos="526415" algn="l"/>
                <a:tab pos="527050" algn="l"/>
              </a:tabLst>
            </a:pPr>
            <a:r>
              <a:rPr sz="3000" b="1" dirty="0">
                <a:solidFill>
                  <a:srgbClr val="3E3E3E"/>
                </a:solidFill>
                <a:latin typeface="Arial"/>
                <a:cs typeface="Arial"/>
              </a:rPr>
              <a:t>Internal </a:t>
            </a:r>
            <a:r>
              <a:rPr sz="3000" b="1" spc="-5" dirty="0">
                <a:solidFill>
                  <a:srgbClr val="3E3E3E"/>
                </a:solidFill>
                <a:latin typeface="Arial"/>
                <a:cs typeface="Arial"/>
              </a:rPr>
              <a:t>Check</a:t>
            </a:r>
            <a:r>
              <a:rPr sz="3000" b="1" spc="-15" dirty="0">
                <a:solidFill>
                  <a:srgbClr val="3E3E3E"/>
                </a:solidFill>
                <a:latin typeface="Arial"/>
                <a:cs typeface="Arial"/>
              </a:rPr>
              <a:t> </a:t>
            </a:r>
            <a:r>
              <a:rPr sz="3000" b="1" spc="-5" dirty="0">
                <a:solidFill>
                  <a:srgbClr val="3E3E3E"/>
                </a:solidFill>
                <a:latin typeface="Arial"/>
                <a:cs typeface="Arial"/>
              </a:rPr>
              <a:t>Samples</a:t>
            </a:r>
            <a:endParaRPr sz="3000" dirty="0">
              <a:latin typeface="Arial"/>
              <a:cs typeface="Arial"/>
            </a:endParaRPr>
          </a:p>
        </p:txBody>
      </p:sp>
      <p:sp>
        <p:nvSpPr>
          <p:cNvPr id="3" name="object 3"/>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4" name="Picture 3"/>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5583"/>
            <a:ext cx="7702550" cy="574040"/>
          </a:xfrm>
          <a:prstGeom prst="rect">
            <a:avLst/>
          </a:prstGeom>
        </p:spPr>
        <p:txBody>
          <a:bodyPr vert="horz" wrap="square" lIns="0" tIns="12700" rIns="0" bIns="0" rtlCol="0">
            <a:spAutoFit/>
          </a:bodyPr>
          <a:lstStyle/>
          <a:p>
            <a:pPr marL="12700">
              <a:lnSpc>
                <a:spcPct val="100000"/>
              </a:lnSpc>
              <a:spcBef>
                <a:spcPts val="100"/>
              </a:spcBef>
            </a:pPr>
            <a:r>
              <a:rPr sz="3600" b="0" spc="-10" dirty="0">
                <a:solidFill>
                  <a:srgbClr val="00A0AF"/>
                </a:solidFill>
                <a:latin typeface="Franklin Gothic Medium"/>
                <a:cs typeface="Franklin Gothic Medium"/>
              </a:rPr>
              <a:t>Pesticide </a:t>
            </a:r>
            <a:r>
              <a:rPr sz="3600" b="0" dirty="0">
                <a:solidFill>
                  <a:srgbClr val="00A0AF"/>
                </a:solidFill>
                <a:latin typeface="Franklin Gothic Medium"/>
                <a:cs typeface="Franklin Gothic Medium"/>
              </a:rPr>
              <a:t>Data </a:t>
            </a:r>
            <a:r>
              <a:rPr sz="3600" b="0" spc="-5" dirty="0">
                <a:solidFill>
                  <a:srgbClr val="00A0AF"/>
                </a:solidFill>
                <a:latin typeface="Franklin Gothic Medium"/>
                <a:cs typeface="Franklin Gothic Medium"/>
              </a:rPr>
              <a:t>Program (PDP)</a:t>
            </a:r>
            <a:r>
              <a:rPr sz="3600" b="0" spc="-25" dirty="0">
                <a:solidFill>
                  <a:srgbClr val="00A0AF"/>
                </a:solidFill>
                <a:latin typeface="Franklin Gothic Medium"/>
                <a:cs typeface="Franklin Gothic Medium"/>
              </a:rPr>
              <a:t> </a:t>
            </a:r>
            <a:r>
              <a:rPr sz="3600" b="0" spc="-10" dirty="0">
                <a:solidFill>
                  <a:srgbClr val="00A0AF"/>
                </a:solidFill>
                <a:latin typeface="Franklin Gothic Medium"/>
                <a:cs typeface="Franklin Gothic Medium"/>
              </a:rPr>
              <a:t>example</a:t>
            </a:r>
            <a:endParaRPr sz="36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16939" y="1435861"/>
            <a:ext cx="8049259" cy="4378325"/>
          </a:xfrm>
          <a:prstGeom prst="rect">
            <a:avLst/>
          </a:prstGeom>
        </p:spPr>
        <p:txBody>
          <a:bodyPr vert="horz" wrap="square" lIns="0" tIns="12700" rIns="0" bIns="0" rtlCol="0">
            <a:spAutoFit/>
          </a:bodyPr>
          <a:lstStyle/>
          <a:p>
            <a:pPr marL="355600" marR="542290" indent="-342900">
              <a:lnSpc>
                <a:spcPct val="100000"/>
              </a:lnSpc>
              <a:spcBef>
                <a:spcPts val="100"/>
              </a:spcBef>
              <a:buChar char="•"/>
              <a:tabLst>
                <a:tab pos="354965" algn="l"/>
                <a:tab pos="355600" algn="l"/>
              </a:tabLst>
            </a:pPr>
            <a:r>
              <a:rPr sz="2800" spc="-5" dirty="0">
                <a:solidFill>
                  <a:srgbClr val="3E3E3E"/>
                </a:solidFill>
                <a:latin typeface="Arial"/>
                <a:cs typeface="Arial"/>
              </a:rPr>
              <a:t>As part of </a:t>
            </a:r>
            <a:r>
              <a:rPr sz="2800" dirty="0">
                <a:solidFill>
                  <a:srgbClr val="3E3E3E"/>
                </a:solidFill>
                <a:latin typeface="Arial"/>
                <a:cs typeface="Arial"/>
              </a:rPr>
              <a:t>the </a:t>
            </a:r>
            <a:r>
              <a:rPr sz="2800" spc="-5" dirty="0">
                <a:solidFill>
                  <a:srgbClr val="3E3E3E"/>
                </a:solidFill>
                <a:latin typeface="Arial"/>
                <a:cs typeface="Arial"/>
              </a:rPr>
              <a:t>USDA </a:t>
            </a:r>
            <a:r>
              <a:rPr sz="2800" dirty="0">
                <a:solidFill>
                  <a:srgbClr val="3E3E3E"/>
                </a:solidFill>
                <a:latin typeface="Arial"/>
                <a:cs typeface="Arial"/>
              </a:rPr>
              <a:t>Pesticide </a:t>
            </a:r>
            <a:r>
              <a:rPr sz="2800" spc="-5" dirty="0">
                <a:solidFill>
                  <a:srgbClr val="3E3E3E"/>
                </a:solidFill>
                <a:latin typeface="Arial"/>
                <a:cs typeface="Arial"/>
              </a:rPr>
              <a:t>Data </a:t>
            </a:r>
            <a:r>
              <a:rPr sz="2800" dirty="0">
                <a:solidFill>
                  <a:srgbClr val="3E3E3E"/>
                </a:solidFill>
                <a:latin typeface="Arial"/>
                <a:cs typeface="Arial"/>
              </a:rPr>
              <a:t>Program  (PDP), Colorado, New </a:t>
            </a:r>
            <a:r>
              <a:rPr sz="2800" spc="-70" dirty="0">
                <a:solidFill>
                  <a:srgbClr val="3E3E3E"/>
                </a:solidFill>
                <a:latin typeface="Arial"/>
                <a:cs typeface="Arial"/>
              </a:rPr>
              <a:t>York </a:t>
            </a:r>
            <a:r>
              <a:rPr sz="2800" dirty="0">
                <a:solidFill>
                  <a:srgbClr val="3E3E3E"/>
                </a:solidFill>
                <a:latin typeface="Arial"/>
                <a:cs typeface="Arial"/>
              </a:rPr>
              <a:t>and Montana  analyzed groundwater and surface water  samples. These laboratories were required</a:t>
            </a:r>
            <a:r>
              <a:rPr sz="2800" spc="-114" dirty="0">
                <a:solidFill>
                  <a:srgbClr val="3E3E3E"/>
                </a:solidFill>
                <a:latin typeface="Arial"/>
                <a:cs typeface="Arial"/>
              </a:rPr>
              <a:t> </a:t>
            </a:r>
            <a:r>
              <a:rPr sz="2800" dirty="0">
                <a:solidFill>
                  <a:srgbClr val="3E3E3E"/>
                </a:solidFill>
                <a:latin typeface="Arial"/>
                <a:cs typeface="Arial"/>
              </a:rPr>
              <a:t>to  become</a:t>
            </a:r>
            <a:r>
              <a:rPr sz="2800" spc="-5" dirty="0">
                <a:solidFill>
                  <a:srgbClr val="3E3E3E"/>
                </a:solidFill>
                <a:latin typeface="Arial"/>
                <a:cs typeface="Arial"/>
              </a:rPr>
              <a:t> </a:t>
            </a:r>
            <a:r>
              <a:rPr sz="2800" dirty="0">
                <a:solidFill>
                  <a:srgbClr val="3E3E3E"/>
                </a:solidFill>
                <a:latin typeface="Arial"/>
                <a:cs typeface="Arial"/>
              </a:rPr>
              <a:t>accredited.</a:t>
            </a:r>
            <a:endParaRPr sz="2800" dirty="0">
              <a:latin typeface="Arial"/>
              <a:cs typeface="Arial"/>
            </a:endParaRPr>
          </a:p>
          <a:p>
            <a:pPr marL="355600" marR="5080" indent="-342900">
              <a:lnSpc>
                <a:spcPct val="100000"/>
              </a:lnSpc>
              <a:spcBef>
                <a:spcPts val="670"/>
              </a:spcBef>
              <a:buChar char="•"/>
              <a:tabLst>
                <a:tab pos="354965" algn="l"/>
                <a:tab pos="355600" algn="l"/>
              </a:tabLst>
            </a:pPr>
            <a:r>
              <a:rPr sz="2800" dirty="0">
                <a:solidFill>
                  <a:srgbClr val="3E3E3E"/>
                </a:solidFill>
                <a:latin typeface="Arial"/>
                <a:cs typeface="Arial"/>
              </a:rPr>
              <a:t>In addition, Minnesota</a:t>
            </a:r>
            <a:r>
              <a:rPr lang="en-US" sz="2800" dirty="0">
                <a:solidFill>
                  <a:srgbClr val="3E3E3E"/>
                </a:solidFill>
                <a:latin typeface="Arial"/>
                <a:cs typeface="Arial"/>
              </a:rPr>
              <a:t> (MN)</a:t>
            </a:r>
            <a:r>
              <a:rPr sz="2800" dirty="0">
                <a:solidFill>
                  <a:srgbClr val="3E3E3E"/>
                </a:solidFill>
                <a:latin typeface="Arial"/>
                <a:cs typeface="Arial"/>
              </a:rPr>
              <a:t> has an extensive ground  water and surface water program for monitoring  pesticides. Over 2,000 ground water and</a:t>
            </a:r>
            <a:r>
              <a:rPr sz="2800" spc="-60" dirty="0">
                <a:solidFill>
                  <a:srgbClr val="3E3E3E"/>
                </a:solidFill>
                <a:latin typeface="Arial"/>
                <a:cs typeface="Arial"/>
              </a:rPr>
              <a:t> </a:t>
            </a:r>
            <a:r>
              <a:rPr sz="2800" dirty="0">
                <a:solidFill>
                  <a:srgbClr val="3E3E3E"/>
                </a:solidFill>
                <a:latin typeface="Arial"/>
                <a:cs typeface="Arial"/>
              </a:rPr>
              <a:t>surface  water samples were analyzed in Fiscal </a:t>
            </a:r>
            <a:r>
              <a:rPr sz="2800" spc="-70" dirty="0">
                <a:solidFill>
                  <a:srgbClr val="3E3E3E"/>
                </a:solidFill>
                <a:latin typeface="Arial"/>
                <a:cs typeface="Arial"/>
              </a:rPr>
              <a:t>Year  </a:t>
            </a:r>
            <a:r>
              <a:rPr sz="2800" dirty="0">
                <a:solidFill>
                  <a:srgbClr val="3E3E3E"/>
                </a:solidFill>
                <a:latin typeface="Arial"/>
                <a:cs typeface="Arial"/>
              </a:rPr>
              <a:t>2014. </a:t>
            </a:r>
            <a:r>
              <a:rPr sz="2800" spc="-5" dirty="0">
                <a:solidFill>
                  <a:srgbClr val="3E3E3E"/>
                </a:solidFill>
                <a:latin typeface="Arial"/>
                <a:cs typeface="Arial"/>
              </a:rPr>
              <a:t>The list is </a:t>
            </a:r>
            <a:r>
              <a:rPr sz="2800" dirty="0">
                <a:solidFill>
                  <a:srgbClr val="3E3E3E"/>
                </a:solidFill>
                <a:latin typeface="Arial"/>
                <a:cs typeface="Arial"/>
              </a:rPr>
              <a:t>unique to this</a:t>
            </a:r>
            <a:r>
              <a:rPr sz="2800" spc="-50" dirty="0">
                <a:solidFill>
                  <a:srgbClr val="3E3E3E"/>
                </a:solidFill>
                <a:latin typeface="Arial"/>
                <a:cs typeface="Arial"/>
              </a:rPr>
              <a:t> </a:t>
            </a:r>
            <a:r>
              <a:rPr sz="2800" dirty="0">
                <a:solidFill>
                  <a:srgbClr val="3E3E3E"/>
                </a:solidFill>
                <a:latin typeface="Arial"/>
                <a:cs typeface="Arial"/>
              </a:rPr>
              <a:t>state.</a:t>
            </a:r>
            <a:endParaRPr sz="28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5242560"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PDP </a:t>
            </a:r>
            <a:r>
              <a:rPr sz="4000" b="0" spc="-15" dirty="0">
                <a:solidFill>
                  <a:srgbClr val="00A0AF"/>
                </a:solidFill>
                <a:latin typeface="Franklin Gothic Medium"/>
                <a:cs typeface="Franklin Gothic Medium"/>
              </a:rPr>
              <a:t>example</a:t>
            </a:r>
            <a:r>
              <a:rPr sz="4000" b="0" spc="-65" dirty="0">
                <a:solidFill>
                  <a:srgbClr val="00A0AF"/>
                </a:solidFill>
                <a:latin typeface="Franklin Gothic Medium"/>
                <a:cs typeface="Franklin Gothic Medium"/>
              </a:rPr>
              <a:t> </a:t>
            </a:r>
            <a:r>
              <a:rPr sz="4000" b="0" dirty="0">
                <a:solidFill>
                  <a:srgbClr val="00A0AF"/>
                </a:solidFill>
                <a:latin typeface="Franklin Gothic Medium"/>
                <a:cs typeface="Franklin Gothic Medium"/>
              </a:rPr>
              <a:t>continued</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8" y="1377187"/>
            <a:ext cx="8379461" cy="4890770"/>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5600" algn="l"/>
              </a:tabLst>
            </a:pPr>
            <a:r>
              <a:rPr sz="2800" spc="-5" dirty="0">
                <a:solidFill>
                  <a:srgbClr val="3E3E3E"/>
                </a:solidFill>
                <a:latin typeface="Arial"/>
                <a:cs typeface="Arial"/>
              </a:rPr>
              <a:t>The </a:t>
            </a:r>
            <a:r>
              <a:rPr sz="2800" dirty="0">
                <a:solidFill>
                  <a:srgbClr val="3E3E3E"/>
                </a:solidFill>
                <a:latin typeface="Arial"/>
                <a:cs typeface="Arial"/>
              </a:rPr>
              <a:t>pesticides </a:t>
            </a:r>
            <a:r>
              <a:rPr sz="2800" spc="-5" dirty="0">
                <a:solidFill>
                  <a:srgbClr val="3E3E3E"/>
                </a:solidFill>
                <a:latin typeface="Arial"/>
                <a:cs typeface="Arial"/>
              </a:rPr>
              <a:t>list is </a:t>
            </a:r>
            <a:r>
              <a:rPr sz="2800" dirty="0">
                <a:solidFill>
                  <a:srgbClr val="3E3E3E"/>
                </a:solidFill>
                <a:latin typeface="Arial"/>
                <a:cs typeface="Arial"/>
              </a:rPr>
              <a:t>not the “common” </a:t>
            </a:r>
            <a:r>
              <a:rPr sz="2800" spc="-75" dirty="0">
                <a:solidFill>
                  <a:srgbClr val="3E3E3E"/>
                </a:solidFill>
                <a:latin typeface="Arial"/>
                <a:cs typeface="Arial"/>
              </a:rPr>
              <a:t>EPA </a:t>
            </a:r>
            <a:r>
              <a:rPr sz="2800" spc="-5" dirty="0">
                <a:solidFill>
                  <a:srgbClr val="3E3E3E"/>
                </a:solidFill>
                <a:latin typeface="Arial"/>
                <a:cs typeface="Arial"/>
              </a:rPr>
              <a:t>list  </a:t>
            </a:r>
            <a:r>
              <a:rPr sz="2800" dirty="0">
                <a:solidFill>
                  <a:srgbClr val="3E3E3E"/>
                </a:solidFill>
                <a:latin typeface="Arial"/>
                <a:cs typeface="Arial"/>
              </a:rPr>
              <a:t>for drinking water or wastewater; there were no  commercial </a:t>
            </a:r>
            <a:r>
              <a:rPr sz="2800" spc="-105" dirty="0">
                <a:solidFill>
                  <a:srgbClr val="3E3E3E"/>
                </a:solidFill>
                <a:latin typeface="Arial"/>
                <a:cs typeface="Arial"/>
              </a:rPr>
              <a:t>PTs </a:t>
            </a:r>
            <a:r>
              <a:rPr sz="2800" dirty="0">
                <a:solidFill>
                  <a:srgbClr val="3E3E3E"/>
                </a:solidFill>
                <a:latin typeface="Arial"/>
                <a:cs typeface="Arial"/>
              </a:rPr>
              <a:t>that adequately covered the MN  list.</a:t>
            </a:r>
            <a:endParaRPr sz="2800" dirty="0">
              <a:latin typeface="Arial"/>
              <a:cs typeface="Arial"/>
            </a:endParaRPr>
          </a:p>
          <a:p>
            <a:pPr marL="355600" marR="637540" indent="-342900">
              <a:lnSpc>
                <a:spcPct val="100000"/>
              </a:lnSpc>
              <a:spcBef>
                <a:spcPts val="670"/>
              </a:spcBef>
              <a:buChar char="•"/>
              <a:tabLst>
                <a:tab pos="354965" algn="l"/>
                <a:tab pos="355600" algn="l"/>
              </a:tabLst>
            </a:pPr>
            <a:r>
              <a:rPr sz="2800" spc="-5" dirty="0">
                <a:solidFill>
                  <a:srgbClr val="3E3E3E"/>
                </a:solidFill>
                <a:latin typeface="Arial"/>
                <a:cs typeface="Arial"/>
              </a:rPr>
              <a:t>PDP </a:t>
            </a:r>
            <a:r>
              <a:rPr sz="2800" dirty="0">
                <a:solidFill>
                  <a:srgbClr val="3E3E3E"/>
                </a:solidFill>
                <a:latin typeface="Arial"/>
                <a:cs typeface="Arial"/>
              </a:rPr>
              <a:t>provided the water laboratories in their  program two specialty </a:t>
            </a:r>
            <a:r>
              <a:rPr sz="2800" spc="-105" dirty="0">
                <a:solidFill>
                  <a:srgbClr val="3E3E3E"/>
                </a:solidFill>
                <a:latin typeface="Arial"/>
                <a:cs typeface="Arial"/>
              </a:rPr>
              <a:t>PTs </a:t>
            </a:r>
            <a:r>
              <a:rPr sz="2800" dirty="0">
                <a:solidFill>
                  <a:srgbClr val="3E3E3E"/>
                </a:solidFill>
                <a:latin typeface="Arial"/>
                <a:cs typeface="Arial"/>
              </a:rPr>
              <a:t>made for them by  Ultra</a:t>
            </a:r>
            <a:r>
              <a:rPr sz="2800" spc="-5" dirty="0">
                <a:solidFill>
                  <a:srgbClr val="3E3E3E"/>
                </a:solidFill>
                <a:latin typeface="Arial"/>
                <a:cs typeface="Arial"/>
              </a:rPr>
              <a:t> </a:t>
            </a:r>
            <a:r>
              <a:rPr sz="2800" dirty="0">
                <a:solidFill>
                  <a:srgbClr val="3E3E3E"/>
                </a:solidFill>
                <a:latin typeface="Arial"/>
                <a:cs typeface="Arial"/>
              </a:rPr>
              <a:t>Scientific.</a:t>
            </a:r>
            <a:endParaRPr sz="2800" dirty="0">
              <a:latin typeface="Arial"/>
              <a:cs typeface="Arial"/>
            </a:endParaRPr>
          </a:p>
          <a:p>
            <a:pPr marL="355600" marR="46355" indent="-342900">
              <a:lnSpc>
                <a:spcPct val="100000"/>
              </a:lnSpc>
              <a:spcBef>
                <a:spcPts val="675"/>
              </a:spcBef>
              <a:buChar char="•"/>
              <a:tabLst>
                <a:tab pos="354965" algn="l"/>
                <a:tab pos="355600" algn="l"/>
              </a:tabLst>
            </a:pPr>
            <a:r>
              <a:rPr sz="2800" spc="-5" dirty="0">
                <a:solidFill>
                  <a:srgbClr val="3E3E3E"/>
                </a:solidFill>
                <a:latin typeface="Arial"/>
                <a:cs typeface="Arial"/>
              </a:rPr>
              <a:t>PDP </a:t>
            </a:r>
            <a:r>
              <a:rPr sz="2800" dirty="0">
                <a:solidFill>
                  <a:srgbClr val="3E3E3E"/>
                </a:solidFill>
                <a:latin typeface="Arial"/>
                <a:cs typeface="Arial"/>
              </a:rPr>
              <a:t>experienced large budget cuts and  discontinued the water analysis for its</a:t>
            </a:r>
            <a:r>
              <a:rPr sz="2800" spc="-65" dirty="0">
                <a:solidFill>
                  <a:srgbClr val="3E3E3E"/>
                </a:solidFill>
                <a:latin typeface="Arial"/>
                <a:cs typeface="Arial"/>
              </a:rPr>
              <a:t> </a:t>
            </a:r>
            <a:r>
              <a:rPr sz="2800" dirty="0">
                <a:solidFill>
                  <a:srgbClr val="3E3E3E"/>
                </a:solidFill>
                <a:latin typeface="Arial"/>
                <a:cs typeface="Arial"/>
              </a:rPr>
              <a:t>programs.  The </a:t>
            </a:r>
            <a:r>
              <a:rPr sz="2800" spc="-105" dirty="0">
                <a:solidFill>
                  <a:srgbClr val="3E3E3E"/>
                </a:solidFill>
                <a:latin typeface="Arial"/>
                <a:cs typeface="Arial"/>
              </a:rPr>
              <a:t>PTs </a:t>
            </a:r>
            <a:r>
              <a:rPr sz="2800" dirty="0">
                <a:solidFill>
                  <a:srgbClr val="3E3E3E"/>
                </a:solidFill>
                <a:latin typeface="Arial"/>
                <a:cs typeface="Arial"/>
              </a:rPr>
              <a:t>ended but the MN </a:t>
            </a:r>
            <a:r>
              <a:rPr sz="2800" spc="-5" dirty="0">
                <a:solidFill>
                  <a:srgbClr val="3E3E3E"/>
                </a:solidFill>
                <a:latin typeface="Arial"/>
                <a:cs typeface="Arial"/>
              </a:rPr>
              <a:t>laboratory’s  </a:t>
            </a:r>
            <a:r>
              <a:rPr sz="2800" dirty="0">
                <a:solidFill>
                  <a:srgbClr val="3E3E3E"/>
                </a:solidFill>
                <a:latin typeface="Arial"/>
                <a:cs typeface="Arial"/>
              </a:rPr>
              <a:t>accreditation did</a:t>
            </a:r>
            <a:r>
              <a:rPr sz="2800" spc="-5" dirty="0">
                <a:solidFill>
                  <a:srgbClr val="3E3E3E"/>
                </a:solidFill>
                <a:latin typeface="Arial"/>
                <a:cs typeface="Arial"/>
              </a:rPr>
              <a:t> </a:t>
            </a:r>
            <a:r>
              <a:rPr sz="2800" dirty="0">
                <a:solidFill>
                  <a:srgbClr val="3E3E3E"/>
                </a:solidFill>
                <a:latin typeface="Arial"/>
                <a:cs typeface="Arial"/>
              </a:rPr>
              <a:t>not.</a:t>
            </a:r>
            <a:endParaRPr sz="28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8050" y="261163"/>
            <a:ext cx="6108700" cy="628377"/>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PDP </a:t>
            </a:r>
            <a:r>
              <a:rPr sz="4000" b="0" spc="-15" dirty="0">
                <a:solidFill>
                  <a:srgbClr val="00A0AF"/>
                </a:solidFill>
                <a:latin typeface="Franklin Gothic Medium"/>
                <a:cs typeface="Franklin Gothic Medium"/>
              </a:rPr>
              <a:t>example</a:t>
            </a:r>
            <a:r>
              <a:rPr sz="4000" b="0" spc="-65" dirty="0">
                <a:solidFill>
                  <a:srgbClr val="00A0AF"/>
                </a:solidFill>
                <a:latin typeface="Franklin Gothic Medium"/>
                <a:cs typeface="Franklin Gothic Medium"/>
              </a:rPr>
              <a:t> </a:t>
            </a:r>
            <a:r>
              <a:rPr sz="4000" b="0" dirty="0">
                <a:solidFill>
                  <a:srgbClr val="00A0AF"/>
                </a:solidFill>
                <a:latin typeface="Franklin Gothic Medium"/>
                <a:cs typeface="Franklin Gothic Medium"/>
              </a:rPr>
              <a:t>continue</a:t>
            </a:r>
            <a:r>
              <a:rPr lang="en-US" sz="4000" b="0" dirty="0">
                <a:solidFill>
                  <a:srgbClr val="00A0AF"/>
                </a:solidFill>
                <a:latin typeface="Franklin Gothic Medium"/>
                <a:cs typeface="Franklin Gothic Medium"/>
              </a:rPr>
              <a:t>d</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869230" y="889540"/>
            <a:ext cx="8731969" cy="4968027"/>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5600" algn="l"/>
              </a:tabLst>
            </a:pPr>
            <a:r>
              <a:rPr sz="2400" spc="-5" dirty="0">
                <a:solidFill>
                  <a:srgbClr val="3E3E3E"/>
                </a:solidFill>
                <a:latin typeface="Arial"/>
                <a:cs typeface="Arial"/>
              </a:rPr>
              <a:t>The </a:t>
            </a:r>
            <a:r>
              <a:rPr lang="en-US" sz="2400" spc="-5" dirty="0">
                <a:solidFill>
                  <a:srgbClr val="3E3E3E"/>
                </a:solidFill>
                <a:latin typeface="Arial"/>
                <a:cs typeface="Arial"/>
              </a:rPr>
              <a:t>MN </a:t>
            </a:r>
            <a:r>
              <a:rPr sz="2400" spc="-5" dirty="0">
                <a:solidFill>
                  <a:srgbClr val="3E3E3E"/>
                </a:solidFill>
                <a:latin typeface="Arial"/>
                <a:cs typeface="Arial"/>
              </a:rPr>
              <a:t>laboratory tried </a:t>
            </a:r>
            <a:r>
              <a:rPr sz="2400" dirty="0">
                <a:solidFill>
                  <a:srgbClr val="3E3E3E"/>
                </a:solidFill>
                <a:latin typeface="Arial"/>
                <a:cs typeface="Arial"/>
              </a:rPr>
              <a:t>a </a:t>
            </a:r>
            <a:r>
              <a:rPr sz="2400" spc="-5" dirty="0">
                <a:solidFill>
                  <a:srgbClr val="3E3E3E"/>
                </a:solidFill>
                <a:latin typeface="Arial"/>
                <a:cs typeface="Arial"/>
              </a:rPr>
              <a:t>couple commercial </a:t>
            </a:r>
            <a:r>
              <a:rPr sz="2400" spc="-95" dirty="0">
                <a:solidFill>
                  <a:srgbClr val="3E3E3E"/>
                </a:solidFill>
                <a:latin typeface="Arial"/>
                <a:cs typeface="Arial"/>
              </a:rPr>
              <a:t>PTs </a:t>
            </a:r>
            <a:r>
              <a:rPr sz="2400" spc="-5" dirty="0">
                <a:solidFill>
                  <a:srgbClr val="3E3E3E"/>
                </a:solidFill>
                <a:latin typeface="Arial"/>
                <a:cs typeface="Arial"/>
              </a:rPr>
              <a:t>but those were quickly deemed unacceptable. </a:t>
            </a:r>
            <a:r>
              <a:rPr lang="en-US" sz="2400" spc="-5" dirty="0">
                <a:solidFill>
                  <a:srgbClr val="3E3E3E"/>
                </a:solidFill>
                <a:latin typeface="Arial"/>
                <a:cs typeface="Arial"/>
              </a:rPr>
              <a:t>The </a:t>
            </a:r>
            <a:r>
              <a:rPr lang="en-US" sz="2400" spc="-5" dirty="0">
                <a:latin typeface="Arial"/>
                <a:cs typeface="Arial"/>
              </a:rPr>
              <a:t>laboratory analyzed for</a:t>
            </a:r>
            <a:r>
              <a:rPr sz="2400" spc="-5" dirty="0">
                <a:latin typeface="Arial"/>
                <a:cs typeface="Arial"/>
              </a:rPr>
              <a:t> parts per trillion and many of the commercial are ppb/ppm.  Additionally</a:t>
            </a:r>
            <a:r>
              <a:rPr lang="en-US" sz="2400" spc="-5" dirty="0">
                <a:latin typeface="Arial"/>
                <a:cs typeface="Arial"/>
              </a:rPr>
              <a:t>,</a:t>
            </a:r>
            <a:r>
              <a:rPr sz="2400" spc="-5" dirty="0">
                <a:latin typeface="Arial"/>
                <a:cs typeface="Arial"/>
              </a:rPr>
              <a:t> the compound lists did not adequately cover</a:t>
            </a:r>
            <a:r>
              <a:rPr lang="en-US" sz="2400" spc="-5" dirty="0">
                <a:latin typeface="Arial"/>
                <a:cs typeface="Arial"/>
              </a:rPr>
              <a:t> the list of </a:t>
            </a:r>
            <a:r>
              <a:rPr lang="en-US" sz="2400" spc="-5" dirty="0" err="1">
                <a:latin typeface="Arial"/>
                <a:cs typeface="Arial"/>
              </a:rPr>
              <a:t>analytes</a:t>
            </a:r>
            <a:r>
              <a:rPr sz="2400" spc="-5" dirty="0" smtClean="0">
                <a:latin typeface="Arial"/>
                <a:cs typeface="Arial"/>
              </a:rPr>
              <a:t>.</a:t>
            </a:r>
            <a:endParaRPr sz="2400" dirty="0">
              <a:latin typeface="Arial"/>
              <a:cs typeface="Arial"/>
            </a:endParaRPr>
          </a:p>
          <a:p>
            <a:pPr marL="355600" marR="217804" indent="-342900">
              <a:lnSpc>
                <a:spcPct val="100000"/>
              </a:lnSpc>
              <a:spcBef>
                <a:spcPts val="575"/>
              </a:spcBef>
              <a:buChar char="•"/>
              <a:tabLst>
                <a:tab pos="354965" algn="l"/>
                <a:tab pos="355600" algn="l"/>
              </a:tabLst>
            </a:pPr>
            <a:r>
              <a:rPr sz="2400" spc="-5" dirty="0">
                <a:solidFill>
                  <a:srgbClr val="3E3E3E"/>
                </a:solidFill>
                <a:latin typeface="Arial"/>
                <a:cs typeface="Arial"/>
              </a:rPr>
              <a:t>The laboratory went back to </a:t>
            </a:r>
            <a:r>
              <a:rPr sz="2400" spc="-5" dirty="0" smtClean="0">
                <a:latin typeface="Arial"/>
                <a:cs typeface="Arial"/>
              </a:rPr>
              <a:t>Ultra </a:t>
            </a:r>
            <a:r>
              <a:rPr lang="en-US" sz="2400" spc="-5" dirty="0" smtClean="0">
                <a:latin typeface="Arial"/>
                <a:cs typeface="Arial"/>
              </a:rPr>
              <a:t>Scientific </a:t>
            </a:r>
            <a:r>
              <a:rPr sz="2400" spc="-5" dirty="0" smtClean="0">
                <a:latin typeface="Arial"/>
                <a:cs typeface="Arial"/>
              </a:rPr>
              <a:t>and </a:t>
            </a:r>
            <a:r>
              <a:rPr lang="en-US" sz="2400" spc="-5" dirty="0" smtClean="0">
                <a:latin typeface="Arial"/>
                <a:cs typeface="Arial"/>
              </a:rPr>
              <a:t>had them produce </a:t>
            </a:r>
            <a:r>
              <a:rPr sz="2400" dirty="0" smtClean="0">
                <a:latin typeface="Arial"/>
                <a:cs typeface="Arial"/>
              </a:rPr>
              <a:t>2 </a:t>
            </a:r>
            <a:r>
              <a:rPr sz="2400" spc="-5" dirty="0" smtClean="0">
                <a:latin typeface="Arial"/>
                <a:cs typeface="Arial"/>
              </a:rPr>
              <a:t>to </a:t>
            </a:r>
            <a:r>
              <a:rPr sz="2400" dirty="0" smtClean="0">
                <a:latin typeface="Arial"/>
                <a:cs typeface="Arial"/>
              </a:rPr>
              <a:t>3 </a:t>
            </a:r>
            <a:r>
              <a:rPr sz="2400" spc="-5" dirty="0" smtClean="0">
                <a:latin typeface="Arial"/>
                <a:cs typeface="Arial"/>
              </a:rPr>
              <a:t>specialty </a:t>
            </a:r>
            <a:r>
              <a:rPr sz="2400" spc="-5" dirty="0" smtClean="0">
                <a:solidFill>
                  <a:srgbClr val="3E3E3E"/>
                </a:solidFill>
                <a:latin typeface="Arial"/>
                <a:cs typeface="Arial"/>
              </a:rPr>
              <a:t>mixes</a:t>
            </a:r>
            <a:r>
              <a:rPr lang="en-US" sz="2400" spc="-5" dirty="0" smtClean="0">
                <a:solidFill>
                  <a:srgbClr val="3E3E3E"/>
                </a:solidFill>
                <a:latin typeface="Arial"/>
                <a:cs typeface="Arial"/>
              </a:rPr>
              <a:t> </a:t>
            </a:r>
            <a:r>
              <a:rPr sz="2400" spc="-5" dirty="0" smtClean="0">
                <a:solidFill>
                  <a:srgbClr val="3E3E3E"/>
                </a:solidFill>
                <a:latin typeface="Arial"/>
                <a:cs typeface="Arial"/>
              </a:rPr>
              <a:t>each </a:t>
            </a:r>
            <a:r>
              <a:rPr sz="2400" spc="-5" dirty="0">
                <a:solidFill>
                  <a:srgbClr val="3E3E3E"/>
                </a:solidFill>
                <a:latin typeface="Arial"/>
                <a:cs typeface="Arial"/>
              </a:rPr>
              <a:t>year covering each class of  compounds</a:t>
            </a:r>
            <a:r>
              <a:rPr sz="2400" spc="-5" dirty="0">
                <a:latin typeface="Arial"/>
                <a:cs typeface="Arial"/>
              </a:rPr>
              <a:t>.</a:t>
            </a:r>
            <a:r>
              <a:rPr lang="en-US" sz="2400" spc="-5" dirty="0">
                <a:latin typeface="Arial"/>
                <a:cs typeface="Arial"/>
              </a:rPr>
              <a:t> </a:t>
            </a:r>
            <a:r>
              <a:rPr lang="en-US" sz="2400" spc="-5" dirty="0" smtClean="0">
                <a:latin typeface="Arial"/>
                <a:cs typeface="Arial"/>
              </a:rPr>
              <a:t>It </a:t>
            </a:r>
            <a:r>
              <a:rPr lang="en-US" sz="2400" spc="-5" dirty="0">
                <a:latin typeface="Arial"/>
                <a:cs typeface="Arial"/>
              </a:rPr>
              <a:t>was</a:t>
            </a:r>
            <a:r>
              <a:rPr sz="2400" spc="-5" dirty="0">
                <a:latin typeface="Arial"/>
                <a:cs typeface="Arial"/>
              </a:rPr>
              <a:t> expensive but me</a:t>
            </a:r>
            <a:r>
              <a:rPr lang="en-US" sz="2400" spc="-5" dirty="0">
                <a:latin typeface="Arial"/>
                <a:cs typeface="Arial"/>
              </a:rPr>
              <a:t>t</a:t>
            </a:r>
            <a:r>
              <a:rPr sz="2400" spc="-5" dirty="0">
                <a:latin typeface="Arial"/>
                <a:cs typeface="Arial"/>
              </a:rPr>
              <a:t> </a:t>
            </a:r>
            <a:r>
              <a:rPr sz="2400" spc="-5" dirty="0">
                <a:solidFill>
                  <a:srgbClr val="3E3E3E"/>
                </a:solidFill>
                <a:latin typeface="Arial"/>
                <a:cs typeface="Arial"/>
              </a:rPr>
              <a:t>their customer</a:t>
            </a:r>
            <a:r>
              <a:rPr lang="en-US" sz="2400" spc="-5" dirty="0">
                <a:solidFill>
                  <a:srgbClr val="3E3E3E"/>
                </a:solidFill>
                <a:latin typeface="Arial"/>
                <a:cs typeface="Arial"/>
              </a:rPr>
              <a:t>'</a:t>
            </a:r>
            <a:r>
              <a:rPr sz="2400" spc="-5" dirty="0">
                <a:solidFill>
                  <a:srgbClr val="3E3E3E"/>
                </a:solidFill>
                <a:latin typeface="Arial"/>
                <a:cs typeface="Arial"/>
              </a:rPr>
              <a:t>s </a:t>
            </a:r>
            <a:r>
              <a:rPr sz="2400" spc="-5" dirty="0" smtClean="0">
                <a:solidFill>
                  <a:srgbClr val="3E3E3E"/>
                </a:solidFill>
                <a:latin typeface="Arial"/>
                <a:cs typeface="Arial"/>
              </a:rPr>
              <a:t>needs</a:t>
            </a:r>
            <a:r>
              <a:rPr sz="2400" spc="-5" dirty="0">
                <a:solidFill>
                  <a:srgbClr val="3E3E3E"/>
                </a:solidFill>
                <a:latin typeface="Arial"/>
                <a:cs typeface="Arial"/>
              </a:rPr>
              <a:t>. They cannot cover all of the analytes </a:t>
            </a:r>
            <a:r>
              <a:rPr sz="2400" dirty="0">
                <a:solidFill>
                  <a:srgbClr val="3E3E3E"/>
                </a:solidFill>
                <a:latin typeface="Arial"/>
                <a:cs typeface="Arial"/>
              </a:rPr>
              <a:t>in </a:t>
            </a:r>
            <a:r>
              <a:rPr sz="2400" spc="-5" dirty="0">
                <a:solidFill>
                  <a:srgbClr val="3E3E3E"/>
                </a:solidFill>
                <a:latin typeface="Arial"/>
                <a:cs typeface="Arial"/>
              </a:rPr>
              <a:t>the  mixes. Their AB accepts using class of</a:t>
            </a:r>
            <a:r>
              <a:rPr sz="2400" spc="-175" dirty="0">
                <a:solidFill>
                  <a:srgbClr val="3E3E3E"/>
                </a:solidFill>
                <a:latin typeface="Arial"/>
                <a:cs typeface="Arial"/>
              </a:rPr>
              <a:t> </a:t>
            </a:r>
            <a:r>
              <a:rPr sz="2400" spc="-5" dirty="0">
                <a:solidFill>
                  <a:srgbClr val="3E3E3E"/>
                </a:solidFill>
                <a:latin typeface="Arial"/>
                <a:cs typeface="Arial"/>
              </a:rPr>
              <a:t>compound.</a:t>
            </a:r>
            <a:endParaRPr sz="2400" dirty="0">
              <a:latin typeface="Arial"/>
              <a:cs typeface="Arial"/>
            </a:endParaRPr>
          </a:p>
          <a:p>
            <a:pPr marL="355600" marR="151765" indent="-342900">
              <a:lnSpc>
                <a:spcPct val="100000"/>
              </a:lnSpc>
              <a:spcBef>
                <a:spcPts val="575"/>
              </a:spcBef>
              <a:buChar char="•"/>
              <a:tabLst>
                <a:tab pos="354965" algn="l"/>
                <a:tab pos="355600" algn="l"/>
              </a:tabLst>
            </a:pPr>
            <a:r>
              <a:rPr sz="2400" spc="-5" dirty="0">
                <a:solidFill>
                  <a:srgbClr val="3E3E3E"/>
                </a:solidFill>
                <a:latin typeface="Arial"/>
                <a:cs typeface="Arial"/>
              </a:rPr>
              <a:t>The laboratory also reviews internal matrix spike recovery data especially for compounds that Ultra </a:t>
            </a:r>
            <a:r>
              <a:rPr lang="en-US" sz="2400" spc="-5" dirty="0">
                <a:latin typeface="Arial"/>
                <a:cs typeface="Arial"/>
              </a:rPr>
              <a:t>Scientific</a:t>
            </a:r>
            <a:r>
              <a:rPr lang="en-US" sz="2400" spc="-5" dirty="0">
                <a:solidFill>
                  <a:srgbClr val="FF0000"/>
                </a:solidFill>
                <a:latin typeface="Arial"/>
                <a:cs typeface="Arial"/>
              </a:rPr>
              <a:t> </a:t>
            </a:r>
            <a:r>
              <a:rPr sz="2400" spc="-5" dirty="0">
                <a:solidFill>
                  <a:srgbClr val="3E3E3E"/>
                </a:solidFill>
                <a:latin typeface="Arial"/>
                <a:cs typeface="Arial"/>
              </a:rPr>
              <a:t>is not  able to add to </a:t>
            </a:r>
            <a:r>
              <a:rPr sz="2400" dirty="0">
                <a:solidFill>
                  <a:srgbClr val="3E3E3E"/>
                </a:solidFill>
                <a:latin typeface="Arial"/>
                <a:cs typeface="Arial"/>
              </a:rPr>
              <a:t>a </a:t>
            </a:r>
            <a:r>
              <a:rPr sz="2400" spc="-5" dirty="0">
                <a:solidFill>
                  <a:srgbClr val="3E3E3E"/>
                </a:solidFill>
                <a:latin typeface="Arial"/>
                <a:cs typeface="Arial"/>
              </a:rPr>
              <a:t>mix because of stability</a:t>
            </a:r>
            <a:r>
              <a:rPr sz="2400" spc="35" dirty="0">
                <a:solidFill>
                  <a:srgbClr val="3E3E3E"/>
                </a:solidFill>
                <a:latin typeface="Arial"/>
                <a:cs typeface="Arial"/>
              </a:rPr>
              <a:t> </a:t>
            </a:r>
            <a:r>
              <a:rPr sz="2400" spc="-5" dirty="0">
                <a:solidFill>
                  <a:srgbClr val="3E3E3E"/>
                </a:solidFill>
                <a:latin typeface="Arial"/>
                <a:cs typeface="Arial"/>
              </a:rPr>
              <a:t>issues.</a:t>
            </a:r>
            <a:endParaRPr sz="24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8933" y="657860"/>
            <a:ext cx="4975225"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Internal </a:t>
            </a:r>
            <a:r>
              <a:rPr sz="4000" b="0" dirty="0">
                <a:solidFill>
                  <a:srgbClr val="00A0AF"/>
                </a:solidFill>
                <a:latin typeface="Franklin Gothic Medium"/>
                <a:cs typeface="Franklin Gothic Medium"/>
              </a:rPr>
              <a:t>Check</a:t>
            </a:r>
            <a:r>
              <a:rPr sz="4000" b="0" spc="-105" dirty="0">
                <a:solidFill>
                  <a:srgbClr val="00A0AF"/>
                </a:solidFill>
                <a:latin typeface="Franklin Gothic Medium"/>
                <a:cs typeface="Franklin Gothic Medium"/>
              </a:rPr>
              <a:t> </a:t>
            </a:r>
            <a:r>
              <a:rPr sz="4000" b="0" dirty="0">
                <a:solidFill>
                  <a:srgbClr val="00A0AF"/>
                </a:solidFill>
                <a:latin typeface="Franklin Gothic Medium"/>
                <a:cs typeface="Franklin Gothic Medium"/>
              </a:rPr>
              <a:t>Sample</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894333" y="1293495"/>
            <a:ext cx="8049259" cy="4501515"/>
          </a:xfrm>
          <a:prstGeom prst="rect">
            <a:avLst/>
          </a:prstGeom>
        </p:spPr>
        <p:txBody>
          <a:bodyPr vert="horz" wrap="square" lIns="0" tIns="12065" rIns="0" bIns="0" rtlCol="0">
            <a:spAutoFit/>
          </a:bodyPr>
          <a:lstStyle/>
          <a:p>
            <a:pPr marL="355600" marR="471170" indent="-342900">
              <a:lnSpc>
                <a:spcPct val="100000"/>
              </a:lnSpc>
              <a:spcBef>
                <a:spcPts val="95"/>
              </a:spcBef>
              <a:buChar char="•"/>
              <a:tabLst>
                <a:tab pos="354965" algn="l"/>
                <a:tab pos="355600" algn="l"/>
              </a:tabLst>
            </a:pPr>
            <a:r>
              <a:rPr sz="3200" spc="-5" dirty="0">
                <a:solidFill>
                  <a:srgbClr val="3E3E3E"/>
                </a:solidFill>
                <a:latin typeface="Arial"/>
                <a:cs typeface="Arial"/>
              </a:rPr>
              <a:t>Here are some </a:t>
            </a:r>
            <a:r>
              <a:rPr sz="3200" spc="-10" dirty="0">
                <a:solidFill>
                  <a:srgbClr val="3E3E3E"/>
                </a:solidFill>
                <a:latin typeface="Arial"/>
                <a:cs typeface="Arial"/>
              </a:rPr>
              <a:t>examples </a:t>
            </a:r>
            <a:r>
              <a:rPr sz="3200" spc="-5" dirty="0">
                <a:solidFill>
                  <a:srgbClr val="3E3E3E"/>
                </a:solidFill>
                <a:latin typeface="Arial"/>
                <a:cs typeface="Arial"/>
              </a:rPr>
              <a:t>of </a:t>
            </a:r>
            <a:r>
              <a:rPr sz="3200" spc="-10" dirty="0">
                <a:solidFill>
                  <a:srgbClr val="3E3E3E"/>
                </a:solidFill>
                <a:latin typeface="Arial"/>
                <a:cs typeface="Arial"/>
              </a:rPr>
              <a:t>approaches  </a:t>
            </a:r>
            <a:r>
              <a:rPr sz="3200" spc="-5" dirty="0">
                <a:solidFill>
                  <a:srgbClr val="3E3E3E"/>
                </a:solidFill>
                <a:latin typeface="Arial"/>
                <a:cs typeface="Arial"/>
              </a:rPr>
              <a:t>that can be</a:t>
            </a:r>
            <a:r>
              <a:rPr sz="3200" spc="-15" dirty="0">
                <a:solidFill>
                  <a:srgbClr val="3E3E3E"/>
                </a:solidFill>
                <a:latin typeface="Arial"/>
                <a:cs typeface="Arial"/>
              </a:rPr>
              <a:t> </a:t>
            </a:r>
            <a:r>
              <a:rPr sz="3200" spc="-10" dirty="0">
                <a:solidFill>
                  <a:srgbClr val="3E3E3E"/>
                </a:solidFill>
                <a:latin typeface="Arial"/>
                <a:cs typeface="Arial"/>
              </a:rPr>
              <a:t>taken:</a:t>
            </a:r>
            <a:endParaRPr sz="3200" dirty="0">
              <a:latin typeface="Arial"/>
              <a:cs typeface="Arial"/>
            </a:endParaRPr>
          </a:p>
          <a:p>
            <a:pPr marL="755650" lvl="1" indent="-285750">
              <a:lnSpc>
                <a:spcPct val="100000"/>
              </a:lnSpc>
              <a:spcBef>
                <a:spcPts val="685"/>
              </a:spcBef>
              <a:buChar char="–"/>
              <a:tabLst>
                <a:tab pos="755650" algn="l"/>
              </a:tabLst>
            </a:pPr>
            <a:r>
              <a:rPr sz="2800" spc="-5" dirty="0">
                <a:solidFill>
                  <a:srgbClr val="3E3E3E"/>
                </a:solidFill>
                <a:latin typeface="Arial"/>
                <a:cs typeface="Arial"/>
              </a:rPr>
              <a:t>Find </a:t>
            </a:r>
            <a:r>
              <a:rPr sz="2800" dirty="0">
                <a:solidFill>
                  <a:srgbClr val="3E3E3E"/>
                </a:solidFill>
                <a:latin typeface="Arial"/>
                <a:cs typeface="Arial"/>
              </a:rPr>
              <a:t>a matrix with the</a:t>
            </a:r>
            <a:r>
              <a:rPr sz="2800" spc="-5" dirty="0">
                <a:solidFill>
                  <a:srgbClr val="3E3E3E"/>
                </a:solidFill>
                <a:latin typeface="Arial"/>
                <a:cs typeface="Arial"/>
              </a:rPr>
              <a:t> </a:t>
            </a:r>
            <a:r>
              <a:rPr sz="2800" dirty="0">
                <a:solidFill>
                  <a:srgbClr val="3E3E3E"/>
                </a:solidFill>
                <a:latin typeface="Arial"/>
                <a:cs typeface="Arial"/>
              </a:rPr>
              <a:t>analyte</a:t>
            </a:r>
            <a:endParaRPr sz="2800" dirty="0">
              <a:latin typeface="Arial"/>
              <a:cs typeface="Arial"/>
            </a:endParaRPr>
          </a:p>
          <a:p>
            <a:pPr marL="755650" lvl="1" indent="-285750">
              <a:lnSpc>
                <a:spcPct val="100000"/>
              </a:lnSpc>
              <a:spcBef>
                <a:spcPts val="670"/>
              </a:spcBef>
              <a:buChar char="–"/>
              <a:tabLst>
                <a:tab pos="755650" algn="l"/>
              </a:tabLst>
            </a:pPr>
            <a:r>
              <a:rPr sz="2800" dirty="0">
                <a:solidFill>
                  <a:srgbClr val="3E3E3E"/>
                </a:solidFill>
                <a:latin typeface="Arial"/>
                <a:cs typeface="Arial"/>
              </a:rPr>
              <a:t>Develop in-house using</a:t>
            </a:r>
            <a:r>
              <a:rPr sz="2800" spc="-10" dirty="0">
                <a:solidFill>
                  <a:srgbClr val="3E3E3E"/>
                </a:solidFill>
                <a:latin typeface="Arial"/>
                <a:cs typeface="Arial"/>
              </a:rPr>
              <a:t> </a:t>
            </a:r>
            <a:r>
              <a:rPr sz="2800" dirty="0">
                <a:solidFill>
                  <a:srgbClr val="3E3E3E"/>
                </a:solidFill>
                <a:latin typeface="Arial"/>
                <a:cs typeface="Arial"/>
              </a:rPr>
              <a:t>CRM/RM</a:t>
            </a:r>
            <a:endParaRPr sz="2800" dirty="0">
              <a:latin typeface="Arial"/>
              <a:cs typeface="Arial"/>
            </a:endParaRPr>
          </a:p>
          <a:p>
            <a:pPr marL="755650" lvl="1" indent="-285750">
              <a:lnSpc>
                <a:spcPct val="100000"/>
              </a:lnSpc>
              <a:spcBef>
                <a:spcPts val="675"/>
              </a:spcBef>
              <a:buChar char="–"/>
              <a:tabLst>
                <a:tab pos="755650" algn="l"/>
              </a:tabLst>
            </a:pPr>
            <a:r>
              <a:rPr sz="2800" spc="-15" dirty="0">
                <a:solidFill>
                  <a:srgbClr val="3E3E3E"/>
                </a:solidFill>
                <a:latin typeface="Arial"/>
                <a:cs typeface="Arial"/>
              </a:rPr>
              <a:t>Work </a:t>
            </a:r>
            <a:r>
              <a:rPr sz="2800" dirty="0">
                <a:solidFill>
                  <a:srgbClr val="3E3E3E"/>
                </a:solidFill>
                <a:latin typeface="Arial"/>
                <a:cs typeface="Arial"/>
              </a:rPr>
              <a:t>with a CRM/RM</a:t>
            </a:r>
            <a:r>
              <a:rPr sz="2800" spc="-15" dirty="0">
                <a:solidFill>
                  <a:srgbClr val="3E3E3E"/>
                </a:solidFill>
                <a:latin typeface="Arial"/>
                <a:cs typeface="Arial"/>
              </a:rPr>
              <a:t> </a:t>
            </a:r>
            <a:r>
              <a:rPr sz="2800" dirty="0">
                <a:solidFill>
                  <a:srgbClr val="3E3E3E"/>
                </a:solidFill>
                <a:latin typeface="Arial"/>
                <a:cs typeface="Arial"/>
              </a:rPr>
              <a:t>company</a:t>
            </a:r>
            <a:endParaRPr sz="2800" dirty="0">
              <a:latin typeface="Arial"/>
              <a:cs typeface="Arial"/>
            </a:endParaRPr>
          </a:p>
          <a:p>
            <a:pPr marL="755650" lvl="1" indent="-285750">
              <a:lnSpc>
                <a:spcPct val="100000"/>
              </a:lnSpc>
              <a:spcBef>
                <a:spcPts val="670"/>
              </a:spcBef>
              <a:buChar char="–"/>
              <a:tabLst>
                <a:tab pos="755650" algn="l"/>
              </a:tabLst>
            </a:pPr>
            <a:r>
              <a:rPr sz="2800" spc="-5" dirty="0">
                <a:solidFill>
                  <a:srgbClr val="3E3E3E"/>
                </a:solidFill>
                <a:latin typeface="Arial"/>
                <a:cs typeface="Arial"/>
              </a:rPr>
              <a:t>Have </a:t>
            </a:r>
            <a:r>
              <a:rPr sz="2800" dirty="0">
                <a:solidFill>
                  <a:srgbClr val="3E3E3E"/>
                </a:solidFill>
                <a:latin typeface="Arial"/>
                <a:cs typeface="Arial"/>
              </a:rPr>
              <a:t>another laboratory make</a:t>
            </a:r>
            <a:r>
              <a:rPr sz="2800" spc="-5" dirty="0">
                <a:solidFill>
                  <a:srgbClr val="3E3E3E"/>
                </a:solidFill>
                <a:latin typeface="Arial"/>
                <a:cs typeface="Arial"/>
              </a:rPr>
              <a:t> </a:t>
            </a:r>
            <a:r>
              <a:rPr sz="2800" dirty="0">
                <a:solidFill>
                  <a:srgbClr val="3E3E3E"/>
                </a:solidFill>
                <a:latin typeface="Arial"/>
                <a:cs typeface="Arial"/>
              </a:rPr>
              <a:t>it</a:t>
            </a:r>
            <a:endParaRPr sz="2800" dirty="0">
              <a:latin typeface="Arial"/>
              <a:cs typeface="Arial"/>
            </a:endParaRPr>
          </a:p>
          <a:p>
            <a:pPr marL="755015" lvl="1" indent="-285115">
              <a:lnSpc>
                <a:spcPct val="100000"/>
              </a:lnSpc>
              <a:spcBef>
                <a:spcPts val="670"/>
              </a:spcBef>
              <a:buChar char="–"/>
              <a:tabLst>
                <a:tab pos="755650" algn="l"/>
              </a:tabLst>
            </a:pPr>
            <a:r>
              <a:rPr sz="2800" spc="-5" dirty="0">
                <a:solidFill>
                  <a:srgbClr val="3E3E3E"/>
                </a:solidFill>
                <a:latin typeface="Arial"/>
                <a:cs typeface="Arial"/>
              </a:rPr>
              <a:t>Use </a:t>
            </a:r>
            <a:r>
              <a:rPr sz="2800" dirty="0">
                <a:solidFill>
                  <a:srgbClr val="3E3E3E"/>
                </a:solidFill>
                <a:latin typeface="Arial"/>
                <a:cs typeface="Arial"/>
              </a:rPr>
              <a:t>a previously analyzed</a:t>
            </a:r>
            <a:r>
              <a:rPr sz="2800" spc="-10" dirty="0">
                <a:solidFill>
                  <a:srgbClr val="3E3E3E"/>
                </a:solidFill>
                <a:latin typeface="Arial"/>
                <a:cs typeface="Arial"/>
              </a:rPr>
              <a:t> </a:t>
            </a:r>
            <a:r>
              <a:rPr sz="2800" dirty="0">
                <a:solidFill>
                  <a:srgbClr val="3E3E3E"/>
                </a:solidFill>
                <a:latin typeface="Arial"/>
                <a:cs typeface="Arial"/>
              </a:rPr>
              <a:t>sample</a:t>
            </a:r>
            <a:endParaRPr sz="2800" dirty="0">
              <a:latin typeface="Arial"/>
              <a:cs typeface="Arial"/>
            </a:endParaRPr>
          </a:p>
          <a:p>
            <a:pPr marL="755650" marR="5080" lvl="1" indent="-285750">
              <a:lnSpc>
                <a:spcPct val="100000"/>
              </a:lnSpc>
              <a:spcBef>
                <a:spcPts val="675"/>
              </a:spcBef>
              <a:buChar char="–"/>
              <a:tabLst>
                <a:tab pos="755650" algn="l"/>
              </a:tabLst>
            </a:pPr>
            <a:r>
              <a:rPr sz="2800" dirty="0">
                <a:solidFill>
                  <a:srgbClr val="3E3E3E"/>
                </a:solidFill>
                <a:latin typeface="Arial"/>
                <a:cs typeface="Arial"/>
              </a:rPr>
              <a:t>Compare results for </a:t>
            </a:r>
            <a:r>
              <a:rPr sz="2800" spc="-5" dirty="0">
                <a:solidFill>
                  <a:srgbClr val="3E3E3E"/>
                </a:solidFill>
                <a:latin typeface="Arial"/>
                <a:cs typeface="Arial"/>
              </a:rPr>
              <a:t>different </a:t>
            </a:r>
            <a:r>
              <a:rPr sz="2800" dirty="0">
                <a:solidFill>
                  <a:srgbClr val="3E3E3E"/>
                </a:solidFill>
                <a:latin typeface="Arial"/>
                <a:cs typeface="Arial"/>
              </a:rPr>
              <a:t>characteristics of  the</a:t>
            </a:r>
            <a:r>
              <a:rPr sz="2800" spc="-5" dirty="0">
                <a:solidFill>
                  <a:srgbClr val="3E3E3E"/>
                </a:solidFill>
                <a:latin typeface="Arial"/>
                <a:cs typeface="Arial"/>
              </a:rPr>
              <a:t> </a:t>
            </a:r>
            <a:r>
              <a:rPr sz="2800" dirty="0">
                <a:solidFill>
                  <a:srgbClr val="3E3E3E"/>
                </a:solidFill>
                <a:latin typeface="Arial"/>
                <a:cs typeface="Arial"/>
              </a:rPr>
              <a:t>sample</a:t>
            </a:r>
            <a:endParaRPr sz="28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2552" y="734060"/>
            <a:ext cx="6809105" cy="635635"/>
          </a:xfrm>
          <a:prstGeom prst="rect">
            <a:avLst/>
          </a:prstGeom>
        </p:spPr>
        <p:txBody>
          <a:bodyPr vert="horz" wrap="square" lIns="0" tIns="12700" rIns="0" bIns="0" rtlCol="0">
            <a:spAutoFit/>
          </a:bodyPr>
          <a:lstStyle/>
          <a:p>
            <a:pPr marL="12700">
              <a:lnSpc>
                <a:spcPct val="100000"/>
              </a:lnSpc>
              <a:spcBef>
                <a:spcPts val="100"/>
              </a:spcBef>
            </a:pPr>
            <a:r>
              <a:rPr sz="4000" b="0" spc="-5" dirty="0">
                <a:solidFill>
                  <a:srgbClr val="00A0AF"/>
                </a:solidFill>
                <a:latin typeface="Franklin Gothic Medium"/>
                <a:cs typeface="Franklin Gothic Medium"/>
              </a:rPr>
              <a:t>Re-Purpose </a:t>
            </a:r>
            <a:r>
              <a:rPr sz="4000" b="0" spc="-5" dirty="0" smtClean="0">
                <a:solidFill>
                  <a:srgbClr val="00A0AF"/>
                </a:solidFill>
                <a:latin typeface="Franklin Gothic Medium"/>
                <a:cs typeface="Franklin Gothic Medium"/>
              </a:rPr>
              <a:t>PT</a:t>
            </a:r>
            <a:r>
              <a:rPr sz="4000" b="0" spc="-95" dirty="0" smtClean="0">
                <a:solidFill>
                  <a:srgbClr val="00A0AF"/>
                </a:solidFill>
                <a:latin typeface="Franklin Gothic Medium"/>
                <a:cs typeface="Franklin Gothic Medium"/>
              </a:rPr>
              <a:t> </a:t>
            </a:r>
            <a:r>
              <a:rPr sz="4000" b="0" spc="-5" dirty="0">
                <a:solidFill>
                  <a:srgbClr val="00A0AF"/>
                </a:solidFill>
                <a:latin typeface="Franklin Gothic Medium"/>
                <a:cs typeface="Franklin Gothic Medium"/>
              </a:rPr>
              <a:t>Samples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698440"/>
            <a:ext cx="8091805" cy="2433955"/>
          </a:xfrm>
          <a:prstGeom prst="rect">
            <a:avLst/>
          </a:prstGeom>
        </p:spPr>
        <p:txBody>
          <a:bodyPr vert="horz" wrap="square" lIns="0" tIns="165100" rIns="0" bIns="0" rtlCol="0">
            <a:spAutoFit/>
          </a:bodyPr>
          <a:lstStyle/>
          <a:p>
            <a:pPr marL="527050" indent="-514350">
              <a:lnSpc>
                <a:spcPct val="100000"/>
              </a:lnSpc>
              <a:spcBef>
                <a:spcPts val="1300"/>
              </a:spcBef>
              <a:buAutoNum type="alphaLcParenR"/>
              <a:tabLst>
                <a:tab pos="527685" algn="l"/>
              </a:tabLst>
            </a:pPr>
            <a:r>
              <a:rPr sz="3200" spc="-5" dirty="0">
                <a:solidFill>
                  <a:srgbClr val="3E3E3E"/>
                </a:solidFill>
                <a:latin typeface="Arial"/>
                <a:cs typeface="Arial"/>
              </a:rPr>
              <a:t>Use as a </a:t>
            </a:r>
            <a:r>
              <a:rPr sz="3200" spc="-10" dirty="0">
                <a:solidFill>
                  <a:srgbClr val="3E3E3E"/>
                </a:solidFill>
                <a:latin typeface="Arial"/>
                <a:cs typeface="Arial"/>
              </a:rPr>
              <a:t>laboratory control </a:t>
            </a:r>
            <a:r>
              <a:rPr sz="3200" spc="-10" dirty="0" smtClean="0">
                <a:solidFill>
                  <a:srgbClr val="3E3E3E"/>
                </a:solidFill>
                <a:latin typeface="Arial"/>
                <a:cs typeface="Arial"/>
              </a:rPr>
              <a:t>sample.</a:t>
            </a:r>
            <a:endParaRPr sz="3200" dirty="0">
              <a:latin typeface="Arial"/>
              <a:cs typeface="Arial"/>
            </a:endParaRPr>
          </a:p>
          <a:p>
            <a:pPr marL="526415" marR="386080" indent="-513715">
              <a:lnSpc>
                <a:spcPct val="100000"/>
              </a:lnSpc>
              <a:spcBef>
                <a:spcPts val="1200"/>
              </a:spcBef>
              <a:buAutoNum type="alphaLcParenR"/>
              <a:tabLst>
                <a:tab pos="527685" algn="l"/>
              </a:tabLst>
            </a:pPr>
            <a:r>
              <a:rPr sz="3200" spc="-5" dirty="0">
                <a:solidFill>
                  <a:srgbClr val="3E3E3E"/>
                </a:solidFill>
                <a:latin typeface="Arial"/>
                <a:cs typeface="Arial"/>
              </a:rPr>
              <a:t>Use for </a:t>
            </a:r>
            <a:r>
              <a:rPr sz="3200" spc="-10" dirty="0">
                <a:solidFill>
                  <a:srgbClr val="3E3E3E"/>
                </a:solidFill>
                <a:latin typeface="Arial"/>
                <a:cs typeface="Arial"/>
              </a:rPr>
              <a:t>testing competency </a:t>
            </a:r>
            <a:r>
              <a:rPr sz="3200" spc="-5" dirty="0">
                <a:solidFill>
                  <a:srgbClr val="3E3E3E"/>
                </a:solidFill>
                <a:latin typeface="Arial"/>
                <a:cs typeface="Arial"/>
              </a:rPr>
              <a:t>of </a:t>
            </a:r>
            <a:r>
              <a:rPr sz="3200" spc="-10" dirty="0">
                <a:solidFill>
                  <a:srgbClr val="3E3E3E"/>
                </a:solidFill>
                <a:latin typeface="Arial"/>
                <a:cs typeface="Arial"/>
              </a:rPr>
              <a:t>analytical  </a:t>
            </a:r>
            <a:r>
              <a:rPr sz="3200" spc="-20" dirty="0">
                <a:solidFill>
                  <a:srgbClr val="3E3E3E"/>
                </a:solidFill>
                <a:latin typeface="Arial"/>
                <a:cs typeface="Arial"/>
              </a:rPr>
              <a:t>staff.</a:t>
            </a:r>
            <a:endParaRPr sz="3200" dirty="0">
              <a:latin typeface="Arial"/>
              <a:cs typeface="Arial"/>
            </a:endParaRPr>
          </a:p>
          <a:p>
            <a:pPr marL="526415" indent="-513715">
              <a:lnSpc>
                <a:spcPct val="100000"/>
              </a:lnSpc>
              <a:spcBef>
                <a:spcPts val="1200"/>
              </a:spcBef>
              <a:buAutoNum type="alphaLcParenR"/>
              <a:tabLst>
                <a:tab pos="526415" algn="l"/>
                <a:tab pos="527050" algn="l"/>
              </a:tabLst>
            </a:pPr>
            <a:r>
              <a:rPr sz="3200" spc="-5" dirty="0">
                <a:solidFill>
                  <a:srgbClr val="3E3E3E"/>
                </a:solidFill>
                <a:latin typeface="Arial"/>
                <a:cs typeface="Arial"/>
              </a:rPr>
              <a:t>Use for </a:t>
            </a:r>
            <a:r>
              <a:rPr sz="3200" spc="-10" dirty="0">
                <a:solidFill>
                  <a:srgbClr val="3E3E3E"/>
                </a:solidFill>
                <a:latin typeface="Arial"/>
                <a:cs typeface="Arial"/>
              </a:rPr>
              <a:t>verification/validation </a:t>
            </a:r>
            <a:r>
              <a:rPr sz="3200" spc="-5" dirty="0">
                <a:solidFill>
                  <a:srgbClr val="3E3E3E"/>
                </a:solidFill>
                <a:latin typeface="Arial"/>
                <a:cs typeface="Arial"/>
              </a:rPr>
              <a:t>of</a:t>
            </a:r>
            <a:r>
              <a:rPr sz="3200" spc="35" dirty="0">
                <a:solidFill>
                  <a:srgbClr val="3E3E3E"/>
                </a:solidFill>
                <a:latin typeface="Arial"/>
                <a:cs typeface="Arial"/>
              </a:rPr>
              <a:t> </a:t>
            </a:r>
            <a:r>
              <a:rPr sz="3200" spc="-10" dirty="0">
                <a:solidFill>
                  <a:srgbClr val="3E3E3E"/>
                </a:solidFill>
                <a:latin typeface="Arial"/>
                <a:cs typeface="Arial"/>
              </a:rPr>
              <a:t>methods.</a:t>
            </a:r>
            <a:endParaRPr sz="32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657860"/>
            <a:ext cx="2481580" cy="635635"/>
          </a:xfrm>
          <a:prstGeom prst="rect">
            <a:avLst/>
          </a:prstGeom>
        </p:spPr>
        <p:txBody>
          <a:bodyPr vert="horz" wrap="square" lIns="0" tIns="12700" rIns="0" bIns="0" rtlCol="0">
            <a:spAutoFit/>
          </a:bodyPr>
          <a:lstStyle/>
          <a:p>
            <a:pPr marL="12700">
              <a:lnSpc>
                <a:spcPct val="100000"/>
              </a:lnSpc>
              <a:spcBef>
                <a:spcPts val="100"/>
              </a:spcBef>
            </a:pPr>
            <a:r>
              <a:rPr sz="4000" b="0" spc="-10" dirty="0">
                <a:solidFill>
                  <a:srgbClr val="00A0AF"/>
                </a:solidFill>
                <a:latin typeface="Franklin Gothic Medium"/>
                <a:cs typeface="Franklin Gothic Medium"/>
              </a:rPr>
              <a:t>References</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764540" y="1358900"/>
            <a:ext cx="8405495" cy="4993034"/>
          </a:xfrm>
          <a:prstGeom prst="rect">
            <a:avLst/>
          </a:prstGeom>
        </p:spPr>
        <p:txBody>
          <a:bodyPr vert="horz" wrap="square" lIns="0" tIns="85725" rIns="0" bIns="0" rtlCol="0">
            <a:spAutoFit/>
          </a:bodyPr>
          <a:lstStyle/>
          <a:p>
            <a:pPr marL="354965" indent="-342265">
              <a:lnSpc>
                <a:spcPct val="100000"/>
              </a:lnSpc>
              <a:spcBef>
                <a:spcPts val="875"/>
              </a:spcBef>
              <a:buChar char="•"/>
              <a:tabLst>
                <a:tab pos="354965" algn="l"/>
                <a:tab pos="355600" algn="l"/>
              </a:tabLst>
            </a:pPr>
            <a:r>
              <a:rPr lang="en-US" sz="2400" spc="-10" dirty="0">
                <a:solidFill>
                  <a:srgbClr val="3E3E3E"/>
                </a:solidFill>
                <a:latin typeface="Arial"/>
                <a:cs typeface="Arial"/>
              </a:rPr>
              <a:t>ISO/IEC 17025:2017</a:t>
            </a:r>
            <a:endParaRPr lang="en-US" sz="2400" dirty="0">
              <a:latin typeface="Arial"/>
              <a:cs typeface="Arial"/>
            </a:endParaRPr>
          </a:p>
          <a:p>
            <a:pPr marL="469900">
              <a:lnSpc>
                <a:spcPct val="100000"/>
              </a:lnSpc>
              <a:spcBef>
                <a:spcPts val="680"/>
              </a:spcBef>
            </a:pPr>
            <a:r>
              <a:rPr lang="en-US" sz="2400" dirty="0">
                <a:solidFill>
                  <a:srgbClr val="3E3E3E"/>
                </a:solidFill>
                <a:latin typeface="Arial"/>
                <a:cs typeface="Arial"/>
              </a:rPr>
              <a:t>–</a:t>
            </a:r>
            <a:r>
              <a:rPr lang="en-US" sz="2400" u="heavy" spc="-10" dirty="0">
                <a:solidFill>
                  <a:srgbClr val="0000FF"/>
                </a:solidFill>
                <a:uFill>
                  <a:solidFill>
                    <a:srgbClr val="0000FF"/>
                  </a:solidFill>
                </a:uFill>
                <a:latin typeface="Arial"/>
                <a:cs typeface="Arial"/>
              </a:rPr>
              <a:t>https://www.iso.org/standard/66912.html </a:t>
            </a:r>
          </a:p>
          <a:p>
            <a:pPr marL="355600" indent="-342900">
              <a:lnSpc>
                <a:spcPct val="100000"/>
              </a:lnSpc>
              <a:spcBef>
                <a:spcPts val="575"/>
              </a:spcBef>
              <a:buChar char="•"/>
              <a:tabLst>
                <a:tab pos="354965" algn="l"/>
                <a:tab pos="355600" algn="l"/>
              </a:tabLst>
            </a:pPr>
            <a:r>
              <a:rPr sz="2400" spc="-5" dirty="0">
                <a:solidFill>
                  <a:srgbClr val="3E3E3E"/>
                </a:solidFill>
                <a:latin typeface="Arial"/>
                <a:cs typeface="Arial"/>
              </a:rPr>
              <a:t>AB websites for their policies on proficiency</a:t>
            </a:r>
            <a:r>
              <a:rPr sz="2400" spc="40" dirty="0">
                <a:solidFill>
                  <a:srgbClr val="3E3E3E"/>
                </a:solidFill>
                <a:latin typeface="Arial"/>
                <a:cs typeface="Arial"/>
              </a:rPr>
              <a:t> </a:t>
            </a:r>
            <a:r>
              <a:rPr sz="2400" spc="-5" dirty="0">
                <a:solidFill>
                  <a:srgbClr val="3E3E3E"/>
                </a:solidFill>
                <a:latin typeface="Arial"/>
                <a:cs typeface="Arial"/>
              </a:rPr>
              <a:t>testing</a:t>
            </a:r>
            <a:endParaRPr sz="2400" dirty="0">
              <a:latin typeface="Arial"/>
              <a:cs typeface="Arial"/>
            </a:endParaRPr>
          </a:p>
          <a:p>
            <a:pPr marL="355600" marR="81280" indent="-342900">
              <a:lnSpc>
                <a:spcPct val="100000"/>
              </a:lnSpc>
              <a:spcBef>
                <a:spcPts val="575"/>
              </a:spcBef>
              <a:buChar char="•"/>
              <a:tabLst>
                <a:tab pos="354965" algn="l"/>
                <a:tab pos="355600" algn="l"/>
              </a:tabLst>
            </a:pPr>
            <a:r>
              <a:rPr sz="2400" spc="-5" dirty="0">
                <a:solidFill>
                  <a:srgbClr val="3E3E3E"/>
                </a:solidFill>
                <a:latin typeface="Arial"/>
                <a:cs typeface="Arial"/>
              </a:rPr>
              <a:t>Eurachem</a:t>
            </a:r>
            <a:r>
              <a:rPr sz="2400" i="1" spc="-5" dirty="0">
                <a:solidFill>
                  <a:srgbClr val="3E3E3E"/>
                </a:solidFill>
                <a:latin typeface="Arial"/>
                <a:cs typeface="Arial"/>
              </a:rPr>
              <a:t>: The Fitness for Purpose of Analytical Methods,  </a:t>
            </a:r>
            <a:r>
              <a:rPr sz="2400" i="1" dirty="0">
                <a:solidFill>
                  <a:srgbClr val="3E3E3E"/>
                </a:solidFill>
                <a:latin typeface="Arial"/>
                <a:cs typeface="Arial"/>
              </a:rPr>
              <a:t>A </a:t>
            </a:r>
            <a:r>
              <a:rPr sz="2400" i="1" spc="-5" dirty="0">
                <a:solidFill>
                  <a:srgbClr val="3E3E3E"/>
                </a:solidFill>
                <a:latin typeface="Arial"/>
                <a:cs typeface="Arial"/>
              </a:rPr>
              <a:t>Laboratory Guide to Method </a:t>
            </a:r>
            <a:r>
              <a:rPr sz="2400" i="1" spc="-25" dirty="0">
                <a:solidFill>
                  <a:srgbClr val="3E3E3E"/>
                </a:solidFill>
                <a:latin typeface="Arial"/>
                <a:cs typeface="Arial"/>
              </a:rPr>
              <a:t>Validation </a:t>
            </a:r>
            <a:r>
              <a:rPr sz="2400" i="1" spc="-5" dirty="0">
                <a:solidFill>
                  <a:srgbClr val="3E3E3E"/>
                </a:solidFill>
                <a:latin typeface="Arial"/>
                <a:cs typeface="Arial"/>
              </a:rPr>
              <a:t>and Related  </a:t>
            </a:r>
            <a:r>
              <a:rPr sz="2400" i="1" spc="-45" dirty="0">
                <a:solidFill>
                  <a:srgbClr val="3E3E3E"/>
                </a:solidFill>
                <a:latin typeface="Arial"/>
                <a:cs typeface="Arial"/>
              </a:rPr>
              <a:t>Topics</a:t>
            </a:r>
            <a:endParaRPr sz="2400" i="1" dirty="0">
              <a:latin typeface="Arial"/>
              <a:cs typeface="Arial"/>
            </a:endParaRPr>
          </a:p>
          <a:p>
            <a:pPr marL="755650" lvl="1" indent="-285750">
              <a:lnSpc>
                <a:spcPct val="100000"/>
              </a:lnSpc>
              <a:spcBef>
                <a:spcPts val="580"/>
              </a:spcBef>
              <a:buClr>
                <a:srgbClr val="3E3E3E"/>
              </a:buClr>
              <a:buChar char="–"/>
              <a:tabLst>
                <a:tab pos="755650" algn="l"/>
              </a:tabLst>
            </a:pPr>
            <a:r>
              <a:rPr sz="2400" u="heavy" spc="-5" dirty="0">
                <a:solidFill>
                  <a:srgbClr val="0000FF"/>
                </a:solidFill>
                <a:uFill>
                  <a:solidFill>
                    <a:srgbClr val="0000FF"/>
                  </a:solidFill>
                </a:uFill>
                <a:latin typeface="Arial"/>
                <a:cs typeface="Arial"/>
                <a:hlinkClick r:id="rId2"/>
              </a:rPr>
              <a:t>https://ww</a:t>
            </a:r>
            <a:r>
              <a:rPr sz="2400" u="heavy" spc="-5" dirty="0">
                <a:solidFill>
                  <a:srgbClr val="0000FF"/>
                </a:solidFill>
                <a:uFill>
                  <a:solidFill>
                    <a:srgbClr val="0000FF"/>
                  </a:solidFill>
                </a:uFill>
                <a:latin typeface="Arial"/>
                <a:cs typeface="Arial"/>
              </a:rPr>
              <a:t>w</a:t>
            </a:r>
            <a:r>
              <a:rPr sz="2400" u="heavy" spc="-5" dirty="0">
                <a:solidFill>
                  <a:srgbClr val="0000FF"/>
                </a:solidFill>
                <a:uFill>
                  <a:solidFill>
                    <a:srgbClr val="0000FF"/>
                  </a:solidFill>
                </a:uFill>
                <a:latin typeface="Arial"/>
                <a:cs typeface="Arial"/>
                <a:hlinkClick r:id="rId3"/>
              </a:rPr>
              <a:t>.eurachem.org/index.php/publications/guides</a:t>
            </a:r>
            <a:endParaRPr sz="2400" dirty="0">
              <a:latin typeface="Arial"/>
              <a:cs typeface="Arial"/>
            </a:endParaRPr>
          </a:p>
          <a:p>
            <a:pPr marL="755650">
              <a:lnSpc>
                <a:spcPct val="100000"/>
              </a:lnSpc>
            </a:pPr>
            <a:r>
              <a:rPr sz="2400" u="heavy" spc="-5" dirty="0">
                <a:solidFill>
                  <a:srgbClr val="0000FF"/>
                </a:solidFill>
                <a:uFill>
                  <a:solidFill>
                    <a:srgbClr val="0000FF"/>
                  </a:solidFill>
                </a:uFill>
                <a:latin typeface="Arial"/>
                <a:cs typeface="Arial"/>
              </a:rPr>
              <a:t>/mv</a:t>
            </a:r>
            <a:endParaRPr sz="2400" dirty="0">
              <a:latin typeface="Arial"/>
              <a:cs typeface="Arial"/>
            </a:endParaRPr>
          </a:p>
          <a:p>
            <a:pPr marL="355600" marR="131445" indent="-342900">
              <a:lnSpc>
                <a:spcPct val="100000"/>
              </a:lnSpc>
              <a:spcBef>
                <a:spcPts val="575"/>
              </a:spcBef>
              <a:buChar char="•"/>
              <a:tabLst>
                <a:tab pos="354965" algn="l"/>
                <a:tab pos="355600" algn="l"/>
              </a:tabLst>
            </a:pPr>
            <a:r>
              <a:rPr sz="2400" spc="-5" dirty="0">
                <a:solidFill>
                  <a:srgbClr val="3E3E3E"/>
                </a:solidFill>
                <a:latin typeface="Arial"/>
                <a:cs typeface="Arial"/>
              </a:rPr>
              <a:t>AOAC: </a:t>
            </a:r>
            <a:r>
              <a:rPr sz="2400" i="1" spc="-5" dirty="0">
                <a:solidFill>
                  <a:srgbClr val="3E3E3E"/>
                </a:solidFill>
                <a:latin typeface="Arial"/>
                <a:cs typeface="Arial"/>
              </a:rPr>
              <a:t>How to Meet ISO 17025 Requirements for Method  </a:t>
            </a:r>
            <a:r>
              <a:rPr sz="2400" i="1" spc="-15" dirty="0">
                <a:solidFill>
                  <a:srgbClr val="3E3E3E"/>
                </a:solidFill>
                <a:latin typeface="Arial"/>
                <a:cs typeface="Arial"/>
              </a:rPr>
              <a:t>Verification</a:t>
            </a:r>
            <a:endParaRPr sz="2400" i="1" dirty="0">
              <a:latin typeface="Arial"/>
              <a:cs typeface="Arial"/>
            </a:endParaRPr>
          </a:p>
          <a:p>
            <a:pPr marL="755650" lvl="1" indent="-285750">
              <a:lnSpc>
                <a:spcPct val="100000"/>
              </a:lnSpc>
              <a:spcBef>
                <a:spcPts val="575"/>
              </a:spcBef>
              <a:buClr>
                <a:srgbClr val="3E3E3E"/>
              </a:buClr>
              <a:buChar char="–"/>
              <a:tabLst>
                <a:tab pos="755650" algn="l"/>
              </a:tabLst>
            </a:pPr>
            <a:r>
              <a:rPr sz="2400" u="heavy" spc="-5" dirty="0">
                <a:solidFill>
                  <a:srgbClr val="0000FF"/>
                </a:solidFill>
                <a:uFill>
                  <a:solidFill>
                    <a:srgbClr val="0000FF"/>
                  </a:solidFill>
                </a:uFill>
                <a:latin typeface="Arial"/>
                <a:cs typeface="Arial"/>
                <a:hlinkClick r:id="rId4"/>
              </a:rPr>
              <a:t>http://aoac.org/aoac_prod_imis/AOAC_Docs/LPTP/alacc</a:t>
            </a:r>
            <a:endParaRPr sz="2400" dirty="0">
              <a:latin typeface="Arial"/>
              <a:cs typeface="Arial"/>
            </a:endParaRPr>
          </a:p>
          <a:p>
            <a:pPr marL="755650">
              <a:lnSpc>
                <a:spcPct val="100000"/>
              </a:lnSpc>
            </a:pPr>
            <a:r>
              <a:rPr sz="2400" u="heavy" spc="-5" dirty="0">
                <a:solidFill>
                  <a:srgbClr val="0000FF"/>
                </a:solidFill>
                <a:uFill>
                  <a:solidFill>
                    <a:srgbClr val="0000FF"/>
                  </a:solidFill>
                </a:uFill>
                <a:latin typeface="Arial"/>
                <a:cs typeface="Arial"/>
              </a:rPr>
              <a:t>_guide_2008.pdf</a:t>
            </a:r>
            <a:endParaRPr sz="2400" dirty="0">
              <a:latin typeface="Arial"/>
              <a:cs typeface="Arial"/>
            </a:endParaRPr>
          </a:p>
        </p:txBody>
      </p:sp>
      <p:pic>
        <p:nvPicPr>
          <p:cNvPr id="5" name="Picture 4"/>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0250"/>
            <a:ext cx="8220709"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00A0AF"/>
                </a:solidFill>
                <a:latin typeface="Arial"/>
                <a:cs typeface="Arial"/>
              </a:rPr>
              <a:t>What ISO/IEC </a:t>
            </a:r>
            <a:r>
              <a:rPr sz="4400" spc="-5" dirty="0">
                <a:solidFill>
                  <a:srgbClr val="00A0AF"/>
                </a:solidFill>
                <a:latin typeface="Arial"/>
                <a:cs typeface="Arial"/>
              </a:rPr>
              <a:t>17025</a:t>
            </a:r>
            <a:r>
              <a:rPr sz="4400" spc="-100" dirty="0">
                <a:solidFill>
                  <a:srgbClr val="00A0AF"/>
                </a:solidFill>
                <a:latin typeface="Arial"/>
                <a:cs typeface="Arial"/>
              </a:rPr>
              <a:t> </a:t>
            </a:r>
            <a:r>
              <a:rPr sz="4400" spc="-5" dirty="0">
                <a:solidFill>
                  <a:srgbClr val="00A0AF"/>
                </a:solidFill>
                <a:latin typeface="Arial"/>
                <a:cs typeface="Arial"/>
              </a:rPr>
              <a:t>says</a:t>
            </a: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39" y="1811528"/>
            <a:ext cx="7771130" cy="3483004"/>
          </a:xfrm>
          <a:prstGeom prst="rect">
            <a:avLst/>
          </a:prstGeom>
        </p:spPr>
        <p:txBody>
          <a:bodyPr vert="horz" wrap="square" lIns="0" tIns="58419" rIns="0" bIns="0" rtlCol="0">
            <a:spAutoFit/>
          </a:bodyPr>
          <a:lstStyle/>
          <a:p>
            <a:pPr marL="12700" marR="580390">
              <a:lnSpc>
                <a:spcPts val="2920"/>
              </a:lnSpc>
              <a:spcBef>
                <a:spcPts val="459"/>
              </a:spcBef>
            </a:pPr>
            <a:r>
              <a:rPr sz="2700" b="1" spc="-5" dirty="0">
                <a:solidFill>
                  <a:srgbClr val="3E3E3E"/>
                </a:solidFill>
                <a:latin typeface="Arial"/>
                <a:cs typeface="Arial"/>
              </a:rPr>
              <a:t>Section </a:t>
            </a:r>
            <a:r>
              <a:rPr lang="en-US" sz="2700" b="1" spc="-5" dirty="0">
                <a:solidFill>
                  <a:srgbClr val="3E3E3E"/>
                </a:solidFill>
                <a:latin typeface="Arial"/>
                <a:cs typeface="Arial"/>
              </a:rPr>
              <a:t>7.7</a:t>
            </a:r>
            <a:r>
              <a:rPr sz="2700" b="1" spc="-5" dirty="0">
                <a:solidFill>
                  <a:srgbClr val="3E3E3E"/>
                </a:solidFill>
                <a:latin typeface="Arial"/>
                <a:cs typeface="Arial"/>
              </a:rPr>
              <a:t> </a:t>
            </a:r>
            <a:r>
              <a:rPr sz="2700" b="1" i="1" dirty="0">
                <a:solidFill>
                  <a:srgbClr val="3E3E3E"/>
                </a:solidFill>
                <a:latin typeface="Arial"/>
                <a:cs typeface="Arial"/>
              </a:rPr>
              <a:t>Ensuring the </a:t>
            </a:r>
            <a:r>
              <a:rPr lang="en-US" sz="2700" b="1" i="1" dirty="0">
                <a:solidFill>
                  <a:srgbClr val="3E3E3E"/>
                </a:solidFill>
                <a:latin typeface="Arial"/>
                <a:cs typeface="Arial"/>
              </a:rPr>
              <a:t>Validity</a:t>
            </a:r>
            <a:r>
              <a:rPr sz="2700" b="1" i="1" spc="-5" dirty="0">
                <a:solidFill>
                  <a:srgbClr val="3E3E3E"/>
                </a:solidFill>
                <a:latin typeface="Arial"/>
                <a:cs typeface="Arial"/>
              </a:rPr>
              <a:t> </a:t>
            </a:r>
            <a:r>
              <a:rPr sz="2700" b="1" i="1" dirty="0">
                <a:solidFill>
                  <a:srgbClr val="3E3E3E"/>
                </a:solidFill>
                <a:latin typeface="Arial"/>
                <a:cs typeface="Arial"/>
              </a:rPr>
              <a:t>Results</a:t>
            </a:r>
            <a:endParaRPr sz="2700" dirty="0">
              <a:latin typeface="Arial"/>
              <a:cs typeface="Arial"/>
            </a:endParaRPr>
          </a:p>
          <a:p>
            <a:pPr marL="12700" marR="5080">
              <a:lnSpc>
                <a:spcPts val="2920"/>
              </a:lnSpc>
              <a:spcBef>
                <a:spcPts val="640"/>
              </a:spcBef>
            </a:pPr>
            <a:r>
              <a:rPr lang="en-US" sz="2700" spc="-5" dirty="0">
                <a:solidFill>
                  <a:srgbClr val="3E3E3E"/>
                </a:solidFill>
                <a:latin typeface="Arial"/>
                <a:cs typeface="Arial"/>
              </a:rPr>
              <a:t>7</a:t>
            </a:r>
            <a:r>
              <a:rPr sz="2700" spc="-5" dirty="0">
                <a:solidFill>
                  <a:srgbClr val="3E3E3E"/>
                </a:solidFill>
                <a:latin typeface="Arial"/>
                <a:cs typeface="Arial"/>
              </a:rPr>
              <a:t>.</a:t>
            </a:r>
            <a:r>
              <a:rPr lang="en-US" sz="2700" spc="-5" dirty="0">
                <a:solidFill>
                  <a:srgbClr val="3E3E3E"/>
                </a:solidFill>
                <a:latin typeface="Arial"/>
                <a:cs typeface="Arial"/>
              </a:rPr>
              <a:t>7</a:t>
            </a:r>
            <a:r>
              <a:rPr sz="2700" spc="-5" dirty="0">
                <a:solidFill>
                  <a:srgbClr val="3E3E3E"/>
                </a:solidFill>
                <a:latin typeface="Arial"/>
                <a:cs typeface="Arial"/>
              </a:rPr>
              <a:t>.1 </a:t>
            </a:r>
            <a:r>
              <a:rPr sz="2700" dirty="0">
                <a:solidFill>
                  <a:srgbClr val="3E3E3E"/>
                </a:solidFill>
                <a:latin typeface="Arial"/>
                <a:cs typeface="Arial"/>
              </a:rPr>
              <a:t>The </a:t>
            </a:r>
            <a:r>
              <a:rPr sz="2700" spc="-5" dirty="0">
                <a:solidFill>
                  <a:srgbClr val="3E3E3E"/>
                </a:solidFill>
                <a:latin typeface="Arial"/>
                <a:cs typeface="Arial"/>
              </a:rPr>
              <a:t>laboratory shall have </a:t>
            </a:r>
            <a:r>
              <a:rPr lang="en-US" sz="2700" i="1" spc="-5" dirty="0">
                <a:solidFill>
                  <a:srgbClr val="3E3E3E"/>
                </a:solidFill>
                <a:latin typeface="Arial"/>
                <a:cs typeface="Arial"/>
              </a:rPr>
              <a:t>a </a:t>
            </a:r>
            <a:r>
              <a:rPr sz="2700" i="1" spc="-5" dirty="0">
                <a:solidFill>
                  <a:srgbClr val="3E3E3E"/>
                </a:solidFill>
                <a:latin typeface="Arial"/>
                <a:cs typeface="Arial"/>
              </a:rPr>
              <a:t>procedure for monitoring the validity </a:t>
            </a:r>
            <a:r>
              <a:rPr sz="2700" spc="-5" dirty="0">
                <a:solidFill>
                  <a:srgbClr val="3E3E3E"/>
                </a:solidFill>
                <a:latin typeface="Arial"/>
                <a:cs typeface="Arial"/>
              </a:rPr>
              <a:t>of </a:t>
            </a:r>
            <a:r>
              <a:rPr lang="en-US" sz="2700" dirty="0">
                <a:solidFill>
                  <a:srgbClr val="3E3E3E"/>
                </a:solidFill>
                <a:latin typeface="Arial"/>
                <a:cs typeface="Arial"/>
              </a:rPr>
              <a:t>results</a:t>
            </a:r>
            <a:r>
              <a:rPr sz="2700" spc="-5" dirty="0">
                <a:solidFill>
                  <a:srgbClr val="3E3E3E"/>
                </a:solidFill>
                <a:latin typeface="Arial"/>
                <a:cs typeface="Arial"/>
              </a:rPr>
              <a:t>. The resulting data shall be recorded in such </a:t>
            </a:r>
            <a:r>
              <a:rPr sz="2700" dirty="0">
                <a:solidFill>
                  <a:srgbClr val="3E3E3E"/>
                </a:solidFill>
                <a:latin typeface="Arial"/>
                <a:cs typeface="Arial"/>
              </a:rPr>
              <a:t>a </a:t>
            </a:r>
            <a:r>
              <a:rPr sz="2700" spc="-5" dirty="0">
                <a:solidFill>
                  <a:srgbClr val="3E3E3E"/>
                </a:solidFill>
                <a:latin typeface="Arial"/>
                <a:cs typeface="Arial"/>
              </a:rPr>
              <a:t>way </a:t>
            </a:r>
            <a:r>
              <a:rPr sz="2700" dirty="0">
                <a:solidFill>
                  <a:srgbClr val="3E3E3E"/>
                </a:solidFill>
                <a:latin typeface="Arial"/>
                <a:cs typeface="Arial"/>
              </a:rPr>
              <a:t>that trends </a:t>
            </a:r>
            <a:r>
              <a:rPr sz="2700" spc="-5" dirty="0">
                <a:solidFill>
                  <a:srgbClr val="3E3E3E"/>
                </a:solidFill>
                <a:latin typeface="Arial"/>
                <a:cs typeface="Arial"/>
              </a:rPr>
              <a:t>are detectable and, where practicable, statistical </a:t>
            </a:r>
            <a:r>
              <a:rPr sz="2700" dirty="0">
                <a:solidFill>
                  <a:srgbClr val="3E3E3E"/>
                </a:solidFill>
                <a:latin typeface="Arial"/>
                <a:cs typeface="Arial"/>
              </a:rPr>
              <a:t>techniques </a:t>
            </a:r>
            <a:r>
              <a:rPr sz="2700" spc="-5" dirty="0">
                <a:solidFill>
                  <a:srgbClr val="3E3E3E"/>
                </a:solidFill>
                <a:latin typeface="Arial"/>
                <a:cs typeface="Arial"/>
              </a:rPr>
              <a:t>shall be applied </a:t>
            </a:r>
            <a:r>
              <a:rPr sz="2700" dirty="0">
                <a:solidFill>
                  <a:srgbClr val="3E3E3E"/>
                </a:solidFill>
                <a:latin typeface="Arial"/>
                <a:cs typeface="Arial"/>
              </a:rPr>
              <a:t>to </a:t>
            </a:r>
            <a:r>
              <a:rPr sz="2700" spc="-5" dirty="0">
                <a:solidFill>
                  <a:srgbClr val="3E3E3E"/>
                </a:solidFill>
                <a:latin typeface="Arial"/>
                <a:cs typeface="Arial"/>
              </a:rPr>
              <a:t>review </a:t>
            </a:r>
            <a:r>
              <a:rPr sz="2700" dirty="0">
                <a:solidFill>
                  <a:srgbClr val="3E3E3E"/>
                </a:solidFill>
                <a:latin typeface="Arial"/>
                <a:cs typeface="Arial"/>
              </a:rPr>
              <a:t>the </a:t>
            </a:r>
            <a:r>
              <a:rPr sz="2700" spc="-5" dirty="0">
                <a:solidFill>
                  <a:srgbClr val="3E3E3E"/>
                </a:solidFill>
                <a:latin typeface="Arial"/>
                <a:cs typeface="Arial"/>
              </a:rPr>
              <a:t>results. This monitoring shall be planned and reviewed and </a:t>
            </a:r>
            <a:r>
              <a:rPr lang="en-US" sz="2700" spc="-5" dirty="0">
                <a:solidFill>
                  <a:srgbClr val="3E3E3E"/>
                </a:solidFill>
                <a:latin typeface="Arial"/>
                <a:cs typeface="Arial"/>
              </a:rPr>
              <a:t>shall</a:t>
            </a:r>
            <a:r>
              <a:rPr sz="2700" spc="-5" dirty="0">
                <a:solidFill>
                  <a:srgbClr val="3E3E3E"/>
                </a:solidFill>
                <a:latin typeface="Arial"/>
                <a:cs typeface="Arial"/>
              </a:rPr>
              <a:t> include,</a:t>
            </a:r>
            <a:r>
              <a:rPr lang="en-US" sz="2700" spc="-5" dirty="0">
                <a:solidFill>
                  <a:srgbClr val="3E3E3E"/>
                </a:solidFill>
                <a:latin typeface="Arial"/>
                <a:cs typeface="Arial"/>
              </a:rPr>
              <a:t> where appropriate,</a:t>
            </a:r>
            <a:r>
              <a:rPr sz="2700" spc="-5" dirty="0">
                <a:solidFill>
                  <a:srgbClr val="3E3E3E"/>
                </a:solidFill>
                <a:latin typeface="Arial"/>
                <a:cs typeface="Arial"/>
              </a:rPr>
              <a:t> but not be limited </a:t>
            </a:r>
            <a:r>
              <a:rPr sz="2700" dirty="0">
                <a:solidFill>
                  <a:srgbClr val="3E3E3E"/>
                </a:solidFill>
                <a:latin typeface="Arial"/>
                <a:cs typeface="Arial"/>
              </a:rPr>
              <a:t>t</a:t>
            </a:r>
            <a:r>
              <a:rPr lang="en-US" sz="2700" dirty="0">
                <a:solidFill>
                  <a:srgbClr val="3E3E3E"/>
                </a:solidFill>
                <a:latin typeface="Arial"/>
                <a:cs typeface="Arial"/>
              </a:rPr>
              <a:t>o:…</a:t>
            </a:r>
            <a:endParaRPr sz="27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822"/>
            <a:ext cx="7844755" cy="628377"/>
          </a:xfrm>
          <a:prstGeom prst="rect">
            <a:avLst/>
          </a:prstGeom>
        </p:spPr>
        <p:txBody>
          <a:bodyPr vert="horz" wrap="square" lIns="0" tIns="12700" rIns="0" bIns="0" rtlCol="0">
            <a:spAutoFit/>
          </a:bodyPr>
          <a:lstStyle/>
          <a:p>
            <a:pPr marL="12700">
              <a:lnSpc>
                <a:spcPct val="100000"/>
              </a:lnSpc>
              <a:spcBef>
                <a:spcPts val="100"/>
              </a:spcBef>
            </a:pPr>
            <a:r>
              <a:rPr sz="4000" dirty="0">
                <a:solidFill>
                  <a:srgbClr val="00A0AF"/>
                </a:solidFill>
                <a:latin typeface="Arial"/>
                <a:cs typeface="Arial"/>
              </a:rPr>
              <a:t>ISO </a:t>
            </a:r>
            <a:r>
              <a:rPr sz="4000" spc="-5" dirty="0">
                <a:solidFill>
                  <a:srgbClr val="00A0AF"/>
                </a:solidFill>
                <a:latin typeface="Arial"/>
                <a:cs typeface="Arial"/>
              </a:rPr>
              <a:t>Section </a:t>
            </a:r>
            <a:r>
              <a:rPr lang="en-US" sz="4000" spc="-5" dirty="0">
                <a:solidFill>
                  <a:srgbClr val="00A0AF"/>
                </a:solidFill>
                <a:latin typeface="Arial"/>
                <a:cs typeface="Arial"/>
              </a:rPr>
              <a:t>7</a:t>
            </a:r>
            <a:r>
              <a:rPr sz="4000" spc="-5" dirty="0">
                <a:solidFill>
                  <a:srgbClr val="00A0AF"/>
                </a:solidFill>
                <a:latin typeface="Arial"/>
                <a:cs typeface="Arial"/>
              </a:rPr>
              <a:t>.</a:t>
            </a:r>
            <a:r>
              <a:rPr lang="en-US" sz="4000" spc="-5" dirty="0">
                <a:solidFill>
                  <a:srgbClr val="00A0AF"/>
                </a:solidFill>
                <a:latin typeface="Arial"/>
                <a:cs typeface="Arial"/>
              </a:rPr>
              <a:t>7.1</a:t>
            </a:r>
            <a:r>
              <a:rPr sz="4000" spc="-70" dirty="0">
                <a:solidFill>
                  <a:srgbClr val="00A0AF"/>
                </a:solidFill>
                <a:latin typeface="Arial"/>
                <a:cs typeface="Arial"/>
              </a:rPr>
              <a:t> </a:t>
            </a:r>
            <a:r>
              <a:rPr sz="4000" spc="-5" dirty="0">
                <a:solidFill>
                  <a:srgbClr val="00A0AF"/>
                </a:solidFill>
                <a:latin typeface="Arial"/>
                <a:cs typeface="Arial"/>
              </a:rPr>
              <a:t>continued</a:t>
            </a:r>
            <a:endParaRPr sz="4000" dirty="0">
              <a:latin typeface="Arial"/>
              <a:cs typeface="Aria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3" name="object 3"/>
          <p:cNvSpPr txBox="1"/>
          <p:nvPr/>
        </p:nvSpPr>
        <p:spPr>
          <a:xfrm>
            <a:off x="993105" y="1541779"/>
            <a:ext cx="7753350" cy="4490075"/>
          </a:xfrm>
          <a:prstGeom prst="rect">
            <a:avLst/>
          </a:prstGeom>
        </p:spPr>
        <p:txBody>
          <a:bodyPr vert="horz" wrap="square" lIns="0" tIns="94615" rIns="0" bIns="0" rtlCol="0">
            <a:spAutoFit/>
          </a:bodyPr>
          <a:lstStyle/>
          <a:p>
            <a:pPr marL="469900" marR="591185" indent="-457200">
              <a:lnSpc>
                <a:spcPct val="80000"/>
              </a:lnSpc>
              <a:spcBef>
                <a:spcPts val="745"/>
              </a:spcBef>
              <a:buClr>
                <a:srgbClr val="3E3E3E"/>
              </a:buClr>
              <a:buFont typeface="Arial" panose="020B0604020202020204" pitchFamily="34" charset="0"/>
              <a:buChar char="•"/>
              <a:tabLst>
                <a:tab pos="527050" algn="l"/>
              </a:tabLst>
            </a:pPr>
            <a:r>
              <a:rPr lang="en-US" sz="2700" spc="-5" dirty="0">
                <a:solidFill>
                  <a:srgbClr val="3E3E3E"/>
                </a:solidFill>
                <a:latin typeface="Arial"/>
                <a:cs typeface="Arial"/>
              </a:rPr>
              <a:t>U</a:t>
            </a:r>
            <a:r>
              <a:rPr sz="2700" spc="-5" dirty="0">
                <a:solidFill>
                  <a:srgbClr val="3E3E3E"/>
                </a:solidFill>
                <a:latin typeface="Arial"/>
                <a:cs typeface="Arial"/>
              </a:rPr>
              <a:t>se of</a:t>
            </a:r>
            <a:r>
              <a:rPr lang="en-US" sz="2700" spc="-5" dirty="0">
                <a:solidFill>
                  <a:srgbClr val="3E3E3E"/>
                </a:solidFill>
                <a:latin typeface="Arial"/>
                <a:cs typeface="Arial"/>
              </a:rPr>
              <a:t> reference materials or quality control materials</a:t>
            </a:r>
          </a:p>
          <a:p>
            <a:pPr marL="469900" indent="-457200">
              <a:lnSpc>
                <a:spcPts val="2915"/>
              </a:lnSpc>
              <a:buFont typeface="Arial" panose="020B0604020202020204" pitchFamily="34" charset="0"/>
              <a:buChar char="•"/>
              <a:tabLst>
                <a:tab pos="527050" algn="l"/>
              </a:tabLst>
            </a:pPr>
            <a:r>
              <a:rPr lang="en-US" sz="2700" spc="-5" dirty="0">
                <a:solidFill>
                  <a:srgbClr val="3E3E3E"/>
                </a:solidFill>
                <a:latin typeface="Arial"/>
                <a:cs typeface="Arial"/>
              </a:rPr>
              <a:t>Participation in interlaboratory comparison </a:t>
            </a:r>
            <a:r>
              <a:rPr lang="en-US" sz="2700" i="1" spc="-5" dirty="0">
                <a:solidFill>
                  <a:srgbClr val="3E3E3E"/>
                </a:solidFill>
                <a:latin typeface="Arial"/>
                <a:cs typeface="Arial"/>
              </a:rPr>
              <a:t>(or proficiency testing programs)</a:t>
            </a:r>
          </a:p>
          <a:p>
            <a:pPr marL="469900" indent="-457200">
              <a:lnSpc>
                <a:spcPts val="2915"/>
              </a:lnSpc>
              <a:buFont typeface="Arial" panose="020B0604020202020204" pitchFamily="34" charset="0"/>
              <a:buChar char="•"/>
              <a:tabLst>
                <a:tab pos="527050" algn="l"/>
              </a:tabLst>
            </a:pPr>
            <a:r>
              <a:rPr lang="en-US" sz="2700" spc="-5" dirty="0">
                <a:solidFill>
                  <a:srgbClr val="3E3E3E"/>
                </a:solidFill>
                <a:latin typeface="Arial"/>
                <a:cs typeface="Arial"/>
              </a:rPr>
              <a:t>Replicate tests or calibrations using the same or different methods</a:t>
            </a:r>
          </a:p>
          <a:p>
            <a:pPr marL="469900" indent="-457200">
              <a:lnSpc>
                <a:spcPts val="2915"/>
              </a:lnSpc>
              <a:buFont typeface="Arial" panose="020B0604020202020204" pitchFamily="34" charset="0"/>
              <a:buChar char="•"/>
              <a:tabLst>
                <a:tab pos="527050" algn="l"/>
              </a:tabLst>
            </a:pPr>
            <a:r>
              <a:rPr lang="en-US" sz="2700" spc="-5" dirty="0">
                <a:solidFill>
                  <a:srgbClr val="3E3E3E"/>
                </a:solidFill>
                <a:latin typeface="Arial"/>
                <a:cs typeface="Arial"/>
              </a:rPr>
              <a:t>Retesting or recalibration of retained items</a:t>
            </a:r>
          </a:p>
          <a:p>
            <a:pPr marL="469900" indent="-457200">
              <a:lnSpc>
                <a:spcPts val="2915"/>
              </a:lnSpc>
              <a:buFont typeface="Arial" panose="020B0604020202020204" pitchFamily="34" charset="0"/>
              <a:buChar char="•"/>
              <a:tabLst>
                <a:tab pos="527050" algn="l"/>
              </a:tabLst>
            </a:pPr>
            <a:r>
              <a:rPr lang="en-US" sz="2700" spc="-5" dirty="0">
                <a:solidFill>
                  <a:srgbClr val="3E3E3E"/>
                </a:solidFill>
                <a:latin typeface="Arial"/>
                <a:cs typeface="Arial"/>
              </a:rPr>
              <a:t>Correlation </a:t>
            </a:r>
            <a:r>
              <a:rPr sz="2700" spc="-5" dirty="0">
                <a:solidFill>
                  <a:srgbClr val="3E3E3E"/>
                </a:solidFill>
                <a:latin typeface="Arial"/>
                <a:cs typeface="Arial"/>
              </a:rPr>
              <a:t>of results </a:t>
            </a:r>
            <a:r>
              <a:rPr sz="2700" dirty="0">
                <a:solidFill>
                  <a:srgbClr val="3E3E3E"/>
                </a:solidFill>
                <a:latin typeface="Arial"/>
                <a:cs typeface="Arial"/>
              </a:rPr>
              <a:t>for </a:t>
            </a:r>
            <a:r>
              <a:rPr sz="2700" spc="-10" dirty="0">
                <a:solidFill>
                  <a:srgbClr val="3E3E3E"/>
                </a:solidFill>
                <a:latin typeface="Arial"/>
                <a:cs typeface="Arial"/>
              </a:rPr>
              <a:t>different </a:t>
            </a:r>
            <a:r>
              <a:rPr sz="2700" spc="-5" dirty="0">
                <a:solidFill>
                  <a:srgbClr val="3E3E3E"/>
                </a:solidFill>
                <a:latin typeface="Arial"/>
                <a:cs typeface="Arial"/>
              </a:rPr>
              <a:t>characteristics  of an</a:t>
            </a:r>
            <a:r>
              <a:rPr sz="2700" spc="-10" dirty="0">
                <a:solidFill>
                  <a:srgbClr val="3E3E3E"/>
                </a:solidFill>
                <a:latin typeface="Arial"/>
                <a:cs typeface="Arial"/>
              </a:rPr>
              <a:t> </a:t>
            </a:r>
            <a:r>
              <a:rPr sz="2700" spc="-5" dirty="0">
                <a:solidFill>
                  <a:srgbClr val="3E3E3E"/>
                </a:solidFill>
                <a:latin typeface="Arial"/>
                <a:cs typeface="Arial"/>
              </a:rPr>
              <a:t>item.</a:t>
            </a:r>
            <a:r>
              <a:rPr lang="en-US" sz="2700" spc="-5" dirty="0">
                <a:solidFill>
                  <a:srgbClr val="3E3E3E"/>
                </a:solidFill>
                <a:latin typeface="Arial"/>
                <a:cs typeface="Arial"/>
              </a:rPr>
              <a:t/>
            </a:r>
            <a:br>
              <a:rPr lang="en-US" sz="2700" spc="-5" dirty="0">
                <a:solidFill>
                  <a:srgbClr val="3E3E3E"/>
                </a:solidFill>
                <a:latin typeface="Arial"/>
                <a:cs typeface="Arial"/>
              </a:rPr>
            </a:br>
            <a:endParaRPr sz="2700" dirty="0">
              <a:latin typeface="Arial"/>
              <a:cs typeface="Arial"/>
            </a:endParaRPr>
          </a:p>
          <a:p>
            <a:pPr marL="12700" marR="5080">
              <a:lnSpc>
                <a:spcPct val="80000"/>
              </a:lnSpc>
              <a:spcBef>
                <a:spcPts val="675"/>
              </a:spcBef>
            </a:pPr>
            <a:r>
              <a:rPr sz="2700" b="1" spc="-5" dirty="0">
                <a:solidFill>
                  <a:srgbClr val="3E3E3E"/>
                </a:solidFill>
                <a:latin typeface="Arial"/>
                <a:cs typeface="Arial"/>
              </a:rPr>
              <a:t>Note</a:t>
            </a:r>
            <a:r>
              <a:rPr sz="2700" spc="-5" dirty="0">
                <a:solidFill>
                  <a:srgbClr val="3E3E3E"/>
                </a:solidFill>
                <a:latin typeface="Arial"/>
                <a:cs typeface="Arial"/>
              </a:rPr>
              <a:t>: </a:t>
            </a:r>
            <a:r>
              <a:rPr sz="2700" dirty="0">
                <a:solidFill>
                  <a:srgbClr val="3E3E3E"/>
                </a:solidFill>
                <a:latin typeface="Arial"/>
                <a:cs typeface="Arial"/>
              </a:rPr>
              <a:t>The </a:t>
            </a:r>
            <a:r>
              <a:rPr sz="2700" spc="-5" dirty="0">
                <a:solidFill>
                  <a:srgbClr val="3E3E3E"/>
                </a:solidFill>
                <a:latin typeface="Arial"/>
                <a:cs typeface="Arial"/>
              </a:rPr>
              <a:t>selected methods should be appropriate  </a:t>
            </a:r>
            <a:r>
              <a:rPr sz="2700" dirty="0">
                <a:solidFill>
                  <a:srgbClr val="3E3E3E"/>
                </a:solidFill>
                <a:latin typeface="Arial"/>
                <a:cs typeface="Arial"/>
              </a:rPr>
              <a:t>for the type </a:t>
            </a:r>
            <a:r>
              <a:rPr sz="2700" spc="-5" dirty="0">
                <a:solidFill>
                  <a:srgbClr val="3E3E3E"/>
                </a:solidFill>
                <a:latin typeface="Arial"/>
                <a:cs typeface="Arial"/>
              </a:rPr>
              <a:t>and volume of work</a:t>
            </a:r>
            <a:r>
              <a:rPr sz="2700" spc="-55" dirty="0">
                <a:solidFill>
                  <a:srgbClr val="3E3E3E"/>
                </a:solidFill>
                <a:latin typeface="Arial"/>
                <a:cs typeface="Arial"/>
              </a:rPr>
              <a:t> </a:t>
            </a:r>
            <a:r>
              <a:rPr sz="2700" spc="-5" dirty="0">
                <a:solidFill>
                  <a:srgbClr val="3E3E3E"/>
                </a:solidFill>
                <a:latin typeface="Arial"/>
                <a:cs typeface="Arial"/>
              </a:rPr>
              <a:t>undertaken.</a:t>
            </a:r>
            <a:endParaRPr sz="27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7175500" cy="635635"/>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ISO/IEC </a:t>
            </a:r>
            <a:r>
              <a:rPr sz="4000" b="0" spc="-50" dirty="0">
                <a:solidFill>
                  <a:srgbClr val="00A0AF"/>
                </a:solidFill>
                <a:latin typeface="Franklin Gothic Medium"/>
                <a:cs typeface="Franklin Gothic Medium"/>
              </a:rPr>
              <a:t>17025 </a:t>
            </a:r>
            <a:r>
              <a:rPr sz="4000" b="0" spc="-5" dirty="0">
                <a:solidFill>
                  <a:srgbClr val="00A0AF"/>
                </a:solidFill>
                <a:latin typeface="Franklin Gothic Medium"/>
                <a:cs typeface="Franklin Gothic Medium"/>
              </a:rPr>
              <a:t>section</a:t>
            </a:r>
            <a:r>
              <a:rPr sz="4000" b="0" spc="-50" dirty="0">
                <a:solidFill>
                  <a:srgbClr val="00A0AF"/>
                </a:solidFill>
                <a:latin typeface="Franklin Gothic Medium"/>
                <a:cs typeface="Franklin Gothic Medium"/>
              </a:rPr>
              <a:t> </a:t>
            </a:r>
            <a:r>
              <a:rPr lang="en-US" sz="4000" b="0" spc="-50" dirty="0">
                <a:solidFill>
                  <a:srgbClr val="00A0AF"/>
                </a:solidFill>
                <a:latin typeface="Franklin Gothic Medium"/>
                <a:cs typeface="Franklin Gothic Medium"/>
              </a:rPr>
              <a:t>7</a:t>
            </a:r>
            <a:r>
              <a:rPr sz="4000" b="0" spc="-5" dirty="0">
                <a:solidFill>
                  <a:srgbClr val="00A0AF"/>
                </a:solidFill>
                <a:latin typeface="Franklin Gothic Medium"/>
                <a:cs typeface="Franklin Gothic Medium"/>
              </a:rPr>
              <a:t>.</a:t>
            </a:r>
            <a:r>
              <a:rPr lang="en-US" sz="4000" b="0" spc="-5" dirty="0">
                <a:solidFill>
                  <a:srgbClr val="00A0AF"/>
                </a:solidFill>
                <a:latin typeface="Franklin Gothic Medium"/>
                <a:cs typeface="Franklin Gothic Medium"/>
              </a:rPr>
              <a:t>7.2</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8" name="Rectangle 7">
            <a:extLst>
              <a:ext uri="{FF2B5EF4-FFF2-40B4-BE49-F238E27FC236}">
                <a16:creationId xmlns:a16="http://schemas.microsoft.com/office/drawing/2014/main" id="{A65B990D-F17C-4328-B5B2-C74CF12C130E}"/>
              </a:ext>
            </a:extLst>
          </p:cNvPr>
          <p:cNvSpPr/>
          <p:nvPr/>
        </p:nvSpPr>
        <p:spPr>
          <a:xfrm>
            <a:off x="867833" y="1439376"/>
            <a:ext cx="8775700" cy="4893647"/>
          </a:xfrm>
          <a:prstGeom prst="rect">
            <a:avLst/>
          </a:prstGeom>
        </p:spPr>
        <p:txBody>
          <a:bodyPr wrap="square">
            <a:spAutoFit/>
          </a:bodyPr>
          <a:lstStyle/>
          <a:p>
            <a:r>
              <a:rPr lang="en-US" sz="2400" dirty="0"/>
              <a:t>7.7.2 The laboratory shall monitor its performance by comparison with results of other laboratories, where available and appropriate. This monitoring shall be planned and reviewed and shall include, but not be limited to, either or both of the following:</a:t>
            </a:r>
            <a:br>
              <a:rPr lang="en-US" sz="2400" dirty="0"/>
            </a:br>
            <a:endParaRPr lang="en-US" sz="2400" dirty="0"/>
          </a:p>
          <a:p>
            <a:r>
              <a:rPr lang="en-US" sz="2400" dirty="0"/>
              <a:t>a) participation in proficiency testing;</a:t>
            </a:r>
          </a:p>
          <a:p>
            <a:r>
              <a:rPr lang="en-US" sz="2400" dirty="0"/>
              <a:t>NOTE ISO/IEC 17043 contains additional information on proficiency tests and proficiency testing providers. Proficiency testing providers that meet the requirements of ISO/IEC 17043 are considered to be competent.</a:t>
            </a:r>
            <a:br>
              <a:rPr lang="en-US" sz="2400" dirty="0"/>
            </a:br>
            <a:endParaRPr lang="en-US" sz="2400" dirty="0"/>
          </a:p>
          <a:p>
            <a:r>
              <a:rPr lang="en-US" sz="2400" dirty="0"/>
              <a:t>b) participation in interlaboratory comparisons other than proficiency testing.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1700" y="734060"/>
            <a:ext cx="7251700" cy="628377"/>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ISO/IEC </a:t>
            </a:r>
            <a:r>
              <a:rPr sz="4000" b="0" spc="-50" dirty="0">
                <a:solidFill>
                  <a:srgbClr val="00A0AF"/>
                </a:solidFill>
                <a:latin typeface="Franklin Gothic Medium"/>
                <a:cs typeface="Franklin Gothic Medium"/>
              </a:rPr>
              <a:t>17025 </a:t>
            </a:r>
            <a:r>
              <a:rPr sz="4000" b="0" spc="-5" dirty="0">
                <a:solidFill>
                  <a:srgbClr val="00A0AF"/>
                </a:solidFill>
                <a:latin typeface="Franklin Gothic Medium"/>
                <a:cs typeface="Franklin Gothic Medium"/>
              </a:rPr>
              <a:t>section</a:t>
            </a:r>
            <a:r>
              <a:rPr sz="4000" b="0" spc="-50" dirty="0">
                <a:solidFill>
                  <a:srgbClr val="00A0AF"/>
                </a:solidFill>
                <a:latin typeface="Franklin Gothic Medium"/>
                <a:cs typeface="Franklin Gothic Medium"/>
              </a:rPr>
              <a:t> </a:t>
            </a:r>
            <a:r>
              <a:rPr lang="en-US" sz="4000" b="0" spc="-50" dirty="0">
                <a:solidFill>
                  <a:srgbClr val="00A0AF"/>
                </a:solidFill>
                <a:latin typeface="Franklin Gothic Medium"/>
                <a:cs typeface="Franklin Gothic Medium"/>
              </a:rPr>
              <a:t>7</a:t>
            </a:r>
            <a:r>
              <a:rPr sz="4000" b="0" spc="-5" dirty="0">
                <a:solidFill>
                  <a:srgbClr val="00A0AF"/>
                </a:solidFill>
                <a:latin typeface="Franklin Gothic Medium"/>
                <a:cs typeface="Franklin Gothic Medium"/>
              </a:rPr>
              <a:t>.</a:t>
            </a:r>
            <a:r>
              <a:rPr lang="en-US" sz="4000" b="0" spc="-5" dirty="0">
                <a:solidFill>
                  <a:srgbClr val="00A0AF"/>
                </a:solidFill>
                <a:latin typeface="Franklin Gothic Medium"/>
                <a:cs typeface="Franklin Gothic Medium"/>
              </a:rPr>
              <a:t>7.3</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8" name="Rectangle 7">
            <a:extLst>
              <a:ext uri="{FF2B5EF4-FFF2-40B4-BE49-F238E27FC236}">
                <a16:creationId xmlns:a16="http://schemas.microsoft.com/office/drawing/2014/main" id="{A65B990D-F17C-4328-B5B2-C74CF12C130E}"/>
              </a:ext>
            </a:extLst>
          </p:cNvPr>
          <p:cNvSpPr/>
          <p:nvPr/>
        </p:nvSpPr>
        <p:spPr>
          <a:xfrm>
            <a:off x="867833" y="1439376"/>
            <a:ext cx="8775700" cy="2677656"/>
          </a:xfrm>
          <a:prstGeom prst="rect">
            <a:avLst/>
          </a:prstGeom>
        </p:spPr>
        <p:txBody>
          <a:bodyPr wrap="square">
            <a:spAutoFit/>
          </a:bodyPr>
          <a:lstStyle/>
          <a:p>
            <a:r>
              <a:rPr lang="en-US" sz="2800" dirty="0"/>
              <a:t>7.7.3 Data from monitoring activities shall be analysed, used to control and, if applicable, improve the laboratory's activities. If the results of the analysis of data from monitoring activities are found to be outside pre-defined criteria, appropriate action shall be taken to prevent incorrect results from being reported.</a:t>
            </a:r>
            <a:endParaRPr lang="en-US" sz="2800" dirty="0">
              <a:solidFill>
                <a:srgbClr val="FF0000"/>
              </a:solidFill>
            </a:endParaRPr>
          </a:p>
        </p:txBody>
      </p:sp>
    </p:spTree>
    <p:extLst>
      <p:ext uri="{BB962C8B-B14F-4D97-AF65-F5344CB8AC3E}">
        <p14:creationId xmlns:p14="http://schemas.microsoft.com/office/powerpoint/2010/main" val="3435103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49300" y="734060"/>
            <a:ext cx="8775700" cy="628377"/>
          </a:xfrm>
          <a:prstGeom prst="rect">
            <a:avLst/>
          </a:prstGeom>
        </p:spPr>
        <p:txBody>
          <a:bodyPr vert="horz" wrap="square" lIns="0" tIns="12700" rIns="0" bIns="0" rtlCol="0">
            <a:spAutoFit/>
          </a:bodyPr>
          <a:lstStyle/>
          <a:p>
            <a:pPr marL="12700">
              <a:lnSpc>
                <a:spcPct val="100000"/>
              </a:lnSpc>
              <a:spcBef>
                <a:spcPts val="100"/>
              </a:spcBef>
            </a:pPr>
            <a:r>
              <a:rPr sz="4000" b="0" dirty="0">
                <a:solidFill>
                  <a:srgbClr val="00A0AF"/>
                </a:solidFill>
                <a:latin typeface="Franklin Gothic Medium"/>
                <a:cs typeface="Franklin Gothic Medium"/>
              </a:rPr>
              <a:t>ISO/IEC </a:t>
            </a:r>
            <a:r>
              <a:rPr sz="4000" b="0" spc="-50" dirty="0">
                <a:solidFill>
                  <a:srgbClr val="00A0AF"/>
                </a:solidFill>
                <a:latin typeface="Franklin Gothic Medium"/>
                <a:cs typeface="Franklin Gothic Medium"/>
              </a:rPr>
              <a:t>17025 </a:t>
            </a:r>
            <a:r>
              <a:rPr sz="4000" b="0" spc="-5" dirty="0">
                <a:solidFill>
                  <a:srgbClr val="00A0AF"/>
                </a:solidFill>
                <a:latin typeface="Franklin Gothic Medium"/>
                <a:cs typeface="Franklin Gothic Medium"/>
              </a:rPr>
              <a:t>section</a:t>
            </a:r>
            <a:r>
              <a:rPr sz="4000" b="0" spc="-50" dirty="0">
                <a:solidFill>
                  <a:srgbClr val="00A0AF"/>
                </a:solidFill>
                <a:latin typeface="Franklin Gothic Medium"/>
                <a:cs typeface="Franklin Gothic Medium"/>
              </a:rPr>
              <a:t> </a:t>
            </a:r>
            <a:r>
              <a:rPr lang="en-US" sz="4000" b="0" spc="-50" dirty="0">
                <a:solidFill>
                  <a:srgbClr val="00A0AF"/>
                </a:solidFill>
                <a:latin typeface="Franklin Gothic Medium"/>
                <a:cs typeface="Franklin Gothic Medium"/>
              </a:rPr>
              <a:t>8.6 Improvement</a:t>
            </a:r>
            <a:endParaRPr sz="4000" dirty="0">
              <a:latin typeface="Franklin Gothic Medium"/>
              <a:cs typeface="Franklin Gothic Medium"/>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
        <p:nvSpPr>
          <p:cNvPr id="8" name="Rectangle 7">
            <a:extLst>
              <a:ext uri="{FF2B5EF4-FFF2-40B4-BE49-F238E27FC236}">
                <a16:creationId xmlns:a16="http://schemas.microsoft.com/office/drawing/2014/main" id="{A65B990D-F17C-4328-B5B2-C74CF12C130E}"/>
              </a:ext>
            </a:extLst>
          </p:cNvPr>
          <p:cNvSpPr/>
          <p:nvPr/>
        </p:nvSpPr>
        <p:spPr>
          <a:xfrm>
            <a:off x="749300" y="1439376"/>
            <a:ext cx="8894233" cy="3539430"/>
          </a:xfrm>
          <a:prstGeom prst="rect">
            <a:avLst/>
          </a:prstGeom>
        </p:spPr>
        <p:txBody>
          <a:bodyPr wrap="square">
            <a:spAutoFit/>
          </a:bodyPr>
          <a:lstStyle/>
          <a:p>
            <a:r>
              <a:rPr lang="en-US" sz="2800" dirty="0"/>
              <a:t>8.6.1 The laboratory shall identify and select opportunities for improvement and implement any necessary actions.</a:t>
            </a:r>
          </a:p>
          <a:p>
            <a:r>
              <a:rPr lang="en-US" sz="2800" dirty="0"/>
              <a:t>NOTE Opportunities for improvement can be identified through the review of the operational procedures, the use of the policies, overall objectives, audit results, corrective actions, management review, suggestions from personnel, risk assessment, analysis of data, and proficiency testing results.</a:t>
            </a:r>
          </a:p>
        </p:txBody>
      </p:sp>
    </p:spTree>
    <p:extLst>
      <p:ext uri="{BB962C8B-B14F-4D97-AF65-F5344CB8AC3E}">
        <p14:creationId xmlns:p14="http://schemas.microsoft.com/office/powerpoint/2010/main" val="1219088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p:nvPr/>
        </p:nvSpPr>
        <p:spPr>
          <a:xfrm>
            <a:off x="1987298" y="6445106"/>
            <a:ext cx="1780788" cy="546133"/>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3962400" y="6373408"/>
            <a:ext cx="921258" cy="829742"/>
          </a:xfrm>
          <a:prstGeom prst="rect">
            <a:avLst/>
          </a:prstGeom>
          <a:blipFill>
            <a:blip r:embed="rId4" cstate="print"/>
            <a:stretch>
              <a:fillRect/>
            </a:stretch>
          </a:blipFill>
        </p:spPr>
        <p:txBody>
          <a:bodyPr wrap="square" lIns="0" tIns="0" rIns="0" bIns="0" rtlCol="0"/>
          <a:lstStyle/>
          <a:p>
            <a:endParaRPr dirty="0"/>
          </a:p>
        </p:txBody>
      </p:sp>
      <p:sp>
        <p:nvSpPr>
          <p:cNvPr id="5" name="object 5"/>
          <p:cNvSpPr/>
          <p:nvPr/>
        </p:nvSpPr>
        <p:spPr>
          <a:xfrm>
            <a:off x="7083472" y="6705382"/>
            <a:ext cx="1828919" cy="141078"/>
          </a:xfrm>
          <a:prstGeom prst="rect">
            <a:avLst/>
          </a:prstGeom>
          <a:blipFill>
            <a:blip r:embed="rId5" cstate="print"/>
            <a:stretch>
              <a:fillRect/>
            </a:stretch>
          </a:blipFill>
        </p:spPr>
        <p:txBody>
          <a:bodyPr wrap="square" lIns="0" tIns="0" rIns="0" bIns="0" rtlCol="0"/>
          <a:lstStyle/>
          <a:p>
            <a:endParaRPr dirty="0"/>
          </a:p>
        </p:txBody>
      </p:sp>
      <p:sp>
        <p:nvSpPr>
          <p:cNvPr id="6" name="object 6"/>
          <p:cNvSpPr txBox="1">
            <a:spLocks noGrp="1"/>
          </p:cNvSpPr>
          <p:nvPr>
            <p:ph type="title"/>
          </p:nvPr>
        </p:nvSpPr>
        <p:spPr>
          <a:prstGeom prst="rect">
            <a:avLst/>
          </a:prstGeom>
        </p:spPr>
        <p:txBody>
          <a:bodyPr vert="horz" wrap="square" lIns="0" tIns="12700" rIns="0" bIns="0" rtlCol="0">
            <a:spAutoFit/>
          </a:bodyPr>
          <a:lstStyle/>
          <a:p>
            <a:pPr marL="1193165" marR="5080" indent="-1181100">
              <a:lnSpc>
                <a:spcPct val="100000"/>
              </a:lnSpc>
              <a:spcBef>
                <a:spcPts val="100"/>
              </a:spcBef>
            </a:pPr>
            <a:r>
              <a:rPr spc="-20" dirty="0"/>
              <a:t>Requirements </a:t>
            </a:r>
            <a:r>
              <a:rPr dirty="0"/>
              <a:t>in addition</a:t>
            </a:r>
            <a:r>
              <a:rPr spc="-70" dirty="0"/>
              <a:t> </a:t>
            </a:r>
            <a:r>
              <a:rPr spc="-55" dirty="0"/>
              <a:t>to  </a:t>
            </a:r>
            <a:r>
              <a:rPr spc="-15" dirty="0"/>
              <a:t>ISO/IEC</a:t>
            </a:r>
            <a:r>
              <a:rPr spc="-20" dirty="0"/>
              <a:t> </a:t>
            </a:r>
            <a:r>
              <a:rPr spc="-5" dirty="0"/>
              <a:t>17025:20</a:t>
            </a:r>
            <a:r>
              <a:rPr lang="en-US" spc="-5" dirty="0"/>
              <a:t>17</a:t>
            </a:r>
            <a:endParaRPr spc="-5" dirty="0"/>
          </a:p>
        </p:txBody>
      </p:sp>
      <p:pic>
        <p:nvPicPr>
          <p:cNvPr id="7" name="Picture 6"/>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248</TotalTime>
  <Words>1783</Words>
  <Application>Microsoft Office PowerPoint</Application>
  <PresentationFormat>Custom</PresentationFormat>
  <Paragraphs>197</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Franklin Gothic Demi</vt:lpstr>
      <vt:lpstr>Franklin Gothic Medium</vt:lpstr>
      <vt:lpstr>Times New Roman</vt:lpstr>
      <vt:lpstr>Wingdings</vt:lpstr>
      <vt:lpstr>Office Theme</vt:lpstr>
      <vt:lpstr>Proficiency Testing ISO/IEC 17025:2017  7.7 Ensuring the validity of results</vt:lpstr>
      <vt:lpstr>Abbreviations and Acronyms</vt:lpstr>
      <vt:lpstr>Abbreviations and Acronyms</vt:lpstr>
      <vt:lpstr>What ISO/IEC 17025 says</vt:lpstr>
      <vt:lpstr>ISO Section 7.7.1 continued</vt:lpstr>
      <vt:lpstr>ISO/IEC 17025 section 7.7.2</vt:lpstr>
      <vt:lpstr>ISO/IEC 17025 section 7.7.3</vt:lpstr>
      <vt:lpstr>ISO/IEC 17025 section 8.6 Improvement</vt:lpstr>
      <vt:lpstr>Requirements in addition to  ISO/IEC 17025:2017</vt:lpstr>
      <vt:lpstr>PowerPoint Presentation</vt:lpstr>
      <vt:lpstr>PowerPoint Presentation</vt:lpstr>
      <vt:lpstr>Accrediting Bodies (AB) Requirements</vt:lpstr>
      <vt:lpstr>So what are you supposed to do?</vt:lpstr>
      <vt:lpstr>eptis</vt:lpstr>
      <vt:lpstr>So what are you supposed to do?</vt:lpstr>
      <vt:lpstr>Additional thoughts…</vt:lpstr>
      <vt:lpstr>PT Provider's Scope</vt:lpstr>
      <vt:lpstr>Example of a PT Provider's Scope</vt:lpstr>
      <vt:lpstr>PowerPoint Presentation</vt:lpstr>
      <vt:lpstr>Example: Reference Material Producer’s Scope</vt:lpstr>
      <vt:lpstr>Common Road blocks</vt:lpstr>
      <vt:lpstr>ALWAYS DOCUMENT the ISSUES if a suitable PT  cannot be located .</vt:lpstr>
      <vt:lpstr>Use of Internal Check Samples</vt:lpstr>
      <vt:lpstr>PowerPoint Presentation</vt:lpstr>
      <vt:lpstr>Internal Checks</vt:lpstr>
      <vt:lpstr>Internal Checks</vt:lpstr>
      <vt:lpstr>Internal Checks</vt:lpstr>
      <vt:lpstr>Interlaboratory comparison</vt:lpstr>
      <vt:lpstr>Internal Checks</vt:lpstr>
      <vt:lpstr>Internal Checks</vt:lpstr>
      <vt:lpstr>PowerPoint Presentation</vt:lpstr>
      <vt:lpstr>Pesticide Data Program (PDP) example</vt:lpstr>
      <vt:lpstr>PDP example continued</vt:lpstr>
      <vt:lpstr>PDP example continued</vt:lpstr>
      <vt:lpstr>Internal Check Sample</vt:lpstr>
      <vt:lpstr>Re-Purpose PT Samples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Quality Management System Proficiency Testing 2017</dc:title>
  <dc:creator>joshua.rowland</dc:creator>
  <cp:lastModifiedBy>Randolph, Robyn | APHL</cp:lastModifiedBy>
  <cp:revision>19</cp:revision>
  <dcterms:created xsi:type="dcterms:W3CDTF">2020-05-11T15:35:19Z</dcterms:created>
  <dcterms:modified xsi:type="dcterms:W3CDTF">2020-06-29T15:46:21Z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2017-08-14T00:00:00Z</vt:filetime>
  </property>
  <property fmtid="{D5CDD505-2E9C-101B-9397-08002B2CF9AE}" pid="3" name="Creator">
    <vt:lpwstr>PScript5.dll Version 5.2.2</vt:lpwstr>
  </property>
  <property fmtid="{D5CDD505-2E9C-101B-9397-08002B2CF9AE}" pid="4" name="LastSaved">
    <vt:filetime>2020-05-11T00:00:00Z</vt:filetime>
  </property>
</Properties>
</file>