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27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2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8867" y="716660"/>
            <a:ext cx="8260664" cy="640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D9D9D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1679" y="6428232"/>
            <a:ext cx="1792223" cy="5577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59352" y="6263640"/>
            <a:ext cx="905255" cy="7914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400" y="6327647"/>
            <a:ext cx="950976" cy="6583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5484" y="242950"/>
            <a:ext cx="5243830" cy="640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660" y="1233995"/>
            <a:ext cx="8025079" cy="4588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D9D9D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07250" y="6745401"/>
            <a:ext cx="1851025" cy="2019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9FAE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hyperlink" Target="http://www.aphl.org/" TargetMode="Externa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tis.bam.de/eptis/WebSearch/main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aoac.org/aoac_prod_imis/AOAC_Docs/LPTP/alacc" TargetMode="External"/><Relationship Id="rId2" Type="http://schemas.openxmlformats.org/officeDocument/2006/relationships/hyperlink" Target="http://www.eurachem.org/index.php/publi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43800" y="2029967"/>
            <a:ext cx="2057400" cy="365760"/>
          </a:xfrm>
          <a:custGeom>
            <a:avLst/>
            <a:gdLst/>
            <a:ahLst/>
            <a:cxnLst/>
            <a:rect l="l" t="t" r="r" b="b"/>
            <a:pathLst>
              <a:path w="2057400" h="365760">
                <a:moveTo>
                  <a:pt x="0" y="365760"/>
                </a:moveTo>
                <a:lnTo>
                  <a:pt x="2057400" y="365760"/>
                </a:lnTo>
                <a:lnTo>
                  <a:pt x="20574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B42D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2029967"/>
            <a:ext cx="7086600" cy="365760"/>
          </a:xfrm>
          <a:custGeom>
            <a:avLst/>
            <a:gdLst/>
            <a:ahLst/>
            <a:cxnLst/>
            <a:rect l="l" t="t" r="r" b="b"/>
            <a:pathLst>
              <a:path w="7086600" h="365760">
                <a:moveTo>
                  <a:pt x="0" y="0"/>
                </a:moveTo>
                <a:lnTo>
                  <a:pt x="0" y="365760"/>
                </a:lnTo>
                <a:lnTo>
                  <a:pt x="7086600" y="365760"/>
                </a:lnTo>
                <a:lnTo>
                  <a:pt x="7086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F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57200" y="2038350"/>
            <a:ext cx="7086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QMS </a:t>
            </a:r>
            <a:r>
              <a:rPr sz="18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Quick </a:t>
            </a: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Learning</a:t>
            </a:r>
            <a:r>
              <a:rPr sz="1800" spc="6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Activity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1832" y="914400"/>
            <a:ext cx="2139696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42047" y="1901951"/>
            <a:ext cx="557530" cy="722630"/>
          </a:xfrm>
          <a:custGeom>
            <a:avLst/>
            <a:gdLst/>
            <a:ahLst/>
            <a:cxnLst/>
            <a:rect l="l" t="t" r="r" b="b"/>
            <a:pathLst>
              <a:path w="557529" h="722630">
                <a:moveTo>
                  <a:pt x="278637" y="0"/>
                </a:moveTo>
                <a:lnTo>
                  <a:pt x="0" y="0"/>
                </a:lnTo>
                <a:lnTo>
                  <a:pt x="278540" y="361442"/>
                </a:lnTo>
                <a:lnTo>
                  <a:pt x="278637" y="722249"/>
                </a:lnTo>
                <a:lnTo>
                  <a:pt x="557276" y="361442"/>
                </a:lnTo>
                <a:lnTo>
                  <a:pt x="2786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42047" y="2263520"/>
            <a:ext cx="278765" cy="360680"/>
          </a:xfrm>
          <a:custGeom>
            <a:avLst/>
            <a:gdLst/>
            <a:ahLst/>
            <a:cxnLst/>
            <a:rect l="l" t="t" r="r" b="b"/>
            <a:pathLst>
              <a:path w="278765" h="360680">
                <a:moveTo>
                  <a:pt x="278637" y="0"/>
                </a:moveTo>
                <a:lnTo>
                  <a:pt x="0" y="360679"/>
                </a:lnTo>
                <a:lnTo>
                  <a:pt x="278637" y="360679"/>
                </a:lnTo>
                <a:lnTo>
                  <a:pt x="2786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78808" y="704087"/>
            <a:ext cx="1271015" cy="1170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83680" y="1005839"/>
            <a:ext cx="2688335" cy="8138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930895" y="6886600"/>
            <a:ext cx="1163955" cy="2673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5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Franklin Gothic Medium"/>
                <a:cs typeface="Franklin Gothic Medium"/>
                <a:hlinkClick r:id="rId5"/>
              </a:rPr>
              <a:t>www.aphl.org</a:t>
            </a:r>
            <a:endParaRPr sz="155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8867" y="3141923"/>
            <a:ext cx="4271010" cy="124460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4000" b="1" spc="10" dirty="0">
                <a:solidFill>
                  <a:srgbClr val="009FAE"/>
                </a:solidFill>
                <a:latin typeface="Franklin Gothic Demi"/>
                <a:cs typeface="Franklin Gothic Demi"/>
              </a:rPr>
              <a:t>Proficiency</a:t>
            </a:r>
            <a:r>
              <a:rPr sz="4000" b="1" spc="-250" dirty="0">
                <a:solidFill>
                  <a:srgbClr val="009FAE"/>
                </a:solidFill>
                <a:latin typeface="Franklin Gothic Demi"/>
                <a:cs typeface="Franklin Gothic Demi"/>
              </a:rPr>
              <a:t> </a:t>
            </a:r>
            <a:r>
              <a:rPr sz="4000" b="1" spc="-5" dirty="0">
                <a:solidFill>
                  <a:srgbClr val="009FAE"/>
                </a:solidFill>
                <a:latin typeface="Franklin Gothic Demi"/>
                <a:cs typeface="Franklin Gothic Demi"/>
              </a:rPr>
              <a:t>Testing</a:t>
            </a:r>
            <a:endParaRPr sz="4000">
              <a:latin typeface="Franklin Gothic Demi"/>
              <a:cs typeface="Franklin Gothic Demi"/>
            </a:endParaRPr>
          </a:p>
          <a:p>
            <a:pPr marL="30480">
              <a:lnSpc>
                <a:spcPct val="100000"/>
              </a:lnSpc>
              <a:spcBef>
                <a:spcPts val="450"/>
              </a:spcBef>
            </a:pP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ISO/IEC</a:t>
            </a:r>
            <a:r>
              <a:rPr sz="3150" spc="2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17025:2017</a:t>
            </a:r>
            <a:endParaRPr sz="31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7155" y="4856988"/>
            <a:ext cx="6047105" cy="509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50" spc="-10" dirty="0">
                <a:latin typeface="Arial"/>
                <a:cs typeface="Arial"/>
              </a:rPr>
              <a:t>7.7 </a:t>
            </a:r>
            <a:r>
              <a:rPr sz="3150" spc="-5" dirty="0">
                <a:latin typeface="Arial"/>
                <a:cs typeface="Arial"/>
              </a:rPr>
              <a:t>Ensuring </a:t>
            </a:r>
            <a:r>
              <a:rPr sz="3150" spc="-10" dirty="0">
                <a:latin typeface="Arial"/>
                <a:cs typeface="Arial"/>
              </a:rPr>
              <a:t>the </a:t>
            </a:r>
            <a:r>
              <a:rPr sz="3150" spc="10" dirty="0">
                <a:latin typeface="Arial"/>
                <a:cs typeface="Arial"/>
              </a:rPr>
              <a:t>validity </a:t>
            </a:r>
            <a:r>
              <a:rPr sz="3150" spc="-10" dirty="0">
                <a:latin typeface="Arial"/>
                <a:cs typeface="Arial"/>
              </a:rPr>
              <a:t>of</a:t>
            </a:r>
            <a:r>
              <a:rPr sz="3150" spc="225" dirty="0">
                <a:latin typeface="Arial"/>
                <a:cs typeface="Arial"/>
              </a:rPr>
              <a:t> </a:t>
            </a:r>
            <a:r>
              <a:rPr sz="3150" dirty="0">
                <a:latin typeface="Arial"/>
                <a:cs typeface="Arial"/>
              </a:rPr>
              <a:t>results</a:t>
            </a:r>
            <a:endParaRPr sz="31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178808" y="594359"/>
            <a:ext cx="1271015" cy="13167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12" y="1843849"/>
            <a:ext cx="6807834" cy="246824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60045" marR="5080" indent="-347345">
              <a:lnSpc>
                <a:spcPct val="102000"/>
              </a:lnSpc>
              <a:spcBef>
                <a:spcPts val="45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3150" b="1" spc="-10" dirty="0">
                <a:solidFill>
                  <a:srgbClr val="3D3D3D"/>
                </a:solidFill>
                <a:latin typeface="Arial"/>
                <a:cs typeface="Arial"/>
              </a:rPr>
              <a:t>AAFCO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Quality Assurance Control 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Guidelines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for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Feed Laboratories 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supplement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ISO/IEC </a:t>
            </a:r>
            <a:r>
              <a:rPr sz="3150" spc="-20" dirty="0">
                <a:solidFill>
                  <a:srgbClr val="3D3D3D"/>
                </a:solidFill>
                <a:latin typeface="Arial"/>
                <a:cs typeface="Arial"/>
              </a:rPr>
              <a:t>17025:2005, 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(2014).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This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includes accreditation 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requirements </a:t>
            </a:r>
            <a:r>
              <a:rPr sz="3150" spc="-20" dirty="0">
                <a:solidFill>
                  <a:srgbClr val="3D3D3D"/>
                </a:solidFill>
                <a:latin typeface="Arial"/>
                <a:cs typeface="Arial"/>
              </a:rPr>
              <a:t>added </a:t>
            </a:r>
            <a:r>
              <a:rPr sz="3150" spc="25" dirty="0">
                <a:solidFill>
                  <a:srgbClr val="3D3D3D"/>
                </a:solidFill>
                <a:latin typeface="Arial"/>
                <a:cs typeface="Arial"/>
              </a:rPr>
              <a:t>by</a:t>
            </a:r>
            <a:r>
              <a:rPr sz="3150" spc="-18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AAFCO.</a:t>
            </a:r>
            <a:endParaRPr sz="31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12" y="1614868"/>
            <a:ext cx="7909559" cy="343852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360045" marR="5080" indent="-347345">
              <a:lnSpc>
                <a:spcPct val="101699"/>
              </a:lnSpc>
              <a:spcBef>
                <a:spcPts val="55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3150" b="1" spc="-25" dirty="0">
                <a:solidFill>
                  <a:srgbClr val="3D3D3D"/>
                </a:solidFill>
                <a:latin typeface="Arial"/>
                <a:cs typeface="Arial"/>
              </a:rPr>
              <a:t>AOAC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International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Guidelines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for 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Laboratories </a:t>
            </a:r>
            <a:r>
              <a:rPr sz="3150" spc="15" dirty="0">
                <a:solidFill>
                  <a:srgbClr val="3D3D3D"/>
                </a:solidFill>
                <a:latin typeface="Arial"/>
                <a:cs typeface="Arial"/>
              </a:rPr>
              <a:t>Performing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Microbiological 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and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Chemical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Analysis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 Food,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Dietary 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Supplements,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and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Pharmaceuticals,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An 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aid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to interpretation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 ISO/IEC  </a:t>
            </a:r>
            <a:r>
              <a:rPr sz="3150" spc="-20" dirty="0">
                <a:solidFill>
                  <a:srgbClr val="3D3D3D"/>
                </a:solidFill>
                <a:latin typeface="Arial"/>
                <a:cs typeface="Arial"/>
              </a:rPr>
              <a:t>17025:2017.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This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document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is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also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known 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as the </a:t>
            </a:r>
            <a:r>
              <a:rPr sz="3150" b="1" spc="-5" dirty="0">
                <a:solidFill>
                  <a:srgbClr val="3D3D3D"/>
                </a:solidFill>
                <a:latin typeface="Arial"/>
                <a:cs typeface="Arial"/>
              </a:rPr>
              <a:t>ALACC</a:t>
            </a:r>
            <a:r>
              <a:rPr sz="3150" b="1" spc="3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-5" dirty="0">
                <a:latin typeface="Arial"/>
                <a:cs typeface="Arial"/>
              </a:rPr>
              <a:t>G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uidelines.</a:t>
            </a:r>
            <a:endParaRPr sz="31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1012317"/>
            <a:ext cx="7736840" cy="5314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300" b="1" spc="-15" dirty="0">
                <a:latin typeface="Arial"/>
                <a:cs typeface="Arial"/>
              </a:rPr>
              <a:t>Accrediting </a:t>
            </a:r>
            <a:r>
              <a:rPr sz="3300" b="1" spc="-5" dirty="0">
                <a:latin typeface="Arial"/>
                <a:cs typeface="Arial"/>
              </a:rPr>
              <a:t>Bodies </a:t>
            </a:r>
            <a:r>
              <a:rPr sz="3300" b="1" spc="-45" dirty="0">
                <a:latin typeface="Arial"/>
                <a:cs typeface="Arial"/>
              </a:rPr>
              <a:t>(AB)</a:t>
            </a:r>
            <a:r>
              <a:rPr sz="3300" b="1" spc="140" dirty="0">
                <a:latin typeface="Arial"/>
                <a:cs typeface="Arial"/>
              </a:rPr>
              <a:t> </a:t>
            </a:r>
            <a:r>
              <a:rPr sz="3300" b="1" spc="-5" dirty="0">
                <a:latin typeface="Arial"/>
                <a:cs typeface="Arial"/>
              </a:rPr>
              <a:t>Requirements</a:t>
            </a:r>
            <a:endParaRPr sz="33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0612" y="1616138"/>
            <a:ext cx="7965440" cy="455358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360045" marR="5080" indent="-347345">
              <a:lnSpc>
                <a:spcPts val="3320"/>
              </a:lnSpc>
              <a:spcBef>
                <a:spcPts val="254"/>
              </a:spcBef>
              <a:buChar char="•"/>
              <a:tabLst>
                <a:tab pos="360045" algn="l"/>
                <a:tab pos="360680" algn="l"/>
              </a:tabLst>
            </a:pP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ABs</a:t>
            </a:r>
            <a:r>
              <a:rPr sz="2800" spc="-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may</a:t>
            </a:r>
            <a:r>
              <a:rPr sz="2800" spc="-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have</a:t>
            </a:r>
            <a:r>
              <a:rPr sz="2800" spc="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either</a:t>
            </a:r>
            <a:r>
              <a:rPr sz="2800" spc="-1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guidance</a:t>
            </a:r>
            <a:r>
              <a:rPr sz="2800" spc="-1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or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policy</a:t>
            </a:r>
            <a:r>
              <a:rPr sz="2800" spc="-17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in</a:t>
            </a:r>
            <a:r>
              <a:rPr sz="28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place 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30" dirty="0">
                <a:latin typeface="Arial"/>
                <a:cs typeface="Arial"/>
              </a:rPr>
              <a:t>for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section 7.7 of the</a:t>
            </a:r>
            <a:r>
              <a:rPr sz="2800" spc="-3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standard.</a:t>
            </a:r>
            <a:endParaRPr sz="2800">
              <a:latin typeface="Arial"/>
              <a:cs typeface="Arial"/>
            </a:endParaRPr>
          </a:p>
          <a:p>
            <a:pPr marL="360045" marR="1160780" indent="-347345">
              <a:lnSpc>
                <a:spcPct val="100800"/>
              </a:lnSpc>
              <a:spcBef>
                <a:spcPts val="615"/>
              </a:spcBef>
              <a:buChar char="•"/>
              <a:tabLst>
                <a:tab pos="360045" algn="l"/>
                <a:tab pos="360680" algn="l"/>
              </a:tabLst>
            </a:pP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Check their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websites.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They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are</a:t>
            </a:r>
            <a:r>
              <a:rPr sz="2800" spc="-409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generally 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available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download </a:t>
            </a:r>
            <a:r>
              <a:rPr sz="2800" spc="35" dirty="0">
                <a:solidFill>
                  <a:srgbClr val="3D3D3D"/>
                </a:solidFill>
                <a:latin typeface="Arial"/>
                <a:cs typeface="Arial"/>
              </a:rPr>
              <a:t>for</a:t>
            </a:r>
            <a:r>
              <a:rPr sz="2800" spc="-43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5" dirty="0">
                <a:solidFill>
                  <a:srgbClr val="3D3D3D"/>
                </a:solidFill>
                <a:latin typeface="Arial"/>
                <a:cs typeface="Arial"/>
              </a:rPr>
              <a:t>free.</a:t>
            </a:r>
            <a:endParaRPr sz="28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675"/>
              </a:spcBef>
              <a:buChar char="•"/>
              <a:tabLst>
                <a:tab pos="360045" algn="l"/>
                <a:tab pos="36068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ABs </a:t>
            </a:r>
            <a:r>
              <a:rPr sz="2800" spc="30" dirty="0">
                <a:solidFill>
                  <a:srgbClr val="3D3D3D"/>
                </a:solidFill>
                <a:latin typeface="Arial"/>
                <a:cs typeface="Arial"/>
              </a:rPr>
              <a:t>for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ISO/IEC</a:t>
            </a:r>
            <a:r>
              <a:rPr sz="2800" spc="-3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17025:2017:</a:t>
            </a:r>
            <a:endParaRPr sz="280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695"/>
              </a:spcBef>
              <a:buChar char="–"/>
              <a:tabLst>
                <a:tab pos="763270" algn="l"/>
              </a:tabLst>
            </a:pP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A2LA</a:t>
            </a:r>
            <a:endParaRPr sz="235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640"/>
              </a:spcBef>
              <a:buChar char="–"/>
              <a:tabLst>
                <a:tab pos="763270" algn="l"/>
              </a:tabLst>
            </a:pPr>
            <a:r>
              <a:rPr sz="2350" spc="10" dirty="0">
                <a:solidFill>
                  <a:srgbClr val="3D3D3D"/>
                </a:solidFill>
                <a:latin typeface="Arial"/>
                <a:cs typeface="Arial"/>
              </a:rPr>
              <a:t>AIHA</a:t>
            </a:r>
            <a:endParaRPr sz="235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640"/>
              </a:spcBef>
              <a:buChar char="–"/>
              <a:tabLst>
                <a:tab pos="763270" algn="l"/>
              </a:tabLst>
            </a:pPr>
            <a:r>
              <a:rPr sz="2350" spc="15" dirty="0">
                <a:solidFill>
                  <a:srgbClr val="3D3D3D"/>
                </a:solidFill>
                <a:latin typeface="Arial"/>
                <a:cs typeface="Arial"/>
              </a:rPr>
              <a:t>ANAB</a:t>
            </a:r>
            <a:endParaRPr sz="235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710"/>
              </a:spcBef>
              <a:buChar char="–"/>
              <a:tabLst>
                <a:tab pos="763270" algn="l"/>
              </a:tabLst>
            </a:pPr>
            <a:r>
              <a:rPr sz="2350" spc="15" dirty="0">
                <a:solidFill>
                  <a:srgbClr val="3D3D3D"/>
                </a:solidFill>
                <a:latin typeface="Arial"/>
                <a:cs typeface="Arial"/>
              </a:rPr>
              <a:t>PJLA</a:t>
            </a:r>
            <a:endParaRPr sz="235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645"/>
              </a:spcBef>
              <a:buChar char="–"/>
              <a:tabLst>
                <a:tab pos="763270" algn="l"/>
              </a:tabLst>
            </a:pPr>
            <a:r>
              <a:rPr sz="2350" spc="10" dirty="0">
                <a:solidFill>
                  <a:srgbClr val="3D3D3D"/>
                </a:solidFill>
                <a:latin typeface="Arial"/>
                <a:cs typeface="Arial"/>
              </a:rPr>
              <a:t>IAS</a:t>
            </a:r>
            <a:endParaRPr sz="23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7192009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5" dirty="0"/>
              <a:t>So </a:t>
            </a:r>
            <a:r>
              <a:rPr spc="5" dirty="0"/>
              <a:t>what </a:t>
            </a:r>
            <a:r>
              <a:rPr spc="15" dirty="0"/>
              <a:t>are </a:t>
            </a:r>
            <a:r>
              <a:rPr spc="30" dirty="0"/>
              <a:t>you </a:t>
            </a:r>
            <a:r>
              <a:rPr dirty="0"/>
              <a:t>supposed </a:t>
            </a:r>
            <a:r>
              <a:rPr spc="10" dirty="0"/>
              <a:t>to</a:t>
            </a:r>
            <a:r>
              <a:rPr spc="-625" dirty="0"/>
              <a:t> </a:t>
            </a:r>
            <a:r>
              <a:rPr spc="20" dirty="0"/>
              <a:t>do?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1707" y="1842325"/>
            <a:ext cx="7498715" cy="311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903720" algn="l"/>
              </a:tabLst>
            </a:pP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De</a:t>
            </a:r>
            <a:r>
              <a:rPr sz="3600" b="1" i="1" spc="25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3600" b="1" i="1" spc="10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3600" b="1" i="1" spc="-35" dirty="0">
                <a:solidFill>
                  <a:srgbClr val="3D3D3D"/>
                </a:solidFill>
                <a:latin typeface="Arial"/>
                <a:cs typeface="Arial"/>
              </a:rPr>
              <a:t>rm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i</a:t>
            </a:r>
            <a:r>
              <a:rPr sz="3600" b="1" i="1" spc="35" dirty="0">
                <a:solidFill>
                  <a:srgbClr val="3D3D3D"/>
                </a:solidFill>
                <a:latin typeface="Arial"/>
                <a:cs typeface="Arial"/>
              </a:rPr>
              <a:t>n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3600" b="1" i="1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i="1" spc="5" dirty="0">
                <a:solidFill>
                  <a:srgbClr val="3D3D3D"/>
                </a:solidFill>
                <a:latin typeface="Arial"/>
                <a:cs typeface="Arial"/>
              </a:rPr>
              <a:t>i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f</a:t>
            </a:r>
            <a:r>
              <a:rPr sz="3600" b="1" i="1" spc="-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i="1" spc="20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3600" b="1" i="1" spc="25" dirty="0">
                <a:solidFill>
                  <a:srgbClr val="3D3D3D"/>
                </a:solidFill>
                <a:latin typeface="Arial"/>
                <a:cs typeface="Arial"/>
              </a:rPr>
              <a:t>h</a:t>
            </a:r>
            <a:r>
              <a:rPr sz="3600" b="1" i="1" spc="10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3600" b="1" i="1" spc="-35" dirty="0">
                <a:solidFill>
                  <a:srgbClr val="3D3D3D"/>
                </a:solidFill>
                <a:latin typeface="Arial"/>
                <a:cs typeface="Arial"/>
              </a:rPr>
              <a:t>r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3600" b="1" i="1" spc="-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i="1" spc="5" dirty="0">
                <a:solidFill>
                  <a:srgbClr val="3D3D3D"/>
                </a:solidFill>
                <a:latin typeface="Arial"/>
                <a:cs typeface="Arial"/>
              </a:rPr>
              <a:t>i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3600" b="1" i="1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3600" b="1" i="1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i="1" spc="10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3600" b="1" i="1" spc="25" dirty="0">
                <a:solidFill>
                  <a:srgbClr val="3D3D3D"/>
                </a:solidFill>
                <a:latin typeface="Arial"/>
                <a:cs typeface="Arial"/>
              </a:rPr>
              <a:t>u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i</a:t>
            </a:r>
            <a:r>
              <a:rPr sz="3600" b="1" i="1" spc="25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3600" b="1" i="1" spc="10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3600" b="1" i="1" spc="25" dirty="0">
                <a:solidFill>
                  <a:srgbClr val="3D3D3D"/>
                </a:solidFill>
                <a:latin typeface="Arial"/>
                <a:cs typeface="Arial"/>
              </a:rPr>
              <a:t>b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le	</a:t>
            </a:r>
            <a:r>
              <a:rPr sz="3600" b="1" i="1" spc="-30" dirty="0">
                <a:solidFill>
                  <a:srgbClr val="3D3D3D"/>
                </a:solidFill>
                <a:latin typeface="Arial"/>
                <a:cs typeface="Arial"/>
              </a:rPr>
              <a:t>P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T  </a:t>
            </a:r>
            <a:r>
              <a:rPr sz="3600" b="1" i="1" spc="5" dirty="0">
                <a:solidFill>
                  <a:srgbClr val="3D3D3D"/>
                </a:solidFill>
                <a:latin typeface="Arial"/>
                <a:cs typeface="Arial"/>
              </a:rPr>
              <a:t>available</a:t>
            </a:r>
            <a:r>
              <a:rPr sz="3600" b="1" i="1" spc="-1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for:</a:t>
            </a:r>
            <a:endParaRPr sz="3600">
              <a:latin typeface="Arial"/>
              <a:cs typeface="Arial"/>
            </a:endParaRPr>
          </a:p>
          <a:p>
            <a:pPr marL="2419350" indent="-567690">
              <a:lnSpc>
                <a:spcPct val="100000"/>
              </a:lnSpc>
              <a:spcBef>
                <a:spcPts val="875"/>
              </a:spcBef>
              <a:buFont typeface="Wingdings"/>
              <a:buChar char=""/>
              <a:tabLst>
                <a:tab pos="2419350" algn="l"/>
                <a:tab pos="2419985" algn="l"/>
              </a:tabLst>
            </a:pPr>
            <a:r>
              <a:rPr sz="3600" b="1" i="1" spc="10" dirty="0">
                <a:solidFill>
                  <a:srgbClr val="3D3D3D"/>
                </a:solidFill>
                <a:latin typeface="Arial"/>
                <a:cs typeface="Arial"/>
              </a:rPr>
              <a:t>Analyte </a:t>
            </a:r>
            <a:r>
              <a:rPr sz="3600" b="1" i="1" spc="15" dirty="0">
                <a:solidFill>
                  <a:srgbClr val="3D3D3D"/>
                </a:solidFill>
                <a:latin typeface="Arial"/>
                <a:cs typeface="Arial"/>
              </a:rPr>
              <a:t>of</a:t>
            </a:r>
            <a:r>
              <a:rPr sz="3600" b="1" i="1" spc="-17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i="1" spc="-5" dirty="0">
                <a:solidFill>
                  <a:srgbClr val="3D3D3D"/>
                </a:solidFill>
                <a:latin typeface="Arial"/>
                <a:cs typeface="Arial"/>
              </a:rPr>
              <a:t>Interest</a:t>
            </a:r>
            <a:endParaRPr sz="3600">
              <a:latin typeface="Arial"/>
              <a:cs typeface="Arial"/>
            </a:endParaRPr>
          </a:p>
          <a:p>
            <a:pPr marL="2419350" indent="-567690">
              <a:lnSpc>
                <a:spcPct val="100000"/>
              </a:lnSpc>
              <a:spcBef>
                <a:spcPts val="945"/>
              </a:spcBef>
              <a:buFont typeface="Wingdings"/>
              <a:buChar char=""/>
              <a:tabLst>
                <a:tab pos="2419350" algn="l"/>
                <a:tab pos="2419985" algn="l"/>
              </a:tabLst>
            </a:pPr>
            <a:r>
              <a:rPr sz="3600" b="1" i="1" dirty="0">
                <a:solidFill>
                  <a:srgbClr val="3D3D3D"/>
                </a:solidFill>
                <a:latin typeface="Arial"/>
                <a:cs typeface="Arial"/>
              </a:rPr>
              <a:t>Matrix</a:t>
            </a:r>
            <a:endParaRPr sz="3600">
              <a:latin typeface="Arial"/>
              <a:cs typeface="Arial"/>
            </a:endParaRPr>
          </a:p>
          <a:p>
            <a:pPr marL="2419350" indent="-567690">
              <a:lnSpc>
                <a:spcPct val="100000"/>
              </a:lnSpc>
              <a:spcBef>
                <a:spcPts val="865"/>
              </a:spcBef>
              <a:buFont typeface="Wingdings"/>
              <a:buChar char=""/>
              <a:tabLst>
                <a:tab pos="2419350" algn="l"/>
                <a:tab pos="2419985" algn="l"/>
              </a:tabLst>
            </a:pPr>
            <a:r>
              <a:rPr sz="3600" b="1" i="1" spc="10" dirty="0">
                <a:solidFill>
                  <a:srgbClr val="3D3D3D"/>
                </a:solidFill>
                <a:latin typeface="Arial"/>
                <a:cs typeface="Arial"/>
              </a:rPr>
              <a:t>Fit-for-Purpose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109156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15" dirty="0"/>
              <a:t>e</a:t>
            </a:r>
            <a:r>
              <a:rPr dirty="0"/>
              <a:t>p</a:t>
            </a:r>
            <a:r>
              <a:rPr spc="5" dirty="0"/>
              <a:t>t</a:t>
            </a:r>
            <a:r>
              <a:rPr spc="20" dirty="0"/>
              <a:t>i</a:t>
            </a:r>
            <a:r>
              <a:rPr spc="15" dirty="0"/>
              <a:t>s</a:t>
            </a:r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59405" y="926909"/>
            <a:ext cx="47123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https://</a:t>
            </a:r>
            <a:r>
              <a:rPr sz="1800" spc="-10" dirty="0">
                <a:latin typeface="Calibri"/>
                <a:cs typeface="Calibri"/>
                <a:hlinkClick r:id="rId3"/>
              </a:rPr>
              <a:t>www.eptis.bam.de/eptis/WebSearch/main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655064"/>
            <a:ext cx="10058400" cy="44622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7192009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5" dirty="0"/>
              <a:t>So </a:t>
            </a:r>
            <a:r>
              <a:rPr spc="5" dirty="0"/>
              <a:t>what </a:t>
            </a:r>
            <a:r>
              <a:rPr spc="15" dirty="0"/>
              <a:t>are </a:t>
            </a:r>
            <a:r>
              <a:rPr spc="30" dirty="0"/>
              <a:t>you </a:t>
            </a:r>
            <a:r>
              <a:rPr dirty="0"/>
              <a:t>supposed </a:t>
            </a:r>
            <a:r>
              <a:rPr spc="10" dirty="0"/>
              <a:t>to</a:t>
            </a:r>
            <a:r>
              <a:rPr spc="-625" dirty="0"/>
              <a:t> </a:t>
            </a:r>
            <a:r>
              <a:rPr spc="20" dirty="0"/>
              <a:t>do?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0362" y="1561274"/>
            <a:ext cx="8855075" cy="2164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90" marR="168910">
              <a:lnSpc>
                <a:spcPct val="100600"/>
              </a:lnSpc>
              <a:spcBef>
                <a:spcPts val="105"/>
              </a:spcBef>
            </a:pPr>
            <a:r>
              <a:rPr sz="2000" b="1" i="1" spc="10" dirty="0">
                <a:solidFill>
                  <a:srgbClr val="3D3D3D"/>
                </a:solidFill>
                <a:latin typeface="Calibri"/>
                <a:cs typeface="Calibri"/>
              </a:rPr>
              <a:t>After </a:t>
            </a:r>
            <a:r>
              <a:rPr sz="2000" b="1" i="1" spc="5" dirty="0">
                <a:solidFill>
                  <a:srgbClr val="3D3D3D"/>
                </a:solidFill>
                <a:latin typeface="Calibri"/>
                <a:cs typeface="Calibri"/>
              </a:rPr>
              <a:t>you </a:t>
            </a:r>
            <a:r>
              <a:rPr sz="2000" b="1" i="1" spc="10" dirty="0">
                <a:solidFill>
                  <a:srgbClr val="3D3D3D"/>
                </a:solidFill>
                <a:latin typeface="Calibri"/>
                <a:cs typeface="Calibri"/>
              </a:rPr>
              <a:t>have </a:t>
            </a:r>
            <a:r>
              <a:rPr sz="2000" b="1" i="1" spc="15" dirty="0">
                <a:solidFill>
                  <a:srgbClr val="3D3D3D"/>
                </a:solidFill>
                <a:latin typeface="Calibri"/>
                <a:cs typeface="Calibri"/>
              </a:rPr>
              <a:t>located </a:t>
            </a:r>
            <a:r>
              <a:rPr sz="2000" b="1" i="1" spc="5" dirty="0">
                <a:solidFill>
                  <a:srgbClr val="3D3D3D"/>
                </a:solidFill>
                <a:latin typeface="Calibri"/>
                <a:cs typeface="Calibri"/>
              </a:rPr>
              <a:t>a PT </a:t>
            </a:r>
            <a:r>
              <a:rPr sz="2000" b="1" i="1" spc="-5" dirty="0">
                <a:solidFill>
                  <a:srgbClr val="3D3D3D"/>
                </a:solidFill>
                <a:latin typeface="Calibri"/>
                <a:cs typeface="Calibri"/>
              </a:rPr>
              <a:t>provider, </a:t>
            </a:r>
            <a:r>
              <a:rPr sz="2000" b="1" i="1" spc="30" dirty="0">
                <a:solidFill>
                  <a:srgbClr val="3D3D3D"/>
                </a:solidFill>
                <a:latin typeface="Calibri"/>
                <a:cs typeface="Calibri"/>
              </a:rPr>
              <a:t>determineif </a:t>
            </a:r>
            <a:r>
              <a:rPr sz="2000" b="1" i="1" spc="15" dirty="0">
                <a:solidFill>
                  <a:srgbClr val="3D3D3D"/>
                </a:solidFill>
                <a:latin typeface="Calibri"/>
                <a:cs typeface="Calibri"/>
              </a:rPr>
              <a:t>the </a:t>
            </a:r>
            <a:r>
              <a:rPr sz="2000" b="1" i="1" spc="10" dirty="0">
                <a:solidFill>
                  <a:srgbClr val="3D3D3D"/>
                </a:solidFill>
                <a:latin typeface="Calibri"/>
                <a:cs typeface="Calibri"/>
              </a:rPr>
              <a:t>provider </a:t>
            </a:r>
            <a:r>
              <a:rPr sz="2000" b="1" i="1" spc="5" dirty="0">
                <a:solidFill>
                  <a:srgbClr val="3D3D3D"/>
                </a:solidFill>
                <a:latin typeface="Calibri"/>
                <a:cs typeface="Calibri"/>
              </a:rPr>
              <a:t>is accredited </a:t>
            </a:r>
            <a:r>
              <a:rPr sz="2000" b="1" i="1" spc="15" dirty="0">
                <a:solidFill>
                  <a:srgbClr val="3D3D3D"/>
                </a:solidFill>
                <a:latin typeface="Calibri"/>
                <a:cs typeface="Calibri"/>
              </a:rPr>
              <a:t>to  </a:t>
            </a:r>
            <a:r>
              <a:rPr sz="2000" b="1" i="1" spc="-5" dirty="0">
                <a:solidFill>
                  <a:srgbClr val="3D3D3D"/>
                </a:solidFill>
                <a:latin typeface="Calibri"/>
                <a:cs typeface="Calibri"/>
              </a:rPr>
              <a:t>ISO/IEC </a:t>
            </a:r>
            <a:r>
              <a:rPr sz="2000" b="1" i="1" spc="-10" dirty="0">
                <a:solidFill>
                  <a:srgbClr val="3D3D3D"/>
                </a:solidFill>
                <a:latin typeface="Calibri"/>
                <a:cs typeface="Calibri"/>
              </a:rPr>
              <a:t>17043:2010 </a:t>
            </a:r>
            <a:r>
              <a:rPr sz="2000" b="1" i="1" spc="20" dirty="0">
                <a:solidFill>
                  <a:srgbClr val="3D3D3D"/>
                </a:solidFill>
                <a:latin typeface="Calibri"/>
                <a:cs typeface="Calibri"/>
              </a:rPr>
              <a:t>Conformityassessment </a:t>
            </a:r>
            <a:r>
              <a:rPr sz="2000" b="1" i="1" spc="5" dirty="0">
                <a:solidFill>
                  <a:srgbClr val="3D3D3D"/>
                </a:solidFill>
                <a:latin typeface="Calibri"/>
                <a:cs typeface="Calibri"/>
              </a:rPr>
              <a:t>- </a:t>
            </a:r>
            <a:r>
              <a:rPr sz="2000" b="1" i="1" spc="15" dirty="0">
                <a:solidFill>
                  <a:srgbClr val="3D3D3D"/>
                </a:solidFill>
                <a:latin typeface="Calibri"/>
                <a:cs typeface="Calibri"/>
              </a:rPr>
              <a:t>General </a:t>
            </a:r>
            <a:r>
              <a:rPr sz="2000" b="1" i="1" dirty="0">
                <a:solidFill>
                  <a:srgbClr val="3D3D3D"/>
                </a:solidFill>
                <a:latin typeface="Calibri"/>
                <a:cs typeface="Calibri"/>
              </a:rPr>
              <a:t>requirements </a:t>
            </a:r>
            <a:r>
              <a:rPr sz="2000" b="1" i="1" spc="10" dirty="0">
                <a:solidFill>
                  <a:srgbClr val="3D3D3D"/>
                </a:solidFill>
                <a:latin typeface="Calibri"/>
                <a:cs typeface="Calibri"/>
              </a:rPr>
              <a:t>for</a:t>
            </a:r>
            <a:r>
              <a:rPr sz="2000" b="1" i="1" spc="-250" dirty="0">
                <a:solidFill>
                  <a:srgbClr val="3D3D3D"/>
                </a:solidFill>
                <a:latin typeface="Calibri"/>
                <a:cs typeface="Calibri"/>
              </a:rPr>
              <a:t> </a:t>
            </a:r>
            <a:r>
              <a:rPr sz="2000" b="1" i="1" spc="10" dirty="0">
                <a:solidFill>
                  <a:srgbClr val="3D3D3D"/>
                </a:solidFill>
                <a:latin typeface="Calibri"/>
                <a:cs typeface="Calibri"/>
              </a:rPr>
              <a:t>proficiency  testing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699"/>
              </a:lnSpc>
              <a:spcBef>
                <a:spcPts val="5"/>
              </a:spcBef>
            </a:pPr>
            <a:r>
              <a:rPr sz="2000" spc="20" dirty="0">
                <a:latin typeface="Calibri"/>
                <a:cs typeface="Calibri"/>
              </a:rPr>
              <a:t>The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15" dirty="0">
                <a:latin typeface="Calibri"/>
                <a:cs typeface="Calibri"/>
              </a:rPr>
              <a:t>European</a:t>
            </a:r>
            <a:r>
              <a:rPr sz="2000" spc="-14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Proficiency</a:t>
            </a:r>
            <a:r>
              <a:rPr sz="2000" spc="-1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Testing </a:t>
            </a:r>
            <a:r>
              <a:rPr sz="2000" spc="-5" dirty="0">
                <a:latin typeface="Calibri"/>
                <a:cs typeface="Calibri"/>
              </a:rPr>
              <a:t>Information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System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(EPTIS)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database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15" dirty="0">
                <a:latin typeface="Calibri"/>
                <a:cs typeface="Calibri"/>
              </a:rPr>
              <a:t> be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used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to  </a:t>
            </a:r>
            <a:r>
              <a:rPr sz="2000" spc="5" dirty="0">
                <a:latin typeface="Calibri"/>
                <a:cs typeface="Calibri"/>
              </a:rPr>
              <a:t>help </a:t>
            </a:r>
            <a:r>
              <a:rPr sz="2000" spc="-5" dirty="0">
                <a:latin typeface="Calibri"/>
                <a:cs typeface="Calibri"/>
              </a:rPr>
              <a:t>located </a:t>
            </a:r>
            <a:r>
              <a:rPr sz="2000" spc="5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PT </a:t>
            </a:r>
            <a:r>
              <a:rPr sz="2000" spc="10" dirty="0">
                <a:latin typeface="Calibri"/>
                <a:cs typeface="Calibri"/>
              </a:rPr>
              <a:t>provider </a:t>
            </a:r>
            <a:r>
              <a:rPr sz="2000" dirty="0">
                <a:latin typeface="Calibri"/>
                <a:cs typeface="Calibri"/>
              </a:rPr>
              <a:t>and </a:t>
            </a:r>
            <a:r>
              <a:rPr sz="2000" spc="10" dirty="0">
                <a:latin typeface="Calibri"/>
                <a:cs typeface="Calibri"/>
              </a:rPr>
              <a:t>often provides </a:t>
            </a:r>
            <a:r>
              <a:rPr sz="2000" dirty="0">
                <a:latin typeface="Calibri"/>
                <a:cs typeface="Calibri"/>
              </a:rPr>
              <a:t>the 3</a:t>
            </a:r>
            <a:r>
              <a:rPr sz="2025" baseline="24691" dirty="0">
                <a:latin typeface="Calibri"/>
                <a:cs typeface="Calibri"/>
              </a:rPr>
              <a:t>rd </a:t>
            </a:r>
            <a:r>
              <a:rPr sz="2000" dirty="0">
                <a:latin typeface="Calibri"/>
                <a:cs typeface="Calibri"/>
              </a:rPr>
              <a:t>party </a:t>
            </a:r>
            <a:r>
              <a:rPr sz="2000" spc="-5" dirty="0">
                <a:latin typeface="Calibri"/>
                <a:cs typeface="Calibri"/>
              </a:rPr>
              <a:t>accreditation information.  </a:t>
            </a:r>
            <a:r>
              <a:rPr sz="2000" dirty="0">
                <a:latin typeface="Calibri"/>
                <a:cs typeface="Calibri"/>
              </a:rPr>
              <a:t>Here </a:t>
            </a:r>
            <a:r>
              <a:rPr sz="2000" spc="-10" dirty="0">
                <a:latin typeface="Calibri"/>
                <a:cs typeface="Calibri"/>
              </a:rPr>
              <a:t>is </a:t>
            </a:r>
            <a:r>
              <a:rPr sz="2000" spc="-5" dirty="0">
                <a:latin typeface="Calibri"/>
                <a:cs typeface="Calibri"/>
              </a:rPr>
              <a:t>information </a:t>
            </a:r>
            <a:r>
              <a:rPr sz="2000" spc="15" dirty="0">
                <a:latin typeface="Calibri"/>
                <a:cs typeface="Calibri"/>
              </a:rPr>
              <a:t>on </a:t>
            </a:r>
            <a:r>
              <a:rPr sz="2000" spc="5" dirty="0">
                <a:latin typeface="Calibri"/>
                <a:cs typeface="Calibri"/>
              </a:rPr>
              <a:t>the AAFCO </a:t>
            </a:r>
            <a:r>
              <a:rPr sz="2000" spc="-10" dirty="0">
                <a:latin typeface="Calibri"/>
                <a:cs typeface="Calibri"/>
              </a:rPr>
              <a:t>PT </a:t>
            </a:r>
            <a:r>
              <a:rPr sz="2000" spc="-5" dirty="0">
                <a:latin typeface="Calibri"/>
                <a:cs typeface="Calibri"/>
              </a:rPr>
              <a:t>for </a:t>
            </a:r>
            <a:r>
              <a:rPr sz="2000" dirty="0">
                <a:latin typeface="Calibri"/>
                <a:cs typeface="Calibri"/>
              </a:rPr>
              <a:t>Mycotoxins</a:t>
            </a:r>
            <a:r>
              <a:rPr sz="2000" spc="-270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Scheme: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03420" y="5289803"/>
            <a:ext cx="3639820" cy="448309"/>
          </a:xfrm>
          <a:custGeom>
            <a:avLst/>
            <a:gdLst/>
            <a:ahLst/>
            <a:cxnLst/>
            <a:rect l="l" t="t" r="r" b="b"/>
            <a:pathLst>
              <a:path w="3639820" h="448310">
                <a:moveTo>
                  <a:pt x="0" y="224028"/>
                </a:moveTo>
                <a:lnTo>
                  <a:pt x="26353" y="185832"/>
                </a:lnTo>
                <a:lnTo>
                  <a:pt x="79033" y="158528"/>
                </a:lnTo>
                <a:lnTo>
                  <a:pt x="128804" y="141092"/>
                </a:lnTo>
                <a:lnTo>
                  <a:pt x="189657" y="124347"/>
                </a:lnTo>
                <a:lnTo>
                  <a:pt x="261046" y="108360"/>
                </a:lnTo>
                <a:lnTo>
                  <a:pt x="300522" y="100673"/>
                </a:lnTo>
                <a:lnTo>
                  <a:pt x="342426" y="93200"/>
                </a:lnTo>
                <a:lnTo>
                  <a:pt x="386692" y="85951"/>
                </a:lnTo>
                <a:lnTo>
                  <a:pt x="433250" y="78933"/>
                </a:lnTo>
                <a:lnTo>
                  <a:pt x="482032" y="72156"/>
                </a:lnTo>
                <a:lnTo>
                  <a:pt x="532971" y="65627"/>
                </a:lnTo>
                <a:lnTo>
                  <a:pt x="585997" y="59355"/>
                </a:lnTo>
                <a:lnTo>
                  <a:pt x="641043" y="53348"/>
                </a:lnTo>
                <a:lnTo>
                  <a:pt x="698041" y="47616"/>
                </a:lnTo>
                <a:lnTo>
                  <a:pt x="756921" y="42165"/>
                </a:lnTo>
                <a:lnTo>
                  <a:pt x="817616" y="37005"/>
                </a:lnTo>
                <a:lnTo>
                  <a:pt x="880058" y="32145"/>
                </a:lnTo>
                <a:lnTo>
                  <a:pt x="944177" y="27591"/>
                </a:lnTo>
                <a:lnTo>
                  <a:pt x="1009907" y="23354"/>
                </a:lnTo>
                <a:lnTo>
                  <a:pt x="1077178" y="19441"/>
                </a:lnTo>
                <a:lnTo>
                  <a:pt x="1145923" y="15861"/>
                </a:lnTo>
                <a:lnTo>
                  <a:pt x="1216072" y="12622"/>
                </a:lnTo>
                <a:lnTo>
                  <a:pt x="1287558" y="9732"/>
                </a:lnTo>
                <a:lnTo>
                  <a:pt x="1360313" y="7200"/>
                </a:lnTo>
                <a:lnTo>
                  <a:pt x="1434268" y="5035"/>
                </a:lnTo>
                <a:lnTo>
                  <a:pt x="1509355" y="3245"/>
                </a:lnTo>
                <a:lnTo>
                  <a:pt x="1585505" y="1838"/>
                </a:lnTo>
                <a:lnTo>
                  <a:pt x="1662651" y="822"/>
                </a:lnTo>
                <a:lnTo>
                  <a:pt x="1740724" y="207"/>
                </a:lnTo>
                <a:lnTo>
                  <a:pt x="1819655" y="0"/>
                </a:lnTo>
                <a:lnTo>
                  <a:pt x="1898587" y="207"/>
                </a:lnTo>
                <a:lnTo>
                  <a:pt x="1976660" y="822"/>
                </a:lnTo>
                <a:lnTo>
                  <a:pt x="2053806" y="1838"/>
                </a:lnTo>
                <a:lnTo>
                  <a:pt x="2129956" y="3245"/>
                </a:lnTo>
                <a:lnTo>
                  <a:pt x="2205043" y="5035"/>
                </a:lnTo>
                <a:lnTo>
                  <a:pt x="2278998" y="7200"/>
                </a:lnTo>
                <a:lnTo>
                  <a:pt x="2351753" y="9732"/>
                </a:lnTo>
                <a:lnTo>
                  <a:pt x="2423239" y="12622"/>
                </a:lnTo>
                <a:lnTo>
                  <a:pt x="2493388" y="15861"/>
                </a:lnTo>
                <a:lnTo>
                  <a:pt x="2562133" y="19441"/>
                </a:lnTo>
                <a:lnTo>
                  <a:pt x="2629404" y="23354"/>
                </a:lnTo>
                <a:lnTo>
                  <a:pt x="2695134" y="27591"/>
                </a:lnTo>
                <a:lnTo>
                  <a:pt x="2759253" y="32145"/>
                </a:lnTo>
                <a:lnTo>
                  <a:pt x="2821695" y="37005"/>
                </a:lnTo>
                <a:lnTo>
                  <a:pt x="2882390" y="42165"/>
                </a:lnTo>
                <a:lnTo>
                  <a:pt x="2941270" y="47616"/>
                </a:lnTo>
                <a:lnTo>
                  <a:pt x="2998268" y="53348"/>
                </a:lnTo>
                <a:lnTo>
                  <a:pt x="3053314" y="59355"/>
                </a:lnTo>
                <a:lnTo>
                  <a:pt x="3106340" y="65627"/>
                </a:lnTo>
                <a:lnTo>
                  <a:pt x="3157279" y="72156"/>
                </a:lnTo>
                <a:lnTo>
                  <a:pt x="3206061" y="78933"/>
                </a:lnTo>
                <a:lnTo>
                  <a:pt x="3252619" y="85951"/>
                </a:lnTo>
                <a:lnTo>
                  <a:pt x="3296885" y="93200"/>
                </a:lnTo>
                <a:lnTo>
                  <a:pt x="3338789" y="100673"/>
                </a:lnTo>
                <a:lnTo>
                  <a:pt x="3378265" y="108360"/>
                </a:lnTo>
                <a:lnTo>
                  <a:pt x="3449654" y="124347"/>
                </a:lnTo>
                <a:lnTo>
                  <a:pt x="3510507" y="141092"/>
                </a:lnTo>
                <a:lnTo>
                  <a:pt x="3560278" y="158528"/>
                </a:lnTo>
                <a:lnTo>
                  <a:pt x="3598419" y="176588"/>
                </a:lnTo>
                <a:lnTo>
                  <a:pt x="3632632" y="204702"/>
                </a:lnTo>
                <a:lnTo>
                  <a:pt x="3639311" y="224028"/>
                </a:lnTo>
                <a:lnTo>
                  <a:pt x="3637630" y="233743"/>
                </a:lnTo>
                <a:lnTo>
                  <a:pt x="3598419" y="271467"/>
                </a:lnTo>
                <a:lnTo>
                  <a:pt x="3560278" y="289527"/>
                </a:lnTo>
                <a:lnTo>
                  <a:pt x="3510507" y="306963"/>
                </a:lnTo>
                <a:lnTo>
                  <a:pt x="3449654" y="323708"/>
                </a:lnTo>
                <a:lnTo>
                  <a:pt x="3378265" y="339695"/>
                </a:lnTo>
                <a:lnTo>
                  <a:pt x="3338789" y="347382"/>
                </a:lnTo>
                <a:lnTo>
                  <a:pt x="3296885" y="354855"/>
                </a:lnTo>
                <a:lnTo>
                  <a:pt x="3252619" y="362104"/>
                </a:lnTo>
                <a:lnTo>
                  <a:pt x="3206061" y="369122"/>
                </a:lnTo>
                <a:lnTo>
                  <a:pt x="3157279" y="375899"/>
                </a:lnTo>
                <a:lnTo>
                  <a:pt x="3106340" y="382428"/>
                </a:lnTo>
                <a:lnTo>
                  <a:pt x="3053314" y="388700"/>
                </a:lnTo>
                <a:lnTo>
                  <a:pt x="2998268" y="394707"/>
                </a:lnTo>
                <a:lnTo>
                  <a:pt x="2941270" y="400439"/>
                </a:lnTo>
                <a:lnTo>
                  <a:pt x="2882390" y="405890"/>
                </a:lnTo>
                <a:lnTo>
                  <a:pt x="2821695" y="411050"/>
                </a:lnTo>
                <a:lnTo>
                  <a:pt x="2759253" y="415910"/>
                </a:lnTo>
                <a:lnTo>
                  <a:pt x="2695134" y="420464"/>
                </a:lnTo>
                <a:lnTo>
                  <a:pt x="2629404" y="424701"/>
                </a:lnTo>
                <a:lnTo>
                  <a:pt x="2562133" y="428614"/>
                </a:lnTo>
                <a:lnTo>
                  <a:pt x="2493388" y="432194"/>
                </a:lnTo>
                <a:lnTo>
                  <a:pt x="2423239" y="435433"/>
                </a:lnTo>
                <a:lnTo>
                  <a:pt x="2351753" y="438323"/>
                </a:lnTo>
                <a:lnTo>
                  <a:pt x="2278998" y="440855"/>
                </a:lnTo>
                <a:lnTo>
                  <a:pt x="2205043" y="443020"/>
                </a:lnTo>
                <a:lnTo>
                  <a:pt x="2129956" y="444810"/>
                </a:lnTo>
                <a:lnTo>
                  <a:pt x="2053806" y="446217"/>
                </a:lnTo>
                <a:lnTo>
                  <a:pt x="1976660" y="447233"/>
                </a:lnTo>
                <a:lnTo>
                  <a:pt x="1898587" y="447848"/>
                </a:lnTo>
                <a:lnTo>
                  <a:pt x="1819655" y="448056"/>
                </a:lnTo>
                <a:lnTo>
                  <a:pt x="1740724" y="447848"/>
                </a:lnTo>
                <a:lnTo>
                  <a:pt x="1662651" y="447233"/>
                </a:lnTo>
                <a:lnTo>
                  <a:pt x="1585505" y="446217"/>
                </a:lnTo>
                <a:lnTo>
                  <a:pt x="1509355" y="444810"/>
                </a:lnTo>
                <a:lnTo>
                  <a:pt x="1434268" y="443020"/>
                </a:lnTo>
                <a:lnTo>
                  <a:pt x="1360313" y="440855"/>
                </a:lnTo>
                <a:lnTo>
                  <a:pt x="1287558" y="438323"/>
                </a:lnTo>
                <a:lnTo>
                  <a:pt x="1216072" y="435433"/>
                </a:lnTo>
                <a:lnTo>
                  <a:pt x="1145923" y="432194"/>
                </a:lnTo>
                <a:lnTo>
                  <a:pt x="1077178" y="428614"/>
                </a:lnTo>
                <a:lnTo>
                  <a:pt x="1009907" y="424701"/>
                </a:lnTo>
                <a:lnTo>
                  <a:pt x="944177" y="420464"/>
                </a:lnTo>
                <a:lnTo>
                  <a:pt x="880058" y="415910"/>
                </a:lnTo>
                <a:lnTo>
                  <a:pt x="817616" y="411050"/>
                </a:lnTo>
                <a:lnTo>
                  <a:pt x="756921" y="405890"/>
                </a:lnTo>
                <a:lnTo>
                  <a:pt x="698041" y="400439"/>
                </a:lnTo>
                <a:lnTo>
                  <a:pt x="641043" y="394707"/>
                </a:lnTo>
                <a:lnTo>
                  <a:pt x="585997" y="388700"/>
                </a:lnTo>
                <a:lnTo>
                  <a:pt x="532971" y="382428"/>
                </a:lnTo>
                <a:lnTo>
                  <a:pt x="482032" y="375899"/>
                </a:lnTo>
                <a:lnTo>
                  <a:pt x="433250" y="369122"/>
                </a:lnTo>
                <a:lnTo>
                  <a:pt x="386692" y="362104"/>
                </a:lnTo>
                <a:lnTo>
                  <a:pt x="342426" y="354855"/>
                </a:lnTo>
                <a:lnTo>
                  <a:pt x="300522" y="347382"/>
                </a:lnTo>
                <a:lnTo>
                  <a:pt x="261046" y="339695"/>
                </a:lnTo>
                <a:lnTo>
                  <a:pt x="189657" y="323708"/>
                </a:lnTo>
                <a:lnTo>
                  <a:pt x="128804" y="306963"/>
                </a:lnTo>
                <a:lnTo>
                  <a:pt x="79033" y="289527"/>
                </a:lnTo>
                <a:lnTo>
                  <a:pt x="40892" y="271467"/>
                </a:lnTo>
                <a:lnTo>
                  <a:pt x="6679" y="243353"/>
                </a:lnTo>
                <a:lnTo>
                  <a:pt x="0" y="224028"/>
                </a:lnTo>
                <a:close/>
              </a:path>
            </a:pathLst>
          </a:custGeom>
          <a:ln w="27431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32020" y="5289803"/>
            <a:ext cx="3200400" cy="448309"/>
          </a:xfrm>
          <a:custGeom>
            <a:avLst/>
            <a:gdLst/>
            <a:ahLst/>
            <a:cxnLst/>
            <a:rect l="l" t="t" r="r" b="b"/>
            <a:pathLst>
              <a:path w="3200400" h="448310">
                <a:moveTo>
                  <a:pt x="1600200" y="0"/>
                </a:moveTo>
                <a:lnTo>
                  <a:pt x="1522666" y="258"/>
                </a:lnTo>
                <a:lnTo>
                  <a:pt x="1370541" y="2290"/>
                </a:lnTo>
                <a:lnTo>
                  <a:pt x="1222897" y="6264"/>
                </a:lnTo>
                <a:lnTo>
                  <a:pt x="1080404" y="12086"/>
                </a:lnTo>
                <a:lnTo>
                  <a:pt x="943733" y="19662"/>
                </a:lnTo>
                <a:lnTo>
                  <a:pt x="813554" y="28898"/>
                </a:lnTo>
                <a:lnTo>
                  <a:pt x="690538" y="39700"/>
                </a:lnTo>
                <a:lnTo>
                  <a:pt x="575356" y="51975"/>
                </a:lnTo>
                <a:lnTo>
                  <a:pt x="520912" y="58634"/>
                </a:lnTo>
                <a:lnTo>
                  <a:pt x="468677" y="65627"/>
                </a:lnTo>
                <a:lnTo>
                  <a:pt x="418736" y="72940"/>
                </a:lnTo>
                <a:lnTo>
                  <a:pt x="371173" y="80563"/>
                </a:lnTo>
                <a:lnTo>
                  <a:pt x="326071" y="88483"/>
                </a:lnTo>
                <a:lnTo>
                  <a:pt x="283513" y="96689"/>
                </a:lnTo>
                <a:lnTo>
                  <a:pt x="243585" y="105169"/>
                </a:lnTo>
                <a:lnTo>
                  <a:pt x="206369" y="113912"/>
                </a:lnTo>
                <a:lnTo>
                  <a:pt x="140411" y="132136"/>
                </a:lnTo>
                <a:lnTo>
                  <a:pt x="86308" y="151269"/>
                </a:lnTo>
                <a:lnTo>
                  <a:pt x="44733" y="171216"/>
                </a:lnTo>
                <a:lnTo>
                  <a:pt x="7325" y="202457"/>
                </a:lnTo>
                <a:lnTo>
                  <a:pt x="0" y="224028"/>
                </a:lnTo>
                <a:lnTo>
                  <a:pt x="1845" y="234879"/>
                </a:lnTo>
                <a:lnTo>
                  <a:pt x="28853" y="266590"/>
                </a:lnTo>
                <a:lnTo>
                  <a:pt x="63913" y="286909"/>
                </a:lnTo>
                <a:lnTo>
                  <a:pt x="111836" y="306460"/>
                </a:lnTo>
                <a:lnTo>
                  <a:pt x="171950" y="325150"/>
                </a:lnTo>
                <a:lnTo>
                  <a:pt x="243585" y="342886"/>
                </a:lnTo>
                <a:lnTo>
                  <a:pt x="283513" y="351366"/>
                </a:lnTo>
                <a:lnTo>
                  <a:pt x="326071" y="359572"/>
                </a:lnTo>
                <a:lnTo>
                  <a:pt x="371173" y="367492"/>
                </a:lnTo>
                <a:lnTo>
                  <a:pt x="418736" y="375115"/>
                </a:lnTo>
                <a:lnTo>
                  <a:pt x="468677" y="382428"/>
                </a:lnTo>
                <a:lnTo>
                  <a:pt x="520912" y="389421"/>
                </a:lnTo>
                <a:lnTo>
                  <a:pt x="575356" y="396080"/>
                </a:lnTo>
                <a:lnTo>
                  <a:pt x="631926" y="402396"/>
                </a:lnTo>
                <a:lnTo>
                  <a:pt x="751109" y="413946"/>
                </a:lnTo>
                <a:lnTo>
                  <a:pt x="877790" y="423976"/>
                </a:lnTo>
                <a:lnTo>
                  <a:pt x="1011299" y="432394"/>
                </a:lnTo>
                <a:lnTo>
                  <a:pt x="1150964" y="439105"/>
                </a:lnTo>
                <a:lnTo>
                  <a:pt x="1296117" y="444015"/>
                </a:lnTo>
                <a:lnTo>
                  <a:pt x="1446085" y="447030"/>
                </a:lnTo>
                <a:lnTo>
                  <a:pt x="1600200" y="448056"/>
                </a:lnTo>
                <a:lnTo>
                  <a:pt x="1677733" y="447797"/>
                </a:lnTo>
                <a:lnTo>
                  <a:pt x="1754314" y="447030"/>
                </a:lnTo>
                <a:lnTo>
                  <a:pt x="1904282" y="444015"/>
                </a:lnTo>
                <a:lnTo>
                  <a:pt x="2049435" y="439105"/>
                </a:lnTo>
                <a:lnTo>
                  <a:pt x="2189100" y="432394"/>
                </a:lnTo>
                <a:lnTo>
                  <a:pt x="2322609" y="423976"/>
                </a:lnTo>
                <a:lnTo>
                  <a:pt x="2449290" y="413946"/>
                </a:lnTo>
                <a:lnTo>
                  <a:pt x="2568473" y="402396"/>
                </a:lnTo>
                <a:lnTo>
                  <a:pt x="2625043" y="396080"/>
                </a:lnTo>
                <a:lnTo>
                  <a:pt x="2679487" y="389421"/>
                </a:lnTo>
                <a:lnTo>
                  <a:pt x="2731722" y="382428"/>
                </a:lnTo>
                <a:lnTo>
                  <a:pt x="2781663" y="375115"/>
                </a:lnTo>
                <a:lnTo>
                  <a:pt x="2829226" y="367492"/>
                </a:lnTo>
                <a:lnTo>
                  <a:pt x="2874328" y="359572"/>
                </a:lnTo>
                <a:lnTo>
                  <a:pt x="2916886" y="351366"/>
                </a:lnTo>
                <a:lnTo>
                  <a:pt x="2956814" y="342886"/>
                </a:lnTo>
                <a:lnTo>
                  <a:pt x="2994030" y="334143"/>
                </a:lnTo>
                <a:lnTo>
                  <a:pt x="3059988" y="315919"/>
                </a:lnTo>
                <a:lnTo>
                  <a:pt x="3114091" y="296786"/>
                </a:lnTo>
                <a:lnTo>
                  <a:pt x="3155666" y="276839"/>
                </a:lnTo>
                <a:lnTo>
                  <a:pt x="3193074" y="245598"/>
                </a:lnTo>
                <a:lnTo>
                  <a:pt x="3200400" y="224028"/>
                </a:lnTo>
                <a:lnTo>
                  <a:pt x="3198554" y="213176"/>
                </a:lnTo>
                <a:lnTo>
                  <a:pt x="3171546" y="181465"/>
                </a:lnTo>
                <a:lnTo>
                  <a:pt x="3136486" y="161146"/>
                </a:lnTo>
                <a:lnTo>
                  <a:pt x="3088563" y="141595"/>
                </a:lnTo>
                <a:lnTo>
                  <a:pt x="3028449" y="122905"/>
                </a:lnTo>
                <a:lnTo>
                  <a:pt x="2956814" y="105169"/>
                </a:lnTo>
                <a:lnTo>
                  <a:pt x="2916886" y="96689"/>
                </a:lnTo>
                <a:lnTo>
                  <a:pt x="2874328" y="88483"/>
                </a:lnTo>
                <a:lnTo>
                  <a:pt x="2829226" y="80563"/>
                </a:lnTo>
                <a:lnTo>
                  <a:pt x="2781663" y="72940"/>
                </a:lnTo>
                <a:lnTo>
                  <a:pt x="2731722" y="65627"/>
                </a:lnTo>
                <a:lnTo>
                  <a:pt x="2679487" y="58634"/>
                </a:lnTo>
                <a:lnTo>
                  <a:pt x="2625043" y="51975"/>
                </a:lnTo>
                <a:lnTo>
                  <a:pt x="2509861" y="39700"/>
                </a:lnTo>
                <a:lnTo>
                  <a:pt x="2386845" y="28898"/>
                </a:lnTo>
                <a:lnTo>
                  <a:pt x="2256666" y="19662"/>
                </a:lnTo>
                <a:lnTo>
                  <a:pt x="2119995" y="12086"/>
                </a:lnTo>
                <a:lnTo>
                  <a:pt x="1977502" y="6264"/>
                </a:lnTo>
                <a:lnTo>
                  <a:pt x="1829858" y="2290"/>
                </a:lnTo>
                <a:lnTo>
                  <a:pt x="1677733" y="258"/>
                </a:lnTo>
                <a:lnTo>
                  <a:pt x="16002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32020" y="5289803"/>
            <a:ext cx="3200400" cy="448309"/>
          </a:xfrm>
          <a:custGeom>
            <a:avLst/>
            <a:gdLst/>
            <a:ahLst/>
            <a:cxnLst/>
            <a:rect l="l" t="t" r="r" b="b"/>
            <a:pathLst>
              <a:path w="3200400" h="448310">
                <a:moveTo>
                  <a:pt x="0" y="224028"/>
                </a:moveTo>
                <a:lnTo>
                  <a:pt x="28853" y="181465"/>
                </a:lnTo>
                <a:lnTo>
                  <a:pt x="63913" y="161146"/>
                </a:lnTo>
                <a:lnTo>
                  <a:pt x="111836" y="141595"/>
                </a:lnTo>
                <a:lnTo>
                  <a:pt x="171950" y="122905"/>
                </a:lnTo>
                <a:lnTo>
                  <a:pt x="243585" y="105169"/>
                </a:lnTo>
                <a:lnTo>
                  <a:pt x="283513" y="96689"/>
                </a:lnTo>
                <a:lnTo>
                  <a:pt x="326071" y="88483"/>
                </a:lnTo>
                <a:lnTo>
                  <a:pt x="371173" y="80563"/>
                </a:lnTo>
                <a:lnTo>
                  <a:pt x="418736" y="72940"/>
                </a:lnTo>
                <a:lnTo>
                  <a:pt x="468677" y="65627"/>
                </a:lnTo>
                <a:lnTo>
                  <a:pt x="520912" y="58634"/>
                </a:lnTo>
                <a:lnTo>
                  <a:pt x="575356" y="51975"/>
                </a:lnTo>
                <a:lnTo>
                  <a:pt x="631926" y="45659"/>
                </a:lnTo>
                <a:lnTo>
                  <a:pt x="690538" y="39700"/>
                </a:lnTo>
                <a:lnTo>
                  <a:pt x="751109" y="34109"/>
                </a:lnTo>
                <a:lnTo>
                  <a:pt x="813554" y="28898"/>
                </a:lnTo>
                <a:lnTo>
                  <a:pt x="877790" y="24079"/>
                </a:lnTo>
                <a:lnTo>
                  <a:pt x="943733" y="19662"/>
                </a:lnTo>
                <a:lnTo>
                  <a:pt x="1011299" y="15661"/>
                </a:lnTo>
                <a:lnTo>
                  <a:pt x="1080404" y="12086"/>
                </a:lnTo>
                <a:lnTo>
                  <a:pt x="1150964" y="8950"/>
                </a:lnTo>
                <a:lnTo>
                  <a:pt x="1222897" y="6264"/>
                </a:lnTo>
                <a:lnTo>
                  <a:pt x="1296117" y="4040"/>
                </a:lnTo>
                <a:lnTo>
                  <a:pt x="1370541" y="2290"/>
                </a:lnTo>
                <a:lnTo>
                  <a:pt x="1446085" y="1025"/>
                </a:lnTo>
                <a:lnTo>
                  <a:pt x="1522666" y="258"/>
                </a:lnTo>
                <a:lnTo>
                  <a:pt x="1600200" y="0"/>
                </a:lnTo>
                <a:lnTo>
                  <a:pt x="1677733" y="258"/>
                </a:lnTo>
                <a:lnTo>
                  <a:pt x="1754314" y="1025"/>
                </a:lnTo>
                <a:lnTo>
                  <a:pt x="1829858" y="2290"/>
                </a:lnTo>
                <a:lnTo>
                  <a:pt x="1904282" y="4040"/>
                </a:lnTo>
                <a:lnTo>
                  <a:pt x="1977502" y="6264"/>
                </a:lnTo>
                <a:lnTo>
                  <a:pt x="2049435" y="8950"/>
                </a:lnTo>
                <a:lnTo>
                  <a:pt x="2119995" y="12086"/>
                </a:lnTo>
                <a:lnTo>
                  <a:pt x="2189100" y="15661"/>
                </a:lnTo>
                <a:lnTo>
                  <a:pt x="2256666" y="19662"/>
                </a:lnTo>
                <a:lnTo>
                  <a:pt x="2322609" y="24079"/>
                </a:lnTo>
                <a:lnTo>
                  <a:pt x="2386845" y="28898"/>
                </a:lnTo>
                <a:lnTo>
                  <a:pt x="2449290" y="34109"/>
                </a:lnTo>
                <a:lnTo>
                  <a:pt x="2509861" y="39700"/>
                </a:lnTo>
                <a:lnTo>
                  <a:pt x="2568473" y="45659"/>
                </a:lnTo>
                <a:lnTo>
                  <a:pt x="2625043" y="51975"/>
                </a:lnTo>
                <a:lnTo>
                  <a:pt x="2679487" y="58634"/>
                </a:lnTo>
                <a:lnTo>
                  <a:pt x="2731722" y="65627"/>
                </a:lnTo>
                <a:lnTo>
                  <a:pt x="2781663" y="72940"/>
                </a:lnTo>
                <a:lnTo>
                  <a:pt x="2829226" y="80563"/>
                </a:lnTo>
                <a:lnTo>
                  <a:pt x="2874328" y="88483"/>
                </a:lnTo>
                <a:lnTo>
                  <a:pt x="2916886" y="96689"/>
                </a:lnTo>
                <a:lnTo>
                  <a:pt x="2956814" y="105169"/>
                </a:lnTo>
                <a:lnTo>
                  <a:pt x="2994030" y="113912"/>
                </a:lnTo>
                <a:lnTo>
                  <a:pt x="3059988" y="132136"/>
                </a:lnTo>
                <a:lnTo>
                  <a:pt x="3114091" y="151269"/>
                </a:lnTo>
                <a:lnTo>
                  <a:pt x="3155666" y="171216"/>
                </a:lnTo>
                <a:lnTo>
                  <a:pt x="3193074" y="202457"/>
                </a:lnTo>
                <a:lnTo>
                  <a:pt x="3200400" y="224028"/>
                </a:lnTo>
                <a:lnTo>
                  <a:pt x="3198554" y="234879"/>
                </a:lnTo>
                <a:lnTo>
                  <a:pt x="3171546" y="266590"/>
                </a:lnTo>
                <a:lnTo>
                  <a:pt x="3136486" y="286909"/>
                </a:lnTo>
                <a:lnTo>
                  <a:pt x="3088563" y="306460"/>
                </a:lnTo>
                <a:lnTo>
                  <a:pt x="3028449" y="325150"/>
                </a:lnTo>
                <a:lnTo>
                  <a:pt x="2956814" y="342886"/>
                </a:lnTo>
                <a:lnTo>
                  <a:pt x="2916886" y="351366"/>
                </a:lnTo>
                <a:lnTo>
                  <a:pt x="2874328" y="359572"/>
                </a:lnTo>
                <a:lnTo>
                  <a:pt x="2829226" y="367492"/>
                </a:lnTo>
                <a:lnTo>
                  <a:pt x="2781663" y="375115"/>
                </a:lnTo>
                <a:lnTo>
                  <a:pt x="2731722" y="382428"/>
                </a:lnTo>
                <a:lnTo>
                  <a:pt x="2679487" y="389421"/>
                </a:lnTo>
                <a:lnTo>
                  <a:pt x="2625043" y="396080"/>
                </a:lnTo>
                <a:lnTo>
                  <a:pt x="2568473" y="402396"/>
                </a:lnTo>
                <a:lnTo>
                  <a:pt x="2509861" y="408355"/>
                </a:lnTo>
                <a:lnTo>
                  <a:pt x="2449290" y="413946"/>
                </a:lnTo>
                <a:lnTo>
                  <a:pt x="2386845" y="419157"/>
                </a:lnTo>
                <a:lnTo>
                  <a:pt x="2322609" y="423976"/>
                </a:lnTo>
                <a:lnTo>
                  <a:pt x="2256666" y="428393"/>
                </a:lnTo>
                <a:lnTo>
                  <a:pt x="2189100" y="432394"/>
                </a:lnTo>
                <a:lnTo>
                  <a:pt x="2119995" y="435969"/>
                </a:lnTo>
                <a:lnTo>
                  <a:pt x="2049435" y="439105"/>
                </a:lnTo>
                <a:lnTo>
                  <a:pt x="1977502" y="441791"/>
                </a:lnTo>
                <a:lnTo>
                  <a:pt x="1904282" y="444015"/>
                </a:lnTo>
                <a:lnTo>
                  <a:pt x="1829858" y="445765"/>
                </a:lnTo>
                <a:lnTo>
                  <a:pt x="1754314" y="447030"/>
                </a:lnTo>
                <a:lnTo>
                  <a:pt x="1677733" y="447797"/>
                </a:lnTo>
                <a:lnTo>
                  <a:pt x="1600200" y="448056"/>
                </a:lnTo>
                <a:lnTo>
                  <a:pt x="1522666" y="447797"/>
                </a:lnTo>
                <a:lnTo>
                  <a:pt x="1446085" y="447030"/>
                </a:lnTo>
                <a:lnTo>
                  <a:pt x="1370541" y="445765"/>
                </a:lnTo>
                <a:lnTo>
                  <a:pt x="1296117" y="444015"/>
                </a:lnTo>
                <a:lnTo>
                  <a:pt x="1222897" y="441791"/>
                </a:lnTo>
                <a:lnTo>
                  <a:pt x="1150964" y="439105"/>
                </a:lnTo>
                <a:lnTo>
                  <a:pt x="1080404" y="435969"/>
                </a:lnTo>
                <a:lnTo>
                  <a:pt x="1011299" y="432394"/>
                </a:lnTo>
                <a:lnTo>
                  <a:pt x="943733" y="428393"/>
                </a:lnTo>
                <a:lnTo>
                  <a:pt x="877790" y="423976"/>
                </a:lnTo>
                <a:lnTo>
                  <a:pt x="813554" y="419157"/>
                </a:lnTo>
                <a:lnTo>
                  <a:pt x="751109" y="413946"/>
                </a:lnTo>
                <a:lnTo>
                  <a:pt x="690538" y="408355"/>
                </a:lnTo>
                <a:lnTo>
                  <a:pt x="631926" y="402396"/>
                </a:lnTo>
                <a:lnTo>
                  <a:pt x="575356" y="396080"/>
                </a:lnTo>
                <a:lnTo>
                  <a:pt x="520912" y="389421"/>
                </a:lnTo>
                <a:lnTo>
                  <a:pt x="468677" y="382428"/>
                </a:lnTo>
                <a:lnTo>
                  <a:pt x="418736" y="375115"/>
                </a:lnTo>
                <a:lnTo>
                  <a:pt x="371173" y="367492"/>
                </a:lnTo>
                <a:lnTo>
                  <a:pt x="326071" y="359572"/>
                </a:lnTo>
                <a:lnTo>
                  <a:pt x="283513" y="351366"/>
                </a:lnTo>
                <a:lnTo>
                  <a:pt x="243585" y="342886"/>
                </a:lnTo>
                <a:lnTo>
                  <a:pt x="206369" y="334143"/>
                </a:lnTo>
                <a:lnTo>
                  <a:pt x="140411" y="315919"/>
                </a:lnTo>
                <a:lnTo>
                  <a:pt x="86308" y="296786"/>
                </a:lnTo>
                <a:lnTo>
                  <a:pt x="44733" y="276839"/>
                </a:lnTo>
                <a:lnTo>
                  <a:pt x="7325" y="245598"/>
                </a:lnTo>
                <a:lnTo>
                  <a:pt x="0" y="224028"/>
                </a:lnTo>
                <a:close/>
              </a:path>
            </a:pathLst>
          </a:custGeom>
          <a:ln w="2743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432" y="3685032"/>
            <a:ext cx="10030968" cy="2551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51292" y="5253228"/>
            <a:ext cx="978535" cy="485140"/>
          </a:xfrm>
          <a:custGeom>
            <a:avLst/>
            <a:gdLst/>
            <a:ahLst/>
            <a:cxnLst/>
            <a:rect l="l" t="t" r="r" b="b"/>
            <a:pathLst>
              <a:path w="978534" h="485139">
                <a:moveTo>
                  <a:pt x="242315" y="0"/>
                </a:moveTo>
                <a:lnTo>
                  <a:pt x="0" y="242316"/>
                </a:lnTo>
                <a:lnTo>
                  <a:pt x="242315" y="484632"/>
                </a:lnTo>
                <a:lnTo>
                  <a:pt x="242315" y="363474"/>
                </a:lnTo>
                <a:lnTo>
                  <a:pt x="978407" y="363474"/>
                </a:lnTo>
                <a:lnTo>
                  <a:pt x="978407" y="121158"/>
                </a:lnTo>
                <a:lnTo>
                  <a:pt x="242315" y="121158"/>
                </a:lnTo>
                <a:lnTo>
                  <a:pt x="24231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051292" y="5253228"/>
            <a:ext cx="978535" cy="485140"/>
          </a:xfrm>
          <a:custGeom>
            <a:avLst/>
            <a:gdLst/>
            <a:ahLst/>
            <a:cxnLst/>
            <a:rect l="l" t="t" r="r" b="b"/>
            <a:pathLst>
              <a:path w="978534" h="485139">
                <a:moveTo>
                  <a:pt x="0" y="242316"/>
                </a:moveTo>
                <a:lnTo>
                  <a:pt x="242315" y="0"/>
                </a:lnTo>
                <a:lnTo>
                  <a:pt x="242315" y="121158"/>
                </a:lnTo>
                <a:lnTo>
                  <a:pt x="978407" y="121158"/>
                </a:lnTo>
                <a:lnTo>
                  <a:pt x="978407" y="363474"/>
                </a:lnTo>
                <a:lnTo>
                  <a:pt x="242315" y="363474"/>
                </a:lnTo>
                <a:lnTo>
                  <a:pt x="242315" y="484632"/>
                </a:lnTo>
                <a:lnTo>
                  <a:pt x="0" y="242316"/>
                </a:lnTo>
                <a:close/>
              </a:path>
            </a:pathLst>
          </a:custGeom>
          <a:ln w="2743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462788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i="1" spc="10" dirty="0">
                <a:latin typeface="Franklin Gothic Medium"/>
                <a:cs typeface="Franklin Gothic Medium"/>
              </a:rPr>
              <a:t>Additional</a:t>
            </a:r>
            <a:r>
              <a:rPr i="1" spc="-305" dirty="0">
                <a:latin typeface="Franklin Gothic Medium"/>
                <a:cs typeface="Franklin Gothic Medium"/>
              </a:rPr>
              <a:t> </a:t>
            </a:r>
            <a:r>
              <a:rPr i="1" spc="10" dirty="0">
                <a:latin typeface="Franklin Gothic Medium"/>
                <a:cs typeface="Franklin Gothic Medium"/>
              </a:rPr>
              <a:t>thoughts…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12" y="1843849"/>
            <a:ext cx="7879080" cy="3538854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60045" marR="405130" indent="-347345">
              <a:lnSpc>
                <a:spcPct val="102000"/>
              </a:lnSpc>
              <a:spcBef>
                <a:spcPts val="45"/>
              </a:spcBef>
              <a:buChar char="•"/>
              <a:tabLst>
                <a:tab pos="360045" algn="l"/>
                <a:tab pos="360680" algn="l"/>
              </a:tabLst>
            </a:pP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If there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is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an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accredited provider,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3150" spc="-2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AB  </a:t>
            </a:r>
            <a:r>
              <a:rPr sz="3150" spc="30" dirty="0">
                <a:solidFill>
                  <a:srgbClr val="3D3D3D"/>
                </a:solidFill>
                <a:latin typeface="Arial"/>
                <a:cs typeface="Arial"/>
              </a:rPr>
              <a:t>may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strongly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encourage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use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 the 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provider.</a:t>
            </a:r>
            <a:endParaRPr sz="3150">
              <a:latin typeface="Arial"/>
              <a:cs typeface="Arial"/>
            </a:endParaRPr>
          </a:p>
          <a:p>
            <a:pPr marL="360045" marR="5080" indent="-347345">
              <a:lnSpc>
                <a:spcPct val="101699"/>
              </a:lnSpc>
              <a:spcBef>
                <a:spcPts val="770"/>
              </a:spcBef>
              <a:buChar char="•"/>
              <a:tabLst>
                <a:tab pos="360045" algn="l"/>
                <a:tab pos="360680" algn="l"/>
              </a:tabLst>
            </a:pP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However, </a:t>
            </a:r>
            <a:r>
              <a:rPr sz="3150" spc="-30" dirty="0">
                <a:solidFill>
                  <a:srgbClr val="3D3D3D"/>
                </a:solidFill>
                <a:latin typeface="Arial"/>
                <a:cs typeface="Arial"/>
              </a:rPr>
              <a:t>you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and </a:t>
            </a:r>
            <a:r>
              <a:rPr sz="3150" spc="-30" dirty="0">
                <a:solidFill>
                  <a:srgbClr val="3D3D3D"/>
                </a:solidFill>
                <a:latin typeface="Arial"/>
                <a:cs typeface="Arial"/>
              </a:rPr>
              <a:t>your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customer </a:t>
            </a:r>
            <a:r>
              <a:rPr sz="3150" spc="30" dirty="0">
                <a:solidFill>
                  <a:srgbClr val="3D3D3D"/>
                </a:solidFill>
                <a:latin typeface="Arial"/>
                <a:cs typeface="Arial"/>
              </a:rPr>
              <a:t>may 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jointly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agree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that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use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non-accredited 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program is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fine.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Just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thoroughly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document 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3150" spc="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conversation.</a:t>
            </a:r>
            <a:endParaRPr sz="31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429260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30" dirty="0"/>
              <a:t>PT </a:t>
            </a:r>
            <a:r>
              <a:rPr spc="5" dirty="0"/>
              <a:t>Provider's</a:t>
            </a:r>
            <a:r>
              <a:rPr spc="-440" dirty="0"/>
              <a:t> </a:t>
            </a:r>
            <a:r>
              <a:rPr spc="15" dirty="0"/>
              <a:t>Scope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12" y="1843849"/>
            <a:ext cx="7795259" cy="315468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60045" marR="566420" indent="-347345">
              <a:lnSpc>
                <a:spcPct val="103000"/>
              </a:lnSpc>
              <a:spcBef>
                <a:spcPts val="5"/>
              </a:spcBef>
              <a:buChar char="•"/>
              <a:tabLst>
                <a:tab pos="360045" algn="l"/>
                <a:tab pos="360680" algn="l"/>
                <a:tab pos="1365250" algn="l"/>
              </a:tabLst>
            </a:pP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If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3150" spc="-5" dirty="0">
                <a:latin typeface="Arial"/>
                <a:cs typeface="Arial"/>
              </a:rPr>
              <a:t>PT </a:t>
            </a:r>
            <a:r>
              <a:rPr sz="3150" spc="10" dirty="0">
                <a:latin typeface="Arial"/>
                <a:cs typeface="Arial"/>
              </a:rPr>
              <a:t>provider is </a:t>
            </a:r>
            <a:r>
              <a:rPr sz="3150" spc="-10" dirty="0">
                <a:latin typeface="Arial"/>
                <a:cs typeface="Arial"/>
              </a:rPr>
              <a:t>accredited, </a:t>
            </a:r>
            <a:r>
              <a:rPr sz="3150" spc="10" dirty="0">
                <a:latin typeface="Arial"/>
                <a:cs typeface="Arial"/>
              </a:rPr>
              <a:t>review  </a:t>
            </a:r>
            <a:r>
              <a:rPr sz="3150" spc="-10" dirty="0">
                <a:latin typeface="Arial"/>
                <a:cs typeface="Arial"/>
              </a:rPr>
              <a:t>their	</a:t>
            </a:r>
            <a:r>
              <a:rPr sz="3150" spc="5" dirty="0">
                <a:latin typeface="Arial"/>
                <a:cs typeface="Arial"/>
              </a:rPr>
              <a:t>scope </a:t>
            </a:r>
            <a:r>
              <a:rPr sz="3150" spc="-10" dirty="0">
                <a:latin typeface="Arial"/>
                <a:cs typeface="Arial"/>
              </a:rPr>
              <a:t>of</a:t>
            </a:r>
            <a:r>
              <a:rPr sz="3150" spc="80" dirty="0">
                <a:latin typeface="Arial"/>
                <a:cs typeface="Arial"/>
              </a:rPr>
              <a:t> </a:t>
            </a:r>
            <a:r>
              <a:rPr sz="3150" spc="-10" dirty="0">
                <a:latin typeface="Arial"/>
                <a:cs typeface="Arial"/>
              </a:rPr>
              <a:t>accreditation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.</a:t>
            </a:r>
            <a:endParaRPr sz="3150">
              <a:latin typeface="Arial"/>
              <a:cs typeface="Arial"/>
            </a:endParaRPr>
          </a:p>
          <a:p>
            <a:pPr marL="360045" marR="9525" indent="-347345">
              <a:lnSpc>
                <a:spcPct val="101099"/>
              </a:lnSpc>
              <a:spcBef>
                <a:spcPts val="790"/>
              </a:spcBef>
              <a:buChar char="•"/>
              <a:tabLst>
                <a:tab pos="360045" algn="l"/>
                <a:tab pos="360680" algn="l"/>
              </a:tabLst>
            </a:pP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A provider </a:t>
            </a:r>
            <a:r>
              <a:rPr sz="3150" spc="30" dirty="0">
                <a:solidFill>
                  <a:srgbClr val="3D3D3D"/>
                </a:solidFill>
                <a:latin typeface="Arial"/>
                <a:cs typeface="Arial"/>
              </a:rPr>
              <a:t>may </a:t>
            </a:r>
            <a:r>
              <a:rPr sz="3150" spc="25" dirty="0">
                <a:solidFill>
                  <a:srgbClr val="3D3D3D"/>
                </a:solidFill>
                <a:latin typeface="Arial"/>
                <a:cs typeface="Arial"/>
              </a:rPr>
              <a:t>be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accredited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for a</a:t>
            </a:r>
            <a:r>
              <a:rPr sz="3150" spc="-33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20" dirty="0">
                <a:solidFill>
                  <a:srgbClr val="3D3D3D"/>
                </a:solidFill>
                <a:latin typeface="Arial"/>
                <a:cs typeface="Arial"/>
              </a:rPr>
              <a:t>limited 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number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</a:t>
            </a:r>
            <a:r>
              <a:rPr sz="3150" spc="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analytes/compounds.</a:t>
            </a:r>
            <a:endParaRPr sz="3150">
              <a:latin typeface="Arial"/>
              <a:cs typeface="Arial"/>
            </a:endParaRPr>
          </a:p>
          <a:p>
            <a:pPr marL="360045" marR="5080" indent="-347345">
              <a:lnSpc>
                <a:spcPct val="101099"/>
              </a:lnSpc>
              <a:spcBef>
                <a:spcPts val="865"/>
              </a:spcBef>
              <a:buChar char="•"/>
              <a:tabLst>
                <a:tab pos="360045" algn="l"/>
                <a:tab pos="360680" algn="l"/>
                <a:tab pos="5091430" algn="l"/>
              </a:tabLst>
            </a:pPr>
            <a:r>
              <a:rPr sz="3150" spc="-20" dirty="0">
                <a:solidFill>
                  <a:srgbClr val="3D3D3D"/>
                </a:solidFill>
                <a:latin typeface="Arial"/>
                <a:cs typeface="Arial"/>
              </a:rPr>
              <a:t>Their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literature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should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indicate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if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PT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is 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covered </a:t>
            </a:r>
            <a:r>
              <a:rPr sz="3150" spc="25" dirty="0">
                <a:solidFill>
                  <a:srgbClr val="3D3D3D"/>
                </a:solidFill>
                <a:latin typeface="Arial"/>
                <a:cs typeface="Arial"/>
              </a:rPr>
              <a:t>by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their</a:t>
            </a:r>
            <a:r>
              <a:rPr sz="3150" spc="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scope</a:t>
            </a:r>
            <a:r>
              <a:rPr sz="3150" spc="3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	accreditation.</a:t>
            </a:r>
            <a:endParaRPr sz="31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724979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20" dirty="0"/>
              <a:t>Example </a:t>
            </a:r>
            <a:r>
              <a:rPr spc="25" dirty="0"/>
              <a:t>of </a:t>
            </a:r>
            <a:r>
              <a:rPr spc="20" dirty="0"/>
              <a:t>a </a:t>
            </a:r>
            <a:r>
              <a:rPr spc="30" dirty="0"/>
              <a:t>PT </a:t>
            </a:r>
            <a:r>
              <a:rPr spc="5" dirty="0"/>
              <a:t>Provider's</a:t>
            </a:r>
            <a:r>
              <a:rPr spc="-785" dirty="0"/>
              <a:t> </a:t>
            </a:r>
            <a:r>
              <a:rPr spc="15" dirty="0"/>
              <a:t>Scope</a:t>
            </a:r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32704" y="1419745"/>
            <a:ext cx="3473947" cy="47167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286702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5" dirty="0"/>
              <a:t>Remember…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12" y="1843849"/>
            <a:ext cx="8147684" cy="396938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45"/>
              </a:spcBef>
              <a:tabLst>
                <a:tab pos="7489825" algn="l"/>
              </a:tabLst>
            </a:pPr>
            <a:r>
              <a:rPr sz="3150" spc="20" dirty="0">
                <a:solidFill>
                  <a:srgbClr val="3D3D3D"/>
                </a:solidFill>
                <a:latin typeface="Arial"/>
                <a:cs typeface="Arial"/>
              </a:rPr>
              <a:t>…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3150" spc="-30" dirty="0">
                <a:solidFill>
                  <a:srgbClr val="3D3D3D"/>
                </a:solidFill>
                <a:latin typeface="Arial"/>
                <a:cs typeface="Arial"/>
              </a:rPr>
              <a:t>h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3150" spc="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anda</a:t>
            </a:r>
            <a:r>
              <a:rPr sz="3150" spc="25" dirty="0">
                <a:solidFill>
                  <a:srgbClr val="3D3D3D"/>
                </a:solidFill>
                <a:latin typeface="Arial"/>
                <a:cs typeface="Arial"/>
              </a:rPr>
              <a:t>r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d</a:t>
            </a:r>
            <a:r>
              <a:rPr sz="3150" spc="1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3150" spc="1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in</a:t>
            </a:r>
            <a:r>
              <a:rPr sz="3150" spc="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7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.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7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.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1</a:t>
            </a:r>
            <a:r>
              <a:rPr sz="3150" spc="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25" dirty="0">
                <a:solidFill>
                  <a:srgbClr val="3D3D3D"/>
                </a:solidFill>
                <a:latin typeface="Arial"/>
                <a:cs typeface="Arial"/>
              </a:rPr>
              <a:t>(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)</a:t>
            </a:r>
            <a:r>
              <a:rPr sz="3150" spc="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25" dirty="0">
                <a:solidFill>
                  <a:srgbClr val="3D3D3D"/>
                </a:solidFill>
                <a:latin typeface="Arial"/>
                <a:cs typeface="Arial"/>
              </a:rPr>
              <a:t>r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3150" spc="40" dirty="0">
                <a:solidFill>
                  <a:srgbClr val="3D3D3D"/>
                </a:solidFill>
                <a:latin typeface="Arial"/>
                <a:cs typeface="Arial"/>
              </a:rPr>
              <a:t>g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u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l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r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	</a:t>
            </a:r>
            <a:r>
              <a:rPr sz="3150" spc="-25" dirty="0">
                <a:solidFill>
                  <a:srgbClr val="3D3D3D"/>
                </a:solidFill>
                <a:latin typeface="Arial"/>
                <a:cs typeface="Arial"/>
              </a:rPr>
              <a:t>u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se 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reference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materials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or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quality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control 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materials.</a:t>
            </a:r>
            <a:endParaRPr sz="3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400">
              <a:latin typeface="Times New Roman"/>
              <a:cs typeface="Times New Roman"/>
            </a:endParaRPr>
          </a:p>
          <a:p>
            <a:pPr marL="12700" marR="757555">
              <a:lnSpc>
                <a:spcPct val="103000"/>
              </a:lnSpc>
              <a:spcBef>
                <a:spcPts val="5"/>
              </a:spcBef>
              <a:tabLst>
                <a:tab pos="2552700" algn="l"/>
              </a:tabLst>
            </a:pPr>
            <a:r>
              <a:rPr sz="3150" dirty="0">
                <a:latin typeface="Arial"/>
                <a:cs typeface="Arial"/>
              </a:rPr>
              <a:t>Reference </a:t>
            </a:r>
            <a:r>
              <a:rPr sz="3150" spc="5" dirty="0">
                <a:latin typeface="Arial"/>
                <a:cs typeface="Arial"/>
              </a:rPr>
              <a:t>material </a:t>
            </a:r>
            <a:r>
              <a:rPr sz="3150" spc="10" dirty="0">
                <a:latin typeface="Arial"/>
                <a:cs typeface="Arial"/>
              </a:rPr>
              <a:t>providers </a:t>
            </a:r>
            <a:r>
              <a:rPr sz="3150" spc="-5" dirty="0">
                <a:latin typeface="Arial"/>
                <a:cs typeface="Arial"/>
              </a:rPr>
              <a:t>can </a:t>
            </a:r>
            <a:r>
              <a:rPr sz="3150" dirty="0">
                <a:latin typeface="Arial"/>
                <a:cs typeface="Arial"/>
              </a:rPr>
              <a:t>also </a:t>
            </a:r>
            <a:r>
              <a:rPr sz="3150" spc="25" dirty="0">
                <a:latin typeface="Arial"/>
                <a:cs typeface="Arial"/>
              </a:rPr>
              <a:t>be  </a:t>
            </a:r>
            <a:r>
              <a:rPr sz="3150" spc="-5" dirty="0">
                <a:latin typeface="Arial"/>
                <a:cs typeface="Arial"/>
              </a:rPr>
              <a:t>accredited</a:t>
            </a:r>
            <a:r>
              <a:rPr sz="3150" spc="170" dirty="0">
                <a:latin typeface="Arial"/>
                <a:cs typeface="Arial"/>
              </a:rPr>
              <a:t> </a:t>
            </a:r>
            <a:r>
              <a:rPr sz="3150" spc="-5" dirty="0">
                <a:latin typeface="Arial"/>
                <a:cs typeface="Arial"/>
              </a:rPr>
              <a:t>to	ISO</a:t>
            </a:r>
            <a:r>
              <a:rPr sz="3150" spc="30" dirty="0">
                <a:latin typeface="Arial"/>
                <a:cs typeface="Arial"/>
              </a:rPr>
              <a:t> </a:t>
            </a:r>
            <a:r>
              <a:rPr sz="3150" spc="-15" dirty="0">
                <a:latin typeface="Arial"/>
                <a:cs typeface="Arial"/>
              </a:rPr>
              <a:t>17034:2016</a:t>
            </a:r>
            <a:endParaRPr sz="3150">
              <a:latin typeface="Arial"/>
              <a:cs typeface="Arial"/>
            </a:endParaRPr>
          </a:p>
          <a:p>
            <a:pPr marL="12700" marR="200025">
              <a:lnSpc>
                <a:spcPct val="103000"/>
              </a:lnSpc>
            </a:pPr>
            <a:r>
              <a:rPr sz="3150" i="1" spc="-10" dirty="0">
                <a:latin typeface="Arial"/>
                <a:cs typeface="Arial"/>
              </a:rPr>
              <a:t>General </a:t>
            </a:r>
            <a:r>
              <a:rPr sz="3150" i="1" spc="-20" dirty="0">
                <a:latin typeface="Arial"/>
                <a:cs typeface="Arial"/>
              </a:rPr>
              <a:t>requirements </a:t>
            </a:r>
            <a:r>
              <a:rPr sz="3150" i="1" spc="-15" dirty="0">
                <a:latin typeface="Arial"/>
                <a:cs typeface="Arial"/>
              </a:rPr>
              <a:t>for </a:t>
            </a:r>
            <a:r>
              <a:rPr sz="3150" i="1" spc="-10" dirty="0">
                <a:latin typeface="Arial"/>
                <a:cs typeface="Arial"/>
              </a:rPr>
              <a:t>the </a:t>
            </a:r>
            <a:r>
              <a:rPr sz="3150" i="1" spc="-15" dirty="0">
                <a:latin typeface="Arial"/>
                <a:cs typeface="Arial"/>
              </a:rPr>
              <a:t>competence </a:t>
            </a:r>
            <a:r>
              <a:rPr sz="3150" i="1" spc="-10" dirty="0">
                <a:latin typeface="Arial"/>
                <a:cs typeface="Arial"/>
              </a:rPr>
              <a:t>of  </a:t>
            </a:r>
            <a:r>
              <a:rPr sz="3150" i="1" spc="-5" dirty="0">
                <a:latin typeface="Arial"/>
                <a:cs typeface="Arial"/>
              </a:rPr>
              <a:t>reference </a:t>
            </a:r>
            <a:r>
              <a:rPr sz="3150" i="1" spc="-20" dirty="0">
                <a:latin typeface="Arial"/>
                <a:cs typeface="Arial"/>
              </a:rPr>
              <a:t>material</a:t>
            </a:r>
            <a:r>
              <a:rPr sz="3150" i="1" spc="380" dirty="0">
                <a:latin typeface="Arial"/>
                <a:cs typeface="Arial"/>
              </a:rPr>
              <a:t> </a:t>
            </a:r>
            <a:r>
              <a:rPr sz="3150" i="1" spc="-10" dirty="0">
                <a:latin typeface="Arial"/>
                <a:cs typeface="Arial"/>
              </a:rPr>
              <a:t>producers</a:t>
            </a:r>
            <a:endParaRPr sz="31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621601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0" dirty="0"/>
              <a:t>Abbreviations </a:t>
            </a:r>
            <a:r>
              <a:rPr spc="5" dirty="0"/>
              <a:t>and</a:t>
            </a:r>
            <a:r>
              <a:rPr spc="-465" dirty="0"/>
              <a:t> </a:t>
            </a:r>
            <a:r>
              <a:rPr spc="5" dirty="0"/>
              <a:t>Acronyms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0666" y="1605216"/>
            <a:ext cx="7138670" cy="464502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60045" marR="436880" indent="-347345">
              <a:lnSpc>
                <a:spcPts val="1950"/>
              </a:lnSpc>
              <a:spcBef>
                <a:spcPts val="555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-30" dirty="0">
                <a:solidFill>
                  <a:srgbClr val="3D3D3D"/>
                </a:solidFill>
                <a:latin typeface="Arial"/>
                <a:cs typeface="Arial"/>
              </a:rPr>
              <a:t>AAFCO </a:t>
            </a:r>
            <a:r>
              <a:rPr sz="2000" spc="10" dirty="0">
                <a:solidFill>
                  <a:srgbClr val="3D3D3D"/>
                </a:solidFill>
                <a:latin typeface="Arial"/>
                <a:cs typeface="Arial"/>
              </a:rPr>
              <a:t>– </a:t>
            </a:r>
            <a:r>
              <a:rPr sz="2000" dirty="0">
                <a:solidFill>
                  <a:srgbClr val="3D3D3D"/>
                </a:solidFill>
                <a:latin typeface="Arial"/>
                <a:cs typeface="Arial"/>
              </a:rPr>
              <a:t>American </a:t>
            </a:r>
            <a:r>
              <a:rPr sz="2000" spc="-5" dirty="0">
                <a:solidFill>
                  <a:srgbClr val="3D3D3D"/>
                </a:solidFill>
                <a:latin typeface="Arial"/>
                <a:cs typeface="Arial"/>
              </a:rPr>
              <a:t>Association </a:t>
            </a:r>
            <a:r>
              <a:rPr sz="2000" spc="-15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000" spc="-20" dirty="0">
                <a:solidFill>
                  <a:srgbClr val="3D3D3D"/>
                </a:solidFill>
                <a:latin typeface="Arial"/>
                <a:cs typeface="Arial"/>
              </a:rPr>
              <a:t>Feed </a:t>
            </a:r>
            <a:r>
              <a:rPr sz="2000" spc="-10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r>
              <a:rPr sz="2000" spc="-2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3D3D3D"/>
                </a:solidFill>
                <a:latin typeface="Arial"/>
                <a:cs typeface="Arial"/>
              </a:rPr>
              <a:t>Officials  </a:t>
            </a:r>
            <a:r>
              <a:rPr sz="2000" spc="-40" dirty="0">
                <a:solidFill>
                  <a:srgbClr val="3D3D3D"/>
                </a:solidFill>
                <a:latin typeface="Arial"/>
                <a:cs typeface="Arial"/>
              </a:rPr>
              <a:t>(www.aafco.org)</a:t>
            </a:r>
            <a:endParaRPr sz="2000">
              <a:latin typeface="Arial"/>
              <a:cs typeface="Arial"/>
            </a:endParaRPr>
          </a:p>
          <a:p>
            <a:pPr marL="360045" indent="-347345">
              <a:lnSpc>
                <a:spcPts val="2385"/>
              </a:lnSpc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-35" dirty="0">
                <a:solidFill>
                  <a:srgbClr val="3D3D3D"/>
                </a:solidFill>
                <a:latin typeface="Arial"/>
                <a:cs typeface="Arial"/>
              </a:rPr>
              <a:t>AB </a:t>
            </a:r>
            <a:r>
              <a:rPr sz="2000" spc="10" dirty="0">
                <a:solidFill>
                  <a:srgbClr val="3D3D3D"/>
                </a:solidFill>
                <a:latin typeface="Arial"/>
                <a:cs typeface="Arial"/>
              </a:rPr>
              <a:t>– </a:t>
            </a:r>
            <a:r>
              <a:rPr sz="2000" spc="5" dirty="0">
                <a:solidFill>
                  <a:srgbClr val="3D3D3D"/>
                </a:solidFill>
                <a:latin typeface="Arial"/>
                <a:cs typeface="Arial"/>
              </a:rPr>
              <a:t>Accrediting</a:t>
            </a:r>
            <a:r>
              <a:rPr sz="2000" spc="-3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3D3D3D"/>
                </a:solidFill>
                <a:latin typeface="Arial"/>
                <a:cs typeface="Arial"/>
              </a:rPr>
              <a:t>Body</a:t>
            </a:r>
            <a:endParaRPr sz="2000">
              <a:latin typeface="Arial"/>
              <a:cs typeface="Arial"/>
            </a:endParaRPr>
          </a:p>
          <a:p>
            <a:pPr marL="360045" marR="111125" indent="-347345">
              <a:lnSpc>
                <a:spcPts val="1950"/>
              </a:lnSpc>
              <a:spcBef>
                <a:spcPts val="495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-35" dirty="0">
                <a:solidFill>
                  <a:srgbClr val="3D3D3D"/>
                </a:solidFill>
                <a:latin typeface="Arial"/>
                <a:cs typeface="Arial"/>
              </a:rPr>
              <a:t>ALACC</a:t>
            </a:r>
            <a:r>
              <a:rPr sz="2000" b="1" spc="1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3D3D3D"/>
                </a:solidFill>
                <a:latin typeface="Arial"/>
                <a:cs typeface="Arial"/>
              </a:rPr>
              <a:t>–</a:t>
            </a:r>
            <a:r>
              <a:rPr sz="2000" spc="-16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3D3D3D"/>
                </a:solidFill>
                <a:latin typeface="Arial"/>
                <a:cs typeface="Arial"/>
              </a:rPr>
              <a:t>AOAC</a:t>
            </a:r>
            <a:r>
              <a:rPr sz="2000" spc="-2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D3D3D"/>
                </a:solidFill>
                <a:latin typeface="Arial"/>
                <a:cs typeface="Arial"/>
              </a:rPr>
              <a:t>Analytical</a:t>
            </a:r>
            <a:r>
              <a:rPr sz="2000" spc="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D3D3D"/>
                </a:solidFill>
                <a:latin typeface="Arial"/>
                <a:cs typeface="Arial"/>
              </a:rPr>
              <a:t>Laboratory</a:t>
            </a:r>
            <a:r>
              <a:rPr sz="2000" spc="-1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D3D3D"/>
                </a:solidFill>
                <a:latin typeface="Arial"/>
                <a:cs typeface="Arial"/>
              </a:rPr>
              <a:t>Accreditation</a:t>
            </a:r>
            <a:r>
              <a:rPr sz="2000" spc="-3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D3D3D"/>
                </a:solidFill>
                <a:latin typeface="Arial"/>
                <a:cs typeface="Arial"/>
              </a:rPr>
              <a:t>Criteria  </a:t>
            </a:r>
            <a:r>
              <a:rPr sz="2000" spc="5" dirty="0">
                <a:solidFill>
                  <a:srgbClr val="3D3D3D"/>
                </a:solidFill>
                <a:latin typeface="Arial"/>
                <a:cs typeface="Arial"/>
              </a:rPr>
              <a:t>Committee</a:t>
            </a:r>
            <a:endParaRPr sz="2000">
              <a:latin typeface="Arial"/>
              <a:cs typeface="Arial"/>
            </a:endParaRPr>
          </a:p>
          <a:p>
            <a:pPr marL="360045" marR="5080" indent="-347345">
              <a:lnSpc>
                <a:spcPts val="1950"/>
              </a:lnSpc>
              <a:spcBef>
                <a:spcPts val="425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-50" dirty="0">
                <a:solidFill>
                  <a:srgbClr val="3D3D3D"/>
                </a:solidFill>
                <a:latin typeface="Arial"/>
                <a:cs typeface="Arial"/>
              </a:rPr>
              <a:t>AOAC </a:t>
            </a:r>
            <a:r>
              <a:rPr sz="2000" b="1" dirty="0">
                <a:solidFill>
                  <a:srgbClr val="3D3D3D"/>
                </a:solidFill>
                <a:latin typeface="Arial"/>
                <a:cs typeface="Arial"/>
              </a:rPr>
              <a:t>International–</a:t>
            </a:r>
            <a:r>
              <a:rPr sz="2000" dirty="0">
                <a:solidFill>
                  <a:srgbClr val="3D3D3D"/>
                </a:solidFill>
                <a:latin typeface="Arial"/>
                <a:cs typeface="Arial"/>
              </a:rPr>
              <a:t>Organization </a:t>
            </a:r>
            <a:r>
              <a:rPr sz="2000" spc="5" dirty="0">
                <a:solidFill>
                  <a:srgbClr val="3D3D3D"/>
                </a:solidFill>
                <a:latin typeface="Arial"/>
                <a:cs typeface="Arial"/>
              </a:rPr>
              <a:t>that </a:t>
            </a:r>
            <a:r>
              <a:rPr sz="2000" spc="-10" dirty="0">
                <a:solidFill>
                  <a:srgbClr val="3D3D3D"/>
                </a:solidFill>
                <a:latin typeface="Arial"/>
                <a:cs typeface="Arial"/>
              </a:rPr>
              <a:t>provides </a:t>
            </a:r>
            <a:r>
              <a:rPr sz="2000" spc="20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2000" spc="-26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3D3D3D"/>
                </a:solidFill>
                <a:latin typeface="Arial"/>
                <a:cs typeface="Arial"/>
              </a:rPr>
              <a:t>ALACC  </a:t>
            </a:r>
            <a:r>
              <a:rPr sz="2000" dirty="0">
                <a:solidFill>
                  <a:srgbClr val="3D3D3D"/>
                </a:solidFill>
                <a:latin typeface="Arial"/>
                <a:cs typeface="Arial"/>
              </a:rPr>
              <a:t>guidelines</a:t>
            </a:r>
            <a:r>
              <a:rPr sz="2000" spc="-1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3D3D3D"/>
                </a:solidFill>
                <a:latin typeface="Arial"/>
                <a:cs typeface="Arial"/>
              </a:rPr>
              <a:t>(www.aoac.org)</a:t>
            </a:r>
            <a:endParaRPr sz="2000">
              <a:latin typeface="Arial"/>
              <a:cs typeface="Arial"/>
            </a:endParaRPr>
          </a:p>
          <a:p>
            <a:pPr marL="360045" indent="-347345">
              <a:lnSpc>
                <a:spcPts val="2385"/>
              </a:lnSpc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dirty="0">
                <a:solidFill>
                  <a:srgbClr val="3D3D3D"/>
                </a:solidFill>
                <a:latin typeface="Arial"/>
                <a:cs typeface="Arial"/>
              </a:rPr>
              <a:t>CRM </a:t>
            </a:r>
            <a:r>
              <a:rPr sz="2000" spc="10" dirty="0">
                <a:solidFill>
                  <a:srgbClr val="3D3D3D"/>
                </a:solidFill>
                <a:latin typeface="Arial"/>
                <a:cs typeface="Arial"/>
              </a:rPr>
              <a:t>– </a:t>
            </a:r>
            <a:r>
              <a:rPr sz="2000" spc="-20" dirty="0">
                <a:solidFill>
                  <a:srgbClr val="3D3D3D"/>
                </a:solidFill>
                <a:latin typeface="Arial"/>
                <a:cs typeface="Arial"/>
              </a:rPr>
              <a:t>Certified </a:t>
            </a:r>
            <a:r>
              <a:rPr sz="2000" spc="-15" dirty="0">
                <a:solidFill>
                  <a:srgbClr val="3D3D3D"/>
                </a:solidFill>
                <a:latin typeface="Arial"/>
                <a:cs typeface="Arial"/>
              </a:rPr>
              <a:t>Reference</a:t>
            </a:r>
            <a:r>
              <a:rPr sz="2000" spc="8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3D3D3D"/>
                </a:solidFill>
                <a:latin typeface="Arial"/>
                <a:cs typeface="Arial"/>
              </a:rPr>
              <a:t>Materials</a:t>
            </a:r>
            <a:endParaRPr sz="20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-20" dirty="0">
                <a:solidFill>
                  <a:srgbClr val="3D3D3D"/>
                </a:solidFill>
                <a:latin typeface="Arial"/>
                <a:cs typeface="Arial"/>
              </a:rPr>
              <a:t>EPA</a:t>
            </a:r>
            <a:r>
              <a:rPr sz="2000" spc="-20" dirty="0">
                <a:solidFill>
                  <a:srgbClr val="3D3D3D"/>
                </a:solidFill>
                <a:latin typeface="Arial"/>
                <a:cs typeface="Arial"/>
              </a:rPr>
              <a:t>-Environmental</a:t>
            </a:r>
            <a:r>
              <a:rPr sz="2000" spc="-2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D3D3D"/>
                </a:solidFill>
                <a:latin typeface="Arial"/>
                <a:cs typeface="Arial"/>
              </a:rPr>
              <a:t>Protection</a:t>
            </a:r>
            <a:r>
              <a:rPr sz="2000" spc="-37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3D3D3D"/>
                </a:solidFill>
                <a:latin typeface="Arial"/>
                <a:cs typeface="Arial"/>
              </a:rPr>
              <a:t>Agency</a:t>
            </a:r>
            <a:endParaRPr sz="20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845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-5" dirty="0">
                <a:solidFill>
                  <a:srgbClr val="3D3D3D"/>
                </a:solidFill>
                <a:latin typeface="Arial"/>
                <a:cs typeface="Arial"/>
              </a:rPr>
              <a:t>PDP</a:t>
            </a:r>
            <a:r>
              <a:rPr sz="2000" spc="-5" dirty="0">
                <a:solidFill>
                  <a:srgbClr val="3D3D3D"/>
                </a:solidFill>
                <a:latin typeface="Arial"/>
                <a:cs typeface="Arial"/>
              </a:rPr>
              <a:t>-Pesticide Data</a:t>
            </a:r>
            <a:r>
              <a:rPr sz="2000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D3D3D"/>
                </a:solidFill>
                <a:latin typeface="Arial"/>
                <a:cs typeface="Arial"/>
              </a:rPr>
              <a:t>Program</a:t>
            </a:r>
            <a:endParaRPr sz="20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845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-5" dirty="0">
                <a:solidFill>
                  <a:srgbClr val="3D3D3D"/>
                </a:solidFill>
                <a:latin typeface="Arial"/>
                <a:cs typeface="Arial"/>
              </a:rPr>
              <a:t>ppb</a:t>
            </a:r>
            <a:r>
              <a:rPr sz="2000" spc="-5" dirty="0">
                <a:solidFill>
                  <a:srgbClr val="3D3D3D"/>
                </a:solidFill>
                <a:latin typeface="Arial"/>
                <a:cs typeface="Arial"/>
              </a:rPr>
              <a:t>-parts </a:t>
            </a:r>
            <a:r>
              <a:rPr sz="2000" dirty="0">
                <a:solidFill>
                  <a:srgbClr val="3D3D3D"/>
                </a:solidFill>
                <a:latin typeface="Arial"/>
                <a:cs typeface="Arial"/>
              </a:rPr>
              <a:t>per</a:t>
            </a:r>
            <a:r>
              <a:rPr sz="2000" spc="-1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D3D3D"/>
                </a:solidFill>
                <a:latin typeface="Arial"/>
                <a:cs typeface="Arial"/>
              </a:rPr>
              <a:t>billion</a:t>
            </a:r>
            <a:endParaRPr sz="20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10" dirty="0">
                <a:solidFill>
                  <a:srgbClr val="3D3D3D"/>
                </a:solidFill>
                <a:latin typeface="Arial"/>
                <a:cs typeface="Arial"/>
              </a:rPr>
              <a:t>ppm</a:t>
            </a:r>
            <a:r>
              <a:rPr sz="2000" spc="10" dirty="0">
                <a:solidFill>
                  <a:srgbClr val="3D3D3D"/>
                </a:solidFill>
                <a:latin typeface="Arial"/>
                <a:cs typeface="Arial"/>
              </a:rPr>
              <a:t>-parts </a:t>
            </a:r>
            <a:r>
              <a:rPr sz="2000" dirty="0">
                <a:solidFill>
                  <a:srgbClr val="3D3D3D"/>
                </a:solidFill>
                <a:latin typeface="Arial"/>
                <a:cs typeface="Arial"/>
              </a:rPr>
              <a:t>per</a:t>
            </a:r>
            <a:r>
              <a:rPr sz="2000" spc="-2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D3D3D"/>
                </a:solidFill>
                <a:latin typeface="Arial"/>
                <a:cs typeface="Arial"/>
              </a:rPr>
              <a:t>million</a:t>
            </a:r>
            <a:endParaRPr sz="20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844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spc="10" dirty="0">
                <a:solidFill>
                  <a:srgbClr val="3D3D3D"/>
                </a:solidFill>
                <a:latin typeface="Arial"/>
                <a:cs typeface="Arial"/>
              </a:rPr>
              <a:t>PT</a:t>
            </a:r>
            <a:r>
              <a:rPr sz="2000" spc="10" dirty="0">
                <a:solidFill>
                  <a:srgbClr val="3D3D3D"/>
                </a:solidFill>
                <a:latin typeface="Arial"/>
                <a:cs typeface="Arial"/>
              </a:rPr>
              <a:t>– </a:t>
            </a:r>
            <a:r>
              <a:rPr sz="2000" spc="-10" dirty="0">
                <a:solidFill>
                  <a:srgbClr val="3D3D3D"/>
                </a:solidFill>
                <a:latin typeface="Arial"/>
                <a:cs typeface="Arial"/>
              </a:rPr>
              <a:t>Proficiency</a:t>
            </a:r>
            <a:r>
              <a:rPr sz="2000" spc="-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100" dirty="0">
                <a:solidFill>
                  <a:srgbClr val="3D3D3D"/>
                </a:solidFill>
                <a:latin typeface="Arial"/>
                <a:cs typeface="Arial"/>
              </a:rPr>
              <a:t>Testing</a:t>
            </a:r>
            <a:endParaRPr sz="200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z="2000" b="1" dirty="0">
                <a:solidFill>
                  <a:srgbClr val="3D3D3D"/>
                </a:solidFill>
                <a:latin typeface="Arial"/>
                <a:cs typeface="Arial"/>
              </a:rPr>
              <a:t>RM </a:t>
            </a:r>
            <a:r>
              <a:rPr sz="2000" spc="10" dirty="0">
                <a:solidFill>
                  <a:srgbClr val="3D3D3D"/>
                </a:solidFill>
                <a:latin typeface="Arial"/>
                <a:cs typeface="Arial"/>
              </a:rPr>
              <a:t>– </a:t>
            </a:r>
            <a:r>
              <a:rPr sz="2000" spc="-15" dirty="0">
                <a:solidFill>
                  <a:srgbClr val="3D3D3D"/>
                </a:solidFill>
                <a:latin typeface="Arial"/>
                <a:cs typeface="Arial"/>
              </a:rPr>
              <a:t>Reference</a:t>
            </a:r>
            <a:r>
              <a:rPr sz="2000" spc="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3D3D3D"/>
                </a:solidFill>
                <a:latin typeface="Arial"/>
                <a:cs typeface="Arial"/>
              </a:rPr>
              <a:t>Material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3961" y="214375"/>
            <a:ext cx="8143875" cy="509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50" spc="10" dirty="0"/>
              <a:t>Example: Reference Material </a:t>
            </a:r>
            <a:r>
              <a:rPr sz="3150" spc="15" dirty="0"/>
              <a:t>Producer’s</a:t>
            </a:r>
            <a:r>
              <a:rPr sz="3150" spc="35" dirty="0"/>
              <a:t> </a:t>
            </a:r>
            <a:r>
              <a:rPr sz="3150" spc="10" dirty="0"/>
              <a:t>Scope</a:t>
            </a:r>
            <a:endParaRPr sz="3150"/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959" y="786407"/>
            <a:ext cx="3881293" cy="53171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14224" y="1386163"/>
            <a:ext cx="2986118" cy="43847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481520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30" dirty="0"/>
              <a:t>Common </a:t>
            </a:r>
            <a:r>
              <a:rPr spc="20" dirty="0"/>
              <a:t>Road</a:t>
            </a:r>
            <a:r>
              <a:rPr spc="-550" dirty="0"/>
              <a:t> </a:t>
            </a:r>
            <a:r>
              <a:rPr spc="20" dirty="0"/>
              <a:t>blocks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12" y="1614868"/>
            <a:ext cx="7593965" cy="40703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60045" marR="649605" indent="-347345">
              <a:lnSpc>
                <a:spcPct val="99800"/>
              </a:lnSpc>
              <a:spcBef>
                <a:spcPts val="114"/>
              </a:spcBef>
              <a:buClr>
                <a:srgbClr val="BE4D00"/>
              </a:buClr>
              <a:buSzPct val="96428"/>
              <a:buFont typeface="Wingdings"/>
              <a:buChar char=""/>
              <a:tabLst>
                <a:tab pos="360680" algn="l"/>
              </a:tabLst>
            </a:pP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If</a:t>
            </a:r>
            <a:r>
              <a:rPr sz="2800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2800" spc="-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5" dirty="0">
                <a:latin typeface="Arial"/>
                <a:cs typeface="Arial"/>
              </a:rPr>
              <a:t>PT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15" dirty="0">
                <a:latin typeface="Arial"/>
                <a:cs typeface="Arial"/>
              </a:rPr>
              <a:t>has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5" dirty="0">
                <a:latin typeface="Arial"/>
                <a:cs typeface="Arial"/>
              </a:rPr>
              <a:t>to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10" dirty="0">
                <a:latin typeface="Arial"/>
                <a:cs typeface="Arial"/>
              </a:rPr>
              <a:t>be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10" dirty="0">
                <a:latin typeface="Arial"/>
                <a:cs typeface="Arial"/>
              </a:rPr>
              <a:t>shipped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25" dirty="0">
                <a:latin typeface="Arial"/>
                <a:cs typeface="Arial"/>
              </a:rPr>
              <a:t>from</a:t>
            </a:r>
            <a:r>
              <a:rPr sz="2800" spc="-165" dirty="0">
                <a:latin typeface="Arial"/>
                <a:cs typeface="Arial"/>
              </a:rPr>
              <a:t> </a:t>
            </a:r>
            <a:r>
              <a:rPr sz="2800" spc="10" dirty="0">
                <a:latin typeface="Arial"/>
                <a:cs typeface="Arial"/>
              </a:rPr>
              <a:t>outside</a:t>
            </a:r>
            <a:r>
              <a:rPr sz="2800" spc="-185" dirty="0">
                <a:latin typeface="Arial"/>
                <a:cs typeface="Arial"/>
              </a:rPr>
              <a:t> </a:t>
            </a:r>
            <a:r>
              <a:rPr sz="2800" spc="10" dirty="0">
                <a:latin typeface="Arial"/>
                <a:cs typeface="Arial"/>
              </a:rPr>
              <a:t>the  </a:t>
            </a:r>
            <a:r>
              <a:rPr sz="2800" spc="-35" dirty="0">
                <a:latin typeface="Arial"/>
                <a:cs typeface="Arial"/>
              </a:rPr>
              <a:t>country, </a:t>
            </a:r>
            <a:r>
              <a:rPr sz="2800" spc="10" dirty="0">
                <a:latin typeface="Arial"/>
                <a:cs typeface="Arial"/>
              </a:rPr>
              <a:t>there </a:t>
            </a:r>
            <a:r>
              <a:rPr sz="2800" spc="20" dirty="0">
                <a:latin typeface="Arial"/>
                <a:cs typeface="Arial"/>
              </a:rPr>
              <a:t>may </a:t>
            </a:r>
            <a:r>
              <a:rPr sz="2800" spc="10" dirty="0">
                <a:latin typeface="Arial"/>
                <a:cs typeface="Arial"/>
              </a:rPr>
              <a:t>be restrictions </a:t>
            </a:r>
            <a:r>
              <a:rPr sz="2800" spc="35" dirty="0">
                <a:latin typeface="Arial"/>
                <a:cs typeface="Arial"/>
              </a:rPr>
              <a:t>for  </a:t>
            </a:r>
            <a:r>
              <a:rPr sz="2800" spc="15" dirty="0">
                <a:latin typeface="Arial"/>
                <a:cs typeface="Arial"/>
              </a:rPr>
              <a:t>importing </a:t>
            </a:r>
            <a:r>
              <a:rPr sz="2800" spc="10" dirty="0">
                <a:latin typeface="Arial"/>
                <a:cs typeface="Arial"/>
              </a:rPr>
              <a:t>the sample</a:t>
            </a:r>
            <a:r>
              <a:rPr sz="2800" spc="-459" dirty="0">
                <a:latin typeface="Arial"/>
                <a:cs typeface="Arial"/>
              </a:rPr>
              <a:t> </a:t>
            </a:r>
            <a:r>
              <a:rPr sz="2800" spc="15" dirty="0">
                <a:latin typeface="Arial"/>
                <a:cs typeface="Arial"/>
              </a:rPr>
              <a:t>matrix</a:t>
            </a:r>
            <a:endParaRPr sz="2800">
              <a:latin typeface="Arial"/>
              <a:cs typeface="Arial"/>
            </a:endParaRPr>
          </a:p>
          <a:p>
            <a:pPr marL="360045" marR="5080" indent="-347345">
              <a:lnSpc>
                <a:spcPct val="100099"/>
              </a:lnSpc>
              <a:spcBef>
                <a:spcPts val="820"/>
              </a:spcBef>
              <a:buClr>
                <a:srgbClr val="BD550D"/>
              </a:buClr>
              <a:buSzPct val="96428"/>
              <a:buFont typeface="Wingdings"/>
              <a:buChar char=""/>
              <a:tabLst>
                <a:tab pos="360680" algn="l"/>
                <a:tab pos="6977380" algn="l"/>
              </a:tabLst>
            </a:pP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800" spc="5" dirty="0">
                <a:latin typeface="Arial"/>
                <a:cs typeface="Arial"/>
              </a:rPr>
              <a:t>analyte </a:t>
            </a:r>
            <a:r>
              <a:rPr sz="2800" spc="10" dirty="0">
                <a:latin typeface="Arial"/>
                <a:cs typeface="Arial"/>
              </a:rPr>
              <a:t>of </a:t>
            </a:r>
            <a:r>
              <a:rPr sz="2800" spc="5" dirty="0">
                <a:latin typeface="Arial"/>
                <a:cs typeface="Arial"/>
              </a:rPr>
              <a:t>interest </a:t>
            </a:r>
            <a:r>
              <a:rPr sz="2800" spc="20" dirty="0">
                <a:latin typeface="Arial"/>
                <a:cs typeface="Arial"/>
              </a:rPr>
              <a:t>may </a:t>
            </a:r>
            <a:r>
              <a:rPr sz="2800" spc="10" dirty="0">
                <a:latin typeface="Arial"/>
                <a:cs typeface="Arial"/>
              </a:rPr>
              <a:t>be</a:t>
            </a:r>
            <a:r>
              <a:rPr sz="2800" spc="-415" dirty="0">
                <a:latin typeface="Arial"/>
                <a:cs typeface="Arial"/>
              </a:rPr>
              <a:t> </a:t>
            </a:r>
            <a:r>
              <a:rPr sz="2800" spc="25" dirty="0">
                <a:latin typeface="Arial"/>
                <a:cs typeface="Arial"/>
              </a:rPr>
              <a:t>found,</a:t>
            </a:r>
            <a:r>
              <a:rPr sz="2800" spc="-185" dirty="0">
                <a:latin typeface="Arial"/>
                <a:cs typeface="Arial"/>
              </a:rPr>
              <a:t> </a:t>
            </a:r>
            <a:r>
              <a:rPr sz="2800" spc="10" dirty="0">
                <a:latin typeface="Arial"/>
                <a:cs typeface="Arial"/>
              </a:rPr>
              <a:t>but	it  </a:t>
            </a:r>
            <a:r>
              <a:rPr sz="2800" spc="20" dirty="0">
                <a:latin typeface="Arial"/>
                <a:cs typeface="Arial"/>
              </a:rPr>
              <a:t>may </a:t>
            </a:r>
            <a:r>
              <a:rPr sz="2800" spc="15" dirty="0">
                <a:latin typeface="Arial"/>
                <a:cs typeface="Arial"/>
              </a:rPr>
              <a:t>not be </a:t>
            </a:r>
            <a:r>
              <a:rPr sz="2800" spc="10" dirty="0">
                <a:latin typeface="Arial"/>
                <a:cs typeface="Arial"/>
              </a:rPr>
              <a:t>in </a:t>
            </a:r>
            <a:r>
              <a:rPr sz="2800" spc="-5" dirty="0">
                <a:latin typeface="Arial"/>
                <a:cs typeface="Arial"/>
              </a:rPr>
              <a:t>matrix, </a:t>
            </a:r>
            <a:r>
              <a:rPr sz="2800" spc="10" dirty="0">
                <a:latin typeface="Arial"/>
                <a:cs typeface="Arial"/>
              </a:rPr>
              <a:t>or </a:t>
            </a:r>
            <a:r>
              <a:rPr sz="2800" spc="20" dirty="0">
                <a:latin typeface="Arial"/>
                <a:cs typeface="Arial"/>
              </a:rPr>
              <a:t>may </a:t>
            </a:r>
            <a:r>
              <a:rPr sz="2800" spc="10" dirty="0">
                <a:latin typeface="Arial"/>
                <a:cs typeface="Arial"/>
              </a:rPr>
              <a:t>be at the </a:t>
            </a:r>
            <a:r>
              <a:rPr sz="2800" spc="20" dirty="0">
                <a:latin typeface="Arial"/>
                <a:cs typeface="Arial"/>
              </a:rPr>
              <a:t>wrong  </a:t>
            </a:r>
            <a:r>
              <a:rPr sz="2800" spc="35" dirty="0">
                <a:latin typeface="Arial"/>
                <a:cs typeface="Arial"/>
              </a:rPr>
              <a:t>c</a:t>
            </a:r>
            <a:r>
              <a:rPr sz="2800" spc="20" dirty="0">
                <a:latin typeface="Arial"/>
                <a:cs typeface="Arial"/>
              </a:rPr>
              <a:t>on</a:t>
            </a:r>
            <a:r>
              <a:rPr sz="2800" spc="35" dirty="0">
                <a:latin typeface="Arial"/>
                <a:cs typeface="Arial"/>
              </a:rPr>
              <a:t>c</a:t>
            </a:r>
            <a:r>
              <a:rPr sz="2800" spc="20" dirty="0">
                <a:latin typeface="Arial"/>
                <a:cs typeface="Arial"/>
              </a:rPr>
              <a:t>en</a:t>
            </a:r>
            <a:r>
              <a:rPr sz="2800" spc="-65" dirty="0">
                <a:latin typeface="Arial"/>
                <a:cs typeface="Arial"/>
              </a:rPr>
              <a:t>t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20" dirty="0">
                <a:latin typeface="Arial"/>
                <a:cs typeface="Arial"/>
              </a:rPr>
              <a:t>a</a:t>
            </a:r>
            <a:r>
              <a:rPr sz="2800" spc="5" dirty="0">
                <a:latin typeface="Arial"/>
                <a:cs typeface="Arial"/>
              </a:rPr>
              <a:t>t</a:t>
            </a:r>
            <a:r>
              <a:rPr sz="2800" spc="-50" dirty="0">
                <a:latin typeface="Arial"/>
                <a:cs typeface="Arial"/>
              </a:rPr>
              <a:t>i</a:t>
            </a:r>
            <a:r>
              <a:rPr sz="2800" spc="20" dirty="0">
                <a:latin typeface="Arial"/>
                <a:cs typeface="Arial"/>
              </a:rPr>
              <a:t>o</a:t>
            </a:r>
            <a:r>
              <a:rPr sz="2800" spc="5" dirty="0">
                <a:latin typeface="Arial"/>
                <a:cs typeface="Arial"/>
              </a:rPr>
              <a:t>n</a:t>
            </a:r>
            <a:r>
              <a:rPr sz="2800" spc="-220" dirty="0">
                <a:latin typeface="Arial"/>
                <a:cs typeface="Arial"/>
              </a:rPr>
              <a:t> </a:t>
            </a:r>
            <a:r>
              <a:rPr sz="2800" spc="20" dirty="0">
                <a:latin typeface="Arial"/>
                <a:cs typeface="Arial"/>
              </a:rPr>
              <a:t>i</a:t>
            </a:r>
            <a:r>
              <a:rPr sz="2800" spc="5" dirty="0">
                <a:latin typeface="Arial"/>
                <a:cs typeface="Arial"/>
              </a:rPr>
              <a:t>.</a:t>
            </a:r>
            <a:r>
              <a:rPr sz="2800" spc="2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.</a:t>
            </a:r>
            <a:r>
              <a:rPr sz="2800" dirty="0">
                <a:latin typeface="Arial"/>
                <a:cs typeface="Arial"/>
              </a:rPr>
              <a:t>,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20" dirty="0">
                <a:latin typeface="Arial"/>
                <a:cs typeface="Arial"/>
              </a:rPr>
              <a:t>pa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5" dirty="0">
                <a:latin typeface="Arial"/>
                <a:cs typeface="Arial"/>
              </a:rPr>
              <a:t>ts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20" dirty="0">
                <a:latin typeface="Arial"/>
                <a:cs typeface="Arial"/>
              </a:rPr>
              <a:t>pe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35" dirty="0">
                <a:latin typeface="Arial"/>
                <a:cs typeface="Arial"/>
              </a:rPr>
              <a:t>m</a:t>
            </a:r>
            <a:r>
              <a:rPr sz="2800" spc="20" dirty="0">
                <a:latin typeface="Arial"/>
                <a:cs typeface="Arial"/>
              </a:rPr>
              <a:t>illio</a:t>
            </a:r>
            <a:r>
              <a:rPr sz="2800" spc="5" dirty="0">
                <a:latin typeface="Arial"/>
                <a:cs typeface="Arial"/>
              </a:rPr>
              <a:t>n</a:t>
            </a:r>
            <a:r>
              <a:rPr sz="2800" spc="-2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</a:t>
            </a:r>
            <a:r>
              <a:rPr sz="2800" spc="25" dirty="0">
                <a:latin typeface="Arial"/>
                <a:cs typeface="Arial"/>
              </a:rPr>
              <a:t>p</a:t>
            </a:r>
            <a:r>
              <a:rPr sz="2800" spc="20" dirty="0">
                <a:latin typeface="Arial"/>
                <a:cs typeface="Arial"/>
              </a:rPr>
              <a:t>p</a:t>
            </a:r>
            <a:r>
              <a:rPr sz="2800" spc="3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)	</a:t>
            </a:r>
            <a:r>
              <a:rPr sz="2800" spc="20" dirty="0">
                <a:latin typeface="Arial"/>
                <a:cs typeface="Arial"/>
              </a:rPr>
              <a:t>and  </a:t>
            </a:r>
            <a:r>
              <a:rPr sz="2800" spc="10" dirty="0">
                <a:latin typeface="Arial"/>
                <a:cs typeface="Arial"/>
              </a:rPr>
              <a:t>parts per </a:t>
            </a:r>
            <a:r>
              <a:rPr sz="2800" spc="15" dirty="0">
                <a:latin typeface="Arial"/>
                <a:cs typeface="Arial"/>
              </a:rPr>
              <a:t>billion </a:t>
            </a:r>
            <a:r>
              <a:rPr sz="2800" spc="10" dirty="0">
                <a:latin typeface="Arial"/>
                <a:cs typeface="Arial"/>
              </a:rPr>
              <a:t>(ppb) </a:t>
            </a:r>
            <a:r>
              <a:rPr sz="2800" spc="5" dirty="0">
                <a:latin typeface="Arial"/>
                <a:cs typeface="Arial"/>
              </a:rPr>
              <a:t>are</a:t>
            </a:r>
            <a:r>
              <a:rPr sz="2800" spc="-505" dirty="0">
                <a:latin typeface="Arial"/>
                <a:cs typeface="Arial"/>
              </a:rPr>
              <a:t> </a:t>
            </a:r>
            <a:r>
              <a:rPr sz="2800" spc="25" dirty="0">
                <a:latin typeface="Arial"/>
                <a:cs typeface="Arial"/>
              </a:rPr>
              <a:t>needed</a:t>
            </a:r>
            <a:endParaRPr sz="2800">
              <a:latin typeface="Arial"/>
              <a:cs typeface="Arial"/>
            </a:endParaRPr>
          </a:p>
          <a:p>
            <a:pPr marL="360045" marR="380365" indent="-347345">
              <a:lnSpc>
                <a:spcPts val="3320"/>
              </a:lnSpc>
              <a:spcBef>
                <a:spcPts val="965"/>
              </a:spcBef>
              <a:buClr>
                <a:srgbClr val="BD550D"/>
              </a:buClr>
              <a:buSzPct val="96428"/>
              <a:buFont typeface="Wingdings"/>
              <a:buChar char=""/>
              <a:tabLst>
                <a:tab pos="360680" algn="l"/>
                <a:tab pos="5819775" algn="l"/>
              </a:tabLst>
            </a:pPr>
            <a:r>
              <a:rPr sz="2800" spc="5" dirty="0">
                <a:latin typeface="Arial"/>
                <a:cs typeface="Arial"/>
              </a:rPr>
              <a:t>PT </a:t>
            </a:r>
            <a:r>
              <a:rPr sz="2800" spc="10" dirty="0">
                <a:latin typeface="Arial"/>
                <a:cs typeface="Arial"/>
              </a:rPr>
              <a:t>provider </a:t>
            </a:r>
            <a:r>
              <a:rPr sz="2800" dirty="0">
                <a:latin typeface="Arial"/>
                <a:cs typeface="Arial"/>
              </a:rPr>
              <a:t>issues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–</a:t>
            </a:r>
            <a:r>
              <a:rPr sz="2800" spc="-30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cannot</a:t>
            </a:r>
            <a:r>
              <a:rPr sz="2800" spc="-2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meet	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needs</a:t>
            </a:r>
            <a:r>
              <a:rPr sz="2800" spc="-2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or 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not</a:t>
            </a:r>
            <a:r>
              <a:rPr sz="2800" spc="-1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fit-for-purpose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8235" y="1062481"/>
            <a:ext cx="7146925" cy="2497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 spc="-130" dirty="0">
                <a:solidFill>
                  <a:srgbClr val="FF0000"/>
                </a:solidFill>
              </a:rPr>
              <a:t>ALWAYS </a:t>
            </a:r>
            <a:r>
              <a:rPr sz="5400" spc="-10" dirty="0">
                <a:solidFill>
                  <a:srgbClr val="FF0000"/>
                </a:solidFill>
              </a:rPr>
              <a:t>DOCUMENT</a:t>
            </a:r>
            <a:r>
              <a:rPr sz="5400" spc="50" dirty="0">
                <a:solidFill>
                  <a:srgbClr val="FF0000"/>
                </a:solidFill>
              </a:rPr>
              <a:t> </a:t>
            </a:r>
            <a:r>
              <a:rPr sz="5400" spc="-5" dirty="0"/>
              <a:t>the</a:t>
            </a:r>
            <a:endParaRPr sz="5400"/>
          </a:p>
          <a:p>
            <a:pPr marL="12700" marR="471170">
              <a:lnSpc>
                <a:spcPct val="100000"/>
              </a:lnSpc>
              <a:spcBef>
                <a:spcPts val="5"/>
              </a:spcBef>
            </a:pPr>
            <a:r>
              <a:rPr sz="5400" spc="15" dirty="0">
                <a:solidFill>
                  <a:srgbClr val="FF0000"/>
                </a:solidFill>
              </a:rPr>
              <a:t>ISSUES </a:t>
            </a:r>
            <a:r>
              <a:rPr sz="5400" spc="-15" dirty="0"/>
              <a:t>if </a:t>
            </a:r>
            <a:r>
              <a:rPr sz="5400" dirty="0"/>
              <a:t>a </a:t>
            </a:r>
            <a:r>
              <a:rPr sz="5400" spc="-15" dirty="0"/>
              <a:t>suitable</a:t>
            </a:r>
            <a:r>
              <a:rPr sz="5400" spc="-80" dirty="0"/>
              <a:t> </a:t>
            </a:r>
            <a:r>
              <a:rPr sz="5400" spc="-5" dirty="0"/>
              <a:t>PT  </a:t>
            </a:r>
            <a:r>
              <a:rPr sz="5400" spc="15" dirty="0"/>
              <a:t>cannot </a:t>
            </a:r>
            <a:r>
              <a:rPr sz="5400" spc="-15" dirty="0"/>
              <a:t>be </a:t>
            </a:r>
            <a:r>
              <a:rPr sz="5400" spc="-5" dirty="0"/>
              <a:t>located</a:t>
            </a:r>
            <a:r>
              <a:rPr sz="5400" spc="-225" dirty="0"/>
              <a:t> </a:t>
            </a:r>
            <a:r>
              <a:rPr sz="5400" dirty="0"/>
              <a:t>.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2185416" y="3822191"/>
            <a:ext cx="374904" cy="2377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668274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5" dirty="0"/>
              <a:t>Use </a:t>
            </a:r>
            <a:r>
              <a:rPr spc="25" dirty="0"/>
              <a:t>of </a:t>
            </a:r>
            <a:r>
              <a:rPr dirty="0"/>
              <a:t>Internal Check</a:t>
            </a:r>
            <a:r>
              <a:rPr spc="-340" dirty="0"/>
              <a:t> </a:t>
            </a:r>
            <a:r>
              <a:rPr spc="10" dirty="0"/>
              <a:t>Samples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9988" y="1852041"/>
            <a:ext cx="7436484" cy="3321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162810" algn="l"/>
                <a:tab pos="4222115" algn="l"/>
              </a:tabLst>
            </a:pPr>
            <a:r>
              <a:rPr sz="3600" spc="10" dirty="0">
                <a:solidFill>
                  <a:srgbClr val="3D3D3D"/>
                </a:solidFill>
                <a:latin typeface="Arial"/>
                <a:cs typeface="Arial"/>
              </a:rPr>
              <a:t>Internal </a:t>
            </a:r>
            <a:r>
              <a:rPr sz="3600" spc="5" dirty="0">
                <a:solidFill>
                  <a:srgbClr val="3D3D3D"/>
                </a:solidFill>
                <a:latin typeface="Arial"/>
                <a:cs typeface="Arial"/>
              </a:rPr>
              <a:t>check </a:t>
            </a:r>
            <a:r>
              <a:rPr sz="3600" spc="-5" dirty="0">
                <a:solidFill>
                  <a:srgbClr val="3D3D3D"/>
                </a:solidFill>
                <a:latin typeface="Arial"/>
                <a:cs typeface="Arial"/>
              </a:rPr>
              <a:t>samples </a:t>
            </a:r>
            <a:r>
              <a:rPr sz="3600" spc="-40" dirty="0">
                <a:solidFill>
                  <a:srgbClr val="3D3D3D"/>
                </a:solidFill>
                <a:latin typeface="Arial"/>
                <a:cs typeface="Arial"/>
              </a:rPr>
              <a:t>may </a:t>
            </a:r>
            <a:r>
              <a:rPr sz="3600" spc="5" dirty="0">
                <a:solidFill>
                  <a:srgbClr val="3D3D3D"/>
                </a:solidFill>
                <a:latin typeface="Arial"/>
                <a:cs typeface="Arial"/>
              </a:rPr>
              <a:t>be an  </a:t>
            </a:r>
            <a:r>
              <a:rPr sz="3600" spc="10" dirty="0">
                <a:solidFill>
                  <a:srgbClr val="3D3D3D"/>
                </a:solidFill>
                <a:latin typeface="Arial"/>
                <a:cs typeface="Arial"/>
              </a:rPr>
              <a:t>acceptable alternative </a:t>
            </a:r>
            <a:r>
              <a:rPr sz="3600" spc="-15" dirty="0">
                <a:solidFill>
                  <a:srgbClr val="3D3D3D"/>
                </a:solidFill>
                <a:latin typeface="Arial"/>
                <a:cs typeface="Arial"/>
              </a:rPr>
              <a:t>when</a:t>
            </a:r>
            <a:r>
              <a:rPr sz="3600" spc="-3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spc="-5" dirty="0">
                <a:solidFill>
                  <a:srgbClr val="3D3D3D"/>
                </a:solidFill>
                <a:latin typeface="Arial"/>
                <a:cs typeface="Arial"/>
              </a:rPr>
              <a:t>external  </a:t>
            </a:r>
            <a:r>
              <a:rPr sz="3600" spc="-15" dirty="0">
                <a:solidFill>
                  <a:srgbClr val="3D3D3D"/>
                </a:solidFill>
                <a:latin typeface="Arial"/>
                <a:cs typeface="Arial"/>
              </a:rPr>
              <a:t>PT </a:t>
            </a:r>
            <a:r>
              <a:rPr sz="3600" spc="-5" dirty="0">
                <a:solidFill>
                  <a:srgbClr val="3D3D3D"/>
                </a:solidFill>
                <a:latin typeface="Arial"/>
                <a:cs typeface="Arial"/>
              </a:rPr>
              <a:t>samples</a:t>
            </a:r>
            <a:r>
              <a:rPr sz="3600" spc="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spc="10" dirty="0">
                <a:solidFill>
                  <a:srgbClr val="3D3D3D"/>
                </a:solidFill>
                <a:latin typeface="Arial"/>
                <a:cs typeface="Arial"/>
              </a:rPr>
              <a:t>are</a:t>
            </a:r>
            <a:r>
              <a:rPr sz="36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spc="5" dirty="0">
                <a:solidFill>
                  <a:srgbClr val="3D3D3D"/>
                </a:solidFill>
                <a:latin typeface="Arial"/>
                <a:cs typeface="Arial"/>
              </a:rPr>
              <a:t>not	</a:t>
            </a:r>
            <a:r>
              <a:rPr sz="3600" dirty="0">
                <a:solidFill>
                  <a:srgbClr val="3D3D3D"/>
                </a:solidFill>
                <a:latin typeface="Arial"/>
                <a:cs typeface="Arial"/>
              </a:rPr>
              <a:t>commercially  </a:t>
            </a:r>
            <a:r>
              <a:rPr sz="3600" spc="15" dirty="0">
                <a:solidFill>
                  <a:srgbClr val="3D3D3D"/>
                </a:solidFill>
                <a:latin typeface="Arial"/>
                <a:cs typeface="Arial"/>
              </a:rPr>
              <a:t>available </a:t>
            </a:r>
            <a:r>
              <a:rPr sz="3600" dirty="0">
                <a:solidFill>
                  <a:srgbClr val="3D3D3D"/>
                </a:solidFill>
                <a:latin typeface="Arial"/>
                <a:cs typeface="Arial"/>
              </a:rPr>
              <a:t>or </a:t>
            </a:r>
            <a:r>
              <a:rPr sz="3600" spc="10" dirty="0">
                <a:solidFill>
                  <a:srgbClr val="3D3D3D"/>
                </a:solidFill>
                <a:latin typeface="Arial"/>
                <a:cs typeface="Arial"/>
              </a:rPr>
              <a:t>are </a:t>
            </a:r>
            <a:r>
              <a:rPr sz="3600" dirty="0">
                <a:solidFill>
                  <a:srgbClr val="3D3D3D"/>
                </a:solidFill>
                <a:latin typeface="Arial"/>
                <a:cs typeface="Arial"/>
              </a:rPr>
              <a:t>determined to </a:t>
            </a:r>
            <a:r>
              <a:rPr sz="3600" spc="10" dirty="0">
                <a:solidFill>
                  <a:srgbClr val="3D3D3D"/>
                </a:solidFill>
                <a:latin typeface="Arial"/>
                <a:cs typeface="Arial"/>
              </a:rPr>
              <a:t>be  unacceptable </a:t>
            </a:r>
            <a:r>
              <a:rPr sz="3600" spc="5" dirty="0">
                <a:solidFill>
                  <a:srgbClr val="3D3D3D"/>
                </a:solidFill>
                <a:latin typeface="Arial"/>
                <a:cs typeface="Arial"/>
              </a:rPr>
              <a:t>for your </a:t>
            </a:r>
            <a:r>
              <a:rPr sz="3600" dirty="0">
                <a:solidFill>
                  <a:srgbClr val="3D3D3D"/>
                </a:solidFill>
                <a:latin typeface="Arial"/>
                <a:cs typeface="Arial"/>
              </a:rPr>
              <a:t>customer</a:t>
            </a:r>
            <a:r>
              <a:rPr sz="3600" dirty="0">
                <a:solidFill>
                  <a:srgbClr val="FF0000"/>
                </a:solidFill>
                <a:latin typeface="Arial"/>
                <a:cs typeface="Arial"/>
              </a:rPr>
              <a:t>'</a:t>
            </a:r>
            <a:r>
              <a:rPr sz="3600" dirty="0">
                <a:solidFill>
                  <a:srgbClr val="3D3D3D"/>
                </a:solidFill>
                <a:latin typeface="Arial"/>
                <a:cs typeface="Arial"/>
              </a:rPr>
              <a:t>s  </a:t>
            </a:r>
            <a:r>
              <a:rPr sz="3600" spc="15" dirty="0">
                <a:solidFill>
                  <a:srgbClr val="3D3D3D"/>
                </a:solidFill>
                <a:latin typeface="Arial"/>
                <a:cs typeface="Arial"/>
              </a:rPr>
              <a:t>analytical	</a:t>
            </a:r>
            <a:r>
              <a:rPr sz="3600" spc="5" dirty="0">
                <a:solidFill>
                  <a:srgbClr val="3D3D3D"/>
                </a:solidFill>
                <a:latin typeface="Arial"/>
                <a:cs typeface="Arial"/>
              </a:rPr>
              <a:t>requirements.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8867" y="716660"/>
            <a:ext cx="338836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000" spc="-5" dirty="0">
                <a:solidFill>
                  <a:srgbClr val="009FAE"/>
                </a:solidFill>
                <a:latin typeface="Franklin Gothic Medium"/>
                <a:cs typeface="Franklin Gothic Medium"/>
              </a:rPr>
              <a:t>Internal</a:t>
            </a:r>
            <a:r>
              <a:rPr sz="4000" spc="-245" dirty="0">
                <a:solidFill>
                  <a:srgbClr val="009FAE"/>
                </a:solidFill>
                <a:latin typeface="Franklin Gothic Medium"/>
                <a:cs typeface="Franklin Gothic Medium"/>
              </a:rPr>
              <a:t> </a:t>
            </a:r>
            <a:r>
              <a:rPr sz="4000" dirty="0">
                <a:solidFill>
                  <a:srgbClr val="009FAE"/>
                </a:solidFill>
                <a:latin typeface="Franklin Gothic Medium"/>
                <a:cs typeface="Franklin Gothic Medium"/>
              </a:rPr>
              <a:t>Checks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9212" y="1844484"/>
            <a:ext cx="5624195" cy="14020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34035" marR="5080" indent="-521970">
              <a:lnSpc>
                <a:spcPct val="100000"/>
              </a:lnSpc>
              <a:spcBef>
                <a:spcPts val="125"/>
              </a:spcBef>
              <a:tabLst>
                <a:tab pos="534035" algn="l"/>
              </a:tabLst>
            </a:pPr>
            <a:r>
              <a:rPr sz="3000" b="1" spc="-5" dirty="0">
                <a:solidFill>
                  <a:srgbClr val="3D3D3D"/>
                </a:solidFill>
                <a:latin typeface="Arial"/>
                <a:cs typeface="Arial"/>
              </a:rPr>
              <a:t>1)	Use </a:t>
            </a:r>
            <a:r>
              <a:rPr sz="3000" b="1" spc="10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3000" b="1" spc="-5" dirty="0">
                <a:solidFill>
                  <a:srgbClr val="3D3D3D"/>
                </a:solidFill>
                <a:latin typeface="Arial"/>
                <a:cs typeface="Arial"/>
              </a:rPr>
              <a:t>reference material </a:t>
            </a:r>
            <a:r>
              <a:rPr sz="3000" b="1" spc="20" dirty="0">
                <a:solidFill>
                  <a:srgbClr val="3D3D3D"/>
                </a:solidFill>
                <a:latin typeface="Arial"/>
                <a:cs typeface="Arial"/>
              </a:rPr>
              <a:t>or  </a:t>
            </a:r>
            <a:r>
              <a:rPr sz="3000" b="1" spc="15" dirty="0">
                <a:solidFill>
                  <a:srgbClr val="3D3D3D"/>
                </a:solidFill>
                <a:latin typeface="Arial"/>
                <a:cs typeface="Arial"/>
              </a:rPr>
              <a:t>quality </a:t>
            </a:r>
            <a:r>
              <a:rPr sz="3000" b="1" spc="10" dirty="0">
                <a:solidFill>
                  <a:srgbClr val="3D3D3D"/>
                </a:solidFill>
                <a:latin typeface="Arial"/>
                <a:cs typeface="Arial"/>
              </a:rPr>
              <a:t>control </a:t>
            </a:r>
            <a:r>
              <a:rPr sz="3000" b="1" spc="-5" dirty="0">
                <a:solidFill>
                  <a:srgbClr val="3D3D3D"/>
                </a:solidFill>
                <a:latin typeface="Arial"/>
                <a:cs typeface="Arial"/>
              </a:rPr>
              <a:t>material</a:t>
            </a:r>
            <a:r>
              <a:rPr sz="3000" b="1" spc="-4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000" b="1" spc="15" dirty="0">
                <a:solidFill>
                  <a:srgbClr val="3D3D3D"/>
                </a:solidFill>
                <a:latin typeface="Arial"/>
                <a:cs typeface="Arial"/>
              </a:rPr>
              <a:t>(ISO  </a:t>
            </a:r>
            <a:r>
              <a:rPr sz="3000" b="1" spc="-20" dirty="0">
                <a:solidFill>
                  <a:srgbClr val="3D3D3D"/>
                </a:solidFill>
                <a:latin typeface="Arial"/>
                <a:cs typeface="Arial"/>
              </a:rPr>
              <a:t>17034)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339725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5" dirty="0"/>
              <a:t>Internal</a:t>
            </a:r>
            <a:r>
              <a:rPr spc="-250" dirty="0"/>
              <a:t> </a:t>
            </a:r>
            <a:r>
              <a:rPr dirty="0"/>
              <a:t>Checks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9212" y="1844484"/>
            <a:ext cx="7432040" cy="194246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34035" marR="1078230" indent="-521334">
              <a:lnSpc>
                <a:spcPct val="100000"/>
              </a:lnSpc>
              <a:spcBef>
                <a:spcPts val="125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spc="-20" dirty="0">
                <a:solidFill>
                  <a:srgbClr val="D9D9D9"/>
                </a:solidFill>
                <a:latin typeface="Arial"/>
                <a:cs typeface="Arial"/>
              </a:rPr>
              <a:t>Use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a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reference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material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or</a:t>
            </a:r>
            <a:r>
              <a:rPr sz="3000" spc="-45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quality 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control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material (ISO</a:t>
            </a:r>
            <a:r>
              <a:rPr sz="3000" spc="-405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-15" dirty="0">
                <a:solidFill>
                  <a:srgbClr val="D9D9D9"/>
                </a:solidFill>
                <a:latin typeface="Arial"/>
                <a:cs typeface="Arial"/>
              </a:rPr>
              <a:t>17034)</a:t>
            </a:r>
            <a:endParaRPr sz="3000">
              <a:latin typeface="Arial"/>
              <a:cs typeface="Arial"/>
            </a:endParaRPr>
          </a:p>
          <a:p>
            <a:pPr marL="534035" marR="5080" indent="-521334">
              <a:lnSpc>
                <a:spcPct val="100000"/>
              </a:lnSpc>
              <a:spcBef>
                <a:spcPts val="655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b="1" spc="5" dirty="0">
                <a:solidFill>
                  <a:srgbClr val="3D3D3D"/>
                </a:solidFill>
                <a:latin typeface="Arial"/>
                <a:cs typeface="Arial"/>
              </a:rPr>
              <a:t>Participate </a:t>
            </a:r>
            <a:r>
              <a:rPr sz="3000" b="1" spc="20" dirty="0">
                <a:solidFill>
                  <a:srgbClr val="3D3D3D"/>
                </a:solidFill>
                <a:latin typeface="Arial"/>
                <a:cs typeface="Arial"/>
              </a:rPr>
              <a:t>in </a:t>
            </a:r>
            <a:r>
              <a:rPr sz="3000" b="1" spc="15" dirty="0">
                <a:solidFill>
                  <a:srgbClr val="3D3D3D"/>
                </a:solidFill>
                <a:latin typeface="Arial"/>
                <a:cs typeface="Arial"/>
              </a:rPr>
              <a:t>a round robin</a:t>
            </a:r>
            <a:r>
              <a:rPr sz="3000" b="1" spc="-6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000" b="1" spc="20" dirty="0">
                <a:solidFill>
                  <a:srgbClr val="3D3D3D"/>
                </a:solidFill>
                <a:latin typeface="Arial"/>
                <a:cs typeface="Arial"/>
              </a:rPr>
              <a:t>with </a:t>
            </a:r>
            <a:r>
              <a:rPr sz="3000" b="1" spc="15" dirty="0">
                <a:solidFill>
                  <a:srgbClr val="3D3D3D"/>
                </a:solidFill>
                <a:latin typeface="Arial"/>
                <a:cs typeface="Arial"/>
              </a:rPr>
              <a:t>other  </a:t>
            </a:r>
            <a:r>
              <a:rPr sz="3000" b="1" spc="5" dirty="0">
                <a:solidFill>
                  <a:srgbClr val="3D3D3D"/>
                </a:solidFill>
                <a:latin typeface="Arial"/>
                <a:cs typeface="Arial"/>
              </a:rPr>
              <a:t>laboratories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339725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5" dirty="0"/>
              <a:t>Internal</a:t>
            </a:r>
            <a:r>
              <a:rPr spc="-250" dirty="0"/>
              <a:t> </a:t>
            </a:r>
            <a:r>
              <a:rPr dirty="0"/>
              <a:t>Checks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9212" y="1844484"/>
            <a:ext cx="6966584" cy="29495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34035" marR="612140" indent="-521334">
              <a:lnSpc>
                <a:spcPct val="100000"/>
              </a:lnSpc>
              <a:spcBef>
                <a:spcPts val="125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spc="-20" dirty="0">
                <a:solidFill>
                  <a:srgbClr val="D9D9D9"/>
                </a:solidFill>
                <a:latin typeface="Arial"/>
                <a:cs typeface="Arial"/>
              </a:rPr>
              <a:t>Use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a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reference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material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or</a:t>
            </a:r>
            <a:r>
              <a:rPr sz="3000" spc="-45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quality 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control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material </a:t>
            </a:r>
            <a:r>
              <a:rPr sz="3000" spc="20" dirty="0">
                <a:solidFill>
                  <a:srgbClr val="D9D9D9"/>
                </a:solidFill>
                <a:latin typeface="Arial"/>
                <a:cs typeface="Arial"/>
              </a:rPr>
              <a:t>(ISO</a:t>
            </a:r>
            <a:r>
              <a:rPr sz="3000" spc="-385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-10" dirty="0">
                <a:solidFill>
                  <a:srgbClr val="D9D9D9"/>
                </a:solidFill>
                <a:latin typeface="Arial"/>
                <a:cs typeface="Arial"/>
              </a:rPr>
              <a:t>17034)</a:t>
            </a:r>
            <a:endParaRPr sz="3000">
              <a:latin typeface="Arial"/>
              <a:cs typeface="Arial"/>
            </a:endParaRPr>
          </a:p>
          <a:p>
            <a:pPr marL="534035" marR="132715" indent="-521334">
              <a:lnSpc>
                <a:spcPct val="100000"/>
              </a:lnSpc>
              <a:spcBef>
                <a:spcPts val="655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Participate </a:t>
            </a:r>
            <a:r>
              <a:rPr sz="3000" spc="30" dirty="0">
                <a:solidFill>
                  <a:srgbClr val="D9D9D9"/>
                </a:solidFill>
                <a:latin typeface="Arial"/>
                <a:cs typeface="Arial"/>
              </a:rPr>
              <a:t>in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a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round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robin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with</a:t>
            </a:r>
            <a:r>
              <a:rPr sz="3000" spc="-585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other 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laboratories</a:t>
            </a:r>
            <a:endParaRPr sz="3000">
              <a:latin typeface="Arial"/>
              <a:cs typeface="Arial"/>
            </a:endParaRPr>
          </a:p>
          <a:p>
            <a:pPr marL="534035" marR="5080" indent="-521334">
              <a:lnSpc>
                <a:spcPct val="100000"/>
              </a:lnSpc>
              <a:spcBef>
                <a:spcPts val="730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b="1" dirty="0">
                <a:solidFill>
                  <a:srgbClr val="3D3D3D"/>
                </a:solidFill>
                <a:latin typeface="Arial"/>
                <a:cs typeface="Arial"/>
              </a:rPr>
              <a:t>Perform </a:t>
            </a:r>
            <a:r>
              <a:rPr sz="3000" b="1" spc="15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3000" b="1" spc="10" dirty="0">
                <a:solidFill>
                  <a:srgbClr val="3D3D3D"/>
                </a:solidFill>
                <a:latin typeface="Arial"/>
                <a:cs typeface="Arial"/>
              </a:rPr>
              <a:t>comparison </a:t>
            </a:r>
            <a:r>
              <a:rPr sz="3000" b="1" spc="20" dirty="0">
                <a:solidFill>
                  <a:srgbClr val="3D3D3D"/>
                </a:solidFill>
                <a:latin typeface="Arial"/>
                <a:cs typeface="Arial"/>
              </a:rPr>
              <a:t>with</a:t>
            </a:r>
            <a:r>
              <a:rPr sz="3000" b="1" spc="-434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000" b="1" spc="15" dirty="0">
                <a:solidFill>
                  <a:srgbClr val="3D3D3D"/>
                </a:solidFill>
                <a:latin typeface="Arial"/>
                <a:cs typeface="Arial"/>
              </a:rPr>
              <a:t>another  </a:t>
            </a:r>
            <a:r>
              <a:rPr sz="3000" b="1" spc="10" dirty="0">
                <a:solidFill>
                  <a:srgbClr val="3D3D3D"/>
                </a:solidFill>
                <a:latin typeface="Arial"/>
                <a:cs typeface="Arial"/>
              </a:rPr>
              <a:t>method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339725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5" dirty="0"/>
              <a:t>Internal</a:t>
            </a:r>
            <a:r>
              <a:rPr spc="-250" dirty="0"/>
              <a:t> </a:t>
            </a:r>
            <a:r>
              <a:rPr dirty="0"/>
              <a:t>Checks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4889" y="1844484"/>
            <a:ext cx="7818120" cy="30410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25145" marR="1473200" indent="-512445">
              <a:lnSpc>
                <a:spcPct val="100000"/>
              </a:lnSpc>
              <a:spcBef>
                <a:spcPts val="125"/>
              </a:spcBef>
              <a:buAutoNum type="arabicParenR"/>
              <a:tabLst>
                <a:tab pos="525145" algn="l"/>
                <a:tab pos="525780" algn="l"/>
              </a:tabLst>
            </a:pPr>
            <a:r>
              <a:rPr sz="3000" spc="-20" dirty="0">
                <a:solidFill>
                  <a:srgbClr val="D9D9D9"/>
                </a:solidFill>
                <a:latin typeface="Arial"/>
                <a:cs typeface="Arial"/>
              </a:rPr>
              <a:t>Use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a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reference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material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or</a:t>
            </a:r>
            <a:r>
              <a:rPr sz="3000" spc="-45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quality 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control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material </a:t>
            </a:r>
            <a:r>
              <a:rPr sz="3000" spc="20" dirty="0">
                <a:solidFill>
                  <a:srgbClr val="D9D9D9"/>
                </a:solidFill>
                <a:latin typeface="Arial"/>
                <a:cs typeface="Arial"/>
              </a:rPr>
              <a:t>(ISO</a:t>
            </a:r>
            <a:r>
              <a:rPr sz="3000" spc="-385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-10" dirty="0">
                <a:solidFill>
                  <a:srgbClr val="D9D9D9"/>
                </a:solidFill>
                <a:latin typeface="Arial"/>
                <a:cs typeface="Arial"/>
              </a:rPr>
              <a:t>17034)</a:t>
            </a:r>
            <a:endParaRPr sz="3000">
              <a:latin typeface="Arial"/>
              <a:cs typeface="Arial"/>
            </a:endParaRPr>
          </a:p>
          <a:p>
            <a:pPr marL="525145" marR="993775" indent="-512445">
              <a:lnSpc>
                <a:spcPct val="100000"/>
              </a:lnSpc>
              <a:spcBef>
                <a:spcPts val="655"/>
              </a:spcBef>
              <a:buAutoNum type="arabicParenR"/>
              <a:tabLst>
                <a:tab pos="525145" algn="l"/>
                <a:tab pos="525780" algn="l"/>
              </a:tabLst>
            </a:pP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Participate </a:t>
            </a:r>
            <a:r>
              <a:rPr sz="3000" spc="30" dirty="0">
                <a:solidFill>
                  <a:srgbClr val="D9D9D9"/>
                </a:solidFill>
                <a:latin typeface="Arial"/>
                <a:cs typeface="Arial"/>
              </a:rPr>
              <a:t>in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a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round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robin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with</a:t>
            </a:r>
            <a:r>
              <a:rPr sz="3000" spc="-59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other 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laboratories</a:t>
            </a:r>
            <a:endParaRPr sz="3000">
              <a:latin typeface="Arial"/>
              <a:cs typeface="Arial"/>
            </a:endParaRPr>
          </a:p>
          <a:p>
            <a:pPr marL="525145" indent="-512445">
              <a:lnSpc>
                <a:spcPct val="100000"/>
              </a:lnSpc>
              <a:spcBef>
                <a:spcPts val="730"/>
              </a:spcBef>
              <a:buAutoNum type="arabicParenR"/>
              <a:tabLst>
                <a:tab pos="525145" algn="l"/>
                <a:tab pos="525780" algn="l"/>
              </a:tabLst>
            </a:pP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Perform a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comparison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with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another</a:t>
            </a:r>
            <a:r>
              <a:rPr sz="3000" spc="-635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method</a:t>
            </a:r>
            <a:endParaRPr sz="3000">
              <a:latin typeface="Arial"/>
              <a:cs typeface="Arial"/>
            </a:endParaRPr>
          </a:p>
          <a:p>
            <a:pPr marL="525145" indent="-512445">
              <a:lnSpc>
                <a:spcPct val="100000"/>
              </a:lnSpc>
              <a:spcBef>
                <a:spcPts val="725"/>
              </a:spcBef>
              <a:buAutoNum type="arabicParenR"/>
              <a:tabLst>
                <a:tab pos="525145" algn="l"/>
                <a:tab pos="525780" algn="l"/>
              </a:tabLst>
            </a:pPr>
            <a:r>
              <a:rPr sz="3000" b="1" spc="5" dirty="0">
                <a:solidFill>
                  <a:srgbClr val="3D3D3D"/>
                </a:solidFill>
                <a:latin typeface="Arial"/>
                <a:cs typeface="Arial"/>
              </a:rPr>
              <a:t>Perform </a:t>
            </a:r>
            <a:r>
              <a:rPr sz="3000" b="1" dirty="0">
                <a:solidFill>
                  <a:srgbClr val="3D3D3D"/>
                </a:solidFill>
                <a:latin typeface="Arial"/>
                <a:cs typeface="Arial"/>
              </a:rPr>
              <a:t>an </a:t>
            </a:r>
            <a:r>
              <a:rPr sz="3000" b="1" spc="5" dirty="0">
                <a:solidFill>
                  <a:srgbClr val="3D3D3D"/>
                </a:solidFill>
                <a:latin typeface="Arial"/>
                <a:cs typeface="Arial"/>
              </a:rPr>
              <a:t>interlaboratory</a:t>
            </a:r>
            <a:r>
              <a:rPr sz="3000" b="1" spc="-2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000" b="1" spc="5" dirty="0">
                <a:solidFill>
                  <a:srgbClr val="3D3D3D"/>
                </a:solidFill>
                <a:latin typeface="Arial"/>
                <a:cs typeface="Arial"/>
              </a:rPr>
              <a:t>comparison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593979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5" dirty="0"/>
              <a:t>Interlaboratory</a:t>
            </a:r>
            <a:r>
              <a:rPr spc="-275" dirty="0"/>
              <a:t> </a:t>
            </a:r>
            <a:r>
              <a:rPr spc="10" dirty="0"/>
              <a:t>comparison</a:t>
            </a:r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81468" y="1778571"/>
            <a:ext cx="8027670" cy="25857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10" dirty="0">
                <a:latin typeface="Arial"/>
                <a:cs typeface="Arial"/>
              </a:rPr>
              <a:t>ISO/IEC</a:t>
            </a:r>
            <a:r>
              <a:rPr sz="2350" spc="65" dirty="0">
                <a:latin typeface="Arial"/>
                <a:cs typeface="Arial"/>
              </a:rPr>
              <a:t> </a:t>
            </a:r>
            <a:r>
              <a:rPr sz="2350" spc="-5" dirty="0">
                <a:latin typeface="Arial"/>
                <a:cs typeface="Arial"/>
              </a:rPr>
              <a:t>17025:2017</a:t>
            </a:r>
            <a:endParaRPr sz="2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350" spc="-5" dirty="0">
                <a:latin typeface="Arial"/>
                <a:cs typeface="Arial"/>
              </a:rPr>
              <a:t>3.3 interlaboratory</a:t>
            </a:r>
            <a:r>
              <a:rPr sz="2350" spc="425" dirty="0">
                <a:latin typeface="Arial"/>
                <a:cs typeface="Arial"/>
              </a:rPr>
              <a:t> </a:t>
            </a:r>
            <a:r>
              <a:rPr sz="2350" spc="-5" dirty="0">
                <a:latin typeface="Arial"/>
                <a:cs typeface="Arial"/>
              </a:rPr>
              <a:t>comparison</a:t>
            </a:r>
            <a:endParaRPr sz="2350">
              <a:latin typeface="Arial"/>
              <a:cs typeface="Arial"/>
            </a:endParaRPr>
          </a:p>
          <a:p>
            <a:pPr marL="12700" marR="5080">
              <a:lnSpc>
                <a:spcPct val="102200"/>
              </a:lnSpc>
            </a:pPr>
            <a:r>
              <a:rPr sz="2350" spc="-10" dirty="0">
                <a:latin typeface="Arial"/>
                <a:cs typeface="Arial"/>
              </a:rPr>
              <a:t>organization, </a:t>
            </a:r>
            <a:r>
              <a:rPr sz="2350" spc="-5" dirty="0">
                <a:latin typeface="Arial"/>
                <a:cs typeface="Arial"/>
              </a:rPr>
              <a:t>performance </a:t>
            </a:r>
            <a:r>
              <a:rPr sz="2350" spc="-30" dirty="0">
                <a:latin typeface="Arial"/>
                <a:cs typeface="Arial"/>
              </a:rPr>
              <a:t>and </a:t>
            </a:r>
            <a:r>
              <a:rPr sz="2350" spc="-15" dirty="0">
                <a:latin typeface="Arial"/>
                <a:cs typeface="Arial"/>
              </a:rPr>
              <a:t>evaluation </a:t>
            </a:r>
            <a:r>
              <a:rPr sz="2350" spc="-40" dirty="0">
                <a:latin typeface="Arial"/>
                <a:cs typeface="Arial"/>
              </a:rPr>
              <a:t>of </a:t>
            </a:r>
            <a:r>
              <a:rPr sz="2350" spc="-10" dirty="0">
                <a:latin typeface="Arial"/>
                <a:cs typeface="Arial"/>
              </a:rPr>
              <a:t>measurements  </a:t>
            </a:r>
            <a:r>
              <a:rPr sz="2350" spc="-40" dirty="0">
                <a:latin typeface="Arial"/>
                <a:cs typeface="Arial"/>
              </a:rPr>
              <a:t>or </a:t>
            </a:r>
            <a:r>
              <a:rPr sz="2350" spc="-10" dirty="0">
                <a:latin typeface="Arial"/>
                <a:cs typeface="Arial"/>
              </a:rPr>
              <a:t>tests </a:t>
            </a:r>
            <a:r>
              <a:rPr sz="2350" spc="-35" dirty="0">
                <a:latin typeface="Arial"/>
                <a:cs typeface="Arial"/>
              </a:rPr>
              <a:t>on </a:t>
            </a:r>
            <a:r>
              <a:rPr sz="2350" spc="-5" dirty="0">
                <a:latin typeface="Arial"/>
                <a:cs typeface="Arial"/>
              </a:rPr>
              <a:t>the </a:t>
            </a:r>
            <a:r>
              <a:rPr sz="2350" spc="-15" dirty="0">
                <a:latin typeface="Arial"/>
                <a:cs typeface="Arial"/>
              </a:rPr>
              <a:t>same </a:t>
            </a:r>
            <a:r>
              <a:rPr sz="2350" spc="-40" dirty="0">
                <a:latin typeface="Arial"/>
                <a:cs typeface="Arial"/>
              </a:rPr>
              <a:t>or </a:t>
            </a:r>
            <a:r>
              <a:rPr sz="2350" spc="-15" dirty="0">
                <a:latin typeface="Arial"/>
                <a:cs typeface="Arial"/>
              </a:rPr>
              <a:t>similar </a:t>
            </a:r>
            <a:r>
              <a:rPr sz="2350" spc="-25" dirty="0">
                <a:latin typeface="Arial"/>
                <a:cs typeface="Arial"/>
              </a:rPr>
              <a:t>items </a:t>
            </a:r>
            <a:r>
              <a:rPr sz="2350" spc="-5" dirty="0">
                <a:latin typeface="Arial"/>
                <a:cs typeface="Arial"/>
              </a:rPr>
              <a:t>by </a:t>
            </a:r>
            <a:r>
              <a:rPr sz="2350" spc="-15" dirty="0">
                <a:latin typeface="Arial"/>
                <a:cs typeface="Arial"/>
              </a:rPr>
              <a:t>two </a:t>
            </a:r>
            <a:r>
              <a:rPr sz="2350" spc="-40" dirty="0">
                <a:latin typeface="Arial"/>
                <a:cs typeface="Arial"/>
              </a:rPr>
              <a:t>or</a:t>
            </a:r>
            <a:r>
              <a:rPr sz="2350" spc="480" dirty="0">
                <a:latin typeface="Arial"/>
                <a:cs typeface="Arial"/>
              </a:rPr>
              <a:t> </a:t>
            </a:r>
            <a:r>
              <a:rPr sz="2350" spc="-20" dirty="0">
                <a:latin typeface="Arial"/>
                <a:cs typeface="Arial"/>
              </a:rPr>
              <a:t>more</a:t>
            </a:r>
            <a:endParaRPr sz="2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  <a:tabLst>
                <a:tab pos="1694180" algn="l"/>
              </a:tabLst>
            </a:pPr>
            <a:r>
              <a:rPr sz="2350" spc="-10" dirty="0">
                <a:latin typeface="Arial"/>
                <a:cs typeface="Arial"/>
              </a:rPr>
              <a:t>laboratories	</a:t>
            </a:r>
            <a:r>
              <a:rPr sz="2350" spc="-5" dirty="0">
                <a:latin typeface="Arial"/>
                <a:cs typeface="Arial"/>
              </a:rPr>
              <a:t>in </a:t>
            </a:r>
            <a:r>
              <a:rPr sz="2350" spc="-10" dirty="0">
                <a:latin typeface="Arial"/>
                <a:cs typeface="Arial"/>
              </a:rPr>
              <a:t>accordance </a:t>
            </a:r>
            <a:r>
              <a:rPr sz="2350" spc="-15" dirty="0">
                <a:latin typeface="Arial"/>
                <a:cs typeface="Arial"/>
              </a:rPr>
              <a:t>with </a:t>
            </a:r>
            <a:r>
              <a:rPr sz="2350" dirty="0">
                <a:latin typeface="Arial"/>
                <a:cs typeface="Arial"/>
              </a:rPr>
              <a:t>predetermined</a:t>
            </a:r>
            <a:r>
              <a:rPr sz="2350" spc="170" dirty="0">
                <a:latin typeface="Arial"/>
                <a:cs typeface="Arial"/>
              </a:rPr>
              <a:t> </a:t>
            </a:r>
            <a:r>
              <a:rPr sz="2350" spc="-20" dirty="0">
                <a:latin typeface="Arial"/>
                <a:cs typeface="Arial"/>
              </a:rPr>
              <a:t>conditions</a:t>
            </a:r>
            <a:endParaRPr sz="2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350" spc="15" dirty="0">
                <a:latin typeface="Arial"/>
                <a:cs typeface="Arial"/>
              </a:rPr>
              <a:t>[SOURCE: </a:t>
            </a:r>
            <a:r>
              <a:rPr sz="2350" spc="10" dirty="0">
                <a:latin typeface="Arial"/>
                <a:cs typeface="Arial"/>
              </a:rPr>
              <a:t>ISO/IEC </a:t>
            </a:r>
            <a:r>
              <a:rPr sz="2350" spc="-15" dirty="0">
                <a:latin typeface="Arial"/>
                <a:cs typeface="Arial"/>
              </a:rPr>
              <a:t>17043:2010,</a:t>
            </a:r>
            <a:r>
              <a:rPr sz="2350" spc="495" dirty="0">
                <a:latin typeface="Arial"/>
                <a:cs typeface="Arial"/>
              </a:rPr>
              <a:t> </a:t>
            </a:r>
            <a:r>
              <a:rPr sz="2350" spc="-10" dirty="0">
                <a:latin typeface="Arial"/>
                <a:cs typeface="Arial"/>
              </a:rPr>
              <a:t>3.4]</a:t>
            </a:r>
            <a:endParaRPr sz="235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339725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5" dirty="0"/>
              <a:t>Internal</a:t>
            </a:r>
            <a:r>
              <a:rPr spc="-250" dirty="0"/>
              <a:t> </a:t>
            </a:r>
            <a:r>
              <a:rPr dirty="0"/>
              <a:t>Checks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20535" rIns="0" bIns="0" rtlCol="0">
            <a:spAutoFit/>
          </a:bodyPr>
          <a:lstStyle/>
          <a:p>
            <a:pPr marL="732790" marR="1469390" indent="-512445">
              <a:lnSpc>
                <a:spcPct val="100000"/>
              </a:lnSpc>
              <a:spcBef>
                <a:spcPts val="130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spc="-20" dirty="0"/>
              <a:t>Use </a:t>
            </a:r>
            <a:r>
              <a:rPr spc="15" dirty="0"/>
              <a:t>a </a:t>
            </a:r>
            <a:r>
              <a:rPr spc="10" dirty="0"/>
              <a:t>reference </a:t>
            </a:r>
            <a:r>
              <a:rPr spc="15" dirty="0"/>
              <a:t>material </a:t>
            </a:r>
            <a:r>
              <a:rPr spc="-5" dirty="0"/>
              <a:t>or</a:t>
            </a:r>
            <a:r>
              <a:rPr spc="-484" dirty="0"/>
              <a:t> </a:t>
            </a:r>
            <a:r>
              <a:rPr spc="10" dirty="0"/>
              <a:t>quality  </a:t>
            </a:r>
            <a:r>
              <a:rPr dirty="0"/>
              <a:t>control </a:t>
            </a:r>
            <a:r>
              <a:rPr spc="15" dirty="0"/>
              <a:t>material </a:t>
            </a:r>
            <a:r>
              <a:rPr spc="20" dirty="0"/>
              <a:t>(ISO</a:t>
            </a:r>
            <a:r>
              <a:rPr spc="-385" dirty="0"/>
              <a:t> </a:t>
            </a:r>
            <a:r>
              <a:rPr spc="-10" dirty="0"/>
              <a:t>17034)</a:t>
            </a:r>
          </a:p>
          <a:p>
            <a:pPr marL="732790" marR="992505" indent="-512445">
              <a:lnSpc>
                <a:spcPct val="100000"/>
              </a:lnSpc>
              <a:spcBef>
                <a:spcPts val="655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spc="10" dirty="0"/>
              <a:t>Participate </a:t>
            </a:r>
            <a:r>
              <a:rPr spc="30" dirty="0"/>
              <a:t>in </a:t>
            </a:r>
            <a:r>
              <a:rPr spc="15" dirty="0"/>
              <a:t>a </a:t>
            </a:r>
            <a:r>
              <a:rPr spc="-5" dirty="0"/>
              <a:t>round </a:t>
            </a:r>
            <a:r>
              <a:rPr spc="10" dirty="0"/>
              <a:t>robin </a:t>
            </a:r>
            <a:r>
              <a:rPr dirty="0"/>
              <a:t>with</a:t>
            </a:r>
            <a:r>
              <a:rPr spc="-590" dirty="0"/>
              <a:t> </a:t>
            </a:r>
            <a:r>
              <a:rPr dirty="0"/>
              <a:t>other  </a:t>
            </a:r>
            <a:r>
              <a:rPr spc="5" dirty="0"/>
              <a:t>laboratories</a:t>
            </a:r>
          </a:p>
          <a:p>
            <a:pPr marL="732790" indent="-512445">
              <a:lnSpc>
                <a:spcPct val="100000"/>
              </a:lnSpc>
              <a:spcBef>
                <a:spcPts val="730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spc="15" dirty="0"/>
              <a:t>Perform </a:t>
            </a:r>
            <a:r>
              <a:rPr spc="10" dirty="0"/>
              <a:t>a </a:t>
            </a:r>
            <a:r>
              <a:rPr spc="5" dirty="0"/>
              <a:t>comparison </a:t>
            </a:r>
            <a:r>
              <a:rPr dirty="0"/>
              <a:t>with </a:t>
            </a:r>
            <a:r>
              <a:rPr spc="-5" dirty="0"/>
              <a:t>another</a:t>
            </a:r>
            <a:r>
              <a:rPr spc="-615" dirty="0"/>
              <a:t> </a:t>
            </a:r>
            <a:r>
              <a:rPr spc="15" dirty="0"/>
              <a:t>method</a:t>
            </a:r>
          </a:p>
          <a:p>
            <a:pPr marL="732790" indent="-512445">
              <a:lnSpc>
                <a:spcPct val="100000"/>
              </a:lnSpc>
              <a:spcBef>
                <a:spcPts val="725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spc="15" dirty="0"/>
              <a:t>Perform </a:t>
            </a:r>
            <a:r>
              <a:rPr spc="-5" dirty="0"/>
              <a:t>an </a:t>
            </a:r>
            <a:r>
              <a:rPr spc="5" dirty="0"/>
              <a:t>interlaboratory</a:t>
            </a:r>
            <a:r>
              <a:rPr spc="-484" dirty="0"/>
              <a:t> </a:t>
            </a:r>
            <a:r>
              <a:rPr dirty="0"/>
              <a:t>comparison</a:t>
            </a:r>
          </a:p>
          <a:p>
            <a:pPr marL="732790" indent="-512445">
              <a:lnSpc>
                <a:spcPct val="100000"/>
              </a:lnSpc>
              <a:spcBef>
                <a:spcPts val="655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b="1" spc="-35" dirty="0">
                <a:solidFill>
                  <a:srgbClr val="3D3D3D"/>
                </a:solidFill>
                <a:latin typeface="Arial"/>
                <a:cs typeface="Arial"/>
              </a:rPr>
              <a:t>Test </a:t>
            </a:r>
            <a:r>
              <a:rPr b="1" spc="10" dirty="0">
                <a:solidFill>
                  <a:srgbClr val="3D3D3D"/>
                </a:solidFill>
                <a:latin typeface="Arial"/>
                <a:cs typeface="Arial"/>
              </a:rPr>
              <a:t>previously </a:t>
            </a:r>
            <a:r>
              <a:rPr b="1" spc="5" dirty="0">
                <a:solidFill>
                  <a:srgbClr val="000000"/>
                </a:solidFill>
                <a:latin typeface="Arial"/>
                <a:cs typeface="Arial"/>
              </a:rPr>
              <a:t>analyzed</a:t>
            </a:r>
            <a:r>
              <a:rPr b="1" spc="-3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spc="5" dirty="0">
                <a:solidFill>
                  <a:srgbClr val="3D3D3D"/>
                </a:solidFill>
                <a:latin typeface="Arial"/>
                <a:cs typeface="Arial"/>
              </a:rPr>
              <a:t>samples</a:t>
            </a: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621601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0" dirty="0"/>
              <a:t>Abbreviations </a:t>
            </a:r>
            <a:r>
              <a:rPr spc="5" dirty="0"/>
              <a:t>and</a:t>
            </a:r>
            <a:r>
              <a:rPr spc="-465" dirty="0"/>
              <a:t> </a:t>
            </a:r>
            <a:r>
              <a:rPr spc="5" dirty="0"/>
              <a:t>Acronyms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4407" y="1808695"/>
            <a:ext cx="6536690" cy="30562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350" b="1" spc="-5" dirty="0">
                <a:solidFill>
                  <a:srgbClr val="3D3D3D"/>
                </a:solidFill>
                <a:latin typeface="Arial"/>
                <a:cs typeface="Arial"/>
              </a:rPr>
              <a:t>Accrediting </a:t>
            </a:r>
            <a:r>
              <a:rPr sz="2350" b="1" spc="-10" dirty="0">
                <a:solidFill>
                  <a:srgbClr val="3D3D3D"/>
                </a:solidFill>
                <a:latin typeface="Arial"/>
                <a:cs typeface="Arial"/>
              </a:rPr>
              <a:t>Bodies</a:t>
            </a:r>
            <a:r>
              <a:rPr sz="2350" b="1" spc="-254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b="1" spc="-15" dirty="0">
                <a:solidFill>
                  <a:srgbClr val="3D3D3D"/>
                </a:solidFill>
                <a:latin typeface="Arial"/>
                <a:cs typeface="Arial"/>
              </a:rPr>
              <a:t>(ABs):</a:t>
            </a:r>
            <a:endParaRPr sz="2350">
              <a:latin typeface="Arial"/>
              <a:cs typeface="Arial"/>
            </a:endParaRPr>
          </a:p>
          <a:p>
            <a:pPr marL="305435" marR="497840" indent="-292735">
              <a:lnSpc>
                <a:spcPct val="102200"/>
              </a:lnSpc>
              <a:spcBef>
                <a:spcPts val="650"/>
              </a:spcBef>
              <a:buFont typeface="Arial"/>
              <a:buChar char="•"/>
              <a:tabLst>
                <a:tab pos="305435" algn="l"/>
                <a:tab pos="306070" algn="l"/>
              </a:tabLst>
            </a:pPr>
            <a:r>
              <a:rPr sz="2350" b="1" spc="-5" dirty="0">
                <a:solidFill>
                  <a:srgbClr val="3D3D3D"/>
                </a:solidFill>
                <a:latin typeface="Arial"/>
                <a:cs typeface="Arial"/>
              </a:rPr>
              <a:t>A2LA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-American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Association 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for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Laboratory  Accreditation</a:t>
            </a:r>
            <a:endParaRPr sz="2350">
              <a:latin typeface="Arial"/>
              <a:cs typeface="Arial"/>
            </a:endParaRPr>
          </a:p>
          <a:p>
            <a:pPr marL="305435" indent="-292735">
              <a:lnSpc>
                <a:spcPct val="100000"/>
              </a:lnSpc>
              <a:spcBef>
                <a:spcPts val="645"/>
              </a:spcBef>
              <a:buFont typeface="Arial"/>
              <a:buChar char="•"/>
              <a:tabLst>
                <a:tab pos="305435" algn="l"/>
                <a:tab pos="306070" algn="l"/>
              </a:tabLst>
            </a:pPr>
            <a:r>
              <a:rPr sz="2350" b="1" spc="-5" dirty="0">
                <a:solidFill>
                  <a:srgbClr val="3D3D3D"/>
                </a:solidFill>
                <a:latin typeface="Arial"/>
                <a:cs typeface="Arial"/>
              </a:rPr>
              <a:t>AIHA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-American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Industrial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Hygiene</a:t>
            </a:r>
            <a:r>
              <a:rPr sz="2350" spc="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Association</a:t>
            </a:r>
            <a:endParaRPr sz="2350">
              <a:latin typeface="Arial"/>
              <a:cs typeface="Arial"/>
            </a:endParaRPr>
          </a:p>
          <a:p>
            <a:pPr marL="305435" indent="-292735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305435" algn="l"/>
                <a:tab pos="306070" algn="l"/>
              </a:tabLst>
            </a:pPr>
            <a:r>
              <a:rPr sz="2350" b="1" dirty="0">
                <a:solidFill>
                  <a:srgbClr val="3D3D3D"/>
                </a:solidFill>
                <a:latin typeface="Arial"/>
                <a:cs typeface="Arial"/>
              </a:rPr>
              <a:t>ANAB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-ANSI National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Accreditation</a:t>
            </a:r>
            <a:r>
              <a:rPr sz="2350" spc="4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Board</a:t>
            </a:r>
            <a:endParaRPr sz="2350">
              <a:latin typeface="Arial"/>
              <a:cs typeface="Arial"/>
            </a:endParaRPr>
          </a:p>
          <a:p>
            <a:pPr marL="305435" indent="-292735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05435" algn="l"/>
                <a:tab pos="306070" algn="l"/>
              </a:tabLst>
            </a:pPr>
            <a:r>
              <a:rPr sz="2350" b="1" spc="-10" dirty="0">
                <a:solidFill>
                  <a:srgbClr val="3D3D3D"/>
                </a:solidFill>
                <a:latin typeface="Arial"/>
                <a:cs typeface="Arial"/>
              </a:rPr>
              <a:t>PJLA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-Perry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Johnson 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Laboratory</a:t>
            </a:r>
            <a:r>
              <a:rPr sz="2350" spc="5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Accreditation</a:t>
            </a:r>
            <a:endParaRPr sz="2350">
              <a:latin typeface="Arial"/>
              <a:cs typeface="Arial"/>
            </a:endParaRPr>
          </a:p>
          <a:p>
            <a:pPr marL="305435" indent="-292735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305435" algn="l"/>
                <a:tab pos="306070" algn="l"/>
              </a:tabLst>
            </a:pPr>
            <a:r>
              <a:rPr sz="2350" b="1" spc="-5" dirty="0">
                <a:solidFill>
                  <a:srgbClr val="3D3D3D"/>
                </a:solidFill>
                <a:latin typeface="Arial"/>
                <a:cs typeface="Arial"/>
              </a:rPr>
              <a:t>IAS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-International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Accreditation</a:t>
            </a:r>
            <a:r>
              <a:rPr sz="2350" spc="4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Service</a:t>
            </a:r>
            <a:endParaRPr sz="23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564007"/>
            <a:ext cx="339725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5" dirty="0"/>
              <a:t>Internal</a:t>
            </a:r>
            <a:r>
              <a:rPr spc="-250" dirty="0"/>
              <a:t> </a:t>
            </a:r>
            <a:r>
              <a:rPr dirty="0"/>
              <a:t>Checks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32790" marR="244475" indent="-512445">
              <a:lnSpc>
                <a:spcPct val="100000"/>
              </a:lnSpc>
              <a:spcBef>
                <a:spcPts val="125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spc="-20" dirty="0"/>
              <a:t>Use </a:t>
            </a:r>
            <a:r>
              <a:rPr spc="10" dirty="0"/>
              <a:t>a </a:t>
            </a:r>
            <a:r>
              <a:rPr spc="5" dirty="0"/>
              <a:t>reference </a:t>
            </a:r>
            <a:r>
              <a:rPr spc="15" dirty="0"/>
              <a:t>material </a:t>
            </a:r>
            <a:r>
              <a:rPr spc="-5" dirty="0"/>
              <a:t>or </a:t>
            </a:r>
            <a:r>
              <a:rPr spc="10" dirty="0"/>
              <a:t>quality</a:t>
            </a:r>
            <a:r>
              <a:rPr spc="-635" dirty="0"/>
              <a:t> </a:t>
            </a:r>
            <a:r>
              <a:rPr dirty="0"/>
              <a:t>control  </a:t>
            </a:r>
            <a:r>
              <a:rPr spc="15" dirty="0"/>
              <a:t>material</a:t>
            </a:r>
          </a:p>
          <a:p>
            <a:pPr marL="732790" marR="993140" indent="-512445">
              <a:lnSpc>
                <a:spcPct val="100000"/>
              </a:lnSpc>
              <a:spcBef>
                <a:spcPts val="660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spc="10" dirty="0"/>
              <a:t>Participate </a:t>
            </a:r>
            <a:r>
              <a:rPr spc="30" dirty="0"/>
              <a:t>in </a:t>
            </a:r>
            <a:r>
              <a:rPr spc="10" dirty="0"/>
              <a:t>a </a:t>
            </a:r>
            <a:r>
              <a:rPr spc="-5" dirty="0"/>
              <a:t>round </a:t>
            </a:r>
            <a:r>
              <a:rPr spc="10" dirty="0"/>
              <a:t>robin </a:t>
            </a:r>
            <a:r>
              <a:rPr dirty="0"/>
              <a:t>with</a:t>
            </a:r>
            <a:r>
              <a:rPr spc="-585" dirty="0"/>
              <a:t> </a:t>
            </a:r>
            <a:r>
              <a:rPr dirty="0"/>
              <a:t>other  </a:t>
            </a:r>
            <a:r>
              <a:rPr spc="5" dirty="0"/>
              <a:t>laboratories</a:t>
            </a:r>
          </a:p>
          <a:p>
            <a:pPr marL="732790" indent="-512445">
              <a:lnSpc>
                <a:spcPct val="100000"/>
              </a:lnSpc>
              <a:spcBef>
                <a:spcPts val="730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spc="15" dirty="0"/>
              <a:t>Perform </a:t>
            </a:r>
            <a:r>
              <a:rPr spc="10" dirty="0"/>
              <a:t>a </a:t>
            </a:r>
            <a:r>
              <a:rPr spc="5" dirty="0"/>
              <a:t>comparison </a:t>
            </a:r>
            <a:r>
              <a:rPr dirty="0"/>
              <a:t>with </a:t>
            </a:r>
            <a:r>
              <a:rPr spc="-5" dirty="0"/>
              <a:t>another</a:t>
            </a:r>
            <a:r>
              <a:rPr spc="-615" dirty="0"/>
              <a:t> </a:t>
            </a:r>
            <a:r>
              <a:rPr spc="15" dirty="0"/>
              <a:t>method</a:t>
            </a:r>
          </a:p>
          <a:p>
            <a:pPr marL="732790" indent="-512445">
              <a:lnSpc>
                <a:spcPct val="100000"/>
              </a:lnSpc>
              <a:spcBef>
                <a:spcPts val="725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spc="15" dirty="0"/>
              <a:t>Perform </a:t>
            </a:r>
            <a:r>
              <a:rPr spc="-5" dirty="0"/>
              <a:t>an </a:t>
            </a:r>
            <a:r>
              <a:rPr spc="5" dirty="0"/>
              <a:t>interlaboratory</a:t>
            </a:r>
            <a:r>
              <a:rPr spc="-484" dirty="0"/>
              <a:t> </a:t>
            </a:r>
            <a:r>
              <a:rPr dirty="0"/>
              <a:t>comparison</a:t>
            </a:r>
          </a:p>
          <a:p>
            <a:pPr marL="732790" indent="-512445">
              <a:lnSpc>
                <a:spcPct val="100000"/>
              </a:lnSpc>
              <a:spcBef>
                <a:spcPts val="650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spc="-65" dirty="0"/>
              <a:t>Test </a:t>
            </a:r>
            <a:r>
              <a:rPr spc="15" dirty="0"/>
              <a:t>previously </a:t>
            </a:r>
            <a:r>
              <a:rPr spc="5" dirty="0"/>
              <a:t>analyzed</a:t>
            </a:r>
            <a:r>
              <a:rPr spc="-310" dirty="0"/>
              <a:t> </a:t>
            </a:r>
            <a:r>
              <a:rPr spc="5" dirty="0"/>
              <a:t>samples</a:t>
            </a:r>
          </a:p>
          <a:p>
            <a:pPr marL="732790" marR="2014220" indent="-512445">
              <a:lnSpc>
                <a:spcPct val="100000"/>
              </a:lnSpc>
              <a:spcBef>
                <a:spcPts val="725"/>
              </a:spcBef>
              <a:buAutoNum type="arabicParenR"/>
              <a:tabLst>
                <a:tab pos="733425" algn="l"/>
                <a:tab pos="734060" algn="l"/>
              </a:tabLst>
            </a:pPr>
            <a:r>
              <a:rPr b="1" dirty="0">
                <a:solidFill>
                  <a:srgbClr val="3D3D3D"/>
                </a:solidFill>
                <a:latin typeface="Arial"/>
                <a:cs typeface="Arial"/>
              </a:rPr>
              <a:t>Correlate </a:t>
            </a:r>
            <a:r>
              <a:rPr b="1" spc="5" dirty="0">
                <a:solidFill>
                  <a:srgbClr val="3D3D3D"/>
                </a:solidFill>
                <a:latin typeface="Arial"/>
                <a:cs typeface="Arial"/>
              </a:rPr>
              <a:t>results </a:t>
            </a:r>
            <a:r>
              <a:rPr b="1" spc="15" dirty="0">
                <a:solidFill>
                  <a:srgbClr val="3D3D3D"/>
                </a:solidFill>
                <a:latin typeface="Arial"/>
                <a:cs typeface="Arial"/>
              </a:rPr>
              <a:t>for</a:t>
            </a:r>
            <a:r>
              <a:rPr b="1" spc="-3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b="1" spc="5" dirty="0">
                <a:solidFill>
                  <a:srgbClr val="3D3D3D"/>
                </a:solidFill>
                <a:latin typeface="Arial"/>
                <a:cs typeface="Arial"/>
              </a:rPr>
              <a:t>different  </a:t>
            </a:r>
            <a:r>
              <a:rPr b="1" spc="-5" dirty="0">
                <a:solidFill>
                  <a:srgbClr val="3D3D3D"/>
                </a:solidFill>
                <a:latin typeface="Arial"/>
                <a:cs typeface="Arial"/>
              </a:rPr>
              <a:t>characteristics </a:t>
            </a:r>
            <a:r>
              <a:rPr b="1" spc="2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b="1" dirty="0">
                <a:solidFill>
                  <a:srgbClr val="3D3D3D"/>
                </a:solidFill>
                <a:latin typeface="Arial"/>
                <a:cs typeface="Arial"/>
              </a:rPr>
              <a:t>an</a:t>
            </a:r>
            <a:r>
              <a:rPr b="1" spc="-204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b="1" spc="10" dirty="0">
                <a:solidFill>
                  <a:srgbClr val="3D3D3D"/>
                </a:solidFill>
                <a:latin typeface="Arial"/>
                <a:cs typeface="Arial"/>
              </a:rPr>
              <a:t>item</a:t>
            </a: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9360" y="569975"/>
            <a:ext cx="7602220" cy="51384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34035" marR="5080" indent="-521334">
              <a:lnSpc>
                <a:spcPct val="100000"/>
              </a:lnSpc>
              <a:spcBef>
                <a:spcPts val="125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spc="-20" dirty="0">
                <a:solidFill>
                  <a:srgbClr val="D9D9D9"/>
                </a:solidFill>
                <a:latin typeface="Arial"/>
                <a:cs typeface="Arial"/>
              </a:rPr>
              <a:t>Use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a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reference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material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or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quality</a:t>
            </a:r>
            <a:r>
              <a:rPr sz="3000" spc="-58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control 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material</a:t>
            </a:r>
            <a:endParaRPr sz="3000">
              <a:latin typeface="Arial"/>
              <a:cs typeface="Arial"/>
            </a:endParaRPr>
          </a:p>
          <a:p>
            <a:pPr marL="534035" indent="-521334">
              <a:lnSpc>
                <a:spcPct val="100000"/>
              </a:lnSpc>
              <a:spcBef>
                <a:spcPts val="660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Participate </a:t>
            </a:r>
            <a:r>
              <a:rPr sz="3000" spc="30" dirty="0">
                <a:solidFill>
                  <a:srgbClr val="D9D9D9"/>
                </a:solidFill>
                <a:latin typeface="Arial"/>
                <a:cs typeface="Arial"/>
              </a:rPr>
              <a:t>in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a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round</a:t>
            </a:r>
            <a:r>
              <a:rPr sz="3000" spc="-50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robin.</a:t>
            </a:r>
            <a:endParaRPr sz="3000">
              <a:latin typeface="Arial"/>
              <a:cs typeface="Arial"/>
            </a:endParaRPr>
          </a:p>
          <a:p>
            <a:pPr marL="534035" marR="1144270" indent="-521334">
              <a:lnSpc>
                <a:spcPct val="100000"/>
              </a:lnSpc>
              <a:spcBef>
                <a:spcPts val="725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Perform a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comparison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with</a:t>
            </a:r>
            <a:r>
              <a:rPr sz="3000" spc="-42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another  </a:t>
            </a:r>
            <a:r>
              <a:rPr sz="3000" spc="10" dirty="0">
                <a:solidFill>
                  <a:srgbClr val="D9D9D9"/>
                </a:solidFill>
                <a:latin typeface="Arial"/>
                <a:cs typeface="Arial"/>
              </a:rPr>
              <a:t>method.</a:t>
            </a:r>
            <a:endParaRPr sz="3000">
              <a:latin typeface="Arial"/>
              <a:cs typeface="Arial"/>
            </a:endParaRPr>
          </a:p>
          <a:p>
            <a:pPr marL="534035" indent="-521334">
              <a:lnSpc>
                <a:spcPct val="100000"/>
              </a:lnSpc>
              <a:spcBef>
                <a:spcPts val="730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Perform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an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interlaboratory</a:t>
            </a:r>
            <a:r>
              <a:rPr sz="3000" spc="-545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comparison.</a:t>
            </a:r>
            <a:endParaRPr sz="3000">
              <a:latin typeface="Arial"/>
              <a:cs typeface="Arial"/>
            </a:endParaRPr>
          </a:p>
          <a:p>
            <a:pPr marL="534035" indent="-521334">
              <a:lnSpc>
                <a:spcPct val="100000"/>
              </a:lnSpc>
              <a:spcBef>
                <a:spcPts val="655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spc="-155" dirty="0">
                <a:solidFill>
                  <a:srgbClr val="D9D9D9"/>
                </a:solidFill>
                <a:latin typeface="Arial"/>
                <a:cs typeface="Arial"/>
              </a:rPr>
              <a:t>Test </a:t>
            </a:r>
            <a:r>
              <a:rPr sz="3000" spc="15" dirty="0">
                <a:solidFill>
                  <a:srgbClr val="D9D9D9"/>
                </a:solidFill>
                <a:latin typeface="Arial"/>
                <a:cs typeface="Arial"/>
              </a:rPr>
              <a:t>previously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analyzed</a:t>
            </a:r>
            <a:r>
              <a:rPr sz="3000" spc="-42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samples.</a:t>
            </a:r>
            <a:endParaRPr sz="3000">
              <a:latin typeface="Arial"/>
              <a:cs typeface="Arial"/>
            </a:endParaRPr>
          </a:p>
          <a:p>
            <a:pPr marL="534035" marR="2232025" indent="-521334">
              <a:lnSpc>
                <a:spcPct val="100000"/>
              </a:lnSpc>
              <a:spcBef>
                <a:spcPts val="725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Correlate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results </a:t>
            </a:r>
            <a:r>
              <a:rPr sz="3000" spc="30" dirty="0">
                <a:solidFill>
                  <a:srgbClr val="D9D9D9"/>
                </a:solidFill>
                <a:latin typeface="Arial"/>
                <a:cs typeface="Arial"/>
              </a:rPr>
              <a:t>for</a:t>
            </a:r>
            <a:r>
              <a:rPr sz="3000" spc="-325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5" dirty="0">
                <a:solidFill>
                  <a:srgbClr val="D9D9D9"/>
                </a:solidFill>
                <a:latin typeface="Arial"/>
                <a:cs typeface="Arial"/>
              </a:rPr>
              <a:t>different  characteristics </a:t>
            </a:r>
            <a:r>
              <a:rPr sz="3000" spc="-5" dirty="0">
                <a:solidFill>
                  <a:srgbClr val="D9D9D9"/>
                </a:solidFill>
                <a:latin typeface="Arial"/>
                <a:cs typeface="Arial"/>
              </a:rPr>
              <a:t>of </a:t>
            </a:r>
            <a:r>
              <a:rPr sz="3000" dirty="0">
                <a:solidFill>
                  <a:srgbClr val="D9D9D9"/>
                </a:solidFill>
                <a:latin typeface="Arial"/>
                <a:cs typeface="Arial"/>
              </a:rPr>
              <a:t>an</a:t>
            </a:r>
            <a:r>
              <a:rPr sz="3000" spc="-295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sz="3000" spc="30" dirty="0">
                <a:solidFill>
                  <a:srgbClr val="D9D9D9"/>
                </a:solidFill>
                <a:latin typeface="Arial"/>
                <a:cs typeface="Arial"/>
              </a:rPr>
              <a:t>item.</a:t>
            </a:r>
            <a:endParaRPr sz="3000">
              <a:latin typeface="Arial"/>
              <a:cs typeface="Arial"/>
            </a:endParaRPr>
          </a:p>
          <a:p>
            <a:pPr marL="534035" indent="-521334">
              <a:lnSpc>
                <a:spcPct val="100000"/>
              </a:lnSpc>
              <a:spcBef>
                <a:spcPts val="730"/>
              </a:spcBef>
              <a:buAutoNum type="arabicParenR"/>
              <a:tabLst>
                <a:tab pos="534035" algn="l"/>
                <a:tab pos="534670" algn="l"/>
              </a:tabLst>
            </a:pPr>
            <a:r>
              <a:rPr sz="3000" b="1" spc="10" dirty="0">
                <a:solidFill>
                  <a:srgbClr val="3D3D3D"/>
                </a:solidFill>
                <a:latin typeface="Arial"/>
                <a:cs typeface="Arial"/>
              </a:rPr>
              <a:t>Internal </a:t>
            </a:r>
            <a:r>
              <a:rPr sz="3000" b="1" dirty="0">
                <a:solidFill>
                  <a:srgbClr val="3D3D3D"/>
                </a:solidFill>
                <a:latin typeface="Arial"/>
                <a:cs typeface="Arial"/>
              </a:rPr>
              <a:t>Check</a:t>
            </a:r>
            <a:r>
              <a:rPr sz="3000" b="1" spc="-16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000" b="1" spc="5" dirty="0">
                <a:solidFill>
                  <a:srgbClr val="3D3D3D"/>
                </a:solidFill>
                <a:latin typeface="Arial"/>
                <a:cs typeface="Arial"/>
              </a:rPr>
              <a:t>Samples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27646"/>
            <a:ext cx="77044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Pesticide </a:t>
            </a:r>
            <a:r>
              <a:rPr sz="3600" dirty="0"/>
              <a:t>Data Program </a:t>
            </a:r>
            <a:r>
              <a:rPr sz="3600" spc="5" dirty="0"/>
              <a:t>(PDP)</a:t>
            </a:r>
            <a:r>
              <a:rPr sz="3600" spc="-165" dirty="0"/>
              <a:t> </a:t>
            </a:r>
            <a:r>
              <a:rPr sz="3600" spc="-5" dirty="0"/>
              <a:t>example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14311" y="1428559"/>
            <a:ext cx="7959725" cy="43903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60045" marR="455295" indent="-347345">
              <a:lnSpc>
                <a:spcPct val="99800"/>
              </a:lnSpc>
              <a:spcBef>
                <a:spcPts val="114"/>
              </a:spcBef>
              <a:buChar char="•"/>
              <a:tabLst>
                <a:tab pos="360045" algn="l"/>
                <a:tab pos="360680" algn="l"/>
              </a:tabLst>
            </a:pP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As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part of the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USDA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Pesticide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Data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Program 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(PDP),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Colorado,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New </a:t>
            </a:r>
            <a:r>
              <a:rPr sz="2800" spc="-135" dirty="0">
                <a:solidFill>
                  <a:srgbClr val="3D3D3D"/>
                </a:solidFill>
                <a:latin typeface="Arial"/>
                <a:cs typeface="Arial"/>
              </a:rPr>
              <a:t>York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and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Montana 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analyzed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groundwater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and surface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water 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samples.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These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laboratories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were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required</a:t>
            </a:r>
            <a:r>
              <a:rPr sz="2800" spc="-5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to 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become</a:t>
            </a:r>
            <a:r>
              <a:rPr sz="2800" spc="-1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accredited.</a:t>
            </a:r>
            <a:endParaRPr sz="2800">
              <a:latin typeface="Arial"/>
              <a:cs typeface="Arial"/>
            </a:endParaRPr>
          </a:p>
          <a:p>
            <a:pPr marL="360045" marR="5080" indent="-347345">
              <a:lnSpc>
                <a:spcPct val="100299"/>
              </a:lnSpc>
              <a:spcBef>
                <a:spcPts val="740"/>
              </a:spcBef>
              <a:buChar char="•"/>
              <a:tabLst>
                <a:tab pos="360045" algn="l"/>
                <a:tab pos="360680" algn="l"/>
                <a:tab pos="1666239" algn="l"/>
                <a:tab pos="2222500" algn="l"/>
                <a:tab pos="2245360" algn="l"/>
                <a:tab pos="2416175" algn="l"/>
              </a:tabLst>
            </a:pP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In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addition,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Minnesota (MN)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has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an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extensive 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ground	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water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and surface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water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program </a:t>
            </a:r>
            <a:r>
              <a:rPr sz="2800" spc="30" dirty="0">
                <a:solidFill>
                  <a:srgbClr val="3D3D3D"/>
                </a:solidFill>
                <a:latin typeface="Arial"/>
                <a:cs typeface="Arial"/>
              </a:rPr>
              <a:t>for 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monitoring	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pesticides.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Over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2,000 ground</a:t>
            </a:r>
            <a:r>
              <a:rPr sz="2800" spc="-3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water 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and</a:t>
            </a:r>
            <a:r>
              <a:rPr sz="2800" spc="-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surface		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water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samples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were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analyzed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in 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Fiscal</a:t>
            </a:r>
            <a:r>
              <a:rPr sz="2800" spc="-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135" dirty="0">
                <a:solidFill>
                  <a:srgbClr val="3D3D3D"/>
                </a:solidFill>
                <a:latin typeface="Arial"/>
                <a:cs typeface="Arial"/>
              </a:rPr>
              <a:t>Year		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2014.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list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is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unique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this</a:t>
            </a:r>
            <a:r>
              <a:rPr sz="2800" spc="-4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state.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524383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35" dirty="0"/>
              <a:t>PDP </a:t>
            </a:r>
            <a:r>
              <a:rPr spc="15" dirty="0"/>
              <a:t>example</a:t>
            </a:r>
            <a:r>
              <a:rPr spc="-480" dirty="0"/>
              <a:t> </a:t>
            </a:r>
            <a:r>
              <a:rPr spc="5" dirty="0"/>
              <a:t>continued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12" y="1369885"/>
            <a:ext cx="8335009" cy="490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0045" marR="5080" indent="-347345">
              <a:lnSpc>
                <a:spcPct val="100099"/>
              </a:lnSpc>
              <a:spcBef>
                <a:spcPts val="105"/>
              </a:spcBef>
              <a:buChar char="•"/>
              <a:tabLst>
                <a:tab pos="360045" algn="l"/>
                <a:tab pos="360680" algn="l"/>
                <a:tab pos="7892415" algn="l"/>
              </a:tabLst>
            </a:pPr>
            <a:r>
              <a:rPr sz="2800" spc="-60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h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2800" spc="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pe</a:t>
            </a:r>
            <a:r>
              <a:rPr sz="2800" spc="-35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i</a:t>
            </a:r>
            <a:r>
              <a:rPr sz="2800" spc="35" dirty="0">
                <a:solidFill>
                  <a:srgbClr val="3D3D3D"/>
                </a:solidFill>
                <a:latin typeface="Arial"/>
                <a:cs typeface="Arial"/>
              </a:rPr>
              <a:t>c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ide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2800" spc="-1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li</a:t>
            </a:r>
            <a:r>
              <a:rPr sz="2800" spc="-30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800" spc="-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i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2800" spc="-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no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800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h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2800" spc="-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“</a:t>
            </a:r>
            <a:r>
              <a:rPr sz="2800" spc="35" dirty="0">
                <a:solidFill>
                  <a:srgbClr val="3D3D3D"/>
                </a:solidFill>
                <a:latin typeface="Arial"/>
                <a:cs typeface="Arial"/>
              </a:rPr>
              <a:t>c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o</a:t>
            </a:r>
            <a:r>
              <a:rPr sz="2800" spc="35" dirty="0">
                <a:solidFill>
                  <a:srgbClr val="3D3D3D"/>
                </a:solidFill>
                <a:latin typeface="Arial"/>
                <a:cs typeface="Arial"/>
              </a:rPr>
              <a:t>mm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on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”</a:t>
            </a:r>
            <a:r>
              <a:rPr sz="2800" spc="-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70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2800" spc="-285" dirty="0">
                <a:solidFill>
                  <a:srgbClr val="3D3D3D"/>
                </a:solidFill>
                <a:latin typeface="Arial"/>
                <a:cs typeface="Arial"/>
              </a:rPr>
              <a:t>P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2800" spc="-3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li</a:t>
            </a:r>
            <a:r>
              <a:rPr sz="2800" spc="-30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	</a:t>
            </a:r>
            <a:r>
              <a:rPr sz="2800" spc="75" dirty="0">
                <a:solidFill>
                  <a:srgbClr val="3D3D3D"/>
                </a:solidFill>
                <a:latin typeface="Arial"/>
                <a:cs typeface="Arial"/>
              </a:rPr>
              <a:t>f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o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r 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drinking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water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or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wastewater;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there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were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no 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commercial </a:t>
            </a:r>
            <a:r>
              <a:rPr sz="2800" spc="-160" dirty="0">
                <a:solidFill>
                  <a:srgbClr val="3D3D3D"/>
                </a:solidFill>
                <a:latin typeface="Arial"/>
                <a:cs typeface="Arial"/>
              </a:rPr>
              <a:t>PTs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that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adequately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covered the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MN 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list.</a:t>
            </a:r>
            <a:endParaRPr sz="2800">
              <a:latin typeface="Arial"/>
              <a:cs typeface="Arial"/>
            </a:endParaRPr>
          </a:p>
          <a:p>
            <a:pPr marL="360045" marR="993140" indent="-347345" algn="just">
              <a:lnSpc>
                <a:spcPct val="100899"/>
              </a:lnSpc>
              <a:spcBef>
                <a:spcPts val="645"/>
              </a:spcBef>
              <a:buChar char="•"/>
              <a:tabLst>
                <a:tab pos="36068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PDP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provided the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water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laboratories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in their  program</a:t>
            </a:r>
            <a:r>
              <a:rPr sz="2800" spc="-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5" dirty="0">
                <a:solidFill>
                  <a:srgbClr val="3D3D3D"/>
                </a:solidFill>
                <a:latin typeface="Arial"/>
                <a:cs typeface="Arial"/>
              </a:rPr>
              <a:t>two</a:t>
            </a:r>
            <a:r>
              <a:rPr sz="2800" spc="-1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specialty</a:t>
            </a:r>
            <a:r>
              <a:rPr sz="2800" spc="-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165" dirty="0">
                <a:solidFill>
                  <a:srgbClr val="3D3D3D"/>
                </a:solidFill>
                <a:latin typeface="Arial"/>
                <a:cs typeface="Arial"/>
              </a:rPr>
              <a:t>PTs</a:t>
            </a:r>
            <a:r>
              <a:rPr sz="2800" spc="-30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made</a:t>
            </a:r>
            <a:r>
              <a:rPr sz="2800" spc="-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30" dirty="0">
                <a:solidFill>
                  <a:srgbClr val="3D3D3D"/>
                </a:solidFill>
                <a:latin typeface="Arial"/>
                <a:cs typeface="Arial"/>
              </a:rPr>
              <a:t>for</a:t>
            </a:r>
            <a:r>
              <a:rPr sz="2800" spc="-1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them</a:t>
            </a:r>
            <a:r>
              <a:rPr sz="2800" spc="-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by 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Ultra</a:t>
            </a:r>
            <a:r>
              <a:rPr sz="28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Scientific.</a:t>
            </a:r>
            <a:endParaRPr sz="2800">
              <a:latin typeface="Arial"/>
              <a:cs typeface="Arial"/>
            </a:endParaRPr>
          </a:p>
          <a:p>
            <a:pPr marL="360045" marR="336550" indent="-347345">
              <a:lnSpc>
                <a:spcPct val="100099"/>
              </a:lnSpc>
              <a:spcBef>
                <a:spcPts val="675"/>
              </a:spcBef>
              <a:buChar char="•"/>
              <a:tabLst>
                <a:tab pos="360045" algn="l"/>
                <a:tab pos="36068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PDP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experienced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large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budget cuts and  discontinued</a:t>
            </a:r>
            <a:r>
              <a:rPr sz="2800" spc="-1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2800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water</a:t>
            </a:r>
            <a:r>
              <a:rPr sz="2800" spc="-1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analysis</a:t>
            </a:r>
            <a:r>
              <a:rPr sz="2800" spc="-10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30" dirty="0">
                <a:solidFill>
                  <a:srgbClr val="3D3D3D"/>
                </a:solidFill>
                <a:latin typeface="Arial"/>
                <a:cs typeface="Arial"/>
              </a:rPr>
              <a:t>for</a:t>
            </a:r>
            <a:r>
              <a:rPr sz="2800" spc="-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its</a:t>
            </a:r>
            <a:r>
              <a:rPr sz="2800" spc="-8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programs. 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800" spc="-165" dirty="0">
                <a:solidFill>
                  <a:srgbClr val="3D3D3D"/>
                </a:solidFill>
                <a:latin typeface="Arial"/>
                <a:cs typeface="Arial"/>
              </a:rPr>
              <a:t>PTs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ended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but the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MN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laboratory’s 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accreditation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did</a:t>
            </a:r>
            <a:r>
              <a:rPr sz="2800" spc="-1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not.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30" dirty="0"/>
              <a:t>PDP </a:t>
            </a:r>
            <a:r>
              <a:rPr spc="15" dirty="0"/>
              <a:t>example</a:t>
            </a:r>
            <a:r>
              <a:rPr spc="-495" dirty="0"/>
              <a:t> </a:t>
            </a:r>
            <a:r>
              <a:rPr spc="10" dirty="0"/>
              <a:t>continued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6381" y="881570"/>
            <a:ext cx="8621395" cy="49383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360045" marR="5080" indent="-347345">
              <a:lnSpc>
                <a:spcPct val="102200"/>
              </a:lnSpc>
              <a:spcBef>
                <a:spcPts val="65"/>
              </a:spcBef>
              <a:buChar char="•"/>
              <a:tabLst>
                <a:tab pos="360045" algn="l"/>
                <a:tab pos="360680" algn="l"/>
                <a:tab pos="4076700" algn="l"/>
              </a:tabLst>
            </a:pPr>
            <a:r>
              <a:rPr sz="2350" spc="2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MN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laboratory 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tried </a:t>
            </a:r>
            <a:r>
              <a:rPr sz="2350" spc="15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couple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commercial </a:t>
            </a:r>
            <a:r>
              <a:rPr sz="2350" spc="-110" dirty="0">
                <a:solidFill>
                  <a:srgbClr val="3D3D3D"/>
                </a:solidFill>
                <a:latin typeface="Arial"/>
                <a:cs typeface="Arial"/>
              </a:rPr>
              <a:t>PTs 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but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those  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were 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quickly </a:t>
            </a:r>
            <a:r>
              <a:rPr sz="2350" spc="-35" dirty="0">
                <a:solidFill>
                  <a:srgbClr val="3D3D3D"/>
                </a:solidFill>
                <a:latin typeface="Arial"/>
                <a:cs typeface="Arial"/>
              </a:rPr>
              <a:t>deemed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unacceptable. </a:t>
            </a:r>
            <a:r>
              <a:rPr sz="2350" spc="2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350" spc="-15" dirty="0">
                <a:latin typeface="Arial"/>
                <a:cs typeface="Arial"/>
              </a:rPr>
              <a:t>laboratory </a:t>
            </a:r>
            <a:r>
              <a:rPr sz="2350" spc="-25" dirty="0">
                <a:latin typeface="Arial"/>
                <a:cs typeface="Arial"/>
              </a:rPr>
              <a:t>analyzed  </a:t>
            </a:r>
            <a:r>
              <a:rPr sz="2350" spc="-5" dirty="0">
                <a:latin typeface="Arial"/>
                <a:cs typeface="Arial"/>
              </a:rPr>
              <a:t>for </a:t>
            </a:r>
            <a:r>
              <a:rPr sz="2350" spc="-20" dirty="0">
                <a:latin typeface="Arial"/>
                <a:cs typeface="Arial"/>
              </a:rPr>
              <a:t>parts </a:t>
            </a:r>
            <a:r>
              <a:rPr sz="2350" spc="-30" dirty="0">
                <a:latin typeface="Arial"/>
                <a:cs typeface="Arial"/>
              </a:rPr>
              <a:t>per </a:t>
            </a:r>
            <a:r>
              <a:rPr sz="2350" spc="-20" dirty="0">
                <a:latin typeface="Arial"/>
                <a:cs typeface="Arial"/>
              </a:rPr>
              <a:t>trillion </a:t>
            </a:r>
            <a:r>
              <a:rPr sz="2350" spc="-30" dirty="0">
                <a:latin typeface="Arial"/>
                <a:cs typeface="Arial"/>
              </a:rPr>
              <a:t>and many </a:t>
            </a:r>
            <a:r>
              <a:rPr sz="2350" spc="-40" dirty="0">
                <a:latin typeface="Arial"/>
                <a:cs typeface="Arial"/>
              </a:rPr>
              <a:t>of </a:t>
            </a:r>
            <a:r>
              <a:rPr sz="2350" spc="-5" dirty="0">
                <a:latin typeface="Arial"/>
                <a:cs typeface="Arial"/>
              </a:rPr>
              <a:t>the </a:t>
            </a:r>
            <a:r>
              <a:rPr sz="2350" spc="-15" dirty="0">
                <a:latin typeface="Arial"/>
                <a:cs typeface="Arial"/>
              </a:rPr>
              <a:t>commercial </a:t>
            </a:r>
            <a:r>
              <a:rPr sz="2350" spc="-20" dirty="0">
                <a:latin typeface="Arial"/>
                <a:cs typeface="Arial"/>
              </a:rPr>
              <a:t>are </a:t>
            </a:r>
            <a:r>
              <a:rPr sz="2350" spc="-15" dirty="0">
                <a:latin typeface="Arial"/>
                <a:cs typeface="Arial"/>
              </a:rPr>
              <a:t>ppb/ppm.  </a:t>
            </a:r>
            <a:r>
              <a:rPr sz="2350" spc="-25" dirty="0">
                <a:latin typeface="Arial"/>
                <a:cs typeface="Arial"/>
              </a:rPr>
              <a:t>Additionally,</a:t>
            </a:r>
            <a:r>
              <a:rPr sz="2350" spc="370" dirty="0">
                <a:latin typeface="Arial"/>
                <a:cs typeface="Arial"/>
              </a:rPr>
              <a:t> </a:t>
            </a:r>
            <a:r>
              <a:rPr sz="2350" spc="-5" dirty="0">
                <a:latin typeface="Arial"/>
                <a:cs typeface="Arial"/>
              </a:rPr>
              <a:t>the</a:t>
            </a:r>
            <a:r>
              <a:rPr sz="2350" spc="65" dirty="0">
                <a:latin typeface="Arial"/>
                <a:cs typeface="Arial"/>
              </a:rPr>
              <a:t> </a:t>
            </a:r>
            <a:r>
              <a:rPr sz="2350" spc="-20" dirty="0">
                <a:latin typeface="Arial"/>
                <a:cs typeface="Arial"/>
              </a:rPr>
              <a:t>compound	</a:t>
            </a:r>
            <a:r>
              <a:rPr sz="2350" dirty="0">
                <a:latin typeface="Arial"/>
                <a:cs typeface="Arial"/>
              </a:rPr>
              <a:t>lists </a:t>
            </a:r>
            <a:r>
              <a:rPr sz="2350" spc="-5" dirty="0">
                <a:latin typeface="Arial"/>
                <a:cs typeface="Arial"/>
              </a:rPr>
              <a:t>did </a:t>
            </a:r>
            <a:r>
              <a:rPr sz="2350" spc="-30" dirty="0">
                <a:latin typeface="Arial"/>
                <a:cs typeface="Arial"/>
              </a:rPr>
              <a:t>not </a:t>
            </a:r>
            <a:r>
              <a:rPr sz="2350" spc="-10" dirty="0">
                <a:latin typeface="Arial"/>
                <a:cs typeface="Arial"/>
              </a:rPr>
              <a:t>adequately </a:t>
            </a:r>
            <a:r>
              <a:rPr sz="2350" spc="-45" dirty="0">
                <a:latin typeface="Arial"/>
                <a:cs typeface="Arial"/>
              </a:rPr>
              <a:t>cover </a:t>
            </a:r>
            <a:r>
              <a:rPr sz="2350" spc="-5" dirty="0">
                <a:latin typeface="Arial"/>
                <a:cs typeface="Arial"/>
              </a:rPr>
              <a:t>the  </a:t>
            </a:r>
            <a:r>
              <a:rPr sz="2350" dirty="0">
                <a:latin typeface="Arial"/>
                <a:cs typeface="Arial"/>
              </a:rPr>
              <a:t>list </a:t>
            </a:r>
            <a:r>
              <a:rPr sz="2350" spc="-40" dirty="0">
                <a:latin typeface="Arial"/>
                <a:cs typeface="Arial"/>
              </a:rPr>
              <a:t>of</a:t>
            </a:r>
            <a:r>
              <a:rPr sz="2350" spc="100" dirty="0">
                <a:latin typeface="Arial"/>
                <a:cs typeface="Arial"/>
              </a:rPr>
              <a:t> </a:t>
            </a:r>
            <a:r>
              <a:rPr sz="2350" spc="-15" dirty="0">
                <a:latin typeface="Arial"/>
                <a:cs typeface="Arial"/>
              </a:rPr>
              <a:t>analytes.</a:t>
            </a:r>
            <a:endParaRPr sz="2350">
              <a:latin typeface="Arial"/>
              <a:cs typeface="Arial"/>
            </a:endParaRPr>
          </a:p>
          <a:p>
            <a:pPr marL="360045" marR="451484" indent="-347345">
              <a:lnSpc>
                <a:spcPct val="102299"/>
              </a:lnSpc>
              <a:spcBef>
                <a:spcPts val="650"/>
              </a:spcBef>
              <a:buChar char="•"/>
              <a:tabLst>
                <a:tab pos="360045" algn="l"/>
                <a:tab pos="360680" algn="l"/>
                <a:tab pos="945515" algn="l"/>
                <a:tab pos="1559560" algn="l"/>
                <a:tab pos="5953125" algn="l"/>
                <a:tab pos="7929245" algn="l"/>
              </a:tabLst>
            </a:pPr>
            <a:r>
              <a:rPr sz="2350" spc="2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laboratory </a:t>
            </a:r>
            <a:r>
              <a:rPr sz="2350" spc="-35" dirty="0">
                <a:solidFill>
                  <a:srgbClr val="3D3D3D"/>
                </a:solidFill>
                <a:latin typeface="Arial"/>
                <a:cs typeface="Arial"/>
              </a:rPr>
              <a:t>went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back 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350" spc="5" dirty="0">
                <a:latin typeface="Arial"/>
                <a:cs typeface="Arial"/>
              </a:rPr>
              <a:t>Ultra </a:t>
            </a:r>
            <a:r>
              <a:rPr sz="2350" spc="-5" dirty="0">
                <a:latin typeface="Arial"/>
                <a:cs typeface="Arial"/>
              </a:rPr>
              <a:t>Scientific </a:t>
            </a:r>
            <a:r>
              <a:rPr sz="2350" spc="-30" dirty="0">
                <a:latin typeface="Arial"/>
                <a:cs typeface="Arial"/>
              </a:rPr>
              <a:t>and had </a:t>
            </a:r>
            <a:r>
              <a:rPr sz="2350" spc="-25" dirty="0">
                <a:latin typeface="Arial"/>
                <a:cs typeface="Arial"/>
              </a:rPr>
              <a:t>them  </a:t>
            </a:r>
            <a:r>
              <a:rPr sz="2350" spc="-5" dirty="0">
                <a:latin typeface="Arial"/>
                <a:cs typeface="Arial"/>
              </a:rPr>
              <a:t>produce </a:t>
            </a:r>
            <a:r>
              <a:rPr sz="2350" spc="15" dirty="0">
                <a:latin typeface="Arial"/>
                <a:cs typeface="Arial"/>
              </a:rPr>
              <a:t>2 </a:t>
            </a:r>
            <a:r>
              <a:rPr sz="2350" dirty="0">
                <a:latin typeface="Arial"/>
                <a:cs typeface="Arial"/>
              </a:rPr>
              <a:t>to </a:t>
            </a:r>
            <a:r>
              <a:rPr sz="2350" spc="15" dirty="0">
                <a:latin typeface="Arial"/>
                <a:cs typeface="Arial"/>
              </a:rPr>
              <a:t>3 </a:t>
            </a:r>
            <a:r>
              <a:rPr sz="2350" spc="-15" dirty="0">
                <a:latin typeface="Arial"/>
                <a:cs typeface="Arial"/>
              </a:rPr>
              <a:t>specialty  </a:t>
            </a:r>
            <a:r>
              <a:rPr sz="2350" spc="-45" dirty="0">
                <a:solidFill>
                  <a:srgbClr val="3D3D3D"/>
                </a:solidFill>
                <a:latin typeface="Arial"/>
                <a:cs typeface="Arial"/>
              </a:rPr>
              <a:t>mixes</a:t>
            </a:r>
            <a:r>
              <a:rPr sz="2350" spc="2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30" dirty="0">
                <a:solidFill>
                  <a:srgbClr val="3D3D3D"/>
                </a:solidFill>
                <a:latin typeface="Arial"/>
                <a:cs typeface="Arial"/>
              </a:rPr>
              <a:t>each</a:t>
            </a:r>
            <a:r>
              <a:rPr sz="2350" spc="1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65" dirty="0">
                <a:solidFill>
                  <a:srgbClr val="3D3D3D"/>
                </a:solidFill>
                <a:latin typeface="Arial"/>
                <a:cs typeface="Arial"/>
              </a:rPr>
              <a:t>year	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covering </a:t>
            </a:r>
            <a:r>
              <a:rPr sz="2350" spc="-30" dirty="0">
                <a:solidFill>
                  <a:srgbClr val="3D3D3D"/>
                </a:solidFill>
                <a:latin typeface="Arial"/>
                <a:cs typeface="Arial"/>
              </a:rPr>
              <a:t>each  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class</a:t>
            </a:r>
            <a:r>
              <a:rPr sz="2350" spc="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40" dirty="0">
                <a:solidFill>
                  <a:srgbClr val="3D3D3D"/>
                </a:solidFill>
                <a:latin typeface="Arial"/>
                <a:cs typeface="Arial"/>
              </a:rPr>
              <a:t>of	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compounds</a:t>
            </a:r>
            <a:r>
              <a:rPr sz="2350" spc="-15" dirty="0">
                <a:latin typeface="Arial"/>
                <a:cs typeface="Arial"/>
              </a:rPr>
              <a:t>. </a:t>
            </a:r>
            <a:r>
              <a:rPr sz="2350" dirty="0">
                <a:latin typeface="Arial"/>
                <a:cs typeface="Arial"/>
              </a:rPr>
              <a:t>It </a:t>
            </a:r>
            <a:r>
              <a:rPr sz="2350" spc="-40" dirty="0">
                <a:latin typeface="Arial"/>
                <a:cs typeface="Arial"/>
              </a:rPr>
              <a:t>was </a:t>
            </a:r>
            <a:r>
              <a:rPr sz="2350" spc="-15" dirty="0">
                <a:latin typeface="Arial"/>
                <a:cs typeface="Arial"/>
              </a:rPr>
              <a:t>expensive </a:t>
            </a:r>
            <a:r>
              <a:rPr sz="2350" spc="-5" dirty="0">
                <a:latin typeface="Arial"/>
                <a:cs typeface="Arial"/>
              </a:rPr>
              <a:t>but </a:t>
            </a:r>
            <a:r>
              <a:rPr sz="2350" spc="-35" dirty="0">
                <a:latin typeface="Arial"/>
                <a:cs typeface="Arial"/>
              </a:rPr>
              <a:t>met 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their  </a:t>
            </a:r>
            <a:r>
              <a:rPr sz="2350" spc="45" dirty="0">
                <a:solidFill>
                  <a:srgbClr val="3D3D3D"/>
                </a:solidFill>
                <a:latin typeface="Arial"/>
                <a:cs typeface="Arial"/>
              </a:rPr>
              <a:t>c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u</a:t>
            </a:r>
            <a:r>
              <a:rPr sz="2350" spc="45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o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m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r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'</a:t>
            </a:r>
            <a:r>
              <a:rPr sz="2350" spc="10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2350" spc="3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n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ee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d</a:t>
            </a:r>
            <a:r>
              <a:rPr sz="2350" spc="45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2350" spc="5" dirty="0">
                <a:solidFill>
                  <a:srgbClr val="3D3D3D"/>
                </a:solidFill>
                <a:latin typeface="Arial"/>
                <a:cs typeface="Arial"/>
              </a:rPr>
              <a:t>.</a:t>
            </a:r>
            <a:r>
              <a:rPr sz="2350" spc="1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70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h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2350" spc="10" dirty="0">
                <a:solidFill>
                  <a:srgbClr val="3D3D3D"/>
                </a:solidFill>
                <a:latin typeface="Arial"/>
                <a:cs typeface="Arial"/>
              </a:rPr>
              <a:t>y</a:t>
            </a:r>
            <a:r>
              <a:rPr sz="2350" spc="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40" dirty="0">
                <a:solidFill>
                  <a:srgbClr val="3D3D3D"/>
                </a:solidFill>
                <a:latin typeface="Arial"/>
                <a:cs typeface="Arial"/>
              </a:rPr>
              <a:t>c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nn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o</a:t>
            </a:r>
            <a:r>
              <a:rPr sz="2350" spc="5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350" spc="2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40" dirty="0">
                <a:solidFill>
                  <a:srgbClr val="3D3D3D"/>
                </a:solidFill>
                <a:latin typeface="Arial"/>
                <a:cs typeface="Arial"/>
              </a:rPr>
              <a:t>c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o</a:t>
            </a:r>
            <a:r>
              <a:rPr sz="2350" spc="-100" dirty="0">
                <a:solidFill>
                  <a:srgbClr val="3D3D3D"/>
                </a:solidFill>
                <a:latin typeface="Arial"/>
                <a:cs typeface="Arial"/>
              </a:rPr>
              <a:t>v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2350" spc="5" dirty="0">
                <a:solidFill>
                  <a:srgbClr val="3D3D3D"/>
                </a:solidFill>
                <a:latin typeface="Arial"/>
                <a:cs typeface="Arial"/>
              </a:rPr>
              <a:t>r</a:t>
            </a:r>
            <a:r>
              <a:rPr sz="2350" spc="2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l</a:t>
            </a:r>
            <a:r>
              <a:rPr sz="2350" spc="5" dirty="0">
                <a:solidFill>
                  <a:srgbClr val="3D3D3D"/>
                </a:solidFill>
                <a:latin typeface="Arial"/>
                <a:cs typeface="Arial"/>
              </a:rPr>
              <a:t>l</a:t>
            </a:r>
            <a:r>
              <a:rPr sz="2350" spc="1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o</a:t>
            </a:r>
            <a:r>
              <a:rPr sz="2350" spc="5" dirty="0">
                <a:solidFill>
                  <a:srgbClr val="3D3D3D"/>
                </a:solidFill>
                <a:latin typeface="Arial"/>
                <a:cs typeface="Arial"/>
              </a:rPr>
              <a:t>f</a:t>
            </a:r>
            <a:r>
              <a:rPr sz="2350" spc="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h</a:t>
            </a:r>
            <a:r>
              <a:rPr sz="2350" spc="15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2350" spc="1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n</a:t>
            </a:r>
            <a:r>
              <a:rPr sz="2350" spc="-85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l</a:t>
            </a:r>
            <a:r>
              <a:rPr sz="2350" spc="-100" dirty="0">
                <a:solidFill>
                  <a:srgbClr val="3D3D3D"/>
                </a:solidFill>
                <a:latin typeface="Arial"/>
                <a:cs typeface="Arial"/>
              </a:rPr>
              <a:t>y</a:t>
            </a:r>
            <a:r>
              <a:rPr sz="2350" spc="60" dirty="0">
                <a:solidFill>
                  <a:srgbClr val="3D3D3D"/>
                </a:solidFill>
                <a:latin typeface="Arial"/>
                <a:cs typeface="Arial"/>
              </a:rPr>
              <a:t>t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e</a:t>
            </a:r>
            <a:r>
              <a:rPr sz="2350" spc="10" dirty="0">
                <a:solidFill>
                  <a:srgbClr val="3D3D3D"/>
                </a:solidFill>
                <a:latin typeface="Arial"/>
                <a:cs typeface="Arial"/>
              </a:rPr>
              <a:t>s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	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i</a:t>
            </a:r>
            <a:r>
              <a:rPr sz="2350" spc="10" dirty="0">
                <a:solidFill>
                  <a:srgbClr val="3D3D3D"/>
                </a:solidFill>
                <a:latin typeface="Arial"/>
                <a:cs typeface="Arial"/>
              </a:rPr>
              <a:t>n  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the	</a:t>
            </a:r>
            <a:r>
              <a:rPr sz="2350" spc="-30" dirty="0">
                <a:solidFill>
                  <a:srgbClr val="3D3D3D"/>
                </a:solidFill>
                <a:latin typeface="Arial"/>
                <a:cs typeface="Arial"/>
              </a:rPr>
              <a:t>mixes.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Their </a:t>
            </a:r>
            <a:r>
              <a:rPr sz="2350" spc="15" dirty="0">
                <a:solidFill>
                  <a:srgbClr val="3D3D3D"/>
                </a:solidFill>
                <a:latin typeface="Arial"/>
                <a:cs typeface="Arial"/>
              </a:rPr>
              <a:t>AB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accepts </a:t>
            </a:r>
            <a:r>
              <a:rPr sz="2350" spc="5" dirty="0">
                <a:solidFill>
                  <a:srgbClr val="3D3D3D"/>
                </a:solidFill>
                <a:latin typeface="Arial"/>
                <a:cs typeface="Arial"/>
              </a:rPr>
              <a:t>using 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class </a:t>
            </a:r>
            <a:r>
              <a:rPr sz="2350" spc="-40" dirty="0">
                <a:solidFill>
                  <a:srgbClr val="3D3D3D"/>
                </a:solidFill>
                <a:latin typeface="Arial"/>
                <a:cs typeface="Arial"/>
              </a:rPr>
              <a:t>of</a:t>
            </a:r>
            <a:r>
              <a:rPr sz="2350" spc="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compound.</a:t>
            </a:r>
            <a:endParaRPr sz="2350">
              <a:latin typeface="Arial"/>
              <a:cs typeface="Arial"/>
            </a:endParaRPr>
          </a:p>
          <a:p>
            <a:pPr marL="360045" marR="536575" indent="-347345">
              <a:lnSpc>
                <a:spcPct val="102299"/>
              </a:lnSpc>
              <a:spcBef>
                <a:spcPts val="570"/>
              </a:spcBef>
              <a:buChar char="•"/>
              <a:tabLst>
                <a:tab pos="360045" algn="l"/>
                <a:tab pos="360680" algn="l"/>
                <a:tab pos="4554855" algn="l"/>
              </a:tabLst>
            </a:pPr>
            <a:r>
              <a:rPr sz="2350" spc="2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laboratory also 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reviews internal 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matrix 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spike 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recovery  data 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especially</a:t>
            </a:r>
            <a:r>
              <a:rPr sz="2350" spc="-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for</a:t>
            </a:r>
            <a:r>
              <a:rPr sz="2350" spc="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20" dirty="0">
                <a:solidFill>
                  <a:srgbClr val="3D3D3D"/>
                </a:solidFill>
                <a:latin typeface="Arial"/>
                <a:cs typeface="Arial"/>
              </a:rPr>
              <a:t>compounds	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that </a:t>
            </a:r>
            <a:r>
              <a:rPr sz="2350" spc="5" dirty="0">
                <a:solidFill>
                  <a:srgbClr val="3D3D3D"/>
                </a:solidFill>
                <a:latin typeface="Arial"/>
                <a:cs typeface="Arial"/>
              </a:rPr>
              <a:t>Ultra </a:t>
            </a:r>
            <a:r>
              <a:rPr sz="2350" spc="-5" dirty="0">
                <a:latin typeface="Arial"/>
                <a:cs typeface="Arial"/>
              </a:rPr>
              <a:t>Scientific 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is </a:t>
            </a:r>
            <a:r>
              <a:rPr sz="2350" spc="-35" dirty="0">
                <a:solidFill>
                  <a:srgbClr val="3D3D3D"/>
                </a:solidFill>
                <a:latin typeface="Arial"/>
                <a:cs typeface="Arial"/>
              </a:rPr>
              <a:t>not  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able 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350" spc="-30" dirty="0">
                <a:solidFill>
                  <a:srgbClr val="3D3D3D"/>
                </a:solidFill>
                <a:latin typeface="Arial"/>
                <a:cs typeface="Arial"/>
              </a:rPr>
              <a:t>add 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350" spc="15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mix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because </a:t>
            </a:r>
            <a:r>
              <a:rPr sz="2350" spc="-4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stability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issues.</a:t>
            </a:r>
            <a:endParaRPr sz="23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6063" y="640333"/>
            <a:ext cx="496951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5" dirty="0"/>
              <a:t>Internal </a:t>
            </a:r>
            <a:r>
              <a:rPr dirty="0"/>
              <a:t>Check</a:t>
            </a:r>
            <a:r>
              <a:rPr spc="-320" dirty="0"/>
              <a:t> </a:t>
            </a:r>
            <a:r>
              <a:rPr spc="15" dirty="0"/>
              <a:t>Sample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1616" y="1285430"/>
            <a:ext cx="8056880" cy="452755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60045" marR="512445" indent="-347345">
              <a:lnSpc>
                <a:spcPct val="103000"/>
              </a:lnSpc>
              <a:spcBef>
                <a:spcPts val="5"/>
              </a:spcBef>
              <a:buChar char="•"/>
              <a:tabLst>
                <a:tab pos="360045" algn="l"/>
                <a:tab pos="360680" algn="l"/>
              </a:tabLst>
            </a:pP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Here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are </a:t>
            </a:r>
            <a:r>
              <a:rPr sz="3150" spc="25" dirty="0">
                <a:solidFill>
                  <a:srgbClr val="3D3D3D"/>
                </a:solidFill>
                <a:latin typeface="Arial"/>
                <a:cs typeface="Arial"/>
              </a:rPr>
              <a:t>some </a:t>
            </a:r>
            <a:r>
              <a:rPr sz="3150" spc="15" dirty="0">
                <a:solidFill>
                  <a:srgbClr val="3D3D3D"/>
                </a:solidFill>
                <a:latin typeface="Arial"/>
                <a:cs typeface="Arial"/>
              </a:rPr>
              <a:t>examples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approaches 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that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can </a:t>
            </a:r>
            <a:r>
              <a:rPr sz="3150" spc="25" dirty="0">
                <a:solidFill>
                  <a:srgbClr val="3D3D3D"/>
                </a:solidFill>
                <a:latin typeface="Arial"/>
                <a:cs typeface="Arial"/>
              </a:rPr>
              <a:t>be</a:t>
            </a:r>
            <a:r>
              <a:rPr sz="3150" spc="17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taken:</a:t>
            </a:r>
            <a:endParaRPr sz="315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680"/>
              </a:spcBef>
              <a:buChar char="–"/>
              <a:tabLst>
                <a:tab pos="763270" algn="l"/>
              </a:tabLst>
            </a:pP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Find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matrix </a:t>
            </a:r>
            <a:r>
              <a:rPr sz="2800" spc="25" dirty="0">
                <a:solidFill>
                  <a:srgbClr val="3D3D3D"/>
                </a:solidFill>
                <a:latin typeface="Arial"/>
                <a:cs typeface="Arial"/>
              </a:rPr>
              <a:t>with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2800" spc="-434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analyte</a:t>
            </a:r>
            <a:endParaRPr sz="280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750"/>
              </a:spcBef>
              <a:buChar char="–"/>
              <a:tabLst>
                <a:tab pos="763270" algn="l"/>
              </a:tabLst>
            </a:pP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Develop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in-house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using</a:t>
            </a:r>
            <a:r>
              <a:rPr sz="2800" spc="-1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CRM/RM</a:t>
            </a:r>
            <a:endParaRPr sz="280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675"/>
              </a:spcBef>
              <a:buChar char="–"/>
              <a:tabLst>
                <a:tab pos="763270" algn="l"/>
              </a:tabLst>
            </a:pP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Work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with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 CRM/RM</a:t>
            </a:r>
            <a:r>
              <a:rPr sz="2800" spc="-3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company</a:t>
            </a:r>
            <a:endParaRPr sz="280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680"/>
              </a:spcBef>
              <a:buChar char="–"/>
              <a:tabLst>
                <a:tab pos="76327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Have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another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laboratory </a:t>
            </a:r>
            <a:r>
              <a:rPr sz="2800" spc="25" dirty="0">
                <a:solidFill>
                  <a:srgbClr val="3D3D3D"/>
                </a:solidFill>
                <a:latin typeface="Arial"/>
                <a:cs typeface="Arial"/>
              </a:rPr>
              <a:t>make</a:t>
            </a:r>
            <a:r>
              <a:rPr sz="2800" spc="-3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it</a:t>
            </a:r>
            <a:endParaRPr sz="280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745"/>
              </a:spcBef>
              <a:buChar char="–"/>
              <a:tabLst>
                <a:tab pos="763270" algn="l"/>
              </a:tabLst>
            </a:pP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Use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a previously analyzed</a:t>
            </a:r>
            <a:r>
              <a:rPr sz="2800" spc="-1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sample</a:t>
            </a:r>
            <a:endParaRPr sz="2800">
              <a:latin typeface="Arial"/>
              <a:cs typeface="Arial"/>
            </a:endParaRPr>
          </a:p>
          <a:p>
            <a:pPr marL="762635" marR="5080" lvl="1" indent="-292735">
              <a:lnSpc>
                <a:spcPct val="100800"/>
              </a:lnSpc>
              <a:spcBef>
                <a:spcPts val="650"/>
              </a:spcBef>
              <a:buChar char="–"/>
              <a:tabLst>
                <a:tab pos="763270" algn="l"/>
              </a:tabLst>
            </a:pP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Compare</a:t>
            </a:r>
            <a:r>
              <a:rPr sz="2800" spc="-10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results</a:t>
            </a:r>
            <a:r>
              <a:rPr sz="28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30" dirty="0">
                <a:solidFill>
                  <a:srgbClr val="3D3D3D"/>
                </a:solidFill>
                <a:latin typeface="Arial"/>
                <a:cs typeface="Arial"/>
              </a:rPr>
              <a:t>for</a:t>
            </a:r>
            <a:r>
              <a:rPr sz="2800" spc="-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different</a:t>
            </a:r>
            <a:r>
              <a:rPr sz="2800" spc="-2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characteristics</a:t>
            </a:r>
            <a:r>
              <a:rPr sz="2800" spc="-2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of  the</a:t>
            </a:r>
            <a:r>
              <a:rPr sz="28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sample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0647" y="716660"/>
            <a:ext cx="522732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0" dirty="0"/>
              <a:t>Re-Purpose </a:t>
            </a:r>
            <a:r>
              <a:rPr spc="35" dirty="0"/>
              <a:t>PT</a:t>
            </a:r>
            <a:r>
              <a:rPr spc="-425" dirty="0"/>
              <a:t> </a:t>
            </a:r>
            <a:r>
              <a:rPr spc="10" dirty="0"/>
              <a:t>Samples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12" y="1687014"/>
            <a:ext cx="7916545" cy="2441575"/>
          </a:xfrm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534035" indent="-521334">
              <a:lnSpc>
                <a:spcPct val="100000"/>
              </a:lnSpc>
              <a:spcBef>
                <a:spcPts val="1355"/>
              </a:spcBef>
              <a:buAutoNum type="alphaLcParenR"/>
              <a:tabLst>
                <a:tab pos="534035" algn="l"/>
                <a:tab pos="534670" algn="l"/>
              </a:tabLst>
            </a:pPr>
            <a:r>
              <a:rPr sz="3150" spc="15" dirty="0">
                <a:solidFill>
                  <a:srgbClr val="3D3D3D"/>
                </a:solidFill>
                <a:latin typeface="Arial"/>
                <a:cs typeface="Arial"/>
              </a:rPr>
              <a:t>Use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as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laboratory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r>
              <a:rPr sz="3150" spc="2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spc="20" dirty="0">
                <a:solidFill>
                  <a:srgbClr val="3D3D3D"/>
                </a:solidFill>
                <a:latin typeface="Arial"/>
                <a:cs typeface="Arial"/>
              </a:rPr>
              <a:t>sample.</a:t>
            </a:r>
            <a:endParaRPr sz="3150">
              <a:latin typeface="Arial"/>
              <a:cs typeface="Arial"/>
            </a:endParaRPr>
          </a:p>
          <a:p>
            <a:pPr marL="534035" marR="266065" indent="-521334">
              <a:lnSpc>
                <a:spcPct val="103000"/>
              </a:lnSpc>
              <a:spcBef>
                <a:spcPts val="1155"/>
              </a:spcBef>
              <a:buAutoNum type="alphaLcParenR"/>
              <a:tabLst>
                <a:tab pos="534670" algn="l"/>
              </a:tabLst>
            </a:pPr>
            <a:r>
              <a:rPr sz="3150" spc="15" dirty="0">
                <a:solidFill>
                  <a:srgbClr val="3D3D3D"/>
                </a:solidFill>
                <a:latin typeface="Arial"/>
                <a:cs typeface="Arial"/>
              </a:rPr>
              <a:t>Use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for </a:t>
            </a:r>
            <a:r>
              <a:rPr sz="3150" spc="-5" dirty="0">
                <a:solidFill>
                  <a:srgbClr val="3D3D3D"/>
                </a:solidFill>
                <a:latin typeface="Arial"/>
                <a:cs typeface="Arial"/>
              </a:rPr>
              <a:t>testing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competency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3150" spc="-15" dirty="0">
                <a:solidFill>
                  <a:srgbClr val="3D3D3D"/>
                </a:solidFill>
                <a:latin typeface="Arial"/>
                <a:cs typeface="Arial"/>
              </a:rPr>
              <a:t>analytical 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staff.</a:t>
            </a:r>
            <a:endParaRPr sz="3150">
              <a:latin typeface="Arial"/>
              <a:cs typeface="Arial"/>
            </a:endParaRPr>
          </a:p>
          <a:p>
            <a:pPr marL="534035" indent="-521334">
              <a:lnSpc>
                <a:spcPct val="100000"/>
              </a:lnSpc>
              <a:spcBef>
                <a:spcPts val="1265"/>
              </a:spcBef>
              <a:buAutoNum type="alphaLcParenR"/>
              <a:tabLst>
                <a:tab pos="534035" algn="l"/>
                <a:tab pos="534670" algn="l"/>
              </a:tabLst>
            </a:pPr>
            <a:r>
              <a:rPr sz="3150" spc="15" dirty="0">
                <a:solidFill>
                  <a:srgbClr val="3D3D3D"/>
                </a:solidFill>
                <a:latin typeface="Arial"/>
                <a:cs typeface="Arial"/>
              </a:rPr>
              <a:t>Use </a:t>
            </a:r>
            <a:r>
              <a:rPr sz="3150" spc="10" dirty="0">
                <a:solidFill>
                  <a:srgbClr val="3D3D3D"/>
                </a:solidFill>
                <a:latin typeface="Arial"/>
                <a:cs typeface="Arial"/>
              </a:rPr>
              <a:t>for </a:t>
            </a:r>
            <a:r>
              <a:rPr sz="3150" spc="5" dirty="0">
                <a:solidFill>
                  <a:srgbClr val="3D3D3D"/>
                </a:solidFill>
                <a:latin typeface="Arial"/>
                <a:cs typeface="Arial"/>
              </a:rPr>
              <a:t>verification/validation </a:t>
            </a:r>
            <a:r>
              <a:rPr sz="3150" spc="-10" dirty="0">
                <a:solidFill>
                  <a:srgbClr val="3D3D3D"/>
                </a:solidFill>
                <a:latin typeface="Arial"/>
                <a:cs typeface="Arial"/>
              </a:rPr>
              <a:t>of</a:t>
            </a:r>
            <a:r>
              <a:rPr sz="3150" spc="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150" dirty="0">
                <a:solidFill>
                  <a:srgbClr val="3D3D3D"/>
                </a:solidFill>
                <a:latin typeface="Arial"/>
                <a:cs typeface="Arial"/>
              </a:rPr>
              <a:t>methods.</a:t>
            </a:r>
            <a:endParaRPr sz="31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640333"/>
            <a:ext cx="250190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5" dirty="0"/>
              <a:t>References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1707" y="1329144"/>
            <a:ext cx="8348980" cy="498792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60045" indent="-347345">
              <a:lnSpc>
                <a:spcPct val="100000"/>
              </a:lnSpc>
              <a:spcBef>
                <a:spcPts val="880"/>
              </a:spcBef>
              <a:buChar char="•"/>
              <a:tabLst>
                <a:tab pos="360045" algn="l"/>
                <a:tab pos="360680" algn="l"/>
              </a:tabLst>
            </a:pPr>
            <a:r>
              <a:rPr sz="2350" spc="10" dirty="0">
                <a:solidFill>
                  <a:srgbClr val="3D3D3D"/>
                </a:solidFill>
                <a:latin typeface="Arial"/>
                <a:cs typeface="Arial"/>
              </a:rPr>
              <a:t>ISO/IEC</a:t>
            </a:r>
            <a:r>
              <a:rPr sz="23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17025:2017</a:t>
            </a:r>
            <a:endParaRPr sz="235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785"/>
              </a:spcBef>
            </a:pP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–</a:t>
            </a:r>
            <a:r>
              <a:rPr sz="235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https://www.iso.org/standard/66912.html</a:t>
            </a:r>
            <a:endParaRPr sz="2350">
              <a:latin typeface="Arial"/>
              <a:cs typeface="Arial"/>
            </a:endParaRPr>
          </a:p>
          <a:p>
            <a:pPr marL="360045" indent="-347345">
              <a:lnSpc>
                <a:spcPct val="100000"/>
              </a:lnSpc>
              <a:spcBef>
                <a:spcPts val="640"/>
              </a:spcBef>
              <a:buChar char="•"/>
              <a:tabLst>
                <a:tab pos="360045" algn="l"/>
                <a:tab pos="360680" algn="l"/>
                <a:tab pos="2115820" algn="l"/>
              </a:tabLst>
            </a:pPr>
            <a:r>
              <a:rPr sz="2350" spc="15" dirty="0">
                <a:solidFill>
                  <a:srgbClr val="3D3D3D"/>
                </a:solidFill>
                <a:latin typeface="Arial"/>
                <a:cs typeface="Arial"/>
              </a:rPr>
              <a:t>AB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websites	</a:t>
            </a:r>
            <a:r>
              <a:rPr sz="2350" spc="-5" dirty="0">
                <a:solidFill>
                  <a:srgbClr val="3D3D3D"/>
                </a:solidFill>
                <a:latin typeface="Arial"/>
                <a:cs typeface="Arial"/>
              </a:rPr>
              <a:t>for </a:t>
            </a:r>
            <a:r>
              <a:rPr sz="2350" spc="-25" dirty="0">
                <a:solidFill>
                  <a:srgbClr val="3D3D3D"/>
                </a:solidFill>
                <a:latin typeface="Arial"/>
                <a:cs typeface="Arial"/>
              </a:rPr>
              <a:t>their policies </a:t>
            </a:r>
            <a:r>
              <a:rPr sz="2350" spc="-35" dirty="0">
                <a:solidFill>
                  <a:srgbClr val="3D3D3D"/>
                </a:solidFill>
                <a:latin typeface="Arial"/>
                <a:cs typeface="Arial"/>
              </a:rPr>
              <a:t>on </a:t>
            </a:r>
            <a:r>
              <a:rPr sz="2350" spc="-10" dirty="0">
                <a:solidFill>
                  <a:srgbClr val="3D3D3D"/>
                </a:solidFill>
                <a:latin typeface="Arial"/>
                <a:cs typeface="Arial"/>
              </a:rPr>
              <a:t>proficiency</a:t>
            </a:r>
            <a:r>
              <a:rPr sz="2350" spc="-1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testing</a:t>
            </a:r>
            <a:endParaRPr sz="2350">
              <a:latin typeface="Arial"/>
              <a:cs typeface="Arial"/>
            </a:endParaRPr>
          </a:p>
          <a:p>
            <a:pPr marL="360045" marR="161925" indent="-347345">
              <a:lnSpc>
                <a:spcPct val="102299"/>
              </a:lnSpc>
              <a:spcBef>
                <a:spcPts val="645"/>
              </a:spcBef>
              <a:buChar char="•"/>
              <a:tabLst>
                <a:tab pos="360045" algn="l"/>
                <a:tab pos="360680" algn="l"/>
              </a:tabLst>
            </a:pPr>
            <a:r>
              <a:rPr sz="2350" spc="-15" dirty="0">
                <a:solidFill>
                  <a:srgbClr val="3D3D3D"/>
                </a:solidFill>
                <a:latin typeface="Arial"/>
                <a:cs typeface="Arial"/>
              </a:rPr>
              <a:t>Eurachem</a:t>
            </a:r>
            <a:r>
              <a:rPr sz="2350" i="1" spc="-15" dirty="0">
                <a:solidFill>
                  <a:srgbClr val="3D3D3D"/>
                </a:solidFill>
                <a:latin typeface="Arial"/>
                <a:cs typeface="Arial"/>
              </a:rPr>
              <a:t>: </a:t>
            </a:r>
            <a:r>
              <a:rPr sz="2350" i="1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350" i="1" spc="-10" dirty="0">
                <a:solidFill>
                  <a:srgbClr val="3D3D3D"/>
                </a:solidFill>
                <a:latin typeface="Arial"/>
                <a:cs typeface="Arial"/>
              </a:rPr>
              <a:t>Fitness </a:t>
            </a:r>
            <a:r>
              <a:rPr sz="2350" i="1" spc="-5" dirty="0">
                <a:solidFill>
                  <a:srgbClr val="3D3D3D"/>
                </a:solidFill>
                <a:latin typeface="Arial"/>
                <a:cs typeface="Arial"/>
              </a:rPr>
              <a:t>for </a:t>
            </a:r>
            <a:r>
              <a:rPr sz="2350" i="1" spc="5" dirty="0">
                <a:solidFill>
                  <a:srgbClr val="3D3D3D"/>
                </a:solidFill>
                <a:latin typeface="Arial"/>
                <a:cs typeface="Arial"/>
              </a:rPr>
              <a:t>Purpose </a:t>
            </a:r>
            <a:r>
              <a:rPr sz="2350" i="1" spc="-5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350" i="1" spc="-15" dirty="0">
                <a:solidFill>
                  <a:srgbClr val="3D3D3D"/>
                </a:solidFill>
                <a:latin typeface="Arial"/>
                <a:cs typeface="Arial"/>
              </a:rPr>
              <a:t>Analytical </a:t>
            </a:r>
            <a:r>
              <a:rPr sz="2350" i="1" spc="5" dirty="0">
                <a:solidFill>
                  <a:srgbClr val="3D3D3D"/>
                </a:solidFill>
                <a:latin typeface="Arial"/>
                <a:cs typeface="Arial"/>
              </a:rPr>
              <a:t>Methods,  </a:t>
            </a:r>
            <a:r>
              <a:rPr sz="2350" i="1" spc="15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2350" i="1" spc="-10" dirty="0">
                <a:solidFill>
                  <a:srgbClr val="3D3D3D"/>
                </a:solidFill>
                <a:latin typeface="Arial"/>
                <a:cs typeface="Arial"/>
              </a:rPr>
              <a:t>Laboratory </a:t>
            </a:r>
            <a:r>
              <a:rPr sz="2350" i="1" spc="-15" dirty="0">
                <a:solidFill>
                  <a:srgbClr val="3D3D3D"/>
                </a:solidFill>
                <a:latin typeface="Arial"/>
                <a:cs typeface="Arial"/>
              </a:rPr>
              <a:t>Guide </a:t>
            </a:r>
            <a:r>
              <a:rPr sz="2350" i="1" dirty="0">
                <a:solidFill>
                  <a:srgbClr val="3D3D3D"/>
                </a:solidFill>
                <a:latin typeface="Arial"/>
                <a:cs typeface="Arial"/>
              </a:rPr>
              <a:t>to Method </a:t>
            </a:r>
            <a:r>
              <a:rPr sz="2350" i="1" spc="-40" dirty="0">
                <a:solidFill>
                  <a:srgbClr val="3D3D3D"/>
                </a:solidFill>
                <a:latin typeface="Arial"/>
                <a:cs typeface="Arial"/>
              </a:rPr>
              <a:t>Validation </a:t>
            </a:r>
            <a:r>
              <a:rPr sz="2350" i="1" spc="-5" dirty="0">
                <a:solidFill>
                  <a:srgbClr val="3D3D3D"/>
                </a:solidFill>
                <a:latin typeface="Arial"/>
                <a:cs typeface="Arial"/>
              </a:rPr>
              <a:t>and </a:t>
            </a:r>
            <a:r>
              <a:rPr sz="2350" i="1" spc="-15" dirty="0">
                <a:solidFill>
                  <a:srgbClr val="3D3D3D"/>
                </a:solidFill>
                <a:latin typeface="Arial"/>
                <a:cs typeface="Arial"/>
              </a:rPr>
              <a:t>Related  </a:t>
            </a:r>
            <a:r>
              <a:rPr sz="2350" i="1" spc="-110" dirty="0">
                <a:solidFill>
                  <a:srgbClr val="3D3D3D"/>
                </a:solidFill>
                <a:latin typeface="Arial"/>
                <a:cs typeface="Arial"/>
              </a:rPr>
              <a:t>Topics</a:t>
            </a:r>
            <a:endParaRPr sz="235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640"/>
              </a:spcBef>
              <a:buClr>
                <a:srgbClr val="3D3D3D"/>
              </a:buClr>
              <a:buChar char="–"/>
              <a:tabLst>
                <a:tab pos="763270" algn="l"/>
              </a:tabLst>
            </a:pPr>
            <a:r>
              <a:rPr sz="235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https://</a:t>
            </a:r>
            <a:r>
              <a:rPr sz="235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2"/>
              </a:rPr>
              <a:t>www.eurachem.org/index.php/public</a:t>
            </a:r>
            <a:r>
              <a:rPr sz="2350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ations/guides</a:t>
            </a:r>
            <a:endParaRPr sz="2350">
              <a:latin typeface="Arial"/>
              <a:cs typeface="Arial"/>
            </a:endParaRPr>
          </a:p>
          <a:p>
            <a:pPr marL="762635">
              <a:lnSpc>
                <a:spcPct val="100000"/>
              </a:lnSpc>
              <a:spcBef>
                <a:spcPts val="60"/>
              </a:spcBef>
            </a:pPr>
            <a:r>
              <a:rPr sz="235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/mv</a:t>
            </a:r>
            <a:endParaRPr sz="2350">
              <a:latin typeface="Arial"/>
              <a:cs typeface="Arial"/>
            </a:endParaRPr>
          </a:p>
          <a:p>
            <a:pPr marL="360045" marR="213360" indent="-347345">
              <a:lnSpc>
                <a:spcPct val="102200"/>
              </a:lnSpc>
              <a:spcBef>
                <a:spcPts val="580"/>
              </a:spcBef>
              <a:buChar char="•"/>
              <a:tabLst>
                <a:tab pos="360045" algn="l"/>
                <a:tab pos="360680" algn="l"/>
                <a:tab pos="6687820" algn="l"/>
              </a:tabLst>
            </a:pPr>
            <a:r>
              <a:rPr sz="2350" spc="20" dirty="0">
                <a:solidFill>
                  <a:srgbClr val="3D3D3D"/>
                </a:solidFill>
                <a:latin typeface="Arial"/>
                <a:cs typeface="Arial"/>
              </a:rPr>
              <a:t>AOAC: </a:t>
            </a:r>
            <a:r>
              <a:rPr sz="2350" i="1" spc="10" dirty="0">
                <a:solidFill>
                  <a:srgbClr val="3D3D3D"/>
                </a:solidFill>
                <a:latin typeface="Arial"/>
                <a:cs typeface="Arial"/>
              </a:rPr>
              <a:t>How </a:t>
            </a:r>
            <a:r>
              <a:rPr sz="2350" i="1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350" i="1" spc="5" dirty="0">
                <a:solidFill>
                  <a:srgbClr val="3D3D3D"/>
                </a:solidFill>
                <a:latin typeface="Arial"/>
                <a:cs typeface="Arial"/>
              </a:rPr>
              <a:t>Meet </a:t>
            </a:r>
            <a:r>
              <a:rPr sz="2350" i="1" spc="-15" dirty="0">
                <a:solidFill>
                  <a:srgbClr val="3D3D3D"/>
                </a:solidFill>
                <a:latin typeface="Arial"/>
                <a:cs typeface="Arial"/>
              </a:rPr>
              <a:t>ISO</a:t>
            </a:r>
            <a:r>
              <a:rPr sz="2350" i="1" spc="2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i="1" spc="-10" dirty="0">
                <a:solidFill>
                  <a:srgbClr val="3D3D3D"/>
                </a:solidFill>
                <a:latin typeface="Arial"/>
                <a:cs typeface="Arial"/>
              </a:rPr>
              <a:t>17025</a:t>
            </a:r>
            <a:r>
              <a:rPr sz="2350" i="1" spc="1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350" i="1" spc="-15" dirty="0">
                <a:solidFill>
                  <a:srgbClr val="3D3D3D"/>
                </a:solidFill>
                <a:latin typeface="Arial"/>
                <a:cs typeface="Arial"/>
              </a:rPr>
              <a:t>Requirements	</a:t>
            </a:r>
            <a:r>
              <a:rPr sz="2350" i="1" spc="-5" dirty="0">
                <a:solidFill>
                  <a:srgbClr val="3D3D3D"/>
                </a:solidFill>
                <a:latin typeface="Arial"/>
                <a:cs typeface="Arial"/>
              </a:rPr>
              <a:t>for </a:t>
            </a:r>
            <a:r>
              <a:rPr sz="2350" i="1" dirty="0">
                <a:solidFill>
                  <a:srgbClr val="3D3D3D"/>
                </a:solidFill>
                <a:latin typeface="Arial"/>
                <a:cs typeface="Arial"/>
              </a:rPr>
              <a:t>Method  </a:t>
            </a:r>
            <a:r>
              <a:rPr sz="2350" i="1" spc="-30" dirty="0">
                <a:solidFill>
                  <a:srgbClr val="3D3D3D"/>
                </a:solidFill>
                <a:latin typeface="Arial"/>
                <a:cs typeface="Arial"/>
              </a:rPr>
              <a:t>Verification</a:t>
            </a:r>
            <a:endParaRPr sz="2350">
              <a:latin typeface="Arial"/>
              <a:cs typeface="Arial"/>
            </a:endParaRPr>
          </a:p>
          <a:p>
            <a:pPr marL="762635" lvl="1" indent="-292735">
              <a:lnSpc>
                <a:spcPct val="100000"/>
              </a:lnSpc>
              <a:spcBef>
                <a:spcPts val="715"/>
              </a:spcBef>
              <a:buClr>
                <a:srgbClr val="3D3D3D"/>
              </a:buClr>
              <a:buChar char="–"/>
              <a:tabLst>
                <a:tab pos="763270" algn="l"/>
              </a:tabLst>
            </a:pPr>
            <a:r>
              <a:rPr sz="2350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http://aoac.org/aoac_prod_imis/AOAC_Docs/LPTP/alacc</a:t>
            </a:r>
            <a:endParaRPr sz="2350">
              <a:latin typeface="Arial"/>
              <a:cs typeface="Arial"/>
            </a:endParaRPr>
          </a:p>
          <a:p>
            <a:pPr marL="762635">
              <a:lnSpc>
                <a:spcPct val="100000"/>
              </a:lnSpc>
              <a:spcBef>
                <a:spcPts val="60"/>
              </a:spcBef>
            </a:pPr>
            <a:r>
              <a:rPr sz="235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_guide_2008.pdf</a:t>
            </a:r>
            <a:endParaRPr sz="23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2851"/>
            <a:ext cx="66789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spc="-20" dirty="0">
                <a:latin typeface="Arial"/>
                <a:cs typeface="Arial"/>
              </a:rPr>
              <a:t>What </a:t>
            </a:r>
            <a:r>
              <a:rPr sz="4400" b="1" dirty="0">
                <a:latin typeface="Arial"/>
                <a:cs typeface="Arial"/>
              </a:rPr>
              <a:t>ISO/IEC 17025</a:t>
            </a:r>
            <a:r>
              <a:rPr sz="4400" b="1" spc="-75" dirty="0">
                <a:latin typeface="Arial"/>
                <a:cs typeface="Arial"/>
              </a:rPr>
              <a:t> </a:t>
            </a:r>
            <a:r>
              <a:rPr sz="4400" b="1" spc="-35" dirty="0">
                <a:latin typeface="Arial"/>
                <a:cs typeface="Arial"/>
              </a:rPr>
              <a:t>says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0612" y="1783125"/>
            <a:ext cx="7742555" cy="34855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700" b="1" spc="10" dirty="0">
                <a:solidFill>
                  <a:srgbClr val="3D3D3D"/>
                </a:solidFill>
                <a:latin typeface="Arial"/>
                <a:cs typeface="Arial"/>
              </a:rPr>
              <a:t>Section </a:t>
            </a:r>
            <a:r>
              <a:rPr sz="2700" b="1" spc="20" dirty="0">
                <a:solidFill>
                  <a:srgbClr val="3D3D3D"/>
                </a:solidFill>
                <a:latin typeface="Arial"/>
                <a:cs typeface="Arial"/>
              </a:rPr>
              <a:t>7.7 </a:t>
            </a:r>
            <a:r>
              <a:rPr sz="2700" b="1" i="1" spc="-15" dirty="0">
                <a:solidFill>
                  <a:srgbClr val="3D3D3D"/>
                </a:solidFill>
                <a:latin typeface="Arial"/>
                <a:cs typeface="Arial"/>
              </a:rPr>
              <a:t>Ensuring </a:t>
            </a:r>
            <a:r>
              <a:rPr sz="2700" b="1" i="1" spc="20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700" b="1" i="1" spc="-15" dirty="0">
                <a:solidFill>
                  <a:srgbClr val="3D3D3D"/>
                </a:solidFill>
                <a:latin typeface="Arial"/>
                <a:cs typeface="Arial"/>
              </a:rPr>
              <a:t>Validity</a:t>
            </a:r>
            <a:r>
              <a:rPr sz="2700" b="1" i="1" spc="-3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b="1" i="1" spc="-15" dirty="0">
                <a:solidFill>
                  <a:srgbClr val="3D3D3D"/>
                </a:solidFill>
                <a:latin typeface="Arial"/>
                <a:cs typeface="Arial"/>
              </a:rPr>
              <a:t>Results</a:t>
            </a:r>
            <a:endParaRPr sz="2700">
              <a:latin typeface="Arial"/>
              <a:cs typeface="Arial"/>
            </a:endParaRPr>
          </a:p>
          <a:p>
            <a:pPr marL="12700" marR="5080">
              <a:lnSpc>
                <a:spcPct val="89100"/>
              </a:lnSpc>
              <a:spcBef>
                <a:spcPts val="530"/>
              </a:spcBef>
            </a:pPr>
            <a:r>
              <a:rPr sz="2750" dirty="0">
                <a:solidFill>
                  <a:srgbClr val="3D3D3D"/>
                </a:solidFill>
                <a:latin typeface="Arial"/>
                <a:cs typeface="Arial"/>
              </a:rPr>
              <a:t>7.7.1 </a:t>
            </a:r>
            <a:r>
              <a:rPr sz="2750" spc="-20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750" spc="-10" dirty="0">
                <a:solidFill>
                  <a:srgbClr val="3D3D3D"/>
                </a:solidFill>
                <a:latin typeface="Arial"/>
                <a:cs typeface="Arial"/>
              </a:rPr>
              <a:t>laboratory </a:t>
            </a:r>
            <a:r>
              <a:rPr sz="2750" spc="-5" dirty="0">
                <a:solidFill>
                  <a:srgbClr val="3D3D3D"/>
                </a:solidFill>
                <a:latin typeface="Arial"/>
                <a:cs typeface="Arial"/>
              </a:rPr>
              <a:t>shall </a:t>
            </a:r>
            <a:r>
              <a:rPr sz="2750" spc="-15" dirty="0">
                <a:solidFill>
                  <a:srgbClr val="3D3D3D"/>
                </a:solidFill>
                <a:latin typeface="Arial"/>
                <a:cs typeface="Arial"/>
              </a:rPr>
              <a:t>have </a:t>
            </a:r>
            <a:r>
              <a:rPr sz="2750" i="1" spc="-10" dirty="0">
                <a:solidFill>
                  <a:srgbClr val="3D3D3D"/>
                </a:solidFill>
                <a:latin typeface="Arial"/>
                <a:cs typeface="Arial"/>
              </a:rPr>
              <a:t>a procedure </a:t>
            </a:r>
            <a:r>
              <a:rPr sz="2750" i="1" dirty="0">
                <a:solidFill>
                  <a:srgbClr val="3D3D3D"/>
                </a:solidFill>
                <a:latin typeface="Arial"/>
                <a:cs typeface="Arial"/>
              </a:rPr>
              <a:t>for  </a:t>
            </a:r>
            <a:r>
              <a:rPr sz="2700" i="1" spc="-10" dirty="0">
                <a:solidFill>
                  <a:srgbClr val="3D3D3D"/>
                </a:solidFill>
                <a:latin typeface="Arial"/>
                <a:cs typeface="Arial"/>
              </a:rPr>
              <a:t>monitoring </a:t>
            </a:r>
            <a:r>
              <a:rPr sz="2700" i="1" spc="20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700" i="1" spc="-30" dirty="0">
                <a:solidFill>
                  <a:srgbClr val="3D3D3D"/>
                </a:solidFill>
                <a:latin typeface="Arial"/>
                <a:cs typeface="Arial"/>
              </a:rPr>
              <a:t>validity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results.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resulting</a:t>
            </a:r>
            <a:r>
              <a:rPr sz="2700" spc="-509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data 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shall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be </a:t>
            </a:r>
            <a:r>
              <a:rPr sz="2700" spc="-5" dirty="0">
                <a:solidFill>
                  <a:srgbClr val="3D3D3D"/>
                </a:solidFill>
                <a:latin typeface="Arial"/>
                <a:cs typeface="Arial"/>
              </a:rPr>
              <a:t>recorded </a:t>
            </a:r>
            <a:r>
              <a:rPr sz="2700" spc="30" dirty="0">
                <a:solidFill>
                  <a:srgbClr val="3D3D3D"/>
                </a:solidFill>
                <a:latin typeface="Arial"/>
                <a:cs typeface="Arial"/>
              </a:rPr>
              <a:t>in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such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way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that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trends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are  </a:t>
            </a:r>
            <a:r>
              <a:rPr sz="2750" spc="-20" dirty="0">
                <a:solidFill>
                  <a:srgbClr val="3D3D3D"/>
                </a:solidFill>
                <a:latin typeface="Arial"/>
                <a:cs typeface="Arial"/>
              </a:rPr>
              <a:t>detectable and, </a:t>
            </a:r>
            <a:r>
              <a:rPr sz="2750" spc="-35" dirty="0">
                <a:solidFill>
                  <a:srgbClr val="3D3D3D"/>
                </a:solidFill>
                <a:latin typeface="Arial"/>
                <a:cs typeface="Arial"/>
              </a:rPr>
              <a:t>where </a:t>
            </a:r>
            <a:r>
              <a:rPr sz="2750" spc="-20" dirty="0">
                <a:solidFill>
                  <a:srgbClr val="3D3D3D"/>
                </a:solidFill>
                <a:latin typeface="Arial"/>
                <a:cs typeface="Arial"/>
              </a:rPr>
              <a:t>practicable, </a:t>
            </a:r>
            <a:r>
              <a:rPr sz="2750" spc="-10" dirty="0">
                <a:solidFill>
                  <a:srgbClr val="3D3D3D"/>
                </a:solidFill>
                <a:latin typeface="Arial"/>
                <a:cs typeface="Arial"/>
              </a:rPr>
              <a:t>statistical  </a:t>
            </a:r>
            <a:r>
              <a:rPr sz="2700" dirty="0">
                <a:solidFill>
                  <a:srgbClr val="3D3D3D"/>
                </a:solidFill>
                <a:latin typeface="Arial"/>
                <a:cs typeface="Arial"/>
              </a:rPr>
              <a:t>techniques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shall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be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applied </a:t>
            </a:r>
            <a:r>
              <a:rPr sz="2700" spc="25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700" spc="-5" dirty="0">
                <a:solidFill>
                  <a:srgbClr val="3D3D3D"/>
                </a:solidFill>
                <a:latin typeface="Arial"/>
                <a:cs typeface="Arial"/>
              </a:rPr>
              <a:t>review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results.  </a:t>
            </a:r>
            <a:r>
              <a:rPr sz="2750" spc="-5" dirty="0">
                <a:solidFill>
                  <a:srgbClr val="3D3D3D"/>
                </a:solidFill>
                <a:latin typeface="Arial"/>
                <a:cs typeface="Arial"/>
              </a:rPr>
              <a:t>This</a:t>
            </a:r>
            <a:r>
              <a:rPr sz="2750" spc="-114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15" dirty="0">
                <a:solidFill>
                  <a:srgbClr val="3D3D3D"/>
                </a:solidFill>
                <a:latin typeface="Arial"/>
                <a:cs typeface="Arial"/>
              </a:rPr>
              <a:t>monitoring</a:t>
            </a:r>
            <a:r>
              <a:rPr sz="2750" spc="-1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5" dirty="0">
                <a:solidFill>
                  <a:srgbClr val="3D3D3D"/>
                </a:solidFill>
                <a:latin typeface="Arial"/>
                <a:cs typeface="Arial"/>
              </a:rPr>
              <a:t>shall</a:t>
            </a:r>
            <a:r>
              <a:rPr sz="2750" spc="-1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15" dirty="0">
                <a:solidFill>
                  <a:srgbClr val="3D3D3D"/>
                </a:solidFill>
                <a:latin typeface="Arial"/>
                <a:cs typeface="Arial"/>
              </a:rPr>
              <a:t>be</a:t>
            </a:r>
            <a:r>
              <a:rPr sz="2750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25" dirty="0">
                <a:solidFill>
                  <a:srgbClr val="3D3D3D"/>
                </a:solidFill>
                <a:latin typeface="Arial"/>
                <a:cs typeface="Arial"/>
              </a:rPr>
              <a:t>planned</a:t>
            </a:r>
            <a:r>
              <a:rPr sz="2750" spc="-1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20" dirty="0">
                <a:solidFill>
                  <a:srgbClr val="3D3D3D"/>
                </a:solidFill>
                <a:latin typeface="Arial"/>
                <a:cs typeface="Arial"/>
              </a:rPr>
              <a:t>and</a:t>
            </a:r>
            <a:r>
              <a:rPr sz="2750" spc="-1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40" dirty="0">
                <a:solidFill>
                  <a:srgbClr val="3D3D3D"/>
                </a:solidFill>
                <a:latin typeface="Arial"/>
                <a:cs typeface="Arial"/>
              </a:rPr>
              <a:t>reviewed</a:t>
            </a:r>
            <a:r>
              <a:rPr sz="2750" spc="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20" dirty="0">
                <a:solidFill>
                  <a:srgbClr val="3D3D3D"/>
                </a:solidFill>
                <a:latin typeface="Arial"/>
                <a:cs typeface="Arial"/>
              </a:rPr>
              <a:t>and 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shall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include, </a:t>
            </a:r>
            <a:r>
              <a:rPr sz="2700" spc="-5" dirty="0">
                <a:solidFill>
                  <a:srgbClr val="3D3D3D"/>
                </a:solidFill>
                <a:latin typeface="Arial"/>
                <a:cs typeface="Arial"/>
              </a:rPr>
              <a:t>where </a:t>
            </a:r>
            <a:r>
              <a:rPr sz="2700" dirty="0">
                <a:solidFill>
                  <a:srgbClr val="3D3D3D"/>
                </a:solidFill>
                <a:latin typeface="Arial"/>
                <a:cs typeface="Arial"/>
              </a:rPr>
              <a:t>appropriate,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but not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be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limited  </a:t>
            </a:r>
            <a:r>
              <a:rPr sz="2700" spc="30" dirty="0">
                <a:solidFill>
                  <a:srgbClr val="3D3D3D"/>
                </a:solidFill>
                <a:latin typeface="Arial"/>
                <a:cs typeface="Arial"/>
              </a:rPr>
              <a:t>to:…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7295"/>
            <a:ext cx="671449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b="1" spc="20" dirty="0">
                <a:latin typeface="Arial"/>
                <a:cs typeface="Arial"/>
              </a:rPr>
              <a:t>ISO </a:t>
            </a:r>
            <a:r>
              <a:rPr b="1" spc="15" dirty="0">
                <a:latin typeface="Arial"/>
                <a:cs typeface="Arial"/>
              </a:rPr>
              <a:t>Section </a:t>
            </a:r>
            <a:r>
              <a:rPr b="1" spc="20" dirty="0">
                <a:latin typeface="Arial"/>
                <a:cs typeface="Arial"/>
              </a:rPr>
              <a:t>7.7.1</a:t>
            </a:r>
            <a:r>
              <a:rPr b="1" spc="-520" dirty="0">
                <a:latin typeface="Arial"/>
                <a:cs typeface="Arial"/>
              </a:rPr>
              <a:t> </a:t>
            </a:r>
            <a:r>
              <a:rPr b="1" spc="5" dirty="0">
                <a:latin typeface="Arial"/>
                <a:cs typeface="Arial"/>
              </a:rPr>
              <a:t>continued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12" y="1525079"/>
            <a:ext cx="7760970" cy="447103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469900" marR="661035" indent="-457200">
              <a:lnSpc>
                <a:spcPts val="2590"/>
              </a:lnSpc>
              <a:spcBef>
                <a:spcPts val="765"/>
              </a:spcBef>
              <a:buChar char="•"/>
              <a:tabLst>
                <a:tab pos="469900" algn="l"/>
                <a:tab pos="470534" algn="l"/>
              </a:tabLst>
            </a:pP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Use</a:t>
            </a:r>
            <a:r>
              <a:rPr sz="2700" spc="-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of</a:t>
            </a:r>
            <a:r>
              <a:rPr sz="2700" spc="-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3D3D3D"/>
                </a:solidFill>
                <a:latin typeface="Arial"/>
                <a:cs typeface="Arial"/>
              </a:rPr>
              <a:t>reference</a:t>
            </a:r>
            <a:r>
              <a:rPr sz="2700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materials</a:t>
            </a:r>
            <a:r>
              <a:rPr sz="2700" spc="-2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or</a:t>
            </a:r>
            <a:r>
              <a:rPr sz="2700" spc="-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quality</a:t>
            </a:r>
            <a:r>
              <a:rPr sz="2700" spc="-2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control  materials</a:t>
            </a:r>
            <a:endParaRPr sz="2700">
              <a:latin typeface="Arial"/>
              <a:cs typeface="Arial"/>
            </a:endParaRPr>
          </a:p>
          <a:p>
            <a:pPr marL="469900" marR="383540" indent="-457200">
              <a:lnSpc>
                <a:spcPts val="2880"/>
              </a:lnSpc>
              <a:spcBef>
                <a:spcPts val="140"/>
              </a:spcBef>
              <a:buChar char="•"/>
              <a:tabLst>
                <a:tab pos="469900" algn="l"/>
                <a:tab pos="470534" algn="l"/>
              </a:tabLst>
            </a:pP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Participation</a:t>
            </a:r>
            <a:r>
              <a:rPr sz="2700" spc="-26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30" dirty="0">
                <a:solidFill>
                  <a:srgbClr val="3D3D3D"/>
                </a:solidFill>
                <a:latin typeface="Arial"/>
                <a:cs typeface="Arial"/>
              </a:rPr>
              <a:t>in</a:t>
            </a:r>
            <a:r>
              <a:rPr sz="2700" spc="-1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interlaboratory</a:t>
            </a:r>
            <a:r>
              <a:rPr sz="2700" spc="-2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comparison</a:t>
            </a:r>
            <a:r>
              <a:rPr sz="2700" spc="-1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i="1" spc="20" dirty="0">
                <a:solidFill>
                  <a:srgbClr val="3D3D3D"/>
                </a:solidFill>
                <a:latin typeface="Arial"/>
                <a:cs typeface="Arial"/>
              </a:rPr>
              <a:t>(or  </a:t>
            </a:r>
            <a:r>
              <a:rPr sz="2700" i="1" spc="-5" dirty="0">
                <a:solidFill>
                  <a:srgbClr val="3D3D3D"/>
                </a:solidFill>
                <a:latin typeface="Arial"/>
                <a:cs typeface="Arial"/>
              </a:rPr>
              <a:t>proficiency </a:t>
            </a:r>
            <a:r>
              <a:rPr sz="2700" i="1" dirty="0">
                <a:solidFill>
                  <a:srgbClr val="3D3D3D"/>
                </a:solidFill>
                <a:latin typeface="Arial"/>
                <a:cs typeface="Arial"/>
              </a:rPr>
              <a:t>testing</a:t>
            </a:r>
            <a:r>
              <a:rPr sz="2700" i="1" spc="-1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i="1" spc="10" dirty="0">
                <a:solidFill>
                  <a:srgbClr val="3D3D3D"/>
                </a:solidFill>
                <a:latin typeface="Arial"/>
                <a:cs typeface="Arial"/>
              </a:rPr>
              <a:t>programs)</a:t>
            </a:r>
            <a:endParaRPr sz="2700">
              <a:latin typeface="Arial"/>
              <a:cs typeface="Arial"/>
            </a:endParaRPr>
          </a:p>
          <a:p>
            <a:pPr marL="469900" indent="-457200">
              <a:lnSpc>
                <a:spcPts val="2710"/>
              </a:lnSpc>
              <a:buChar char="•"/>
              <a:tabLst>
                <a:tab pos="469900" algn="l"/>
                <a:tab pos="470534" algn="l"/>
              </a:tabLst>
            </a:pPr>
            <a:r>
              <a:rPr sz="2750" spc="-15" dirty="0">
                <a:solidFill>
                  <a:srgbClr val="3D3D3D"/>
                </a:solidFill>
                <a:latin typeface="Arial"/>
                <a:cs typeface="Arial"/>
              </a:rPr>
              <a:t>Replicate</a:t>
            </a:r>
            <a:r>
              <a:rPr sz="2750" spc="-204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15" dirty="0">
                <a:solidFill>
                  <a:srgbClr val="3D3D3D"/>
                </a:solidFill>
                <a:latin typeface="Arial"/>
                <a:cs typeface="Arial"/>
              </a:rPr>
              <a:t>tests</a:t>
            </a:r>
            <a:r>
              <a:rPr sz="2750" spc="-1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15" dirty="0">
                <a:solidFill>
                  <a:srgbClr val="3D3D3D"/>
                </a:solidFill>
                <a:latin typeface="Arial"/>
                <a:cs typeface="Arial"/>
              </a:rPr>
              <a:t>or</a:t>
            </a:r>
            <a:r>
              <a:rPr sz="2750" spc="-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3D3D3D"/>
                </a:solidFill>
                <a:latin typeface="Arial"/>
                <a:cs typeface="Arial"/>
              </a:rPr>
              <a:t>calibrations</a:t>
            </a:r>
            <a:r>
              <a:rPr sz="2750" spc="-2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5" dirty="0">
                <a:solidFill>
                  <a:srgbClr val="3D3D3D"/>
                </a:solidFill>
                <a:latin typeface="Arial"/>
                <a:cs typeface="Arial"/>
              </a:rPr>
              <a:t>using</a:t>
            </a:r>
            <a:r>
              <a:rPr sz="2750" spc="-2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5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2750" spc="-6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10" dirty="0">
                <a:solidFill>
                  <a:srgbClr val="3D3D3D"/>
                </a:solidFill>
                <a:latin typeface="Arial"/>
                <a:cs typeface="Arial"/>
              </a:rPr>
              <a:t>same</a:t>
            </a:r>
            <a:r>
              <a:rPr sz="2750" spc="-27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15" dirty="0">
                <a:solidFill>
                  <a:srgbClr val="3D3D3D"/>
                </a:solidFill>
                <a:latin typeface="Arial"/>
                <a:cs typeface="Arial"/>
              </a:rPr>
              <a:t>or</a:t>
            </a:r>
            <a:endParaRPr sz="2750">
              <a:latin typeface="Arial"/>
              <a:cs typeface="Arial"/>
            </a:endParaRPr>
          </a:p>
          <a:p>
            <a:pPr marL="469900">
              <a:lnSpc>
                <a:spcPts val="2915"/>
              </a:lnSpc>
            </a:pPr>
            <a:r>
              <a:rPr sz="2700" spc="-5" dirty="0">
                <a:solidFill>
                  <a:srgbClr val="3D3D3D"/>
                </a:solidFill>
                <a:latin typeface="Arial"/>
                <a:cs typeface="Arial"/>
              </a:rPr>
              <a:t>different</a:t>
            </a:r>
            <a:r>
              <a:rPr sz="2700" spc="-1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methods</a:t>
            </a:r>
            <a:endParaRPr sz="2700">
              <a:latin typeface="Arial"/>
              <a:cs typeface="Arial"/>
            </a:endParaRPr>
          </a:p>
          <a:p>
            <a:pPr marL="469900" indent="-457200">
              <a:lnSpc>
                <a:spcPts val="2855"/>
              </a:lnSpc>
              <a:buChar char="•"/>
              <a:tabLst>
                <a:tab pos="469900" algn="l"/>
                <a:tab pos="470534" algn="l"/>
              </a:tabLst>
            </a:pPr>
            <a:r>
              <a:rPr sz="2700" dirty="0">
                <a:solidFill>
                  <a:srgbClr val="3D3D3D"/>
                </a:solidFill>
                <a:latin typeface="Arial"/>
                <a:cs typeface="Arial"/>
              </a:rPr>
              <a:t>Retesting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or recalibration of </a:t>
            </a:r>
            <a:r>
              <a:rPr sz="2700" dirty="0">
                <a:solidFill>
                  <a:srgbClr val="3D3D3D"/>
                </a:solidFill>
                <a:latin typeface="Arial"/>
                <a:cs typeface="Arial"/>
              </a:rPr>
              <a:t>retained</a:t>
            </a:r>
            <a:r>
              <a:rPr sz="2700" spc="-5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30" dirty="0">
                <a:solidFill>
                  <a:srgbClr val="3D3D3D"/>
                </a:solidFill>
                <a:latin typeface="Arial"/>
                <a:cs typeface="Arial"/>
              </a:rPr>
              <a:t>items</a:t>
            </a:r>
            <a:endParaRPr sz="2700">
              <a:latin typeface="Arial"/>
              <a:cs typeface="Arial"/>
            </a:endParaRPr>
          </a:p>
          <a:p>
            <a:pPr marL="469900" marR="14604" indent="-457200">
              <a:lnSpc>
                <a:spcPts val="2880"/>
              </a:lnSpc>
              <a:spcBef>
                <a:spcPts val="240"/>
              </a:spcBef>
              <a:buChar char="•"/>
              <a:tabLst>
                <a:tab pos="469900" algn="l"/>
                <a:tab pos="470534" algn="l"/>
              </a:tabLst>
            </a:pPr>
            <a:r>
              <a:rPr sz="2750" spc="-10" dirty="0">
                <a:solidFill>
                  <a:srgbClr val="3D3D3D"/>
                </a:solidFill>
                <a:latin typeface="Arial"/>
                <a:cs typeface="Arial"/>
              </a:rPr>
              <a:t>Correlation</a:t>
            </a:r>
            <a:r>
              <a:rPr sz="2750" spc="-254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15" dirty="0">
                <a:solidFill>
                  <a:srgbClr val="3D3D3D"/>
                </a:solidFill>
                <a:latin typeface="Arial"/>
                <a:cs typeface="Arial"/>
              </a:rPr>
              <a:t>of</a:t>
            </a:r>
            <a:r>
              <a:rPr sz="2750" spc="-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10" dirty="0">
                <a:solidFill>
                  <a:srgbClr val="3D3D3D"/>
                </a:solidFill>
                <a:latin typeface="Arial"/>
                <a:cs typeface="Arial"/>
              </a:rPr>
              <a:t>results</a:t>
            </a:r>
            <a:r>
              <a:rPr sz="2750" spc="-10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dirty="0">
                <a:solidFill>
                  <a:srgbClr val="3D3D3D"/>
                </a:solidFill>
                <a:latin typeface="Arial"/>
                <a:cs typeface="Arial"/>
              </a:rPr>
              <a:t>for</a:t>
            </a:r>
            <a:r>
              <a:rPr sz="2750" spc="-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25" dirty="0">
                <a:solidFill>
                  <a:srgbClr val="3D3D3D"/>
                </a:solidFill>
                <a:latin typeface="Arial"/>
                <a:cs typeface="Arial"/>
              </a:rPr>
              <a:t>different</a:t>
            </a:r>
            <a:r>
              <a:rPr sz="2750" spc="-1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50" spc="-15" dirty="0">
                <a:solidFill>
                  <a:srgbClr val="3D3D3D"/>
                </a:solidFill>
                <a:latin typeface="Arial"/>
                <a:cs typeface="Arial"/>
              </a:rPr>
              <a:t>characteristics 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an</a:t>
            </a:r>
            <a:r>
              <a:rPr sz="2700" spc="-1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30" dirty="0">
                <a:solidFill>
                  <a:srgbClr val="3D3D3D"/>
                </a:solidFill>
                <a:latin typeface="Arial"/>
                <a:cs typeface="Arial"/>
              </a:rPr>
              <a:t>item.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50">
              <a:latin typeface="Times New Roman"/>
              <a:cs typeface="Times New Roman"/>
            </a:endParaRPr>
          </a:p>
          <a:p>
            <a:pPr marL="12700" marR="5080">
              <a:lnSpc>
                <a:spcPts val="2590"/>
              </a:lnSpc>
            </a:pPr>
            <a:r>
              <a:rPr sz="2700" b="1" spc="10" dirty="0">
                <a:solidFill>
                  <a:srgbClr val="3D3D3D"/>
                </a:solidFill>
                <a:latin typeface="Arial"/>
                <a:cs typeface="Arial"/>
              </a:rPr>
              <a:t>Note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:</a:t>
            </a:r>
            <a:r>
              <a:rPr sz="2700" spc="-1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2700" spc="-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-5" dirty="0">
                <a:solidFill>
                  <a:srgbClr val="3D3D3D"/>
                </a:solidFill>
                <a:latin typeface="Arial"/>
                <a:cs typeface="Arial"/>
              </a:rPr>
              <a:t>selected</a:t>
            </a:r>
            <a:r>
              <a:rPr sz="2700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methods</a:t>
            </a:r>
            <a:r>
              <a:rPr sz="2700" spc="-1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should</a:t>
            </a:r>
            <a:r>
              <a:rPr sz="2700" spc="-1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be</a:t>
            </a:r>
            <a:r>
              <a:rPr sz="2700" spc="-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15" dirty="0">
                <a:solidFill>
                  <a:srgbClr val="3D3D3D"/>
                </a:solidFill>
                <a:latin typeface="Arial"/>
                <a:cs typeface="Arial"/>
              </a:rPr>
              <a:t>appropriate  for</a:t>
            </a:r>
            <a:r>
              <a:rPr sz="2700" spc="-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2700" spc="-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type</a:t>
            </a:r>
            <a:r>
              <a:rPr sz="2700" spc="-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and</a:t>
            </a:r>
            <a:r>
              <a:rPr sz="2700" spc="-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20" dirty="0">
                <a:solidFill>
                  <a:srgbClr val="3D3D3D"/>
                </a:solidFill>
                <a:latin typeface="Arial"/>
                <a:cs typeface="Arial"/>
              </a:rPr>
              <a:t>volume</a:t>
            </a:r>
            <a:r>
              <a:rPr sz="2700" spc="-26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5" dirty="0">
                <a:solidFill>
                  <a:srgbClr val="3D3D3D"/>
                </a:solidFill>
                <a:latin typeface="Arial"/>
                <a:cs typeface="Arial"/>
              </a:rPr>
              <a:t>of</a:t>
            </a:r>
            <a:r>
              <a:rPr sz="2700" spc="-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spc="10" dirty="0">
                <a:solidFill>
                  <a:srgbClr val="3D3D3D"/>
                </a:solidFill>
                <a:latin typeface="Arial"/>
                <a:cs typeface="Arial"/>
              </a:rPr>
              <a:t>work</a:t>
            </a:r>
            <a:r>
              <a:rPr sz="2700" spc="-1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700" dirty="0">
                <a:solidFill>
                  <a:srgbClr val="3D3D3D"/>
                </a:solidFill>
                <a:latin typeface="Arial"/>
                <a:cs typeface="Arial"/>
              </a:rPr>
              <a:t>undertaken.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624713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5" dirty="0"/>
              <a:t>ISO/IEC </a:t>
            </a:r>
            <a:r>
              <a:rPr spc="-35" dirty="0"/>
              <a:t>17025 </a:t>
            </a:r>
            <a:r>
              <a:rPr spc="10" dirty="0"/>
              <a:t>section</a:t>
            </a:r>
            <a:r>
              <a:rPr spc="-470" dirty="0"/>
              <a:t> </a:t>
            </a:r>
            <a:r>
              <a:rPr spc="-15" dirty="0"/>
              <a:t>7.7.2</a:t>
            </a:r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47419" y="1455991"/>
            <a:ext cx="8591550" cy="478218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103505">
              <a:lnSpc>
                <a:spcPct val="102200"/>
              </a:lnSpc>
              <a:spcBef>
                <a:spcPts val="65"/>
              </a:spcBef>
            </a:pPr>
            <a:r>
              <a:rPr sz="2350" spc="5" dirty="0">
                <a:latin typeface="Calibri"/>
                <a:cs typeface="Calibri"/>
              </a:rPr>
              <a:t>7.7.2 </a:t>
            </a:r>
            <a:r>
              <a:rPr sz="2350" dirty="0">
                <a:latin typeface="Calibri"/>
                <a:cs typeface="Calibri"/>
              </a:rPr>
              <a:t>The </a:t>
            </a:r>
            <a:r>
              <a:rPr sz="2350" spc="5" dirty="0">
                <a:latin typeface="Calibri"/>
                <a:cs typeface="Calibri"/>
              </a:rPr>
              <a:t>laboratory </a:t>
            </a:r>
            <a:r>
              <a:rPr sz="2350" spc="10" dirty="0">
                <a:latin typeface="Calibri"/>
                <a:cs typeface="Calibri"/>
              </a:rPr>
              <a:t>shall </a:t>
            </a:r>
            <a:r>
              <a:rPr sz="2350" spc="-5" dirty="0">
                <a:latin typeface="Calibri"/>
                <a:cs typeface="Calibri"/>
              </a:rPr>
              <a:t>monitor </a:t>
            </a:r>
            <a:r>
              <a:rPr sz="2350" spc="15" dirty="0">
                <a:latin typeface="Calibri"/>
                <a:cs typeface="Calibri"/>
              </a:rPr>
              <a:t>its </a:t>
            </a:r>
            <a:r>
              <a:rPr sz="2350" spc="-5" dirty="0">
                <a:latin typeface="Calibri"/>
                <a:cs typeface="Calibri"/>
              </a:rPr>
              <a:t>performance </a:t>
            </a:r>
            <a:r>
              <a:rPr sz="2350" dirty="0">
                <a:latin typeface="Calibri"/>
                <a:cs typeface="Calibri"/>
              </a:rPr>
              <a:t>by </a:t>
            </a:r>
            <a:r>
              <a:rPr sz="2350" spc="5" dirty="0">
                <a:latin typeface="Calibri"/>
                <a:cs typeface="Calibri"/>
              </a:rPr>
              <a:t>comparison  </a:t>
            </a:r>
            <a:r>
              <a:rPr sz="2350" spc="25" dirty="0">
                <a:latin typeface="Calibri"/>
                <a:cs typeface="Calibri"/>
              </a:rPr>
              <a:t>with </a:t>
            </a:r>
            <a:r>
              <a:rPr sz="2350" spc="10" dirty="0">
                <a:latin typeface="Calibri"/>
                <a:cs typeface="Calibri"/>
              </a:rPr>
              <a:t>results </a:t>
            </a:r>
            <a:r>
              <a:rPr sz="2350" spc="-5" dirty="0">
                <a:latin typeface="Calibri"/>
                <a:cs typeface="Calibri"/>
              </a:rPr>
              <a:t>of </a:t>
            </a:r>
            <a:r>
              <a:rPr sz="2350" spc="-10" dirty="0">
                <a:latin typeface="Calibri"/>
                <a:cs typeface="Calibri"/>
              </a:rPr>
              <a:t>other </a:t>
            </a:r>
            <a:r>
              <a:rPr sz="2350" spc="5" dirty="0">
                <a:latin typeface="Calibri"/>
                <a:cs typeface="Calibri"/>
              </a:rPr>
              <a:t>laboratories, </a:t>
            </a:r>
            <a:r>
              <a:rPr sz="2350" spc="10" dirty="0">
                <a:latin typeface="Calibri"/>
                <a:cs typeface="Calibri"/>
              </a:rPr>
              <a:t>where available </a:t>
            </a:r>
            <a:r>
              <a:rPr sz="2350" spc="5" dirty="0">
                <a:latin typeface="Calibri"/>
                <a:cs typeface="Calibri"/>
              </a:rPr>
              <a:t>and </a:t>
            </a:r>
            <a:r>
              <a:rPr sz="2350" dirty="0">
                <a:latin typeface="Calibri"/>
                <a:cs typeface="Calibri"/>
              </a:rPr>
              <a:t>appropriate.  </a:t>
            </a:r>
            <a:r>
              <a:rPr sz="2350" spc="10" dirty="0">
                <a:latin typeface="Calibri"/>
                <a:cs typeface="Calibri"/>
              </a:rPr>
              <a:t>This </a:t>
            </a:r>
            <a:r>
              <a:rPr sz="2350" spc="5" dirty="0">
                <a:latin typeface="Calibri"/>
                <a:cs typeface="Calibri"/>
              </a:rPr>
              <a:t>monitoring </a:t>
            </a:r>
            <a:r>
              <a:rPr sz="2350" spc="10" dirty="0">
                <a:latin typeface="Calibri"/>
                <a:cs typeface="Calibri"/>
              </a:rPr>
              <a:t>shall </a:t>
            </a:r>
            <a:r>
              <a:rPr sz="2350" dirty="0">
                <a:latin typeface="Calibri"/>
                <a:cs typeface="Calibri"/>
              </a:rPr>
              <a:t>be planned </a:t>
            </a:r>
            <a:r>
              <a:rPr sz="2350" spc="5" dirty="0">
                <a:latin typeface="Calibri"/>
                <a:cs typeface="Calibri"/>
              </a:rPr>
              <a:t>and </a:t>
            </a:r>
            <a:r>
              <a:rPr sz="2350" spc="10" dirty="0">
                <a:latin typeface="Calibri"/>
                <a:cs typeface="Calibri"/>
              </a:rPr>
              <a:t>reviewed </a:t>
            </a:r>
            <a:r>
              <a:rPr sz="2350" spc="5" dirty="0">
                <a:latin typeface="Calibri"/>
                <a:cs typeface="Calibri"/>
              </a:rPr>
              <a:t>and </a:t>
            </a:r>
            <a:r>
              <a:rPr sz="2350" spc="10" dirty="0">
                <a:latin typeface="Calibri"/>
                <a:cs typeface="Calibri"/>
              </a:rPr>
              <a:t>shall </a:t>
            </a:r>
            <a:r>
              <a:rPr sz="2350" dirty="0">
                <a:latin typeface="Calibri"/>
                <a:cs typeface="Calibri"/>
              </a:rPr>
              <a:t>include, </a:t>
            </a:r>
            <a:r>
              <a:rPr sz="2350" spc="-5" dirty="0">
                <a:latin typeface="Calibri"/>
                <a:cs typeface="Calibri"/>
              </a:rPr>
              <a:t>but  </a:t>
            </a:r>
            <a:r>
              <a:rPr sz="2350" spc="-10" dirty="0">
                <a:latin typeface="Calibri"/>
                <a:cs typeface="Calibri"/>
              </a:rPr>
              <a:t>not </a:t>
            </a:r>
            <a:r>
              <a:rPr sz="2350" dirty="0">
                <a:latin typeface="Calibri"/>
                <a:cs typeface="Calibri"/>
              </a:rPr>
              <a:t>be </a:t>
            </a:r>
            <a:r>
              <a:rPr sz="2350" spc="10" dirty="0">
                <a:latin typeface="Calibri"/>
                <a:cs typeface="Calibri"/>
              </a:rPr>
              <a:t>limited </a:t>
            </a:r>
            <a:r>
              <a:rPr sz="2350" spc="-30" dirty="0">
                <a:latin typeface="Calibri"/>
                <a:cs typeface="Calibri"/>
              </a:rPr>
              <a:t>to, </a:t>
            </a:r>
            <a:r>
              <a:rPr sz="2350" spc="-5" dirty="0">
                <a:latin typeface="Calibri"/>
                <a:cs typeface="Calibri"/>
              </a:rPr>
              <a:t>either or both of</a:t>
            </a:r>
            <a:r>
              <a:rPr sz="2350" spc="80" dirty="0">
                <a:latin typeface="Calibri"/>
                <a:cs typeface="Calibri"/>
              </a:rPr>
              <a:t> </a:t>
            </a:r>
            <a:r>
              <a:rPr sz="2350" dirty="0">
                <a:latin typeface="Calibri"/>
                <a:cs typeface="Calibri"/>
              </a:rPr>
              <a:t>the </a:t>
            </a:r>
            <a:r>
              <a:rPr sz="2350" spc="5" dirty="0">
                <a:latin typeface="Calibri"/>
                <a:cs typeface="Calibri"/>
              </a:rPr>
              <a:t>following:</a:t>
            </a:r>
            <a:endParaRPr sz="23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>
              <a:latin typeface="Times New Roman"/>
              <a:cs typeface="Times New Roman"/>
            </a:endParaRPr>
          </a:p>
          <a:p>
            <a:pPr marL="322580" indent="-309880">
              <a:lnSpc>
                <a:spcPct val="100000"/>
              </a:lnSpc>
              <a:buAutoNum type="alphaLcParenR"/>
              <a:tabLst>
                <a:tab pos="323215" algn="l"/>
              </a:tabLst>
            </a:pPr>
            <a:r>
              <a:rPr sz="2350" spc="10" dirty="0">
                <a:latin typeface="Calibri"/>
                <a:cs typeface="Calibri"/>
              </a:rPr>
              <a:t>participation </a:t>
            </a:r>
            <a:r>
              <a:rPr sz="2350" spc="20" dirty="0">
                <a:latin typeface="Calibri"/>
                <a:cs typeface="Calibri"/>
              </a:rPr>
              <a:t>in </a:t>
            </a:r>
            <a:r>
              <a:rPr sz="2350" dirty="0">
                <a:latin typeface="Calibri"/>
                <a:cs typeface="Calibri"/>
              </a:rPr>
              <a:t>proficiency</a:t>
            </a:r>
            <a:r>
              <a:rPr sz="2350" spc="120" dirty="0">
                <a:latin typeface="Calibri"/>
                <a:cs typeface="Calibri"/>
              </a:rPr>
              <a:t> </a:t>
            </a:r>
            <a:r>
              <a:rPr sz="2350" spc="5" dirty="0">
                <a:latin typeface="Calibri"/>
                <a:cs typeface="Calibri"/>
              </a:rPr>
              <a:t>testing;</a:t>
            </a:r>
            <a:endParaRPr sz="2350">
              <a:latin typeface="Calibri"/>
              <a:cs typeface="Calibri"/>
            </a:endParaRPr>
          </a:p>
          <a:p>
            <a:pPr marL="12700" marR="251460">
              <a:lnSpc>
                <a:spcPct val="102200"/>
              </a:lnSpc>
            </a:pPr>
            <a:r>
              <a:rPr sz="2350" spc="-10" dirty="0">
                <a:latin typeface="Calibri"/>
                <a:cs typeface="Calibri"/>
              </a:rPr>
              <a:t>NOTE </a:t>
            </a:r>
            <a:r>
              <a:rPr sz="2350" dirty="0">
                <a:latin typeface="Calibri"/>
                <a:cs typeface="Calibri"/>
              </a:rPr>
              <a:t>ISO/IEC </a:t>
            </a:r>
            <a:r>
              <a:rPr sz="2350" spc="25" dirty="0">
                <a:latin typeface="Calibri"/>
                <a:cs typeface="Calibri"/>
              </a:rPr>
              <a:t>17043 </a:t>
            </a:r>
            <a:r>
              <a:rPr sz="2350" spc="5" dirty="0">
                <a:latin typeface="Calibri"/>
                <a:cs typeface="Calibri"/>
              </a:rPr>
              <a:t>contains additional </a:t>
            </a:r>
            <a:r>
              <a:rPr sz="2350" dirty="0">
                <a:latin typeface="Calibri"/>
                <a:cs typeface="Calibri"/>
              </a:rPr>
              <a:t>information on proficiency  tests </a:t>
            </a:r>
            <a:r>
              <a:rPr sz="2350" spc="5" dirty="0">
                <a:latin typeface="Calibri"/>
                <a:cs typeface="Calibri"/>
              </a:rPr>
              <a:t>and </a:t>
            </a:r>
            <a:r>
              <a:rPr sz="2350" dirty="0">
                <a:latin typeface="Calibri"/>
                <a:cs typeface="Calibri"/>
              </a:rPr>
              <a:t>proficiency testing </a:t>
            </a:r>
            <a:r>
              <a:rPr sz="2350" spc="-10" dirty="0">
                <a:latin typeface="Calibri"/>
                <a:cs typeface="Calibri"/>
              </a:rPr>
              <a:t>providers. </a:t>
            </a:r>
            <a:r>
              <a:rPr sz="2350" dirty="0">
                <a:latin typeface="Calibri"/>
                <a:cs typeface="Calibri"/>
              </a:rPr>
              <a:t>Proficiency testing </a:t>
            </a:r>
            <a:r>
              <a:rPr sz="2350" spc="-10" dirty="0">
                <a:latin typeface="Calibri"/>
                <a:cs typeface="Calibri"/>
              </a:rPr>
              <a:t>providers  </a:t>
            </a:r>
            <a:r>
              <a:rPr sz="2350" spc="5" dirty="0">
                <a:latin typeface="Calibri"/>
                <a:cs typeface="Calibri"/>
              </a:rPr>
              <a:t>that </a:t>
            </a:r>
            <a:r>
              <a:rPr sz="2350" spc="-10" dirty="0">
                <a:latin typeface="Calibri"/>
                <a:cs typeface="Calibri"/>
              </a:rPr>
              <a:t>meet </a:t>
            </a:r>
            <a:r>
              <a:rPr sz="2350" dirty="0">
                <a:latin typeface="Calibri"/>
                <a:cs typeface="Calibri"/>
              </a:rPr>
              <a:t>the requirements </a:t>
            </a:r>
            <a:r>
              <a:rPr sz="2350" spc="-5" dirty="0">
                <a:latin typeface="Calibri"/>
                <a:cs typeface="Calibri"/>
              </a:rPr>
              <a:t>of </a:t>
            </a:r>
            <a:r>
              <a:rPr sz="2350" dirty="0">
                <a:latin typeface="Calibri"/>
                <a:cs typeface="Calibri"/>
              </a:rPr>
              <a:t>ISO/IEC </a:t>
            </a:r>
            <a:r>
              <a:rPr sz="2350" spc="25" dirty="0">
                <a:latin typeface="Calibri"/>
                <a:cs typeface="Calibri"/>
              </a:rPr>
              <a:t>17043 </a:t>
            </a:r>
            <a:r>
              <a:rPr sz="2350" spc="20" dirty="0">
                <a:latin typeface="Calibri"/>
                <a:cs typeface="Calibri"/>
              </a:rPr>
              <a:t>are </a:t>
            </a:r>
            <a:r>
              <a:rPr sz="2350" dirty="0">
                <a:latin typeface="Calibri"/>
                <a:cs typeface="Calibri"/>
              </a:rPr>
              <a:t>considered </a:t>
            </a:r>
            <a:r>
              <a:rPr sz="2350" spc="10" dirty="0">
                <a:latin typeface="Calibri"/>
                <a:cs typeface="Calibri"/>
              </a:rPr>
              <a:t>to </a:t>
            </a:r>
            <a:r>
              <a:rPr sz="2350" dirty="0">
                <a:latin typeface="Calibri"/>
                <a:cs typeface="Calibri"/>
              </a:rPr>
              <a:t>be  </a:t>
            </a:r>
            <a:r>
              <a:rPr sz="2350" spc="-10" dirty="0">
                <a:latin typeface="Calibri"/>
                <a:cs typeface="Calibri"/>
              </a:rPr>
              <a:t>competent.</a:t>
            </a:r>
            <a:endParaRPr sz="23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>
              <a:lnSpc>
                <a:spcPct val="102200"/>
              </a:lnSpc>
              <a:buAutoNum type="alphaLcParenR" startAt="2"/>
              <a:tabLst>
                <a:tab pos="333375" algn="l"/>
              </a:tabLst>
            </a:pPr>
            <a:r>
              <a:rPr sz="2350" spc="10" dirty="0">
                <a:latin typeface="Calibri"/>
                <a:cs typeface="Calibri"/>
              </a:rPr>
              <a:t>participation </a:t>
            </a:r>
            <a:r>
              <a:rPr sz="2350" spc="20" dirty="0">
                <a:latin typeface="Calibri"/>
                <a:cs typeface="Calibri"/>
              </a:rPr>
              <a:t>in </a:t>
            </a:r>
            <a:r>
              <a:rPr sz="2350" spc="5" dirty="0">
                <a:latin typeface="Calibri"/>
                <a:cs typeface="Calibri"/>
              </a:rPr>
              <a:t>interlaboratory comparisons </a:t>
            </a:r>
            <a:r>
              <a:rPr sz="2350" spc="-10" dirty="0">
                <a:latin typeface="Calibri"/>
                <a:cs typeface="Calibri"/>
              </a:rPr>
              <a:t>other </a:t>
            </a:r>
            <a:r>
              <a:rPr sz="2350" spc="5" dirty="0">
                <a:latin typeface="Calibri"/>
                <a:cs typeface="Calibri"/>
              </a:rPr>
              <a:t>than </a:t>
            </a:r>
            <a:r>
              <a:rPr sz="2350" dirty="0">
                <a:latin typeface="Calibri"/>
                <a:cs typeface="Calibri"/>
              </a:rPr>
              <a:t>proficiency  </a:t>
            </a:r>
            <a:r>
              <a:rPr sz="2350" spc="5" dirty="0">
                <a:latin typeface="Calibri"/>
                <a:cs typeface="Calibri"/>
              </a:rPr>
              <a:t>testing.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867" y="716660"/>
            <a:ext cx="624713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5" dirty="0"/>
              <a:t>ISO/IEC </a:t>
            </a:r>
            <a:r>
              <a:rPr spc="-35" dirty="0"/>
              <a:t>17025 </a:t>
            </a:r>
            <a:r>
              <a:rPr spc="10" dirty="0"/>
              <a:t>section</a:t>
            </a:r>
            <a:r>
              <a:rPr spc="-470" dirty="0"/>
              <a:t> </a:t>
            </a:r>
            <a:r>
              <a:rPr spc="-15" dirty="0"/>
              <a:t>7.7.3</a:t>
            </a:r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47419" y="1446847"/>
            <a:ext cx="8489950" cy="2596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2800" spc="10" dirty="0">
                <a:latin typeface="Calibri"/>
                <a:cs typeface="Calibri"/>
              </a:rPr>
              <a:t>7.7.3 </a:t>
            </a:r>
            <a:r>
              <a:rPr sz="2800" spc="5" dirty="0">
                <a:latin typeface="Calibri"/>
                <a:cs typeface="Calibri"/>
              </a:rPr>
              <a:t>Data </a:t>
            </a:r>
            <a:r>
              <a:rPr sz="2800" dirty="0">
                <a:latin typeface="Calibri"/>
                <a:cs typeface="Calibri"/>
              </a:rPr>
              <a:t>from monitoring activities </a:t>
            </a:r>
            <a:r>
              <a:rPr sz="2800" spc="-5" dirty="0">
                <a:latin typeface="Calibri"/>
                <a:cs typeface="Calibri"/>
              </a:rPr>
              <a:t>shall </a:t>
            </a:r>
            <a:r>
              <a:rPr sz="2800" spc="-15" dirty="0">
                <a:latin typeface="Calibri"/>
                <a:cs typeface="Calibri"/>
              </a:rPr>
              <a:t>be </a:t>
            </a:r>
            <a:r>
              <a:rPr sz="2800" spc="-5" dirty="0">
                <a:latin typeface="Calibri"/>
                <a:cs typeface="Calibri"/>
              </a:rPr>
              <a:t>analysed,  </a:t>
            </a:r>
            <a:r>
              <a:rPr sz="2800" spc="-15" dirty="0">
                <a:latin typeface="Calibri"/>
                <a:cs typeface="Calibri"/>
              </a:rPr>
              <a:t>used </a:t>
            </a:r>
            <a:r>
              <a:rPr sz="2800" spc="5" dirty="0">
                <a:latin typeface="Calibri"/>
                <a:cs typeface="Calibri"/>
              </a:rPr>
              <a:t>to </a:t>
            </a:r>
            <a:r>
              <a:rPr sz="2800" spc="-10" dirty="0">
                <a:latin typeface="Calibri"/>
                <a:cs typeface="Calibri"/>
              </a:rPr>
              <a:t>control and, </a:t>
            </a:r>
            <a:r>
              <a:rPr sz="2800" dirty="0">
                <a:latin typeface="Calibri"/>
                <a:cs typeface="Calibri"/>
              </a:rPr>
              <a:t>if </a:t>
            </a:r>
            <a:r>
              <a:rPr sz="2800" spc="-10" dirty="0">
                <a:latin typeface="Calibri"/>
                <a:cs typeface="Calibri"/>
              </a:rPr>
              <a:t>applicable, </a:t>
            </a:r>
            <a:r>
              <a:rPr sz="2800" dirty="0">
                <a:latin typeface="Calibri"/>
                <a:cs typeface="Calibri"/>
              </a:rPr>
              <a:t>improve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laboratory's  </a:t>
            </a:r>
            <a:r>
              <a:rPr sz="2800" spc="-5" dirty="0">
                <a:latin typeface="Calibri"/>
                <a:cs typeface="Calibri"/>
              </a:rPr>
              <a:t>activities. </a:t>
            </a:r>
            <a:r>
              <a:rPr sz="2800" spc="5" dirty="0">
                <a:latin typeface="Calibri"/>
                <a:cs typeface="Calibri"/>
              </a:rPr>
              <a:t>If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results </a:t>
            </a:r>
            <a:r>
              <a:rPr sz="2800" spc="1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5" dirty="0">
                <a:latin typeface="Calibri"/>
                <a:cs typeface="Calibri"/>
              </a:rPr>
              <a:t>analysis </a:t>
            </a:r>
            <a:r>
              <a:rPr sz="2800" spc="1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data from  monitoring activities </a:t>
            </a:r>
            <a:r>
              <a:rPr sz="2800" spc="-5" dirty="0">
                <a:latin typeface="Calibri"/>
                <a:cs typeface="Calibri"/>
              </a:rPr>
              <a:t>are </a:t>
            </a:r>
            <a:r>
              <a:rPr sz="2800" spc="-20" dirty="0">
                <a:latin typeface="Calibri"/>
                <a:cs typeface="Calibri"/>
              </a:rPr>
              <a:t>found </a:t>
            </a:r>
            <a:r>
              <a:rPr sz="2800" dirty="0">
                <a:latin typeface="Calibri"/>
                <a:cs typeface="Calibri"/>
              </a:rPr>
              <a:t>to </a:t>
            </a:r>
            <a:r>
              <a:rPr sz="2800" spc="-15" dirty="0">
                <a:latin typeface="Calibri"/>
                <a:cs typeface="Calibri"/>
              </a:rPr>
              <a:t>be </a:t>
            </a:r>
            <a:r>
              <a:rPr sz="2800" spc="-10" dirty="0">
                <a:latin typeface="Calibri"/>
                <a:cs typeface="Calibri"/>
              </a:rPr>
              <a:t>outside </a:t>
            </a:r>
            <a:r>
              <a:rPr sz="2800" spc="-20" dirty="0">
                <a:latin typeface="Calibri"/>
                <a:cs typeface="Calibri"/>
              </a:rPr>
              <a:t>pre-defined  </a:t>
            </a:r>
            <a:r>
              <a:rPr sz="2800" dirty="0">
                <a:latin typeface="Calibri"/>
                <a:cs typeface="Calibri"/>
              </a:rPr>
              <a:t>criteria, </a:t>
            </a:r>
            <a:r>
              <a:rPr sz="2800" spc="-5" dirty="0">
                <a:latin typeface="Calibri"/>
                <a:cs typeface="Calibri"/>
              </a:rPr>
              <a:t>appropriate </a:t>
            </a:r>
            <a:r>
              <a:rPr sz="2800" spc="5" dirty="0">
                <a:latin typeface="Calibri"/>
                <a:cs typeface="Calibri"/>
              </a:rPr>
              <a:t>action </a:t>
            </a:r>
            <a:r>
              <a:rPr sz="2800" spc="-5" dirty="0">
                <a:latin typeface="Calibri"/>
                <a:cs typeface="Calibri"/>
              </a:rPr>
              <a:t>shall </a:t>
            </a:r>
            <a:r>
              <a:rPr sz="2800" spc="-15" dirty="0">
                <a:latin typeface="Calibri"/>
                <a:cs typeface="Calibri"/>
              </a:rPr>
              <a:t>be </a:t>
            </a:r>
            <a:r>
              <a:rPr sz="2800" spc="-10" dirty="0">
                <a:latin typeface="Calibri"/>
                <a:cs typeface="Calibri"/>
              </a:rPr>
              <a:t>taken </a:t>
            </a:r>
            <a:r>
              <a:rPr sz="2800" spc="5" dirty="0">
                <a:latin typeface="Calibri"/>
                <a:cs typeface="Calibri"/>
              </a:rPr>
              <a:t>to </a:t>
            </a:r>
            <a:r>
              <a:rPr sz="2800" spc="-20" dirty="0">
                <a:latin typeface="Calibri"/>
                <a:cs typeface="Calibri"/>
              </a:rPr>
              <a:t>prevent  </a:t>
            </a:r>
            <a:r>
              <a:rPr sz="2800" spc="-15" dirty="0">
                <a:latin typeface="Calibri"/>
                <a:cs typeface="Calibri"/>
              </a:rPr>
              <a:t>incorrect results </a:t>
            </a:r>
            <a:r>
              <a:rPr sz="2800" dirty="0">
                <a:latin typeface="Calibri"/>
                <a:cs typeface="Calibri"/>
              </a:rPr>
              <a:t>from </a:t>
            </a:r>
            <a:r>
              <a:rPr sz="2800" spc="-15" dirty="0">
                <a:latin typeface="Calibri"/>
                <a:cs typeface="Calibri"/>
              </a:rPr>
              <a:t>being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reported.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6569" y="716660"/>
            <a:ext cx="880364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5" dirty="0"/>
              <a:t>ISO/IEC </a:t>
            </a:r>
            <a:r>
              <a:rPr spc="-35" dirty="0"/>
              <a:t>17025 </a:t>
            </a:r>
            <a:r>
              <a:rPr spc="10" dirty="0"/>
              <a:t>section </a:t>
            </a:r>
            <a:r>
              <a:rPr spc="-45" dirty="0"/>
              <a:t>8.6</a:t>
            </a:r>
            <a:r>
              <a:rPr spc="-484" dirty="0"/>
              <a:t> </a:t>
            </a:r>
            <a:r>
              <a:rPr spc="-50" dirty="0"/>
              <a:t>Improvement</a:t>
            </a:r>
          </a:p>
        </p:txBody>
      </p:sp>
      <p:sp>
        <p:nvSpPr>
          <p:cNvPr id="3" name="object 3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28865" y="1446847"/>
            <a:ext cx="8451850" cy="3447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00"/>
              </a:spcBef>
            </a:pPr>
            <a:r>
              <a:rPr sz="2800" spc="10" dirty="0">
                <a:latin typeface="Calibri"/>
                <a:cs typeface="Calibri"/>
              </a:rPr>
              <a:t>8.6.1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5" dirty="0">
                <a:latin typeface="Calibri"/>
                <a:cs typeface="Calibri"/>
              </a:rPr>
              <a:t>laboratory </a:t>
            </a:r>
            <a:r>
              <a:rPr sz="2800" spc="-10" dirty="0">
                <a:latin typeface="Calibri"/>
                <a:cs typeface="Calibri"/>
              </a:rPr>
              <a:t>shall identify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20" dirty="0">
                <a:latin typeface="Calibri"/>
                <a:cs typeface="Calibri"/>
              </a:rPr>
              <a:t>select </a:t>
            </a:r>
            <a:r>
              <a:rPr sz="2800" spc="-10" dirty="0">
                <a:latin typeface="Calibri"/>
                <a:cs typeface="Calibri"/>
              </a:rPr>
              <a:t>opportunities  for improvement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implement </a:t>
            </a:r>
            <a:r>
              <a:rPr sz="2800" spc="-30" dirty="0">
                <a:latin typeface="Calibri"/>
                <a:cs typeface="Calibri"/>
              </a:rPr>
              <a:t>any </a:t>
            </a:r>
            <a:r>
              <a:rPr sz="2800" spc="-15" dirty="0">
                <a:latin typeface="Calibri"/>
                <a:cs typeface="Calibri"/>
              </a:rPr>
              <a:t>necessary </a:t>
            </a:r>
            <a:r>
              <a:rPr sz="2800" spc="-5" dirty="0">
                <a:latin typeface="Calibri"/>
                <a:cs typeface="Calibri"/>
              </a:rPr>
              <a:t>actions.  </a:t>
            </a:r>
            <a:r>
              <a:rPr sz="2800" spc="-20" dirty="0">
                <a:latin typeface="Calibri"/>
                <a:cs typeface="Calibri"/>
              </a:rPr>
              <a:t>NOTE </a:t>
            </a:r>
            <a:r>
              <a:rPr sz="2800" spc="-10" dirty="0">
                <a:latin typeface="Calibri"/>
                <a:cs typeface="Calibri"/>
              </a:rPr>
              <a:t>Opportunities </a:t>
            </a:r>
            <a:r>
              <a:rPr sz="2800" spc="-15" dirty="0">
                <a:latin typeface="Calibri"/>
                <a:cs typeface="Calibri"/>
              </a:rPr>
              <a:t>for </a:t>
            </a:r>
            <a:r>
              <a:rPr sz="2800" spc="-10" dirty="0">
                <a:latin typeface="Calibri"/>
                <a:cs typeface="Calibri"/>
              </a:rPr>
              <a:t>improvement </a:t>
            </a:r>
            <a:r>
              <a:rPr sz="2800" spc="-5" dirty="0">
                <a:latin typeface="Calibri"/>
                <a:cs typeface="Calibri"/>
              </a:rPr>
              <a:t>can </a:t>
            </a:r>
            <a:r>
              <a:rPr sz="2800" spc="-15" dirty="0">
                <a:latin typeface="Calibri"/>
                <a:cs typeface="Calibri"/>
              </a:rPr>
              <a:t>be </a:t>
            </a:r>
            <a:r>
              <a:rPr sz="2800" spc="-10" dirty="0">
                <a:latin typeface="Calibri"/>
                <a:cs typeface="Calibri"/>
              </a:rPr>
              <a:t>identified  </a:t>
            </a:r>
            <a:r>
              <a:rPr sz="2800" spc="-15" dirty="0">
                <a:latin typeface="Calibri"/>
                <a:cs typeface="Calibri"/>
              </a:rPr>
              <a:t>through the </a:t>
            </a:r>
            <a:r>
              <a:rPr sz="2800" spc="-10" dirty="0">
                <a:latin typeface="Calibri"/>
                <a:cs typeface="Calibri"/>
              </a:rPr>
              <a:t>review </a:t>
            </a:r>
            <a:r>
              <a:rPr sz="2800" spc="1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the </a:t>
            </a:r>
            <a:r>
              <a:rPr sz="2800" spc="-5" dirty="0">
                <a:latin typeface="Calibri"/>
                <a:cs typeface="Calibri"/>
              </a:rPr>
              <a:t>operational </a:t>
            </a:r>
            <a:r>
              <a:rPr sz="2800" spc="-25" dirty="0">
                <a:latin typeface="Calibri"/>
                <a:cs typeface="Calibri"/>
              </a:rPr>
              <a:t>procedures, </a:t>
            </a:r>
            <a:r>
              <a:rPr sz="2800" spc="-1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use  </a:t>
            </a:r>
            <a:r>
              <a:rPr sz="2800" spc="1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policies, </a:t>
            </a:r>
            <a:r>
              <a:rPr sz="2800" dirty="0">
                <a:latin typeface="Calibri"/>
                <a:cs typeface="Calibri"/>
              </a:rPr>
              <a:t>overall </a:t>
            </a:r>
            <a:r>
              <a:rPr sz="2800" spc="-10" dirty="0">
                <a:latin typeface="Calibri"/>
                <a:cs typeface="Calibri"/>
              </a:rPr>
              <a:t>objectives, audit </a:t>
            </a:r>
            <a:r>
              <a:rPr sz="2800" spc="-20" dirty="0">
                <a:latin typeface="Calibri"/>
                <a:cs typeface="Calibri"/>
              </a:rPr>
              <a:t>results, </a:t>
            </a:r>
            <a:r>
              <a:rPr sz="2800" spc="-5" dirty="0">
                <a:latin typeface="Calibri"/>
                <a:cs typeface="Calibri"/>
              </a:rPr>
              <a:t>corrective  actions, </a:t>
            </a:r>
            <a:r>
              <a:rPr sz="2800" spc="-15" dirty="0">
                <a:latin typeface="Calibri"/>
                <a:cs typeface="Calibri"/>
              </a:rPr>
              <a:t>management </a:t>
            </a:r>
            <a:r>
              <a:rPr sz="2800" spc="-40" dirty="0">
                <a:latin typeface="Calibri"/>
                <a:cs typeface="Calibri"/>
              </a:rPr>
              <a:t>review, </a:t>
            </a:r>
            <a:r>
              <a:rPr sz="2800" spc="-15" dirty="0">
                <a:latin typeface="Calibri"/>
                <a:cs typeface="Calibri"/>
              </a:rPr>
              <a:t>suggestions </a:t>
            </a:r>
            <a:r>
              <a:rPr sz="2800" dirty="0">
                <a:latin typeface="Calibri"/>
                <a:cs typeface="Calibri"/>
              </a:rPr>
              <a:t>from </a:t>
            </a:r>
            <a:r>
              <a:rPr sz="2800" spc="-20" dirty="0">
                <a:latin typeface="Calibri"/>
                <a:cs typeface="Calibri"/>
              </a:rPr>
              <a:t>personnel,  </a:t>
            </a:r>
            <a:r>
              <a:rPr sz="2800" dirty="0">
                <a:latin typeface="Calibri"/>
                <a:cs typeface="Calibri"/>
              </a:rPr>
              <a:t>risk </a:t>
            </a:r>
            <a:r>
              <a:rPr sz="2800" spc="-15" dirty="0">
                <a:latin typeface="Calibri"/>
                <a:cs typeface="Calibri"/>
              </a:rPr>
              <a:t>assessment, </a:t>
            </a:r>
            <a:r>
              <a:rPr sz="2800" dirty="0">
                <a:latin typeface="Calibri"/>
                <a:cs typeface="Calibri"/>
              </a:rPr>
              <a:t>analysis </a:t>
            </a:r>
            <a:r>
              <a:rPr sz="2800" spc="1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data,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proficiency </a:t>
            </a:r>
            <a:r>
              <a:rPr sz="2800" spc="-10" dirty="0">
                <a:latin typeface="Calibri"/>
                <a:cs typeface="Calibri"/>
              </a:rPr>
              <a:t>testing  </a:t>
            </a:r>
            <a:r>
              <a:rPr sz="2800" spc="-20" dirty="0">
                <a:latin typeface="Calibri"/>
                <a:cs typeface="Calibri"/>
              </a:rPr>
              <a:t>results.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20" dirty="0"/>
              <a:t>QMS</a:t>
            </a:r>
            <a:r>
              <a:rPr spc="-75" dirty="0"/>
              <a:t> </a:t>
            </a:r>
            <a:r>
              <a:rPr spc="5" dirty="0"/>
              <a:t>Quick</a:t>
            </a:r>
            <a:r>
              <a:rPr spc="-95" dirty="0"/>
              <a:t> </a:t>
            </a:r>
            <a:r>
              <a:rPr dirty="0"/>
              <a:t>Learning</a:t>
            </a:r>
            <a:r>
              <a:rPr spc="-75" dirty="0"/>
              <a:t> </a:t>
            </a:r>
            <a:r>
              <a:rPr spc="-5" dirty="0"/>
              <a:t>Activity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7647"/>
            <a:ext cx="950976" cy="658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84248" y="6446520"/>
            <a:ext cx="1783079" cy="548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9352" y="6373367"/>
            <a:ext cx="923544" cy="832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86600" y="6702552"/>
            <a:ext cx="1828800" cy="1463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1707" y="2713812"/>
            <a:ext cx="7981950" cy="1673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93165" marR="5080" indent="-1181100">
              <a:lnSpc>
                <a:spcPct val="100000"/>
              </a:lnSpc>
              <a:spcBef>
                <a:spcPts val="105"/>
              </a:spcBef>
            </a:pPr>
            <a:r>
              <a:rPr sz="5400" b="1" spc="-5" dirty="0">
                <a:solidFill>
                  <a:srgbClr val="000000"/>
                </a:solidFill>
                <a:latin typeface="Calibri"/>
                <a:cs typeface="Calibri"/>
              </a:rPr>
              <a:t>Requirements </a:t>
            </a:r>
            <a:r>
              <a:rPr sz="5400" b="1" spc="-15" dirty="0">
                <a:solidFill>
                  <a:srgbClr val="000000"/>
                </a:solidFill>
                <a:latin typeface="Calibri"/>
                <a:cs typeface="Calibri"/>
              </a:rPr>
              <a:t>in </a:t>
            </a:r>
            <a:r>
              <a:rPr sz="5400" b="1" spc="-20" dirty="0">
                <a:solidFill>
                  <a:srgbClr val="000000"/>
                </a:solidFill>
                <a:latin typeface="Calibri"/>
                <a:cs typeface="Calibri"/>
              </a:rPr>
              <a:t>addition</a:t>
            </a:r>
            <a:r>
              <a:rPr sz="5400" b="1" spc="-1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5400" b="1" spc="-35" dirty="0">
                <a:solidFill>
                  <a:srgbClr val="000000"/>
                </a:solidFill>
                <a:latin typeface="Calibri"/>
                <a:cs typeface="Calibri"/>
              </a:rPr>
              <a:t>to  </a:t>
            </a:r>
            <a:r>
              <a:rPr sz="5400" b="1" spc="-5" dirty="0">
                <a:solidFill>
                  <a:srgbClr val="000000"/>
                </a:solidFill>
                <a:latin typeface="Calibri"/>
                <a:cs typeface="Calibri"/>
              </a:rPr>
              <a:t>ISO/IEC</a:t>
            </a:r>
            <a:r>
              <a:rPr sz="5400" b="1" spc="-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5400" b="1" dirty="0">
                <a:solidFill>
                  <a:srgbClr val="000000"/>
                </a:solidFill>
                <a:latin typeface="Calibri"/>
                <a:cs typeface="Calibri"/>
              </a:rPr>
              <a:t>17025:2017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59352" y="6236208"/>
            <a:ext cx="923544" cy="960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521A607-0225-49FC-AC6E-F7BED23298EA}"/>
</file>

<file path=customXml/itemProps2.xml><?xml version="1.0" encoding="utf-8"?>
<ds:datastoreItem xmlns:ds="http://schemas.openxmlformats.org/officeDocument/2006/customXml" ds:itemID="{F4AEDBE7-4B15-42A8-BB0A-B64895DF754E}"/>
</file>

<file path=customXml/itemProps3.xml><?xml version="1.0" encoding="utf-8"?>
<ds:datastoreItem xmlns:ds="http://schemas.openxmlformats.org/officeDocument/2006/customXml" ds:itemID="{CCA8D428-AC7E-4A48-A62A-94E617C89C6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1765</Words>
  <Application>Microsoft Office PowerPoint</Application>
  <PresentationFormat>Custom</PresentationFormat>
  <Paragraphs>201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Franklin Gothic Demi</vt:lpstr>
      <vt:lpstr>Franklin Gothic Medium</vt:lpstr>
      <vt:lpstr>Times New Roman</vt:lpstr>
      <vt:lpstr>Wingdings</vt:lpstr>
      <vt:lpstr>Office Theme</vt:lpstr>
      <vt:lpstr>PowerPoint Presentation</vt:lpstr>
      <vt:lpstr>Abbreviations and Acronyms</vt:lpstr>
      <vt:lpstr>Abbreviations and Acronyms</vt:lpstr>
      <vt:lpstr>What ISO/IEC 17025 says</vt:lpstr>
      <vt:lpstr>ISO Section 7.7.1 continued</vt:lpstr>
      <vt:lpstr>ISO/IEC 17025 section 7.7.2</vt:lpstr>
      <vt:lpstr>ISO/IEC 17025 section 7.7.3</vt:lpstr>
      <vt:lpstr>ISO/IEC 17025 section 8.6 Improvement</vt:lpstr>
      <vt:lpstr>Requirements in addition to  ISO/IEC 17025:2017</vt:lpstr>
      <vt:lpstr>PowerPoint Presentation</vt:lpstr>
      <vt:lpstr>PowerPoint Presentation</vt:lpstr>
      <vt:lpstr>Accrediting Bodies (AB) Requirements</vt:lpstr>
      <vt:lpstr>So what are you supposed to do?</vt:lpstr>
      <vt:lpstr>eptis</vt:lpstr>
      <vt:lpstr>So what are you supposed to do?</vt:lpstr>
      <vt:lpstr>Additional thoughts…</vt:lpstr>
      <vt:lpstr>PT Provider's Scope</vt:lpstr>
      <vt:lpstr>Example of a PT Provider's Scope</vt:lpstr>
      <vt:lpstr>Remember…</vt:lpstr>
      <vt:lpstr>Example: Reference Material Producer’s Scope</vt:lpstr>
      <vt:lpstr>Common Road blocks</vt:lpstr>
      <vt:lpstr>ALWAYS DOCUMENT the ISSUES if a suitable PT  cannot be located .</vt:lpstr>
      <vt:lpstr>Use of Internal Check Samples</vt:lpstr>
      <vt:lpstr>PowerPoint Presentation</vt:lpstr>
      <vt:lpstr>Internal Checks</vt:lpstr>
      <vt:lpstr>Internal Checks</vt:lpstr>
      <vt:lpstr>Internal Checks</vt:lpstr>
      <vt:lpstr>Interlaboratory comparison</vt:lpstr>
      <vt:lpstr>Internal Checks</vt:lpstr>
      <vt:lpstr>Internal Checks</vt:lpstr>
      <vt:lpstr>PowerPoint Presentation</vt:lpstr>
      <vt:lpstr>Pesticide Data Program (PDP) example</vt:lpstr>
      <vt:lpstr>PDP example continued</vt:lpstr>
      <vt:lpstr>PDP example continued</vt:lpstr>
      <vt:lpstr>Internal Check Sample</vt:lpstr>
      <vt:lpstr>Re-Purpose PT Samples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Quality Management System Proficiency Testing 2017</dc:title>
  <dc:creator>joshua.rowland</dc:creator>
  <cp:lastModifiedBy>Randolph, Robyn | APHL</cp:lastModifiedBy>
  <cp:revision>1</cp:revision>
  <dcterms:created xsi:type="dcterms:W3CDTF">2020-12-14T17:34:52Z</dcterms:created>
  <dcterms:modified xsi:type="dcterms:W3CDTF">2021-01-25T18:59:04Z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2020-12-14T00:00:00Z</vt:filetime>
  </property>
  <property fmtid="{D5CDD505-2E9C-101B-9397-08002B2CF9AE}" pid="3" name="LastSaved">
    <vt:filetime>2020-12-14T00:00:00Z</vt:filetime>
  </property>
  <property fmtid="{D5CDD505-2E9C-101B-9397-08002B2CF9AE}" pid="4" name="ContentTypeId">
    <vt:lpwstr>0x010100E23A49D5CB2C7542997766C405C38DF7</vt:lpwstr>
  </property>
  <property fmtid="{D5CDD505-2E9C-101B-9397-08002B2CF9AE}" pid="5" name="Creator">
    <vt:lpwstr>PScript5.dll Version 5.2.2</vt:lpwstr>
  </property>
</Properties>
</file>